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4"/>
  </p:sldMasterIdLst>
  <p:notesMasterIdLst>
    <p:notesMasterId r:id="rId23"/>
  </p:notesMasterIdLst>
  <p:handoutMasterIdLst>
    <p:handoutMasterId r:id="rId24"/>
  </p:handoutMasterIdLst>
  <p:sldIdLst>
    <p:sldId id="920" r:id="rId5"/>
    <p:sldId id="921" r:id="rId6"/>
    <p:sldId id="683" r:id="rId7"/>
    <p:sldId id="1018" r:id="rId8"/>
    <p:sldId id="1024" r:id="rId9"/>
    <p:sldId id="948" r:id="rId10"/>
    <p:sldId id="1021" r:id="rId11"/>
    <p:sldId id="1025" r:id="rId12"/>
    <p:sldId id="1026" r:id="rId13"/>
    <p:sldId id="1027" r:id="rId14"/>
    <p:sldId id="1028" r:id="rId15"/>
    <p:sldId id="1029" r:id="rId16"/>
    <p:sldId id="1030" r:id="rId17"/>
    <p:sldId id="1031" r:id="rId18"/>
    <p:sldId id="1032" r:id="rId19"/>
    <p:sldId id="926" r:id="rId20"/>
    <p:sldId id="1022" r:id="rId21"/>
    <p:sldId id="954" r:id="rId2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A349B9-0544-3003-2CFE-912192A03A22}" name="Arunachalam, Sarav" initials="AS" userId="S::sarav@ad.unc.edu::f1ca68b7-3371-4d35-bd6d-2638dc9f5c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unachalam, Sarav" initials="AS" lastIdx="10" clrIdx="0">
    <p:extLst>
      <p:ext uri="{19B8F6BF-5375-455C-9EA6-DF929625EA0E}">
        <p15:presenceInfo xmlns:p15="http://schemas.microsoft.com/office/powerpoint/2012/main" userId="S::sarav@ad.unc.edu::f1ca68b7-3371-4d35-bd6d-2638dc9f5c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FF40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C6F96-3E4A-1F45-8396-224FE34B6DAC}" v="2" dt="2023-10-15T03:54:06.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36"/>
    <p:restoredTop sz="94737"/>
  </p:normalViewPr>
  <p:slideViewPr>
    <p:cSldViewPr snapToGrid="0">
      <p:cViewPr varScale="1">
        <p:scale>
          <a:sx n="129" d="100"/>
          <a:sy n="129" d="100"/>
        </p:scale>
        <p:origin x="872" y="1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dey, Gavendra" userId="242430cd-3511-40af-839e-9c5058ac8a2f" providerId="ADAL" clId="{AF6C6F96-3E4A-1F45-8396-224FE34B6DAC}"/>
    <pc:docChg chg="modSld">
      <pc:chgData name="Pandey, Gavendra" userId="242430cd-3511-40af-839e-9c5058ac8a2f" providerId="ADAL" clId="{AF6C6F96-3E4A-1F45-8396-224FE34B6DAC}" dt="2023-10-15T03:54:41.546" v="117" actId="20577"/>
      <pc:docMkLst>
        <pc:docMk/>
      </pc:docMkLst>
      <pc:sldChg chg="modSp mod">
        <pc:chgData name="Pandey, Gavendra" userId="242430cd-3511-40af-839e-9c5058ac8a2f" providerId="ADAL" clId="{AF6C6F96-3E4A-1F45-8396-224FE34B6DAC}" dt="2023-10-13T19:49:06.092" v="93" actId="20577"/>
        <pc:sldMkLst>
          <pc:docMk/>
          <pc:sldMk cId="1952331800" sldId="683"/>
        </pc:sldMkLst>
        <pc:spChg chg="mod">
          <ac:chgData name="Pandey, Gavendra" userId="242430cd-3511-40af-839e-9c5058ac8a2f" providerId="ADAL" clId="{AF6C6F96-3E4A-1F45-8396-224FE34B6DAC}" dt="2023-10-13T19:49:06.092" v="93" actId="20577"/>
          <ac:spMkLst>
            <pc:docMk/>
            <pc:sldMk cId="1952331800" sldId="683"/>
            <ac:spMk id="4" creationId="{49EC8FBC-269C-6F46-0FAB-708297863EA4}"/>
          </ac:spMkLst>
        </pc:spChg>
        <pc:spChg chg="mod">
          <ac:chgData name="Pandey, Gavendra" userId="242430cd-3511-40af-839e-9c5058ac8a2f" providerId="ADAL" clId="{AF6C6F96-3E4A-1F45-8396-224FE34B6DAC}" dt="2023-10-12T17:09:23.797" v="13" actId="14100"/>
          <ac:spMkLst>
            <pc:docMk/>
            <pc:sldMk cId="1952331800" sldId="683"/>
            <ac:spMk id="5" creationId="{2E5EAC4B-6420-5163-66FC-3E28DF77D7DF}"/>
          </ac:spMkLst>
        </pc:spChg>
        <pc:spChg chg="mod">
          <ac:chgData name="Pandey, Gavendra" userId="242430cd-3511-40af-839e-9c5058ac8a2f" providerId="ADAL" clId="{AF6C6F96-3E4A-1F45-8396-224FE34B6DAC}" dt="2023-10-12T17:09:14.039" v="7" actId="1036"/>
          <ac:spMkLst>
            <pc:docMk/>
            <pc:sldMk cId="1952331800" sldId="683"/>
            <ac:spMk id="11" creationId="{FA6E34F5-F703-DF9E-3871-F7AE44CA916C}"/>
          </ac:spMkLst>
        </pc:spChg>
      </pc:sldChg>
      <pc:sldChg chg="modSp mod delCm">
        <pc:chgData name="Pandey, Gavendra" userId="242430cd-3511-40af-839e-9c5058ac8a2f" providerId="ADAL" clId="{AF6C6F96-3E4A-1F45-8396-224FE34B6DAC}" dt="2023-10-15T03:54:41.546" v="117" actId="20577"/>
        <pc:sldMkLst>
          <pc:docMk/>
          <pc:sldMk cId="1768538944" sldId="926"/>
        </pc:sldMkLst>
        <pc:spChg chg="mod">
          <ac:chgData name="Pandey, Gavendra" userId="242430cd-3511-40af-839e-9c5058ac8a2f" providerId="ADAL" clId="{AF6C6F96-3E4A-1F45-8396-224FE34B6DAC}" dt="2023-10-15T03:54:41.546" v="117" actId="20577"/>
          <ac:spMkLst>
            <pc:docMk/>
            <pc:sldMk cId="1768538944" sldId="926"/>
            <ac:spMk id="7" creationId="{34CF8ADD-04A5-48AB-9595-13267C2BA891}"/>
          </ac:spMkLst>
        </pc:spChg>
        <pc:extLst>
          <p:ext xmlns:p="http://schemas.openxmlformats.org/presentationml/2006/main" uri="{D6D511B9-2390-475A-947B-AFAB55BFBCF1}">
            <pc226:cmChg xmlns:pc226="http://schemas.microsoft.com/office/powerpoint/2022/06/main/command" chg="del">
              <pc226:chgData name="Pandey, Gavendra" userId="242430cd-3511-40af-839e-9c5058ac8a2f" providerId="ADAL" clId="{AF6C6F96-3E4A-1F45-8396-224FE34B6DAC}" dt="2023-10-12T17:01:07.946" v="1"/>
              <pc2:cmMkLst xmlns:pc2="http://schemas.microsoft.com/office/powerpoint/2019/9/main/command">
                <pc:docMk/>
                <pc:sldMk cId="1768538944" sldId="926"/>
                <pc2:cmMk id="{B0C543A5-09A0-C547-AB86-D66CE67280DA}"/>
              </pc2:cmMkLst>
            </pc226:cmChg>
          </p:ext>
        </pc:extLst>
      </pc:sldChg>
      <pc:sldChg chg="modSp mod">
        <pc:chgData name="Pandey, Gavendra" userId="242430cd-3511-40af-839e-9c5058ac8a2f" providerId="ADAL" clId="{AF6C6F96-3E4A-1F45-8396-224FE34B6DAC}" dt="2023-10-15T03:53:10.350" v="101" actId="1076"/>
        <pc:sldMkLst>
          <pc:docMk/>
          <pc:sldMk cId="743685197" sldId="948"/>
        </pc:sldMkLst>
        <pc:spChg chg="mod">
          <ac:chgData name="Pandey, Gavendra" userId="242430cd-3511-40af-839e-9c5058ac8a2f" providerId="ADAL" clId="{AF6C6F96-3E4A-1F45-8396-224FE34B6DAC}" dt="2023-10-13T18:06:17.501" v="36" actId="12"/>
          <ac:spMkLst>
            <pc:docMk/>
            <pc:sldMk cId="743685197" sldId="948"/>
            <ac:spMk id="9" creationId="{B48FED65-5B34-B0A2-B831-941BC3708CB2}"/>
          </ac:spMkLst>
        </pc:spChg>
        <pc:spChg chg="mod">
          <ac:chgData name="Pandey, Gavendra" userId="242430cd-3511-40af-839e-9c5058ac8a2f" providerId="ADAL" clId="{AF6C6F96-3E4A-1F45-8396-224FE34B6DAC}" dt="2023-10-15T03:53:10.350" v="101" actId="1076"/>
          <ac:spMkLst>
            <pc:docMk/>
            <pc:sldMk cId="743685197" sldId="948"/>
            <ac:spMk id="27" creationId="{D16AEED1-94C7-42F2-BC52-378284137E59}"/>
          </ac:spMkLst>
        </pc:spChg>
      </pc:sldChg>
      <pc:sldChg chg="modSp mod delCm">
        <pc:chgData name="Pandey, Gavendra" userId="242430cd-3511-40af-839e-9c5058ac8a2f" providerId="ADAL" clId="{AF6C6F96-3E4A-1F45-8396-224FE34B6DAC}" dt="2023-10-13T18:02:55.832" v="35" actId="20577"/>
        <pc:sldMkLst>
          <pc:docMk/>
          <pc:sldMk cId="2091961066" sldId="1018"/>
        </pc:sldMkLst>
        <pc:spChg chg="mod">
          <ac:chgData name="Pandey, Gavendra" userId="242430cd-3511-40af-839e-9c5058ac8a2f" providerId="ADAL" clId="{AF6C6F96-3E4A-1F45-8396-224FE34B6DAC}" dt="2023-10-13T18:02:55.832" v="35" actId="20577"/>
          <ac:spMkLst>
            <pc:docMk/>
            <pc:sldMk cId="2091961066" sldId="1018"/>
            <ac:spMk id="5" creationId="{652E9604-E373-0C68-88D3-B116841D7D42}"/>
          </ac:spMkLst>
        </pc:spChg>
        <pc:extLst>
          <p:ext xmlns:p="http://schemas.openxmlformats.org/presentationml/2006/main" uri="{D6D511B9-2390-475A-947B-AFAB55BFBCF1}">
            <pc226:cmChg xmlns:pc226="http://schemas.microsoft.com/office/powerpoint/2022/06/main/command" chg="del">
              <pc226:chgData name="Pandey, Gavendra" userId="242430cd-3511-40af-839e-9c5058ac8a2f" providerId="ADAL" clId="{AF6C6F96-3E4A-1F45-8396-224FE34B6DAC}" dt="2023-10-12T17:00:25.053" v="0"/>
              <pc2:cmMkLst xmlns:pc2="http://schemas.microsoft.com/office/powerpoint/2019/9/main/command">
                <pc:docMk/>
                <pc:sldMk cId="2091961066" sldId="1018"/>
                <pc2:cmMk id="{C0175DF7-3D04-3C4F-BD14-091096A3D01C}"/>
              </pc2:cmMkLst>
            </pc226:cmChg>
          </p:ext>
        </pc:extLst>
      </pc:sldChg>
      <pc:sldChg chg="modSp mod">
        <pc:chgData name="Pandey, Gavendra" userId="242430cd-3511-40af-839e-9c5058ac8a2f" providerId="ADAL" clId="{AF6C6F96-3E4A-1F45-8396-224FE34B6DAC}" dt="2023-10-15T03:53:40.103" v="105" actId="20577"/>
        <pc:sldMkLst>
          <pc:docMk/>
          <pc:sldMk cId="1816926900" sldId="1027"/>
        </pc:sldMkLst>
        <pc:spChg chg="mod">
          <ac:chgData name="Pandey, Gavendra" userId="242430cd-3511-40af-839e-9c5058ac8a2f" providerId="ADAL" clId="{AF6C6F96-3E4A-1F45-8396-224FE34B6DAC}" dt="2023-10-15T03:53:36.243" v="103" actId="20577"/>
          <ac:spMkLst>
            <pc:docMk/>
            <pc:sldMk cId="1816926900" sldId="1027"/>
            <ac:spMk id="4" creationId="{65BB52C4-E5C4-5ED0-B38A-17BFF33200D2}"/>
          </ac:spMkLst>
        </pc:spChg>
        <pc:spChg chg="mod">
          <ac:chgData name="Pandey, Gavendra" userId="242430cd-3511-40af-839e-9c5058ac8a2f" providerId="ADAL" clId="{AF6C6F96-3E4A-1F45-8396-224FE34B6DAC}" dt="2023-10-15T03:53:40.103" v="105" actId="20577"/>
          <ac:spMkLst>
            <pc:docMk/>
            <pc:sldMk cId="1816926900" sldId="1027"/>
            <ac:spMk id="5" creationId="{C4CFA3CB-E33F-8874-B808-3535DC901611}"/>
          </ac:spMkLst>
        </pc:spChg>
      </pc:sldChg>
      <pc:sldChg chg="modSp">
        <pc:chgData name="Pandey, Gavendra" userId="242430cd-3511-40af-839e-9c5058ac8a2f" providerId="ADAL" clId="{AF6C6F96-3E4A-1F45-8396-224FE34B6DAC}" dt="2023-10-15T03:54:06.554" v="107" actId="20577"/>
        <pc:sldMkLst>
          <pc:docMk/>
          <pc:sldMk cId="448043770" sldId="1032"/>
        </pc:sldMkLst>
        <pc:spChg chg="mod">
          <ac:chgData name="Pandey, Gavendra" userId="242430cd-3511-40af-839e-9c5058ac8a2f" providerId="ADAL" clId="{AF6C6F96-3E4A-1F45-8396-224FE34B6DAC}" dt="2023-10-15T03:54:06.554" v="107" actId="20577"/>
          <ac:spMkLst>
            <pc:docMk/>
            <pc:sldMk cId="448043770" sldId="1032"/>
            <ac:spMk id="5" creationId="{90713C45-B174-E282-AC55-326937E4D4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48122F5-777B-9C41-9BC4-1BBDFC0376F3}"/>
              </a:ext>
            </a:extLst>
          </p:cNvPr>
          <p:cNvSpPr>
            <a:spLocks noChangeArrowheads="1"/>
          </p:cNvSpPr>
          <p:nvPr/>
        </p:nvSpPr>
        <p:spPr bwMode="auto">
          <a:xfrm>
            <a:off x="6513513" y="8897938"/>
            <a:ext cx="401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191" tIns="46903" rIns="92191" bIns="46903" anchor="ctr">
            <a:spAutoFit/>
          </a:bodyPr>
          <a:lstStyle>
            <a:lvl1pPr defTabSz="928688">
              <a:defRPr sz="2400">
                <a:solidFill>
                  <a:schemeClr val="tx1"/>
                </a:solidFill>
                <a:latin typeface="Helvetica" pitchFamily="2" charset="0"/>
                <a:ea typeface="ＭＳ Ｐゴシック" panose="020B0600070205080204" pitchFamily="34" charset="-128"/>
              </a:defRPr>
            </a:lvl1pPr>
            <a:lvl2pPr marL="742950" indent="-285750" defTabSz="928688">
              <a:defRPr sz="2400">
                <a:solidFill>
                  <a:schemeClr val="tx1"/>
                </a:solidFill>
                <a:latin typeface="Helvetica" pitchFamily="2" charset="0"/>
                <a:ea typeface="ＭＳ Ｐゴシック" panose="020B0600070205080204" pitchFamily="34" charset="-128"/>
              </a:defRPr>
            </a:lvl2pPr>
            <a:lvl3pPr marL="1143000" indent="-228600" defTabSz="928688">
              <a:defRPr sz="2400">
                <a:solidFill>
                  <a:schemeClr val="tx1"/>
                </a:solidFill>
                <a:latin typeface="Helvetica" pitchFamily="2" charset="0"/>
                <a:ea typeface="ＭＳ Ｐゴシック" panose="020B0600070205080204" pitchFamily="34" charset="-128"/>
              </a:defRPr>
            </a:lvl3pPr>
            <a:lvl4pPr marL="1600200" indent="-228600" defTabSz="928688">
              <a:defRPr sz="2400">
                <a:solidFill>
                  <a:schemeClr val="tx1"/>
                </a:solidFill>
                <a:latin typeface="Helvetica" pitchFamily="2" charset="0"/>
                <a:ea typeface="ＭＳ Ｐゴシック" panose="020B0600070205080204" pitchFamily="34" charset="-128"/>
              </a:defRPr>
            </a:lvl4pPr>
            <a:lvl5pPr marL="2057400" indent="-228600" defTabSz="928688">
              <a:defRPr sz="2400">
                <a:solidFill>
                  <a:schemeClr val="tx1"/>
                </a:solidFill>
                <a:latin typeface="Helvetica" pitchFamily="2" charset="0"/>
                <a:ea typeface="ＭＳ Ｐゴシック"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r">
              <a:defRPr/>
            </a:pPr>
            <a:fld id="{5D1E1B7F-2361-EE46-B966-40029DEA5B76}" type="slidenum">
              <a:rPr lang="en-US" altLang="en-US" sz="1400" smtClean="0"/>
              <a:pPr algn="r">
                <a:defRPr/>
              </a:pPr>
              <a:t>‹#›</a:t>
            </a:fld>
            <a:endParaRPr lang="en-US" altLang="en-US" sz="14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02ADEF7-A2A5-A541-A230-578B7A09B3CC}"/>
              </a:ext>
            </a:extLst>
          </p:cNvPr>
          <p:cNvSpPr>
            <a:spLocks noGrp="1" noChangeArrowheads="1"/>
          </p:cNvSpPr>
          <p:nvPr>
            <p:ph type="body" sz="quarter" idx="3"/>
          </p:nvPr>
        </p:nvSpPr>
        <p:spPr bwMode="auto">
          <a:xfrm>
            <a:off x="933450" y="4414838"/>
            <a:ext cx="5143500" cy="4184650"/>
          </a:xfrm>
          <a:prstGeom prst="rect">
            <a:avLst/>
          </a:prstGeom>
          <a:noFill/>
          <a:ln w="12700">
            <a:noFill/>
            <a:miter lim="800000"/>
            <a:headEnd/>
            <a:tailEnd/>
          </a:ln>
          <a:effectLst/>
        </p:spPr>
        <p:txBody>
          <a:bodyPr vert="horz" wrap="square" lIns="92191" tIns="46903" rIns="92191" bIns="46903"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ADA0CEEC-3CCA-B845-8230-CD85417CE408}"/>
              </a:ext>
            </a:extLst>
          </p:cNvPr>
          <p:cNvSpPr>
            <a:spLocks noGrp="1" noRot="1" noChangeAspect="1" noChangeArrowheads="1" noTextEdit="1"/>
          </p:cNvSpPr>
          <p:nvPr>
            <p:ph type="sldImg" idx="2"/>
          </p:nvPr>
        </p:nvSpPr>
        <p:spPr bwMode="auto">
          <a:xfrm>
            <a:off x="1182688" y="696913"/>
            <a:ext cx="4648200" cy="348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a:extLst>
              <a:ext uri="{FF2B5EF4-FFF2-40B4-BE49-F238E27FC236}">
                <a16:creationId xmlns:a16="http://schemas.microsoft.com/office/drawing/2014/main" id="{0E173063-9F1B-AF4A-86B9-2B88FBA4376D}"/>
              </a:ext>
            </a:extLst>
          </p:cNvPr>
          <p:cNvSpPr>
            <a:spLocks noChangeArrowheads="1"/>
          </p:cNvSpPr>
          <p:nvPr/>
        </p:nvSpPr>
        <p:spPr bwMode="auto">
          <a:xfrm>
            <a:off x="6615113" y="8850313"/>
            <a:ext cx="3000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191" tIns="46903" rIns="92191" bIns="46903" anchor="ctr">
            <a:spAutoFit/>
          </a:bodyPr>
          <a:lstStyle>
            <a:lvl1pPr defTabSz="928688">
              <a:defRPr sz="2400">
                <a:solidFill>
                  <a:schemeClr val="tx1"/>
                </a:solidFill>
                <a:latin typeface="Helvetica" pitchFamily="2" charset="0"/>
                <a:ea typeface="ＭＳ Ｐゴシック" panose="020B0600070205080204" pitchFamily="34" charset="-128"/>
              </a:defRPr>
            </a:lvl1pPr>
            <a:lvl2pPr marL="742950" indent="-285750" defTabSz="928688">
              <a:defRPr sz="2400">
                <a:solidFill>
                  <a:schemeClr val="tx1"/>
                </a:solidFill>
                <a:latin typeface="Helvetica" pitchFamily="2" charset="0"/>
                <a:ea typeface="ＭＳ Ｐゴシック" panose="020B0600070205080204" pitchFamily="34" charset="-128"/>
              </a:defRPr>
            </a:lvl2pPr>
            <a:lvl3pPr marL="1143000" indent="-228600" defTabSz="928688">
              <a:defRPr sz="2400">
                <a:solidFill>
                  <a:schemeClr val="tx1"/>
                </a:solidFill>
                <a:latin typeface="Helvetica" pitchFamily="2" charset="0"/>
                <a:ea typeface="ＭＳ Ｐゴシック" panose="020B0600070205080204" pitchFamily="34" charset="-128"/>
              </a:defRPr>
            </a:lvl3pPr>
            <a:lvl4pPr marL="1600200" indent="-228600" defTabSz="928688">
              <a:defRPr sz="2400">
                <a:solidFill>
                  <a:schemeClr val="tx1"/>
                </a:solidFill>
                <a:latin typeface="Helvetica" pitchFamily="2" charset="0"/>
                <a:ea typeface="ＭＳ Ｐゴシック" panose="020B0600070205080204" pitchFamily="34" charset="-128"/>
              </a:defRPr>
            </a:lvl4pPr>
            <a:lvl5pPr marL="2057400" indent="-228600" defTabSz="928688">
              <a:defRPr sz="2400">
                <a:solidFill>
                  <a:schemeClr val="tx1"/>
                </a:solidFill>
                <a:latin typeface="Helvetica" pitchFamily="2" charset="0"/>
                <a:ea typeface="ＭＳ Ｐゴシック" panose="020B0600070205080204" pitchFamily="34" charset="-128"/>
              </a:defRPr>
            </a:lvl5pPr>
            <a:lvl6pPr marL="25146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defTabSz="928688"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r">
              <a:defRPr/>
            </a:pPr>
            <a:fld id="{2278B802-B52E-0D4C-91C8-A05D788DACEE}" type="slidenum">
              <a:rPr lang="en-US" altLang="en-US" sz="1400" smtClean="0"/>
              <a:pPr algn="r">
                <a:defRPr/>
              </a:pPr>
              <a:t>‹#›</a:t>
            </a:fld>
            <a:endParaRPr lang="en-US" altLang="en-US" sz="1400"/>
          </a:p>
        </p:txBody>
      </p:sp>
    </p:spTree>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Helvetica" charset="0"/>
        <a:ea typeface="ＭＳ Ｐゴシック" pitchFamily="-65" charset="-128"/>
        <a:cs typeface="ＭＳ Ｐゴシック" pitchFamily="-65" charset="-128"/>
      </a:defRPr>
    </a:lvl1pPr>
    <a:lvl2pPr marL="455613" algn="l" defTabSz="911225" rtl="0" eaLnBrk="0" fontAlgn="base" hangingPunct="0">
      <a:spcBef>
        <a:spcPct val="30000"/>
      </a:spcBef>
      <a:spcAft>
        <a:spcPct val="0"/>
      </a:spcAft>
      <a:defRPr sz="1200" kern="1200">
        <a:solidFill>
          <a:schemeClr val="tx1"/>
        </a:solidFill>
        <a:latin typeface="Helvetica" charset="0"/>
        <a:ea typeface="ＭＳ Ｐゴシック" charset="-128"/>
        <a:cs typeface="+mn-cs"/>
      </a:defRPr>
    </a:lvl2pPr>
    <a:lvl3pPr marL="911225" algn="l" defTabSz="911225" rtl="0" eaLnBrk="0" fontAlgn="base" hangingPunct="0">
      <a:spcBef>
        <a:spcPct val="30000"/>
      </a:spcBef>
      <a:spcAft>
        <a:spcPct val="0"/>
      </a:spcAft>
      <a:defRPr sz="1200" kern="1200">
        <a:solidFill>
          <a:schemeClr val="tx1"/>
        </a:solidFill>
        <a:latin typeface="Helvetica" charset="0"/>
        <a:ea typeface="ＭＳ Ｐゴシック" charset="-128"/>
        <a:cs typeface="+mn-cs"/>
      </a:defRPr>
    </a:lvl3pPr>
    <a:lvl4pPr marL="1366838" algn="l" defTabSz="911225" rtl="0" eaLnBrk="0" fontAlgn="base" hangingPunct="0">
      <a:spcBef>
        <a:spcPct val="30000"/>
      </a:spcBef>
      <a:spcAft>
        <a:spcPct val="0"/>
      </a:spcAft>
      <a:defRPr sz="1200" kern="1200">
        <a:solidFill>
          <a:schemeClr val="tx1"/>
        </a:solidFill>
        <a:latin typeface="Helvetica" charset="0"/>
        <a:ea typeface="ＭＳ Ｐゴシック" charset="-128"/>
        <a:cs typeface="+mn-cs"/>
      </a:defRPr>
    </a:lvl4pPr>
    <a:lvl5pPr marL="1822450" algn="l" defTabSz="911225" rtl="0" eaLnBrk="0" fontAlgn="base" hangingPunct="0">
      <a:spcBef>
        <a:spcPct val="30000"/>
      </a:spcBef>
      <a:spcAft>
        <a:spcPct val="0"/>
      </a:spcAft>
      <a:defRPr sz="1200" kern="1200">
        <a:solidFill>
          <a:schemeClr val="tx1"/>
        </a:solidFill>
        <a:latin typeface="Helvetic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618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13623-E3E9-E042-A001-12B937E8503E}" type="slidenum">
              <a:rPr lang="en-US" smtClean="0"/>
              <a:t>3</a:t>
            </a:fld>
            <a:endParaRPr lang="en-US" dirty="0"/>
          </a:p>
        </p:txBody>
      </p:sp>
    </p:spTree>
    <p:extLst>
      <p:ext uri="{BB962C8B-B14F-4D97-AF65-F5344CB8AC3E}">
        <p14:creationId xmlns:p14="http://schemas.microsoft.com/office/powerpoint/2010/main" val="317450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413623-E3E9-E042-A001-12B937E8503E}" type="slidenum">
              <a:rPr lang="en-US" smtClean="0"/>
              <a:t>17</a:t>
            </a:fld>
            <a:endParaRPr lang="en-US"/>
          </a:p>
        </p:txBody>
      </p:sp>
    </p:spTree>
    <p:extLst>
      <p:ext uri="{BB962C8B-B14F-4D97-AF65-F5344CB8AC3E}">
        <p14:creationId xmlns:p14="http://schemas.microsoft.com/office/powerpoint/2010/main" val="222198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13623-E3E9-E042-A001-12B937E8503E}" type="slidenum">
              <a:rPr lang="en-US" smtClean="0"/>
              <a:t>18</a:t>
            </a:fld>
            <a:endParaRPr lang="en-US" dirty="0"/>
          </a:p>
        </p:txBody>
      </p:sp>
    </p:spTree>
    <p:extLst>
      <p:ext uri="{BB962C8B-B14F-4D97-AF65-F5344CB8AC3E}">
        <p14:creationId xmlns:p14="http://schemas.microsoft.com/office/powerpoint/2010/main" val="322382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4F3FBE-BCAA-ED43-AFF5-8AC99966098C}"/>
              </a:ext>
            </a:extLst>
          </p:cNvPr>
          <p:cNvSpPr>
            <a:spLocks noChangeArrowheads="1"/>
          </p:cNvSpPr>
          <p:nvPr/>
        </p:nvSpPr>
        <p:spPr bwMode="auto">
          <a:xfrm>
            <a:off x="8197850" y="651033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Helvetica" pitchFamily="2" charset="0"/>
                <a:ea typeface="ＭＳ Ｐゴシック" panose="020B0600070205080204" pitchFamily="34" charset="-128"/>
              </a:defRPr>
            </a:lvl1pPr>
            <a:lvl2pPr marL="742950" indent="-285750">
              <a:defRPr sz="2400">
                <a:solidFill>
                  <a:schemeClr val="tx1"/>
                </a:solidFill>
                <a:latin typeface="Helvetica" pitchFamily="2" charset="0"/>
                <a:ea typeface="ＭＳ Ｐゴシック" panose="020B0600070205080204" pitchFamily="34" charset="-128"/>
              </a:defRPr>
            </a:lvl2pPr>
            <a:lvl3pPr marL="1143000" indent="-228600">
              <a:defRPr sz="2400">
                <a:solidFill>
                  <a:schemeClr val="tx1"/>
                </a:solidFill>
                <a:latin typeface="Helvetica" pitchFamily="2" charset="0"/>
                <a:ea typeface="ＭＳ Ｐゴシック" panose="020B0600070205080204" pitchFamily="34" charset="-128"/>
              </a:defRPr>
            </a:lvl3pPr>
            <a:lvl4pPr marL="1600200" indent="-228600">
              <a:defRPr sz="2400">
                <a:solidFill>
                  <a:schemeClr val="tx1"/>
                </a:solidFill>
                <a:latin typeface="Helvetica" pitchFamily="2" charset="0"/>
                <a:ea typeface="ＭＳ Ｐゴシック" panose="020B0600070205080204" pitchFamily="34" charset="-128"/>
              </a:defRPr>
            </a:lvl4pPr>
            <a:lvl5pPr marL="2057400" indent="-228600">
              <a:defRPr sz="24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ctr" eaLnBrk="1" hangingPunct="1">
              <a:defRPr/>
            </a:pPr>
            <a:endParaRPr lang="en-US" altLang="en-US"/>
          </a:p>
        </p:txBody>
      </p:sp>
      <p:sp>
        <p:nvSpPr>
          <p:cNvPr id="428034" name="Rectangle 2"/>
          <p:cNvSpPr>
            <a:spLocks noGrp="1" noChangeArrowheads="1"/>
          </p:cNvSpPr>
          <p:nvPr>
            <p:ph type="subTitle" idx="1"/>
          </p:nvPr>
        </p:nvSpPr>
        <p:spPr>
          <a:xfrm>
            <a:off x="1360488" y="2246313"/>
            <a:ext cx="6664325" cy="2039937"/>
          </a:xfrm>
        </p:spPr>
        <p:txBody>
          <a:bodyPr/>
          <a:lstStyle>
            <a:lvl1pPr marL="0" indent="0" algn="ctr">
              <a:spcBef>
                <a:spcPct val="0"/>
              </a:spcBef>
              <a:buFont typeface="Helvetica CY" charset="-52"/>
              <a:buNone/>
              <a:defRPr b="1"/>
            </a:lvl1pPr>
          </a:lstStyle>
          <a:p>
            <a:r>
              <a:rPr lang="en-US"/>
              <a:t>Click to edit Master subtitle style</a:t>
            </a:r>
          </a:p>
        </p:txBody>
      </p:sp>
      <p:sp>
        <p:nvSpPr>
          <p:cNvPr id="428036" name="Rectangle 4"/>
          <p:cNvSpPr>
            <a:spLocks noGrp="1" noChangeArrowheads="1"/>
          </p:cNvSpPr>
          <p:nvPr>
            <p:ph type="ctrTitle"/>
          </p:nvPr>
        </p:nvSpPr>
        <p:spPr>
          <a:xfrm>
            <a:off x="804863" y="573088"/>
            <a:ext cx="7772400" cy="1143000"/>
          </a:xfrm>
        </p:spPr>
        <p:txBody>
          <a:bodyPr anchorCtr="1"/>
          <a:lstStyle>
            <a:lvl1pPr algn="ctr">
              <a:lnSpc>
                <a:spcPct val="95000"/>
              </a:lnSpc>
              <a:defRPr sz="3600">
                <a:solidFill>
                  <a:srgbClr val="993300"/>
                </a:solidFill>
                <a:effectLst>
                  <a:outerShdw blurRad="38100" dist="38100" dir="2700000" algn="tl">
                    <a:srgbClr val="000000"/>
                  </a:outerShdw>
                </a:effectLst>
              </a:defRPr>
            </a:lvl1pPr>
          </a:lstStyle>
          <a:p>
            <a:r>
              <a:rPr lang="en-US"/>
              <a:t>Click to edit Master title style</a:t>
            </a:r>
          </a:p>
        </p:txBody>
      </p:sp>
    </p:spTree>
    <p:extLst>
      <p:ext uri="{BB962C8B-B14F-4D97-AF65-F5344CB8AC3E}">
        <p14:creationId xmlns:p14="http://schemas.microsoft.com/office/powerpoint/2010/main" val="95545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55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73025"/>
            <a:ext cx="2124075" cy="6315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7013" y="73025"/>
            <a:ext cx="6224587"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20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7013" y="73025"/>
            <a:ext cx="6240462" cy="704850"/>
          </a:xfrm>
        </p:spPr>
        <p:txBody>
          <a:bodyPr/>
          <a:lstStyle/>
          <a:p>
            <a:r>
              <a:rPr lang="en-US"/>
              <a:t>Click to edit Master title style</a:t>
            </a:r>
          </a:p>
        </p:txBody>
      </p:sp>
      <p:sp>
        <p:nvSpPr>
          <p:cNvPr id="3" name="Content Placeholder 2"/>
          <p:cNvSpPr>
            <a:spLocks noGrp="1"/>
          </p:cNvSpPr>
          <p:nvPr>
            <p:ph sz="quarter" idx="1"/>
          </p:nvPr>
        </p:nvSpPr>
        <p:spPr>
          <a:xfrm>
            <a:off x="414338" y="1358900"/>
            <a:ext cx="4079875"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358900"/>
            <a:ext cx="4081462"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4338" y="3949700"/>
            <a:ext cx="4079875"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49700"/>
            <a:ext cx="4081462"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0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676EBA2-1314-A940-AD85-E606B85EC14D}"/>
              </a:ext>
            </a:extLst>
          </p:cNvPr>
          <p:cNvPicPr>
            <a:picLocks noChangeAspect="1"/>
          </p:cNvPicPr>
          <p:nvPr userDrawn="1"/>
        </p:nvPicPr>
        <p:blipFill>
          <a:blip r:embed="rId2"/>
          <a:stretch>
            <a:fillRect/>
          </a:stretch>
        </p:blipFill>
        <p:spPr>
          <a:xfrm>
            <a:off x="7222503" y="22850"/>
            <a:ext cx="1839051" cy="259631"/>
          </a:xfrm>
          <a:prstGeom prst="rect">
            <a:avLst/>
          </a:prstGeom>
        </p:spPr>
      </p:pic>
    </p:spTree>
    <p:extLst>
      <p:ext uri="{BB962C8B-B14F-4D97-AF65-F5344CB8AC3E}">
        <p14:creationId xmlns:p14="http://schemas.microsoft.com/office/powerpoint/2010/main" val="53678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183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358900"/>
            <a:ext cx="40798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58900"/>
            <a:ext cx="40814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99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1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67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07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984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98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C4C959-F74E-1141-9B44-319719163E61}"/>
              </a:ext>
            </a:extLst>
          </p:cNvPr>
          <p:cNvSpPr>
            <a:spLocks noGrp="1" noChangeArrowheads="1"/>
          </p:cNvSpPr>
          <p:nvPr>
            <p:ph type="body" idx="1"/>
          </p:nvPr>
        </p:nvSpPr>
        <p:spPr bwMode="auto">
          <a:xfrm>
            <a:off x="414338" y="1358900"/>
            <a:ext cx="83137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a:extLst>
              <a:ext uri="{FF2B5EF4-FFF2-40B4-BE49-F238E27FC236}">
                <a16:creationId xmlns:a16="http://schemas.microsoft.com/office/drawing/2014/main" id="{5B4CD6C4-50D9-2E41-A1F4-13027F1468CC}"/>
              </a:ext>
            </a:extLst>
          </p:cNvPr>
          <p:cNvSpPr>
            <a:spLocks noChangeArrowheads="1"/>
          </p:cNvSpPr>
          <p:nvPr/>
        </p:nvSpPr>
        <p:spPr bwMode="auto">
          <a:xfrm>
            <a:off x="8197850" y="6510338"/>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Helvetica" pitchFamily="2" charset="0"/>
                <a:ea typeface="ＭＳ Ｐゴシック" panose="020B0600070205080204" pitchFamily="34" charset="-128"/>
              </a:defRPr>
            </a:lvl1pPr>
            <a:lvl2pPr marL="742950" indent="-285750">
              <a:defRPr sz="2400">
                <a:solidFill>
                  <a:schemeClr val="tx1"/>
                </a:solidFill>
                <a:latin typeface="Helvetica" pitchFamily="2" charset="0"/>
                <a:ea typeface="ＭＳ Ｐゴシック" panose="020B0600070205080204" pitchFamily="34" charset="-128"/>
              </a:defRPr>
            </a:lvl2pPr>
            <a:lvl3pPr marL="1143000" indent="-228600">
              <a:defRPr sz="2400">
                <a:solidFill>
                  <a:schemeClr val="tx1"/>
                </a:solidFill>
                <a:latin typeface="Helvetica" pitchFamily="2" charset="0"/>
                <a:ea typeface="ＭＳ Ｐゴシック" panose="020B0600070205080204" pitchFamily="34" charset="-128"/>
              </a:defRPr>
            </a:lvl3pPr>
            <a:lvl4pPr marL="1600200" indent="-228600">
              <a:defRPr sz="2400">
                <a:solidFill>
                  <a:schemeClr val="tx1"/>
                </a:solidFill>
                <a:latin typeface="Helvetica" pitchFamily="2" charset="0"/>
                <a:ea typeface="ＭＳ Ｐゴシック" panose="020B0600070205080204" pitchFamily="34" charset="-128"/>
              </a:defRPr>
            </a:lvl4pPr>
            <a:lvl5pPr marL="2057400" indent="-228600">
              <a:defRPr sz="24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lgn="ctr" eaLnBrk="1" hangingPunct="1">
              <a:defRPr/>
            </a:pPr>
            <a:endParaRPr lang="en-US" altLang="en-US"/>
          </a:p>
        </p:txBody>
      </p:sp>
      <p:sp>
        <p:nvSpPr>
          <p:cNvPr id="1028" name="Rectangle 4">
            <a:extLst>
              <a:ext uri="{FF2B5EF4-FFF2-40B4-BE49-F238E27FC236}">
                <a16:creationId xmlns:a16="http://schemas.microsoft.com/office/drawing/2014/main" id="{F7A90A37-D732-F146-8FAB-CEA6BE3DDDFF}"/>
              </a:ext>
            </a:extLst>
          </p:cNvPr>
          <p:cNvSpPr>
            <a:spLocks noGrp="1" noChangeArrowheads="1"/>
          </p:cNvSpPr>
          <p:nvPr>
            <p:ph type="title"/>
          </p:nvPr>
        </p:nvSpPr>
        <p:spPr bwMode="auto">
          <a:xfrm>
            <a:off x="227013" y="73025"/>
            <a:ext cx="62404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GB" altLang="en-US"/>
              <a:t>Click to edit Master title style</a:t>
            </a:r>
            <a:endParaRPr lang="en-US" altLang="en-US"/>
          </a:p>
        </p:txBody>
      </p:sp>
      <p:sp>
        <p:nvSpPr>
          <p:cNvPr id="427191" name="Text Box 183">
            <a:extLst>
              <a:ext uri="{FF2B5EF4-FFF2-40B4-BE49-F238E27FC236}">
                <a16:creationId xmlns:a16="http://schemas.microsoft.com/office/drawing/2014/main" id="{CEFBCC5A-4417-4A4F-BA12-5BFD8F3AC9D0}"/>
              </a:ext>
            </a:extLst>
          </p:cNvPr>
          <p:cNvSpPr txBox="1">
            <a:spLocks noChangeArrowheads="1"/>
          </p:cNvSpPr>
          <p:nvPr/>
        </p:nvSpPr>
        <p:spPr bwMode="auto">
          <a:xfrm>
            <a:off x="8577263" y="6569075"/>
            <a:ext cx="400050" cy="304800"/>
          </a:xfrm>
          <a:prstGeom prst="rect">
            <a:avLst/>
          </a:prstGeom>
          <a:noFill/>
          <a:ln w="12700">
            <a:noFill/>
            <a:miter lim="800000"/>
            <a:headEnd/>
            <a:tailEnd/>
          </a:ln>
          <a:effectLst/>
        </p:spPr>
        <p:txBody>
          <a:bodyPr wrap="none">
            <a:spAutoFit/>
          </a:bodyPr>
          <a:lstStyle>
            <a:lvl1pPr>
              <a:defRPr sz="2400">
                <a:solidFill>
                  <a:schemeClr val="tx1"/>
                </a:solidFill>
                <a:latin typeface="Helvetica" pitchFamily="2" charset="0"/>
                <a:ea typeface="ＭＳ Ｐゴシック" panose="020B0600070205080204" pitchFamily="34" charset="-128"/>
              </a:defRPr>
            </a:lvl1pPr>
            <a:lvl2pPr marL="742950" indent="-285750">
              <a:defRPr sz="2400">
                <a:solidFill>
                  <a:schemeClr val="tx1"/>
                </a:solidFill>
                <a:latin typeface="Helvetica" pitchFamily="2" charset="0"/>
                <a:ea typeface="ＭＳ Ｐゴシック" panose="020B0600070205080204" pitchFamily="34" charset="-128"/>
              </a:defRPr>
            </a:lvl2pPr>
            <a:lvl3pPr marL="1143000" indent="-228600">
              <a:defRPr sz="2400">
                <a:solidFill>
                  <a:schemeClr val="tx1"/>
                </a:solidFill>
                <a:latin typeface="Helvetica" pitchFamily="2" charset="0"/>
                <a:ea typeface="ＭＳ Ｐゴシック" panose="020B0600070205080204" pitchFamily="34" charset="-128"/>
              </a:defRPr>
            </a:lvl3pPr>
            <a:lvl4pPr marL="1600200" indent="-228600">
              <a:defRPr sz="2400">
                <a:solidFill>
                  <a:schemeClr val="tx1"/>
                </a:solidFill>
                <a:latin typeface="Helvetica" pitchFamily="2" charset="0"/>
                <a:ea typeface="ＭＳ Ｐゴシック" panose="020B0600070205080204" pitchFamily="34" charset="-128"/>
              </a:defRPr>
            </a:lvl4pPr>
            <a:lvl5pPr marL="2057400" indent="-228600">
              <a:defRPr sz="24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ＭＳ Ｐゴシック" panose="020B0600070205080204" pitchFamily="34" charset="-128"/>
              </a:defRPr>
            </a:lvl9pPr>
          </a:lstStyle>
          <a:p>
            <a:pPr>
              <a:defRPr/>
            </a:pPr>
            <a:fld id="{71DA558F-1EB3-5442-A923-90E057E5205E}" type="slidenum">
              <a:rPr lang="en-US" altLang="en-US" sz="1400" smtClean="0">
                <a:solidFill>
                  <a:schemeClr val="bg1"/>
                </a:solidFill>
              </a:rPr>
              <a:pPr>
                <a:defRPr/>
              </a:pPr>
              <a:t>‹#›</a:t>
            </a:fld>
            <a:endParaRPr lang="en-US" altLang="en-US" sz="1400">
              <a:solidFill>
                <a:schemeClr val="bg1"/>
              </a:solidFill>
            </a:endParaRPr>
          </a:p>
        </p:txBody>
      </p:sp>
    </p:spTree>
  </p:cSld>
  <p:clrMap bg1="lt1" tx1="dk1" bg2="lt2" tx2="dk2" accent1="accent1" accent2="accent2" accent3="accent3" accent4="accent4" accent5="accent5" accent6="accent6" hlink="hlink" folHlink="folHlink"/>
  <p:sldLayoutIdLst>
    <p:sldLayoutId id="2147484078"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txStyles>
    <p:title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p:titleStyle>
    <p:bodyStyle>
      <a:lvl1pPr marL="342900" indent="-342900" algn="l" rtl="0" eaLnBrk="0" fontAlgn="base" hangingPunct="0">
        <a:spcBef>
          <a:spcPct val="50000"/>
        </a:spcBef>
        <a:spcAft>
          <a:spcPct val="0"/>
        </a:spcAft>
        <a:buClr>
          <a:schemeClr val="bg1"/>
        </a:buClr>
        <a:buFont typeface="Helvetica CY" pitchFamily="2" charset="0"/>
        <a:buChar char="•"/>
        <a:defRPr sz="2400">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0"/>
        </a:spcBef>
        <a:spcAft>
          <a:spcPct val="0"/>
        </a:spcAft>
        <a:buClr>
          <a:schemeClr val="bg1"/>
        </a:buClr>
        <a:buFont typeface="Helvetica CY" pitchFamily="2" charset="0"/>
        <a:buChar char="–"/>
        <a:defRPr sz="2000">
          <a:solidFill>
            <a:schemeClr val="bg1"/>
          </a:solidFill>
          <a:latin typeface="+mn-lt"/>
          <a:ea typeface="ＭＳ Ｐゴシック" charset="-128"/>
        </a:defRPr>
      </a:lvl2pPr>
      <a:lvl3pPr marL="1143000" indent="-228600" algn="l" rtl="0" eaLnBrk="0" fontAlgn="base" hangingPunct="0">
        <a:spcBef>
          <a:spcPct val="0"/>
        </a:spcBef>
        <a:spcAft>
          <a:spcPct val="0"/>
        </a:spcAft>
        <a:buClr>
          <a:schemeClr val="bg1"/>
        </a:buClr>
        <a:buFont typeface="Helvetica CY" pitchFamily="2" charset="0"/>
        <a:buChar char="•"/>
        <a:defRPr>
          <a:solidFill>
            <a:schemeClr val="bg1"/>
          </a:solidFill>
          <a:latin typeface="+mn-lt"/>
          <a:ea typeface="ＭＳ Ｐゴシック" charset="-128"/>
        </a:defRPr>
      </a:lvl3pPr>
      <a:lvl4pPr marL="16002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charset="-128"/>
        </a:defRPr>
      </a:lvl4pPr>
      <a:lvl5pPr marL="20574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charset="-128"/>
        </a:defRPr>
      </a:lvl5pPr>
      <a:lvl6pPr marL="25146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6pPr>
      <a:lvl7pPr marL="29718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7pPr>
      <a:lvl8pPr marL="34290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8pPr>
      <a:lvl9pPr marL="38862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ap.edu/248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43DD4C8-A85A-4CD4-A6F9-BAEBE4F0C7BE}"/>
              </a:ext>
            </a:extLst>
          </p:cNvPr>
          <p:cNvSpPr txBox="1">
            <a:spLocks noChangeArrowheads="1"/>
          </p:cNvSpPr>
          <p:nvPr/>
        </p:nvSpPr>
        <p:spPr bwMode="auto">
          <a:xfrm>
            <a:off x="298854" y="2007210"/>
            <a:ext cx="86255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lgn="ctr">
              <a:defRPr/>
            </a:pPr>
            <a:r>
              <a:rPr lang="en-US" altLang="en-US" sz="3200" kern="0" dirty="0">
                <a:solidFill>
                  <a:srgbClr val="FFFF00"/>
                </a:solidFill>
                <a:ea typeface="ＭＳ Ｐゴシック" panose="020B0600070205080204" pitchFamily="34" charset="-128"/>
                <a:cs typeface="Times New Roman" panose="02020603050405020304" pitchFamily="18" charset="0"/>
              </a:rPr>
              <a:t>Quantifying Aircraft Emissions with Inverse Modeling: A Case Study at the Los Angeles International Airport</a:t>
            </a:r>
            <a:endParaRPr lang="en-US" altLang="en-US" kern="0" dirty="0">
              <a:solidFill>
                <a:srgbClr val="FFFF00"/>
              </a:solidFill>
              <a:ea typeface="ＭＳ Ｐゴシック" panose="020B0600070205080204" pitchFamily="34" charset="-128"/>
              <a:cs typeface="Times New Roman" panose="02020603050405020304" pitchFamily="18" charset="0"/>
            </a:endParaRPr>
          </a:p>
        </p:txBody>
      </p:sp>
      <p:pic>
        <p:nvPicPr>
          <p:cNvPr id="6" name="Picture 5">
            <a:extLst>
              <a:ext uri="{FF2B5EF4-FFF2-40B4-BE49-F238E27FC236}">
                <a16:creationId xmlns:a16="http://schemas.microsoft.com/office/drawing/2014/main" id="{C8CAC7ED-CA4A-46EE-8DB9-E3CCC7FAAFE7}"/>
              </a:ext>
            </a:extLst>
          </p:cNvPr>
          <p:cNvPicPr>
            <a:picLocks noChangeAspect="1"/>
          </p:cNvPicPr>
          <p:nvPr/>
        </p:nvPicPr>
        <p:blipFill>
          <a:blip r:embed="rId2"/>
          <a:stretch>
            <a:fillRect/>
          </a:stretch>
        </p:blipFill>
        <p:spPr>
          <a:xfrm>
            <a:off x="2485611" y="6050272"/>
            <a:ext cx="4784912" cy="675517"/>
          </a:xfrm>
          <a:prstGeom prst="rect">
            <a:avLst/>
          </a:prstGeom>
        </p:spPr>
      </p:pic>
      <p:sp>
        <p:nvSpPr>
          <p:cNvPr id="8" name="Rectangle 2">
            <a:extLst>
              <a:ext uri="{FF2B5EF4-FFF2-40B4-BE49-F238E27FC236}">
                <a16:creationId xmlns:a16="http://schemas.microsoft.com/office/drawing/2014/main" id="{21040BCC-DD5F-4595-BA77-7E37B2968457}"/>
              </a:ext>
            </a:extLst>
          </p:cNvPr>
          <p:cNvSpPr txBox="1">
            <a:spLocks noChangeArrowheads="1"/>
          </p:cNvSpPr>
          <p:nvPr/>
        </p:nvSpPr>
        <p:spPr bwMode="auto">
          <a:xfrm>
            <a:off x="222363" y="3584426"/>
            <a:ext cx="87785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1" compatLnSpc="1">
            <a:prstTxWarp prst="textNoShape">
              <a:avLst/>
            </a:prstTxWarp>
          </a:bodyPr>
          <a:lstStyle>
            <a:lvl1pPr algn="ctr" rtl="0" eaLnBrk="0" fontAlgn="base" hangingPunct="0">
              <a:lnSpc>
                <a:spcPct val="95000"/>
              </a:lnSpc>
              <a:spcBef>
                <a:spcPct val="0"/>
              </a:spcBef>
              <a:spcAft>
                <a:spcPct val="0"/>
              </a:spcAft>
              <a:defRPr sz="3600" b="1">
                <a:solidFill>
                  <a:srgbClr val="993300"/>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defRPr/>
            </a:pPr>
            <a:r>
              <a:rPr lang="en-US" altLang="en-US" sz="2000" b="0" kern="0" dirty="0">
                <a:solidFill>
                  <a:schemeClr val="bg1"/>
                </a:solidFill>
                <a:ea typeface="ＭＳ Ｐゴシック" panose="020B0600070205080204" pitchFamily="34" charset="-128"/>
                <a:cs typeface="Times New Roman" panose="02020603050405020304" pitchFamily="18" charset="0"/>
              </a:rPr>
              <a:t>Gavendra Pandey and Saravanan Arunachalam</a:t>
            </a:r>
            <a:r>
              <a:rPr lang="en-US" altLang="en-US" sz="2000" b="0" kern="0" baseline="30000" dirty="0">
                <a:solidFill>
                  <a:schemeClr val="bg1"/>
                </a:solidFill>
                <a:ea typeface="ＭＳ Ｐゴシック" panose="020B0600070205080204" pitchFamily="34" charset="-128"/>
                <a:cs typeface="Times New Roman" panose="02020603050405020304" pitchFamily="18" charset="0"/>
              </a:rPr>
              <a:t> </a:t>
            </a:r>
          </a:p>
        </p:txBody>
      </p:sp>
      <p:sp>
        <p:nvSpPr>
          <p:cNvPr id="9" name="Rectangle 2">
            <a:extLst>
              <a:ext uri="{FF2B5EF4-FFF2-40B4-BE49-F238E27FC236}">
                <a16:creationId xmlns:a16="http://schemas.microsoft.com/office/drawing/2014/main" id="{4B03C4EA-FBC9-4D95-81B5-A1ABFB2C786A}"/>
              </a:ext>
            </a:extLst>
          </p:cNvPr>
          <p:cNvSpPr txBox="1">
            <a:spLocks noChangeArrowheads="1"/>
          </p:cNvSpPr>
          <p:nvPr/>
        </p:nvSpPr>
        <p:spPr bwMode="auto">
          <a:xfrm>
            <a:off x="375347" y="4727426"/>
            <a:ext cx="83933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1" compatLnSpc="1">
            <a:prstTxWarp prst="textNoShape">
              <a:avLst/>
            </a:prstTxWarp>
          </a:bodyPr>
          <a:lstStyle>
            <a:lvl1pPr algn="ctr" rtl="0" eaLnBrk="0" fontAlgn="base" hangingPunct="0">
              <a:lnSpc>
                <a:spcPct val="95000"/>
              </a:lnSpc>
              <a:spcBef>
                <a:spcPct val="0"/>
              </a:spcBef>
              <a:spcAft>
                <a:spcPct val="0"/>
              </a:spcAft>
              <a:defRPr sz="3600" b="1">
                <a:solidFill>
                  <a:srgbClr val="993300"/>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defRPr/>
            </a:pPr>
            <a:r>
              <a:rPr lang="en-US" altLang="en-US" sz="2000" b="0" kern="0" dirty="0">
                <a:solidFill>
                  <a:srgbClr val="FFFF00"/>
                </a:solidFill>
                <a:ea typeface="ＭＳ Ｐゴシック" panose="020B0600070205080204" pitchFamily="34" charset="-128"/>
                <a:cs typeface="Times New Roman" panose="02020603050405020304" pitchFamily="18" charset="0"/>
              </a:rPr>
              <a:t>Institute for the Environment, University of North Carolina at Chapel Hill</a:t>
            </a:r>
          </a:p>
          <a:p>
            <a:pPr>
              <a:defRPr/>
            </a:pPr>
            <a:endParaRPr lang="en-US" altLang="en-US" sz="2000" b="0" kern="0" dirty="0">
              <a:solidFill>
                <a:srgbClr val="FFFF00"/>
              </a:solidFill>
              <a:ea typeface="ＭＳ Ｐゴシック" panose="020B0600070205080204" pitchFamily="34" charset="-128"/>
              <a:cs typeface="Times New Roman" panose="02020603050405020304" pitchFamily="18" charset="0"/>
            </a:endParaRPr>
          </a:p>
        </p:txBody>
      </p:sp>
      <p:sp>
        <p:nvSpPr>
          <p:cNvPr id="4" name="Rectangle 2">
            <a:extLst>
              <a:ext uri="{FF2B5EF4-FFF2-40B4-BE49-F238E27FC236}">
                <a16:creationId xmlns:a16="http://schemas.microsoft.com/office/drawing/2014/main" id="{22B5E34F-7747-46A0-9B8F-AA12CBE7AB56}"/>
              </a:ext>
            </a:extLst>
          </p:cNvPr>
          <p:cNvSpPr txBox="1">
            <a:spLocks noChangeArrowheads="1"/>
          </p:cNvSpPr>
          <p:nvPr/>
        </p:nvSpPr>
        <p:spPr bwMode="auto">
          <a:xfrm>
            <a:off x="1916499" y="544165"/>
            <a:ext cx="560726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1" compatLnSpc="1">
            <a:prstTxWarp prst="textNoShape">
              <a:avLst/>
            </a:prstTxWarp>
          </a:bodyPr>
          <a:lstStyle>
            <a:lvl1pPr algn="ctr" rtl="0" eaLnBrk="0" fontAlgn="base" hangingPunct="0">
              <a:lnSpc>
                <a:spcPct val="95000"/>
              </a:lnSpc>
              <a:spcBef>
                <a:spcPct val="0"/>
              </a:spcBef>
              <a:spcAft>
                <a:spcPct val="0"/>
              </a:spcAft>
              <a:defRPr sz="3600" b="1">
                <a:solidFill>
                  <a:srgbClr val="993300"/>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defRPr/>
            </a:pPr>
            <a:r>
              <a:rPr lang="en-US" altLang="en-US" sz="2000" b="0" kern="0" dirty="0">
                <a:solidFill>
                  <a:schemeClr val="bg1"/>
                </a:solidFill>
                <a:ea typeface="ＭＳ Ｐゴシック"/>
                <a:cs typeface="Times New Roman"/>
              </a:rPr>
              <a:t>22</a:t>
            </a:r>
            <a:r>
              <a:rPr lang="en-US" altLang="en-US" sz="2000" b="0" kern="0" baseline="30000" dirty="0">
                <a:solidFill>
                  <a:schemeClr val="bg1"/>
                </a:solidFill>
                <a:ea typeface="ＭＳ Ｐゴシック"/>
                <a:cs typeface="Times New Roman"/>
              </a:rPr>
              <a:t>nd</a:t>
            </a:r>
            <a:r>
              <a:rPr lang="en-US" altLang="en-US" sz="2000" b="0" kern="0" dirty="0">
                <a:solidFill>
                  <a:schemeClr val="bg1"/>
                </a:solidFill>
                <a:ea typeface="ＭＳ Ｐゴシック"/>
                <a:cs typeface="Times New Roman"/>
              </a:rPr>
              <a:t> Annual</a:t>
            </a:r>
          </a:p>
          <a:p>
            <a:pPr>
              <a:defRPr/>
            </a:pPr>
            <a:r>
              <a:rPr lang="en-US" altLang="en-US" sz="3200" b="0" kern="0" dirty="0">
                <a:solidFill>
                  <a:schemeClr val="bg1"/>
                </a:solidFill>
                <a:ea typeface="ＭＳ Ｐゴシック"/>
                <a:cs typeface="Times New Roman"/>
              </a:rPr>
              <a:t>CMAS Conference</a:t>
            </a:r>
            <a:endParaRPr lang="en-US" altLang="en-US" sz="2000" b="0" kern="0" dirty="0">
              <a:solidFill>
                <a:schemeClr val="bg1"/>
              </a:solidFill>
              <a:ea typeface="ＭＳ Ｐゴシック"/>
              <a:cs typeface="Times New Roman"/>
            </a:endParaRPr>
          </a:p>
          <a:p>
            <a:pPr>
              <a:defRPr/>
            </a:pPr>
            <a:endParaRPr lang="en-US" altLang="en-US" sz="2000" b="0" kern="0" baseline="30000" dirty="0">
              <a:solidFill>
                <a:schemeClr val="bg1"/>
              </a:solidFill>
              <a:ea typeface="ＭＳ Ｐゴシック" panose="020B0600070205080204" pitchFamily="34" charset="-128"/>
              <a:cs typeface="Times New Roman" panose="02020603050405020304" pitchFamily="18" charset="0"/>
            </a:endParaRPr>
          </a:p>
          <a:p>
            <a:pPr>
              <a:defRPr/>
            </a:pPr>
            <a:r>
              <a:rPr lang="en-US" altLang="en-US" sz="2800" b="0" kern="0" baseline="30000" dirty="0">
                <a:solidFill>
                  <a:schemeClr val="bg1"/>
                </a:solidFill>
                <a:ea typeface="ＭＳ Ｐゴシック"/>
                <a:cs typeface="Times New Roman"/>
              </a:rPr>
              <a:t>October 16-18, 2023</a:t>
            </a:r>
            <a:endParaRPr lang="en-US" altLang="en-US" sz="3200" b="0" kern="0" baseline="30000" dirty="0">
              <a:solidFill>
                <a:schemeClr val="bg1"/>
              </a:solidFill>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68682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2944-F858-5129-ADAE-7A6094161424}"/>
              </a:ext>
            </a:extLst>
          </p:cNvPr>
          <p:cNvSpPr>
            <a:spLocks noGrp="1"/>
          </p:cNvSpPr>
          <p:nvPr>
            <p:ph type="title"/>
          </p:nvPr>
        </p:nvSpPr>
        <p:spPr>
          <a:xfrm>
            <a:off x="227013" y="73025"/>
            <a:ext cx="6491502" cy="704850"/>
          </a:xfrm>
        </p:spPr>
        <p:txBody>
          <a:bodyPr/>
          <a:lstStyle/>
          <a:p>
            <a:r>
              <a:rPr lang="en-US" dirty="0"/>
              <a:t>Classical </a:t>
            </a:r>
            <a:r>
              <a:rPr lang="en-US"/>
              <a:t>Least Squares</a:t>
            </a:r>
            <a:r>
              <a:rPr lang="en-US" dirty="0"/>
              <a:t> Formulation</a:t>
            </a:r>
          </a:p>
        </p:txBody>
      </p:sp>
      <p:sp>
        <p:nvSpPr>
          <p:cNvPr id="4" name="TextBox 3">
            <a:extLst>
              <a:ext uri="{FF2B5EF4-FFF2-40B4-BE49-F238E27FC236}">
                <a16:creationId xmlns:a16="http://schemas.microsoft.com/office/drawing/2014/main" id="{65BB52C4-E5C4-5ED0-B38A-17BFF33200D2}"/>
              </a:ext>
            </a:extLst>
          </p:cNvPr>
          <p:cNvSpPr txBox="1"/>
          <p:nvPr/>
        </p:nvSpPr>
        <p:spPr>
          <a:xfrm>
            <a:off x="292608" y="777875"/>
            <a:ext cx="8851392" cy="353943"/>
          </a:xfrm>
          <a:prstGeom prst="rect">
            <a:avLst/>
          </a:prstGeom>
          <a:noFill/>
        </p:spPr>
        <p:txBody>
          <a:bodyPr wrap="square" rtlCol="0">
            <a:spAutoFit/>
          </a:bodyPr>
          <a:lstStyle/>
          <a:p>
            <a:r>
              <a:rPr lang="en-US" sz="1700" dirty="0">
                <a:solidFill>
                  <a:schemeClr val="bg1"/>
                </a:solidFill>
              </a:rPr>
              <a:t>For m sources, there will be total 3m unknowns, 2m will be locations, and m intensities.</a:t>
            </a:r>
          </a:p>
        </p:txBody>
      </p:sp>
      <p:sp>
        <p:nvSpPr>
          <p:cNvPr id="5" name="TextBox 4">
            <a:extLst>
              <a:ext uri="{FF2B5EF4-FFF2-40B4-BE49-F238E27FC236}">
                <a16:creationId xmlns:a16="http://schemas.microsoft.com/office/drawing/2014/main" id="{C4CFA3CB-E33F-8874-B808-3535DC901611}"/>
              </a:ext>
            </a:extLst>
          </p:cNvPr>
          <p:cNvSpPr txBox="1"/>
          <p:nvPr/>
        </p:nvSpPr>
        <p:spPr>
          <a:xfrm>
            <a:off x="292608" y="1222883"/>
            <a:ext cx="8851392" cy="353943"/>
          </a:xfrm>
          <a:prstGeom prst="rect">
            <a:avLst/>
          </a:prstGeom>
          <a:noFill/>
        </p:spPr>
        <p:txBody>
          <a:bodyPr wrap="square" rtlCol="0">
            <a:spAutoFit/>
          </a:bodyPr>
          <a:lstStyle/>
          <a:p>
            <a:r>
              <a:rPr lang="en-US" sz="1700" dirty="0">
                <a:solidFill>
                  <a:schemeClr val="bg1"/>
                </a:solidFill>
              </a:rPr>
              <a:t>For two point sources, source-receptor relationship is</a:t>
            </a:r>
          </a:p>
        </p:txBody>
      </p:sp>
      <p:sp>
        <p:nvSpPr>
          <p:cNvPr id="8" name="Text Box 6">
            <a:extLst>
              <a:ext uri="{FF2B5EF4-FFF2-40B4-BE49-F238E27FC236}">
                <a16:creationId xmlns:a16="http://schemas.microsoft.com/office/drawing/2014/main" id="{1A17E0C3-C6C3-A1BA-EA2C-D43CAA5E7698}"/>
              </a:ext>
            </a:extLst>
          </p:cNvPr>
          <p:cNvSpPr txBox="1">
            <a:spLocks noChangeArrowheads="1"/>
          </p:cNvSpPr>
          <p:nvPr/>
        </p:nvSpPr>
        <p:spPr bwMode="auto">
          <a:xfrm>
            <a:off x="292608" y="2304059"/>
            <a:ext cx="256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chemeClr val="bg1"/>
                </a:solidFill>
                <a:latin typeface="+mn-lt"/>
              </a:rPr>
              <a:t>Objective function is</a:t>
            </a:r>
          </a:p>
        </p:txBody>
      </p:sp>
      <p:sp>
        <p:nvSpPr>
          <p:cNvPr id="10" name="Text Box 8">
            <a:extLst>
              <a:ext uri="{FF2B5EF4-FFF2-40B4-BE49-F238E27FC236}">
                <a16:creationId xmlns:a16="http://schemas.microsoft.com/office/drawing/2014/main" id="{B21581F6-5CE7-ECDE-7177-8F9BF5848DD3}"/>
              </a:ext>
            </a:extLst>
          </p:cNvPr>
          <p:cNvSpPr txBox="1">
            <a:spLocks noChangeArrowheads="1"/>
          </p:cNvSpPr>
          <p:nvPr/>
        </p:nvSpPr>
        <p:spPr bwMode="auto">
          <a:xfrm>
            <a:off x="431075" y="4897213"/>
            <a:ext cx="2421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chemeClr val="bg1"/>
                </a:solidFill>
                <a:latin typeface="+mn-lt"/>
              </a:rPr>
              <a:t>For fixed </a:t>
            </a:r>
            <a:r>
              <a:rPr lang="en-US" altLang="en-US" sz="1800" b="1" dirty="0">
                <a:solidFill>
                  <a:schemeClr val="bg1"/>
                </a:solidFill>
                <a:latin typeface="+mn-lt"/>
              </a:rPr>
              <a:t>x</a:t>
            </a:r>
            <a:r>
              <a:rPr lang="en-US" altLang="en-US" sz="1800" baseline="-25000" dirty="0">
                <a:solidFill>
                  <a:schemeClr val="bg1"/>
                </a:solidFill>
                <a:latin typeface="+mn-lt"/>
              </a:rPr>
              <a:t>1</a:t>
            </a:r>
            <a:r>
              <a:rPr lang="en-US" altLang="en-US" sz="1800" dirty="0">
                <a:solidFill>
                  <a:schemeClr val="bg1"/>
                </a:solidFill>
                <a:latin typeface="+mn-lt"/>
              </a:rPr>
              <a:t> and </a:t>
            </a:r>
            <a:r>
              <a:rPr lang="en-US" altLang="en-US" sz="1800" b="1" dirty="0">
                <a:solidFill>
                  <a:schemeClr val="bg1"/>
                </a:solidFill>
                <a:latin typeface="+mn-lt"/>
              </a:rPr>
              <a:t>x</a:t>
            </a:r>
            <a:r>
              <a:rPr lang="en-US" altLang="en-US" sz="1800" baseline="-25000" dirty="0">
                <a:solidFill>
                  <a:schemeClr val="bg1"/>
                </a:solidFill>
                <a:latin typeface="+mn-lt"/>
              </a:rPr>
              <a:t>2</a:t>
            </a:r>
            <a:r>
              <a:rPr lang="en-US" altLang="en-US" sz="1800" dirty="0">
                <a:solidFill>
                  <a:schemeClr val="bg1"/>
                </a:solidFill>
                <a:latin typeface="+mn-lt"/>
              </a:rPr>
              <a:t> ,</a:t>
            </a:r>
          </a:p>
        </p:txBody>
      </p:sp>
      <p:sp>
        <p:nvSpPr>
          <p:cNvPr id="11" name="Text Box 12">
            <a:extLst>
              <a:ext uri="{FF2B5EF4-FFF2-40B4-BE49-F238E27FC236}">
                <a16:creationId xmlns:a16="http://schemas.microsoft.com/office/drawing/2014/main" id="{D089271F-B70C-DFB3-48B6-4DA5B7FE33D2}"/>
              </a:ext>
            </a:extLst>
          </p:cNvPr>
          <p:cNvSpPr txBox="1">
            <a:spLocks noChangeArrowheads="1"/>
          </p:cNvSpPr>
          <p:nvPr/>
        </p:nvSpPr>
        <p:spPr bwMode="auto">
          <a:xfrm>
            <a:off x="4305251" y="3654072"/>
            <a:ext cx="3823765" cy="369332"/>
          </a:xfrm>
          <a:prstGeom prst="rect">
            <a:avLst/>
          </a:prstGeom>
          <a:solidFill>
            <a:srgbClr val="FFFF00"/>
          </a:solidFill>
          <a:ln w="28575">
            <a:noFill/>
            <a:miter lim="800000"/>
            <a:headEnd/>
            <a:tailEnd/>
          </a:ln>
          <a:effectLst/>
        </p:spPr>
        <p:txBody>
          <a:bodyPr wrap="square">
            <a:spAutoFit/>
          </a:bodyPr>
          <a:lstStyle/>
          <a:p>
            <a:pPr>
              <a:spcBef>
                <a:spcPct val="50000"/>
              </a:spcBef>
            </a:pPr>
            <a:r>
              <a:rPr lang="en-US" altLang="en-US" sz="1800" dirty="0">
                <a:solidFill>
                  <a:srgbClr val="FF0000"/>
                </a:solidFill>
                <a:latin typeface="+mn-lt"/>
              </a:rPr>
              <a:t>Classical optimization will not work</a:t>
            </a:r>
          </a:p>
        </p:txBody>
      </p:sp>
      <p:sp>
        <p:nvSpPr>
          <p:cNvPr id="12" name="Text Box 13">
            <a:extLst>
              <a:ext uri="{FF2B5EF4-FFF2-40B4-BE49-F238E27FC236}">
                <a16:creationId xmlns:a16="http://schemas.microsoft.com/office/drawing/2014/main" id="{11FD9FE2-5B31-7892-3882-46E62D1CE954}"/>
              </a:ext>
            </a:extLst>
          </p:cNvPr>
          <p:cNvSpPr txBox="1">
            <a:spLocks noChangeArrowheads="1"/>
          </p:cNvSpPr>
          <p:nvPr/>
        </p:nvSpPr>
        <p:spPr bwMode="auto">
          <a:xfrm>
            <a:off x="1152852" y="4292719"/>
            <a:ext cx="3123218" cy="369332"/>
          </a:xfrm>
          <a:prstGeom prst="rect">
            <a:avLst/>
          </a:prstGeom>
          <a:solidFill>
            <a:srgbClr val="FFFF00"/>
          </a:solidFill>
          <a:ln w="28575">
            <a:noFill/>
            <a:miter lim="800000"/>
            <a:headEnd/>
            <a:tailEnd/>
          </a:ln>
          <a:effectLst/>
        </p:spPr>
        <p:txBody>
          <a:bodyPr wrap="square">
            <a:spAutoFit/>
          </a:bodyPr>
          <a:lstStyle/>
          <a:p>
            <a:pPr>
              <a:spcBef>
                <a:spcPct val="50000"/>
              </a:spcBef>
            </a:pPr>
            <a:r>
              <a:rPr lang="en-US" altLang="en-US" sz="1800">
                <a:solidFill>
                  <a:srgbClr val="FF0000"/>
                </a:solidFill>
                <a:latin typeface="+mn-lt"/>
              </a:rPr>
              <a:t>A new technique is proposed</a:t>
            </a:r>
          </a:p>
        </p:txBody>
      </p:sp>
      <p:pic>
        <p:nvPicPr>
          <p:cNvPr id="17" name="Picture 16">
            <a:extLst>
              <a:ext uri="{FF2B5EF4-FFF2-40B4-BE49-F238E27FC236}">
                <a16:creationId xmlns:a16="http://schemas.microsoft.com/office/drawing/2014/main" id="{C628721C-874F-8AE7-7C12-8DDD04477761}"/>
              </a:ext>
            </a:extLst>
          </p:cNvPr>
          <p:cNvPicPr>
            <a:picLocks noChangeAspect="1"/>
          </p:cNvPicPr>
          <p:nvPr/>
        </p:nvPicPr>
        <p:blipFill>
          <a:blip r:embed="rId2"/>
          <a:stretch>
            <a:fillRect/>
          </a:stretch>
        </p:blipFill>
        <p:spPr>
          <a:xfrm>
            <a:off x="2352079" y="1681138"/>
            <a:ext cx="5247275" cy="461096"/>
          </a:xfrm>
          <a:prstGeom prst="rect">
            <a:avLst/>
          </a:prstGeom>
        </p:spPr>
      </p:pic>
      <p:pic>
        <p:nvPicPr>
          <p:cNvPr id="19" name="Picture 18" descr="A black text on a white background&#10;&#10;Description automatically generated">
            <a:extLst>
              <a:ext uri="{FF2B5EF4-FFF2-40B4-BE49-F238E27FC236}">
                <a16:creationId xmlns:a16="http://schemas.microsoft.com/office/drawing/2014/main" id="{8C8DA21E-6025-9C7F-2A63-93FD77EACF85}"/>
              </a:ext>
            </a:extLst>
          </p:cNvPr>
          <p:cNvPicPr>
            <a:picLocks noChangeAspect="1"/>
          </p:cNvPicPr>
          <p:nvPr/>
        </p:nvPicPr>
        <p:blipFill>
          <a:blip r:embed="rId3"/>
          <a:stretch>
            <a:fillRect/>
          </a:stretch>
        </p:blipFill>
        <p:spPr>
          <a:xfrm>
            <a:off x="2331066" y="2806979"/>
            <a:ext cx="4941969" cy="725744"/>
          </a:xfrm>
          <a:prstGeom prst="rect">
            <a:avLst/>
          </a:prstGeom>
        </p:spPr>
      </p:pic>
      <p:pic>
        <p:nvPicPr>
          <p:cNvPr id="21" name="Picture 20" descr="A black text with a number and a line&#10;&#10;Description automatically generated with medium confidence">
            <a:extLst>
              <a:ext uri="{FF2B5EF4-FFF2-40B4-BE49-F238E27FC236}">
                <a16:creationId xmlns:a16="http://schemas.microsoft.com/office/drawing/2014/main" id="{346DC9A1-6D23-31D7-78DF-8ADA1CE90EDE}"/>
              </a:ext>
            </a:extLst>
          </p:cNvPr>
          <p:cNvPicPr>
            <a:picLocks noChangeAspect="1"/>
          </p:cNvPicPr>
          <p:nvPr/>
        </p:nvPicPr>
        <p:blipFill>
          <a:blip r:embed="rId4"/>
          <a:stretch>
            <a:fillRect/>
          </a:stretch>
        </p:blipFill>
        <p:spPr>
          <a:xfrm>
            <a:off x="1485052" y="5575825"/>
            <a:ext cx="6758866" cy="856123"/>
          </a:xfrm>
          <a:prstGeom prst="rect">
            <a:avLst/>
          </a:prstGeom>
        </p:spPr>
      </p:pic>
      <p:sp>
        <p:nvSpPr>
          <p:cNvPr id="3" name="Text Box 21">
            <a:extLst>
              <a:ext uri="{FF2B5EF4-FFF2-40B4-BE49-F238E27FC236}">
                <a16:creationId xmlns:a16="http://schemas.microsoft.com/office/drawing/2014/main" id="{EE429B60-39E5-9C98-C9C3-98C84E9E7972}"/>
              </a:ext>
            </a:extLst>
          </p:cNvPr>
          <p:cNvSpPr txBox="1">
            <a:spLocks noChangeArrowheads="1"/>
          </p:cNvSpPr>
          <p:nvPr/>
        </p:nvSpPr>
        <p:spPr bwMode="auto">
          <a:xfrm>
            <a:off x="23247" y="6563088"/>
            <a:ext cx="8805672" cy="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4083" tIns="47041" rIns="94083" bIns="47041">
            <a:spAutoFit/>
          </a:bodyPr>
          <a:lstStyle/>
          <a:p>
            <a:pPr>
              <a:spcBef>
                <a:spcPct val="50000"/>
              </a:spcBef>
            </a:pPr>
            <a:r>
              <a:rPr lang="en-US" sz="1050" b="1">
                <a:solidFill>
                  <a:srgbClr val="FFFF00"/>
                </a:solidFill>
                <a:latin typeface="+mn-lt"/>
                <a:cs typeface="Times New Roman" panose="02020603050405020304" pitchFamily="18" charset="0"/>
              </a:rPr>
              <a:t>Reference: </a:t>
            </a:r>
            <a:r>
              <a:rPr lang="en-US" sz="900" i="1" u="sng">
                <a:solidFill>
                  <a:schemeClr val="bg1"/>
                </a:solidFill>
              </a:rPr>
              <a:t>Singh et al., 2013. Inverse Modelling for Identification of Multiple-Point Releases from Atmospheric Concentration Measurements. BLM 146, 277–295. </a:t>
            </a:r>
            <a:endParaRPr lang="en-US" sz="1050" u="sng">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81692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2944-F858-5129-ADAE-7A6094161424}"/>
              </a:ext>
            </a:extLst>
          </p:cNvPr>
          <p:cNvSpPr>
            <a:spLocks noGrp="1"/>
          </p:cNvSpPr>
          <p:nvPr>
            <p:ph type="title"/>
          </p:nvPr>
        </p:nvSpPr>
        <p:spPr>
          <a:xfrm>
            <a:off x="227013" y="73025"/>
            <a:ext cx="6607740" cy="704850"/>
          </a:xfrm>
        </p:spPr>
        <p:txBody>
          <a:bodyPr/>
          <a:lstStyle/>
          <a:p>
            <a:r>
              <a:rPr lang="en-US" dirty="0"/>
              <a:t>Classical </a:t>
            </a:r>
            <a:r>
              <a:rPr lang="en-US"/>
              <a:t>Least Squares</a:t>
            </a:r>
            <a:r>
              <a:rPr lang="en-US" dirty="0"/>
              <a:t> Formulation</a:t>
            </a:r>
          </a:p>
        </p:txBody>
      </p:sp>
      <p:sp>
        <p:nvSpPr>
          <p:cNvPr id="4" name="TextBox 3">
            <a:extLst>
              <a:ext uri="{FF2B5EF4-FFF2-40B4-BE49-F238E27FC236}">
                <a16:creationId xmlns:a16="http://schemas.microsoft.com/office/drawing/2014/main" id="{65BB52C4-E5C4-5ED0-B38A-17BFF33200D2}"/>
              </a:ext>
            </a:extLst>
          </p:cNvPr>
          <p:cNvSpPr txBox="1"/>
          <p:nvPr/>
        </p:nvSpPr>
        <p:spPr>
          <a:xfrm>
            <a:off x="292608" y="777875"/>
            <a:ext cx="8851392" cy="353943"/>
          </a:xfrm>
          <a:prstGeom prst="rect">
            <a:avLst/>
          </a:prstGeom>
          <a:noFill/>
        </p:spPr>
        <p:txBody>
          <a:bodyPr wrap="square" rtlCol="0">
            <a:spAutoFit/>
          </a:bodyPr>
          <a:lstStyle/>
          <a:p>
            <a:r>
              <a:rPr lang="en-US" sz="1700" dirty="0">
                <a:solidFill>
                  <a:schemeClr val="bg1"/>
                </a:solidFill>
              </a:rPr>
              <a:t>Critical points lead to system of equations</a:t>
            </a:r>
          </a:p>
        </p:txBody>
      </p:sp>
      <p:sp>
        <p:nvSpPr>
          <p:cNvPr id="8" name="Text Box 6">
            <a:extLst>
              <a:ext uri="{FF2B5EF4-FFF2-40B4-BE49-F238E27FC236}">
                <a16:creationId xmlns:a16="http://schemas.microsoft.com/office/drawing/2014/main" id="{1A17E0C3-C6C3-A1BA-EA2C-D43CAA5E7698}"/>
              </a:ext>
            </a:extLst>
          </p:cNvPr>
          <p:cNvSpPr txBox="1">
            <a:spLocks noChangeArrowheads="1"/>
          </p:cNvSpPr>
          <p:nvPr/>
        </p:nvSpPr>
        <p:spPr bwMode="auto">
          <a:xfrm>
            <a:off x="292608" y="3538883"/>
            <a:ext cx="6364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chemeClr val="bg1"/>
                </a:solidFill>
                <a:latin typeface="+mn-lt"/>
              </a:rPr>
              <a:t>The Hessian matrix of second order partial derivatives </a:t>
            </a:r>
          </a:p>
        </p:txBody>
      </p:sp>
      <p:pic>
        <p:nvPicPr>
          <p:cNvPr id="6" name="Picture 5" descr="A math equations and formulas&#10;&#10;Description automatically generated with medium confidence">
            <a:extLst>
              <a:ext uri="{FF2B5EF4-FFF2-40B4-BE49-F238E27FC236}">
                <a16:creationId xmlns:a16="http://schemas.microsoft.com/office/drawing/2014/main" id="{F09C2CDD-C460-438B-B5EE-FBCFB3F089ED}"/>
              </a:ext>
            </a:extLst>
          </p:cNvPr>
          <p:cNvPicPr>
            <a:picLocks noChangeAspect="1"/>
          </p:cNvPicPr>
          <p:nvPr/>
        </p:nvPicPr>
        <p:blipFill>
          <a:blip r:embed="rId2"/>
          <a:stretch>
            <a:fillRect/>
          </a:stretch>
        </p:blipFill>
        <p:spPr>
          <a:xfrm>
            <a:off x="1837944" y="1281836"/>
            <a:ext cx="6149086" cy="2107029"/>
          </a:xfrm>
          <a:prstGeom prst="rect">
            <a:avLst/>
          </a:prstGeom>
        </p:spPr>
      </p:pic>
      <p:pic>
        <p:nvPicPr>
          <p:cNvPr id="9" name="Picture 8" descr="A group of black letters&#10;&#10;Description automatically generated">
            <a:extLst>
              <a:ext uri="{FF2B5EF4-FFF2-40B4-BE49-F238E27FC236}">
                <a16:creationId xmlns:a16="http://schemas.microsoft.com/office/drawing/2014/main" id="{77CF4320-E34E-91AD-ACDF-9A82B28C052A}"/>
              </a:ext>
            </a:extLst>
          </p:cNvPr>
          <p:cNvPicPr>
            <a:picLocks noChangeAspect="1"/>
          </p:cNvPicPr>
          <p:nvPr/>
        </p:nvPicPr>
        <p:blipFill>
          <a:blip r:embed="rId3"/>
          <a:stretch>
            <a:fillRect/>
          </a:stretch>
        </p:blipFill>
        <p:spPr>
          <a:xfrm>
            <a:off x="2660904" y="4196925"/>
            <a:ext cx="4497070" cy="1186878"/>
          </a:xfrm>
          <a:prstGeom prst="rect">
            <a:avLst/>
          </a:prstGeom>
        </p:spPr>
      </p:pic>
      <p:sp>
        <p:nvSpPr>
          <p:cNvPr id="13" name="Text Box 12">
            <a:extLst>
              <a:ext uri="{FF2B5EF4-FFF2-40B4-BE49-F238E27FC236}">
                <a16:creationId xmlns:a16="http://schemas.microsoft.com/office/drawing/2014/main" id="{11F3744D-F80E-0813-681C-403E90417BFB}"/>
              </a:ext>
            </a:extLst>
          </p:cNvPr>
          <p:cNvSpPr txBox="1">
            <a:spLocks noChangeArrowheads="1"/>
          </p:cNvSpPr>
          <p:nvPr/>
        </p:nvSpPr>
        <p:spPr bwMode="auto">
          <a:xfrm>
            <a:off x="222187" y="6080125"/>
            <a:ext cx="88513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rgbClr val="FFFF00"/>
                </a:solidFill>
                <a:latin typeface="+mn-lt"/>
              </a:rPr>
              <a:t>If Hessian matrix will be positive definite, estimate of </a:t>
            </a:r>
            <a:r>
              <a:rPr lang="en-US" altLang="en-US" sz="1800" i="1" dirty="0">
                <a:solidFill>
                  <a:srgbClr val="FFFF00"/>
                </a:solidFill>
                <a:latin typeface="+mn-lt"/>
              </a:rPr>
              <a:t>q</a:t>
            </a:r>
            <a:r>
              <a:rPr lang="en-US" altLang="en-US" sz="1800" i="1" baseline="-25000" dirty="0">
                <a:solidFill>
                  <a:srgbClr val="FFFF00"/>
                </a:solidFill>
                <a:latin typeface="+mn-lt"/>
              </a:rPr>
              <a:t>1</a:t>
            </a:r>
            <a:r>
              <a:rPr lang="en-US" altLang="en-US" sz="1800" dirty="0">
                <a:solidFill>
                  <a:srgbClr val="FFFF00"/>
                </a:solidFill>
                <a:latin typeface="+mn-lt"/>
              </a:rPr>
              <a:t> and </a:t>
            </a:r>
            <a:r>
              <a:rPr lang="en-US" altLang="en-US" sz="1800" i="1" dirty="0">
                <a:solidFill>
                  <a:srgbClr val="FFFF00"/>
                </a:solidFill>
                <a:latin typeface="+mn-lt"/>
              </a:rPr>
              <a:t>q</a:t>
            </a:r>
            <a:r>
              <a:rPr lang="en-US" altLang="en-US" sz="1800" i="1" baseline="-25000" dirty="0">
                <a:solidFill>
                  <a:srgbClr val="FFFF00"/>
                </a:solidFill>
                <a:latin typeface="+mn-lt"/>
              </a:rPr>
              <a:t>2</a:t>
            </a:r>
            <a:r>
              <a:rPr lang="en-US" altLang="en-US" sz="1800" dirty="0">
                <a:solidFill>
                  <a:srgbClr val="FFFF00"/>
                </a:solidFill>
                <a:latin typeface="+mn-lt"/>
              </a:rPr>
              <a:t> ensure minimum of </a:t>
            </a:r>
            <a:r>
              <a:rPr lang="en-US" altLang="en-US" sz="1800" i="1" dirty="0">
                <a:solidFill>
                  <a:srgbClr val="FFFF00"/>
                </a:solidFill>
                <a:latin typeface="+mn-lt"/>
              </a:rPr>
              <a:t>J</a:t>
            </a:r>
            <a:r>
              <a:rPr lang="en-US" altLang="en-US" sz="1800" dirty="0">
                <a:solidFill>
                  <a:srgbClr val="FFFF00"/>
                </a:solidFill>
                <a:latin typeface="+mn-lt"/>
              </a:rPr>
              <a:t>.</a:t>
            </a:r>
            <a:r>
              <a:rPr lang="en-US" altLang="en-US" sz="1800" b="1" dirty="0">
                <a:solidFill>
                  <a:srgbClr val="FFFF00"/>
                </a:solidFill>
                <a:latin typeface="+mn-lt"/>
              </a:rPr>
              <a:t> </a:t>
            </a:r>
            <a:endParaRPr lang="en-US" altLang="en-US" sz="1800" dirty="0">
              <a:solidFill>
                <a:srgbClr val="FFFF00"/>
              </a:solidFill>
              <a:latin typeface="+mn-lt"/>
            </a:endParaRPr>
          </a:p>
        </p:txBody>
      </p:sp>
      <p:sp>
        <p:nvSpPr>
          <p:cNvPr id="3" name="Text Box 21">
            <a:extLst>
              <a:ext uri="{FF2B5EF4-FFF2-40B4-BE49-F238E27FC236}">
                <a16:creationId xmlns:a16="http://schemas.microsoft.com/office/drawing/2014/main" id="{2F37A84B-0C11-4B19-D66B-DFB3DA235C64}"/>
              </a:ext>
            </a:extLst>
          </p:cNvPr>
          <p:cNvSpPr txBox="1">
            <a:spLocks noChangeArrowheads="1"/>
          </p:cNvSpPr>
          <p:nvPr/>
        </p:nvSpPr>
        <p:spPr bwMode="auto">
          <a:xfrm>
            <a:off x="23247" y="6563088"/>
            <a:ext cx="8805672" cy="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4083" tIns="47041" rIns="94083" bIns="47041">
            <a:spAutoFit/>
          </a:bodyPr>
          <a:lstStyle/>
          <a:p>
            <a:pPr>
              <a:spcBef>
                <a:spcPct val="50000"/>
              </a:spcBef>
            </a:pPr>
            <a:r>
              <a:rPr lang="en-US" sz="1050" b="1">
                <a:solidFill>
                  <a:srgbClr val="FFFF00"/>
                </a:solidFill>
                <a:latin typeface="+mn-lt"/>
                <a:cs typeface="Times New Roman" panose="02020603050405020304" pitchFamily="18" charset="0"/>
              </a:rPr>
              <a:t>Reference: </a:t>
            </a:r>
            <a:r>
              <a:rPr lang="en-US" sz="900" i="1" u="sng">
                <a:solidFill>
                  <a:schemeClr val="bg1"/>
                </a:solidFill>
              </a:rPr>
              <a:t>Singh et al., 2013. Inverse Modelling for Identification of Multiple-Point Releases from Atmospheric Concentration Measurements. BLM 146, 277–295. </a:t>
            </a:r>
            <a:endParaRPr lang="en-US" sz="1050" u="sng">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57591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2944-F858-5129-ADAE-7A6094161424}"/>
              </a:ext>
            </a:extLst>
          </p:cNvPr>
          <p:cNvSpPr>
            <a:spLocks noGrp="1"/>
          </p:cNvSpPr>
          <p:nvPr>
            <p:ph type="title"/>
          </p:nvPr>
        </p:nvSpPr>
        <p:spPr>
          <a:xfrm>
            <a:off x="227012" y="73025"/>
            <a:ext cx="6778221" cy="704850"/>
          </a:xfrm>
        </p:spPr>
        <p:txBody>
          <a:bodyPr/>
          <a:lstStyle/>
          <a:p>
            <a:r>
              <a:rPr lang="en-US" dirty="0"/>
              <a:t>Classical </a:t>
            </a:r>
            <a:r>
              <a:rPr lang="en-US"/>
              <a:t>Least Squares</a:t>
            </a:r>
            <a:r>
              <a:rPr lang="en-US" dirty="0"/>
              <a:t> Formulation</a:t>
            </a:r>
          </a:p>
        </p:txBody>
      </p:sp>
      <p:sp>
        <p:nvSpPr>
          <p:cNvPr id="4" name="TextBox 3">
            <a:extLst>
              <a:ext uri="{FF2B5EF4-FFF2-40B4-BE49-F238E27FC236}">
                <a16:creationId xmlns:a16="http://schemas.microsoft.com/office/drawing/2014/main" id="{65BB52C4-E5C4-5ED0-B38A-17BFF33200D2}"/>
              </a:ext>
            </a:extLst>
          </p:cNvPr>
          <p:cNvSpPr txBox="1"/>
          <p:nvPr/>
        </p:nvSpPr>
        <p:spPr>
          <a:xfrm>
            <a:off x="292608" y="777875"/>
            <a:ext cx="8851392" cy="353943"/>
          </a:xfrm>
          <a:prstGeom prst="rect">
            <a:avLst/>
          </a:prstGeom>
          <a:noFill/>
        </p:spPr>
        <p:txBody>
          <a:bodyPr wrap="square" rtlCol="0">
            <a:spAutoFit/>
          </a:bodyPr>
          <a:lstStyle/>
          <a:p>
            <a:r>
              <a:rPr lang="en-US" sz="1700" dirty="0">
                <a:solidFill>
                  <a:schemeClr val="bg1"/>
                </a:solidFill>
              </a:rPr>
              <a:t>Formulation for multiple point sources</a:t>
            </a:r>
          </a:p>
        </p:txBody>
      </p:sp>
      <p:sp>
        <p:nvSpPr>
          <p:cNvPr id="13" name="Text Box 12">
            <a:extLst>
              <a:ext uri="{FF2B5EF4-FFF2-40B4-BE49-F238E27FC236}">
                <a16:creationId xmlns:a16="http://schemas.microsoft.com/office/drawing/2014/main" id="{11F3744D-F80E-0813-681C-403E90417BFB}"/>
              </a:ext>
            </a:extLst>
          </p:cNvPr>
          <p:cNvSpPr txBox="1">
            <a:spLocks noChangeArrowheads="1"/>
          </p:cNvSpPr>
          <p:nvPr/>
        </p:nvSpPr>
        <p:spPr bwMode="auto">
          <a:xfrm>
            <a:off x="227013" y="6198997"/>
            <a:ext cx="88513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solidFill>
                  <a:srgbClr val="FFFF00"/>
                </a:solidFill>
                <a:latin typeface="+mn-lt"/>
              </a:rPr>
              <a:t>If Hessian matrix will be positive definite, estimate of </a:t>
            </a:r>
            <a:r>
              <a:rPr lang="en-US" altLang="en-US" sz="1800" i="1" dirty="0">
                <a:solidFill>
                  <a:srgbClr val="FFFF00"/>
                </a:solidFill>
                <a:latin typeface="+mn-lt"/>
              </a:rPr>
              <a:t>q</a:t>
            </a:r>
            <a:r>
              <a:rPr lang="en-US" altLang="en-US" sz="1800" i="1" baseline="-25000" dirty="0">
                <a:solidFill>
                  <a:srgbClr val="FFFF00"/>
                </a:solidFill>
                <a:latin typeface="+mn-lt"/>
              </a:rPr>
              <a:t>i</a:t>
            </a:r>
            <a:r>
              <a:rPr lang="en-US" altLang="en-US" sz="1800" dirty="0">
                <a:solidFill>
                  <a:srgbClr val="FFFF00"/>
                </a:solidFill>
                <a:latin typeface="+mn-lt"/>
              </a:rPr>
              <a:t> </a:t>
            </a:r>
            <a:r>
              <a:rPr lang="en-US" altLang="en-US" sz="1800">
                <a:solidFill>
                  <a:srgbClr val="FFFF00"/>
                </a:solidFill>
                <a:latin typeface="+mn-lt"/>
              </a:rPr>
              <a:t>’s</a:t>
            </a:r>
            <a:r>
              <a:rPr lang="en-US" altLang="en-US" sz="1800" dirty="0">
                <a:solidFill>
                  <a:srgbClr val="FFFF00"/>
                </a:solidFill>
                <a:latin typeface="+mn-lt"/>
              </a:rPr>
              <a:t> ensure minimum of </a:t>
            </a:r>
            <a:r>
              <a:rPr lang="en-US" altLang="en-US" sz="1800" i="1" dirty="0">
                <a:solidFill>
                  <a:srgbClr val="FFFF00"/>
                </a:solidFill>
                <a:latin typeface="+mn-lt"/>
              </a:rPr>
              <a:t>J</a:t>
            </a:r>
            <a:r>
              <a:rPr lang="en-US" altLang="en-US" sz="1800" dirty="0">
                <a:solidFill>
                  <a:srgbClr val="FFFF00"/>
                </a:solidFill>
                <a:latin typeface="+mn-lt"/>
              </a:rPr>
              <a:t>.</a:t>
            </a:r>
            <a:r>
              <a:rPr lang="en-US" altLang="en-US" sz="1800" b="1" dirty="0">
                <a:solidFill>
                  <a:srgbClr val="FFFF00"/>
                </a:solidFill>
                <a:latin typeface="+mn-lt"/>
              </a:rPr>
              <a:t> </a:t>
            </a:r>
            <a:endParaRPr lang="en-US" altLang="en-US" sz="1800" dirty="0">
              <a:solidFill>
                <a:srgbClr val="FFFF00"/>
              </a:solidFill>
              <a:latin typeface="+mn-lt"/>
            </a:endParaRPr>
          </a:p>
        </p:txBody>
      </p:sp>
      <p:sp>
        <p:nvSpPr>
          <p:cNvPr id="3" name="Text Box 6">
            <a:extLst>
              <a:ext uri="{FF2B5EF4-FFF2-40B4-BE49-F238E27FC236}">
                <a16:creationId xmlns:a16="http://schemas.microsoft.com/office/drawing/2014/main" id="{FAC553D4-CE30-943B-B87D-53667261D933}"/>
              </a:ext>
            </a:extLst>
          </p:cNvPr>
          <p:cNvSpPr txBox="1">
            <a:spLocks noChangeArrowheads="1"/>
          </p:cNvSpPr>
          <p:nvPr/>
        </p:nvSpPr>
        <p:spPr bwMode="auto">
          <a:xfrm>
            <a:off x="292608" y="1113393"/>
            <a:ext cx="6364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solidFill>
                  <a:schemeClr val="bg1"/>
                </a:solidFill>
                <a:latin typeface="+mn-lt"/>
              </a:rPr>
              <a:t>Minimize objective function </a:t>
            </a:r>
          </a:p>
        </p:txBody>
      </p:sp>
      <p:pic>
        <p:nvPicPr>
          <p:cNvPr id="7" name="Picture 6" descr="A mathematical equation with numbers and symbols&#10;&#10;Description automatically generated">
            <a:extLst>
              <a:ext uri="{FF2B5EF4-FFF2-40B4-BE49-F238E27FC236}">
                <a16:creationId xmlns:a16="http://schemas.microsoft.com/office/drawing/2014/main" id="{1829B69C-0BEC-D4D7-4F46-7A850F8BC582}"/>
              </a:ext>
            </a:extLst>
          </p:cNvPr>
          <p:cNvPicPr>
            <a:picLocks noChangeAspect="1"/>
          </p:cNvPicPr>
          <p:nvPr/>
        </p:nvPicPr>
        <p:blipFill>
          <a:blip r:embed="rId2"/>
          <a:stretch>
            <a:fillRect/>
          </a:stretch>
        </p:blipFill>
        <p:spPr>
          <a:xfrm>
            <a:off x="2130551" y="1714571"/>
            <a:ext cx="5260213" cy="1022527"/>
          </a:xfrm>
          <a:prstGeom prst="rect">
            <a:avLst/>
          </a:prstGeom>
        </p:spPr>
      </p:pic>
      <p:sp>
        <p:nvSpPr>
          <p:cNvPr id="10" name="TextBox 9">
            <a:extLst>
              <a:ext uri="{FF2B5EF4-FFF2-40B4-BE49-F238E27FC236}">
                <a16:creationId xmlns:a16="http://schemas.microsoft.com/office/drawing/2014/main" id="{4F51F61F-13D1-43BE-84DB-DC0C677D0B42}"/>
              </a:ext>
            </a:extLst>
          </p:cNvPr>
          <p:cNvSpPr txBox="1"/>
          <p:nvPr/>
        </p:nvSpPr>
        <p:spPr>
          <a:xfrm>
            <a:off x="334961" y="2908287"/>
            <a:ext cx="8851392" cy="353943"/>
          </a:xfrm>
          <a:prstGeom prst="rect">
            <a:avLst/>
          </a:prstGeom>
          <a:noFill/>
        </p:spPr>
        <p:txBody>
          <a:bodyPr wrap="square" rtlCol="0">
            <a:spAutoFit/>
          </a:bodyPr>
          <a:lstStyle/>
          <a:p>
            <a:r>
              <a:rPr lang="en-US" sz="1700" dirty="0">
                <a:solidFill>
                  <a:schemeClr val="bg1"/>
                </a:solidFill>
              </a:rPr>
              <a:t>Critical points lead to system of equations </a:t>
            </a:r>
            <a:r>
              <a:rPr lang="en-US" sz="1700" b="1" dirty="0" err="1">
                <a:solidFill>
                  <a:srgbClr val="FFFF00"/>
                </a:solidFill>
              </a:rPr>
              <a:t>Aq</a:t>
            </a:r>
            <a:r>
              <a:rPr lang="en-US" sz="1700" b="1" dirty="0">
                <a:solidFill>
                  <a:srgbClr val="FFFF00"/>
                </a:solidFill>
              </a:rPr>
              <a:t> = b</a:t>
            </a:r>
          </a:p>
        </p:txBody>
      </p:sp>
      <p:pic>
        <p:nvPicPr>
          <p:cNvPr id="12" name="Picture 11" descr="A diagram of a mathematical equation&#10;&#10;Description automatically generated with medium confidence">
            <a:extLst>
              <a:ext uri="{FF2B5EF4-FFF2-40B4-BE49-F238E27FC236}">
                <a16:creationId xmlns:a16="http://schemas.microsoft.com/office/drawing/2014/main" id="{0FF921B4-FD95-0C62-F32F-B8421BD23797}"/>
              </a:ext>
            </a:extLst>
          </p:cNvPr>
          <p:cNvPicPr>
            <a:picLocks noChangeAspect="1"/>
          </p:cNvPicPr>
          <p:nvPr/>
        </p:nvPicPr>
        <p:blipFill>
          <a:blip r:embed="rId3"/>
          <a:stretch>
            <a:fillRect/>
          </a:stretch>
        </p:blipFill>
        <p:spPr>
          <a:xfrm>
            <a:off x="1363661" y="3547647"/>
            <a:ext cx="6793992" cy="2460618"/>
          </a:xfrm>
          <a:prstGeom prst="rect">
            <a:avLst/>
          </a:prstGeom>
        </p:spPr>
      </p:pic>
      <p:sp>
        <p:nvSpPr>
          <p:cNvPr id="6" name="Text Box 21">
            <a:extLst>
              <a:ext uri="{FF2B5EF4-FFF2-40B4-BE49-F238E27FC236}">
                <a16:creationId xmlns:a16="http://schemas.microsoft.com/office/drawing/2014/main" id="{42F26836-F183-3F56-EECC-E03932603EA6}"/>
              </a:ext>
            </a:extLst>
          </p:cNvPr>
          <p:cNvSpPr txBox="1">
            <a:spLocks noChangeArrowheads="1"/>
          </p:cNvSpPr>
          <p:nvPr/>
        </p:nvSpPr>
        <p:spPr bwMode="auto">
          <a:xfrm>
            <a:off x="23247" y="6563088"/>
            <a:ext cx="8805672" cy="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4083" tIns="47041" rIns="94083" bIns="47041">
            <a:spAutoFit/>
          </a:bodyPr>
          <a:lstStyle/>
          <a:p>
            <a:pPr>
              <a:spcBef>
                <a:spcPct val="50000"/>
              </a:spcBef>
            </a:pPr>
            <a:r>
              <a:rPr lang="en-US" sz="1050" b="1">
                <a:solidFill>
                  <a:srgbClr val="FFFF00"/>
                </a:solidFill>
                <a:latin typeface="+mn-lt"/>
                <a:cs typeface="Times New Roman" panose="02020603050405020304" pitchFamily="18" charset="0"/>
              </a:rPr>
              <a:t>Reference: </a:t>
            </a:r>
            <a:r>
              <a:rPr lang="en-US" sz="900" i="1" u="sng">
                <a:solidFill>
                  <a:schemeClr val="bg1"/>
                </a:solidFill>
              </a:rPr>
              <a:t>Singh et al., 2013. Inverse Modelling for Identification of Multiple-Point Releases from Atmospheric Concentration Measurements. BLM 146, 277–295. </a:t>
            </a:r>
            <a:endParaRPr lang="en-US" sz="1050" u="sng">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96942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2F4E-F130-3525-6AD9-67089F131B08}"/>
              </a:ext>
            </a:extLst>
          </p:cNvPr>
          <p:cNvSpPr>
            <a:spLocks noGrp="1"/>
          </p:cNvSpPr>
          <p:nvPr>
            <p:ph type="title"/>
          </p:nvPr>
        </p:nvSpPr>
        <p:spPr/>
        <p:txBody>
          <a:bodyPr/>
          <a:lstStyle/>
          <a:p>
            <a:r>
              <a:rPr lang="en-US" dirty="0"/>
              <a:t>Proposed Methodology</a:t>
            </a:r>
          </a:p>
        </p:txBody>
      </p:sp>
      <p:pic>
        <p:nvPicPr>
          <p:cNvPr id="9" name="Picture 8" descr="A diagram of a algorithm&#10;&#10;Description automatically generated">
            <a:extLst>
              <a:ext uri="{FF2B5EF4-FFF2-40B4-BE49-F238E27FC236}">
                <a16:creationId xmlns:a16="http://schemas.microsoft.com/office/drawing/2014/main" id="{0CBE35A0-77A0-E830-CBA4-9F769DEDB141}"/>
              </a:ext>
            </a:extLst>
          </p:cNvPr>
          <p:cNvPicPr>
            <a:picLocks noChangeAspect="1"/>
          </p:cNvPicPr>
          <p:nvPr/>
        </p:nvPicPr>
        <p:blipFill>
          <a:blip r:embed="rId2"/>
          <a:stretch>
            <a:fillRect/>
          </a:stretch>
        </p:blipFill>
        <p:spPr>
          <a:xfrm>
            <a:off x="1307592" y="746618"/>
            <a:ext cx="6941058" cy="5703505"/>
          </a:xfrm>
          <a:prstGeom prst="rect">
            <a:avLst/>
          </a:prstGeom>
        </p:spPr>
      </p:pic>
      <p:sp>
        <p:nvSpPr>
          <p:cNvPr id="4" name="Text Box 21">
            <a:extLst>
              <a:ext uri="{FF2B5EF4-FFF2-40B4-BE49-F238E27FC236}">
                <a16:creationId xmlns:a16="http://schemas.microsoft.com/office/drawing/2014/main" id="{3CD3AFA9-73FF-ADA7-1C24-B0F81962179A}"/>
              </a:ext>
            </a:extLst>
          </p:cNvPr>
          <p:cNvSpPr txBox="1">
            <a:spLocks noChangeArrowheads="1"/>
          </p:cNvSpPr>
          <p:nvPr/>
        </p:nvSpPr>
        <p:spPr bwMode="auto">
          <a:xfrm>
            <a:off x="23247" y="6563088"/>
            <a:ext cx="8805672" cy="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4083" tIns="47041" rIns="94083" bIns="47041">
            <a:spAutoFit/>
          </a:bodyPr>
          <a:lstStyle/>
          <a:p>
            <a:pPr>
              <a:spcBef>
                <a:spcPct val="50000"/>
              </a:spcBef>
            </a:pPr>
            <a:r>
              <a:rPr lang="en-US" sz="1050" b="1">
                <a:solidFill>
                  <a:srgbClr val="FFFF00"/>
                </a:solidFill>
                <a:latin typeface="+mn-lt"/>
                <a:cs typeface="Times New Roman" panose="02020603050405020304" pitchFamily="18" charset="0"/>
              </a:rPr>
              <a:t>Reference: </a:t>
            </a:r>
            <a:r>
              <a:rPr lang="en-US" sz="900" i="1" u="sng">
                <a:solidFill>
                  <a:schemeClr val="bg1"/>
                </a:solidFill>
              </a:rPr>
              <a:t>Singh et al., 2013. Inverse Modelling for Identification of Multiple-Point Releases from Atmospheric Concentration Measurements. BLM 146, 277–295. </a:t>
            </a:r>
            <a:endParaRPr lang="en-US" sz="1050" u="sng">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43729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AB62-3656-4EA2-5307-77910AE0A615}"/>
              </a:ext>
            </a:extLst>
          </p:cNvPr>
          <p:cNvSpPr>
            <a:spLocks noGrp="1"/>
          </p:cNvSpPr>
          <p:nvPr>
            <p:ph type="title"/>
          </p:nvPr>
        </p:nvSpPr>
        <p:spPr/>
        <p:txBody>
          <a:bodyPr/>
          <a:lstStyle/>
          <a:p>
            <a:r>
              <a:rPr lang="en-US" dirty="0"/>
              <a:t>Proposed Methodology</a:t>
            </a:r>
          </a:p>
        </p:txBody>
      </p:sp>
      <p:pic>
        <p:nvPicPr>
          <p:cNvPr id="12" name="Picture 11" descr="A flowchart of a software algorithm&#10;&#10;Description automatically generated">
            <a:extLst>
              <a:ext uri="{FF2B5EF4-FFF2-40B4-BE49-F238E27FC236}">
                <a16:creationId xmlns:a16="http://schemas.microsoft.com/office/drawing/2014/main" id="{72E3C23D-4B90-035C-E3BD-F0D27179A96F}"/>
              </a:ext>
            </a:extLst>
          </p:cNvPr>
          <p:cNvPicPr>
            <a:picLocks noChangeAspect="1"/>
          </p:cNvPicPr>
          <p:nvPr/>
        </p:nvPicPr>
        <p:blipFill>
          <a:blip r:embed="rId2"/>
          <a:stretch>
            <a:fillRect/>
          </a:stretch>
        </p:blipFill>
        <p:spPr>
          <a:xfrm>
            <a:off x="1216946" y="715883"/>
            <a:ext cx="6710108" cy="5028335"/>
          </a:xfrm>
          <a:prstGeom prst="rect">
            <a:avLst/>
          </a:prstGeom>
        </p:spPr>
      </p:pic>
      <p:sp>
        <p:nvSpPr>
          <p:cNvPr id="14" name="TextBox 13">
            <a:extLst>
              <a:ext uri="{FF2B5EF4-FFF2-40B4-BE49-F238E27FC236}">
                <a16:creationId xmlns:a16="http://schemas.microsoft.com/office/drawing/2014/main" id="{AB50C88A-0CC9-2110-3CAD-ACF744A13B8E}"/>
              </a:ext>
            </a:extLst>
          </p:cNvPr>
          <p:cNvSpPr txBox="1"/>
          <p:nvPr/>
        </p:nvSpPr>
        <p:spPr>
          <a:xfrm>
            <a:off x="1637570" y="5806747"/>
            <a:ext cx="6555454" cy="784830"/>
          </a:xfrm>
          <a:prstGeom prst="rect">
            <a:avLst/>
          </a:prstGeom>
          <a:noFill/>
        </p:spPr>
        <p:txBody>
          <a:bodyPr wrap="square">
            <a:spAutoFit/>
          </a:bodyPr>
          <a:lstStyle/>
          <a:p>
            <a:pPr marL="285750" indent="-285750">
              <a:buClr>
                <a:srgbClr val="FFFF00"/>
              </a:buClr>
              <a:buFont typeface="Arial" panose="020B0604020202020204" pitchFamily="34" charset="0"/>
              <a:buChar char="•"/>
            </a:pPr>
            <a:r>
              <a:rPr lang="en-US" sz="1500" dirty="0">
                <a:solidFill>
                  <a:schemeClr val="bg1"/>
                </a:solidFill>
              </a:rPr>
              <a:t>Inverse modeling is performed for non-reactive tracer gases</a:t>
            </a:r>
          </a:p>
          <a:p>
            <a:pPr marL="285750" indent="-285750">
              <a:buClr>
                <a:srgbClr val="FFFF00"/>
              </a:buClr>
              <a:buFont typeface="Arial" panose="020B0604020202020204" pitchFamily="34" charset="0"/>
              <a:buChar char="•"/>
            </a:pPr>
            <a:r>
              <a:rPr lang="en-US" sz="1500" dirty="0">
                <a:solidFill>
                  <a:schemeClr val="bg1"/>
                </a:solidFill>
              </a:rPr>
              <a:t>Number of sources are assumed </a:t>
            </a:r>
            <a:r>
              <a:rPr lang="en-US" sz="1500" i="1" dirty="0">
                <a:solidFill>
                  <a:schemeClr val="bg1"/>
                </a:solidFill>
              </a:rPr>
              <a:t>a priori</a:t>
            </a:r>
            <a:endParaRPr lang="en-US" sz="1500" dirty="0">
              <a:solidFill>
                <a:schemeClr val="bg1"/>
              </a:solidFill>
            </a:endParaRPr>
          </a:p>
          <a:p>
            <a:pPr marL="285750" indent="-285750">
              <a:buClr>
                <a:srgbClr val="FFFF00"/>
              </a:buClr>
              <a:buFont typeface="Arial" panose="020B0604020202020204" pitchFamily="34" charset="0"/>
              <a:buChar char="•"/>
            </a:pPr>
            <a:r>
              <a:rPr lang="en-US" sz="1500" dirty="0">
                <a:solidFill>
                  <a:schemeClr val="bg1"/>
                </a:solidFill>
              </a:rPr>
              <a:t>Vertical and temporal dimensions are not taken into account</a:t>
            </a:r>
          </a:p>
        </p:txBody>
      </p:sp>
      <p:sp>
        <p:nvSpPr>
          <p:cNvPr id="15" name="TextBox 14">
            <a:extLst>
              <a:ext uri="{FF2B5EF4-FFF2-40B4-BE49-F238E27FC236}">
                <a16:creationId xmlns:a16="http://schemas.microsoft.com/office/drawing/2014/main" id="{C8B15086-190F-2E65-99AC-05405B277690}"/>
              </a:ext>
            </a:extLst>
          </p:cNvPr>
          <p:cNvSpPr txBox="1"/>
          <p:nvPr/>
        </p:nvSpPr>
        <p:spPr>
          <a:xfrm>
            <a:off x="331632" y="5981372"/>
            <a:ext cx="1410964" cy="400110"/>
          </a:xfrm>
          <a:prstGeom prst="rect">
            <a:avLst/>
          </a:prstGeom>
          <a:noFill/>
        </p:spPr>
        <p:txBody>
          <a:bodyPr wrap="none" rtlCol="0">
            <a:spAutoFit/>
          </a:bodyPr>
          <a:lstStyle/>
          <a:p>
            <a:r>
              <a:rPr lang="en-US" sz="2000" dirty="0">
                <a:solidFill>
                  <a:srgbClr val="FFFF00"/>
                </a:solidFill>
              </a:rPr>
              <a:t>Limitations</a:t>
            </a:r>
          </a:p>
        </p:txBody>
      </p:sp>
      <p:sp>
        <p:nvSpPr>
          <p:cNvPr id="4" name="Text Box 21">
            <a:extLst>
              <a:ext uri="{FF2B5EF4-FFF2-40B4-BE49-F238E27FC236}">
                <a16:creationId xmlns:a16="http://schemas.microsoft.com/office/drawing/2014/main" id="{D1C7AE65-98C1-8D8E-FCFF-0848AEC7D757}"/>
              </a:ext>
            </a:extLst>
          </p:cNvPr>
          <p:cNvSpPr txBox="1">
            <a:spLocks noChangeArrowheads="1"/>
          </p:cNvSpPr>
          <p:nvPr/>
        </p:nvSpPr>
        <p:spPr bwMode="auto">
          <a:xfrm>
            <a:off x="23247" y="6563088"/>
            <a:ext cx="8805672" cy="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4083" tIns="47041" rIns="94083" bIns="47041">
            <a:spAutoFit/>
          </a:bodyPr>
          <a:lstStyle/>
          <a:p>
            <a:pPr>
              <a:spcBef>
                <a:spcPct val="50000"/>
              </a:spcBef>
            </a:pPr>
            <a:r>
              <a:rPr lang="en-US" sz="1050" b="1">
                <a:solidFill>
                  <a:srgbClr val="FFFF00"/>
                </a:solidFill>
                <a:latin typeface="+mn-lt"/>
                <a:cs typeface="Times New Roman" panose="02020603050405020304" pitchFamily="18" charset="0"/>
              </a:rPr>
              <a:t>Reference: </a:t>
            </a:r>
            <a:r>
              <a:rPr lang="en-US" sz="900" i="1" u="sng">
                <a:solidFill>
                  <a:schemeClr val="bg1"/>
                </a:solidFill>
              </a:rPr>
              <a:t>Singh et al., 2013. Inverse Modelling for Identification of Multiple-Point Releases from Atmospheric Concentration Measurements. BLM 146, 277–295. </a:t>
            </a:r>
            <a:endParaRPr lang="en-US" sz="1050" u="sng">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425227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77CF-725E-2F73-3F89-31C45678EEA4}"/>
              </a:ext>
            </a:extLst>
          </p:cNvPr>
          <p:cNvSpPr>
            <a:spLocks noGrp="1"/>
          </p:cNvSpPr>
          <p:nvPr>
            <p:ph type="title"/>
          </p:nvPr>
        </p:nvSpPr>
        <p:spPr>
          <a:xfrm>
            <a:off x="227012" y="428625"/>
            <a:ext cx="7862888" cy="704850"/>
          </a:xfrm>
        </p:spPr>
        <p:txBody>
          <a:bodyPr/>
          <a:lstStyle/>
          <a:p>
            <a:r>
              <a:rPr lang="en-US" dirty="0"/>
              <a:t>Implementation of proposed methodology at LAX airport</a:t>
            </a:r>
          </a:p>
        </p:txBody>
      </p:sp>
      <mc:AlternateContent xmlns:mc="http://schemas.openxmlformats.org/markup-compatibility/2006">
        <mc:Choice xmlns:a14="http://schemas.microsoft.com/office/drawing/2010/main" Requires="a14">
          <p:sp>
            <p:nvSpPr>
              <p:cNvPr id="5" name="Rectangle 3">
                <a:extLst>
                  <a:ext uri="{FF2B5EF4-FFF2-40B4-BE49-F238E27FC236}">
                    <a16:creationId xmlns:a16="http://schemas.microsoft.com/office/drawing/2014/main" id="{90713C45-B174-E282-AC55-326937E4D40F}"/>
                  </a:ext>
                </a:extLst>
              </p:cNvPr>
              <p:cNvSpPr txBox="1">
                <a:spLocks noChangeArrowheads="1"/>
              </p:cNvSpPr>
              <p:nvPr/>
            </p:nvSpPr>
            <p:spPr>
              <a:xfrm>
                <a:off x="0" y="1210719"/>
                <a:ext cx="9144000" cy="2946400"/>
              </a:xfrm>
              <a:prstGeom prst="rect">
                <a:avLst/>
              </a:prstGeom>
            </p:spPr>
            <p:txBody>
              <a:bodyPr/>
              <a:lstStyle>
                <a:lvl1pPr marL="327025" indent="-327025" algn="l" defTabSz="430213" rtl="0" eaLnBrk="0" fontAlgn="base" hangingPunct="0">
                  <a:lnSpc>
                    <a:spcPct val="93000"/>
                  </a:lnSpc>
                  <a:spcBef>
                    <a:spcPct val="0"/>
                  </a:spcBef>
                  <a:spcAft>
                    <a:spcPts val="1375"/>
                  </a:spcAft>
                  <a:buClr>
                    <a:srgbClr val="000000"/>
                  </a:buClr>
                  <a:buSzPct val="100000"/>
                  <a:buFont typeface="Times New Roman" charset="0"/>
                  <a:defRPr sz="3100">
                    <a:solidFill>
                      <a:srgbClr val="000000"/>
                    </a:solidFill>
                    <a:latin typeface="+mn-lt"/>
                    <a:ea typeface="+mn-ea"/>
                    <a:cs typeface="+mn-cs"/>
                  </a:defRPr>
                </a:lvl1pPr>
                <a:lvl2pPr marL="714375" indent="-271463" algn="l" defTabSz="430213" rtl="0" eaLnBrk="0" fontAlgn="base" hangingPunct="0">
                  <a:lnSpc>
                    <a:spcPct val="93000"/>
                  </a:lnSpc>
                  <a:spcBef>
                    <a:spcPct val="0"/>
                  </a:spcBef>
                  <a:spcAft>
                    <a:spcPts val="1100"/>
                  </a:spcAft>
                  <a:buClr>
                    <a:srgbClr val="000000"/>
                  </a:buClr>
                  <a:buSzPct val="100000"/>
                  <a:buFont typeface="Times New Roman" charset="0"/>
                  <a:defRPr sz="2700">
                    <a:solidFill>
                      <a:srgbClr val="000000"/>
                    </a:solidFill>
                    <a:latin typeface="+mn-lt"/>
                    <a:ea typeface="+mn-ea"/>
                    <a:cs typeface="+mn-cs"/>
                  </a:defRPr>
                </a:lvl2pPr>
                <a:lvl3pPr marL="1100138" indent="-217488" algn="l" defTabSz="430213" rtl="0" eaLnBrk="0" fontAlgn="base" hangingPunct="0">
                  <a:lnSpc>
                    <a:spcPct val="93000"/>
                  </a:lnSpc>
                  <a:spcBef>
                    <a:spcPct val="0"/>
                  </a:spcBef>
                  <a:spcAft>
                    <a:spcPts val="825"/>
                  </a:spcAft>
                  <a:buClr>
                    <a:srgbClr val="000000"/>
                  </a:buClr>
                  <a:buSzPct val="100000"/>
                  <a:buFont typeface="Times New Roman" charset="0"/>
                  <a:defRPr sz="2200">
                    <a:solidFill>
                      <a:srgbClr val="000000"/>
                    </a:solidFill>
                    <a:latin typeface="+mn-lt"/>
                    <a:ea typeface="+mn-ea"/>
                    <a:cs typeface="+mn-cs"/>
                  </a:defRPr>
                </a:lvl3pPr>
                <a:lvl4pPr marL="1541463" indent="-217488" algn="l" defTabSz="430213" rtl="0" eaLnBrk="0" fontAlgn="base" hangingPunct="0">
                  <a:lnSpc>
                    <a:spcPct val="93000"/>
                  </a:lnSpc>
                  <a:spcBef>
                    <a:spcPct val="0"/>
                  </a:spcBef>
                  <a:spcAft>
                    <a:spcPts val="550"/>
                  </a:spcAft>
                  <a:buClr>
                    <a:srgbClr val="000000"/>
                  </a:buClr>
                  <a:buSzPct val="100000"/>
                  <a:buFont typeface="Times New Roman" charset="0"/>
                  <a:defRPr>
                    <a:solidFill>
                      <a:srgbClr val="000000"/>
                    </a:solidFill>
                    <a:latin typeface="+mn-lt"/>
                    <a:ea typeface="+mn-ea"/>
                    <a:cs typeface="+mn-cs"/>
                  </a:defRPr>
                </a:lvl4pPr>
                <a:lvl5pPr marL="1984375" indent="-217488" algn="l" defTabSz="430213" rtl="0" eaLnBrk="0" fontAlgn="base" hangingPunct="0">
                  <a:lnSpc>
                    <a:spcPct val="93000"/>
                  </a:lnSpc>
                  <a:spcBef>
                    <a:spcPct val="0"/>
                  </a:spcBef>
                  <a:spcAft>
                    <a:spcPts val="275"/>
                  </a:spcAft>
                  <a:buClr>
                    <a:srgbClr val="000000"/>
                  </a:buClr>
                  <a:buSzPct val="100000"/>
                  <a:buFont typeface="Times New Roman" charset="0"/>
                  <a:defRPr>
                    <a:solidFill>
                      <a:srgbClr val="000000"/>
                    </a:solidFill>
                    <a:latin typeface="+mn-lt"/>
                    <a:ea typeface="+mn-ea"/>
                    <a:cs typeface="+mn-cs"/>
                  </a:defRPr>
                </a:lvl5pPr>
                <a:lvl6pPr marL="2426732"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6pPr>
                <a:lvl7pPr marL="2867955"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7pPr>
                <a:lvl8pPr marL="3309187"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8pPr>
                <a:lvl9pPr marL="3750402"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9pPr>
              </a:lstStyle>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SO</a:t>
                </a:r>
                <a:r>
                  <a:rPr lang="en-US" sz="1800" kern="0" baseline="-25000" dirty="0">
                    <a:solidFill>
                      <a:schemeClr val="bg1"/>
                    </a:solidFill>
                    <a:ea typeface="ＭＳ Ｐゴシック" charset="0"/>
                  </a:rPr>
                  <a:t>2</a:t>
                </a:r>
                <a:r>
                  <a:rPr lang="en-US" sz="1800" kern="0" dirty="0">
                    <a:solidFill>
                      <a:schemeClr val="bg1"/>
                    </a:solidFill>
                    <a:ea typeface="ＭＳ Ｐゴシック" charset="0"/>
                  </a:rPr>
                  <a:t> concentration measurements, </a:t>
                </a:r>
                <a14:m>
                  <m:oMath xmlns:m="http://schemas.openxmlformats.org/officeDocument/2006/math">
                    <m:r>
                      <a:rPr lang="en-US" sz="2400" b="1" i="0" kern="0" smtClean="0">
                        <a:solidFill>
                          <a:srgbClr val="FFFF00"/>
                        </a:solidFill>
                        <a:latin typeface="Cambria Math" panose="02040503050406030204" pitchFamily="18" charset="0"/>
                        <a:ea typeface="Cambria Math" panose="02040503050406030204" pitchFamily="18" charset="0"/>
                      </a:rPr>
                      <m:t>𝛍</m:t>
                    </m:r>
                  </m:oMath>
                </a14:m>
                <a:r>
                  <a:rPr lang="en-US" sz="1600" i="1" kern="0" dirty="0">
                    <a:solidFill>
                      <a:srgbClr val="FFFF00"/>
                    </a:solidFill>
                    <a:ea typeface="ＭＳ Ｐゴシック" charset="0"/>
                  </a:rPr>
                  <a:t> </a:t>
                </a:r>
              </a:p>
              <a:p>
                <a:pPr marL="426320" lvl="1" indent="0">
                  <a:lnSpc>
                    <a:spcPct val="100000"/>
                  </a:lnSpc>
                  <a:spcAft>
                    <a:spcPts val="0"/>
                  </a:spcAft>
                  <a:buClr>
                    <a:srgbClr val="FFFF00"/>
                  </a:buClr>
                </a:pPr>
                <a:r>
                  <a:rPr lang="en-US" sz="1600" i="1" kern="0" dirty="0">
                    <a:solidFill>
                      <a:srgbClr val="FFFF00"/>
                    </a:solidFill>
                    <a:ea typeface="ＭＳ Ｐゴシック" charset="0"/>
                  </a:rPr>
                  <a:t>		</a:t>
                </a:r>
                <a:r>
                  <a:rPr lang="en-US" sz="1600" kern="0" dirty="0">
                    <a:solidFill>
                      <a:schemeClr val="bg1"/>
                    </a:solidFill>
                    <a:ea typeface="ＭＳ Ｐゴシック" charset="0"/>
                  </a:rPr>
                  <a:t>(from four LAX-AQSAS core sites 10 min averaged concentration, total 24					measurements in one hour)</a:t>
                </a:r>
              </a:p>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Source-Receptor Relationship, </a:t>
                </a:r>
                <a14:m>
                  <m:oMath xmlns:m="http://schemas.openxmlformats.org/officeDocument/2006/math">
                    <m:r>
                      <a:rPr lang="en-US" sz="2400" b="1" i="0" kern="0" smtClean="0">
                        <a:solidFill>
                          <a:srgbClr val="FFFF00"/>
                        </a:solidFill>
                        <a:latin typeface="Cambria Math" panose="02040503050406030204" pitchFamily="18" charset="0"/>
                        <a:ea typeface="Cambria Math" panose="02040503050406030204" pitchFamily="18" charset="0"/>
                      </a:rPr>
                      <m:t>𝐀</m:t>
                    </m:r>
                  </m:oMath>
                </a14:m>
                <a:r>
                  <a:rPr lang="en-US" sz="1800" kern="0" dirty="0">
                    <a:solidFill>
                      <a:schemeClr val="bg1"/>
                    </a:solidFill>
                    <a:ea typeface="ＭＳ Ｐゴシック" charset="0"/>
                  </a:rPr>
                  <a:t> </a:t>
                </a:r>
              </a:p>
              <a:p>
                <a:pPr marL="426320" lvl="1" indent="0">
                  <a:lnSpc>
                    <a:spcPct val="100000"/>
                  </a:lnSpc>
                  <a:spcAft>
                    <a:spcPts val="0"/>
                  </a:spcAft>
                  <a:buClr>
                    <a:srgbClr val="FFFF00"/>
                  </a:buClr>
                </a:pPr>
                <a:r>
                  <a:rPr lang="en-US" sz="1600" i="1" kern="0" dirty="0">
                    <a:solidFill>
                      <a:srgbClr val="FFFF00"/>
                    </a:solidFill>
                    <a:ea typeface="ＭＳ Ｐゴシック" charset="0"/>
                  </a:rPr>
                  <a:t>		</a:t>
                </a:r>
                <a:r>
                  <a:rPr lang="en-US" sz="1600" kern="0" dirty="0">
                    <a:solidFill>
                      <a:schemeClr val="bg1"/>
                    </a:solidFill>
                    <a:ea typeface="ＭＳ Ｐゴシック" charset="0"/>
                  </a:rPr>
                  <a:t>(Adjoint as Gaussian Plume Model (by rotating wind direction 180 degrees))</a:t>
                </a:r>
                <a:endParaRPr lang="en-US" sz="1800" kern="0" dirty="0">
                  <a:solidFill>
                    <a:schemeClr val="bg1"/>
                  </a:solidFill>
                  <a:ea typeface="ＭＳ Ｐゴシック" charset="0"/>
                </a:endParaRPr>
              </a:p>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Inversion Technique </a:t>
                </a:r>
              </a:p>
              <a:p>
                <a:pPr marL="426320" lvl="1" indent="0">
                  <a:lnSpc>
                    <a:spcPct val="100000"/>
                  </a:lnSpc>
                  <a:spcAft>
                    <a:spcPts val="0"/>
                  </a:spcAft>
                  <a:buClr>
                    <a:srgbClr val="FFFF00"/>
                  </a:buClr>
                </a:pPr>
                <a:r>
                  <a:rPr lang="en-US" sz="1600" i="1" kern="0" dirty="0">
                    <a:solidFill>
                      <a:srgbClr val="FFFF00"/>
                    </a:solidFill>
                    <a:ea typeface="ＭＳ Ｐゴシック" charset="0"/>
                  </a:rPr>
                  <a:t>		</a:t>
                </a:r>
                <a:r>
                  <a:rPr lang="en-US" sz="1600" kern="0" dirty="0">
                    <a:solidFill>
                      <a:schemeClr val="bg1"/>
                    </a:solidFill>
                    <a:ea typeface="ＭＳ Ｐゴシック" charset="0"/>
                  </a:rPr>
                  <a:t>(Least Squares inversion methodology)</a:t>
                </a:r>
              </a:p>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Data for Validation </a:t>
                </a:r>
              </a:p>
              <a:p>
                <a:pPr marL="426320" lvl="1" indent="0">
                  <a:lnSpc>
                    <a:spcPct val="100000"/>
                  </a:lnSpc>
                  <a:spcAft>
                    <a:spcPts val="0"/>
                  </a:spcAft>
                  <a:buClr>
                    <a:srgbClr val="FFFF00"/>
                  </a:buClr>
                </a:pPr>
                <a:r>
                  <a:rPr lang="en-US" sz="1600" i="1" kern="0" dirty="0">
                    <a:solidFill>
                      <a:srgbClr val="FFFF00"/>
                    </a:solidFill>
                    <a:ea typeface="ＭＳ Ｐゴシック" charset="0"/>
                  </a:rPr>
                  <a:t>		</a:t>
                </a:r>
                <a:r>
                  <a:rPr lang="en-US" sz="1600" kern="0" dirty="0">
                    <a:solidFill>
                      <a:schemeClr val="bg1"/>
                    </a:solidFill>
                    <a:ea typeface="ＭＳ Ｐゴシック" charset="0"/>
                  </a:rPr>
                  <a:t>(Emission locations/magnitudes data from AEDT)</a:t>
                </a:r>
                <a:endParaRPr lang="en-US" sz="1800" kern="0" dirty="0">
                  <a:solidFill>
                    <a:schemeClr val="bg1"/>
                  </a:solidFill>
                  <a:ea typeface="ＭＳ Ｐゴシック" charset="0"/>
                </a:endParaRPr>
              </a:p>
            </p:txBody>
          </p:sp>
        </mc:Choice>
        <mc:Fallback>
          <p:sp>
            <p:nvSpPr>
              <p:cNvPr id="5" name="Rectangle 3">
                <a:extLst>
                  <a:ext uri="{FF2B5EF4-FFF2-40B4-BE49-F238E27FC236}">
                    <a16:creationId xmlns:a16="http://schemas.microsoft.com/office/drawing/2014/main" id="{90713C45-B174-E282-AC55-326937E4D40F}"/>
                  </a:ext>
                </a:extLst>
              </p:cNvPr>
              <p:cNvSpPr txBox="1">
                <a:spLocks noRot="1" noChangeAspect="1" noMove="1" noResize="1" noEditPoints="1" noAdjustHandles="1" noChangeArrowheads="1" noChangeShapeType="1" noTextEdit="1"/>
              </p:cNvSpPr>
              <p:nvPr/>
            </p:nvSpPr>
            <p:spPr>
              <a:xfrm>
                <a:off x="0" y="1210719"/>
                <a:ext cx="9144000" cy="2946400"/>
              </a:xfrm>
              <a:prstGeom prst="rect">
                <a:avLst/>
              </a:prstGeom>
              <a:blipFill>
                <a:blip r:embed="rId2"/>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BA557F94-EDAE-674E-F83D-0B5D1A6C867E}"/>
              </a:ext>
            </a:extLst>
          </p:cNvPr>
          <p:cNvGrpSpPr/>
          <p:nvPr/>
        </p:nvGrpSpPr>
        <p:grpSpPr>
          <a:xfrm>
            <a:off x="5592416" y="3809999"/>
            <a:ext cx="3551584" cy="2752165"/>
            <a:chOff x="285345" y="931905"/>
            <a:chExt cx="8018989" cy="5647716"/>
          </a:xfrm>
        </p:grpSpPr>
        <p:grpSp>
          <p:nvGrpSpPr>
            <p:cNvPr id="8" name="Group 7">
              <a:extLst>
                <a:ext uri="{FF2B5EF4-FFF2-40B4-BE49-F238E27FC236}">
                  <a16:creationId xmlns:a16="http://schemas.microsoft.com/office/drawing/2014/main" id="{E6696E6A-671E-3C26-3800-8AB9C05E1364}"/>
                </a:ext>
              </a:extLst>
            </p:cNvPr>
            <p:cNvGrpSpPr/>
            <p:nvPr/>
          </p:nvGrpSpPr>
          <p:grpSpPr>
            <a:xfrm>
              <a:off x="285345" y="931905"/>
              <a:ext cx="8018989" cy="5647716"/>
              <a:chOff x="1344467" y="786691"/>
              <a:chExt cx="9503063" cy="6071309"/>
            </a:xfrm>
          </p:grpSpPr>
          <p:pic>
            <p:nvPicPr>
              <p:cNvPr id="10" name="Content Placeholder 7" descr="Phase III Monitoring Locations.jpg">
                <a:extLst>
                  <a:ext uri="{FF2B5EF4-FFF2-40B4-BE49-F238E27FC236}">
                    <a16:creationId xmlns:a16="http://schemas.microsoft.com/office/drawing/2014/main" id="{CF312616-D25A-BFCE-CD9E-6D3E8680F393}"/>
                  </a:ext>
                </a:extLst>
              </p:cNvPr>
              <p:cNvPicPr>
                <a:picLocks noChangeAspect="1"/>
              </p:cNvPicPr>
              <p:nvPr/>
            </p:nvPicPr>
            <p:blipFill>
              <a:blip r:embed="rId3">
                <a:extLst>
                  <a:ext uri="{28A0092B-C50C-407E-A947-70E740481C1C}">
                    <a14:useLocalDpi xmlns:a14="http://schemas.microsoft.com/office/drawing/2010/main" val="0"/>
                  </a:ext>
                </a:extLst>
              </a:blip>
              <a:srcRect l="6429" t="21979" r="8215" b="21979"/>
              <a:stretch>
                <a:fillRect/>
              </a:stretch>
            </p:blipFill>
            <p:spPr bwMode="auto">
              <a:xfrm>
                <a:off x="1344467" y="786691"/>
                <a:ext cx="9503063" cy="607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5-Point Star 10">
                <a:extLst>
                  <a:ext uri="{FF2B5EF4-FFF2-40B4-BE49-F238E27FC236}">
                    <a16:creationId xmlns:a16="http://schemas.microsoft.com/office/drawing/2014/main" id="{439612FC-3DDF-ED87-C9E6-722C463CE9E6}"/>
                  </a:ext>
                </a:extLst>
              </p:cNvPr>
              <p:cNvSpPr/>
              <p:nvPr/>
            </p:nvSpPr>
            <p:spPr bwMode="auto">
              <a:xfrm>
                <a:off x="3486912" y="2694432"/>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2" name="5-Point Star 11">
                <a:extLst>
                  <a:ext uri="{FF2B5EF4-FFF2-40B4-BE49-F238E27FC236}">
                    <a16:creationId xmlns:a16="http://schemas.microsoft.com/office/drawing/2014/main" id="{C178DA69-E250-159D-CEA4-1FE5F8151FA6}"/>
                  </a:ext>
                </a:extLst>
              </p:cNvPr>
              <p:cNvSpPr/>
              <p:nvPr/>
            </p:nvSpPr>
            <p:spPr bwMode="auto">
              <a:xfrm>
                <a:off x="4663440" y="2474976"/>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3" name="5-Point Star 12">
                <a:extLst>
                  <a:ext uri="{FF2B5EF4-FFF2-40B4-BE49-F238E27FC236}">
                    <a16:creationId xmlns:a16="http://schemas.microsoft.com/office/drawing/2014/main" id="{E9D74DC7-FD74-205C-D2A5-59822323C98D}"/>
                  </a:ext>
                </a:extLst>
              </p:cNvPr>
              <p:cNvSpPr/>
              <p:nvPr/>
            </p:nvSpPr>
            <p:spPr bwMode="auto">
              <a:xfrm>
                <a:off x="5724144" y="2365248"/>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4" name="5-Point Star 13">
                <a:extLst>
                  <a:ext uri="{FF2B5EF4-FFF2-40B4-BE49-F238E27FC236}">
                    <a16:creationId xmlns:a16="http://schemas.microsoft.com/office/drawing/2014/main" id="{0E548DDD-F2FB-7E26-2D5C-9466068D8A29}"/>
                  </a:ext>
                </a:extLst>
              </p:cNvPr>
              <p:cNvSpPr/>
              <p:nvPr/>
            </p:nvSpPr>
            <p:spPr bwMode="auto">
              <a:xfrm>
                <a:off x="4401312" y="4200144"/>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5" name="5-Point Star 14">
                <a:extLst>
                  <a:ext uri="{FF2B5EF4-FFF2-40B4-BE49-F238E27FC236}">
                    <a16:creationId xmlns:a16="http://schemas.microsoft.com/office/drawing/2014/main" id="{C20C7146-7A7A-5D00-D7C3-A9D0194F01D9}"/>
                  </a:ext>
                </a:extLst>
              </p:cNvPr>
              <p:cNvSpPr/>
              <p:nvPr/>
            </p:nvSpPr>
            <p:spPr bwMode="auto">
              <a:xfrm>
                <a:off x="5358384" y="4090416"/>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6" name="5-Point Star 15">
                <a:extLst>
                  <a:ext uri="{FF2B5EF4-FFF2-40B4-BE49-F238E27FC236}">
                    <a16:creationId xmlns:a16="http://schemas.microsoft.com/office/drawing/2014/main" id="{5D169772-3BEE-6853-C7B9-68C96820E2CE}"/>
                  </a:ext>
                </a:extLst>
              </p:cNvPr>
              <p:cNvSpPr/>
              <p:nvPr/>
            </p:nvSpPr>
            <p:spPr bwMode="auto">
              <a:xfrm>
                <a:off x="6376418" y="3888464"/>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7" name="5-Point Star 16">
                <a:extLst>
                  <a:ext uri="{FF2B5EF4-FFF2-40B4-BE49-F238E27FC236}">
                    <a16:creationId xmlns:a16="http://schemas.microsoft.com/office/drawing/2014/main" id="{3D9CD072-03DB-CB22-3D72-31C9F17B81AA}"/>
                  </a:ext>
                </a:extLst>
              </p:cNvPr>
              <p:cNvSpPr/>
              <p:nvPr/>
            </p:nvSpPr>
            <p:spPr bwMode="auto">
              <a:xfrm>
                <a:off x="4436212" y="3319272"/>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sp>
            <p:nvSpPr>
              <p:cNvPr id="18" name="5-Point Star 17">
                <a:extLst>
                  <a:ext uri="{FF2B5EF4-FFF2-40B4-BE49-F238E27FC236}">
                    <a16:creationId xmlns:a16="http://schemas.microsoft.com/office/drawing/2014/main" id="{CBB6CD08-5636-2D4A-D025-EB2C940A1B1E}"/>
                  </a:ext>
                </a:extLst>
              </p:cNvPr>
              <p:cNvSpPr/>
              <p:nvPr/>
            </p:nvSpPr>
            <p:spPr bwMode="auto">
              <a:xfrm>
                <a:off x="5888732" y="3139440"/>
                <a:ext cx="231648" cy="219456"/>
              </a:xfrm>
              <a:prstGeom prst="star5">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grpSp>
        <p:sp>
          <p:nvSpPr>
            <p:cNvPr id="9" name="Rectangle 8">
              <a:extLst>
                <a:ext uri="{FF2B5EF4-FFF2-40B4-BE49-F238E27FC236}">
                  <a16:creationId xmlns:a16="http://schemas.microsoft.com/office/drawing/2014/main" id="{0F425E74-0D31-5A9D-40BB-6FAD62400BB1}"/>
                </a:ext>
              </a:extLst>
            </p:cNvPr>
            <p:cNvSpPr/>
            <p:nvPr/>
          </p:nvSpPr>
          <p:spPr bwMode="auto">
            <a:xfrm>
              <a:off x="1555422" y="1498862"/>
              <a:ext cx="4979489" cy="3451622"/>
            </a:xfrm>
            <a:prstGeom prst="rect">
              <a:avLst/>
            </a:prstGeom>
            <a:noFill/>
            <a:ln w="50800" cap="flat" cmpd="sng" algn="ctr">
              <a:solidFill>
                <a:srgbClr val="C000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a typeface="ＭＳ Ｐゴシック" charset="0"/>
                <a:cs typeface="WenQuanYi Micro Hei"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25A72A7-FDAC-89BF-90DE-371E14C65A08}"/>
                  </a:ext>
                </a:extLst>
              </p:cNvPr>
              <p:cNvSpPr txBox="1"/>
              <p:nvPr/>
            </p:nvSpPr>
            <p:spPr>
              <a:xfrm>
                <a:off x="861668" y="4460135"/>
                <a:ext cx="4249263" cy="830997"/>
              </a:xfrm>
              <a:prstGeom prst="rect">
                <a:avLst/>
              </a:prstGeom>
              <a:noFill/>
            </p:spPr>
            <p:txBody>
              <a:bodyPr wrap="square" rtlCol="0">
                <a:spAutoFit/>
              </a:bodyPr>
              <a:lstStyle/>
              <a:p>
                <a:r>
                  <a:rPr lang="en-US" sz="1600" b="1" dirty="0">
                    <a:solidFill>
                      <a:srgbClr val="FFFF00"/>
                    </a:solidFill>
                    <a:latin typeface="+mn-lt"/>
                    <a:cs typeface="Times New Roman" panose="02020603050405020304" pitchFamily="18" charset="0"/>
                  </a:rPr>
                  <a:t>Domain Size: </a:t>
                </a:r>
                <a14:m>
                  <m:oMath xmlns:m="http://schemas.openxmlformats.org/officeDocument/2006/math">
                    <m:r>
                      <a:rPr lang="en-US" sz="1600" b="1" i="1" smtClean="0">
                        <a:solidFill>
                          <a:schemeClr val="bg1"/>
                        </a:solidFill>
                        <a:latin typeface="Cambria Math" panose="02040503050406030204" pitchFamily="18" charset="0"/>
                        <a:cs typeface="Times New Roman" panose="02020603050405020304" pitchFamily="18" charset="0"/>
                      </a:rPr>
                      <m:t>𝟏𝟎</m:t>
                    </m:r>
                    <m:r>
                      <a:rPr lang="en-US" sz="1600" b="1" i="1" smtClean="0">
                        <a:solidFill>
                          <a:schemeClr val="bg1"/>
                        </a:solidFill>
                        <a:latin typeface="Cambria Math" panose="02040503050406030204" pitchFamily="18" charset="0"/>
                        <a:cs typeface="Times New Roman" panose="02020603050405020304" pitchFamily="18" charset="0"/>
                      </a:rPr>
                      <m:t> </m:t>
                    </m:r>
                    <m:r>
                      <a:rPr lang="en-US" sz="1600" b="1" i="1" smtClean="0">
                        <a:solidFill>
                          <a:schemeClr val="bg1"/>
                        </a:solidFill>
                        <a:latin typeface="Cambria Math" panose="02040503050406030204" pitchFamily="18" charset="0"/>
                        <a:cs typeface="Times New Roman" panose="02020603050405020304" pitchFamily="18" charset="0"/>
                      </a:rPr>
                      <m:t>𝒌𝒎</m:t>
                    </m:r>
                    <m:r>
                      <a:rPr lang="en-US" sz="1600" b="1" i="1" smtClean="0">
                        <a:solidFill>
                          <a:schemeClr val="bg1"/>
                        </a:solidFill>
                        <a:latin typeface="Cambria Math" panose="02040503050406030204" pitchFamily="18" charset="0"/>
                        <a:cs typeface="Times New Roman" panose="02020603050405020304" pitchFamily="18" charset="0"/>
                      </a:rPr>
                      <m:t> × </m:t>
                    </m:r>
                    <m:r>
                      <a:rPr lang="en-US" sz="1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𝟏𝟎</m:t>
                    </m:r>
                    <m:r>
                      <a:rPr lang="en-US" sz="1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1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𝒌𝒎</m:t>
                    </m:r>
                  </m:oMath>
                </a14:m>
                <a:endParaRPr lang="en-US" sz="1600" b="1" dirty="0">
                  <a:solidFill>
                    <a:srgbClr val="FFFF00"/>
                  </a:solidFill>
                  <a:latin typeface="+mn-lt"/>
                  <a:cs typeface="Times New Roman" panose="02020603050405020304" pitchFamily="18" charset="0"/>
                </a:endParaRPr>
              </a:p>
              <a:p>
                <a:r>
                  <a:rPr lang="en-US" sz="1600" b="1" dirty="0">
                    <a:solidFill>
                      <a:srgbClr val="FFFF00"/>
                    </a:solidFill>
                    <a:latin typeface="+mn-lt"/>
                    <a:cs typeface="Times New Roman" panose="02020603050405020304" pitchFamily="18" charset="0"/>
                  </a:rPr>
                  <a:t>Discretized Domain: </a:t>
                </a:r>
                <a14:m>
                  <m:oMath xmlns:m="http://schemas.openxmlformats.org/officeDocument/2006/math">
                    <m:r>
                      <a:rPr lang="en-US" sz="1600" b="1" i="1" smtClean="0">
                        <a:solidFill>
                          <a:schemeClr val="bg1"/>
                        </a:solidFill>
                        <a:latin typeface="Cambria Math" panose="02040503050406030204" pitchFamily="18" charset="0"/>
                        <a:cs typeface="Times New Roman" panose="02020603050405020304" pitchFamily="18" charset="0"/>
                      </a:rPr>
                      <m:t>𝟗𝟗𝟗</m:t>
                    </m:r>
                    <m:r>
                      <a:rPr lang="en-US" sz="1600" b="1" i="1" smtClean="0">
                        <a:solidFill>
                          <a:schemeClr val="bg1"/>
                        </a:solidFill>
                        <a:latin typeface="Cambria Math" panose="02040503050406030204" pitchFamily="18" charset="0"/>
                        <a:cs typeface="Times New Roman" panose="02020603050405020304" pitchFamily="18" charset="0"/>
                      </a:rPr>
                      <m:t> × </m:t>
                    </m:r>
                    <m:r>
                      <a:rPr lang="en-US" sz="1600" b="1" i="1" smtClean="0">
                        <a:solidFill>
                          <a:schemeClr val="bg1"/>
                        </a:solidFill>
                        <a:latin typeface="Cambria Math" panose="02040503050406030204" pitchFamily="18" charset="0"/>
                        <a:cs typeface="Times New Roman" panose="02020603050405020304" pitchFamily="18" charset="0"/>
                      </a:rPr>
                      <m:t>𝟗𝟗𝟗</m:t>
                    </m:r>
                    <m:r>
                      <a:rPr lang="en-US" sz="1600" b="1" i="1" smtClean="0">
                        <a:solidFill>
                          <a:schemeClr val="bg1"/>
                        </a:solidFill>
                        <a:latin typeface="Cambria Math" panose="02040503050406030204" pitchFamily="18" charset="0"/>
                        <a:cs typeface="Times New Roman" panose="02020603050405020304" pitchFamily="18" charset="0"/>
                      </a:rPr>
                      <m:t> </m:t>
                    </m:r>
                    <m:r>
                      <a:rPr lang="en-US" sz="1600" b="1" i="0" smtClean="0">
                        <a:solidFill>
                          <a:schemeClr val="bg1"/>
                        </a:solidFill>
                        <a:latin typeface="Cambria Math" panose="02040503050406030204" pitchFamily="18" charset="0"/>
                        <a:cs typeface="Times New Roman" panose="02020603050405020304" pitchFamily="18" charset="0"/>
                      </a:rPr>
                      <m:t>𝐜𝐞𝐥𝐥𝐬</m:t>
                    </m:r>
                    <m:r>
                      <a:rPr lang="en-US" sz="1600" b="1"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1600" b="1" dirty="0">
                  <a:solidFill>
                    <a:schemeClr val="bg1"/>
                  </a:solidFill>
                  <a:latin typeface="+mn-lt"/>
                  <a:ea typeface="Cambria Math" panose="02040503050406030204" pitchFamily="18" charset="0"/>
                  <a:cs typeface="Times New Roman" panose="02020603050405020304" pitchFamily="18" charset="0"/>
                </a:endParaRPr>
              </a:p>
              <a:p>
                <a:r>
                  <a:rPr lang="en-US" sz="1600" b="1" dirty="0">
                    <a:solidFill>
                      <a:srgbClr val="FFFF00"/>
                    </a:solidFill>
                    <a:latin typeface="+mn-lt"/>
                    <a:cs typeface="Times New Roman" panose="02020603050405020304" pitchFamily="18" charset="0"/>
                  </a:rPr>
                  <a:t>Mesh Size: </a:t>
                </a:r>
                <a14:m>
                  <m:oMath xmlns:m="http://schemas.openxmlformats.org/officeDocument/2006/math">
                    <m:r>
                      <a:rPr lang="en-US" sz="1600" b="1" i="1">
                        <a:solidFill>
                          <a:schemeClr val="bg1"/>
                        </a:solidFill>
                        <a:latin typeface="Cambria Math" panose="02040503050406030204" pitchFamily="18" charset="0"/>
                        <a:cs typeface="Times New Roman" panose="02020603050405020304" pitchFamily="18" charset="0"/>
                      </a:rPr>
                      <m:t>𝟏𝟎</m:t>
                    </m:r>
                    <m:r>
                      <a:rPr lang="en-US" sz="1600" b="1" i="1">
                        <a:solidFill>
                          <a:schemeClr val="bg1"/>
                        </a:solidFill>
                        <a:latin typeface="Cambria Math" panose="02040503050406030204" pitchFamily="18" charset="0"/>
                        <a:cs typeface="Times New Roman" panose="02020603050405020304" pitchFamily="18" charset="0"/>
                      </a:rPr>
                      <m:t> </m:t>
                    </m:r>
                    <m:r>
                      <a:rPr lang="en-US" sz="1600" b="1" i="1">
                        <a:solidFill>
                          <a:schemeClr val="bg1"/>
                        </a:solidFill>
                        <a:latin typeface="Cambria Math" panose="02040503050406030204" pitchFamily="18" charset="0"/>
                        <a:cs typeface="Times New Roman" panose="02020603050405020304" pitchFamily="18" charset="0"/>
                      </a:rPr>
                      <m:t>𝒎</m:t>
                    </m:r>
                    <m:r>
                      <a:rPr lang="en-US" sz="1600" b="1" i="1">
                        <a:solidFill>
                          <a:schemeClr val="bg1"/>
                        </a:solidFill>
                        <a:latin typeface="Cambria Math" panose="02040503050406030204" pitchFamily="18" charset="0"/>
                        <a:cs typeface="Times New Roman" panose="02020603050405020304" pitchFamily="18" charset="0"/>
                      </a:rPr>
                      <m:t> × </m:t>
                    </m:r>
                    <m:r>
                      <a:rPr lang="en-US" sz="1600" b="1"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𝟏𝟎</m:t>
                    </m:r>
                    <m:r>
                      <a:rPr lang="en-US" sz="1600" b="1"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
                      <a:rPr lang="en-US" sz="1600" b="1"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𝒎</m:t>
                    </m:r>
                  </m:oMath>
                </a14:m>
                <a:endParaRPr lang="en-IN" sz="1600" b="1" dirty="0">
                  <a:solidFill>
                    <a:srgbClr val="FFFF00"/>
                  </a:solidFill>
                  <a:latin typeface="+mn-lt"/>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425A72A7-FDAC-89BF-90DE-371E14C65A08}"/>
                  </a:ext>
                </a:extLst>
              </p:cNvPr>
              <p:cNvSpPr txBox="1">
                <a:spLocks noRot="1" noChangeAspect="1" noMove="1" noResize="1" noEditPoints="1" noAdjustHandles="1" noChangeArrowheads="1" noChangeShapeType="1" noTextEdit="1"/>
              </p:cNvSpPr>
              <p:nvPr/>
            </p:nvSpPr>
            <p:spPr>
              <a:xfrm>
                <a:off x="861668" y="4460135"/>
                <a:ext cx="4249263" cy="830997"/>
              </a:xfrm>
              <a:prstGeom prst="rect">
                <a:avLst/>
              </a:prstGeom>
              <a:blipFill>
                <a:blip r:embed="rId4"/>
                <a:stretch>
                  <a:fillRect l="-595" t="-3030" b="-7576"/>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E2B488ED-E5A3-AA4F-E5F9-BEE6E4B6DD9A}"/>
              </a:ext>
            </a:extLst>
          </p:cNvPr>
          <p:cNvSpPr txBox="1"/>
          <p:nvPr/>
        </p:nvSpPr>
        <p:spPr>
          <a:xfrm>
            <a:off x="9848" y="6410349"/>
            <a:ext cx="5582568" cy="400110"/>
          </a:xfrm>
          <a:prstGeom prst="rect">
            <a:avLst/>
          </a:prstGeom>
          <a:noFill/>
        </p:spPr>
        <p:txBody>
          <a:bodyPr wrap="square" rtlCol="0">
            <a:spAutoFit/>
          </a:bodyPr>
          <a:lstStyle/>
          <a:p>
            <a:r>
              <a:rPr lang="en-US" sz="1000" dirty="0">
                <a:solidFill>
                  <a:srgbClr val="FFFF00"/>
                </a:solidFill>
              </a:rPr>
              <a:t>AEDT</a:t>
            </a:r>
            <a:r>
              <a:rPr lang="en-US" sz="1000" dirty="0">
                <a:solidFill>
                  <a:schemeClr val="bg1"/>
                </a:solidFill>
              </a:rPr>
              <a:t>: Aviation Environmental Design Tool </a:t>
            </a:r>
          </a:p>
          <a:p>
            <a:r>
              <a:rPr lang="en-US" sz="1000">
                <a:solidFill>
                  <a:srgbClr val="FFFF00"/>
                </a:solidFill>
              </a:rPr>
              <a:t>LAX-AQSAS</a:t>
            </a:r>
            <a:r>
              <a:rPr lang="en-US" sz="1000" dirty="0">
                <a:solidFill>
                  <a:schemeClr val="bg1"/>
                </a:solidFill>
              </a:rPr>
              <a:t>: Los Angeles </a:t>
            </a:r>
            <a:r>
              <a:rPr lang="en-US" sz="1000">
                <a:solidFill>
                  <a:schemeClr val="bg1"/>
                </a:solidFill>
              </a:rPr>
              <a:t>Airport - Air</a:t>
            </a:r>
            <a:r>
              <a:rPr lang="en-US" sz="1000" dirty="0">
                <a:solidFill>
                  <a:schemeClr val="bg1"/>
                </a:solidFill>
              </a:rPr>
              <a:t> Quality and Source Apportionment Study</a:t>
            </a:r>
          </a:p>
        </p:txBody>
      </p:sp>
    </p:spTree>
    <p:extLst>
      <p:ext uri="{BB962C8B-B14F-4D97-AF65-F5344CB8AC3E}">
        <p14:creationId xmlns:p14="http://schemas.microsoft.com/office/powerpoint/2010/main" val="44804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1AB53D-08BD-43EB-8198-7B34FF8CD338}"/>
              </a:ext>
            </a:extLst>
          </p:cNvPr>
          <p:cNvSpPr txBox="1">
            <a:spLocks/>
          </p:cNvSpPr>
          <p:nvPr/>
        </p:nvSpPr>
        <p:spPr>
          <a:xfrm>
            <a:off x="363627" y="373044"/>
            <a:ext cx="5570448" cy="454876"/>
          </a:xfrm>
          <a:prstGeom prst="rect">
            <a:avLst/>
          </a:prstGeom>
        </p:spPr>
        <p:txBody>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r>
              <a:rPr lang="en-US" kern="0" dirty="0">
                <a:cs typeface="Times New Roman" panose="02020603050405020304" pitchFamily="18" charset="0"/>
              </a:rPr>
              <a:t>Discussion</a:t>
            </a:r>
          </a:p>
        </p:txBody>
      </p:sp>
      <p:sp>
        <p:nvSpPr>
          <p:cNvPr id="7" name="TextBox 6">
            <a:extLst>
              <a:ext uri="{FF2B5EF4-FFF2-40B4-BE49-F238E27FC236}">
                <a16:creationId xmlns:a16="http://schemas.microsoft.com/office/drawing/2014/main" id="{34CF8ADD-04A5-48AB-9595-13267C2BA891}"/>
              </a:ext>
            </a:extLst>
          </p:cNvPr>
          <p:cNvSpPr txBox="1"/>
          <p:nvPr/>
        </p:nvSpPr>
        <p:spPr>
          <a:xfrm>
            <a:off x="507870" y="1162968"/>
            <a:ext cx="8352351" cy="4524315"/>
          </a:xfrm>
          <a:prstGeom prst="rect">
            <a:avLst/>
          </a:prstGeom>
          <a:noFill/>
        </p:spPr>
        <p:txBody>
          <a:bodyPr wrap="square">
            <a:spAutoFit/>
          </a:bodyPr>
          <a:lstStyle/>
          <a:p>
            <a:pPr marL="285750" indent="-285750" algn="just">
              <a:buClr>
                <a:srgbClr val="FFFF00"/>
              </a:buClr>
              <a:buFont typeface="Wingdings" panose="05000000000000000000" pitchFamily="2" charset="2"/>
              <a:buChar char="Ø"/>
            </a:pPr>
            <a:r>
              <a:rPr lang="en-US" sz="2000" dirty="0">
                <a:solidFill>
                  <a:schemeClr val="bg1"/>
                </a:solidFill>
                <a:latin typeface="+mn-lt"/>
                <a:cs typeface="Times New Roman" panose="02020603050405020304" pitchFamily="18" charset="0"/>
              </a:rPr>
              <a:t>AERMOD doesn’t account for aircraft plume dynamics in area/volume source treatment</a:t>
            </a:r>
          </a:p>
          <a:p>
            <a:pPr marL="742950" lvl="1" indent="-285750" algn="just">
              <a:buClr>
                <a:srgbClr val="FFFF00"/>
              </a:buClr>
              <a:buFont typeface="Wingdings" panose="05000000000000000000" pitchFamily="2" charset="2"/>
              <a:buChar char="Ø"/>
            </a:pPr>
            <a:r>
              <a:rPr lang="en-US" sz="1600" dirty="0">
                <a:solidFill>
                  <a:schemeClr val="bg1"/>
                </a:solidFill>
                <a:latin typeface="+mn-lt"/>
                <a:cs typeface="Times New Roman" panose="02020603050405020304" pitchFamily="18" charset="0"/>
              </a:rPr>
              <a:t>Proposed plume rise formulation for aircraft emissions modeled with AERMOD</a:t>
            </a:r>
          </a:p>
          <a:p>
            <a:pPr marL="742950" lvl="1" indent="-285750" algn="just">
              <a:buClr>
                <a:srgbClr val="FFFF00"/>
              </a:buClr>
              <a:buFont typeface="Wingdings" panose="05000000000000000000" pitchFamily="2" charset="2"/>
              <a:buChar char="Ø"/>
            </a:pPr>
            <a:r>
              <a:rPr lang="en-US" sz="1600" dirty="0">
                <a:solidFill>
                  <a:schemeClr val="bg1"/>
                </a:solidFill>
                <a:latin typeface="+mn-lt"/>
                <a:cs typeface="Times New Roman" panose="02020603050405020304" pitchFamily="18" charset="0"/>
              </a:rPr>
              <a:t>Forward modeling results demonstrate improved model performance after incorporating plume rise and modified meteorology</a:t>
            </a:r>
          </a:p>
          <a:p>
            <a:pPr marL="742950" lvl="1" indent="-285750" algn="just">
              <a:buClr>
                <a:srgbClr val="FFFF00"/>
              </a:buClr>
              <a:buFont typeface="Wingdings" panose="05000000000000000000" pitchFamily="2" charset="2"/>
              <a:buChar char="Ø"/>
            </a:pPr>
            <a:r>
              <a:rPr lang="en-US" sz="1600" dirty="0">
                <a:solidFill>
                  <a:schemeClr val="bg1"/>
                </a:solidFill>
                <a:latin typeface="+mn-lt"/>
                <a:cs typeface="Times New Roman" panose="02020603050405020304" pitchFamily="18" charset="0"/>
              </a:rPr>
              <a:t>AERMOD underpredicts during daytime hours even after applying above modifications</a:t>
            </a:r>
          </a:p>
          <a:p>
            <a:pPr marL="285750" indent="-285750" algn="just">
              <a:buClr>
                <a:srgbClr val="FFFF00"/>
              </a:buClr>
              <a:buFont typeface="Wingdings" panose="05000000000000000000" pitchFamily="2" charset="2"/>
              <a:buChar char="Ø"/>
            </a:pPr>
            <a:endParaRPr lang="en-US" sz="1600" dirty="0">
              <a:solidFill>
                <a:schemeClr val="bg1"/>
              </a:solidFill>
              <a:latin typeface="+mn-lt"/>
              <a:cs typeface="Times New Roman" panose="02020603050405020304" pitchFamily="18" charset="0"/>
            </a:endParaRPr>
          </a:p>
          <a:p>
            <a:pPr marL="285750" indent="-285750" algn="just">
              <a:buClr>
                <a:srgbClr val="FFFF00"/>
              </a:buClr>
              <a:buFont typeface="Wingdings" panose="05000000000000000000" pitchFamily="2" charset="2"/>
              <a:buChar char="Ø"/>
            </a:pPr>
            <a:r>
              <a:rPr lang="en-US" sz="2000" dirty="0">
                <a:solidFill>
                  <a:schemeClr val="bg1"/>
                </a:solidFill>
                <a:latin typeface="+mn-lt"/>
                <a:ea typeface="Tahoma" panose="020B0604030504040204" pitchFamily="34" charset="0"/>
                <a:cs typeface="Tahoma" panose="020B0604030504040204" pitchFamily="34" charset="0"/>
              </a:rPr>
              <a:t>Resort to inverse modeling to assess potential problem with emissions locations/magnitudes</a:t>
            </a:r>
          </a:p>
          <a:p>
            <a:pPr marL="742950" lvl="1" indent="-285750" algn="just">
              <a:buClr>
                <a:srgbClr val="FFFF00"/>
              </a:buClr>
              <a:buFont typeface="Wingdings" panose="05000000000000000000" pitchFamily="2" charset="2"/>
              <a:buChar char="Ø"/>
            </a:pPr>
            <a:r>
              <a:rPr lang="en-US" sz="1600" dirty="0">
                <a:solidFill>
                  <a:schemeClr val="bg1"/>
                </a:solidFill>
                <a:effectLst/>
                <a:latin typeface="+mn-lt"/>
                <a:ea typeface="Tahoma" panose="020B0604030504040204" pitchFamily="34" charset="0"/>
                <a:cs typeface="Tahoma" panose="020B0604030504040204" pitchFamily="34" charset="0"/>
              </a:rPr>
              <a:t>U</a:t>
            </a:r>
            <a:r>
              <a:rPr lang="en-IN" sz="1600" dirty="0">
                <a:solidFill>
                  <a:schemeClr val="bg1"/>
                </a:solidFill>
                <a:effectLst/>
                <a:latin typeface="+mn-lt"/>
                <a:ea typeface="Times New Roman" panose="02020603050405020304" pitchFamily="18" charset="0"/>
              </a:rPr>
              <a:t>se the adjoint of a standard Gaussian dispersion model and least squares as an inversion technique</a:t>
            </a:r>
            <a:endParaRPr lang="en-US" sz="1600" dirty="0">
              <a:solidFill>
                <a:schemeClr val="bg1"/>
              </a:solidFill>
              <a:latin typeface="+mn-lt"/>
              <a:ea typeface="Times New Roman" panose="02020603050405020304" pitchFamily="18" charset="0"/>
            </a:endParaRPr>
          </a:p>
          <a:p>
            <a:pPr marL="742950" lvl="1" indent="-285750" algn="just">
              <a:buClr>
                <a:srgbClr val="FFFF00"/>
              </a:buClr>
              <a:buFont typeface="Wingdings" panose="05000000000000000000" pitchFamily="2" charset="2"/>
              <a:buChar char="Ø"/>
            </a:pPr>
            <a:r>
              <a:rPr lang="en-IN" sz="1600" dirty="0">
                <a:solidFill>
                  <a:schemeClr val="bg1"/>
                </a:solidFill>
                <a:latin typeface="+mn-lt"/>
                <a:ea typeface="Times New Roman" panose="02020603050405020304" pitchFamily="18" charset="0"/>
              </a:rPr>
              <a:t>U</a:t>
            </a:r>
            <a:r>
              <a:rPr lang="en-IN" sz="1600" dirty="0">
                <a:solidFill>
                  <a:schemeClr val="bg1"/>
                </a:solidFill>
                <a:effectLst/>
                <a:latin typeface="+mn-lt"/>
                <a:ea typeface="Times New Roman" panose="02020603050405020304" pitchFamily="18" charset="0"/>
              </a:rPr>
              <a:t>se SO</a:t>
            </a:r>
            <a:r>
              <a:rPr lang="en-IN" sz="1600" baseline="-25000" dirty="0">
                <a:solidFill>
                  <a:schemeClr val="bg1"/>
                </a:solidFill>
                <a:effectLst/>
                <a:latin typeface="+mn-lt"/>
                <a:ea typeface="Times New Roman" panose="02020603050405020304" pitchFamily="18" charset="0"/>
              </a:rPr>
              <a:t>2</a:t>
            </a:r>
            <a:r>
              <a:rPr lang="en-IN" sz="1600" dirty="0">
                <a:solidFill>
                  <a:schemeClr val="bg1"/>
                </a:solidFill>
                <a:effectLst/>
                <a:latin typeface="+mn-lt"/>
                <a:ea typeface="Times New Roman" panose="02020603050405020304" pitchFamily="18" charset="0"/>
              </a:rPr>
              <a:t> concentration measurements from the LAX-AQSAS for evaluation and comparison</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p>
            <a:pPr marL="742950" lvl="1" indent="-285750" algn="just">
              <a:buClr>
                <a:srgbClr val="FFFF00"/>
              </a:buClr>
              <a:buFont typeface="Wingdings" panose="05000000000000000000" pitchFamily="2" charset="2"/>
              <a:buChar char="Ø"/>
            </a:pPr>
            <a:r>
              <a:rPr lang="en-US" sz="1600" dirty="0">
                <a:solidFill>
                  <a:schemeClr val="bg1"/>
                </a:solidFill>
                <a:latin typeface="+mn-lt"/>
                <a:cs typeface="Times New Roman" panose="02020603050405020304" pitchFamily="18" charset="0"/>
              </a:rPr>
              <a:t>Quantify the aircraft emissions locations/magnitudes using this complex approach</a:t>
            </a:r>
          </a:p>
          <a:p>
            <a:pPr marL="742950" lvl="1" indent="-285750" algn="just">
              <a:buClr>
                <a:srgbClr val="FFFF00"/>
              </a:buClr>
              <a:buFont typeface="Wingdings" panose="05000000000000000000" pitchFamily="2" charset="2"/>
              <a:buChar char="Ø"/>
            </a:pPr>
            <a:r>
              <a:rPr lang="en-US" sz="1600" dirty="0">
                <a:solidFill>
                  <a:schemeClr val="bg1"/>
                </a:solidFill>
                <a:latin typeface="+mn-lt"/>
                <a:cs typeface="Times New Roman" panose="02020603050405020304" pitchFamily="18" charset="0"/>
              </a:rPr>
              <a:t>Ongoing work, and hope to share results soon</a:t>
            </a:r>
          </a:p>
          <a:p>
            <a:pPr algn="just">
              <a:buClr>
                <a:srgbClr val="FFFF00"/>
              </a:buClr>
            </a:pP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6853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0AEBDE-D578-4AF0-BAB4-FFAD9A0C4A6C}"/>
              </a:ext>
            </a:extLst>
          </p:cNvPr>
          <p:cNvSpPr txBox="1">
            <a:spLocks noChangeArrowheads="1"/>
          </p:cNvSpPr>
          <p:nvPr/>
        </p:nvSpPr>
        <p:spPr>
          <a:xfrm>
            <a:off x="471007" y="1261193"/>
            <a:ext cx="3984115" cy="704850"/>
          </a:xfrm>
          <a:prstGeom prst="rect">
            <a:avLst/>
          </a:prstGeom>
        </p:spPr>
        <p:txBody>
          <a:bodyPr lIns="91440" tIns="45720" rIns="91440" bIns="45720" anchor="t"/>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r>
              <a:rPr lang="en-US" altLang="en-US" kern="0" dirty="0">
                <a:ea typeface="ＭＳ Ｐゴシック"/>
                <a:cs typeface="Times New Roman"/>
              </a:rPr>
              <a:t>Acknowledgements</a:t>
            </a:r>
            <a:endParaRPr lang="en-US" altLang="en-US" kern="0" dirty="0">
              <a:ea typeface="ＭＳ Ｐゴシック" panose="020B0600070205080204" pitchFamily="34" charset="-128"/>
              <a:cs typeface="Times New Roman" panose="02020603050405020304" pitchFamily="18" charset="0"/>
            </a:endParaRPr>
          </a:p>
        </p:txBody>
      </p:sp>
      <p:pic>
        <p:nvPicPr>
          <p:cNvPr id="2" name="Picture 1">
            <a:extLst>
              <a:ext uri="{FF2B5EF4-FFF2-40B4-BE49-F238E27FC236}">
                <a16:creationId xmlns:a16="http://schemas.microsoft.com/office/drawing/2014/main" id="{4C5B7F74-FEC2-4FB5-A0A1-AE3D5781E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40028" y="334358"/>
            <a:ext cx="1269156" cy="79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2AFEC38B-CB90-43D3-8B1D-C3C8E8F1FE93}"/>
              </a:ext>
            </a:extLst>
          </p:cNvPr>
          <p:cNvSpPr txBox="1"/>
          <p:nvPr/>
        </p:nvSpPr>
        <p:spPr>
          <a:xfrm>
            <a:off x="471009" y="1891284"/>
            <a:ext cx="8201984" cy="4031873"/>
          </a:xfrm>
          <a:prstGeom prst="rect">
            <a:avLst/>
          </a:prstGeom>
          <a:noFill/>
        </p:spPr>
        <p:txBody>
          <a:bodyPr wrap="square">
            <a:spAutoFit/>
          </a:bodyPr>
          <a:lstStyle/>
          <a:p>
            <a:pPr marL="342900" indent="-342900" algn="just">
              <a:buClr>
                <a:srgbClr val="FFFF00"/>
              </a:buClr>
              <a:buFont typeface="Wingdings" panose="05000000000000000000" pitchFamily="2" charset="2"/>
              <a:buChar char="Ø"/>
            </a:pPr>
            <a:r>
              <a:rPr lang="en-US" sz="1600" b="0" i="0" dirty="0">
                <a:solidFill>
                  <a:schemeClr val="bg1"/>
                </a:solidFill>
                <a:effectLst/>
                <a:latin typeface="+mn-lt"/>
                <a:cs typeface="Times New Roman" panose="02020603050405020304" pitchFamily="18" charset="0"/>
              </a:rPr>
              <a:t>This work was funded by the U.S. Federal Aviation Administration Office of Environment and Energy through ASCENT, the FAA Center of Excellence for Alternative Jet Fuels and the Environment, project 19 through FAA Award Number 13-C-AJFE-UNC under the supervision of Jeetendra Upadhyay. ASCENT (Aviation Sustainability Center) (</a:t>
            </a:r>
            <a:r>
              <a:rPr lang="en-US" sz="1600" b="0" i="0" u="sng" dirty="0">
                <a:solidFill>
                  <a:srgbClr val="FFFF00"/>
                </a:solidFill>
                <a:effectLst/>
                <a:latin typeface="+mn-lt"/>
                <a:cs typeface="Times New Roman" panose="02020603050405020304" pitchFamily="18" charset="0"/>
              </a:rPr>
              <a:t>http://ascent.aero</a:t>
            </a:r>
            <a:r>
              <a:rPr lang="en-US" sz="1600" b="0" i="0" dirty="0">
                <a:solidFill>
                  <a:schemeClr val="bg1"/>
                </a:solidFill>
                <a:effectLst/>
                <a:latin typeface="+mn-lt"/>
                <a:cs typeface="Times New Roman" panose="02020603050405020304" pitchFamily="18" charset="0"/>
              </a:rPr>
              <a:t>) is a U.S. DOT-sponsored Center of Excellence.</a:t>
            </a:r>
          </a:p>
          <a:p>
            <a:pPr marL="342900" indent="-342900" algn="just">
              <a:buClr>
                <a:srgbClr val="FFFF00"/>
              </a:buClr>
              <a:buFont typeface="Wingdings" panose="05000000000000000000" pitchFamily="2" charset="2"/>
              <a:buChar char="Ø"/>
            </a:pPr>
            <a:endParaRPr lang="en-US" sz="1600" b="0" i="0" dirty="0">
              <a:solidFill>
                <a:schemeClr val="bg1"/>
              </a:solidFill>
              <a:effectLst/>
              <a:latin typeface="+mn-lt"/>
              <a:cs typeface="Times New Roman" panose="02020603050405020304" pitchFamily="18" charset="0"/>
            </a:endParaRPr>
          </a:p>
          <a:p>
            <a:pPr marL="342900" indent="-342900" algn="just">
              <a:buClr>
                <a:srgbClr val="FFFF00"/>
              </a:buClr>
              <a:buFont typeface="Wingdings" panose="05000000000000000000" pitchFamily="2" charset="2"/>
              <a:buChar char="Ø"/>
            </a:pPr>
            <a:r>
              <a:rPr lang="en-US" sz="1600" b="0" i="0" dirty="0">
                <a:solidFill>
                  <a:schemeClr val="bg1"/>
                </a:solidFill>
                <a:effectLst/>
                <a:latin typeface="+mn-lt"/>
                <a:cs typeface="Times New Roman" panose="02020603050405020304" pitchFamily="18" charset="0"/>
              </a:rPr>
              <a:t>We thank Jeetendra Upadhyay and Mohammed Majeed of the FAA for several helpful discussions.</a:t>
            </a:r>
          </a:p>
          <a:p>
            <a:pPr marL="342900" indent="-342900" algn="just">
              <a:buClr>
                <a:srgbClr val="FFFF00"/>
              </a:buClr>
              <a:buFont typeface="Wingdings" panose="05000000000000000000" pitchFamily="2" charset="2"/>
              <a:buChar char="Ø"/>
            </a:pPr>
            <a:endParaRPr lang="en-US" sz="1600" b="0" i="0" dirty="0">
              <a:solidFill>
                <a:schemeClr val="bg1"/>
              </a:solidFill>
              <a:effectLst/>
              <a:latin typeface="+mn-lt"/>
              <a:cs typeface="Times New Roman" panose="02020603050405020304" pitchFamily="18" charset="0"/>
            </a:endParaRPr>
          </a:p>
          <a:p>
            <a:pPr marL="342900" indent="-342900" algn="just">
              <a:buClr>
                <a:srgbClr val="FFFF00"/>
              </a:buClr>
              <a:buFont typeface="Wingdings" panose="05000000000000000000" pitchFamily="2" charset="2"/>
              <a:buChar char="Ø"/>
            </a:pPr>
            <a:r>
              <a:rPr lang="en-US" sz="1600" b="0" i="0" dirty="0">
                <a:solidFill>
                  <a:schemeClr val="bg1"/>
                </a:solidFill>
                <a:effectLst/>
                <a:latin typeface="+mn-lt"/>
                <a:cs typeface="Times New Roman" panose="02020603050405020304" pitchFamily="18" charset="0"/>
              </a:rPr>
              <a:t>The authors wish to gratefully acknowledge the Los Angeles World Authority (LAWA) and the U.S. DOT Volpe Center for providing datasets from the LAX AQSAS Study.</a:t>
            </a:r>
          </a:p>
          <a:p>
            <a:pPr marL="342900" indent="-342900" algn="just">
              <a:buClr>
                <a:srgbClr val="FFFF00"/>
              </a:buClr>
              <a:buFont typeface="Wingdings" panose="05000000000000000000" pitchFamily="2" charset="2"/>
              <a:buChar char="Ø"/>
            </a:pPr>
            <a:endParaRPr lang="en-US" sz="1600" b="0" i="0" dirty="0">
              <a:solidFill>
                <a:schemeClr val="bg1"/>
              </a:solidFill>
              <a:effectLst/>
              <a:latin typeface="+mn-lt"/>
              <a:cs typeface="Times New Roman" panose="02020603050405020304" pitchFamily="18" charset="0"/>
            </a:endParaRPr>
          </a:p>
          <a:p>
            <a:pPr marL="342900" indent="-342900" algn="just">
              <a:buClr>
                <a:srgbClr val="FFFF00"/>
              </a:buClr>
              <a:buFont typeface="Wingdings" panose="05000000000000000000" pitchFamily="2" charset="2"/>
              <a:buChar char="Ø"/>
            </a:pPr>
            <a:r>
              <a:rPr lang="en-US" sz="1600" b="0" i="0" dirty="0">
                <a:solidFill>
                  <a:schemeClr val="bg1"/>
                </a:solidFill>
                <a:effectLst/>
                <a:latin typeface="+mn-lt"/>
                <a:cs typeface="Times New Roman" panose="02020603050405020304" pitchFamily="18" charset="0"/>
              </a:rPr>
              <a:t>Opinions, findings, conclusions and recommendations expressed in this material are those of the author(s) and do not necessarily reflect the views of ASCENT sponsor organizations.</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200017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0AEBDE-D578-4AF0-BAB4-FFAD9A0C4A6C}"/>
              </a:ext>
            </a:extLst>
          </p:cNvPr>
          <p:cNvSpPr txBox="1">
            <a:spLocks noChangeArrowheads="1"/>
          </p:cNvSpPr>
          <p:nvPr/>
        </p:nvSpPr>
        <p:spPr>
          <a:xfrm>
            <a:off x="256714" y="314481"/>
            <a:ext cx="2435297" cy="704850"/>
          </a:xfrm>
          <a:prstGeom prst="rect">
            <a:avLst/>
          </a:prstGeom>
        </p:spPr>
        <p:txBody>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r>
              <a:rPr lang="en-US" altLang="en-US" kern="0" dirty="0">
                <a:ea typeface="ＭＳ Ｐゴシック" panose="020B0600070205080204" pitchFamily="34" charset="-128"/>
                <a:cs typeface="Times New Roman" panose="02020603050405020304" pitchFamily="18" charset="0"/>
              </a:rPr>
              <a:t>References</a:t>
            </a:r>
          </a:p>
        </p:txBody>
      </p:sp>
      <p:sp>
        <p:nvSpPr>
          <p:cNvPr id="7" name="Rectangle 3">
            <a:extLst>
              <a:ext uri="{FF2B5EF4-FFF2-40B4-BE49-F238E27FC236}">
                <a16:creationId xmlns:a16="http://schemas.microsoft.com/office/drawing/2014/main" id="{689E976C-8C1A-47EB-91FF-11A60CB54458}"/>
              </a:ext>
            </a:extLst>
          </p:cNvPr>
          <p:cNvSpPr txBox="1">
            <a:spLocks noChangeArrowheads="1"/>
          </p:cNvSpPr>
          <p:nvPr/>
        </p:nvSpPr>
        <p:spPr bwMode="auto">
          <a:xfrm>
            <a:off x="333927" y="703011"/>
            <a:ext cx="8553359" cy="484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noAutofit/>
          </a:bodyPr>
          <a:lstStyle>
            <a:lvl1pPr marL="342900" indent="-342900" algn="l" rtl="0" eaLnBrk="0" fontAlgn="base" hangingPunct="0">
              <a:spcBef>
                <a:spcPct val="50000"/>
              </a:spcBef>
              <a:spcAft>
                <a:spcPct val="0"/>
              </a:spcAft>
              <a:buClr>
                <a:schemeClr val="bg1"/>
              </a:buClr>
              <a:buFont typeface="Helvetica CY" pitchFamily="2" charset="0"/>
              <a:buChar char="•"/>
              <a:defRPr sz="2400">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0"/>
              </a:spcBef>
              <a:spcAft>
                <a:spcPct val="0"/>
              </a:spcAft>
              <a:buClr>
                <a:schemeClr val="bg1"/>
              </a:buClr>
              <a:buFont typeface="Helvetica CY" pitchFamily="2" charset="0"/>
              <a:buChar char="–"/>
              <a:defRPr sz="2000">
                <a:solidFill>
                  <a:schemeClr val="bg1"/>
                </a:solidFill>
                <a:latin typeface="+mn-lt"/>
                <a:ea typeface="ＭＳ Ｐゴシック" charset="-128"/>
              </a:defRPr>
            </a:lvl2pPr>
            <a:lvl3pPr marL="1143000" indent="-228600" algn="l" rtl="0" eaLnBrk="0" fontAlgn="base" hangingPunct="0">
              <a:spcBef>
                <a:spcPct val="0"/>
              </a:spcBef>
              <a:spcAft>
                <a:spcPct val="0"/>
              </a:spcAft>
              <a:buClr>
                <a:schemeClr val="bg1"/>
              </a:buClr>
              <a:buFont typeface="Helvetica CY" pitchFamily="2" charset="0"/>
              <a:buChar char="•"/>
              <a:defRPr>
                <a:solidFill>
                  <a:schemeClr val="bg1"/>
                </a:solidFill>
                <a:latin typeface="+mn-lt"/>
                <a:ea typeface="ＭＳ Ｐゴシック" charset="-128"/>
              </a:defRPr>
            </a:lvl3pPr>
            <a:lvl4pPr marL="16002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charset="-128"/>
              </a:defRPr>
            </a:lvl4pPr>
            <a:lvl5pPr marL="20574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charset="-128"/>
              </a:defRPr>
            </a:lvl5pPr>
            <a:lvl6pPr marL="25146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6pPr>
            <a:lvl7pPr marL="29718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7pPr>
            <a:lvl8pPr marL="34290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8pPr>
            <a:lvl9pPr marL="38862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9pPr>
          </a:lstStyle>
          <a:p>
            <a:r>
              <a:rPr lang="en-US" sz="1200" i="1" kern="0" dirty="0">
                <a:latin typeface="+mj-lt"/>
                <a:cs typeface="Times New Roman" panose="02020603050405020304" pitchFamily="18" charset="0"/>
              </a:rPr>
              <a:t>Arunachalam, S., A. Valencia, M. Woody, M. Snyder, J. Huang, J. Weil, P. </a:t>
            </a:r>
            <a:r>
              <a:rPr lang="en-US" sz="1200" i="1" kern="0" dirty="0" err="1">
                <a:latin typeface="+mj-lt"/>
                <a:cs typeface="Times New Roman" panose="02020603050405020304" pitchFamily="18" charset="0"/>
              </a:rPr>
              <a:t>Soucacos</a:t>
            </a:r>
            <a:r>
              <a:rPr lang="en-US" sz="1200" i="1" kern="0" dirty="0">
                <a:latin typeface="+mj-lt"/>
                <a:cs typeface="Times New Roman" panose="02020603050405020304" pitchFamily="18" charset="0"/>
              </a:rPr>
              <a:t> and S. Webb (2017). Dispersion Modeling Guidance for Airports Addressing Local Air Quality Concerns. Transportation Research Board Airport Cooperative Research Program (ACRP) Research Report 179, Washington, D.C. Available from: </a:t>
            </a:r>
            <a:r>
              <a:rPr lang="en-US" sz="1200" i="1" kern="0" dirty="0">
                <a:latin typeface="+mj-lt"/>
                <a:cs typeface="Times New Roman" panose="02020603050405020304" pitchFamily="18" charset="0"/>
                <a:hlinkClick r:id="rId3"/>
              </a:rPr>
              <a:t>http://nap.edu/24881</a:t>
            </a:r>
            <a:r>
              <a:rPr lang="en-US" sz="1200" i="1" kern="0" dirty="0">
                <a:latin typeface="+mj-lt"/>
                <a:cs typeface="Times New Roman" panose="02020603050405020304" pitchFamily="18" charset="0"/>
              </a:rPr>
              <a:t>.</a:t>
            </a:r>
          </a:p>
          <a:p>
            <a:r>
              <a:rPr lang="en-US" sz="1200" i="1" kern="0" dirty="0">
                <a:latin typeface="+mj-lt"/>
                <a:cs typeface="Times New Roman" panose="02020603050405020304" pitchFamily="18" charset="0"/>
              </a:rPr>
              <a:t>Arunachalam S., Woody M., </a:t>
            </a:r>
            <a:r>
              <a:rPr lang="en-US" sz="1200" i="1" kern="0" dirty="0" err="1">
                <a:latin typeface="+mj-lt"/>
                <a:cs typeface="Times New Roman" panose="02020603050405020304" pitchFamily="18" charset="0"/>
              </a:rPr>
              <a:t>Baek</a:t>
            </a:r>
            <a:r>
              <a:rPr lang="en-US" sz="1200" i="1" kern="0" dirty="0">
                <a:latin typeface="+mj-lt"/>
                <a:cs typeface="Times New Roman" panose="02020603050405020304" pitchFamily="18" charset="0"/>
              </a:rPr>
              <a:t> B.H., Shankar U., Levy J.I. (2011) An Investigation of the Impacts of Aviation Emissions on Future Air Quality and Health. In: Steyn D., Trini Castelli S. (eds) Air Pollution Modeling and its Application XXI. NATO Science for Peace and Security Series C: Environmental Security. Springer, Dordrecht.</a:t>
            </a:r>
          </a:p>
          <a:p>
            <a:r>
              <a:rPr lang="en-US" sz="1200" i="1" kern="0" dirty="0">
                <a:latin typeface="+mj-lt"/>
                <a:cs typeface="Times New Roman" panose="02020603050405020304" pitchFamily="18" charset="0"/>
              </a:rPr>
              <a:t>Ashok, A., Balakrishnan, H., Barrett, S. R. H., 2017. Reducing the air quality and CO2 climate impacts of taxi and take-off operations at airports. Transportation Research Part D 54, 287-303.</a:t>
            </a:r>
          </a:p>
          <a:p>
            <a:r>
              <a:rPr lang="en-US" sz="1200" i="1" dirty="0">
                <a:solidFill>
                  <a:schemeClr val="bg1"/>
                </a:solidFill>
                <a:cs typeface="Times New Roman" panose="02020603050405020304" pitchFamily="18" charset="0"/>
              </a:rPr>
              <a:t>Lewis, J. M., </a:t>
            </a:r>
            <a:r>
              <a:rPr lang="en-US" sz="1200" i="1" dirty="0" err="1">
                <a:solidFill>
                  <a:schemeClr val="bg1"/>
                </a:solidFill>
                <a:cs typeface="Times New Roman" panose="02020603050405020304" pitchFamily="18" charset="0"/>
              </a:rPr>
              <a:t>Lakshmivarahan</a:t>
            </a:r>
            <a:r>
              <a:rPr lang="en-US" sz="1200" i="1" dirty="0">
                <a:solidFill>
                  <a:schemeClr val="bg1"/>
                </a:solidFill>
                <a:cs typeface="Times New Roman" panose="02020603050405020304" pitchFamily="18" charset="0"/>
              </a:rPr>
              <a:t>, S., </a:t>
            </a:r>
            <a:r>
              <a:rPr lang="en-US" sz="1200" i="1" dirty="0" err="1">
                <a:solidFill>
                  <a:schemeClr val="bg1"/>
                </a:solidFill>
                <a:cs typeface="Times New Roman" panose="02020603050405020304" pitchFamily="18" charset="0"/>
              </a:rPr>
              <a:t>Dhall</a:t>
            </a:r>
            <a:r>
              <a:rPr lang="en-US" sz="1200" i="1" dirty="0">
                <a:solidFill>
                  <a:schemeClr val="bg1"/>
                </a:solidFill>
                <a:cs typeface="Times New Roman" panose="02020603050405020304" pitchFamily="18" charset="0"/>
              </a:rPr>
              <a:t>, S.,  Dynamic Data Assimilation: A Least Square approach., Cambridge University Press.</a:t>
            </a:r>
            <a:endParaRPr lang="en-US" sz="1200" i="1" kern="0" dirty="0">
              <a:latin typeface="+mj-lt"/>
              <a:cs typeface="Times New Roman" panose="02020603050405020304" pitchFamily="18" charset="0"/>
            </a:endParaRPr>
          </a:p>
          <a:p>
            <a:r>
              <a:rPr lang="en-US" sz="1200" i="1" kern="0" dirty="0">
                <a:latin typeface="+mj-lt"/>
                <a:cs typeface="Times New Roman" panose="02020603050405020304" pitchFamily="18" charset="0"/>
              </a:rPr>
              <a:t>Levy, J.I., Woody, M., </a:t>
            </a:r>
            <a:r>
              <a:rPr lang="en-US" sz="1200" i="1" kern="0" dirty="0" err="1">
                <a:latin typeface="+mj-lt"/>
                <a:cs typeface="Times New Roman" panose="02020603050405020304" pitchFamily="18" charset="0"/>
              </a:rPr>
              <a:t>Baek</a:t>
            </a:r>
            <a:r>
              <a:rPr lang="en-US" sz="1200" i="1" kern="0" dirty="0">
                <a:latin typeface="+mj-lt"/>
                <a:cs typeface="Times New Roman" panose="02020603050405020304" pitchFamily="18" charset="0"/>
              </a:rPr>
              <a:t>, B.H., Shankar, U., Arunachalam, S., 2012. Current and future particulate-matter-related mortality risks in the United States from aviation emissions during landing and takeoff. Risk Anal. 32 (2), 237-249.</a:t>
            </a:r>
          </a:p>
          <a:p>
            <a:r>
              <a:rPr lang="en-US" sz="1200" i="1" dirty="0"/>
              <a:t>Pandey, G., </a:t>
            </a:r>
            <a:r>
              <a:rPr lang="en-US" sz="1200" i="1" dirty="0" err="1"/>
              <a:t>Venkatram</a:t>
            </a:r>
            <a:r>
              <a:rPr lang="en-US" sz="1200" i="1" dirty="0"/>
              <a:t>, A., Arunachalam, S., 2022. Evaluating AERMOD with measurements from a major U.S. airport located on a shoreline. Atmos. Environ. 119506.</a:t>
            </a:r>
          </a:p>
          <a:p>
            <a:r>
              <a:rPr lang="en-US" sz="1200" i="1" dirty="0"/>
              <a:t>Pandey, G., </a:t>
            </a:r>
            <a:r>
              <a:rPr lang="en-US" sz="1200" i="1" dirty="0" err="1"/>
              <a:t>Venkatram</a:t>
            </a:r>
            <a:r>
              <a:rPr lang="en-US" sz="1200" i="1" dirty="0"/>
              <a:t>, A., Arunachalam, S., 2023. Accounting for plume rise of aircraft emissions in AERMOD. Atmos. Environ. 120106. </a:t>
            </a:r>
          </a:p>
          <a:p>
            <a:r>
              <a:rPr lang="en-US" sz="1200" i="1" dirty="0"/>
              <a:t>Singh, S.K., Sharan, M., </a:t>
            </a:r>
            <a:r>
              <a:rPr lang="en-US" sz="1200" i="1" dirty="0" err="1"/>
              <a:t>Issartel</a:t>
            </a:r>
            <a:r>
              <a:rPr lang="en-US" sz="1200" i="1" dirty="0"/>
              <a:t>, J.-P., 2013. Inverse Modelling for Identification of Multiple-Point Releases from Atmospheric Concentration Measurements. Boundary Layer </a:t>
            </a:r>
            <a:r>
              <a:rPr lang="en-US" sz="1200" i="1" dirty="0" err="1"/>
              <a:t>Meteorol</a:t>
            </a:r>
            <a:r>
              <a:rPr lang="en-US" sz="1200" i="1" dirty="0"/>
              <a:t>. 146, 277–295. https://</a:t>
            </a:r>
            <a:r>
              <a:rPr lang="en-US" sz="1200" i="1" dirty="0" err="1"/>
              <a:t>doi.org</a:t>
            </a:r>
            <a:r>
              <a:rPr lang="en-US" sz="1200" i="1" dirty="0"/>
              <a:t>/10.1007/s10546-012-9765-y.</a:t>
            </a:r>
            <a:endParaRPr lang="en-US" sz="1200" i="1" kern="0" dirty="0">
              <a:cs typeface="Times New Roman" panose="02020603050405020304" pitchFamily="18" charset="0"/>
            </a:endParaRPr>
          </a:p>
          <a:p>
            <a:r>
              <a:rPr lang="en-US" sz="1200" i="1" kern="0" dirty="0">
                <a:latin typeface="+mj-lt"/>
                <a:cs typeface="Times New Roman" panose="02020603050405020304" pitchFamily="18" charset="0"/>
              </a:rPr>
              <a:t>Stettler, M., Eastham, S., Barrett, S., 2011. Air quality and public health impacts of UK airports. Part I </a:t>
            </a:r>
            <a:r>
              <a:rPr lang="en-US" sz="1200" i="1" kern="0" dirty="0" err="1">
                <a:latin typeface="+mj-lt"/>
                <a:cs typeface="Times New Roman" panose="02020603050405020304" pitchFamily="18" charset="0"/>
              </a:rPr>
              <a:t>Emiss</a:t>
            </a:r>
            <a:r>
              <a:rPr lang="en-US" sz="1200" i="1" kern="0" dirty="0">
                <a:latin typeface="+mj-lt"/>
                <a:cs typeface="Times New Roman" panose="02020603050405020304" pitchFamily="18" charset="0"/>
              </a:rPr>
              <a:t>. Atmos. Environ. 45 (31), 5415-5424.</a:t>
            </a:r>
          </a:p>
          <a:p>
            <a:r>
              <a:rPr lang="en-US" sz="1200" i="1" kern="0" dirty="0">
                <a:latin typeface="+mj-lt"/>
                <a:cs typeface="Times New Roman" panose="02020603050405020304" pitchFamily="18" charset="0"/>
              </a:rPr>
              <a:t>Woody, M., </a:t>
            </a:r>
            <a:r>
              <a:rPr lang="en-US" sz="1200" i="1" kern="0" dirty="0" err="1">
                <a:latin typeface="+mj-lt"/>
                <a:cs typeface="Times New Roman" panose="02020603050405020304" pitchFamily="18" charset="0"/>
              </a:rPr>
              <a:t>Baek</a:t>
            </a:r>
            <a:r>
              <a:rPr lang="en-US" sz="1200" i="1" kern="0" dirty="0">
                <a:latin typeface="+mj-lt"/>
                <a:cs typeface="Times New Roman" panose="02020603050405020304" pitchFamily="18" charset="0"/>
              </a:rPr>
              <a:t>, B.H., Adelman, Z., </a:t>
            </a:r>
            <a:r>
              <a:rPr lang="en-US" sz="1200" i="1" kern="0" dirty="0" err="1">
                <a:latin typeface="+mj-lt"/>
                <a:cs typeface="Times New Roman" panose="02020603050405020304" pitchFamily="18" charset="0"/>
              </a:rPr>
              <a:t>Omary</a:t>
            </a:r>
            <a:r>
              <a:rPr lang="en-US" sz="1200" i="1" kern="0" dirty="0">
                <a:latin typeface="+mj-lt"/>
                <a:cs typeface="Times New Roman" panose="02020603050405020304" pitchFamily="18" charset="0"/>
              </a:rPr>
              <a:t>, M., Lam, Y.F., West, J.J., Arunachalam, S., 2011. An assessment of </a:t>
            </a:r>
            <a:r>
              <a:rPr lang="en-US" sz="1200" i="1" kern="0" dirty="0" err="1">
                <a:latin typeface="+mj-lt"/>
                <a:cs typeface="Times New Roman" panose="02020603050405020304" pitchFamily="18" charset="0"/>
              </a:rPr>
              <a:t>aviations</a:t>
            </a:r>
            <a:r>
              <a:rPr lang="en-US" sz="1200" i="1" kern="0" dirty="0">
                <a:latin typeface="+mj-lt"/>
                <a:cs typeface="Times New Roman" panose="02020603050405020304" pitchFamily="18" charset="0"/>
              </a:rPr>
              <a:t> contribution to current and future fine particulate matter in the United States. Atmos. Environ. 45 (20), 3424-3433.</a:t>
            </a:r>
          </a:p>
          <a:p>
            <a:r>
              <a:rPr lang="en-US" sz="1200" i="1" kern="0" dirty="0">
                <a:latin typeface="+mj-lt"/>
                <a:cs typeface="Times New Roman" panose="02020603050405020304" pitchFamily="18" charset="0"/>
              </a:rPr>
              <a:t>Woody, </a:t>
            </a:r>
            <a:r>
              <a:rPr lang="en-US" sz="1200" i="1" kern="0" dirty="0" err="1">
                <a:latin typeface="+mj-lt"/>
                <a:cs typeface="Times New Roman" panose="02020603050405020304" pitchFamily="18" charset="0"/>
              </a:rPr>
              <a:t>M.,West</a:t>
            </a:r>
            <a:r>
              <a:rPr lang="en-US" sz="1200" i="1" kern="0" dirty="0">
                <a:latin typeface="+mj-lt"/>
                <a:cs typeface="Times New Roman" panose="02020603050405020304" pitchFamily="18" charset="0"/>
              </a:rPr>
              <a:t>, J., </a:t>
            </a:r>
            <a:r>
              <a:rPr lang="en-US" sz="1200" i="1" kern="0" dirty="0" err="1">
                <a:latin typeface="+mj-lt"/>
                <a:cs typeface="Times New Roman" panose="02020603050405020304" pitchFamily="18" charset="0"/>
              </a:rPr>
              <a:t>Jathar</a:t>
            </a:r>
            <a:r>
              <a:rPr lang="en-US" sz="1200" i="1" kern="0" dirty="0">
                <a:latin typeface="+mj-lt"/>
                <a:cs typeface="Times New Roman" panose="02020603050405020304" pitchFamily="18" charset="0"/>
              </a:rPr>
              <a:t>, S., Robinson, A., Arunachalam, S., 2015. Estimates of nontraditional secondary organic aerosols from aircraft SVOC and IVOC emissions using CMAQ. Atmos. Chem. Phys. 15 (12), 6929-6942.</a:t>
            </a:r>
          </a:p>
          <a:p>
            <a:endParaRPr lang="en-US" sz="1200" i="1" kern="0" dirty="0">
              <a:latin typeface="+mj-lt"/>
              <a:cs typeface="Times New Roman" panose="02020603050405020304" pitchFamily="18" charset="0"/>
            </a:endParaRPr>
          </a:p>
        </p:txBody>
      </p:sp>
    </p:spTree>
    <p:extLst>
      <p:ext uri="{BB962C8B-B14F-4D97-AF65-F5344CB8AC3E}">
        <p14:creationId xmlns:p14="http://schemas.microsoft.com/office/powerpoint/2010/main" val="412949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6579-73A4-46DF-82F3-3A3466E8ED7E}"/>
              </a:ext>
            </a:extLst>
          </p:cNvPr>
          <p:cNvSpPr txBox="1">
            <a:spLocks noChangeArrowheads="1"/>
          </p:cNvSpPr>
          <p:nvPr/>
        </p:nvSpPr>
        <p:spPr>
          <a:xfrm>
            <a:off x="1118286" y="525818"/>
            <a:ext cx="7248966" cy="383312"/>
          </a:xfrm>
          <a:prstGeom prst="rect">
            <a:avLst/>
          </a:prstGeom>
        </p:spPr>
        <p:txBody>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lgn="ctr"/>
            <a:r>
              <a:rPr lang="en-US" altLang="en-US" sz="2600" kern="0" dirty="0">
                <a:ea typeface="ＭＳ Ｐゴシック" panose="020B0600070205080204" pitchFamily="34" charset="-128"/>
                <a:cs typeface="Times New Roman" panose="02020603050405020304" pitchFamily="18" charset="0"/>
              </a:rPr>
              <a:t>Aircraft Dispersion Modelling (Background)</a:t>
            </a:r>
          </a:p>
        </p:txBody>
      </p:sp>
      <p:sp>
        <p:nvSpPr>
          <p:cNvPr id="3" name="TextBox 2">
            <a:extLst>
              <a:ext uri="{FF2B5EF4-FFF2-40B4-BE49-F238E27FC236}">
                <a16:creationId xmlns:a16="http://schemas.microsoft.com/office/drawing/2014/main" id="{E5F479F3-6624-48F8-8897-B5A571FD720F}"/>
              </a:ext>
            </a:extLst>
          </p:cNvPr>
          <p:cNvSpPr txBox="1"/>
          <p:nvPr/>
        </p:nvSpPr>
        <p:spPr>
          <a:xfrm>
            <a:off x="229781" y="1156864"/>
            <a:ext cx="8678246" cy="4770537"/>
          </a:xfrm>
          <a:prstGeom prst="rect">
            <a:avLst/>
          </a:prstGeom>
          <a:noFill/>
        </p:spPr>
        <p:txBody>
          <a:bodyPr wrap="square">
            <a:spAutoFit/>
          </a:bodyPr>
          <a:lstStyle/>
          <a:p>
            <a:pPr marL="286110" indent="-285750" algn="just">
              <a:lnSpc>
                <a:spcPct val="100000"/>
              </a:lnSpc>
              <a:buClr>
                <a:srgbClr val="FFFF00"/>
              </a:buClr>
              <a:buFont typeface="Wingdings" panose="05000000000000000000" pitchFamily="2" charset="2"/>
              <a:buChar char="Ø"/>
            </a:pPr>
            <a:r>
              <a:rPr lang="en-US" sz="1800" b="0" strike="noStrike" spc="-1" dirty="0">
                <a:solidFill>
                  <a:schemeClr val="bg1"/>
                </a:solidFill>
                <a:uFill>
                  <a:solidFill>
                    <a:srgbClr val="FFFFFF"/>
                  </a:solidFill>
                </a:uFill>
                <a:latin typeface="+mj-lt"/>
                <a:cs typeface="Times New Roman" panose="02020603050405020304" pitchFamily="18" charset="0"/>
              </a:rPr>
              <a:t>Aircraft emissions from an airport are a significant source of total emissions that have an impact on air quality in the airport vicinity </a:t>
            </a:r>
            <a:r>
              <a:rPr lang="en-GB" sz="1600" b="0" strike="noStrike" spc="-1" dirty="0">
                <a:solidFill>
                  <a:schemeClr val="bg1"/>
                </a:solidFill>
                <a:uFill>
                  <a:solidFill>
                    <a:srgbClr val="FFFFFF"/>
                  </a:solidFill>
                </a:uFill>
                <a:latin typeface="+mj-lt"/>
                <a:cs typeface="Times New Roman" panose="02020603050405020304" pitchFamily="18" charset="0"/>
              </a:rPr>
              <a:t>(</a:t>
            </a:r>
            <a:r>
              <a:rPr lang="en-GB" sz="1600" b="0" i="1" strike="noStrike" spc="-1" dirty="0">
                <a:solidFill>
                  <a:schemeClr val="bg1"/>
                </a:solidFill>
                <a:uFill>
                  <a:solidFill>
                    <a:srgbClr val="FFFFFF"/>
                  </a:solidFill>
                </a:uFill>
                <a:latin typeface="+mj-lt"/>
                <a:cs typeface="Times New Roman" panose="02020603050405020304" pitchFamily="18" charset="0"/>
              </a:rPr>
              <a:t>Arunachalam et al, 2011</a:t>
            </a:r>
            <a:r>
              <a:rPr lang="en-GB" sz="1600" b="0" strike="noStrike" spc="-1" dirty="0">
                <a:solidFill>
                  <a:schemeClr val="bg1"/>
                </a:solidFill>
                <a:uFill>
                  <a:solidFill>
                    <a:srgbClr val="FFFFFF"/>
                  </a:solidFill>
                </a:uFill>
                <a:latin typeface="+mj-lt"/>
                <a:cs typeface="Times New Roman" panose="02020603050405020304" pitchFamily="18" charset="0"/>
              </a:rPr>
              <a:t>)</a:t>
            </a:r>
            <a:r>
              <a:rPr lang="en-US" sz="1800" b="0" strike="noStrike" spc="-1" dirty="0">
                <a:solidFill>
                  <a:schemeClr val="bg1"/>
                </a:solidFill>
                <a:uFill>
                  <a:solidFill>
                    <a:srgbClr val="FFFFFF"/>
                  </a:solidFill>
                </a:uFill>
                <a:latin typeface="+mj-lt"/>
                <a:cs typeface="Times New Roman" panose="02020603050405020304" pitchFamily="18" charset="0"/>
              </a:rPr>
              <a:t>. </a:t>
            </a:r>
            <a:endParaRPr lang="en-GB" sz="1800" b="0" strike="noStrike" spc="-1" dirty="0">
              <a:solidFill>
                <a:schemeClr val="bg1"/>
              </a:solidFill>
              <a:uFill>
                <a:solidFill>
                  <a:srgbClr val="FFFFFF"/>
                </a:solidFill>
              </a:uFill>
              <a:latin typeface="+mj-lt"/>
              <a:cs typeface="Times New Roman" panose="02020603050405020304" pitchFamily="18" charset="0"/>
            </a:endParaRPr>
          </a:p>
          <a:p>
            <a:pPr marL="286110" indent="-285750" algn="just">
              <a:lnSpc>
                <a:spcPct val="100000"/>
              </a:lnSpc>
              <a:buClr>
                <a:srgbClr val="FFFF00"/>
              </a:buClr>
              <a:buFont typeface="Wingdings" panose="05000000000000000000" pitchFamily="2" charset="2"/>
              <a:buChar char="Ø"/>
            </a:pPr>
            <a:endParaRPr lang="en-GB" sz="1800" b="0" strike="noStrike" spc="-1" dirty="0">
              <a:solidFill>
                <a:schemeClr val="bg1"/>
              </a:solidFill>
              <a:uFill>
                <a:solidFill>
                  <a:srgbClr val="FFFFFF"/>
                </a:solidFill>
              </a:uFill>
              <a:latin typeface="+mj-lt"/>
              <a:cs typeface="Times New Roman" panose="02020603050405020304" pitchFamily="18" charset="0"/>
            </a:endParaRPr>
          </a:p>
          <a:p>
            <a:pPr marL="286110" indent="-285750" algn="just">
              <a:lnSpc>
                <a:spcPct val="100000"/>
              </a:lnSpc>
              <a:buClr>
                <a:srgbClr val="FFFF00"/>
              </a:buClr>
              <a:buFont typeface="Wingdings" panose="05000000000000000000" pitchFamily="2" charset="2"/>
              <a:buChar char="Ø"/>
            </a:pPr>
            <a:r>
              <a:rPr lang="en-GB" sz="1800" b="0" strike="noStrike" spc="-1" dirty="0">
                <a:solidFill>
                  <a:schemeClr val="bg1"/>
                </a:solidFill>
                <a:uFill>
                  <a:solidFill>
                    <a:srgbClr val="FFFFFF"/>
                  </a:solidFill>
                </a:uFill>
                <a:latin typeface="+mj-lt"/>
                <a:cs typeface="Times New Roman" panose="02020603050405020304" pitchFamily="18" charset="0"/>
              </a:rPr>
              <a:t>Aircraft activities at airports produce CO</a:t>
            </a:r>
            <a:r>
              <a:rPr lang="en-GB" sz="1800" b="0" strike="noStrike" spc="-1" baseline="-25000" dirty="0">
                <a:solidFill>
                  <a:schemeClr val="bg1"/>
                </a:solidFill>
                <a:uFill>
                  <a:solidFill>
                    <a:srgbClr val="FFFFFF"/>
                  </a:solidFill>
                </a:uFill>
                <a:latin typeface="+mj-lt"/>
                <a:cs typeface="Times New Roman" panose="02020603050405020304" pitchFamily="18" charset="0"/>
              </a:rPr>
              <a:t>2</a:t>
            </a:r>
            <a:r>
              <a:rPr lang="en-GB" sz="1800" b="0" strike="noStrike" spc="-1" dirty="0">
                <a:solidFill>
                  <a:schemeClr val="bg1"/>
                </a:solidFill>
                <a:uFill>
                  <a:solidFill>
                    <a:srgbClr val="FFFFFF"/>
                  </a:solidFill>
                </a:uFill>
                <a:latin typeface="+mj-lt"/>
                <a:cs typeface="Times New Roman" panose="02020603050405020304" pitchFamily="18" charset="0"/>
              </a:rPr>
              <a:t> </a:t>
            </a:r>
            <a:r>
              <a:rPr lang="en-GB" sz="1800" b="0" strike="noStrike" spc="-1">
                <a:solidFill>
                  <a:schemeClr val="bg1"/>
                </a:solidFill>
                <a:uFill>
                  <a:solidFill>
                    <a:srgbClr val="FFFFFF"/>
                  </a:solidFill>
                </a:uFill>
                <a:latin typeface="+mj-lt"/>
                <a:cs typeface="Times New Roman" panose="02020603050405020304" pitchFamily="18" charset="0"/>
              </a:rPr>
              <a:t>and H</a:t>
            </a:r>
            <a:r>
              <a:rPr lang="en-GB" sz="1800" b="0" strike="noStrike" spc="-1" baseline="-25000">
                <a:solidFill>
                  <a:schemeClr val="bg1"/>
                </a:solidFill>
                <a:uFill>
                  <a:solidFill>
                    <a:srgbClr val="FFFFFF"/>
                  </a:solidFill>
                </a:uFill>
                <a:latin typeface="+mj-lt"/>
                <a:cs typeface="Times New Roman" panose="02020603050405020304" pitchFamily="18" charset="0"/>
              </a:rPr>
              <a:t>2</a:t>
            </a:r>
            <a:r>
              <a:rPr lang="en-GB" sz="1800" b="0" strike="noStrike" spc="-1">
                <a:solidFill>
                  <a:schemeClr val="bg1"/>
                </a:solidFill>
                <a:uFill>
                  <a:solidFill>
                    <a:srgbClr val="FFFFFF"/>
                  </a:solidFill>
                </a:uFill>
                <a:latin typeface="+mj-lt"/>
                <a:cs typeface="Times New Roman" panose="02020603050405020304" pitchFamily="18" charset="0"/>
              </a:rPr>
              <a:t>O </a:t>
            </a:r>
            <a:r>
              <a:rPr lang="en-GB" sz="1800" b="0" strike="noStrike" spc="-1" dirty="0">
                <a:solidFill>
                  <a:schemeClr val="bg1"/>
                </a:solidFill>
                <a:uFill>
                  <a:solidFill>
                    <a:srgbClr val="FFFFFF"/>
                  </a:solidFill>
                </a:uFill>
                <a:latin typeface="+mj-lt"/>
                <a:cs typeface="Times New Roman" panose="02020603050405020304" pitchFamily="18" charset="0"/>
              </a:rPr>
              <a:t>emissions that affect climate as well as other pollutants (NO</a:t>
            </a:r>
            <a:r>
              <a:rPr lang="en-GB" sz="1800" b="0" strike="noStrike" spc="-1" baseline="-25000" dirty="0">
                <a:solidFill>
                  <a:schemeClr val="bg1"/>
                </a:solidFill>
                <a:uFill>
                  <a:solidFill>
                    <a:srgbClr val="FFFFFF"/>
                  </a:solidFill>
                </a:uFill>
                <a:latin typeface="+mj-lt"/>
                <a:cs typeface="Times New Roman" panose="02020603050405020304" pitchFamily="18" charset="0"/>
              </a:rPr>
              <a:t>x</a:t>
            </a:r>
            <a:r>
              <a:rPr lang="en-GB" sz="1800" b="0" strike="noStrike" spc="-1" dirty="0">
                <a:solidFill>
                  <a:schemeClr val="bg1"/>
                </a:solidFill>
                <a:uFill>
                  <a:solidFill>
                    <a:srgbClr val="FFFFFF"/>
                  </a:solidFill>
                </a:uFill>
                <a:latin typeface="+mj-lt"/>
                <a:cs typeface="Times New Roman" panose="02020603050405020304" pitchFamily="18" charset="0"/>
              </a:rPr>
              <a:t>, SO</a:t>
            </a:r>
            <a:r>
              <a:rPr lang="en-GB" sz="1800" b="0" strike="noStrike" spc="-1" baseline="-25000" dirty="0">
                <a:solidFill>
                  <a:schemeClr val="bg1"/>
                </a:solidFill>
                <a:uFill>
                  <a:solidFill>
                    <a:srgbClr val="FFFFFF"/>
                  </a:solidFill>
                </a:uFill>
                <a:latin typeface="+mj-lt"/>
                <a:cs typeface="Times New Roman" panose="02020603050405020304" pitchFamily="18" charset="0"/>
              </a:rPr>
              <a:t>x</a:t>
            </a:r>
            <a:r>
              <a:rPr lang="en-GB" sz="1800" b="0" strike="noStrike" spc="-1" dirty="0">
                <a:solidFill>
                  <a:schemeClr val="bg1"/>
                </a:solidFill>
                <a:uFill>
                  <a:solidFill>
                    <a:srgbClr val="FFFFFF"/>
                  </a:solidFill>
                </a:uFill>
                <a:latin typeface="+mj-lt"/>
                <a:cs typeface="Times New Roman" panose="02020603050405020304" pitchFamily="18" charset="0"/>
              </a:rPr>
              <a:t>, and PM</a:t>
            </a:r>
            <a:r>
              <a:rPr lang="en-GB" sz="1800" b="0" strike="noStrike" spc="-1" baseline="-25000" dirty="0">
                <a:solidFill>
                  <a:schemeClr val="bg1"/>
                </a:solidFill>
                <a:uFill>
                  <a:solidFill>
                    <a:srgbClr val="FFFFFF"/>
                  </a:solidFill>
                </a:uFill>
                <a:latin typeface="+mj-lt"/>
                <a:cs typeface="Times New Roman" panose="02020603050405020304" pitchFamily="18" charset="0"/>
              </a:rPr>
              <a:t>2.5</a:t>
            </a:r>
            <a:r>
              <a:rPr lang="en-GB" sz="1800" b="0" strike="noStrike" spc="-1" dirty="0">
                <a:solidFill>
                  <a:schemeClr val="bg1"/>
                </a:solidFill>
                <a:uFill>
                  <a:solidFill>
                    <a:srgbClr val="FFFFFF"/>
                  </a:solidFill>
                </a:uFill>
                <a:latin typeface="+mj-lt"/>
                <a:cs typeface="Times New Roman" panose="02020603050405020304" pitchFamily="18" charset="0"/>
              </a:rPr>
              <a:t>) that impact local air quality </a:t>
            </a:r>
            <a:r>
              <a:rPr lang="en-GB" sz="1600" b="0" strike="noStrike" spc="-1" dirty="0">
                <a:solidFill>
                  <a:schemeClr val="bg1"/>
                </a:solidFill>
                <a:uFill>
                  <a:solidFill>
                    <a:srgbClr val="FFFFFF"/>
                  </a:solidFill>
                </a:uFill>
                <a:latin typeface="+mj-lt"/>
                <a:cs typeface="Times New Roman" panose="02020603050405020304" pitchFamily="18" charset="0"/>
              </a:rPr>
              <a:t>(</a:t>
            </a:r>
            <a:r>
              <a:rPr lang="en-GB" sz="1600" b="0" i="1" strike="noStrike" spc="-1" dirty="0">
                <a:solidFill>
                  <a:schemeClr val="bg1"/>
                </a:solidFill>
                <a:uFill>
                  <a:solidFill>
                    <a:srgbClr val="FFFFFF"/>
                  </a:solidFill>
                </a:uFill>
                <a:latin typeface="+mj-lt"/>
                <a:cs typeface="Times New Roman" panose="02020603050405020304" pitchFamily="18" charset="0"/>
              </a:rPr>
              <a:t>Woody et al, 2011; 2015; 2016, Stettler et al., 2011; Levy et al, 2012; Ashok et al, 2017</a:t>
            </a:r>
            <a:r>
              <a:rPr lang="en-GB" sz="1600" b="0" strike="noStrike" spc="-1" dirty="0">
                <a:solidFill>
                  <a:schemeClr val="bg1"/>
                </a:solidFill>
                <a:uFill>
                  <a:solidFill>
                    <a:srgbClr val="FFFFFF"/>
                  </a:solidFill>
                </a:uFill>
                <a:latin typeface="+mj-lt"/>
                <a:cs typeface="Times New Roman" panose="02020603050405020304" pitchFamily="18" charset="0"/>
              </a:rPr>
              <a:t>).</a:t>
            </a:r>
            <a:endParaRPr lang="en-GB" sz="1800" b="0" strike="noStrike" spc="-1" dirty="0">
              <a:solidFill>
                <a:schemeClr val="bg1"/>
              </a:solidFill>
              <a:uFill>
                <a:solidFill>
                  <a:srgbClr val="FFFFFF"/>
                </a:solidFill>
              </a:uFill>
              <a:latin typeface="+mj-lt"/>
              <a:cs typeface="Times New Roman" panose="02020603050405020304" pitchFamily="18" charset="0"/>
            </a:endParaRPr>
          </a:p>
          <a:p>
            <a:pPr marL="360" algn="just">
              <a:buClr>
                <a:srgbClr val="FFFF00"/>
              </a:buClr>
            </a:pPr>
            <a:endParaRPr lang="en-GB" sz="1800" spc="-1" dirty="0">
              <a:solidFill>
                <a:schemeClr val="bg1"/>
              </a:solidFill>
              <a:uFill>
                <a:solidFill>
                  <a:srgbClr val="FFFFFF"/>
                </a:solidFill>
              </a:uFill>
              <a:latin typeface="+mj-lt"/>
              <a:cs typeface="Times New Roman" panose="02020603050405020304" pitchFamily="18" charset="0"/>
            </a:endParaRPr>
          </a:p>
          <a:p>
            <a:pPr marL="286110" indent="-285750" algn="just">
              <a:buClr>
                <a:srgbClr val="FFFF00"/>
              </a:buClr>
              <a:buFont typeface="Wingdings" panose="05000000000000000000" pitchFamily="2" charset="2"/>
              <a:buChar char="Ø"/>
            </a:pPr>
            <a:r>
              <a:rPr lang="en-US" sz="1800" dirty="0">
                <a:solidFill>
                  <a:schemeClr val="bg1"/>
                </a:solidFill>
                <a:effectLst/>
                <a:latin typeface="+mj-lt"/>
                <a:ea typeface="Calibri" panose="020F0502020204030204" pitchFamily="34" charset="0"/>
                <a:cs typeface="Times New Roman" panose="02020603050405020304" pitchFamily="18" charset="0"/>
              </a:rPr>
              <a:t>Aircraft sources are unique due to the transient nature of the emissions from each source, as well as the </a:t>
            </a:r>
            <a:r>
              <a:rPr lang="en-US" sz="1800" dirty="0">
                <a:solidFill>
                  <a:srgbClr val="FFFF00"/>
                </a:solidFill>
                <a:effectLst/>
                <a:latin typeface="+mj-lt"/>
                <a:ea typeface="Calibri" panose="020F0502020204030204" pitchFamily="34" charset="0"/>
                <a:cs typeface="Times New Roman" panose="02020603050405020304" pitchFamily="18" charset="0"/>
              </a:rPr>
              <a:t>buoyant exhaust</a:t>
            </a:r>
            <a:r>
              <a:rPr lang="en-US" sz="1800" dirty="0">
                <a:solidFill>
                  <a:schemeClr val="bg1"/>
                </a:solidFill>
                <a:effectLst/>
                <a:latin typeface="+mj-lt"/>
                <a:ea typeface="Calibri" panose="020F0502020204030204" pitchFamily="34" charset="0"/>
                <a:cs typeface="Times New Roman" panose="02020603050405020304" pitchFamily="18" charset="0"/>
              </a:rPr>
              <a:t>. </a:t>
            </a:r>
          </a:p>
          <a:p>
            <a:pPr marL="286110" indent="-285750" algn="just">
              <a:buClr>
                <a:srgbClr val="FFFF00"/>
              </a:buClr>
              <a:buFont typeface="Wingdings" panose="05000000000000000000" pitchFamily="2" charset="2"/>
              <a:buChar char="Ø"/>
            </a:pPr>
            <a:endParaRPr lang="en-US" sz="1800" dirty="0">
              <a:solidFill>
                <a:schemeClr val="bg1"/>
              </a:solidFill>
              <a:latin typeface="+mj-lt"/>
              <a:ea typeface="Calibri" panose="020F0502020204030204" pitchFamily="34" charset="0"/>
              <a:cs typeface="Times New Roman" panose="02020603050405020304" pitchFamily="18" charset="0"/>
            </a:endParaRPr>
          </a:p>
          <a:p>
            <a:pPr marL="286110" indent="-285750" algn="just">
              <a:buClr>
                <a:srgbClr val="FFFF00"/>
              </a:buClr>
              <a:buFont typeface="Wingdings" panose="05000000000000000000" pitchFamily="2" charset="2"/>
              <a:buChar char="Ø"/>
            </a:pPr>
            <a:r>
              <a:rPr lang="en-US" sz="1800" dirty="0">
                <a:solidFill>
                  <a:schemeClr val="bg1"/>
                </a:solidFill>
                <a:effectLst/>
                <a:latin typeface="+mj-lt"/>
                <a:ea typeface="Calibri" panose="020F0502020204030204" pitchFamily="34" charset="0"/>
                <a:cs typeface="Times New Roman" panose="02020603050405020304" pitchFamily="18" charset="0"/>
              </a:rPr>
              <a:t>These sources emit the pollutants in short bursts, especially during landing and takeoff operations (LTO) and </a:t>
            </a:r>
            <a:r>
              <a:rPr lang="en-US" sz="1800" dirty="0">
                <a:solidFill>
                  <a:srgbClr val="FFFF00"/>
                </a:solidFill>
                <a:effectLst/>
                <a:latin typeface="+mj-lt"/>
                <a:ea typeface="Calibri" panose="020F0502020204030204" pitchFamily="34" charset="0"/>
                <a:cs typeface="Times New Roman" panose="02020603050405020304" pitchFamily="18" charset="0"/>
              </a:rPr>
              <a:t>i</a:t>
            </a:r>
            <a:r>
              <a:rPr lang="en-US" sz="1800" dirty="0">
                <a:solidFill>
                  <a:srgbClr val="FFFF00"/>
                </a:solidFill>
                <a:latin typeface="+mj-lt"/>
                <a:ea typeface="Calibri" panose="020F0502020204030204" pitchFamily="34" charset="0"/>
                <a:cs typeface="Times New Roman" panose="02020603050405020304" pitchFamily="18" charset="0"/>
              </a:rPr>
              <a:t>t is difficult to quantify these short bursts of emissions and model the governing processes.</a:t>
            </a:r>
          </a:p>
          <a:p>
            <a:pPr marL="286110" indent="-285750" algn="just">
              <a:buClr>
                <a:srgbClr val="FFFF00"/>
              </a:buClr>
              <a:buFont typeface="Wingdings" panose="05000000000000000000" pitchFamily="2" charset="2"/>
              <a:buChar char="Ø"/>
            </a:pPr>
            <a:endParaRPr lang="en-US" sz="1800" dirty="0">
              <a:solidFill>
                <a:schemeClr val="bg1"/>
              </a:solidFill>
              <a:latin typeface="+mj-lt"/>
              <a:ea typeface="Calibri" panose="020F0502020204030204" pitchFamily="34" charset="0"/>
              <a:cs typeface="Times New Roman" panose="02020603050405020304" pitchFamily="18" charset="0"/>
            </a:endParaRPr>
          </a:p>
          <a:p>
            <a:pPr marL="286110" indent="-285750" algn="just">
              <a:buClr>
                <a:srgbClr val="FFFF00"/>
              </a:buClr>
              <a:buFont typeface="Wingdings" panose="05000000000000000000" pitchFamily="2" charset="2"/>
              <a:buChar char="Ø"/>
            </a:pPr>
            <a:r>
              <a:rPr lang="en-US" sz="1800" dirty="0">
                <a:solidFill>
                  <a:srgbClr val="FFFF00"/>
                </a:solidFill>
                <a:latin typeface="+mj-lt"/>
                <a:ea typeface="Calibri" panose="020F0502020204030204" pitchFamily="34" charset="0"/>
                <a:cs typeface="Times New Roman" panose="02020603050405020304" pitchFamily="18" charset="0"/>
              </a:rPr>
              <a:t>A</a:t>
            </a:r>
            <a:r>
              <a:rPr lang="en-US" sz="1800" dirty="0">
                <a:solidFill>
                  <a:srgbClr val="FFFF00"/>
                </a:solidFill>
                <a:effectLst/>
                <a:latin typeface="+mj-lt"/>
                <a:ea typeface="Calibri" panose="020F0502020204030204" pitchFamily="34" charset="0"/>
                <a:cs typeface="Times New Roman" panose="02020603050405020304" pitchFamily="18" charset="0"/>
              </a:rPr>
              <a:t>dded complexity occurs when</a:t>
            </a:r>
          </a:p>
          <a:p>
            <a:pPr marL="743310" lvl="1" indent="-285750" algn="just">
              <a:buClr>
                <a:srgbClr val="FFFF00"/>
              </a:buClr>
              <a:buFont typeface="Wingdings" panose="05000000000000000000" pitchFamily="2" charset="2"/>
              <a:buChar char="Ø"/>
            </a:pPr>
            <a:r>
              <a:rPr lang="en-US" sz="1800" dirty="0">
                <a:solidFill>
                  <a:srgbClr val="FFFF00"/>
                </a:solidFill>
                <a:effectLst/>
                <a:latin typeface="+mj-lt"/>
                <a:ea typeface="Calibri" panose="020F0502020204030204" pitchFamily="34" charset="0"/>
                <a:cs typeface="Times New Roman" panose="02020603050405020304" pitchFamily="18" charset="0"/>
              </a:rPr>
              <a:t>when the airport is situated near a shoreline where meteorological conditions are far from being spatially uniform. </a:t>
            </a:r>
          </a:p>
        </p:txBody>
      </p:sp>
    </p:spTree>
    <p:extLst>
      <p:ext uri="{BB962C8B-B14F-4D97-AF65-F5344CB8AC3E}">
        <p14:creationId xmlns:p14="http://schemas.microsoft.com/office/powerpoint/2010/main" val="128651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0AEBDE-D578-4AF0-BAB4-FFAD9A0C4A6C}"/>
              </a:ext>
            </a:extLst>
          </p:cNvPr>
          <p:cNvSpPr txBox="1">
            <a:spLocks noChangeArrowheads="1"/>
          </p:cNvSpPr>
          <p:nvPr/>
        </p:nvSpPr>
        <p:spPr>
          <a:xfrm>
            <a:off x="136634" y="395501"/>
            <a:ext cx="9007365" cy="704850"/>
          </a:xfrm>
          <a:prstGeom prst="rect">
            <a:avLst/>
          </a:prstGeom>
        </p:spPr>
        <p:txBody>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lgn="ctr">
              <a:defRPr/>
            </a:pPr>
            <a:r>
              <a:rPr lang="en-US" altLang="en-US" sz="2400" kern="0" dirty="0">
                <a:solidFill>
                  <a:srgbClr val="FFFF00"/>
                </a:solidFill>
                <a:ea typeface="ＭＳ Ｐゴシック" panose="020B0600070205080204" pitchFamily="34" charset="-128"/>
                <a:cs typeface="Times New Roman" panose="02020603050405020304" pitchFamily="18" charset="0"/>
              </a:rPr>
              <a:t>Quantifying Aircraft Emissions with Inverse Modeling: </a:t>
            </a:r>
            <a:r>
              <a:rPr lang="en-US" altLang="en-US" sz="2400" kern="0">
                <a:solidFill>
                  <a:srgbClr val="FFFF00"/>
                </a:solidFill>
                <a:ea typeface="ＭＳ Ｐゴシック" panose="020B0600070205080204" pitchFamily="34" charset="-128"/>
                <a:cs typeface="Times New Roman" panose="02020603050405020304" pitchFamily="18" charset="0"/>
              </a:rPr>
              <a:t>         </a:t>
            </a:r>
            <a:r>
              <a:rPr lang="en-US" altLang="en-US" sz="2400" kern="0" dirty="0">
                <a:solidFill>
                  <a:srgbClr val="FFFF00"/>
                </a:solidFill>
                <a:ea typeface="ＭＳ Ｐゴシック" panose="020B0600070205080204" pitchFamily="34" charset="-128"/>
                <a:cs typeface="Times New Roman" panose="02020603050405020304" pitchFamily="18" charset="0"/>
              </a:rPr>
              <a:t>A Case Study at the Los Angeles International Airport</a:t>
            </a:r>
            <a:r>
              <a:rPr lang="en-US" altLang="en-US" sz="2400" kern="0">
                <a:solidFill>
                  <a:srgbClr val="FFFF00"/>
                </a:solidFill>
                <a:ea typeface="ＭＳ Ｐゴシック" panose="020B0600070205080204" pitchFamily="34" charset="-128"/>
                <a:cs typeface="Times New Roman" panose="02020603050405020304" pitchFamily="18" charset="0"/>
              </a:rPr>
              <a:t> (LAX)</a:t>
            </a:r>
            <a:endParaRPr lang="en-US" altLang="en-US" sz="2400" kern="0" dirty="0">
              <a:solidFill>
                <a:srgbClr val="FFFF00"/>
              </a:solidFill>
              <a:ea typeface="ＭＳ Ｐゴシック" panose="020B0600070205080204" pitchFamily="34" charset="-128"/>
              <a:cs typeface="Times New Roman" panose="02020603050405020304" pitchFamily="18" charset="0"/>
            </a:endParaRPr>
          </a:p>
        </p:txBody>
      </p:sp>
      <p:sp>
        <p:nvSpPr>
          <p:cNvPr id="4" name="Rectangle 3">
            <a:extLst>
              <a:ext uri="{FF2B5EF4-FFF2-40B4-BE49-F238E27FC236}">
                <a16:creationId xmlns:a16="http://schemas.microsoft.com/office/drawing/2014/main" id="{49EC8FBC-269C-6F46-0FAB-708297863EA4}"/>
              </a:ext>
            </a:extLst>
          </p:cNvPr>
          <p:cNvSpPr txBox="1">
            <a:spLocks noChangeArrowheads="1"/>
          </p:cNvSpPr>
          <p:nvPr/>
        </p:nvSpPr>
        <p:spPr>
          <a:xfrm>
            <a:off x="283116" y="1203654"/>
            <a:ext cx="8741613" cy="3069105"/>
          </a:xfrm>
          <a:prstGeom prst="rect">
            <a:avLst/>
          </a:prstGeom>
        </p:spPr>
        <p:txBody>
          <a:bodyPr lIns="91440" tIns="45720" rIns="91440" bIns="45720" anchor="t">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246380" indent="-246380">
              <a:buFont typeface="Wingdings" panose="05000000000000000000" pitchFamily="2" charset="2"/>
              <a:buChar char="§"/>
            </a:pPr>
            <a:r>
              <a:rPr lang="en-US" sz="2000" dirty="0">
                <a:solidFill>
                  <a:srgbClr val="FFFF00"/>
                </a:solidFill>
                <a:ea typeface="Tahoma"/>
                <a:cs typeface="Tahoma"/>
              </a:rPr>
              <a:t>Motivation</a:t>
            </a:r>
            <a:endParaRPr lang="en-US" dirty="0">
              <a:ea typeface="Tahoma"/>
              <a:cs typeface="Tahoma"/>
            </a:endParaRPr>
          </a:p>
          <a:p>
            <a:pPr marL="612140" lvl="1" indent="-246380">
              <a:buFont typeface="Arial" panose="020B0604020202020204" pitchFamily="34" charset="0"/>
              <a:buChar char="•"/>
            </a:pPr>
            <a:r>
              <a:rPr lang="en-US" sz="1800" dirty="0">
                <a:solidFill>
                  <a:schemeClr val="bg1"/>
                </a:solidFill>
                <a:ea typeface="Tahoma"/>
                <a:cs typeface="Tahoma"/>
              </a:rPr>
              <a:t>Airports need a dispersion modeling system that incorporates all physical and chemical processes related to LAQ (Local Air Quality) around airports</a:t>
            </a:r>
          </a:p>
          <a:p>
            <a:pPr marL="612140" lvl="1" indent="-246380">
              <a:buFont typeface="Arial" panose="020B0604020202020204" pitchFamily="34" charset="0"/>
              <a:buChar char="•"/>
            </a:pPr>
            <a:r>
              <a:rPr lang="en-US" sz="1800" b="0" i="0" u="none" strike="noStrike" baseline="0" dirty="0">
                <a:solidFill>
                  <a:schemeClr val="bg1"/>
                </a:solidFill>
                <a:latin typeface="+mj-lt"/>
                <a:cs typeface="Times New Roman"/>
              </a:rPr>
              <a:t>For the LAX study, we have seen that current regulatory model AERMOD </a:t>
            </a:r>
            <a:r>
              <a:rPr lang="en-US" sz="1800" dirty="0">
                <a:solidFill>
                  <a:schemeClr val="bg1"/>
                </a:solidFill>
                <a:latin typeface="+mj-lt"/>
                <a:cs typeface="Times New Roman"/>
              </a:rPr>
              <a:t>underpredicts daytime concentrations even during hours with high emissions</a:t>
            </a:r>
            <a:endParaRPr lang="en-US" sz="1800" dirty="0">
              <a:solidFill>
                <a:schemeClr val="bg1"/>
              </a:solidFill>
              <a:ea typeface="Tahoma" panose="020B0604030504040204" pitchFamily="34" charset="0"/>
              <a:cs typeface="Times New Roman"/>
            </a:endParaRPr>
          </a:p>
          <a:p>
            <a:pPr marL="246380" indent="-246380">
              <a:buFont typeface="Wingdings" panose="05000000000000000000" pitchFamily="2" charset="2"/>
              <a:buChar char="§"/>
            </a:pPr>
            <a:r>
              <a:rPr lang="en-US" sz="2000" dirty="0">
                <a:solidFill>
                  <a:srgbClr val="FFFF00"/>
                </a:solidFill>
                <a:ea typeface="Tahoma"/>
                <a:cs typeface="Tahoma"/>
              </a:rPr>
              <a:t>Known limitations in AERMOD </a:t>
            </a:r>
            <a:r>
              <a:rPr lang="fr-FR" sz="1200" i="1" dirty="0">
                <a:solidFill>
                  <a:schemeClr val="bg1"/>
                </a:solidFill>
                <a:ea typeface="Tahoma"/>
                <a:cs typeface="Tahoma"/>
              </a:rPr>
              <a:t>(</a:t>
            </a:r>
            <a:r>
              <a:rPr lang="fr-FR" sz="1200" i="1" dirty="0" err="1">
                <a:solidFill>
                  <a:schemeClr val="bg1"/>
                </a:solidFill>
                <a:ea typeface="Tahoma"/>
                <a:cs typeface="Tahoma"/>
              </a:rPr>
              <a:t>Arunachalam</a:t>
            </a:r>
            <a:r>
              <a:rPr lang="fr-FR" sz="1200" i="1" dirty="0">
                <a:solidFill>
                  <a:schemeClr val="bg1"/>
                </a:solidFill>
                <a:ea typeface="Tahoma"/>
                <a:cs typeface="Tahoma"/>
              </a:rPr>
              <a:t> et al, 2017; ACRP Report 179)</a:t>
            </a:r>
            <a:endParaRPr lang="en-US" sz="2000" i="1" dirty="0">
              <a:solidFill>
                <a:schemeClr val="bg1"/>
              </a:solidFill>
              <a:ea typeface="Tahoma"/>
              <a:cs typeface="Tahoma"/>
            </a:endParaRPr>
          </a:p>
          <a:p>
            <a:pPr marL="612140" lvl="1" indent="-246380">
              <a:buFont typeface="Wingdings" panose="05000000000000000000" pitchFamily="2" charset="2"/>
              <a:buChar char="§"/>
            </a:pPr>
            <a:r>
              <a:rPr lang="en-US" sz="1800" dirty="0">
                <a:solidFill>
                  <a:schemeClr val="bg1"/>
                </a:solidFill>
                <a:ea typeface="Tahoma"/>
                <a:cs typeface="Tahoma"/>
              </a:rPr>
              <a:t>Identified issues related to:</a:t>
            </a:r>
          </a:p>
          <a:p>
            <a:pPr marL="977900" lvl="2" indent="-246380">
              <a:buFont typeface="Arial" panose="020B0604020202020204" pitchFamily="34" charset="0"/>
              <a:buChar char="•"/>
            </a:pPr>
            <a:r>
              <a:rPr lang="en-US" sz="1800" dirty="0">
                <a:solidFill>
                  <a:schemeClr val="bg1"/>
                </a:solidFill>
                <a:ea typeface="Tahoma"/>
                <a:cs typeface="Tahoma"/>
              </a:rPr>
              <a:t>Source representation: area vs. volume vs. line</a:t>
            </a:r>
          </a:p>
          <a:p>
            <a:pPr marL="977900" lvl="2" indent="-246380">
              <a:buFont typeface="Arial" panose="020B0604020202020204" pitchFamily="34" charset="0"/>
              <a:buChar char="•"/>
            </a:pPr>
            <a:r>
              <a:rPr lang="en-US" sz="1800" dirty="0">
                <a:solidFill>
                  <a:schemeClr val="bg1"/>
                </a:solidFill>
                <a:ea typeface="Tahoma"/>
                <a:cs typeface="Tahoma"/>
              </a:rPr>
              <a:t>Lack of plume rise for hot buoyant plumes</a:t>
            </a:r>
          </a:p>
          <a:p>
            <a:pPr marL="977900" lvl="2" indent="-246380">
              <a:buFont typeface="Arial" panose="020B0604020202020204" pitchFamily="34" charset="0"/>
              <a:buChar char="•"/>
            </a:pPr>
            <a:r>
              <a:rPr lang="en-US" sz="1800" dirty="0">
                <a:solidFill>
                  <a:schemeClr val="bg1"/>
                </a:solidFill>
                <a:ea typeface="Tahoma"/>
                <a:cs typeface="Tahoma"/>
              </a:rPr>
              <a:t>Limited treatment of chemistry</a:t>
            </a:r>
          </a:p>
          <a:p>
            <a:pPr marL="977900" lvl="2" indent="-246380">
              <a:buFont typeface="Arial" panose="020B0604020202020204" pitchFamily="34" charset="0"/>
              <a:buChar char="•"/>
            </a:pPr>
            <a:r>
              <a:rPr lang="en-US" sz="1800" dirty="0">
                <a:solidFill>
                  <a:schemeClr val="bg1"/>
                </a:solidFill>
                <a:ea typeface="Tahoma"/>
                <a:cs typeface="Tahoma"/>
              </a:rPr>
              <a:t>Time Scale – Sub-Hourly Approach</a:t>
            </a:r>
          </a:p>
          <a:p>
            <a:pPr marL="977900" lvl="2" indent="-246380">
              <a:buFont typeface="Arial" panose="020B0604020202020204" pitchFamily="34" charset="0"/>
              <a:buChar char="•"/>
            </a:pPr>
            <a:r>
              <a:rPr lang="en-US" sz="1800" dirty="0">
                <a:solidFill>
                  <a:schemeClr val="bg1"/>
                </a:solidFill>
                <a:ea typeface="Tahoma"/>
                <a:cs typeface="Tahoma"/>
              </a:rPr>
              <a:t>Shoreline effects to account for marine boundary layer </a:t>
            </a:r>
            <a:endParaRPr lang="en-US" sz="1800" dirty="0">
              <a:solidFill>
                <a:schemeClr val="bg1"/>
              </a:solidFill>
              <a:ea typeface="Tahoma" panose="020B0604030504040204" pitchFamily="34" charset="0"/>
              <a:cs typeface="Tahoma" panose="020B0604030504040204" pitchFamily="34" charset="0"/>
            </a:endParaRPr>
          </a:p>
          <a:p>
            <a:pPr marL="246380" indent="-246380">
              <a:buFont typeface="Wingdings" panose="05000000000000000000" pitchFamily="2" charset="2"/>
              <a:buChar char="§"/>
            </a:pPr>
            <a:r>
              <a:rPr lang="en-US" sz="2000" dirty="0">
                <a:solidFill>
                  <a:srgbClr val="FFFF00"/>
                </a:solidFill>
                <a:ea typeface="Tahoma"/>
                <a:cs typeface="Tahoma"/>
              </a:rPr>
              <a:t>Objective</a:t>
            </a:r>
          </a:p>
          <a:p>
            <a:pPr marL="612140" lvl="1" indent="-246380">
              <a:buFont typeface="Arial" panose="020B0604020202020204" pitchFamily="34" charset="0"/>
              <a:buChar char="•"/>
            </a:pPr>
            <a:r>
              <a:rPr lang="en-US" sz="1800" dirty="0">
                <a:solidFill>
                  <a:schemeClr val="bg1"/>
                </a:solidFill>
                <a:ea typeface="Tahoma"/>
                <a:cs typeface="Tahoma"/>
              </a:rPr>
              <a:t>To quantify aircraft emissions at a large airport using inverse modeling approach and compare those with existing emissions estimates</a:t>
            </a:r>
          </a:p>
        </p:txBody>
      </p:sp>
      <p:sp>
        <p:nvSpPr>
          <p:cNvPr id="5" name="TextBox 4">
            <a:extLst>
              <a:ext uri="{FF2B5EF4-FFF2-40B4-BE49-F238E27FC236}">
                <a16:creationId xmlns:a16="http://schemas.microsoft.com/office/drawing/2014/main" id="{2E5EAC4B-6420-5163-66FC-3E28DF77D7DF}"/>
              </a:ext>
            </a:extLst>
          </p:cNvPr>
          <p:cNvSpPr txBox="1"/>
          <p:nvPr/>
        </p:nvSpPr>
        <p:spPr>
          <a:xfrm>
            <a:off x="6765035" y="4826460"/>
            <a:ext cx="2378966" cy="246221"/>
          </a:xfrm>
          <a:prstGeom prst="rect">
            <a:avLst/>
          </a:prstGeom>
          <a:noFill/>
        </p:spPr>
        <p:txBody>
          <a:bodyPr wrap="square">
            <a:spAutoFit/>
          </a:bodyPr>
          <a:lstStyle/>
          <a:p>
            <a:r>
              <a:rPr lang="en-GB" sz="1000" i="1" spc="-1" dirty="0">
                <a:solidFill>
                  <a:srgbClr val="FFFF00"/>
                </a:solidFill>
                <a:uFill>
                  <a:solidFill>
                    <a:srgbClr val="FFFFFF"/>
                  </a:solidFill>
                </a:uFill>
                <a:latin typeface="+mn-lt"/>
                <a:ea typeface="Tahoma" panose="020B0604030504040204" pitchFamily="34" charset="0"/>
                <a:cs typeface="Tahoma" panose="020B0604030504040204" pitchFamily="34" charset="0"/>
              </a:rPr>
              <a:t>(Pandey et al., Atmos. Environ. 2022)</a:t>
            </a:r>
            <a:endParaRPr lang="en-US" sz="1000" dirty="0">
              <a:solidFill>
                <a:srgbClr val="FFFF00"/>
              </a:solidFill>
              <a:latin typeface="+mn-lt"/>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36CEEC76-2143-3FC3-8B0F-A3E1CCBC8EF4}"/>
              </a:ext>
            </a:extLst>
          </p:cNvPr>
          <p:cNvSpPr txBox="1"/>
          <p:nvPr/>
        </p:nvSpPr>
        <p:spPr>
          <a:xfrm>
            <a:off x="6094243" y="3537601"/>
            <a:ext cx="2247894" cy="246221"/>
          </a:xfrm>
          <a:prstGeom prst="rect">
            <a:avLst/>
          </a:prstGeom>
          <a:noFill/>
        </p:spPr>
        <p:txBody>
          <a:bodyPr wrap="square">
            <a:spAutoFit/>
          </a:bodyPr>
          <a:lstStyle/>
          <a:p>
            <a:r>
              <a:rPr lang="en-GB" sz="1000" i="1" spc="-1" dirty="0">
                <a:solidFill>
                  <a:srgbClr val="FFFF00"/>
                </a:solidFill>
                <a:uFill>
                  <a:solidFill>
                    <a:srgbClr val="FFFFFF"/>
                  </a:solidFill>
                </a:uFill>
                <a:latin typeface="+mn-lt"/>
                <a:ea typeface="Tahoma" panose="020B0604030504040204" pitchFamily="34" charset="0"/>
                <a:cs typeface="Tahoma" panose="020B0604030504040204" pitchFamily="34" charset="0"/>
              </a:rPr>
              <a:t>(Pandey et al., 2023 (Under Review)</a:t>
            </a:r>
            <a:endParaRPr lang="en-US" sz="1000" dirty="0">
              <a:solidFill>
                <a:srgbClr val="FFFF00"/>
              </a:solidFill>
              <a:latin typeface="+mn-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FA6E34F5-F703-DF9E-3871-F7AE44CA916C}"/>
              </a:ext>
            </a:extLst>
          </p:cNvPr>
          <p:cNvSpPr txBox="1"/>
          <p:nvPr/>
        </p:nvSpPr>
        <p:spPr>
          <a:xfrm>
            <a:off x="5565241" y="3840683"/>
            <a:ext cx="2527075" cy="246221"/>
          </a:xfrm>
          <a:prstGeom prst="rect">
            <a:avLst/>
          </a:prstGeom>
          <a:noFill/>
        </p:spPr>
        <p:txBody>
          <a:bodyPr wrap="square">
            <a:spAutoFit/>
          </a:bodyPr>
          <a:lstStyle/>
          <a:p>
            <a:r>
              <a:rPr lang="en-GB" sz="1000" i="1" spc="-1" dirty="0">
                <a:solidFill>
                  <a:srgbClr val="FFFF00"/>
                </a:solidFill>
                <a:uFill>
                  <a:solidFill>
                    <a:srgbClr val="FFFFFF"/>
                  </a:solidFill>
                </a:uFill>
                <a:latin typeface="+mn-lt"/>
                <a:ea typeface="Tahoma" panose="020B0604030504040204" pitchFamily="34" charset="0"/>
                <a:cs typeface="Tahoma" panose="020B0604030504040204" pitchFamily="34" charset="0"/>
              </a:rPr>
              <a:t>(Pandey et al., Atmos. Environ. 2023)</a:t>
            </a:r>
            <a:endParaRPr lang="en-US" sz="1000" dirty="0">
              <a:solidFill>
                <a:srgbClr val="FFFF0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33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374B6E-1520-FD08-AE33-EC9313984F86}"/>
              </a:ext>
            </a:extLst>
          </p:cNvPr>
          <p:cNvSpPr>
            <a:spLocks noGrp="1"/>
          </p:cNvSpPr>
          <p:nvPr>
            <p:ph type="title"/>
          </p:nvPr>
        </p:nvSpPr>
        <p:spPr>
          <a:xfrm>
            <a:off x="227012" y="318189"/>
            <a:ext cx="7069137" cy="704850"/>
          </a:xfrm>
        </p:spPr>
        <p:txBody>
          <a:bodyPr/>
          <a:lstStyle/>
          <a:p>
            <a:r>
              <a:rPr lang="en-US"/>
              <a:t>Model Evaluation with LAWA Study Data</a:t>
            </a:r>
          </a:p>
        </p:txBody>
      </p:sp>
      <p:sp>
        <p:nvSpPr>
          <p:cNvPr id="5" name="TextBox 4">
            <a:extLst>
              <a:ext uri="{FF2B5EF4-FFF2-40B4-BE49-F238E27FC236}">
                <a16:creationId xmlns:a16="http://schemas.microsoft.com/office/drawing/2014/main" id="{652E9604-E373-0C68-88D3-B116841D7D42}"/>
              </a:ext>
            </a:extLst>
          </p:cNvPr>
          <p:cNvSpPr txBox="1"/>
          <p:nvPr/>
        </p:nvSpPr>
        <p:spPr>
          <a:xfrm>
            <a:off x="354165" y="2064263"/>
            <a:ext cx="3422705" cy="2062103"/>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Ø"/>
            </a:pPr>
            <a:r>
              <a:rPr lang="en-US" sz="1600" dirty="0">
                <a:solidFill>
                  <a:schemeClr val="bg1"/>
                </a:solidFill>
                <a:latin typeface="+mn-lt"/>
                <a:ea typeface="Tahoma" panose="020B0604030504040204" pitchFamily="34" charset="0"/>
                <a:cs typeface="Tahoma" panose="020B0604030504040204" pitchFamily="34" charset="0"/>
              </a:rPr>
              <a:t>AERMOD is evaluated with </a:t>
            </a:r>
          </a:p>
          <a:p>
            <a:pPr marL="285750" indent="-285750" algn="just">
              <a:buFont typeface="Wingdings" panose="05000000000000000000" pitchFamily="2" charset="2"/>
              <a:buChar char="Ø"/>
            </a:pPr>
            <a:endParaRPr lang="en-US" sz="1600" dirty="0">
              <a:solidFill>
                <a:schemeClr val="bg1"/>
              </a:solidFill>
              <a:latin typeface="+mn-lt"/>
              <a:ea typeface="Tahoma" panose="020B0604030504040204" pitchFamily="34" charset="0"/>
              <a:cs typeface="Tahoma" panose="020B0604030504040204" pitchFamily="34" charset="0"/>
            </a:endParaRPr>
          </a:p>
          <a:p>
            <a:pPr marL="742950" lvl="1" indent="-285750">
              <a:buFont typeface="Wingdings" panose="05000000000000000000" pitchFamily="2" charset="2"/>
              <a:buChar char="Ø"/>
            </a:pPr>
            <a:r>
              <a:rPr lang="en-US" sz="1600" dirty="0">
                <a:solidFill>
                  <a:schemeClr val="bg1"/>
                </a:solidFill>
                <a:latin typeface="+mn-lt"/>
                <a:ea typeface="Tahoma" panose="020B0604030504040204" pitchFamily="34" charset="0"/>
                <a:cs typeface="Tahoma" panose="020B0604030504040204" pitchFamily="34" charset="0"/>
              </a:rPr>
              <a:t>SO</a:t>
            </a:r>
            <a:r>
              <a:rPr lang="en-US" sz="1600" baseline="-25000" dirty="0">
                <a:solidFill>
                  <a:schemeClr val="bg1"/>
                </a:solidFill>
                <a:latin typeface="+mn-lt"/>
                <a:ea typeface="Tahoma" panose="020B0604030504040204" pitchFamily="34" charset="0"/>
                <a:cs typeface="Tahoma" panose="020B0604030504040204" pitchFamily="34" charset="0"/>
              </a:rPr>
              <a:t>2  </a:t>
            </a:r>
            <a:r>
              <a:rPr lang="en-US" sz="1600" dirty="0">
                <a:solidFill>
                  <a:schemeClr val="bg1"/>
                </a:solidFill>
                <a:latin typeface="+mn-lt"/>
                <a:ea typeface="Tahoma" panose="020B0604030504040204" pitchFamily="34" charset="0"/>
                <a:cs typeface="Tahoma" panose="020B0604030504040204" pitchFamily="34" charset="0"/>
              </a:rPr>
              <a:t>measurements from LAWA study conducted during winter and summer of 2012 at the </a:t>
            </a:r>
            <a:r>
              <a:rPr lang="en-US" sz="1600" dirty="0">
                <a:solidFill>
                  <a:srgbClr val="FF0000"/>
                </a:solidFill>
                <a:latin typeface="+mn-lt"/>
                <a:ea typeface="Tahoma" panose="020B0604030504040204" pitchFamily="34" charset="0"/>
                <a:cs typeface="Tahoma" panose="020B0604030504040204" pitchFamily="34" charset="0"/>
              </a:rPr>
              <a:t>AQ</a:t>
            </a:r>
            <a:r>
              <a:rPr lang="en-US" sz="1600" dirty="0">
                <a:solidFill>
                  <a:schemeClr val="bg1"/>
                </a:solidFill>
                <a:latin typeface="+mn-lt"/>
                <a:ea typeface="Tahoma" panose="020B0604030504040204" pitchFamily="34" charset="0"/>
                <a:cs typeface="Tahoma" panose="020B0604030504040204" pitchFamily="34" charset="0"/>
              </a:rPr>
              <a:t>, </a:t>
            </a:r>
            <a:r>
              <a:rPr lang="en-US" sz="1600" dirty="0">
                <a:solidFill>
                  <a:srgbClr val="FF0000"/>
                </a:solidFill>
                <a:latin typeface="+mn-lt"/>
                <a:ea typeface="Tahoma" panose="020B0604030504040204" pitchFamily="34" charset="0"/>
                <a:cs typeface="Tahoma" panose="020B0604030504040204" pitchFamily="34" charset="0"/>
              </a:rPr>
              <a:t>CN</a:t>
            </a:r>
            <a:r>
              <a:rPr lang="en-US" sz="1600" dirty="0">
                <a:solidFill>
                  <a:schemeClr val="bg1"/>
                </a:solidFill>
                <a:latin typeface="+mn-lt"/>
                <a:ea typeface="Tahoma" panose="020B0604030504040204" pitchFamily="34" charset="0"/>
                <a:cs typeface="Tahoma" panose="020B0604030504040204" pitchFamily="34" charset="0"/>
              </a:rPr>
              <a:t>, </a:t>
            </a:r>
            <a:r>
              <a:rPr lang="en-US" sz="1600" dirty="0">
                <a:solidFill>
                  <a:srgbClr val="FF0000"/>
                </a:solidFill>
                <a:latin typeface="+mn-lt"/>
                <a:ea typeface="Tahoma" panose="020B0604030504040204" pitchFamily="34" charset="0"/>
                <a:cs typeface="Tahoma" panose="020B0604030504040204" pitchFamily="34" charset="0"/>
              </a:rPr>
              <a:t>CS</a:t>
            </a:r>
            <a:r>
              <a:rPr lang="en-US" sz="1600" dirty="0">
                <a:solidFill>
                  <a:schemeClr val="bg1"/>
                </a:solidFill>
                <a:latin typeface="+mn-lt"/>
                <a:ea typeface="Tahoma" panose="020B0604030504040204" pitchFamily="34" charset="0"/>
                <a:cs typeface="Tahoma" panose="020B0604030504040204" pitchFamily="34" charset="0"/>
              </a:rPr>
              <a:t>, and </a:t>
            </a:r>
            <a:r>
              <a:rPr lang="en-US" sz="1600" dirty="0">
                <a:solidFill>
                  <a:srgbClr val="FF0000"/>
                </a:solidFill>
                <a:latin typeface="+mn-lt"/>
                <a:ea typeface="Tahoma" panose="020B0604030504040204" pitchFamily="34" charset="0"/>
                <a:cs typeface="Tahoma" panose="020B0604030504040204" pitchFamily="34" charset="0"/>
              </a:rPr>
              <a:t>CE</a:t>
            </a:r>
            <a:r>
              <a:rPr lang="en-US" sz="1600" dirty="0">
                <a:solidFill>
                  <a:schemeClr val="bg1"/>
                </a:solidFill>
                <a:latin typeface="+mn-lt"/>
                <a:ea typeface="Tahoma" panose="020B0604030504040204" pitchFamily="34" charset="0"/>
                <a:cs typeface="Tahoma" panose="020B0604030504040204" pitchFamily="34" charset="0"/>
              </a:rPr>
              <a:t> monitors shown in the figure</a:t>
            </a:r>
          </a:p>
        </p:txBody>
      </p:sp>
      <p:sp>
        <p:nvSpPr>
          <p:cNvPr id="7" name="TextBox 6">
            <a:extLst>
              <a:ext uri="{FF2B5EF4-FFF2-40B4-BE49-F238E27FC236}">
                <a16:creationId xmlns:a16="http://schemas.microsoft.com/office/drawing/2014/main" id="{04AE5B31-9315-B30F-DC76-F8C86D7AA210}"/>
              </a:ext>
            </a:extLst>
          </p:cNvPr>
          <p:cNvSpPr txBox="1"/>
          <p:nvPr/>
        </p:nvSpPr>
        <p:spPr>
          <a:xfrm>
            <a:off x="366176" y="1167287"/>
            <a:ext cx="8208266" cy="584775"/>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Ø"/>
            </a:pPr>
            <a:r>
              <a:rPr lang="en-US" sz="1600">
                <a:solidFill>
                  <a:schemeClr val="bg1"/>
                </a:solidFill>
                <a:latin typeface="+mn-lt"/>
                <a:ea typeface="Tahoma"/>
                <a:cs typeface="Tahoma"/>
              </a:rPr>
              <a:t>SO</a:t>
            </a:r>
            <a:r>
              <a:rPr lang="en-US" sz="1600" baseline="-25000">
                <a:solidFill>
                  <a:schemeClr val="bg1"/>
                </a:solidFill>
                <a:latin typeface="+mn-lt"/>
                <a:ea typeface="Tahoma"/>
                <a:cs typeface="Tahoma"/>
              </a:rPr>
              <a:t>2 </a:t>
            </a:r>
            <a:r>
              <a:rPr lang="en-US" sz="1600">
                <a:solidFill>
                  <a:schemeClr val="bg1"/>
                </a:solidFill>
                <a:latin typeface="+mn-lt"/>
                <a:ea typeface="Tahoma"/>
                <a:cs typeface="Tahoma"/>
              </a:rPr>
              <a:t>concentrations in the vicinity of the airport are dominated by aircraft emissions (given fuel Sulfur content)</a:t>
            </a:r>
          </a:p>
        </p:txBody>
      </p:sp>
      <p:sp>
        <p:nvSpPr>
          <p:cNvPr id="8" name="TextBox 7">
            <a:extLst>
              <a:ext uri="{FF2B5EF4-FFF2-40B4-BE49-F238E27FC236}">
                <a16:creationId xmlns:a16="http://schemas.microsoft.com/office/drawing/2014/main" id="{D5788336-09A9-723E-2A4B-96B0D916B371}"/>
              </a:ext>
            </a:extLst>
          </p:cNvPr>
          <p:cNvSpPr txBox="1"/>
          <p:nvPr/>
        </p:nvSpPr>
        <p:spPr>
          <a:xfrm>
            <a:off x="354165" y="4248762"/>
            <a:ext cx="3776870" cy="2062103"/>
          </a:xfrm>
          <a:prstGeom prst="rect">
            <a:avLst/>
          </a:prstGeom>
          <a:noFill/>
        </p:spPr>
        <p:txBody>
          <a:bodyPr wrap="square">
            <a:spAutoFit/>
          </a:bodyPr>
          <a:lstStyle/>
          <a:p>
            <a:pPr marL="742950" lvl="1" indent="-285750" algn="just">
              <a:buFont typeface="Wingdings" panose="05000000000000000000" pitchFamily="2" charset="2"/>
              <a:buChar char="Ø"/>
            </a:pPr>
            <a:r>
              <a:rPr lang="en-US" sz="1600" dirty="0">
                <a:solidFill>
                  <a:schemeClr val="bg1"/>
                </a:solidFill>
                <a:latin typeface="+mn-lt"/>
                <a:ea typeface="Tahoma" panose="020B0604030504040204" pitchFamily="34" charset="0"/>
                <a:cs typeface="Tahoma" panose="020B0604030504040204" pitchFamily="34" charset="0"/>
              </a:rPr>
              <a:t>using 2 sets of meteorology: </a:t>
            </a:r>
          </a:p>
          <a:p>
            <a:pPr marL="1200150" lvl="2" indent="-285750">
              <a:buFont typeface="Wingdings" panose="05000000000000000000" pitchFamily="2" charset="2"/>
              <a:buChar char="Ø"/>
            </a:pPr>
            <a:r>
              <a:rPr lang="en-US" sz="1600" u="sng" dirty="0">
                <a:solidFill>
                  <a:schemeClr val="bg1"/>
                </a:solidFill>
                <a:latin typeface="+mn-lt"/>
                <a:ea typeface="Tahoma" panose="020B0604030504040204" pitchFamily="34" charset="0"/>
                <a:cs typeface="Tahoma" panose="020B0604030504040204" pitchFamily="34" charset="0"/>
              </a:rPr>
              <a:t>Original Meteorology </a:t>
            </a:r>
            <a:r>
              <a:rPr lang="en-US" sz="1600" dirty="0">
                <a:solidFill>
                  <a:schemeClr val="bg1"/>
                </a:solidFill>
                <a:latin typeface="+mn-lt"/>
                <a:ea typeface="Tahoma" panose="020B0604030504040204" pitchFamily="34" charset="0"/>
                <a:cs typeface="Tahoma" panose="020B0604030504040204" pitchFamily="34" charset="0"/>
              </a:rPr>
              <a:t>generated by AERMET and </a:t>
            </a:r>
          </a:p>
          <a:p>
            <a:pPr marL="1200150" lvl="2" indent="-285750">
              <a:buFont typeface="Wingdings" panose="05000000000000000000" pitchFamily="2" charset="2"/>
              <a:buChar char="Ø"/>
            </a:pPr>
            <a:r>
              <a:rPr lang="en-US" sz="1600" u="sng" dirty="0">
                <a:solidFill>
                  <a:schemeClr val="bg1"/>
                </a:solidFill>
                <a:latin typeface="+mn-lt"/>
                <a:ea typeface="Tahoma" panose="020B0604030504040204" pitchFamily="34" charset="0"/>
                <a:cs typeface="Tahoma" panose="020B0604030504040204" pitchFamily="34" charset="0"/>
              </a:rPr>
              <a:t>Modified Meteorology </a:t>
            </a:r>
            <a:r>
              <a:rPr lang="en-US" sz="1600" dirty="0">
                <a:solidFill>
                  <a:schemeClr val="bg1"/>
                </a:solidFill>
                <a:latin typeface="+mn-lt"/>
                <a:ea typeface="Tahoma" panose="020B0604030504040204" pitchFamily="34" charset="0"/>
                <a:cs typeface="Tahoma" panose="020B0604030504040204" pitchFamily="34" charset="0"/>
              </a:rPr>
              <a:t>based on region-specific modifications of AERMET outputs</a:t>
            </a:r>
          </a:p>
        </p:txBody>
      </p:sp>
      <p:sp>
        <p:nvSpPr>
          <p:cNvPr id="9" name="TextBox 8">
            <a:extLst>
              <a:ext uri="{FF2B5EF4-FFF2-40B4-BE49-F238E27FC236}">
                <a16:creationId xmlns:a16="http://schemas.microsoft.com/office/drawing/2014/main" id="{49CAEE80-309D-518B-C0D3-8FCC705639AA}"/>
              </a:ext>
            </a:extLst>
          </p:cNvPr>
          <p:cNvSpPr txBox="1"/>
          <p:nvPr/>
        </p:nvSpPr>
        <p:spPr>
          <a:xfrm>
            <a:off x="602976" y="6232034"/>
            <a:ext cx="4572000" cy="307777"/>
          </a:xfrm>
          <a:prstGeom prst="rect">
            <a:avLst/>
          </a:prstGeom>
          <a:noFill/>
        </p:spPr>
        <p:txBody>
          <a:bodyPr wrap="square">
            <a:spAutoFit/>
          </a:bodyPr>
          <a:lstStyle/>
          <a:p>
            <a:pPr lvl="2" algn="just"/>
            <a:r>
              <a:rPr lang="en-US" sz="1400" i="1" dirty="0">
                <a:solidFill>
                  <a:srgbClr val="FFFF00"/>
                </a:solidFill>
                <a:latin typeface="+mn-lt"/>
                <a:ea typeface="Tahoma"/>
                <a:cs typeface="Tahoma"/>
              </a:rPr>
              <a:t>Pandey et al, Atmos. Environ., 2022</a:t>
            </a:r>
            <a:endParaRPr lang="en-US" sz="1400" i="1" dirty="0">
              <a:solidFill>
                <a:srgbClr val="FFFF00"/>
              </a:solidFill>
              <a:latin typeface="+mn-lt"/>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7A34795C-BF33-ED4D-6F98-659BC00AF5EB}"/>
              </a:ext>
            </a:extLst>
          </p:cNvPr>
          <p:cNvPicPr>
            <a:picLocks noChangeAspect="1"/>
          </p:cNvPicPr>
          <p:nvPr/>
        </p:nvPicPr>
        <p:blipFill>
          <a:blip r:embed="rId2"/>
          <a:stretch>
            <a:fillRect/>
          </a:stretch>
        </p:blipFill>
        <p:spPr>
          <a:xfrm>
            <a:off x="4135837" y="2621434"/>
            <a:ext cx="5008163" cy="3017366"/>
          </a:xfrm>
          <a:prstGeom prst="rect">
            <a:avLst/>
          </a:prstGeom>
        </p:spPr>
      </p:pic>
      <p:sp>
        <p:nvSpPr>
          <p:cNvPr id="3" name="Rectangle 2">
            <a:extLst>
              <a:ext uri="{FF2B5EF4-FFF2-40B4-BE49-F238E27FC236}">
                <a16:creationId xmlns:a16="http://schemas.microsoft.com/office/drawing/2014/main" id="{015D1611-9A4A-B061-C6AE-F94B7AC5E034}"/>
              </a:ext>
            </a:extLst>
          </p:cNvPr>
          <p:cNvSpPr/>
          <p:nvPr/>
        </p:nvSpPr>
        <p:spPr>
          <a:xfrm>
            <a:off x="3448024" y="1655306"/>
            <a:ext cx="5695976" cy="984885"/>
          </a:xfrm>
          <a:prstGeom prst="rect">
            <a:avLst/>
          </a:prstGeom>
        </p:spPr>
        <p:txBody>
          <a:bodyPr wrap="square" anchor="t">
            <a:spAutoFit/>
          </a:bodyPr>
          <a:lstStyle/>
          <a:p>
            <a:pPr lvl="3">
              <a:buFont typeface="Courier New" panose="02070309020205020404" pitchFamily="49" charset="0"/>
              <a:buChar char="o"/>
            </a:pPr>
            <a:r>
              <a:rPr lang="en-US" sz="1600" dirty="0">
                <a:solidFill>
                  <a:srgbClr val="FFFF00"/>
                </a:solidFill>
                <a:latin typeface="+mn-lt"/>
                <a:cs typeface="Times New Roman" panose="02020603050405020304" pitchFamily="18" charset="0"/>
              </a:rPr>
              <a:t> </a:t>
            </a:r>
            <a:r>
              <a:rPr lang="en-US" sz="1400" dirty="0">
                <a:solidFill>
                  <a:srgbClr val="FFFF00"/>
                </a:solidFill>
                <a:latin typeface="+mn-lt"/>
                <a:cs typeface="Times New Roman" panose="02020603050405020304" pitchFamily="18" charset="0"/>
              </a:rPr>
              <a:t>Winter (Jan 31 – Mar 13, 2012)	</a:t>
            </a:r>
          </a:p>
          <a:p>
            <a:pPr lvl="3">
              <a:buFont typeface="Courier New" panose="02070309020205020404" pitchFamily="49" charset="0"/>
              <a:buChar char="o"/>
            </a:pPr>
            <a:r>
              <a:rPr lang="en-US" sz="1400" dirty="0">
                <a:solidFill>
                  <a:srgbClr val="FFFF00"/>
                </a:solidFill>
                <a:latin typeface="+mn-lt"/>
                <a:ea typeface="ＭＳ Ｐゴシック"/>
                <a:cs typeface="Times New Roman" panose="02020603050405020304" pitchFamily="18" charset="0"/>
              </a:rPr>
              <a:t> Summer (Jul 18 – Aug 28, 2012)</a:t>
            </a:r>
          </a:p>
          <a:p>
            <a:pPr lvl="3">
              <a:buFont typeface="Courier New" panose="02070309020205020404" pitchFamily="49" charset="0"/>
              <a:buChar char="o"/>
            </a:pPr>
            <a:r>
              <a:rPr lang="en-US" sz="1400" dirty="0">
                <a:solidFill>
                  <a:srgbClr val="FFFF00"/>
                </a:solidFill>
                <a:latin typeface="+mn-lt"/>
                <a:cs typeface="Times New Roman" panose="02020603050405020304" pitchFamily="18" charset="0"/>
              </a:rPr>
              <a:t> 17 Locations:  4 “core”, 4 “satellite”, 9 “gradient”</a:t>
            </a:r>
          </a:p>
          <a:p>
            <a:pPr lvl="3"/>
            <a:r>
              <a:rPr lang="en-US" sz="1400" dirty="0">
                <a:solidFill>
                  <a:srgbClr val="FFFF00"/>
                </a:solidFill>
                <a:latin typeface="+mn-lt"/>
                <a:cs typeface="Times New Roman" panose="02020603050405020304" pitchFamily="18" charset="0"/>
              </a:rPr>
              <a:t>Over 400 compounds measured</a:t>
            </a:r>
          </a:p>
        </p:txBody>
      </p:sp>
      <p:sp>
        <p:nvSpPr>
          <p:cNvPr id="6" name="TextBox 5">
            <a:extLst>
              <a:ext uri="{FF2B5EF4-FFF2-40B4-BE49-F238E27FC236}">
                <a16:creationId xmlns:a16="http://schemas.microsoft.com/office/drawing/2014/main" id="{C4B41157-F6B9-E4FA-DF5C-097580D4DDF0}"/>
              </a:ext>
            </a:extLst>
          </p:cNvPr>
          <p:cNvSpPr txBox="1"/>
          <p:nvPr/>
        </p:nvSpPr>
        <p:spPr>
          <a:xfrm>
            <a:off x="6183312" y="6583760"/>
            <a:ext cx="2782888" cy="246221"/>
          </a:xfrm>
          <a:prstGeom prst="rect">
            <a:avLst/>
          </a:prstGeom>
          <a:noFill/>
        </p:spPr>
        <p:txBody>
          <a:bodyPr wrap="square" rtlCol="0">
            <a:spAutoFit/>
          </a:bodyPr>
          <a:lstStyle/>
          <a:p>
            <a:r>
              <a:rPr lang="en-US" sz="1000" dirty="0">
                <a:solidFill>
                  <a:srgbClr val="FFFF00"/>
                </a:solidFill>
              </a:rPr>
              <a:t>LAWA</a:t>
            </a:r>
            <a:r>
              <a:rPr lang="en-US" sz="1000" dirty="0">
                <a:solidFill>
                  <a:schemeClr val="bg1"/>
                </a:solidFill>
              </a:rPr>
              <a:t>: Los Angeles World Airports</a:t>
            </a:r>
          </a:p>
        </p:txBody>
      </p:sp>
    </p:spTree>
    <p:extLst>
      <p:ext uri="{BB962C8B-B14F-4D97-AF65-F5344CB8AC3E}">
        <p14:creationId xmlns:p14="http://schemas.microsoft.com/office/powerpoint/2010/main" val="20919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CD18-4CA1-594C-DF1A-6ED23A0ED5EA}"/>
              </a:ext>
            </a:extLst>
          </p:cNvPr>
          <p:cNvSpPr>
            <a:spLocks noGrp="1"/>
          </p:cNvSpPr>
          <p:nvPr>
            <p:ph type="title"/>
          </p:nvPr>
        </p:nvSpPr>
        <p:spPr>
          <a:xfrm>
            <a:off x="122494" y="324677"/>
            <a:ext cx="8710610" cy="704850"/>
          </a:xfrm>
        </p:spPr>
        <p:txBody>
          <a:bodyPr/>
          <a:lstStyle/>
          <a:p>
            <a:r>
              <a:rPr lang="en-US" sz="2400" dirty="0"/>
              <a:t>Emissions (Aircraft: AEDT, Non-Aircraft: </a:t>
            </a:r>
            <a:r>
              <a:rPr lang="en-US" sz="2400"/>
              <a:t>LAX-AQSAS</a:t>
            </a:r>
            <a:r>
              <a:rPr lang="en-US" sz="2400" dirty="0"/>
              <a:t>)</a:t>
            </a:r>
          </a:p>
        </p:txBody>
      </p:sp>
      <p:pic>
        <p:nvPicPr>
          <p:cNvPr id="4" name="Picture 3" descr="A graph of different types of aircraft&#10;&#10;Description automatically generated with medium confidence">
            <a:extLst>
              <a:ext uri="{FF2B5EF4-FFF2-40B4-BE49-F238E27FC236}">
                <a16:creationId xmlns:a16="http://schemas.microsoft.com/office/drawing/2014/main" id="{5C468D01-3454-6F23-772E-DCE861CF01E1}"/>
              </a:ext>
            </a:extLst>
          </p:cNvPr>
          <p:cNvPicPr>
            <a:picLocks noChangeAspect="1"/>
          </p:cNvPicPr>
          <p:nvPr/>
        </p:nvPicPr>
        <p:blipFill>
          <a:blip r:embed="rId2"/>
          <a:stretch>
            <a:fillRect/>
          </a:stretch>
        </p:blipFill>
        <p:spPr>
          <a:xfrm>
            <a:off x="751454" y="1029527"/>
            <a:ext cx="7725034" cy="4506344"/>
          </a:xfrm>
          <a:prstGeom prst="rect">
            <a:avLst/>
          </a:prstGeom>
        </p:spPr>
      </p:pic>
      <p:sp>
        <p:nvSpPr>
          <p:cNvPr id="6" name="TextBox 5">
            <a:extLst>
              <a:ext uri="{FF2B5EF4-FFF2-40B4-BE49-F238E27FC236}">
                <a16:creationId xmlns:a16="http://schemas.microsoft.com/office/drawing/2014/main" id="{CA50B98E-AB9F-EFBA-7ADB-80D9060C22B4}"/>
              </a:ext>
            </a:extLst>
          </p:cNvPr>
          <p:cNvSpPr txBox="1"/>
          <p:nvPr/>
        </p:nvSpPr>
        <p:spPr>
          <a:xfrm>
            <a:off x="709483" y="5536085"/>
            <a:ext cx="7725034" cy="584775"/>
          </a:xfrm>
          <a:prstGeom prst="rect">
            <a:avLst/>
          </a:prstGeom>
          <a:noFill/>
        </p:spPr>
        <p:txBody>
          <a:bodyPr wrap="square">
            <a:spAutoFit/>
          </a:bodyPr>
          <a:lstStyle/>
          <a:p>
            <a:pPr algn="ctr"/>
            <a:r>
              <a:rPr lang="en-US" sz="1600" dirty="0">
                <a:solidFill>
                  <a:schemeClr val="bg1"/>
                </a:solidFill>
                <a:effectLst/>
                <a:latin typeface="+mn-lt"/>
                <a:ea typeface="Times New Roman" panose="02020603050405020304" pitchFamily="18" charset="0"/>
              </a:rPr>
              <a:t>Comparison of hourly averaged aircraft and non-aircraft SO</a:t>
            </a:r>
            <a:r>
              <a:rPr lang="en-US" sz="1600" baseline="-25000" dirty="0">
                <a:solidFill>
                  <a:schemeClr val="bg1"/>
                </a:solidFill>
                <a:effectLst/>
                <a:latin typeface="+mn-lt"/>
                <a:ea typeface="Times New Roman" panose="02020603050405020304" pitchFamily="18" charset="0"/>
              </a:rPr>
              <a:t>2</a:t>
            </a:r>
            <a:r>
              <a:rPr lang="en-US" sz="1600" dirty="0">
                <a:solidFill>
                  <a:schemeClr val="bg1"/>
                </a:solidFill>
                <a:effectLst/>
                <a:latin typeface="+mn-lt"/>
                <a:ea typeface="Times New Roman" panose="02020603050405020304" pitchFamily="18" charset="0"/>
              </a:rPr>
              <a:t> and NO</a:t>
            </a:r>
            <a:r>
              <a:rPr lang="en-US" sz="1600" baseline="-25000" dirty="0">
                <a:solidFill>
                  <a:schemeClr val="bg1"/>
                </a:solidFill>
                <a:effectLst/>
                <a:latin typeface="+mn-lt"/>
                <a:ea typeface="Times New Roman" panose="02020603050405020304" pitchFamily="18" charset="0"/>
              </a:rPr>
              <a:t>X</a:t>
            </a:r>
            <a:r>
              <a:rPr lang="en-US" sz="1600" dirty="0">
                <a:solidFill>
                  <a:schemeClr val="bg1"/>
                </a:solidFill>
                <a:effectLst/>
                <a:latin typeface="+mn-lt"/>
                <a:ea typeface="Times New Roman" panose="02020603050405020304" pitchFamily="18" charset="0"/>
              </a:rPr>
              <a:t> emissions during the winter and summer field studies.</a:t>
            </a:r>
            <a:r>
              <a:rPr lang="en-US" sz="1600" dirty="0">
                <a:solidFill>
                  <a:schemeClr val="bg1"/>
                </a:solidFill>
                <a:effectLst/>
                <a:latin typeface="+mn-lt"/>
              </a:rPr>
              <a:t> </a:t>
            </a:r>
            <a:endParaRPr lang="en-US" sz="1600" dirty="0">
              <a:solidFill>
                <a:schemeClr val="bg1"/>
              </a:solidFill>
              <a:latin typeface="+mn-lt"/>
            </a:endParaRPr>
          </a:p>
        </p:txBody>
      </p:sp>
      <p:sp>
        <p:nvSpPr>
          <p:cNvPr id="9" name="Text Box 9">
            <a:extLst>
              <a:ext uri="{FF2B5EF4-FFF2-40B4-BE49-F238E27FC236}">
                <a16:creationId xmlns:a16="http://schemas.microsoft.com/office/drawing/2014/main" id="{F255B331-0E1E-CB11-863E-7A29476D42DB}"/>
              </a:ext>
            </a:extLst>
          </p:cNvPr>
          <p:cNvSpPr txBox="1">
            <a:spLocks noChangeArrowheads="1"/>
          </p:cNvSpPr>
          <p:nvPr/>
        </p:nvSpPr>
        <p:spPr bwMode="auto">
          <a:xfrm>
            <a:off x="0" y="6102572"/>
            <a:ext cx="9143999" cy="307777"/>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med" len="sm"/>
              </a14:hiddenLine>
            </a:ext>
          </a:extLst>
        </p:spPr>
        <p:txBody>
          <a:bodyPr wrap="square" lIns="91440" tIns="45720" rIns="91440" bIns="45720" anchor="t">
            <a:spAutoFit/>
          </a:bodyPr>
          <a:lstStyle>
            <a:lvl1pPr>
              <a:spcBef>
                <a:spcPct val="50000"/>
              </a:spcBef>
              <a:buClr>
                <a:schemeClr val="bg1"/>
              </a:buClr>
              <a:buFont typeface="Helvetica CY" pitchFamily="2" charset="0"/>
              <a:buChar char="•"/>
              <a:defRPr sz="2400">
                <a:solidFill>
                  <a:schemeClr val="bg1"/>
                </a:solidFill>
                <a:latin typeface="Helvetica" pitchFamily="2" charset="0"/>
                <a:ea typeface="ＭＳ Ｐゴシック" panose="020B0600070205080204" pitchFamily="34" charset="-128"/>
              </a:defRPr>
            </a:lvl1pPr>
            <a:lvl2pPr marL="742950" indent="-285750">
              <a:buClr>
                <a:schemeClr val="bg1"/>
              </a:buClr>
              <a:buFont typeface="Helvetica CY" pitchFamily="2" charset="0"/>
              <a:buChar char="–"/>
              <a:defRPr sz="2000">
                <a:solidFill>
                  <a:schemeClr val="bg1"/>
                </a:solidFill>
                <a:latin typeface="Helvetica" pitchFamily="2" charset="0"/>
                <a:ea typeface="ＭＳ Ｐゴシック" panose="020B0600070205080204" pitchFamily="34" charset="-128"/>
              </a:defRPr>
            </a:lvl2pPr>
            <a:lvl3pPr marL="1143000" indent="-228600">
              <a:buClr>
                <a:schemeClr val="bg1"/>
              </a:buClr>
              <a:buFont typeface="Helvetica CY" pitchFamily="2" charset="0"/>
              <a:buChar char="•"/>
              <a:defRPr>
                <a:solidFill>
                  <a:schemeClr val="bg1"/>
                </a:solidFill>
                <a:latin typeface="Helvetica" pitchFamily="2" charset="0"/>
                <a:ea typeface="ＭＳ Ｐゴシック" panose="020B0600070205080204" pitchFamily="34" charset="-128"/>
              </a:defRPr>
            </a:lvl3pPr>
            <a:lvl4pPr marL="1600200" indent="-228600">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4pPr>
            <a:lvl5pPr marL="2057400" indent="-228600">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9pPr>
          </a:lstStyle>
          <a:p>
            <a:pPr algn="ctr">
              <a:buNone/>
            </a:pPr>
            <a:r>
              <a:rPr lang="en-US" sz="1400">
                <a:latin typeface="Helvetica"/>
                <a:ea typeface="Times New Roman" panose="02020603050405020304" pitchFamily="18" charset="0"/>
                <a:cs typeface="Helvetica"/>
              </a:rPr>
              <a:t>Aircraft SO</a:t>
            </a:r>
            <a:r>
              <a:rPr lang="en-US" sz="1400" baseline="-25000">
                <a:latin typeface="Helvetica"/>
                <a:ea typeface="Times New Roman" panose="02020603050405020304" pitchFamily="18" charset="0"/>
                <a:cs typeface="Helvetica"/>
              </a:rPr>
              <a:t>2</a:t>
            </a:r>
            <a:r>
              <a:rPr lang="en-US" sz="1400">
                <a:latin typeface="Helvetica"/>
                <a:ea typeface="Times New Roman" panose="02020603050405020304" pitchFamily="18" charset="0"/>
                <a:cs typeface="Helvetica"/>
              </a:rPr>
              <a:t> and NOx emissions close to 50% of non-aircraft emissions in both seasons during 7-19 hours.</a:t>
            </a:r>
            <a:r>
              <a:rPr lang="en-US" sz="1400">
                <a:latin typeface="Helvetica"/>
                <a:ea typeface="ＭＳ Ｐゴシック"/>
                <a:cs typeface="Helvetica"/>
              </a:rPr>
              <a:t> </a:t>
            </a:r>
            <a:endParaRPr lang="en-US" sz="1400" dirty="0"/>
          </a:p>
        </p:txBody>
      </p:sp>
      <p:sp>
        <p:nvSpPr>
          <p:cNvPr id="3" name="TextBox 2">
            <a:extLst>
              <a:ext uri="{FF2B5EF4-FFF2-40B4-BE49-F238E27FC236}">
                <a16:creationId xmlns:a16="http://schemas.microsoft.com/office/drawing/2014/main" id="{58B2BA40-0A91-D062-B301-B055DD3B58C6}"/>
              </a:ext>
            </a:extLst>
          </p:cNvPr>
          <p:cNvSpPr txBox="1"/>
          <p:nvPr/>
        </p:nvSpPr>
        <p:spPr>
          <a:xfrm>
            <a:off x="9848" y="6410349"/>
            <a:ext cx="5582568" cy="400110"/>
          </a:xfrm>
          <a:prstGeom prst="rect">
            <a:avLst/>
          </a:prstGeom>
          <a:noFill/>
        </p:spPr>
        <p:txBody>
          <a:bodyPr wrap="square" rtlCol="0">
            <a:spAutoFit/>
          </a:bodyPr>
          <a:lstStyle/>
          <a:p>
            <a:r>
              <a:rPr lang="en-US" sz="1000" dirty="0">
                <a:solidFill>
                  <a:srgbClr val="FFFF00"/>
                </a:solidFill>
              </a:rPr>
              <a:t>AEDT</a:t>
            </a:r>
            <a:r>
              <a:rPr lang="en-US" sz="1000" dirty="0">
                <a:solidFill>
                  <a:schemeClr val="bg1"/>
                </a:solidFill>
              </a:rPr>
              <a:t>: Aviation Environmental Design Tool </a:t>
            </a:r>
          </a:p>
          <a:p>
            <a:r>
              <a:rPr lang="en-US" sz="1000">
                <a:solidFill>
                  <a:srgbClr val="FFFF00"/>
                </a:solidFill>
              </a:rPr>
              <a:t>LAX-AQSAS</a:t>
            </a:r>
            <a:r>
              <a:rPr lang="en-US" sz="1000" dirty="0">
                <a:solidFill>
                  <a:schemeClr val="bg1"/>
                </a:solidFill>
              </a:rPr>
              <a:t>: Los Angeles </a:t>
            </a:r>
            <a:r>
              <a:rPr lang="en-US" sz="1000">
                <a:solidFill>
                  <a:schemeClr val="bg1"/>
                </a:solidFill>
              </a:rPr>
              <a:t>Airport - Air</a:t>
            </a:r>
            <a:r>
              <a:rPr lang="en-US" sz="1000" dirty="0">
                <a:solidFill>
                  <a:schemeClr val="bg1"/>
                </a:solidFill>
              </a:rPr>
              <a:t> Quality and Source Apportionment Study</a:t>
            </a:r>
          </a:p>
        </p:txBody>
      </p:sp>
    </p:spTree>
    <p:extLst>
      <p:ext uri="{BB962C8B-B14F-4D97-AF65-F5344CB8AC3E}">
        <p14:creationId xmlns:p14="http://schemas.microsoft.com/office/powerpoint/2010/main" val="10888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F8CE59-A5DA-4C0B-855E-09FEA9993B1F}"/>
              </a:ext>
            </a:extLst>
          </p:cNvPr>
          <p:cNvSpPr txBox="1">
            <a:spLocks noChangeArrowheads="1"/>
          </p:cNvSpPr>
          <p:nvPr/>
        </p:nvSpPr>
        <p:spPr>
          <a:xfrm>
            <a:off x="0" y="462729"/>
            <a:ext cx="8517705" cy="562604"/>
          </a:xfrm>
          <a:prstGeom prst="rect">
            <a:avLst/>
          </a:prstGeom>
        </p:spPr>
        <p:txBody>
          <a:bodyPr/>
          <a:lstStyle>
            <a:lvl1pPr algn="l" rtl="0" eaLnBrk="0" fontAlgn="base" hangingPunct="0">
              <a:lnSpc>
                <a:spcPct val="80000"/>
              </a:lnSpc>
              <a:spcBef>
                <a:spcPct val="0"/>
              </a:spcBef>
              <a:spcAft>
                <a:spcPct val="0"/>
              </a:spcAft>
              <a:defRPr sz="2800" b="1">
                <a:solidFill>
                  <a:srgbClr val="EAFD39"/>
                </a:solidFill>
                <a:latin typeface="+mj-lt"/>
                <a:ea typeface="ＭＳ Ｐゴシック" pitchFamily="-65" charset="-128"/>
                <a:cs typeface="ＭＳ Ｐゴシック" pitchFamily="-65" charset="-128"/>
              </a:defRPr>
            </a:lvl1pPr>
            <a:lvl2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2pPr>
            <a:lvl3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3pPr>
            <a:lvl4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4pPr>
            <a:lvl5pPr algn="l" rtl="0" eaLnBrk="0" fontAlgn="base" hangingPunct="0">
              <a:lnSpc>
                <a:spcPct val="80000"/>
              </a:lnSpc>
              <a:spcBef>
                <a:spcPct val="0"/>
              </a:spcBef>
              <a:spcAft>
                <a:spcPct val="0"/>
              </a:spcAft>
              <a:defRPr sz="2800" b="1">
                <a:solidFill>
                  <a:srgbClr val="EAFD39"/>
                </a:solidFill>
                <a:latin typeface="Helvetica" charset="0"/>
                <a:ea typeface="ＭＳ Ｐゴシック" pitchFamily="-65" charset="-128"/>
                <a:cs typeface="ＭＳ Ｐゴシック" pitchFamily="-65" charset="-128"/>
              </a:defRPr>
            </a:lvl5pPr>
            <a:lvl6pPr marL="457200" algn="l" rtl="0" eaLnBrk="0" fontAlgn="base" hangingPunct="0">
              <a:lnSpc>
                <a:spcPct val="80000"/>
              </a:lnSpc>
              <a:spcBef>
                <a:spcPct val="0"/>
              </a:spcBef>
              <a:spcAft>
                <a:spcPct val="0"/>
              </a:spcAft>
              <a:defRPr sz="2800" b="1">
                <a:solidFill>
                  <a:srgbClr val="EAFD39"/>
                </a:solidFill>
                <a:latin typeface="Helvetica" charset="0"/>
              </a:defRPr>
            </a:lvl6pPr>
            <a:lvl7pPr marL="914400" algn="l" rtl="0" eaLnBrk="0" fontAlgn="base" hangingPunct="0">
              <a:lnSpc>
                <a:spcPct val="80000"/>
              </a:lnSpc>
              <a:spcBef>
                <a:spcPct val="0"/>
              </a:spcBef>
              <a:spcAft>
                <a:spcPct val="0"/>
              </a:spcAft>
              <a:defRPr sz="2800" b="1">
                <a:solidFill>
                  <a:srgbClr val="EAFD39"/>
                </a:solidFill>
                <a:latin typeface="Helvetica" charset="0"/>
              </a:defRPr>
            </a:lvl7pPr>
            <a:lvl8pPr marL="1371600" algn="l" rtl="0" eaLnBrk="0" fontAlgn="base" hangingPunct="0">
              <a:lnSpc>
                <a:spcPct val="80000"/>
              </a:lnSpc>
              <a:spcBef>
                <a:spcPct val="0"/>
              </a:spcBef>
              <a:spcAft>
                <a:spcPct val="0"/>
              </a:spcAft>
              <a:defRPr sz="2800" b="1">
                <a:solidFill>
                  <a:srgbClr val="EAFD39"/>
                </a:solidFill>
                <a:latin typeface="Helvetica" charset="0"/>
              </a:defRPr>
            </a:lvl8pPr>
            <a:lvl9pPr marL="1828800" algn="l" rtl="0" eaLnBrk="0" fontAlgn="base" hangingPunct="0">
              <a:lnSpc>
                <a:spcPct val="80000"/>
              </a:lnSpc>
              <a:spcBef>
                <a:spcPct val="0"/>
              </a:spcBef>
              <a:spcAft>
                <a:spcPct val="0"/>
              </a:spcAft>
              <a:defRPr sz="2800" b="1">
                <a:solidFill>
                  <a:srgbClr val="EAFD39"/>
                </a:solidFill>
                <a:latin typeface="Helvetica" charset="0"/>
              </a:defRPr>
            </a:lvl9pPr>
          </a:lstStyle>
          <a:p>
            <a:pPr algn="ctr"/>
            <a:r>
              <a:rPr lang="en-US" altLang="en-US" kern="0" dirty="0">
                <a:ea typeface="ＭＳ Ｐゴシック" panose="020B0600070205080204" pitchFamily="34" charset="-128"/>
                <a:cs typeface="Times New Roman" panose="02020603050405020304" pitchFamily="18" charset="0"/>
              </a:rPr>
              <a:t>Modified Meteorological Conditions in AERMOD</a:t>
            </a:r>
          </a:p>
        </p:txBody>
      </p:sp>
      <p:pic>
        <p:nvPicPr>
          <p:cNvPr id="4" name="Content Placeholder 7" descr="Phase III Monitoring Locations.jpg">
            <a:extLst>
              <a:ext uri="{FF2B5EF4-FFF2-40B4-BE49-F238E27FC236}">
                <a16:creationId xmlns:a16="http://schemas.microsoft.com/office/drawing/2014/main" id="{4C2B3153-0685-45C8-8F82-9FD7872E86D6}"/>
              </a:ext>
            </a:extLst>
          </p:cNvPr>
          <p:cNvPicPr>
            <a:picLocks noChangeAspect="1"/>
          </p:cNvPicPr>
          <p:nvPr/>
        </p:nvPicPr>
        <p:blipFill>
          <a:blip r:embed="rId2">
            <a:extLst>
              <a:ext uri="{28A0092B-C50C-407E-A947-70E740481C1C}">
                <a14:useLocalDpi xmlns:a14="http://schemas.microsoft.com/office/drawing/2010/main" val="0"/>
              </a:ext>
            </a:extLst>
          </a:blip>
          <a:srcRect l="6429" t="21979" r="8215" b="21979"/>
          <a:stretch>
            <a:fillRect/>
          </a:stretch>
        </p:blipFill>
        <p:spPr bwMode="auto">
          <a:xfrm>
            <a:off x="7318886" y="1111731"/>
            <a:ext cx="1815281" cy="129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DCB7817-119A-4025-9011-88248AE2105A}"/>
              </a:ext>
            </a:extLst>
          </p:cNvPr>
          <p:cNvPicPr>
            <a:picLocks noChangeAspect="1"/>
          </p:cNvPicPr>
          <p:nvPr/>
        </p:nvPicPr>
        <p:blipFill>
          <a:blip r:embed="rId3"/>
          <a:stretch>
            <a:fillRect/>
          </a:stretch>
        </p:blipFill>
        <p:spPr>
          <a:xfrm>
            <a:off x="7260389" y="2687178"/>
            <a:ext cx="1701601" cy="957461"/>
          </a:xfrm>
          <a:prstGeom prst="rect">
            <a:avLst/>
          </a:prstGeom>
        </p:spPr>
      </p:pic>
      <p:sp>
        <p:nvSpPr>
          <p:cNvPr id="22" name="Cloud 21">
            <a:extLst>
              <a:ext uri="{FF2B5EF4-FFF2-40B4-BE49-F238E27FC236}">
                <a16:creationId xmlns:a16="http://schemas.microsoft.com/office/drawing/2014/main" id="{361A238C-B8C0-479B-A9D8-916DD34F8781}"/>
              </a:ext>
            </a:extLst>
          </p:cNvPr>
          <p:cNvSpPr/>
          <p:nvPr/>
        </p:nvSpPr>
        <p:spPr bwMode="auto">
          <a:xfrm>
            <a:off x="7081586" y="4338017"/>
            <a:ext cx="1750142" cy="1514168"/>
          </a:xfrm>
          <a:prstGeom prst="cloud">
            <a:avLst/>
          </a:prstGeom>
          <a:solidFill>
            <a:srgbClr val="FFFF00"/>
          </a:solidFill>
          <a:ln w="12700" cap="flat" cmpd="sng" algn="ctr">
            <a:solidFill>
              <a:schemeClr val="tx1"/>
            </a:solid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
        <p:nvSpPr>
          <p:cNvPr id="24" name="TextBox 23">
            <a:extLst>
              <a:ext uri="{FF2B5EF4-FFF2-40B4-BE49-F238E27FC236}">
                <a16:creationId xmlns:a16="http://schemas.microsoft.com/office/drawing/2014/main" id="{4BA934FA-6536-4B7A-AF60-0A66C117D346}"/>
              </a:ext>
            </a:extLst>
          </p:cNvPr>
          <p:cNvSpPr txBox="1"/>
          <p:nvPr/>
        </p:nvSpPr>
        <p:spPr>
          <a:xfrm>
            <a:off x="7042389" y="4711206"/>
            <a:ext cx="1828536" cy="707886"/>
          </a:xfrm>
          <a:prstGeom prst="rect">
            <a:avLst/>
          </a:prstGeom>
          <a:noFill/>
        </p:spPr>
        <p:txBody>
          <a:bodyPr wrap="square">
            <a:spAutoFit/>
          </a:bodyPr>
          <a:lstStyle/>
          <a:p>
            <a:pPr algn="ctr"/>
            <a:r>
              <a:rPr lang="en-US" altLang="en-US" sz="2000" kern="0" dirty="0">
                <a:solidFill>
                  <a:srgbClr val="FF0000"/>
                </a:solidFill>
                <a:latin typeface="+mj-lt"/>
                <a:cs typeface="Times New Roman" panose="02020603050405020304" pitchFamily="18" charset="0"/>
              </a:rPr>
              <a:t>Modified Meteorology</a:t>
            </a:r>
            <a:endParaRPr lang="en-US" sz="2000" dirty="0">
              <a:solidFill>
                <a:srgbClr val="FF0000"/>
              </a:solidFill>
              <a:latin typeface="+mj-lt"/>
            </a:endParaRPr>
          </a:p>
        </p:txBody>
      </p:sp>
      <p:sp>
        <p:nvSpPr>
          <p:cNvPr id="27" name="TextBox 26">
            <a:extLst>
              <a:ext uri="{FF2B5EF4-FFF2-40B4-BE49-F238E27FC236}">
                <a16:creationId xmlns:a16="http://schemas.microsoft.com/office/drawing/2014/main" id="{D16AEED1-94C7-42F2-BC52-378284137E59}"/>
              </a:ext>
            </a:extLst>
          </p:cNvPr>
          <p:cNvSpPr txBox="1"/>
          <p:nvPr/>
        </p:nvSpPr>
        <p:spPr>
          <a:xfrm>
            <a:off x="7762246" y="3644639"/>
            <a:ext cx="1371921" cy="276999"/>
          </a:xfrm>
          <a:prstGeom prst="rect">
            <a:avLst/>
          </a:prstGeom>
          <a:noFill/>
        </p:spPr>
        <p:txBody>
          <a:bodyPr wrap="square" rtlCol="0">
            <a:spAutoFit/>
          </a:bodyPr>
          <a:lstStyle/>
          <a:p>
            <a:r>
              <a:rPr lang="en-US" sz="1200" i="1" dirty="0">
                <a:solidFill>
                  <a:srgbClr val="FFFF00"/>
                </a:solidFill>
              </a:rPr>
              <a:t>Source: Google</a:t>
            </a:r>
          </a:p>
        </p:txBody>
      </p:sp>
      <p:pic>
        <p:nvPicPr>
          <p:cNvPr id="5" name="Picture 4" descr="A screenshot of a graph&#10;&#10;Description automatically generated">
            <a:extLst>
              <a:ext uri="{FF2B5EF4-FFF2-40B4-BE49-F238E27FC236}">
                <a16:creationId xmlns:a16="http://schemas.microsoft.com/office/drawing/2014/main" id="{1A5B38B6-716F-E886-8703-73C6C9D3B06E}"/>
              </a:ext>
            </a:extLst>
          </p:cNvPr>
          <p:cNvPicPr>
            <a:picLocks noChangeAspect="1"/>
          </p:cNvPicPr>
          <p:nvPr/>
        </p:nvPicPr>
        <p:blipFill>
          <a:blip r:embed="rId4"/>
          <a:stretch>
            <a:fillRect/>
          </a:stretch>
        </p:blipFill>
        <p:spPr>
          <a:xfrm>
            <a:off x="2423161" y="2715749"/>
            <a:ext cx="4082354" cy="4082354"/>
          </a:xfrm>
          <a:prstGeom prst="rect">
            <a:avLst/>
          </a:prstGeom>
        </p:spPr>
      </p:pic>
      <p:sp>
        <p:nvSpPr>
          <p:cNvPr id="9" name="TextBox 8">
            <a:extLst>
              <a:ext uri="{FF2B5EF4-FFF2-40B4-BE49-F238E27FC236}">
                <a16:creationId xmlns:a16="http://schemas.microsoft.com/office/drawing/2014/main" id="{B48FED65-5B34-B0A2-B831-941BC3708CB2}"/>
              </a:ext>
            </a:extLst>
          </p:cNvPr>
          <p:cNvSpPr txBox="1"/>
          <p:nvPr/>
        </p:nvSpPr>
        <p:spPr>
          <a:xfrm>
            <a:off x="167890" y="1025333"/>
            <a:ext cx="6578665" cy="1661993"/>
          </a:xfrm>
          <a:prstGeom prst="rect">
            <a:avLst/>
          </a:prstGeom>
          <a:noFill/>
        </p:spPr>
        <p:txBody>
          <a:bodyPr wrap="square">
            <a:spAutoFit/>
          </a:bodyPr>
          <a:lstStyle/>
          <a:p>
            <a:pPr marL="285750" indent="-285750">
              <a:buClr>
                <a:srgbClr val="FFFF00"/>
              </a:buClr>
              <a:buFont typeface="Arial" panose="020B0604020202020204" pitchFamily="34" charset="0"/>
              <a:buChar char="•"/>
            </a:pPr>
            <a:r>
              <a:rPr lang="en-US" sz="1700" b="0" i="0" dirty="0">
                <a:solidFill>
                  <a:schemeClr val="bg1"/>
                </a:solidFill>
                <a:effectLst/>
                <a:latin typeface="+mn-lt"/>
              </a:rPr>
              <a:t>to account for the formation of the internal boundary layer that is formed when stable air from the ocean flows onto the warmer land surface of the airport,</a:t>
            </a:r>
          </a:p>
          <a:p>
            <a:pPr>
              <a:buClr>
                <a:srgbClr val="FFFF00"/>
              </a:buClr>
            </a:pPr>
            <a:endParaRPr lang="en-US" sz="1700" b="0" i="0" dirty="0">
              <a:solidFill>
                <a:schemeClr val="bg1"/>
              </a:solidFill>
              <a:effectLst/>
              <a:latin typeface="+mn-lt"/>
            </a:endParaRPr>
          </a:p>
          <a:p>
            <a:pPr marL="285750" indent="-285750">
              <a:buClr>
                <a:srgbClr val="FFFF00"/>
              </a:buClr>
              <a:buFont typeface="Arial" panose="020B0604020202020204" pitchFamily="34" charset="0"/>
              <a:buChar char="•"/>
            </a:pPr>
            <a:r>
              <a:rPr lang="en-US" sz="1700" b="0" i="0" dirty="0">
                <a:solidFill>
                  <a:schemeClr val="bg1"/>
                </a:solidFill>
                <a:effectLst/>
                <a:latin typeface="+mn-lt"/>
              </a:rPr>
              <a:t>urban roughness effects on winds flowing from Los Angeles, east of the airport.</a:t>
            </a:r>
            <a:endParaRPr lang="en-US" sz="1700" dirty="0">
              <a:solidFill>
                <a:schemeClr val="bg1"/>
              </a:solidFill>
              <a:latin typeface="+mn-lt"/>
            </a:endParaRPr>
          </a:p>
        </p:txBody>
      </p:sp>
    </p:spTree>
    <p:extLst>
      <p:ext uri="{BB962C8B-B14F-4D97-AF65-F5344CB8AC3E}">
        <p14:creationId xmlns:p14="http://schemas.microsoft.com/office/powerpoint/2010/main" val="74368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7A7E1A-9720-0A98-9F57-0EA0B7988A6C}"/>
              </a:ext>
            </a:extLst>
          </p:cNvPr>
          <p:cNvSpPr>
            <a:spLocks noGrp="1"/>
          </p:cNvSpPr>
          <p:nvPr>
            <p:ph type="title"/>
          </p:nvPr>
        </p:nvSpPr>
        <p:spPr>
          <a:xfrm>
            <a:off x="110791" y="228565"/>
            <a:ext cx="8732718" cy="704850"/>
          </a:xfrm>
        </p:spPr>
        <p:txBody>
          <a:bodyPr/>
          <a:lstStyle/>
          <a:p>
            <a:r>
              <a:rPr lang="en-US" sz="2000"/>
              <a:t>Implementation of Plume Rise and Shoreline Meteorology Results</a:t>
            </a:r>
          </a:p>
        </p:txBody>
      </p:sp>
      <p:sp>
        <p:nvSpPr>
          <p:cNvPr id="5" name="Text Box 9">
            <a:extLst>
              <a:ext uri="{FF2B5EF4-FFF2-40B4-BE49-F238E27FC236}">
                <a16:creationId xmlns:a16="http://schemas.microsoft.com/office/drawing/2014/main" id="{76663AFA-D733-8869-66AC-09B9FDE98EB8}"/>
              </a:ext>
            </a:extLst>
          </p:cNvPr>
          <p:cNvSpPr txBox="1">
            <a:spLocks noChangeArrowheads="1"/>
          </p:cNvSpPr>
          <p:nvPr/>
        </p:nvSpPr>
        <p:spPr bwMode="auto">
          <a:xfrm>
            <a:off x="0" y="5567892"/>
            <a:ext cx="9143999" cy="523220"/>
          </a:xfrm>
          <a:prstGeom prst="rect">
            <a:avLst/>
          </a:prstGeom>
          <a:solidFill>
            <a:srgbClr val="993300"/>
          </a:solidFill>
          <a:ln>
            <a:noFill/>
          </a:ln>
          <a:extLst>
            <a:ext uri="{91240B29-F687-4F45-9708-019B960494DF}">
              <a14:hiddenLine xmlns:a14="http://schemas.microsoft.com/office/drawing/2010/main" w="12700">
                <a:solidFill>
                  <a:srgbClr val="000000"/>
                </a:solidFill>
                <a:miter lim="800000"/>
                <a:headEnd type="none" w="sm" len="sm"/>
                <a:tailEnd type="none" w="med" len="sm"/>
              </a14:hiddenLine>
            </a:ext>
          </a:extLst>
        </p:spPr>
        <p:txBody>
          <a:bodyPr wrap="square">
            <a:spAutoFit/>
          </a:bodyPr>
          <a:lstStyle>
            <a:lvl1pPr>
              <a:spcBef>
                <a:spcPct val="50000"/>
              </a:spcBef>
              <a:buClr>
                <a:schemeClr val="bg1"/>
              </a:buClr>
              <a:buFont typeface="Helvetica CY" pitchFamily="2" charset="0"/>
              <a:buChar char="•"/>
              <a:defRPr sz="2400">
                <a:solidFill>
                  <a:schemeClr val="bg1"/>
                </a:solidFill>
                <a:latin typeface="Helvetica" pitchFamily="2" charset="0"/>
                <a:ea typeface="ＭＳ Ｐゴシック" panose="020B0600070205080204" pitchFamily="34" charset="-128"/>
              </a:defRPr>
            </a:lvl1pPr>
            <a:lvl2pPr marL="742950" indent="-285750">
              <a:buClr>
                <a:schemeClr val="bg1"/>
              </a:buClr>
              <a:buFont typeface="Helvetica CY" pitchFamily="2" charset="0"/>
              <a:buChar char="–"/>
              <a:defRPr sz="2000">
                <a:solidFill>
                  <a:schemeClr val="bg1"/>
                </a:solidFill>
                <a:latin typeface="Helvetica" pitchFamily="2" charset="0"/>
                <a:ea typeface="ＭＳ Ｐゴシック" panose="020B0600070205080204" pitchFamily="34" charset="-128"/>
              </a:defRPr>
            </a:lvl2pPr>
            <a:lvl3pPr marL="1143000" indent="-228600">
              <a:buClr>
                <a:schemeClr val="bg1"/>
              </a:buClr>
              <a:buFont typeface="Helvetica CY" pitchFamily="2" charset="0"/>
              <a:buChar char="•"/>
              <a:defRPr>
                <a:solidFill>
                  <a:schemeClr val="bg1"/>
                </a:solidFill>
                <a:latin typeface="Helvetica" pitchFamily="2" charset="0"/>
                <a:ea typeface="ＭＳ Ｐゴシック" panose="020B0600070205080204" pitchFamily="34" charset="-128"/>
              </a:defRPr>
            </a:lvl3pPr>
            <a:lvl4pPr marL="1600200" indent="-228600">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4pPr>
            <a:lvl5pPr marL="2057400" indent="-228600">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buClr>
                <a:schemeClr val="bg1"/>
              </a:buClr>
              <a:buFont typeface="Helvetica CY" pitchFamily="2" charset="0"/>
              <a:buChar char="»"/>
              <a:defRPr sz="1600">
                <a:solidFill>
                  <a:schemeClr val="bg1"/>
                </a:solidFill>
                <a:latin typeface="Helvetica" pitchFamily="2" charset="0"/>
                <a:ea typeface="ＭＳ Ｐゴシック" panose="020B0600070205080204" pitchFamily="34" charset="-128"/>
              </a:defRPr>
            </a:lvl9pPr>
          </a:lstStyle>
          <a:p>
            <a:pPr algn="ctr" eaLnBrk="1" hangingPunct="1">
              <a:buClrTx/>
              <a:buFontTx/>
              <a:buNone/>
            </a:pPr>
            <a:r>
              <a:rPr lang="en-US" altLang="en-US" sz="1400">
                <a:latin typeface="+mn-lt"/>
                <a:ea typeface="Tahoma" panose="020B0604030504040204" pitchFamily="34" charset="0"/>
                <a:cs typeface="Tahoma" panose="020B0604030504040204" pitchFamily="34" charset="0"/>
              </a:rPr>
              <a:t>Ratio of Modeled/Measured mean concentrations improved with plume rise and modified met during early morning and late night (when the base model had poor performance) hourly bins</a:t>
            </a:r>
          </a:p>
        </p:txBody>
      </p:sp>
      <p:sp>
        <p:nvSpPr>
          <p:cNvPr id="8" name="TextBox 7">
            <a:extLst>
              <a:ext uri="{FF2B5EF4-FFF2-40B4-BE49-F238E27FC236}">
                <a16:creationId xmlns:a16="http://schemas.microsoft.com/office/drawing/2014/main" id="{8A75E38E-A902-76C4-65E4-A56867B6A354}"/>
              </a:ext>
            </a:extLst>
          </p:cNvPr>
          <p:cNvSpPr txBox="1"/>
          <p:nvPr/>
        </p:nvSpPr>
        <p:spPr>
          <a:xfrm>
            <a:off x="6594407" y="3911105"/>
            <a:ext cx="2491833" cy="830997"/>
          </a:xfrm>
          <a:prstGeom prst="rect">
            <a:avLst/>
          </a:prstGeom>
          <a:noFill/>
        </p:spPr>
        <p:txBody>
          <a:bodyPr wrap="square">
            <a:spAutoFit/>
          </a:bodyPr>
          <a:lstStyle/>
          <a:p>
            <a:pPr algn="ctr">
              <a:spcBef>
                <a:spcPts val="600"/>
              </a:spcBef>
              <a:spcAft>
                <a:spcPts val="600"/>
              </a:spcAft>
            </a:pPr>
            <a:r>
              <a:rPr lang="en-US" sz="1200">
                <a:solidFill>
                  <a:schemeClr val="bg1"/>
                </a:solidFill>
                <a:latin typeface="+mn-lt"/>
                <a:ea typeface="Tahoma" panose="020B0604030504040204" pitchFamily="34" charset="0"/>
                <a:cs typeface="Tahoma" panose="020B0604030504040204" pitchFamily="34" charset="0"/>
              </a:rPr>
              <a:t>Modeled/Measured mean SO</a:t>
            </a:r>
            <a:r>
              <a:rPr lang="en-US" sz="1200" baseline="-25000">
                <a:solidFill>
                  <a:schemeClr val="bg1"/>
                </a:solidFill>
                <a:latin typeface="+mn-lt"/>
                <a:ea typeface="Tahoma" panose="020B0604030504040204" pitchFamily="34" charset="0"/>
                <a:cs typeface="Tahoma" panose="020B0604030504040204" pitchFamily="34" charset="0"/>
              </a:rPr>
              <a:t>2</a:t>
            </a:r>
            <a:r>
              <a:rPr lang="en-US" sz="1200">
                <a:solidFill>
                  <a:schemeClr val="bg1"/>
                </a:solidFill>
                <a:latin typeface="+mn-lt"/>
                <a:ea typeface="Tahoma" panose="020B0604030504040204" pitchFamily="34" charset="0"/>
                <a:cs typeface="Tahoma" panose="020B0604030504040204" pitchFamily="34" charset="0"/>
              </a:rPr>
              <a:t> concentrations averaged over hourly bins at the four core sites (summer 2012)</a:t>
            </a:r>
          </a:p>
        </p:txBody>
      </p:sp>
      <p:pic>
        <p:nvPicPr>
          <p:cNvPr id="12" name="Content Placeholder 7" descr="Phase III Monitoring Locations.jpg">
            <a:extLst>
              <a:ext uri="{FF2B5EF4-FFF2-40B4-BE49-F238E27FC236}">
                <a16:creationId xmlns:a16="http://schemas.microsoft.com/office/drawing/2014/main" id="{3FB0B1DE-D2DB-336D-1ABD-3146063D1B97}"/>
              </a:ext>
            </a:extLst>
          </p:cNvPr>
          <p:cNvPicPr>
            <a:picLocks noChangeAspect="1"/>
          </p:cNvPicPr>
          <p:nvPr/>
        </p:nvPicPr>
        <p:blipFill>
          <a:blip r:embed="rId2">
            <a:extLst>
              <a:ext uri="{28A0092B-C50C-407E-A947-70E740481C1C}">
                <a14:useLocalDpi xmlns:a14="http://schemas.microsoft.com/office/drawing/2010/main" val="0"/>
              </a:ext>
            </a:extLst>
          </a:blip>
          <a:srcRect l="6429" t="21979" r="8215" b="21979"/>
          <a:stretch>
            <a:fillRect/>
          </a:stretch>
        </p:blipFill>
        <p:spPr bwMode="auto">
          <a:xfrm>
            <a:off x="7981950" y="4844070"/>
            <a:ext cx="1162051" cy="72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D99D633-5C53-C159-C6A9-F26BD9E0BA4E}"/>
              </a:ext>
            </a:extLst>
          </p:cNvPr>
          <p:cNvPicPr>
            <a:picLocks noChangeAspect="1"/>
          </p:cNvPicPr>
          <p:nvPr/>
        </p:nvPicPr>
        <p:blipFill>
          <a:blip r:embed="rId3"/>
          <a:stretch>
            <a:fillRect/>
          </a:stretch>
        </p:blipFill>
        <p:spPr>
          <a:xfrm>
            <a:off x="2504621" y="802692"/>
            <a:ext cx="3945058" cy="4126482"/>
          </a:xfrm>
          <a:prstGeom prst="rect">
            <a:avLst/>
          </a:prstGeom>
        </p:spPr>
      </p:pic>
      <p:sp>
        <p:nvSpPr>
          <p:cNvPr id="15" name="TextBox 14">
            <a:extLst>
              <a:ext uri="{FF2B5EF4-FFF2-40B4-BE49-F238E27FC236}">
                <a16:creationId xmlns:a16="http://schemas.microsoft.com/office/drawing/2014/main" id="{2868BF0B-D7E7-D2DA-1B85-510A6B3FD3A9}"/>
              </a:ext>
            </a:extLst>
          </p:cNvPr>
          <p:cNvSpPr txBox="1"/>
          <p:nvPr/>
        </p:nvSpPr>
        <p:spPr>
          <a:xfrm>
            <a:off x="0" y="6086922"/>
            <a:ext cx="9144000" cy="461665"/>
          </a:xfrm>
          <a:prstGeom prst="rect">
            <a:avLst/>
          </a:prstGeom>
          <a:solidFill>
            <a:srgbClr val="FFFF00"/>
          </a:solidFill>
        </p:spPr>
        <p:txBody>
          <a:bodyPr wrap="square">
            <a:spAutoFit/>
          </a:bodyPr>
          <a:lstStyle/>
          <a:p>
            <a:pPr lvl="0" algn="ctr">
              <a:spcAft>
                <a:spcPts val="0"/>
              </a:spcAft>
              <a:defRPr/>
            </a:pPr>
            <a:r>
              <a:rPr lang="en-US" sz="1200" b="0" kern="0">
                <a:solidFill>
                  <a:srgbClr val="002060"/>
                </a:solidFill>
                <a:latin typeface="+mn-lt"/>
                <a:ea typeface="Tahoma" panose="020B0604030504040204" pitchFamily="34" charset="0"/>
                <a:cs typeface="Tahoma" panose="020B0604030504040204" pitchFamily="34" charset="0"/>
              </a:rPr>
              <a:t>Regulatory update to the EPA’s </a:t>
            </a:r>
            <a:r>
              <a:rPr lang="en-US" sz="1200" b="0" i="1" kern="0">
                <a:solidFill>
                  <a:srgbClr val="002060"/>
                </a:solidFill>
                <a:latin typeface="+mn-lt"/>
                <a:ea typeface="Tahoma" panose="020B0604030504040204" pitchFamily="34" charset="0"/>
                <a:cs typeface="Tahoma" panose="020B0604030504040204" pitchFamily="34" charset="0"/>
              </a:rPr>
              <a:t>Guideline on Air Quality Models </a:t>
            </a:r>
            <a:r>
              <a:rPr lang="en-US" sz="1200" b="0" kern="0">
                <a:solidFill>
                  <a:srgbClr val="002060"/>
                </a:solidFill>
                <a:latin typeface="+mn-lt"/>
                <a:ea typeface="Tahoma" panose="020B0604030504040204" pitchFamily="34" charset="0"/>
                <a:cs typeface="Tahoma" panose="020B0604030504040204" pitchFamily="34" charset="0"/>
              </a:rPr>
              <a:t>- Appendix W with updated AERMOD for aircraft exhaust modeling </a:t>
            </a:r>
          </a:p>
          <a:p>
            <a:pPr lvl="0" algn="ctr">
              <a:spcAft>
                <a:spcPts val="0"/>
              </a:spcAft>
              <a:defRPr/>
            </a:pPr>
            <a:r>
              <a:rPr lang="en-US" sz="1200" b="0" kern="0">
                <a:solidFill>
                  <a:srgbClr val="002060"/>
                </a:solidFill>
                <a:latin typeface="+mn-lt"/>
                <a:ea typeface="Tahoma" panose="020B0604030504040204" pitchFamily="34" charset="0"/>
                <a:cs typeface="Tahoma" panose="020B0604030504040204" pitchFamily="34" charset="0"/>
              </a:rPr>
              <a:t>(</a:t>
            </a:r>
            <a:r>
              <a:rPr lang="en-US" sz="1200" b="0" kern="0">
                <a:solidFill>
                  <a:srgbClr val="FF0000"/>
                </a:solidFill>
                <a:latin typeface="+mn-lt"/>
                <a:ea typeface="Tahoma" panose="020B0604030504040204" pitchFamily="34" charset="0"/>
                <a:cs typeface="Tahoma" panose="020B0604030504040204" pitchFamily="34" charset="0"/>
              </a:rPr>
              <a:t>EPA tested code submission and plans to include in next AERMOD release by Nov 2023</a:t>
            </a:r>
            <a:r>
              <a:rPr lang="en-US" sz="1200" b="0" kern="0">
                <a:solidFill>
                  <a:srgbClr val="002060"/>
                </a:solidFill>
                <a:latin typeface="+mn-lt"/>
                <a:ea typeface="Tahoma" panose="020B0604030504040204" pitchFamily="34" charset="0"/>
                <a:cs typeface="Tahoma" panose="020B0604030504040204" pitchFamily="34" charset="0"/>
              </a:rPr>
              <a:t>)</a:t>
            </a:r>
            <a:endParaRPr kumimoji="0" lang="en-US" sz="1200" b="0" i="0" u="none" strike="noStrike" kern="0" cap="none" spc="0" normalizeH="0" baseline="0" noProof="0">
              <a:ln>
                <a:noFill/>
              </a:ln>
              <a:solidFill>
                <a:srgbClr val="002060"/>
              </a:solidFill>
              <a:effectLst/>
              <a:uLnTx/>
              <a:uFillTx/>
              <a:latin typeface="+mn-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A953CD4-75F1-DFFD-233A-4362B5CF52B9}"/>
              </a:ext>
            </a:extLst>
          </p:cNvPr>
          <p:cNvSpPr txBox="1"/>
          <p:nvPr/>
        </p:nvSpPr>
        <p:spPr>
          <a:xfrm>
            <a:off x="-2" y="4798451"/>
            <a:ext cx="3792179" cy="769441"/>
          </a:xfrm>
          <a:prstGeom prst="rect">
            <a:avLst/>
          </a:prstGeom>
          <a:solidFill>
            <a:schemeClr val="bg1"/>
          </a:solidFill>
        </p:spPr>
        <p:txBody>
          <a:bodyPr wrap="square" rtlCol="0">
            <a:spAutoFit/>
          </a:bodyPr>
          <a:lstStyle/>
          <a:p>
            <a:r>
              <a:rPr lang="en-US" sz="1100">
                <a:solidFill>
                  <a:srgbClr val="0070C0"/>
                </a:solidFill>
                <a:latin typeface="+mn-lt"/>
                <a:ea typeface="Tahoma" panose="020B0604030504040204" pitchFamily="34" charset="0"/>
                <a:cs typeface="Tahoma" panose="020B0604030504040204" pitchFamily="34" charset="0"/>
              </a:rPr>
              <a:t>Default – AERMOD base model</a:t>
            </a:r>
          </a:p>
          <a:p>
            <a:r>
              <a:rPr lang="en-US" sz="1100">
                <a:solidFill>
                  <a:srgbClr val="FF0000"/>
                </a:solidFill>
                <a:latin typeface="+mn-lt"/>
                <a:ea typeface="Tahoma" panose="020B0604030504040204" pitchFamily="34" charset="0"/>
                <a:cs typeface="Tahoma" panose="020B0604030504040204" pitchFamily="34" charset="0"/>
              </a:rPr>
              <a:t>Plume Rise – AERMOD with aircraft plume rise,</a:t>
            </a:r>
          </a:p>
          <a:p>
            <a:r>
              <a:rPr lang="en-US" sz="1100">
                <a:solidFill>
                  <a:srgbClr val="00B050"/>
                </a:solidFill>
                <a:latin typeface="+mn-lt"/>
                <a:ea typeface="Tahoma" panose="020B0604030504040204" pitchFamily="34" charset="0"/>
                <a:cs typeface="Tahoma" panose="020B0604030504040204" pitchFamily="34" charset="0"/>
              </a:rPr>
              <a:t>Shoreline – AERMOD with PR and modified met,</a:t>
            </a:r>
          </a:p>
          <a:p>
            <a:r>
              <a:rPr lang="en-US" sz="1100">
                <a:latin typeface="+mn-lt"/>
                <a:ea typeface="Tahoma" panose="020B0604030504040204" pitchFamily="34" charset="0"/>
                <a:cs typeface="Tahoma" panose="020B0604030504040204" pitchFamily="34" charset="0"/>
              </a:rPr>
              <a:t>Neutral – Westerly wind daytime hours convert to neutral</a:t>
            </a:r>
          </a:p>
        </p:txBody>
      </p:sp>
      <p:sp>
        <p:nvSpPr>
          <p:cNvPr id="3" name="Oval 2">
            <a:extLst>
              <a:ext uri="{FF2B5EF4-FFF2-40B4-BE49-F238E27FC236}">
                <a16:creationId xmlns:a16="http://schemas.microsoft.com/office/drawing/2014/main" id="{D3E562A4-C536-24AA-2563-0702964C0A04}"/>
              </a:ext>
            </a:extLst>
          </p:cNvPr>
          <p:cNvSpPr/>
          <p:nvPr/>
        </p:nvSpPr>
        <p:spPr bwMode="auto">
          <a:xfrm>
            <a:off x="3690732" y="1669775"/>
            <a:ext cx="337930" cy="450574"/>
          </a:xfrm>
          <a:prstGeom prst="ellipse">
            <a:avLst/>
          </a:prstGeom>
          <a:noFill/>
          <a:ln w="19050" cap="flat" cmpd="sng" algn="ctr">
            <a:solidFill>
              <a:srgbClr val="FF0000"/>
            </a:solidFill>
            <a:prstDash val="sysDash"/>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
        <p:nvSpPr>
          <p:cNvPr id="10" name="TextBox 9">
            <a:extLst>
              <a:ext uri="{FF2B5EF4-FFF2-40B4-BE49-F238E27FC236}">
                <a16:creationId xmlns:a16="http://schemas.microsoft.com/office/drawing/2014/main" id="{11B2417A-BF47-8FE8-E1E5-8DBB0985797C}"/>
              </a:ext>
            </a:extLst>
          </p:cNvPr>
          <p:cNvSpPr txBox="1"/>
          <p:nvPr/>
        </p:nvSpPr>
        <p:spPr>
          <a:xfrm>
            <a:off x="6832317" y="1657237"/>
            <a:ext cx="2098185" cy="1200329"/>
          </a:xfrm>
          <a:prstGeom prst="rect">
            <a:avLst/>
          </a:prstGeom>
          <a:noFill/>
        </p:spPr>
        <p:txBody>
          <a:bodyPr wrap="square">
            <a:spAutoFit/>
          </a:bodyPr>
          <a:lstStyle/>
          <a:p>
            <a:pPr algn="ctr">
              <a:spcBef>
                <a:spcPts val="600"/>
              </a:spcBef>
              <a:spcAft>
                <a:spcPts val="600"/>
              </a:spcAft>
            </a:pPr>
            <a:r>
              <a:rPr lang="en-US" sz="1200">
                <a:solidFill>
                  <a:srgbClr val="FFFF00"/>
                </a:solidFill>
                <a:latin typeface="+mn-lt"/>
                <a:ea typeface="Tahoma" panose="020B0604030504040204" pitchFamily="34" charset="0"/>
                <a:cs typeface="Tahoma" panose="020B0604030504040204" pitchFamily="34" charset="0"/>
              </a:rPr>
              <a:t>Other issues for daytime underpredictions remain, and hence we are resorting to inversion to see if there is a problem with emissions locations/magnitudes.</a:t>
            </a:r>
          </a:p>
        </p:txBody>
      </p:sp>
      <p:sp>
        <p:nvSpPr>
          <p:cNvPr id="17" name="Oval 16">
            <a:extLst>
              <a:ext uri="{FF2B5EF4-FFF2-40B4-BE49-F238E27FC236}">
                <a16:creationId xmlns:a16="http://schemas.microsoft.com/office/drawing/2014/main" id="{06FF1A63-A454-318A-0BD8-B2D1B7F6B09B}"/>
              </a:ext>
            </a:extLst>
          </p:cNvPr>
          <p:cNvSpPr/>
          <p:nvPr/>
        </p:nvSpPr>
        <p:spPr bwMode="auto">
          <a:xfrm>
            <a:off x="5393636" y="1724605"/>
            <a:ext cx="337930" cy="450574"/>
          </a:xfrm>
          <a:prstGeom prst="ellipse">
            <a:avLst/>
          </a:prstGeom>
          <a:noFill/>
          <a:ln w="19050" cap="flat" cmpd="sng" algn="ctr">
            <a:solidFill>
              <a:srgbClr val="FF0000"/>
            </a:solidFill>
            <a:prstDash val="sysDash"/>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
        <p:nvSpPr>
          <p:cNvPr id="18" name="Oval 17">
            <a:extLst>
              <a:ext uri="{FF2B5EF4-FFF2-40B4-BE49-F238E27FC236}">
                <a16:creationId xmlns:a16="http://schemas.microsoft.com/office/drawing/2014/main" id="{491A0C71-D664-0BFE-DCDB-FE56B956DF99}"/>
              </a:ext>
            </a:extLst>
          </p:cNvPr>
          <p:cNvSpPr/>
          <p:nvPr/>
        </p:nvSpPr>
        <p:spPr bwMode="auto">
          <a:xfrm>
            <a:off x="3690732" y="3160943"/>
            <a:ext cx="337930" cy="450574"/>
          </a:xfrm>
          <a:prstGeom prst="ellipse">
            <a:avLst/>
          </a:prstGeom>
          <a:noFill/>
          <a:ln w="19050" cap="flat" cmpd="sng" algn="ctr">
            <a:solidFill>
              <a:srgbClr val="FF0000"/>
            </a:solidFill>
            <a:prstDash val="sysDash"/>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
        <p:nvSpPr>
          <p:cNvPr id="19" name="Oval 18">
            <a:extLst>
              <a:ext uri="{FF2B5EF4-FFF2-40B4-BE49-F238E27FC236}">
                <a16:creationId xmlns:a16="http://schemas.microsoft.com/office/drawing/2014/main" id="{6A685671-4AC6-321A-10A9-97C768800290}"/>
              </a:ext>
            </a:extLst>
          </p:cNvPr>
          <p:cNvSpPr/>
          <p:nvPr/>
        </p:nvSpPr>
        <p:spPr bwMode="auto">
          <a:xfrm>
            <a:off x="5393636" y="3203713"/>
            <a:ext cx="337930" cy="450574"/>
          </a:xfrm>
          <a:prstGeom prst="ellipse">
            <a:avLst/>
          </a:prstGeom>
          <a:noFill/>
          <a:ln w="19050" cap="flat" cmpd="sng" algn="ctr">
            <a:solidFill>
              <a:srgbClr val="FF0000"/>
            </a:solidFill>
            <a:prstDash val="sysDash"/>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charset="0"/>
            </a:endParaRPr>
          </a:p>
        </p:txBody>
      </p:sp>
      <p:sp>
        <p:nvSpPr>
          <p:cNvPr id="11" name="TextBox 10">
            <a:extLst>
              <a:ext uri="{FF2B5EF4-FFF2-40B4-BE49-F238E27FC236}">
                <a16:creationId xmlns:a16="http://schemas.microsoft.com/office/drawing/2014/main" id="{4E1D77D1-9C00-9A37-4D8F-66B156A0D55A}"/>
              </a:ext>
            </a:extLst>
          </p:cNvPr>
          <p:cNvSpPr txBox="1"/>
          <p:nvPr/>
        </p:nvSpPr>
        <p:spPr>
          <a:xfrm>
            <a:off x="4571999" y="5151747"/>
            <a:ext cx="3556832" cy="276999"/>
          </a:xfrm>
          <a:prstGeom prst="rect">
            <a:avLst/>
          </a:prstGeom>
          <a:noFill/>
        </p:spPr>
        <p:txBody>
          <a:bodyPr wrap="square">
            <a:spAutoFit/>
          </a:bodyPr>
          <a:lstStyle/>
          <a:p>
            <a:r>
              <a:rPr lang="en-GB" sz="1200" i="1" spc="-1">
                <a:solidFill>
                  <a:srgbClr val="FFFF00"/>
                </a:solidFill>
                <a:uFill>
                  <a:solidFill>
                    <a:srgbClr val="FFFFFF"/>
                  </a:solidFill>
                </a:uFill>
                <a:latin typeface="+mn-lt"/>
                <a:ea typeface="Tahoma" panose="020B0604030504040204" pitchFamily="34" charset="0"/>
                <a:cs typeface="Tahoma" panose="020B0604030504040204" pitchFamily="34" charset="0"/>
              </a:rPr>
              <a:t>Pandey et al., Atmos. Environ. 2022 and 2023</a:t>
            </a:r>
            <a:endParaRPr lang="en-US" sz="1200">
              <a:solidFill>
                <a:srgbClr val="FFFF00"/>
              </a:solidFill>
              <a:latin typeface="+mn-lt"/>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34B79BD-7BF1-FFFA-47CF-7408AC0B987E}"/>
              </a:ext>
            </a:extLst>
          </p:cNvPr>
          <p:cNvSpPr txBox="1"/>
          <p:nvPr/>
        </p:nvSpPr>
        <p:spPr>
          <a:xfrm>
            <a:off x="23798" y="1963665"/>
            <a:ext cx="2491833" cy="646331"/>
          </a:xfrm>
          <a:prstGeom prst="rect">
            <a:avLst/>
          </a:prstGeom>
          <a:noFill/>
        </p:spPr>
        <p:txBody>
          <a:bodyPr wrap="square">
            <a:spAutoFit/>
          </a:bodyPr>
          <a:lstStyle/>
          <a:p>
            <a:pPr algn="ctr">
              <a:spcBef>
                <a:spcPts val="600"/>
              </a:spcBef>
              <a:spcAft>
                <a:spcPts val="600"/>
              </a:spcAft>
            </a:pPr>
            <a:r>
              <a:rPr lang="en-US" sz="1200">
                <a:solidFill>
                  <a:srgbClr val="FFFF00"/>
                </a:solidFill>
                <a:latin typeface="+mn-lt"/>
                <a:ea typeface="Tahoma" panose="020B0604030504040204" pitchFamily="34" charset="0"/>
                <a:cs typeface="Tahoma" panose="020B0604030504040204" pitchFamily="34" charset="0"/>
              </a:rPr>
              <a:t>AERMOD model performance significantly improved after adding plume rise and met modify.</a:t>
            </a:r>
          </a:p>
        </p:txBody>
      </p:sp>
    </p:spTree>
    <p:extLst>
      <p:ext uri="{BB962C8B-B14F-4D97-AF65-F5344CB8AC3E}">
        <p14:creationId xmlns:p14="http://schemas.microsoft.com/office/powerpoint/2010/main" val="113867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p:bldP spid="17" grpId="0" animBg="1"/>
      <p:bldP spid="18" grpId="0" animBg="1"/>
      <p:bldP spid="19"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54BE-95FD-C096-8EC9-BFD1552D7ECF}"/>
              </a:ext>
            </a:extLst>
          </p:cNvPr>
          <p:cNvSpPr>
            <a:spLocks noGrp="1"/>
          </p:cNvSpPr>
          <p:nvPr>
            <p:ph type="title"/>
          </p:nvPr>
        </p:nvSpPr>
        <p:spPr/>
        <p:txBody>
          <a:bodyPr/>
          <a:lstStyle/>
          <a:p>
            <a:r>
              <a:rPr lang="en-US" dirty="0"/>
              <a:t>Inverse Modeling</a:t>
            </a:r>
          </a:p>
        </p:txBody>
      </p:sp>
      <p:sp>
        <p:nvSpPr>
          <p:cNvPr id="4" name="Rectangle 3">
            <a:extLst>
              <a:ext uri="{FF2B5EF4-FFF2-40B4-BE49-F238E27FC236}">
                <a16:creationId xmlns:a16="http://schemas.microsoft.com/office/drawing/2014/main" id="{26EAA2E5-B18C-0E3B-E2C0-CB49CC108AE5}"/>
              </a:ext>
            </a:extLst>
          </p:cNvPr>
          <p:cNvSpPr txBox="1">
            <a:spLocks noChangeArrowheads="1"/>
          </p:cNvSpPr>
          <p:nvPr/>
        </p:nvSpPr>
        <p:spPr bwMode="auto">
          <a:xfrm>
            <a:off x="227013" y="1022629"/>
            <a:ext cx="8569515" cy="24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50000"/>
              </a:spcBef>
              <a:spcAft>
                <a:spcPct val="0"/>
              </a:spcAft>
              <a:buClr>
                <a:schemeClr val="bg1"/>
              </a:buClr>
              <a:buFont typeface="Helvetica CY" pitchFamily="2" charset="0"/>
              <a:buChar char="•"/>
              <a:defRPr sz="2400">
                <a:solidFill>
                  <a:schemeClr val="bg1"/>
                </a:solidFill>
                <a:latin typeface="+mn-lt"/>
                <a:ea typeface="ＭＳ Ｐゴシック" pitchFamily="-65" charset="-128"/>
                <a:cs typeface="ＭＳ Ｐゴシック" pitchFamily="-65" charset="-128"/>
              </a:defRPr>
            </a:lvl1pPr>
            <a:lvl2pPr marL="742950" indent="-285750" algn="l" rtl="0" eaLnBrk="0" fontAlgn="base" hangingPunct="0">
              <a:spcBef>
                <a:spcPct val="0"/>
              </a:spcBef>
              <a:spcAft>
                <a:spcPct val="0"/>
              </a:spcAft>
              <a:buClr>
                <a:schemeClr val="bg1"/>
              </a:buClr>
              <a:buFont typeface="Helvetica CY" pitchFamily="2" charset="0"/>
              <a:buChar char="–"/>
              <a:defRPr sz="2000">
                <a:solidFill>
                  <a:schemeClr val="bg1"/>
                </a:solidFill>
                <a:latin typeface="+mn-lt"/>
                <a:ea typeface="ＭＳ Ｐゴシック" charset="-128"/>
              </a:defRPr>
            </a:lvl2pPr>
            <a:lvl3pPr marL="1143000" indent="-228600" algn="l" rtl="0" eaLnBrk="0" fontAlgn="base" hangingPunct="0">
              <a:spcBef>
                <a:spcPct val="0"/>
              </a:spcBef>
              <a:spcAft>
                <a:spcPct val="0"/>
              </a:spcAft>
              <a:buClr>
                <a:schemeClr val="bg1"/>
              </a:buClr>
              <a:buFont typeface="Helvetica CY" pitchFamily="2" charset="0"/>
              <a:buChar char="•"/>
              <a:defRPr>
                <a:solidFill>
                  <a:schemeClr val="bg1"/>
                </a:solidFill>
                <a:latin typeface="+mn-lt"/>
                <a:ea typeface="ＭＳ Ｐゴシック" charset="-128"/>
              </a:defRPr>
            </a:lvl3pPr>
            <a:lvl4pPr marL="16002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charset="-128"/>
              </a:defRPr>
            </a:lvl4pPr>
            <a:lvl5pPr marL="2057400" indent="-228600" algn="l" rtl="0" eaLnBrk="0" fontAlgn="base" hangingPunct="0">
              <a:spcBef>
                <a:spcPct val="0"/>
              </a:spcBef>
              <a:spcAft>
                <a:spcPct val="0"/>
              </a:spcAft>
              <a:buClr>
                <a:schemeClr val="bg1"/>
              </a:buClr>
              <a:buFont typeface="Helvetica CY" pitchFamily="2" charset="0"/>
              <a:buChar char="»"/>
              <a:defRPr sz="1600">
                <a:solidFill>
                  <a:schemeClr val="bg1"/>
                </a:solidFill>
                <a:latin typeface="+mn-lt"/>
                <a:ea typeface="ＭＳ Ｐゴシック" charset="-128"/>
              </a:defRPr>
            </a:lvl5pPr>
            <a:lvl6pPr marL="25146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6pPr>
            <a:lvl7pPr marL="29718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7pPr>
            <a:lvl8pPr marL="34290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8pPr>
            <a:lvl9pPr marL="3886200" indent="-228600" algn="l" rtl="0" eaLnBrk="0" fontAlgn="base" hangingPunct="0">
              <a:spcBef>
                <a:spcPct val="0"/>
              </a:spcBef>
              <a:spcAft>
                <a:spcPct val="0"/>
              </a:spcAft>
              <a:buClr>
                <a:schemeClr val="bg1"/>
              </a:buClr>
              <a:buFont typeface="Helvetica CY" charset="-52"/>
              <a:buChar char="»"/>
              <a:defRPr sz="1600">
                <a:solidFill>
                  <a:schemeClr val="bg1"/>
                </a:solidFill>
                <a:latin typeface="+mn-lt"/>
                <a:ea typeface="ＭＳ Ｐゴシック" charset="-128"/>
              </a:defRPr>
            </a:lvl9pPr>
          </a:lstStyle>
          <a:p>
            <a:pPr defTabSz="416804">
              <a:lnSpc>
                <a:spcPct val="120000"/>
              </a:lnSpc>
              <a:buFont typeface="Arial" panose="020B0604020202020204" pitchFamily="34" charset="0"/>
              <a:buChar char="•"/>
              <a:defRPr/>
            </a:pPr>
            <a:r>
              <a:rPr lang="en-US" sz="2000" kern="0" dirty="0"/>
              <a:t>A reverse of the forward problem becomes more important if the concentration measurements are known at given positions and times, mathematically it is known as an inverse problem.</a:t>
            </a:r>
          </a:p>
          <a:p>
            <a:pPr defTabSz="416804">
              <a:buFont typeface="Arial" panose="020B0604020202020204" pitchFamily="34" charset="0"/>
              <a:buChar char="•"/>
              <a:defRPr/>
            </a:pPr>
            <a:r>
              <a:rPr lang="en-US" sz="2000" kern="0" dirty="0"/>
              <a:t>Inverse problems are dealt within a classical parametric estimation framework (Data Assimilation).</a:t>
            </a:r>
          </a:p>
        </p:txBody>
      </p:sp>
      <p:grpSp>
        <p:nvGrpSpPr>
          <p:cNvPr id="5" name="Group 12">
            <a:extLst>
              <a:ext uri="{FF2B5EF4-FFF2-40B4-BE49-F238E27FC236}">
                <a16:creationId xmlns:a16="http://schemas.microsoft.com/office/drawing/2014/main" id="{659E7EDC-7AA3-90B1-BFDA-BEA225217F57}"/>
              </a:ext>
            </a:extLst>
          </p:cNvPr>
          <p:cNvGrpSpPr>
            <a:grpSpLocks/>
          </p:cNvGrpSpPr>
          <p:nvPr/>
        </p:nvGrpSpPr>
        <p:grpSpPr bwMode="auto">
          <a:xfrm>
            <a:off x="4377247" y="2961852"/>
            <a:ext cx="4419281" cy="3574663"/>
            <a:chOff x="5178425" y="2824178"/>
            <a:chExt cx="4799013" cy="4271848"/>
          </a:xfrm>
        </p:grpSpPr>
        <p:grpSp>
          <p:nvGrpSpPr>
            <p:cNvPr id="6" name="Group 5">
              <a:extLst>
                <a:ext uri="{FF2B5EF4-FFF2-40B4-BE49-F238E27FC236}">
                  <a16:creationId xmlns:a16="http://schemas.microsoft.com/office/drawing/2014/main" id="{D65EDE58-253F-DA4F-2973-7B6C7846136B}"/>
                </a:ext>
              </a:extLst>
            </p:cNvPr>
            <p:cNvGrpSpPr>
              <a:grpSpLocks/>
            </p:cNvGrpSpPr>
            <p:nvPr/>
          </p:nvGrpSpPr>
          <p:grpSpPr bwMode="auto">
            <a:xfrm>
              <a:off x="5178425" y="2824178"/>
              <a:ext cx="4799013" cy="3755208"/>
              <a:chOff x="2688" y="660"/>
              <a:chExt cx="3023" cy="2704"/>
            </a:xfrm>
          </p:grpSpPr>
          <p:sp>
            <p:nvSpPr>
              <p:cNvPr id="8" name="Oval 6">
                <a:extLst>
                  <a:ext uri="{FF2B5EF4-FFF2-40B4-BE49-F238E27FC236}">
                    <a16:creationId xmlns:a16="http://schemas.microsoft.com/office/drawing/2014/main" id="{8DC2D89E-2695-27C3-3AB1-19C5C89C6876}"/>
                  </a:ext>
                </a:extLst>
              </p:cNvPr>
              <p:cNvSpPr>
                <a:spLocks noChangeArrowheads="1"/>
              </p:cNvSpPr>
              <p:nvPr/>
            </p:nvSpPr>
            <p:spPr bwMode="auto">
              <a:xfrm>
                <a:off x="2688" y="1824"/>
                <a:ext cx="864" cy="818"/>
              </a:xfrm>
              <a:prstGeom prst="ellipse">
                <a:avLst/>
              </a:prstGeom>
              <a:solidFill>
                <a:srgbClr val="0000FF"/>
              </a:solidFill>
              <a:ln w="12700" cap="sq">
                <a:solidFill>
                  <a:srgbClr val="FFFF00"/>
                </a:solidFill>
                <a:round/>
                <a:headEnd type="none" w="sm" len="sm"/>
                <a:tailEnd type="none" w="sm" len="sm"/>
              </a:ln>
            </p:spPr>
            <p:txBody>
              <a:bodyPr wrap="none" anchor="ctr"/>
              <a:lstStyle/>
              <a:p>
                <a:pPr defTabSz="417119" eaLnBrk="1">
                  <a:lnSpc>
                    <a:spcPct val="93000"/>
                  </a:lnSpc>
                  <a:buClr>
                    <a:srgbClr val="000000"/>
                  </a:buClr>
                  <a:buSzPct val="100000"/>
                </a:pPr>
                <a:endParaRPr lang="en-US" sz="1739">
                  <a:latin typeface="Times New Roman" panose="02020603050405020304" pitchFamily="18" charset="0"/>
                  <a:cs typeface="Times New Roman" panose="02020603050405020304" pitchFamily="18" charset="0"/>
                </a:endParaRPr>
              </a:p>
            </p:txBody>
          </p:sp>
          <p:sp>
            <p:nvSpPr>
              <p:cNvPr id="9" name="Oval 7">
                <a:extLst>
                  <a:ext uri="{FF2B5EF4-FFF2-40B4-BE49-F238E27FC236}">
                    <a16:creationId xmlns:a16="http://schemas.microsoft.com/office/drawing/2014/main" id="{54F1EE9F-AF41-FD1C-3A6B-FDE52BBEB74B}"/>
                  </a:ext>
                </a:extLst>
              </p:cNvPr>
              <p:cNvSpPr>
                <a:spLocks noChangeArrowheads="1"/>
              </p:cNvSpPr>
              <p:nvPr/>
            </p:nvSpPr>
            <p:spPr bwMode="auto">
              <a:xfrm>
                <a:off x="4656" y="1775"/>
                <a:ext cx="1003" cy="818"/>
              </a:xfrm>
              <a:prstGeom prst="ellipse">
                <a:avLst/>
              </a:prstGeom>
              <a:solidFill>
                <a:srgbClr val="0000FF"/>
              </a:solidFill>
              <a:ln w="12700" cap="sq">
                <a:solidFill>
                  <a:srgbClr val="FFFF00"/>
                </a:solidFill>
                <a:round/>
                <a:headEnd type="none" w="sm" len="sm"/>
                <a:tailEnd type="none" w="sm" len="sm"/>
              </a:ln>
            </p:spPr>
            <p:txBody>
              <a:bodyPr wrap="none" anchor="ctr"/>
              <a:lstStyle/>
              <a:p>
                <a:pPr defTabSz="417119" eaLnBrk="1">
                  <a:lnSpc>
                    <a:spcPct val="93000"/>
                  </a:lnSpc>
                  <a:buClr>
                    <a:srgbClr val="000000"/>
                  </a:buClr>
                  <a:buSzPct val="100000"/>
                </a:pPr>
                <a:endParaRPr lang="en-US" sz="1739">
                  <a:latin typeface="Times New Roman" panose="02020603050405020304" pitchFamily="18" charset="0"/>
                  <a:cs typeface="Times New Roman" panose="02020603050405020304" pitchFamily="18" charset="0"/>
                </a:endParaRPr>
              </a:p>
            </p:txBody>
          </p:sp>
          <p:sp>
            <p:nvSpPr>
              <p:cNvPr id="10" name="AutoShape 8">
                <a:extLst>
                  <a:ext uri="{FF2B5EF4-FFF2-40B4-BE49-F238E27FC236}">
                    <a16:creationId xmlns:a16="http://schemas.microsoft.com/office/drawing/2014/main" id="{ABAD7E8B-EC77-8B61-8728-5B20F54CAAEF}"/>
                  </a:ext>
                </a:extLst>
              </p:cNvPr>
              <p:cNvSpPr>
                <a:spLocks noChangeArrowheads="1"/>
              </p:cNvSpPr>
              <p:nvPr/>
            </p:nvSpPr>
            <p:spPr bwMode="auto">
              <a:xfrm>
                <a:off x="3072" y="1056"/>
                <a:ext cx="2352" cy="720"/>
              </a:xfrm>
              <a:prstGeom prst="curvedDownArrow">
                <a:avLst>
                  <a:gd name="adj1" fmla="val 65333"/>
                  <a:gd name="adj2" fmla="val 130667"/>
                  <a:gd name="adj3" fmla="val 43333"/>
                </a:avLst>
              </a:prstGeom>
              <a:solidFill>
                <a:srgbClr val="800000"/>
              </a:solidFill>
              <a:ln w="12700" cap="sq">
                <a:solidFill>
                  <a:srgbClr val="FFC000"/>
                </a:solidFill>
                <a:miter lim="800000"/>
                <a:headEnd type="none" w="sm" len="sm"/>
                <a:tailEnd type="none" w="sm" len="sm"/>
              </a:ln>
            </p:spPr>
            <p:txBody>
              <a:bodyPr wrap="none" anchor="ctr"/>
              <a:lstStyle/>
              <a:p>
                <a:pPr defTabSz="417119" eaLnBrk="1">
                  <a:lnSpc>
                    <a:spcPct val="93000"/>
                  </a:lnSpc>
                  <a:buClr>
                    <a:srgbClr val="000000"/>
                  </a:buClr>
                  <a:buSzPct val="100000"/>
                </a:pPr>
                <a:endParaRPr lang="en-US" sz="1739">
                  <a:latin typeface="Times New Roman" panose="02020603050405020304" pitchFamily="18" charset="0"/>
                  <a:cs typeface="Times New Roman" panose="02020603050405020304" pitchFamily="18" charset="0"/>
                </a:endParaRPr>
              </a:p>
            </p:txBody>
          </p:sp>
          <p:sp>
            <p:nvSpPr>
              <p:cNvPr id="11" name="AutoShape 9">
                <a:extLst>
                  <a:ext uri="{FF2B5EF4-FFF2-40B4-BE49-F238E27FC236}">
                    <a16:creationId xmlns:a16="http://schemas.microsoft.com/office/drawing/2014/main" id="{6446447F-048A-4DD2-6458-0799C9A247D0}"/>
                  </a:ext>
                </a:extLst>
              </p:cNvPr>
              <p:cNvSpPr>
                <a:spLocks noChangeArrowheads="1"/>
              </p:cNvSpPr>
              <p:nvPr/>
            </p:nvSpPr>
            <p:spPr bwMode="auto">
              <a:xfrm rot="10800000">
                <a:off x="2784" y="2642"/>
                <a:ext cx="2353" cy="722"/>
              </a:xfrm>
              <a:prstGeom prst="curvedDownArrow">
                <a:avLst>
                  <a:gd name="adj1" fmla="val 65331"/>
                  <a:gd name="adj2" fmla="val 130662"/>
                  <a:gd name="adj3" fmla="val 55556"/>
                </a:avLst>
              </a:prstGeom>
              <a:solidFill>
                <a:srgbClr val="800000"/>
              </a:solidFill>
              <a:ln w="12700" cap="sq">
                <a:solidFill>
                  <a:srgbClr val="FFFF00"/>
                </a:solidFill>
                <a:miter lim="800000"/>
                <a:headEnd type="none" w="sm" len="sm"/>
                <a:tailEnd type="none" w="sm" len="sm"/>
              </a:ln>
            </p:spPr>
            <p:txBody>
              <a:bodyPr wrap="none" anchor="ctr"/>
              <a:lstStyle/>
              <a:p>
                <a:pPr defTabSz="417119" eaLnBrk="1">
                  <a:lnSpc>
                    <a:spcPct val="93000"/>
                  </a:lnSpc>
                  <a:buClr>
                    <a:srgbClr val="000000"/>
                  </a:buClr>
                  <a:buSzPct val="100000"/>
                </a:pPr>
                <a:endParaRPr lang="en-US" sz="1739">
                  <a:latin typeface="Times New Roman" panose="02020603050405020304" pitchFamily="18" charset="0"/>
                  <a:cs typeface="Times New Roman" panose="02020603050405020304" pitchFamily="18" charset="0"/>
                </a:endParaRPr>
              </a:p>
            </p:txBody>
          </p:sp>
          <p:sp>
            <p:nvSpPr>
              <p:cNvPr id="12" name="Text Box 10">
                <a:extLst>
                  <a:ext uri="{FF2B5EF4-FFF2-40B4-BE49-F238E27FC236}">
                    <a16:creationId xmlns:a16="http://schemas.microsoft.com/office/drawing/2014/main" id="{D59E2E47-790A-5015-3A79-2C8AFC8D24E9}"/>
                  </a:ext>
                </a:extLst>
              </p:cNvPr>
              <p:cNvSpPr txBox="1">
                <a:spLocks noChangeArrowheads="1"/>
              </p:cNvSpPr>
              <p:nvPr/>
            </p:nvSpPr>
            <p:spPr bwMode="auto">
              <a:xfrm>
                <a:off x="2705" y="2094"/>
                <a:ext cx="912"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33388">
                  <a:defRPr sz="2400">
                    <a:solidFill>
                      <a:schemeClr val="bg1"/>
                    </a:solidFill>
                    <a:latin typeface="Arial" charset="0"/>
                    <a:ea typeface="ＭＳ Ｐゴシック" charset="0"/>
                    <a:cs typeface="ＭＳ Ｐゴシック" charset="0"/>
                  </a:defRPr>
                </a:lvl1pPr>
                <a:lvl2pPr marL="742950" indent="-285750" defTabSz="433388">
                  <a:defRPr sz="2400">
                    <a:solidFill>
                      <a:schemeClr val="bg1"/>
                    </a:solidFill>
                    <a:latin typeface="Arial" charset="0"/>
                    <a:ea typeface="ＭＳ Ｐゴシック" charset="0"/>
                  </a:defRPr>
                </a:lvl2pPr>
                <a:lvl3pPr marL="1143000" indent="-228600" defTabSz="433388">
                  <a:defRPr sz="2400">
                    <a:solidFill>
                      <a:schemeClr val="bg1"/>
                    </a:solidFill>
                    <a:latin typeface="Arial" charset="0"/>
                    <a:ea typeface="ＭＳ Ｐゴシック" charset="0"/>
                  </a:defRPr>
                </a:lvl3pPr>
                <a:lvl4pPr marL="1600200" indent="-228600" defTabSz="433388">
                  <a:defRPr sz="2400">
                    <a:solidFill>
                      <a:schemeClr val="bg1"/>
                    </a:solidFill>
                    <a:latin typeface="Arial" charset="0"/>
                    <a:ea typeface="ＭＳ Ｐゴシック" charset="0"/>
                  </a:defRPr>
                </a:lvl4pPr>
                <a:lvl5pPr marL="2057400" indent="-228600" defTabSz="433388">
                  <a:defRPr sz="2400">
                    <a:solidFill>
                      <a:schemeClr val="bg1"/>
                    </a:solidFill>
                    <a:latin typeface="Arial" charset="0"/>
                    <a:ea typeface="ＭＳ Ｐゴシック" charset="0"/>
                  </a:defRPr>
                </a:lvl5pPr>
                <a:lvl6pPr marL="2514600" indent="-228600" defTabSz="4333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333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333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33388" eaLnBrk="0" fontAlgn="base" hangingPunct="0">
                  <a:spcBef>
                    <a:spcPct val="0"/>
                  </a:spcBef>
                  <a:spcAft>
                    <a:spcPct val="0"/>
                  </a:spcAft>
                  <a:defRPr sz="2400">
                    <a:solidFill>
                      <a:schemeClr val="bg1"/>
                    </a:solidFill>
                    <a:latin typeface="Arial" charset="0"/>
                    <a:ea typeface="ＭＳ Ｐゴシック" charset="0"/>
                  </a:defRPr>
                </a:lvl9pPr>
              </a:lstStyle>
              <a:p>
                <a:pPr eaLnBrk="1">
                  <a:lnSpc>
                    <a:spcPct val="93000"/>
                  </a:lnSpc>
                  <a:spcBef>
                    <a:spcPct val="50000"/>
                  </a:spcBef>
                  <a:buClr>
                    <a:srgbClr val="000000"/>
                  </a:buClr>
                  <a:buSzPct val="100000"/>
                </a:pPr>
                <a:r>
                  <a:rPr lang="en-US" sz="2000">
                    <a:latin typeface="+mn-lt"/>
                    <a:cs typeface="Times New Roman" panose="02020603050405020304" pitchFamily="18" charset="0"/>
                  </a:rPr>
                  <a:t>Sources</a:t>
                </a:r>
              </a:p>
            </p:txBody>
          </p:sp>
          <p:sp>
            <p:nvSpPr>
              <p:cNvPr id="13" name="Text Box 11">
                <a:extLst>
                  <a:ext uri="{FF2B5EF4-FFF2-40B4-BE49-F238E27FC236}">
                    <a16:creationId xmlns:a16="http://schemas.microsoft.com/office/drawing/2014/main" id="{7E5B09BB-8F04-77F7-AC65-CE33E5FAB4C5}"/>
                  </a:ext>
                </a:extLst>
              </p:cNvPr>
              <p:cNvSpPr txBox="1">
                <a:spLocks noChangeArrowheads="1"/>
              </p:cNvSpPr>
              <p:nvPr/>
            </p:nvSpPr>
            <p:spPr bwMode="auto">
              <a:xfrm>
                <a:off x="4708" y="2042"/>
                <a:ext cx="1003"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33388">
                  <a:defRPr sz="2400">
                    <a:solidFill>
                      <a:schemeClr val="bg1"/>
                    </a:solidFill>
                    <a:latin typeface="Arial" charset="0"/>
                    <a:ea typeface="ＭＳ Ｐゴシック" charset="0"/>
                    <a:cs typeface="ＭＳ Ｐゴシック" charset="0"/>
                  </a:defRPr>
                </a:lvl1pPr>
                <a:lvl2pPr marL="742950" indent="-285750" defTabSz="433388">
                  <a:defRPr sz="2400">
                    <a:solidFill>
                      <a:schemeClr val="bg1"/>
                    </a:solidFill>
                    <a:latin typeface="Arial" charset="0"/>
                    <a:ea typeface="ＭＳ Ｐゴシック" charset="0"/>
                  </a:defRPr>
                </a:lvl2pPr>
                <a:lvl3pPr marL="1143000" indent="-228600" defTabSz="433388">
                  <a:defRPr sz="2400">
                    <a:solidFill>
                      <a:schemeClr val="bg1"/>
                    </a:solidFill>
                    <a:latin typeface="Arial" charset="0"/>
                    <a:ea typeface="ＭＳ Ｐゴシック" charset="0"/>
                  </a:defRPr>
                </a:lvl3pPr>
                <a:lvl4pPr marL="1600200" indent="-228600" defTabSz="433388">
                  <a:defRPr sz="2400">
                    <a:solidFill>
                      <a:schemeClr val="bg1"/>
                    </a:solidFill>
                    <a:latin typeface="Arial" charset="0"/>
                    <a:ea typeface="ＭＳ Ｐゴシック" charset="0"/>
                  </a:defRPr>
                </a:lvl4pPr>
                <a:lvl5pPr marL="2057400" indent="-228600" defTabSz="433388">
                  <a:defRPr sz="2400">
                    <a:solidFill>
                      <a:schemeClr val="bg1"/>
                    </a:solidFill>
                    <a:latin typeface="Arial" charset="0"/>
                    <a:ea typeface="ＭＳ Ｐゴシック" charset="0"/>
                  </a:defRPr>
                </a:lvl5pPr>
                <a:lvl6pPr marL="2514600" indent="-228600" defTabSz="4333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333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333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33388" eaLnBrk="0" fontAlgn="base" hangingPunct="0">
                  <a:spcBef>
                    <a:spcPct val="0"/>
                  </a:spcBef>
                  <a:spcAft>
                    <a:spcPct val="0"/>
                  </a:spcAft>
                  <a:defRPr sz="2400">
                    <a:solidFill>
                      <a:schemeClr val="bg1"/>
                    </a:solidFill>
                    <a:latin typeface="Arial" charset="0"/>
                    <a:ea typeface="ＭＳ Ｐゴシック" charset="0"/>
                  </a:defRPr>
                </a:lvl9pPr>
              </a:lstStyle>
              <a:p>
                <a:pPr eaLnBrk="1">
                  <a:lnSpc>
                    <a:spcPct val="93000"/>
                  </a:lnSpc>
                  <a:spcBef>
                    <a:spcPct val="50000"/>
                  </a:spcBef>
                  <a:buClr>
                    <a:srgbClr val="000000"/>
                  </a:buClr>
                  <a:buSzPct val="100000"/>
                </a:pPr>
                <a:r>
                  <a:rPr lang="en-US" sz="2000">
                    <a:solidFill>
                      <a:srgbClr val="FFFFFF"/>
                    </a:solidFill>
                    <a:latin typeface="+mn-lt"/>
                    <a:cs typeface="Times New Roman" panose="02020603050405020304" pitchFamily="18" charset="0"/>
                  </a:rPr>
                  <a:t>Receptors</a:t>
                </a:r>
              </a:p>
            </p:txBody>
          </p:sp>
          <p:sp>
            <p:nvSpPr>
              <p:cNvPr id="14" name="Text Box 12">
                <a:extLst>
                  <a:ext uri="{FF2B5EF4-FFF2-40B4-BE49-F238E27FC236}">
                    <a16:creationId xmlns:a16="http://schemas.microsoft.com/office/drawing/2014/main" id="{17F9750D-C05C-872D-F1A7-4AEBE7780B54}"/>
                  </a:ext>
                </a:extLst>
              </p:cNvPr>
              <p:cNvSpPr txBox="1">
                <a:spLocks noChangeArrowheads="1"/>
              </p:cNvSpPr>
              <p:nvPr/>
            </p:nvSpPr>
            <p:spPr bwMode="auto">
              <a:xfrm>
                <a:off x="3360" y="660"/>
                <a:ext cx="2300" cy="375"/>
              </a:xfrm>
              <a:prstGeom prst="rect">
                <a:avLst/>
              </a:prstGeom>
              <a:noFill/>
              <a:ln>
                <a:noFill/>
              </a:ln>
              <a:effectLst/>
            </p:spPr>
            <p:txBody>
              <a:bodyPr>
                <a:spAutoFit/>
              </a:bodyPr>
              <a:lstStyle/>
              <a:p>
                <a:pPr defTabSz="418823" eaLnBrk="1">
                  <a:lnSpc>
                    <a:spcPct val="93000"/>
                  </a:lnSpc>
                  <a:spcBef>
                    <a:spcPct val="50000"/>
                  </a:spcBef>
                  <a:buClr>
                    <a:srgbClr val="000000"/>
                  </a:buClr>
                  <a:buSzPct val="100000"/>
                  <a:defRPr/>
                </a:pPr>
                <a:r>
                  <a:rPr lang="en-US">
                    <a:solidFill>
                      <a:srgbClr val="FFC000"/>
                    </a:solidFill>
                    <a:latin typeface="+mn-lt"/>
                    <a:cs typeface="Times New Roman" panose="02020603050405020304" pitchFamily="18" charset="0"/>
                  </a:rPr>
                  <a:t>Forward Modeling</a:t>
                </a:r>
              </a:p>
            </p:txBody>
          </p:sp>
        </p:grpSp>
        <p:sp>
          <p:nvSpPr>
            <p:cNvPr id="7" name="Text Box 12">
              <a:extLst>
                <a:ext uri="{FF2B5EF4-FFF2-40B4-BE49-F238E27FC236}">
                  <a16:creationId xmlns:a16="http://schemas.microsoft.com/office/drawing/2014/main" id="{7194B79F-8EB7-7E2D-EE89-057C667FDD83}"/>
                </a:ext>
              </a:extLst>
            </p:cNvPr>
            <p:cNvSpPr txBox="1">
              <a:spLocks noChangeArrowheads="1"/>
            </p:cNvSpPr>
            <p:nvPr/>
          </p:nvSpPr>
          <p:spPr bwMode="auto">
            <a:xfrm>
              <a:off x="6218342" y="6578984"/>
              <a:ext cx="2972307" cy="517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301" tIns="44152" rIns="88301" bIns="44152">
              <a:spAutoFit/>
            </a:bodyPr>
            <a:lstStyle>
              <a:lvl1pPr defTabSz="433388">
                <a:defRPr sz="2400">
                  <a:solidFill>
                    <a:schemeClr val="bg1"/>
                  </a:solidFill>
                  <a:latin typeface="Arial" charset="0"/>
                  <a:ea typeface="ＭＳ Ｐゴシック" charset="0"/>
                  <a:cs typeface="ＭＳ Ｐゴシック" charset="0"/>
                </a:defRPr>
              </a:lvl1pPr>
              <a:lvl2pPr marL="742950" indent="-285750" defTabSz="433388">
                <a:defRPr sz="2400">
                  <a:solidFill>
                    <a:schemeClr val="bg1"/>
                  </a:solidFill>
                  <a:latin typeface="Arial" charset="0"/>
                  <a:ea typeface="ＭＳ Ｐゴシック" charset="0"/>
                </a:defRPr>
              </a:lvl2pPr>
              <a:lvl3pPr marL="1143000" indent="-228600" defTabSz="433388">
                <a:defRPr sz="2400">
                  <a:solidFill>
                    <a:schemeClr val="bg1"/>
                  </a:solidFill>
                  <a:latin typeface="Arial" charset="0"/>
                  <a:ea typeface="ＭＳ Ｐゴシック" charset="0"/>
                </a:defRPr>
              </a:lvl3pPr>
              <a:lvl4pPr marL="1600200" indent="-228600" defTabSz="433388">
                <a:defRPr sz="2400">
                  <a:solidFill>
                    <a:schemeClr val="bg1"/>
                  </a:solidFill>
                  <a:latin typeface="Arial" charset="0"/>
                  <a:ea typeface="ＭＳ Ｐゴシック" charset="0"/>
                </a:defRPr>
              </a:lvl4pPr>
              <a:lvl5pPr marL="2057400" indent="-228600" defTabSz="433388">
                <a:defRPr sz="2400">
                  <a:solidFill>
                    <a:schemeClr val="bg1"/>
                  </a:solidFill>
                  <a:latin typeface="Arial" charset="0"/>
                  <a:ea typeface="ＭＳ Ｐゴシック" charset="0"/>
                </a:defRPr>
              </a:lvl5pPr>
              <a:lvl6pPr marL="2514600" indent="-228600" defTabSz="4333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333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333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33388" eaLnBrk="0" fontAlgn="base" hangingPunct="0">
                <a:spcBef>
                  <a:spcPct val="0"/>
                </a:spcBef>
                <a:spcAft>
                  <a:spcPct val="0"/>
                </a:spcAft>
                <a:defRPr sz="2400">
                  <a:solidFill>
                    <a:schemeClr val="bg1"/>
                  </a:solidFill>
                  <a:latin typeface="Arial" charset="0"/>
                  <a:ea typeface="ＭＳ Ｐゴシック" charset="0"/>
                </a:defRPr>
              </a:lvl9pPr>
            </a:lstStyle>
            <a:p>
              <a:pPr eaLnBrk="1">
                <a:lnSpc>
                  <a:spcPct val="93000"/>
                </a:lnSpc>
                <a:spcBef>
                  <a:spcPct val="50000"/>
                </a:spcBef>
                <a:buClr>
                  <a:srgbClr val="000000"/>
                </a:buClr>
                <a:buSzPct val="100000"/>
              </a:pPr>
              <a:r>
                <a:rPr lang="en-US">
                  <a:solidFill>
                    <a:srgbClr val="FFFF00"/>
                  </a:solidFill>
                  <a:latin typeface="+mn-lt"/>
                  <a:cs typeface="Times New Roman" panose="02020603050405020304" pitchFamily="18" charset="0"/>
                </a:rPr>
                <a:t>Inverse Modeling</a:t>
              </a:r>
            </a:p>
          </p:txBody>
        </p:sp>
      </p:grpSp>
      <p:grpSp>
        <p:nvGrpSpPr>
          <p:cNvPr id="15" name="Group 14">
            <a:extLst>
              <a:ext uri="{FF2B5EF4-FFF2-40B4-BE49-F238E27FC236}">
                <a16:creationId xmlns:a16="http://schemas.microsoft.com/office/drawing/2014/main" id="{336EEC67-47B9-9916-DF10-6BBA86B83B19}"/>
              </a:ext>
            </a:extLst>
          </p:cNvPr>
          <p:cNvGrpSpPr/>
          <p:nvPr/>
        </p:nvGrpSpPr>
        <p:grpSpPr>
          <a:xfrm>
            <a:off x="879907" y="3873048"/>
            <a:ext cx="2984548" cy="1500288"/>
            <a:chOff x="8873605" y="4739237"/>
            <a:chExt cx="2984548" cy="1500288"/>
          </a:xfrm>
        </p:grpSpPr>
        <p:sp>
          <p:nvSpPr>
            <p:cNvPr id="17" name="Oval 16">
              <a:extLst>
                <a:ext uri="{FF2B5EF4-FFF2-40B4-BE49-F238E27FC236}">
                  <a16:creationId xmlns:a16="http://schemas.microsoft.com/office/drawing/2014/main" id="{496FC8BC-5A2A-5E86-26A6-2E07F3986AE3}"/>
                </a:ext>
              </a:extLst>
            </p:cNvPr>
            <p:cNvSpPr>
              <a:spLocks noChangeArrowheads="1"/>
            </p:cNvSpPr>
            <p:nvPr/>
          </p:nvSpPr>
          <p:spPr bwMode="auto">
            <a:xfrm>
              <a:off x="9143335" y="5251978"/>
              <a:ext cx="426696" cy="256861"/>
            </a:xfrm>
            <a:prstGeom prst="ellipse">
              <a:avLst/>
            </a:prstGeom>
            <a:solidFill>
              <a:srgbClr val="FFFF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S2</a:t>
              </a:r>
            </a:p>
          </p:txBody>
        </p:sp>
        <p:sp>
          <p:nvSpPr>
            <p:cNvPr id="18" name="Oval 17">
              <a:extLst>
                <a:ext uri="{FF2B5EF4-FFF2-40B4-BE49-F238E27FC236}">
                  <a16:creationId xmlns:a16="http://schemas.microsoft.com/office/drawing/2014/main" id="{7494444A-E15F-8261-69F9-F0BBF88D6390}"/>
                </a:ext>
              </a:extLst>
            </p:cNvPr>
            <p:cNvSpPr>
              <a:spLocks noChangeArrowheads="1"/>
            </p:cNvSpPr>
            <p:nvPr/>
          </p:nvSpPr>
          <p:spPr bwMode="auto">
            <a:xfrm>
              <a:off x="8901331" y="5632736"/>
              <a:ext cx="376929" cy="256861"/>
            </a:xfrm>
            <a:prstGeom prst="ellipse">
              <a:avLst/>
            </a:prstGeom>
            <a:solidFill>
              <a:srgbClr val="FFFF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S3</a:t>
              </a:r>
            </a:p>
          </p:txBody>
        </p:sp>
        <p:sp>
          <p:nvSpPr>
            <p:cNvPr id="19" name="Oval 16">
              <a:extLst>
                <a:ext uri="{FF2B5EF4-FFF2-40B4-BE49-F238E27FC236}">
                  <a16:creationId xmlns:a16="http://schemas.microsoft.com/office/drawing/2014/main" id="{BEC261B9-52E7-CFF8-B4D7-04EF2A014945}"/>
                </a:ext>
              </a:extLst>
            </p:cNvPr>
            <p:cNvSpPr>
              <a:spLocks noChangeArrowheads="1"/>
            </p:cNvSpPr>
            <p:nvPr/>
          </p:nvSpPr>
          <p:spPr bwMode="auto">
            <a:xfrm>
              <a:off x="9511049" y="5691949"/>
              <a:ext cx="376929" cy="256861"/>
            </a:xfrm>
            <a:prstGeom prst="ellipse">
              <a:avLst/>
            </a:prstGeom>
            <a:solidFill>
              <a:srgbClr val="FFFF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S4</a:t>
              </a:r>
            </a:p>
          </p:txBody>
        </p:sp>
        <p:sp>
          <p:nvSpPr>
            <p:cNvPr id="21" name="AutoShape 12">
              <a:extLst>
                <a:ext uri="{FF2B5EF4-FFF2-40B4-BE49-F238E27FC236}">
                  <a16:creationId xmlns:a16="http://schemas.microsoft.com/office/drawing/2014/main" id="{A1BEE4A8-3E7E-99AE-505F-75F6FFE8A92B}"/>
                </a:ext>
              </a:extLst>
            </p:cNvPr>
            <p:cNvSpPr>
              <a:spLocks noChangeArrowheads="1"/>
            </p:cNvSpPr>
            <p:nvPr/>
          </p:nvSpPr>
          <p:spPr bwMode="auto">
            <a:xfrm rot="10800000">
              <a:off x="9812516" y="5444175"/>
              <a:ext cx="986443" cy="178935"/>
            </a:xfrm>
            <a:prstGeom prst="rightArrow">
              <a:avLst>
                <a:gd name="adj1" fmla="val 50000"/>
                <a:gd name="adj2" fmla="val 54545"/>
              </a:avLst>
            </a:prstGeom>
            <a:solidFill>
              <a:srgbClr val="FFFF00"/>
            </a:solidFill>
            <a:ln w="9525">
              <a:solidFill>
                <a:srgbClr val="FFFF00"/>
              </a:solidFill>
              <a:miter lim="800000"/>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endParaRPr lang="en-US" sz="1400" b="1">
                <a:latin typeface="+mn-lt"/>
              </a:endParaRPr>
            </a:p>
          </p:txBody>
        </p:sp>
        <p:sp>
          <p:nvSpPr>
            <p:cNvPr id="22" name="Oval 16">
              <a:extLst>
                <a:ext uri="{FF2B5EF4-FFF2-40B4-BE49-F238E27FC236}">
                  <a16:creationId xmlns:a16="http://schemas.microsoft.com/office/drawing/2014/main" id="{91F8233E-8C1C-0E81-3447-09620A0C2A3C}"/>
                </a:ext>
              </a:extLst>
            </p:cNvPr>
            <p:cNvSpPr>
              <a:spLocks noChangeArrowheads="1"/>
            </p:cNvSpPr>
            <p:nvPr/>
          </p:nvSpPr>
          <p:spPr bwMode="auto">
            <a:xfrm>
              <a:off x="8873605" y="4876024"/>
              <a:ext cx="361793" cy="252058"/>
            </a:xfrm>
            <a:prstGeom prst="ellipse">
              <a:avLst/>
            </a:prstGeom>
            <a:solidFill>
              <a:srgbClr val="FFFF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S1</a:t>
              </a:r>
            </a:p>
          </p:txBody>
        </p:sp>
        <p:sp>
          <p:nvSpPr>
            <p:cNvPr id="23" name="Oval 9">
              <a:extLst>
                <a:ext uri="{FF2B5EF4-FFF2-40B4-BE49-F238E27FC236}">
                  <a16:creationId xmlns:a16="http://schemas.microsoft.com/office/drawing/2014/main" id="{606FFF29-9857-40BF-E1B5-25D56DAD6757}"/>
                </a:ext>
              </a:extLst>
            </p:cNvPr>
            <p:cNvSpPr>
              <a:spLocks noChangeArrowheads="1"/>
            </p:cNvSpPr>
            <p:nvPr/>
          </p:nvSpPr>
          <p:spPr bwMode="auto">
            <a:xfrm>
              <a:off x="10973556" y="5510200"/>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R</a:t>
              </a:r>
            </a:p>
          </p:txBody>
        </p:sp>
        <p:sp>
          <p:nvSpPr>
            <p:cNvPr id="24" name="Oval 9">
              <a:extLst>
                <a:ext uri="{FF2B5EF4-FFF2-40B4-BE49-F238E27FC236}">
                  <a16:creationId xmlns:a16="http://schemas.microsoft.com/office/drawing/2014/main" id="{EC72B4B8-0666-3A91-947C-8ADCAD1B8C23}"/>
                </a:ext>
              </a:extLst>
            </p:cNvPr>
            <p:cNvSpPr>
              <a:spLocks noChangeArrowheads="1"/>
            </p:cNvSpPr>
            <p:nvPr/>
          </p:nvSpPr>
          <p:spPr bwMode="auto">
            <a:xfrm>
              <a:off x="11523328" y="4850572"/>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a:latin typeface="+mn-lt"/>
                </a:rPr>
                <a:t>R</a:t>
              </a:r>
            </a:p>
          </p:txBody>
        </p:sp>
        <p:sp>
          <p:nvSpPr>
            <p:cNvPr id="25" name="Oval 9">
              <a:extLst>
                <a:ext uri="{FF2B5EF4-FFF2-40B4-BE49-F238E27FC236}">
                  <a16:creationId xmlns:a16="http://schemas.microsoft.com/office/drawing/2014/main" id="{3CBA8906-4692-498B-0B9F-93D4FA30FE36}"/>
                </a:ext>
              </a:extLst>
            </p:cNvPr>
            <p:cNvSpPr>
              <a:spLocks noChangeArrowheads="1"/>
            </p:cNvSpPr>
            <p:nvPr/>
          </p:nvSpPr>
          <p:spPr bwMode="auto">
            <a:xfrm>
              <a:off x="11532249" y="5213824"/>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a:latin typeface="+mn-lt"/>
                </a:rPr>
                <a:t>R</a:t>
              </a:r>
            </a:p>
          </p:txBody>
        </p:sp>
        <p:sp>
          <p:nvSpPr>
            <p:cNvPr id="26" name="Oval 9">
              <a:extLst>
                <a:ext uri="{FF2B5EF4-FFF2-40B4-BE49-F238E27FC236}">
                  <a16:creationId xmlns:a16="http://schemas.microsoft.com/office/drawing/2014/main" id="{68AD91C2-7B2F-4928-0572-DA0C2A3D1AB4}"/>
                </a:ext>
              </a:extLst>
            </p:cNvPr>
            <p:cNvSpPr>
              <a:spLocks noChangeArrowheads="1"/>
            </p:cNvSpPr>
            <p:nvPr/>
          </p:nvSpPr>
          <p:spPr bwMode="auto">
            <a:xfrm>
              <a:off x="11487826" y="5586385"/>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R</a:t>
              </a:r>
            </a:p>
          </p:txBody>
        </p:sp>
        <p:sp>
          <p:nvSpPr>
            <p:cNvPr id="27" name="Oval 9">
              <a:extLst>
                <a:ext uri="{FF2B5EF4-FFF2-40B4-BE49-F238E27FC236}">
                  <a16:creationId xmlns:a16="http://schemas.microsoft.com/office/drawing/2014/main" id="{CE0020D6-EC09-BAA3-6DEB-78522DB7A75E}"/>
                </a:ext>
              </a:extLst>
            </p:cNvPr>
            <p:cNvSpPr>
              <a:spLocks noChangeArrowheads="1"/>
            </p:cNvSpPr>
            <p:nvPr/>
          </p:nvSpPr>
          <p:spPr bwMode="auto">
            <a:xfrm>
              <a:off x="10617118" y="5931554"/>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R</a:t>
              </a:r>
            </a:p>
          </p:txBody>
        </p:sp>
        <p:sp>
          <p:nvSpPr>
            <p:cNvPr id="28" name="Oval 9">
              <a:extLst>
                <a:ext uri="{FF2B5EF4-FFF2-40B4-BE49-F238E27FC236}">
                  <a16:creationId xmlns:a16="http://schemas.microsoft.com/office/drawing/2014/main" id="{A1DC91B1-D5F7-6F1F-7284-08F424672217}"/>
                </a:ext>
              </a:extLst>
            </p:cNvPr>
            <p:cNvSpPr>
              <a:spLocks noChangeArrowheads="1"/>
            </p:cNvSpPr>
            <p:nvPr/>
          </p:nvSpPr>
          <p:spPr bwMode="auto">
            <a:xfrm>
              <a:off x="11276578" y="5949616"/>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R</a:t>
              </a:r>
            </a:p>
          </p:txBody>
        </p:sp>
        <p:sp>
          <p:nvSpPr>
            <p:cNvPr id="29" name="AutoShape 12">
              <a:extLst>
                <a:ext uri="{FF2B5EF4-FFF2-40B4-BE49-F238E27FC236}">
                  <a16:creationId xmlns:a16="http://schemas.microsoft.com/office/drawing/2014/main" id="{D6C8EF8C-2E02-13ED-71C9-D2E1CA50F701}"/>
                </a:ext>
              </a:extLst>
            </p:cNvPr>
            <p:cNvSpPr>
              <a:spLocks noChangeArrowheads="1"/>
            </p:cNvSpPr>
            <p:nvPr/>
          </p:nvSpPr>
          <p:spPr bwMode="auto">
            <a:xfrm rot="10800000">
              <a:off x="9893122" y="5700550"/>
              <a:ext cx="986443" cy="178935"/>
            </a:xfrm>
            <a:prstGeom prst="rightArrow">
              <a:avLst>
                <a:gd name="adj1" fmla="val 50000"/>
                <a:gd name="adj2" fmla="val 54545"/>
              </a:avLst>
            </a:prstGeom>
            <a:solidFill>
              <a:srgbClr val="FFFF00"/>
            </a:solidFill>
            <a:ln w="9525">
              <a:solidFill>
                <a:srgbClr val="FFFF00"/>
              </a:solidFill>
              <a:miter lim="800000"/>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endParaRPr lang="en-US" sz="1700" b="1">
                <a:latin typeface="+mn-lt"/>
              </a:endParaRPr>
            </a:p>
          </p:txBody>
        </p:sp>
        <p:sp>
          <p:nvSpPr>
            <p:cNvPr id="30" name="AutoShape 12">
              <a:extLst>
                <a:ext uri="{FF2B5EF4-FFF2-40B4-BE49-F238E27FC236}">
                  <a16:creationId xmlns:a16="http://schemas.microsoft.com/office/drawing/2014/main" id="{75263F80-FD0D-727C-E78B-1187FD8E2503}"/>
                </a:ext>
              </a:extLst>
            </p:cNvPr>
            <p:cNvSpPr>
              <a:spLocks noChangeArrowheads="1"/>
            </p:cNvSpPr>
            <p:nvPr/>
          </p:nvSpPr>
          <p:spPr bwMode="auto">
            <a:xfrm rot="10800000">
              <a:off x="9590914" y="5079538"/>
              <a:ext cx="986443" cy="178935"/>
            </a:xfrm>
            <a:prstGeom prst="rightArrow">
              <a:avLst>
                <a:gd name="adj1" fmla="val 50000"/>
                <a:gd name="adj2" fmla="val 54545"/>
              </a:avLst>
            </a:prstGeom>
            <a:solidFill>
              <a:srgbClr val="FFFF00"/>
            </a:solidFill>
            <a:ln w="9525">
              <a:solidFill>
                <a:srgbClr val="FFFF00"/>
              </a:solidFill>
              <a:miter lim="800000"/>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endParaRPr lang="en-US" sz="1700" b="1">
                <a:latin typeface="+mn-lt"/>
              </a:endParaRPr>
            </a:p>
          </p:txBody>
        </p:sp>
        <p:sp>
          <p:nvSpPr>
            <p:cNvPr id="31" name="Oval 9">
              <a:extLst>
                <a:ext uri="{FF2B5EF4-FFF2-40B4-BE49-F238E27FC236}">
                  <a16:creationId xmlns:a16="http://schemas.microsoft.com/office/drawing/2014/main" id="{377581CE-4AF3-3FB2-650E-B43EF2E698C3}"/>
                </a:ext>
              </a:extLst>
            </p:cNvPr>
            <p:cNvSpPr>
              <a:spLocks noChangeArrowheads="1"/>
            </p:cNvSpPr>
            <p:nvPr/>
          </p:nvSpPr>
          <p:spPr bwMode="auto">
            <a:xfrm>
              <a:off x="10840768" y="4739237"/>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R</a:t>
              </a:r>
            </a:p>
          </p:txBody>
        </p:sp>
        <p:sp>
          <p:nvSpPr>
            <p:cNvPr id="32" name="Oval 9">
              <a:extLst>
                <a:ext uri="{FF2B5EF4-FFF2-40B4-BE49-F238E27FC236}">
                  <a16:creationId xmlns:a16="http://schemas.microsoft.com/office/drawing/2014/main" id="{0E7E7D6C-006D-EB05-AA16-3D03A7DC6ADF}"/>
                </a:ext>
              </a:extLst>
            </p:cNvPr>
            <p:cNvSpPr>
              <a:spLocks noChangeArrowheads="1"/>
            </p:cNvSpPr>
            <p:nvPr/>
          </p:nvSpPr>
          <p:spPr bwMode="auto">
            <a:xfrm>
              <a:off x="11018954" y="5076044"/>
              <a:ext cx="325904" cy="289909"/>
            </a:xfrm>
            <a:prstGeom prst="ellipse">
              <a:avLst/>
            </a:prstGeom>
            <a:solidFill>
              <a:srgbClr val="FFC000"/>
            </a:solidFill>
            <a:ln w="9525">
              <a:solidFill>
                <a:schemeClr val="bg1"/>
              </a:solidFill>
              <a:round/>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r>
                <a:rPr lang="en-US" sz="1400" b="1" dirty="0">
                  <a:latin typeface="+mn-lt"/>
                </a:rPr>
                <a:t>R</a:t>
              </a:r>
            </a:p>
          </p:txBody>
        </p:sp>
        <p:sp>
          <p:nvSpPr>
            <p:cNvPr id="33" name="AutoShape 12">
              <a:extLst>
                <a:ext uri="{FF2B5EF4-FFF2-40B4-BE49-F238E27FC236}">
                  <a16:creationId xmlns:a16="http://schemas.microsoft.com/office/drawing/2014/main" id="{0293510A-79A2-EE36-DB86-6BCE02621374}"/>
                </a:ext>
              </a:extLst>
            </p:cNvPr>
            <p:cNvSpPr>
              <a:spLocks noChangeArrowheads="1"/>
            </p:cNvSpPr>
            <p:nvPr/>
          </p:nvSpPr>
          <p:spPr bwMode="auto">
            <a:xfrm>
              <a:off x="9942688" y="5268133"/>
              <a:ext cx="986443" cy="178935"/>
            </a:xfrm>
            <a:prstGeom prst="rightArrow">
              <a:avLst>
                <a:gd name="adj1" fmla="val 50000"/>
                <a:gd name="adj2" fmla="val 54545"/>
              </a:avLst>
            </a:prstGeom>
            <a:solidFill>
              <a:srgbClr val="FFC000"/>
            </a:solidFill>
            <a:ln w="9525">
              <a:solidFill>
                <a:srgbClr val="FFC000"/>
              </a:solidFill>
              <a:miter lim="800000"/>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endParaRPr lang="en-US" sz="1400" b="1">
                <a:latin typeface="+mn-lt"/>
              </a:endParaRPr>
            </a:p>
          </p:txBody>
        </p:sp>
        <p:sp>
          <p:nvSpPr>
            <p:cNvPr id="34" name="AutoShape 12">
              <a:extLst>
                <a:ext uri="{FF2B5EF4-FFF2-40B4-BE49-F238E27FC236}">
                  <a16:creationId xmlns:a16="http://schemas.microsoft.com/office/drawing/2014/main" id="{BE9D8FA1-D24E-3E97-F5E0-78745BA50DC0}"/>
                </a:ext>
              </a:extLst>
            </p:cNvPr>
            <p:cNvSpPr>
              <a:spLocks noChangeArrowheads="1"/>
            </p:cNvSpPr>
            <p:nvPr/>
          </p:nvSpPr>
          <p:spPr bwMode="auto">
            <a:xfrm>
              <a:off x="9449466" y="5982510"/>
              <a:ext cx="986443" cy="178935"/>
            </a:xfrm>
            <a:prstGeom prst="rightArrow">
              <a:avLst>
                <a:gd name="adj1" fmla="val 50000"/>
                <a:gd name="adj2" fmla="val 54545"/>
              </a:avLst>
            </a:prstGeom>
            <a:solidFill>
              <a:srgbClr val="FFC000"/>
            </a:solidFill>
            <a:ln w="9525">
              <a:solidFill>
                <a:srgbClr val="FFC000"/>
              </a:solidFill>
              <a:miter lim="800000"/>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endParaRPr lang="en-US" sz="1700" b="1">
                <a:latin typeface="+mn-lt"/>
              </a:endParaRPr>
            </a:p>
          </p:txBody>
        </p:sp>
        <p:sp>
          <p:nvSpPr>
            <p:cNvPr id="35" name="AutoShape 12">
              <a:extLst>
                <a:ext uri="{FF2B5EF4-FFF2-40B4-BE49-F238E27FC236}">
                  <a16:creationId xmlns:a16="http://schemas.microsoft.com/office/drawing/2014/main" id="{8C11500A-CF6B-005F-67C4-952378A17BC1}"/>
                </a:ext>
              </a:extLst>
            </p:cNvPr>
            <p:cNvSpPr>
              <a:spLocks noChangeArrowheads="1"/>
            </p:cNvSpPr>
            <p:nvPr/>
          </p:nvSpPr>
          <p:spPr bwMode="auto">
            <a:xfrm>
              <a:off x="9456592" y="4816592"/>
              <a:ext cx="986443" cy="178935"/>
            </a:xfrm>
            <a:prstGeom prst="rightArrow">
              <a:avLst>
                <a:gd name="adj1" fmla="val 50000"/>
                <a:gd name="adj2" fmla="val 54545"/>
              </a:avLst>
            </a:prstGeom>
            <a:solidFill>
              <a:srgbClr val="FFC000"/>
            </a:solidFill>
            <a:ln w="9525">
              <a:solidFill>
                <a:srgbClr val="FFC000"/>
              </a:solidFill>
              <a:miter lim="800000"/>
              <a:headEnd/>
              <a:tailEnd/>
            </a:ln>
          </p:spPr>
          <p:txBody>
            <a:bodyPr wrap="none" anchor="ctr"/>
            <a:lstStyle>
              <a:lvl1pPr defTabSz="406400">
                <a:defRPr>
                  <a:solidFill>
                    <a:schemeClr val="tx1"/>
                  </a:solidFill>
                  <a:latin typeface="Arial" panose="020B0604020202020204" pitchFamily="34" charset="0"/>
                  <a:ea typeface="MS PGothic" panose="020B0600070205080204" pitchFamily="34" charset="-128"/>
                </a:defRPr>
              </a:lvl1pPr>
              <a:lvl2pPr marL="742950" indent="-285750" defTabSz="406400">
                <a:defRPr>
                  <a:solidFill>
                    <a:schemeClr val="tx1"/>
                  </a:solidFill>
                  <a:latin typeface="Arial" panose="020B0604020202020204" pitchFamily="34" charset="0"/>
                  <a:ea typeface="MS PGothic" panose="020B0600070205080204" pitchFamily="34" charset="-128"/>
                </a:defRPr>
              </a:lvl2pPr>
              <a:lvl3pPr marL="1143000" indent="-228600" defTabSz="406400">
                <a:defRPr>
                  <a:solidFill>
                    <a:schemeClr val="tx1"/>
                  </a:solidFill>
                  <a:latin typeface="Arial" panose="020B0604020202020204" pitchFamily="34" charset="0"/>
                  <a:ea typeface="MS PGothic" panose="020B0600070205080204" pitchFamily="34" charset="-128"/>
                </a:defRPr>
              </a:lvl3pPr>
              <a:lvl4pPr marL="1600200" indent="-228600" defTabSz="406400">
                <a:defRPr>
                  <a:solidFill>
                    <a:schemeClr val="tx1"/>
                  </a:solidFill>
                  <a:latin typeface="Arial" panose="020B0604020202020204" pitchFamily="34" charset="0"/>
                  <a:ea typeface="MS PGothic" panose="020B0600070205080204" pitchFamily="34" charset="-128"/>
                </a:defRPr>
              </a:lvl4pPr>
              <a:lvl5pPr marL="2057400" indent="-228600" defTabSz="406400">
                <a:defRPr>
                  <a:solidFill>
                    <a:schemeClr val="tx1"/>
                  </a:solidFill>
                  <a:latin typeface="Arial" panose="020B0604020202020204" pitchFamily="34" charset="0"/>
                  <a:ea typeface="MS PGothic" panose="020B0600070205080204" pitchFamily="34" charset="-128"/>
                </a:defRPr>
              </a:lvl5pPr>
              <a:lvl6pPr marL="25146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064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000000"/>
                </a:buClr>
              </a:pPr>
              <a:endParaRPr lang="en-US" sz="1700" b="1">
                <a:latin typeface="+mn-lt"/>
              </a:endParaRPr>
            </a:p>
          </p:txBody>
        </p:sp>
      </p:grpSp>
      <p:sp>
        <p:nvSpPr>
          <p:cNvPr id="36" name="TextBox 1">
            <a:extLst>
              <a:ext uri="{FF2B5EF4-FFF2-40B4-BE49-F238E27FC236}">
                <a16:creationId xmlns:a16="http://schemas.microsoft.com/office/drawing/2014/main" id="{C76F9E5B-4684-6BB4-EF4B-E1A2963C2C24}"/>
              </a:ext>
            </a:extLst>
          </p:cNvPr>
          <p:cNvSpPr txBox="1">
            <a:spLocks noChangeArrowheads="1"/>
          </p:cNvSpPr>
          <p:nvPr/>
        </p:nvSpPr>
        <p:spPr bwMode="auto">
          <a:xfrm>
            <a:off x="470042" y="6230082"/>
            <a:ext cx="2465232" cy="30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844" tIns="42922" rIns="85844" bIns="42922">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sz="1400">
                <a:solidFill>
                  <a:schemeClr val="bg1"/>
                </a:solidFill>
                <a:latin typeface="+mn-lt"/>
                <a:cs typeface="Times New Roman" panose="02020603050405020304" pitchFamily="18" charset="0"/>
              </a:rPr>
              <a:t>S - </a:t>
            </a:r>
            <a:r>
              <a:rPr lang="en-US" sz="1400" dirty="0">
                <a:solidFill>
                  <a:schemeClr val="bg1"/>
                </a:solidFill>
                <a:latin typeface="+mn-lt"/>
                <a:cs typeface="Times New Roman" panose="02020603050405020304" pitchFamily="18" charset="0"/>
              </a:rPr>
              <a:t>Source, </a:t>
            </a:r>
            <a:r>
              <a:rPr lang="en-US" sz="1400">
                <a:solidFill>
                  <a:schemeClr val="bg1"/>
                </a:solidFill>
                <a:latin typeface="+mn-lt"/>
                <a:cs typeface="Times New Roman" panose="02020603050405020304" pitchFamily="18" charset="0"/>
              </a:rPr>
              <a:t>R -</a:t>
            </a:r>
            <a:r>
              <a:rPr lang="en-US" sz="1400" dirty="0">
                <a:solidFill>
                  <a:schemeClr val="bg1"/>
                </a:solidFill>
                <a:latin typeface="+mn-lt"/>
                <a:cs typeface="Times New Roman" panose="02020603050405020304" pitchFamily="18" charset="0"/>
              </a:rPr>
              <a:t> Receptor</a:t>
            </a:r>
          </a:p>
        </p:txBody>
      </p:sp>
    </p:spTree>
    <p:extLst>
      <p:ext uri="{BB962C8B-B14F-4D97-AF65-F5344CB8AC3E}">
        <p14:creationId xmlns:p14="http://schemas.microsoft.com/office/powerpoint/2010/main" val="88082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8183-E4A1-3BE6-7486-6BE9BF946911}"/>
              </a:ext>
            </a:extLst>
          </p:cNvPr>
          <p:cNvSpPr>
            <a:spLocks noGrp="1"/>
          </p:cNvSpPr>
          <p:nvPr>
            <p:ph type="title"/>
          </p:nvPr>
        </p:nvSpPr>
        <p:spPr>
          <a:xfrm>
            <a:off x="227013" y="73025"/>
            <a:ext cx="6751856" cy="704850"/>
          </a:xfrm>
        </p:spPr>
        <p:txBody>
          <a:bodyPr/>
          <a:lstStyle/>
          <a:p>
            <a:r>
              <a:rPr lang="en-US" dirty="0"/>
              <a:t>Data Assimilation</a:t>
            </a:r>
            <a:r>
              <a:rPr lang="en-US"/>
              <a:t> </a:t>
            </a:r>
            <a:r>
              <a:rPr lang="en-US" dirty="0"/>
              <a:t>/</a:t>
            </a:r>
            <a:r>
              <a:rPr lang="en-US"/>
              <a:t> </a:t>
            </a:r>
            <a:r>
              <a:rPr lang="en-US" dirty="0"/>
              <a:t>Inverse Modeling</a:t>
            </a:r>
          </a:p>
        </p:txBody>
      </p:sp>
      <p:pic>
        <p:nvPicPr>
          <p:cNvPr id="5" name="Picture 4" descr="A diagram of a process&#10;&#10;Description automatically generated">
            <a:extLst>
              <a:ext uri="{FF2B5EF4-FFF2-40B4-BE49-F238E27FC236}">
                <a16:creationId xmlns:a16="http://schemas.microsoft.com/office/drawing/2014/main" id="{7132B69F-3EF0-C148-FA60-C01E05AC727E}"/>
              </a:ext>
            </a:extLst>
          </p:cNvPr>
          <p:cNvPicPr>
            <a:picLocks noChangeAspect="1"/>
          </p:cNvPicPr>
          <p:nvPr/>
        </p:nvPicPr>
        <p:blipFill>
          <a:blip r:embed="rId2"/>
          <a:stretch>
            <a:fillRect/>
          </a:stretch>
        </p:blipFill>
        <p:spPr>
          <a:xfrm>
            <a:off x="1108119" y="870788"/>
            <a:ext cx="6927761" cy="4082147"/>
          </a:xfrm>
          <a:prstGeom prst="rect">
            <a:avLst/>
          </a:prstGeom>
        </p:spPr>
      </p:pic>
      <p:sp>
        <p:nvSpPr>
          <p:cNvPr id="6" name="Text Box 21">
            <a:extLst>
              <a:ext uri="{FF2B5EF4-FFF2-40B4-BE49-F238E27FC236}">
                <a16:creationId xmlns:a16="http://schemas.microsoft.com/office/drawing/2014/main" id="{C0A5E16C-124C-376F-FFCF-A58C6EFFEB5B}"/>
              </a:ext>
            </a:extLst>
          </p:cNvPr>
          <p:cNvSpPr txBox="1">
            <a:spLocks noChangeArrowheads="1"/>
          </p:cNvSpPr>
          <p:nvPr/>
        </p:nvSpPr>
        <p:spPr bwMode="auto">
          <a:xfrm>
            <a:off x="0" y="6578586"/>
            <a:ext cx="8805672" cy="25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4083" tIns="47041" rIns="94083" bIns="47041">
            <a:spAutoFit/>
          </a:bodyPr>
          <a:lstStyle/>
          <a:p>
            <a:pPr>
              <a:spcBef>
                <a:spcPct val="50000"/>
              </a:spcBef>
            </a:pPr>
            <a:r>
              <a:rPr lang="en-US" sz="1050" b="1">
                <a:solidFill>
                  <a:srgbClr val="FFFF00"/>
                </a:solidFill>
                <a:latin typeface="+mn-lt"/>
                <a:cs typeface="Times New Roman" panose="02020603050405020304" pitchFamily="18" charset="0"/>
              </a:rPr>
              <a:t>Reference: </a:t>
            </a:r>
            <a:r>
              <a:rPr lang="en-US" sz="1050" u="sng">
                <a:solidFill>
                  <a:schemeClr val="bg1"/>
                </a:solidFill>
                <a:latin typeface="+mn-lt"/>
                <a:cs typeface="Times New Roman" panose="02020603050405020304" pitchFamily="18" charset="0"/>
              </a:rPr>
              <a:t>Lewis, J. M., </a:t>
            </a:r>
            <a:r>
              <a:rPr lang="en-US" sz="1050" u="sng" err="1">
                <a:solidFill>
                  <a:schemeClr val="bg1"/>
                </a:solidFill>
                <a:latin typeface="+mn-lt"/>
                <a:cs typeface="Times New Roman" panose="02020603050405020304" pitchFamily="18" charset="0"/>
              </a:rPr>
              <a:t>Lakshmivarahan</a:t>
            </a:r>
            <a:r>
              <a:rPr lang="en-US" sz="1050" u="sng">
                <a:solidFill>
                  <a:schemeClr val="bg1"/>
                </a:solidFill>
                <a:latin typeface="+mn-lt"/>
                <a:cs typeface="Times New Roman" panose="02020603050405020304" pitchFamily="18" charset="0"/>
              </a:rPr>
              <a:t>, S., </a:t>
            </a:r>
            <a:r>
              <a:rPr lang="en-US" sz="1050" u="sng" err="1">
                <a:solidFill>
                  <a:schemeClr val="bg1"/>
                </a:solidFill>
                <a:latin typeface="+mn-lt"/>
                <a:cs typeface="Times New Roman" panose="02020603050405020304" pitchFamily="18" charset="0"/>
              </a:rPr>
              <a:t>Dhall</a:t>
            </a:r>
            <a:r>
              <a:rPr lang="en-US" sz="1050" u="sng">
                <a:solidFill>
                  <a:schemeClr val="bg1"/>
                </a:solidFill>
                <a:latin typeface="+mn-lt"/>
                <a:cs typeface="Times New Roman" panose="02020603050405020304" pitchFamily="18" charset="0"/>
              </a:rPr>
              <a:t>, S.,  Dynamic Data Assimilation: A Least Square approach., Cambridge University Press.</a:t>
            </a:r>
          </a:p>
        </p:txBody>
      </p:sp>
      <p:sp>
        <p:nvSpPr>
          <p:cNvPr id="8" name="Rectangle 3">
            <a:extLst>
              <a:ext uri="{FF2B5EF4-FFF2-40B4-BE49-F238E27FC236}">
                <a16:creationId xmlns:a16="http://schemas.microsoft.com/office/drawing/2014/main" id="{179BAD20-A4AA-AF26-54FC-CE3586D9B2C0}"/>
              </a:ext>
            </a:extLst>
          </p:cNvPr>
          <p:cNvSpPr txBox="1">
            <a:spLocks noChangeArrowheads="1"/>
          </p:cNvSpPr>
          <p:nvPr/>
        </p:nvSpPr>
        <p:spPr>
          <a:xfrm>
            <a:off x="3619394" y="5178222"/>
            <a:ext cx="4899086" cy="1276676"/>
          </a:xfrm>
          <a:prstGeom prst="rect">
            <a:avLst/>
          </a:prstGeom>
        </p:spPr>
        <p:txBody>
          <a:bodyPr/>
          <a:lstStyle>
            <a:lvl1pPr marL="327025" indent="-327025" algn="l" defTabSz="430213" rtl="0" eaLnBrk="0" fontAlgn="base" hangingPunct="0">
              <a:lnSpc>
                <a:spcPct val="93000"/>
              </a:lnSpc>
              <a:spcBef>
                <a:spcPct val="0"/>
              </a:spcBef>
              <a:spcAft>
                <a:spcPts val="1375"/>
              </a:spcAft>
              <a:buClr>
                <a:srgbClr val="000000"/>
              </a:buClr>
              <a:buSzPct val="100000"/>
              <a:buFont typeface="Times New Roman" charset="0"/>
              <a:defRPr sz="3100">
                <a:solidFill>
                  <a:srgbClr val="000000"/>
                </a:solidFill>
                <a:latin typeface="+mn-lt"/>
                <a:ea typeface="+mn-ea"/>
                <a:cs typeface="+mn-cs"/>
              </a:defRPr>
            </a:lvl1pPr>
            <a:lvl2pPr marL="714375" indent="-271463" algn="l" defTabSz="430213" rtl="0" eaLnBrk="0" fontAlgn="base" hangingPunct="0">
              <a:lnSpc>
                <a:spcPct val="93000"/>
              </a:lnSpc>
              <a:spcBef>
                <a:spcPct val="0"/>
              </a:spcBef>
              <a:spcAft>
                <a:spcPts val="1100"/>
              </a:spcAft>
              <a:buClr>
                <a:srgbClr val="000000"/>
              </a:buClr>
              <a:buSzPct val="100000"/>
              <a:buFont typeface="Times New Roman" charset="0"/>
              <a:defRPr sz="2700">
                <a:solidFill>
                  <a:srgbClr val="000000"/>
                </a:solidFill>
                <a:latin typeface="+mn-lt"/>
                <a:ea typeface="+mn-ea"/>
                <a:cs typeface="+mn-cs"/>
              </a:defRPr>
            </a:lvl2pPr>
            <a:lvl3pPr marL="1100138" indent="-217488" algn="l" defTabSz="430213" rtl="0" eaLnBrk="0" fontAlgn="base" hangingPunct="0">
              <a:lnSpc>
                <a:spcPct val="93000"/>
              </a:lnSpc>
              <a:spcBef>
                <a:spcPct val="0"/>
              </a:spcBef>
              <a:spcAft>
                <a:spcPts val="825"/>
              </a:spcAft>
              <a:buClr>
                <a:srgbClr val="000000"/>
              </a:buClr>
              <a:buSzPct val="100000"/>
              <a:buFont typeface="Times New Roman" charset="0"/>
              <a:defRPr sz="2200">
                <a:solidFill>
                  <a:srgbClr val="000000"/>
                </a:solidFill>
                <a:latin typeface="+mn-lt"/>
                <a:ea typeface="+mn-ea"/>
                <a:cs typeface="+mn-cs"/>
              </a:defRPr>
            </a:lvl3pPr>
            <a:lvl4pPr marL="1541463" indent="-217488" algn="l" defTabSz="430213" rtl="0" eaLnBrk="0" fontAlgn="base" hangingPunct="0">
              <a:lnSpc>
                <a:spcPct val="93000"/>
              </a:lnSpc>
              <a:spcBef>
                <a:spcPct val="0"/>
              </a:spcBef>
              <a:spcAft>
                <a:spcPts val="550"/>
              </a:spcAft>
              <a:buClr>
                <a:srgbClr val="000000"/>
              </a:buClr>
              <a:buSzPct val="100000"/>
              <a:buFont typeface="Times New Roman" charset="0"/>
              <a:defRPr>
                <a:solidFill>
                  <a:srgbClr val="000000"/>
                </a:solidFill>
                <a:latin typeface="+mn-lt"/>
                <a:ea typeface="+mn-ea"/>
                <a:cs typeface="+mn-cs"/>
              </a:defRPr>
            </a:lvl4pPr>
            <a:lvl5pPr marL="1984375" indent="-217488" algn="l" defTabSz="430213" rtl="0" eaLnBrk="0" fontAlgn="base" hangingPunct="0">
              <a:lnSpc>
                <a:spcPct val="93000"/>
              </a:lnSpc>
              <a:spcBef>
                <a:spcPct val="0"/>
              </a:spcBef>
              <a:spcAft>
                <a:spcPts val="275"/>
              </a:spcAft>
              <a:buClr>
                <a:srgbClr val="000000"/>
              </a:buClr>
              <a:buSzPct val="100000"/>
              <a:buFont typeface="Times New Roman" charset="0"/>
              <a:defRPr>
                <a:solidFill>
                  <a:srgbClr val="000000"/>
                </a:solidFill>
                <a:latin typeface="+mn-lt"/>
                <a:ea typeface="+mn-ea"/>
                <a:cs typeface="+mn-cs"/>
              </a:defRPr>
            </a:lvl5pPr>
            <a:lvl6pPr marL="2426732"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6pPr>
            <a:lvl7pPr marL="2867955"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7pPr>
            <a:lvl8pPr marL="3309187"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8pPr>
            <a:lvl9pPr marL="3750402" indent="-220613" algn="l" defTabSz="433564" rtl="0" fontAlgn="base" hangingPunct="0">
              <a:lnSpc>
                <a:spcPct val="93000"/>
              </a:lnSpc>
              <a:spcBef>
                <a:spcPct val="0"/>
              </a:spcBef>
              <a:spcAft>
                <a:spcPts val="278"/>
              </a:spcAft>
              <a:buClr>
                <a:srgbClr val="000000"/>
              </a:buClr>
              <a:buSzPct val="100000"/>
              <a:buFont typeface="Times New Roman" charset="0"/>
              <a:defRPr sz="1800">
                <a:solidFill>
                  <a:srgbClr val="000000"/>
                </a:solidFill>
                <a:latin typeface="+mn-lt"/>
                <a:ea typeface="+mn-ea"/>
                <a:cs typeface="+mn-cs"/>
              </a:defRPr>
            </a:lvl9pPr>
          </a:lstStyle>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Concentration Measurements </a:t>
            </a:r>
          </a:p>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Source-Receptor Relationship </a:t>
            </a:r>
          </a:p>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Inversion Technique</a:t>
            </a:r>
          </a:p>
          <a:p>
            <a:pPr marL="883520" lvl="1" indent="-457200">
              <a:lnSpc>
                <a:spcPct val="100000"/>
              </a:lnSpc>
              <a:spcAft>
                <a:spcPts val="0"/>
              </a:spcAft>
              <a:buClr>
                <a:srgbClr val="FFFF00"/>
              </a:buClr>
              <a:buFont typeface="Wingdings" pitchFamily="2" charset="2"/>
              <a:buChar char="ü"/>
            </a:pPr>
            <a:r>
              <a:rPr lang="en-US" sz="1800" kern="0" dirty="0">
                <a:solidFill>
                  <a:schemeClr val="bg1"/>
                </a:solidFill>
                <a:ea typeface="ＭＳ Ｐゴシック" charset="0"/>
              </a:rPr>
              <a:t>Data for Validation</a:t>
            </a:r>
            <a:endParaRPr lang="en-US" sz="1800" i="1" kern="0" dirty="0">
              <a:solidFill>
                <a:srgbClr val="FFFF00"/>
              </a:solidFill>
              <a:ea typeface="ＭＳ Ｐゴシック" charset="0"/>
            </a:endParaRPr>
          </a:p>
        </p:txBody>
      </p:sp>
      <p:sp>
        <p:nvSpPr>
          <p:cNvPr id="9" name="TextBox 8">
            <a:extLst>
              <a:ext uri="{FF2B5EF4-FFF2-40B4-BE49-F238E27FC236}">
                <a16:creationId xmlns:a16="http://schemas.microsoft.com/office/drawing/2014/main" id="{909C19DB-A3AA-DEAD-D961-85275EC18F7A}"/>
              </a:ext>
            </a:extLst>
          </p:cNvPr>
          <p:cNvSpPr txBox="1"/>
          <p:nvPr/>
        </p:nvSpPr>
        <p:spPr>
          <a:xfrm>
            <a:off x="1095313" y="5565705"/>
            <a:ext cx="3056569" cy="400110"/>
          </a:xfrm>
          <a:prstGeom prst="rect">
            <a:avLst/>
          </a:prstGeom>
          <a:noFill/>
        </p:spPr>
        <p:txBody>
          <a:bodyPr wrap="square" rtlCol="0">
            <a:spAutoFit/>
          </a:bodyPr>
          <a:lstStyle/>
          <a:p>
            <a:r>
              <a:rPr lang="en-US" sz="2000" dirty="0">
                <a:solidFill>
                  <a:srgbClr val="FFFF00"/>
                </a:solidFill>
              </a:rPr>
              <a:t>Primary Requirements</a:t>
            </a:r>
          </a:p>
        </p:txBody>
      </p:sp>
    </p:spTree>
    <p:extLst>
      <p:ext uri="{BB962C8B-B14F-4D97-AF65-F5344CB8AC3E}">
        <p14:creationId xmlns:p14="http://schemas.microsoft.com/office/powerpoint/2010/main" val="2363736209"/>
      </p:ext>
    </p:extLst>
  </p:cSld>
  <p:clrMapOvr>
    <a:masterClrMapping/>
  </p:clrMapOvr>
</p:sld>
</file>

<file path=ppt/theme/theme1.xml><?xml version="1.0" encoding="utf-8"?>
<a:theme xmlns:a="http://schemas.openxmlformats.org/drawingml/2006/main" name="PARTNER_Proj">
  <a:themeElements>
    <a:clrScheme name="">
      <a:dk1>
        <a:srgbClr val="000000"/>
      </a:dk1>
      <a:lt1>
        <a:srgbClr val="FFFFFF"/>
      </a:lt1>
      <a:dk2>
        <a:srgbClr val="000000"/>
      </a:dk2>
      <a:lt2>
        <a:srgbClr val="CECECE"/>
      </a:lt2>
      <a:accent1>
        <a:srgbClr val="EBEBEB"/>
      </a:accent1>
      <a:accent2>
        <a:srgbClr val="232323"/>
      </a:accent2>
      <a:accent3>
        <a:srgbClr val="FFFFFF"/>
      </a:accent3>
      <a:accent4>
        <a:srgbClr val="000000"/>
      </a:accent4>
      <a:accent5>
        <a:srgbClr val="F3F3F3"/>
      </a:accent5>
      <a:accent6>
        <a:srgbClr val="1F1F1F"/>
      </a:accent6>
      <a:hlink>
        <a:srgbClr val="9C9C9C"/>
      </a:hlink>
      <a:folHlink>
        <a:srgbClr val="676767"/>
      </a:folHlink>
    </a:clrScheme>
    <a:fontScheme name="PARTNER_Proj">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defRPr>
        </a:defPPr>
      </a:lstStyle>
    </a:lnDef>
  </a:objectDefaults>
  <a:extraClrSchemeLst>
    <a:extraClrScheme>
      <a:clrScheme name="PARTNER_Proj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NER_Proj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TNER_Proj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NER_Proj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NER_Pro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TNER_Pro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f8c2da-8fc8-48f8-986e-f2a117510d01">
      <Terms xmlns="http://schemas.microsoft.com/office/infopath/2007/PartnerControls"/>
    </lcf76f155ced4ddcb4097134ff3c332f>
    <TaxCatchAll xmlns="ef5ee119-0b96-4f95-9cf8-f4613f14c2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29861AD041E44A2B5A290075AEB8B" ma:contentTypeVersion="16" ma:contentTypeDescription="Create a new document." ma:contentTypeScope="" ma:versionID="c53cc2fbbb69cd4b50375b731a16c639">
  <xsd:schema xmlns:xsd="http://www.w3.org/2001/XMLSchema" xmlns:xs="http://www.w3.org/2001/XMLSchema" xmlns:p="http://schemas.microsoft.com/office/2006/metadata/properties" xmlns:ns2="2af8c2da-8fc8-48f8-986e-f2a117510d01" xmlns:ns3="ef5ee119-0b96-4f95-9cf8-f4613f14c2ba" targetNamespace="http://schemas.microsoft.com/office/2006/metadata/properties" ma:root="true" ma:fieldsID="35680103fe60875aba08d4c9c6e2b947" ns2:_="" ns3:_="">
    <xsd:import namespace="2af8c2da-8fc8-48f8-986e-f2a117510d01"/>
    <xsd:import namespace="ef5ee119-0b96-4f95-9cf8-f4613f14c2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8c2da-8fc8-48f8-986e-f2a117510d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ee119-0b96-4f95-9cf8-f4613f14c2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fadbe2-8305-4ee3-88c4-f8733de40478}" ma:internalName="TaxCatchAll" ma:showField="CatchAllData" ma:web="ef5ee119-0b96-4f95-9cf8-f4613f14c2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DCB0B-988F-48A3-8421-11A9A20B30E2}">
  <ds:schemaRefs>
    <ds:schemaRef ds:uri="http://schemas.microsoft.com/sharepoint/v3/contenttype/forms"/>
  </ds:schemaRefs>
</ds:datastoreItem>
</file>

<file path=customXml/itemProps2.xml><?xml version="1.0" encoding="utf-8"?>
<ds:datastoreItem xmlns:ds="http://schemas.openxmlformats.org/officeDocument/2006/customXml" ds:itemID="{C5F68257-DD76-4FEC-AF07-67EE290D861C}">
  <ds:schemaRef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ef5ee119-0b96-4f95-9cf8-f4613f14c2ba"/>
    <ds:schemaRef ds:uri="2af8c2da-8fc8-48f8-986e-f2a117510d01"/>
    <ds:schemaRef ds:uri="http://schemas.microsoft.com/office/2006/metadata/properties"/>
  </ds:schemaRefs>
</ds:datastoreItem>
</file>

<file path=customXml/itemProps3.xml><?xml version="1.0" encoding="utf-8"?>
<ds:datastoreItem xmlns:ds="http://schemas.openxmlformats.org/officeDocument/2006/customXml" ds:itemID="{EA427E50-8B4C-4BF6-8F79-3998A5331EDA}">
  <ds:schemaRefs>
    <ds:schemaRef ds:uri="2af8c2da-8fc8-48f8-986e-f2a117510d01"/>
    <ds:schemaRef ds:uri="ef5ee119-0b96-4f95-9cf8-f4613f14c2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18217</TotalTime>
  <Words>2141</Words>
  <Application>Microsoft Macintosh PowerPoint</Application>
  <PresentationFormat>On-screen Show (4:3)</PresentationFormat>
  <Paragraphs>173</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Cambria Math</vt:lpstr>
      <vt:lpstr>Courier New</vt:lpstr>
      <vt:lpstr>Helvetica</vt:lpstr>
      <vt:lpstr>Helvetica CY</vt:lpstr>
      <vt:lpstr>Times New Roman</vt:lpstr>
      <vt:lpstr>Wingdings</vt:lpstr>
      <vt:lpstr>PARTNER_Proj</vt:lpstr>
      <vt:lpstr>PowerPoint Presentation</vt:lpstr>
      <vt:lpstr>PowerPoint Presentation</vt:lpstr>
      <vt:lpstr>PowerPoint Presentation</vt:lpstr>
      <vt:lpstr>Model Evaluation with LAWA Study Data</vt:lpstr>
      <vt:lpstr>Emissions (Aircraft: AEDT, Non-Aircraft: LAX-AQSAS)</vt:lpstr>
      <vt:lpstr>PowerPoint Presentation</vt:lpstr>
      <vt:lpstr>Implementation of Plume Rise and Shoreline Meteorology Results</vt:lpstr>
      <vt:lpstr>Inverse Modeling</vt:lpstr>
      <vt:lpstr>Data Assimilation / Inverse Modeling</vt:lpstr>
      <vt:lpstr>Classical Least Squares Formulation</vt:lpstr>
      <vt:lpstr>Classical Least Squares Formulation</vt:lpstr>
      <vt:lpstr>Classical Least Squares Formulation</vt:lpstr>
      <vt:lpstr>Proposed Methodology</vt:lpstr>
      <vt:lpstr>Proposed Methodology</vt:lpstr>
      <vt:lpstr>Implementation of proposed methodology at LAX airport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New Dispersion Model for Aircraft Sources</dc:title>
  <dc:creator>Pandey, Gavendra</dc:creator>
  <cp:lastModifiedBy>Pandey, Gavendra</cp:lastModifiedBy>
  <cp:revision>342</cp:revision>
  <dcterms:created xsi:type="dcterms:W3CDTF">2020-08-26T17:12:35Z</dcterms:created>
  <dcterms:modified xsi:type="dcterms:W3CDTF">2023-10-15T03:54:44Z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0x01010007129861AD041E44A2B5A290075AEB8B</vt:lpwstr>
  </property>
  <property fmtid="{D5CDD505-2E9C-101B-9397-08002B2CF9AE}" pid="3" name="MediaServiceImageTags">
    <vt:lpwstr/>
  </property>
</Properties>
</file>