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40_BD37E82B.xml" ContentType="application/vnd.ms-powerpoint.comment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371" r:id="rId3"/>
    <p:sldId id="411" r:id="rId4"/>
    <p:sldId id="373" r:id="rId5"/>
    <p:sldId id="404" r:id="rId6"/>
    <p:sldId id="405" r:id="rId7"/>
    <p:sldId id="316" r:id="rId8"/>
    <p:sldId id="406" r:id="rId9"/>
    <p:sldId id="407" r:id="rId10"/>
    <p:sldId id="403" r:id="rId11"/>
    <p:sldId id="319" r:id="rId12"/>
    <p:sldId id="272" r:id="rId13"/>
    <p:sldId id="320" r:id="rId14"/>
    <p:sldId id="271" r:id="rId15"/>
    <p:sldId id="323" r:id="rId16"/>
    <p:sldId id="338" r:id="rId17"/>
    <p:sldId id="409" r:id="rId18"/>
    <p:sldId id="398" r:id="rId19"/>
    <p:sldId id="39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7FB880-5728-FE41-8C34-23B6D4C54464}" v="20" dt="2023-05-01T16:29:21.7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6327"/>
  </p:normalViewPr>
  <p:slideViewPr>
    <p:cSldViewPr snapToGrid="0">
      <p:cViewPr varScale="1">
        <p:scale>
          <a:sx n="97" d="100"/>
          <a:sy n="97" d="100"/>
        </p:scale>
        <p:origin x="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omments/modernComment_140_BD37E82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2C03E24-39E0-C041-ADBF-A28BBDF21E99}" authorId="{046FB51A-DAC1-9B7F-FA50-BFC157A0B1B6}" created="2023-03-21T17:42:24.94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74557739" sldId="320"/>
      <ac:picMk id="10" creationId="{4EA8664F-0AFB-4E4E-86E7-33212EC875C6}"/>
    </ac:deMkLst>
    <p188:txBody>
      <a:bodyPr/>
      <a:lstStyle/>
      <a:p>
        <a:r>
          <a:rPr lang="en-US"/>
          <a:t>Is this monthly average? what the period of this plot?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2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104562-731D-810E-5E21-EA7398AF4543}"/>
              </a:ext>
            </a:extLst>
          </p:cNvPr>
          <p:cNvSpPr txBox="1"/>
          <p:nvPr userDrawn="1"/>
        </p:nvSpPr>
        <p:spPr>
          <a:xfrm>
            <a:off x="5975498" y="4749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2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5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89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C495F-567C-40C1-A35A-6D93915C6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0B4D47-4826-4BCF-ACA1-6FE6B2CCD1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59F52-EFB9-4940-8BAB-4A02E69CA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9079-9FA8-4667-BB70-FE430F2042C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F2892-A850-407D-99B9-33654C57F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F0906-C244-4DD8-B282-4A8161378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C788-0554-4FD5-B383-A8D4BFC06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78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0891A-A780-4E5E-9E52-5CDCB4CB9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04FCB-081C-408C-8D1E-6653AA253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A1436-A888-428F-BD27-FA1972E8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9079-9FA8-4667-BB70-FE430F2042C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795A4-D09C-4FDA-ADBF-2B16DCDF4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6E7B6-069A-4092-80EE-77FDB0B1F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C788-0554-4FD5-B383-A8D4BFC06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3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0B334-C14D-46EC-8304-FE3ECE03E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D83C9-E7A3-4AFB-8FA4-1B2E727B9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E6F29-FEEF-49CD-B093-EF247061B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9079-9FA8-4667-BB70-FE430F2042C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72692-8311-4AB6-A7F4-6BFC29B71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136AB-A0B0-44EC-B39F-815AD67E6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C788-0554-4FD5-B383-A8D4BFC06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08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D8E15-F077-4C44-B9E3-57DDF1291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B1801-BADA-4C95-9439-3E733CAFE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02769-55B9-4984-8C60-146B5869B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A58F2D-D8AF-4254-836F-D0132AD5D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9079-9FA8-4667-BB70-FE430F2042C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3B86B-B000-460A-9CD3-4013E20FD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1F17E-127F-4358-A428-EC19B415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C788-0554-4FD5-B383-A8D4BFC06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57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826FD-3881-4FF4-83CB-B0BA61CD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CBD79-6BA4-41B8-96A5-4C9F918BB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77A8C0-4990-481A-8616-795D9BDD7B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8E482B-2E86-4E15-8C8E-9B8D2356FD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55D2BD-6E6E-4C07-8090-8457D9D0A7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DA1543-9CB6-4706-87A3-E2642E395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9079-9FA8-4667-BB70-FE430F2042C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A70AC6-EEBA-45E0-831E-678B917F2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CD6AB-CD72-4582-A221-AFA4971E1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C788-0554-4FD5-B383-A8D4BFC06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83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5EC39-E9FB-4CB1-B1D8-807B315CC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738FE3-C971-476F-AF35-D28DE6EEA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9079-9FA8-4667-BB70-FE430F2042C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C79054-3283-46C4-A4B8-B78997AF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3936F-7B17-4188-8659-A12CB80C2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C788-0554-4FD5-B383-A8D4BFC06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25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6EB03E-723C-491F-87F3-9B5D5DC38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9079-9FA8-4667-BB70-FE430F2042C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863968-021D-4922-ADBC-E86F7410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FB505-491C-41FA-A63E-69D775AAC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C788-0554-4FD5-B383-A8D4BFC06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01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D589F-24FE-4E0D-B782-D22B9E077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EDD8A-5300-43A3-B2C3-7B07C2983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048B2-2402-4DB3-9279-71D1AC7C4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B8B61-D979-4328-AD77-6A890A22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9079-9FA8-4667-BB70-FE430F2042C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8171DD-11A7-4971-97DE-A2FB33E05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98DEB0-F189-4D8C-ACF5-F53F3B687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C788-0554-4FD5-B383-A8D4BFC06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15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7820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0839"/>
          </a:xfrm>
        </p:spPr>
        <p:txBody>
          <a:bodyPr>
            <a:normAutofit/>
          </a:bodyPr>
          <a:lstStyle>
            <a:lvl1pPr>
              <a:defRPr sz="320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86" y="1484158"/>
            <a:ext cx="11309338" cy="46716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5359" y="6231809"/>
            <a:ext cx="2844799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0286" y="6243593"/>
            <a:ext cx="69172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7116" y="6237701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10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96FCC-3DE8-401D-A4EC-29047BAA1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BAF06E-5213-4957-8EDC-8495CABAF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BC4AE7-A19D-4D6E-B500-3E6EF226E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8485B-6575-4BF4-8AD5-E34F294C5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9079-9FA8-4667-BB70-FE430F2042C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53D9E-EA90-4CB5-88B4-084EF1494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670D5B-4497-4180-8E4F-2B5943C4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C788-0554-4FD5-B383-A8D4BFC06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73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176B-FEA9-470C-B3FA-1B744CF91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93567-1293-41C4-8EA7-1744482221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116A3-30DA-4F6F-B1DD-6AC602537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9079-9FA8-4667-BB70-FE430F2042C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133AA-CC90-47BF-9765-A9D3E4C5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9EF0E-0950-4FD9-9979-09D8214E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C788-0554-4FD5-B383-A8D4BFC06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17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C2B702-C2D0-428B-89A8-B3C9CA9805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74FDB2-5670-4118-8B8D-4F12AEF8EF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1E12C-8AA8-4637-915A-CE276F821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9079-9FA8-4667-BB70-FE430F2042C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1CE32-F88B-4DBB-9186-A0EA42375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59C6A-E2EC-4D9F-B52B-79E0428EB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C788-0554-4FD5-B383-A8D4BFC06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51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4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71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73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5"/>
            <a:ext cx="11300036" cy="9428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654642"/>
          </a:xfrm>
        </p:spPr>
        <p:txBody>
          <a:bodyPr>
            <a:noAutofit/>
          </a:bodyPr>
          <a:lstStyle>
            <a:lvl1pPr>
              <a:defRPr sz="400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41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91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8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41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3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7335DC-9665-4CC6-B46A-6AC52C9F7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24AA1-D0C5-45BF-BB05-EF65E4A72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B2BDF-1D26-4F9C-8A8F-2D498942D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09079-9FA8-4667-BB70-FE430F2042C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73738-42FC-4821-A756-7FD84C22A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09338-4661-49C4-91C4-302CF99A9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2C788-0554-4FD5-B383-A8D4BFC06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9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0_BD37E82B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80.png"/><Relationship Id="rId18" Type="http://schemas.openxmlformats.org/officeDocument/2006/relationships/image" Target="../media/image10.png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8.png"/><Relationship Id="rId12" Type="http://schemas.openxmlformats.org/officeDocument/2006/relationships/image" Target="../media/image270.png"/><Relationship Id="rId17" Type="http://schemas.openxmlformats.org/officeDocument/2006/relationships/image" Target="../media/image32.png"/><Relationship Id="rId2" Type="http://schemas.openxmlformats.org/officeDocument/2006/relationships/image" Target="../media/image3.png"/><Relationship Id="rId16" Type="http://schemas.openxmlformats.org/officeDocument/2006/relationships/image" Target="../media/image31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60.png"/><Relationship Id="rId5" Type="http://schemas.openxmlformats.org/officeDocument/2006/relationships/image" Target="../media/image6.png"/><Relationship Id="rId15" Type="http://schemas.openxmlformats.org/officeDocument/2006/relationships/image" Target="../media/image300.png"/><Relationship Id="rId23" Type="http://schemas.openxmlformats.org/officeDocument/2006/relationships/image" Target="../media/image15.png"/><Relationship Id="rId10" Type="http://schemas.openxmlformats.org/officeDocument/2006/relationships/image" Target="../media/image250.png"/><Relationship Id="rId19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240.png"/><Relationship Id="rId14" Type="http://schemas.openxmlformats.org/officeDocument/2006/relationships/image" Target="../media/image290.png"/><Relationship Id="rId2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600.png"/><Relationship Id="rId21" Type="http://schemas.openxmlformats.org/officeDocument/2006/relationships/image" Target="../media/image94.png"/><Relationship Id="rId7" Type="http://schemas.openxmlformats.org/officeDocument/2006/relationships/image" Target="../media/image100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500.png"/><Relationship Id="rId16" Type="http://schemas.openxmlformats.org/officeDocument/2006/relationships/image" Target="../media/image21.png"/><Relationship Id="rId20" Type="http://schemas.openxmlformats.org/officeDocument/2006/relationships/image" Target="../media/image9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0.png"/><Relationship Id="rId11" Type="http://schemas.openxmlformats.org/officeDocument/2006/relationships/image" Target="../media/image16.png"/><Relationship Id="rId5" Type="http://schemas.openxmlformats.org/officeDocument/2006/relationships/image" Target="../media/image800.png"/><Relationship Id="rId15" Type="http://schemas.openxmlformats.org/officeDocument/2006/relationships/image" Target="../media/image20.png"/><Relationship Id="rId10" Type="http://schemas.openxmlformats.org/officeDocument/2006/relationships/image" Target="../media/image130.png"/><Relationship Id="rId19" Type="http://schemas.openxmlformats.org/officeDocument/2006/relationships/image" Target="../media/image24.png"/><Relationship Id="rId4" Type="http://schemas.openxmlformats.org/officeDocument/2006/relationships/image" Target="../media/image700.png"/><Relationship Id="rId9" Type="http://schemas.openxmlformats.org/officeDocument/2006/relationships/image" Target="../media/image120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C4FE9-DFD4-35DA-7CA2-ED310CFDC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8787" y="3515032"/>
            <a:ext cx="10162723" cy="2983516"/>
          </a:xfrm>
        </p:spPr>
        <p:txBody>
          <a:bodyPr>
            <a:normAutofit fontScale="90000"/>
          </a:bodyPr>
          <a:lstStyle/>
          <a:p>
            <a:pPr algn="ctr"/>
            <a:br>
              <a:rPr lang="en-US" cap="none" dirty="0">
                <a:solidFill>
                  <a:schemeClr val="tx1"/>
                </a:solidFill>
              </a:rPr>
            </a:br>
            <a:br>
              <a:rPr lang="en-US" cap="none" dirty="0">
                <a:solidFill>
                  <a:schemeClr val="tx1"/>
                </a:solidFill>
              </a:rPr>
            </a:br>
            <a:r>
              <a:rPr lang="en-US" cap="none" dirty="0">
                <a:solidFill>
                  <a:schemeClr val="tx1"/>
                </a:solidFill>
              </a:rPr>
              <a:t>Jia Xing</a:t>
            </a:r>
            <a:r>
              <a:rPr lang="en-US" cap="none" baseline="30000" dirty="0">
                <a:solidFill>
                  <a:schemeClr val="tx1"/>
                </a:solidFill>
              </a:rPr>
              <a:t>1,2</a:t>
            </a:r>
            <a:r>
              <a:rPr lang="en-US" cap="none" dirty="0">
                <a:solidFill>
                  <a:schemeClr val="tx1"/>
                </a:solidFill>
              </a:rPr>
              <a:t>, Bok H. Baek</a:t>
            </a:r>
            <a:r>
              <a:rPr lang="en-US" cap="none" baseline="30000" dirty="0">
                <a:solidFill>
                  <a:schemeClr val="tx1"/>
                </a:solidFill>
              </a:rPr>
              <a:t>1</a:t>
            </a:r>
            <a:r>
              <a:rPr lang="en-US" cap="none" dirty="0">
                <a:solidFill>
                  <a:schemeClr val="tx1"/>
                </a:solidFill>
              </a:rPr>
              <a:t>, </a:t>
            </a:r>
            <a:r>
              <a:rPr lang="en-US" cap="none" dirty="0" err="1">
                <a:solidFill>
                  <a:schemeClr val="tx1"/>
                </a:solidFill>
              </a:rPr>
              <a:t>Siwei</a:t>
            </a:r>
            <a:r>
              <a:rPr lang="en-US" cap="none" dirty="0">
                <a:solidFill>
                  <a:schemeClr val="tx1"/>
                </a:solidFill>
              </a:rPr>
              <a:t> Li</a:t>
            </a:r>
            <a:r>
              <a:rPr lang="en-US" cap="none" baseline="30000" dirty="0">
                <a:solidFill>
                  <a:schemeClr val="tx1"/>
                </a:solidFill>
              </a:rPr>
              <a:t>3</a:t>
            </a:r>
            <a:r>
              <a:rPr lang="en-US" cap="none" dirty="0">
                <a:solidFill>
                  <a:schemeClr val="tx1"/>
                </a:solidFill>
              </a:rPr>
              <a:t>, Chi-</a:t>
            </a:r>
            <a:r>
              <a:rPr lang="en-US" cap="none" dirty="0" err="1">
                <a:solidFill>
                  <a:schemeClr val="tx1"/>
                </a:solidFill>
              </a:rPr>
              <a:t>Tsan</a:t>
            </a:r>
            <a:r>
              <a:rPr lang="en-US" cap="none" dirty="0">
                <a:solidFill>
                  <a:schemeClr val="tx1"/>
                </a:solidFill>
              </a:rPr>
              <a:t> Wang</a:t>
            </a:r>
            <a:r>
              <a:rPr lang="en-US" cap="none" baseline="30000" dirty="0">
                <a:solidFill>
                  <a:schemeClr val="tx1"/>
                </a:solidFill>
              </a:rPr>
              <a:t>1</a:t>
            </a:r>
            <a:r>
              <a:rPr lang="en-US" cap="none" dirty="0">
                <a:solidFill>
                  <a:schemeClr val="tx1"/>
                </a:solidFill>
              </a:rPr>
              <a:t>, Ge Song</a:t>
            </a:r>
            <a:r>
              <a:rPr lang="en-US" cap="none" baseline="30000" dirty="0">
                <a:solidFill>
                  <a:schemeClr val="tx1"/>
                </a:solidFill>
              </a:rPr>
              <a:t>3</a:t>
            </a:r>
            <a:r>
              <a:rPr lang="en-US" cap="none" dirty="0">
                <a:solidFill>
                  <a:schemeClr val="tx1"/>
                </a:solidFill>
              </a:rPr>
              <a:t>, </a:t>
            </a:r>
            <a:r>
              <a:rPr lang="en-US" cap="none" dirty="0" err="1">
                <a:solidFill>
                  <a:schemeClr val="tx1"/>
                </a:solidFill>
              </a:rPr>
              <a:t>Siqi</a:t>
            </a:r>
            <a:r>
              <a:rPr lang="en-US" cap="none" dirty="0">
                <a:solidFill>
                  <a:schemeClr val="tx1"/>
                </a:solidFill>
              </a:rPr>
              <a:t> Ma</a:t>
            </a:r>
            <a:r>
              <a:rPr lang="en-US" cap="none" baseline="30000" dirty="0">
                <a:solidFill>
                  <a:schemeClr val="tx1"/>
                </a:solidFill>
              </a:rPr>
              <a:t>1</a:t>
            </a:r>
            <a:r>
              <a:rPr lang="en-US" cap="none" dirty="0">
                <a:solidFill>
                  <a:schemeClr val="tx1"/>
                </a:solidFill>
              </a:rPr>
              <a:t>, Daniel Tong</a:t>
            </a:r>
            <a:r>
              <a:rPr lang="en-US" cap="none" baseline="30000" dirty="0">
                <a:solidFill>
                  <a:schemeClr val="tx1"/>
                </a:solidFill>
              </a:rPr>
              <a:t>1</a:t>
            </a:r>
            <a:br>
              <a:rPr lang="en-US" cap="none" dirty="0">
                <a:solidFill>
                  <a:schemeClr val="tx1"/>
                </a:solidFill>
              </a:rPr>
            </a:br>
            <a:br>
              <a:rPr lang="en-US" cap="none" dirty="0">
                <a:solidFill>
                  <a:schemeClr val="tx1"/>
                </a:solidFill>
              </a:rPr>
            </a:br>
            <a:r>
              <a:rPr lang="en-US" sz="3200" cap="none" baseline="30000" dirty="0">
                <a:solidFill>
                  <a:schemeClr val="tx1"/>
                </a:solidFill>
              </a:rPr>
              <a:t>1</a:t>
            </a:r>
            <a:r>
              <a:rPr lang="en-US" sz="3200" cap="none" dirty="0">
                <a:solidFill>
                  <a:schemeClr val="tx1"/>
                </a:solidFill>
              </a:rPr>
              <a:t>George Mason University</a:t>
            </a:r>
            <a:br>
              <a:rPr lang="en-US" sz="3200" cap="none" dirty="0">
                <a:solidFill>
                  <a:schemeClr val="tx1"/>
                </a:solidFill>
              </a:rPr>
            </a:br>
            <a:r>
              <a:rPr lang="en-US" sz="3200" cap="none" baseline="30000" dirty="0">
                <a:solidFill>
                  <a:schemeClr val="tx1"/>
                </a:solidFill>
              </a:rPr>
              <a:t>2</a:t>
            </a:r>
            <a:r>
              <a:rPr lang="en-US" sz="3200" cap="none" dirty="0">
                <a:solidFill>
                  <a:schemeClr val="tx1"/>
                </a:solidFill>
              </a:rPr>
              <a:t>University of Tennessee-Knoxville</a:t>
            </a:r>
            <a:br>
              <a:rPr lang="en-US" sz="3200" cap="none" dirty="0">
                <a:solidFill>
                  <a:schemeClr val="tx1"/>
                </a:solidFill>
              </a:rPr>
            </a:br>
            <a:r>
              <a:rPr lang="en-US" sz="3200" cap="none" baseline="30000" dirty="0">
                <a:solidFill>
                  <a:schemeClr val="tx1"/>
                </a:solidFill>
              </a:rPr>
              <a:t>3</a:t>
            </a:r>
            <a:r>
              <a:rPr lang="en-US" sz="3200" cap="none" dirty="0">
                <a:solidFill>
                  <a:schemeClr val="tx1"/>
                </a:solidFill>
              </a:rPr>
              <a:t>Wuhan University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AC4DFF-A816-CA47-0C3F-2E93FCA0ADCE}"/>
              </a:ext>
            </a:extLst>
          </p:cNvPr>
          <p:cNvSpPr txBox="1">
            <a:spLocks/>
          </p:cNvSpPr>
          <p:nvPr/>
        </p:nvSpPr>
        <p:spPr>
          <a:xfrm>
            <a:off x="581188" y="1517174"/>
            <a:ext cx="11030709" cy="155540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cap="none" dirty="0"/>
              <a:t>Efficient Estimation of NOx Emission variation using a Physically-Guided Variational Autoencoder</a:t>
            </a:r>
          </a:p>
        </p:txBody>
      </p:sp>
    </p:spTree>
    <p:extLst>
      <p:ext uri="{BB962C8B-B14F-4D97-AF65-F5344CB8AC3E}">
        <p14:creationId xmlns:p14="http://schemas.microsoft.com/office/powerpoint/2010/main" val="11702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FF4100F-FA32-44A3-B475-676EF844F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7" y="1308647"/>
            <a:ext cx="9242248" cy="53541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90BA5E-0AE2-4C9D-857B-65761FBC1174}"/>
              </a:ext>
            </a:extLst>
          </p:cNvPr>
          <p:cNvSpPr txBox="1"/>
          <p:nvPr/>
        </p:nvSpPr>
        <p:spPr>
          <a:xfrm>
            <a:off x="222546" y="223216"/>
            <a:ext cx="8688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Performance of VAE-decoder (forward)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F17D171-CD29-4007-A00F-59A9B6245325}"/>
              </a:ext>
            </a:extLst>
          </p:cNvPr>
          <p:cNvGrpSpPr/>
          <p:nvPr/>
        </p:nvGrpSpPr>
        <p:grpSpPr>
          <a:xfrm>
            <a:off x="111879" y="855795"/>
            <a:ext cx="9003061" cy="4999123"/>
            <a:chOff x="1125765" y="799093"/>
            <a:chExt cx="9003061" cy="499912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DA08E30-D8A6-4E46-B345-F1172F56977E}"/>
                </a:ext>
              </a:extLst>
            </p:cNvPr>
            <p:cNvGrpSpPr/>
            <p:nvPr/>
          </p:nvGrpSpPr>
          <p:grpSpPr>
            <a:xfrm>
              <a:off x="1211255" y="799093"/>
              <a:ext cx="8917571" cy="317828"/>
              <a:chOff x="1205229" y="894455"/>
              <a:chExt cx="8917571" cy="31782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2F1745-2B21-435A-9615-98FDD559764A}"/>
                  </a:ext>
                </a:extLst>
              </p:cNvPr>
              <p:cNvSpPr txBox="1"/>
              <p:nvPr/>
            </p:nvSpPr>
            <p:spPr>
              <a:xfrm>
                <a:off x="1205229" y="904506"/>
                <a:ext cx="11392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VAE-decoder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9199937-E67B-4B2B-9DA6-454E24602D26}"/>
                  </a:ext>
                </a:extLst>
              </p:cNvPr>
              <p:cNvSpPr txBox="1"/>
              <p:nvPr/>
            </p:nvSpPr>
            <p:spPr>
              <a:xfrm>
                <a:off x="2483913" y="904505"/>
                <a:ext cx="6663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CMAQ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944038-90D0-4418-8627-F1769D9749A2}"/>
                  </a:ext>
                </a:extLst>
              </p:cNvPr>
              <p:cNvSpPr txBox="1"/>
              <p:nvPr/>
            </p:nvSpPr>
            <p:spPr>
              <a:xfrm>
                <a:off x="3468566" y="896875"/>
                <a:ext cx="11392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VAE-decoder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676C70-A64D-491F-BB7E-9F2F622AD5F4}"/>
                  </a:ext>
                </a:extLst>
              </p:cNvPr>
              <p:cNvSpPr txBox="1"/>
              <p:nvPr/>
            </p:nvSpPr>
            <p:spPr>
              <a:xfrm>
                <a:off x="4896861" y="904504"/>
                <a:ext cx="6663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CMAQ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0B769E-CC85-4B1C-9EA0-C0315644BCDE}"/>
                  </a:ext>
                </a:extLst>
              </p:cNvPr>
              <p:cNvSpPr txBox="1"/>
              <p:nvPr/>
            </p:nvSpPr>
            <p:spPr>
              <a:xfrm>
                <a:off x="5745589" y="894457"/>
                <a:ext cx="11392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VAE-decoder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0DB5D9-4168-4199-A05B-AD36AC606717}"/>
                  </a:ext>
                </a:extLst>
              </p:cNvPr>
              <p:cNvSpPr txBox="1"/>
              <p:nvPr/>
            </p:nvSpPr>
            <p:spPr>
              <a:xfrm>
                <a:off x="7179441" y="894456"/>
                <a:ext cx="6663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CMAQ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8609B7-926F-488E-84E7-F21AD1D562EB}"/>
                  </a:ext>
                </a:extLst>
              </p:cNvPr>
              <p:cNvSpPr txBox="1"/>
              <p:nvPr/>
            </p:nvSpPr>
            <p:spPr>
              <a:xfrm>
                <a:off x="8056747" y="894455"/>
                <a:ext cx="11392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VAE-decoder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48E3EE-BFB1-4041-A02B-A78EAE227E89}"/>
                  </a:ext>
                </a:extLst>
              </p:cNvPr>
              <p:cNvSpPr txBox="1"/>
              <p:nvPr/>
            </p:nvSpPr>
            <p:spPr>
              <a:xfrm>
                <a:off x="9456464" y="894455"/>
                <a:ext cx="6663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CMAQ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FBA7D0-18F8-48CD-874C-B15C6C0C6CD9}"/>
                </a:ext>
              </a:extLst>
            </p:cNvPr>
            <p:cNvSpPr txBox="1"/>
            <p:nvPr/>
          </p:nvSpPr>
          <p:spPr>
            <a:xfrm>
              <a:off x="1125765" y="1033349"/>
              <a:ext cx="5597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714074-E582-40C9-BA76-A312187DE730}"/>
                </a:ext>
              </a:extLst>
            </p:cNvPr>
            <p:cNvSpPr txBox="1"/>
            <p:nvPr/>
          </p:nvSpPr>
          <p:spPr>
            <a:xfrm>
              <a:off x="3462799" y="1047064"/>
              <a:ext cx="5597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1E7189-4950-41F9-9C56-F7E55C91F80E}"/>
                </a:ext>
              </a:extLst>
            </p:cNvPr>
            <p:cNvSpPr txBox="1"/>
            <p:nvPr/>
          </p:nvSpPr>
          <p:spPr>
            <a:xfrm>
              <a:off x="5736286" y="1033349"/>
              <a:ext cx="5597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D778DE-116E-43FB-AFB5-7A6C1855D838}"/>
                </a:ext>
              </a:extLst>
            </p:cNvPr>
            <p:cNvSpPr txBox="1"/>
            <p:nvPr/>
          </p:nvSpPr>
          <p:spPr>
            <a:xfrm>
              <a:off x="8009773" y="1033349"/>
              <a:ext cx="5597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Day6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CF4525-5DFD-4E3D-A684-4A39BD2BC346}"/>
                </a:ext>
              </a:extLst>
            </p:cNvPr>
            <p:cNvSpPr txBox="1"/>
            <p:nvPr/>
          </p:nvSpPr>
          <p:spPr>
            <a:xfrm>
              <a:off x="1125765" y="1928667"/>
              <a:ext cx="5597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Day7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EEF4726-380E-493C-A53F-940AA5C6E526}"/>
                </a:ext>
              </a:extLst>
            </p:cNvPr>
            <p:cNvSpPr txBox="1"/>
            <p:nvPr/>
          </p:nvSpPr>
          <p:spPr>
            <a:xfrm>
              <a:off x="3462799" y="1942382"/>
              <a:ext cx="5597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C93B121-FCB2-4793-8A26-15B891CF6AFD}"/>
                </a:ext>
              </a:extLst>
            </p:cNvPr>
            <p:cNvSpPr txBox="1"/>
            <p:nvPr/>
          </p:nvSpPr>
          <p:spPr>
            <a:xfrm>
              <a:off x="5736286" y="1928667"/>
              <a:ext cx="5597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Day9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0A8649-2751-4EE2-94C5-725E8890B089}"/>
                </a:ext>
              </a:extLst>
            </p:cNvPr>
            <p:cNvSpPr txBox="1"/>
            <p:nvPr/>
          </p:nvSpPr>
          <p:spPr>
            <a:xfrm>
              <a:off x="8009773" y="1928667"/>
              <a:ext cx="651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Day10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57EEA80-090F-4DD2-96ED-7B435CED63A1}"/>
                </a:ext>
              </a:extLst>
            </p:cNvPr>
            <p:cNvSpPr txBox="1"/>
            <p:nvPr/>
          </p:nvSpPr>
          <p:spPr>
            <a:xfrm>
              <a:off x="1125765" y="2837700"/>
              <a:ext cx="651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Day11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6BE1883-FB4D-445B-BAF9-43D214CFE5FC}"/>
                </a:ext>
              </a:extLst>
            </p:cNvPr>
            <p:cNvSpPr txBox="1"/>
            <p:nvPr/>
          </p:nvSpPr>
          <p:spPr>
            <a:xfrm>
              <a:off x="3462799" y="2851415"/>
              <a:ext cx="651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Day12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C355BF2-1DC6-45D0-9660-A2F9477A1135}"/>
                </a:ext>
              </a:extLst>
            </p:cNvPr>
            <p:cNvSpPr txBox="1"/>
            <p:nvPr/>
          </p:nvSpPr>
          <p:spPr>
            <a:xfrm>
              <a:off x="5736286" y="2837700"/>
              <a:ext cx="651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Day13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5119DB3-4CCE-4FD1-9EBE-78C20F76A8F2}"/>
                </a:ext>
              </a:extLst>
            </p:cNvPr>
            <p:cNvSpPr txBox="1"/>
            <p:nvPr/>
          </p:nvSpPr>
          <p:spPr>
            <a:xfrm>
              <a:off x="8009773" y="2837700"/>
              <a:ext cx="651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Day14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432D0BD-48AE-471C-A911-994B52299AC9}"/>
                </a:ext>
              </a:extLst>
            </p:cNvPr>
            <p:cNvSpPr txBox="1"/>
            <p:nvPr/>
          </p:nvSpPr>
          <p:spPr>
            <a:xfrm>
              <a:off x="1125765" y="3718088"/>
              <a:ext cx="651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Day15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BC35199-BEE7-42A5-8F2F-37C68884833B}"/>
                </a:ext>
              </a:extLst>
            </p:cNvPr>
            <p:cNvSpPr txBox="1"/>
            <p:nvPr/>
          </p:nvSpPr>
          <p:spPr>
            <a:xfrm>
              <a:off x="3462799" y="3731803"/>
              <a:ext cx="651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Day16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A5492E-5756-448E-9BEC-2F03B2411E70}"/>
                </a:ext>
              </a:extLst>
            </p:cNvPr>
            <p:cNvSpPr txBox="1"/>
            <p:nvPr/>
          </p:nvSpPr>
          <p:spPr>
            <a:xfrm>
              <a:off x="5736286" y="3718088"/>
              <a:ext cx="651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Day17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16C29AA-79C3-444B-8C85-4C9AE007D444}"/>
                </a:ext>
              </a:extLst>
            </p:cNvPr>
            <p:cNvSpPr txBox="1"/>
            <p:nvPr/>
          </p:nvSpPr>
          <p:spPr>
            <a:xfrm>
              <a:off x="8009773" y="3718088"/>
              <a:ext cx="651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Day18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8D8E13-67DB-4141-B06F-3EDC585A2764}"/>
                </a:ext>
              </a:extLst>
            </p:cNvPr>
            <p:cNvSpPr txBox="1"/>
            <p:nvPr/>
          </p:nvSpPr>
          <p:spPr>
            <a:xfrm>
              <a:off x="1125765" y="4615343"/>
              <a:ext cx="651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Day19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7B640F3-70EE-44A3-B17B-9C8E58BFD3DB}"/>
                </a:ext>
              </a:extLst>
            </p:cNvPr>
            <p:cNvSpPr txBox="1"/>
            <p:nvPr/>
          </p:nvSpPr>
          <p:spPr>
            <a:xfrm>
              <a:off x="3462799" y="4629058"/>
              <a:ext cx="651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Day20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29F3697-0D65-47A0-85F8-9D497E3C8222}"/>
                </a:ext>
              </a:extLst>
            </p:cNvPr>
            <p:cNvSpPr txBox="1"/>
            <p:nvPr/>
          </p:nvSpPr>
          <p:spPr>
            <a:xfrm>
              <a:off x="5736286" y="4615343"/>
              <a:ext cx="651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Day21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DFCBD3C-5F85-4011-AF16-6788F82576B7}"/>
                </a:ext>
              </a:extLst>
            </p:cNvPr>
            <p:cNvSpPr txBox="1"/>
            <p:nvPr/>
          </p:nvSpPr>
          <p:spPr>
            <a:xfrm>
              <a:off x="8009773" y="4615343"/>
              <a:ext cx="651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Day22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8447706-6FBD-4A0E-82BE-3F9808731CA1}"/>
                </a:ext>
              </a:extLst>
            </p:cNvPr>
            <p:cNvSpPr txBox="1"/>
            <p:nvPr/>
          </p:nvSpPr>
          <p:spPr>
            <a:xfrm>
              <a:off x="1125765" y="5476724"/>
              <a:ext cx="651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Day23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64A1A56-5203-44E4-B106-AC2CE879546B}"/>
                </a:ext>
              </a:extLst>
            </p:cNvPr>
            <p:cNvSpPr txBox="1"/>
            <p:nvPr/>
          </p:nvSpPr>
          <p:spPr>
            <a:xfrm>
              <a:off x="3462799" y="5490439"/>
              <a:ext cx="651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Day24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93D9E99-4C44-430C-9DD8-8306A848A60F}"/>
                </a:ext>
              </a:extLst>
            </p:cNvPr>
            <p:cNvSpPr txBox="1"/>
            <p:nvPr/>
          </p:nvSpPr>
          <p:spPr>
            <a:xfrm>
              <a:off x="5736286" y="5476724"/>
              <a:ext cx="651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Day25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A762AE1-77AD-4738-83BA-156995578CC3}"/>
                </a:ext>
              </a:extLst>
            </p:cNvPr>
            <p:cNvSpPr txBox="1"/>
            <p:nvPr/>
          </p:nvSpPr>
          <p:spPr>
            <a:xfrm>
              <a:off x="8009773" y="5476724"/>
              <a:ext cx="651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Day26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C1B030D-1640-48F1-95D9-BD534033453F}"/>
              </a:ext>
            </a:extLst>
          </p:cNvPr>
          <p:cNvSpPr txBox="1"/>
          <p:nvPr/>
        </p:nvSpPr>
        <p:spPr>
          <a:xfrm>
            <a:off x="9948263" y="171862"/>
            <a:ext cx="2303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 March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CC7465A-8E44-403F-B950-31F760FAC9E0}"/>
              </a:ext>
            </a:extLst>
          </p:cNvPr>
          <p:cNvSpPr txBox="1"/>
          <p:nvPr/>
        </p:nvSpPr>
        <p:spPr>
          <a:xfrm>
            <a:off x="10286875" y="843040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NO2 (ppb)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6BC69BB-C32F-45DA-86A3-688949555E19}"/>
              </a:ext>
            </a:extLst>
          </p:cNvPr>
          <p:cNvSpPr txBox="1"/>
          <p:nvPr/>
        </p:nvSpPr>
        <p:spPr>
          <a:xfrm>
            <a:off x="11099801" y="1508288"/>
            <a:ext cx="10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 3-26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DFE32A-B07F-4CCB-A3F8-A47862F45963}"/>
              </a:ext>
            </a:extLst>
          </p:cNvPr>
          <p:cNvSpPr txBox="1"/>
          <p:nvPr/>
        </p:nvSpPr>
        <p:spPr>
          <a:xfrm>
            <a:off x="10048028" y="5830294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RMSE&lt;0.5; R2&gt;0.9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F7088A4-EB2F-4F01-A44B-93A174A8A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81" y="1985369"/>
            <a:ext cx="2570340" cy="376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22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E5B4DE-E835-49C1-AFDB-F16C2408E77B}"/>
              </a:ext>
            </a:extLst>
          </p:cNvPr>
          <p:cNvSpPr txBox="1"/>
          <p:nvPr/>
        </p:nvSpPr>
        <p:spPr>
          <a:xfrm>
            <a:off x="240341" y="265025"/>
            <a:ext cx="8688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Performance of VAE-decoder (forward)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DCCA80-367B-455A-960E-87FADF83C980}"/>
              </a:ext>
            </a:extLst>
          </p:cNvPr>
          <p:cNvSpPr txBox="1"/>
          <p:nvPr/>
        </p:nvSpPr>
        <p:spPr>
          <a:xfrm>
            <a:off x="9760536" y="2228671"/>
            <a:ext cx="206523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 base (train) NMB &lt; 0.3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 base (test) NMB &lt; 0.4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3EB61A-66AE-46EA-9AF3-272397648CF0}"/>
              </a:ext>
            </a:extLst>
          </p:cNvPr>
          <p:cNvSpPr txBox="1"/>
          <p:nvPr/>
        </p:nvSpPr>
        <p:spPr>
          <a:xfrm>
            <a:off x="9897626" y="626662"/>
            <a:ext cx="2265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aily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March (ppb) by state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B2D3E3-F033-4C27-B685-403EC7B62DE4}"/>
              </a:ext>
            </a:extLst>
          </p:cNvPr>
          <p:cNvSpPr txBox="1"/>
          <p:nvPr/>
        </p:nvSpPr>
        <p:spPr>
          <a:xfrm>
            <a:off x="9926142" y="3860632"/>
            <a:ext cx="22658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erformance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test dataset is worse than training, more training data will be helpful to improve the VAE-decoder performance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863804-3BEB-4C35-9690-EF15D3EE6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9813" r="19260" b="7445"/>
          <a:stretch/>
        </p:blipFill>
        <p:spPr>
          <a:xfrm>
            <a:off x="28516" y="949827"/>
            <a:ext cx="9869110" cy="56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48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7BEAAA-8ED5-4A64-9D1F-32B05E479B5C}"/>
              </a:ext>
            </a:extLst>
          </p:cNvPr>
          <p:cNvSpPr txBox="1"/>
          <p:nvPr/>
        </p:nvSpPr>
        <p:spPr>
          <a:xfrm>
            <a:off x="250389" y="382919"/>
            <a:ext cx="1125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Understanding the feature impacts on NO</a:t>
            </a:r>
            <a:r>
              <a:rPr kumimoji="0" lang="en-US" altLang="zh-C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concentration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B2D88A-13A9-475A-8D0E-6FE045E09395}"/>
              </a:ext>
            </a:extLst>
          </p:cNvPr>
          <p:cNvSpPr txBox="1"/>
          <p:nvPr/>
        </p:nvSpPr>
        <p:spPr>
          <a:xfrm>
            <a:off x="6742625" y="1916324"/>
            <a:ext cx="5393823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modulating each feature one-by-one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T2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-2K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others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-20%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B71693-B28F-4F8B-8743-58736F0C3888}"/>
              </a:ext>
            </a:extLst>
          </p:cNvPr>
          <p:cNvSpPr txBox="1"/>
          <p:nvPr/>
        </p:nvSpPr>
        <p:spPr>
          <a:xfrm>
            <a:off x="6528708" y="3729746"/>
            <a:ext cx="554242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NO2 concentration is contributed by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NOx emissions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Enox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NO2 condition (Ino2)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CBC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 variables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modulate the NO2 concentration sensitivity to NOx emissions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A8664F-0AFB-4E4E-86E7-33212EC875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42" r="36576"/>
          <a:stretch/>
        </p:blipFill>
        <p:spPr>
          <a:xfrm>
            <a:off x="250389" y="2062908"/>
            <a:ext cx="6126292" cy="31791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28C2DB-4DD6-497A-A502-0F2365678EB0}"/>
              </a:ext>
            </a:extLst>
          </p:cNvPr>
          <p:cNvSpPr txBox="1"/>
          <p:nvPr/>
        </p:nvSpPr>
        <p:spPr>
          <a:xfrm>
            <a:off x="4326002" y="1693576"/>
            <a:ext cx="2213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monthly mean (2019)</a:t>
            </a:r>
          </a:p>
        </p:txBody>
      </p:sp>
    </p:spTree>
    <p:extLst>
      <p:ext uri="{BB962C8B-B14F-4D97-AF65-F5344CB8AC3E}">
        <p14:creationId xmlns:p14="http://schemas.microsoft.com/office/powerpoint/2010/main" val="3174557739"/>
      </p:ext>
    </p:extLst>
  </p:cSld>
  <p:clrMapOvr>
    <a:masterClrMapping/>
  </p:clrMapOvr>
  <p:extLst mod="1">
    <p:ext uri="{6950BFC3-D8DA-4A85-94F7-54DA5524770B}">
      <p188:commentRel xmlns:p188="http://schemas.microsoft.com/office/powerpoint/2018/8/main" xmlns="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6BB1C47-A6BE-41F6-B7AA-D7394BB8D9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0" r="8614"/>
          <a:stretch/>
        </p:blipFill>
        <p:spPr>
          <a:xfrm>
            <a:off x="673844" y="4106168"/>
            <a:ext cx="10644056" cy="2606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198E29-8BCF-4D2E-A48D-5BE562CED87D}"/>
              </a:ext>
            </a:extLst>
          </p:cNvPr>
          <p:cNvSpPr txBox="1"/>
          <p:nvPr/>
        </p:nvSpPr>
        <p:spPr>
          <a:xfrm>
            <a:off x="250389" y="382919"/>
            <a:ext cx="8688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Performance of VAE-encoder (backward)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1AFC76-38AD-45FE-8F90-D66DB99B4E12}"/>
              </a:ext>
            </a:extLst>
          </p:cNvPr>
          <p:cNvSpPr txBox="1"/>
          <p:nvPr/>
        </p:nvSpPr>
        <p:spPr>
          <a:xfrm>
            <a:off x="571189" y="930654"/>
            <a:ext cx="395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 with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emission changes as 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5026D8-341D-403D-AE7A-090C2D1A0CDA}"/>
              </a:ext>
            </a:extLst>
          </p:cNvPr>
          <p:cNvSpPr txBox="1"/>
          <p:nvPr/>
        </p:nvSpPr>
        <p:spPr>
          <a:xfrm>
            <a:off x="10533289" y="1828503"/>
            <a:ext cx="1626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Spring ∆NO2 concentration (2020 – 2019)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7141FD-BD88-4707-B40F-A9C2D312B25B}"/>
              </a:ext>
            </a:extLst>
          </p:cNvPr>
          <p:cNvSpPr txBox="1"/>
          <p:nvPr/>
        </p:nvSpPr>
        <p:spPr>
          <a:xfrm>
            <a:off x="4937915" y="921419"/>
            <a:ext cx="1845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VAE assimilated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4736E9-B65D-44DD-9550-7444CE1121F2}"/>
              </a:ext>
            </a:extLst>
          </p:cNvPr>
          <p:cNvSpPr txBox="1"/>
          <p:nvPr/>
        </p:nvSpPr>
        <p:spPr>
          <a:xfrm>
            <a:off x="8140863" y="939959"/>
            <a:ext cx="2318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Satellite retrieved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6CF860-30F4-4CEA-9D18-7EE1C2D615A2}"/>
              </a:ext>
            </a:extLst>
          </p:cNvPr>
          <p:cNvSpPr txBox="1"/>
          <p:nvPr/>
        </p:nvSpPr>
        <p:spPr>
          <a:xfrm>
            <a:off x="4923311" y="3913194"/>
            <a:ext cx="6926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VAE successfully assimilated surface NO2 concentration towards satellite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4534FE-DA33-48C6-BF4B-1D964DA3B251}"/>
              </a:ext>
            </a:extLst>
          </p:cNvPr>
          <p:cNvSpPr txBox="1"/>
          <p:nvPr/>
        </p:nvSpPr>
        <p:spPr>
          <a:xfrm>
            <a:off x="5230354" y="4475500"/>
            <a:ext cx="522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∆daily NO2 concentration between 2020 and 2019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17D2CE-0700-4D68-953F-41F058C0A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44" y="1324501"/>
            <a:ext cx="9705975" cy="252412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556639E9-ED42-49F6-83C6-F2641D33223A}"/>
              </a:ext>
            </a:extLst>
          </p:cNvPr>
          <p:cNvSpPr/>
          <p:nvPr/>
        </p:nvSpPr>
        <p:spPr>
          <a:xfrm>
            <a:off x="2612571" y="4411297"/>
            <a:ext cx="2640564" cy="1996456"/>
          </a:xfrm>
          <a:prstGeom prst="wedgeRoundRectCallout">
            <a:avLst>
              <a:gd name="adj1" fmla="val 20214"/>
              <a:gd name="adj2" fmla="val -71632"/>
              <a:gd name="adj3" fmla="val 16667"/>
            </a:avLst>
          </a:prstGeom>
          <a:noFill/>
          <a:ln>
            <a:solidFill>
              <a:srgbClr val="030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207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57CEEC6-A63B-4524-B71D-6BF2EAA3A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40" y="1479530"/>
            <a:ext cx="11139206" cy="4810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7BEAAA-8ED5-4A64-9D1F-32B05E479B5C}"/>
              </a:ext>
            </a:extLst>
          </p:cNvPr>
          <p:cNvSpPr txBox="1"/>
          <p:nvPr/>
        </p:nvSpPr>
        <p:spPr>
          <a:xfrm>
            <a:off x="445545" y="315315"/>
            <a:ext cx="11300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 altLang="zh-CN"/>
              <a:t>Comparing the VAE-adjusted (top-down) emissions with activity-based estimation (bottom-up)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7D65FC-0054-4ED4-AE3B-00DA48F78D68}"/>
              </a:ext>
            </a:extLst>
          </p:cNvPr>
          <p:cNvSpPr txBox="1"/>
          <p:nvPr/>
        </p:nvSpPr>
        <p:spPr>
          <a:xfrm>
            <a:off x="10860833" y="6105749"/>
            <a:ext cx="1079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kt</a:t>
            </a:r>
            <a:r>
              <a:rPr lang="en-US"/>
              <a:t>/month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ECBF87-369B-45A7-9448-D9D937156888}"/>
              </a:ext>
            </a:extLst>
          </p:cNvPr>
          <p:cNvSpPr txBox="1"/>
          <p:nvPr/>
        </p:nvSpPr>
        <p:spPr>
          <a:xfrm>
            <a:off x="8866634" y="4357760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∆NOx emissions (2020 – 2019)</a:t>
            </a:r>
            <a:endParaRPr lang="en-US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69A00B-D28D-4B93-B3C9-D92D7BF3C518}"/>
              </a:ext>
            </a:extLst>
          </p:cNvPr>
          <p:cNvSpPr txBox="1"/>
          <p:nvPr/>
        </p:nvSpPr>
        <p:spPr>
          <a:xfrm>
            <a:off x="1608167" y="6347332"/>
            <a:ext cx="5109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Both captured the NOx emission reduction in Spring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FA1A33-13AB-4408-A026-53A935C40E5B}"/>
              </a:ext>
            </a:extLst>
          </p:cNvPr>
          <p:cNvSpPr/>
          <p:nvPr/>
        </p:nvSpPr>
        <p:spPr>
          <a:xfrm>
            <a:off x="3890864" y="4542426"/>
            <a:ext cx="867747" cy="137318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06A4EF2-7AE5-4A8D-B289-035AA23C1F0E}"/>
              </a:ext>
            </a:extLst>
          </p:cNvPr>
          <p:cNvSpPr/>
          <p:nvPr/>
        </p:nvSpPr>
        <p:spPr>
          <a:xfrm>
            <a:off x="969105" y="4695121"/>
            <a:ext cx="867747" cy="137318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7B3C77-4C64-4311-B287-32925452061A}"/>
              </a:ext>
            </a:extLst>
          </p:cNvPr>
          <p:cNvSpPr/>
          <p:nvPr/>
        </p:nvSpPr>
        <p:spPr>
          <a:xfrm>
            <a:off x="9385317" y="2292512"/>
            <a:ext cx="867747" cy="137318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43DBB75-0796-4AB4-ACB9-5BA0C85FE709}"/>
              </a:ext>
            </a:extLst>
          </p:cNvPr>
          <p:cNvSpPr/>
          <p:nvPr/>
        </p:nvSpPr>
        <p:spPr>
          <a:xfrm>
            <a:off x="3890863" y="2292512"/>
            <a:ext cx="867747" cy="137318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C735C77-F819-4C30-B673-00839BACA7AE}"/>
              </a:ext>
            </a:extLst>
          </p:cNvPr>
          <p:cNvSpPr/>
          <p:nvPr/>
        </p:nvSpPr>
        <p:spPr>
          <a:xfrm>
            <a:off x="1071189" y="2162879"/>
            <a:ext cx="867747" cy="137318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A98AF56-5EF2-4DDB-B966-6C280EA1DEC0}"/>
              </a:ext>
            </a:extLst>
          </p:cNvPr>
          <p:cNvSpPr/>
          <p:nvPr/>
        </p:nvSpPr>
        <p:spPr>
          <a:xfrm>
            <a:off x="6643395" y="4695121"/>
            <a:ext cx="867747" cy="137318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70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CF09F6-D957-45B0-A235-C6B2FC5BA8E7}"/>
              </a:ext>
            </a:extLst>
          </p:cNvPr>
          <p:cNvSpPr txBox="1"/>
          <p:nvPr/>
        </p:nvSpPr>
        <p:spPr>
          <a:xfrm>
            <a:off x="231728" y="170767"/>
            <a:ext cx="8688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Adjusted emissions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0FFBF-96B7-46F3-AC03-235D77C0B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036" y="770180"/>
            <a:ext cx="10423927" cy="570634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77ACD7-9994-46C2-AFF2-CA800EB021BA}"/>
              </a:ext>
            </a:extLst>
          </p:cNvPr>
          <p:cNvCxnSpPr/>
          <p:nvPr/>
        </p:nvCxnSpPr>
        <p:spPr>
          <a:xfrm flipV="1">
            <a:off x="2808514" y="1017037"/>
            <a:ext cx="0" cy="4842587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35C31F-F407-4821-A794-7CBBE33D90F9}"/>
              </a:ext>
            </a:extLst>
          </p:cNvPr>
          <p:cNvCxnSpPr/>
          <p:nvPr/>
        </p:nvCxnSpPr>
        <p:spPr>
          <a:xfrm flipV="1">
            <a:off x="3545633" y="1017037"/>
            <a:ext cx="0" cy="4842587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AF7F92-4FE3-411F-B36E-03FDA879D62E}"/>
              </a:ext>
            </a:extLst>
          </p:cNvPr>
          <p:cNvCxnSpPr/>
          <p:nvPr/>
        </p:nvCxnSpPr>
        <p:spPr>
          <a:xfrm flipV="1">
            <a:off x="4497355" y="1017037"/>
            <a:ext cx="0" cy="4842587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64C914-3C07-45AB-8D20-F96430CCDDD0}"/>
              </a:ext>
            </a:extLst>
          </p:cNvPr>
          <p:cNvCxnSpPr/>
          <p:nvPr/>
        </p:nvCxnSpPr>
        <p:spPr>
          <a:xfrm flipV="1">
            <a:off x="5467739" y="1017037"/>
            <a:ext cx="0" cy="4842587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FF82247-5504-4A22-82AD-972C501210BB}"/>
              </a:ext>
            </a:extLst>
          </p:cNvPr>
          <p:cNvCxnSpPr/>
          <p:nvPr/>
        </p:nvCxnSpPr>
        <p:spPr>
          <a:xfrm flipV="1">
            <a:off x="9666514" y="1017037"/>
            <a:ext cx="0" cy="4842587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68DC38D-8C41-47D1-8524-B5A4CC5B91C8}"/>
              </a:ext>
            </a:extLst>
          </p:cNvPr>
          <p:cNvSpPr txBox="1"/>
          <p:nvPr/>
        </p:nvSpPr>
        <p:spPr>
          <a:xfrm>
            <a:off x="2031368" y="694658"/>
            <a:ext cx="557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31E92C-2A22-4560-8530-8A610433A44A}"/>
              </a:ext>
            </a:extLst>
          </p:cNvPr>
          <p:cNvSpPr txBox="1"/>
          <p:nvPr/>
        </p:nvSpPr>
        <p:spPr>
          <a:xfrm>
            <a:off x="2716546" y="694659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Southwest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951E39-F301-4A29-8E61-2A33DF9FEFF3}"/>
              </a:ext>
            </a:extLst>
          </p:cNvPr>
          <p:cNvSpPr txBox="1"/>
          <p:nvPr/>
        </p:nvSpPr>
        <p:spPr>
          <a:xfrm>
            <a:off x="3513619" y="694659"/>
            <a:ext cx="1062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Great Plains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6B1BB9-48A0-409A-A94E-EA45A7BB7863}"/>
              </a:ext>
            </a:extLst>
          </p:cNvPr>
          <p:cNvSpPr txBox="1"/>
          <p:nvPr/>
        </p:nvSpPr>
        <p:spPr>
          <a:xfrm>
            <a:off x="4543883" y="694659"/>
            <a:ext cx="94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Mid-south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9A5B20-7EAB-48AE-83CE-AFC7E3767663}"/>
              </a:ext>
            </a:extLst>
          </p:cNvPr>
          <p:cNvSpPr txBox="1"/>
          <p:nvPr/>
        </p:nvSpPr>
        <p:spPr>
          <a:xfrm>
            <a:off x="6926542" y="694659"/>
            <a:ext cx="918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Northeast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529422-41A3-453E-93EF-2B660B7104C7}"/>
              </a:ext>
            </a:extLst>
          </p:cNvPr>
          <p:cNvSpPr txBox="1"/>
          <p:nvPr/>
        </p:nvSpPr>
        <p:spPr>
          <a:xfrm>
            <a:off x="10028010" y="694659"/>
            <a:ext cx="916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Southeast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47AFB25-FFA2-44C3-AECD-1A10ED115FC3}"/>
              </a:ext>
            </a:extLst>
          </p:cNvPr>
          <p:cNvSpPr/>
          <p:nvPr/>
        </p:nvSpPr>
        <p:spPr>
          <a:xfrm>
            <a:off x="1904185" y="2050027"/>
            <a:ext cx="811496" cy="144534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B22B45-3E7A-4493-86EE-F36172D0BD2C}"/>
              </a:ext>
            </a:extLst>
          </p:cNvPr>
          <p:cNvSpPr txBox="1"/>
          <p:nvPr/>
        </p:nvSpPr>
        <p:spPr>
          <a:xfrm>
            <a:off x="2473286" y="1741577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wild-fires</a:t>
            </a:r>
          </a:p>
        </p:txBody>
      </p:sp>
    </p:spTree>
    <p:extLst>
      <p:ext uri="{BB962C8B-B14F-4D97-AF65-F5344CB8AC3E}">
        <p14:creationId xmlns:p14="http://schemas.microsoft.com/office/powerpoint/2010/main" val="3911331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C91D32-C057-4F87-83DB-95B36FFC4A37}"/>
              </a:ext>
            </a:extLst>
          </p:cNvPr>
          <p:cNvSpPr txBox="1"/>
          <p:nvPr/>
        </p:nvSpPr>
        <p:spPr>
          <a:xfrm>
            <a:off x="357874" y="374324"/>
            <a:ext cx="11476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Emission impacts on concentration by vertical layers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11C6D4-BD08-426B-99FE-2F35AF03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979" y="1782451"/>
            <a:ext cx="8972029" cy="3735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C5DAE5-252C-4091-9DE3-680E7342E612}"/>
              </a:ext>
            </a:extLst>
          </p:cNvPr>
          <p:cNvSpPr txBox="1"/>
          <p:nvPr/>
        </p:nvSpPr>
        <p:spPr>
          <a:xfrm>
            <a:off x="9947052" y="1785263"/>
            <a:ext cx="2002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Enox1: surface</a:t>
            </a:r>
          </a:p>
          <a:p>
            <a:r>
              <a:rPr lang="en-US" dirty="0"/>
              <a:t>Enox2: layer 2-3</a:t>
            </a:r>
          </a:p>
          <a:p>
            <a:r>
              <a:rPr lang="en-US" dirty="0"/>
              <a:t>Enox3: layer &gt;3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CCC8B9D-3B56-450C-BFFD-127503AD5475}"/>
              </a:ext>
            </a:extLst>
          </p:cNvPr>
          <p:cNvSpPr/>
          <p:nvPr/>
        </p:nvSpPr>
        <p:spPr>
          <a:xfrm>
            <a:off x="7074310" y="2915264"/>
            <a:ext cx="1366683" cy="2458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06BC8C5-DF1C-4C5D-B572-82382EF151CA}"/>
              </a:ext>
            </a:extLst>
          </p:cNvPr>
          <p:cNvSpPr/>
          <p:nvPr/>
        </p:nvSpPr>
        <p:spPr>
          <a:xfrm>
            <a:off x="1764890" y="4852219"/>
            <a:ext cx="1366683" cy="2458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78A8B6-1875-4514-B391-60D0DBB7435A}"/>
              </a:ext>
            </a:extLst>
          </p:cNvPr>
          <p:cNvSpPr txBox="1"/>
          <p:nvPr/>
        </p:nvSpPr>
        <p:spPr>
          <a:xfrm>
            <a:off x="1838633" y="5832832"/>
            <a:ext cx="8955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Sensitivity of upper emissions to NO2 concentration increases along with the height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5A369B-4041-4EAF-8E14-3AFCBAB7A48E}"/>
              </a:ext>
            </a:extLst>
          </p:cNvPr>
          <p:cNvSpPr txBox="1"/>
          <p:nvPr/>
        </p:nvSpPr>
        <p:spPr>
          <a:xfrm>
            <a:off x="2079822" y="1061728"/>
            <a:ext cx="7632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based on sensitivity analysis using </a:t>
            </a:r>
            <a:r>
              <a:rPr lang="en-US" b="1" dirty="0" err="1">
                <a:solidFill>
                  <a:srgbClr val="FF0000"/>
                </a:solidFill>
              </a:rPr>
              <a:t>DeepCTM</a:t>
            </a:r>
            <a:r>
              <a:rPr lang="en-US" b="1" dirty="0">
                <a:solidFill>
                  <a:srgbClr val="FF0000"/>
                </a:solidFill>
              </a:rPr>
              <a:t> by reducing each feature by 20% </a:t>
            </a:r>
          </a:p>
        </p:txBody>
      </p:sp>
    </p:spTree>
    <p:extLst>
      <p:ext uri="{BB962C8B-B14F-4D97-AF65-F5344CB8AC3E}">
        <p14:creationId xmlns:p14="http://schemas.microsoft.com/office/powerpoint/2010/main" val="898033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78E83-0FC7-455C-8244-156611233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810F94-901D-4A12-80E2-308288ABA30D}"/>
              </a:ext>
            </a:extLst>
          </p:cNvPr>
          <p:cNvSpPr/>
          <p:nvPr/>
        </p:nvSpPr>
        <p:spPr>
          <a:xfrm>
            <a:off x="669115" y="1808159"/>
            <a:ext cx="10853770" cy="2834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VAE is suitable ML model to efficiently capture the emission variations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fro</a:t>
            </a:r>
            <a:r>
              <a:rPr lang="en-US" sz="3000" dirty="0">
                <a:solidFill>
                  <a:srgbClr val="000000"/>
                </a:solidFill>
                <a:latin typeface="Gill Sans MT" panose="020B0502020104020203"/>
              </a:rPr>
              <a:t>m the observed concentrations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971550" marR="0" lvl="1" indent="-51435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VAE is easy to train and apply, with limited resources (CTM-free)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limitations still exist</a:t>
            </a:r>
          </a:p>
          <a:p>
            <a:pPr marL="971550" lvl="1" indent="-5143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sector-level emissions</a:t>
            </a:r>
            <a:r>
              <a:rPr lang="en-US" sz="2400" dirty="0">
                <a:solidFill>
                  <a:srgbClr val="000000"/>
                </a:solidFill>
              </a:rPr>
              <a:t>, uncertainties from numerical model and observations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830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C4FE9-DFD4-35DA-7CA2-ED310CFDC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89" y="3180234"/>
            <a:ext cx="10993549" cy="2677873"/>
          </a:xfrm>
        </p:spPr>
        <p:txBody>
          <a:bodyPr>
            <a:normAutofit/>
          </a:bodyPr>
          <a:lstStyle/>
          <a:p>
            <a:r>
              <a:rPr lang="en-US" sz="3200" cap="none" dirty="0">
                <a:solidFill>
                  <a:schemeClr val="bg1"/>
                </a:solidFill>
              </a:rPr>
              <a:t>Acknowledgement: </a:t>
            </a:r>
            <a:br>
              <a:rPr lang="en-US" sz="3200" cap="none" dirty="0">
                <a:solidFill>
                  <a:schemeClr val="bg1"/>
                </a:solidFill>
              </a:rPr>
            </a:br>
            <a:r>
              <a:rPr lang="en-US" sz="3200" cap="none" dirty="0">
                <a:solidFill>
                  <a:schemeClr val="bg1"/>
                </a:solidFill>
              </a:rPr>
              <a:t>support from </a:t>
            </a:r>
            <a:r>
              <a:rPr lang="fi-FI" sz="3200" cap="none" dirty="0">
                <a:solidFill>
                  <a:schemeClr val="bg1"/>
                </a:solidFill>
              </a:rPr>
              <a:t>NOAA, NASA, WHO, US-EPA, NIEHS, KEITI, KCP</a:t>
            </a:r>
            <a:endParaRPr lang="en-US" sz="3200" cap="none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AC4DFF-A816-CA47-0C3F-2E93FCA0ADCE}"/>
              </a:ext>
            </a:extLst>
          </p:cNvPr>
          <p:cNvSpPr txBox="1">
            <a:spLocks/>
          </p:cNvSpPr>
          <p:nvPr/>
        </p:nvSpPr>
        <p:spPr>
          <a:xfrm>
            <a:off x="581188" y="1536224"/>
            <a:ext cx="10993549" cy="106109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cap="none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544132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95195-1572-4652-8829-66B9F3723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C2743C-1744-4B33-A6E1-2AC607C48871}"/>
              </a:ext>
            </a:extLst>
          </p:cNvPr>
          <p:cNvSpPr txBox="1"/>
          <p:nvPr/>
        </p:nvSpPr>
        <p:spPr>
          <a:xfrm>
            <a:off x="6273397" y="1750728"/>
            <a:ext cx="5854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i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—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combining multiple-observations for </a:t>
            </a:r>
            <a:r>
              <a:rPr lang="en-US" b="1" i="1" dirty="0">
                <a:solidFill>
                  <a:srgbClr val="FF0000"/>
                </a:solidFill>
                <a:latin typeface="Calibri" panose="020F0502020204030204"/>
              </a:rPr>
              <a:t>accurate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 prediction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95C6-E977-4E09-9C8E-7F28D45115C6}"/>
              </a:ext>
            </a:extLst>
          </p:cNvPr>
          <p:cNvSpPr/>
          <p:nvPr/>
        </p:nvSpPr>
        <p:spPr>
          <a:xfrm>
            <a:off x="7143388" y="1433696"/>
            <a:ext cx="3818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b="1" dirty="0">
                <a:solidFill>
                  <a:srgbClr val="FF0000"/>
                </a:solidFill>
                <a:latin typeface="Arial"/>
                <a:ea typeface="微软雅黑"/>
              </a:rPr>
              <a:t>Needs</a:t>
            </a:r>
            <a:r>
              <a:rPr lang="en-US" altLang="zh-CN" b="1" dirty="0">
                <a:solidFill>
                  <a:prstClr val="black"/>
                </a:solidFill>
                <a:latin typeface="Arial"/>
                <a:ea typeface="微软雅黑"/>
              </a:rPr>
              <a:t> of Air Quality Forecasting</a:t>
            </a:r>
            <a:endParaRPr lang="en-US" altLang="zh-CN" b="1" dirty="0">
              <a:solidFill>
                <a:srgbClr val="FF0000"/>
              </a:solidFill>
              <a:latin typeface="Arial"/>
              <a:ea typeface="微软雅黑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60BBE16-502B-42D6-B9B3-5372A3303B7C}"/>
              </a:ext>
            </a:extLst>
          </p:cNvPr>
          <p:cNvSpPr txBox="1"/>
          <p:nvPr/>
        </p:nvSpPr>
        <p:spPr>
          <a:xfrm>
            <a:off x="717180" y="1440574"/>
            <a:ext cx="498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b="1" dirty="0">
                <a:solidFill>
                  <a:srgbClr val="FF0000"/>
                </a:solidFill>
                <a:latin typeface="Arial"/>
                <a:ea typeface="微软雅黑"/>
              </a:rPr>
              <a:t>Limitation</a:t>
            </a:r>
            <a:r>
              <a:rPr lang="en-US" altLang="zh-CN" b="1" dirty="0">
                <a:solidFill>
                  <a:prstClr val="black"/>
                </a:solidFill>
                <a:latin typeface="Arial"/>
                <a:ea typeface="微软雅黑"/>
              </a:rPr>
              <a:t> of Chemistry Transport Modeling</a:t>
            </a:r>
            <a:endParaRPr lang="en-US" b="1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FF354EA-E789-4E06-BE17-BF3ECBDB84D8}"/>
              </a:ext>
            </a:extLst>
          </p:cNvPr>
          <p:cNvSpPr txBox="1"/>
          <p:nvPr/>
        </p:nvSpPr>
        <p:spPr>
          <a:xfrm>
            <a:off x="476237" y="1967682"/>
            <a:ext cx="3345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F0000"/>
                </a:solidFill>
              </a:rPr>
              <a:t>large variations in emissions</a:t>
            </a:r>
          </a:p>
        </p:txBody>
      </p:sp>
      <p:pic>
        <p:nvPicPr>
          <p:cNvPr id="46" name="图片 2">
            <a:extLst>
              <a:ext uri="{FF2B5EF4-FFF2-40B4-BE49-F238E27FC236}">
                <a16:creationId xmlns:a16="http://schemas.microsoft.com/office/drawing/2014/main" id="{E8D3222D-9E32-41D1-A533-9506AE1EB5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2" b="49530"/>
          <a:stretch/>
        </p:blipFill>
        <p:spPr>
          <a:xfrm>
            <a:off x="1174491" y="3632942"/>
            <a:ext cx="3812034" cy="162326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59F8203-6D82-4511-AC6B-A525B41FC37F}"/>
              </a:ext>
            </a:extLst>
          </p:cNvPr>
          <p:cNvSpPr txBox="1"/>
          <p:nvPr/>
        </p:nvSpPr>
        <p:spPr>
          <a:xfrm>
            <a:off x="383149" y="5954366"/>
            <a:ext cx="5399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NO2 conc. (ug/m</a:t>
            </a:r>
            <a:r>
              <a:rPr lang="en-US" sz="1600" baseline="30000" dirty="0">
                <a:solidFill>
                  <a:srgbClr val="0070C0"/>
                </a:solidFill>
              </a:rPr>
              <a:t>3</a:t>
            </a:r>
            <a:r>
              <a:rPr lang="en-US" sz="1600" dirty="0">
                <a:solidFill>
                  <a:srgbClr val="0070C0"/>
                </a:solidFill>
              </a:rPr>
              <a:t>) in North China Plain (</a:t>
            </a:r>
            <a:r>
              <a:rPr lang="en-US" sz="1600" i="1" dirty="0">
                <a:solidFill>
                  <a:srgbClr val="0070C0"/>
                </a:solidFill>
              </a:rPr>
              <a:t>Xing et al., ACP, 2020</a:t>
            </a:r>
            <a:r>
              <a:rPr lang="en-US" sz="1600" dirty="0">
                <a:solidFill>
                  <a:srgbClr val="0070C0"/>
                </a:solidFill>
              </a:rPr>
              <a:t>)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C5A0CC2-9F7D-475B-8D7F-D0112734378A}"/>
              </a:ext>
            </a:extLst>
          </p:cNvPr>
          <p:cNvSpPr/>
          <p:nvPr/>
        </p:nvSpPr>
        <p:spPr>
          <a:xfrm>
            <a:off x="1771213" y="5256206"/>
            <a:ext cx="30030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days from Jan 1</a:t>
            </a:r>
            <a:r>
              <a:rPr lang="en-US" sz="1600" baseline="30000" dirty="0"/>
              <a:t>st</a:t>
            </a:r>
            <a:r>
              <a:rPr lang="en-US" sz="1600" dirty="0"/>
              <a:t> to Mar 31</a:t>
            </a:r>
            <a:r>
              <a:rPr lang="en-US" sz="1600" baseline="30000" dirty="0"/>
              <a:t>st</a:t>
            </a:r>
            <a:r>
              <a:rPr lang="en-US" sz="1600" dirty="0"/>
              <a:t> 2020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446EA21-C619-47DF-83C6-6FDC753CEAC0}"/>
              </a:ext>
            </a:extLst>
          </p:cNvPr>
          <p:cNvSpPr txBox="1"/>
          <p:nvPr/>
        </p:nvSpPr>
        <p:spPr>
          <a:xfrm>
            <a:off x="635239" y="2520434"/>
            <a:ext cx="41157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FF"/>
                </a:solidFill>
                <a:latin typeface="Arial"/>
              </a:rPr>
              <a:t>Observation</a:t>
            </a:r>
          </a:p>
          <a:p>
            <a:pPr marL="285750" indent="-28575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Simulation with prior-emissions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Arial"/>
              </a:rPr>
              <a:t>Simulation with post-emissions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27A53C6-4C35-456A-B3AD-9D9A9437A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350" y="2351793"/>
            <a:ext cx="5337411" cy="364609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E4A1F306-9E4C-49BE-8439-D600CC9EB17C}"/>
              </a:ext>
            </a:extLst>
          </p:cNvPr>
          <p:cNvSpPr/>
          <p:nvPr/>
        </p:nvSpPr>
        <p:spPr>
          <a:xfrm>
            <a:off x="6269803" y="5900114"/>
            <a:ext cx="5337411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TROPOMI satellite observations show </a:t>
            </a:r>
            <a:r>
              <a:rPr lang="en-US" sz="1400" dirty="0">
                <a:solidFill>
                  <a:srgbClr val="FF0000"/>
                </a:solidFill>
                <a:latin typeface="Calibri" panose="020F0502020204030204"/>
              </a:rPr>
              <a:t>NO2 decreases 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(9.2% - 43.4%) among 20 cities in North America during 2020 pandemic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EF3FD7C-B094-4FDD-B75B-1C230465DF15}"/>
              </a:ext>
            </a:extLst>
          </p:cNvPr>
          <p:cNvSpPr/>
          <p:nvPr/>
        </p:nvSpPr>
        <p:spPr>
          <a:xfrm>
            <a:off x="9937422" y="6505735"/>
            <a:ext cx="2120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Goldberg et al., GRL, 2020</a:t>
            </a:r>
          </a:p>
        </p:txBody>
      </p:sp>
    </p:spTree>
    <p:extLst>
      <p:ext uri="{BB962C8B-B14F-4D97-AF65-F5344CB8AC3E}">
        <p14:creationId xmlns:p14="http://schemas.microsoft.com/office/powerpoint/2010/main" val="4149908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E5617-11D9-4C45-96E0-CA32BCC9A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Method-Variational Autoencoder (VAE)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94B2DF1-9B8B-45C6-828A-ECAE30FBCA72}"/>
              </a:ext>
            </a:extLst>
          </p:cNvPr>
          <p:cNvGrpSpPr/>
          <p:nvPr/>
        </p:nvGrpSpPr>
        <p:grpSpPr>
          <a:xfrm>
            <a:off x="1519551" y="1400843"/>
            <a:ext cx="9415885" cy="4837460"/>
            <a:chOff x="1008825" y="1727279"/>
            <a:chExt cx="6510748" cy="3344931"/>
          </a:xfrm>
        </p:grpSpPr>
        <p:sp>
          <p:nvSpPr>
            <p:cNvPr id="87" name="Flowchart: Manual Operation 86">
              <a:extLst>
                <a:ext uri="{FF2B5EF4-FFF2-40B4-BE49-F238E27FC236}">
                  <a16:creationId xmlns:a16="http://schemas.microsoft.com/office/drawing/2014/main" id="{7D97E638-F1A6-4BFD-B794-FB6FC452F472}"/>
                </a:ext>
              </a:extLst>
            </p:cNvPr>
            <p:cNvSpPr/>
            <p:nvPr/>
          </p:nvSpPr>
          <p:spPr>
            <a:xfrm rot="16200000">
              <a:off x="2197044" y="2609241"/>
              <a:ext cx="1145920" cy="969439"/>
            </a:xfrm>
            <a:prstGeom prst="flowChartManualOperation">
              <a:avLst/>
            </a:prstGeom>
            <a:solidFill>
              <a:srgbClr val="00B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vert="ea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</a:rPr>
                <a:t>encoder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</a:rPr>
                <a:t>q(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</a:rPr>
                <a:t>z|x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</a:rPr>
                <a:t>)</a:t>
              </a:r>
            </a:p>
          </p:txBody>
        </p:sp>
        <p:sp>
          <p:nvSpPr>
            <p:cNvPr id="88" name="Flowchart: Manual Operation 87">
              <a:extLst>
                <a:ext uri="{FF2B5EF4-FFF2-40B4-BE49-F238E27FC236}">
                  <a16:creationId xmlns:a16="http://schemas.microsoft.com/office/drawing/2014/main" id="{A1CACFF7-B7AA-431A-9D14-44695664AEA7}"/>
                </a:ext>
              </a:extLst>
            </p:cNvPr>
            <p:cNvSpPr/>
            <p:nvPr/>
          </p:nvSpPr>
          <p:spPr>
            <a:xfrm rot="5400000">
              <a:off x="4925987" y="2609243"/>
              <a:ext cx="1145920" cy="969439"/>
            </a:xfrm>
            <a:prstGeom prst="flowChartManualOperation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</a:rPr>
                <a:t>decoder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</a:rPr>
                <a:t>p(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</a:rPr>
                <a:t>x|z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</a:rPr>
                <a:t>)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5FB0514-F9D6-42F4-A489-64BABBBAFD3C}"/>
                </a:ext>
              </a:extLst>
            </p:cNvPr>
            <p:cNvSpPr/>
            <p:nvPr/>
          </p:nvSpPr>
          <p:spPr>
            <a:xfrm>
              <a:off x="3768884" y="2761165"/>
              <a:ext cx="705792" cy="674914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</a:rPr>
                <a:t>emis.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</a:rPr>
                <a:t>z</a:t>
              </a: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62DB6657-6F8A-44E3-958A-A2387E6DE79D}"/>
                </a:ext>
              </a:extLst>
            </p:cNvPr>
            <p:cNvCxnSpPr>
              <a:cxnSpLocks/>
              <a:stCxn id="87" idx="2"/>
              <a:endCxn id="89" idx="1"/>
            </p:cNvCxnSpPr>
            <p:nvPr/>
          </p:nvCxnSpPr>
          <p:spPr>
            <a:xfrm>
              <a:off x="3254724" y="3093961"/>
              <a:ext cx="514160" cy="466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84387257-8E55-49C3-9EEC-38265BB1332B}"/>
                </a:ext>
              </a:extLst>
            </p:cNvPr>
            <p:cNvCxnSpPr>
              <a:cxnSpLocks/>
              <a:stCxn id="89" idx="3"/>
              <a:endCxn id="88" idx="2"/>
            </p:cNvCxnSpPr>
            <p:nvPr/>
          </p:nvCxnSpPr>
          <p:spPr>
            <a:xfrm flipV="1">
              <a:off x="4474676" y="3093963"/>
              <a:ext cx="539552" cy="4659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2F3222D8-808B-4B60-8D0A-910609C7179D}"/>
                </a:ext>
              </a:extLst>
            </p:cNvPr>
            <p:cNvCxnSpPr>
              <a:cxnSpLocks/>
              <a:stCxn id="97" idx="3"/>
              <a:endCxn id="87" idx="0"/>
            </p:cNvCxnSpPr>
            <p:nvPr/>
          </p:nvCxnSpPr>
          <p:spPr>
            <a:xfrm flipV="1">
              <a:off x="1786569" y="3093961"/>
              <a:ext cx="498716" cy="466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D88B89D7-BB95-4CC0-82F6-5708365C7C11}"/>
                </a:ext>
              </a:extLst>
            </p:cNvPr>
            <p:cNvCxnSpPr>
              <a:cxnSpLocks/>
              <a:stCxn id="88" idx="0"/>
              <a:endCxn id="98" idx="1"/>
            </p:cNvCxnSpPr>
            <p:nvPr/>
          </p:nvCxnSpPr>
          <p:spPr>
            <a:xfrm>
              <a:off x="5983667" y="3093963"/>
              <a:ext cx="551671" cy="4659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CF4319D-7D9D-492C-9F83-33BA44765320}"/>
                </a:ext>
              </a:extLst>
            </p:cNvPr>
            <p:cNvSpPr txBox="1"/>
            <p:nvPr/>
          </p:nvSpPr>
          <p:spPr>
            <a:xfrm>
              <a:off x="3172238" y="1777881"/>
              <a:ext cx="1920629" cy="276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prior NOx emissions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45A0CAC-FD3D-44B8-8503-5F4B079BB95F}"/>
                </a:ext>
              </a:extLst>
            </p:cNvPr>
            <p:cNvSpPr txBox="1"/>
            <p:nvPr/>
          </p:nvSpPr>
          <p:spPr>
            <a:xfrm>
              <a:off x="3036169" y="4091643"/>
              <a:ext cx="2274214" cy="276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posterior NOx emissions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0FA2103-67A8-4D71-A30D-9B82FB23344A}"/>
                </a:ext>
              </a:extLst>
            </p:cNvPr>
            <p:cNvSpPr txBox="1"/>
            <p:nvPr/>
          </p:nvSpPr>
          <p:spPr>
            <a:xfrm>
              <a:off x="1008825" y="1727279"/>
              <a:ext cx="1803949" cy="489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satellite-retrieved NO</a:t>
              </a:r>
              <a:r>
                <a:rPr kumimoji="0" lang="en-US" sz="2000" b="1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2 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concentration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0EC8862E-C075-4778-AC79-6BBF9C4A09BA}"/>
                </a:ext>
              </a:extLst>
            </p:cNvPr>
            <p:cNvSpPr/>
            <p:nvPr/>
          </p:nvSpPr>
          <p:spPr>
            <a:xfrm>
              <a:off x="1080777" y="2761165"/>
              <a:ext cx="705792" cy="674914"/>
            </a:xfrm>
            <a:prstGeom prst="rect">
              <a:avLst/>
            </a:prstGeom>
            <a:solidFill>
              <a:srgbClr val="A5A5A5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</a:rPr>
                <a:t>conc.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</a:rPr>
                <a:t>x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A4F8E0F-273D-485F-98E0-BE2CBAFBC2F3}"/>
                </a:ext>
              </a:extLst>
            </p:cNvPr>
            <p:cNvSpPr/>
            <p:nvPr/>
          </p:nvSpPr>
          <p:spPr>
            <a:xfrm>
              <a:off x="6535338" y="2761165"/>
              <a:ext cx="705792" cy="674914"/>
            </a:xfrm>
            <a:prstGeom prst="rect">
              <a:avLst/>
            </a:prstGeom>
            <a:solidFill>
              <a:srgbClr val="A5A5A5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</a:rPr>
                <a:t>conc.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</a:rPr>
                <a:t>x’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62159D16-EDCF-45D3-AE74-9535A23E2E8F}"/>
                </a:ext>
              </a:extLst>
            </p:cNvPr>
            <p:cNvSpPr txBox="1"/>
            <p:nvPr/>
          </p:nvSpPr>
          <p:spPr>
            <a:xfrm>
              <a:off x="5016844" y="1771898"/>
              <a:ext cx="2502729" cy="276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/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Chemistry Transport Model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0A06E8-C6AE-40AB-BCDA-C21708C6C215}"/>
                </a:ext>
              </a:extLst>
            </p:cNvPr>
            <p:cNvSpPr txBox="1"/>
            <p:nvPr/>
          </p:nvSpPr>
          <p:spPr>
            <a:xfrm>
              <a:off x="5647011" y="2140507"/>
              <a:ext cx="1870705" cy="276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</a:rPr>
                <a:t>physical</a:t>
              </a: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rPr>
                <a:t>ly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</a:rPr>
                <a:t>-informed 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C886C1B-431F-4678-9F8C-19ABA89F23E5}"/>
                </a:ext>
              </a:extLst>
            </p:cNvPr>
            <p:cNvSpPr txBox="1"/>
            <p:nvPr/>
          </p:nvSpPr>
          <p:spPr>
            <a:xfrm>
              <a:off x="3470083" y="4795548"/>
              <a:ext cx="1193853" cy="276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/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discrepancy</a:t>
              </a:r>
            </a:p>
          </p:txBody>
        </p:sp>
        <p:sp>
          <p:nvSpPr>
            <p:cNvPr id="102" name="Arrow: Right 101">
              <a:extLst>
                <a:ext uri="{FF2B5EF4-FFF2-40B4-BE49-F238E27FC236}">
                  <a16:creationId xmlns:a16="http://schemas.microsoft.com/office/drawing/2014/main" id="{2900B51A-6BF4-4B5E-BC5D-78762730CFE8}"/>
                </a:ext>
              </a:extLst>
            </p:cNvPr>
            <p:cNvSpPr/>
            <p:nvPr/>
          </p:nvSpPr>
          <p:spPr>
            <a:xfrm rot="5400000">
              <a:off x="1298041" y="2335699"/>
              <a:ext cx="271261" cy="221382"/>
            </a:xfrm>
            <a:prstGeom prst="rightArrow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Arrow: Right 102">
              <a:extLst>
                <a:ext uri="{FF2B5EF4-FFF2-40B4-BE49-F238E27FC236}">
                  <a16:creationId xmlns:a16="http://schemas.microsoft.com/office/drawing/2014/main" id="{D9F84B41-245A-4E6C-8372-963BB773E046}"/>
                </a:ext>
              </a:extLst>
            </p:cNvPr>
            <p:cNvSpPr/>
            <p:nvPr/>
          </p:nvSpPr>
          <p:spPr>
            <a:xfrm rot="5400000">
              <a:off x="3996923" y="2280529"/>
              <a:ext cx="271262" cy="221382"/>
            </a:xfrm>
            <a:prstGeom prst="rightArrow">
              <a:avLst/>
            </a:prstGeom>
            <a:solidFill>
              <a:srgbClr val="E46C0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4" name="Connector: Elbow 103">
              <a:extLst>
                <a:ext uri="{FF2B5EF4-FFF2-40B4-BE49-F238E27FC236}">
                  <a16:creationId xmlns:a16="http://schemas.microsoft.com/office/drawing/2014/main" id="{141D20AA-34F7-4AEE-8B77-73007FC459D2}"/>
                </a:ext>
              </a:extLst>
            </p:cNvPr>
            <p:cNvCxnSpPr>
              <a:cxnSpLocks/>
              <a:stCxn id="98" idx="2"/>
              <a:endCxn id="101" idx="3"/>
            </p:cNvCxnSpPr>
            <p:nvPr/>
          </p:nvCxnSpPr>
          <p:spPr>
            <a:xfrm rot="5400000">
              <a:off x="5027185" y="3072830"/>
              <a:ext cx="1497800" cy="2224298"/>
            </a:xfrm>
            <a:prstGeom prst="bentConnector2">
              <a:avLst/>
            </a:prstGeom>
            <a:noFill/>
            <a:ln w="38100" cap="flat" cmpd="sng" algn="ctr">
              <a:solidFill>
                <a:srgbClr val="E46C0A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5" name="Connector: Elbow 104">
              <a:extLst>
                <a:ext uri="{FF2B5EF4-FFF2-40B4-BE49-F238E27FC236}">
                  <a16:creationId xmlns:a16="http://schemas.microsoft.com/office/drawing/2014/main" id="{739999FA-CEE9-4F4E-A1B9-9B3E77FB4EFD}"/>
                </a:ext>
              </a:extLst>
            </p:cNvPr>
            <p:cNvCxnSpPr>
              <a:cxnSpLocks/>
              <a:stCxn id="97" idx="2"/>
              <a:endCxn id="101" idx="1"/>
            </p:cNvCxnSpPr>
            <p:nvPr/>
          </p:nvCxnSpPr>
          <p:spPr>
            <a:xfrm rot="16200000" flipH="1">
              <a:off x="1702978" y="3166774"/>
              <a:ext cx="1497800" cy="2036410"/>
            </a:xfrm>
            <a:prstGeom prst="bentConnector2">
              <a:avLst/>
            </a:prstGeom>
            <a:noFill/>
            <a:ln w="3810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06" name="Arrow: Right 105">
              <a:extLst>
                <a:ext uri="{FF2B5EF4-FFF2-40B4-BE49-F238E27FC236}">
                  <a16:creationId xmlns:a16="http://schemas.microsoft.com/office/drawing/2014/main" id="{F8A95F8D-FC2E-44D9-AF0A-FB4BCD0CC8A1}"/>
                </a:ext>
              </a:extLst>
            </p:cNvPr>
            <p:cNvSpPr/>
            <p:nvPr/>
          </p:nvSpPr>
          <p:spPr>
            <a:xfrm rot="5400000">
              <a:off x="5363316" y="2259526"/>
              <a:ext cx="271262" cy="221382"/>
            </a:xfrm>
            <a:prstGeom prst="rightArrow">
              <a:avLst/>
            </a:prstGeom>
            <a:solidFill>
              <a:srgbClr val="4F81B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F9EC595-07AD-473C-A3D7-86C444B1A457}"/>
                </a:ext>
              </a:extLst>
            </p:cNvPr>
            <p:cNvSpPr txBox="1"/>
            <p:nvPr/>
          </p:nvSpPr>
          <p:spPr>
            <a:xfrm>
              <a:off x="1769603" y="3726292"/>
              <a:ext cx="2352177" cy="276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posterior-prior deviation</a:t>
              </a:r>
            </a:p>
          </p:txBody>
        </p:sp>
        <p:sp>
          <p:nvSpPr>
            <p:cNvPr id="108" name="Arrow: Right 107">
              <a:extLst>
                <a:ext uri="{FF2B5EF4-FFF2-40B4-BE49-F238E27FC236}">
                  <a16:creationId xmlns:a16="http://schemas.microsoft.com/office/drawing/2014/main" id="{32D60114-8347-4593-B1E9-8A9910FF377F}"/>
                </a:ext>
              </a:extLst>
            </p:cNvPr>
            <p:cNvSpPr/>
            <p:nvPr/>
          </p:nvSpPr>
          <p:spPr>
            <a:xfrm rot="5400000">
              <a:off x="4031980" y="3783788"/>
              <a:ext cx="201147" cy="202909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Arrow: Right 108">
              <a:extLst>
                <a:ext uri="{FF2B5EF4-FFF2-40B4-BE49-F238E27FC236}">
                  <a16:creationId xmlns:a16="http://schemas.microsoft.com/office/drawing/2014/main" id="{0E814221-F800-4192-BA30-8F564B1AE815}"/>
                </a:ext>
              </a:extLst>
            </p:cNvPr>
            <p:cNvSpPr/>
            <p:nvPr/>
          </p:nvSpPr>
          <p:spPr>
            <a:xfrm rot="16200000">
              <a:off x="4031981" y="4553350"/>
              <a:ext cx="201145" cy="202908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C9CD0FE-9C19-469D-9B31-C9AA38D8C125}"/>
                </a:ext>
              </a:extLst>
            </p:cNvPr>
            <p:cNvSpPr txBox="1"/>
            <p:nvPr/>
          </p:nvSpPr>
          <p:spPr>
            <a:xfrm>
              <a:off x="4301247" y="4475174"/>
              <a:ext cx="2410493" cy="276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prediction-data deviation</a:t>
              </a:r>
            </a:p>
          </p:txBody>
        </p:sp>
      </p:grpSp>
      <p:sp>
        <p:nvSpPr>
          <p:cNvPr id="111" name="Rectangle 110">
            <a:extLst>
              <a:ext uri="{FF2B5EF4-FFF2-40B4-BE49-F238E27FC236}">
                <a16:creationId xmlns:a16="http://schemas.microsoft.com/office/drawing/2014/main" id="{212AE0AA-BEFB-4DA2-A7AB-78DF26A740E0}"/>
              </a:ext>
            </a:extLst>
          </p:cNvPr>
          <p:cNvSpPr/>
          <p:nvPr/>
        </p:nvSpPr>
        <p:spPr>
          <a:xfrm>
            <a:off x="450980" y="6188260"/>
            <a:ext cx="11290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2400" dirty="0">
                <a:solidFill>
                  <a:srgbClr val="0070C0"/>
                </a:solidFill>
                <a:latin typeface="Calibri" panose="020F0502020204030204"/>
                <a:ea typeface="等线" panose="02010600030101010101" pitchFamily="2" charset="-122"/>
              </a:rPr>
              <a:t>a deep-generative model from</a:t>
            </a:r>
            <a:r>
              <a:rPr lang="zh-CN" altLang="en-US" sz="2400" dirty="0">
                <a:solidFill>
                  <a:srgbClr val="0070C0"/>
                </a:solidFill>
                <a:latin typeface="Calibri" panose="020F0502020204030204"/>
                <a:ea typeface="等线" panose="02010600030101010101" pitchFamily="2" charset="-122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Calibri" panose="020F0502020204030204"/>
                <a:ea typeface="等线" panose="02010600030101010101" pitchFamily="2" charset="-122"/>
              </a:rPr>
              <a:t>observations</a:t>
            </a:r>
            <a:r>
              <a:rPr lang="zh-CN" altLang="en-US" sz="2400" dirty="0">
                <a:solidFill>
                  <a:srgbClr val="0070C0"/>
                </a:solidFill>
                <a:latin typeface="Calibri" panose="020F0502020204030204"/>
                <a:ea typeface="等线" panose="02010600030101010101" pitchFamily="2" charset="-122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Calibri" panose="020F0502020204030204"/>
                <a:ea typeface="等线" panose="02010600030101010101" pitchFamily="2" charset="-122"/>
              </a:rPr>
              <a:t>to</a:t>
            </a:r>
            <a:r>
              <a:rPr lang="zh-CN" altLang="en-US" sz="2400" dirty="0">
                <a:solidFill>
                  <a:srgbClr val="0070C0"/>
                </a:solidFill>
                <a:latin typeface="Calibri" panose="020F0502020204030204"/>
                <a:ea typeface="等线" panose="02010600030101010101" pitchFamily="2" charset="-122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Calibri" panose="020F0502020204030204"/>
                <a:ea typeface="等线" panose="02010600030101010101" pitchFamily="2" charset="-122"/>
              </a:rPr>
              <a:t>emissions</a:t>
            </a:r>
            <a:endParaRPr lang="en-US" sz="24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D20CB59-0BB2-4320-93A4-0E03C78CDB71}"/>
              </a:ext>
            </a:extLst>
          </p:cNvPr>
          <p:cNvSpPr txBox="1"/>
          <p:nvPr/>
        </p:nvSpPr>
        <p:spPr>
          <a:xfrm>
            <a:off x="9839469" y="6524682"/>
            <a:ext cx="239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 i="1">
                <a:solidFill>
                  <a:srgbClr val="0070C0"/>
                </a:solidFill>
              </a:defRPr>
            </a:lvl1pPr>
          </a:lstStyle>
          <a:p>
            <a:pPr defTabSz="914400"/>
            <a:r>
              <a:rPr lang="en-US" dirty="0">
                <a:latin typeface="Calibri" panose="020F0502020204030204"/>
              </a:rPr>
              <a:t>Xing, et al., </a:t>
            </a:r>
            <a:r>
              <a:rPr lang="en-US" altLang="zh-CN" dirty="0">
                <a:latin typeface="Calibri" panose="020F0502020204030204"/>
                <a:ea typeface="等线" panose="02010600030101010101" pitchFamily="2" charset="-122"/>
              </a:rPr>
              <a:t>ES&amp;T</a:t>
            </a:r>
            <a:r>
              <a:rPr lang="en-US" dirty="0">
                <a:latin typeface="Calibri" panose="020F0502020204030204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16909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1325B-2663-4125-9C22-AE09A4508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VAE framework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541968D-1DF4-49A1-93C3-80C2B829C00E}"/>
              </a:ext>
            </a:extLst>
          </p:cNvPr>
          <p:cNvGrpSpPr/>
          <p:nvPr/>
        </p:nvGrpSpPr>
        <p:grpSpPr>
          <a:xfrm>
            <a:off x="765562" y="1567893"/>
            <a:ext cx="10419281" cy="4221454"/>
            <a:chOff x="1311376" y="1138427"/>
            <a:chExt cx="9004334" cy="3648177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1F0B460F-B27D-4EFC-B5EF-8E59AEA16DFC}"/>
                </a:ext>
              </a:extLst>
            </p:cNvPr>
            <p:cNvSpPr/>
            <p:nvPr/>
          </p:nvSpPr>
          <p:spPr>
            <a:xfrm>
              <a:off x="4935894" y="1483567"/>
              <a:ext cx="3116379" cy="3303037"/>
            </a:xfrm>
            <a:prstGeom prst="roundRect">
              <a:avLst>
                <a:gd name="adj" fmla="val 3220"/>
              </a:avLst>
            </a:prstGeom>
            <a:noFill/>
            <a:ln w="12700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BF7DCEEF-B69F-453F-A855-5C0E62613A12}"/>
                </a:ext>
              </a:extLst>
            </p:cNvPr>
            <p:cNvSpPr/>
            <p:nvPr/>
          </p:nvSpPr>
          <p:spPr>
            <a:xfrm>
              <a:off x="8251642" y="1483567"/>
              <a:ext cx="2064068" cy="3303037"/>
            </a:xfrm>
            <a:prstGeom prst="roundRect">
              <a:avLst>
                <a:gd name="adj" fmla="val 3220"/>
              </a:avLst>
            </a:prstGeom>
            <a:noFill/>
            <a:ln w="12700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0" name="Connector: Curved 49">
              <a:extLst>
                <a:ext uri="{FF2B5EF4-FFF2-40B4-BE49-F238E27FC236}">
                  <a16:creationId xmlns:a16="http://schemas.microsoft.com/office/drawing/2014/main" id="{3FD04907-2CD2-4EE5-BF17-BCAD33D396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8293" y="1949755"/>
              <a:ext cx="12700" cy="2330250"/>
            </a:xfrm>
            <a:prstGeom prst="curvedConnector3">
              <a:avLst>
                <a:gd name="adj1" fmla="val -2387756"/>
              </a:avLst>
            </a:pr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C12154E-4EAE-4BAB-974F-E235356846CE}"/>
                </a:ext>
              </a:extLst>
            </p:cNvPr>
            <p:cNvSpPr/>
            <p:nvPr/>
          </p:nvSpPr>
          <p:spPr>
            <a:xfrm>
              <a:off x="1418115" y="1483567"/>
              <a:ext cx="3286268" cy="3303037"/>
            </a:xfrm>
            <a:prstGeom prst="roundRect">
              <a:avLst>
                <a:gd name="adj" fmla="val 3220"/>
              </a:avLst>
            </a:prstGeom>
            <a:noFill/>
            <a:ln w="12700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2" name="Connector: Curved 51">
              <a:extLst>
                <a:ext uri="{FF2B5EF4-FFF2-40B4-BE49-F238E27FC236}">
                  <a16:creationId xmlns:a16="http://schemas.microsoft.com/office/drawing/2014/main" id="{9FF52D33-61A5-4EEE-84E5-5607C02F315B}"/>
                </a:ext>
              </a:extLst>
            </p:cNvPr>
            <p:cNvCxnSpPr>
              <a:cxnSpLocks/>
              <a:stCxn id="73" idx="3"/>
              <a:endCxn id="55" idx="3"/>
            </p:cNvCxnSpPr>
            <p:nvPr/>
          </p:nvCxnSpPr>
          <p:spPr>
            <a:xfrm flipH="1" flipV="1">
              <a:off x="7086503" y="1957461"/>
              <a:ext cx="3467" cy="2330250"/>
            </a:xfrm>
            <a:prstGeom prst="curvedConnector3">
              <a:avLst>
                <a:gd name="adj1" fmla="val -6593597"/>
              </a:avLst>
            </a:pr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EC2165F9-314C-48D3-A8DB-052FB48CB636}"/>
                </a:ext>
              </a:extLst>
            </p:cNvPr>
            <p:cNvSpPr/>
            <p:nvPr/>
          </p:nvSpPr>
          <p:spPr>
            <a:xfrm>
              <a:off x="4025832" y="2617182"/>
              <a:ext cx="1922429" cy="101667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decoder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7D8671C-A1C8-4797-8FDE-AC461DC03AFD}"/>
                </a:ext>
              </a:extLst>
            </p:cNvPr>
            <p:cNvSpPr/>
            <p:nvPr/>
          </p:nvSpPr>
          <p:spPr>
            <a:xfrm>
              <a:off x="4091782" y="2993819"/>
              <a:ext cx="1780542" cy="50323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Meteorology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1B6E354-4E82-47B6-986F-2C4E9E2EB8AB}"/>
                </a:ext>
              </a:extLst>
            </p:cNvPr>
            <p:cNvSpPr/>
            <p:nvPr/>
          </p:nvSpPr>
          <p:spPr>
            <a:xfrm>
              <a:off x="5305961" y="1621092"/>
              <a:ext cx="1780542" cy="672737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Adjusted NOx emissions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537ACAB-9285-4219-B325-9976C5C3E1B5}"/>
                </a:ext>
              </a:extLst>
            </p:cNvPr>
            <p:cNvSpPr/>
            <p:nvPr/>
          </p:nvSpPr>
          <p:spPr>
            <a:xfrm>
              <a:off x="8495535" y="3951342"/>
              <a:ext cx="1780542" cy="672737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Observed NO</a:t>
              </a:r>
              <a:r>
                <a:rPr kumimoji="0" lang="en-US" sz="2000" b="1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concentration</a:t>
              </a:r>
            </a:p>
          </p:txBody>
        </p:sp>
        <p:cxnSp>
          <p:nvCxnSpPr>
            <p:cNvPr id="57" name="Connector: Elbow 56">
              <a:extLst>
                <a:ext uri="{FF2B5EF4-FFF2-40B4-BE49-F238E27FC236}">
                  <a16:creationId xmlns:a16="http://schemas.microsoft.com/office/drawing/2014/main" id="{24F4F707-4EBA-4BDA-B323-179B3EE4EC8F}"/>
                </a:ext>
              </a:extLst>
            </p:cNvPr>
            <p:cNvCxnSpPr>
              <a:cxnSpLocks/>
              <a:stCxn id="69" idx="3"/>
            </p:cNvCxnSpPr>
            <p:nvPr/>
          </p:nvCxnSpPr>
          <p:spPr>
            <a:xfrm>
              <a:off x="3347770" y="1957461"/>
              <a:ext cx="1074366" cy="666243"/>
            </a:xfrm>
            <a:prstGeom prst="bentConnector3">
              <a:avLst>
                <a:gd name="adj1" fmla="val 99503"/>
              </a:avLst>
            </a:prstGeom>
            <a:noFill/>
            <a:ln w="28575" cap="flat" cmpd="sng" algn="ctr">
              <a:solidFill>
                <a:srgbClr val="0070C0"/>
              </a:solidFill>
              <a:prstDash val="sysDash"/>
              <a:miter lim="800000"/>
              <a:tailEnd type="triangle"/>
            </a:ln>
            <a:effectLst/>
          </p:spPr>
        </p:cxnSp>
        <p:cxnSp>
          <p:nvCxnSpPr>
            <p:cNvPr id="58" name="Connector: Elbow 57">
              <a:extLst>
                <a:ext uri="{FF2B5EF4-FFF2-40B4-BE49-F238E27FC236}">
                  <a16:creationId xmlns:a16="http://schemas.microsoft.com/office/drawing/2014/main" id="{B9F26F94-4611-45C6-A772-06C612C0563B}"/>
                </a:ext>
              </a:extLst>
            </p:cNvPr>
            <p:cNvCxnSpPr>
              <a:cxnSpLocks/>
              <a:stCxn id="70" idx="3"/>
            </p:cNvCxnSpPr>
            <p:nvPr/>
          </p:nvCxnSpPr>
          <p:spPr>
            <a:xfrm flipV="1">
              <a:off x="3349042" y="3646962"/>
              <a:ext cx="1094381" cy="640749"/>
            </a:xfrm>
            <a:prstGeom prst="bentConnector3">
              <a:avLst>
                <a:gd name="adj1" fmla="val 100303"/>
              </a:avLst>
            </a:prstGeom>
            <a:noFill/>
            <a:ln w="28575" cap="flat" cmpd="sng" algn="ctr">
              <a:solidFill>
                <a:srgbClr val="0070C0"/>
              </a:solidFill>
              <a:prstDash val="sysDash"/>
              <a:miter lim="800000"/>
              <a:tailEnd type="triangle"/>
            </a:ln>
            <a:effectLst/>
          </p:spPr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198051A-71F2-45B1-A7E9-2C380376E295}"/>
                </a:ext>
              </a:extLst>
            </p:cNvPr>
            <p:cNvSpPr txBox="1"/>
            <p:nvPr/>
          </p:nvSpPr>
          <p:spPr>
            <a:xfrm>
              <a:off x="3421358" y="4294297"/>
              <a:ext cx="758045" cy="345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Label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DD1A5DD-708B-4D2D-B278-6CE1D11678B1}"/>
                </a:ext>
              </a:extLst>
            </p:cNvPr>
            <p:cNvSpPr txBox="1"/>
            <p:nvPr/>
          </p:nvSpPr>
          <p:spPr>
            <a:xfrm>
              <a:off x="3376306" y="1605485"/>
              <a:ext cx="638907" cy="345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Input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B6AEFE10-55EF-4522-A9F8-AD93F66AA740}"/>
                </a:ext>
              </a:extLst>
            </p:cNvPr>
            <p:cNvSpPr/>
            <p:nvPr/>
          </p:nvSpPr>
          <p:spPr>
            <a:xfrm>
              <a:off x="6009434" y="2617182"/>
              <a:ext cx="1922429" cy="101667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encoder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D12EE0F-F8FF-4DF1-8664-ABB43BB4CFBC}"/>
                </a:ext>
              </a:extLst>
            </p:cNvPr>
            <p:cNvSpPr/>
            <p:nvPr/>
          </p:nvSpPr>
          <p:spPr>
            <a:xfrm>
              <a:off x="6080377" y="2993819"/>
              <a:ext cx="1780542" cy="50323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Meteorology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71EE8D5-64CD-4A4B-BE13-CAAE33AD5D96}"/>
                </a:ext>
              </a:extLst>
            </p:cNvPr>
            <p:cNvSpPr txBox="1"/>
            <p:nvPr/>
          </p:nvSpPr>
          <p:spPr>
            <a:xfrm>
              <a:off x="3398488" y="2630290"/>
              <a:ext cx="601226" cy="345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Train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0A9D4FB-BF0A-45CA-A5FD-5E473F5B5492}"/>
                </a:ext>
              </a:extLst>
            </p:cNvPr>
            <p:cNvSpPr/>
            <p:nvPr/>
          </p:nvSpPr>
          <p:spPr>
            <a:xfrm>
              <a:off x="5777793" y="2286116"/>
              <a:ext cx="521821" cy="345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rPr>
                <a:t>VAE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52AE137-EE1F-44BC-8411-3CD64BC6536E}"/>
                </a:ext>
              </a:extLst>
            </p:cNvPr>
            <p:cNvSpPr txBox="1"/>
            <p:nvPr/>
          </p:nvSpPr>
          <p:spPr>
            <a:xfrm>
              <a:off x="6435472" y="3951181"/>
              <a:ext cx="502426" cy="345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test</a:t>
              </a: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AA1D54A2-B2EC-435D-B1A2-D4CCE7643868}"/>
                </a:ext>
              </a:extLst>
            </p:cNvPr>
            <p:cNvSpPr/>
            <p:nvPr/>
          </p:nvSpPr>
          <p:spPr>
            <a:xfrm>
              <a:off x="1498930" y="2617182"/>
              <a:ext cx="1922429" cy="101667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WRF-CMAQ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F83AB86-82F1-453B-993E-C944D1E2126E}"/>
                </a:ext>
              </a:extLst>
            </p:cNvPr>
            <p:cNvSpPr/>
            <p:nvPr/>
          </p:nvSpPr>
          <p:spPr>
            <a:xfrm>
              <a:off x="1564880" y="2993819"/>
              <a:ext cx="1780542" cy="50323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Meteorology’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CA7E85C-C43D-48F7-91FD-B9B6DB0531B8}"/>
                </a:ext>
              </a:extLst>
            </p:cNvPr>
            <p:cNvCxnSpPr>
              <a:cxnSpLocks/>
              <a:stCxn id="66" idx="3"/>
              <a:endCxn id="53" idx="1"/>
            </p:cNvCxnSpPr>
            <p:nvPr/>
          </p:nvCxnSpPr>
          <p:spPr>
            <a:xfrm>
              <a:off x="3421359" y="3125518"/>
              <a:ext cx="604473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8D50410-CEB5-48C9-9EEF-C8B1AA2E761B}"/>
                </a:ext>
              </a:extLst>
            </p:cNvPr>
            <p:cNvSpPr/>
            <p:nvPr/>
          </p:nvSpPr>
          <p:spPr>
            <a:xfrm>
              <a:off x="1567228" y="1621092"/>
              <a:ext cx="1780542" cy="672737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Hypothesize NOx emissions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5590D26-41BC-42EF-8BDF-AA72EA047354}"/>
                </a:ext>
              </a:extLst>
            </p:cNvPr>
            <p:cNvSpPr/>
            <p:nvPr/>
          </p:nvSpPr>
          <p:spPr>
            <a:xfrm>
              <a:off x="1568500" y="3951342"/>
              <a:ext cx="1780542" cy="672737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Simulated NO</a:t>
              </a:r>
              <a:r>
                <a:rPr kumimoji="0" lang="en-US" sz="2000" b="1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concentration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1BBE2121-0ED8-4DD3-AFCC-99DE717BC13A}"/>
                </a:ext>
              </a:extLst>
            </p:cNvPr>
            <p:cNvCxnSpPr>
              <a:cxnSpLocks/>
              <a:stCxn id="69" idx="2"/>
              <a:endCxn id="66" idx="0"/>
            </p:cNvCxnSpPr>
            <p:nvPr/>
          </p:nvCxnSpPr>
          <p:spPr>
            <a:xfrm>
              <a:off x="2457499" y="2293829"/>
              <a:ext cx="2646" cy="323353"/>
            </a:xfrm>
            <a:prstGeom prst="straightConnector1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4EAA1EBE-1683-4FDF-B3CB-6A964CE0825F}"/>
                </a:ext>
              </a:extLst>
            </p:cNvPr>
            <p:cNvCxnSpPr>
              <a:cxnSpLocks/>
              <a:stCxn id="66" idx="2"/>
              <a:endCxn id="70" idx="0"/>
            </p:cNvCxnSpPr>
            <p:nvPr/>
          </p:nvCxnSpPr>
          <p:spPr>
            <a:xfrm flipH="1">
              <a:off x="2458771" y="3633854"/>
              <a:ext cx="1374" cy="317488"/>
            </a:xfrm>
            <a:prstGeom prst="straightConnector1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C9DAB7C-59A4-4D5E-81BC-004934BEF318}"/>
                </a:ext>
              </a:extLst>
            </p:cNvPr>
            <p:cNvSpPr/>
            <p:nvPr/>
          </p:nvSpPr>
          <p:spPr>
            <a:xfrm>
              <a:off x="5309428" y="3951342"/>
              <a:ext cx="1780542" cy="672737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Predicted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NO</a:t>
              </a:r>
              <a:r>
                <a:rPr kumimoji="0" lang="en-US" sz="2000" b="1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concentration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32D4C9E-1F81-4FE4-A284-C1367BBA04AA}"/>
                </a:ext>
              </a:extLst>
            </p:cNvPr>
            <p:cNvSpPr txBox="1"/>
            <p:nvPr/>
          </p:nvSpPr>
          <p:spPr>
            <a:xfrm>
              <a:off x="1311376" y="1138427"/>
              <a:ext cx="2172117" cy="31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Step1: Pre-train decoder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2AEBB260-059D-4F72-A139-D3B70B07A7DB}"/>
                </a:ext>
              </a:extLst>
            </p:cNvPr>
            <p:cNvCxnSpPr>
              <a:cxnSpLocks/>
              <a:stCxn id="56" idx="1"/>
              <a:endCxn id="73" idx="3"/>
            </p:cNvCxnSpPr>
            <p:nvPr/>
          </p:nvCxnSpPr>
          <p:spPr>
            <a:xfrm flipH="1">
              <a:off x="7089970" y="4287711"/>
              <a:ext cx="1405565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70C0"/>
              </a:solidFill>
              <a:prstDash val="sysDash"/>
              <a:miter lim="800000"/>
              <a:tailEnd type="triangle"/>
            </a:ln>
            <a:effectLst/>
          </p:spPr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9AC1364-0072-41A8-83E1-77B7B76B65E2}"/>
                </a:ext>
              </a:extLst>
            </p:cNvPr>
            <p:cNvSpPr txBox="1"/>
            <p:nvPr/>
          </p:nvSpPr>
          <p:spPr>
            <a:xfrm>
              <a:off x="5022474" y="1138427"/>
              <a:ext cx="1855157" cy="31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Step2: Train encoder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386DF66-EC39-450C-91AB-DBB7ADA99340}"/>
                </a:ext>
              </a:extLst>
            </p:cNvPr>
            <p:cNvSpPr/>
            <p:nvPr/>
          </p:nvSpPr>
          <p:spPr>
            <a:xfrm>
              <a:off x="8453674" y="1621215"/>
              <a:ext cx="1780542" cy="672737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Prior 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NOx emissions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5B997B6-018F-4175-BFAB-2055904FE93D}"/>
                </a:ext>
              </a:extLst>
            </p:cNvPr>
            <p:cNvSpPr/>
            <p:nvPr/>
          </p:nvSpPr>
          <p:spPr>
            <a:xfrm>
              <a:off x="8453674" y="2786217"/>
              <a:ext cx="1780542" cy="672737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Posterior NOx emissions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3A13355-AF76-4FB8-8EA2-D7160DC4B61C}"/>
                </a:ext>
              </a:extLst>
            </p:cNvPr>
            <p:cNvSpPr txBox="1"/>
            <p:nvPr/>
          </p:nvSpPr>
          <p:spPr>
            <a:xfrm>
              <a:off x="6492436" y="3593566"/>
              <a:ext cx="601226" cy="345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Train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151AAA5-0464-4FDC-AF1E-2C7F64A0B9D9}"/>
                </a:ext>
              </a:extLst>
            </p:cNvPr>
            <p:cNvSpPr txBox="1"/>
            <p:nvPr/>
          </p:nvSpPr>
          <p:spPr>
            <a:xfrm>
              <a:off x="5305961" y="3593566"/>
              <a:ext cx="518385" cy="345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Test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2DBAA42-F4D9-4179-BD5F-96602521930B}"/>
                </a:ext>
              </a:extLst>
            </p:cNvPr>
            <p:cNvSpPr txBox="1"/>
            <p:nvPr/>
          </p:nvSpPr>
          <p:spPr>
            <a:xfrm>
              <a:off x="8319909" y="1138427"/>
              <a:ext cx="1576155" cy="31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Step3: 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rPr>
                <a:t>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pply 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rPr>
                <a:t>VAE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BB365E2-A259-4FC3-978B-105052D7C8F1}"/>
                </a:ext>
              </a:extLst>
            </p:cNvPr>
            <p:cNvSpPr txBox="1"/>
            <p:nvPr/>
          </p:nvSpPr>
          <p:spPr>
            <a:xfrm>
              <a:off x="7409748" y="3951181"/>
              <a:ext cx="735705" cy="345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rPr>
                <a:t>Input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86E64D92-6963-4082-81F6-6EE8DF0F13C6}"/>
                </a:ext>
              </a:extLst>
            </p:cNvPr>
            <p:cNvCxnSpPr>
              <a:cxnSpLocks/>
              <a:stCxn id="77" idx="1"/>
              <a:endCxn id="55" idx="3"/>
            </p:cNvCxnSpPr>
            <p:nvPr/>
          </p:nvCxnSpPr>
          <p:spPr>
            <a:xfrm flipH="1" flipV="1">
              <a:off x="7086503" y="1957461"/>
              <a:ext cx="1367171" cy="123"/>
            </a:xfrm>
            <a:prstGeom prst="straightConnector1">
              <a:avLst/>
            </a:prstGeom>
            <a:noFill/>
            <a:ln w="28575" cap="flat" cmpd="sng" algn="ctr">
              <a:solidFill>
                <a:srgbClr val="0070C0"/>
              </a:solidFill>
              <a:prstDash val="sysDash"/>
              <a:miter lim="800000"/>
              <a:tailEnd type="triangle"/>
            </a:ln>
            <a:effectLst/>
          </p:spPr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AF07962-FCC8-4E23-A159-1ED3FA7D8CDD}"/>
                </a:ext>
              </a:extLst>
            </p:cNvPr>
            <p:cNvSpPr txBox="1"/>
            <p:nvPr/>
          </p:nvSpPr>
          <p:spPr>
            <a:xfrm>
              <a:off x="7409748" y="1627608"/>
              <a:ext cx="735705" cy="345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rPr>
                <a:t>Input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F6AEFCA7-8A36-4C3C-AA18-6846CDC05870}"/>
                </a:ext>
              </a:extLst>
            </p:cNvPr>
            <p:cNvCxnSpPr>
              <a:cxnSpLocks/>
              <a:stCxn id="61" idx="3"/>
              <a:endCxn id="78" idx="1"/>
            </p:cNvCxnSpPr>
            <p:nvPr/>
          </p:nvCxnSpPr>
          <p:spPr>
            <a:xfrm flipV="1">
              <a:off x="7931863" y="3122586"/>
              <a:ext cx="521811" cy="2932"/>
            </a:xfrm>
            <a:prstGeom prst="straightConnector1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AFDD8C5-64D1-4453-B502-E4EB7F893FE1}"/>
                </a:ext>
              </a:extLst>
            </p:cNvPr>
            <p:cNvSpPr txBox="1"/>
            <p:nvPr/>
          </p:nvSpPr>
          <p:spPr>
            <a:xfrm>
              <a:off x="8251642" y="2449849"/>
              <a:ext cx="958836" cy="345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rPr>
                <a:t>Output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7F4C51F4-87F5-413E-901F-A80F9562A567}"/>
              </a:ext>
            </a:extLst>
          </p:cNvPr>
          <p:cNvSpPr/>
          <p:nvPr/>
        </p:nvSpPr>
        <p:spPr>
          <a:xfrm>
            <a:off x="889074" y="5934946"/>
            <a:ext cx="1957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Forward model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321CE4E-D0AC-4FB7-A89C-AF84A75ED36E}"/>
              </a:ext>
            </a:extLst>
          </p:cNvPr>
          <p:cNvSpPr/>
          <p:nvPr/>
        </p:nvSpPr>
        <p:spPr>
          <a:xfrm>
            <a:off x="5076020" y="5937322"/>
            <a:ext cx="2116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Backward model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7E34228-3351-492D-BF0D-D76921FF4DA7}"/>
              </a:ext>
            </a:extLst>
          </p:cNvPr>
          <p:cNvSpPr/>
          <p:nvPr/>
        </p:nvSpPr>
        <p:spPr>
          <a:xfrm>
            <a:off x="8565728" y="5934946"/>
            <a:ext cx="3337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Surface NO</a:t>
            </a:r>
            <a:r>
              <a:rPr lang="en-US" b="1" baseline="-250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en-US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concentration</a:t>
            </a:r>
          </a:p>
        </p:txBody>
      </p:sp>
    </p:spTree>
    <p:extLst>
      <p:ext uri="{BB962C8B-B14F-4D97-AF65-F5344CB8AC3E}">
        <p14:creationId xmlns:p14="http://schemas.microsoft.com/office/powerpoint/2010/main" val="1549130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B7F0D-7119-45DF-A94C-B11AA8F7D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Model structure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7EF5520-11C3-4CBF-8E81-9AB157C80670}"/>
              </a:ext>
            </a:extLst>
          </p:cNvPr>
          <p:cNvSpPr/>
          <p:nvPr/>
        </p:nvSpPr>
        <p:spPr>
          <a:xfrm>
            <a:off x="602982" y="6042899"/>
            <a:ext cx="109860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1400" dirty="0">
                <a:solidFill>
                  <a:srgbClr val="0070C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CNN: convolution network; LSTM: long short term memory; U-Net structure (2-layers): a u-shaped architecture with a down sample function (max pooling) and a deconvolution function (up convolution); MLP: multiple layers of </a:t>
            </a:r>
            <a:r>
              <a:rPr lang="en-GB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perceptrons</a:t>
            </a:r>
            <a:r>
              <a:rPr lang="en-GB" sz="1400" dirty="0">
                <a:solidFill>
                  <a:srgbClr val="0070C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 with threshold activation; </a:t>
            </a:r>
            <a:r>
              <a:rPr lang="en-GB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pReLU</a:t>
            </a:r>
            <a:r>
              <a:rPr lang="en-GB" sz="1400" dirty="0">
                <a:solidFill>
                  <a:srgbClr val="0070C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: the parametric rectified linear unit is used as the activation function</a:t>
            </a:r>
            <a:endParaRPr lang="en-US" sz="1400" dirty="0">
              <a:solidFill>
                <a:srgbClr val="0070C0"/>
              </a:solidFill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9C4883A-78A8-4FCB-857A-0BD65DDE665D}"/>
              </a:ext>
            </a:extLst>
          </p:cNvPr>
          <p:cNvGrpSpPr/>
          <p:nvPr/>
        </p:nvGrpSpPr>
        <p:grpSpPr>
          <a:xfrm>
            <a:off x="1123732" y="1612803"/>
            <a:ext cx="8931337" cy="4543041"/>
            <a:chOff x="1334260" y="1361379"/>
            <a:chExt cx="8931337" cy="4543041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57F210C-6EBD-42D9-A1A5-2F1821261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8621" y="4194332"/>
              <a:ext cx="1370055" cy="852531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9F024ACB-335D-45D0-B766-C8C612B3F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9771" y="4020839"/>
              <a:ext cx="1050587" cy="660808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FE32E711-800F-4585-A3C9-DE57D0F31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4518" y="4086375"/>
              <a:ext cx="1065390" cy="678493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616F496E-4EF3-42FF-9CBB-8CB156EBB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1986" y="4204325"/>
              <a:ext cx="1084077" cy="682607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8315BCC0-A7A8-4232-B606-C99796AFC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65304" y="4319881"/>
              <a:ext cx="1136542" cy="709768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E2A74306-F70E-46B0-B0FA-8C09C6D97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83962" y="4400205"/>
              <a:ext cx="1099811" cy="690600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C44E4095-4EDC-4C8C-936A-AB6D913A4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003EFF"/>
                </a:clrFrom>
                <a:clrTo>
                  <a:srgbClr val="003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34260" y="2870402"/>
              <a:ext cx="1256546" cy="769807"/>
            </a:xfrm>
            <a:prstGeom prst="rect">
              <a:avLst/>
            </a:prstGeom>
          </p:spPr>
        </p:pic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9CD7805B-634E-4E16-B7ED-394990AF63D0}"/>
                </a:ext>
              </a:extLst>
            </p:cNvPr>
            <p:cNvSpPr/>
            <p:nvPr/>
          </p:nvSpPr>
          <p:spPr>
            <a:xfrm>
              <a:off x="5999344" y="2391068"/>
              <a:ext cx="1254256" cy="291919"/>
            </a:xfrm>
            <a:prstGeom prst="roundRect">
              <a:avLst/>
            </a:prstGeom>
            <a:solidFill>
              <a:srgbClr val="AFDEF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Concatenate</a:t>
              </a:r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BEBAF19D-8025-4A99-97D6-2CE0051BCA41}"/>
                </a:ext>
              </a:extLst>
            </p:cNvPr>
            <p:cNvSpPr/>
            <p:nvPr/>
          </p:nvSpPr>
          <p:spPr>
            <a:xfrm>
              <a:off x="5168833" y="3322016"/>
              <a:ext cx="541054" cy="291919"/>
            </a:xfrm>
            <a:prstGeom prst="roundRect">
              <a:avLst>
                <a:gd name="adj" fmla="val 0"/>
              </a:avLst>
            </a:prstGeom>
            <a:solidFill>
              <a:srgbClr val="FBD8D5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LSTM</a:t>
              </a: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8EDDC5D0-0AF0-45EA-9CE2-10BCC10F11EE}"/>
                </a:ext>
              </a:extLst>
            </p:cNvPr>
            <p:cNvCxnSpPr>
              <a:cxnSpLocks/>
              <a:stCxn id="105" idx="0"/>
              <a:endCxn id="108" idx="2"/>
            </p:cNvCxnSpPr>
            <p:nvPr/>
          </p:nvCxnSpPr>
          <p:spPr>
            <a:xfrm flipV="1">
              <a:off x="5439359" y="3137628"/>
              <a:ext cx="0" cy="184388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606ADDB7-2B9A-4A21-A262-97F9AD08A3FB}"/>
                    </a:ext>
                  </a:extLst>
                </p:cNvPr>
                <p:cNvSpPr txBox="1"/>
                <p:nvPr/>
              </p:nvSpPr>
              <p:spPr>
                <a:xfrm>
                  <a:off x="5123711" y="3643562"/>
                  <a:ext cx="627203" cy="3081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−23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FADD0443-D7DF-4889-94A8-22D4807F08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711" y="3643562"/>
                  <a:ext cx="627203" cy="308148"/>
                </a:xfrm>
                <a:prstGeom prst="rect">
                  <a:avLst/>
                </a:prstGeom>
                <a:blipFill>
                  <a:blip r:embed="rId9"/>
                  <a:stretch>
                    <a:fillRect r="-5882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2B3F94CA-DB27-45EA-9466-8F77C1B9C1EC}"/>
                    </a:ext>
                  </a:extLst>
                </p:cNvPr>
                <p:cNvSpPr txBox="1"/>
                <p:nvPr/>
              </p:nvSpPr>
              <p:spPr>
                <a:xfrm>
                  <a:off x="5125757" y="2829480"/>
                  <a:ext cx="627203" cy="3081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−23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A9127EAD-5ACB-47C5-B7F2-2ABCC408A1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5757" y="2829480"/>
                  <a:ext cx="627203" cy="308148"/>
                </a:xfrm>
                <a:prstGeom prst="rect">
                  <a:avLst/>
                </a:prstGeom>
                <a:blipFill>
                  <a:blip r:embed="rId10"/>
                  <a:stretch>
                    <a:fillRect r="-6796"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ADEFC44B-ED24-4DCC-B29B-246A257677E4}"/>
                </a:ext>
              </a:extLst>
            </p:cNvPr>
            <p:cNvCxnSpPr>
              <a:cxnSpLocks/>
              <a:stCxn id="105" idx="3"/>
              <a:endCxn id="110" idx="1"/>
            </p:cNvCxnSpPr>
            <p:nvPr/>
          </p:nvCxnSpPr>
          <p:spPr>
            <a:xfrm>
              <a:off x="5709886" y="3467976"/>
              <a:ext cx="119151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AB2FD5C3-E969-4425-BF08-AECD0F4B99E3}"/>
                </a:ext>
              </a:extLst>
            </p:cNvPr>
            <p:cNvSpPr/>
            <p:nvPr/>
          </p:nvSpPr>
          <p:spPr>
            <a:xfrm>
              <a:off x="5829037" y="3322016"/>
              <a:ext cx="541054" cy="291919"/>
            </a:xfrm>
            <a:prstGeom prst="roundRect">
              <a:avLst>
                <a:gd name="adj" fmla="val 0"/>
              </a:avLst>
            </a:prstGeom>
            <a:solidFill>
              <a:srgbClr val="FBD8D5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LSTM</a:t>
              </a: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A218D501-33A1-40C6-9AC7-DFEA4C0016B1}"/>
                </a:ext>
              </a:extLst>
            </p:cNvPr>
            <p:cNvCxnSpPr>
              <a:cxnSpLocks/>
            </p:cNvCxnSpPr>
            <p:nvPr/>
          </p:nvCxnSpPr>
          <p:spPr>
            <a:xfrm>
              <a:off x="6370091" y="3467976"/>
              <a:ext cx="119151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E9C4B020-B75B-4FE6-AA82-CB0A375AE348}"/>
                </a:ext>
              </a:extLst>
            </p:cNvPr>
            <p:cNvSpPr/>
            <p:nvPr/>
          </p:nvSpPr>
          <p:spPr>
            <a:xfrm>
              <a:off x="6919102" y="3322016"/>
              <a:ext cx="541054" cy="291919"/>
            </a:xfrm>
            <a:prstGeom prst="roundRect">
              <a:avLst>
                <a:gd name="adj" fmla="val 0"/>
              </a:avLst>
            </a:prstGeom>
            <a:solidFill>
              <a:srgbClr val="FBD8D5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LSTM</a:t>
              </a:r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87FDF27A-A69A-4EB2-8D49-3937C9FDAC33}"/>
                </a:ext>
              </a:extLst>
            </p:cNvPr>
            <p:cNvCxnSpPr>
              <a:cxnSpLocks/>
              <a:endCxn id="114" idx="1"/>
            </p:cNvCxnSpPr>
            <p:nvPr/>
          </p:nvCxnSpPr>
          <p:spPr>
            <a:xfrm>
              <a:off x="7458076" y="3467976"/>
              <a:ext cx="119152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E02F36C4-5B11-419F-AED7-018F5C6F8698}"/>
                </a:ext>
              </a:extLst>
            </p:cNvPr>
            <p:cNvSpPr/>
            <p:nvPr/>
          </p:nvSpPr>
          <p:spPr>
            <a:xfrm>
              <a:off x="7577227" y="3322016"/>
              <a:ext cx="541054" cy="291919"/>
            </a:xfrm>
            <a:prstGeom prst="roundRect">
              <a:avLst>
                <a:gd name="adj" fmla="val 0"/>
              </a:avLst>
            </a:prstGeom>
            <a:solidFill>
              <a:srgbClr val="FBD8D5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LSTM</a:t>
              </a:r>
            </a:p>
          </p:txBody>
        </p: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98A7DEB1-5E90-4B2C-83C0-B447AB3B40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6039" y="3613935"/>
              <a:ext cx="2047" cy="18531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4234DCFC-9773-4323-A91C-A8B9C3BABC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0604" y="3613936"/>
              <a:ext cx="1024" cy="141582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42EAC0A0-402E-456C-BF7D-0790F1F456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5291" y="3613936"/>
              <a:ext cx="1024" cy="141582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FBF8BC89-E74D-459D-B121-33F41A88DF1D}"/>
                    </a:ext>
                  </a:extLst>
                </p:cNvPr>
                <p:cNvSpPr txBox="1"/>
                <p:nvPr/>
              </p:nvSpPr>
              <p:spPr>
                <a:xfrm>
                  <a:off x="5797287" y="3643562"/>
                  <a:ext cx="627203" cy="3081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−22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36BDA497-A2E2-4F67-8A5C-8267095E59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7287" y="3643562"/>
                  <a:ext cx="627203" cy="308148"/>
                </a:xfrm>
                <a:prstGeom prst="rect">
                  <a:avLst/>
                </a:prstGeom>
                <a:blipFill>
                  <a:blip r:embed="rId11"/>
                  <a:stretch>
                    <a:fillRect r="-4854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B9468955-57EB-4FB1-94FA-2F91CB352930}"/>
                    </a:ext>
                  </a:extLst>
                </p:cNvPr>
                <p:cNvSpPr txBox="1"/>
                <p:nvPr/>
              </p:nvSpPr>
              <p:spPr>
                <a:xfrm>
                  <a:off x="6885708" y="3643562"/>
                  <a:ext cx="627203" cy="3081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07524C50-25BA-4C76-8FCD-EE5FCCF3A2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5708" y="3643562"/>
                  <a:ext cx="627203" cy="308148"/>
                </a:xfrm>
                <a:prstGeom prst="rect">
                  <a:avLst/>
                </a:prstGeom>
                <a:blipFill>
                  <a:blip r:embed="rId12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A8219EFA-7D61-4207-9B5E-33ED6D01E955}"/>
                    </a:ext>
                  </a:extLst>
                </p:cNvPr>
                <p:cNvSpPr txBox="1"/>
                <p:nvPr/>
              </p:nvSpPr>
              <p:spPr>
                <a:xfrm>
                  <a:off x="7542711" y="3643562"/>
                  <a:ext cx="627203" cy="3081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48" name="TextBox 247">
                  <a:extLst>
                    <a:ext uri="{FF2B5EF4-FFF2-40B4-BE49-F238E27FC236}">
                      <a16:creationId xmlns:a16="http://schemas.microsoft.com/office/drawing/2014/main" id="{E5BB21B3-5A41-4A20-8AB9-D2F4DD312A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2711" y="3643562"/>
                  <a:ext cx="627203" cy="308148"/>
                </a:xfrm>
                <a:prstGeom prst="rect">
                  <a:avLst/>
                </a:prstGeom>
                <a:blipFill>
                  <a:blip r:embed="rId13"/>
                  <a:stretch>
                    <a:fillRect b="-1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0A23D47F-A80B-400D-A3DA-8418C783A92D}"/>
                </a:ext>
              </a:extLst>
            </p:cNvPr>
            <p:cNvCxnSpPr>
              <a:cxnSpLocks/>
              <a:endCxn id="122" idx="2"/>
            </p:cNvCxnSpPr>
            <p:nvPr/>
          </p:nvCxnSpPr>
          <p:spPr>
            <a:xfrm flipH="1" flipV="1">
              <a:off x="6102709" y="3137629"/>
              <a:ext cx="1" cy="184387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CF7ABB5F-5146-4A21-B7BD-39AFA02995C7}"/>
                    </a:ext>
                  </a:extLst>
                </p:cNvPr>
                <p:cNvSpPr txBox="1"/>
                <p:nvPr/>
              </p:nvSpPr>
              <p:spPr>
                <a:xfrm>
                  <a:off x="5789108" y="2829480"/>
                  <a:ext cx="627203" cy="3081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−22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404C8F65-C09F-4270-A4C5-13510F78E8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9108" y="2829480"/>
                  <a:ext cx="627203" cy="308148"/>
                </a:xfrm>
                <a:prstGeom prst="rect">
                  <a:avLst/>
                </a:prstGeom>
                <a:blipFill>
                  <a:blip r:embed="rId14"/>
                  <a:stretch>
                    <a:fillRect r="-6796"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3C412625-0DD1-4B60-ADF4-B055054B282D}"/>
                </a:ext>
              </a:extLst>
            </p:cNvPr>
            <p:cNvCxnSpPr>
              <a:cxnSpLocks/>
              <a:endCxn id="124" idx="2"/>
            </p:cNvCxnSpPr>
            <p:nvPr/>
          </p:nvCxnSpPr>
          <p:spPr>
            <a:xfrm flipH="1" flipV="1">
              <a:off x="7194816" y="3137629"/>
              <a:ext cx="1" cy="184387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5F7354CE-7C43-4FDD-9BDE-35AEFAAD3CF5}"/>
                    </a:ext>
                  </a:extLst>
                </p:cNvPr>
                <p:cNvSpPr txBox="1"/>
                <p:nvPr/>
              </p:nvSpPr>
              <p:spPr>
                <a:xfrm>
                  <a:off x="6881214" y="2829480"/>
                  <a:ext cx="627203" cy="3081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52" name="TextBox 251">
                  <a:extLst>
                    <a:ext uri="{FF2B5EF4-FFF2-40B4-BE49-F238E27FC236}">
                      <a16:creationId xmlns:a16="http://schemas.microsoft.com/office/drawing/2014/main" id="{5FAEE488-6451-4077-926E-08E144734E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1214" y="2829480"/>
                  <a:ext cx="627203" cy="308148"/>
                </a:xfrm>
                <a:prstGeom prst="rect">
                  <a:avLst/>
                </a:prstGeom>
                <a:blipFill>
                  <a:blip r:embed="rId15"/>
                  <a:stretch>
                    <a:fillRect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99484D52-D202-4BC1-9F9B-B0C1FFC8EC92}"/>
                </a:ext>
              </a:extLst>
            </p:cNvPr>
            <p:cNvCxnSpPr>
              <a:cxnSpLocks/>
              <a:endCxn id="126" idx="2"/>
            </p:cNvCxnSpPr>
            <p:nvPr/>
          </p:nvCxnSpPr>
          <p:spPr>
            <a:xfrm flipH="1" flipV="1">
              <a:off x="7858166" y="3137629"/>
              <a:ext cx="1" cy="184387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C84633B4-0DD3-4166-9D4E-2077ABA3EE1A}"/>
                    </a:ext>
                  </a:extLst>
                </p:cNvPr>
                <p:cNvSpPr txBox="1"/>
                <p:nvPr/>
              </p:nvSpPr>
              <p:spPr>
                <a:xfrm>
                  <a:off x="7544564" y="2829480"/>
                  <a:ext cx="627203" cy="3081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8AC4758E-2845-48A0-9183-401D44902E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4564" y="2829480"/>
                  <a:ext cx="627203" cy="308148"/>
                </a:xfrm>
                <a:prstGeom prst="rect">
                  <a:avLst/>
                </a:prstGeom>
                <a:blipFill>
                  <a:blip r:embed="rId16"/>
                  <a:stretch>
                    <a:fillRect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Right Brace 126">
              <a:extLst>
                <a:ext uri="{FF2B5EF4-FFF2-40B4-BE49-F238E27FC236}">
                  <a16:creationId xmlns:a16="http://schemas.microsoft.com/office/drawing/2014/main" id="{59EB6954-B2E7-45AD-97EF-B096B5D2F45C}"/>
                </a:ext>
              </a:extLst>
            </p:cNvPr>
            <p:cNvSpPr/>
            <p:nvPr/>
          </p:nvSpPr>
          <p:spPr>
            <a:xfrm rot="16200000">
              <a:off x="6559134" y="1698358"/>
              <a:ext cx="152386" cy="2283530"/>
            </a:xfrm>
            <a:prstGeom prst="rightBrace">
              <a:avLst>
                <a:gd name="adj1" fmla="val 89818"/>
                <a:gd name="adj2" fmla="val 50000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EB2A62A0-B3A2-4D58-BA1F-5796B1720E7D}"/>
                </a:ext>
              </a:extLst>
            </p:cNvPr>
            <p:cNvSpPr/>
            <p:nvPr/>
          </p:nvSpPr>
          <p:spPr>
            <a:xfrm>
              <a:off x="6109487" y="1960290"/>
              <a:ext cx="1031987" cy="291919"/>
            </a:xfrm>
            <a:prstGeom prst="roundRect">
              <a:avLst/>
            </a:prstGeom>
            <a:solidFill>
              <a:srgbClr val="FBD8D5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U-Net</a:t>
              </a:r>
            </a:p>
          </p:txBody>
        </p: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1591B5DC-F06D-4F1F-BFB6-D6586D0FCD22}"/>
                </a:ext>
              </a:extLst>
            </p:cNvPr>
            <p:cNvCxnSpPr>
              <a:cxnSpLocks/>
              <a:stCxn id="104" idx="0"/>
              <a:endCxn id="128" idx="2"/>
            </p:cNvCxnSpPr>
            <p:nvPr/>
          </p:nvCxnSpPr>
          <p:spPr>
            <a:xfrm flipH="1" flipV="1">
              <a:off x="6625481" y="2252209"/>
              <a:ext cx="992" cy="138859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54AE95B1-FF0F-4C99-8D2F-870C30909137}"/>
                </a:ext>
              </a:extLst>
            </p:cNvPr>
            <p:cNvSpPr/>
            <p:nvPr/>
          </p:nvSpPr>
          <p:spPr>
            <a:xfrm>
              <a:off x="3738326" y="3585236"/>
              <a:ext cx="692822" cy="291919"/>
            </a:xfrm>
            <a:prstGeom prst="roundRect">
              <a:avLst/>
            </a:prstGeom>
            <a:solidFill>
              <a:srgbClr val="FBD8D5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CNN</a:t>
              </a:r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5F1C1A7C-325E-4FCA-B98A-745C56A77CCA}"/>
                </a:ext>
              </a:extLst>
            </p:cNvPr>
            <p:cNvSpPr/>
            <p:nvPr/>
          </p:nvSpPr>
          <p:spPr>
            <a:xfrm>
              <a:off x="3742367" y="3199089"/>
              <a:ext cx="692822" cy="239907"/>
            </a:xfrm>
            <a:prstGeom prst="roundRect">
              <a:avLst/>
            </a:prstGeom>
            <a:solidFill>
              <a:srgbClr val="44546A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pReLU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41EAA1B0-9CAC-4E62-A2B6-B3026D537DA7}"/>
                </a:ext>
              </a:extLst>
            </p:cNvPr>
            <p:cNvCxnSpPr>
              <a:cxnSpLocks/>
              <a:stCxn id="130" idx="0"/>
              <a:endCxn id="131" idx="2"/>
            </p:cNvCxnSpPr>
            <p:nvPr/>
          </p:nvCxnSpPr>
          <p:spPr>
            <a:xfrm flipV="1">
              <a:off x="4084737" y="3438996"/>
              <a:ext cx="4041" cy="14624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417722BD-74C2-4442-9EC3-CF949E26652F}"/>
                </a:ext>
              </a:extLst>
            </p:cNvPr>
            <p:cNvCxnSpPr>
              <a:cxnSpLocks/>
              <a:endCxn id="130" idx="2"/>
            </p:cNvCxnSpPr>
            <p:nvPr/>
          </p:nvCxnSpPr>
          <p:spPr>
            <a:xfrm flipV="1">
              <a:off x="4084737" y="3877155"/>
              <a:ext cx="0" cy="164639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8DAC2935-E20E-479D-9522-6156189E8F86}"/>
                </a:ext>
              </a:extLst>
            </p:cNvPr>
            <p:cNvSpPr/>
            <p:nvPr/>
          </p:nvSpPr>
          <p:spPr>
            <a:xfrm>
              <a:off x="3738326" y="2746010"/>
              <a:ext cx="692822" cy="291919"/>
            </a:xfrm>
            <a:prstGeom prst="roundRect">
              <a:avLst/>
            </a:prstGeom>
            <a:solidFill>
              <a:srgbClr val="FBD8D5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CNN</a:t>
              </a:r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CB962E93-4D37-46F2-AA23-422521CB7D7A}"/>
                </a:ext>
              </a:extLst>
            </p:cNvPr>
            <p:cNvSpPr/>
            <p:nvPr/>
          </p:nvSpPr>
          <p:spPr>
            <a:xfrm>
              <a:off x="3742367" y="2359863"/>
              <a:ext cx="692822" cy="239907"/>
            </a:xfrm>
            <a:prstGeom prst="roundRect">
              <a:avLst/>
            </a:prstGeom>
            <a:solidFill>
              <a:srgbClr val="44546A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pReLU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FC1E6AEB-807E-49BD-8308-1568ABA46A7E}"/>
                </a:ext>
              </a:extLst>
            </p:cNvPr>
            <p:cNvCxnSpPr>
              <a:cxnSpLocks/>
              <a:stCxn id="134" idx="0"/>
              <a:endCxn id="135" idx="2"/>
            </p:cNvCxnSpPr>
            <p:nvPr/>
          </p:nvCxnSpPr>
          <p:spPr>
            <a:xfrm flipV="1">
              <a:off x="4084737" y="2599770"/>
              <a:ext cx="4041" cy="14624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45E86B4C-C884-4196-86B4-E6FCBC77F42B}"/>
                </a:ext>
              </a:extLst>
            </p:cNvPr>
            <p:cNvCxnSpPr>
              <a:cxnSpLocks/>
              <a:stCxn id="131" idx="0"/>
              <a:endCxn id="134" idx="2"/>
            </p:cNvCxnSpPr>
            <p:nvPr/>
          </p:nvCxnSpPr>
          <p:spPr>
            <a:xfrm flipH="1" flipV="1">
              <a:off x="4084737" y="3037929"/>
              <a:ext cx="4041" cy="161159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68CB5740-8B81-49F6-ACC6-E96040E9EA12}"/>
                </a:ext>
              </a:extLst>
            </p:cNvPr>
            <p:cNvSpPr/>
            <p:nvPr/>
          </p:nvSpPr>
          <p:spPr>
            <a:xfrm>
              <a:off x="3738326" y="1912522"/>
              <a:ext cx="692822" cy="291919"/>
            </a:xfrm>
            <a:prstGeom prst="roundRect">
              <a:avLst/>
            </a:prstGeom>
            <a:solidFill>
              <a:srgbClr val="FBD8D5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CNN</a:t>
              </a:r>
            </a:p>
          </p:txBody>
        </p: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B7566A94-CBA7-4DAC-B77B-FB9B0D0C5C23}"/>
                </a:ext>
              </a:extLst>
            </p:cNvPr>
            <p:cNvCxnSpPr>
              <a:cxnSpLocks/>
              <a:stCxn id="135" idx="0"/>
              <a:endCxn id="138" idx="2"/>
            </p:cNvCxnSpPr>
            <p:nvPr/>
          </p:nvCxnSpPr>
          <p:spPr>
            <a:xfrm flipH="1" flipV="1">
              <a:off x="4084737" y="2204440"/>
              <a:ext cx="4041" cy="155423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8DC0680-7EA6-4D25-9912-B88859593C01}"/>
                </a:ext>
              </a:extLst>
            </p:cNvPr>
            <p:cNvSpPr/>
            <p:nvPr/>
          </p:nvSpPr>
          <p:spPr>
            <a:xfrm>
              <a:off x="4903916" y="1521277"/>
              <a:ext cx="1031987" cy="291919"/>
            </a:xfrm>
            <a:prstGeom prst="roundRect">
              <a:avLst/>
            </a:prstGeom>
            <a:solidFill>
              <a:srgbClr val="FBD8D5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MLP</a:t>
              </a:r>
            </a:p>
          </p:txBody>
        </p:sp>
        <p:cxnSp>
          <p:nvCxnSpPr>
            <p:cNvPr id="141" name="Connector: Elbow 140">
              <a:extLst>
                <a:ext uri="{FF2B5EF4-FFF2-40B4-BE49-F238E27FC236}">
                  <a16:creationId xmlns:a16="http://schemas.microsoft.com/office/drawing/2014/main" id="{3AC6F112-A31F-449E-9F91-F7852F7793F2}"/>
                </a:ext>
              </a:extLst>
            </p:cNvPr>
            <p:cNvCxnSpPr>
              <a:cxnSpLocks/>
              <a:stCxn id="128" idx="0"/>
              <a:endCxn id="140" idx="3"/>
            </p:cNvCxnSpPr>
            <p:nvPr/>
          </p:nvCxnSpPr>
          <p:spPr>
            <a:xfrm rot="16200000" flipV="1">
              <a:off x="6134165" y="1468975"/>
              <a:ext cx="293054" cy="689577"/>
            </a:xfrm>
            <a:prstGeom prst="bentConnector2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4B2EFF1B-6D43-4D2A-A109-652197DC9148}"/>
                </a:ext>
              </a:extLst>
            </p:cNvPr>
            <p:cNvCxnSpPr>
              <a:cxnSpLocks/>
            </p:cNvCxnSpPr>
            <p:nvPr/>
          </p:nvCxnSpPr>
          <p:spPr>
            <a:xfrm>
              <a:off x="6799951" y="3467976"/>
              <a:ext cx="119151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7ED0ECCA-7386-4D49-BE6A-F73267F2E720}"/>
                    </a:ext>
                  </a:extLst>
                </p:cNvPr>
                <p:cNvSpPr txBox="1"/>
                <p:nvPr/>
              </p:nvSpPr>
              <p:spPr>
                <a:xfrm>
                  <a:off x="6337428" y="3264196"/>
                  <a:ext cx="627203" cy="3081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D05437D-5C6B-4F3E-985D-403B9AE070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7428" y="3264196"/>
                  <a:ext cx="627203" cy="308148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4" name="Connector: Elbow 143">
              <a:extLst>
                <a:ext uri="{FF2B5EF4-FFF2-40B4-BE49-F238E27FC236}">
                  <a16:creationId xmlns:a16="http://schemas.microsoft.com/office/drawing/2014/main" id="{D447D7A8-2745-4918-9EC3-69B298F85D57}"/>
                </a:ext>
              </a:extLst>
            </p:cNvPr>
            <p:cNvCxnSpPr>
              <a:cxnSpLocks/>
              <a:stCxn id="138" idx="0"/>
              <a:endCxn id="140" idx="1"/>
            </p:cNvCxnSpPr>
            <p:nvPr/>
          </p:nvCxnSpPr>
          <p:spPr>
            <a:xfrm rot="5400000" flipH="1" flipV="1">
              <a:off x="4371684" y="1380290"/>
              <a:ext cx="245285" cy="819179"/>
            </a:xfrm>
            <a:prstGeom prst="bentConnector2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A3111782-2A55-4663-B438-7766AE52D9C7}"/>
                </a:ext>
              </a:extLst>
            </p:cNvPr>
            <p:cNvGrpSpPr/>
            <p:nvPr/>
          </p:nvGrpSpPr>
          <p:grpSpPr>
            <a:xfrm>
              <a:off x="3275471" y="4023396"/>
              <a:ext cx="1596665" cy="1461047"/>
              <a:chOff x="1405255" y="4676555"/>
              <a:chExt cx="1913687" cy="1751141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71F45D3-2BA4-4A41-9D99-968E02B0E4AA}"/>
                  </a:ext>
                </a:extLst>
              </p:cNvPr>
              <p:cNvSpPr/>
              <p:nvPr/>
            </p:nvSpPr>
            <p:spPr>
              <a:xfrm>
                <a:off x="1591418" y="6150697"/>
                <a:ext cx="172752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Initial NO</a:t>
                </a:r>
                <a:r>
                  <a:rPr kumimoji="0" lang="en-US" sz="1200" b="0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2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concentration</a:t>
                </a: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77820EDF-83E1-42EB-8165-8E0D02D0F4C1}"/>
                  </a:ext>
                </a:extLst>
              </p:cNvPr>
              <p:cNvSpPr txBox="1"/>
              <p:nvPr/>
            </p:nvSpPr>
            <p:spPr>
              <a:xfrm>
                <a:off x="1405255" y="4676555"/>
                <a:ext cx="8460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C</a:t>
                </a:r>
                <a:r>
                  <a:rPr kumimoji="0" lang="en-US" sz="1600" b="1" i="0" u="none" strike="noStrike" kern="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conc</a:t>
                </a:r>
                <a:r>
                  <a:rPr kumimoji="0" lang="en-US" sz="1600" b="1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= 1</a:t>
                </a:r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96BE762B-C028-4AE3-BB1B-4AE790FD8E00}"/>
                </a:ext>
              </a:extLst>
            </p:cNvPr>
            <p:cNvGrpSpPr/>
            <p:nvPr/>
          </p:nvGrpSpPr>
          <p:grpSpPr>
            <a:xfrm>
              <a:off x="5850549" y="4428755"/>
              <a:ext cx="2550487" cy="1332677"/>
              <a:chOff x="3659774" y="3841524"/>
              <a:chExt cx="3056893" cy="1597283"/>
            </a:xfrm>
          </p:grpSpPr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0864156B-C96F-47B4-99A2-992642593FDD}"/>
                  </a:ext>
                </a:extLst>
              </p:cNvPr>
              <p:cNvSpPr txBox="1"/>
              <p:nvPr/>
            </p:nvSpPr>
            <p:spPr>
              <a:xfrm>
                <a:off x="4016989" y="4994968"/>
                <a:ext cx="153272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1200" b="1"/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2-meter temperature</a:t>
                </a:r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A63EE0D3-8137-4D2C-AABD-E0992C28FA30}"/>
                  </a:ext>
                </a:extLst>
              </p:cNvPr>
              <p:cNvSpPr/>
              <p:nvPr/>
            </p:nvSpPr>
            <p:spPr>
              <a:xfrm>
                <a:off x="5408648" y="4505191"/>
                <a:ext cx="86132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PBL height</a:t>
                </a:r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03DF6CA2-C644-4A8F-95CA-AC2E1429FC72}"/>
                  </a:ext>
                </a:extLst>
              </p:cNvPr>
              <p:cNvSpPr/>
              <p:nvPr/>
            </p:nvSpPr>
            <p:spPr>
              <a:xfrm>
                <a:off x="5149907" y="4641149"/>
                <a:ext cx="94609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Wind speed</a:t>
                </a:r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03F3C00D-1B6E-417F-A005-C85C98297103}"/>
                  </a:ext>
                </a:extLst>
              </p:cNvPr>
              <p:cNvSpPr/>
              <p:nvPr/>
            </p:nvSpPr>
            <p:spPr>
              <a:xfrm>
                <a:off x="3659774" y="5161808"/>
                <a:ext cx="152753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Short-wave radiation</a:t>
                </a:r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4F283421-DCD8-45EE-B958-0FF16C3BE854}"/>
                  </a:ext>
                </a:extLst>
              </p:cNvPr>
              <p:cNvSpPr/>
              <p:nvPr/>
            </p:nvSpPr>
            <p:spPr>
              <a:xfrm>
                <a:off x="4676753" y="4809947"/>
                <a:ext cx="174592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convective velocity scale</a:t>
                </a:r>
              </a:p>
            </p:txBody>
          </p: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6CE292AF-DCF5-48E7-8719-97172D371A5F}"/>
                  </a:ext>
                </a:extLst>
              </p:cNvPr>
              <p:cNvSpPr txBox="1"/>
              <p:nvPr/>
            </p:nvSpPr>
            <p:spPr>
              <a:xfrm>
                <a:off x="5722496" y="4275824"/>
                <a:ext cx="73930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1200" b="1"/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humidity</a:t>
                </a:r>
              </a:p>
            </p:txBody>
          </p: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513DAE71-556C-4014-8034-D7AC1AC389B3}"/>
                  </a:ext>
                </a:extLst>
              </p:cNvPr>
              <p:cNvSpPr txBox="1"/>
              <p:nvPr/>
            </p:nvSpPr>
            <p:spPr>
              <a:xfrm>
                <a:off x="5937966" y="4053782"/>
                <a:ext cx="749685" cy="331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1200" b="1"/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U wind</a:t>
                </a: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F8E3F57B-C6D3-44CC-9E73-5FA035E41F9A}"/>
                  </a:ext>
                </a:extLst>
              </p:cNvPr>
              <p:cNvSpPr txBox="1"/>
              <p:nvPr/>
            </p:nvSpPr>
            <p:spPr>
              <a:xfrm>
                <a:off x="5982352" y="3841524"/>
                <a:ext cx="734315" cy="331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1200" b="1"/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V wind</a:t>
                </a:r>
              </a:p>
            </p:txBody>
          </p:sp>
        </p:grp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40FA7A07-B300-4457-B014-D17A81F7D5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9139" y="4040031"/>
              <a:ext cx="1090632" cy="72994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8" name="Right Brace 147">
              <a:extLst>
                <a:ext uri="{FF2B5EF4-FFF2-40B4-BE49-F238E27FC236}">
                  <a16:creationId xmlns:a16="http://schemas.microsoft.com/office/drawing/2014/main" id="{1691A187-2AA8-4831-93EB-C6AD30C94F9A}"/>
                </a:ext>
              </a:extLst>
            </p:cNvPr>
            <p:cNvSpPr/>
            <p:nvPr/>
          </p:nvSpPr>
          <p:spPr>
            <a:xfrm rot="14317332">
              <a:off x="6124634" y="3791257"/>
              <a:ext cx="85726" cy="1095647"/>
            </a:xfrm>
            <a:prstGeom prst="rightBrace">
              <a:avLst>
                <a:gd name="adj1" fmla="val 43339"/>
                <a:gd name="adj2" fmla="val 50000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3B727472-1118-4680-BE3F-34DD49BDF226}"/>
                </a:ext>
              </a:extLst>
            </p:cNvPr>
            <p:cNvSpPr txBox="1"/>
            <p:nvPr/>
          </p:nvSpPr>
          <p:spPr>
            <a:xfrm>
              <a:off x="4999638" y="4010185"/>
              <a:ext cx="12800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</a:t>
              </a:r>
              <a:r>
                <a:rPr kumimoji="0" lang="en-US" sz="1600" b="1" i="0" u="none" strike="noStrike" kern="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Meteorology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= 8</a:t>
              </a:r>
            </a:p>
          </p:txBody>
        </p: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41D47BA9-49A3-4F34-8236-37950B8303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4426" y="3613935"/>
              <a:ext cx="2047" cy="18531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47AB20AE-BD5B-4A3C-AE77-31072B818A7E}"/>
                </a:ext>
              </a:extLst>
            </p:cNvPr>
            <p:cNvGrpSpPr/>
            <p:nvPr/>
          </p:nvGrpSpPr>
          <p:grpSpPr>
            <a:xfrm>
              <a:off x="1414291" y="3818916"/>
              <a:ext cx="1309724" cy="1434415"/>
              <a:chOff x="1367119" y="4148791"/>
              <a:chExt cx="1569773" cy="1719221"/>
            </a:xfrm>
          </p:grpSpPr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F7778FFD-CE2D-49CB-9831-41DC1905F8E8}"/>
                  </a:ext>
                </a:extLst>
              </p:cNvPr>
              <p:cNvSpPr txBox="1"/>
              <p:nvPr/>
            </p:nvSpPr>
            <p:spPr>
              <a:xfrm>
                <a:off x="1893914" y="5591013"/>
                <a:ext cx="104297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1200"/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NOx emission</a:t>
                </a:r>
              </a:p>
            </p:txBody>
          </p: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F9EF819D-180D-4157-B6F9-96A99731E9B7}"/>
                  </a:ext>
                </a:extLst>
              </p:cNvPr>
              <p:cNvSpPr txBox="1"/>
              <p:nvPr/>
            </p:nvSpPr>
            <p:spPr>
              <a:xfrm>
                <a:off x="1367119" y="4148791"/>
                <a:ext cx="8515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C</a:t>
                </a:r>
                <a:r>
                  <a:rPr kumimoji="0" lang="en-US" sz="1600" b="1" i="0" u="none" strike="noStrike" kern="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emis</a:t>
                </a:r>
                <a:r>
                  <a:rPr kumimoji="0" lang="en-US" sz="1600" b="1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= 1</a:t>
                </a:r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03A79A15-61B1-4D7F-8E57-52CF215F3A0D}"/>
                </a:ext>
              </a:extLst>
            </p:cNvPr>
            <p:cNvGrpSpPr/>
            <p:nvPr/>
          </p:nvGrpSpPr>
          <p:grpSpPr>
            <a:xfrm>
              <a:off x="1354435" y="2436400"/>
              <a:ext cx="1557307" cy="1241763"/>
              <a:chOff x="7879851" y="4667805"/>
              <a:chExt cx="1866514" cy="1488318"/>
            </a:xfrm>
          </p:grpSpPr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4B36D1F6-8D6C-4DF8-B53E-7CF4B6126491}"/>
                  </a:ext>
                </a:extLst>
              </p:cNvPr>
              <p:cNvSpPr/>
              <p:nvPr/>
            </p:nvSpPr>
            <p:spPr>
              <a:xfrm>
                <a:off x="9305219" y="5879124"/>
                <a:ext cx="44114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NO</a:t>
                </a:r>
                <a:r>
                  <a:rPr kumimoji="0" lang="en-US" sz="1200" b="1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9D12628F-2383-44EC-88E3-0420F23A5D72}"/>
                  </a:ext>
                </a:extLst>
              </p:cNvPr>
              <p:cNvSpPr txBox="1"/>
              <p:nvPr/>
            </p:nvSpPr>
            <p:spPr>
              <a:xfrm>
                <a:off x="7879851" y="4667805"/>
                <a:ext cx="8242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C</a:t>
                </a:r>
                <a:r>
                  <a:rPr kumimoji="0" lang="en-US" sz="1600" b="1" i="0" u="none" strike="noStrike" kern="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Conc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= 1</a:t>
                </a:r>
              </a:p>
            </p:txBody>
          </p:sp>
        </p:grp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D15BF17C-04AA-4CEA-91AB-4F94C6904D6A}"/>
                </a:ext>
              </a:extLst>
            </p:cNvPr>
            <p:cNvSpPr/>
            <p:nvPr/>
          </p:nvSpPr>
          <p:spPr>
            <a:xfrm>
              <a:off x="1557950" y="5347672"/>
              <a:ext cx="1185201" cy="337248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Decoder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69BCF3A-079B-447A-BAC6-F5EEB1DA4BEA}"/>
                </a:ext>
              </a:extLst>
            </p:cNvPr>
            <p:cNvSpPr/>
            <p:nvPr/>
          </p:nvSpPr>
          <p:spPr>
            <a:xfrm>
              <a:off x="3248080" y="1451907"/>
              <a:ext cx="5105108" cy="4452513"/>
            </a:xfrm>
            <a:prstGeom prst="roundRect">
              <a:avLst>
                <a:gd name="adj" fmla="val 11849"/>
              </a:avLst>
            </a:prstGeom>
            <a:noFill/>
            <a:ln w="12700" cap="flat" cmpd="sng" algn="ctr">
              <a:solidFill>
                <a:srgbClr val="0070C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5" name="Connector: Elbow 154">
              <a:extLst>
                <a:ext uri="{FF2B5EF4-FFF2-40B4-BE49-F238E27FC236}">
                  <a16:creationId xmlns:a16="http://schemas.microsoft.com/office/drawing/2014/main" id="{7383E23B-BBFB-45DD-8F36-65C99BB0B2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1018" y="3788397"/>
              <a:ext cx="976158" cy="802234"/>
            </a:xfrm>
            <a:prstGeom prst="bentConnector3">
              <a:avLst>
                <a:gd name="adj1" fmla="val 38060"/>
              </a:avLst>
            </a:prstGeom>
            <a:noFill/>
            <a:ln w="28575" cap="flat" cmpd="sng" algn="ctr">
              <a:solidFill>
                <a:srgbClr val="4472C4"/>
              </a:solidFill>
              <a:prstDash val="sysDot"/>
              <a:miter lim="800000"/>
              <a:tailEnd type="triangle"/>
            </a:ln>
            <a:effectLst/>
          </p:spPr>
        </p:cxnSp>
        <p:cxnSp>
          <p:nvCxnSpPr>
            <p:cNvPr id="156" name="Connector: Elbow 155">
              <a:extLst>
                <a:ext uri="{FF2B5EF4-FFF2-40B4-BE49-F238E27FC236}">
                  <a16:creationId xmlns:a16="http://schemas.microsoft.com/office/drawing/2014/main" id="{73AD23AD-0605-4821-BBD2-8A0F78936C0C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3101222" y="994782"/>
              <a:ext cx="1718021" cy="2771010"/>
            </a:xfrm>
            <a:prstGeom prst="bentConnector4">
              <a:avLst>
                <a:gd name="adj1" fmla="val -11102"/>
                <a:gd name="adj2" fmla="val 83210"/>
              </a:avLst>
            </a:prstGeom>
            <a:noFill/>
            <a:ln w="28575" cap="flat" cmpd="sng" algn="ctr">
              <a:solidFill>
                <a:srgbClr val="4472C4"/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C1D87936-2464-4AE4-B875-169477210B32}"/>
                </a:ext>
              </a:extLst>
            </p:cNvPr>
            <p:cNvSpPr/>
            <p:nvPr/>
          </p:nvSpPr>
          <p:spPr>
            <a:xfrm>
              <a:off x="1532926" y="1929807"/>
              <a:ext cx="1185201" cy="337248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Encorder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8" name="Connector: Elbow 157">
              <a:extLst>
                <a:ext uri="{FF2B5EF4-FFF2-40B4-BE49-F238E27FC236}">
                  <a16:creationId xmlns:a16="http://schemas.microsoft.com/office/drawing/2014/main" id="{89547B90-4081-403C-A3F9-E5155840DF38}"/>
                </a:ext>
              </a:extLst>
            </p:cNvPr>
            <p:cNvCxnSpPr>
              <a:cxnSpLocks/>
            </p:cNvCxnSpPr>
            <p:nvPr/>
          </p:nvCxnSpPr>
          <p:spPr>
            <a:xfrm>
              <a:off x="2641334" y="3363125"/>
              <a:ext cx="1044002" cy="306743"/>
            </a:xfrm>
            <a:prstGeom prst="bentConnector3">
              <a:avLst>
                <a:gd name="adj1" fmla="val 41881"/>
              </a:avLst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9" name="Connector: Elbow 158">
              <a:extLst>
                <a:ext uri="{FF2B5EF4-FFF2-40B4-BE49-F238E27FC236}">
                  <a16:creationId xmlns:a16="http://schemas.microsoft.com/office/drawing/2014/main" id="{00D10A61-3E06-4520-89DA-1A25732DFE33}"/>
                </a:ext>
              </a:extLst>
            </p:cNvPr>
            <p:cNvCxnSpPr>
              <a:cxnSpLocks/>
              <a:stCxn id="140" idx="0"/>
            </p:cNvCxnSpPr>
            <p:nvPr/>
          </p:nvCxnSpPr>
          <p:spPr>
            <a:xfrm rot="16200000" flipH="1" flipV="1">
              <a:off x="1939975" y="1110695"/>
              <a:ext cx="3069354" cy="3890516"/>
            </a:xfrm>
            <a:prstGeom prst="bentConnector4">
              <a:avLst>
                <a:gd name="adj1" fmla="val -9321"/>
                <a:gd name="adj2" fmla="val 104902"/>
              </a:avLst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4B040082-C6CE-4150-B3A6-5208ACAFC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003EFF"/>
                </a:clrFrom>
                <a:clrTo>
                  <a:srgbClr val="003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19907" y="4397392"/>
              <a:ext cx="1241873" cy="777637"/>
            </a:xfrm>
            <a:prstGeom prst="rect">
              <a:avLst/>
            </a:prstGeom>
          </p:spPr>
        </p:pic>
        <p:sp>
          <p:nvSpPr>
            <p:cNvPr id="161" name="Speech Bubble: Rectangle with Corners Rounded 160">
              <a:extLst>
                <a:ext uri="{FF2B5EF4-FFF2-40B4-BE49-F238E27FC236}">
                  <a16:creationId xmlns:a16="http://schemas.microsoft.com/office/drawing/2014/main" id="{05444712-5F6B-4B75-B8CD-F4FDDD11CF94}"/>
                </a:ext>
              </a:extLst>
            </p:cNvPr>
            <p:cNvSpPr/>
            <p:nvPr/>
          </p:nvSpPr>
          <p:spPr>
            <a:xfrm>
              <a:off x="8294631" y="1361379"/>
              <a:ext cx="1970966" cy="1275279"/>
            </a:xfrm>
            <a:prstGeom prst="wedgeRoundRectCallout">
              <a:avLst>
                <a:gd name="adj1" fmla="val -65508"/>
                <a:gd name="adj2" fmla="val -7398"/>
                <a:gd name="adj3" fmla="val 16667"/>
              </a:avLst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0F4AD251-0C66-485B-BAB7-79B4D2F05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376027" y="1414200"/>
              <a:ext cx="1812530" cy="1185570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C984F04D-DEC3-4347-A9CC-E7AE88B33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806820" y="2833187"/>
              <a:ext cx="1435835" cy="1193679"/>
            </a:xfrm>
            <a:prstGeom prst="rect">
              <a:avLst/>
            </a:prstGeom>
          </p:spPr>
        </p:pic>
        <p:sp>
          <p:nvSpPr>
            <p:cNvPr id="164" name="Speech Bubble: Rectangle with Corners Rounded 163">
              <a:extLst>
                <a:ext uri="{FF2B5EF4-FFF2-40B4-BE49-F238E27FC236}">
                  <a16:creationId xmlns:a16="http://schemas.microsoft.com/office/drawing/2014/main" id="{8937F9A3-92C5-40BF-8347-0FA87A5C8DF3}"/>
                </a:ext>
              </a:extLst>
            </p:cNvPr>
            <p:cNvSpPr/>
            <p:nvPr/>
          </p:nvSpPr>
          <p:spPr>
            <a:xfrm>
              <a:off x="8858855" y="2833187"/>
              <a:ext cx="1353985" cy="1275279"/>
            </a:xfrm>
            <a:prstGeom prst="wedgeRoundRectCallout">
              <a:avLst>
                <a:gd name="adj1" fmla="val -59986"/>
                <a:gd name="adj2" fmla="val -9202"/>
                <a:gd name="adj3" fmla="val 16667"/>
              </a:avLst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0579052A-9D79-4A4D-8C7F-2FAC6B158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100278" y="4500410"/>
              <a:ext cx="950705" cy="608029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7151C520-9900-4C80-81F7-CE6BA1A6A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811010" y="4637509"/>
              <a:ext cx="1020271" cy="641563"/>
            </a:xfrm>
            <a:prstGeom prst="rect">
              <a:avLst/>
            </a:prstGeom>
          </p:spPr>
        </p:pic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A2CB0804-E5DC-4EF0-BEB7-B2B425620F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1352" y="4152197"/>
              <a:ext cx="1133361" cy="68394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82E15093-F04E-4149-8B64-B195CA363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495556" y="4763354"/>
              <a:ext cx="1008942" cy="626275"/>
            </a:xfrm>
            <a:prstGeom prst="rect">
              <a:avLst/>
            </a:prstGeom>
          </p:spPr>
        </p:pic>
      </p:grpSp>
      <p:sp>
        <p:nvSpPr>
          <p:cNvPr id="183" name="TextBox 182">
            <a:extLst>
              <a:ext uri="{FF2B5EF4-FFF2-40B4-BE49-F238E27FC236}">
                <a16:creationId xmlns:a16="http://schemas.microsoft.com/office/drawing/2014/main" id="{0CF2E276-6916-4FDF-90AC-6D29CA245FE0}"/>
              </a:ext>
            </a:extLst>
          </p:cNvPr>
          <p:cNvSpPr txBox="1"/>
          <p:nvPr/>
        </p:nvSpPr>
        <p:spPr>
          <a:xfrm>
            <a:off x="10124111" y="1522089"/>
            <a:ext cx="1654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err="1">
                <a:solidFill>
                  <a:srgbClr val="FF0000"/>
                </a:solidFill>
                <a:latin typeface="Calibri" panose="020F0502020204030204"/>
              </a:rPr>
              <a:t>UNet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</a:rPr>
              <a:t>: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capture the cross-space interaction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C2BA17BE-03CF-4CDC-BEA5-06DF46292FDC}"/>
              </a:ext>
            </a:extLst>
          </p:cNvPr>
          <p:cNvSpPr txBox="1"/>
          <p:nvPr/>
        </p:nvSpPr>
        <p:spPr>
          <a:xfrm>
            <a:off x="10124111" y="2977289"/>
            <a:ext cx="1654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srgbClr val="FF0000"/>
                </a:solidFill>
                <a:latin typeface="Calibri" panose="020F0502020204030204"/>
              </a:rPr>
              <a:t>LSTM: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capture the temporal variation</a:t>
            </a:r>
          </a:p>
        </p:txBody>
      </p:sp>
    </p:spTree>
    <p:extLst>
      <p:ext uri="{BB962C8B-B14F-4D97-AF65-F5344CB8AC3E}">
        <p14:creationId xmlns:p14="http://schemas.microsoft.com/office/powerpoint/2010/main" val="777172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CA656C-14D1-4647-80FC-D8A48FEFE39E}"/>
              </a:ext>
            </a:extLst>
          </p:cNvPr>
          <p:cNvSpPr/>
          <p:nvPr/>
        </p:nvSpPr>
        <p:spPr>
          <a:xfrm>
            <a:off x="380864" y="336954"/>
            <a:ext cx="4496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Model structure of VAE 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2260A5D-2926-4F19-9F81-634870EFE6E7}"/>
              </a:ext>
            </a:extLst>
          </p:cNvPr>
          <p:cNvGrpSpPr/>
          <p:nvPr/>
        </p:nvGrpSpPr>
        <p:grpSpPr>
          <a:xfrm>
            <a:off x="238192" y="1529728"/>
            <a:ext cx="6998755" cy="4452513"/>
            <a:chOff x="1631928" y="251430"/>
            <a:chExt cx="8388372" cy="5336569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4B0E8A76-FA6F-41AB-91E4-D0EAD4368BDE}"/>
                </a:ext>
              </a:extLst>
            </p:cNvPr>
            <p:cNvGrpSpPr/>
            <p:nvPr/>
          </p:nvGrpSpPr>
          <p:grpSpPr>
            <a:xfrm>
              <a:off x="3934390" y="334573"/>
              <a:ext cx="5898961" cy="5104529"/>
              <a:chOff x="3642290" y="1071173"/>
              <a:chExt cx="5898961" cy="5104529"/>
            </a:xfrm>
          </p:grpSpPr>
          <p:sp>
            <p:nvSpPr>
              <p:cNvPr id="175" name="Rectangle: Rounded Corners 174">
                <a:extLst>
                  <a:ext uri="{FF2B5EF4-FFF2-40B4-BE49-F238E27FC236}">
                    <a16:creationId xmlns:a16="http://schemas.microsoft.com/office/drawing/2014/main" id="{69B9734C-0403-4AA2-B3BF-92CCAEB5F3A9}"/>
                  </a:ext>
                </a:extLst>
              </p:cNvPr>
              <p:cNvSpPr/>
              <p:nvPr/>
            </p:nvSpPr>
            <p:spPr>
              <a:xfrm>
                <a:off x="6906994" y="2113663"/>
                <a:ext cx="1503292" cy="349880"/>
              </a:xfrm>
              <a:prstGeom prst="roundRect">
                <a:avLst/>
              </a:prstGeom>
              <a:solidFill>
                <a:srgbClr val="AFDE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Concatenate</a:t>
                </a:r>
              </a:p>
            </p:txBody>
          </p:sp>
          <p:sp>
            <p:nvSpPr>
              <p:cNvPr id="176" name="Rectangle: Rounded Corners 175">
                <a:extLst>
                  <a:ext uri="{FF2B5EF4-FFF2-40B4-BE49-F238E27FC236}">
                    <a16:creationId xmlns:a16="http://schemas.microsoft.com/office/drawing/2014/main" id="{3E7393B5-F4CD-48CB-A1F8-B00341EACDEA}"/>
                  </a:ext>
                </a:extLst>
              </p:cNvPr>
              <p:cNvSpPr/>
              <p:nvPr/>
            </p:nvSpPr>
            <p:spPr>
              <a:xfrm>
                <a:off x="5911583" y="3229453"/>
                <a:ext cx="648481" cy="349880"/>
              </a:xfrm>
              <a:prstGeom prst="roundRect">
                <a:avLst>
                  <a:gd name="adj" fmla="val 0"/>
                </a:avLst>
              </a:prstGeom>
              <a:solidFill>
                <a:srgbClr val="FBD8D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LSTM</a:t>
                </a:r>
              </a:p>
            </p:txBody>
          </p:sp>
          <p:cxnSp>
            <p:nvCxnSpPr>
              <p:cNvPr id="177" name="Straight Arrow Connector 176">
                <a:extLst>
                  <a:ext uri="{FF2B5EF4-FFF2-40B4-BE49-F238E27FC236}">
                    <a16:creationId xmlns:a16="http://schemas.microsoft.com/office/drawing/2014/main" id="{F858CCD4-59B0-47DD-B8BF-0724A49D247E}"/>
                  </a:ext>
                </a:extLst>
              </p:cNvPr>
              <p:cNvCxnSpPr>
                <a:cxnSpLocks/>
                <a:stCxn id="176" idx="0"/>
                <a:endCxn id="179" idx="2"/>
              </p:cNvCxnSpPr>
              <p:nvPr/>
            </p:nvCxnSpPr>
            <p:spPr>
              <a:xfrm flipV="1">
                <a:off x="6235823" y="3008454"/>
                <a:ext cx="0" cy="2209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8" name="TextBox 177">
                    <a:extLst>
                      <a:ext uri="{FF2B5EF4-FFF2-40B4-BE49-F238E27FC236}">
                        <a16:creationId xmlns:a16="http://schemas.microsoft.com/office/drawing/2014/main" id="{39DFF0D5-E00B-4D6D-AF16-4F2B9CBAF436}"/>
                      </a:ext>
                    </a:extLst>
                  </p:cNvPr>
                  <p:cNvSpPr txBox="1"/>
                  <p:nvPr/>
                </p:nvSpPr>
                <p:spPr>
                  <a:xfrm>
                    <a:off x="5857502" y="3614842"/>
                    <a:ext cx="75173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−23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C13BCDC9-D9D3-4E95-A071-41F9626028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57502" y="3614842"/>
                    <a:ext cx="751736" cy="369332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9" name="TextBox 178">
                    <a:extLst>
                      <a:ext uri="{FF2B5EF4-FFF2-40B4-BE49-F238E27FC236}">
                        <a16:creationId xmlns:a16="http://schemas.microsoft.com/office/drawing/2014/main" id="{28C5978D-4A30-4119-9B18-5B539DB4EBA6}"/>
                      </a:ext>
                    </a:extLst>
                  </p:cNvPr>
                  <p:cNvSpPr txBox="1"/>
                  <p:nvPr/>
                </p:nvSpPr>
                <p:spPr>
                  <a:xfrm>
                    <a:off x="5859955" y="2639123"/>
                    <a:ext cx="75173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−23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19EDCA6D-7F9D-47C8-BBCB-95F0F434D4E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59955" y="2639123"/>
                    <a:ext cx="751736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80" name="Straight Arrow Connector 179">
                <a:extLst>
                  <a:ext uri="{FF2B5EF4-FFF2-40B4-BE49-F238E27FC236}">
                    <a16:creationId xmlns:a16="http://schemas.microsoft.com/office/drawing/2014/main" id="{8C02E2D4-E6B8-4E70-BBF2-CD3268CCA2C6}"/>
                  </a:ext>
                </a:extLst>
              </p:cNvPr>
              <p:cNvCxnSpPr>
                <a:cxnSpLocks/>
                <a:stCxn id="176" idx="3"/>
                <a:endCxn id="181" idx="1"/>
              </p:cNvCxnSpPr>
              <p:nvPr/>
            </p:nvCxnSpPr>
            <p:spPr>
              <a:xfrm>
                <a:off x="6560064" y="3404393"/>
                <a:ext cx="14280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Rectangle: Rounded Corners 180">
                <a:extLst>
                  <a:ext uri="{FF2B5EF4-FFF2-40B4-BE49-F238E27FC236}">
                    <a16:creationId xmlns:a16="http://schemas.microsoft.com/office/drawing/2014/main" id="{4E4BABCE-CE4F-476E-975F-6F75CD044D2B}"/>
                  </a:ext>
                </a:extLst>
              </p:cNvPr>
              <p:cNvSpPr/>
              <p:nvPr/>
            </p:nvSpPr>
            <p:spPr>
              <a:xfrm>
                <a:off x="6702873" y="3229453"/>
                <a:ext cx="648481" cy="349880"/>
              </a:xfrm>
              <a:prstGeom prst="roundRect">
                <a:avLst>
                  <a:gd name="adj" fmla="val 0"/>
                </a:avLst>
              </a:prstGeom>
              <a:solidFill>
                <a:srgbClr val="FBD8D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LSTM</a:t>
                </a:r>
              </a:p>
            </p:txBody>
          </p:sp>
          <p:cxnSp>
            <p:nvCxnSpPr>
              <p:cNvPr id="182" name="Straight Arrow Connector 181">
                <a:extLst>
                  <a:ext uri="{FF2B5EF4-FFF2-40B4-BE49-F238E27FC236}">
                    <a16:creationId xmlns:a16="http://schemas.microsoft.com/office/drawing/2014/main" id="{6624DB2F-50FE-41C3-8B18-02B4520D94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51354" y="3404393"/>
                <a:ext cx="14280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Rectangle: Rounded Corners 182">
                <a:extLst>
                  <a:ext uri="{FF2B5EF4-FFF2-40B4-BE49-F238E27FC236}">
                    <a16:creationId xmlns:a16="http://schemas.microsoft.com/office/drawing/2014/main" id="{EB381723-ABEB-44B5-B595-7EE88E9F4FAE}"/>
                  </a:ext>
                </a:extLst>
              </p:cNvPr>
              <p:cNvSpPr/>
              <p:nvPr/>
            </p:nvSpPr>
            <p:spPr>
              <a:xfrm>
                <a:off x="8009373" y="3229453"/>
                <a:ext cx="648481" cy="349880"/>
              </a:xfrm>
              <a:prstGeom prst="roundRect">
                <a:avLst>
                  <a:gd name="adj" fmla="val 0"/>
                </a:avLst>
              </a:prstGeom>
              <a:solidFill>
                <a:srgbClr val="FBD8D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LSTM</a:t>
                </a:r>
              </a:p>
            </p:txBody>
          </p:sp>
          <p:cxnSp>
            <p:nvCxnSpPr>
              <p:cNvPr id="184" name="Straight Arrow Connector 183">
                <a:extLst>
                  <a:ext uri="{FF2B5EF4-FFF2-40B4-BE49-F238E27FC236}">
                    <a16:creationId xmlns:a16="http://schemas.microsoft.com/office/drawing/2014/main" id="{7E901272-9E6A-4829-B288-42F7D8914184}"/>
                  </a:ext>
                </a:extLst>
              </p:cNvPr>
              <p:cNvCxnSpPr>
                <a:cxnSpLocks/>
                <a:endCxn id="185" idx="1"/>
              </p:cNvCxnSpPr>
              <p:nvPr/>
            </p:nvCxnSpPr>
            <p:spPr>
              <a:xfrm>
                <a:off x="8655361" y="3404393"/>
                <a:ext cx="14281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Rectangle: Rounded Corners 184">
                <a:extLst>
                  <a:ext uri="{FF2B5EF4-FFF2-40B4-BE49-F238E27FC236}">
                    <a16:creationId xmlns:a16="http://schemas.microsoft.com/office/drawing/2014/main" id="{CED9C66A-1F83-4031-A91B-413EA66184DB}"/>
                  </a:ext>
                </a:extLst>
              </p:cNvPr>
              <p:cNvSpPr/>
              <p:nvPr/>
            </p:nvSpPr>
            <p:spPr>
              <a:xfrm>
                <a:off x="8798170" y="3229453"/>
                <a:ext cx="648481" cy="349880"/>
              </a:xfrm>
              <a:prstGeom prst="roundRect">
                <a:avLst>
                  <a:gd name="adj" fmla="val 0"/>
                </a:avLst>
              </a:prstGeom>
              <a:solidFill>
                <a:srgbClr val="FBD8D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LSTM</a:t>
                </a:r>
              </a:p>
            </p:txBody>
          </p:sp>
          <p:cxnSp>
            <p:nvCxnSpPr>
              <p:cNvPr id="186" name="Straight Arrow Connector 185">
                <a:extLst>
                  <a:ext uri="{FF2B5EF4-FFF2-40B4-BE49-F238E27FC236}">
                    <a16:creationId xmlns:a16="http://schemas.microsoft.com/office/drawing/2014/main" id="{1C3684D4-75B8-431A-98FE-A5D989FA21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34874" y="3579333"/>
                <a:ext cx="2454" cy="2221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Arrow Connector 186">
                <a:extLst>
                  <a:ext uri="{FF2B5EF4-FFF2-40B4-BE49-F238E27FC236}">
                    <a16:creationId xmlns:a16="http://schemas.microsoft.com/office/drawing/2014/main" id="{3ACD3B61-E001-4BC0-89DA-ED18DE7664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46767" y="3579334"/>
                <a:ext cx="1227" cy="1696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Arrow Connector 187">
                <a:extLst>
                  <a:ext uri="{FF2B5EF4-FFF2-40B4-BE49-F238E27FC236}">
                    <a16:creationId xmlns:a16="http://schemas.microsoft.com/office/drawing/2014/main" id="{8A6FA5A0-756B-4DEA-92F2-EE4D116B15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55415" y="3579334"/>
                <a:ext cx="1227" cy="1696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9" name="TextBox 188">
                    <a:extLst>
                      <a:ext uri="{FF2B5EF4-FFF2-40B4-BE49-F238E27FC236}">
                        <a16:creationId xmlns:a16="http://schemas.microsoft.com/office/drawing/2014/main" id="{65F86EF8-CEF2-4947-8579-3C04745EA7B0}"/>
                      </a:ext>
                    </a:extLst>
                  </p:cNvPr>
                  <p:cNvSpPr txBox="1"/>
                  <p:nvPr/>
                </p:nvSpPr>
                <p:spPr>
                  <a:xfrm>
                    <a:off x="6664818" y="3614842"/>
                    <a:ext cx="75173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−22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9051D19F-2829-4705-976C-5F01A9A02C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4818" y="3614842"/>
                    <a:ext cx="751736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0" name="TextBox 189">
                    <a:extLst>
                      <a:ext uri="{FF2B5EF4-FFF2-40B4-BE49-F238E27FC236}">
                        <a16:creationId xmlns:a16="http://schemas.microsoft.com/office/drawing/2014/main" id="{1766ABEF-3B98-4295-9BFB-9873FEA88358}"/>
                      </a:ext>
                    </a:extLst>
                  </p:cNvPr>
                  <p:cNvSpPr txBox="1"/>
                  <p:nvPr/>
                </p:nvSpPr>
                <p:spPr>
                  <a:xfrm>
                    <a:off x="7969348" y="3614842"/>
                    <a:ext cx="75173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−1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C1435752-0B16-4350-87F5-4D6763EC86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69348" y="3614842"/>
                    <a:ext cx="751736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1" name="TextBox 190">
                    <a:extLst>
                      <a:ext uri="{FF2B5EF4-FFF2-40B4-BE49-F238E27FC236}">
                        <a16:creationId xmlns:a16="http://schemas.microsoft.com/office/drawing/2014/main" id="{BABEBF21-5EB1-4B95-BF07-FEBCDE161BF9}"/>
                      </a:ext>
                    </a:extLst>
                  </p:cNvPr>
                  <p:cNvSpPr txBox="1"/>
                  <p:nvPr/>
                </p:nvSpPr>
                <p:spPr>
                  <a:xfrm>
                    <a:off x="8756801" y="3614842"/>
                    <a:ext cx="75173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D4D4AD2E-C1E2-4F1E-AAF3-32BC3000296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56801" y="3614842"/>
                    <a:ext cx="751736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92" name="Straight Arrow Connector 191">
                <a:extLst>
                  <a:ext uri="{FF2B5EF4-FFF2-40B4-BE49-F238E27FC236}">
                    <a16:creationId xmlns:a16="http://schemas.microsoft.com/office/drawing/2014/main" id="{7E154A90-A018-4C77-9C0D-27F11445DA8C}"/>
                  </a:ext>
                </a:extLst>
              </p:cNvPr>
              <p:cNvCxnSpPr>
                <a:cxnSpLocks/>
                <a:endCxn id="193" idx="2"/>
              </p:cNvCxnSpPr>
              <p:nvPr/>
            </p:nvCxnSpPr>
            <p:spPr>
              <a:xfrm flipH="1" flipV="1">
                <a:off x="7030883" y="3008455"/>
                <a:ext cx="1" cy="2209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323B83EA-510F-419A-BE14-7BD98C179227}"/>
                      </a:ext>
                    </a:extLst>
                  </p:cNvPr>
                  <p:cNvSpPr txBox="1"/>
                  <p:nvPr/>
                </p:nvSpPr>
                <p:spPr>
                  <a:xfrm>
                    <a:off x="6655015" y="2639123"/>
                    <a:ext cx="75173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−22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A5D14E7F-09A4-453C-BEDC-76E8995AE8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55015" y="2639123"/>
                    <a:ext cx="751736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94" name="Straight Arrow Connector 193">
                <a:extLst>
                  <a:ext uri="{FF2B5EF4-FFF2-40B4-BE49-F238E27FC236}">
                    <a16:creationId xmlns:a16="http://schemas.microsoft.com/office/drawing/2014/main" id="{66FFFF78-438F-4377-A8FA-4789A4735BE1}"/>
                  </a:ext>
                </a:extLst>
              </p:cNvPr>
              <p:cNvCxnSpPr>
                <a:cxnSpLocks/>
                <a:endCxn id="195" idx="2"/>
              </p:cNvCxnSpPr>
              <p:nvPr/>
            </p:nvCxnSpPr>
            <p:spPr>
              <a:xfrm flipH="1" flipV="1">
                <a:off x="8339830" y="3008455"/>
                <a:ext cx="1" cy="2209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5" name="TextBox 194">
                    <a:extLst>
                      <a:ext uri="{FF2B5EF4-FFF2-40B4-BE49-F238E27FC236}">
                        <a16:creationId xmlns:a16="http://schemas.microsoft.com/office/drawing/2014/main" id="{91354F35-6C06-4D51-8A3E-95AA00B4611E}"/>
                      </a:ext>
                    </a:extLst>
                  </p:cNvPr>
                  <p:cNvSpPr txBox="1"/>
                  <p:nvPr/>
                </p:nvSpPr>
                <p:spPr>
                  <a:xfrm>
                    <a:off x="7963962" y="2639123"/>
                    <a:ext cx="75173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−1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5D033CEB-C9A1-475D-9C28-10AFA76B56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63962" y="2639123"/>
                    <a:ext cx="751736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96" name="Straight Arrow Connector 195">
                <a:extLst>
                  <a:ext uri="{FF2B5EF4-FFF2-40B4-BE49-F238E27FC236}">
                    <a16:creationId xmlns:a16="http://schemas.microsoft.com/office/drawing/2014/main" id="{A538C868-B5DB-4C76-A808-983FF149CDD1}"/>
                  </a:ext>
                </a:extLst>
              </p:cNvPr>
              <p:cNvCxnSpPr>
                <a:cxnSpLocks/>
                <a:endCxn id="197" idx="2"/>
              </p:cNvCxnSpPr>
              <p:nvPr/>
            </p:nvCxnSpPr>
            <p:spPr>
              <a:xfrm flipH="1" flipV="1">
                <a:off x="9134890" y="3008455"/>
                <a:ext cx="1" cy="2209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7" name="TextBox 196">
                    <a:extLst>
                      <a:ext uri="{FF2B5EF4-FFF2-40B4-BE49-F238E27FC236}">
                        <a16:creationId xmlns:a16="http://schemas.microsoft.com/office/drawing/2014/main" id="{47296693-0326-44A1-9E93-7E5A78356CB3}"/>
                      </a:ext>
                    </a:extLst>
                  </p:cNvPr>
                  <p:cNvSpPr txBox="1"/>
                  <p:nvPr/>
                </p:nvSpPr>
                <p:spPr>
                  <a:xfrm>
                    <a:off x="8759022" y="2639123"/>
                    <a:ext cx="75173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392C0DFF-7DC1-4F66-9F10-38EAA59029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59022" y="2639123"/>
                    <a:ext cx="751736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8" name="Right Brace 197">
                <a:extLst>
                  <a:ext uri="{FF2B5EF4-FFF2-40B4-BE49-F238E27FC236}">
                    <a16:creationId xmlns:a16="http://schemas.microsoft.com/office/drawing/2014/main" id="{35C7A056-AEFC-45BB-A20C-E25DC18344DB}"/>
                  </a:ext>
                </a:extLst>
              </p:cNvPr>
              <p:cNvSpPr/>
              <p:nvPr/>
            </p:nvSpPr>
            <p:spPr>
              <a:xfrm rot="16200000">
                <a:off x="7577932" y="1283414"/>
                <a:ext cx="182642" cy="2736930"/>
              </a:xfrm>
              <a:prstGeom prst="rightBrace">
                <a:avLst>
                  <a:gd name="adj1" fmla="val 89818"/>
                  <a:gd name="adj2" fmla="val 50000"/>
                </a:avLst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Rectangle: Rounded Corners 198">
                <a:extLst>
                  <a:ext uri="{FF2B5EF4-FFF2-40B4-BE49-F238E27FC236}">
                    <a16:creationId xmlns:a16="http://schemas.microsoft.com/office/drawing/2014/main" id="{213E0F96-1698-4E58-AC77-660A9401F93D}"/>
                  </a:ext>
                </a:extLst>
              </p:cNvPr>
              <p:cNvSpPr/>
              <p:nvPr/>
            </p:nvSpPr>
            <p:spPr>
              <a:xfrm>
                <a:off x="7039006" y="1597353"/>
                <a:ext cx="1236891" cy="349880"/>
              </a:xfrm>
              <a:prstGeom prst="roundRect">
                <a:avLst/>
              </a:prstGeom>
              <a:solidFill>
                <a:srgbClr val="FBD8D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U-Net</a:t>
                </a:r>
              </a:p>
            </p:txBody>
          </p:sp>
          <p:cxnSp>
            <p:nvCxnSpPr>
              <p:cNvPr id="200" name="Straight Arrow Connector 199">
                <a:extLst>
                  <a:ext uri="{FF2B5EF4-FFF2-40B4-BE49-F238E27FC236}">
                    <a16:creationId xmlns:a16="http://schemas.microsoft.com/office/drawing/2014/main" id="{2A04C3B5-8902-4987-A887-F3D7A870CAED}"/>
                  </a:ext>
                </a:extLst>
              </p:cNvPr>
              <p:cNvCxnSpPr>
                <a:cxnSpLocks/>
                <a:stCxn id="175" idx="0"/>
                <a:endCxn id="199" idx="2"/>
              </p:cNvCxnSpPr>
              <p:nvPr/>
            </p:nvCxnSpPr>
            <p:spPr>
              <a:xfrm flipH="1" flipV="1">
                <a:off x="7657452" y="1947233"/>
                <a:ext cx="1189" cy="1664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Rectangle: Rounded Corners 200">
                <a:extLst>
                  <a:ext uri="{FF2B5EF4-FFF2-40B4-BE49-F238E27FC236}">
                    <a16:creationId xmlns:a16="http://schemas.microsoft.com/office/drawing/2014/main" id="{C61F34C7-221A-4345-8C51-B7F835798B7F}"/>
                  </a:ext>
                </a:extLst>
              </p:cNvPr>
              <p:cNvSpPr/>
              <p:nvPr/>
            </p:nvSpPr>
            <p:spPr>
              <a:xfrm>
                <a:off x="4197046" y="3544936"/>
                <a:ext cx="830384" cy="349880"/>
              </a:xfrm>
              <a:prstGeom prst="roundRect">
                <a:avLst/>
              </a:prstGeom>
              <a:solidFill>
                <a:srgbClr val="FBD8D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CNN</a:t>
                </a:r>
              </a:p>
            </p:txBody>
          </p:sp>
          <p:sp>
            <p:nvSpPr>
              <p:cNvPr id="202" name="Rectangle: Rounded Corners 201">
                <a:extLst>
                  <a:ext uri="{FF2B5EF4-FFF2-40B4-BE49-F238E27FC236}">
                    <a16:creationId xmlns:a16="http://schemas.microsoft.com/office/drawing/2014/main" id="{69E51B69-744E-4065-8F50-7203B2F5A2AE}"/>
                  </a:ext>
                </a:extLst>
              </p:cNvPr>
              <p:cNvSpPr/>
              <p:nvPr/>
            </p:nvSpPr>
            <p:spPr>
              <a:xfrm>
                <a:off x="4201889" y="3082118"/>
                <a:ext cx="830384" cy="287541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pReLU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3" name="Straight Arrow Connector 202">
                <a:extLst>
                  <a:ext uri="{FF2B5EF4-FFF2-40B4-BE49-F238E27FC236}">
                    <a16:creationId xmlns:a16="http://schemas.microsoft.com/office/drawing/2014/main" id="{3C8AD415-CE77-43E1-B048-7504D32B7E1A}"/>
                  </a:ext>
                </a:extLst>
              </p:cNvPr>
              <p:cNvCxnSpPr>
                <a:cxnSpLocks/>
                <a:stCxn id="201" idx="0"/>
                <a:endCxn id="202" idx="2"/>
              </p:cNvCxnSpPr>
              <p:nvPr/>
            </p:nvCxnSpPr>
            <p:spPr>
              <a:xfrm flipV="1">
                <a:off x="4612238" y="3369659"/>
                <a:ext cx="4843" cy="1752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Arrow Connector 203">
                <a:extLst>
                  <a:ext uri="{FF2B5EF4-FFF2-40B4-BE49-F238E27FC236}">
                    <a16:creationId xmlns:a16="http://schemas.microsoft.com/office/drawing/2014/main" id="{0C4C539C-B253-4003-AE84-22F11D1997BB}"/>
                  </a:ext>
                </a:extLst>
              </p:cNvPr>
              <p:cNvCxnSpPr>
                <a:cxnSpLocks/>
                <a:endCxn id="201" idx="2"/>
              </p:cNvCxnSpPr>
              <p:nvPr/>
            </p:nvCxnSpPr>
            <p:spPr>
              <a:xfrm flipV="1">
                <a:off x="4612238" y="3894816"/>
                <a:ext cx="0" cy="1973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" name="Rectangle: Rounded Corners 204">
                <a:extLst>
                  <a:ext uri="{FF2B5EF4-FFF2-40B4-BE49-F238E27FC236}">
                    <a16:creationId xmlns:a16="http://schemas.microsoft.com/office/drawing/2014/main" id="{655903BC-96A1-4BBC-9994-C01369CE9F3F}"/>
                  </a:ext>
                </a:extLst>
              </p:cNvPr>
              <p:cNvSpPr/>
              <p:nvPr/>
            </p:nvSpPr>
            <p:spPr>
              <a:xfrm>
                <a:off x="4197046" y="2539080"/>
                <a:ext cx="830384" cy="349880"/>
              </a:xfrm>
              <a:prstGeom prst="roundRect">
                <a:avLst/>
              </a:prstGeom>
              <a:solidFill>
                <a:srgbClr val="FBD8D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CNN</a:t>
                </a:r>
              </a:p>
            </p:txBody>
          </p:sp>
          <p:sp>
            <p:nvSpPr>
              <p:cNvPr id="206" name="Rectangle: Rounded Corners 205">
                <a:extLst>
                  <a:ext uri="{FF2B5EF4-FFF2-40B4-BE49-F238E27FC236}">
                    <a16:creationId xmlns:a16="http://schemas.microsoft.com/office/drawing/2014/main" id="{6F8D40B8-ADE8-4297-ADDB-E7F25153B4C1}"/>
                  </a:ext>
                </a:extLst>
              </p:cNvPr>
              <p:cNvSpPr/>
              <p:nvPr/>
            </p:nvSpPr>
            <p:spPr>
              <a:xfrm>
                <a:off x="4201889" y="2076262"/>
                <a:ext cx="830384" cy="287541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pReLU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7" name="Straight Arrow Connector 206">
                <a:extLst>
                  <a:ext uri="{FF2B5EF4-FFF2-40B4-BE49-F238E27FC236}">
                    <a16:creationId xmlns:a16="http://schemas.microsoft.com/office/drawing/2014/main" id="{0E3458F4-EDE1-4707-91A6-9C8C556A51F6}"/>
                  </a:ext>
                </a:extLst>
              </p:cNvPr>
              <p:cNvCxnSpPr>
                <a:cxnSpLocks/>
                <a:stCxn id="205" idx="0"/>
                <a:endCxn id="206" idx="2"/>
              </p:cNvCxnSpPr>
              <p:nvPr/>
            </p:nvCxnSpPr>
            <p:spPr>
              <a:xfrm flipV="1">
                <a:off x="4612238" y="2363803"/>
                <a:ext cx="4843" cy="1752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Arrow Connector 207">
                <a:extLst>
                  <a:ext uri="{FF2B5EF4-FFF2-40B4-BE49-F238E27FC236}">
                    <a16:creationId xmlns:a16="http://schemas.microsoft.com/office/drawing/2014/main" id="{96EEB91F-4741-42FE-AB5A-D919BECCEFF6}"/>
                  </a:ext>
                </a:extLst>
              </p:cNvPr>
              <p:cNvCxnSpPr>
                <a:cxnSpLocks/>
                <a:stCxn id="202" idx="0"/>
                <a:endCxn id="205" idx="2"/>
              </p:cNvCxnSpPr>
              <p:nvPr/>
            </p:nvCxnSpPr>
            <p:spPr>
              <a:xfrm flipH="1" flipV="1">
                <a:off x="4612238" y="2888960"/>
                <a:ext cx="4843" cy="19315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9" name="Rectangle: Rounded Corners 208">
                <a:extLst>
                  <a:ext uri="{FF2B5EF4-FFF2-40B4-BE49-F238E27FC236}">
                    <a16:creationId xmlns:a16="http://schemas.microsoft.com/office/drawing/2014/main" id="{CC4F2057-F0C0-401F-B705-69DF7CEDC0F8}"/>
                  </a:ext>
                </a:extLst>
              </p:cNvPr>
              <p:cNvSpPr/>
              <p:nvPr/>
            </p:nvSpPr>
            <p:spPr>
              <a:xfrm>
                <a:off x="4197046" y="1540100"/>
                <a:ext cx="830384" cy="349880"/>
              </a:xfrm>
              <a:prstGeom prst="roundRect">
                <a:avLst/>
              </a:prstGeom>
              <a:solidFill>
                <a:srgbClr val="FBD8D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CNN</a:t>
                </a:r>
              </a:p>
            </p:txBody>
          </p:sp>
          <p:cxnSp>
            <p:nvCxnSpPr>
              <p:cNvPr id="210" name="Straight Arrow Connector 209">
                <a:extLst>
                  <a:ext uri="{FF2B5EF4-FFF2-40B4-BE49-F238E27FC236}">
                    <a16:creationId xmlns:a16="http://schemas.microsoft.com/office/drawing/2014/main" id="{6CFC9B69-36BF-4020-9719-49EEDC2D7E7D}"/>
                  </a:ext>
                </a:extLst>
              </p:cNvPr>
              <p:cNvCxnSpPr>
                <a:cxnSpLocks/>
                <a:stCxn id="206" idx="0"/>
                <a:endCxn id="209" idx="2"/>
              </p:cNvCxnSpPr>
              <p:nvPr/>
            </p:nvCxnSpPr>
            <p:spPr>
              <a:xfrm flipH="1" flipV="1">
                <a:off x="4612238" y="1889980"/>
                <a:ext cx="4843" cy="1862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Rectangle: Rounded Corners 210">
                <a:extLst>
                  <a:ext uri="{FF2B5EF4-FFF2-40B4-BE49-F238E27FC236}">
                    <a16:creationId xmlns:a16="http://schemas.microsoft.com/office/drawing/2014/main" id="{2736F9A5-F4C8-4371-AA32-7E51D6A4E5B6}"/>
                  </a:ext>
                </a:extLst>
              </p:cNvPr>
              <p:cNvSpPr/>
              <p:nvPr/>
            </p:nvSpPr>
            <p:spPr>
              <a:xfrm>
                <a:off x="5594067" y="1071173"/>
                <a:ext cx="1236891" cy="349880"/>
              </a:xfrm>
              <a:prstGeom prst="roundRect">
                <a:avLst/>
              </a:prstGeom>
              <a:solidFill>
                <a:srgbClr val="FBD8D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MLP</a:t>
                </a:r>
              </a:p>
            </p:txBody>
          </p:sp>
          <p:cxnSp>
            <p:nvCxnSpPr>
              <p:cNvPr id="212" name="Connector: Elbow 211">
                <a:extLst>
                  <a:ext uri="{FF2B5EF4-FFF2-40B4-BE49-F238E27FC236}">
                    <a16:creationId xmlns:a16="http://schemas.microsoft.com/office/drawing/2014/main" id="{AA2F279A-417D-47AE-9AAA-839CFE50528B}"/>
                  </a:ext>
                </a:extLst>
              </p:cNvPr>
              <p:cNvCxnSpPr>
                <a:cxnSpLocks/>
                <a:stCxn id="199" idx="0"/>
                <a:endCxn id="211" idx="3"/>
              </p:cNvCxnSpPr>
              <p:nvPr/>
            </p:nvCxnSpPr>
            <p:spPr>
              <a:xfrm rot="16200000" flipV="1">
                <a:off x="7068585" y="1008486"/>
                <a:ext cx="351240" cy="826494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>
                <a:extLst>
                  <a:ext uri="{FF2B5EF4-FFF2-40B4-BE49-F238E27FC236}">
                    <a16:creationId xmlns:a16="http://schemas.microsoft.com/office/drawing/2014/main" id="{0D3E58FE-D482-4E68-9D8E-A67EB40DF3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6564" y="3404393"/>
                <a:ext cx="14280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4" name="TextBox 213">
                    <a:extLst>
                      <a:ext uri="{FF2B5EF4-FFF2-40B4-BE49-F238E27FC236}">
                        <a16:creationId xmlns:a16="http://schemas.microsoft.com/office/drawing/2014/main" id="{53A1EE0A-7FEB-49F8-AFAF-D7372FAB9B45}"/>
                      </a:ext>
                    </a:extLst>
                  </p:cNvPr>
                  <p:cNvSpPr txBox="1"/>
                  <p:nvPr/>
                </p:nvSpPr>
                <p:spPr>
                  <a:xfrm>
                    <a:off x="7312206" y="3160152"/>
                    <a:ext cx="75173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…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191AD1B1-11D0-4131-9329-0E7826F38A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12206" y="3160152"/>
                    <a:ext cx="751736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15" name="Connector: Elbow 214">
                <a:extLst>
                  <a:ext uri="{FF2B5EF4-FFF2-40B4-BE49-F238E27FC236}">
                    <a16:creationId xmlns:a16="http://schemas.microsoft.com/office/drawing/2014/main" id="{F24CAAE1-1F40-4118-A98C-028F1AD32729}"/>
                  </a:ext>
                </a:extLst>
              </p:cNvPr>
              <p:cNvCxnSpPr>
                <a:cxnSpLocks/>
                <a:stCxn id="209" idx="0"/>
                <a:endCxn id="211" idx="1"/>
              </p:cNvCxnSpPr>
              <p:nvPr/>
            </p:nvCxnSpPr>
            <p:spPr>
              <a:xfrm rot="5400000" flipH="1" flipV="1">
                <a:off x="4956159" y="902193"/>
                <a:ext cx="293987" cy="981829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49778EB0-7BB6-4B42-A949-2CEABEBD9301}"/>
                  </a:ext>
                </a:extLst>
              </p:cNvPr>
              <p:cNvGrpSpPr/>
              <p:nvPr/>
            </p:nvGrpSpPr>
            <p:grpSpPr>
              <a:xfrm>
                <a:off x="3642290" y="4070093"/>
                <a:ext cx="1913687" cy="1751141"/>
                <a:chOff x="1405255" y="4676555"/>
                <a:chExt cx="1913687" cy="1751141"/>
              </a:xfrm>
            </p:grpSpPr>
            <p:pic>
              <p:nvPicPr>
                <p:cNvPr id="236" name="Picture 235">
                  <a:extLst>
                    <a:ext uri="{FF2B5EF4-FFF2-40B4-BE49-F238E27FC236}">
                      <a16:creationId xmlns:a16="http://schemas.microsoft.com/office/drawing/2014/main" id="{81B618E4-356B-466F-AA05-C599B173B7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0000FF"/>
                    </a:clrFrom>
                    <a:clrTo>
                      <a:srgbClr val="0000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793193" y="5080332"/>
                  <a:ext cx="1323975" cy="1036697"/>
                </a:xfrm>
                <a:prstGeom prst="rect">
                  <a:avLst/>
                </a:prstGeom>
              </p:spPr>
            </p:pic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3D3C46A8-9577-4196-83B1-817FCA062DAD}"/>
                    </a:ext>
                  </a:extLst>
                </p:cNvPr>
                <p:cNvSpPr/>
                <p:nvPr/>
              </p:nvSpPr>
              <p:spPr>
                <a:xfrm>
                  <a:off x="1591418" y="6150697"/>
                  <a:ext cx="172752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Initial NO</a:t>
                  </a:r>
                  <a:r>
                    <a:rPr kumimoji="0" lang="en-US" sz="12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concentration</a:t>
                  </a:r>
                </a:p>
              </p:txBody>
            </p:sp>
            <p:sp>
              <p:nvSpPr>
                <p:cNvPr id="238" name="TextBox 237">
                  <a:extLst>
                    <a:ext uri="{FF2B5EF4-FFF2-40B4-BE49-F238E27FC236}">
                      <a16:creationId xmlns:a16="http://schemas.microsoft.com/office/drawing/2014/main" id="{704055B5-045E-41D4-87A9-996A0D35C8F0}"/>
                    </a:ext>
                  </a:extLst>
                </p:cNvPr>
                <p:cNvSpPr txBox="1"/>
                <p:nvPr/>
              </p:nvSpPr>
              <p:spPr>
                <a:xfrm>
                  <a:off x="1405255" y="4676555"/>
                  <a:ext cx="84606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</a:t>
                  </a:r>
                  <a:r>
                    <a:rPr kumimoji="0" lang="en-US" sz="1600" b="1" i="0" u="none" strike="noStrike" kern="1200" cap="none" spc="0" normalizeH="0" baseline="-2500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conc</a:t>
                  </a:r>
                  <a:r>
                    <a:rPr kumimoji="0" lang="en-US" sz="16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.</a:t>
                  </a: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= 1</a:t>
                  </a:r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8C907F35-85B9-4464-9FF3-84116319BDC8}"/>
                  </a:ext>
                </a:extLst>
              </p:cNvPr>
              <p:cNvGrpSpPr/>
              <p:nvPr/>
            </p:nvGrpSpPr>
            <p:grpSpPr>
              <a:xfrm>
                <a:off x="6117135" y="4019682"/>
                <a:ext cx="3424116" cy="2156020"/>
                <a:chOff x="1489843" y="2228561"/>
                <a:chExt cx="3424116" cy="2156020"/>
              </a:xfrm>
            </p:grpSpPr>
            <p:pic>
              <p:nvPicPr>
                <p:cNvPr id="219" name="Picture 218">
                  <a:extLst>
                    <a:ext uri="{FF2B5EF4-FFF2-40B4-BE49-F238E27FC236}">
                      <a16:creationId xmlns:a16="http://schemas.microsoft.com/office/drawing/2014/main" id="{2DF8F098-9538-43C1-A6DB-6408A955B0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38590" y="2397838"/>
                  <a:ext cx="1231433" cy="975551"/>
                </a:xfrm>
                <a:prstGeom prst="rect">
                  <a:avLst/>
                </a:prstGeom>
              </p:spPr>
            </p:pic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80B82ED9-553A-479B-9EC2-24B5422B8326}"/>
                    </a:ext>
                  </a:extLst>
                </p:cNvPr>
                <p:cNvGrpSpPr/>
                <p:nvPr/>
              </p:nvGrpSpPr>
              <p:grpSpPr>
                <a:xfrm>
                  <a:off x="1872459" y="2537175"/>
                  <a:ext cx="3041500" cy="1847406"/>
                  <a:chOff x="3430870" y="3613883"/>
                  <a:chExt cx="3041500" cy="1847406"/>
                </a:xfrm>
              </p:grpSpPr>
              <p:pic>
                <p:nvPicPr>
                  <p:cNvPr id="225" name="Picture 224">
                    <a:extLst>
                      <a:ext uri="{FF2B5EF4-FFF2-40B4-BE49-F238E27FC236}">
                        <a16:creationId xmlns:a16="http://schemas.microsoft.com/office/drawing/2014/main" id="{C7FF5444-E691-48B2-AE6C-554657EFDB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412812" y="3613883"/>
                    <a:ext cx="1236891" cy="970110"/>
                  </a:xfrm>
                  <a:prstGeom prst="rect">
                    <a:avLst/>
                  </a:prstGeom>
                </p:spPr>
              </p:pic>
              <p:pic>
                <p:nvPicPr>
                  <p:cNvPr id="226" name="Picture 225">
                    <a:extLst>
                      <a:ext uri="{FF2B5EF4-FFF2-40B4-BE49-F238E27FC236}">
                        <a16:creationId xmlns:a16="http://schemas.microsoft.com/office/drawing/2014/main" id="{03481DAA-8619-4294-A1AF-C66B461CA9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4165046" y="3780575"/>
                    <a:ext cx="1236891" cy="973723"/>
                  </a:xfrm>
                  <a:prstGeom prst="rect">
                    <a:avLst/>
                  </a:prstGeom>
                </p:spPr>
              </p:pic>
              <p:sp>
                <p:nvSpPr>
                  <p:cNvPr id="227" name="TextBox 226">
                    <a:extLst>
                      <a:ext uri="{FF2B5EF4-FFF2-40B4-BE49-F238E27FC236}">
                        <a16:creationId xmlns:a16="http://schemas.microsoft.com/office/drawing/2014/main" id="{34CED4E3-7227-4017-8238-37666E9B3B72}"/>
                      </a:ext>
                    </a:extLst>
                  </p:cNvPr>
                  <p:cNvSpPr txBox="1"/>
                  <p:nvPr/>
                </p:nvSpPr>
                <p:spPr>
                  <a:xfrm>
                    <a:off x="3972021" y="5184290"/>
                    <a:ext cx="1532727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>
                    <a:defPPr>
                      <a:defRPr lang="en-US"/>
                    </a:defPPr>
                    <a:lvl1pPr>
                      <a:defRPr sz="1200" b="1"/>
                    </a:lvl1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2-meter temperature</a:t>
                    </a:r>
                  </a:p>
                </p:txBody>
              </p:sp>
              <p:pic>
                <p:nvPicPr>
                  <p:cNvPr id="228" name="Picture 227">
                    <a:extLst>
                      <a:ext uri="{FF2B5EF4-FFF2-40B4-BE49-F238E27FC236}">
                        <a16:creationId xmlns:a16="http://schemas.microsoft.com/office/drawing/2014/main" id="{FE187E41-71FA-44A5-90EC-A260B485D2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3933430" y="3918520"/>
                    <a:ext cx="1243602" cy="977749"/>
                  </a:xfrm>
                  <a:prstGeom prst="rect">
                    <a:avLst/>
                  </a:prstGeom>
                </p:spPr>
              </p:pic>
              <p:pic>
                <p:nvPicPr>
                  <p:cNvPr id="229" name="Picture 228">
                    <a:extLst>
                      <a:ext uri="{FF2B5EF4-FFF2-40B4-BE49-F238E27FC236}">
                        <a16:creationId xmlns:a16="http://schemas.microsoft.com/office/drawing/2014/main" id="{F9DC483F-74B2-4774-8CEE-D17E9FAC16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3636491" y="4087083"/>
                    <a:ext cx="1243602" cy="975374"/>
                  </a:xfrm>
                  <a:prstGeom prst="rect">
                    <a:avLst/>
                  </a:prstGeom>
                </p:spPr>
              </p:pic>
              <p:pic>
                <p:nvPicPr>
                  <p:cNvPr id="230" name="Picture 229">
                    <a:extLst>
                      <a:ext uri="{FF2B5EF4-FFF2-40B4-BE49-F238E27FC236}">
                        <a16:creationId xmlns:a16="http://schemas.microsoft.com/office/drawing/2014/main" id="{0D5D07D8-FDDA-4777-91F9-FCA4AC2A0F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3430870" y="4256918"/>
                    <a:ext cx="1243602" cy="979898"/>
                  </a:xfrm>
                  <a:prstGeom prst="rect">
                    <a:avLst/>
                  </a:prstGeom>
                </p:spPr>
              </p:pic>
              <p:sp>
                <p:nvSpPr>
                  <p:cNvPr id="231" name="Rectangle 230">
                    <a:extLst>
                      <a:ext uri="{FF2B5EF4-FFF2-40B4-BE49-F238E27FC236}">
                        <a16:creationId xmlns:a16="http://schemas.microsoft.com/office/drawing/2014/main" id="{FE89DC4B-E8A2-45FF-A7C3-ACC1A82B4D7B}"/>
                      </a:ext>
                    </a:extLst>
                  </p:cNvPr>
                  <p:cNvSpPr/>
                  <p:nvPr/>
                </p:nvSpPr>
                <p:spPr>
                  <a:xfrm>
                    <a:off x="5408648" y="4505191"/>
                    <a:ext cx="861326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PBL height</a:t>
                    </a:r>
                  </a:p>
                </p:txBody>
              </p:sp>
              <p:sp>
                <p:nvSpPr>
                  <p:cNvPr id="232" name="Rectangle 231">
                    <a:extLst>
                      <a:ext uri="{FF2B5EF4-FFF2-40B4-BE49-F238E27FC236}">
                        <a16:creationId xmlns:a16="http://schemas.microsoft.com/office/drawing/2014/main" id="{01A5DFB7-D10D-43AF-918C-C9574DCFB531}"/>
                      </a:ext>
                    </a:extLst>
                  </p:cNvPr>
                  <p:cNvSpPr/>
                  <p:nvPr/>
                </p:nvSpPr>
                <p:spPr>
                  <a:xfrm>
                    <a:off x="5149907" y="4641149"/>
                    <a:ext cx="946093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Wind speed</a:t>
                    </a:r>
                  </a:p>
                </p:txBody>
              </p:sp>
              <p:sp>
                <p:nvSpPr>
                  <p:cNvPr id="233" name="Rectangle 232">
                    <a:extLst>
                      <a:ext uri="{FF2B5EF4-FFF2-40B4-BE49-F238E27FC236}">
                        <a16:creationId xmlns:a16="http://schemas.microsoft.com/office/drawing/2014/main" id="{F8DA0806-FE3F-4B63-B023-51D916C5AD90}"/>
                      </a:ext>
                    </a:extLst>
                  </p:cNvPr>
                  <p:cNvSpPr/>
                  <p:nvPr/>
                </p:nvSpPr>
                <p:spPr>
                  <a:xfrm>
                    <a:off x="4807491" y="4815215"/>
                    <a:ext cx="1527534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Short-wave radiation</a:t>
                    </a:r>
                  </a:p>
                </p:txBody>
              </p:sp>
              <p:sp>
                <p:nvSpPr>
                  <p:cNvPr id="234" name="Rectangle 233">
                    <a:extLst>
                      <a:ext uri="{FF2B5EF4-FFF2-40B4-BE49-F238E27FC236}">
                        <a16:creationId xmlns:a16="http://schemas.microsoft.com/office/drawing/2014/main" id="{2A7E62AE-592C-4E01-A5BA-38154481B9FE}"/>
                      </a:ext>
                    </a:extLst>
                  </p:cNvPr>
                  <p:cNvSpPr/>
                  <p:nvPr/>
                </p:nvSpPr>
                <p:spPr>
                  <a:xfrm>
                    <a:off x="4617428" y="5021976"/>
                    <a:ext cx="1745927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convective velocity scale</a:t>
                    </a:r>
                  </a:p>
                </p:txBody>
              </p:sp>
              <p:sp>
                <p:nvSpPr>
                  <p:cNvPr id="235" name="TextBox 234">
                    <a:extLst>
                      <a:ext uri="{FF2B5EF4-FFF2-40B4-BE49-F238E27FC236}">
                        <a16:creationId xmlns:a16="http://schemas.microsoft.com/office/drawing/2014/main" id="{C1A306E7-5652-4BEA-A21B-ADE99FA5536A}"/>
                      </a:ext>
                    </a:extLst>
                  </p:cNvPr>
                  <p:cNvSpPr txBox="1"/>
                  <p:nvPr/>
                </p:nvSpPr>
                <p:spPr>
                  <a:xfrm>
                    <a:off x="5733065" y="4309936"/>
                    <a:ext cx="739305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>
                    <a:defPPr>
                      <a:defRPr lang="en-US"/>
                    </a:defPPr>
                    <a:lvl1pPr>
                      <a:defRPr sz="1200" b="1"/>
                    </a:lvl1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humidity</a:t>
                    </a:r>
                  </a:p>
                </p:txBody>
              </p:sp>
            </p:grpSp>
            <p:cxnSp>
              <p:nvCxnSpPr>
                <p:cNvPr id="221" name="Straight Connector 220">
                  <a:extLst>
                    <a:ext uri="{FF2B5EF4-FFF2-40B4-BE49-F238E27FC236}">
                      <a16:creationId xmlns:a16="http://schemas.microsoft.com/office/drawing/2014/main" id="{8451C173-4688-4404-B1AE-756EFE7094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71949" y="2418911"/>
                  <a:ext cx="1139939" cy="75487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D37DCB12-245C-48F3-B238-A57F3C5751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95251" y="2433347"/>
                  <a:ext cx="1156513" cy="75891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23" name="Right Brace 222">
                  <a:extLst>
                    <a:ext uri="{FF2B5EF4-FFF2-40B4-BE49-F238E27FC236}">
                      <a16:creationId xmlns:a16="http://schemas.microsoft.com/office/drawing/2014/main" id="{A9A0BC14-E869-4964-A376-5A2329216E6C}"/>
                    </a:ext>
                  </a:extLst>
                </p:cNvPr>
                <p:cNvSpPr/>
                <p:nvPr/>
              </p:nvSpPr>
              <p:spPr>
                <a:xfrm rot="14317332">
                  <a:off x="2316534" y="2046523"/>
                  <a:ext cx="102747" cy="1313190"/>
                </a:xfrm>
                <a:prstGeom prst="rightBrace">
                  <a:avLst>
                    <a:gd name="adj1" fmla="val 43339"/>
                    <a:gd name="adj2" fmla="val 5000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TextBox 223">
                  <a:extLst>
                    <a:ext uri="{FF2B5EF4-FFF2-40B4-BE49-F238E27FC236}">
                      <a16:creationId xmlns:a16="http://schemas.microsoft.com/office/drawing/2014/main" id="{A0BC69CC-7159-4846-87F2-27EAF0B70634}"/>
                    </a:ext>
                  </a:extLst>
                </p:cNvPr>
                <p:cNvSpPr txBox="1"/>
                <p:nvPr/>
              </p:nvSpPr>
              <p:spPr>
                <a:xfrm>
                  <a:off x="1489843" y="2228561"/>
                  <a:ext cx="128003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</a:t>
                  </a:r>
                  <a:r>
                    <a:rPr kumimoji="0" lang="en-US" sz="1600" b="1" i="0" u="none" strike="noStrike" kern="1200" cap="none" spc="0" normalizeH="0" baseline="-2500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Meteorology</a:t>
                  </a: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= 6</a:t>
                  </a:r>
                </a:p>
              </p:txBody>
            </p:sp>
          </p:grpSp>
          <p:cxnSp>
            <p:nvCxnSpPr>
              <p:cNvPr id="218" name="Straight Arrow Connector 217">
                <a:extLst>
                  <a:ext uri="{FF2B5EF4-FFF2-40B4-BE49-F238E27FC236}">
                    <a16:creationId xmlns:a16="http://schemas.microsoft.com/office/drawing/2014/main" id="{324493A5-F5A9-4439-815C-01FB506E31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29910" y="3579333"/>
                <a:ext cx="2454" cy="2221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223978D8-DCA5-4109-8216-8915061F9979}"/>
                </a:ext>
              </a:extLst>
            </p:cNvPr>
            <p:cNvGrpSpPr/>
            <p:nvPr/>
          </p:nvGrpSpPr>
          <p:grpSpPr>
            <a:xfrm>
              <a:off x="1703669" y="3088414"/>
              <a:ext cx="1569773" cy="1719221"/>
              <a:chOff x="1367119" y="4148791"/>
              <a:chExt cx="1569773" cy="1719221"/>
            </a:xfrm>
          </p:grpSpPr>
          <p:pic>
            <p:nvPicPr>
              <p:cNvPr id="172" name="Picture 171">
                <a:extLst>
                  <a:ext uri="{FF2B5EF4-FFF2-40B4-BE49-F238E27FC236}">
                    <a16:creationId xmlns:a16="http://schemas.microsoft.com/office/drawing/2014/main" id="{76CA5B6A-064D-44A6-B720-44622F9B2E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05076" y="4518797"/>
                <a:ext cx="1404252" cy="1109867"/>
              </a:xfrm>
              <a:prstGeom prst="rect">
                <a:avLst/>
              </a:prstGeom>
            </p:spPr>
          </p:pic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3151B45C-FC0E-42D6-907E-5BF4391C0C2F}"/>
                  </a:ext>
                </a:extLst>
              </p:cNvPr>
              <p:cNvSpPr txBox="1"/>
              <p:nvPr/>
            </p:nvSpPr>
            <p:spPr>
              <a:xfrm>
                <a:off x="1893914" y="5591013"/>
                <a:ext cx="104297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1200"/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NOx emission</a:t>
                </a:r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92DEC53E-E400-4ED2-A5C1-682F6BFD9341}"/>
                  </a:ext>
                </a:extLst>
              </p:cNvPr>
              <p:cNvSpPr txBox="1"/>
              <p:nvPr/>
            </p:nvSpPr>
            <p:spPr>
              <a:xfrm>
                <a:off x="1367119" y="4148791"/>
                <a:ext cx="8515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  <a:r>
                  <a:rPr kumimoji="0" lang="en-US" sz="16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emis</a:t>
                </a:r>
                <a:r>
                  <a:rPr kumimoji="0" lang="en-US" sz="16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1</a:t>
                </a:r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9049AC58-EA38-418C-95EC-4373D9DF5EFF}"/>
                </a:ext>
              </a:extLst>
            </p:cNvPr>
            <p:cNvGrpSpPr/>
            <p:nvPr/>
          </p:nvGrpSpPr>
          <p:grpSpPr>
            <a:xfrm>
              <a:off x="1631928" y="1431396"/>
              <a:ext cx="1866514" cy="1488318"/>
              <a:chOff x="7879851" y="4667805"/>
              <a:chExt cx="1866514" cy="1488318"/>
            </a:xfrm>
          </p:grpSpPr>
          <p:pic>
            <p:nvPicPr>
              <p:cNvPr id="169" name="Picture 168">
                <a:extLst>
                  <a:ext uri="{FF2B5EF4-FFF2-40B4-BE49-F238E27FC236}">
                    <a16:creationId xmlns:a16="http://schemas.microsoft.com/office/drawing/2014/main" id="{F898F8F4-AA74-4EA5-85BD-18DC016324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0000FF"/>
                  </a:clrFrom>
                  <a:clrTo>
                    <a:srgbClr val="0000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042129" y="5006359"/>
                <a:ext cx="1323975" cy="1036697"/>
              </a:xfrm>
              <a:prstGeom prst="rect">
                <a:avLst/>
              </a:prstGeom>
            </p:spPr>
          </p:pic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A8BC94C8-4CC6-49BC-AC18-2BEEB0808089}"/>
                  </a:ext>
                </a:extLst>
              </p:cNvPr>
              <p:cNvSpPr/>
              <p:nvPr/>
            </p:nvSpPr>
            <p:spPr>
              <a:xfrm>
                <a:off x="9305219" y="5879124"/>
                <a:ext cx="44114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</a:t>
                </a:r>
                <a:r>
                  <a:rPr kumimoji="0" lang="en-US" sz="12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8D4C00F1-7551-4EB0-96C1-4E3C77999B84}"/>
                  </a:ext>
                </a:extLst>
              </p:cNvPr>
              <p:cNvSpPr txBox="1"/>
              <p:nvPr/>
            </p:nvSpPr>
            <p:spPr>
              <a:xfrm>
                <a:off x="7879851" y="4667805"/>
                <a:ext cx="8242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  <a:r>
                  <a:rPr kumimoji="0" lang="en-US" sz="16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Conc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1</a:t>
                </a:r>
              </a:p>
            </p:txBody>
          </p:sp>
        </p:grp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40200141-9777-4F68-811D-887772153C4A}"/>
                </a:ext>
              </a:extLst>
            </p:cNvPr>
            <p:cNvSpPr/>
            <p:nvPr/>
          </p:nvSpPr>
          <p:spPr>
            <a:xfrm>
              <a:off x="1875851" y="4920708"/>
              <a:ext cx="1420525" cy="4042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Decoder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Rectangle: Rounded Corners 162">
              <a:extLst>
                <a:ext uri="{FF2B5EF4-FFF2-40B4-BE49-F238E27FC236}">
                  <a16:creationId xmlns:a16="http://schemas.microsoft.com/office/drawing/2014/main" id="{13123BA1-C451-4213-B719-C56F411AB3F7}"/>
                </a:ext>
              </a:extLst>
            </p:cNvPr>
            <p:cNvSpPr/>
            <p:nvPr/>
          </p:nvSpPr>
          <p:spPr>
            <a:xfrm>
              <a:off x="3901561" y="251430"/>
              <a:ext cx="6118739" cy="5336569"/>
            </a:xfrm>
            <a:prstGeom prst="roundRect">
              <a:avLst>
                <a:gd name="adj" fmla="val 11849"/>
              </a:avLst>
            </a:prstGeom>
            <a:noFill/>
            <a:ln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4" name="Connector: Elbow 163">
              <a:extLst>
                <a:ext uri="{FF2B5EF4-FFF2-40B4-BE49-F238E27FC236}">
                  <a16:creationId xmlns:a16="http://schemas.microsoft.com/office/drawing/2014/main" id="{0AB90CAC-C454-45F4-9016-AA9C1CC70AD2}"/>
                </a:ext>
              </a:extLst>
            </p:cNvPr>
            <p:cNvCxnSpPr>
              <a:cxnSpLocks/>
              <a:stCxn id="172" idx="3"/>
            </p:cNvCxnSpPr>
            <p:nvPr/>
          </p:nvCxnSpPr>
          <p:spPr>
            <a:xfrm flipV="1">
              <a:off x="3245878" y="3051835"/>
              <a:ext cx="1169976" cy="961519"/>
            </a:xfrm>
            <a:prstGeom prst="bentConnector3">
              <a:avLst>
                <a:gd name="adj1" fmla="val 38060"/>
              </a:avLst>
            </a:prstGeom>
            <a:ln w="28575"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or: Elbow 164">
              <a:extLst>
                <a:ext uri="{FF2B5EF4-FFF2-40B4-BE49-F238E27FC236}">
                  <a16:creationId xmlns:a16="http://schemas.microsoft.com/office/drawing/2014/main" id="{D500B8CF-50A7-4768-A6C9-0FF3A685C0BB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3725544" y="-296458"/>
              <a:ext cx="2059138" cy="3321200"/>
            </a:xfrm>
            <a:prstGeom prst="bentConnector4">
              <a:avLst>
                <a:gd name="adj1" fmla="val -11102"/>
                <a:gd name="adj2" fmla="val 83210"/>
              </a:avLst>
            </a:prstGeom>
            <a:ln w="28575"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B9195BAD-FB52-4119-93DA-7BDC3CC98E97}"/>
                </a:ext>
              </a:extLst>
            </p:cNvPr>
            <p:cNvSpPr/>
            <p:nvPr/>
          </p:nvSpPr>
          <p:spPr>
            <a:xfrm>
              <a:off x="1845859" y="824218"/>
              <a:ext cx="1420525" cy="404209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Encorder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7" name="Connector: Elbow 166">
              <a:extLst>
                <a:ext uri="{FF2B5EF4-FFF2-40B4-BE49-F238E27FC236}">
                  <a16:creationId xmlns:a16="http://schemas.microsoft.com/office/drawing/2014/main" id="{5907C490-BD1A-4443-9534-18A46A747B52}"/>
                </a:ext>
              </a:extLst>
            </p:cNvPr>
            <p:cNvCxnSpPr>
              <a:cxnSpLocks/>
            </p:cNvCxnSpPr>
            <p:nvPr/>
          </p:nvCxnSpPr>
          <p:spPr>
            <a:xfrm>
              <a:off x="3174344" y="2542125"/>
              <a:ext cx="1251291" cy="367648"/>
            </a:xfrm>
            <a:prstGeom prst="bentConnector3">
              <a:avLst>
                <a:gd name="adj1" fmla="val 41881"/>
              </a:avLst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ctor: Elbow 167">
              <a:extLst>
                <a:ext uri="{FF2B5EF4-FFF2-40B4-BE49-F238E27FC236}">
                  <a16:creationId xmlns:a16="http://schemas.microsoft.com/office/drawing/2014/main" id="{9397499E-4326-4B61-9EFD-4D6487B82049}"/>
                </a:ext>
              </a:extLst>
            </p:cNvPr>
            <p:cNvCxnSpPr>
              <a:cxnSpLocks/>
              <a:stCxn id="211" idx="0"/>
              <a:endCxn id="172" idx="1"/>
            </p:cNvCxnSpPr>
            <p:nvPr/>
          </p:nvCxnSpPr>
          <p:spPr>
            <a:xfrm rot="16200000" flipH="1" flipV="1">
              <a:off x="2333729" y="-157531"/>
              <a:ext cx="3678781" cy="4662987"/>
            </a:xfrm>
            <a:prstGeom prst="bentConnector4">
              <a:avLst>
                <a:gd name="adj1" fmla="val -9321"/>
                <a:gd name="adj2" fmla="val 104902"/>
              </a:avLst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9" name="Picture 238">
            <a:extLst>
              <a:ext uri="{FF2B5EF4-FFF2-40B4-BE49-F238E27FC236}">
                <a16:creationId xmlns:a16="http://schemas.microsoft.com/office/drawing/2014/main" id="{29E2CDA1-52B8-4E0C-BDE8-ED9D4F21E85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98824" y="2791782"/>
            <a:ext cx="3912152" cy="1596310"/>
          </a:xfrm>
          <a:prstGeom prst="rect">
            <a:avLst/>
          </a:prstGeom>
        </p:spPr>
      </p:pic>
      <p:sp>
        <p:nvSpPr>
          <p:cNvPr id="241" name="TextBox 240">
            <a:extLst>
              <a:ext uri="{FF2B5EF4-FFF2-40B4-BE49-F238E27FC236}">
                <a16:creationId xmlns:a16="http://schemas.microsoft.com/office/drawing/2014/main" id="{0CF50D82-D78E-4CEE-BFDD-33D11BB3AA4C}"/>
              </a:ext>
            </a:extLst>
          </p:cNvPr>
          <p:cNvSpPr txBox="1"/>
          <p:nvPr/>
        </p:nvSpPr>
        <p:spPr>
          <a:xfrm>
            <a:off x="7404617" y="1997289"/>
            <a:ext cx="2089033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0"/>
              </a:spcAft>
              <a:defRPr b="1" kern="10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Objective function:</a:t>
            </a:r>
            <a:endParaRPr kumimoji="0" lang="en-US" sz="1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8FDB09-7D49-42A7-A7D3-1BBBAA481896}"/>
              </a:ext>
            </a:extLst>
          </p:cNvPr>
          <p:cNvSpPr/>
          <p:nvPr/>
        </p:nvSpPr>
        <p:spPr>
          <a:xfrm>
            <a:off x="9154030" y="2214793"/>
            <a:ext cx="2937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Kullback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–</a:t>
            </a:r>
            <a:r>
              <a:rPr kumimoji="0" lang="en-US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Leibler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 divergence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9EB6DAD-D22C-4F72-82B4-E86B07139BD1}"/>
                  </a:ext>
                </a:extLst>
              </p:cNvPr>
              <p:cNvSpPr/>
              <p:nvPr/>
            </p:nvSpPr>
            <p:spPr>
              <a:xfrm>
                <a:off x="7286232" y="284838"/>
                <a:ext cx="4496872" cy="15020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VAE concept</a:t>
                </a:r>
                <a:r>
                  <a:rPr kumimoji="0" 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: use a variational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kumimoji="0" lang="en-US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𝜙</m:t>
                        </m:r>
                      </m:sub>
                    </m:sSub>
                    <m:d>
                      <m:dPr>
                        <m:ctrlPr>
                          <a:rPr kumimoji="0" lang="en-US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e>
                        <m:r>
                          <a:rPr kumimoji="0" lang="en-US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(with a known density function and an easy sampling process distribution) to approximate the complex true posterior distribution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𝑝</m:t>
                    </m:r>
                    <m:d>
                      <m:dPr>
                        <m:ctrlPr>
                          <a:rPr kumimoji="0" lang="en-US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e>
                        <m:r>
                          <a:rPr kumimoji="0" lang="en-US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.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9EB6DAD-D22C-4F72-82B4-E86B07139B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232" y="284838"/>
                <a:ext cx="4496872" cy="1502078"/>
              </a:xfrm>
              <a:prstGeom prst="rect">
                <a:avLst/>
              </a:prstGeom>
              <a:blipFill>
                <a:blip r:embed="rId20"/>
                <a:stretch>
                  <a:fillRect l="-1084" t="-2439" b="-5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9A0E508-68B5-4E89-AEEB-041943DDFD4A}"/>
                  </a:ext>
                </a:extLst>
              </p:cNvPr>
              <p:cNvSpPr/>
              <p:nvPr/>
            </p:nvSpPr>
            <p:spPr>
              <a:xfrm>
                <a:off x="7390808" y="4678382"/>
                <a:ext cx="4585371" cy="384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∝−</m:t>
                      </m:r>
                      <m:sSup>
                        <m:sSupPr>
                          <m:ctrlPr>
                            <a:rPr kumimoji="0" lang="en-US" sz="14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14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4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kumimoji="0" lang="en-US" sz="14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14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4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kumimoji="0" lang="en-US" sz="14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𝜙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14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4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kumimoji="0" lang="en-US" sz="14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kumimoji="0" lang="en-US" sz="14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𝜖𝜎</m:t>
                                  </m:r>
                                </m:e>
                              </m:d>
                              <m:r>
                                <a:rPr kumimoji="0" lang="en-US" sz="14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en-US" sz="14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kumimoji="0" lang="en-US" sz="1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⊤</m:t>
                          </m:r>
                        </m:sup>
                      </m:sSup>
                      <m:sSub>
                        <m:sSubPr>
                          <m:ctrlPr>
                            <a:rPr kumimoji="0" lang="en-US" sz="14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14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kumimoji="0" lang="en-US" sz="1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0" lang="en-US" sz="14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kumimoji="0" lang="en-US" sz="1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kumimoji="0" lang="en-US" sz="1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kumimoji="0" lang="en-US" sz="14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4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14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4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kumimoji="0" lang="en-US" sz="1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0" lang="en-US" sz="1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𝜖𝜎</m:t>
                          </m:r>
                        </m:e>
                      </m:d>
                      <m:sSub>
                        <m:sSubPr>
                          <m:ctrlPr>
                            <a:rPr kumimoji="0" lang="en-US" sz="1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14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kumimoji="0" lang="en-US" sz="1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𝜙</m:t>
                          </m:r>
                        </m:sub>
                      </m:sSub>
                      <m:sSub>
                        <m:sSubPr>
                          <m:ctrlPr>
                            <a:rPr kumimoji="0" lang="en-US" sz="1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0" lang="en-US" sz="1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ctrlPr>
                            <a:rPr kumimoji="0" lang="en-US" sz="1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4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9A0E508-68B5-4E89-AEEB-041943DDFD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808" y="4678382"/>
                <a:ext cx="4585371" cy="384401"/>
              </a:xfrm>
              <a:prstGeom prst="rect">
                <a:avLst/>
              </a:prstGeom>
              <a:blipFill>
                <a:blip r:embed="rId21"/>
                <a:stretch>
                  <a:fillRect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22D4CF23-0989-4EDE-A658-B13455E311A3}"/>
              </a:ext>
            </a:extLst>
          </p:cNvPr>
          <p:cNvSpPr/>
          <p:nvPr/>
        </p:nvSpPr>
        <p:spPr>
          <a:xfrm>
            <a:off x="7210775" y="5262042"/>
            <a:ext cx="2495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posterior-prior deviation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830752-0943-4011-814D-683A4D9AB183}"/>
              </a:ext>
            </a:extLst>
          </p:cNvPr>
          <p:cNvSpPr/>
          <p:nvPr/>
        </p:nvSpPr>
        <p:spPr>
          <a:xfrm>
            <a:off x="9633286" y="5257428"/>
            <a:ext cx="2558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prediction-data deviation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1AA956-EAAA-47A6-B032-054B67FD4657}"/>
              </a:ext>
            </a:extLst>
          </p:cNvPr>
          <p:cNvSpPr txBox="1"/>
          <p:nvPr/>
        </p:nvSpPr>
        <p:spPr>
          <a:xfrm>
            <a:off x="7635591" y="5824541"/>
            <a:ext cx="420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L-curve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determine the hyperparameter (noted as α) which balances these two</a:t>
            </a:r>
          </a:p>
        </p:txBody>
      </p:sp>
    </p:spTree>
    <p:extLst>
      <p:ext uri="{BB962C8B-B14F-4D97-AF65-F5344CB8AC3E}">
        <p14:creationId xmlns:p14="http://schemas.microsoft.com/office/powerpoint/2010/main" val="3763125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F8DFD-ED3F-4962-AD7B-66E9519E7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from WRF/CMAQ simulation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205191D-D15B-47F1-B2EE-F565E5642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644128"/>
              </p:ext>
            </p:extLst>
          </p:nvPr>
        </p:nvGraphicFramePr>
        <p:xfrm>
          <a:off x="474270" y="1710065"/>
          <a:ext cx="4496873" cy="2661920"/>
        </p:xfrm>
        <a:graphic>
          <a:graphicData uri="http://schemas.openxmlformats.org/drawingml/2006/table">
            <a:tbl>
              <a:tblPr firstRow="1" bandRow="1"/>
              <a:tblGrid>
                <a:gridCol w="1023173">
                  <a:extLst>
                    <a:ext uri="{9D8B030D-6E8A-4147-A177-3AD203B41FA5}">
                      <a16:colId xmlns:a16="http://schemas.microsoft.com/office/drawing/2014/main" val="1840391444"/>
                    </a:ext>
                  </a:extLst>
                </a:gridCol>
                <a:gridCol w="1225264">
                  <a:extLst>
                    <a:ext uri="{9D8B030D-6E8A-4147-A177-3AD203B41FA5}">
                      <a16:colId xmlns:a16="http://schemas.microsoft.com/office/drawing/2014/main" val="4113934956"/>
                    </a:ext>
                  </a:extLst>
                </a:gridCol>
                <a:gridCol w="1124218">
                  <a:extLst>
                    <a:ext uri="{9D8B030D-6E8A-4147-A177-3AD203B41FA5}">
                      <a16:colId xmlns:a16="http://schemas.microsoft.com/office/drawing/2014/main" val="3061620088"/>
                    </a:ext>
                  </a:extLst>
                </a:gridCol>
                <a:gridCol w="1124218">
                  <a:extLst>
                    <a:ext uri="{9D8B030D-6E8A-4147-A177-3AD203B41FA5}">
                      <a16:colId xmlns:a16="http://schemas.microsoft.com/office/drawing/2014/main" val="399465992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Decoder (pre-train)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Decoder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Encoder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85361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Met.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Input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Input</a:t>
                      </a:r>
                      <a:endParaRPr lang="en-US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Input</a:t>
                      </a:r>
                      <a:endParaRPr lang="en-US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19968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 err="1"/>
                        <a:t>Emis</a:t>
                      </a:r>
                      <a:r>
                        <a:rPr lang="en-US" sz="1800" dirty="0"/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Input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Input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Output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37262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Conc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Output</a:t>
                      </a:r>
                    </a:p>
                    <a:p>
                      <a:r>
                        <a:rPr lang="en-US" sz="1800" dirty="0"/>
                        <a:t>(CMAQ)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Output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Input (Satellite)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62116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Conc-</a:t>
                      </a:r>
                      <a:r>
                        <a:rPr lang="en-US" sz="1800" dirty="0" err="1"/>
                        <a:t>init</a:t>
                      </a:r>
                      <a:endParaRPr lang="en-US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Input</a:t>
                      </a:r>
                    </a:p>
                    <a:p>
                      <a:r>
                        <a:rPr lang="en-US" sz="1800" dirty="0"/>
                        <a:t>(CMAQ)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Input</a:t>
                      </a:r>
                    </a:p>
                    <a:p>
                      <a:r>
                        <a:rPr lang="en-US" sz="1800" dirty="0"/>
                        <a:t>(Satellite)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Input (Satellite)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766544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2629A289-53A9-4E15-98B5-A0A7A8DC3B64}"/>
              </a:ext>
            </a:extLst>
          </p:cNvPr>
          <p:cNvSpPr/>
          <p:nvPr/>
        </p:nvSpPr>
        <p:spPr>
          <a:xfrm>
            <a:off x="5571641" y="4521353"/>
            <a:ext cx="627970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kern="1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</a:rPr>
              <a:t>2019/2020 baseline</a:t>
            </a:r>
          </a:p>
          <a:p>
            <a:pPr marL="342900" indent="-342900" defTabSz="9144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kern="1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</a:rPr>
              <a:t>2019/2020 satellite-retrieved surface NO</a:t>
            </a:r>
            <a:r>
              <a:rPr lang="en-US" sz="2000" kern="1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</a:rPr>
              <a:t>2</a:t>
            </a:r>
            <a:r>
              <a:rPr lang="en-US" sz="2000" kern="1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</a:rPr>
              <a:t> concentration (TROPOMI fused with AQS sites)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D275C2-4B53-4A4E-859D-68659B32D432}"/>
              </a:ext>
            </a:extLst>
          </p:cNvPr>
          <p:cNvSpPr/>
          <p:nvPr/>
        </p:nvSpPr>
        <p:spPr>
          <a:xfrm>
            <a:off x="5498864" y="1836727"/>
            <a:ext cx="17070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For decoder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EEF008-E861-4F14-8438-1AF03256AD52}"/>
              </a:ext>
            </a:extLst>
          </p:cNvPr>
          <p:cNvSpPr/>
          <p:nvPr/>
        </p:nvSpPr>
        <p:spPr>
          <a:xfrm>
            <a:off x="5500236" y="4059688"/>
            <a:ext cx="17070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For encoder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6B573D-8763-4E23-BC18-4F93A2DC14E5}"/>
              </a:ext>
            </a:extLst>
          </p:cNvPr>
          <p:cNvSpPr/>
          <p:nvPr/>
        </p:nvSpPr>
        <p:spPr>
          <a:xfrm>
            <a:off x="5571641" y="2225417"/>
            <a:ext cx="66699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000" kern="1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</a:rPr>
              <a:t>Three scenarios: </a:t>
            </a:r>
          </a:p>
          <a:p>
            <a:pPr marL="800100" lvl="1" indent="-342900" defTabSz="914400">
              <a:buFont typeface="Wingdings" panose="05000000000000000000" pitchFamily="2" charset="2"/>
              <a:buChar char="ü"/>
              <a:defRPr/>
            </a:pPr>
            <a:r>
              <a:rPr lang="en-US" sz="2000" kern="1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</a:rPr>
              <a:t>2019 baseline</a:t>
            </a:r>
          </a:p>
          <a:p>
            <a:pPr marL="800100" lvl="1" indent="-342900" defTabSz="914400">
              <a:buFont typeface="Wingdings" panose="05000000000000000000" pitchFamily="2" charset="2"/>
              <a:buChar char="ü"/>
              <a:defRPr/>
            </a:pPr>
            <a:r>
              <a:rPr lang="en-US" sz="2000" kern="1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</a:rPr>
              <a:t>2019 double NOx emissions</a:t>
            </a:r>
          </a:p>
          <a:p>
            <a:pPr marL="800100" lvl="1" indent="-342900" defTabSz="914400">
              <a:buFont typeface="Wingdings" panose="05000000000000000000" pitchFamily="2" charset="2"/>
              <a:buChar char="ü"/>
              <a:defRPr/>
            </a:pPr>
            <a:r>
              <a:rPr lang="en-US" sz="2000" kern="1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</a:rPr>
              <a:t>2020 meteorology with 2019 emissions</a:t>
            </a:r>
          </a:p>
          <a:p>
            <a:pPr marL="800100" lvl="1" indent="-342900" defTabSz="914400">
              <a:buFont typeface="Wingdings" panose="05000000000000000000" pitchFamily="2" charset="2"/>
              <a:buChar char="ü"/>
              <a:defRPr/>
            </a:pPr>
            <a:r>
              <a:rPr lang="en-US" sz="2000" kern="1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</a:rPr>
              <a:t>2020 meteorology with no anthropogenic emissions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56588A9-411E-4586-BE7B-6C20B7801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" r="50429"/>
          <a:stretch/>
        </p:blipFill>
        <p:spPr>
          <a:xfrm>
            <a:off x="980798" y="4743829"/>
            <a:ext cx="2714513" cy="17402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ED491F-0144-4B19-AF02-1F2696D26541}"/>
              </a:ext>
            </a:extLst>
          </p:cNvPr>
          <p:cNvSpPr txBox="1"/>
          <p:nvPr/>
        </p:nvSpPr>
        <p:spPr>
          <a:xfrm>
            <a:off x="1119772" y="6526927"/>
            <a:ext cx="2436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US 12km conus domain</a:t>
            </a:r>
          </a:p>
        </p:txBody>
      </p:sp>
    </p:spTree>
    <p:extLst>
      <p:ext uri="{BB962C8B-B14F-4D97-AF65-F5344CB8AC3E}">
        <p14:creationId xmlns:p14="http://schemas.microsoft.com/office/powerpoint/2010/main" val="3298128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5AA4F-1247-4001-9F12-AC61649BD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from observations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ACEC993-8EA5-4B35-B310-58ECD02F9583}"/>
              </a:ext>
            </a:extLst>
          </p:cNvPr>
          <p:cNvSpPr/>
          <p:nvPr/>
        </p:nvSpPr>
        <p:spPr>
          <a:xfrm>
            <a:off x="371725" y="1573750"/>
            <a:ext cx="7008721" cy="221599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4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LightGBM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(tree-based) model is used to derive the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spatially continuous surface NO</a:t>
            </a:r>
            <a:r>
              <a:rPr lang="en-US" sz="2400" b="1" baseline="-25000" dirty="0">
                <a:solidFill>
                  <a:prstClr val="black"/>
                </a:solidFill>
                <a:latin typeface="Calibri" panose="020F0502020204030204"/>
              </a:rPr>
              <a:t>2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concentration</a:t>
            </a:r>
          </a:p>
          <a:p>
            <a:pPr marL="285750" indent="-285750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NO2 column products from TROPOMI </a:t>
            </a:r>
          </a:p>
          <a:p>
            <a:pPr marL="285750" indent="-285750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Surface NO2 measurements from AQS (65% of total labels)</a:t>
            </a:r>
          </a:p>
          <a:p>
            <a:pPr marL="285750" indent="-285750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CMAQ modeled NO2 from rural data (35% of total labels)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F5A52DF-5C53-4ED3-816B-1592A3138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949" y="4150935"/>
            <a:ext cx="4599561" cy="275234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747B59B-D4DB-48B0-9B30-BFC2D8FCE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044" y="1394310"/>
            <a:ext cx="3434614" cy="2652698"/>
          </a:xfrm>
          <a:prstGeom prst="rect">
            <a:avLst/>
          </a:prstGeom>
        </p:spPr>
      </p:pic>
      <p:sp>
        <p:nvSpPr>
          <p:cNvPr id="36" name="文本框 4">
            <a:extLst>
              <a:ext uri="{FF2B5EF4-FFF2-40B4-BE49-F238E27FC236}">
                <a16:creationId xmlns:a16="http://schemas.microsoft.com/office/drawing/2014/main" id="{62201C95-CCE8-4AD0-8086-DFFC2F51AEB5}"/>
              </a:ext>
            </a:extLst>
          </p:cNvPr>
          <p:cNvSpPr txBox="1"/>
          <p:nvPr/>
        </p:nvSpPr>
        <p:spPr>
          <a:xfrm>
            <a:off x="8399608" y="1513101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Sample =  359456</a:t>
            </a:r>
          </a:p>
        </p:txBody>
      </p:sp>
      <p:sp>
        <p:nvSpPr>
          <p:cNvPr id="37" name="文本框 5">
            <a:extLst>
              <a:ext uri="{FF2B5EF4-FFF2-40B4-BE49-F238E27FC236}">
                <a16:creationId xmlns:a16="http://schemas.microsoft.com/office/drawing/2014/main" id="{2C35CDF0-0092-4E34-99E1-6EE15C4ADEFB}"/>
              </a:ext>
            </a:extLst>
          </p:cNvPr>
          <p:cNvSpPr txBox="1"/>
          <p:nvPr/>
        </p:nvSpPr>
        <p:spPr>
          <a:xfrm>
            <a:off x="8426165" y="1766771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lang="en-US" altLang="zh-CN" baseline="300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=  0.9898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ED75A4C-7809-4B27-AF71-F09E165426B5}"/>
                  </a:ext>
                </a:extLst>
              </p:cNvPr>
              <p:cNvSpPr/>
              <p:nvPr/>
            </p:nvSpPr>
            <p:spPr>
              <a:xfrm>
                <a:off x="216639" y="4777076"/>
                <a:ext cx="681955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𝑆𝑢𝑟𝑓𝑎𝑐𝑒</m:t>
                      </m:r>
                      <m:r>
                        <a:rPr lang="en-US" sz="1600" i="1" smtClean="0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 smtClean="0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𝑁𝑂</m:t>
                      </m:r>
                      <m:r>
                        <a:rPr lang="en-US" sz="1600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2=</m:t>
                      </m:r>
                      <m:r>
                        <a:rPr lang="en-US" sz="1600" i="1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𝐿𝑖𝑔h𝑡𝐺𝐵𝑀</m:t>
                      </m:r>
                      <m:r>
                        <a:rPr lang="en-US" sz="1600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𝐷𝑂𝑌</m:t>
                      </m:r>
                      <m:r>
                        <a:rPr lang="en-US" sz="1600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i="1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𝐷𝑂𝑊</m:t>
                      </m:r>
                      <m:r>
                        <a:rPr lang="en-US" sz="1600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i="1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𝐸𝐿</m:t>
                      </m:r>
                      <m:r>
                        <a:rPr lang="en-US" sz="1600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i="1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𝑆𝑇</m:t>
                      </m:r>
                      <m:r>
                        <a:rPr lang="en-US" sz="1600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i="1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𝐷𝑇</m:t>
                      </m:r>
                      <m:r>
                        <a:rPr lang="en-US" sz="1600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i="1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𝑆𝑃</m:t>
                      </m:r>
                      <m:r>
                        <a:rPr lang="en-US" sz="1600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, 10</m:t>
                      </m:r>
                      <m:r>
                        <a:rPr lang="en-US" sz="1600" i="1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1600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, 10</m:t>
                      </m:r>
                      <m:r>
                        <a:rPr lang="en-US" sz="1600" i="1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1600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i="1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𝐵𝐿𝐻</m:t>
                      </m:r>
                      <m:r>
                        <a:rPr lang="en-US" sz="1600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i="1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𝑇𝑃</m:t>
                      </m:r>
                      <m:r>
                        <a:rPr lang="en-US" sz="1600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i="1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𝑇𝐸</m:t>
                      </m:r>
                      <m:r>
                        <a:rPr lang="en-US" sz="1600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i="1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𝑅𝐻</m:t>
                      </m:r>
                      <m:r>
                        <a:rPr lang="en-US" sz="1600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i="1" smtClean="0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i="1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𝑁𝑂</m:t>
                      </m:r>
                      <m:r>
                        <a:rPr lang="en-US" sz="1600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2 </m:t>
                      </m:r>
                      <m:r>
                        <a:rPr lang="en-US" sz="1600" smtClean="0">
                          <a:solidFill>
                            <a:srgbClr val="0303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rgbClr val="0303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ED75A4C-7809-4B27-AF71-F09E165426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39" y="4777076"/>
                <a:ext cx="6819553" cy="584775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FD078CD6-5110-4DAE-A844-2CB0E7FDB8D9}"/>
              </a:ext>
            </a:extLst>
          </p:cNvPr>
          <p:cNvSpPr/>
          <p:nvPr/>
        </p:nvSpPr>
        <p:spPr>
          <a:xfrm>
            <a:off x="995348" y="5478438"/>
            <a:ext cx="10319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day of year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BCC2FDE-B654-48E2-A1E2-46EB0ED01BD6}"/>
              </a:ext>
            </a:extLst>
          </p:cNvPr>
          <p:cNvSpPr/>
          <p:nvPr/>
        </p:nvSpPr>
        <p:spPr>
          <a:xfrm>
            <a:off x="1339392" y="4581005"/>
            <a:ext cx="11014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day of week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F182F07-B753-4E9D-8BBE-2F09E1ED8CBF}"/>
              </a:ext>
            </a:extLst>
          </p:cNvPr>
          <p:cNvSpPr/>
          <p:nvPr/>
        </p:nvSpPr>
        <p:spPr>
          <a:xfrm>
            <a:off x="2027297" y="5438717"/>
            <a:ext cx="900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elevation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B028C85-F164-479F-8B8B-628EC725662C}"/>
              </a:ext>
            </a:extLst>
          </p:cNvPr>
          <p:cNvSpPr/>
          <p:nvPr/>
        </p:nvSpPr>
        <p:spPr>
          <a:xfrm>
            <a:off x="1916172" y="4368823"/>
            <a:ext cx="17200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surface temperature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22ADABC-A48B-4B3B-858D-9E0713617F69}"/>
              </a:ext>
            </a:extLst>
          </p:cNvPr>
          <p:cNvSpPr/>
          <p:nvPr/>
        </p:nvSpPr>
        <p:spPr>
          <a:xfrm>
            <a:off x="2870559" y="5462327"/>
            <a:ext cx="921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dewpoint 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30A1AAA-B5AB-49E1-AFFE-F77CC7D8AB77}"/>
              </a:ext>
            </a:extLst>
          </p:cNvPr>
          <p:cNvSpPr/>
          <p:nvPr/>
        </p:nvSpPr>
        <p:spPr>
          <a:xfrm>
            <a:off x="3016934" y="4581005"/>
            <a:ext cx="14251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surface pressure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1FCA9B8-1821-4968-A442-617CD3932664}"/>
              </a:ext>
            </a:extLst>
          </p:cNvPr>
          <p:cNvSpPr/>
          <p:nvPr/>
        </p:nvSpPr>
        <p:spPr>
          <a:xfrm>
            <a:off x="3795886" y="5455533"/>
            <a:ext cx="18310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boundary layer height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C5CE931-C0B1-4D97-BC7C-AB958F24C695}"/>
              </a:ext>
            </a:extLst>
          </p:cNvPr>
          <p:cNvSpPr/>
          <p:nvPr/>
        </p:nvSpPr>
        <p:spPr>
          <a:xfrm>
            <a:off x="4630866" y="4440814"/>
            <a:ext cx="15386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total precipitation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76E30F-D552-40FA-9C76-F9F0E32BBB8E}"/>
              </a:ext>
            </a:extLst>
          </p:cNvPr>
          <p:cNvSpPr/>
          <p:nvPr/>
        </p:nvSpPr>
        <p:spPr>
          <a:xfrm>
            <a:off x="5027194" y="5632327"/>
            <a:ext cx="14847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total evaporation 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822BEF6-DEAA-41D8-98EF-B097683939C4}"/>
              </a:ext>
            </a:extLst>
          </p:cNvPr>
          <p:cNvCxnSpPr>
            <a:stCxn id="39" idx="0"/>
          </p:cNvCxnSpPr>
          <p:nvPr/>
        </p:nvCxnSpPr>
        <p:spPr>
          <a:xfrm flipV="1">
            <a:off x="1511323" y="5352435"/>
            <a:ext cx="168787" cy="126003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8FAEDD0-0109-44DA-95A4-9D6DC8268DE9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1890120" y="4888782"/>
            <a:ext cx="235888" cy="156197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5E6E5B0-CD38-45D2-A737-89595157B688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2477709" y="5323170"/>
            <a:ext cx="141663" cy="115547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3199CEC-0E76-465A-A116-C084340609A4}"/>
              </a:ext>
            </a:extLst>
          </p:cNvPr>
          <p:cNvCxnSpPr>
            <a:cxnSpLocks/>
            <a:stCxn id="42" idx="2"/>
          </p:cNvCxnSpPr>
          <p:nvPr/>
        </p:nvCxnSpPr>
        <p:spPr>
          <a:xfrm>
            <a:off x="2776184" y="4676600"/>
            <a:ext cx="173618" cy="290280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D8C6866-3455-468A-A9AC-CE7E82A4FC20}"/>
              </a:ext>
            </a:extLst>
          </p:cNvPr>
          <p:cNvCxnSpPr>
            <a:cxnSpLocks/>
            <a:stCxn id="43" idx="0"/>
          </p:cNvCxnSpPr>
          <p:nvPr/>
        </p:nvCxnSpPr>
        <p:spPr>
          <a:xfrm flipH="1" flipV="1">
            <a:off x="3303812" y="5318127"/>
            <a:ext cx="27290" cy="144200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DE53079-AB85-4AF6-A534-E0405D722F6C}"/>
              </a:ext>
            </a:extLst>
          </p:cNvPr>
          <p:cNvCxnSpPr>
            <a:cxnSpLocks/>
            <a:stCxn id="44" idx="2"/>
          </p:cNvCxnSpPr>
          <p:nvPr/>
        </p:nvCxnSpPr>
        <p:spPr>
          <a:xfrm flipH="1">
            <a:off x="3686340" y="4888782"/>
            <a:ext cx="43161" cy="124393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5D9587C-8684-4BA1-9EB7-358542B68453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5356944" y="4748591"/>
            <a:ext cx="43268" cy="304827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22DCCF4-FF4F-4D06-979A-9266F347A7C4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5626965" y="5361851"/>
            <a:ext cx="0" cy="247571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2C577E7-D706-4AAE-811B-96BDF305F023}"/>
              </a:ext>
            </a:extLst>
          </p:cNvPr>
          <p:cNvCxnSpPr>
            <a:cxnSpLocks/>
          </p:cNvCxnSpPr>
          <p:nvPr/>
        </p:nvCxnSpPr>
        <p:spPr>
          <a:xfrm flipV="1">
            <a:off x="4912746" y="5288859"/>
            <a:ext cx="39131" cy="228920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7339EFDE-81DF-44A9-A1E3-3F040C6CEAAB}"/>
              </a:ext>
            </a:extLst>
          </p:cNvPr>
          <p:cNvSpPr/>
          <p:nvPr/>
        </p:nvSpPr>
        <p:spPr>
          <a:xfrm>
            <a:off x="3955382" y="4764059"/>
            <a:ext cx="9092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10m wind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BAD4907-D987-4BDE-A510-34296F122443}"/>
              </a:ext>
            </a:extLst>
          </p:cNvPr>
          <p:cNvSpPr/>
          <p:nvPr/>
        </p:nvSpPr>
        <p:spPr>
          <a:xfrm>
            <a:off x="5508374" y="4711402"/>
            <a:ext cx="1466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relative humidity 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0A8840F-B69E-49C7-B329-66CD4E48E0C0}"/>
              </a:ext>
            </a:extLst>
          </p:cNvPr>
          <p:cNvCxnSpPr>
            <a:cxnSpLocks/>
          </p:cNvCxnSpPr>
          <p:nvPr/>
        </p:nvCxnSpPr>
        <p:spPr>
          <a:xfrm flipH="1">
            <a:off x="6032404" y="4950978"/>
            <a:ext cx="43161" cy="124393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DF380B64-DEB7-4927-833E-CFAF265FE67C}"/>
              </a:ext>
            </a:extLst>
          </p:cNvPr>
          <p:cNvSpPr/>
          <p:nvPr/>
        </p:nvSpPr>
        <p:spPr>
          <a:xfrm>
            <a:off x="5863946" y="5467316"/>
            <a:ext cx="13446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400" dirty="0">
                <a:solidFill>
                  <a:srgbClr val="FF0000"/>
                </a:solidFill>
                <a:latin typeface="Calibri" panose="020F0502020204030204"/>
              </a:rPr>
              <a:t>satellite column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8BE4F08-0D9D-42D3-B8F5-A7715FA93250}"/>
              </a:ext>
            </a:extLst>
          </p:cNvPr>
          <p:cNvCxnSpPr>
            <a:cxnSpLocks/>
            <a:stCxn id="60" idx="0"/>
          </p:cNvCxnSpPr>
          <p:nvPr/>
        </p:nvCxnSpPr>
        <p:spPr>
          <a:xfrm flipH="1" flipV="1">
            <a:off x="6536277" y="5310492"/>
            <a:ext cx="1" cy="156824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40D59760-1BE8-4FCE-973A-2F5129F3AA6C}"/>
              </a:ext>
            </a:extLst>
          </p:cNvPr>
          <p:cNvSpPr/>
          <p:nvPr/>
        </p:nvSpPr>
        <p:spPr>
          <a:xfrm>
            <a:off x="4590564" y="6327422"/>
            <a:ext cx="226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Satellite retrievals</a:t>
            </a:r>
            <a:endParaRPr lang="en-US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1410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D91C68C-B056-4374-B4AD-9E6677DDF3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2" r="33193" b="49844"/>
          <a:stretch/>
        </p:blipFill>
        <p:spPr>
          <a:xfrm>
            <a:off x="949670" y="4354217"/>
            <a:ext cx="6017720" cy="24052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938C9A-A146-4263-8797-364359DCF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5" y="728721"/>
            <a:ext cx="7305870" cy="34094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D633319-A268-4CEC-B11D-5EF1B9F2AD12}"/>
              </a:ext>
            </a:extLst>
          </p:cNvPr>
          <p:cNvSpPr txBox="1"/>
          <p:nvPr/>
        </p:nvSpPr>
        <p:spPr>
          <a:xfrm>
            <a:off x="7533312" y="1602427"/>
            <a:ext cx="3781214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reduced significantly during March-April in 2020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66426A1-B45C-45BE-9D9D-C13C990268DB}"/>
              </a:ext>
            </a:extLst>
          </p:cNvPr>
          <p:cNvSpPr/>
          <p:nvPr/>
        </p:nvSpPr>
        <p:spPr>
          <a:xfrm>
            <a:off x="2118049" y="1938337"/>
            <a:ext cx="1439539" cy="1915205"/>
          </a:xfrm>
          <a:prstGeom prst="wedgeRoundRectCallout">
            <a:avLst>
              <a:gd name="adj1" fmla="val -18420"/>
              <a:gd name="adj2" fmla="val 68302"/>
              <a:gd name="adj3" fmla="val 16667"/>
            </a:avLst>
          </a:prstGeom>
          <a:noFill/>
          <a:ln w="19050">
            <a:solidFill>
              <a:srgbClr val="030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D265B0-ABC0-437E-A558-EA38123E7899}"/>
              </a:ext>
            </a:extLst>
          </p:cNvPr>
          <p:cNvCxnSpPr/>
          <p:nvPr/>
        </p:nvCxnSpPr>
        <p:spPr>
          <a:xfrm>
            <a:off x="1194318" y="2603241"/>
            <a:ext cx="5691673" cy="0"/>
          </a:xfrm>
          <a:prstGeom prst="line">
            <a:avLst/>
          </a:prstGeom>
          <a:ln w="28575">
            <a:solidFill>
              <a:srgbClr val="0303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74C1BB6-EA06-4B0D-AD02-7563F64B8562}"/>
              </a:ext>
            </a:extLst>
          </p:cNvPr>
          <p:cNvSpPr txBox="1"/>
          <p:nvPr/>
        </p:nvSpPr>
        <p:spPr>
          <a:xfrm>
            <a:off x="7533312" y="2932027"/>
            <a:ext cx="4577823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Satellite retrieved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surface-NO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concentrations present the similar reduction shown in AQS, but slightly lower compared to AQS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E554583-DD2C-4EF4-AE14-B3A9BE7EC6FC}"/>
              </a:ext>
            </a:extLst>
          </p:cNvPr>
          <p:cNvSpPr/>
          <p:nvPr/>
        </p:nvSpPr>
        <p:spPr>
          <a:xfrm>
            <a:off x="1940767" y="4297786"/>
            <a:ext cx="1931437" cy="1714861"/>
          </a:xfrm>
          <a:prstGeom prst="ellipse">
            <a:avLst/>
          </a:prstGeom>
          <a:noFill/>
          <a:ln w="19050">
            <a:solidFill>
              <a:srgbClr val="030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2BDA564-A01A-49A3-A309-8C870E99D35B}"/>
              </a:ext>
            </a:extLst>
          </p:cNvPr>
          <p:cNvSpPr/>
          <p:nvPr/>
        </p:nvSpPr>
        <p:spPr>
          <a:xfrm>
            <a:off x="5130281" y="4306651"/>
            <a:ext cx="1931437" cy="1714862"/>
          </a:xfrm>
          <a:prstGeom prst="ellipse">
            <a:avLst/>
          </a:prstGeom>
          <a:noFill/>
          <a:ln w="19050">
            <a:solidFill>
              <a:srgbClr val="030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C4FF08-B494-4B3A-97AF-B2AFBB1A5874}"/>
              </a:ext>
            </a:extLst>
          </p:cNvPr>
          <p:cNvSpPr txBox="1"/>
          <p:nvPr/>
        </p:nvSpPr>
        <p:spPr>
          <a:xfrm>
            <a:off x="158024" y="4013201"/>
            <a:ext cx="2052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Spring (March-May)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574718-AB1A-448D-A5C8-669624D31EDB}"/>
              </a:ext>
            </a:extLst>
          </p:cNvPr>
          <p:cNvSpPr/>
          <p:nvPr/>
        </p:nvSpPr>
        <p:spPr>
          <a:xfrm>
            <a:off x="380863" y="365161"/>
            <a:ext cx="3659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Observations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F9F069-E557-4FB2-840C-0DE543AB9F8F}"/>
              </a:ext>
            </a:extLst>
          </p:cNvPr>
          <p:cNvSpPr txBox="1"/>
          <p:nvPr/>
        </p:nvSpPr>
        <p:spPr>
          <a:xfrm>
            <a:off x="2837818" y="1484743"/>
            <a:ext cx="346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daily-series for ∆NO2 (2020 - 2019)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A6489C-40D6-4698-BC67-7A7EC728D5A8}"/>
              </a:ext>
            </a:extLst>
          </p:cNvPr>
          <p:cNvSpPr txBox="1"/>
          <p:nvPr/>
        </p:nvSpPr>
        <p:spPr>
          <a:xfrm>
            <a:off x="5130281" y="728721"/>
            <a:ext cx="140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 ratio</a:t>
            </a:r>
          </a:p>
        </p:txBody>
      </p:sp>
    </p:spTree>
    <p:extLst>
      <p:ext uri="{BB962C8B-B14F-4D97-AF65-F5344CB8AC3E}">
        <p14:creationId xmlns:p14="http://schemas.microsoft.com/office/powerpoint/2010/main" val="197172750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Custom 1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465359"/>
      </a:accent1>
      <a:accent2>
        <a:srgbClr val="6EAD47"/>
      </a:accent2>
      <a:accent3>
        <a:srgbClr val="81A66E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TTI FY22 Baek Y1S1" id="{E9D54B4C-9C62-294E-B3A7-34B907835AF1}" vid="{D843F58C-05A8-7541-941B-8B9417E433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DeepCTM_ITM_20230526</Template>
  <TotalTime>994</TotalTime>
  <Words>1103</Words>
  <Application>Microsoft Office PowerPoint</Application>
  <PresentationFormat>Widescreen</PresentationFormat>
  <Paragraphs>292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等线</vt:lpstr>
      <vt:lpstr>等线</vt:lpstr>
      <vt:lpstr>微软雅黑</vt:lpstr>
      <vt:lpstr>微软雅黑</vt:lpstr>
      <vt:lpstr>Arial</vt:lpstr>
      <vt:lpstr>Calibri</vt:lpstr>
      <vt:lpstr>Calibri Light</vt:lpstr>
      <vt:lpstr>Cambria Math</vt:lpstr>
      <vt:lpstr>Gill Sans MT</vt:lpstr>
      <vt:lpstr>Times New Roman</vt:lpstr>
      <vt:lpstr>Wingdings</vt:lpstr>
      <vt:lpstr>Wingdings 2</vt:lpstr>
      <vt:lpstr>Dividend</vt:lpstr>
      <vt:lpstr>Office Theme</vt:lpstr>
      <vt:lpstr>  Jia Xing1,2, Bok H. Baek1, Siwei Li3, Chi-Tsan Wang1, Ge Song3, Siqi Ma1, Daniel Tong1  1George Mason University 2University of Tennessee-Knoxville 3Wuhan University</vt:lpstr>
      <vt:lpstr>Motivation</vt:lpstr>
      <vt:lpstr>Method-Variational Autoencoder (VAE)</vt:lpstr>
      <vt:lpstr>VAE framework</vt:lpstr>
      <vt:lpstr>Model structure</vt:lpstr>
      <vt:lpstr>PowerPoint Presentation</vt:lpstr>
      <vt:lpstr>Dataset from WRF/CMAQ simulation</vt:lpstr>
      <vt:lpstr>Dataset from observations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Acknowledgement:  support from NOAA, NASA, WHO, US-EPA, NIEHS, KEITI, KCP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Transitioning Weather-Aware Rapid Refresh Emission Modeling Capability (WAR2EMC) for NAQFC  PI: B.H. Baek, Co-PIs: Patrick Campbell and  Youhua Tang</dc:title>
  <dc:creator>Jia Xing</dc:creator>
  <cp:lastModifiedBy>Jia Xing</cp:lastModifiedBy>
  <cp:revision>372</cp:revision>
  <dcterms:created xsi:type="dcterms:W3CDTF">2023-05-24T03:35:11Z</dcterms:created>
  <dcterms:modified xsi:type="dcterms:W3CDTF">2023-10-17T12:13:43Z</dcterms:modified>
</cp:coreProperties>
</file>