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56" r:id="rId5"/>
    <p:sldId id="257" r:id="rId6"/>
    <p:sldId id="259" r:id="rId7"/>
    <p:sldId id="289" r:id="rId8"/>
    <p:sldId id="292" r:id="rId9"/>
    <p:sldId id="290" r:id="rId10"/>
    <p:sldId id="294" r:id="rId11"/>
    <p:sldId id="297" r:id="rId12"/>
    <p:sldId id="298" r:id="rId13"/>
    <p:sldId id="299" r:id="rId14"/>
    <p:sldId id="305" r:id="rId15"/>
    <p:sldId id="307" r:id="rId16"/>
    <p:sldId id="300" r:id="rId17"/>
    <p:sldId id="308" r:id="rId18"/>
    <p:sldId id="304" r:id="rId19"/>
    <p:sldId id="258" r:id="rId20"/>
    <p:sldId id="306" r:id="rId21"/>
    <p:sldId id="295" r:id="rId22"/>
    <p:sldId id="301" r:id="rId23"/>
    <p:sldId id="309" r:id="rId24"/>
    <p:sldId id="31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C112A6-2231-40A3-A3D9-F8EB27655694}" v="16" dt="2023-10-13T20:56:50.790"/>
    <p1510:client id="{DA47192E-E468-4ADB-9BB4-CCA4766ABCE9}" v="8" dt="2023-10-14T03:41:40.0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180" d="100"/>
          <a:sy n="180" d="100"/>
        </p:scale>
        <p:origin x="291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44CB5-3BEE-4C3F-BF6F-17A21E7BB86F}" type="datetimeFigureOut">
              <a:rPr lang="en-US" smtClean="0"/>
              <a:t>10/14/2023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52D9C-225E-499F-9353-D4E0C1868A15}" type="slidenum">
              <a:rPr lang="en-US" smtClean="0"/>
              <a:t>‹#›</a:t>
            </a:fld>
            <a:endParaRPr lang="en-US"/>
          </a:p>
        </p:txBody>
      </p:sp>
    </p:spTree>
    <p:extLst>
      <p:ext uri="{BB962C8B-B14F-4D97-AF65-F5344CB8AC3E}">
        <p14:creationId xmlns:p14="http://schemas.microsoft.com/office/powerpoint/2010/main" val="2784159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F52D9C-225E-499F-9353-D4E0C1868A15}" type="slidenum">
              <a:rPr lang="en-US" smtClean="0"/>
              <a:t>4</a:t>
            </a:fld>
            <a:endParaRPr lang="en-US"/>
          </a:p>
        </p:txBody>
      </p:sp>
    </p:spTree>
    <p:extLst>
      <p:ext uri="{BB962C8B-B14F-4D97-AF65-F5344CB8AC3E}">
        <p14:creationId xmlns:p14="http://schemas.microsoft.com/office/powerpoint/2010/main" val="95432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52D9C-225E-499F-9353-D4E0C1868A15}" type="slidenum">
              <a:rPr lang="en-US" smtClean="0"/>
              <a:t>12</a:t>
            </a:fld>
            <a:endParaRPr lang="en-US"/>
          </a:p>
        </p:txBody>
      </p:sp>
    </p:spTree>
    <p:extLst>
      <p:ext uri="{BB962C8B-B14F-4D97-AF65-F5344CB8AC3E}">
        <p14:creationId xmlns:p14="http://schemas.microsoft.com/office/powerpoint/2010/main" val="2584068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52D9C-225E-499F-9353-D4E0C1868A15}" type="slidenum">
              <a:rPr lang="en-US" smtClean="0"/>
              <a:t>20</a:t>
            </a:fld>
            <a:endParaRPr lang="en-US"/>
          </a:p>
        </p:txBody>
      </p:sp>
    </p:spTree>
    <p:extLst>
      <p:ext uri="{BB962C8B-B14F-4D97-AF65-F5344CB8AC3E}">
        <p14:creationId xmlns:p14="http://schemas.microsoft.com/office/powerpoint/2010/main" val="2282333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B01AB-E64C-C685-BC61-8D5F10A47B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936DC6-5285-0C74-2ABD-5035CDF17B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1A56D5-4563-1793-CC30-6F1A0B5E5AFD}"/>
              </a:ext>
            </a:extLst>
          </p:cNvPr>
          <p:cNvSpPr>
            <a:spLocks noGrp="1"/>
          </p:cNvSpPr>
          <p:nvPr>
            <p:ph type="dt" sz="half" idx="10"/>
          </p:nvPr>
        </p:nvSpPr>
        <p:spPr/>
        <p:txBody>
          <a:bodyPr/>
          <a:lstStyle/>
          <a:p>
            <a:fld id="{9013F7AF-C6D3-425C-A77F-C582767A6381}" type="datetime1">
              <a:rPr lang="en-US" smtClean="0"/>
              <a:t>10/14/2023</a:t>
            </a:fld>
            <a:endParaRPr lang="en-US"/>
          </a:p>
        </p:txBody>
      </p:sp>
      <p:sp>
        <p:nvSpPr>
          <p:cNvPr id="5" name="Footer Placeholder 4">
            <a:extLst>
              <a:ext uri="{FF2B5EF4-FFF2-40B4-BE49-F238E27FC236}">
                <a16:creationId xmlns:a16="http://schemas.microsoft.com/office/drawing/2014/main" id="{68185495-16B2-4AD6-5F19-C1E8367BF5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CA7443-5FC5-09C4-9C9B-888D0AE47984}"/>
              </a:ext>
            </a:extLst>
          </p:cNvPr>
          <p:cNvSpPr>
            <a:spLocks noGrp="1"/>
          </p:cNvSpPr>
          <p:nvPr>
            <p:ph type="sldNum" sz="quarter" idx="12"/>
          </p:nvPr>
        </p:nvSpPr>
        <p:spPr/>
        <p:txBody>
          <a:bodyPr/>
          <a:lstStyle/>
          <a:p>
            <a:fld id="{1421C32E-95B3-40B6-92B4-48D34CB1A4B4}" type="slidenum">
              <a:rPr lang="en-US" smtClean="0"/>
              <a:t>‹#›</a:t>
            </a:fld>
            <a:endParaRPr lang="en-US"/>
          </a:p>
        </p:txBody>
      </p:sp>
    </p:spTree>
    <p:extLst>
      <p:ext uri="{BB962C8B-B14F-4D97-AF65-F5344CB8AC3E}">
        <p14:creationId xmlns:p14="http://schemas.microsoft.com/office/powerpoint/2010/main" val="672513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65830-28A2-E400-29A3-FF569B8FDA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C055BE-D439-6DED-9D19-32FCC5E44A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AAC990-0DD2-D937-E3D6-3A9F70CAB2B6}"/>
              </a:ext>
            </a:extLst>
          </p:cNvPr>
          <p:cNvSpPr>
            <a:spLocks noGrp="1"/>
          </p:cNvSpPr>
          <p:nvPr>
            <p:ph type="dt" sz="half" idx="10"/>
          </p:nvPr>
        </p:nvSpPr>
        <p:spPr/>
        <p:txBody>
          <a:bodyPr/>
          <a:lstStyle/>
          <a:p>
            <a:fld id="{F9CD1D04-F0CE-4E92-8615-B28A4535A3C1}" type="datetime1">
              <a:rPr lang="en-US" smtClean="0"/>
              <a:t>10/14/2023</a:t>
            </a:fld>
            <a:endParaRPr lang="en-US"/>
          </a:p>
        </p:txBody>
      </p:sp>
      <p:sp>
        <p:nvSpPr>
          <p:cNvPr id="5" name="Footer Placeholder 4">
            <a:extLst>
              <a:ext uri="{FF2B5EF4-FFF2-40B4-BE49-F238E27FC236}">
                <a16:creationId xmlns:a16="http://schemas.microsoft.com/office/drawing/2014/main" id="{93E60F14-4820-2C2D-1726-0241F08256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71A4E6-D6B3-E410-E3F6-7E276E96D82F}"/>
              </a:ext>
            </a:extLst>
          </p:cNvPr>
          <p:cNvSpPr>
            <a:spLocks noGrp="1"/>
          </p:cNvSpPr>
          <p:nvPr>
            <p:ph type="sldNum" sz="quarter" idx="12"/>
          </p:nvPr>
        </p:nvSpPr>
        <p:spPr/>
        <p:txBody>
          <a:bodyPr/>
          <a:lstStyle/>
          <a:p>
            <a:fld id="{1421C32E-95B3-40B6-92B4-48D34CB1A4B4}" type="slidenum">
              <a:rPr lang="en-US" smtClean="0"/>
              <a:t>‹#›</a:t>
            </a:fld>
            <a:endParaRPr lang="en-US"/>
          </a:p>
        </p:txBody>
      </p:sp>
    </p:spTree>
    <p:extLst>
      <p:ext uri="{BB962C8B-B14F-4D97-AF65-F5344CB8AC3E}">
        <p14:creationId xmlns:p14="http://schemas.microsoft.com/office/powerpoint/2010/main" val="3517482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22EC99-78FC-1ACB-6E4F-2B2E1D9AC0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C8640C-01BD-3CCC-89A5-C52A6B4A14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4C56C-3103-EA1F-9A60-387096A5A1AC}"/>
              </a:ext>
            </a:extLst>
          </p:cNvPr>
          <p:cNvSpPr>
            <a:spLocks noGrp="1"/>
          </p:cNvSpPr>
          <p:nvPr>
            <p:ph type="dt" sz="half" idx="10"/>
          </p:nvPr>
        </p:nvSpPr>
        <p:spPr/>
        <p:txBody>
          <a:bodyPr/>
          <a:lstStyle/>
          <a:p>
            <a:fld id="{6AE895F1-AE91-470D-A34E-52BC714EB9C9}" type="datetime1">
              <a:rPr lang="en-US" smtClean="0"/>
              <a:t>10/14/2023</a:t>
            </a:fld>
            <a:endParaRPr lang="en-US"/>
          </a:p>
        </p:txBody>
      </p:sp>
      <p:sp>
        <p:nvSpPr>
          <p:cNvPr id="5" name="Footer Placeholder 4">
            <a:extLst>
              <a:ext uri="{FF2B5EF4-FFF2-40B4-BE49-F238E27FC236}">
                <a16:creationId xmlns:a16="http://schemas.microsoft.com/office/drawing/2014/main" id="{C73F642E-F662-F8D5-ECA3-7BB39EAD8A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BC403F-6770-5692-200F-77F95CE0CAFB}"/>
              </a:ext>
            </a:extLst>
          </p:cNvPr>
          <p:cNvSpPr>
            <a:spLocks noGrp="1"/>
          </p:cNvSpPr>
          <p:nvPr>
            <p:ph type="sldNum" sz="quarter" idx="12"/>
          </p:nvPr>
        </p:nvSpPr>
        <p:spPr/>
        <p:txBody>
          <a:bodyPr/>
          <a:lstStyle/>
          <a:p>
            <a:fld id="{1421C32E-95B3-40B6-92B4-48D34CB1A4B4}" type="slidenum">
              <a:rPr lang="en-US" smtClean="0"/>
              <a:t>‹#›</a:t>
            </a:fld>
            <a:endParaRPr lang="en-US"/>
          </a:p>
        </p:txBody>
      </p:sp>
    </p:spTree>
    <p:extLst>
      <p:ext uri="{BB962C8B-B14F-4D97-AF65-F5344CB8AC3E}">
        <p14:creationId xmlns:p14="http://schemas.microsoft.com/office/powerpoint/2010/main" val="1523759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E89C-AEEF-6E02-855B-ADF8C7D59B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A446B8-166F-F54B-E601-E85B8AB2B2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5ED098-D38A-1218-51E0-99CBCBED6224}"/>
              </a:ext>
            </a:extLst>
          </p:cNvPr>
          <p:cNvSpPr>
            <a:spLocks noGrp="1"/>
          </p:cNvSpPr>
          <p:nvPr>
            <p:ph type="dt" sz="half" idx="10"/>
          </p:nvPr>
        </p:nvSpPr>
        <p:spPr/>
        <p:txBody>
          <a:bodyPr/>
          <a:lstStyle/>
          <a:p>
            <a:fld id="{099DAC00-2184-475E-8AE5-D96B2F3E428F}" type="datetime1">
              <a:rPr lang="en-US" smtClean="0"/>
              <a:t>10/14/2023</a:t>
            </a:fld>
            <a:endParaRPr lang="en-US"/>
          </a:p>
        </p:txBody>
      </p:sp>
      <p:sp>
        <p:nvSpPr>
          <p:cNvPr id="5" name="Footer Placeholder 4">
            <a:extLst>
              <a:ext uri="{FF2B5EF4-FFF2-40B4-BE49-F238E27FC236}">
                <a16:creationId xmlns:a16="http://schemas.microsoft.com/office/drawing/2014/main" id="{AE515196-3450-25E8-234A-D042BA750C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1AD4AF-CD56-7452-36A6-21704F5A838D}"/>
              </a:ext>
            </a:extLst>
          </p:cNvPr>
          <p:cNvSpPr>
            <a:spLocks noGrp="1"/>
          </p:cNvSpPr>
          <p:nvPr>
            <p:ph type="sldNum" sz="quarter" idx="12"/>
          </p:nvPr>
        </p:nvSpPr>
        <p:spPr/>
        <p:txBody>
          <a:bodyPr/>
          <a:lstStyle/>
          <a:p>
            <a:fld id="{1421C32E-95B3-40B6-92B4-48D34CB1A4B4}" type="slidenum">
              <a:rPr lang="en-US" smtClean="0"/>
              <a:t>‹#›</a:t>
            </a:fld>
            <a:endParaRPr lang="en-US"/>
          </a:p>
        </p:txBody>
      </p:sp>
    </p:spTree>
    <p:extLst>
      <p:ext uri="{BB962C8B-B14F-4D97-AF65-F5344CB8AC3E}">
        <p14:creationId xmlns:p14="http://schemas.microsoft.com/office/powerpoint/2010/main" val="458269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B02EC-525E-B577-55BD-05DE65EF3A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384E71-4526-EF04-01D9-AD538AAA9E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A2BC03-BFE0-3769-7045-C40A87B9DAA5}"/>
              </a:ext>
            </a:extLst>
          </p:cNvPr>
          <p:cNvSpPr>
            <a:spLocks noGrp="1"/>
          </p:cNvSpPr>
          <p:nvPr>
            <p:ph type="dt" sz="half" idx="10"/>
          </p:nvPr>
        </p:nvSpPr>
        <p:spPr/>
        <p:txBody>
          <a:bodyPr/>
          <a:lstStyle/>
          <a:p>
            <a:fld id="{E4EAD248-C1D8-44C8-AB19-5D0FF76003D1}" type="datetime1">
              <a:rPr lang="en-US" smtClean="0"/>
              <a:t>10/14/2023</a:t>
            </a:fld>
            <a:endParaRPr lang="en-US"/>
          </a:p>
        </p:txBody>
      </p:sp>
      <p:sp>
        <p:nvSpPr>
          <p:cNvPr id="5" name="Footer Placeholder 4">
            <a:extLst>
              <a:ext uri="{FF2B5EF4-FFF2-40B4-BE49-F238E27FC236}">
                <a16:creationId xmlns:a16="http://schemas.microsoft.com/office/drawing/2014/main" id="{42B6C87E-8B65-849C-5A1E-51D824CEA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CFBC28-1F0A-D183-60C8-36BDEC8CA1EF}"/>
              </a:ext>
            </a:extLst>
          </p:cNvPr>
          <p:cNvSpPr>
            <a:spLocks noGrp="1"/>
          </p:cNvSpPr>
          <p:nvPr>
            <p:ph type="sldNum" sz="quarter" idx="12"/>
          </p:nvPr>
        </p:nvSpPr>
        <p:spPr/>
        <p:txBody>
          <a:bodyPr/>
          <a:lstStyle/>
          <a:p>
            <a:fld id="{1421C32E-95B3-40B6-92B4-48D34CB1A4B4}" type="slidenum">
              <a:rPr lang="en-US" smtClean="0"/>
              <a:t>‹#›</a:t>
            </a:fld>
            <a:endParaRPr lang="en-US"/>
          </a:p>
        </p:txBody>
      </p:sp>
    </p:spTree>
    <p:extLst>
      <p:ext uri="{BB962C8B-B14F-4D97-AF65-F5344CB8AC3E}">
        <p14:creationId xmlns:p14="http://schemas.microsoft.com/office/powerpoint/2010/main" val="1293666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6925-3077-C51E-2FA3-E3505DA236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BBBA5C-F680-A1D0-FDA1-FD304AD02A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DF2D52-B3FE-84DA-700C-90F853ABB7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7E1E0D-0BDC-FF0F-B3AB-91C03C587638}"/>
              </a:ext>
            </a:extLst>
          </p:cNvPr>
          <p:cNvSpPr>
            <a:spLocks noGrp="1"/>
          </p:cNvSpPr>
          <p:nvPr>
            <p:ph type="dt" sz="half" idx="10"/>
          </p:nvPr>
        </p:nvSpPr>
        <p:spPr/>
        <p:txBody>
          <a:bodyPr/>
          <a:lstStyle/>
          <a:p>
            <a:fld id="{7A9995D1-27BE-4A0C-AF8E-484E406635FA}" type="datetime1">
              <a:rPr lang="en-US" smtClean="0"/>
              <a:t>10/14/2023</a:t>
            </a:fld>
            <a:endParaRPr lang="en-US"/>
          </a:p>
        </p:txBody>
      </p:sp>
      <p:sp>
        <p:nvSpPr>
          <p:cNvPr id="6" name="Footer Placeholder 5">
            <a:extLst>
              <a:ext uri="{FF2B5EF4-FFF2-40B4-BE49-F238E27FC236}">
                <a16:creationId xmlns:a16="http://schemas.microsoft.com/office/drawing/2014/main" id="{9D78280B-DF36-4D63-AE77-3289F60FDC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6E614A-416B-5D3E-F1E8-FFE69F214CD7}"/>
              </a:ext>
            </a:extLst>
          </p:cNvPr>
          <p:cNvSpPr>
            <a:spLocks noGrp="1"/>
          </p:cNvSpPr>
          <p:nvPr>
            <p:ph type="sldNum" sz="quarter" idx="12"/>
          </p:nvPr>
        </p:nvSpPr>
        <p:spPr/>
        <p:txBody>
          <a:bodyPr/>
          <a:lstStyle/>
          <a:p>
            <a:fld id="{1421C32E-95B3-40B6-92B4-48D34CB1A4B4}" type="slidenum">
              <a:rPr lang="en-US" smtClean="0"/>
              <a:t>‹#›</a:t>
            </a:fld>
            <a:endParaRPr lang="en-US"/>
          </a:p>
        </p:txBody>
      </p:sp>
    </p:spTree>
    <p:extLst>
      <p:ext uri="{BB962C8B-B14F-4D97-AF65-F5344CB8AC3E}">
        <p14:creationId xmlns:p14="http://schemas.microsoft.com/office/powerpoint/2010/main" val="156055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65E2A-893E-4505-2522-041B8DE86C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9AEA7C-4AE7-15C5-59F5-E6A6023883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AECA09-BA3A-B708-9789-2C6EFD2C32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C7C474-FA4F-F350-B8E3-2D4FCEAB13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30B5D2-FC86-A2C3-FDD6-3CB70404CD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DE8536-8442-6139-AD2A-3A46D7A75211}"/>
              </a:ext>
            </a:extLst>
          </p:cNvPr>
          <p:cNvSpPr>
            <a:spLocks noGrp="1"/>
          </p:cNvSpPr>
          <p:nvPr>
            <p:ph type="dt" sz="half" idx="10"/>
          </p:nvPr>
        </p:nvSpPr>
        <p:spPr/>
        <p:txBody>
          <a:bodyPr/>
          <a:lstStyle/>
          <a:p>
            <a:fld id="{C5387D39-6C9A-45AE-9354-2D2467AA24A5}" type="datetime1">
              <a:rPr lang="en-US" smtClean="0"/>
              <a:t>10/14/2023</a:t>
            </a:fld>
            <a:endParaRPr lang="en-US"/>
          </a:p>
        </p:txBody>
      </p:sp>
      <p:sp>
        <p:nvSpPr>
          <p:cNvPr id="8" name="Footer Placeholder 7">
            <a:extLst>
              <a:ext uri="{FF2B5EF4-FFF2-40B4-BE49-F238E27FC236}">
                <a16:creationId xmlns:a16="http://schemas.microsoft.com/office/drawing/2014/main" id="{77D8C1F2-2EBF-D622-2E5A-9B18698057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0EAA28-D26E-8C3C-86E2-BF15EBF44EB8}"/>
              </a:ext>
            </a:extLst>
          </p:cNvPr>
          <p:cNvSpPr>
            <a:spLocks noGrp="1"/>
          </p:cNvSpPr>
          <p:nvPr>
            <p:ph type="sldNum" sz="quarter" idx="12"/>
          </p:nvPr>
        </p:nvSpPr>
        <p:spPr/>
        <p:txBody>
          <a:bodyPr/>
          <a:lstStyle/>
          <a:p>
            <a:fld id="{1421C32E-95B3-40B6-92B4-48D34CB1A4B4}" type="slidenum">
              <a:rPr lang="en-US" smtClean="0"/>
              <a:t>‹#›</a:t>
            </a:fld>
            <a:endParaRPr lang="en-US"/>
          </a:p>
        </p:txBody>
      </p:sp>
    </p:spTree>
    <p:extLst>
      <p:ext uri="{BB962C8B-B14F-4D97-AF65-F5344CB8AC3E}">
        <p14:creationId xmlns:p14="http://schemas.microsoft.com/office/powerpoint/2010/main" val="97350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2F7CB-1ADA-8BD1-B768-516A4D7D79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4B6793-E717-B529-2C9C-9E5141082F18}"/>
              </a:ext>
            </a:extLst>
          </p:cNvPr>
          <p:cNvSpPr>
            <a:spLocks noGrp="1"/>
          </p:cNvSpPr>
          <p:nvPr>
            <p:ph type="dt" sz="half" idx="10"/>
          </p:nvPr>
        </p:nvSpPr>
        <p:spPr/>
        <p:txBody>
          <a:bodyPr/>
          <a:lstStyle/>
          <a:p>
            <a:fld id="{120CC228-CF3F-42B5-96E0-F201F76FBD0D}" type="datetime1">
              <a:rPr lang="en-US" smtClean="0"/>
              <a:t>10/14/2023</a:t>
            </a:fld>
            <a:endParaRPr lang="en-US"/>
          </a:p>
        </p:txBody>
      </p:sp>
      <p:sp>
        <p:nvSpPr>
          <p:cNvPr id="4" name="Footer Placeholder 3">
            <a:extLst>
              <a:ext uri="{FF2B5EF4-FFF2-40B4-BE49-F238E27FC236}">
                <a16:creationId xmlns:a16="http://schemas.microsoft.com/office/drawing/2014/main" id="{E0654D46-1C2A-A40D-8257-71B19DB505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C081F8-4274-DC95-5FAB-B8B3DDFD301C}"/>
              </a:ext>
            </a:extLst>
          </p:cNvPr>
          <p:cNvSpPr>
            <a:spLocks noGrp="1"/>
          </p:cNvSpPr>
          <p:nvPr>
            <p:ph type="sldNum" sz="quarter" idx="12"/>
          </p:nvPr>
        </p:nvSpPr>
        <p:spPr/>
        <p:txBody>
          <a:bodyPr/>
          <a:lstStyle/>
          <a:p>
            <a:fld id="{1421C32E-95B3-40B6-92B4-48D34CB1A4B4}" type="slidenum">
              <a:rPr lang="en-US" smtClean="0"/>
              <a:t>‹#›</a:t>
            </a:fld>
            <a:endParaRPr lang="en-US"/>
          </a:p>
        </p:txBody>
      </p:sp>
    </p:spTree>
    <p:extLst>
      <p:ext uri="{BB962C8B-B14F-4D97-AF65-F5344CB8AC3E}">
        <p14:creationId xmlns:p14="http://schemas.microsoft.com/office/powerpoint/2010/main" val="3420502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59DC33-1EAB-3A92-4710-6523800C2707}"/>
              </a:ext>
            </a:extLst>
          </p:cNvPr>
          <p:cNvSpPr>
            <a:spLocks noGrp="1"/>
          </p:cNvSpPr>
          <p:nvPr>
            <p:ph type="dt" sz="half" idx="10"/>
          </p:nvPr>
        </p:nvSpPr>
        <p:spPr/>
        <p:txBody>
          <a:bodyPr/>
          <a:lstStyle/>
          <a:p>
            <a:fld id="{BE443B0A-766D-469B-9A23-3C50AA7E9338}" type="datetime1">
              <a:rPr lang="en-US" smtClean="0"/>
              <a:t>10/14/2023</a:t>
            </a:fld>
            <a:endParaRPr lang="en-US"/>
          </a:p>
        </p:txBody>
      </p:sp>
      <p:sp>
        <p:nvSpPr>
          <p:cNvPr id="3" name="Footer Placeholder 2">
            <a:extLst>
              <a:ext uri="{FF2B5EF4-FFF2-40B4-BE49-F238E27FC236}">
                <a16:creationId xmlns:a16="http://schemas.microsoft.com/office/drawing/2014/main" id="{2699818E-622B-5A0D-FB01-13B461B45E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259C21-D67B-576B-13EA-11303E01D333}"/>
              </a:ext>
            </a:extLst>
          </p:cNvPr>
          <p:cNvSpPr>
            <a:spLocks noGrp="1"/>
          </p:cNvSpPr>
          <p:nvPr>
            <p:ph type="sldNum" sz="quarter" idx="12"/>
          </p:nvPr>
        </p:nvSpPr>
        <p:spPr/>
        <p:txBody>
          <a:bodyPr/>
          <a:lstStyle/>
          <a:p>
            <a:fld id="{1421C32E-95B3-40B6-92B4-48D34CB1A4B4}" type="slidenum">
              <a:rPr lang="en-US" smtClean="0"/>
              <a:t>‹#›</a:t>
            </a:fld>
            <a:endParaRPr lang="en-US"/>
          </a:p>
        </p:txBody>
      </p:sp>
    </p:spTree>
    <p:extLst>
      <p:ext uri="{BB962C8B-B14F-4D97-AF65-F5344CB8AC3E}">
        <p14:creationId xmlns:p14="http://schemas.microsoft.com/office/powerpoint/2010/main" val="1671422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99B22-6E62-B9B3-41B9-FA73603028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EBB27F-71A4-5C70-D040-8EC4983E23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79F6E2-7641-CCE8-4A70-276AB5DBA5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1A923A-8BA6-0EDD-130E-CA9C7114AD2D}"/>
              </a:ext>
            </a:extLst>
          </p:cNvPr>
          <p:cNvSpPr>
            <a:spLocks noGrp="1"/>
          </p:cNvSpPr>
          <p:nvPr>
            <p:ph type="dt" sz="half" idx="10"/>
          </p:nvPr>
        </p:nvSpPr>
        <p:spPr/>
        <p:txBody>
          <a:bodyPr/>
          <a:lstStyle/>
          <a:p>
            <a:fld id="{540A5FA5-4848-45CE-AA57-B7D1A284D498}" type="datetime1">
              <a:rPr lang="en-US" smtClean="0"/>
              <a:t>10/14/2023</a:t>
            </a:fld>
            <a:endParaRPr lang="en-US"/>
          </a:p>
        </p:txBody>
      </p:sp>
      <p:sp>
        <p:nvSpPr>
          <p:cNvPr id="6" name="Footer Placeholder 5">
            <a:extLst>
              <a:ext uri="{FF2B5EF4-FFF2-40B4-BE49-F238E27FC236}">
                <a16:creationId xmlns:a16="http://schemas.microsoft.com/office/drawing/2014/main" id="{EED68F5F-3F8B-6BE8-4A32-8D34479171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E1CAD2-7E73-238A-3256-BB37E15106A0}"/>
              </a:ext>
            </a:extLst>
          </p:cNvPr>
          <p:cNvSpPr>
            <a:spLocks noGrp="1"/>
          </p:cNvSpPr>
          <p:nvPr>
            <p:ph type="sldNum" sz="quarter" idx="12"/>
          </p:nvPr>
        </p:nvSpPr>
        <p:spPr/>
        <p:txBody>
          <a:bodyPr/>
          <a:lstStyle/>
          <a:p>
            <a:fld id="{1421C32E-95B3-40B6-92B4-48D34CB1A4B4}" type="slidenum">
              <a:rPr lang="en-US" smtClean="0"/>
              <a:t>‹#›</a:t>
            </a:fld>
            <a:endParaRPr lang="en-US"/>
          </a:p>
        </p:txBody>
      </p:sp>
    </p:spTree>
    <p:extLst>
      <p:ext uri="{BB962C8B-B14F-4D97-AF65-F5344CB8AC3E}">
        <p14:creationId xmlns:p14="http://schemas.microsoft.com/office/powerpoint/2010/main" val="1144400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80B21-6B16-620D-20DF-71B396E01F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18C5A1-E19F-C95F-377A-703C0A0EE7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EF9484-B201-343A-A096-F0D6EB3605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F71667-09AA-4505-AF57-F40F1AF4A838}"/>
              </a:ext>
            </a:extLst>
          </p:cNvPr>
          <p:cNvSpPr>
            <a:spLocks noGrp="1"/>
          </p:cNvSpPr>
          <p:nvPr>
            <p:ph type="dt" sz="half" idx="10"/>
          </p:nvPr>
        </p:nvSpPr>
        <p:spPr/>
        <p:txBody>
          <a:bodyPr/>
          <a:lstStyle/>
          <a:p>
            <a:fld id="{C5568152-05AB-4F92-8C7D-9485D6FD2A6B}" type="datetime1">
              <a:rPr lang="en-US" smtClean="0"/>
              <a:t>10/14/2023</a:t>
            </a:fld>
            <a:endParaRPr lang="en-US"/>
          </a:p>
        </p:txBody>
      </p:sp>
      <p:sp>
        <p:nvSpPr>
          <p:cNvPr id="6" name="Footer Placeholder 5">
            <a:extLst>
              <a:ext uri="{FF2B5EF4-FFF2-40B4-BE49-F238E27FC236}">
                <a16:creationId xmlns:a16="http://schemas.microsoft.com/office/drawing/2014/main" id="{4349F695-37DE-DF62-E45E-A177A6B763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B2FB8D-BE54-E070-522B-3CA2ADC244D5}"/>
              </a:ext>
            </a:extLst>
          </p:cNvPr>
          <p:cNvSpPr>
            <a:spLocks noGrp="1"/>
          </p:cNvSpPr>
          <p:nvPr>
            <p:ph type="sldNum" sz="quarter" idx="12"/>
          </p:nvPr>
        </p:nvSpPr>
        <p:spPr/>
        <p:txBody>
          <a:bodyPr/>
          <a:lstStyle/>
          <a:p>
            <a:fld id="{1421C32E-95B3-40B6-92B4-48D34CB1A4B4}" type="slidenum">
              <a:rPr lang="en-US" smtClean="0"/>
              <a:t>‹#›</a:t>
            </a:fld>
            <a:endParaRPr lang="en-US"/>
          </a:p>
        </p:txBody>
      </p:sp>
    </p:spTree>
    <p:extLst>
      <p:ext uri="{BB962C8B-B14F-4D97-AF65-F5344CB8AC3E}">
        <p14:creationId xmlns:p14="http://schemas.microsoft.com/office/powerpoint/2010/main" val="2994246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70468C-6509-03CC-204B-BF4CA34F3D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06D2B8-D7E3-DF58-D862-91D6BC850C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AF6F18-BBFB-394F-65C9-D1DD07B54E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11B36-220E-4DB0-8822-29FC16F88806}" type="datetime1">
              <a:rPr lang="en-US" smtClean="0"/>
              <a:t>10/14/2023</a:t>
            </a:fld>
            <a:endParaRPr lang="en-US"/>
          </a:p>
        </p:txBody>
      </p:sp>
      <p:sp>
        <p:nvSpPr>
          <p:cNvPr id="5" name="Footer Placeholder 4">
            <a:extLst>
              <a:ext uri="{FF2B5EF4-FFF2-40B4-BE49-F238E27FC236}">
                <a16:creationId xmlns:a16="http://schemas.microsoft.com/office/drawing/2014/main" id="{5AEF5C01-3F57-E4AB-95B3-E7ACD1B82E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27A357-60BE-EA10-F446-905EFEA921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21C32E-95B3-40B6-92B4-48D34CB1A4B4}" type="slidenum">
              <a:rPr lang="en-US" smtClean="0"/>
              <a:t>‹#›</a:t>
            </a:fld>
            <a:endParaRPr lang="en-US"/>
          </a:p>
        </p:txBody>
      </p:sp>
    </p:spTree>
    <p:extLst>
      <p:ext uri="{BB962C8B-B14F-4D97-AF65-F5344CB8AC3E}">
        <p14:creationId xmlns:p14="http://schemas.microsoft.com/office/powerpoint/2010/main" val="16124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7146A-EBD3-C260-D91B-D926AD659152}"/>
              </a:ext>
            </a:extLst>
          </p:cNvPr>
          <p:cNvSpPr>
            <a:spLocks noGrp="1"/>
          </p:cNvSpPr>
          <p:nvPr>
            <p:ph type="ctrTitle"/>
          </p:nvPr>
        </p:nvSpPr>
        <p:spPr>
          <a:xfrm>
            <a:off x="1523998" y="281612"/>
            <a:ext cx="9389806" cy="2387600"/>
          </a:xfrm>
        </p:spPr>
        <p:txBody>
          <a:bodyPr>
            <a:normAutofit fontScale="90000"/>
          </a:bodyPr>
          <a:lstStyle/>
          <a:p>
            <a:r>
              <a:rPr lang="en-US"/>
              <a:t>Graphics Processing Unit Assisted Computation for a Gas-Phase Chemical Solver in CMAQ</a:t>
            </a:r>
          </a:p>
        </p:txBody>
      </p:sp>
      <p:sp>
        <p:nvSpPr>
          <p:cNvPr id="3" name="Subtitle 2">
            <a:extLst>
              <a:ext uri="{FF2B5EF4-FFF2-40B4-BE49-F238E27FC236}">
                <a16:creationId xmlns:a16="http://schemas.microsoft.com/office/drawing/2014/main" id="{462B2A24-79B2-1C66-E68E-C9D852AF462B}"/>
              </a:ext>
            </a:extLst>
          </p:cNvPr>
          <p:cNvSpPr>
            <a:spLocks noGrp="1"/>
          </p:cNvSpPr>
          <p:nvPr>
            <p:ph type="subTitle" idx="1"/>
          </p:nvPr>
        </p:nvSpPr>
        <p:spPr>
          <a:xfrm>
            <a:off x="1125617" y="2798510"/>
            <a:ext cx="9940760" cy="1015125"/>
          </a:xfrm>
        </p:spPr>
        <p:txBody>
          <a:bodyPr>
            <a:noAutofit/>
          </a:bodyPr>
          <a:lstStyle/>
          <a:p>
            <a:pPr marL="0" marR="0">
              <a:lnSpc>
                <a:spcPct val="100000"/>
              </a:lnSpc>
              <a:spcBef>
                <a:spcPts val="0"/>
              </a:spcBef>
              <a:spcAft>
                <a:spcPts val="800"/>
              </a:spcAft>
            </a:pPr>
            <a:r>
              <a:rPr lang="en-US" sz="2800" kern="100" dirty="0">
                <a:effectLst/>
                <a:ea typeface="Calibri" panose="020F0502020204030204" pitchFamily="34" charset="0"/>
                <a:cs typeface="Calibri" panose="020F0502020204030204" pitchFamily="34" charset="0"/>
              </a:rPr>
              <a:t>Khanh Do</a:t>
            </a:r>
            <a:r>
              <a:rPr lang="en-US" sz="2800" kern="100" baseline="30000" dirty="0">
                <a:effectLst/>
                <a:ea typeface="Calibri" panose="020F0502020204030204" pitchFamily="34" charset="0"/>
                <a:cs typeface="Calibri" panose="020F0502020204030204" pitchFamily="34" charset="0"/>
              </a:rPr>
              <a:t>1,2,4</a:t>
            </a:r>
            <a:r>
              <a:rPr lang="en-US" sz="2800" kern="100" dirty="0">
                <a:effectLst/>
                <a:ea typeface="Calibri" panose="020F0502020204030204" pitchFamily="34" charset="0"/>
                <a:cs typeface="Calibri" panose="020F0502020204030204" pitchFamily="34" charset="0"/>
              </a:rPr>
              <a:t>, Jose Rodriguez Borbon</a:t>
            </a:r>
            <a:r>
              <a:rPr lang="en-US" sz="2800" kern="100" baseline="30000" dirty="0">
                <a:effectLst/>
                <a:ea typeface="Calibri" panose="020F0502020204030204" pitchFamily="34" charset="0"/>
                <a:cs typeface="Calibri" panose="020F0502020204030204" pitchFamily="34" charset="0"/>
              </a:rPr>
              <a:t>1</a:t>
            </a:r>
            <a:r>
              <a:rPr lang="en-US" sz="2800" kern="100" baseline="-25000" dirty="0">
                <a:effectLst/>
                <a:ea typeface="Calibri" panose="020F0502020204030204" pitchFamily="34" charset="0"/>
                <a:cs typeface="Calibri" panose="020F0502020204030204" pitchFamily="34" charset="0"/>
              </a:rPr>
              <a:t>,</a:t>
            </a:r>
            <a:r>
              <a:rPr lang="en-US" sz="2800" kern="100" baseline="30000" dirty="0">
                <a:effectLst/>
                <a:ea typeface="Calibri" panose="020F0502020204030204" pitchFamily="34" charset="0"/>
                <a:cs typeface="Calibri" panose="020F0502020204030204" pitchFamily="34" charset="0"/>
              </a:rPr>
              <a:t> </a:t>
            </a:r>
            <a:r>
              <a:rPr lang="en-US" sz="2800" kern="100" dirty="0">
                <a:effectLst/>
                <a:ea typeface="Calibri" panose="020F0502020204030204" pitchFamily="34" charset="0"/>
                <a:cs typeface="Calibri" panose="020F0502020204030204" pitchFamily="34" charset="0"/>
              </a:rPr>
              <a:t>George Delic</a:t>
            </a:r>
            <a:r>
              <a:rPr lang="en-US" sz="2800" kern="100" baseline="30000" dirty="0">
                <a:effectLst/>
                <a:ea typeface="Calibri" panose="020F0502020204030204" pitchFamily="34" charset="0"/>
                <a:cs typeface="Calibri" panose="020F0502020204030204" pitchFamily="34" charset="0"/>
              </a:rPr>
              <a:t>3</a:t>
            </a:r>
            <a:r>
              <a:rPr lang="en-US" sz="2800" kern="100" dirty="0">
                <a:effectLst/>
                <a:ea typeface="Calibri" panose="020F0502020204030204" pitchFamily="34" charset="0"/>
                <a:cs typeface="Calibri" panose="020F0502020204030204" pitchFamily="34" charset="0"/>
              </a:rPr>
              <a:t>, Bryan Wong</a:t>
            </a:r>
            <a:r>
              <a:rPr lang="en-US" sz="2800" kern="100" baseline="30000" dirty="0">
                <a:effectLst/>
                <a:ea typeface="Calibri" panose="020F0502020204030204" pitchFamily="34" charset="0"/>
                <a:cs typeface="Calibri" panose="020F0502020204030204" pitchFamily="34" charset="0"/>
              </a:rPr>
              <a:t>1</a:t>
            </a:r>
            <a:r>
              <a:rPr lang="en-US" sz="2800" kern="100" dirty="0">
                <a:effectLst/>
                <a:ea typeface="Calibri" panose="020F0502020204030204" pitchFamily="34" charset="0"/>
                <a:cs typeface="Calibri" panose="020F0502020204030204" pitchFamily="34" charset="0"/>
              </a:rPr>
              <a:t>, </a:t>
            </a:r>
          </a:p>
          <a:p>
            <a:pPr marL="0" marR="0">
              <a:lnSpc>
                <a:spcPct val="100000"/>
              </a:lnSpc>
              <a:spcBef>
                <a:spcPts val="0"/>
              </a:spcBef>
              <a:spcAft>
                <a:spcPts val="800"/>
              </a:spcAft>
            </a:pPr>
            <a:r>
              <a:rPr lang="en-US" sz="2800" kern="100" dirty="0">
                <a:effectLst/>
                <a:ea typeface="Calibri" panose="020F0502020204030204" pitchFamily="34" charset="0"/>
                <a:cs typeface="Calibri" panose="020F0502020204030204" pitchFamily="34" charset="0"/>
              </a:rPr>
              <a:t>Yang Zhang</a:t>
            </a:r>
            <a:r>
              <a:rPr lang="en-US" sz="2800" kern="100" baseline="30000" dirty="0">
                <a:effectLst/>
                <a:ea typeface="Calibri" panose="020F0502020204030204" pitchFamily="34" charset="0"/>
                <a:cs typeface="Calibri" panose="020F0502020204030204" pitchFamily="34" charset="0"/>
              </a:rPr>
              <a:t>4</a:t>
            </a:r>
            <a:r>
              <a:rPr lang="en-US" sz="2800" kern="100" dirty="0">
                <a:effectLst/>
                <a:ea typeface="Calibri" panose="020F0502020204030204" pitchFamily="34" charset="0"/>
                <a:cs typeface="Calibri" panose="020F0502020204030204" pitchFamily="34" charset="0"/>
              </a:rPr>
              <a:t>, and Cesunica Ivey</a:t>
            </a:r>
            <a:r>
              <a:rPr lang="en-US" sz="2800" kern="100" baseline="30000" dirty="0">
                <a:effectLst/>
                <a:ea typeface="Calibri" panose="020F0502020204030204" pitchFamily="34" charset="0"/>
                <a:cs typeface="Calibri" panose="020F0502020204030204" pitchFamily="34" charset="0"/>
              </a:rPr>
              <a:t>1,2,5</a:t>
            </a:r>
            <a:endParaRPr lang="en-US" sz="2800" dirty="0"/>
          </a:p>
        </p:txBody>
      </p:sp>
      <p:sp>
        <p:nvSpPr>
          <p:cNvPr id="4" name="Slide Number Placeholder 3">
            <a:extLst>
              <a:ext uri="{FF2B5EF4-FFF2-40B4-BE49-F238E27FC236}">
                <a16:creationId xmlns:a16="http://schemas.microsoft.com/office/drawing/2014/main" id="{2DAB559B-8F0D-52A3-5226-9F4EC65C85C1}"/>
              </a:ext>
            </a:extLst>
          </p:cNvPr>
          <p:cNvSpPr>
            <a:spLocks noGrp="1"/>
          </p:cNvSpPr>
          <p:nvPr>
            <p:ph type="sldNum" sz="quarter" idx="12"/>
          </p:nvPr>
        </p:nvSpPr>
        <p:spPr/>
        <p:txBody>
          <a:bodyPr/>
          <a:lstStyle/>
          <a:p>
            <a:fld id="{1421C32E-95B3-40B6-92B4-48D34CB1A4B4}" type="slidenum">
              <a:rPr lang="en-US" smtClean="0"/>
              <a:t>1</a:t>
            </a:fld>
            <a:endParaRPr lang="en-US"/>
          </a:p>
        </p:txBody>
      </p:sp>
      <p:sp>
        <p:nvSpPr>
          <p:cNvPr id="5" name="TextBox 4">
            <a:extLst>
              <a:ext uri="{FF2B5EF4-FFF2-40B4-BE49-F238E27FC236}">
                <a16:creationId xmlns:a16="http://schemas.microsoft.com/office/drawing/2014/main" id="{645EC51C-2477-1988-C5B5-97DA7E86E490}"/>
              </a:ext>
            </a:extLst>
          </p:cNvPr>
          <p:cNvSpPr txBox="1"/>
          <p:nvPr/>
        </p:nvSpPr>
        <p:spPr>
          <a:xfrm>
            <a:off x="2131367" y="4180734"/>
            <a:ext cx="8175067" cy="461665"/>
          </a:xfrm>
          <a:prstGeom prst="rect">
            <a:avLst/>
          </a:prstGeom>
          <a:noFill/>
        </p:spPr>
        <p:txBody>
          <a:bodyPr wrap="square">
            <a:spAutoFit/>
          </a:bodyPr>
          <a:lstStyle/>
          <a:p>
            <a:r>
              <a:rPr lang="en-US" sz="2400" dirty="0"/>
              <a:t>22</a:t>
            </a:r>
            <a:r>
              <a:rPr lang="en-US" sz="2400" baseline="30000" dirty="0"/>
              <a:t>nd</a:t>
            </a:r>
            <a:r>
              <a:rPr lang="en-US" sz="2400" dirty="0"/>
              <a:t> CMAS Conference, Chapel Hill, NC, October 16</a:t>
            </a:r>
            <a:r>
              <a:rPr lang="en-US" sz="2400" baseline="30000" dirty="0"/>
              <a:t>th</a:t>
            </a:r>
            <a:r>
              <a:rPr lang="en-US" sz="2400" dirty="0"/>
              <a:t>, 2023</a:t>
            </a:r>
          </a:p>
        </p:txBody>
      </p:sp>
      <p:sp>
        <p:nvSpPr>
          <p:cNvPr id="7" name="TextBox 6">
            <a:extLst>
              <a:ext uri="{FF2B5EF4-FFF2-40B4-BE49-F238E27FC236}">
                <a16:creationId xmlns:a16="http://schemas.microsoft.com/office/drawing/2014/main" id="{D67B94E7-2175-292A-428C-7674FF8E8A95}"/>
              </a:ext>
            </a:extLst>
          </p:cNvPr>
          <p:cNvSpPr txBox="1"/>
          <p:nvPr/>
        </p:nvSpPr>
        <p:spPr>
          <a:xfrm>
            <a:off x="1323358" y="5061584"/>
            <a:ext cx="9545279" cy="1477328"/>
          </a:xfrm>
          <a:prstGeom prst="rect">
            <a:avLst/>
          </a:prstGeom>
          <a:noFill/>
        </p:spPr>
        <p:txBody>
          <a:bodyPr wrap="square">
            <a:spAutoFit/>
          </a:bodyPr>
          <a:lstStyle/>
          <a:p>
            <a:pPr marL="0" marR="0">
              <a:spcBef>
                <a:spcPts val="0"/>
              </a:spcBef>
            </a:pPr>
            <a:r>
              <a:rPr lang="en-US" sz="1800" kern="100" baseline="30000" dirty="0">
                <a:effectLst/>
                <a:latin typeface="+mj-lt"/>
                <a:ea typeface="Calibri" panose="020F0502020204030204" pitchFamily="34" charset="0"/>
                <a:cs typeface="Calibri" panose="020F0502020204030204" pitchFamily="34" charset="0"/>
              </a:rPr>
              <a:t>1</a:t>
            </a:r>
            <a:r>
              <a:rPr lang="en-US" sz="1800" kern="100" dirty="0">
                <a:effectLst/>
                <a:latin typeface="+mj-lt"/>
                <a:ea typeface="Calibri" panose="020F0502020204030204" pitchFamily="34" charset="0"/>
                <a:cs typeface="Calibri" panose="020F0502020204030204" pitchFamily="34" charset="0"/>
              </a:rPr>
              <a:t>Department of Chemical and Environmental Engineering, University of California, Riverside, CA</a:t>
            </a:r>
            <a:endParaRPr lang="en-US" sz="2400" kern="100" dirty="0">
              <a:effectLst/>
              <a:latin typeface="+mj-lt"/>
              <a:ea typeface="Calibri" panose="020F0502020204030204" pitchFamily="34" charset="0"/>
              <a:cs typeface="Times New Roman" panose="02020603050405020304" pitchFamily="18" charset="0"/>
            </a:endParaRPr>
          </a:p>
          <a:p>
            <a:pPr marL="0" marR="0">
              <a:spcBef>
                <a:spcPts val="0"/>
              </a:spcBef>
            </a:pPr>
            <a:r>
              <a:rPr lang="en-US" sz="1800" kern="100" baseline="30000" dirty="0">
                <a:effectLst/>
                <a:latin typeface="+mj-lt"/>
                <a:ea typeface="Calibri" panose="020F0502020204030204" pitchFamily="34" charset="0"/>
                <a:cs typeface="Calibri" panose="020F0502020204030204" pitchFamily="34" charset="0"/>
              </a:rPr>
              <a:t>2</a:t>
            </a:r>
            <a:r>
              <a:rPr lang="en-US" sz="1800" kern="100" dirty="0">
                <a:effectLst/>
                <a:latin typeface="+mj-lt"/>
                <a:ea typeface="Calibri" panose="020F0502020204030204" pitchFamily="34" charset="0"/>
                <a:cs typeface="Calibri" panose="020F0502020204030204" pitchFamily="34" charset="0"/>
              </a:rPr>
              <a:t>Center for Environmental Research and Technology, Riverside, CA</a:t>
            </a:r>
            <a:endParaRPr lang="en-US" sz="2400" kern="100" dirty="0">
              <a:effectLst/>
              <a:latin typeface="+mj-lt"/>
              <a:ea typeface="Calibri" panose="020F0502020204030204" pitchFamily="34" charset="0"/>
              <a:cs typeface="Times New Roman" panose="02020603050405020304" pitchFamily="18" charset="0"/>
            </a:endParaRPr>
          </a:p>
          <a:p>
            <a:pPr marL="0" marR="0">
              <a:spcBef>
                <a:spcPts val="0"/>
              </a:spcBef>
            </a:pPr>
            <a:r>
              <a:rPr lang="en-US" sz="1800" kern="100" baseline="30000" dirty="0">
                <a:effectLst/>
                <a:latin typeface="+mj-lt"/>
                <a:ea typeface="Calibri" panose="020F0502020204030204" pitchFamily="34" charset="0"/>
                <a:cs typeface="Calibri" panose="020F0502020204030204" pitchFamily="34" charset="0"/>
              </a:rPr>
              <a:t>3</a:t>
            </a:r>
            <a:r>
              <a:rPr lang="en-US" sz="1800" kern="100" dirty="0">
                <a:effectLst/>
                <a:latin typeface="+mj-lt"/>
                <a:ea typeface="Calibri" panose="020F0502020204030204" pitchFamily="34" charset="0"/>
                <a:cs typeface="Calibri" panose="020F0502020204030204" pitchFamily="34" charset="0"/>
              </a:rPr>
              <a:t>Hiperism Consulting, LLC, Chapel Hill, NC</a:t>
            </a:r>
            <a:endParaRPr lang="en-US" sz="2400" kern="100" dirty="0">
              <a:effectLst/>
              <a:latin typeface="+mj-lt"/>
              <a:ea typeface="Calibri" panose="020F0502020204030204" pitchFamily="34" charset="0"/>
              <a:cs typeface="Times New Roman" panose="02020603050405020304" pitchFamily="18" charset="0"/>
            </a:endParaRPr>
          </a:p>
          <a:p>
            <a:pPr marL="0" marR="0">
              <a:spcBef>
                <a:spcPts val="0"/>
              </a:spcBef>
            </a:pPr>
            <a:r>
              <a:rPr lang="en-US" sz="1800" kern="100" baseline="30000" dirty="0">
                <a:effectLst/>
                <a:latin typeface="+mj-lt"/>
                <a:ea typeface="Calibri" panose="020F0502020204030204" pitchFamily="34" charset="0"/>
                <a:cs typeface="Calibri" panose="020F0502020204030204" pitchFamily="34" charset="0"/>
              </a:rPr>
              <a:t>4</a:t>
            </a:r>
            <a:r>
              <a:rPr lang="en-US" sz="1800" kern="100" dirty="0">
                <a:effectLst/>
                <a:latin typeface="+mj-lt"/>
                <a:ea typeface="Calibri" panose="020F0502020204030204" pitchFamily="34" charset="0"/>
                <a:cs typeface="Calibri" panose="020F0502020204030204" pitchFamily="34" charset="0"/>
              </a:rPr>
              <a:t>Department of Civil and Environmental Engineering, Northeastern University, Boston, MA</a:t>
            </a:r>
            <a:endParaRPr lang="en-US" sz="2400" kern="100" dirty="0">
              <a:effectLst/>
              <a:latin typeface="+mj-lt"/>
              <a:ea typeface="Calibri" panose="020F0502020204030204" pitchFamily="34" charset="0"/>
              <a:cs typeface="Times New Roman" panose="02020603050405020304" pitchFamily="18" charset="0"/>
            </a:endParaRPr>
          </a:p>
          <a:p>
            <a:pPr marL="0" marR="0">
              <a:spcBef>
                <a:spcPts val="0"/>
              </a:spcBef>
            </a:pPr>
            <a:r>
              <a:rPr lang="en-US" sz="1800" kern="100" baseline="30000" dirty="0">
                <a:effectLst/>
                <a:latin typeface="+mj-lt"/>
                <a:ea typeface="Calibri" panose="020F0502020204030204" pitchFamily="34" charset="0"/>
                <a:cs typeface="Calibri" panose="020F0502020204030204" pitchFamily="34" charset="0"/>
              </a:rPr>
              <a:t>5</a:t>
            </a:r>
            <a:r>
              <a:rPr lang="en-US" sz="1800" kern="100" dirty="0">
                <a:effectLst/>
                <a:latin typeface="+mj-lt"/>
                <a:ea typeface="Calibri" panose="020F0502020204030204" pitchFamily="34" charset="0"/>
                <a:cs typeface="Calibri" panose="020F0502020204030204" pitchFamily="34" charset="0"/>
              </a:rPr>
              <a:t>Now at Department of Civil and Environmental Engineering, University of California, Berkeley</a:t>
            </a:r>
            <a:endParaRPr lang="en-US" sz="2400" kern="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2140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EFAB1B3-19E2-5B1E-9C82-22140A5C80EB}"/>
              </a:ext>
            </a:extLst>
          </p:cNvPr>
          <p:cNvPicPr>
            <a:picLocks noChangeAspect="1"/>
          </p:cNvPicPr>
          <p:nvPr/>
        </p:nvPicPr>
        <p:blipFill rotWithShape="1">
          <a:blip r:embed="rId2"/>
          <a:srcRect t="10372"/>
          <a:stretch/>
        </p:blipFill>
        <p:spPr bwMode="auto">
          <a:xfrm>
            <a:off x="1906724" y="943984"/>
            <a:ext cx="8188382" cy="1966945"/>
          </a:xfrm>
          <a:prstGeom prst="rect">
            <a:avLst/>
          </a:prstGeom>
          <a:noFill/>
          <a:ln>
            <a:noFill/>
          </a:ln>
        </p:spPr>
      </p:pic>
      <p:sp>
        <p:nvSpPr>
          <p:cNvPr id="4" name="Title 1">
            <a:extLst>
              <a:ext uri="{FF2B5EF4-FFF2-40B4-BE49-F238E27FC236}">
                <a16:creationId xmlns:a16="http://schemas.microsoft.com/office/drawing/2014/main" id="{4F46591F-4B2F-2E3D-F943-B3A1C43877E2}"/>
              </a:ext>
            </a:extLst>
          </p:cNvPr>
          <p:cNvSpPr>
            <a:spLocks noGrp="1"/>
          </p:cNvSpPr>
          <p:nvPr>
            <p:ph type="title"/>
          </p:nvPr>
        </p:nvSpPr>
        <p:spPr>
          <a:xfrm>
            <a:off x="838200" y="325997"/>
            <a:ext cx="10515600" cy="569483"/>
          </a:xfrm>
        </p:spPr>
        <p:txBody>
          <a:bodyPr>
            <a:normAutofit fontScale="90000"/>
          </a:bodyPr>
          <a:lstStyle/>
          <a:p>
            <a:r>
              <a:rPr lang="en-US" dirty="0"/>
              <a:t>Simulation Errors (Spatial)</a:t>
            </a:r>
          </a:p>
        </p:txBody>
      </p:sp>
      <p:pic>
        <p:nvPicPr>
          <p:cNvPr id="20" name="Picture 19">
            <a:extLst>
              <a:ext uri="{FF2B5EF4-FFF2-40B4-BE49-F238E27FC236}">
                <a16:creationId xmlns:a16="http://schemas.microsoft.com/office/drawing/2014/main" id="{BE210732-F73A-6738-CDD8-443FF4031ECC}"/>
              </a:ext>
            </a:extLst>
          </p:cNvPr>
          <p:cNvPicPr>
            <a:picLocks noChangeAspect="1"/>
          </p:cNvPicPr>
          <p:nvPr/>
        </p:nvPicPr>
        <p:blipFill rotWithShape="1">
          <a:blip r:embed="rId3"/>
          <a:srcRect t="7681"/>
          <a:stretch/>
        </p:blipFill>
        <p:spPr bwMode="auto">
          <a:xfrm>
            <a:off x="1906724" y="3003524"/>
            <a:ext cx="8128985" cy="2025981"/>
          </a:xfrm>
          <a:prstGeom prst="rect">
            <a:avLst/>
          </a:prstGeom>
          <a:noFill/>
          <a:ln>
            <a:noFill/>
          </a:ln>
        </p:spPr>
      </p:pic>
      <p:sp>
        <p:nvSpPr>
          <p:cNvPr id="24" name="Content Placeholder 2">
            <a:extLst>
              <a:ext uri="{FF2B5EF4-FFF2-40B4-BE49-F238E27FC236}">
                <a16:creationId xmlns:a16="http://schemas.microsoft.com/office/drawing/2014/main" id="{A5327621-6979-47C0-3F14-26DCE21FBA07}"/>
              </a:ext>
            </a:extLst>
          </p:cNvPr>
          <p:cNvSpPr>
            <a:spLocks noGrp="1"/>
          </p:cNvSpPr>
          <p:nvPr>
            <p:ph idx="1"/>
          </p:nvPr>
        </p:nvSpPr>
        <p:spPr>
          <a:xfrm>
            <a:off x="648031" y="5286526"/>
            <a:ext cx="10705769" cy="1434950"/>
          </a:xfrm>
        </p:spPr>
        <p:txBody>
          <a:bodyPr>
            <a:normAutofit/>
          </a:bodyPr>
          <a:lstStyle/>
          <a:p>
            <a:r>
              <a:rPr lang="en-US" sz="2400" dirty="0"/>
              <a:t>Two versions of CMAQ produce very similar concentrations across all the species</a:t>
            </a:r>
          </a:p>
          <a:p>
            <a:r>
              <a:rPr lang="en-US" sz="2400" dirty="0"/>
              <a:t>Domain mean biases are small</a:t>
            </a:r>
          </a:p>
          <a:p>
            <a:r>
              <a:rPr lang="en-US" sz="2400" dirty="0"/>
              <a:t>Maximum differences are </a:t>
            </a:r>
            <a:r>
              <a:rPr lang="en-US" sz="2400" b="0" i="0" dirty="0">
                <a:effectLst/>
                <a:latin typeface="fira sans" panose="020F0502020204030204" pitchFamily="34" charset="0"/>
              </a:rPr>
              <a:t>~</a:t>
            </a:r>
            <a:r>
              <a:rPr lang="en-US" sz="2400" dirty="0"/>
              <a:t>0.8% for NO, </a:t>
            </a:r>
            <a:r>
              <a:rPr lang="en-US" sz="2400" b="0" i="0" dirty="0">
                <a:effectLst/>
                <a:latin typeface="fira sans" panose="020F0502020204030204" pitchFamily="34" charset="0"/>
              </a:rPr>
              <a:t>~</a:t>
            </a:r>
            <a:r>
              <a:rPr lang="en-US" sz="2400" dirty="0"/>
              <a:t>5% for O</a:t>
            </a:r>
            <a:r>
              <a:rPr lang="en-US" sz="2400" baseline="-25000" dirty="0"/>
              <a:t>3</a:t>
            </a:r>
            <a:r>
              <a:rPr lang="en-US" sz="2400" dirty="0"/>
              <a:t>, and </a:t>
            </a:r>
            <a:r>
              <a:rPr lang="en-US" sz="2400" b="0" i="0" dirty="0">
                <a:effectLst/>
                <a:latin typeface="fira sans" panose="020F0502020204030204" pitchFamily="34" charset="0"/>
              </a:rPr>
              <a:t>~</a:t>
            </a:r>
            <a:r>
              <a:rPr lang="en-US" sz="2400" dirty="0"/>
              <a:t>0% for SO</a:t>
            </a:r>
            <a:r>
              <a:rPr lang="en-US" sz="2400" baseline="-25000" dirty="0"/>
              <a:t>2</a:t>
            </a:r>
            <a:endParaRPr lang="en-US" sz="2400" dirty="0"/>
          </a:p>
          <a:p>
            <a:pPr marL="457200" lvl="1" indent="0">
              <a:buNone/>
            </a:pPr>
            <a:endParaRPr lang="en-US" sz="2000" dirty="0">
              <a:effectLst/>
              <a:ea typeface="Calibri" panose="020F0502020204030204" pitchFamily="34" charset="0"/>
            </a:endParaRPr>
          </a:p>
        </p:txBody>
      </p:sp>
      <p:sp>
        <p:nvSpPr>
          <p:cNvPr id="8" name="Slide Number Placeholder 7">
            <a:extLst>
              <a:ext uri="{FF2B5EF4-FFF2-40B4-BE49-F238E27FC236}">
                <a16:creationId xmlns:a16="http://schemas.microsoft.com/office/drawing/2014/main" id="{3BB50871-943A-4BFE-C540-20677E4D0E0F}"/>
              </a:ext>
            </a:extLst>
          </p:cNvPr>
          <p:cNvSpPr>
            <a:spLocks noGrp="1"/>
          </p:cNvSpPr>
          <p:nvPr>
            <p:ph type="sldNum" sz="quarter" idx="12"/>
          </p:nvPr>
        </p:nvSpPr>
        <p:spPr/>
        <p:txBody>
          <a:bodyPr/>
          <a:lstStyle/>
          <a:p>
            <a:fld id="{1421C32E-95B3-40B6-92B4-48D34CB1A4B4}" type="slidenum">
              <a:rPr lang="en-US" smtClean="0"/>
              <a:t>10</a:t>
            </a:fld>
            <a:endParaRPr lang="en-US"/>
          </a:p>
        </p:txBody>
      </p:sp>
      <p:sp>
        <p:nvSpPr>
          <p:cNvPr id="3" name="TextBox 2">
            <a:extLst>
              <a:ext uri="{FF2B5EF4-FFF2-40B4-BE49-F238E27FC236}">
                <a16:creationId xmlns:a16="http://schemas.microsoft.com/office/drawing/2014/main" id="{3B273B78-39A0-4812-1FD7-C7768747E178}"/>
              </a:ext>
            </a:extLst>
          </p:cNvPr>
          <p:cNvSpPr txBox="1"/>
          <p:nvPr/>
        </p:nvSpPr>
        <p:spPr>
          <a:xfrm>
            <a:off x="1476014" y="1742790"/>
            <a:ext cx="430710" cy="369332"/>
          </a:xfrm>
          <a:prstGeom prst="rect">
            <a:avLst/>
          </a:prstGeom>
          <a:noFill/>
        </p:spPr>
        <p:txBody>
          <a:bodyPr wrap="square">
            <a:spAutoFit/>
          </a:bodyPr>
          <a:lstStyle/>
          <a:p>
            <a:r>
              <a:rPr lang="en-US" sz="1800" dirty="0"/>
              <a:t>O</a:t>
            </a:r>
            <a:r>
              <a:rPr lang="en-US" baseline="-25000" dirty="0"/>
              <a:t>3</a:t>
            </a:r>
            <a:endParaRPr lang="en-US" dirty="0"/>
          </a:p>
        </p:txBody>
      </p:sp>
      <p:sp>
        <p:nvSpPr>
          <p:cNvPr id="5" name="TextBox 4">
            <a:extLst>
              <a:ext uri="{FF2B5EF4-FFF2-40B4-BE49-F238E27FC236}">
                <a16:creationId xmlns:a16="http://schemas.microsoft.com/office/drawing/2014/main" id="{4964AF10-37E2-2B0F-07AA-328200DE17BF}"/>
              </a:ext>
            </a:extLst>
          </p:cNvPr>
          <p:cNvSpPr txBox="1"/>
          <p:nvPr/>
        </p:nvSpPr>
        <p:spPr>
          <a:xfrm>
            <a:off x="1346351" y="3831848"/>
            <a:ext cx="560373" cy="369332"/>
          </a:xfrm>
          <a:prstGeom prst="rect">
            <a:avLst/>
          </a:prstGeom>
          <a:noFill/>
        </p:spPr>
        <p:txBody>
          <a:bodyPr wrap="square">
            <a:spAutoFit/>
          </a:bodyPr>
          <a:lstStyle/>
          <a:p>
            <a:r>
              <a:rPr lang="en-US" sz="1800" dirty="0"/>
              <a:t>NO</a:t>
            </a:r>
            <a:r>
              <a:rPr lang="en-US" baseline="-25000" dirty="0"/>
              <a:t>2</a:t>
            </a:r>
            <a:endParaRPr lang="en-US" dirty="0"/>
          </a:p>
        </p:txBody>
      </p:sp>
    </p:spTree>
    <p:extLst>
      <p:ext uri="{BB962C8B-B14F-4D97-AF65-F5344CB8AC3E}">
        <p14:creationId xmlns:p14="http://schemas.microsoft.com/office/powerpoint/2010/main" val="1722634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D258A1B-CFCC-1618-66EF-860E0506CA0E}"/>
              </a:ext>
            </a:extLst>
          </p:cNvPr>
          <p:cNvSpPr>
            <a:spLocks noGrp="1"/>
          </p:cNvSpPr>
          <p:nvPr>
            <p:ph type="title"/>
          </p:nvPr>
        </p:nvSpPr>
        <p:spPr>
          <a:xfrm>
            <a:off x="838200" y="325997"/>
            <a:ext cx="10515600" cy="569483"/>
          </a:xfrm>
        </p:spPr>
        <p:txBody>
          <a:bodyPr>
            <a:normAutofit fontScale="90000"/>
          </a:bodyPr>
          <a:lstStyle/>
          <a:p>
            <a:r>
              <a:rPr lang="en-US" dirty="0"/>
              <a:t>Simulation Errors (Temporal)</a:t>
            </a:r>
          </a:p>
        </p:txBody>
      </p:sp>
      <p:pic>
        <p:nvPicPr>
          <p:cNvPr id="2" name="Picture 1" descr="A graph of a normalized mean bias&#10;&#10;Description automatically generated">
            <a:extLst>
              <a:ext uri="{FF2B5EF4-FFF2-40B4-BE49-F238E27FC236}">
                <a16:creationId xmlns:a16="http://schemas.microsoft.com/office/drawing/2014/main" id="{54666323-7BF9-3D1B-331B-AB0D161F28A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507"/>
          <a:stretch/>
        </p:blipFill>
        <p:spPr bwMode="auto">
          <a:xfrm>
            <a:off x="180995" y="1394749"/>
            <a:ext cx="8222225" cy="5144164"/>
          </a:xfrm>
          <a:prstGeom prst="rect">
            <a:avLst/>
          </a:prstGeom>
          <a:noFill/>
          <a:ln>
            <a:noFill/>
          </a:ln>
        </p:spPr>
      </p:pic>
      <p:sp>
        <p:nvSpPr>
          <p:cNvPr id="15" name="Content Placeholder 2">
            <a:extLst>
              <a:ext uri="{FF2B5EF4-FFF2-40B4-BE49-F238E27FC236}">
                <a16:creationId xmlns:a16="http://schemas.microsoft.com/office/drawing/2014/main" id="{838ED1BB-E561-5388-FF0A-5A2307D86FC7}"/>
              </a:ext>
            </a:extLst>
          </p:cNvPr>
          <p:cNvSpPr>
            <a:spLocks noGrp="1"/>
          </p:cNvSpPr>
          <p:nvPr>
            <p:ph idx="1"/>
          </p:nvPr>
        </p:nvSpPr>
        <p:spPr>
          <a:xfrm>
            <a:off x="8403220" y="1777153"/>
            <a:ext cx="3707757" cy="1143913"/>
          </a:xfrm>
        </p:spPr>
        <p:txBody>
          <a:bodyPr>
            <a:noAutofit/>
          </a:bodyPr>
          <a:lstStyle/>
          <a:p>
            <a:r>
              <a:rPr lang="en-US" sz="1800" dirty="0"/>
              <a:t>Errors do not accumulate and grow </a:t>
            </a:r>
          </a:p>
          <a:p>
            <a:r>
              <a:rPr lang="en-US" sz="1800" dirty="0"/>
              <a:t>Largest NMB for O</a:t>
            </a:r>
            <a:r>
              <a:rPr lang="en-US" sz="1800" baseline="-25000" dirty="0"/>
              <a:t>3</a:t>
            </a:r>
            <a:r>
              <a:rPr lang="en-US" sz="1800" dirty="0"/>
              <a:t> is &lt; 3% across all sites</a:t>
            </a:r>
          </a:p>
          <a:p>
            <a:pPr lvl="1"/>
            <a:endParaRPr lang="en-US" sz="1800" dirty="0"/>
          </a:p>
          <a:p>
            <a:pPr lvl="1"/>
            <a:endParaRPr lang="en-US" sz="1800" dirty="0"/>
          </a:p>
          <a:p>
            <a:pPr marL="457200" lvl="1" indent="0">
              <a:buNone/>
            </a:pPr>
            <a:endParaRPr lang="en-US" sz="1800" dirty="0">
              <a:effectLst/>
              <a:ea typeface="Calibri" panose="020F0502020204030204" pitchFamily="34" charset="0"/>
            </a:endParaRPr>
          </a:p>
        </p:txBody>
      </p:sp>
      <p:sp>
        <p:nvSpPr>
          <p:cNvPr id="3" name="Slide Number Placeholder 2">
            <a:extLst>
              <a:ext uri="{FF2B5EF4-FFF2-40B4-BE49-F238E27FC236}">
                <a16:creationId xmlns:a16="http://schemas.microsoft.com/office/drawing/2014/main" id="{3ED7047D-2BBC-987E-7E95-37B01A6CA2AA}"/>
              </a:ext>
            </a:extLst>
          </p:cNvPr>
          <p:cNvSpPr>
            <a:spLocks noGrp="1"/>
          </p:cNvSpPr>
          <p:nvPr>
            <p:ph type="sldNum" sz="quarter" idx="12"/>
          </p:nvPr>
        </p:nvSpPr>
        <p:spPr/>
        <p:txBody>
          <a:bodyPr/>
          <a:lstStyle/>
          <a:p>
            <a:fld id="{1421C32E-95B3-40B6-92B4-48D34CB1A4B4}" type="slidenum">
              <a:rPr lang="en-US" smtClean="0"/>
              <a:t>11</a:t>
            </a:fld>
            <a:endParaRPr lang="en-US"/>
          </a:p>
        </p:txBody>
      </p:sp>
      <p:sp>
        <p:nvSpPr>
          <p:cNvPr id="5" name="TextBox 4">
            <a:extLst>
              <a:ext uri="{FF2B5EF4-FFF2-40B4-BE49-F238E27FC236}">
                <a16:creationId xmlns:a16="http://schemas.microsoft.com/office/drawing/2014/main" id="{0FE1D48B-2391-4FF8-C717-7419526F3BA7}"/>
              </a:ext>
            </a:extLst>
          </p:cNvPr>
          <p:cNvSpPr txBox="1"/>
          <p:nvPr/>
        </p:nvSpPr>
        <p:spPr>
          <a:xfrm>
            <a:off x="838200" y="1080462"/>
            <a:ext cx="5487847" cy="369332"/>
          </a:xfrm>
          <a:prstGeom prst="rect">
            <a:avLst/>
          </a:prstGeom>
          <a:solidFill>
            <a:schemeClr val="bg1"/>
          </a:solidFill>
        </p:spPr>
        <p:txBody>
          <a:bodyPr wrap="square">
            <a:spAutoFit/>
          </a:bodyPr>
          <a:lstStyle/>
          <a:p>
            <a:r>
              <a:rPr lang="en-US" sz="1800" dirty="0"/>
              <a:t>Normalized Mean Bias for O</a:t>
            </a:r>
            <a:r>
              <a:rPr lang="en-US" sz="1800" baseline="-25000" dirty="0"/>
              <a:t>3</a:t>
            </a:r>
            <a:r>
              <a:rPr lang="en-US" sz="1800" dirty="0"/>
              <a:t> of 27 sites in Southern CA</a:t>
            </a:r>
            <a:endParaRPr lang="en-US" dirty="0"/>
          </a:p>
        </p:txBody>
      </p:sp>
    </p:spTree>
    <p:extLst>
      <p:ext uri="{BB962C8B-B14F-4D97-AF65-F5344CB8AC3E}">
        <p14:creationId xmlns:p14="http://schemas.microsoft.com/office/powerpoint/2010/main" val="122249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D258A1B-CFCC-1618-66EF-860E0506CA0E}"/>
              </a:ext>
            </a:extLst>
          </p:cNvPr>
          <p:cNvSpPr>
            <a:spLocks noGrp="1"/>
          </p:cNvSpPr>
          <p:nvPr>
            <p:ph type="title"/>
          </p:nvPr>
        </p:nvSpPr>
        <p:spPr>
          <a:xfrm>
            <a:off x="838200" y="325997"/>
            <a:ext cx="10515600" cy="569483"/>
          </a:xfrm>
        </p:spPr>
        <p:txBody>
          <a:bodyPr>
            <a:normAutofit fontScale="90000"/>
          </a:bodyPr>
          <a:lstStyle/>
          <a:p>
            <a:r>
              <a:rPr lang="en-US" dirty="0"/>
              <a:t>Simulation Errors</a:t>
            </a:r>
          </a:p>
        </p:txBody>
      </p:sp>
      <p:sp>
        <p:nvSpPr>
          <p:cNvPr id="15" name="Content Placeholder 2">
            <a:extLst>
              <a:ext uri="{FF2B5EF4-FFF2-40B4-BE49-F238E27FC236}">
                <a16:creationId xmlns:a16="http://schemas.microsoft.com/office/drawing/2014/main" id="{838ED1BB-E561-5388-FF0A-5A2307D86FC7}"/>
              </a:ext>
            </a:extLst>
          </p:cNvPr>
          <p:cNvSpPr>
            <a:spLocks noGrp="1"/>
          </p:cNvSpPr>
          <p:nvPr>
            <p:ph idx="1"/>
          </p:nvPr>
        </p:nvSpPr>
        <p:spPr>
          <a:xfrm>
            <a:off x="712415" y="5897086"/>
            <a:ext cx="11056718" cy="905379"/>
          </a:xfrm>
        </p:spPr>
        <p:txBody>
          <a:bodyPr>
            <a:normAutofit fontScale="92500"/>
          </a:bodyPr>
          <a:lstStyle/>
          <a:p>
            <a:r>
              <a:rPr lang="en-US" sz="2400" dirty="0"/>
              <a:t>Domain NMB errors do not accumulate over prolonged simulation periods for all species</a:t>
            </a:r>
          </a:p>
          <a:p>
            <a:r>
              <a:rPr lang="en-US" sz="2400" dirty="0"/>
              <a:t>Largest domain NMB errors is &lt; 1% across all species</a:t>
            </a:r>
            <a:endParaRPr lang="en-US" dirty="0"/>
          </a:p>
          <a:p>
            <a:pPr lvl="1"/>
            <a:endParaRPr lang="en-US" dirty="0"/>
          </a:p>
          <a:p>
            <a:pPr lvl="1"/>
            <a:endParaRPr lang="en-US" dirty="0"/>
          </a:p>
          <a:p>
            <a:pPr marL="457200" lvl="1" indent="0">
              <a:buNone/>
            </a:pPr>
            <a:endParaRPr lang="en-US" sz="2400" dirty="0">
              <a:effectLst/>
              <a:ea typeface="Calibri" panose="020F0502020204030204" pitchFamily="34" charset="0"/>
            </a:endParaRPr>
          </a:p>
        </p:txBody>
      </p:sp>
      <p:sp>
        <p:nvSpPr>
          <p:cNvPr id="3" name="Slide Number Placeholder 2">
            <a:extLst>
              <a:ext uri="{FF2B5EF4-FFF2-40B4-BE49-F238E27FC236}">
                <a16:creationId xmlns:a16="http://schemas.microsoft.com/office/drawing/2014/main" id="{3ED7047D-2BBC-987E-7E95-37B01A6CA2AA}"/>
              </a:ext>
            </a:extLst>
          </p:cNvPr>
          <p:cNvSpPr>
            <a:spLocks noGrp="1"/>
          </p:cNvSpPr>
          <p:nvPr>
            <p:ph type="sldNum" sz="quarter" idx="12"/>
          </p:nvPr>
        </p:nvSpPr>
        <p:spPr/>
        <p:txBody>
          <a:bodyPr/>
          <a:lstStyle/>
          <a:p>
            <a:fld id="{1421C32E-95B3-40B6-92B4-48D34CB1A4B4}" type="slidenum">
              <a:rPr lang="en-US" smtClean="0"/>
              <a:t>12</a:t>
            </a:fld>
            <a:endParaRPr lang="en-US"/>
          </a:p>
        </p:txBody>
      </p:sp>
      <p:pic>
        <p:nvPicPr>
          <p:cNvPr id="8" name="Picture 7" descr="A graph of a number of different colored lines&#10;&#10;Description automatically generated">
            <a:extLst>
              <a:ext uri="{FF2B5EF4-FFF2-40B4-BE49-F238E27FC236}">
                <a16:creationId xmlns:a16="http://schemas.microsoft.com/office/drawing/2014/main" id="{B13221FA-69B2-8A93-10A6-93E1961EBEE5}"/>
              </a:ext>
            </a:extLst>
          </p:cNvPr>
          <p:cNvPicPr>
            <a:picLocks noChangeAspect="1"/>
          </p:cNvPicPr>
          <p:nvPr/>
        </p:nvPicPr>
        <p:blipFill>
          <a:blip r:embed="rId3"/>
          <a:stretch>
            <a:fillRect/>
          </a:stretch>
        </p:blipFill>
        <p:spPr>
          <a:xfrm>
            <a:off x="2774219" y="968692"/>
            <a:ext cx="6643562" cy="4920616"/>
          </a:xfrm>
          <a:prstGeom prst="rect">
            <a:avLst/>
          </a:prstGeom>
        </p:spPr>
      </p:pic>
    </p:spTree>
    <p:extLst>
      <p:ext uri="{BB962C8B-B14F-4D97-AF65-F5344CB8AC3E}">
        <p14:creationId xmlns:p14="http://schemas.microsoft.com/office/powerpoint/2010/main" val="2022102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F46591F-4B2F-2E3D-F943-B3A1C43877E2}"/>
              </a:ext>
            </a:extLst>
          </p:cNvPr>
          <p:cNvSpPr>
            <a:spLocks noGrp="1"/>
          </p:cNvSpPr>
          <p:nvPr>
            <p:ph type="title"/>
          </p:nvPr>
        </p:nvSpPr>
        <p:spPr>
          <a:xfrm>
            <a:off x="838200" y="325997"/>
            <a:ext cx="10515600" cy="569483"/>
          </a:xfrm>
        </p:spPr>
        <p:txBody>
          <a:bodyPr>
            <a:normAutofit fontScale="90000"/>
          </a:bodyPr>
          <a:lstStyle/>
          <a:p>
            <a:r>
              <a:rPr lang="en-US"/>
              <a:t>Error Analysis</a:t>
            </a:r>
          </a:p>
        </p:txBody>
      </p:sp>
      <p:sp>
        <p:nvSpPr>
          <p:cNvPr id="3" name="Content Placeholder 2">
            <a:extLst>
              <a:ext uri="{FF2B5EF4-FFF2-40B4-BE49-F238E27FC236}">
                <a16:creationId xmlns:a16="http://schemas.microsoft.com/office/drawing/2014/main" id="{E13FDB6D-292D-2BA3-C81D-A32CBC6A68A8}"/>
              </a:ext>
            </a:extLst>
          </p:cNvPr>
          <p:cNvSpPr txBox="1">
            <a:spLocks/>
          </p:cNvSpPr>
          <p:nvPr/>
        </p:nvSpPr>
        <p:spPr>
          <a:xfrm>
            <a:off x="537258" y="1354031"/>
            <a:ext cx="6083462" cy="42596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Technical factors</a:t>
            </a:r>
          </a:p>
          <a:p>
            <a:r>
              <a:rPr lang="en-US" sz="2400" dirty="0"/>
              <a:t>Human errors</a:t>
            </a:r>
          </a:p>
          <a:p>
            <a:pPr lvl="1"/>
            <a:r>
              <a:rPr lang="en-US" sz="2000" dirty="0"/>
              <a:t>Port a large number of codes to the GPU</a:t>
            </a:r>
          </a:p>
          <a:p>
            <a:pPr lvl="1"/>
            <a:r>
              <a:rPr lang="en-US" sz="2000" dirty="0"/>
              <a:t>Vectorize dependence loops</a:t>
            </a:r>
          </a:p>
          <a:p>
            <a:r>
              <a:rPr lang="en-US" sz="2400" dirty="0"/>
              <a:t>Architecture differences</a:t>
            </a:r>
          </a:p>
          <a:p>
            <a:pPr lvl="1"/>
            <a:r>
              <a:rPr lang="en-US" sz="2000" dirty="0"/>
              <a:t>Extremely small values (e.g., time step, concentrations) magnify the errors</a:t>
            </a:r>
          </a:p>
          <a:p>
            <a:pPr lvl="1"/>
            <a:r>
              <a:rPr lang="en-US" sz="2000" dirty="0"/>
              <a:t>The ROS3 for CMAQ-CUDA is highly parallel to maximize loop vectorization</a:t>
            </a:r>
          </a:p>
          <a:p>
            <a:pPr lvl="1"/>
            <a:r>
              <a:rPr lang="en-US" sz="2000" dirty="0"/>
              <a:t>Vector operation on GPU is different than CPU</a:t>
            </a:r>
          </a:p>
          <a:p>
            <a:pPr marL="457200" lvl="1" indent="0">
              <a:buFont typeface="Arial" panose="020B0604020202020204" pitchFamily="34" charset="0"/>
              <a:buNone/>
            </a:pPr>
            <a:endParaRPr lang="en-US" sz="2000" dirty="0"/>
          </a:p>
        </p:txBody>
      </p:sp>
      <p:sp>
        <p:nvSpPr>
          <p:cNvPr id="9" name="Slide Number Placeholder 8">
            <a:extLst>
              <a:ext uri="{FF2B5EF4-FFF2-40B4-BE49-F238E27FC236}">
                <a16:creationId xmlns:a16="http://schemas.microsoft.com/office/drawing/2014/main" id="{DDD36D64-180F-3FDC-887F-8A2FC1C6E2CA}"/>
              </a:ext>
            </a:extLst>
          </p:cNvPr>
          <p:cNvSpPr>
            <a:spLocks noGrp="1"/>
          </p:cNvSpPr>
          <p:nvPr>
            <p:ph type="sldNum" sz="quarter" idx="12"/>
          </p:nvPr>
        </p:nvSpPr>
        <p:spPr/>
        <p:txBody>
          <a:bodyPr/>
          <a:lstStyle/>
          <a:p>
            <a:fld id="{1421C32E-95B3-40B6-92B4-48D34CB1A4B4}" type="slidenum">
              <a:rPr lang="en-US" smtClean="0"/>
              <a:t>13</a:t>
            </a:fld>
            <a:endParaRPr lang="en-US"/>
          </a:p>
        </p:txBody>
      </p:sp>
      <p:pic>
        <p:nvPicPr>
          <p:cNvPr id="12" name="Picture 11">
            <a:extLst>
              <a:ext uri="{FF2B5EF4-FFF2-40B4-BE49-F238E27FC236}">
                <a16:creationId xmlns:a16="http://schemas.microsoft.com/office/drawing/2014/main" id="{7BE31FCC-73E2-9779-573D-CB402C5DA6EF}"/>
              </a:ext>
            </a:extLst>
          </p:cNvPr>
          <p:cNvPicPr>
            <a:picLocks noChangeAspect="1"/>
          </p:cNvPicPr>
          <p:nvPr/>
        </p:nvPicPr>
        <p:blipFill>
          <a:blip r:embed="rId2"/>
          <a:stretch>
            <a:fillRect/>
          </a:stretch>
        </p:blipFill>
        <p:spPr>
          <a:xfrm>
            <a:off x="6226873" y="1966238"/>
            <a:ext cx="5945854" cy="2925523"/>
          </a:xfrm>
          <a:prstGeom prst="rect">
            <a:avLst/>
          </a:prstGeom>
        </p:spPr>
      </p:pic>
      <p:sp>
        <p:nvSpPr>
          <p:cNvPr id="14" name="TextBox 13">
            <a:extLst>
              <a:ext uri="{FF2B5EF4-FFF2-40B4-BE49-F238E27FC236}">
                <a16:creationId xmlns:a16="http://schemas.microsoft.com/office/drawing/2014/main" id="{B4ADCCEA-A0CE-4E99-04CA-2D4B21119FB4}"/>
              </a:ext>
            </a:extLst>
          </p:cNvPr>
          <p:cNvSpPr txBox="1"/>
          <p:nvPr/>
        </p:nvSpPr>
        <p:spPr>
          <a:xfrm>
            <a:off x="7097887" y="1514041"/>
            <a:ext cx="4400597" cy="400110"/>
          </a:xfrm>
          <a:prstGeom prst="rect">
            <a:avLst/>
          </a:prstGeom>
          <a:noFill/>
        </p:spPr>
        <p:txBody>
          <a:bodyPr wrap="square">
            <a:spAutoFit/>
          </a:bodyPr>
          <a:lstStyle/>
          <a:p>
            <a:r>
              <a:rPr lang="en-US" sz="2000" i="1" dirty="0"/>
              <a:t>Reduction algorithm for GPU computing</a:t>
            </a:r>
          </a:p>
        </p:txBody>
      </p:sp>
    </p:spTree>
    <p:extLst>
      <p:ext uri="{BB962C8B-B14F-4D97-AF65-F5344CB8AC3E}">
        <p14:creationId xmlns:p14="http://schemas.microsoft.com/office/powerpoint/2010/main" val="3117064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F46591F-4B2F-2E3D-F943-B3A1C43877E2}"/>
              </a:ext>
            </a:extLst>
          </p:cNvPr>
          <p:cNvSpPr>
            <a:spLocks noGrp="1"/>
          </p:cNvSpPr>
          <p:nvPr>
            <p:ph type="title"/>
          </p:nvPr>
        </p:nvSpPr>
        <p:spPr>
          <a:xfrm>
            <a:off x="838200" y="325997"/>
            <a:ext cx="10515600" cy="569483"/>
          </a:xfrm>
        </p:spPr>
        <p:txBody>
          <a:bodyPr>
            <a:normAutofit fontScale="90000"/>
          </a:bodyPr>
          <a:lstStyle/>
          <a:p>
            <a:r>
              <a:rPr lang="en-US" dirty="0"/>
              <a:t>Conclusions</a:t>
            </a:r>
          </a:p>
        </p:txBody>
      </p:sp>
      <p:sp>
        <p:nvSpPr>
          <p:cNvPr id="3" name="Content Placeholder 2">
            <a:extLst>
              <a:ext uri="{FF2B5EF4-FFF2-40B4-BE49-F238E27FC236}">
                <a16:creationId xmlns:a16="http://schemas.microsoft.com/office/drawing/2014/main" id="{E13FDB6D-292D-2BA3-C81D-A32CBC6A68A8}"/>
              </a:ext>
            </a:extLst>
          </p:cNvPr>
          <p:cNvSpPr txBox="1">
            <a:spLocks/>
          </p:cNvSpPr>
          <p:nvPr/>
        </p:nvSpPr>
        <p:spPr>
          <a:xfrm>
            <a:off x="838200" y="1070451"/>
            <a:ext cx="10621108" cy="49599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ea typeface="Calibri" panose="020F0502020204030204" pitchFamily="34" charset="0"/>
              </a:rPr>
              <a:t>GPU computing gains popularity with the CUDA library</a:t>
            </a:r>
          </a:p>
          <a:p>
            <a:r>
              <a:rPr lang="en-US" dirty="0">
                <a:ea typeface="Calibri" panose="020F0502020204030204" pitchFamily="34" charset="0"/>
              </a:rPr>
              <a:t>Computer hardware improves</a:t>
            </a:r>
          </a:p>
          <a:p>
            <a:pPr lvl="1"/>
            <a:r>
              <a:rPr lang="en-US" dirty="0">
                <a:ea typeface="Calibri" panose="020F0502020204030204" pitchFamily="34" charset="0"/>
              </a:rPr>
              <a:t>Lift the communication bottleneck between the host and the device</a:t>
            </a:r>
          </a:p>
          <a:p>
            <a:pPr lvl="1"/>
            <a:r>
              <a:rPr lang="en-US" dirty="0">
                <a:ea typeface="Calibri" panose="020F0502020204030204" pitchFamily="34" charset="0"/>
              </a:rPr>
              <a:t>Faster GPU clock speed</a:t>
            </a:r>
          </a:p>
          <a:p>
            <a:r>
              <a:rPr lang="en-US" dirty="0">
                <a:ea typeface="Calibri" panose="020F0502020204030204" pitchFamily="34" charset="0"/>
              </a:rPr>
              <a:t>GPU computing remains the model’s integrity</a:t>
            </a:r>
          </a:p>
          <a:p>
            <a:r>
              <a:rPr lang="en-US" dirty="0">
                <a:ea typeface="Calibri" panose="020F0502020204030204" pitchFamily="34" charset="0"/>
              </a:rPr>
              <a:t>CMAS team develops a GPU version of CMAQ</a:t>
            </a:r>
          </a:p>
          <a:p>
            <a:pPr lvl="1"/>
            <a:r>
              <a:rPr lang="en-US" dirty="0">
                <a:ea typeface="Calibri" panose="020F0502020204030204" pitchFamily="34" charset="0"/>
              </a:rPr>
              <a:t>ODE solver can be generalized for other AQMs</a:t>
            </a:r>
          </a:p>
          <a:p>
            <a:pPr lvl="1"/>
            <a:r>
              <a:rPr lang="en-US" dirty="0">
                <a:ea typeface="Calibri" panose="020F0502020204030204" pitchFamily="34" charset="0"/>
              </a:rPr>
              <a:t>Quality control, maintenance, and support</a:t>
            </a:r>
          </a:p>
          <a:p>
            <a:r>
              <a:rPr lang="en-US" dirty="0">
                <a:ea typeface="Calibri" panose="020F0502020204030204" pitchFamily="34" charset="0"/>
              </a:rPr>
              <a:t>Heterogeneous computing offers a promising future of the grid models</a:t>
            </a:r>
          </a:p>
        </p:txBody>
      </p:sp>
      <p:sp>
        <p:nvSpPr>
          <p:cNvPr id="9" name="Slide Number Placeholder 8">
            <a:extLst>
              <a:ext uri="{FF2B5EF4-FFF2-40B4-BE49-F238E27FC236}">
                <a16:creationId xmlns:a16="http://schemas.microsoft.com/office/drawing/2014/main" id="{DDD36D64-180F-3FDC-887F-8A2FC1C6E2CA}"/>
              </a:ext>
            </a:extLst>
          </p:cNvPr>
          <p:cNvSpPr>
            <a:spLocks noGrp="1"/>
          </p:cNvSpPr>
          <p:nvPr>
            <p:ph type="sldNum" sz="quarter" idx="12"/>
          </p:nvPr>
        </p:nvSpPr>
        <p:spPr/>
        <p:txBody>
          <a:bodyPr/>
          <a:lstStyle/>
          <a:p>
            <a:fld id="{1421C32E-95B3-40B6-92B4-48D34CB1A4B4}" type="slidenum">
              <a:rPr lang="en-US" smtClean="0"/>
              <a:t>14</a:t>
            </a:fld>
            <a:endParaRPr lang="en-US"/>
          </a:p>
        </p:txBody>
      </p:sp>
    </p:spTree>
    <p:extLst>
      <p:ext uri="{BB962C8B-B14F-4D97-AF65-F5344CB8AC3E}">
        <p14:creationId xmlns:p14="http://schemas.microsoft.com/office/powerpoint/2010/main" val="3552338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A9489-189F-D07F-1729-9B64EF6C4EB5}"/>
              </a:ext>
            </a:extLst>
          </p:cNvPr>
          <p:cNvSpPr>
            <a:spLocks noGrp="1"/>
          </p:cNvSpPr>
          <p:nvPr>
            <p:ph type="title"/>
          </p:nvPr>
        </p:nvSpPr>
        <p:spPr/>
        <p:txBody>
          <a:bodyPr/>
          <a:lstStyle/>
          <a:p>
            <a:r>
              <a:rPr lang="en-US"/>
              <a:t>Acknowledgments</a:t>
            </a:r>
          </a:p>
        </p:txBody>
      </p:sp>
      <p:pic>
        <p:nvPicPr>
          <p:cNvPr id="2052" name="Picture 4" descr="nsf (1)">
            <a:extLst>
              <a:ext uri="{FF2B5EF4-FFF2-40B4-BE49-F238E27FC236}">
                <a16:creationId xmlns:a16="http://schemas.microsoft.com/office/drawing/2014/main" id="{F8E6111B-BB81-4EA1-A6BC-AFA6C9E0994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5920" y="3521064"/>
            <a:ext cx="3040159" cy="304312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7DD67349-1B5B-6284-23FD-6985D87A34E7}"/>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8" name="Content Placeholder 2">
            <a:extLst>
              <a:ext uri="{FF2B5EF4-FFF2-40B4-BE49-F238E27FC236}">
                <a16:creationId xmlns:a16="http://schemas.microsoft.com/office/drawing/2014/main" id="{3371C955-E31F-BF32-B1CE-80F19A9E69C5}"/>
              </a:ext>
            </a:extLst>
          </p:cNvPr>
          <p:cNvSpPr txBox="1">
            <a:spLocks/>
          </p:cNvSpPr>
          <p:nvPr/>
        </p:nvSpPr>
        <p:spPr>
          <a:xfrm>
            <a:off x="1072803" y="1678663"/>
            <a:ext cx="1051301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NSF CDS&amp;</a:t>
            </a:r>
            <a:r>
              <a:rPr lang="en-US" sz="3200"/>
              <a:t>E (#2053560</a:t>
            </a:r>
            <a:r>
              <a:rPr lang="en-US" sz="3200" dirty="0"/>
              <a:t>)</a:t>
            </a:r>
          </a:p>
          <a:p>
            <a:r>
              <a:rPr lang="en-US" sz="3200" dirty="0"/>
              <a:t>Duncan Quevedo for developing CMAQ-CUDAv3.0</a:t>
            </a:r>
          </a:p>
          <a:p>
            <a:r>
              <a:rPr lang="en-US" sz="3200" dirty="0" err="1"/>
              <a:t>Prithviraj</a:t>
            </a:r>
            <a:r>
              <a:rPr lang="en-US" sz="3200" dirty="0"/>
              <a:t> </a:t>
            </a:r>
            <a:r>
              <a:rPr lang="en-US" sz="3200" dirty="0" err="1"/>
              <a:t>Yuvaraj</a:t>
            </a:r>
            <a:r>
              <a:rPr lang="en-US" sz="3200" dirty="0"/>
              <a:t> for supporting CMAQ-CUDA</a:t>
            </a:r>
          </a:p>
          <a:p>
            <a:pPr marL="0" indent="0">
              <a:buNone/>
            </a:pPr>
            <a:endParaRPr lang="en-US" sz="3200" dirty="0"/>
          </a:p>
        </p:txBody>
      </p:sp>
    </p:spTree>
    <p:extLst>
      <p:ext uri="{BB962C8B-B14F-4D97-AF65-F5344CB8AC3E}">
        <p14:creationId xmlns:p14="http://schemas.microsoft.com/office/powerpoint/2010/main" val="2175350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2BA29878-32B1-7A24-80E7-C8D2699CABA4}"/>
              </a:ext>
            </a:extLst>
          </p:cNvPr>
          <p:cNvSpPr>
            <a:spLocks noGrp="1"/>
          </p:cNvSpPr>
          <p:nvPr>
            <p:ph idx="1"/>
          </p:nvPr>
        </p:nvSpPr>
        <p:spPr>
          <a:xfrm>
            <a:off x="838199" y="1120140"/>
            <a:ext cx="10515600" cy="5056823"/>
          </a:xfrm>
        </p:spPr>
        <p:txBody>
          <a:bodyPr/>
          <a:lstStyle/>
          <a:p>
            <a:r>
              <a:rPr lang="en-US"/>
              <a:t>Scientists have been working to improve the performance of 3D air quality models</a:t>
            </a:r>
          </a:p>
          <a:p>
            <a:r>
              <a:rPr lang="en-US"/>
              <a:t>Algorithm optimization</a:t>
            </a:r>
          </a:p>
          <a:p>
            <a:pPr lvl="1"/>
            <a:r>
              <a:rPr lang="en-US"/>
              <a:t>MPICH, OpenMP</a:t>
            </a:r>
          </a:p>
          <a:p>
            <a:pPr lvl="1"/>
            <a:r>
              <a:rPr lang="en-US"/>
              <a:t>Improvements the chemistry solvers; still maintain the integrity</a:t>
            </a:r>
          </a:p>
          <a:p>
            <a:pPr lvl="2"/>
            <a:r>
              <a:rPr lang="en-US"/>
              <a:t>Sparse Matrix Vectorized Gear (</a:t>
            </a:r>
            <a:r>
              <a:rPr lang="en-US" err="1"/>
              <a:t>SVMGear</a:t>
            </a:r>
            <a:r>
              <a:rPr lang="en-US"/>
              <a:t>) - slowest but most accurate</a:t>
            </a:r>
          </a:p>
          <a:p>
            <a:pPr lvl="2"/>
            <a:r>
              <a:rPr lang="en-US"/>
              <a:t>Rosenbrock (ROS3) – based on GEAR method and faster than </a:t>
            </a:r>
            <a:r>
              <a:rPr lang="en-US" err="1"/>
              <a:t>SMVGear</a:t>
            </a:r>
            <a:endParaRPr lang="en-US"/>
          </a:p>
          <a:p>
            <a:pPr lvl="2"/>
            <a:r>
              <a:rPr lang="en-US"/>
              <a:t>Euler Backward Iteration (EBI) – fastest but least accurate</a:t>
            </a:r>
          </a:p>
          <a:p>
            <a:r>
              <a:rPr lang="en-US"/>
              <a:t>Hardware optimization</a:t>
            </a:r>
          </a:p>
          <a:p>
            <a:pPr lvl="1"/>
            <a:r>
              <a:rPr lang="en-US"/>
              <a:t>Faster CPUs and more MPI processes and OpenMP threads</a:t>
            </a:r>
          </a:p>
          <a:p>
            <a:pPr lvl="1"/>
            <a:r>
              <a:rPr lang="en-US"/>
              <a:t>Porting intensive codes on GPU</a:t>
            </a:r>
          </a:p>
          <a:p>
            <a:r>
              <a:rPr lang="en-US"/>
              <a:t>Machine learning</a:t>
            </a:r>
          </a:p>
          <a:p>
            <a:pPr lvl="1"/>
            <a:endParaRPr lang="en-US"/>
          </a:p>
          <a:p>
            <a:endParaRPr lang="en-US"/>
          </a:p>
        </p:txBody>
      </p:sp>
      <p:sp>
        <p:nvSpPr>
          <p:cNvPr id="4" name="Title 1">
            <a:extLst>
              <a:ext uri="{FF2B5EF4-FFF2-40B4-BE49-F238E27FC236}">
                <a16:creationId xmlns:a16="http://schemas.microsoft.com/office/drawing/2014/main" id="{A3E72130-FA45-F452-2A62-630FA952FC46}"/>
              </a:ext>
            </a:extLst>
          </p:cNvPr>
          <p:cNvSpPr txBox="1">
            <a:spLocks/>
          </p:cNvSpPr>
          <p:nvPr/>
        </p:nvSpPr>
        <p:spPr>
          <a:xfrm>
            <a:off x="838200" y="325997"/>
            <a:ext cx="10515600" cy="569483"/>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Motivation</a:t>
            </a:r>
          </a:p>
        </p:txBody>
      </p:sp>
      <p:sp>
        <p:nvSpPr>
          <p:cNvPr id="2" name="Rectangle 1">
            <a:extLst>
              <a:ext uri="{FF2B5EF4-FFF2-40B4-BE49-F238E27FC236}">
                <a16:creationId xmlns:a16="http://schemas.microsoft.com/office/drawing/2014/main" id="{EA4EE359-7632-A9E5-B488-43C433D04FF6}"/>
              </a:ext>
            </a:extLst>
          </p:cNvPr>
          <p:cNvSpPr/>
          <p:nvPr/>
        </p:nvSpPr>
        <p:spPr>
          <a:xfrm>
            <a:off x="6728030" y="6320978"/>
            <a:ext cx="1280160" cy="457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a:t>Results</a:t>
            </a:r>
          </a:p>
          <a:p>
            <a:pPr algn="ctr"/>
            <a:r>
              <a:rPr lang="en-US" sz="1200"/>
              <a:t>CMAQ-CUDAv2.0</a:t>
            </a:r>
          </a:p>
        </p:txBody>
      </p:sp>
      <p:sp>
        <p:nvSpPr>
          <p:cNvPr id="3" name="Rectangle 2">
            <a:extLst>
              <a:ext uri="{FF2B5EF4-FFF2-40B4-BE49-F238E27FC236}">
                <a16:creationId xmlns:a16="http://schemas.microsoft.com/office/drawing/2014/main" id="{45F13716-B0BB-536E-AC68-63487F08B80B}"/>
              </a:ext>
            </a:extLst>
          </p:cNvPr>
          <p:cNvSpPr/>
          <p:nvPr/>
        </p:nvSpPr>
        <p:spPr>
          <a:xfrm>
            <a:off x="8008190" y="6320978"/>
            <a:ext cx="1280160" cy="457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a:t>Future Work</a:t>
            </a:r>
          </a:p>
        </p:txBody>
      </p:sp>
      <p:sp>
        <p:nvSpPr>
          <p:cNvPr id="5" name="Rectangle 4">
            <a:extLst>
              <a:ext uri="{FF2B5EF4-FFF2-40B4-BE49-F238E27FC236}">
                <a16:creationId xmlns:a16="http://schemas.microsoft.com/office/drawing/2014/main" id="{10A7C8A5-DE3D-D84B-2788-9155D0E50495}"/>
              </a:ext>
            </a:extLst>
          </p:cNvPr>
          <p:cNvSpPr/>
          <p:nvPr/>
        </p:nvSpPr>
        <p:spPr>
          <a:xfrm>
            <a:off x="2887550" y="6320978"/>
            <a:ext cx="1280160" cy="457200"/>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lin ang="54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a:t>Background/</a:t>
            </a:r>
          </a:p>
          <a:p>
            <a:pPr algn="ctr"/>
            <a:r>
              <a:rPr lang="en-US" sz="1200"/>
              <a:t>Objective</a:t>
            </a:r>
          </a:p>
        </p:txBody>
      </p:sp>
      <p:sp>
        <p:nvSpPr>
          <p:cNvPr id="6" name="Rectangle 5">
            <a:extLst>
              <a:ext uri="{FF2B5EF4-FFF2-40B4-BE49-F238E27FC236}">
                <a16:creationId xmlns:a16="http://schemas.microsoft.com/office/drawing/2014/main" id="{0691FD56-9DD9-4429-F478-62F6ECCFE626}"/>
              </a:ext>
            </a:extLst>
          </p:cNvPr>
          <p:cNvSpPr/>
          <p:nvPr/>
        </p:nvSpPr>
        <p:spPr>
          <a:xfrm>
            <a:off x="5447870" y="6320978"/>
            <a:ext cx="1280160" cy="457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a:t>Results</a:t>
            </a:r>
          </a:p>
          <a:p>
            <a:pPr algn="ctr"/>
            <a:r>
              <a:rPr lang="en-US" sz="1200"/>
              <a:t>CMAQ-CUDAv1.0</a:t>
            </a:r>
          </a:p>
        </p:txBody>
      </p:sp>
      <p:sp>
        <p:nvSpPr>
          <p:cNvPr id="8" name="Rectangle 7">
            <a:extLst>
              <a:ext uri="{FF2B5EF4-FFF2-40B4-BE49-F238E27FC236}">
                <a16:creationId xmlns:a16="http://schemas.microsoft.com/office/drawing/2014/main" id="{8B0BA5BB-45E1-31D4-0427-98B62899F31A}"/>
              </a:ext>
            </a:extLst>
          </p:cNvPr>
          <p:cNvSpPr/>
          <p:nvPr/>
        </p:nvSpPr>
        <p:spPr>
          <a:xfrm>
            <a:off x="4167710" y="6320978"/>
            <a:ext cx="1280160" cy="457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a:t>Methods</a:t>
            </a:r>
          </a:p>
        </p:txBody>
      </p:sp>
      <p:sp>
        <p:nvSpPr>
          <p:cNvPr id="9" name="Slide Number Placeholder 8">
            <a:extLst>
              <a:ext uri="{FF2B5EF4-FFF2-40B4-BE49-F238E27FC236}">
                <a16:creationId xmlns:a16="http://schemas.microsoft.com/office/drawing/2014/main" id="{A88C492B-D5A8-E4ED-C4B8-7A90AA4617EA}"/>
              </a:ext>
            </a:extLst>
          </p:cNvPr>
          <p:cNvSpPr>
            <a:spLocks noGrp="1"/>
          </p:cNvSpPr>
          <p:nvPr>
            <p:ph type="sldNum" sz="quarter" idx="12"/>
          </p:nvPr>
        </p:nvSpPr>
        <p:spPr/>
        <p:txBody>
          <a:bodyPr/>
          <a:lstStyle/>
          <a:p>
            <a:fld id="{1421C32E-95B3-40B6-92B4-48D34CB1A4B4}" type="slidenum">
              <a:rPr lang="en-US" smtClean="0"/>
              <a:t>16</a:t>
            </a:fld>
            <a:endParaRPr lang="en-US"/>
          </a:p>
        </p:txBody>
      </p:sp>
    </p:spTree>
    <p:extLst>
      <p:ext uri="{BB962C8B-B14F-4D97-AF65-F5344CB8AC3E}">
        <p14:creationId xmlns:p14="http://schemas.microsoft.com/office/powerpoint/2010/main" val="3692090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95BB5C-158E-FC90-BC9D-EE25CE24128B}"/>
              </a:ext>
            </a:extLst>
          </p:cNvPr>
          <p:cNvSpPr>
            <a:spLocks noGrp="1"/>
          </p:cNvSpPr>
          <p:nvPr>
            <p:ph idx="1"/>
          </p:nvPr>
        </p:nvSpPr>
        <p:spPr>
          <a:xfrm>
            <a:off x="838200" y="1070451"/>
            <a:ext cx="6842627" cy="4934644"/>
          </a:xfrm>
        </p:spPr>
        <p:txBody>
          <a:bodyPr>
            <a:normAutofit fontScale="92500" lnSpcReduction="10000"/>
          </a:bodyPr>
          <a:lstStyle/>
          <a:p>
            <a:r>
              <a:rPr lang="en-US"/>
              <a:t>We target ROS3 solver for gas-phase mechanism</a:t>
            </a:r>
          </a:p>
          <a:p>
            <a:pPr lvl="1"/>
            <a:r>
              <a:rPr lang="en-US"/>
              <a:t>Handle well stiff ODEs</a:t>
            </a:r>
          </a:p>
          <a:p>
            <a:pPr lvl="1"/>
            <a:r>
              <a:rPr lang="en-US"/>
              <a:t>Highly vectorizable independent loops</a:t>
            </a:r>
          </a:p>
          <a:p>
            <a:r>
              <a:rPr lang="en-US"/>
              <a:t>Porting subroutines of ROS3 solver onto the GPU</a:t>
            </a:r>
          </a:p>
          <a:p>
            <a:pPr lvl="1"/>
            <a:r>
              <a:rPr lang="en-US"/>
              <a:t>Partial derivative, Jacobian matrix, LU decomposition, back substitution</a:t>
            </a:r>
          </a:p>
          <a:p>
            <a:r>
              <a:rPr lang="en-US"/>
              <a:t>Model configuration</a:t>
            </a:r>
          </a:p>
          <a:p>
            <a:pPr lvl="1"/>
            <a:r>
              <a:rPr lang="en-US"/>
              <a:t>SAPRC-07 mechanism</a:t>
            </a:r>
          </a:p>
          <a:p>
            <a:pPr lvl="1"/>
            <a:r>
              <a:rPr lang="en-US"/>
              <a:t>4x4 km resolution</a:t>
            </a:r>
          </a:p>
          <a:p>
            <a:pPr lvl="1"/>
            <a:r>
              <a:rPr lang="en-US"/>
              <a:t>156x102x11 grids </a:t>
            </a:r>
          </a:p>
          <a:p>
            <a:pPr lvl="1"/>
            <a:r>
              <a:rPr lang="en-US"/>
              <a:t>Southern California</a:t>
            </a:r>
          </a:p>
          <a:p>
            <a:pPr lvl="1"/>
            <a:endParaRPr lang="en-US"/>
          </a:p>
          <a:p>
            <a:pPr lvl="1"/>
            <a:endParaRPr lang="en-US"/>
          </a:p>
          <a:p>
            <a:pPr lvl="1"/>
            <a:endParaRPr lang="en-US"/>
          </a:p>
          <a:p>
            <a:pPr marL="457200" lvl="1" indent="0">
              <a:buNone/>
            </a:pPr>
            <a:endParaRPr lang="en-US" sz="2400">
              <a:effectLst/>
              <a:ea typeface="Calibri" panose="020F0502020204030204" pitchFamily="34" charset="0"/>
            </a:endParaRPr>
          </a:p>
        </p:txBody>
      </p:sp>
      <p:sp>
        <p:nvSpPr>
          <p:cNvPr id="4" name="Title 1">
            <a:extLst>
              <a:ext uri="{FF2B5EF4-FFF2-40B4-BE49-F238E27FC236}">
                <a16:creationId xmlns:a16="http://schemas.microsoft.com/office/drawing/2014/main" id="{4F46591F-4B2F-2E3D-F943-B3A1C43877E2}"/>
              </a:ext>
            </a:extLst>
          </p:cNvPr>
          <p:cNvSpPr>
            <a:spLocks noGrp="1"/>
          </p:cNvSpPr>
          <p:nvPr>
            <p:ph type="title"/>
          </p:nvPr>
        </p:nvSpPr>
        <p:spPr>
          <a:xfrm>
            <a:off x="838200" y="325997"/>
            <a:ext cx="10515600" cy="569483"/>
          </a:xfrm>
        </p:spPr>
        <p:txBody>
          <a:bodyPr>
            <a:normAutofit fontScale="90000"/>
          </a:bodyPr>
          <a:lstStyle/>
          <a:p>
            <a:r>
              <a:rPr lang="en-US"/>
              <a:t>Methods</a:t>
            </a:r>
          </a:p>
        </p:txBody>
      </p:sp>
      <p:pic>
        <p:nvPicPr>
          <p:cNvPr id="2" name="Picture 1" descr="A map of the state of california&#10;&#10;Description automatically generated with low confidence">
            <a:extLst>
              <a:ext uri="{FF2B5EF4-FFF2-40B4-BE49-F238E27FC236}">
                <a16:creationId xmlns:a16="http://schemas.microsoft.com/office/drawing/2014/main" id="{C4D8C63A-B8C7-5609-5240-18DE6A2AAF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7065" y="610738"/>
            <a:ext cx="4391526" cy="4941514"/>
          </a:xfrm>
          <a:prstGeom prst="rect">
            <a:avLst/>
          </a:prstGeom>
          <a:noFill/>
          <a:ln>
            <a:noFill/>
          </a:ln>
        </p:spPr>
      </p:pic>
      <p:sp>
        <p:nvSpPr>
          <p:cNvPr id="6" name="TextBox 5">
            <a:extLst>
              <a:ext uri="{FF2B5EF4-FFF2-40B4-BE49-F238E27FC236}">
                <a16:creationId xmlns:a16="http://schemas.microsoft.com/office/drawing/2014/main" id="{4A0F7E01-7DFA-6529-5A3D-5CC32C15EAE5}"/>
              </a:ext>
            </a:extLst>
          </p:cNvPr>
          <p:cNvSpPr txBox="1"/>
          <p:nvPr/>
        </p:nvSpPr>
        <p:spPr>
          <a:xfrm>
            <a:off x="7828547" y="5239909"/>
            <a:ext cx="3942324" cy="1077218"/>
          </a:xfrm>
          <a:prstGeom prst="rect">
            <a:avLst/>
          </a:prstGeom>
          <a:noFill/>
        </p:spPr>
        <p:txBody>
          <a:bodyPr wrap="square">
            <a:spAutoFit/>
          </a:bodyPr>
          <a:lstStyle/>
          <a:p>
            <a:pPr marL="0" marR="0" algn="just">
              <a:spcBef>
                <a:spcPts val="0"/>
              </a:spcBef>
              <a:spcAft>
                <a:spcPts val="1000"/>
              </a:spcAft>
            </a:pPr>
            <a:r>
              <a:rPr lang="en-US" sz="1600" b="1" i="1">
                <a:effectLst/>
                <a:latin typeface="Calibri" panose="020F0502020204030204" pitchFamily="34" charset="0"/>
                <a:ea typeface="Calibri" panose="020F0502020204030204" pitchFamily="34" charset="0"/>
                <a:cs typeface="Arial" panose="020B0604020202020204" pitchFamily="34" charset="0"/>
              </a:rPr>
              <a:t>Figure 6.</a:t>
            </a:r>
            <a:r>
              <a:rPr lang="en-US" sz="1600" i="1">
                <a:effectLst/>
                <a:latin typeface="Calibri" panose="020F0502020204030204" pitchFamily="34" charset="0"/>
                <a:ea typeface="Calibri" panose="020F0502020204030204" pitchFamily="34" charset="0"/>
                <a:cs typeface="Arial" panose="020B0604020202020204" pitchFamily="34" charset="0"/>
              </a:rPr>
              <a:t> The third and inner-most domain (blue boundary) with 4 km horizontal grid spacing covered the entire SCAQMD region (thick black lines).</a:t>
            </a:r>
          </a:p>
        </p:txBody>
      </p:sp>
      <p:sp>
        <p:nvSpPr>
          <p:cNvPr id="5" name="Rectangle 4">
            <a:extLst>
              <a:ext uri="{FF2B5EF4-FFF2-40B4-BE49-F238E27FC236}">
                <a16:creationId xmlns:a16="http://schemas.microsoft.com/office/drawing/2014/main" id="{A46EB866-9315-B085-37F3-42ED945C5A61}"/>
              </a:ext>
            </a:extLst>
          </p:cNvPr>
          <p:cNvSpPr/>
          <p:nvPr/>
        </p:nvSpPr>
        <p:spPr>
          <a:xfrm>
            <a:off x="6728030" y="6320978"/>
            <a:ext cx="1280160" cy="457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a:t>Results</a:t>
            </a:r>
          </a:p>
          <a:p>
            <a:pPr algn="ctr"/>
            <a:r>
              <a:rPr lang="en-US" sz="1200"/>
              <a:t>CMAQ-CUDAv2.0</a:t>
            </a:r>
          </a:p>
        </p:txBody>
      </p:sp>
      <p:sp>
        <p:nvSpPr>
          <p:cNvPr id="7" name="Rectangle 6">
            <a:extLst>
              <a:ext uri="{FF2B5EF4-FFF2-40B4-BE49-F238E27FC236}">
                <a16:creationId xmlns:a16="http://schemas.microsoft.com/office/drawing/2014/main" id="{921819ED-FEB1-D646-E5BB-4BFD2E07AA61}"/>
              </a:ext>
            </a:extLst>
          </p:cNvPr>
          <p:cNvSpPr/>
          <p:nvPr/>
        </p:nvSpPr>
        <p:spPr>
          <a:xfrm>
            <a:off x="8008190" y="6320978"/>
            <a:ext cx="1280160" cy="457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a:t>Future Work</a:t>
            </a:r>
          </a:p>
        </p:txBody>
      </p:sp>
      <p:sp>
        <p:nvSpPr>
          <p:cNvPr id="8" name="Rectangle 7">
            <a:extLst>
              <a:ext uri="{FF2B5EF4-FFF2-40B4-BE49-F238E27FC236}">
                <a16:creationId xmlns:a16="http://schemas.microsoft.com/office/drawing/2014/main" id="{CA259D1D-097D-FE71-8C7D-634333FF6930}"/>
              </a:ext>
            </a:extLst>
          </p:cNvPr>
          <p:cNvSpPr/>
          <p:nvPr/>
        </p:nvSpPr>
        <p:spPr>
          <a:xfrm>
            <a:off x="2887550" y="6320978"/>
            <a:ext cx="1280160" cy="457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a:t>Background/</a:t>
            </a:r>
          </a:p>
          <a:p>
            <a:pPr algn="ctr"/>
            <a:r>
              <a:rPr lang="en-US" sz="1200"/>
              <a:t>Objective</a:t>
            </a:r>
          </a:p>
        </p:txBody>
      </p:sp>
      <p:sp>
        <p:nvSpPr>
          <p:cNvPr id="9" name="Rectangle 8">
            <a:extLst>
              <a:ext uri="{FF2B5EF4-FFF2-40B4-BE49-F238E27FC236}">
                <a16:creationId xmlns:a16="http://schemas.microsoft.com/office/drawing/2014/main" id="{4E737364-1539-6327-0AC7-D14EDEDB85C8}"/>
              </a:ext>
            </a:extLst>
          </p:cNvPr>
          <p:cNvSpPr/>
          <p:nvPr/>
        </p:nvSpPr>
        <p:spPr>
          <a:xfrm>
            <a:off x="5447870" y="6320978"/>
            <a:ext cx="1280160" cy="457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a:t>Results</a:t>
            </a:r>
          </a:p>
          <a:p>
            <a:pPr algn="ctr"/>
            <a:r>
              <a:rPr lang="en-US" sz="1200"/>
              <a:t>CMAQ-CUDAv1.0</a:t>
            </a:r>
          </a:p>
        </p:txBody>
      </p:sp>
      <p:sp>
        <p:nvSpPr>
          <p:cNvPr id="10" name="Rectangle 9">
            <a:extLst>
              <a:ext uri="{FF2B5EF4-FFF2-40B4-BE49-F238E27FC236}">
                <a16:creationId xmlns:a16="http://schemas.microsoft.com/office/drawing/2014/main" id="{66503152-B929-067D-EAA2-651938270FEF}"/>
              </a:ext>
            </a:extLst>
          </p:cNvPr>
          <p:cNvSpPr/>
          <p:nvPr/>
        </p:nvSpPr>
        <p:spPr>
          <a:xfrm>
            <a:off x="4167710" y="6320978"/>
            <a:ext cx="1280160" cy="457200"/>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lin ang="54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a:t>Methods</a:t>
            </a:r>
          </a:p>
        </p:txBody>
      </p:sp>
      <p:sp>
        <p:nvSpPr>
          <p:cNvPr id="11" name="Slide Number Placeholder 10">
            <a:extLst>
              <a:ext uri="{FF2B5EF4-FFF2-40B4-BE49-F238E27FC236}">
                <a16:creationId xmlns:a16="http://schemas.microsoft.com/office/drawing/2014/main" id="{CAC9C06E-DA3D-3E77-4B82-231E9088E5FE}"/>
              </a:ext>
            </a:extLst>
          </p:cNvPr>
          <p:cNvSpPr>
            <a:spLocks noGrp="1"/>
          </p:cNvSpPr>
          <p:nvPr>
            <p:ph type="sldNum" sz="quarter" idx="12"/>
          </p:nvPr>
        </p:nvSpPr>
        <p:spPr/>
        <p:txBody>
          <a:bodyPr/>
          <a:lstStyle/>
          <a:p>
            <a:fld id="{1421C32E-95B3-40B6-92B4-48D34CB1A4B4}" type="slidenum">
              <a:rPr lang="en-US" smtClean="0"/>
              <a:t>17</a:t>
            </a:fld>
            <a:endParaRPr lang="en-US"/>
          </a:p>
        </p:txBody>
      </p:sp>
    </p:spTree>
    <p:extLst>
      <p:ext uri="{BB962C8B-B14F-4D97-AF65-F5344CB8AC3E}">
        <p14:creationId xmlns:p14="http://schemas.microsoft.com/office/powerpoint/2010/main" val="2279239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26FB3F5A-C4A1-911E-8F4F-196964C677EF}"/>
              </a:ext>
            </a:extLst>
          </p:cNvPr>
          <p:cNvGraphicFramePr>
            <a:graphicFrameLocks noGrp="1"/>
          </p:cNvGraphicFramePr>
          <p:nvPr>
            <p:ph idx="1"/>
          </p:nvPr>
        </p:nvGraphicFramePr>
        <p:xfrm>
          <a:off x="1476357" y="3965103"/>
          <a:ext cx="9582001" cy="2222248"/>
        </p:xfrm>
        <a:graphic>
          <a:graphicData uri="http://schemas.openxmlformats.org/drawingml/2006/table">
            <a:tbl>
              <a:tblPr firstRow="1" firstCol="1" bandRow="1"/>
              <a:tblGrid>
                <a:gridCol w="1430254">
                  <a:extLst>
                    <a:ext uri="{9D8B030D-6E8A-4147-A177-3AD203B41FA5}">
                      <a16:colId xmlns:a16="http://schemas.microsoft.com/office/drawing/2014/main" val="1701467418"/>
                    </a:ext>
                  </a:extLst>
                </a:gridCol>
                <a:gridCol w="710598">
                  <a:extLst>
                    <a:ext uri="{9D8B030D-6E8A-4147-A177-3AD203B41FA5}">
                      <a16:colId xmlns:a16="http://schemas.microsoft.com/office/drawing/2014/main" val="3588314982"/>
                    </a:ext>
                  </a:extLst>
                </a:gridCol>
                <a:gridCol w="676377">
                  <a:extLst>
                    <a:ext uri="{9D8B030D-6E8A-4147-A177-3AD203B41FA5}">
                      <a16:colId xmlns:a16="http://schemas.microsoft.com/office/drawing/2014/main" val="1756135084"/>
                    </a:ext>
                  </a:extLst>
                </a:gridCol>
                <a:gridCol w="675370">
                  <a:extLst>
                    <a:ext uri="{9D8B030D-6E8A-4147-A177-3AD203B41FA5}">
                      <a16:colId xmlns:a16="http://schemas.microsoft.com/office/drawing/2014/main" val="1910804425"/>
                    </a:ext>
                  </a:extLst>
                </a:gridCol>
                <a:gridCol w="675370">
                  <a:extLst>
                    <a:ext uri="{9D8B030D-6E8A-4147-A177-3AD203B41FA5}">
                      <a16:colId xmlns:a16="http://schemas.microsoft.com/office/drawing/2014/main" val="2316337368"/>
                    </a:ext>
                  </a:extLst>
                </a:gridCol>
                <a:gridCol w="675370">
                  <a:extLst>
                    <a:ext uri="{9D8B030D-6E8A-4147-A177-3AD203B41FA5}">
                      <a16:colId xmlns:a16="http://schemas.microsoft.com/office/drawing/2014/main" val="1886990873"/>
                    </a:ext>
                  </a:extLst>
                </a:gridCol>
                <a:gridCol w="674364">
                  <a:extLst>
                    <a:ext uri="{9D8B030D-6E8A-4147-A177-3AD203B41FA5}">
                      <a16:colId xmlns:a16="http://schemas.microsoft.com/office/drawing/2014/main" val="3254330818"/>
                    </a:ext>
                  </a:extLst>
                </a:gridCol>
                <a:gridCol w="676377">
                  <a:extLst>
                    <a:ext uri="{9D8B030D-6E8A-4147-A177-3AD203B41FA5}">
                      <a16:colId xmlns:a16="http://schemas.microsoft.com/office/drawing/2014/main" val="1970407488"/>
                    </a:ext>
                  </a:extLst>
                </a:gridCol>
                <a:gridCol w="676377">
                  <a:extLst>
                    <a:ext uri="{9D8B030D-6E8A-4147-A177-3AD203B41FA5}">
                      <a16:colId xmlns:a16="http://schemas.microsoft.com/office/drawing/2014/main" val="3966881880"/>
                    </a:ext>
                  </a:extLst>
                </a:gridCol>
                <a:gridCol w="675370">
                  <a:extLst>
                    <a:ext uri="{9D8B030D-6E8A-4147-A177-3AD203B41FA5}">
                      <a16:colId xmlns:a16="http://schemas.microsoft.com/office/drawing/2014/main" val="2995975780"/>
                    </a:ext>
                  </a:extLst>
                </a:gridCol>
                <a:gridCol w="675370">
                  <a:extLst>
                    <a:ext uri="{9D8B030D-6E8A-4147-A177-3AD203B41FA5}">
                      <a16:colId xmlns:a16="http://schemas.microsoft.com/office/drawing/2014/main" val="3277355272"/>
                    </a:ext>
                  </a:extLst>
                </a:gridCol>
                <a:gridCol w="633562">
                  <a:extLst>
                    <a:ext uri="{9D8B030D-6E8A-4147-A177-3AD203B41FA5}">
                      <a16:colId xmlns:a16="http://schemas.microsoft.com/office/drawing/2014/main" val="815938449"/>
                    </a:ext>
                  </a:extLst>
                </a:gridCol>
                <a:gridCol w="727242">
                  <a:extLst>
                    <a:ext uri="{9D8B030D-6E8A-4147-A177-3AD203B41FA5}">
                      <a16:colId xmlns:a16="http://schemas.microsoft.com/office/drawing/2014/main" val="2508570226"/>
                    </a:ext>
                  </a:extLst>
                </a:gridCol>
              </a:tblGrid>
              <a:tr h="196222">
                <a:tc rowSpan="2">
                  <a:txBody>
                    <a:bodyPr/>
                    <a:lstStyle/>
                    <a:p>
                      <a:pPr marL="0" marR="0" algn="ctr">
                        <a:lnSpc>
                          <a:spcPct val="200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 ROS3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RBFEVAL (ms)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RBJACOB (</a:t>
                      </a:r>
                      <a:r>
                        <a:rPr lang="en-US" sz="1400" kern="100" err="1">
                          <a:effectLst/>
                          <a:latin typeface="Calibri" panose="020F0502020204030204" pitchFamily="34" charset="0"/>
                          <a:ea typeface="Calibri" panose="020F0502020204030204" pitchFamily="34" charset="0"/>
                          <a:cs typeface="Times New Roman" panose="02020603050405020304" pitchFamily="18" charset="0"/>
                        </a:rPr>
                        <a:t>ms</a:t>
                      </a:r>
                      <a:r>
                        <a:rPr lang="en-US" sz="1400" kern="10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RBDECOMP (ms)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RBSOLVE (ms)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31911153"/>
                  </a:ext>
                </a:extLst>
              </a:tr>
              <a:tr h="196222">
                <a:tc vMerge="1">
                  <a:txBody>
                    <a:bodyPr/>
                    <a:lstStyle/>
                    <a:p>
                      <a:endParaRPr lang="en-US"/>
                    </a:p>
                  </a:txBody>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CTD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KER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CTH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CTD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KER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CTH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CTD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KER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CTH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CTD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KER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CTH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1171655"/>
                  </a:ext>
                </a:extLst>
              </a:tr>
              <a:tr h="401552">
                <a:tc>
                  <a:txBody>
                    <a:bodyPr/>
                    <a:lstStyle/>
                    <a:p>
                      <a:pPr marL="0" marR="0" algn="just">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Version 1.0</a:t>
                      </a:r>
                    </a:p>
                    <a:p>
                      <a:pPr marL="0" marR="0" algn="just">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2,100 BLKS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3.8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0.39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9.8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9.9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44829125"/>
                  </a:ext>
                </a:extLst>
              </a:tr>
              <a:tr h="401552">
                <a:tc>
                  <a:txBody>
                    <a:bodyPr/>
                    <a:lstStyle/>
                    <a:p>
                      <a:pPr marL="0" marR="0" algn="just">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CMAQ</a:t>
                      </a:r>
                    </a:p>
                    <a:p>
                      <a:pPr marL="0" marR="0" algn="just">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2,100</a:t>
                      </a:r>
                      <a:r>
                        <a:rPr lang="en-US" sz="1400" b="1" kern="100">
                          <a:effectLst/>
                          <a:latin typeface="Calibri" panose="020F0502020204030204" pitchFamily="34" charset="0"/>
                          <a:ea typeface="Calibri" panose="020F0502020204030204" pitchFamily="34" charset="0"/>
                          <a:cs typeface="Times New Roman" panose="02020603050405020304" pitchFamily="18" charset="0"/>
                        </a:rPr>
                        <a:t> </a:t>
                      </a:r>
                      <a:r>
                        <a:rPr lang="en-US" sz="1400" kern="100">
                          <a:effectLst/>
                          <a:latin typeface="Calibri" panose="020F0502020204030204" pitchFamily="34" charset="0"/>
                          <a:ea typeface="Calibri" panose="020F0502020204030204" pitchFamily="34" charset="0"/>
                          <a:cs typeface="Times New Roman" panose="02020603050405020304" pitchFamily="18" charset="0"/>
                        </a:rPr>
                        <a:t>BLKS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38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4.1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3949836"/>
                  </a:ext>
                </a:extLst>
              </a:tr>
              <a:tr h="401552">
                <a:tc>
                  <a:txBody>
                    <a:bodyPr/>
                    <a:lstStyle/>
                    <a:p>
                      <a:pPr marL="0" marR="0" algn="just">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Version 1.0</a:t>
                      </a:r>
                    </a:p>
                    <a:p>
                      <a:pPr marL="0" marR="0" algn="just">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10,000</a:t>
                      </a:r>
                      <a:r>
                        <a:rPr lang="en-US" sz="1400" b="1" kern="100">
                          <a:effectLst/>
                          <a:latin typeface="Calibri" panose="020F0502020204030204" pitchFamily="34" charset="0"/>
                          <a:ea typeface="Calibri" panose="020F0502020204030204" pitchFamily="34" charset="0"/>
                          <a:cs typeface="Times New Roman" panose="02020603050405020304" pitchFamily="18" charset="0"/>
                        </a:rPr>
                        <a:t> </a:t>
                      </a:r>
                      <a:r>
                        <a:rPr lang="en-US" sz="1400" kern="100">
                          <a:effectLst/>
                          <a:latin typeface="Calibri" panose="020F0502020204030204" pitchFamily="34" charset="0"/>
                          <a:ea typeface="Calibri" panose="020F0502020204030204" pitchFamily="34" charset="0"/>
                          <a:cs typeface="Times New Roman" panose="02020603050405020304" pitchFamily="18" charset="0"/>
                        </a:rPr>
                        <a:t>BLKS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7.6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58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4497368"/>
                  </a:ext>
                </a:extLst>
              </a:tr>
              <a:tr h="401552">
                <a:tc>
                  <a:txBody>
                    <a:bodyPr/>
                    <a:lstStyle/>
                    <a:p>
                      <a:pPr marL="0" marR="0" algn="just">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CMAQ</a:t>
                      </a:r>
                    </a:p>
                    <a:p>
                      <a:pPr marL="0" marR="0" algn="just">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10,000</a:t>
                      </a:r>
                      <a:r>
                        <a:rPr lang="en-US" sz="1400" b="1" kern="100">
                          <a:effectLst/>
                          <a:latin typeface="Calibri" panose="020F0502020204030204" pitchFamily="34" charset="0"/>
                          <a:ea typeface="Calibri" panose="020F0502020204030204" pitchFamily="34" charset="0"/>
                          <a:cs typeface="Times New Roman" panose="02020603050405020304" pitchFamily="18" charset="0"/>
                        </a:rPr>
                        <a:t> </a:t>
                      </a:r>
                      <a:r>
                        <a:rPr lang="en-US" sz="1400" kern="100">
                          <a:effectLst/>
                          <a:latin typeface="Calibri" panose="020F0502020204030204" pitchFamily="34" charset="0"/>
                          <a:ea typeface="Calibri" panose="020F0502020204030204" pitchFamily="34" charset="0"/>
                          <a:cs typeface="Times New Roman" panose="02020603050405020304" pitchFamily="18" charset="0"/>
                        </a:rPr>
                        <a:t>BLKS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56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190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2046547"/>
                  </a:ext>
                </a:extLst>
              </a:tr>
            </a:tbl>
          </a:graphicData>
        </a:graphic>
      </p:graphicFrame>
      <p:sp>
        <p:nvSpPr>
          <p:cNvPr id="9" name="Title 1">
            <a:extLst>
              <a:ext uri="{FF2B5EF4-FFF2-40B4-BE49-F238E27FC236}">
                <a16:creationId xmlns:a16="http://schemas.microsoft.com/office/drawing/2014/main" id="{88AF40E3-98A2-825E-7151-1E72E5A8EFD9}"/>
              </a:ext>
            </a:extLst>
          </p:cNvPr>
          <p:cNvSpPr>
            <a:spLocks noGrp="1"/>
          </p:cNvSpPr>
          <p:nvPr>
            <p:ph type="title"/>
          </p:nvPr>
        </p:nvSpPr>
        <p:spPr>
          <a:xfrm>
            <a:off x="838200" y="325997"/>
            <a:ext cx="10515600" cy="569483"/>
          </a:xfrm>
        </p:spPr>
        <p:txBody>
          <a:bodyPr>
            <a:normAutofit fontScale="90000"/>
          </a:bodyPr>
          <a:lstStyle/>
          <a:p>
            <a:r>
              <a:rPr lang="en-US"/>
              <a:t>Results and Discussion</a:t>
            </a:r>
          </a:p>
        </p:txBody>
      </p:sp>
      <p:sp>
        <p:nvSpPr>
          <p:cNvPr id="10" name="Content Placeholder 2">
            <a:extLst>
              <a:ext uri="{FF2B5EF4-FFF2-40B4-BE49-F238E27FC236}">
                <a16:creationId xmlns:a16="http://schemas.microsoft.com/office/drawing/2014/main" id="{3F3025C5-3F99-40F6-1EA4-C72ADA26A805}"/>
              </a:ext>
            </a:extLst>
          </p:cNvPr>
          <p:cNvSpPr txBox="1">
            <a:spLocks/>
          </p:cNvSpPr>
          <p:nvPr/>
        </p:nvSpPr>
        <p:spPr>
          <a:xfrm>
            <a:off x="838200" y="1070450"/>
            <a:ext cx="10220158" cy="22395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The actual GPU computing time (kernel) is much faster than CPU with the same number of arithmetic operations</a:t>
            </a:r>
          </a:p>
          <a:p>
            <a:r>
              <a:rPr lang="en-US"/>
              <a:t>The overall simulation time still slower than original CMAQ</a:t>
            </a:r>
          </a:p>
          <a:p>
            <a:pPr lvl="1"/>
            <a:r>
              <a:rPr lang="en-US"/>
              <a:t>Suffered from the cost of data transfer between the host and device</a:t>
            </a:r>
          </a:p>
          <a:p>
            <a:pPr lvl="1"/>
            <a:r>
              <a:rPr lang="en-US"/>
              <a:t>The gain from the kernel was offset by the data communication cost</a:t>
            </a:r>
          </a:p>
          <a:p>
            <a:pPr marL="457200" lvl="1" indent="0">
              <a:buNone/>
            </a:pPr>
            <a:endParaRPr lang="en-US"/>
          </a:p>
        </p:txBody>
      </p:sp>
      <p:sp>
        <p:nvSpPr>
          <p:cNvPr id="12" name="TextBox 11">
            <a:extLst>
              <a:ext uri="{FF2B5EF4-FFF2-40B4-BE49-F238E27FC236}">
                <a16:creationId xmlns:a16="http://schemas.microsoft.com/office/drawing/2014/main" id="{E26F3789-FC8F-1576-D960-84C4F7E744C7}"/>
              </a:ext>
            </a:extLst>
          </p:cNvPr>
          <p:cNvSpPr txBox="1"/>
          <p:nvPr/>
        </p:nvSpPr>
        <p:spPr>
          <a:xfrm>
            <a:off x="1417052" y="3325837"/>
            <a:ext cx="9828464" cy="646331"/>
          </a:xfrm>
          <a:prstGeom prst="rect">
            <a:avLst/>
          </a:prstGeom>
          <a:noFill/>
        </p:spPr>
        <p:txBody>
          <a:bodyPr wrap="square">
            <a:spAutoFit/>
          </a:bodyPr>
          <a:lstStyle/>
          <a:p>
            <a:pPr marL="0" marR="0" algn="just">
              <a:spcBef>
                <a:spcPts val="0"/>
              </a:spcBef>
              <a:spcAft>
                <a:spcPts val="1000"/>
              </a:spcAft>
            </a:pPr>
            <a:r>
              <a:rPr lang="en-US" sz="1200" b="1" i="1" kern="100">
                <a:effectLst/>
                <a:latin typeface="Calibri" panose="020F0502020204030204" pitchFamily="34" charset="0"/>
                <a:ea typeface="Calibri" panose="020F0502020204030204" pitchFamily="34" charset="0"/>
                <a:cs typeface="Times New Roman" panose="02020603050405020304" pitchFamily="18" charset="0"/>
              </a:rPr>
              <a:t>Table 1.</a:t>
            </a:r>
            <a:r>
              <a:rPr lang="en-US" sz="1200" i="1" kern="100">
                <a:effectLst/>
                <a:latin typeface="Calibri" panose="020F0502020204030204" pitchFamily="34" charset="0"/>
                <a:ea typeface="Calibri" panose="020F0502020204030204" pitchFamily="34" charset="0"/>
                <a:cs typeface="Times New Roman" panose="02020603050405020304" pitchFamily="18" charset="0"/>
              </a:rPr>
              <a:t> Computing time for RBFEVAL, RBJACOB, RBCECOMP, and RBSOLVE subroutines for CMAQ and CMAQ-CUDAv1.0. The time was measured in seconds and was the average of a CMAQ timestep for 2,100 and 10,000 BLKSIZE. CTD (copy to device) is the time for transferring data from host to device. CTH (copy to host) is the time for copying the results from the device to the host. KER (kernel) is the GPU computing time in milliseconds.</a:t>
            </a:r>
          </a:p>
        </p:txBody>
      </p:sp>
      <p:sp>
        <p:nvSpPr>
          <p:cNvPr id="2" name="Rectangle 1">
            <a:extLst>
              <a:ext uri="{FF2B5EF4-FFF2-40B4-BE49-F238E27FC236}">
                <a16:creationId xmlns:a16="http://schemas.microsoft.com/office/drawing/2014/main" id="{2CDDEE49-80BA-420E-409D-A8C0189B8B41}"/>
              </a:ext>
            </a:extLst>
          </p:cNvPr>
          <p:cNvSpPr/>
          <p:nvPr/>
        </p:nvSpPr>
        <p:spPr>
          <a:xfrm>
            <a:off x="6728030" y="6320978"/>
            <a:ext cx="1280160" cy="457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a:t>Results</a:t>
            </a:r>
          </a:p>
          <a:p>
            <a:pPr algn="ctr"/>
            <a:r>
              <a:rPr lang="en-US" sz="1200"/>
              <a:t>CMAQ-CUDAv2.0</a:t>
            </a:r>
          </a:p>
        </p:txBody>
      </p:sp>
      <p:sp>
        <p:nvSpPr>
          <p:cNvPr id="3" name="Rectangle 2">
            <a:extLst>
              <a:ext uri="{FF2B5EF4-FFF2-40B4-BE49-F238E27FC236}">
                <a16:creationId xmlns:a16="http://schemas.microsoft.com/office/drawing/2014/main" id="{A7E08B04-7761-ACA4-7303-65B3EB3180FF}"/>
              </a:ext>
            </a:extLst>
          </p:cNvPr>
          <p:cNvSpPr/>
          <p:nvPr/>
        </p:nvSpPr>
        <p:spPr>
          <a:xfrm>
            <a:off x="8008190" y="6320978"/>
            <a:ext cx="1280160" cy="457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a:t>Future Work</a:t>
            </a:r>
          </a:p>
        </p:txBody>
      </p:sp>
      <p:sp>
        <p:nvSpPr>
          <p:cNvPr id="4" name="Rectangle 3">
            <a:extLst>
              <a:ext uri="{FF2B5EF4-FFF2-40B4-BE49-F238E27FC236}">
                <a16:creationId xmlns:a16="http://schemas.microsoft.com/office/drawing/2014/main" id="{E8467105-9DDF-CCA2-E1AE-15AA2782005A}"/>
              </a:ext>
            </a:extLst>
          </p:cNvPr>
          <p:cNvSpPr/>
          <p:nvPr/>
        </p:nvSpPr>
        <p:spPr>
          <a:xfrm>
            <a:off x="2887550" y="6320978"/>
            <a:ext cx="1280160" cy="457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a:t>Background/</a:t>
            </a:r>
          </a:p>
          <a:p>
            <a:pPr algn="ctr"/>
            <a:r>
              <a:rPr lang="en-US" sz="1200"/>
              <a:t>Objective</a:t>
            </a:r>
          </a:p>
        </p:txBody>
      </p:sp>
      <p:sp>
        <p:nvSpPr>
          <p:cNvPr id="5" name="Rectangle 4">
            <a:extLst>
              <a:ext uri="{FF2B5EF4-FFF2-40B4-BE49-F238E27FC236}">
                <a16:creationId xmlns:a16="http://schemas.microsoft.com/office/drawing/2014/main" id="{7E610842-3BF8-4972-E24F-D77B4B7532A0}"/>
              </a:ext>
            </a:extLst>
          </p:cNvPr>
          <p:cNvSpPr/>
          <p:nvPr/>
        </p:nvSpPr>
        <p:spPr>
          <a:xfrm>
            <a:off x="5447870" y="6320978"/>
            <a:ext cx="1280160" cy="457200"/>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lin ang="54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a:t>Results</a:t>
            </a:r>
          </a:p>
          <a:p>
            <a:pPr algn="ctr"/>
            <a:r>
              <a:rPr lang="en-US" sz="1200"/>
              <a:t>CMAQ-CUDAv1.0</a:t>
            </a:r>
          </a:p>
        </p:txBody>
      </p:sp>
      <p:sp>
        <p:nvSpPr>
          <p:cNvPr id="6" name="Rectangle 5">
            <a:extLst>
              <a:ext uri="{FF2B5EF4-FFF2-40B4-BE49-F238E27FC236}">
                <a16:creationId xmlns:a16="http://schemas.microsoft.com/office/drawing/2014/main" id="{B253818F-E321-1A67-A5E0-DC798DBB8ACB}"/>
              </a:ext>
            </a:extLst>
          </p:cNvPr>
          <p:cNvSpPr/>
          <p:nvPr/>
        </p:nvSpPr>
        <p:spPr>
          <a:xfrm>
            <a:off x="4167710" y="6320978"/>
            <a:ext cx="1280160" cy="457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a:t>Methods</a:t>
            </a:r>
          </a:p>
        </p:txBody>
      </p:sp>
      <p:sp>
        <p:nvSpPr>
          <p:cNvPr id="7" name="Slide Number Placeholder 6">
            <a:extLst>
              <a:ext uri="{FF2B5EF4-FFF2-40B4-BE49-F238E27FC236}">
                <a16:creationId xmlns:a16="http://schemas.microsoft.com/office/drawing/2014/main" id="{1A29830D-59D1-8E48-7A78-C24938216452}"/>
              </a:ext>
            </a:extLst>
          </p:cNvPr>
          <p:cNvSpPr>
            <a:spLocks noGrp="1"/>
          </p:cNvSpPr>
          <p:nvPr>
            <p:ph type="sldNum" sz="quarter" idx="12"/>
          </p:nvPr>
        </p:nvSpPr>
        <p:spPr/>
        <p:txBody>
          <a:bodyPr/>
          <a:lstStyle/>
          <a:p>
            <a:fld id="{1421C32E-95B3-40B6-92B4-48D34CB1A4B4}" type="slidenum">
              <a:rPr lang="en-US" smtClean="0"/>
              <a:t>18</a:t>
            </a:fld>
            <a:endParaRPr lang="en-US"/>
          </a:p>
        </p:txBody>
      </p:sp>
    </p:spTree>
    <p:extLst>
      <p:ext uri="{BB962C8B-B14F-4D97-AF65-F5344CB8AC3E}">
        <p14:creationId xmlns:p14="http://schemas.microsoft.com/office/powerpoint/2010/main" val="933437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F46591F-4B2F-2E3D-F943-B3A1C43877E2}"/>
              </a:ext>
            </a:extLst>
          </p:cNvPr>
          <p:cNvSpPr>
            <a:spLocks noGrp="1"/>
          </p:cNvSpPr>
          <p:nvPr>
            <p:ph type="title"/>
          </p:nvPr>
        </p:nvSpPr>
        <p:spPr>
          <a:xfrm>
            <a:off x="838200" y="325997"/>
            <a:ext cx="10515600" cy="569483"/>
          </a:xfrm>
        </p:spPr>
        <p:txBody>
          <a:bodyPr>
            <a:normAutofit fontScale="90000"/>
          </a:bodyPr>
          <a:lstStyle/>
          <a:p>
            <a:r>
              <a:rPr lang="en-US"/>
              <a:t>Future Work</a:t>
            </a:r>
          </a:p>
        </p:txBody>
      </p:sp>
      <p:sp>
        <p:nvSpPr>
          <p:cNvPr id="24" name="Content Placeholder 2">
            <a:extLst>
              <a:ext uri="{FF2B5EF4-FFF2-40B4-BE49-F238E27FC236}">
                <a16:creationId xmlns:a16="http://schemas.microsoft.com/office/drawing/2014/main" id="{A5327621-6979-47C0-3F14-26DCE21FBA07}"/>
              </a:ext>
            </a:extLst>
          </p:cNvPr>
          <p:cNvSpPr>
            <a:spLocks noGrp="1"/>
          </p:cNvSpPr>
          <p:nvPr>
            <p:ph idx="1"/>
          </p:nvPr>
        </p:nvSpPr>
        <p:spPr>
          <a:xfrm>
            <a:off x="938082" y="1053161"/>
            <a:ext cx="10601877" cy="864278"/>
          </a:xfrm>
        </p:spPr>
        <p:txBody>
          <a:bodyPr>
            <a:normAutofit lnSpcReduction="10000"/>
          </a:bodyPr>
          <a:lstStyle/>
          <a:p>
            <a:r>
              <a:rPr lang="en-US" sz="2400"/>
              <a:t>CMAQ-CUDAv3.0 will significantly reduce data transfer between host and device</a:t>
            </a:r>
          </a:p>
          <a:p>
            <a:r>
              <a:rPr lang="en-US" sz="2400"/>
              <a:t>We will implement multi-GPU method</a:t>
            </a:r>
            <a:endParaRPr lang="en-US" sz="2000"/>
          </a:p>
          <a:p>
            <a:pPr lvl="1"/>
            <a:endParaRPr lang="en-US" sz="2000"/>
          </a:p>
          <a:p>
            <a:pPr marL="457200" lvl="1" indent="0">
              <a:buNone/>
            </a:pPr>
            <a:endParaRPr lang="en-US" sz="2000">
              <a:effectLst/>
              <a:ea typeface="Calibri" panose="020F0502020204030204" pitchFamily="34" charset="0"/>
            </a:endParaRPr>
          </a:p>
        </p:txBody>
      </p:sp>
      <p:pic>
        <p:nvPicPr>
          <p:cNvPr id="2" name="Picture 1" descr="A screenshot of a computer&#10;&#10;Description automatically generated with medium confidence">
            <a:extLst>
              <a:ext uri="{FF2B5EF4-FFF2-40B4-BE49-F238E27FC236}">
                <a16:creationId xmlns:a16="http://schemas.microsoft.com/office/drawing/2014/main" id="{46A1E7A4-A0ED-3CFA-739E-5C05DAA498B9}"/>
              </a:ext>
            </a:extLst>
          </p:cNvPr>
          <p:cNvPicPr>
            <a:picLocks noChangeAspect="1"/>
          </p:cNvPicPr>
          <p:nvPr/>
        </p:nvPicPr>
        <p:blipFill>
          <a:blip r:embed="rId2"/>
          <a:stretch>
            <a:fillRect/>
          </a:stretch>
        </p:blipFill>
        <p:spPr>
          <a:xfrm>
            <a:off x="399256" y="2075120"/>
            <a:ext cx="11150226" cy="4301653"/>
          </a:xfrm>
          <a:prstGeom prst="rect">
            <a:avLst/>
          </a:prstGeom>
        </p:spPr>
      </p:pic>
      <p:sp>
        <p:nvSpPr>
          <p:cNvPr id="10" name="Slide Number Placeholder 9">
            <a:extLst>
              <a:ext uri="{FF2B5EF4-FFF2-40B4-BE49-F238E27FC236}">
                <a16:creationId xmlns:a16="http://schemas.microsoft.com/office/drawing/2014/main" id="{49BF5EFB-CE53-8972-BAC4-44041D10C5EC}"/>
              </a:ext>
            </a:extLst>
          </p:cNvPr>
          <p:cNvSpPr>
            <a:spLocks noGrp="1"/>
          </p:cNvSpPr>
          <p:nvPr>
            <p:ph type="sldNum" sz="quarter" idx="12"/>
          </p:nvPr>
        </p:nvSpPr>
        <p:spPr/>
        <p:txBody>
          <a:bodyPr/>
          <a:lstStyle/>
          <a:p>
            <a:fld id="{1421C32E-95B3-40B6-92B4-48D34CB1A4B4}" type="slidenum">
              <a:rPr lang="en-US" smtClean="0"/>
              <a:t>19</a:t>
            </a:fld>
            <a:endParaRPr lang="en-US"/>
          </a:p>
        </p:txBody>
      </p:sp>
    </p:spTree>
    <p:extLst>
      <p:ext uri="{BB962C8B-B14F-4D97-AF65-F5344CB8AC3E}">
        <p14:creationId xmlns:p14="http://schemas.microsoft.com/office/powerpoint/2010/main" val="1181255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0F4A77-DD54-6A50-2BE1-781B57214F6B}"/>
              </a:ext>
            </a:extLst>
          </p:cNvPr>
          <p:cNvSpPr>
            <a:spLocks noGrp="1"/>
          </p:cNvSpPr>
          <p:nvPr>
            <p:ph idx="1"/>
          </p:nvPr>
        </p:nvSpPr>
        <p:spPr>
          <a:xfrm>
            <a:off x="838200" y="1166132"/>
            <a:ext cx="10134601" cy="5056823"/>
          </a:xfrm>
        </p:spPr>
        <p:txBody>
          <a:bodyPr>
            <a:normAutofit/>
          </a:bodyPr>
          <a:lstStyle/>
          <a:p>
            <a:r>
              <a:rPr lang="en-US" sz="3600" dirty="0"/>
              <a:t>3D air quality models are computationally intensive</a:t>
            </a:r>
          </a:p>
          <a:p>
            <a:pPr lvl="1"/>
            <a:r>
              <a:rPr lang="en-US" sz="3200" dirty="0"/>
              <a:t>Solve for chemistry and transport</a:t>
            </a:r>
          </a:p>
          <a:p>
            <a:pPr lvl="1"/>
            <a:r>
              <a:rPr lang="en-US" sz="3200" dirty="0"/>
              <a:t>Simulate entire CONUS domain &lt; 12-km is computationally expensive</a:t>
            </a:r>
          </a:p>
          <a:p>
            <a:r>
              <a:rPr lang="en-US" sz="3600" dirty="0"/>
              <a:t>All air quality models are being executed on CPUs</a:t>
            </a:r>
          </a:p>
          <a:p>
            <a:r>
              <a:rPr lang="en-US" sz="3600" dirty="0"/>
              <a:t>Limited number of cores per CPU</a:t>
            </a:r>
          </a:p>
          <a:p>
            <a:pPr lvl="1"/>
            <a:r>
              <a:rPr lang="en-US" sz="3200" dirty="0"/>
              <a:t>Intel consumer product: 24 cores (i9 13900k)</a:t>
            </a:r>
          </a:p>
          <a:p>
            <a:pPr lvl="1"/>
            <a:r>
              <a:rPr lang="en-US" sz="3200" dirty="0"/>
              <a:t>Intel server: 60 cores (Xeon Platinum 8490H)</a:t>
            </a:r>
          </a:p>
        </p:txBody>
      </p:sp>
      <p:sp>
        <p:nvSpPr>
          <p:cNvPr id="27" name="Title 1">
            <a:extLst>
              <a:ext uri="{FF2B5EF4-FFF2-40B4-BE49-F238E27FC236}">
                <a16:creationId xmlns:a16="http://schemas.microsoft.com/office/drawing/2014/main" id="{EFC1A291-C61F-D3AF-05F1-20433105DC73}"/>
              </a:ext>
            </a:extLst>
          </p:cNvPr>
          <p:cNvSpPr>
            <a:spLocks noGrp="1"/>
          </p:cNvSpPr>
          <p:nvPr>
            <p:ph type="title"/>
          </p:nvPr>
        </p:nvSpPr>
        <p:spPr>
          <a:xfrm>
            <a:off x="838200" y="325997"/>
            <a:ext cx="10515600" cy="569483"/>
          </a:xfrm>
        </p:spPr>
        <p:txBody>
          <a:bodyPr>
            <a:normAutofit fontScale="90000"/>
          </a:bodyPr>
          <a:lstStyle/>
          <a:p>
            <a:r>
              <a:rPr lang="en-US"/>
              <a:t>Motivation</a:t>
            </a:r>
          </a:p>
        </p:txBody>
      </p:sp>
      <p:sp>
        <p:nvSpPr>
          <p:cNvPr id="2" name="Slide Number Placeholder 1">
            <a:extLst>
              <a:ext uri="{FF2B5EF4-FFF2-40B4-BE49-F238E27FC236}">
                <a16:creationId xmlns:a16="http://schemas.microsoft.com/office/drawing/2014/main" id="{2C544C89-3199-9097-35B7-B63D0C6C2B75}"/>
              </a:ext>
            </a:extLst>
          </p:cNvPr>
          <p:cNvSpPr>
            <a:spLocks noGrp="1"/>
          </p:cNvSpPr>
          <p:nvPr>
            <p:ph type="sldNum" sz="quarter" idx="12"/>
          </p:nvPr>
        </p:nvSpPr>
        <p:spPr/>
        <p:txBody>
          <a:bodyPr/>
          <a:lstStyle/>
          <a:p>
            <a:fld id="{1421C32E-95B3-40B6-92B4-48D34CB1A4B4}" type="slidenum">
              <a:rPr lang="en-US" smtClean="0"/>
              <a:t>2</a:t>
            </a:fld>
            <a:endParaRPr lang="en-US"/>
          </a:p>
        </p:txBody>
      </p:sp>
    </p:spTree>
    <p:extLst>
      <p:ext uri="{BB962C8B-B14F-4D97-AF65-F5344CB8AC3E}">
        <p14:creationId xmlns:p14="http://schemas.microsoft.com/office/powerpoint/2010/main" val="3286438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8DEEF320-F8D2-8705-F38B-F69F0CCFCF4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2" t="1066" r="3789" b="9355"/>
          <a:stretch/>
        </p:blipFill>
        <p:spPr bwMode="auto">
          <a:xfrm>
            <a:off x="311990" y="709508"/>
            <a:ext cx="9893269" cy="4804067"/>
          </a:xfrm>
          <a:prstGeom prst="rect">
            <a:avLst/>
          </a:prstGeom>
          <a:noFill/>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4A815A2A-2C38-B759-AF21-8B8FEDF85B21}"/>
              </a:ext>
            </a:extLst>
          </p:cNvPr>
          <p:cNvSpPr txBox="1"/>
          <p:nvPr/>
        </p:nvSpPr>
        <p:spPr>
          <a:xfrm>
            <a:off x="614950" y="5404669"/>
            <a:ext cx="10401062" cy="369332"/>
          </a:xfrm>
          <a:prstGeom prst="rect">
            <a:avLst/>
          </a:prstGeom>
          <a:noFill/>
        </p:spPr>
        <p:txBody>
          <a:bodyPr wrap="square">
            <a:spAutoFit/>
          </a:bodyPr>
          <a:lstStyle/>
          <a:p>
            <a:pPr marL="0" marR="0" algn="just">
              <a:spcBef>
                <a:spcPts val="0"/>
              </a:spcBef>
              <a:spcAft>
                <a:spcPts val="1000"/>
              </a:spcAft>
            </a:pPr>
            <a:r>
              <a:rPr lang="en-US" i="1">
                <a:effectLst/>
                <a:ea typeface="Calibri" panose="020F0502020204030204" pitchFamily="34" charset="0"/>
                <a:cs typeface="Times New Roman" panose="02020603050405020304" pitchFamily="18" charset="0"/>
              </a:rPr>
              <a:t>Time series of O</a:t>
            </a:r>
            <a:r>
              <a:rPr lang="en-US" i="1" baseline="-25000">
                <a:effectLst/>
                <a:ea typeface="Calibri" panose="020F0502020204030204" pitchFamily="34" charset="0"/>
                <a:cs typeface="Times New Roman" panose="02020603050405020304" pitchFamily="18" charset="0"/>
              </a:rPr>
              <a:t>3</a:t>
            </a:r>
            <a:r>
              <a:rPr lang="en-US" i="1">
                <a:effectLst/>
                <a:ea typeface="Calibri" panose="020F0502020204030204" pitchFamily="34" charset="0"/>
                <a:cs typeface="Times New Roman" panose="02020603050405020304" pitchFamily="18" charset="0"/>
              </a:rPr>
              <a:t> normalized mean bias for 27 locations over Southern California for vertical layers</a:t>
            </a:r>
          </a:p>
        </p:txBody>
      </p:sp>
      <p:sp>
        <p:nvSpPr>
          <p:cNvPr id="7" name="Title 1">
            <a:extLst>
              <a:ext uri="{FF2B5EF4-FFF2-40B4-BE49-F238E27FC236}">
                <a16:creationId xmlns:a16="http://schemas.microsoft.com/office/drawing/2014/main" id="{FD258A1B-CFCC-1618-66EF-860E0506CA0E}"/>
              </a:ext>
            </a:extLst>
          </p:cNvPr>
          <p:cNvSpPr>
            <a:spLocks noGrp="1"/>
          </p:cNvSpPr>
          <p:nvPr>
            <p:ph type="title"/>
          </p:nvPr>
        </p:nvSpPr>
        <p:spPr>
          <a:xfrm>
            <a:off x="838200" y="325997"/>
            <a:ext cx="10515600" cy="569483"/>
          </a:xfrm>
        </p:spPr>
        <p:txBody>
          <a:bodyPr>
            <a:normAutofit fontScale="90000"/>
          </a:bodyPr>
          <a:lstStyle/>
          <a:p>
            <a:r>
              <a:rPr lang="en-US" dirty="0"/>
              <a:t>Simulation Errors</a:t>
            </a:r>
          </a:p>
        </p:txBody>
      </p:sp>
      <p:pic>
        <p:nvPicPr>
          <p:cNvPr id="2" name="Picture 1" descr="A graph of a normalized mean bias&#10;&#10;Description automatically generated">
            <a:extLst>
              <a:ext uri="{FF2B5EF4-FFF2-40B4-BE49-F238E27FC236}">
                <a16:creationId xmlns:a16="http://schemas.microsoft.com/office/drawing/2014/main" id="{54666323-7BF9-3D1B-331B-AB0D161F28A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402"/>
          <a:stretch/>
        </p:blipFill>
        <p:spPr bwMode="auto">
          <a:xfrm>
            <a:off x="10262891" y="854492"/>
            <a:ext cx="1506242" cy="4521741"/>
          </a:xfrm>
          <a:prstGeom prst="rect">
            <a:avLst/>
          </a:prstGeom>
          <a:noFill/>
          <a:ln>
            <a:noFill/>
          </a:ln>
        </p:spPr>
      </p:pic>
      <p:sp>
        <p:nvSpPr>
          <p:cNvPr id="15" name="Content Placeholder 2">
            <a:extLst>
              <a:ext uri="{FF2B5EF4-FFF2-40B4-BE49-F238E27FC236}">
                <a16:creationId xmlns:a16="http://schemas.microsoft.com/office/drawing/2014/main" id="{838ED1BB-E561-5388-FF0A-5A2307D86FC7}"/>
              </a:ext>
            </a:extLst>
          </p:cNvPr>
          <p:cNvSpPr>
            <a:spLocks noGrp="1"/>
          </p:cNvSpPr>
          <p:nvPr>
            <p:ph idx="1"/>
          </p:nvPr>
        </p:nvSpPr>
        <p:spPr>
          <a:xfrm>
            <a:off x="712415" y="5897086"/>
            <a:ext cx="11056718" cy="905379"/>
          </a:xfrm>
        </p:spPr>
        <p:txBody>
          <a:bodyPr>
            <a:normAutofit/>
          </a:bodyPr>
          <a:lstStyle/>
          <a:p>
            <a:r>
              <a:rPr lang="en-US" sz="2400" dirty="0"/>
              <a:t>NMB errors do not accumulate over prolonged simulation periods for all layers</a:t>
            </a:r>
          </a:p>
          <a:p>
            <a:r>
              <a:rPr lang="en-US" sz="2400" dirty="0"/>
              <a:t>Enhancement over the simulation duration spanning all layers</a:t>
            </a:r>
          </a:p>
          <a:p>
            <a:pPr lvl="1"/>
            <a:endParaRPr lang="en-US" dirty="0"/>
          </a:p>
          <a:p>
            <a:pPr lvl="1"/>
            <a:endParaRPr lang="en-US" dirty="0"/>
          </a:p>
          <a:p>
            <a:pPr lvl="1"/>
            <a:endParaRPr lang="en-US" dirty="0"/>
          </a:p>
          <a:p>
            <a:pPr marL="457200" lvl="1" indent="0">
              <a:buNone/>
            </a:pPr>
            <a:endParaRPr lang="en-US" sz="2400" dirty="0">
              <a:effectLst/>
              <a:ea typeface="Calibri" panose="020F0502020204030204" pitchFamily="34" charset="0"/>
            </a:endParaRPr>
          </a:p>
        </p:txBody>
      </p:sp>
      <p:sp>
        <p:nvSpPr>
          <p:cNvPr id="3" name="Slide Number Placeholder 2">
            <a:extLst>
              <a:ext uri="{FF2B5EF4-FFF2-40B4-BE49-F238E27FC236}">
                <a16:creationId xmlns:a16="http://schemas.microsoft.com/office/drawing/2014/main" id="{3ED7047D-2BBC-987E-7E95-37B01A6CA2AA}"/>
              </a:ext>
            </a:extLst>
          </p:cNvPr>
          <p:cNvSpPr>
            <a:spLocks noGrp="1"/>
          </p:cNvSpPr>
          <p:nvPr>
            <p:ph type="sldNum" sz="quarter" idx="12"/>
          </p:nvPr>
        </p:nvSpPr>
        <p:spPr/>
        <p:txBody>
          <a:bodyPr/>
          <a:lstStyle/>
          <a:p>
            <a:fld id="{1421C32E-95B3-40B6-92B4-48D34CB1A4B4}" type="slidenum">
              <a:rPr lang="en-US" smtClean="0"/>
              <a:t>20</a:t>
            </a:fld>
            <a:endParaRPr lang="en-US"/>
          </a:p>
        </p:txBody>
      </p:sp>
    </p:spTree>
    <p:extLst>
      <p:ext uri="{BB962C8B-B14F-4D97-AF65-F5344CB8AC3E}">
        <p14:creationId xmlns:p14="http://schemas.microsoft.com/office/powerpoint/2010/main" val="4256664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5C966-C807-8610-ACAA-3A4800D70B2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BE7FB62-85BB-17F4-9A01-2FF7F7619F16}"/>
              </a:ext>
            </a:extLst>
          </p:cNvPr>
          <p:cNvSpPr>
            <a:spLocks noGrp="1"/>
          </p:cNvSpPr>
          <p:nvPr>
            <p:ph idx="1"/>
          </p:nvPr>
        </p:nvSpPr>
        <p:spPr/>
        <p:txBody>
          <a:bodyPr/>
          <a:lstStyle/>
          <a:p>
            <a:r>
              <a:rPr lang="en-US" dirty="0"/>
              <a:t>Optional aqueous chemistry with kinetic mass transfer and Rosenbrock solver: AQCHEM-KMT</a:t>
            </a:r>
          </a:p>
          <a:p>
            <a:r>
              <a:rPr lang="en-US" dirty="0"/>
              <a:t>GAS-PHASE CHEMISTRY Chapter 8 from CMAQ Documentation: Gear type solvers are the most accurate</a:t>
            </a:r>
          </a:p>
          <a:p>
            <a:r>
              <a:rPr lang="en-US" dirty="0"/>
              <a:t>https://www.cmascenter.org/cmaq/documentation/4.4/CHEM_SOLVER_NOTES.txt</a:t>
            </a:r>
          </a:p>
        </p:txBody>
      </p:sp>
      <p:sp>
        <p:nvSpPr>
          <p:cNvPr id="4" name="Slide Number Placeholder 3">
            <a:extLst>
              <a:ext uri="{FF2B5EF4-FFF2-40B4-BE49-F238E27FC236}">
                <a16:creationId xmlns:a16="http://schemas.microsoft.com/office/drawing/2014/main" id="{2B147C4F-AFB5-152E-EB27-3DE6EF8C8538}"/>
              </a:ext>
            </a:extLst>
          </p:cNvPr>
          <p:cNvSpPr>
            <a:spLocks noGrp="1"/>
          </p:cNvSpPr>
          <p:nvPr>
            <p:ph type="sldNum" sz="quarter" idx="12"/>
          </p:nvPr>
        </p:nvSpPr>
        <p:spPr/>
        <p:txBody>
          <a:bodyPr/>
          <a:lstStyle/>
          <a:p>
            <a:fld id="{1421C32E-95B3-40B6-92B4-48D34CB1A4B4}" type="slidenum">
              <a:rPr lang="en-US" smtClean="0"/>
              <a:t>21</a:t>
            </a:fld>
            <a:endParaRPr lang="en-US"/>
          </a:p>
        </p:txBody>
      </p:sp>
    </p:spTree>
    <p:extLst>
      <p:ext uri="{BB962C8B-B14F-4D97-AF65-F5344CB8AC3E}">
        <p14:creationId xmlns:p14="http://schemas.microsoft.com/office/powerpoint/2010/main" val="4269581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Cube 182">
            <a:extLst>
              <a:ext uri="{FF2B5EF4-FFF2-40B4-BE49-F238E27FC236}">
                <a16:creationId xmlns:a16="http://schemas.microsoft.com/office/drawing/2014/main" id="{6B4613F6-FC58-9A58-AF9D-E7D60B55910A}"/>
              </a:ext>
            </a:extLst>
          </p:cNvPr>
          <p:cNvSpPr/>
          <p:nvPr/>
        </p:nvSpPr>
        <p:spPr>
          <a:xfrm>
            <a:off x="3179363" y="4287362"/>
            <a:ext cx="450687" cy="497462"/>
          </a:xfrm>
          <a:prstGeom prst="cub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D2CC8D-8D98-85D0-8922-81E8A21A30AA}"/>
              </a:ext>
            </a:extLst>
          </p:cNvPr>
          <p:cNvSpPr>
            <a:spLocks noGrp="1"/>
          </p:cNvSpPr>
          <p:nvPr>
            <p:ph type="title"/>
          </p:nvPr>
        </p:nvSpPr>
        <p:spPr>
          <a:xfrm>
            <a:off x="838200" y="325997"/>
            <a:ext cx="10515600" cy="569483"/>
          </a:xfrm>
        </p:spPr>
        <p:txBody>
          <a:bodyPr>
            <a:normAutofit fontScale="90000"/>
          </a:bodyPr>
          <a:lstStyle/>
          <a:p>
            <a:r>
              <a:rPr lang="en-US" dirty="0"/>
              <a:t>Rectilinear Grid Model</a:t>
            </a:r>
          </a:p>
        </p:txBody>
      </p:sp>
      <p:sp>
        <p:nvSpPr>
          <p:cNvPr id="84" name="Cube 83">
            <a:extLst>
              <a:ext uri="{FF2B5EF4-FFF2-40B4-BE49-F238E27FC236}">
                <a16:creationId xmlns:a16="http://schemas.microsoft.com/office/drawing/2014/main" id="{E4E67D98-95FB-883C-1ECC-9A69C5D97BA8}"/>
              </a:ext>
            </a:extLst>
          </p:cNvPr>
          <p:cNvSpPr>
            <a:spLocks noChangeAspect="1"/>
          </p:cNvSpPr>
          <p:nvPr/>
        </p:nvSpPr>
        <p:spPr>
          <a:xfrm>
            <a:off x="772714" y="1126744"/>
            <a:ext cx="3657600" cy="3657600"/>
          </a:xfrm>
          <a:prstGeom prst="cub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a:extLst>
              <a:ext uri="{FF2B5EF4-FFF2-40B4-BE49-F238E27FC236}">
                <a16:creationId xmlns:a16="http://schemas.microsoft.com/office/drawing/2014/main" id="{7202D8B1-95B7-3FB9-7782-F1E96945BC22}"/>
              </a:ext>
            </a:extLst>
          </p:cNvPr>
          <p:cNvCxnSpPr>
            <a:cxnSpLocks/>
            <a:stCxn id="84" idx="1"/>
            <a:endCxn id="84" idx="3"/>
          </p:cNvCxnSpPr>
          <p:nvPr/>
        </p:nvCxnSpPr>
        <p:spPr>
          <a:xfrm>
            <a:off x="2144314" y="2041144"/>
            <a:ext cx="0" cy="2743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31B5424-01B1-5F88-2415-7C8032A66725}"/>
              </a:ext>
            </a:extLst>
          </p:cNvPr>
          <p:cNvCxnSpPr>
            <a:cxnSpLocks/>
          </p:cNvCxnSpPr>
          <p:nvPr/>
        </p:nvCxnSpPr>
        <p:spPr>
          <a:xfrm>
            <a:off x="1448707" y="2041144"/>
            <a:ext cx="0" cy="2743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E526B05-E52C-F38B-4189-9D02442D23B6}"/>
              </a:ext>
            </a:extLst>
          </p:cNvPr>
          <p:cNvCxnSpPr>
            <a:cxnSpLocks/>
          </p:cNvCxnSpPr>
          <p:nvPr/>
        </p:nvCxnSpPr>
        <p:spPr>
          <a:xfrm>
            <a:off x="2836463" y="2041144"/>
            <a:ext cx="0" cy="2743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4F2AA42-2B1D-37C6-1EF4-E7E8DD9BC8E0}"/>
              </a:ext>
            </a:extLst>
          </p:cNvPr>
          <p:cNvCxnSpPr>
            <a:cxnSpLocks/>
          </p:cNvCxnSpPr>
          <p:nvPr/>
        </p:nvCxnSpPr>
        <p:spPr>
          <a:xfrm>
            <a:off x="2493563" y="2041144"/>
            <a:ext cx="0" cy="2743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E8E6BA1F-88F0-6CA4-3C04-B80A41C5F6AC}"/>
              </a:ext>
            </a:extLst>
          </p:cNvPr>
          <p:cNvCxnSpPr>
            <a:cxnSpLocks/>
          </p:cNvCxnSpPr>
          <p:nvPr/>
        </p:nvCxnSpPr>
        <p:spPr>
          <a:xfrm>
            <a:off x="1795063" y="2041144"/>
            <a:ext cx="0" cy="2743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CF4815B-05BC-6A8C-55D7-969E0F01762A}"/>
              </a:ext>
            </a:extLst>
          </p:cNvPr>
          <p:cNvCxnSpPr>
            <a:cxnSpLocks/>
          </p:cNvCxnSpPr>
          <p:nvPr/>
        </p:nvCxnSpPr>
        <p:spPr>
          <a:xfrm>
            <a:off x="3179363" y="2041144"/>
            <a:ext cx="0" cy="2743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A55FBE3-2690-A67C-015D-A1E0711F512B}"/>
              </a:ext>
            </a:extLst>
          </p:cNvPr>
          <p:cNvCxnSpPr>
            <a:cxnSpLocks/>
          </p:cNvCxnSpPr>
          <p:nvPr/>
        </p:nvCxnSpPr>
        <p:spPr>
          <a:xfrm flipH="1">
            <a:off x="772714" y="3192826"/>
            <a:ext cx="274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D1430B2-5A58-88A6-96B4-E994687C4CC2}"/>
              </a:ext>
            </a:extLst>
          </p:cNvPr>
          <p:cNvCxnSpPr>
            <a:cxnSpLocks/>
          </p:cNvCxnSpPr>
          <p:nvPr/>
        </p:nvCxnSpPr>
        <p:spPr>
          <a:xfrm>
            <a:off x="1102913" y="2041144"/>
            <a:ext cx="0" cy="2743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740903A-6806-9AC2-B972-08EACC3066A6}"/>
              </a:ext>
            </a:extLst>
          </p:cNvPr>
          <p:cNvCxnSpPr>
            <a:cxnSpLocks/>
          </p:cNvCxnSpPr>
          <p:nvPr/>
        </p:nvCxnSpPr>
        <p:spPr>
          <a:xfrm>
            <a:off x="4309664" y="1236543"/>
            <a:ext cx="0" cy="2743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DA4FFFC4-705B-7421-474B-139AFABF7728}"/>
              </a:ext>
            </a:extLst>
          </p:cNvPr>
          <p:cNvCxnSpPr>
            <a:cxnSpLocks/>
          </p:cNvCxnSpPr>
          <p:nvPr/>
        </p:nvCxnSpPr>
        <p:spPr>
          <a:xfrm>
            <a:off x="4201713" y="1355344"/>
            <a:ext cx="0" cy="2743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31282B5-05EB-4107-C4B2-0066888208A3}"/>
              </a:ext>
            </a:extLst>
          </p:cNvPr>
          <p:cNvCxnSpPr>
            <a:cxnSpLocks/>
          </p:cNvCxnSpPr>
          <p:nvPr/>
        </p:nvCxnSpPr>
        <p:spPr>
          <a:xfrm>
            <a:off x="3871513" y="1670192"/>
            <a:ext cx="0" cy="2743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8575FF39-6E1C-342A-7913-D855FE6C8275}"/>
              </a:ext>
            </a:extLst>
          </p:cNvPr>
          <p:cNvCxnSpPr>
            <a:cxnSpLocks/>
          </p:cNvCxnSpPr>
          <p:nvPr/>
        </p:nvCxnSpPr>
        <p:spPr>
          <a:xfrm>
            <a:off x="4087413" y="1458793"/>
            <a:ext cx="0" cy="2743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881FE063-2113-DE28-6339-465CF8F1C8D2}"/>
              </a:ext>
            </a:extLst>
          </p:cNvPr>
          <p:cNvCxnSpPr>
            <a:cxnSpLocks/>
          </p:cNvCxnSpPr>
          <p:nvPr/>
        </p:nvCxnSpPr>
        <p:spPr>
          <a:xfrm>
            <a:off x="3970219" y="1588445"/>
            <a:ext cx="0" cy="27323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6D2A1A34-6F90-B2AB-4A4A-086D31BBF341}"/>
              </a:ext>
            </a:extLst>
          </p:cNvPr>
          <p:cNvCxnSpPr>
            <a:cxnSpLocks/>
          </p:cNvCxnSpPr>
          <p:nvPr/>
        </p:nvCxnSpPr>
        <p:spPr>
          <a:xfrm>
            <a:off x="3630213" y="1913089"/>
            <a:ext cx="0" cy="2743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668A5BE-2BF1-7EF9-5366-927F646CCD3C}"/>
              </a:ext>
            </a:extLst>
          </p:cNvPr>
          <p:cNvCxnSpPr>
            <a:cxnSpLocks/>
          </p:cNvCxnSpPr>
          <p:nvPr/>
        </p:nvCxnSpPr>
        <p:spPr>
          <a:xfrm>
            <a:off x="3757213" y="1806194"/>
            <a:ext cx="0" cy="2743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02809E7-1A6A-3328-43EF-193EEB199EC5}"/>
              </a:ext>
            </a:extLst>
          </p:cNvPr>
          <p:cNvCxnSpPr>
            <a:cxnSpLocks/>
          </p:cNvCxnSpPr>
          <p:nvPr/>
        </p:nvCxnSpPr>
        <p:spPr>
          <a:xfrm flipH="1">
            <a:off x="772714" y="2726944"/>
            <a:ext cx="274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1E7DC57-F832-8103-E1F7-13BA58D31B32}"/>
              </a:ext>
            </a:extLst>
          </p:cNvPr>
          <p:cNvCxnSpPr>
            <a:cxnSpLocks/>
          </p:cNvCxnSpPr>
          <p:nvPr/>
        </p:nvCxnSpPr>
        <p:spPr>
          <a:xfrm flipH="1">
            <a:off x="772714" y="4070492"/>
            <a:ext cx="274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71D56EDE-4006-21CF-3CAC-61DED236E541}"/>
              </a:ext>
            </a:extLst>
          </p:cNvPr>
          <p:cNvCxnSpPr>
            <a:cxnSpLocks/>
          </p:cNvCxnSpPr>
          <p:nvPr/>
        </p:nvCxnSpPr>
        <p:spPr>
          <a:xfrm flipH="1">
            <a:off x="772714" y="3655091"/>
            <a:ext cx="274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64477EA2-D03E-3FAD-2459-4F302EA43B53}"/>
              </a:ext>
            </a:extLst>
          </p:cNvPr>
          <p:cNvCxnSpPr>
            <a:cxnSpLocks/>
          </p:cNvCxnSpPr>
          <p:nvPr/>
        </p:nvCxnSpPr>
        <p:spPr>
          <a:xfrm flipH="1">
            <a:off x="772714" y="4399086"/>
            <a:ext cx="274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1A2595C2-E4D8-860F-D4B7-121C8E635CEA}"/>
              </a:ext>
            </a:extLst>
          </p:cNvPr>
          <p:cNvCxnSpPr>
            <a:cxnSpLocks/>
          </p:cNvCxnSpPr>
          <p:nvPr/>
        </p:nvCxnSpPr>
        <p:spPr>
          <a:xfrm flipH="1">
            <a:off x="3515914" y="2278426"/>
            <a:ext cx="91440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326D459-6553-7386-0988-BFD738E143CF}"/>
              </a:ext>
            </a:extLst>
          </p:cNvPr>
          <p:cNvCxnSpPr>
            <a:cxnSpLocks/>
          </p:cNvCxnSpPr>
          <p:nvPr/>
        </p:nvCxnSpPr>
        <p:spPr>
          <a:xfrm flipH="1">
            <a:off x="3515914" y="1812544"/>
            <a:ext cx="91440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889030F8-736F-9289-55A1-616B64E6E73E}"/>
              </a:ext>
            </a:extLst>
          </p:cNvPr>
          <p:cNvCxnSpPr>
            <a:cxnSpLocks/>
          </p:cNvCxnSpPr>
          <p:nvPr/>
        </p:nvCxnSpPr>
        <p:spPr>
          <a:xfrm flipH="1">
            <a:off x="3510124" y="3158866"/>
            <a:ext cx="91440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FCD79481-1F6F-9081-4606-9A4AFA9B1409}"/>
              </a:ext>
            </a:extLst>
          </p:cNvPr>
          <p:cNvCxnSpPr>
            <a:cxnSpLocks/>
          </p:cNvCxnSpPr>
          <p:nvPr/>
        </p:nvCxnSpPr>
        <p:spPr>
          <a:xfrm flipH="1">
            <a:off x="3504334" y="2749933"/>
            <a:ext cx="91440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86C66E8-1036-E64C-C51C-879BBFFD9ABF}"/>
              </a:ext>
            </a:extLst>
          </p:cNvPr>
          <p:cNvCxnSpPr>
            <a:cxnSpLocks/>
          </p:cNvCxnSpPr>
          <p:nvPr/>
        </p:nvCxnSpPr>
        <p:spPr>
          <a:xfrm flipH="1">
            <a:off x="3513019" y="3482775"/>
            <a:ext cx="91440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15BA863-BEB0-6CFD-3BBD-5AD4EBF71C7C}"/>
              </a:ext>
            </a:extLst>
          </p:cNvPr>
          <p:cNvCxnSpPr>
            <a:cxnSpLocks/>
            <a:stCxn id="84" idx="1"/>
            <a:endCxn id="84" idx="0"/>
          </p:cNvCxnSpPr>
          <p:nvPr/>
        </p:nvCxnSpPr>
        <p:spPr>
          <a:xfrm flipV="1">
            <a:off x="2144314" y="1126744"/>
            <a:ext cx="91440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9678FC37-8D5A-1339-0DA9-08E5398E9658}"/>
              </a:ext>
            </a:extLst>
          </p:cNvPr>
          <p:cNvCxnSpPr>
            <a:cxnSpLocks/>
          </p:cNvCxnSpPr>
          <p:nvPr/>
        </p:nvCxnSpPr>
        <p:spPr>
          <a:xfrm flipV="1">
            <a:off x="2487495" y="1121781"/>
            <a:ext cx="91440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D8E1F695-4B0E-4936-E121-2E5692EC61FB}"/>
              </a:ext>
            </a:extLst>
          </p:cNvPr>
          <p:cNvCxnSpPr>
            <a:cxnSpLocks/>
          </p:cNvCxnSpPr>
          <p:nvPr/>
        </p:nvCxnSpPr>
        <p:spPr>
          <a:xfrm flipV="1">
            <a:off x="2828667" y="1121781"/>
            <a:ext cx="91440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1D83EF84-0D8F-41C9-8772-85C455D01783}"/>
              </a:ext>
            </a:extLst>
          </p:cNvPr>
          <p:cNvCxnSpPr>
            <a:cxnSpLocks/>
          </p:cNvCxnSpPr>
          <p:nvPr/>
        </p:nvCxnSpPr>
        <p:spPr>
          <a:xfrm flipV="1">
            <a:off x="3171730" y="1121780"/>
            <a:ext cx="91440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6793FA5-B824-CE9A-F856-0082A357EE49}"/>
              </a:ext>
            </a:extLst>
          </p:cNvPr>
          <p:cNvCxnSpPr>
            <a:cxnSpLocks/>
          </p:cNvCxnSpPr>
          <p:nvPr/>
        </p:nvCxnSpPr>
        <p:spPr>
          <a:xfrm flipV="1">
            <a:off x="1102912" y="1121781"/>
            <a:ext cx="91440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4BACD8DB-AEF5-6500-2F42-8BF5660E0922}"/>
              </a:ext>
            </a:extLst>
          </p:cNvPr>
          <p:cNvCxnSpPr>
            <a:cxnSpLocks/>
          </p:cNvCxnSpPr>
          <p:nvPr/>
        </p:nvCxnSpPr>
        <p:spPr>
          <a:xfrm flipV="1">
            <a:off x="1444084" y="1121781"/>
            <a:ext cx="91440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8E60A8C2-AAE6-7060-409D-8C2E36D469EF}"/>
              </a:ext>
            </a:extLst>
          </p:cNvPr>
          <p:cNvCxnSpPr>
            <a:cxnSpLocks/>
          </p:cNvCxnSpPr>
          <p:nvPr/>
        </p:nvCxnSpPr>
        <p:spPr>
          <a:xfrm flipV="1">
            <a:off x="1787147" y="1121780"/>
            <a:ext cx="91440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DCBE642F-27A3-D73F-A1AE-AB83E5C8C346}"/>
              </a:ext>
            </a:extLst>
          </p:cNvPr>
          <p:cNvCxnSpPr>
            <a:cxnSpLocks/>
          </p:cNvCxnSpPr>
          <p:nvPr/>
        </p:nvCxnSpPr>
        <p:spPr>
          <a:xfrm flipH="1">
            <a:off x="1227019" y="1581292"/>
            <a:ext cx="274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758C643B-DFD3-13F0-0839-807D52E3C50B}"/>
              </a:ext>
            </a:extLst>
          </p:cNvPr>
          <p:cNvCxnSpPr>
            <a:cxnSpLocks/>
          </p:cNvCxnSpPr>
          <p:nvPr/>
        </p:nvCxnSpPr>
        <p:spPr>
          <a:xfrm flipH="1">
            <a:off x="1355697" y="1458793"/>
            <a:ext cx="27304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FF63363-13F2-5981-479D-E0B7E2D3FA25}"/>
              </a:ext>
            </a:extLst>
          </p:cNvPr>
          <p:cNvCxnSpPr>
            <a:cxnSpLocks/>
          </p:cNvCxnSpPr>
          <p:nvPr/>
        </p:nvCxnSpPr>
        <p:spPr>
          <a:xfrm flipH="1">
            <a:off x="1463536" y="1346342"/>
            <a:ext cx="274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8AB1D2F-B480-025C-B385-CCA88B55218B}"/>
              </a:ext>
            </a:extLst>
          </p:cNvPr>
          <p:cNvCxnSpPr>
            <a:cxnSpLocks/>
          </p:cNvCxnSpPr>
          <p:nvPr/>
        </p:nvCxnSpPr>
        <p:spPr>
          <a:xfrm flipH="1">
            <a:off x="1574416" y="1236543"/>
            <a:ext cx="274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6701D5F1-F6D3-645E-5985-55C36CD3BCDF}"/>
              </a:ext>
            </a:extLst>
          </p:cNvPr>
          <p:cNvCxnSpPr>
            <a:cxnSpLocks/>
          </p:cNvCxnSpPr>
          <p:nvPr/>
        </p:nvCxnSpPr>
        <p:spPr>
          <a:xfrm flipH="1">
            <a:off x="894802" y="1921515"/>
            <a:ext cx="274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F0F06FB-98AD-0AEC-021D-9FF53FE07213}"/>
              </a:ext>
            </a:extLst>
          </p:cNvPr>
          <p:cNvCxnSpPr>
            <a:cxnSpLocks/>
          </p:cNvCxnSpPr>
          <p:nvPr/>
        </p:nvCxnSpPr>
        <p:spPr>
          <a:xfrm flipH="1">
            <a:off x="1020602" y="1794288"/>
            <a:ext cx="274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C2354B4-4601-5B65-077F-B4244D927D7F}"/>
              </a:ext>
            </a:extLst>
          </p:cNvPr>
          <p:cNvCxnSpPr>
            <a:cxnSpLocks/>
          </p:cNvCxnSpPr>
          <p:nvPr/>
        </p:nvCxnSpPr>
        <p:spPr>
          <a:xfrm flipH="1">
            <a:off x="1125132" y="1684489"/>
            <a:ext cx="274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DA52F425-22E4-88D9-D21F-2EF59EA4C930}"/>
              </a:ext>
            </a:extLst>
          </p:cNvPr>
          <p:cNvCxnSpPr>
            <a:cxnSpLocks/>
          </p:cNvCxnSpPr>
          <p:nvPr/>
        </p:nvCxnSpPr>
        <p:spPr>
          <a:xfrm flipV="1">
            <a:off x="3512994" y="4396988"/>
            <a:ext cx="0" cy="386949"/>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B9FC8AC6-0AB5-4281-6B71-132048FA06C4}"/>
              </a:ext>
            </a:extLst>
          </p:cNvPr>
          <p:cNvCxnSpPr>
            <a:cxnSpLocks/>
          </p:cNvCxnSpPr>
          <p:nvPr/>
        </p:nvCxnSpPr>
        <p:spPr>
          <a:xfrm flipV="1">
            <a:off x="3506645" y="4648833"/>
            <a:ext cx="140145" cy="142467"/>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0A31E9E0-6604-8D5B-2144-D1A193EB529C}"/>
              </a:ext>
            </a:extLst>
          </p:cNvPr>
          <p:cNvCxnSpPr>
            <a:cxnSpLocks/>
          </p:cNvCxnSpPr>
          <p:nvPr/>
        </p:nvCxnSpPr>
        <p:spPr>
          <a:xfrm flipH="1">
            <a:off x="3162624" y="4785628"/>
            <a:ext cx="356720" cy="5672"/>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5FC47042-658A-739F-7127-ADD46068E545}"/>
              </a:ext>
            </a:extLst>
          </p:cNvPr>
          <p:cNvSpPr txBox="1"/>
          <p:nvPr/>
        </p:nvSpPr>
        <p:spPr>
          <a:xfrm>
            <a:off x="6663777" y="2804160"/>
            <a:ext cx="769633" cy="338554"/>
          </a:xfrm>
          <a:prstGeom prst="rect">
            <a:avLst/>
          </a:prstGeom>
          <a:solidFill>
            <a:schemeClr val="accent1">
              <a:lumMod val="40000"/>
              <a:lumOff val="60000"/>
            </a:schemeClr>
          </a:solidFill>
          <a:ln>
            <a:noFill/>
          </a:ln>
        </p:spPr>
        <p:txBody>
          <a:bodyPr wrap="none" rtlCol="0">
            <a:spAutoFit/>
          </a:bodyPr>
          <a:lstStyle/>
          <a:p>
            <a:pPr algn="ctr"/>
            <a:r>
              <a:rPr lang="en-US" sz="1600"/>
              <a:t>sciproc</a:t>
            </a:r>
          </a:p>
        </p:txBody>
      </p:sp>
      <p:sp>
        <p:nvSpPr>
          <p:cNvPr id="107" name="TextBox 106">
            <a:extLst>
              <a:ext uri="{FF2B5EF4-FFF2-40B4-BE49-F238E27FC236}">
                <a16:creationId xmlns:a16="http://schemas.microsoft.com/office/drawing/2014/main" id="{8223A96C-68FB-D18E-05A7-8D7B76767288}"/>
              </a:ext>
            </a:extLst>
          </p:cNvPr>
          <p:cNvSpPr txBox="1"/>
          <p:nvPr/>
        </p:nvSpPr>
        <p:spPr>
          <a:xfrm>
            <a:off x="6517838" y="4832523"/>
            <a:ext cx="1061509" cy="338554"/>
          </a:xfrm>
          <a:prstGeom prst="rect">
            <a:avLst/>
          </a:prstGeom>
          <a:solidFill>
            <a:schemeClr val="accent1">
              <a:lumMod val="40000"/>
              <a:lumOff val="60000"/>
            </a:schemeClr>
          </a:solidFill>
          <a:ln>
            <a:noFill/>
          </a:ln>
        </p:spPr>
        <p:txBody>
          <a:bodyPr wrap="none" rtlCol="0">
            <a:spAutoFit/>
          </a:bodyPr>
          <a:lstStyle/>
          <a:p>
            <a:pPr algn="ctr"/>
            <a:r>
              <a:rPr lang="en-US" sz="1600"/>
              <a:t>pa_output</a:t>
            </a:r>
          </a:p>
        </p:txBody>
      </p:sp>
      <p:sp>
        <p:nvSpPr>
          <p:cNvPr id="118" name="TextBox 117">
            <a:extLst>
              <a:ext uri="{FF2B5EF4-FFF2-40B4-BE49-F238E27FC236}">
                <a16:creationId xmlns:a16="http://schemas.microsoft.com/office/drawing/2014/main" id="{747B70A1-0AD8-0468-EBF5-CDD7DD88C54B}"/>
              </a:ext>
            </a:extLst>
          </p:cNvPr>
          <p:cNvSpPr txBox="1">
            <a:spLocks/>
          </p:cNvSpPr>
          <p:nvPr/>
        </p:nvSpPr>
        <p:spPr>
          <a:xfrm>
            <a:off x="8247241" y="1817614"/>
            <a:ext cx="795158" cy="338554"/>
          </a:xfrm>
          <a:prstGeom prst="rect">
            <a:avLst/>
          </a:prstGeom>
          <a:solidFill>
            <a:schemeClr val="accent1">
              <a:lumMod val="40000"/>
              <a:lumOff val="60000"/>
            </a:schemeClr>
          </a:solidFill>
          <a:ln>
            <a:noFill/>
          </a:ln>
        </p:spPr>
        <p:txBody>
          <a:bodyPr wrap="square" rtlCol="0">
            <a:spAutoFit/>
          </a:bodyPr>
          <a:lstStyle/>
          <a:p>
            <a:pPr algn="ctr"/>
            <a:r>
              <a:rPr lang="en-US" sz="1600"/>
              <a:t>hadv</a:t>
            </a:r>
          </a:p>
        </p:txBody>
      </p:sp>
      <p:sp>
        <p:nvSpPr>
          <p:cNvPr id="125" name="TextBox 124">
            <a:extLst>
              <a:ext uri="{FF2B5EF4-FFF2-40B4-BE49-F238E27FC236}">
                <a16:creationId xmlns:a16="http://schemas.microsoft.com/office/drawing/2014/main" id="{AA354B9D-5A10-FC72-842A-A24F01590DCD}"/>
              </a:ext>
            </a:extLst>
          </p:cNvPr>
          <p:cNvSpPr txBox="1">
            <a:spLocks/>
          </p:cNvSpPr>
          <p:nvPr/>
        </p:nvSpPr>
        <p:spPr>
          <a:xfrm>
            <a:off x="8247241" y="2206404"/>
            <a:ext cx="795158" cy="338554"/>
          </a:xfrm>
          <a:prstGeom prst="rect">
            <a:avLst/>
          </a:prstGeom>
          <a:solidFill>
            <a:schemeClr val="accent1">
              <a:lumMod val="40000"/>
              <a:lumOff val="60000"/>
            </a:schemeClr>
          </a:solidFill>
          <a:ln>
            <a:noFill/>
          </a:ln>
        </p:spPr>
        <p:txBody>
          <a:bodyPr wrap="square" rtlCol="0">
            <a:spAutoFit/>
          </a:bodyPr>
          <a:lstStyle/>
          <a:p>
            <a:pPr algn="ctr"/>
            <a:r>
              <a:rPr lang="en-US" sz="1600"/>
              <a:t>zadv</a:t>
            </a:r>
          </a:p>
        </p:txBody>
      </p:sp>
      <p:cxnSp>
        <p:nvCxnSpPr>
          <p:cNvPr id="134" name="Straight Connector 133">
            <a:extLst>
              <a:ext uri="{FF2B5EF4-FFF2-40B4-BE49-F238E27FC236}">
                <a16:creationId xmlns:a16="http://schemas.microsoft.com/office/drawing/2014/main" id="{ABFF0502-B422-94C1-3B6A-D3116D6C2125}"/>
              </a:ext>
            </a:extLst>
          </p:cNvPr>
          <p:cNvCxnSpPr>
            <a:cxnSpLocks/>
            <a:stCxn id="170" idx="3"/>
          </p:cNvCxnSpPr>
          <p:nvPr/>
        </p:nvCxnSpPr>
        <p:spPr>
          <a:xfrm>
            <a:off x="6435230" y="3914010"/>
            <a:ext cx="61336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1ED30C8-B7D7-A2E7-5FDC-AACCDAD239DD}"/>
              </a:ext>
            </a:extLst>
          </p:cNvPr>
          <p:cNvCxnSpPr>
            <a:cxnSpLocks/>
            <a:stCxn id="106" idx="2"/>
            <a:endCxn id="107" idx="0"/>
          </p:cNvCxnSpPr>
          <p:nvPr/>
        </p:nvCxnSpPr>
        <p:spPr>
          <a:xfrm flipH="1">
            <a:off x="7048593" y="3142714"/>
            <a:ext cx="1" cy="168980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10CF9F8B-46E5-DBDA-B135-B206845257F7}"/>
              </a:ext>
            </a:extLst>
          </p:cNvPr>
          <p:cNvCxnSpPr>
            <a:cxnSpLocks/>
          </p:cNvCxnSpPr>
          <p:nvPr/>
        </p:nvCxnSpPr>
        <p:spPr>
          <a:xfrm>
            <a:off x="7945849" y="1986673"/>
            <a:ext cx="0" cy="236322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id="{554F1EC6-CC2A-DE9B-7678-E4389B373772}"/>
              </a:ext>
            </a:extLst>
          </p:cNvPr>
          <p:cNvSpPr txBox="1">
            <a:spLocks/>
          </p:cNvSpPr>
          <p:nvPr/>
        </p:nvSpPr>
        <p:spPr>
          <a:xfrm>
            <a:off x="8251441" y="2595327"/>
            <a:ext cx="790958" cy="338554"/>
          </a:xfrm>
          <a:prstGeom prst="rect">
            <a:avLst/>
          </a:prstGeom>
          <a:solidFill>
            <a:schemeClr val="accent1">
              <a:lumMod val="40000"/>
              <a:lumOff val="60000"/>
            </a:schemeClr>
          </a:solidFill>
          <a:ln>
            <a:noFill/>
          </a:ln>
        </p:spPr>
        <p:txBody>
          <a:bodyPr wrap="square" rtlCol="0">
            <a:spAutoFit/>
          </a:bodyPr>
          <a:lstStyle/>
          <a:p>
            <a:pPr algn="ctr"/>
            <a:r>
              <a:rPr lang="en-US" sz="1600"/>
              <a:t>hdiff</a:t>
            </a:r>
          </a:p>
        </p:txBody>
      </p:sp>
      <p:sp>
        <p:nvSpPr>
          <p:cNvPr id="147" name="TextBox 146">
            <a:extLst>
              <a:ext uri="{FF2B5EF4-FFF2-40B4-BE49-F238E27FC236}">
                <a16:creationId xmlns:a16="http://schemas.microsoft.com/office/drawing/2014/main" id="{8EC2C83D-1076-FCFD-7117-A55D8716343D}"/>
              </a:ext>
            </a:extLst>
          </p:cNvPr>
          <p:cNvSpPr txBox="1">
            <a:spLocks/>
          </p:cNvSpPr>
          <p:nvPr/>
        </p:nvSpPr>
        <p:spPr>
          <a:xfrm>
            <a:off x="8247881" y="3005689"/>
            <a:ext cx="790958" cy="338554"/>
          </a:xfrm>
          <a:prstGeom prst="rect">
            <a:avLst/>
          </a:prstGeom>
          <a:solidFill>
            <a:schemeClr val="accent1">
              <a:lumMod val="40000"/>
              <a:lumOff val="60000"/>
            </a:schemeClr>
          </a:solidFill>
          <a:ln>
            <a:noFill/>
          </a:ln>
        </p:spPr>
        <p:txBody>
          <a:bodyPr wrap="square" rtlCol="0">
            <a:spAutoFit/>
          </a:bodyPr>
          <a:lstStyle/>
          <a:p>
            <a:pPr algn="ctr"/>
            <a:r>
              <a:rPr lang="en-US" sz="1600"/>
              <a:t>vdiff</a:t>
            </a:r>
          </a:p>
        </p:txBody>
      </p:sp>
      <p:sp>
        <p:nvSpPr>
          <p:cNvPr id="148" name="TextBox 147">
            <a:extLst>
              <a:ext uri="{FF2B5EF4-FFF2-40B4-BE49-F238E27FC236}">
                <a16:creationId xmlns:a16="http://schemas.microsoft.com/office/drawing/2014/main" id="{1C7FF11F-EEFD-5BF7-2AFA-7FBE397EF2B4}"/>
              </a:ext>
            </a:extLst>
          </p:cNvPr>
          <p:cNvSpPr txBox="1">
            <a:spLocks/>
          </p:cNvSpPr>
          <p:nvPr/>
        </p:nvSpPr>
        <p:spPr>
          <a:xfrm>
            <a:off x="8245515" y="3383924"/>
            <a:ext cx="796885" cy="338554"/>
          </a:xfrm>
          <a:prstGeom prst="rect">
            <a:avLst/>
          </a:prstGeom>
          <a:solidFill>
            <a:schemeClr val="accent1">
              <a:lumMod val="40000"/>
              <a:lumOff val="60000"/>
            </a:schemeClr>
          </a:solidFill>
          <a:ln>
            <a:noFill/>
          </a:ln>
        </p:spPr>
        <p:txBody>
          <a:bodyPr wrap="none" rtlCol="0">
            <a:spAutoFit/>
          </a:bodyPr>
          <a:lstStyle/>
          <a:p>
            <a:pPr algn="ctr"/>
            <a:r>
              <a:rPr lang="en-US" sz="1600"/>
              <a:t>cldproc</a:t>
            </a:r>
          </a:p>
        </p:txBody>
      </p:sp>
      <p:sp>
        <p:nvSpPr>
          <p:cNvPr id="150" name="TextBox 149">
            <a:extLst>
              <a:ext uri="{FF2B5EF4-FFF2-40B4-BE49-F238E27FC236}">
                <a16:creationId xmlns:a16="http://schemas.microsoft.com/office/drawing/2014/main" id="{3B3CBC5A-3ABE-45EA-7C38-D2C6ACD2348D}"/>
              </a:ext>
            </a:extLst>
          </p:cNvPr>
          <p:cNvSpPr txBox="1">
            <a:spLocks/>
          </p:cNvSpPr>
          <p:nvPr/>
        </p:nvSpPr>
        <p:spPr>
          <a:xfrm>
            <a:off x="8251447" y="3775101"/>
            <a:ext cx="787392" cy="338554"/>
          </a:xfrm>
          <a:prstGeom prst="rect">
            <a:avLst/>
          </a:prstGeom>
          <a:solidFill>
            <a:schemeClr val="accent1">
              <a:lumMod val="40000"/>
              <a:lumOff val="60000"/>
            </a:schemeClr>
          </a:solidFill>
          <a:ln>
            <a:noFill/>
          </a:ln>
        </p:spPr>
        <p:txBody>
          <a:bodyPr wrap="square" rtlCol="0">
            <a:spAutoFit/>
          </a:bodyPr>
          <a:lstStyle/>
          <a:p>
            <a:pPr algn="ctr"/>
            <a:r>
              <a:rPr lang="en-US" sz="1600"/>
              <a:t>chem</a:t>
            </a:r>
          </a:p>
        </p:txBody>
      </p:sp>
      <p:sp>
        <p:nvSpPr>
          <p:cNvPr id="151" name="TextBox 150">
            <a:extLst>
              <a:ext uri="{FF2B5EF4-FFF2-40B4-BE49-F238E27FC236}">
                <a16:creationId xmlns:a16="http://schemas.microsoft.com/office/drawing/2014/main" id="{5E9BEE84-0107-BD17-C202-E99C1005D252}"/>
              </a:ext>
            </a:extLst>
          </p:cNvPr>
          <p:cNvSpPr txBox="1">
            <a:spLocks/>
          </p:cNvSpPr>
          <p:nvPr/>
        </p:nvSpPr>
        <p:spPr>
          <a:xfrm>
            <a:off x="10033215" y="3322820"/>
            <a:ext cx="1077467" cy="338554"/>
          </a:xfrm>
          <a:prstGeom prst="rect">
            <a:avLst/>
          </a:prstGeom>
          <a:solidFill>
            <a:schemeClr val="accent1">
              <a:lumMod val="40000"/>
              <a:lumOff val="60000"/>
            </a:schemeClr>
          </a:solidFill>
          <a:ln>
            <a:noFill/>
          </a:ln>
        </p:spPr>
        <p:txBody>
          <a:bodyPr wrap="square" rtlCol="0">
            <a:spAutoFit/>
          </a:bodyPr>
          <a:lstStyle/>
          <a:p>
            <a:pPr algn="ctr"/>
            <a:r>
              <a:rPr lang="en-US" sz="1600"/>
              <a:t>phot</a:t>
            </a:r>
          </a:p>
        </p:txBody>
      </p:sp>
      <p:sp>
        <p:nvSpPr>
          <p:cNvPr id="152" name="TextBox 151">
            <a:extLst>
              <a:ext uri="{FF2B5EF4-FFF2-40B4-BE49-F238E27FC236}">
                <a16:creationId xmlns:a16="http://schemas.microsoft.com/office/drawing/2014/main" id="{BAB97500-984C-9EE8-1D18-4CDB25D81F9C}"/>
              </a:ext>
            </a:extLst>
          </p:cNvPr>
          <p:cNvSpPr txBox="1">
            <a:spLocks/>
          </p:cNvSpPr>
          <p:nvPr/>
        </p:nvSpPr>
        <p:spPr>
          <a:xfrm>
            <a:off x="10047686" y="4170426"/>
            <a:ext cx="1073571" cy="338554"/>
          </a:xfrm>
          <a:prstGeom prst="rect">
            <a:avLst/>
          </a:prstGeom>
          <a:solidFill>
            <a:schemeClr val="accent1">
              <a:lumMod val="40000"/>
              <a:lumOff val="60000"/>
            </a:schemeClr>
          </a:solidFill>
          <a:ln>
            <a:noFill/>
          </a:ln>
        </p:spPr>
        <p:txBody>
          <a:bodyPr wrap="square" rtlCol="0">
            <a:spAutoFit/>
          </a:bodyPr>
          <a:lstStyle/>
          <a:p>
            <a:pPr algn="ctr"/>
            <a:r>
              <a:rPr lang="en-US" sz="1600" dirty="0"/>
              <a:t>ros3</a:t>
            </a:r>
          </a:p>
        </p:txBody>
      </p:sp>
      <p:cxnSp>
        <p:nvCxnSpPr>
          <p:cNvPr id="153" name="Straight Connector 152">
            <a:extLst>
              <a:ext uri="{FF2B5EF4-FFF2-40B4-BE49-F238E27FC236}">
                <a16:creationId xmlns:a16="http://schemas.microsoft.com/office/drawing/2014/main" id="{8DBB823E-E9F4-3E2F-DD03-F3E7D6C20740}"/>
              </a:ext>
            </a:extLst>
          </p:cNvPr>
          <p:cNvCxnSpPr>
            <a:cxnSpLocks/>
            <a:stCxn id="106" idx="3"/>
          </p:cNvCxnSpPr>
          <p:nvPr/>
        </p:nvCxnSpPr>
        <p:spPr>
          <a:xfrm>
            <a:off x="7433410" y="2973437"/>
            <a:ext cx="5044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1CD37E21-42DD-CC2D-9D70-03175CDDB728}"/>
              </a:ext>
            </a:extLst>
          </p:cNvPr>
          <p:cNvCxnSpPr>
            <a:cxnSpLocks/>
          </p:cNvCxnSpPr>
          <p:nvPr/>
        </p:nvCxnSpPr>
        <p:spPr>
          <a:xfrm>
            <a:off x="9697566" y="3489150"/>
            <a:ext cx="0" cy="85834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0319BB2E-A6F4-08F3-CFAD-AED5D8E4E329}"/>
              </a:ext>
            </a:extLst>
          </p:cNvPr>
          <p:cNvCxnSpPr>
            <a:cxnSpLocks/>
          </p:cNvCxnSpPr>
          <p:nvPr/>
        </p:nvCxnSpPr>
        <p:spPr>
          <a:xfrm>
            <a:off x="9695965" y="3489150"/>
            <a:ext cx="33725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CD86733C-6BC2-8253-6A03-7DE8A453E5F8}"/>
              </a:ext>
            </a:extLst>
          </p:cNvPr>
          <p:cNvCxnSpPr>
            <a:cxnSpLocks/>
            <a:stCxn id="150" idx="3"/>
          </p:cNvCxnSpPr>
          <p:nvPr/>
        </p:nvCxnSpPr>
        <p:spPr>
          <a:xfrm>
            <a:off x="9038839" y="3944378"/>
            <a:ext cx="67159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E2FA3C00-2A17-D86F-AC84-FDD3769FFC50}"/>
              </a:ext>
            </a:extLst>
          </p:cNvPr>
          <p:cNvCxnSpPr>
            <a:cxnSpLocks/>
          </p:cNvCxnSpPr>
          <p:nvPr/>
        </p:nvCxnSpPr>
        <p:spPr>
          <a:xfrm>
            <a:off x="7937897" y="1986673"/>
            <a:ext cx="3055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7075FD0D-3544-E952-91BB-53116274837F}"/>
              </a:ext>
            </a:extLst>
          </p:cNvPr>
          <p:cNvCxnSpPr>
            <a:cxnSpLocks/>
          </p:cNvCxnSpPr>
          <p:nvPr/>
        </p:nvCxnSpPr>
        <p:spPr>
          <a:xfrm>
            <a:off x="7938057" y="2380691"/>
            <a:ext cx="3055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48F44AB1-B394-A24C-5ADD-C6FD52C538A7}"/>
              </a:ext>
            </a:extLst>
          </p:cNvPr>
          <p:cNvCxnSpPr>
            <a:cxnSpLocks/>
          </p:cNvCxnSpPr>
          <p:nvPr/>
        </p:nvCxnSpPr>
        <p:spPr>
          <a:xfrm>
            <a:off x="7937897" y="2773746"/>
            <a:ext cx="3055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B1F50ED3-1049-85CF-56BA-0942C14AC760}"/>
              </a:ext>
            </a:extLst>
          </p:cNvPr>
          <p:cNvCxnSpPr>
            <a:cxnSpLocks/>
          </p:cNvCxnSpPr>
          <p:nvPr/>
        </p:nvCxnSpPr>
        <p:spPr>
          <a:xfrm>
            <a:off x="7937897" y="3170900"/>
            <a:ext cx="3055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741D4E85-D0B3-388B-25B3-E8CB8893F63E}"/>
              </a:ext>
            </a:extLst>
          </p:cNvPr>
          <p:cNvCxnSpPr>
            <a:cxnSpLocks/>
          </p:cNvCxnSpPr>
          <p:nvPr/>
        </p:nvCxnSpPr>
        <p:spPr>
          <a:xfrm>
            <a:off x="7937897" y="3575602"/>
            <a:ext cx="3055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5512032D-3557-8478-2B27-5A990CEDE240}"/>
              </a:ext>
            </a:extLst>
          </p:cNvPr>
          <p:cNvCxnSpPr>
            <a:cxnSpLocks/>
          </p:cNvCxnSpPr>
          <p:nvPr/>
        </p:nvCxnSpPr>
        <p:spPr>
          <a:xfrm>
            <a:off x="7937897" y="3956282"/>
            <a:ext cx="3055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916A94E2-990C-E70B-AF82-26C295D590E7}"/>
              </a:ext>
            </a:extLst>
          </p:cNvPr>
          <p:cNvCxnSpPr>
            <a:cxnSpLocks/>
          </p:cNvCxnSpPr>
          <p:nvPr/>
        </p:nvCxnSpPr>
        <p:spPr>
          <a:xfrm>
            <a:off x="7937897" y="4349899"/>
            <a:ext cx="3055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1E77CBDC-111D-0377-E2F5-80B679E435B1}"/>
              </a:ext>
            </a:extLst>
          </p:cNvPr>
          <p:cNvCxnSpPr>
            <a:cxnSpLocks/>
          </p:cNvCxnSpPr>
          <p:nvPr/>
        </p:nvCxnSpPr>
        <p:spPr>
          <a:xfrm>
            <a:off x="9695965" y="3939975"/>
            <a:ext cx="33725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9" name="Rectangle 168">
            <a:extLst>
              <a:ext uri="{FF2B5EF4-FFF2-40B4-BE49-F238E27FC236}">
                <a16:creationId xmlns:a16="http://schemas.microsoft.com/office/drawing/2014/main" id="{26252F43-4691-BB6E-DDD7-3602320956EF}"/>
              </a:ext>
            </a:extLst>
          </p:cNvPr>
          <p:cNvSpPr/>
          <p:nvPr/>
        </p:nvSpPr>
        <p:spPr>
          <a:xfrm>
            <a:off x="5578720" y="1647169"/>
            <a:ext cx="5697549" cy="36576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extBox 169">
            <a:extLst>
              <a:ext uri="{FF2B5EF4-FFF2-40B4-BE49-F238E27FC236}">
                <a16:creationId xmlns:a16="http://schemas.microsoft.com/office/drawing/2014/main" id="{85EEB019-A476-D146-3CA9-180B46CF920E}"/>
              </a:ext>
            </a:extLst>
          </p:cNvPr>
          <p:cNvSpPr txBox="1"/>
          <p:nvPr/>
        </p:nvSpPr>
        <p:spPr>
          <a:xfrm>
            <a:off x="5616597" y="3744733"/>
            <a:ext cx="818633" cy="338554"/>
          </a:xfrm>
          <a:prstGeom prst="rect">
            <a:avLst/>
          </a:prstGeom>
          <a:solidFill>
            <a:schemeClr val="accent1">
              <a:lumMod val="40000"/>
              <a:lumOff val="60000"/>
            </a:schemeClr>
          </a:solidFill>
          <a:ln>
            <a:noFill/>
          </a:ln>
        </p:spPr>
        <p:txBody>
          <a:bodyPr wrap="square" rtlCol="0">
            <a:spAutoFit/>
          </a:bodyPr>
          <a:lstStyle/>
          <a:p>
            <a:pPr algn="ctr"/>
            <a:r>
              <a:rPr lang="en-US" sz="1600"/>
              <a:t>driver</a:t>
            </a:r>
          </a:p>
        </p:txBody>
      </p:sp>
      <p:cxnSp>
        <p:nvCxnSpPr>
          <p:cNvPr id="175" name="Straight Arrow Connector 174">
            <a:extLst>
              <a:ext uri="{FF2B5EF4-FFF2-40B4-BE49-F238E27FC236}">
                <a16:creationId xmlns:a16="http://schemas.microsoft.com/office/drawing/2014/main" id="{870D4377-187E-9DF1-D332-F0B4F986E499}"/>
              </a:ext>
            </a:extLst>
          </p:cNvPr>
          <p:cNvCxnSpPr>
            <a:cxnSpLocks/>
            <a:stCxn id="183" idx="4"/>
          </p:cNvCxnSpPr>
          <p:nvPr/>
        </p:nvCxnSpPr>
        <p:spPr>
          <a:xfrm flipV="1">
            <a:off x="3517378" y="3956282"/>
            <a:ext cx="2061342" cy="636147"/>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1AD0DA8D-7C5D-1805-A6DB-5818B0865917}"/>
              </a:ext>
            </a:extLst>
          </p:cNvPr>
          <p:cNvSpPr txBox="1"/>
          <p:nvPr/>
        </p:nvSpPr>
        <p:spPr>
          <a:xfrm>
            <a:off x="570994" y="5331427"/>
            <a:ext cx="10705272" cy="959237"/>
          </a:xfrm>
          <a:prstGeom prst="rect">
            <a:avLst/>
          </a:prstGeom>
          <a:noFill/>
        </p:spPr>
        <p:txBody>
          <a:bodyPr wrap="square">
            <a:spAutoFit/>
          </a:bodyPr>
          <a:lstStyle/>
          <a:p>
            <a:pPr marL="285750" marR="0" indent="-285750">
              <a:spcBef>
                <a:spcPts val="0"/>
              </a:spcBef>
              <a:spcAft>
                <a:spcPts val="1000"/>
              </a:spcAft>
              <a:buFont typeface="Arial" panose="020B0604020202020204" pitchFamily="34" charset="0"/>
              <a:buChar char="•"/>
            </a:pPr>
            <a:r>
              <a:rPr lang="en-US" sz="2400" dirty="0">
                <a:effectLst/>
                <a:ea typeface="Calibri" panose="020F0502020204030204" pitchFamily="34" charset="0"/>
                <a:cs typeface="Arial" panose="020B0604020202020204" pitchFamily="34" charset="0"/>
              </a:rPr>
              <a:t>All science processes </a:t>
            </a:r>
            <a:r>
              <a:rPr lang="en-US" sz="2400" dirty="0">
                <a:ea typeface="Calibri" panose="020F0502020204030204" pitchFamily="34" charset="0"/>
                <a:cs typeface="Arial" panose="020B0604020202020204" pitchFamily="34" charset="0"/>
              </a:rPr>
              <a:t>are executed sequentially for every grid cell in the domain</a:t>
            </a:r>
          </a:p>
          <a:p>
            <a:pPr marL="285750" marR="0" indent="-285750">
              <a:spcBef>
                <a:spcPts val="0"/>
              </a:spcBef>
              <a:spcAft>
                <a:spcPts val="1000"/>
              </a:spcAft>
              <a:buFont typeface="Arial" panose="020B0604020202020204" pitchFamily="34" charset="0"/>
              <a:buChar char="•"/>
            </a:pPr>
            <a:r>
              <a:rPr lang="en-US" sz="2400" b="0" i="0" dirty="0">
                <a:effectLst/>
              </a:rPr>
              <a:t>The number of MPI threads corresponds to those grid cells being computed</a:t>
            </a:r>
            <a:endParaRPr lang="en-US" sz="2400" dirty="0">
              <a:effectLst/>
              <a:ea typeface="Calibri" panose="020F050202020403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72903A13-4607-F86C-C335-1398CE4BF18B}"/>
              </a:ext>
            </a:extLst>
          </p:cNvPr>
          <p:cNvSpPr>
            <a:spLocks noGrp="1"/>
          </p:cNvSpPr>
          <p:nvPr>
            <p:ph type="sldNum" sz="quarter" idx="12"/>
          </p:nvPr>
        </p:nvSpPr>
        <p:spPr/>
        <p:txBody>
          <a:bodyPr/>
          <a:lstStyle/>
          <a:p>
            <a:fld id="{1421C32E-95B3-40B6-92B4-48D34CB1A4B4}" type="slidenum">
              <a:rPr lang="en-US" smtClean="0"/>
              <a:t>3</a:t>
            </a:fld>
            <a:endParaRPr lang="en-US"/>
          </a:p>
        </p:txBody>
      </p:sp>
      <p:sp>
        <p:nvSpPr>
          <p:cNvPr id="11" name="TextBox 10">
            <a:extLst>
              <a:ext uri="{FF2B5EF4-FFF2-40B4-BE49-F238E27FC236}">
                <a16:creationId xmlns:a16="http://schemas.microsoft.com/office/drawing/2014/main" id="{5C475BE0-0539-C9C4-CA7A-3A1AD210B532}"/>
              </a:ext>
            </a:extLst>
          </p:cNvPr>
          <p:cNvSpPr txBox="1">
            <a:spLocks/>
          </p:cNvSpPr>
          <p:nvPr/>
        </p:nvSpPr>
        <p:spPr>
          <a:xfrm>
            <a:off x="8246407" y="4175611"/>
            <a:ext cx="795992" cy="338554"/>
          </a:xfrm>
          <a:prstGeom prst="rect">
            <a:avLst/>
          </a:prstGeom>
          <a:solidFill>
            <a:schemeClr val="accent1">
              <a:lumMod val="40000"/>
              <a:lumOff val="60000"/>
            </a:schemeClr>
          </a:solidFill>
          <a:ln>
            <a:noFill/>
          </a:ln>
        </p:spPr>
        <p:txBody>
          <a:bodyPr wrap="square" rtlCol="0">
            <a:spAutoFit/>
          </a:bodyPr>
          <a:lstStyle/>
          <a:p>
            <a:pPr algn="ctr"/>
            <a:r>
              <a:rPr lang="en-US" sz="1600"/>
              <a:t>aero</a:t>
            </a:r>
          </a:p>
        </p:txBody>
      </p:sp>
      <p:sp>
        <p:nvSpPr>
          <p:cNvPr id="15" name="TextBox 14">
            <a:extLst>
              <a:ext uri="{FF2B5EF4-FFF2-40B4-BE49-F238E27FC236}">
                <a16:creationId xmlns:a16="http://schemas.microsoft.com/office/drawing/2014/main" id="{6A7F9695-71CE-6729-E0D8-43DC059502C1}"/>
              </a:ext>
            </a:extLst>
          </p:cNvPr>
          <p:cNvSpPr txBox="1">
            <a:spLocks/>
          </p:cNvSpPr>
          <p:nvPr/>
        </p:nvSpPr>
        <p:spPr>
          <a:xfrm>
            <a:off x="10037106" y="3747896"/>
            <a:ext cx="1073573" cy="338554"/>
          </a:xfrm>
          <a:prstGeom prst="rect">
            <a:avLst/>
          </a:prstGeom>
          <a:solidFill>
            <a:schemeClr val="accent1">
              <a:lumMod val="40000"/>
              <a:lumOff val="60000"/>
            </a:schemeClr>
          </a:solidFill>
          <a:ln>
            <a:noFill/>
          </a:ln>
        </p:spPr>
        <p:txBody>
          <a:bodyPr wrap="square" rtlCol="0">
            <a:spAutoFit/>
          </a:bodyPr>
          <a:lstStyle/>
          <a:p>
            <a:pPr algn="ctr"/>
            <a:r>
              <a:rPr lang="en-US" sz="1600"/>
              <a:t>pa_irr</a:t>
            </a:r>
          </a:p>
        </p:txBody>
      </p:sp>
      <p:cxnSp>
        <p:nvCxnSpPr>
          <p:cNvPr id="18" name="Straight Connector 17">
            <a:extLst>
              <a:ext uri="{FF2B5EF4-FFF2-40B4-BE49-F238E27FC236}">
                <a16:creationId xmlns:a16="http://schemas.microsoft.com/office/drawing/2014/main" id="{83B3427A-7005-339C-B454-18941F748328}"/>
              </a:ext>
            </a:extLst>
          </p:cNvPr>
          <p:cNvCxnSpPr>
            <a:cxnSpLocks/>
          </p:cNvCxnSpPr>
          <p:nvPr/>
        </p:nvCxnSpPr>
        <p:spPr>
          <a:xfrm>
            <a:off x="9695965" y="4347496"/>
            <a:ext cx="33725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970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76679E-F1F2-E141-BA7D-D860F087DD52}"/>
              </a:ext>
            </a:extLst>
          </p:cNvPr>
          <p:cNvSpPr>
            <a:spLocks noGrp="1"/>
          </p:cNvSpPr>
          <p:nvPr>
            <p:ph idx="1"/>
          </p:nvPr>
        </p:nvSpPr>
        <p:spPr>
          <a:xfrm>
            <a:off x="422031" y="1403721"/>
            <a:ext cx="7116501" cy="5128282"/>
          </a:xfrm>
        </p:spPr>
        <p:txBody>
          <a:bodyPr>
            <a:normAutofit/>
          </a:bodyPr>
          <a:lstStyle/>
          <a:p>
            <a:r>
              <a:rPr lang="en-US" dirty="0"/>
              <a:t>Central processing unit (CPU)</a:t>
            </a:r>
          </a:p>
          <a:p>
            <a:pPr lvl="1"/>
            <a:r>
              <a:rPr lang="en-US" dirty="0"/>
              <a:t>Very fast, smart, and low latency</a:t>
            </a:r>
          </a:p>
          <a:p>
            <a:pPr lvl="1"/>
            <a:r>
              <a:rPr lang="en-US" dirty="0"/>
              <a:t>Very few cores, parallelization limitation</a:t>
            </a:r>
          </a:p>
          <a:p>
            <a:r>
              <a:rPr lang="en-US" dirty="0"/>
              <a:t>Graphics processing unit (GPU)</a:t>
            </a:r>
          </a:p>
          <a:p>
            <a:pPr lvl="1"/>
            <a:r>
              <a:rPr lang="en-US" dirty="0"/>
              <a:t>Thousands of cores</a:t>
            </a:r>
          </a:p>
          <a:p>
            <a:pPr lvl="1"/>
            <a:r>
              <a:rPr lang="en-US" dirty="0"/>
              <a:t>Speed up of massive independent workload </a:t>
            </a:r>
          </a:p>
          <a:p>
            <a:r>
              <a:rPr lang="en-US" dirty="0"/>
              <a:t>GPU is used to accelerate CMAQ</a:t>
            </a:r>
          </a:p>
          <a:p>
            <a:pPr lvl="1"/>
            <a:r>
              <a:rPr lang="en-US" dirty="0"/>
              <a:t>Parallelize and vectorize independent loops for numerical intensive subroutines </a:t>
            </a:r>
          </a:p>
          <a:p>
            <a:pPr lvl="1"/>
            <a:r>
              <a:rPr lang="en-US" dirty="0"/>
              <a:t>Increase efficiency and reduce simulation time</a:t>
            </a:r>
          </a:p>
        </p:txBody>
      </p:sp>
      <p:pic>
        <p:nvPicPr>
          <p:cNvPr id="5" name="Picture 4">
            <a:extLst>
              <a:ext uri="{FF2B5EF4-FFF2-40B4-BE49-F238E27FC236}">
                <a16:creationId xmlns:a16="http://schemas.microsoft.com/office/drawing/2014/main" id="{A2B6540D-9253-E7B7-FBB8-08039FD70352}"/>
              </a:ext>
            </a:extLst>
          </p:cNvPr>
          <p:cNvPicPr>
            <a:picLocks noChangeAspect="1"/>
          </p:cNvPicPr>
          <p:nvPr/>
        </p:nvPicPr>
        <p:blipFill rotWithShape="1">
          <a:blip r:embed="rId3">
            <a:extLst>
              <a:ext uri="{28A0092B-C50C-407E-A947-70E740481C1C}">
                <a14:useLocalDpi xmlns:a14="http://schemas.microsoft.com/office/drawing/2010/main" val="0"/>
              </a:ext>
            </a:extLst>
          </a:blip>
          <a:srcRect t="17481" b="16815"/>
          <a:stretch/>
        </p:blipFill>
        <p:spPr>
          <a:xfrm>
            <a:off x="7890437" y="3087939"/>
            <a:ext cx="4052910" cy="2662912"/>
          </a:xfrm>
          <a:prstGeom prst="rect">
            <a:avLst/>
          </a:prstGeom>
        </p:spPr>
      </p:pic>
      <p:pic>
        <p:nvPicPr>
          <p:cNvPr id="10" name="Picture 9">
            <a:extLst>
              <a:ext uri="{FF2B5EF4-FFF2-40B4-BE49-F238E27FC236}">
                <a16:creationId xmlns:a16="http://schemas.microsoft.com/office/drawing/2014/main" id="{DEB0CEBE-E596-A125-E43B-D79CD0A27D05}"/>
              </a:ext>
            </a:extLst>
          </p:cNvPr>
          <p:cNvPicPr>
            <a:picLocks noChangeAspect="1"/>
          </p:cNvPicPr>
          <p:nvPr/>
        </p:nvPicPr>
        <p:blipFill rotWithShape="1">
          <a:blip r:embed="rId4"/>
          <a:srcRect l="7243"/>
          <a:stretch/>
        </p:blipFill>
        <p:spPr>
          <a:xfrm>
            <a:off x="7364131" y="906602"/>
            <a:ext cx="2552761" cy="2136654"/>
          </a:xfrm>
          <a:prstGeom prst="rect">
            <a:avLst/>
          </a:prstGeom>
        </p:spPr>
      </p:pic>
      <p:sp>
        <p:nvSpPr>
          <p:cNvPr id="12" name="TextBox 11">
            <a:extLst>
              <a:ext uri="{FF2B5EF4-FFF2-40B4-BE49-F238E27FC236}">
                <a16:creationId xmlns:a16="http://schemas.microsoft.com/office/drawing/2014/main" id="{8024A521-8B67-677E-CF12-E567DFF24AC0}"/>
              </a:ext>
            </a:extLst>
          </p:cNvPr>
          <p:cNvSpPr txBox="1"/>
          <p:nvPr/>
        </p:nvSpPr>
        <p:spPr>
          <a:xfrm>
            <a:off x="8940800" y="2600524"/>
            <a:ext cx="2082800" cy="369332"/>
          </a:xfrm>
          <a:prstGeom prst="rect">
            <a:avLst/>
          </a:prstGeom>
          <a:noFill/>
        </p:spPr>
        <p:txBody>
          <a:bodyPr wrap="square">
            <a:spAutoFit/>
          </a:bodyPr>
          <a:lstStyle/>
          <a:p>
            <a:r>
              <a:rPr lang="en-US" i="1"/>
              <a:t>Intel Core i9 CPU</a:t>
            </a:r>
          </a:p>
        </p:txBody>
      </p:sp>
      <p:sp>
        <p:nvSpPr>
          <p:cNvPr id="14" name="TextBox 13">
            <a:extLst>
              <a:ext uri="{FF2B5EF4-FFF2-40B4-BE49-F238E27FC236}">
                <a16:creationId xmlns:a16="http://schemas.microsoft.com/office/drawing/2014/main" id="{0A244A87-56ED-B80F-4C59-8A434DCD07AC}"/>
              </a:ext>
            </a:extLst>
          </p:cNvPr>
          <p:cNvSpPr txBox="1"/>
          <p:nvPr/>
        </p:nvSpPr>
        <p:spPr>
          <a:xfrm>
            <a:off x="9341771" y="5426202"/>
            <a:ext cx="2082800" cy="369332"/>
          </a:xfrm>
          <a:prstGeom prst="rect">
            <a:avLst/>
          </a:prstGeom>
          <a:noFill/>
        </p:spPr>
        <p:txBody>
          <a:bodyPr wrap="square">
            <a:spAutoFit/>
          </a:bodyPr>
          <a:lstStyle/>
          <a:p>
            <a:r>
              <a:rPr lang="en-US" i="1"/>
              <a:t>NVIDIA RTX 3090</a:t>
            </a:r>
          </a:p>
        </p:txBody>
      </p:sp>
      <p:sp>
        <p:nvSpPr>
          <p:cNvPr id="15" name="Slide Number Placeholder 14">
            <a:extLst>
              <a:ext uri="{FF2B5EF4-FFF2-40B4-BE49-F238E27FC236}">
                <a16:creationId xmlns:a16="http://schemas.microsoft.com/office/drawing/2014/main" id="{3DE5E4EA-1C7F-8289-12B4-8F6D5F71ADDF}"/>
              </a:ext>
            </a:extLst>
          </p:cNvPr>
          <p:cNvSpPr>
            <a:spLocks noGrp="1"/>
          </p:cNvSpPr>
          <p:nvPr>
            <p:ph type="sldNum" sz="quarter" idx="12"/>
          </p:nvPr>
        </p:nvSpPr>
        <p:spPr/>
        <p:txBody>
          <a:bodyPr/>
          <a:lstStyle/>
          <a:p>
            <a:fld id="{DC938926-15FD-43CD-AB7C-437CBBFFF03A}" type="slidenum">
              <a:rPr lang="en-US" smtClean="0"/>
              <a:t>4</a:t>
            </a:fld>
            <a:endParaRPr lang="en-US"/>
          </a:p>
        </p:txBody>
      </p:sp>
      <p:sp>
        <p:nvSpPr>
          <p:cNvPr id="19" name="Title 1">
            <a:extLst>
              <a:ext uri="{FF2B5EF4-FFF2-40B4-BE49-F238E27FC236}">
                <a16:creationId xmlns:a16="http://schemas.microsoft.com/office/drawing/2014/main" id="{B2CB8744-9152-DC7A-0B61-193E0DEE5EF1}"/>
              </a:ext>
            </a:extLst>
          </p:cNvPr>
          <p:cNvSpPr txBox="1">
            <a:spLocks/>
          </p:cNvSpPr>
          <p:nvPr/>
        </p:nvSpPr>
        <p:spPr>
          <a:xfrm>
            <a:off x="838200" y="325997"/>
            <a:ext cx="10515600" cy="569483"/>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Why GPU?</a:t>
            </a:r>
          </a:p>
        </p:txBody>
      </p:sp>
    </p:spTree>
    <p:extLst>
      <p:ext uri="{BB962C8B-B14F-4D97-AF65-F5344CB8AC3E}">
        <p14:creationId xmlns:p14="http://schemas.microsoft.com/office/powerpoint/2010/main" val="83706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95BB5C-158E-FC90-BC9D-EE25CE24128B}"/>
              </a:ext>
            </a:extLst>
          </p:cNvPr>
          <p:cNvSpPr>
            <a:spLocks noGrp="1"/>
          </p:cNvSpPr>
          <p:nvPr>
            <p:ph idx="1"/>
          </p:nvPr>
        </p:nvSpPr>
        <p:spPr>
          <a:xfrm>
            <a:off x="838200" y="1029418"/>
            <a:ext cx="10515600" cy="2239908"/>
          </a:xfrm>
        </p:spPr>
        <p:txBody>
          <a:bodyPr>
            <a:normAutofit fontScale="92500"/>
          </a:bodyPr>
          <a:lstStyle/>
          <a:p>
            <a:r>
              <a:rPr lang="en-US"/>
              <a:t>GPU program</a:t>
            </a:r>
          </a:p>
          <a:p>
            <a:pPr marL="457200" lvl="1" indent="0">
              <a:buNone/>
            </a:pPr>
            <a:r>
              <a:rPr lang="en-US"/>
              <a:t>Step 1: </a:t>
            </a:r>
            <a:r>
              <a:rPr lang="en-US">
                <a:effectLst/>
                <a:ea typeface="Calibri" panose="020F0502020204030204" pitchFamily="34" charset="0"/>
              </a:rPr>
              <a:t>send a copy of the data from the CPU host to the GPU device</a:t>
            </a:r>
          </a:p>
          <a:p>
            <a:pPr marL="457200" lvl="1" indent="0">
              <a:buNone/>
            </a:pPr>
            <a:r>
              <a:rPr lang="en-US">
                <a:ea typeface="Calibri" panose="020F0502020204030204" pitchFamily="34" charset="0"/>
              </a:rPr>
              <a:t>Step 2: </a:t>
            </a:r>
            <a:r>
              <a:rPr lang="en-US">
                <a:effectLst/>
                <a:ea typeface="Calibri" panose="020F0502020204030204" pitchFamily="34" charset="0"/>
              </a:rPr>
              <a:t>launch a CUDA kernel (.</a:t>
            </a:r>
            <a:r>
              <a:rPr lang="en-US" err="1">
                <a:effectLst/>
                <a:ea typeface="Calibri" panose="020F0502020204030204" pitchFamily="34" charset="0"/>
              </a:rPr>
              <a:t>cuf</a:t>
            </a:r>
            <a:r>
              <a:rPr lang="en-US">
                <a:effectLst/>
                <a:ea typeface="Calibri" panose="020F0502020204030204" pitchFamily="34" charset="0"/>
              </a:rPr>
              <a:t>) for instruction to compute on the GPU</a:t>
            </a:r>
          </a:p>
          <a:p>
            <a:pPr marL="457200" lvl="1" indent="0">
              <a:buNone/>
            </a:pPr>
            <a:r>
              <a:rPr lang="en-US">
                <a:ea typeface="Calibri" panose="020F0502020204030204" pitchFamily="34" charset="0"/>
              </a:rPr>
              <a:t>Step 3: </a:t>
            </a:r>
            <a:r>
              <a:rPr lang="en-US">
                <a:effectLst/>
                <a:ea typeface="Calibri" panose="020F0502020204030204" pitchFamily="34" charset="0"/>
              </a:rPr>
              <a:t>send the GPU-computed data (results) from the GPU device to the CPU host</a:t>
            </a:r>
            <a:endParaRPr lang="en-US"/>
          </a:p>
          <a:p>
            <a:r>
              <a:rPr lang="en-US"/>
              <a:t>Each step adds to the overall computing time of the system</a:t>
            </a:r>
          </a:p>
          <a:p>
            <a:pPr marL="457200" lvl="1" indent="0">
              <a:buNone/>
            </a:pPr>
            <a:endParaRPr lang="en-US" sz="2400">
              <a:effectLst/>
              <a:ea typeface="Calibri" panose="020F0502020204030204" pitchFamily="34" charset="0"/>
            </a:endParaRPr>
          </a:p>
        </p:txBody>
      </p:sp>
      <p:sp>
        <p:nvSpPr>
          <p:cNvPr id="4" name="Title 1">
            <a:extLst>
              <a:ext uri="{FF2B5EF4-FFF2-40B4-BE49-F238E27FC236}">
                <a16:creationId xmlns:a16="http://schemas.microsoft.com/office/drawing/2014/main" id="{4F46591F-4B2F-2E3D-F943-B3A1C43877E2}"/>
              </a:ext>
            </a:extLst>
          </p:cNvPr>
          <p:cNvSpPr>
            <a:spLocks noGrp="1"/>
          </p:cNvSpPr>
          <p:nvPr>
            <p:ph type="title"/>
          </p:nvPr>
        </p:nvSpPr>
        <p:spPr>
          <a:xfrm>
            <a:off x="838200" y="325997"/>
            <a:ext cx="10515600" cy="569483"/>
          </a:xfrm>
        </p:spPr>
        <p:txBody>
          <a:bodyPr>
            <a:normAutofit fontScale="90000"/>
          </a:bodyPr>
          <a:lstStyle/>
          <a:p>
            <a:r>
              <a:rPr lang="en-US" dirty="0"/>
              <a:t>Heterogeneous Computing</a:t>
            </a:r>
          </a:p>
        </p:txBody>
      </p:sp>
      <p:pic>
        <p:nvPicPr>
          <p:cNvPr id="12" name="Picture 11">
            <a:extLst>
              <a:ext uri="{FF2B5EF4-FFF2-40B4-BE49-F238E27FC236}">
                <a16:creationId xmlns:a16="http://schemas.microsoft.com/office/drawing/2014/main" id="{656A4A40-188F-E323-A1C0-9A1F068F5D66}"/>
              </a:ext>
            </a:extLst>
          </p:cNvPr>
          <p:cNvPicPr>
            <a:picLocks noChangeAspect="1"/>
          </p:cNvPicPr>
          <p:nvPr/>
        </p:nvPicPr>
        <p:blipFill>
          <a:blip r:embed="rId2"/>
          <a:stretch>
            <a:fillRect/>
          </a:stretch>
        </p:blipFill>
        <p:spPr>
          <a:xfrm>
            <a:off x="945180" y="3025839"/>
            <a:ext cx="10156574" cy="3548492"/>
          </a:xfrm>
          <a:prstGeom prst="rect">
            <a:avLst/>
          </a:prstGeom>
        </p:spPr>
      </p:pic>
      <p:sp>
        <p:nvSpPr>
          <p:cNvPr id="9" name="Rectangle 1">
            <a:extLst>
              <a:ext uri="{FF2B5EF4-FFF2-40B4-BE49-F238E27FC236}">
                <a16:creationId xmlns:a16="http://schemas.microsoft.com/office/drawing/2014/main" id="{727EE7DA-2B21-51C5-A875-76D580418215}"/>
              </a:ext>
            </a:extLst>
          </p:cNvPr>
          <p:cNvSpPr>
            <a:spLocks noChangeArrowheads="1"/>
          </p:cNvSpPr>
          <p:nvPr/>
        </p:nvSpPr>
        <p:spPr bwMode="auto">
          <a:xfrm>
            <a:off x="3792868" y="6493235"/>
            <a:ext cx="4090437" cy="456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392" rIns="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1"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Scheme of a computer with a GPU</a:t>
            </a:r>
          </a:p>
        </p:txBody>
      </p:sp>
      <p:sp>
        <p:nvSpPr>
          <p:cNvPr id="10" name="Slide Number Placeholder 9">
            <a:extLst>
              <a:ext uri="{FF2B5EF4-FFF2-40B4-BE49-F238E27FC236}">
                <a16:creationId xmlns:a16="http://schemas.microsoft.com/office/drawing/2014/main" id="{F91E72CC-1DA5-B63B-E401-FEE2E1B6DD09}"/>
              </a:ext>
            </a:extLst>
          </p:cNvPr>
          <p:cNvSpPr>
            <a:spLocks noGrp="1"/>
          </p:cNvSpPr>
          <p:nvPr>
            <p:ph type="sldNum" sz="quarter" idx="12"/>
          </p:nvPr>
        </p:nvSpPr>
        <p:spPr/>
        <p:txBody>
          <a:bodyPr/>
          <a:lstStyle/>
          <a:p>
            <a:fld id="{1421C32E-95B3-40B6-92B4-48D34CB1A4B4}" type="slidenum">
              <a:rPr lang="en-US" smtClean="0"/>
              <a:t>5</a:t>
            </a:fld>
            <a:endParaRPr lang="en-US"/>
          </a:p>
        </p:txBody>
      </p:sp>
    </p:spTree>
    <p:extLst>
      <p:ext uri="{BB962C8B-B14F-4D97-AF65-F5344CB8AC3E}">
        <p14:creationId xmlns:p14="http://schemas.microsoft.com/office/powerpoint/2010/main" val="3027885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4B66F2-4373-940A-0698-3516F83FB1AC}"/>
              </a:ext>
            </a:extLst>
          </p:cNvPr>
          <p:cNvSpPr>
            <a:spLocks noGrp="1"/>
          </p:cNvSpPr>
          <p:nvPr>
            <p:ph idx="1"/>
          </p:nvPr>
        </p:nvSpPr>
        <p:spPr>
          <a:xfrm>
            <a:off x="450073" y="1141994"/>
            <a:ext cx="6341047" cy="2599264"/>
          </a:xfrm>
        </p:spPr>
        <p:txBody>
          <a:bodyPr>
            <a:normAutofit/>
          </a:bodyPr>
          <a:lstStyle/>
          <a:p>
            <a:pPr marL="457200" indent="-457200">
              <a:buFont typeface="+mj-lt"/>
              <a:buAutoNum type="arabicPeriod"/>
            </a:pPr>
            <a:r>
              <a:rPr lang="en-US" sz="2000" dirty="0"/>
              <a:t>Determine the slowest process in CMAQ</a:t>
            </a:r>
          </a:p>
          <a:p>
            <a:pPr marL="457200" indent="-457200">
              <a:buFont typeface="+mj-lt"/>
              <a:buAutoNum type="arabicPeriod"/>
            </a:pPr>
            <a:r>
              <a:rPr lang="en-US" sz="2000" dirty="0"/>
              <a:t>Create GPU-friendly data structures and algorithms</a:t>
            </a:r>
          </a:p>
          <a:p>
            <a:pPr marL="457200" indent="-457200">
              <a:buFont typeface="+mj-lt"/>
              <a:buAutoNum type="arabicPeriod"/>
            </a:pPr>
            <a:r>
              <a:rPr lang="en-US" sz="2000" dirty="0"/>
              <a:t>Design compilation compatibility with the CUDA</a:t>
            </a:r>
          </a:p>
          <a:p>
            <a:pPr marL="457200" indent="-457200">
              <a:buFont typeface="+mj-lt"/>
              <a:buAutoNum type="arabicPeriod"/>
            </a:pPr>
            <a:r>
              <a:rPr lang="en-US" sz="2000" dirty="0"/>
              <a:t>Perform code independent analysis</a:t>
            </a:r>
          </a:p>
        </p:txBody>
      </p:sp>
      <p:sp>
        <p:nvSpPr>
          <p:cNvPr id="4" name="Title 1">
            <a:extLst>
              <a:ext uri="{FF2B5EF4-FFF2-40B4-BE49-F238E27FC236}">
                <a16:creationId xmlns:a16="http://schemas.microsoft.com/office/drawing/2014/main" id="{77A7E952-C692-9514-D50E-DDB4C4C38BE9}"/>
              </a:ext>
            </a:extLst>
          </p:cNvPr>
          <p:cNvSpPr>
            <a:spLocks noGrp="1"/>
          </p:cNvSpPr>
          <p:nvPr>
            <p:ph type="title"/>
          </p:nvPr>
        </p:nvSpPr>
        <p:spPr>
          <a:xfrm>
            <a:off x="838200" y="325997"/>
            <a:ext cx="10515600" cy="569483"/>
          </a:xfrm>
        </p:spPr>
        <p:txBody>
          <a:bodyPr>
            <a:normAutofit fontScale="90000"/>
          </a:bodyPr>
          <a:lstStyle/>
          <a:p>
            <a:r>
              <a:rPr lang="en-US" dirty="0"/>
              <a:t>Development Process</a:t>
            </a:r>
          </a:p>
        </p:txBody>
      </p:sp>
      <p:pic>
        <p:nvPicPr>
          <p:cNvPr id="5" name="Picture 4" descr="Chart, line chart&#10;&#10;Description automatically generated">
            <a:extLst>
              <a:ext uri="{FF2B5EF4-FFF2-40B4-BE49-F238E27FC236}">
                <a16:creationId xmlns:a16="http://schemas.microsoft.com/office/drawing/2014/main" id="{37E28B7E-12A1-6545-A60C-F595B28D38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76" t="6596" r="8714" b="2198"/>
          <a:stretch/>
        </p:blipFill>
        <p:spPr bwMode="auto">
          <a:xfrm>
            <a:off x="450073" y="3016324"/>
            <a:ext cx="4703156" cy="3657600"/>
          </a:xfrm>
          <a:prstGeom prst="rect">
            <a:avLst/>
          </a:prstGeom>
          <a:noFill/>
          <a:ln>
            <a:noFill/>
          </a:ln>
          <a:extLst>
            <a:ext uri="{53640926-AAD7-44D8-BBD7-CCE9431645EC}">
              <a14:shadowObscured xmlns:a14="http://schemas.microsoft.com/office/drawing/2010/main"/>
            </a:ext>
          </a:extLst>
        </p:spPr>
      </p:pic>
      <p:pic>
        <p:nvPicPr>
          <p:cNvPr id="6" name="Picture 5" descr="Chart, line chart&#10;&#10;Description automatically generated">
            <a:extLst>
              <a:ext uri="{FF2B5EF4-FFF2-40B4-BE49-F238E27FC236}">
                <a16:creationId xmlns:a16="http://schemas.microsoft.com/office/drawing/2014/main" id="{232A4D35-7455-AA02-62D5-3191135C2E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83" t="4669" r="8869" b="1800"/>
          <a:stretch/>
        </p:blipFill>
        <p:spPr>
          <a:xfrm>
            <a:off x="6635471" y="325997"/>
            <a:ext cx="4648843" cy="3657600"/>
          </a:xfrm>
          <a:prstGeom prst="rect">
            <a:avLst/>
          </a:prstGeom>
        </p:spPr>
      </p:pic>
      <p:sp>
        <p:nvSpPr>
          <p:cNvPr id="11" name="Slide Number Placeholder 10">
            <a:extLst>
              <a:ext uri="{FF2B5EF4-FFF2-40B4-BE49-F238E27FC236}">
                <a16:creationId xmlns:a16="http://schemas.microsoft.com/office/drawing/2014/main" id="{7F725B93-ADE4-2279-23CA-42F744A15051}"/>
              </a:ext>
            </a:extLst>
          </p:cNvPr>
          <p:cNvSpPr>
            <a:spLocks noGrp="1"/>
          </p:cNvSpPr>
          <p:nvPr>
            <p:ph type="sldNum" sz="quarter" idx="12"/>
          </p:nvPr>
        </p:nvSpPr>
        <p:spPr/>
        <p:txBody>
          <a:bodyPr/>
          <a:lstStyle/>
          <a:p>
            <a:fld id="{1421C32E-95B3-40B6-92B4-48D34CB1A4B4}" type="slidenum">
              <a:rPr lang="en-US" smtClean="0"/>
              <a:t>6</a:t>
            </a:fld>
            <a:endParaRPr lang="en-US"/>
          </a:p>
        </p:txBody>
      </p:sp>
      <p:sp>
        <p:nvSpPr>
          <p:cNvPr id="7" name="TextBox 6">
            <a:extLst>
              <a:ext uri="{FF2B5EF4-FFF2-40B4-BE49-F238E27FC236}">
                <a16:creationId xmlns:a16="http://schemas.microsoft.com/office/drawing/2014/main" id="{8BCEB777-AE1A-16A2-E6CF-D7E13CE9DE67}"/>
              </a:ext>
            </a:extLst>
          </p:cNvPr>
          <p:cNvSpPr txBox="1"/>
          <p:nvPr/>
        </p:nvSpPr>
        <p:spPr>
          <a:xfrm>
            <a:off x="5873026" y="4612984"/>
            <a:ext cx="5707328" cy="1015663"/>
          </a:xfrm>
          <a:prstGeom prst="rect">
            <a:avLst/>
          </a:prstGeom>
          <a:noFill/>
        </p:spPr>
        <p:txBody>
          <a:bodyPr wrap="square">
            <a:spAutoFit/>
          </a:bodyPr>
          <a:lstStyle/>
          <a:p>
            <a:pPr marL="457200" indent="-457200">
              <a:buFont typeface="+mj-lt"/>
              <a:buAutoNum type="arabicPeriod" startAt="5"/>
            </a:pPr>
            <a:r>
              <a:rPr lang="en-US" sz="2000" dirty="0"/>
              <a:t>Target ROS3 solver for gas-phase mechanism</a:t>
            </a:r>
          </a:p>
          <a:p>
            <a:pPr marL="457200" indent="-457200">
              <a:buFont typeface="+mj-lt"/>
              <a:buAutoNum type="arabicPeriod" startAt="5"/>
            </a:pPr>
            <a:r>
              <a:rPr lang="en-US" sz="2000" dirty="0"/>
              <a:t>Port subroutines of ROS3 solver into the GPU</a:t>
            </a:r>
          </a:p>
          <a:p>
            <a:pPr marL="457200" indent="-457200">
              <a:buFont typeface="+mj-lt"/>
              <a:buAutoNum type="arabicPeriod" startAt="5"/>
            </a:pPr>
            <a:r>
              <a:rPr lang="en-US" sz="2000" dirty="0"/>
              <a:t>Optimize CUDA program</a:t>
            </a:r>
          </a:p>
        </p:txBody>
      </p:sp>
      <p:sp>
        <p:nvSpPr>
          <p:cNvPr id="8" name="Arrow: Down 7">
            <a:extLst>
              <a:ext uri="{FF2B5EF4-FFF2-40B4-BE49-F238E27FC236}">
                <a16:creationId xmlns:a16="http://schemas.microsoft.com/office/drawing/2014/main" id="{B180B23C-2899-53F9-513D-B68B67B28F7C}"/>
              </a:ext>
            </a:extLst>
          </p:cNvPr>
          <p:cNvSpPr/>
          <p:nvPr/>
        </p:nvSpPr>
        <p:spPr>
          <a:xfrm rot="4412041">
            <a:off x="7616321" y="1390805"/>
            <a:ext cx="497110" cy="608216"/>
          </a:xfrm>
          <a:prstGeom prst="downArrow">
            <a:avLst>
              <a:gd name="adj1" fmla="val 39131"/>
              <a:gd name="adj2" fmla="val 4110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extBox 1">
            <a:extLst>
              <a:ext uri="{FF2B5EF4-FFF2-40B4-BE49-F238E27FC236}">
                <a16:creationId xmlns:a16="http://schemas.microsoft.com/office/drawing/2014/main" id="{FA87CB59-8862-282A-7804-5BE7DAFC9B3F}"/>
              </a:ext>
            </a:extLst>
          </p:cNvPr>
          <p:cNvSpPr txBox="1"/>
          <p:nvPr/>
        </p:nvSpPr>
        <p:spPr>
          <a:xfrm>
            <a:off x="8226964" y="1232479"/>
            <a:ext cx="2401747" cy="584775"/>
          </a:xfrm>
          <a:prstGeom prst="rect">
            <a:avLst/>
          </a:prstGeom>
          <a:noFill/>
        </p:spPr>
        <p:txBody>
          <a:bodyPr wrap="square" rtlCol="0">
            <a:spAutoFit/>
          </a:bodyPr>
          <a:lstStyle/>
          <a:p>
            <a:r>
              <a:rPr lang="en-US" sz="1600" dirty="0"/>
              <a:t>The slowest module among the five modules</a:t>
            </a:r>
          </a:p>
        </p:txBody>
      </p:sp>
    </p:spTree>
    <p:extLst>
      <p:ext uri="{BB962C8B-B14F-4D97-AF65-F5344CB8AC3E}">
        <p14:creationId xmlns:p14="http://schemas.microsoft.com/office/powerpoint/2010/main" val="3834768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diagram&#10;&#10;Description automatically generated with low confidence">
            <a:extLst>
              <a:ext uri="{FF2B5EF4-FFF2-40B4-BE49-F238E27FC236}">
                <a16:creationId xmlns:a16="http://schemas.microsoft.com/office/drawing/2014/main" id="{C3FF5E62-8AB5-7AC7-449E-F7908D21A658}"/>
              </a:ext>
            </a:extLst>
          </p:cNvPr>
          <p:cNvPicPr>
            <a:picLocks noChangeAspect="1"/>
          </p:cNvPicPr>
          <p:nvPr/>
        </p:nvPicPr>
        <p:blipFill>
          <a:blip r:embed="rId2"/>
          <a:stretch>
            <a:fillRect/>
          </a:stretch>
        </p:blipFill>
        <p:spPr>
          <a:xfrm>
            <a:off x="486006" y="839946"/>
            <a:ext cx="11219988" cy="4096015"/>
          </a:xfrm>
          <a:prstGeom prst="rect">
            <a:avLst/>
          </a:prstGeom>
        </p:spPr>
      </p:pic>
      <p:sp>
        <p:nvSpPr>
          <p:cNvPr id="4" name="Title 1">
            <a:extLst>
              <a:ext uri="{FF2B5EF4-FFF2-40B4-BE49-F238E27FC236}">
                <a16:creationId xmlns:a16="http://schemas.microsoft.com/office/drawing/2014/main" id="{4F46591F-4B2F-2E3D-F943-B3A1C43877E2}"/>
              </a:ext>
            </a:extLst>
          </p:cNvPr>
          <p:cNvSpPr>
            <a:spLocks noGrp="1"/>
          </p:cNvSpPr>
          <p:nvPr>
            <p:ph type="title"/>
          </p:nvPr>
        </p:nvSpPr>
        <p:spPr>
          <a:xfrm>
            <a:off x="838200" y="325997"/>
            <a:ext cx="10515600" cy="569483"/>
          </a:xfrm>
        </p:spPr>
        <p:txBody>
          <a:bodyPr>
            <a:normAutofit fontScale="90000"/>
          </a:bodyPr>
          <a:lstStyle/>
          <a:p>
            <a:r>
              <a:rPr lang="en-US" dirty="0"/>
              <a:t>Flow Diagram of CMAQ-CUDAv1.0</a:t>
            </a:r>
          </a:p>
        </p:txBody>
      </p:sp>
      <p:sp>
        <p:nvSpPr>
          <p:cNvPr id="6" name="TextBox 5">
            <a:extLst>
              <a:ext uri="{FF2B5EF4-FFF2-40B4-BE49-F238E27FC236}">
                <a16:creationId xmlns:a16="http://schemas.microsoft.com/office/drawing/2014/main" id="{4A0F7E01-7DFA-6529-5A3D-5CC32C15EAE5}"/>
              </a:ext>
            </a:extLst>
          </p:cNvPr>
          <p:cNvSpPr txBox="1"/>
          <p:nvPr/>
        </p:nvSpPr>
        <p:spPr>
          <a:xfrm>
            <a:off x="929865" y="4880426"/>
            <a:ext cx="9774537" cy="369332"/>
          </a:xfrm>
          <a:prstGeom prst="rect">
            <a:avLst/>
          </a:prstGeom>
          <a:noFill/>
        </p:spPr>
        <p:txBody>
          <a:bodyPr wrap="square">
            <a:spAutoFit/>
          </a:bodyPr>
          <a:lstStyle/>
          <a:p>
            <a:pPr marL="0" marR="0" algn="just">
              <a:spcBef>
                <a:spcPts val="0"/>
              </a:spcBef>
              <a:spcAft>
                <a:spcPts val="1000"/>
              </a:spcAft>
            </a:pPr>
            <a:r>
              <a:rPr lang="en-US" i="1" dirty="0">
                <a:effectLst/>
                <a:latin typeface="Calibri" panose="020F0502020204030204" pitchFamily="34" charset="0"/>
                <a:ea typeface="Calibri" panose="020F0502020204030204" pitchFamily="34" charset="0"/>
                <a:cs typeface="Times New Roman" panose="02020603050405020304" pitchFamily="18" charset="0"/>
              </a:rPr>
              <a:t>The blue blocks are executed using the CPU (host), and the red blocks are executed using GPU (device)</a:t>
            </a:r>
            <a:endParaRPr lang="en-US" i="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Slide Number Placeholder 10">
            <a:extLst>
              <a:ext uri="{FF2B5EF4-FFF2-40B4-BE49-F238E27FC236}">
                <a16:creationId xmlns:a16="http://schemas.microsoft.com/office/drawing/2014/main" id="{87750E89-BCE6-DA26-AE83-B903293215B6}"/>
              </a:ext>
            </a:extLst>
          </p:cNvPr>
          <p:cNvSpPr>
            <a:spLocks noGrp="1"/>
          </p:cNvSpPr>
          <p:nvPr>
            <p:ph type="sldNum" sz="quarter" idx="12"/>
          </p:nvPr>
        </p:nvSpPr>
        <p:spPr/>
        <p:txBody>
          <a:bodyPr/>
          <a:lstStyle/>
          <a:p>
            <a:fld id="{1421C32E-95B3-40B6-92B4-48D34CB1A4B4}" type="slidenum">
              <a:rPr lang="en-US" smtClean="0"/>
              <a:t>7</a:t>
            </a:fld>
            <a:endParaRPr lang="en-US"/>
          </a:p>
        </p:txBody>
      </p:sp>
      <p:sp>
        <p:nvSpPr>
          <p:cNvPr id="12" name="Content Placeholder 2">
            <a:extLst>
              <a:ext uri="{FF2B5EF4-FFF2-40B4-BE49-F238E27FC236}">
                <a16:creationId xmlns:a16="http://schemas.microsoft.com/office/drawing/2014/main" id="{DDF2B3EE-8B67-520C-9D0E-6FB43E19D184}"/>
              </a:ext>
            </a:extLst>
          </p:cNvPr>
          <p:cNvSpPr txBox="1">
            <a:spLocks/>
          </p:cNvSpPr>
          <p:nvPr/>
        </p:nvSpPr>
        <p:spPr>
          <a:xfrm>
            <a:off x="838200" y="5347068"/>
            <a:ext cx="10220158" cy="1009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GPU computing time (kernel) much faster than the CPU time</a:t>
            </a:r>
          </a:p>
          <a:p>
            <a:r>
              <a:rPr lang="en-US" dirty="0"/>
              <a:t>The overall simulation time is still slower than the original CMAQ</a:t>
            </a:r>
          </a:p>
        </p:txBody>
      </p:sp>
    </p:spTree>
    <p:extLst>
      <p:ext uri="{BB962C8B-B14F-4D97-AF65-F5344CB8AC3E}">
        <p14:creationId xmlns:p14="http://schemas.microsoft.com/office/powerpoint/2010/main" val="4155419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with low confidence">
            <a:extLst>
              <a:ext uri="{FF2B5EF4-FFF2-40B4-BE49-F238E27FC236}">
                <a16:creationId xmlns:a16="http://schemas.microsoft.com/office/drawing/2014/main" id="{D91068E4-83A5-2E20-1DB8-A4E1ED276029}"/>
              </a:ext>
            </a:extLst>
          </p:cNvPr>
          <p:cNvPicPr>
            <a:picLocks noChangeAspect="1"/>
          </p:cNvPicPr>
          <p:nvPr/>
        </p:nvPicPr>
        <p:blipFill>
          <a:blip r:embed="rId2"/>
          <a:stretch>
            <a:fillRect/>
          </a:stretch>
        </p:blipFill>
        <p:spPr>
          <a:xfrm>
            <a:off x="486156" y="1898442"/>
            <a:ext cx="11219688" cy="4457908"/>
          </a:xfrm>
          <a:prstGeom prst="rect">
            <a:avLst/>
          </a:prstGeom>
        </p:spPr>
      </p:pic>
      <p:sp>
        <p:nvSpPr>
          <p:cNvPr id="3" name="Content Placeholder 2">
            <a:extLst>
              <a:ext uri="{FF2B5EF4-FFF2-40B4-BE49-F238E27FC236}">
                <a16:creationId xmlns:a16="http://schemas.microsoft.com/office/drawing/2014/main" id="{E995BB5C-158E-FC90-BC9D-EE25CE24128B}"/>
              </a:ext>
            </a:extLst>
          </p:cNvPr>
          <p:cNvSpPr>
            <a:spLocks noGrp="1"/>
          </p:cNvSpPr>
          <p:nvPr>
            <p:ph idx="1"/>
          </p:nvPr>
        </p:nvSpPr>
        <p:spPr>
          <a:xfrm>
            <a:off x="390769" y="1063473"/>
            <a:ext cx="11606389" cy="1589260"/>
          </a:xfrm>
        </p:spPr>
        <p:txBody>
          <a:bodyPr>
            <a:normAutofit/>
          </a:bodyPr>
          <a:lstStyle/>
          <a:p>
            <a:pPr lvl="1"/>
            <a:r>
              <a:rPr lang="en-US" sz="2800" dirty="0"/>
              <a:t>Minimize data transfer and optimize parallel computing</a:t>
            </a:r>
          </a:p>
          <a:p>
            <a:pPr lvl="1"/>
            <a:r>
              <a:rPr lang="en-US" sz="2800" dirty="0"/>
              <a:t>Vectorize &amp; combine 4 subroutines ported on GPU to enhance transfer</a:t>
            </a:r>
          </a:p>
          <a:p>
            <a:pPr lvl="1"/>
            <a:endParaRPr lang="en-US" sz="2800" dirty="0"/>
          </a:p>
          <a:p>
            <a:pPr lvl="1"/>
            <a:endParaRPr lang="en-US" sz="2800" dirty="0"/>
          </a:p>
          <a:p>
            <a:pPr marL="457200" lvl="1" indent="0">
              <a:buNone/>
            </a:pPr>
            <a:endParaRPr lang="en-US" sz="2800" dirty="0">
              <a:effectLst/>
              <a:ea typeface="Calibri" panose="020F0502020204030204" pitchFamily="34" charset="0"/>
            </a:endParaRPr>
          </a:p>
        </p:txBody>
      </p:sp>
      <p:sp>
        <p:nvSpPr>
          <p:cNvPr id="4" name="Title 1">
            <a:extLst>
              <a:ext uri="{FF2B5EF4-FFF2-40B4-BE49-F238E27FC236}">
                <a16:creationId xmlns:a16="http://schemas.microsoft.com/office/drawing/2014/main" id="{4F46591F-4B2F-2E3D-F943-B3A1C43877E2}"/>
              </a:ext>
            </a:extLst>
          </p:cNvPr>
          <p:cNvSpPr>
            <a:spLocks noGrp="1"/>
          </p:cNvSpPr>
          <p:nvPr>
            <p:ph type="title"/>
          </p:nvPr>
        </p:nvSpPr>
        <p:spPr>
          <a:xfrm>
            <a:off x="838200" y="325997"/>
            <a:ext cx="10515600" cy="569483"/>
          </a:xfrm>
        </p:spPr>
        <p:txBody>
          <a:bodyPr>
            <a:normAutofit fontScale="90000"/>
          </a:bodyPr>
          <a:lstStyle/>
          <a:p>
            <a:r>
              <a:rPr lang="en-US"/>
              <a:t>CMAQ-CUDAv2.0</a:t>
            </a:r>
          </a:p>
        </p:txBody>
      </p:sp>
      <p:sp>
        <p:nvSpPr>
          <p:cNvPr id="11" name="Slide Number Placeholder 10">
            <a:extLst>
              <a:ext uri="{FF2B5EF4-FFF2-40B4-BE49-F238E27FC236}">
                <a16:creationId xmlns:a16="http://schemas.microsoft.com/office/drawing/2014/main" id="{3C835928-A027-96BB-2DC2-C4241EF101CE}"/>
              </a:ext>
            </a:extLst>
          </p:cNvPr>
          <p:cNvSpPr>
            <a:spLocks noGrp="1"/>
          </p:cNvSpPr>
          <p:nvPr>
            <p:ph type="sldNum" sz="quarter" idx="12"/>
          </p:nvPr>
        </p:nvSpPr>
        <p:spPr/>
        <p:txBody>
          <a:bodyPr/>
          <a:lstStyle/>
          <a:p>
            <a:fld id="{1421C32E-95B3-40B6-92B4-48D34CB1A4B4}" type="slidenum">
              <a:rPr lang="en-US" smtClean="0"/>
              <a:t>8</a:t>
            </a:fld>
            <a:endParaRPr lang="en-US"/>
          </a:p>
        </p:txBody>
      </p:sp>
      <p:sp>
        <p:nvSpPr>
          <p:cNvPr id="6" name="TextBox 5">
            <a:extLst>
              <a:ext uri="{FF2B5EF4-FFF2-40B4-BE49-F238E27FC236}">
                <a16:creationId xmlns:a16="http://schemas.microsoft.com/office/drawing/2014/main" id="{4A0F7E01-7DFA-6529-5A3D-5CC32C15EAE5}"/>
              </a:ext>
            </a:extLst>
          </p:cNvPr>
          <p:cNvSpPr txBox="1"/>
          <p:nvPr/>
        </p:nvSpPr>
        <p:spPr>
          <a:xfrm>
            <a:off x="1131451" y="6249734"/>
            <a:ext cx="10492241" cy="369332"/>
          </a:xfrm>
          <a:prstGeom prst="rect">
            <a:avLst/>
          </a:prstGeom>
          <a:noFill/>
        </p:spPr>
        <p:txBody>
          <a:bodyPr wrap="square">
            <a:spAutoFit/>
          </a:bodyPr>
          <a:lstStyle/>
          <a:p>
            <a:pPr marL="0" marR="0" algn="just">
              <a:spcBef>
                <a:spcPts val="0"/>
              </a:spcBef>
              <a:spcAft>
                <a:spcPts val="1000"/>
              </a:spcAft>
            </a:pPr>
            <a:r>
              <a:rPr lang="en-US" i="1" dirty="0">
                <a:effectLst/>
                <a:latin typeface="Calibri" panose="020F0502020204030204" pitchFamily="34" charset="0"/>
                <a:ea typeface="Calibri" panose="020F0502020204030204" pitchFamily="34" charset="0"/>
                <a:cs typeface="Times New Roman" panose="02020603050405020304" pitchFamily="18" charset="0"/>
              </a:rPr>
              <a:t>The blue blocks are executed using the CPU (host), and the red blocks are executed using GPU (device)</a:t>
            </a:r>
            <a:endParaRPr lang="en-US" i="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80339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95BB5C-158E-FC90-BC9D-EE25CE24128B}"/>
              </a:ext>
            </a:extLst>
          </p:cNvPr>
          <p:cNvSpPr>
            <a:spLocks noGrp="1"/>
          </p:cNvSpPr>
          <p:nvPr>
            <p:ph idx="1"/>
          </p:nvPr>
        </p:nvSpPr>
        <p:spPr>
          <a:xfrm>
            <a:off x="838200" y="1070451"/>
            <a:ext cx="10515600" cy="1566475"/>
          </a:xfrm>
        </p:spPr>
        <p:txBody>
          <a:bodyPr>
            <a:normAutofit lnSpcReduction="10000"/>
          </a:bodyPr>
          <a:lstStyle/>
          <a:p>
            <a:r>
              <a:rPr lang="en-US" dirty="0"/>
              <a:t>CMAQ-CUDAv2.0</a:t>
            </a:r>
          </a:p>
          <a:p>
            <a:pPr lvl="1"/>
            <a:r>
              <a:rPr lang="en-US" dirty="0"/>
              <a:t>Reduce significantly the data transferring</a:t>
            </a:r>
          </a:p>
          <a:p>
            <a:pPr lvl="1"/>
            <a:r>
              <a:rPr lang="en-US" dirty="0"/>
              <a:t>Increase kernel time due to more arithmetic operations, series operations</a:t>
            </a:r>
          </a:p>
          <a:p>
            <a:pPr lvl="1"/>
            <a:r>
              <a:rPr lang="en-US" dirty="0"/>
              <a:t>Perform better with larger computing block size (BLKSIZE)</a:t>
            </a:r>
          </a:p>
          <a:p>
            <a:pPr lvl="1"/>
            <a:endParaRPr lang="en-US" dirty="0"/>
          </a:p>
          <a:p>
            <a:pPr lvl="1"/>
            <a:endParaRPr lang="en-US" dirty="0"/>
          </a:p>
          <a:p>
            <a:pPr lvl="1"/>
            <a:endParaRPr lang="en-US" dirty="0"/>
          </a:p>
          <a:p>
            <a:pPr marL="457200" lvl="1" indent="0">
              <a:buNone/>
            </a:pPr>
            <a:endParaRPr lang="en-US" sz="2400" dirty="0">
              <a:effectLst/>
              <a:ea typeface="Calibri" panose="020F0502020204030204" pitchFamily="34" charset="0"/>
            </a:endParaRPr>
          </a:p>
        </p:txBody>
      </p:sp>
      <p:sp>
        <p:nvSpPr>
          <p:cNvPr id="4" name="Title 1">
            <a:extLst>
              <a:ext uri="{FF2B5EF4-FFF2-40B4-BE49-F238E27FC236}">
                <a16:creationId xmlns:a16="http://schemas.microsoft.com/office/drawing/2014/main" id="{4F46591F-4B2F-2E3D-F943-B3A1C43877E2}"/>
              </a:ext>
            </a:extLst>
          </p:cNvPr>
          <p:cNvSpPr>
            <a:spLocks noGrp="1"/>
          </p:cNvSpPr>
          <p:nvPr>
            <p:ph type="title"/>
          </p:nvPr>
        </p:nvSpPr>
        <p:spPr>
          <a:xfrm>
            <a:off x="838200" y="325997"/>
            <a:ext cx="10515600" cy="569483"/>
          </a:xfrm>
        </p:spPr>
        <p:txBody>
          <a:bodyPr>
            <a:normAutofit fontScale="90000"/>
          </a:bodyPr>
          <a:lstStyle/>
          <a:p>
            <a:r>
              <a:rPr lang="en-US"/>
              <a:t>Performance of CMAQ-CUDA</a:t>
            </a:r>
          </a:p>
        </p:txBody>
      </p:sp>
      <p:sp>
        <p:nvSpPr>
          <p:cNvPr id="13" name="Slide Number Placeholder 12">
            <a:extLst>
              <a:ext uri="{FF2B5EF4-FFF2-40B4-BE49-F238E27FC236}">
                <a16:creationId xmlns:a16="http://schemas.microsoft.com/office/drawing/2014/main" id="{AAECA00B-40FD-3798-D619-9563A97603BA}"/>
              </a:ext>
            </a:extLst>
          </p:cNvPr>
          <p:cNvSpPr>
            <a:spLocks noGrp="1"/>
          </p:cNvSpPr>
          <p:nvPr>
            <p:ph type="sldNum" sz="quarter" idx="12"/>
          </p:nvPr>
        </p:nvSpPr>
        <p:spPr/>
        <p:txBody>
          <a:bodyPr/>
          <a:lstStyle/>
          <a:p>
            <a:fld id="{1421C32E-95B3-40B6-92B4-48D34CB1A4B4}" type="slidenum">
              <a:rPr lang="en-US" smtClean="0"/>
              <a:t>9</a:t>
            </a:fld>
            <a:endParaRPr lang="en-US"/>
          </a:p>
        </p:txBody>
      </p:sp>
      <p:pic>
        <p:nvPicPr>
          <p:cNvPr id="8" name="Picture 7" descr="A graph of a number of numbers&#10;&#10;Description automatically generated with medium confidence">
            <a:extLst>
              <a:ext uri="{FF2B5EF4-FFF2-40B4-BE49-F238E27FC236}">
                <a16:creationId xmlns:a16="http://schemas.microsoft.com/office/drawing/2014/main" id="{649BE34A-7436-4A32-4F6A-C2D97660ACB5}"/>
              </a:ext>
            </a:extLst>
          </p:cNvPr>
          <p:cNvPicPr>
            <a:picLocks noChangeAspect="1"/>
          </p:cNvPicPr>
          <p:nvPr/>
        </p:nvPicPr>
        <p:blipFill>
          <a:blip r:embed="rId2"/>
          <a:stretch>
            <a:fillRect/>
          </a:stretch>
        </p:blipFill>
        <p:spPr>
          <a:xfrm>
            <a:off x="6096000" y="2849183"/>
            <a:ext cx="4710708" cy="3682820"/>
          </a:xfrm>
          <a:prstGeom prst="rect">
            <a:avLst/>
          </a:prstGeom>
        </p:spPr>
      </p:pic>
      <p:pic>
        <p:nvPicPr>
          <p:cNvPr id="17" name="Picture 16" descr="A graph of different colored bars&#10;&#10;Description automatically generated">
            <a:extLst>
              <a:ext uri="{FF2B5EF4-FFF2-40B4-BE49-F238E27FC236}">
                <a16:creationId xmlns:a16="http://schemas.microsoft.com/office/drawing/2014/main" id="{2AB46A4C-93FE-2CCE-A10E-04E93D3B5B12}"/>
              </a:ext>
            </a:extLst>
          </p:cNvPr>
          <p:cNvPicPr>
            <a:picLocks noChangeAspect="1"/>
          </p:cNvPicPr>
          <p:nvPr/>
        </p:nvPicPr>
        <p:blipFill>
          <a:blip r:embed="rId3"/>
          <a:stretch>
            <a:fillRect/>
          </a:stretch>
        </p:blipFill>
        <p:spPr>
          <a:xfrm>
            <a:off x="941066" y="2717978"/>
            <a:ext cx="4580083" cy="3682821"/>
          </a:xfrm>
          <a:prstGeom prst="rect">
            <a:avLst/>
          </a:prstGeom>
        </p:spPr>
      </p:pic>
    </p:spTree>
    <p:extLst>
      <p:ext uri="{BB962C8B-B14F-4D97-AF65-F5344CB8AC3E}">
        <p14:creationId xmlns:p14="http://schemas.microsoft.com/office/powerpoint/2010/main" val="7360387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7F0C458295C94A8B05A99559A42AB3" ma:contentTypeVersion="6" ma:contentTypeDescription="Create a new document." ma:contentTypeScope="" ma:versionID="63afe71cb37b36fe9e01c4001a12a36c">
  <xsd:schema xmlns:xsd="http://www.w3.org/2001/XMLSchema" xmlns:xs="http://www.w3.org/2001/XMLSchema" xmlns:p="http://schemas.microsoft.com/office/2006/metadata/properties" xmlns:ns3="82184301-8b85-4d21-a1e4-d55dd2f31dd0" targetNamespace="http://schemas.microsoft.com/office/2006/metadata/properties" ma:root="true" ma:fieldsID="48b58fd93e28807cdc2a44aaadb4d464" ns3:_="">
    <xsd:import namespace="82184301-8b85-4d21-a1e4-d55dd2f31dd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184301-8b85-4d21-a1e4-d55dd2f31d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2" nillable="true" ma:displayName="_activity" ma:hidden="true" ma:internalName="_activity">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82184301-8b85-4d21-a1e4-d55dd2f31dd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4DAEC7-E983-401B-A296-E504F426544D}">
  <ds:schemaRefs>
    <ds:schemaRef ds:uri="82184301-8b85-4d21-a1e4-d55dd2f31d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7F1DC2C-34FC-46EF-A031-65DAEDE59E4F}">
  <ds:schemaRefs>
    <ds:schemaRef ds:uri="http://schemas.microsoft.com/office/2006/documentManagement/types"/>
    <ds:schemaRef ds:uri="http://schemas.microsoft.com/office/infopath/2007/PartnerControls"/>
    <ds:schemaRef ds:uri="http://purl.org/dc/dcmitype/"/>
    <ds:schemaRef ds:uri="http://purl.org/dc/elements/1.1/"/>
    <ds:schemaRef ds:uri="http://schemas.openxmlformats.org/package/2006/metadata/core-properties"/>
    <ds:schemaRef ds:uri="http://www.w3.org/XML/1998/namespace"/>
    <ds:schemaRef ds:uri="http://purl.org/dc/terms/"/>
    <ds:schemaRef ds:uri="82184301-8b85-4d21-a1e4-d55dd2f31dd0"/>
    <ds:schemaRef ds:uri="http://schemas.microsoft.com/office/2006/metadata/properties"/>
  </ds:schemaRefs>
</ds:datastoreItem>
</file>

<file path=customXml/itemProps3.xml><?xml version="1.0" encoding="utf-8"?>
<ds:datastoreItem xmlns:ds="http://schemas.openxmlformats.org/officeDocument/2006/customXml" ds:itemID="{5722DEF6-4E70-4DB4-AB1C-CF5B7AAEF9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297</TotalTime>
  <Words>1310</Words>
  <Application>Microsoft Office PowerPoint</Application>
  <PresentationFormat>Widescreen</PresentationFormat>
  <Paragraphs>280</Paragraphs>
  <Slides>21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fira sans</vt:lpstr>
      <vt:lpstr>Office Theme</vt:lpstr>
      <vt:lpstr>Graphics Processing Unit Assisted Computation for a Gas-Phase Chemical Solver in CMAQ</vt:lpstr>
      <vt:lpstr>Motivation</vt:lpstr>
      <vt:lpstr>Rectilinear Grid Model</vt:lpstr>
      <vt:lpstr>PowerPoint Presentation</vt:lpstr>
      <vt:lpstr>Heterogeneous Computing</vt:lpstr>
      <vt:lpstr>Development Process</vt:lpstr>
      <vt:lpstr>Flow Diagram of CMAQ-CUDAv1.0</vt:lpstr>
      <vt:lpstr>CMAQ-CUDAv2.0</vt:lpstr>
      <vt:lpstr>Performance of CMAQ-CUDA</vt:lpstr>
      <vt:lpstr>Simulation Errors (Spatial)</vt:lpstr>
      <vt:lpstr>Simulation Errors (Temporal)</vt:lpstr>
      <vt:lpstr>Simulation Errors</vt:lpstr>
      <vt:lpstr>Error Analysis</vt:lpstr>
      <vt:lpstr>Conclusions</vt:lpstr>
      <vt:lpstr>Acknowledgments</vt:lpstr>
      <vt:lpstr>PowerPoint Presentation</vt:lpstr>
      <vt:lpstr>Methods</vt:lpstr>
      <vt:lpstr>Results and Discussion</vt:lpstr>
      <vt:lpstr>Future Work</vt:lpstr>
      <vt:lpstr>Simulation Errors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Graphics Processing Unit Assisted Computation for a Gas-Phase Chemical Solver in CMAQ</dc:title>
  <dc:creator>Khanh Do</dc:creator>
  <cp:lastModifiedBy>Khanh Do</cp:lastModifiedBy>
  <cp:revision>3</cp:revision>
  <dcterms:created xsi:type="dcterms:W3CDTF">2023-08-29T14:12:15Z</dcterms:created>
  <dcterms:modified xsi:type="dcterms:W3CDTF">2023-10-15T03:48:13Z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0x010100357F0C458295C94A8B05A99559A42AB3</vt:lpwstr>
  </property>
</Properties>
</file>