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420" r:id="rId3"/>
    <p:sldId id="429" r:id="rId4"/>
    <p:sldId id="414" r:id="rId5"/>
    <p:sldId id="411" r:id="rId6"/>
    <p:sldId id="436" r:id="rId7"/>
    <p:sldId id="434" r:id="rId8"/>
    <p:sldId id="435" r:id="rId9"/>
    <p:sldId id="433" r:id="rId10"/>
    <p:sldId id="432" r:id="rId11"/>
    <p:sldId id="430" r:id="rId12"/>
    <p:sldId id="355" r:id="rId13"/>
    <p:sldId id="437" r:id="rId14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3333CC"/>
    <a:srgbClr val="800000"/>
    <a:srgbClr val="CC00CC"/>
    <a:srgbClr val="CC3399"/>
    <a:srgbClr val="D6009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8" autoAdjust="0"/>
  </p:normalViewPr>
  <p:slideViewPr>
    <p:cSldViewPr>
      <p:cViewPr varScale="1">
        <p:scale>
          <a:sx n="94" d="100"/>
          <a:sy n="94" d="100"/>
        </p:scale>
        <p:origin x="10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'ifc-ros3-sumall-times12'!$A$35</c:f>
              <c:strCache>
                <c:ptCount val="1"/>
                <c:pt idx="0">
                  <c:v>EBI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'ifc-ros3-sumall-times12'!$B$34:$C$34</c:f>
              <c:strCache>
                <c:ptCount val="2"/>
                <c:pt idx="0">
                  <c:v>EPA</c:v>
                </c:pt>
                <c:pt idx="1">
                  <c:v>OMP12</c:v>
                </c:pt>
              </c:strCache>
            </c:strRef>
          </c:cat>
          <c:val>
            <c:numRef>
              <c:f>'ifc-ros3-sumall-times12'!$B$35:$C$35</c:f>
              <c:numCache>
                <c:formatCode>General</c:formatCode>
                <c:ptCount val="2"/>
                <c:pt idx="0">
                  <c:v>2071.0675000000001</c:v>
                </c:pt>
                <c:pt idx="1">
                  <c:v>1663.9723333333334</c:v>
                </c:pt>
              </c:numCache>
            </c:numRef>
          </c:val>
        </c:ser>
        <c:ser>
          <c:idx val="1"/>
          <c:order val="1"/>
          <c:tx>
            <c:strRef>
              <c:f>'ifc-ros3-sumall-times12'!$A$36</c:f>
              <c:strCache>
                <c:ptCount val="1"/>
                <c:pt idx="0">
                  <c:v>ROS3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'ifc-ros3-sumall-times12'!$B$34:$C$34</c:f>
              <c:strCache>
                <c:ptCount val="2"/>
                <c:pt idx="0">
                  <c:v>EPA</c:v>
                </c:pt>
                <c:pt idx="1">
                  <c:v>OMP12</c:v>
                </c:pt>
              </c:strCache>
            </c:strRef>
          </c:cat>
          <c:val>
            <c:numRef>
              <c:f>'ifc-ros3-sumall-times12'!$B$36:$C$36</c:f>
              <c:numCache>
                <c:formatCode>General</c:formatCode>
                <c:ptCount val="2"/>
                <c:pt idx="0">
                  <c:v>2547.7132499999998</c:v>
                </c:pt>
                <c:pt idx="1">
                  <c:v>1962.6250277777776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03016"/>
        <c:axId val="192803408"/>
      </c:barChart>
      <c:catAx>
        <c:axId val="19280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03408"/>
        <c:crosses val="autoZero"/>
        <c:auto val="1"/>
        <c:lblAlgn val="ctr"/>
        <c:lblOffset val="100"/>
        <c:noMultiLvlLbl val="0"/>
      </c:catAx>
      <c:valAx>
        <c:axId val="19280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0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45762711864406E-3"/>
          <c:y val="1.3597033374536464E-2"/>
          <c:w val="0.98459167950693371"/>
          <c:h val="0.975278121137206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04976"/>
        <c:axId val="192804584"/>
      </c:barChart>
      <c:catAx>
        <c:axId val="192804976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804584"/>
        <c:crosses val="autoZero"/>
        <c:auto val="1"/>
        <c:lblAlgn val="ctr"/>
        <c:lblOffset val="100"/>
        <c:tickMarkSkip val="1"/>
        <c:noMultiLvlLbl val="0"/>
      </c:catAx>
      <c:valAx>
        <c:axId val="192804584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1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804976"/>
        <c:crosses val="autoZero"/>
        <c:crossBetween val="between"/>
      </c:valAx>
      <c:spPr>
        <a:noFill/>
        <a:ln w="123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'ifc-ros3-sumall-times12'!$B$23</c:f>
              <c:strCache>
                <c:ptCount val="1"/>
                <c:pt idx="0">
                  <c:v>EPA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'ifc-ros3-sumall-times12'!$C$22:$L$22</c:f>
              <c:strCache>
                <c:ptCount val="10"/>
                <c:pt idx="0">
                  <c:v>CHEM</c:v>
                </c:pt>
                <c:pt idx="1">
                  <c:v>CLDPROC</c:v>
                </c:pt>
                <c:pt idx="2">
                  <c:v>COUPLE</c:v>
                </c:pt>
                <c:pt idx="3">
                  <c:v>DECOUPLE</c:v>
                </c:pt>
                <c:pt idx="4">
                  <c:v>HADV</c:v>
                </c:pt>
                <c:pt idx="5">
                  <c:v>PHOT</c:v>
                </c:pt>
                <c:pt idx="6">
                  <c:v>HDIFF</c:v>
                </c:pt>
                <c:pt idx="7">
                  <c:v>VDIFF</c:v>
                </c:pt>
                <c:pt idx="8">
                  <c:v>ZADV</c:v>
                </c:pt>
                <c:pt idx="9">
                  <c:v>AERO</c:v>
                </c:pt>
              </c:strCache>
            </c:strRef>
          </c:cat>
          <c:val>
            <c:numRef>
              <c:f>'ifc-ros3-sumall-times12'!$C$23:$L$23</c:f>
              <c:numCache>
                <c:formatCode>General</c:formatCode>
                <c:ptCount val="10"/>
                <c:pt idx="0">
                  <c:v>20.145958341269374</c:v>
                </c:pt>
                <c:pt idx="1">
                  <c:v>2.2419440474926118</c:v>
                </c:pt>
                <c:pt idx="2">
                  <c:v>0.38354438479727315</c:v>
                </c:pt>
                <c:pt idx="3">
                  <c:v>0.51149572835343404</c:v>
                </c:pt>
                <c:pt idx="4">
                  <c:v>34.135858020041219</c:v>
                </c:pt>
                <c:pt idx="5">
                  <c:v>2.6195931674109016</c:v>
                </c:pt>
                <c:pt idx="6">
                  <c:v>1.1445416350874216</c:v>
                </c:pt>
                <c:pt idx="7">
                  <c:v>12.1288985546374</c:v>
                </c:pt>
                <c:pt idx="8">
                  <c:v>1.9615673432287215</c:v>
                </c:pt>
                <c:pt idx="9">
                  <c:v>24.707556646904614</c:v>
                </c:pt>
              </c:numCache>
            </c:numRef>
          </c:val>
        </c:ser>
        <c:ser>
          <c:idx val="1"/>
          <c:order val="1"/>
          <c:tx>
            <c:strRef>
              <c:f>'ifc-ros3-sumall-times12'!$B$24</c:f>
              <c:strCache>
                <c:ptCount val="1"/>
                <c:pt idx="0">
                  <c:v>omp12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'ifc-ros3-sumall-times12'!$C$22:$L$22</c:f>
              <c:strCache>
                <c:ptCount val="10"/>
                <c:pt idx="0">
                  <c:v>CHEM</c:v>
                </c:pt>
                <c:pt idx="1">
                  <c:v>CLDPROC</c:v>
                </c:pt>
                <c:pt idx="2">
                  <c:v>COUPLE</c:v>
                </c:pt>
                <c:pt idx="3">
                  <c:v>DECOUPLE</c:v>
                </c:pt>
                <c:pt idx="4">
                  <c:v>HADV</c:v>
                </c:pt>
                <c:pt idx="5">
                  <c:v>PHOT</c:v>
                </c:pt>
                <c:pt idx="6">
                  <c:v>HDIFF</c:v>
                </c:pt>
                <c:pt idx="7">
                  <c:v>VDIFF</c:v>
                </c:pt>
                <c:pt idx="8">
                  <c:v>ZADV</c:v>
                </c:pt>
                <c:pt idx="9">
                  <c:v>AERO</c:v>
                </c:pt>
              </c:strCache>
            </c:strRef>
          </c:cat>
          <c:val>
            <c:numRef>
              <c:f>'ifc-ros3-sumall-times12'!$C$24:$L$24</c:f>
              <c:numCache>
                <c:formatCode>General</c:formatCode>
                <c:ptCount val="10"/>
                <c:pt idx="0">
                  <c:v>15.867113688907095</c:v>
                </c:pt>
                <c:pt idx="1">
                  <c:v>2.9951269488125041</c:v>
                </c:pt>
                <c:pt idx="2">
                  <c:v>0.49787486291920741</c:v>
                </c:pt>
                <c:pt idx="3">
                  <c:v>0.66430728878829681</c:v>
                </c:pt>
                <c:pt idx="4">
                  <c:v>30.017660162938519</c:v>
                </c:pt>
                <c:pt idx="5">
                  <c:v>3.3957751679542683</c:v>
                </c:pt>
                <c:pt idx="6">
                  <c:v>1.0025348562011642</c:v>
                </c:pt>
                <c:pt idx="7">
                  <c:v>14.014164504537369</c:v>
                </c:pt>
                <c:pt idx="8">
                  <c:v>2.5575299158931148</c:v>
                </c:pt>
                <c:pt idx="9">
                  <c:v>28.95359490260925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03800"/>
        <c:axId val="192806152"/>
      </c:barChart>
      <c:catAx>
        <c:axId val="19280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06152"/>
        <c:crosses val="autoZero"/>
        <c:auto val="1"/>
        <c:lblAlgn val="ctr"/>
        <c:lblOffset val="100"/>
        <c:noMultiLvlLbl val="0"/>
      </c:catAx>
      <c:valAx>
        <c:axId val="19280615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0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'ifc-ros3-sumall-times12'!$B$11</c:f>
              <c:strCache>
                <c:ptCount val="1"/>
                <c:pt idx="0">
                  <c:v>EPA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'ifc-ros3-sumall-times12'!$C$10:$L$10</c:f>
              <c:strCache>
                <c:ptCount val="10"/>
                <c:pt idx="0">
                  <c:v>CHEM</c:v>
                </c:pt>
                <c:pt idx="1">
                  <c:v>CLDPROC</c:v>
                </c:pt>
                <c:pt idx="2">
                  <c:v>COUPLE</c:v>
                </c:pt>
                <c:pt idx="3">
                  <c:v>DECOUPLE</c:v>
                </c:pt>
                <c:pt idx="4">
                  <c:v>HADV</c:v>
                </c:pt>
                <c:pt idx="5">
                  <c:v>PHOT</c:v>
                </c:pt>
                <c:pt idx="6">
                  <c:v>HDIFF</c:v>
                </c:pt>
                <c:pt idx="7">
                  <c:v>VDIFF</c:v>
                </c:pt>
                <c:pt idx="8">
                  <c:v>ZADV</c:v>
                </c:pt>
                <c:pt idx="9">
                  <c:v>AERO</c:v>
                </c:pt>
              </c:strCache>
            </c:strRef>
          </c:cat>
          <c:val>
            <c:numRef>
              <c:f>'ifc-ros3-sumall-times12'!$C$11:$L$11</c:f>
              <c:numCache>
                <c:formatCode>General</c:formatCode>
                <c:ptCount val="10"/>
                <c:pt idx="0">
                  <c:v>13.482444574007259</c:v>
                </c:pt>
                <c:pt idx="1">
                  <c:v>2.6996974051089864</c:v>
                </c:pt>
                <c:pt idx="2">
                  <c:v>0.47172935374309788</c:v>
                </c:pt>
                <c:pt idx="3">
                  <c:v>0.62900331994651715</c:v>
                </c:pt>
                <c:pt idx="4">
                  <c:v>34.373779061603095</c:v>
                </c:pt>
                <c:pt idx="5">
                  <c:v>3.2025137868380544</c:v>
                </c:pt>
                <c:pt idx="6">
                  <c:v>1.4775244060262536</c:v>
                </c:pt>
                <c:pt idx="7">
                  <c:v>13.483571207172684</c:v>
                </c:pt>
                <c:pt idx="8">
                  <c:v>2.3729322090070832</c:v>
                </c:pt>
                <c:pt idx="9">
                  <c:v>27.791363096030857</c:v>
                </c:pt>
              </c:numCache>
            </c:numRef>
          </c:val>
        </c:ser>
        <c:ser>
          <c:idx val="1"/>
          <c:order val="1"/>
          <c:tx>
            <c:strRef>
              <c:f>'ifc-ros3-sumall-times12'!$B$12</c:f>
              <c:strCache>
                <c:ptCount val="1"/>
                <c:pt idx="0">
                  <c:v>omp12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'ifc-ros3-sumall-times12'!$C$10:$L$10</c:f>
              <c:strCache>
                <c:ptCount val="10"/>
                <c:pt idx="0">
                  <c:v>CHEM</c:v>
                </c:pt>
                <c:pt idx="1">
                  <c:v>CLDPROC</c:v>
                </c:pt>
                <c:pt idx="2">
                  <c:v>COUPLE</c:v>
                </c:pt>
                <c:pt idx="3">
                  <c:v>DECOUPLE</c:v>
                </c:pt>
                <c:pt idx="4">
                  <c:v>HADV</c:v>
                </c:pt>
                <c:pt idx="5">
                  <c:v>PHOT</c:v>
                </c:pt>
                <c:pt idx="6">
                  <c:v>HDIFF</c:v>
                </c:pt>
                <c:pt idx="7">
                  <c:v>VDIFF</c:v>
                </c:pt>
                <c:pt idx="8">
                  <c:v>ZADV</c:v>
                </c:pt>
                <c:pt idx="9">
                  <c:v>AERO</c:v>
                </c:pt>
              </c:strCache>
            </c:strRef>
          </c:cat>
          <c:val>
            <c:numRef>
              <c:f>'ifc-ros3-sumall-times12'!$C$12:$L$12</c:f>
              <c:numCache>
                <c:formatCode>General</c:formatCode>
                <c:ptCount val="10"/>
                <c:pt idx="0">
                  <c:v>7.5332799670614179</c:v>
                </c:pt>
                <c:pt idx="1">
                  <c:v>3.5087088453861175</c:v>
                </c:pt>
                <c:pt idx="2">
                  <c:v>1.1684102687070583</c:v>
                </c:pt>
                <c:pt idx="3">
                  <c:v>0.78285556430525582</c:v>
                </c:pt>
                <c:pt idx="4">
                  <c:v>30.328034967995926</c:v>
                </c:pt>
                <c:pt idx="5">
                  <c:v>3.9710212195702237</c:v>
                </c:pt>
                <c:pt idx="6">
                  <c:v>1.2108290929783754</c:v>
                </c:pt>
                <c:pt idx="7">
                  <c:v>14.578385751739594</c:v>
                </c:pt>
                <c:pt idx="8">
                  <c:v>2.9528435669102668</c:v>
                </c:pt>
                <c:pt idx="9">
                  <c:v>34.509683354110251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34864"/>
        <c:axId val="116783464"/>
      </c:barChart>
      <c:catAx>
        <c:axId val="11723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3464"/>
        <c:crosses val="autoZero"/>
        <c:auto val="1"/>
        <c:lblAlgn val="ctr"/>
        <c:lblOffset val="100"/>
        <c:noMultiLvlLbl val="0"/>
      </c:catAx>
      <c:valAx>
        <c:axId val="11678346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3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'ifc-EBI-CHEM-speedups12'!$L$8:$L$27</c:f>
              <c:numCache>
                <c:formatCode>General</c:formatCode>
                <c:ptCount val="20"/>
                <c:pt idx="0">
                  <c:v>1.94</c:v>
                </c:pt>
                <c:pt idx="1">
                  <c:v>1.98</c:v>
                </c:pt>
                <c:pt idx="2">
                  <c:v>2.02</c:v>
                </c:pt>
                <c:pt idx="3">
                  <c:v>2.06</c:v>
                </c:pt>
                <c:pt idx="4">
                  <c:v>2.1</c:v>
                </c:pt>
                <c:pt idx="5">
                  <c:v>2.14</c:v>
                </c:pt>
                <c:pt idx="6">
                  <c:v>2.1800000000000002</c:v>
                </c:pt>
                <c:pt idx="7">
                  <c:v>2.2200000000000002</c:v>
                </c:pt>
                <c:pt idx="8">
                  <c:v>2.2599999999999998</c:v>
                </c:pt>
                <c:pt idx="9">
                  <c:v>2.2999999999999998</c:v>
                </c:pt>
                <c:pt idx="10">
                  <c:v>2.34</c:v>
                </c:pt>
                <c:pt idx="11">
                  <c:v>2.38</c:v>
                </c:pt>
                <c:pt idx="12">
                  <c:v>2.42</c:v>
                </c:pt>
                <c:pt idx="13">
                  <c:v>2.46</c:v>
                </c:pt>
                <c:pt idx="14">
                  <c:v>2.5</c:v>
                </c:pt>
                <c:pt idx="15">
                  <c:v>2.54</c:v>
                </c:pt>
                <c:pt idx="16">
                  <c:v>2.58</c:v>
                </c:pt>
                <c:pt idx="17">
                  <c:v>2.62</c:v>
                </c:pt>
                <c:pt idx="18">
                  <c:v>2.66</c:v>
                </c:pt>
                <c:pt idx="19">
                  <c:v>2.7</c:v>
                </c:pt>
              </c:numCache>
            </c:numRef>
          </c:xVal>
          <c:yVal>
            <c:numRef>
              <c:f>'ifc-EBI-CHEM-speedups12'!$M$8:$M$27</c:f>
              <c:numCache>
                <c:formatCode>General</c:formatCode>
                <c:ptCount val="20"/>
                <c:pt idx="0">
                  <c:v>0</c:v>
                </c:pt>
                <c:pt idx="1">
                  <c:v>1E-3</c:v>
                </c:pt>
                <c:pt idx="2">
                  <c:v>4.0000000000000001E-3</c:v>
                </c:pt>
                <c:pt idx="3">
                  <c:v>1.7999999999999999E-2</c:v>
                </c:pt>
                <c:pt idx="4">
                  <c:v>4.2999999999999997E-2</c:v>
                </c:pt>
                <c:pt idx="5">
                  <c:v>7.0000000000000007E-2</c:v>
                </c:pt>
                <c:pt idx="6">
                  <c:v>0.17199999999999999</c:v>
                </c:pt>
                <c:pt idx="7">
                  <c:v>0.152</c:v>
                </c:pt>
                <c:pt idx="8">
                  <c:v>0.23100000000000001</c:v>
                </c:pt>
                <c:pt idx="9">
                  <c:v>0.124</c:v>
                </c:pt>
                <c:pt idx="10">
                  <c:v>9.5000000000000001E-2</c:v>
                </c:pt>
                <c:pt idx="11">
                  <c:v>0.05</c:v>
                </c:pt>
                <c:pt idx="12">
                  <c:v>2.5000000000000001E-2</c:v>
                </c:pt>
                <c:pt idx="13">
                  <c:v>8.9999999999999993E-3</c:v>
                </c:pt>
                <c:pt idx="14">
                  <c:v>4.0000000000000001E-3</c:v>
                </c:pt>
                <c:pt idx="15">
                  <c:v>1E-3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85424"/>
        <c:axId val="116785816"/>
      </c:scatterChart>
      <c:valAx>
        <c:axId val="116785424"/>
        <c:scaling>
          <c:orientation val="minMax"/>
          <c:max val="2.5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5816"/>
        <c:crosses val="autoZero"/>
        <c:crossBetween val="midCat"/>
        <c:majorUnit val="0.1"/>
      </c:valAx>
      <c:valAx>
        <c:axId val="116785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5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'ifc-EBI-HADV-speedups12'!$H$7:$H$31</c:f>
              <c:numCache>
                <c:formatCode>General</c:formatCode>
                <c:ptCount val="25"/>
                <c:pt idx="0">
                  <c:v>0.68</c:v>
                </c:pt>
                <c:pt idx="1">
                  <c:v>0.86</c:v>
                </c:pt>
                <c:pt idx="2">
                  <c:v>1.04</c:v>
                </c:pt>
                <c:pt idx="3">
                  <c:v>1.22</c:v>
                </c:pt>
                <c:pt idx="4">
                  <c:v>1.4</c:v>
                </c:pt>
                <c:pt idx="5">
                  <c:v>1.58</c:v>
                </c:pt>
                <c:pt idx="6">
                  <c:v>1.76</c:v>
                </c:pt>
                <c:pt idx="7">
                  <c:v>1.94</c:v>
                </c:pt>
                <c:pt idx="8">
                  <c:v>2.12</c:v>
                </c:pt>
                <c:pt idx="9">
                  <c:v>2.2999999999999998</c:v>
                </c:pt>
                <c:pt idx="10">
                  <c:v>2.48</c:v>
                </c:pt>
                <c:pt idx="11">
                  <c:v>2.66</c:v>
                </c:pt>
                <c:pt idx="12">
                  <c:v>2.84</c:v>
                </c:pt>
                <c:pt idx="13">
                  <c:v>3.02</c:v>
                </c:pt>
                <c:pt idx="14">
                  <c:v>3.2</c:v>
                </c:pt>
                <c:pt idx="15">
                  <c:v>3.38</c:v>
                </c:pt>
                <c:pt idx="16">
                  <c:v>3.56</c:v>
                </c:pt>
                <c:pt idx="17">
                  <c:v>3.74</c:v>
                </c:pt>
                <c:pt idx="18">
                  <c:v>3.92</c:v>
                </c:pt>
                <c:pt idx="19">
                  <c:v>4.0999999999999996</c:v>
                </c:pt>
                <c:pt idx="20">
                  <c:v>4.28</c:v>
                </c:pt>
                <c:pt idx="21">
                  <c:v>4.46</c:v>
                </c:pt>
                <c:pt idx="22">
                  <c:v>4.6399999999999997</c:v>
                </c:pt>
                <c:pt idx="23">
                  <c:v>4.82</c:v>
                </c:pt>
                <c:pt idx="24">
                  <c:v>5</c:v>
                </c:pt>
              </c:numCache>
            </c:numRef>
          </c:xVal>
          <c:yVal>
            <c:numRef>
              <c:f>'ifc-EBI-HADV-speedups12'!$I$7:$I$31</c:f>
              <c:numCache>
                <c:formatCode>General</c:formatCode>
                <c:ptCount val="25"/>
                <c:pt idx="0">
                  <c:v>1E-3</c:v>
                </c:pt>
                <c:pt idx="1">
                  <c:v>0.02</c:v>
                </c:pt>
                <c:pt idx="2">
                  <c:v>0.20799999999999999</c:v>
                </c:pt>
                <c:pt idx="3">
                  <c:v>0.251</c:v>
                </c:pt>
                <c:pt idx="4">
                  <c:v>0.17599999999999999</c:v>
                </c:pt>
                <c:pt idx="5">
                  <c:v>7.9000000000000001E-2</c:v>
                </c:pt>
                <c:pt idx="6">
                  <c:v>3.9E-2</c:v>
                </c:pt>
                <c:pt idx="7">
                  <c:v>2.1999999999999999E-2</c:v>
                </c:pt>
                <c:pt idx="8">
                  <c:v>1.6E-2</c:v>
                </c:pt>
                <c:pt idx="9">
                  <c:v>1.4999999999999999E-2</c:v>
                </c:pt>
                <c:pt idx="10">
                  <c:v>4.1000000000000002E-2</c:v>
                </c:pt>
                <c:pt idx="11">
                  <c:v>3.2000000000000001E-2</c:v>
                </c:pt>
                <c:pt idx="12">
                  <c:v>2.1000000000000001E-2</c:v>
                </c:pt>
                <c:pt idx="13">
                  <c:v>1.4E-2</c:v>
                </c:pt>
                <c:pt idx="14">
                  <c:v>1.0999999999999999E-2</c:v>
                </c:pt>
                <c:pt idx="15">
                  <c:v>0.01</c:v>
                </c:pt>
                <c:pt idx="16">
                  <c:v>8.0000000000000002E-3</c:v>
                </c:pt>
                <c:pt idx="17">
                  <c:v>7.0000000000000001E-3</c:v>
                </c:pt>
                <c:pt idx="18">
                  <c:v>5.0000000000000001E-3</c:v>
                </c:pt>
                <c:pt idx="19">
                  <c:v>4.0000000000000001E-3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4.0000000000000001E-3</c:v>
                </c:pt>
                <c:pt idx="23">
                  <c:v>2E-3</c:v>
                </c:pt>
                <c:pt idx="24">
                  <c:v>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86208"/>
        <c:axId val="116784248"/>
      </c:scatterChart>
      <c:valAx>
        <c:axId val="116786208"/>
        <c:scaling>
          <c:orientation val="minMax"/>
          <c:max val="3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4248"/>
        <c:crosses val="autoZero"/>
        <c:crossBetween val="midCat"/>
      </c:valAx>
      <c:valAx>
        <c:axId val="116784248"/>
        <c:scaling>
          <c:orientation val="minMax"/>
          <c:max val="0.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'ifc-ROS3-CHEM-speedups12'!$L$8:$L$23</c:f>
              <c:numCache>
                <c:formatCode>General</c:formatCode>
                <c:ptCount val="16"/>
                <c:pt idx="0">
                  <c:v>1.4</c:v>
                </c:pt>
                <c:pt idx="1">
                  <c:v>1.4350000000000001</c:v>
                </c:pt>
                <c:pt idx="2">
                  <c:v>1.47</c:v>
                </c:pt>
                <c:pt idx="3">
                  <c:v>1.5049999999999999</c:v>
                </c:pt>
                <c:pt idx="4">
                  <c:v>1.54</c:v>
                </c:pt>
                <c:pt idx="5">
                  <c:v>1.575</c:v>
                </c:pt>
                <c:pt idx="6">
                  <c:v>1.61</c:v>
                </c:pt>
                <c:pt idx="7">
                  <c:v>1.645</c:v>
                </c:pt>
                <c:pt idx="8">
                  <c:v>1.68</c:v>
                </c:pt>
                <c:pt idx="9">
                  <c:v>1.7150000000000001</c:v>
                </c:pt>
                <c:pt idx="10">
                  <c:v>1.75</c:v>
                </c:pt>
                <c:pt idx="11">
                  <c:v>1.7849999999999999</c:v>
                </c:pt>
                <c:pt idx="12">
                  <c:v>1.82</c:v>
                </c:pt>
                <c:pt idx="13">
                  <c:v>1.855</c:v>
                </c:pt>
                <c:pt idx="14">
                  <c:v>1.89</c:v>
                </c:pt>
                <c:pt idx="15">
                  <c:v>1.925</c:v>
                </c:pt>
              </c:numCache>
            </c:numRef>
          </c:xVal>
          <c:yVal>
            <c:numRef>
              <c:f>'ifc-ROS3-CHEM-speedups12'!$M$8:$M$23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8.0000000000000002E-3</c:v>
                </c:pt>
                <c:pt idx="3">
                  <c:v>6.0999999999999999E-2</c:v>
                </c:pt>
                <c:pt idx="4">
                  <c:v>0.185</c:v>
                </c:pt>
                <c:pt idx="5">
                  <c:v>0.13100000000000001</c:v>
                </c:pt>
                <c:pt idx="6">
                  <c:v>0.126</c:v>
                </c:pt>
                <c:pt idx="7">
                  <c:v>0.1</c:v>
                </c:pt>
                <c:pt idx="8">
                  <c:v>0.17399999999999999</c:v>
                </c:pt>
                <c:pt idx="9">
                  <c:v>0.105</c:v>
                </c:pt>
                <c:pt idx="10">
                  <c:v>7.1999999999999995E-2</c:v>
                </c:pt>
                <c:pt idx="11">
                  <c:v>2.5999999999999999E-2</c:v>
                </c:pt>
                <c:pt idx="12">
                  <c:v>1.0999999999999999E-2</c:v>
                </c:pt>
                <c:pt idx="13">
                  <c:v>1E-3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85032"/>
        <c:axId val="116786992"/>
      </c:scatterChart>
      <c:valAx>
        <c:axId val="116785032"/>
        <c:scaling>
          <c:orientation val="minMax"/>
          <c:max val="1.9"/>
          <c:min val="1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6992"/>
        <c:crosses val="autoZero"/>
        <c:crossBetween val="midCat"/>
        <c:majorUnit val="0.1"/>
      </c:valAx>
      <c:valAx>
        <c:axId val="116786992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5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864860503265565E-2"/>
          <c:y val="1.7605260653409435E-2"/>
          <c:w val="0.9060576093681072"/>
          <c:h val="0.9168632966373693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'ifc-ROS3-HADV-speedups12'!$H$7:$H$22</c:f>
              <c:numCache>
                <c:formatCode>General</c:formatCode>
                <c:ptCount val="16"/>
                <c:pt idx="0">
                  <c:v>0.68</c:v>
                </c:pt>
                <c:pt idx="1">
                  <c:v>0.86</c:v>
                </c:pt>
                <c:pt idx="2">
                  <c:v>1.04</c:v>
                </c:pt>
                <c:pt idx="3">
                  <c:v>1.22</c:v>
                </c:pt>
                <c:pt idx="4">
                  <c:v>1.4</c:v>
                </c:pt>
                <c:pt idx="5">
                  <c:v>1.58</c:v>
                </c:pt>
                <c:pt idx="6">
                  <c:v>1.76</c:v>
                </c:pt>
                <c:pt idx="7">
                  <c:v>1.94</c:v>
                </c:pt>
                <c:pt idx="8">
                  <c:v>2.12</c:v>
                </c:pt>
                <c:pt idx="9">
                  <c:v>2.2999999999999998</c:v>
                </c:pt>
                <c:pt idx="10">
                  <c:v>2.48</c:v>
                </c:pt>
                <c:pt idx="11">
                  <c:v>2.66</c:v>
                </c:pt>
                <c:pt idx="12">
                  <c:v>2.84</c:v>
                </c:pt>
                <c:pt idx="13">
                  <c:v>3.02</c:v>
                </c:pt>
                <c:pt idx="14">
                  <c:v>3.2</c:v>
                </c:pt>
                <c:pt idx="15">
                  <c:v>3.38</c:v>
                </c:pt>
              </c:numCache>
            </c:numRef>
          </c:xVal>
          <c:yVal>
            <c:numRef>
              <c:f>'ifc-ROS3-HADV-speedups12'!$I$7:$I$22</c:f>
              <c:numCache>
                <c:formatCode>General</c:formatCode>
                <c:ptCount val="16"/>
                <c:pt idx="0">
                  <c:v>0</c:v>
                </c:pt>
                <c:pt idx="1">
                  <c:v>1E-3</c:v>
                </c:pt>
                <c:pt idx="2">
                  <c:v>0.01</c:v>
                </c:pt>
                <c:pt idx="3">
                  <c:v>7.0999999999999994E-2</c:v>
                </c:pt>
                <c:pt idx="4">
                  <c:v>0.26500000000000001</c:v>
                </c:pt>
                <c:pt idx="5">
                  <c:v>0.28499999999999998</c:v>
                </c:pt>
                <c:pt idx="6">
                  <c:v>0.17</c:v>
                </c:pt>
                <c:pt idx="7">
                  <c:v>7.1999999999999995E-2</c:v>
                </c:pt>
                <c:pt idx="8">
                  <c:v>2.8000000000000001E-2</c:v>
                </c:pt>
                <c:pt idx="9">
                  <c:v>1.0999999999999999E-2</c:v>
                </c:pt>
                <c:pt idx="10">
                  <c:v>6.0000000000000001E-3</c:v>
                </c:pt>
                <c:pt idx="11">
                  <c:v>2.1000000000000001E-2</c:v>
                </c:pt>
                <c:pt idx="12">
                  <c:v>4.2000000000000003E-2</c:v>
                </c:pt>
                <c:pt idx="13">
                  <c:v>1.2999999999999999E-2</c:v>
                </c:pt>
                <c:pt idx="14">
                  <c:v>2E-3</c:v>
                </c:pt>
                <c:pt idx="15">
                  <c:v>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87776"/>
        <c:axId val="116788168"/>
      </c:scatterChart>
      <c:valAx>
        <c:axId val="116787776"/>
        <c:scaling>
          <c:orientation val="minMax"/>
          <c:max val="3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8168"/>
        <c:crosses val="autoZero"/>
        <c:crossBetween val="midCat"/>
      </c:valAx>
      <c:valAx>
        <c:axId val="116788168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777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0.15148</cdr:y>
    </cdr:from>
    <cdr:to>
      <cdr:x>0.3</cdr:x>
      <cdr:y>0.23305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381000" y="681038"/>
          <a:ext cx="762000" cy="36671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dirty="0" smtClean="0"/>
            <a:t>ROS3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0.11321</cdr:x>
      <cdr:y>0.15326</cdr:y>
    </cdr:from>
    <cdr:to>
      <cdr:x>0.28302</cdr:x>
      <cdr:y>0.22135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57200" y="686117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dirty="0" smtClean="0"/>
            <a:t>EBI</a:t>
          </a:r>
        </a:p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0.22071</cdr:x>
      <cdr:y>0.79389</cdr:y>
    </cdr:from>
    <cdr:to>
      <cdr:x>0.66632</cdr:x>
      <cdr:y>0.85014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4071" y="4997995"/>
          <a:ext cx="3864429" cy="354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&lt;-----------------------------</a:t>
          </a:r>
          <a:r>
            <a:rPr lang="en-US" sz="1400" baseline="0"/>
            <a:t> </a:t>
          </a:r>
          <a:r>
            <a:rPr lang="en-US" sz="1400"/>
            <a:t>94</a:t>
          </a:r>
          <a:r>
            <a:rPr lang="en-US" sz="1400" baseline="0"/>
            <a:t> % --------------------------&gt;</a:t>
          </a:r>
          <a:endParaRPr lang="en-US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28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20" y="0"/>
            <a:ext cx="402928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37490"/>
            <a:ext cx="4029282" cy="3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20" y="6537490"/>
            <a:ext cx="4029282" cy="3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D35E6BD-EF0B-4128-9AE5-E4E70A77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9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029282" cy="345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5" y="3"/>
            <a:ext cx="4029282" cy="345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48C0-69C9-4C4F-AA6F-2FC9D4674D7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11640"/>
            <a:ext cx="7435436" cy="27099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36314"/>
            <a:ext cx="4029282" cy="345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5" y="6536314"/>
            <a:ext cx="4029282" cy="345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6384-F38A-490C-90BA-ADB21E49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6384-F38A-490C-90BA-ADB21E49E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CEBB-A126-412F-AF27-4BC817910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3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AE36-EC37-49AA-82FF-B68B0DD17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6164-7DFC-4D92-9D2F-5022545BA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1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77724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8229600" cy="533400"/>
          </a:xfrm>
        </p:spPr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6C338-EF17-4B37-B9D5-B31F37117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Copyright </a:t>
            </a:r>
            <a:r>
              <a:rPr lang="en-US" altLang="en-US" dirty="0" err="1" smtClean="0"/>
              <a:t>HiPERiSM</a:t>
            </a:r>
            <a:r>
              <a:rPr lang="en-US" altLang="en-US" dirty="0" smtClean="0"/>
              <a:t> Consulting, LLC, 2019  		http://www.hiperism.com</a:t>
            </a:r>
            <a:r>
              <a:rPr lang="en-US" altLang="en-US" b="0" dirty="0" smtClean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6226-B448-46FD-8947-4AC55E14DB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9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436FB-1D6B-4116-8F3E-90A44FB1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4899-7AAC-48FC-9E06-BE2F44280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F550-CC6D-4AAA-82FD-0F523CD95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B8D9-495C-4D6D-8726-329413F7C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4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1DAA8-4540-48E9-A5F3-A21D46017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CCFF-2290-4C49-A97F-955517A76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3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41DDE-2569-4426-B5FB-AAABBDE0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8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en-US" altLang="en-US" b="1" dirty="0" smtClean="0">
                <a:latin typeface="+mn-lt"/>
              </a:rPr>
              <a:t>Copyright </a:t>
            </a:r>
            <a:r>
              <a:rPr lang="en-US" altLang="en-US" b="1" dirty="0" err="1" smtClean="0">
                <a:latin typeface="+mn-lt"/>
              </a:rPr>
              <a:t>HiPERiSM</a:t>
            </a:r>
            <a:r>
              <a:rPr lang="en-US" altLang="en-US" b="1" dirty="0" smtClean="0">
                <a:latin typeface="+mn-lt"/>
              </a:rPr>
              <a:t> Consulting, LLC, 2019  		http://www.hiperism.com</a:t>
            </a:r>
            <a:r>
              <a:rPr lang="en-US" altLang="en-US" dirty="0" smtClean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7158-C3AE-4D8D-BE2F-29486DB8D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pPr algn="l"/>
            <a:r>
              <a:rPr lang="en-US" altLang="en-US" dirty="0" smtClean="0"/>
              <a:t>Copyright </a:t>
            </a:r>
            <a:r>
              <a:rPr lang="en-US" altLang="en-US" dirty="0" err="1" smtClean="0"/>
              <a:t>HiPERiSM</a:t>
            </a:r>
            <a:r>
              <a:rPr lang="en-US" altLang="en-US" dirty="0" smtClean="0"/>
              <a:t> Consulting, LLC, 2019  		http://www.hiperism.com</a:t>
            </a:r>
            <a:r>
              <a:rPr lang="en-US" altLang="en-US" b="0" dirty="0" smtClean="0">
                <a:latin typeface="Times New Roman" panose="02020603050405020304" pitchFamily="18" charset="0"/>
              </a:rPr>
              <a:t>    	</a:t>
            </a:r>
          </a:p>
          <a:p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96226-B448-46FD-8947-4AC55E14DB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6350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pe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2600"/>
            <a:ext cx="6096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radien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6096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6553200" cy="2057400"/>
          </a:xfrm>
        </p:spPr>
        <p:txBody>
          <a:bodyPr anchor="ctr"/>
          <a:lstStyle/>
          <a:p>
            <a:r>
              <a:rPr lang="en-US" altLang="en-US" sz="4000" b="1" dirty="0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7696200" cy="2895600"/>
          </a:xfrm>
        </p:spPr>
        <p:txBody>
          <a:bodyPr/>
          <a:lstStyle/>
          <a:p>
            <a:endParaRPr lang="en-US" altLang="en-US" sz="2800" dirty="0"/>
          </a:p>
          <a:p>
            <a:endParaRPr lang="en-US" altLang="en-US" dirty="0"/>
          </a:p>
          <a:p>
            <a:endParaRPr lang="en-US" altLang="en-US" sz="3200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81000" y="381001"/>
            <a:ext cx="7543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CMAQ 5.3 Parallel Performance for 2016</a:t>
            </a:r>
            <a:endParaRPr lang="en-US" altLang="en-US" sz="1200" b="1" i="1" dirty="0">
              <a:latin typeface="Arial" panose="020B0604020202020204" pitchFamily="34" charset="0"/>
            </a:endParaRPr>
          </a:p>
          <a:p>
            <a:pPr algn="ctr"/>
            <a:endParaRPr lang="en-US" altLang="en-US" sz="1200" b="1" dirty="0">
              <a:latin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latin typeface="+mj-lt"/>
              </a:rPr>
              <a:t>George </a:t>
            </a:r>
            <a:r>
              <a:rPr lang="en-US" sz="2200" b="1" dirty="0" err="1" smtClean="0">
                <a:latin typeface="+mj-lt"/>
              </a:rPr>
              <a:t>Delic</a:t>
            </a:r>
            <a:r>
              <a:rPr lang="en-US" sz="2200" dirty="0">
                <a:latin typeface="+mj-lt"/>
              </a:rPr>
              <a:t>,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HiPERiSM</a:t>
            </a:r>
            <a:r>
              <a:rPr lang="en-US" sz="2200" dirty="0">
                <a:latin typeface="+mj-lt"/>
              </a:rPr>
              <a:t> Consulting, LLC, P.O. Box 569, Chapel Hill, NC 27514, </a:t>
            </a:r>
            <a:r>
              <a:rPr lang="en-US" sz="2200" dirty="0" smtClean="0">
                <a:latin typeface="+mj-lt"/>
              </a:rPr>
              <a:t>USA</a:t>
            </a:r>
          </a:p>
          <a:p>
            <a:pPr algn="ctr"/>
            <a:endParaRPr lang="en-US" sz="2200" dirty="0" smtClean="0">
              <a:latin typeface="+mj-lt"/>
            </a:endParaRPr>
          </a:p>
          <a:p>
            <a:endParaRPr lang="en-US" sz="2200" b="1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Acknowledgements:</a:t>
            </a:r>
            <a:endParaRPr lang="en-US" sz="2200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 </a:t>
            </a: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The author gratefully acknowledges help </a:t>
            </a:r>
            <a:r>
              <a:rPr lang="en-US" sz="2200" dirty="0" smtClean="0">
                <a:latin typeface="+mj-lt"/>
              </a:rPr>
              <a:t>from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Kristen </a:t>
            </a:r>
            <a:r>
              <a:rPr lang="en-US" sz="2200" dirty="0">
                <a:latin typeface="+mj-lt"/>
              </a:rPr>
              <a:t>Foley (U.S. EPA), </a:t>
            </a:r>
            <a:endParaRPr lang="en-US" sz="22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Ed </a:t>
            </a:r>
            <a:r>
              <a:rPr lang="en-US" sz="2200" dirty="0">
                <a:latin typeface="+mj-lt"/>
              </a:rPr>
              <a:t>Anderson (GDIT), </a:t>
            </a:r>
            <a:r>
              <a:rPr lang="en-US" sz="2200" dirty="0" smtClean="0">
                <a:latin typeface="+mj-lt"/>
              </a:rPr>
              <a:t>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Elizabeth </a:t>
            </a:r>
            <a:r>
              <a:rPr lang="en-US" sz="2200" dirty="0">
                <a:latin typeface="+mj-lt"/>
              </a:rPr>
              <a:t>Adams (</a:t>
            </a:r>
            <a:r>
              <a:rPr lang="en-US" sz="2200" dirty="0" smtClean="0">
                <a:latin typeface="+mj-lt"/>
              </a:rPr>
              <a:t>UNC)</a:t>
            </a:r>
          </a:p>
          <a:p>
            <a:r>
              <a:rPr lang="en-US" sz="2200" dirty="0" smtClean="0">
                <a:latin typeface="+mj-lt"/>
              </a:rPr>
              <a:t>in </a:t>
            </a:r>
            <a:r>
              <a:rPr lang="en-US" sz="2200" dirty="0">
                <a:latin typeface="+mj-lt"/>
              </a:rPr>
              <a:t>providing model data and resolving implementation issues</a:t>
            </a:r>
            <a:endParaRPr lang="en-US" altLang="en-US" sz="2200" b="1" dirty="0" smtClean="0">
              <a:latin typeface="+mj-lt"/>
            </a:endParaRPr>
          </a:p>
          <a:p>
            <a:pPr algn="ctr"/>
            <a:endParaRPr lang="en-US" altLang="en-US" sz="3200" b="1" dirty="0">
              <a:latin typeface="Arial" panose="020B0604020202020204" pitchFamily="34" charset="0"/>
            </a:endParaRPr>
          </a:p>
          <a:p>
            <a:pPr algn="ctr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7"/>
    </mc:Choice>
    <mc:Fallback xmlns="">
      <p:transition spd="slow" advTm="550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0981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HADV speedup in ROS3: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</a:t>
            </a:r>
            <a:r>
              <a:rPr lang="en-US" altLang="en-US" sz="1800" dirty="0"/>
              <a:t>Speedup</a:t>
            </a:r>
            <a:r>
              <a:rPr lang="en-US" sz="1800" dirty="0"/>
              <a:t> for </a:t>
            </a:r>
            <a:r>
              <a:rPr lang="en-US" sz="1800" dirty="0" smtClean="0"/>
              <a:t>117238 </a:t>
            </a:r>
            <a:r>
              <a:rPr lang="en-US" sz="1800" dirty="0"/>
              <a:t>calls </a:t>
            </a:r>
            <a:r>
              <a:rPr lang="en-US" sz="1800" dirty="0" smtClean="0"/>
              <a:t>in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1143001"/>
            <a:ext cx="78486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63% </a:t>
            </a:r>
            <a:r>
              <a:rPr lang="en-US" sz="2000" dirty="0">
                <a:solidFill>
                  <a:srgbClr val="FF0000"/>
                </a:solidFill>
              </a:rPr>
              <a:t>of calls have a speedup between </a:t>
            </a:r>
            <a:r>
              <a:rPr lang="en-US" sz="2000" dirty="0" smtClean="0">
                <a:solidFill>
                  <a:srgbClr val="FF0000"/>
                </a:solidFill>
              </a:rPr>
              <a:t>1.0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1.6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37% </a:t>
            </a:r>
            <a:r>
              <a:rPr lang="en-US" sz="2000" dirty="0">
                <a:solidFill>
                  <a:srgbClr val="FF0000"/>
                </a:solidFill>
              </a:rPr>
              <a:t>of calls have a speedup between </a:t>
            </a:r>
            <a:r>
              <a:rPr lang="en-US" sz="2000" dirty="0" smtClean="0">
                <a:solidFill>
                  <a:srgbClr val="FF0000"/>
                </a:solidFill>
              </a:rPr>
              <a:t>1.6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3.4</a:t>
            </a:r>
            <a:endParaRPr lang="en-US" sz="20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35460"/>
              </p:ext>
            </p:extLst>
          </p:nvPr>
        </p:nvGraphicFramePr>
        <p:xfrm>
          <a:off x="239059" y="1949809"/>
          <a:ext cx="8066741" cy="437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5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Average speedup in CMAQ 5.3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pPr lvl="0"/>
            <a:r>
              <a:rPr lang="en-US" sz="2800" dirty="0" err="1"/>
              <a:t>FSparse</a:t>
            </a:r>
            <a:r>
              <a:rPr lang="en-US" sz="2800" dirty="0"/>
              <a:t> </a:t>
            </a:r>
            <a:r>
              <a:rPr lang="en-US" sz="2800" dirty="0" err="1"/>
              <a:t>OpenMP</a:t>
            </a:r>
            <a:r>
              <a:rPr lang="en-US" sz="2800" dirty="0"/>
              <a:t> speedup over the U.S. EPA version of CMAQ is in the </a:t>
            </a:r>
            <a:r>
              <a:rPr lang="en-US" sz="2800" dirty="0" smtClean="0"/>
              <a:t>range</a:t>
            </a:r>
          </a:p>
          <a:p>
            <a:pPr lvl="1"/>
            <a:r>
              <a:rPr lang="en-US" sz="2400" dirty="0" smtClean="0"/>
              <a:t>1.24 </a:t>
            </a:r>
            <a:r>
              <a:rPr lang="en-US" sz="2400" dirty="0"/>
              <a:t>(</a:t>
            </a:r>
            <a:r>
              <a:rPr lang="en-US" sz="2400" dirty="0" smtClean="0"/>
              <a:t>EBI)</a:t>
            </a:r>
          </a:p>
          <a:p>
            <a:pPr lvl="1"/>
            <a:r>
              <a:rPr lang="en-US" sz="2400" dirty="0" smtClean="0"/>
              <a:t>1.29 </a:t>
            </a:r>
            <a:r>
              <a:rPr lang="en-US" sz="2400" dirty="0"/>
              <a:t>(ROS3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800" dirty="0" smtClean="0"/>
              <a:t>For CHEM process </a:t>
            </a:r>
            <a:r>
              <a:rPr lang="en-US" sz="2800" dirty="0"/>
              <a:t>the range </a:t>
            </a:r>
            <a:r>
              <a:rPr lang="en-US" sz="2800" dirty="0" smtClean="0"/>
              <a:t>is 1.5 to 2.5</a:t>
            </a:r>
            <a:endParaRPr lang="en-US" sz="2800" dirty="0"/>
          </a:p>
          <a:p>
            <a:pPr lvl="0"/>
            <a:r>
              <a:rPr lang="en-US" sz="2800" dirty="0" smtClean="0"/>
              <a:t>For HADV process the </a:t>
            </a:r>
            <a:r>
              <a:rPr lang="en-US" sz="2800" dirty="0"/>
              <a:t>range </a:t>
            </a:r>
            <a:r>
              <a:rPr lang="en-US" sz="2800" dirty="0" smtClean="0"/>
              <a:t>is </a:t>
            </a:r>
            <a:r>
              <a:rPr lang="en-US" sz="2800" dirty="0"/>
              <a:t>1</a:t>
            </a:r>
            <a:r>
              <a:rPr lang="en-US" sz="2800" dirty="0" smtClean="0"/>
              <a:t> to </a:t>
            </a:r>
            <a:r>
              <a:rPr lang="en-US" sz="2800" dirty="0"/>
              <a:t>3</a:t>
            </a:r>
            <a:r>
              <a:rPr lang="en-US" sz="2800" dirty="0" smtClean="0"/>
              <a:t>.5</a:t>
            </a: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13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Comparing runtime performance for CMAQ 5.3 in the </a:t>
            </a:r>
            <a:r>
              <a:rPr lang="en-US" sz="2400" dirty="0" err="1"/>
              <a:t>OpenMP</a:t>
            </a:r>
            <a:r>
              <a:rPr lang="en-US" sz="2400" dirty="0"/>
              <a:t> </a:t>
            </a:r>
            <a:r>
              <a:rPr lang="en-US" sz="2400" dirty="0" smtClean="0"/>
              <a:t>thread parallel </a:t>
            </a:r>
            <a:r>
              <a:rPr lang="en-US" sz="2400" dirty="0"/>
              <a:t>version with the U.S. EPA release </a:t>
            </a:r>
            <a:r>
              <a:rPr lang="en-US" sz="2400" dirty="0" smtClean="0"/>
              <a:t>for a 376-day simulation showed:</a:t>
            </a:r>
            <a:endParaRPr lang="en-US" sz="2400" dirty="0"/>
          </a:p>
          <a:p>
            <a:pPr lvl="0"/>
            <a:r>
              <a:rPr lang="en-US" sz="2400" dirty="0"/>
              <a:t>Thread </a:t>
            </a:r>
            <a:r>
              <a:rPr lang="en-US" sz="2400" dirty="0" smtClean="0"/>
              <a:t>speedup</a:t>
            </a:r>
          </a:p>
          <a:p>
            <a:pPr lvl="1"/>
            <a:r>
              <a:rPr lang="en-US" sz="2000" dirty="0" smtClean="0"/>
              <a:t>1.29 (ROS3), 1.24 (EBI)</a:t>
            </a:r>
            <a:endParaRPr lang="en-US" sz="2000" dirty="0"/>
          </a:p>
          <a:p>
            <a:pPr lvl="0"/>
            <a:r>
              <a:rPr lang="en-US" sz="2400" dirty="0" smtClean="0"/>
              <a:t>Wall clock times (in hours)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97308"/>
              </p:ext>
            </p:extLst>
          </p:nvPr>
        </p:nvGraphicFramePr>
        <p:xfrm>
          <a:off x="304800" y="3809999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714500"/>
                <a:gridCol w="1828800"/>
                <a:gridCol w="2286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FSparse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OpenMP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JSparse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(Legacy)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Rosenbrock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2565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-601 (25 days)</a:t>
                      </a:r>
                      <a:endParaRPr lang="en-US" sz="22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EBI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1684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-409 (17 days)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286000" y="4572000"/>
            <a:ext cx="16002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+mj-lt"/>
              </a:rPr>
              <a:t>1964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5410200"/>
            <a:ext cx="1752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+mj-lt"/>
              </a:rPr>
              <a:t>2093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62"/>
    </mc:Choice>
    <mc:Fallback xmlns="">
      <p:transition spd="slow" advTm="685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1"/>
            <a:ext cx="8229600" cy="745766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Ongoing &amp; future work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r>
              <a:rPr lang="en-US" altLang="en-US" sz="2800" b="1" dirty="0" smtClean="0">
                <a:solidFill>
                  <a:schemeClr val="accent2"/>
                </a:solidFill>
              </a:rPr>
              <a:t/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001000" cy="5257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ompletion of CY2016 (376 day) simulation with GEAR CTM solver on CONUS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Publication of EBI, ROS3 and GEAR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Explore port of CMAQ </a:t>
            </a:r>
            <a:r>
              <a:rPr lang="en-US" sz="2800" dirty="0" err="1" smtClean="0"/>
              <a:t>FSparse</a:t>
            </a:r>
            <a:r>
              <a:rPr lang="en-US" sz="2800" dirty="0" smtClean="0"/>
              <a:t> to </a:t>
            </a:r>
            <a:r>
              <a:rPr lang="en-US" sz="2800" dirty="0" err="1" smtClean="0"/>
              <a:t>HiPERiSM’s</a:t>
            </a:r>
            <a:r>
              <a:rPr lang="en-US" sz="2800" dirty="0" smtClean="0"/>
              <a:t> GPGPU test bed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Future work</a:t>
            </a:r>
            <a:r>
              <a:rPr lang="en-US" sz="2000" dirty="0" smtClean="0">
                <a:solidFill>
                  <a:schemeClr val="accent6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any </a:t>
            </a:r>
            <a:r>
              <a:rPr lang="en-US" sz="2000" dirty="0">
                <a:solidFill>
                  <a:srgbClr val="FF0000"/>
                </a:solidFill>
              </a:rPr>
              <a:t>offers of </a:t>
            </a:r>
            <a:r>
              <a:rPr lang="en-US" sz="2000" dirty="0" smtClean="0">
                <a:solidFill>
                  <a:srgbClr val="FF0000"/>
                </a:solidFill>
              </a:rPr>
              <a:t>CMAQ input data </a:t>
            </a:r>
            <a:r>
              <a:rPr lang="en-US" sz="2000" dirty="0">
                <a:solidFill>
                  <a:srgbClr val="FF0000"/>
                </a:solidFill>
              </a:rPr>
              <a:t>for 4km </a:t>
            </a:r>
            <a:r>
              <a:rPr lang="en-US" sz="2000" dirty="0" smtClean="0">
                <a:solidFill>
                  <a:srgbClr val="FF0000"/>
                </a:solidFill>
              </a:rPr>
              <a:t>domains would be appreciated to include:</a:t>
            </a:r>
            <a:endParaRPr lang="en-US" sz="2000" dirty="0"/>
          </a:p>
          <a:p>
            <a:pPr lvl="1"/>
            <a:r>
              <a:rPr lang="en-US" sz="2400" dirty="0" smtClean="0"/>
              <a:t>Emissions, Met &amp; all CMAQ input files</a:t>
            </a:r>
          </a:p>
          <a:p>
            <a:pPr lvl="1"/>
            <a:r>
              <a:rPr lang="en-US" sz="2400" dirty="0" smtClean="0"/>
              <a:t>As many species &amp; reactions as possible</a:t>
            </a:r>
          </a:p>
          <a:p>
            <a:pPr lvl="1"/>
            <a:r>
              <a:rPr lang="en-US" sz="2400" dirty="0"/>
              <a:t>Longest simulation period </a:t>
            </a:r>
            <a:r>
              <a:rPr lang="en-US" sz="2400" dirty="0" smtClean="0"/>
              <a:t>available</a:t>
            </a:r>
            <a:endParaRPr lang="en-US" sz="2000" dirty="0" smtClean="0"/>
          </a:p>
          <a:p>
            <a:pPr marL="1600200" lvl="1" indent="0">
              <a:spcBef>
                <a:spcPts val="14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sz="3600" b="1" dirty="0" smtClean="0">
                <a:solidFill>
                  <a:schemeClr val="accent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19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</a:rPr>
              <a:t>2016 episode and resources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800600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Chemistry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cb6r3_ae7_aq </a:t>
            </a:r>
            <a:r>
              <a:rPr lang="en-US" sz="2400" dirty="0" smtClean="0"/>
              <a:t>mechanism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147 active species and 329 reactions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day/night Jacobian has 1400/1348 non-zeros</a:t>
            </a:r>
            <a:endParaRPr lang="en-US" altLang="en-US" sz="2400" dirty="0" smtClean="0"/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Date range CY2016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2015-12-22 to 2016-12-31 (376 days)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Domain is 299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 smtClean="0"/>
              <a:t>459 CONUS on a </a:t>
            </a:r>
            <a:r>
              <a:rPr lang="en-US" sz="2800" dirty="0"/>
              <a:t>12 Km </a:t>
            </a:r>
            <a:r>
              <a:rPr lang="en-US" sz="2800" dirty="0" smtClean="0"/>
              <a:t>grid, 35 </a:t>
            </a:r>
            <a:r>
              <a:rPr lang="en-US" sz="2800" dirty="0"/>
              <a:t>vertical layers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4.8 million grid cells</a:t>
            </a:r>
            <a:r>
              <a:rPr lang="en-US" sz="2800" dirty="0" smtClean="0"/>
              <a:t>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2800" dirty="0" smtClean="0"/>
              <a:t>Run with </a:t>
            </a:r>
            <a:r>
              <a:rPr lang="en-US" sz="2800" dirty="0" smtClean="0">
                <a:solidFill>
                  <a:srgbClr val="C00000"/>
                </a:solidFill>
              </a:rPr>
              <a:t>24 MPI processes on 288-core </a:t>
            </a:r>
            <a:r>
              <a:rPr lang="en-US" sz="2800" dirty="0" smtClean="0"/>
              <a:t>heterogeneous cluster with 19 nodes</a:t>
            </a:r>
          </a:p>
        </p:txBody>
      </p:sp>
    </p:spTree>
    <p:extLst>
      <p:ext uri="{BB962C8B-B14F-4D97-AF65-F5344CB8AC3E}">
        <p14:creationId xmlns:p14="http://schemas.microsoft.com/office/powerpoint/2010/main" val="38952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09"/>
    </mc:Choice>
    <mc:Fallback xmlns="">
      <p:transition spd="slow" advTm="885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Two CMAQ 5.3 versions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r>
              <a:rPr lang="en-US" sz="3000" dirty="0" err="1" smtClean="0"/>
              <a:t>JSparse</a:t>
            </a:r>
            <a:r>
              <a:rPr lang="en-US" sz="3000" dirty="0" smtClean="0"/>
              <a:t> is the standard U.S. EPA release</a:t>
            </a:r>
          </a:p>
          <a:p>
            <a:r>
              <a:rPr lang="en-US" sz="3000" dirty="0" err="1" smtClean="0"/>
              <a:t>FSparse</a:t>
            </a:r>
            <a:r>
              <a:rPr lang="en-US" sz="3000" dirty="0" smtClean="0"/>
              <a:t> is the thread parallel version with </a:t>
            </a:r>
            <a:r>
              <a:rPr lang="en-US" sz="3000" dirty="0" err="1" smtClean="0"/>
              <a:t>OpenMP</a:t>
            </a:r>
            <a:r>
              <a:rPr lang="en-US" sz="3000" dirty="0" smtClean="0"/>
              <a:t> modifications to:</a:t>
            </a:r>
          </a:p>
          <a:p>
            <a:pPr lvl="1"/>
            <a:r>
              <a:rPr lang="en-US" sz="2600" dirty="0" smtClean="0"/>
              <a:t>Chemistry Transport Model (CTM): </a:t>
            </a:r>
            <a:r>
              <a:rPr lang="en-US" sz="2600" dirty="0" smtClean="0">
                <a:solidFill>
                  <a:srgbClr val="FF0000"/>
                </a:solidFill>
              </a:rPr>
              <a:t>EBI &amp; ROS3</a:t>
            </a:r>
          </a:p>
          <a:p>
            <a:pPr lvl="1"/>
            <a:r>
              <a:rPr lang="en-US" sz="2600" dirty="0" smtClean="0"/>
              <a:t>Horizontal Advection Module (HADV)</a:t>
            </a:r>
          </a:p>
          <a:p>
            <a:pPr marL="457200" lvl="1" indent="0">
              <a:buNone/>
            </a:pPr>
            <a:r>
              <a:rPr lang="en-US" sz="2600" dirty="0" smtClean="0"/>
              <a:t>24 MPI processes and 12 threads each 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This report is an extension of what was published in </a:t>
            </a:r>
            <a:r>
              <a:rPr lang="en-US" sz="2200" i="1" dirty="0">
                <a:solidFill>
                  <a:srgbClr val="FF0000"/>
                </a:solidFill>
              </a:rPr>
              <a:t>Modern Environmental Science and Engineering</a:t>
            </a:r>
            <a:r>
              <a:rPr lang="en-US" sz="2200" dirty="0">
                <a:solidFill>
                  <a:srgbClr val="FF0000"/>
                </a:solidFill>
              </a:rPr>
              <a:t>, Vol. 5, Nr.9, 2019, pp. 775-791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"/>
    </mc:Choice>
    <mc:Fallback xmlns="">
      <p:transition spd="slow" advTm="30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376-day performance for EBI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r>
              <a:rPr lang="en-US" sz="1800" dirty="0"/>
              <a:t>Parallel thread speedup over the standard U.S. EPA </a:t>
            </a:r>
            <a:r>
              <a:rPr lang="en-US" sz="1800" dirty="0" smtClean="0"/>
              <a:t>model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72280" y="70036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4997809"/>
            <a:ext cx="7924800" cy="945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700" dirty="0" smtClean="0"/>
              <a:t>Time in hours  for U.S. EPA (</a:t>
            </a:r>
            <a:r>
              <a:rPr lang="en-US" sz="1700" dirty="0" err="1" smtClean="0"/>
              <a:t>JSparse</a:t>
            </a:r>
            <a:r>
              <a:rPr lang="en-US" sz="1700" dirty="0" smtClean="0"/>
              <a:t> as left pair) and </a:t>
            </a:r>
            <a:r>
              <a:rPr lang="en-US" sz="1700" dirty="0" err="1" smtClean="0"/>
              <a:t>OpenMP</a:t>
            </a:r>
            <a:r>
              <a:rPr lang="en-US" sz="1700" dirty="0" smtClean="0"/>
              <a:t> (</a:t>
            </a:r>
            <a:r>
              <a:rPr lang="en-US" sz="1700" dirty="0" err="1" smtClean="0"/>
              <a:t>FSparse</a:t>
            </a:r>
            <a:r>
              <a:rPr lang="en-US" sz="1700" dirty="0" smtClean="0"/>
              <a:t> 12 thread right pair) versions. showing the average speedup over EPA as 1.24 (EBI) 1.29 (ROS3)</a:t>
            </a:r>
            <a:endParaRPr lang="en-US" sz="17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59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369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0972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09720" y="36452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70081"/>
              </p:ext>
            </p:extLst>
          </p:nvPr>
        </p:nvGraphicFramePr>
        <p:xfrm>
          <a:off x="457200" y="1371600"/>
          <a:ext cx="739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6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"/>
    </mc:Choice>
    <mc:Fallback xmlns="">
      <p:transition spd="slow" advTm="16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14478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2800" b="1" dirty="0" smtClean="0">
                <a:solidFill>
                  <a:schemeClr val="accent2"/>
                </a:solidFill>
              </a:rPr>
              <a:t>EPA CMAQ 5.3 376-day run </a:t>
            </a:r>
            <a:r>
              <a:rPr lang="en-US" altLang="en-US" sz="2800" b="1" dirty="0">
                <a:solidFill>
                  <a:schemeClr val="accent2"/>
                </a:solidFill>
              </a:rPr>
              <a:t>(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CY2016)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r>
              <a:rPr lang="en-US" altLang="en-US" sz="2400" b="1" dirty="0" smtClean="0">
                <a:solidFill>
                  <a:schemeClr val="accent2"/>
                </a:solidFill>
              </a:rPr>
              <a:t>Fraction of total wall clock time for science processes</a:t>
            </a:r>
            <a:br>
              <a:rPr lang="en-US" altLang="en-US" sz="2400" b="1" dirty="0" smtClean="0">
                <a:solidFill>
                  <a:schemeClr val="accent2"/>
                </a:solidFill>
              </a:rPr>
            </a:b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4849186"/>
              </p:ext>
            </p:extLst>
          </p:nvPr>
        </p:nvGraphicFramePr>
        <p:xfrm>
          <a:off x="3572373" y="3990978"/>
          <a:ext cx="799602" cy="52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1975" y="1162051"/>
            <a:ext cx="9209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61975" y="3248026"/>
            <a:ext cx="9209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021852"/>
              </p:ext>
            </p:extLst>
          </p:nvPr>
        </p:nvGraphicFramePr>
        <p:xfrm>
          <a:off x="304800" y="1600200"/>
          <a:ext cx="381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89577"/>
              </p:ext>
            </p:extLst>
          </p:nvPr>
        </p:nvGraphicFramePr>
        <p:xfrm>
          <a:off x="4191000" y="1652268"/>
          <a:ext cx="4038600" cy="447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97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"/>
    </mc:Choice>
    <mc:Fallback xmlns="">
      <p:transition spd="slow" advTm="16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869589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How does the speedup vary over 117238 calls?</a:t>
            </a:r>
            <a:br>
              <a:rPr lang="en-US" altLang="en-US" sz="2800" b="1" dirty="0" smtClean="0">
                <a:solidFill>
                  <a:schemeClr val="accent2"/>
                </a:solidFill>
              </a:rPr>
            </a:br>
            <a:endParaRPr lang="en-US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001000" cy="4495800"/>
          </a:xfrm>
        </p:spPr>
        <p:txBody>
          <a:bodyPr/>
          <a:lstStyle/>
          <a:p>
            <a:r>
              <a:rPr lang="en-US" sz="3000" dirty="0" smtClean="0"/>
              <a:t>Look at the Probability Density Functional(*) in the thread parallel version with </a:t>
            </a:r>
            <a:r>
              <a:rPr lang="en-US" sz="3000" dirty="0" err="1" smtClean="0"/>
              <a:t>OpenMP</a:t>
            </a:r>
            <a:r>
              <a:rPr lang="en-US" sz="3000" dirty="0" smtClean="0"/>
              <a:t> for</a:t>
            </a:r>
          </a:p>
          <a:p>
            <a:pPr lvl="1"/>
            <a:r>
              <a:rPr lang="en-US" sz="2600" dirty="0" smtClean="0"/>
              <a:t>Chemistry Transport Model (CTM): </a:t>
            </a:r>
            <a:r>
              <a:rPr lang="en-US" sz="2600" dirty="0" smtClean="0">
                <a:solidFill>
                  <a:srgbClr val="FF0000"/>
                </a:solidFill>
              </a:rPr>
              <a:t>EBI &amp; ROS3</a:t>
            </a:r>
          </a:p>
          <a:p>
            <a:pPr lvl="1"/>
            <a:r>
              <a:rPr lang="en-US" sz="2600" dirty="0" smtClean="0"/>
              <a:t>Horizontal Advection Module (HADV)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(*) Histogram of speed-up ranges in bins</a:t>
            </a:r>
          </a:p>
        </p:txBody>
      </p:sp>
    </p:spTree>
    <p:extLst>
      <p:ext uri="{BB962C8B-B14F-4D97-AF65-F5344CB8AC3E}">
        <p14:creationId xmlns:p14="http://schemas.microsoft.com/office/powerpoint/2010/main" val="37519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"/>
    </mc:Choice>
    <mc:Fallback xmlns="">
      <p:transition spd="slow" advTm="30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994767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CHEM speedup in EBI: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Speedup</a:t>
            </a:r>
            <a:r>
              <a:rPr lang="en-US" sz="1800" dirty="0" smtClean="0"/>
              <a:t> for 117238 calls in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7543800" cy="50698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94% </a:t>
            </a:r>
            <a:r>
              <a:rPr lang="en-US" sz="2000" dirty="0">
                <a:solidFill>
                  <a:srgbClr val="FF0000"/>
                </a:solidFill>
              </a:rPr>
              <a:t>of calls have a speedup between </a:t>
            </a:r>
            <a:r>
              <a:rPr lang="en-US" sz="2000" dirty="0" smtClean="0">
                <a:solidFill>
                  <a:srgbClr val="FF0000"/>
                </a:solidFill>
              </a:rPr>
              <a:t>2.1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2.4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28588"/>
              </p:ext>
            </p:extLst>
          </p:nvPr>
        </p:nvGraphicFramePr>
        <p:xfrm>
          <a:off x="235857" y="1693985"/>
          <a:ext cx="8069943" cy="459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HADV speedup in EBI: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</a:t>
            </a:r>
            <a:r>
              <a:rPr lang="en-US" altLang="en-US" sz="1800" dirty="0"/>
              <a:t>Speedup</a:t>
            </a:r>
            <a:r>
              <a:rPr lang="en-US" sz="1800" dirty="0"/>
              <a:t> for </a:t>
            </a:r>
            <a:r>
              <a:rPr lang="en-US" sz="1800" dirty="0" smtClean="0"/>
              <a:t>117238 </a:t>
            </a:r>
            <a:r>
              <a:rPr lang="en-US" sz="1800" dirty="0"/>
              <a:t>calls in </a:t>
            </a:r>
            <a:r>
              <a:rPr lang="en-US" sz="1800" dirty="0" smtClean="0"/>
              <a:t>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threads.</a:t>
            </a:r>
            <a:br>
              <a:rPr lang="en-US" sz="1800" dirty="0" smtClean="0"/>
            </a:b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7620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71% </a:t>
            </a:r>
            <a:r>
              <a:rPr lang="en-US" sz="2000" dirty="0">
                <a:solidFill>
                  <a:srgbClr val="FF0000"/>
                </a:solidFill>
              </a:rPr>
              <a:t>of calls have a speedup between </a:t>
            </a:r>
            <a:r>
              <a:rPr lang="en-US" sz="2000" dirty="0" smtClean="0">
                <a:solidFill>
                  <a:srgbClr val="FF0000"/>
                </a:solidFill>
              </a:rPr>
              <a:t>1 and 1.6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26% </a:t>
            </a:r>
            <a:r>
              <a:rPr lang="en-US" sz="2000" dirty="0">
                <a:solidFill>
                  <a:srgbClr val="FF0000"/>
                </a:solidFill>
              </a:rPr>
              <a:t>of calls have a speedup between </a:t>
            </a:r>
            <a:r>
              <a:rPr lang="en-US" sz="2000" dirty="0" smtClean="0">
                <a:solidFill>
                  <a:srgbClr val="FF0000"/>
                </a:solidFill>
              </a:rPr>
              <a:t>1.6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4.5</a:t>
            </a:r>
            <a:endParaRPr lang="en-US" sz="2000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14505"/>
              </p:ext>
            </p:extLst>
          </p:nvPr>
        </p:nvGraphicFramePr>
        <p:xfrm>
          <a:off x="235857" y="2209799"/>
          <a:ext cx="8069943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70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Copyright </a:t>
            </a:r>
            <a:r>
              <a:rPr lang="en-US" altLang="en-US" b="1" dirty="0" err="1">
                <a:latin typeface="Arial" panose="020B0604020202020204" pitchFamily="34" charset="0"/>
              </a:rPr>
              <a:t>HiPERiSM</a:t>
            </a:r>
            <a:r>
              <a:rPr lang="en-US" altLang="en-US" b="1" dirty="0">
                <a:latin typeface="Arial" panose="020B0604020202020204" pitchFamily="34" charset="0"/>
              </a:rPr>
              <a:t> Consulting, LLC, </a:t>
            </a:r>
            <a:r>
              <a:rPr lang="en-US" altLang="en-US" b="1" dirty="0" smtClean="0">
                <a:latin typeface="Arial" panose="020B0604020202020204" pitchFamily="34" charset="0"/>
              </a:rPr>
              <a:t>2023  </a:t>
            </a:r>
            <a:r>
              <a:rPr lang="en-US" altLang="en-US" b="1" dirty="0">
                <a:latin typeface="Arial" panose="020B0604020202020204" pitchFamily="34" charset="0"/>
              </a:rPr>
              <a:t>		http://www.hiperism.com</a:t>
            </a:r>
            <a:r>
              <a:rPr lang="en-US" altLang="en-US" dirty="0"/>
              <a:t>    	</a:t>
            </a:r>
          </a:p>
          <a:p>
            <a:pPr algn="ctr"/>
            <a:endParaRPr lang="en-US" alt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9610"/>
            <a:ext cx="8229600" cy="155539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</a:rPr>
              <a:t>CHEM speedup in ROS3: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F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Sparse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vs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JSparse</a:t>
            </a:r>
            <a:r>
              <a:rPr lang="en-US" altLang="en-US" sz="2800" b="1" dirty="0">
                <a:solidFill>
                  <a:schemeClr val="accent2"/>
                </a:solidFill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</a:rPr>
            </a:br>
            <a:r>
              <a:rPr lang="en-US" altLang="en-US" sz="1800" dirty="0" smtClean="0"/>
              <a:t> Speedup</a:t>
            </a:r>
            <a:r>
              <a:rPr lang="en-US" sz="1800" dirty="0" smtClean="0"/>
              <a:t> for </a:t>
            </a:r>
            <a:r>
              <a:rPr lang="en-US" sz="1800" dirty="0"/>
              <a:t>117238 calls in 2016 with 12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threads</a:t>
            </a:r>
            <a:br>
              <a:rPr lang="en-US" sz="1800" dirty="0" smtClean="0"/>
            </a:b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4267200" y="1524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68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4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848600" cy="4857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9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% of calls have a speedup between 1.5 and </a:t>
            </a:r>
            <a:r>
              <a:rPr lang="en-US" sz="2000" dirty="0" smtClean="0">
                <a:solidFill>
                  <a:srgbClr val="FF0000"/>
                </a:solidFill>
              </a:rPr>
              <a:t>1.8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71527"/>
              </p:ext>
            </p:extLst>
          </p:nvPr>
        </p:nvGraphicFramePr>
        <p:xfrm>
          <a:off x="381001" y="2085975"/>
          <a:ext cx="792480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1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8075</TotalTime>
  <Words>635</Words>
  <Application>Microsoft Office PowerPoint</Application>
  <PresentationFormat>On-screen Show (4:3)</PresentationFormat>
  <Paragraphs>141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Default Design</vt:lpstr>
      <vt:lpstr> </vt:lpstr>
      <vt:lpstr>2016 episode and resources</vt:lpstr>
      <vt:lpstr>Two CMAQ 5.3 versions </vt:lpstr>
      <vt:lpstr>376-day performance for EBI Parallel thread speedup over the standard U.S. EPA model</vt:lpstr>
      <vt:lpstr> EPA CMAQ 5.3 376-day run (CY2016) Fraction of total wall clock time for science processes </vt:lpstr>
      <vt:lpstr>How does the speedup vary over 117238 calls? </vt:lpstr>
      <vt:lpstr>CHEM speedup in EBI: FSparse vs JSparse  Speedup for 117238 calls in 2016 with 12 OpenMP threads </vt:lpstr>
      <vt:lpstr>HADV speedup in EBI: FSparse vs JSparse  Speedup for 117238 calls in 2016 with 12 OpenMP threads. </vt:lpstr>
      <vt:lpstr>CHEM speedup in ROS3: FSparse vs JSparse  Speedup for 117238 calls in 2016 with 12 OpenMP threads </vt:lpstr>
      <vt:lpstr>HADV speedup in ROS3: FSparse vs JSparse  Speedup for 117238 calls in 2016 with 12 OpenMP threads </vt:lpstr>
      <vt:lpstr>Average speedup in CMAQ 5.3 </vt:lpstr>
      <vt:lpstr>Conclusions</vt:lpstr>
      <vt:lpstr>Ongoing &amp; future work  </vt:lpstr>
    </vt:vector>
  </TitlesOfParts>
  <Company>HiPERiSM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HiPERiSM Consulting, LLC</dc:title>
  <dc:creator>George Delic</dc:creator>
  <cp:lastModifiedBy>george</cp:lastModifiedBy>
  <cp:revision>1242</cp:revision>
  <cp:lastPrinted>2023-09-28T00:59:18Z</cp:lastPrinted>
  <dcterms:created xsi:type="dcterms:W3CDTF">1999-02-28T01:11:14Z</dcterms:created>
  <dcterms:modified xsi:type="dcterms:W3CDTF">2023-09-28T23:32:08Z</dcterms:modified>
</cp:coreProperties>
</file>