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Robot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a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86DE0B-05A2-4309-B0E4-9DD0F781D39E}">
  <a:tblStyle styleId="{4B86DE0B-05A2-4309-B0E4-9DD0F781D3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5332" autoAdjust="0"/>
  </p:normalViewPr>
  <p:slideViewPr>
    <p:cSldViewPr snapToGrid="0">
      <p:cViewPr varScale="1">
        <p:scale>
          <a:sx n="116" d="100"/>
          <a:sy n="116" d="100"/>
        </p:scale>
        <p:origin x="518"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3b74428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3b74428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4ac7745e07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4ac7745e07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Further, </a:t>
            </a:r>
            <a:r>
              <a:rPr lang="en-US" dirty="0" smtClean="0"/>
              <a:t>because</a:t>
            </a:r>
            <a:r>
              <a:rPr lang="en-US" baseline="0" dirty="0" smtClean="0"/>
              <a:t> we have added the canopy effects on vertical eddy </a:t>
            </a:r>
            <a:r>
              <a:rPr lang="en-US" baseline="0" dirty="0" smtClean="0"/>
              <a:t>diffusivity parameterized into the physics codes in UFS, </a:t>
            </a:r>
            <a:r>
              <a:rPr lang="en-US" baseline="0" dirty="0" smtClean="0"/>
              <a:t>there are also impacts on the Online-CMAQ meteorology, mainly reducing the </a:t>
            </a:r>
            <a:r>
              <a:rPr lang="en-US" baseline="0" dirty="0" err="1" smtClean="0"/>
              <a:t>underpredictions</a:t>
            </a:r>
            <a:r>
              <a:rPr lang="en-US" baseline="0" dirty="0" smtClean="0"/>
              <a:t> </a:t>
            </a:r>
            <a:r>
              <a:rPr lang="en-US" baseline="0" dirty="0" smtClean="0"/>
              <a:t>of </a:t>
            </a:r>
            <a:r>
              <a:rPr lang="en-US" baseline="0" dirty="0" smtClean="0"/>
              <a:t>2-m temperature during the day, and overall reduction in the 10-meter </a:t>
            </a:r>
            <a:r>
              <a:rPr lang="en-US" baseline="0" dirty="0" smtClean="0"/>
              <a:t>wind speed, shown in the red box, which is </a:t>
            </a:r>
            <a:r>
              <a:rPr lang="en-US" baseline="0" dirty="0" smtClean="0"/>
              <a:t>in </a:t>
            </a:r>
            <a:r>
              <a:rPr lang="en-US" baseline="0" dirty="0" smtClean="0"/>
              <a:t>better agreement with observations, and improves the model statistics across the </a:t>
            </a:r>
            <a:r>
              <a:rPr lang="en-US" baseline="0" dirty="0" smtClean="0"/>
              <a:t>board (shown on the right).  </a:t>
            </a:r>
            <a:r>
              <a:rPr lang="en-US" baseline="0" dirty="0" smtClean="0"/>
              <a:t>While further analysis is necessary, the reduced eddy diffusivities due to the presence of the canopy leads to less mixing of higher winds from aloft (i.e., the presence of a virtual drag effect), and thus </a:t>
            </a:r>
            <a:r>
              <a:rPr lang="en-US" baseline="0" dirty="0" smtClean="0"/>
              <a:t>reducing overall </a:t>
            </a:r>
            <a:r>
              <a:rPr lang="en-US" baseline="0" dirty="0" smtClean="0"/>
              <a:t>wind </a:t>
            </a:r>
            <a:r>
              <a:rPr lang="en-US" baseline="0" dirty="0" smtClean="0"/>
              <a:t>speeds (especially during the day).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d5e3701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d5e3701d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Switching</a:t>
            </a:r>
            <a:r>
              <a:rPr lang="en" baseline="0" dirty="0" smtClean="0"/>
              <a:t> gears a bit, we are e</a:t>
            </a:r>
            <a:r>
              <a:rPr lang="en" dirty="0" smtClean="0"/>
              <a:t>xpanding </a:t>
            </a:r>
            <a:r>
              <a:rPr lang="en" dirty="0"/>
              <a:t>this work </a:t>
            </a:r>
            <a:r>
              <a:rPr lang="en" dirty="0" smtClean="0"/>
              <a:t>we</a:t>
            </a:r>
            <a:r>
              <a:rPr lang="en" baseline="0" dirty="0" smtClean="0"/>
              <a:t> are </a:t>
            </a:r>
            <a:r>
              <a:rPr lang="en" dirty="0" smtClean="0"/>
              <a:t>developing </a:t>
            </a:r>
            <a:r>
              <a:rPr lang="en" dirty="0"/>
              <a:t>the “canopy-app” for UFS applications, </a:t>
            </a:r>
            <a:r>
              <a:rPr lang="en" dirty="0">
                <a:solidFill>
                  <a:schemeClr val="dk1"/>
                </a:solidFill>
              </a:rPr>
              <a:t> </a:t>
            </a:r>
            <a:r>
              <a:rPr lang="en" dirty="0" smtClean="0">
                <a:solidFill>
                  <a:schemeClr val="dk1"/>
                </a:solidFill>
              </a:rPr>
              <a:t>which is an explict,</a:t>
            </a:r>
            <a:r>
              <a:rPr lang="en" baseline="0" dirty="0" smtClean="0">
                <a:solidFill>
                  <a:schemeClr val="dk1"/>
                </a:solidFill>
              </a:rPr>
              <a:t> but efficient way of representing the canopy both for offline research studies and online UFS applications </a:t>
            </a:r>
            <a:r>
              <a:rPr lang="en" dirty="0" smtClean="0">
                <a:solidFill>
                  <a:schemeClr val="dk1"/>
                </a:solidFill>
              </a:rPr>
              <a:t>across </a:t>
            </a:r>
            <a:r>
              <a:rPr lang="en" dirty="0" smtClean="0">
                <a:solidFill>
                  <a:schemeClr val="dk1"/>
                </a:solidFill>
              </a:rPr>
              <a:t>scales.  Canopy-app</a:t>
            </a:r>
            <a:r>
              <a:rPr lang="en" dirty="0" smtClean="0"/>
              <a:t> </a:t>
            </a:r>
            <a:r>
              <a:rPr lang="en" dirty="0"/>
              <a:t>can be driven stand-alone using point/flux data or gridded input model data at any </a:t>
            </a:r>
            <a:r>
              <a:rPr lang="en" dirty="0" smtClean="0"/>
              <a:t>resolution</a:t>
            </a:r>
            <a:r>
              <a:rPr lang="en" dirty="0"/>
              <a:t>, and </a:t>
            </a:r>
            <a:r>
              <a:rPr lang="en" dirty="0" smtClean="0"/>
              <a:t>is</a:t>
            </a:r>
            <a:r>
              <a:rPr lang="en" baseline="0" dirty="0" smtClean="0"/>
              <a:t> planned to </a:t>
            </a:r>
            <a:r>
              <a:rPr lang="en" dirty="0" smtClean="0"/>
              <a:t>be </a:t>
            </a:r>
            <a:r>
              <a:rPr lang="en" dirty="0"/>
              <a:t>coupled to the UFS. </a:t>
            </a:r>
            <a:r>
              <a:rPr lang="en" dirty="0" smtClean="0"/>
              <a:t> On the left, we show that it can currently </a:t>
            </a:r>
            <a:r>
              <a:rPr lang="en" dirty="0"/>
              <a:t>driven by prescribed plant shape </a:t>
            </a:r>
            <a:r>
              <a:rPr lang="en" dirty="0" smtClean="0"/>
              <a:t>functions from Massman</a:t>
            </a:r>
            <a:r>
              <a:rPr lang="en" baseline="0" dirty="0" smtClean="0"/>
              <a:t> et al. (2017); however,</a:t>
            </a:r>
            <a:r>
              <a:rPr lang="en" dirty="0" smtClean="0"/>
              <a:t> </a:t>
            </a:r>
            <a:r>
              <a:rPr lang="en" dirty="0"/>
              <a:t>we are integrating satellite-based lidar observations of </a:t>
            </a:r>
            <a:r>
              <a:rPr lang="en" dirty="0" smtClean="0"/>
              <a:t>the global </a:t>
            </a:r>
            <a:r>
              <a:rPr lang="en" dirty="0"/>
              <a:t>vertical plant biomass density (LAD) to drive canopy-app.  </a:t>
            </a: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In the middle</a:t>
            </a:r>
            <a:r>
              <a:rPr lang="en" baseline="0" dirty="0" smtClean="0"/>
              <a:t> here, we note t</a:t>
            </a:r>
            <a:r>
              <a:rPr lang="en-US" baseline="0" dirty="0" smtClean="0"/>
              <a:t>ha</a:t>
            </a:r>
            <a:r>
              <a:rPr lang="en" baseline="0" dirty="0" smtClean="0"/>
              <a:t>t t</a:t>
            </a:r>
            <a:r>
              <a:rPr lang="en" dirty="0" smtClean="0"/>
              <a:t>he canopy-app is</a:t>
            </a:r>
            <a:r>
              <a:rPr lang="en" baseline="0" dirty="0" smtClean="0"/>
              <a:t> not a full 1-D canopy chemistry model</a:t>
            </a:r>
            <a:r>
              <a:rPr lang="en" baseline="0" dirty="0" smtClean="0"/>
              <a:t>, but </a:t>
            </a:r>
            <a:r>
              <a:rPr lang="en" baseline="0" dirty="0" smtClean="0"/>
              <a:t>rather it is used to explicitly and efficiently calculate certain processes </a:t>
            </a:r>
            <a:r>
              <a:rPr lang="en" baseline="0" dirty="0" smtClean="0"/>
              <a:t>that modulate </a:t>
            </a:r>
            <a:r>
              <a:rPr lang="en" baseline="0" dirty="0" smtClean="0"/>
              <a:t>the atmospheric composition in the layers closest to the surface, such as </a:t>
            </a:r>
            <a:r>
              <a:rPr lang="en" baseline="0" dirty="0" smtClean="0"/>
              <a:t>in-canopy winds, vertical </a:t>
            </a:r>
            <a:r>
              <a:rPr lang="en" baseline="0" dirty="0" smtClean="0"/>
              <a:t>diffusivity, photolysis attenuation, and biogenic emissions.  </a:t>
            </a:r>
            <a:r>
              <a:rPr lang="en" baseline="0" dirty="0" smtClean="0"/>
              <a:t>We </a:t>
            </a:r>
            <a:r>
              <a:rPr lang="en" baseline="0" dirty="0" smtClean="0"/>
              <a:t>are expanding canopy-app to handle more processes at the explicit canopy leaf-scale such as dry depsotion, </a:t>
            </a:r>
            <a:r>
              <a:rPr lang="en" baseline="0" dirty="0" smtClean="0"/>
              <a:t>chemistry, </a:t>
            </a:r>
            <a:r>
              <a:rPr lang="en" baseline="0" dirty="0" smtClean="0"/>
              <a:t>and fire </a:t>
            </a:r>
            <a:r>
              <a:rPr lang="en" baseline="0" dirty="0" smtClean="0"/>
              <a:t>behavior modeling </a:t>
            </a:r>
            <a:r>
              <a:rPr lang="en" baseline="0" dirty="0" smtClean="0"/>
              <a:t>across scales. </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An initial paper example shown on the right for canopy-app wind flow compared to observed in-canopy winds at the Go Amazon flux site show excellent agreement, and we have submitted </a:t>
            </a:r>
            <a:r>
              <a:rPr lang="en" baseline="0" dirty="0" smtClean="0"/>
              <a:t>an </a:t>
            </a:r>
            <a:r>
              <a:rPr lang="en" baseline="0" dirty="0" smtClean="0"/>
              <a:t>initial paper on this to JAMES.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d5e3701d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7d5e3701d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For further improvement of the canopy processes in UFS/AQM Online-CMAQ as well as </a:t>
            </a:r>
            <a:r>
              <a:rPr lang="en-US" dirty="0" smtClean="0"/>
              <a:t>being</a:t>
            </a:r>
            <a:r>
              <a:rPr lang="en-US" baseline="0" dirty="0" smtClean="0"/>
              <a:t> used in the </a:t>
            </a:r>
            <a:r>
              <a:rPr lang="en-US" baseline="0" dirty="0" smtClean="0"/>
              <a:t>canopy-app </a:t>
            </a:r>
            <a:r>
              <a:rPr lang="en-US" baseline="0" dirty="0" smtClean="0"/>
              <a:t>on the </a:t>
            </a:r>
            <a:r>
              <a:rPr lang="en-US" baseline="0" dirty="0" smtClean="0"/>
              <a:t>previous slide, we are also working on development of a global, high resolution 1 km global canopy dataset for the UFS.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     There are five major canopy parameters based on satellite data including updated LAI, CLU, FFRAC, FCH, and the vertical distribution of Plant Area Volume Density (PAVD), i.e., the vertical biomass profile, or LAD.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Not repeating all the details on the slide here, but I will mention that we are using methods to extend these variables globally for all seasons and a daily gridded LAI, where below we show preliminary results of the high resolution, gridded canopy variables we are using for July.</a:t>
            </a: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We have made these data available for use in canopy-app or for anyone else interested in using them on our AWS Cloud server, links below.</a:t>
            </a:r>
            <a:endParaRPr lang="en-US" baseline="0" dirty="0" smtClean="0"/>
          </a:p>
          <a:p>
            <a:pPr marL="0" lvl="0" indent="0" algn="l" rtl="0">
              <a:spcBef>
                <a:spcPts val="0"/>
              </a:spcBef>
              <a:spcAft>
                <a:spcPts val="0"/>
              </a:spcAft>
              <a:buNone/>
            </a:pPr>
            <a:r>
              <a:rPr lang="en-US" baseline="0" dirty="0" smtClean="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d5e3701d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d5e3701d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Read bullets.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7d5e3701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7d5e3701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Read bullets.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ac7745e07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ac7745e07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b="1" dirty="0">
                <a:solidFill>
                  <a:srgbClr val="101111"/>
                </a:solidFill>
                <a:highlight>
                  <a:srgbClr val="FFFFFF"/>
                </a:highlight>
                <a:latin typeface="Roboto"/>
                <a:ea typeface="Roboto"/>
                <a:cs typeface="Roboto"/>
                <a:sym typeface="Roboto"/>
              </a:rPr>
              <a:t>The Unified Forecast System (UFS) is a community-based, coupled, comprehensive Earth modeling system. </a:t>
            </a:r>
            <a:r>
              <a:rPr lang="en" sz="1150" dirty="0">
                <a:solidFill>
                  <a:srgbClr val="101111"/>
                </a:solidFill>
                <a:highlight>
                  <a:srgbClr val="FFFFFF"/>
                </a:highlight>
                <a:latin typeface="Roboto"/>
                <a:ea typeface="Roboto"/>
                <a:cs typeface="Roboto"/>
                <a:sym typeface="Roboto"/>
              </a:rPr>
              <a:t>The UFS </a:t>
            </a:r>
            <a:r>
              <a:rPr lang="en" sz="1150" dirty="0" smtClean="0">
                <a:solidFill>
                  <a:srgbClr val="101111"/>
                </a:solidFill>
                <a:highlight>
                  <a:srgbClr val="FFFFFF"/>
                </a:highlight>
                <a:latin typeface="Roboto"/>
                <a:ea typeface="Roboto"/>
                <a:cs typeface="Roboto"/>
                <a:sym typeface="Roboto"/>
              </a:rPr>
              <a:t>applications </a:t>
            </a:r>
            <a:r>
              <a:rPr lang="en" sz="1150" dirty="0">
                <a:solidFill>
                  <a:srgbClr val="101111"/>
                </a:solidFill>
                <a:highlight>
                  <a:srgbClr val="FFFFFF"/>
                </a:highlight>
                <a:latin typeface="Roboto"/>
                <a:ea typeface="Roboto"/>
                <a:cs typeface="Roboto"/>
                <a:sym typeface="Roboto"/>
              </a:rPr>
              <a:t>span local to global domains and predictive time scales from sub-hourly analyses to seasonal predictions. </a:t>
            </a:r>
            <a:endParaRPr lang="en" sz="115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r>
              <a:rPr lang="en" sz="1150" dirty="0" smtClean="0">
                <a:solidFill>
                  <a:srgbClr val="101111"/>
                </a:solidFill>
                <a:highlight>
                  <a:srgbClr val="FFFFFF"/>
                </a:highlight>
                <a:latin typeface="Roboto"/>
                <a:ea typeface="Roboto"/>
                <a:sym typeface="Roboto"/>
              </a:rPr>
              <a:t>F</a:t>
            </a:r>
            <a:r>
              <a:rPr lang="en-US" sz="1150" dirty="0" smtClean="0">
                <a:solidFill>
                  <a:srgbClr val="101111"/>
                </a:solidFill>
                <a:highlight>
                  <a:srgbClr val="FFFFFF"/>
                </a:highlight>
                <a:latin typeface="Roboto"/>
                <a:ea typeface="Roboto"/>
                <a:sym typeface="Roboto"/>
              </a:rPr>
              <a:t>o</a:t>
            </a:r>
            <a:r>
              <a:rPr lang="en" sz="1150" dirty="0" smtClean="0">
                <a:solidFill>
                  <a:srgbClr val="101111"/>
                </a:solidFill>
                <a:highlight>
                  <a:srgbClr val="FFFFFF"/>
                </a:highlight>
                <a:latin typeface="Roboto"/>
                <a:ea typeface="Roboto"/>
                <a:sym typeface="Roboto"/>
              </a:rPr>
              <a:t>r</a:t>
            </a:r>
            <a:r>
              <a:rPr lang="en" sz="1150" baseline="0" dirty="0" smtClean="0">
                <a:solidFill>
                  <a:srgbClr val="101111"/>
                </a:solidFill>
                <a:highlight>
                  <a:srgbClr val="FFFFFF"/>
                </a:highlight>
                <a:latin typeface="Roboto"/>
                <a:ea typeface="Roboto"/>
                <a:sym typeface="Roboto"/>
              </a:rPr>
              <a:t> this work, we are concenred with the regional air quality model, or </a:t>
            </a:r>
            <a:r>
              <a:rPr lang="en" sz="1150" baseline="0" dirty="0" smtClean="0">
                <a:solidFill>
                  <a:srgbClr val="101111"/>
                </a:solidFill>
                <a:highlight>
                  <a:srgbClr val="FFFFFF"/>
                </a:highlight>
                <a:latin typeface="Roboto"/>
                <a:ea typeface="Roboto"/>
                <a:sym typeface="Roboto"/>
              </a:rPr>
              <a:t>AQM (highlighted in yellow box), </a:t>
            </a:r>
            <a:r>
              <a:rPr lang="en" sz="1150" baseline="0" dirty="0" smtClean="0">
                <a:solidFill>
                  <a:srgbClr val="101111"/>
                </a:solidFill>
                <a:highlight>
                  <a:srgbClr val="FFFFFF"/>
                </a:highlight>
                <a:latin typeface="Roboto"/>
                <a:ea typeface="Roboto"/>
                <a:sym typeface="Roboto"/>
              </a:rPr>
              <a:t>which is coupled to the UFS within the Short-Range Regional and Regional Atmospheric Composition applications.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d5e3701d2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d5e3701d2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dirty="0" smtClean="0">
                <a:solidFill>
                  <a:srgbClr val="101111"/>
                </a:solidFill>
                <a:highlight>
                  <a:srgbClr val="FFFFFF"/>
                </a:highlight>
                <a:latin typeface="Roboto"/>
                <a:ea typeface="Roboto"/>
                <a:cs typeface="Roboto"/>
                <a:sym typeface="Roboto"/>
              </a:rPr>
              <a:t>So under the UFS, </a:t>
            </a:r>
            <a:r>
              <a:rPr lang="en" sz="1150" dirty="0" smtClean="0">
                <a:solidFill>
                  <a:srgbClr val="101111"/>
                </a:solidFill>
                <a:highlight>
                  <a:srgbClr val="FFFFFF"/>
                </a:highlight>
                <a:latin typeface="Roboto"/>
                <a:ea typeface="Roboto"/>
                <a:cs typeface="Roboto"/>
                <a:sym typeface="Roboto"/>
              </a:rPr>
              <a:t>NOAA has developed the next generation air quality model (AQM), where each </a:t>
            </a:r>
            <a:r>
              <a:rPr lang="en" sz="1150" dirty="0" smtClean="0">
                <a:solidFill>
                  <a:srgbClr val="101111"/>
                </a:solidFill>
                <a:highlight>
                  <a:srgbClr val="FFFFFF"/>
                </a:highlight>
                <a:latin typeface="Roboto"/>
                <a:ea typeface="Roboto"/>
                <a:cs typeface="Roboto"/>
                <a:sym typeface="Roboto"/>
              </a:rPr>
              <a:t>of the community codes/packages </a:t>
            </a:r>
            <a:r>
              <a:rPr lang="en" sz="1150" dirty="0">
                <a:solidFill>
                  <a:srgbClr val="101111"/>
                </a:solidFill>
                <a:highlight>
                  <a:srgbClr val="FFFFFF"/>
                </a:highlight>
                <a:latin typeface="Roboto"/>
                <a:ea typeface="Roboto"/>
                <a:cs typeface="Roboto"/>
                <a:sym typeface="Roboto"/>
              </a:rPr>
              <a:t>is designed to support interoperability of components and to facilitate experimentation. </a:t>
            </a:r>
            <a:endParaRPr lang="en" sz="1150" dirty="0" smtClean="0">
              <a:solidFill>
                <a:srgbClr val="101111"/>
              </a:solidFill>
              <a:highlight>
                <a:srgbClr val="FFFFFF"/>
              </a:highlight>
              <a:latin typeface="Roboto"/>
              <a:ea typeface="Roboto"/>
              <a:cs typeface="Roboto"/>
              <a:sym typeface="Roboto"/>
            </a:endParaRPr>
          </a:p>
          <a:p>
            <a:pPr marL="0" lvl="0" indent="0" algn="l" rtl="0">
              <a:spcBef>
                <a:spcPts val="0"/>
              </a:spcBef>
              <a:spcAft>
                <a:spcPts val="0"/>
              </a:spcAft>
              <a:buNone/>
            </a:pPr>
            <a:endParaRPr lang="en" sz="115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r>
              <a:rPr lang="en" sz="1150" dirty="0" smtClean="0">
                <a:solidFill>
                  <a:srgbClr val="101111"/>
                </a:solidFill>
                <a:highlight>
                  <a:srgbClr val="FFFFFF"/>
                </a:highlight>
                <a:latin typeface="Roboto"/>
                <a:ea typeface="Roboto"/>
                <a:sym typeface="Roboto"/>
              </a:rPr>
              <a:t>Here</a:t>
            </a:r>
            <a:r>
              <a:rPr lang="en" sz="1150" baseline="0" dirty="0" smtClean="0">
                <a:solidFill>
                  <a:srgbClr val="101111"/>
                </a:solidFill>
                <a:highlight>
                  <a:srgbClr val="FFFFFF"/>
                </a:highlight>
                <a:latin typeface="Roboto"/>
                <a:ea typeface="Roboto"/>
                <a:sym typeface="Roboto"/>
              </a:rPr>
              <a:t> we have the integrated unified weather model at NOAA, which uses the Finite Volume Cubed Sphere (or FV3) dynamical core for the atmosphere in the left orange box, and thus the use of CMAQ here as an Online UFS component is different than typical offline CMAQ used in the researach and regulatory </a:t>
            </a:r>
            <a:r>
              <a:rPr lang="en" sz="1150" baseline="0" dirty="0" smtClean="0">
                <a:solidFill>
                  <a:srgbClr val="101111"/>
                </a:solidFill>
                <a:highlight>
                  <a:srgbClr val="FFFFFF"/>
                </a:highlight>
                <a:latin typeface="Roboto"/>
                <a:ea typeface="Roboto"/>
                <a:sym typeface="Roboto"/>
              </a:rPr>
              <a:t>communities, as shown in green box in middle.</a:t>
            </a:r>
            <a:endParaRPr lang="en" sz="1150" baseline="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endParaRPr lang="en" sz="1150" baseline="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r>
              <a:rPr lang="en" sz="1150" baseline="0" dirty="0" smtClean="0">
                <a:solidFill>
                  <a:srgbClr val="101111"/>
                </a:solidFill>
                <a:highlight>
                  <a:srgbClr val="FFFFFF"/>
                </a:highlight>
                <a:latin typeface="Roboto"/>
                <a:ea typeface="Roboto"/>
                <a:sym typeface="Roboto"/>
              </a:rPr>
              <a:t>Four Animations:  In this case, in the green box, CMAQ now handles only emissions, chemistry, and aerosols, where we turn off the CMAQ </a:t>
            </a:r>
            <a:r>
              <a:rPr lang="en" sz="1150" baseline="0" dirty="0" smtClean="0">
                <a:solidFill>
                  <a:srgbClr val="101111"/>
                </a:solidFill>
                <a:highlight>
                  <a:srgbClr val="FFFFFF"/>
                </a:highlight>
                <a:latin typeface="Roboto"/>
                <a:ea typeface="Roboto"/>
                <a:sym typeface="Roboto"/>
              </a:rPr>
              <a:t>embedded vertical </a:t>
            </a:r>
            <a:r>
              <a:rPr lang="en" sz="1150" baseline="0" dirty="0" smtClean="0">
                <a:solidFill>
                  <a:srgbClr val="101111"/>
                </a:solidFill>
                <a:highlight>
                  <a:srgbClr val="FFFFFF"/>
                </a:highlight>
                <a:latin typeface="Roboto"/>
                <a:ea typeface="Roboto"/>
                <a:sym typeface="Roboto"/>
              </a:rPr>
              <a:t>mixing, convection, horizontal diffusion, </a:t>
            </a:r>
            <a:r>
              <a:rPr lang="en" sz="1150" baseline="0" dirty="0" smtClean="0">
                <a:solidFill>
                  <a:srgbClr val="101111"/>
                </a:solidFill>
                <a:highlight>
                  <a:srgbClr val="FFFFFF"/>
                </a:highlight>
                <a:latin typeface="Roboto"/>
                <a:ea typeface="Roboto"/>
                <a:sym typeface="Roboto"/>
              </a:rPr>
              <a:t>and advection</a:t>
            </a:r>
            <a:r>
              <a:rPr lang="en" sz="1150" baseline="0" dirty="0" smtClean="0">
                <a:solidFill>
                  <a:srgbClr val="101111"/>
                </a:solidFill>
                <a:highlight>
                  <a:srgbClr val="FFFFFF"/>
                </a:highlight>
                <a:latin typeface="Roboto"/>
                <a:ea typeface="Roboto"/>
                <a:sym typeface="Roboto"/>
              </a:rPr>
              <a:t>, </a:t>
            </a:r>
            <a:r>
              <a:rPr lang="en" sz="1150" baseline="0" dirty="0" smtClean="0">
                <a:solidFill>
                  <a:srgbClr val="101111"/>
                </a:solidFill>
                <a:highlight>
                  <a:srgbClr val="FFFFFF"/>
                </a:highlight>
                <a:latin typeface="Roboto"/>
                <a:ea typeface="Roboto"/>
                <a:sym typeface="Roboto"/>
              </a:rPr>
              <a:t>and now rather </a:t>
            </a:r>
            <a:r>
              <a:rPr lang="en" sz="1150" baseline="0" dirty="0" smtClean="0">
                <a:solidFill>
                  <a:srgbClr val="101111"/>
                </a:solidFill>
                <a:highlight>
                  <a:srgbClr val="FFFFFF"/>
                </a:highlight>
                <a:latin typeface="Roboto"/>
                <a:ea typeface="Roboto"/>
                <a:sym typeface="Roboto"/>
              </a:rPr>
              <a:t>these are more appropriately handled in the FV3 atmosphere and </a:t>
            </a:r>
            <a:r>
              <a:rPr lang="en" sz="1150" baseline="0" dirty="0" smtClean="0">
                <a:solidFill>
                  <a:srgbClr val="101111"/>
                </a:solidFill>
                <a:highlight>
                  <a:srgbClr val="FFFFFF"/>
                </a:highlight>
                <a:latin typeface="Roboto"/>
                <a:ea typeface="Roboto"/>
                <a:sym typeface="Roboto"/>
              </a:rPr>
              <a:t>physics.</a:t>
            </a:r>
            <a:endParaRPr lang="en" sz="1150" baseline="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endParaRPr lang="en" sz="1150" baseline="0" dirty="0" smtClean="0">
              <a:solidFill>
                <a:srgbClr val="101111"/>
              </a:solidFill>
              <a:highlight>
                <a:srgbClr val="FFFFFF"/>
              </a:highlight>
              <a:latin typeface="Roboto"/>
              <a:ea typeface="Roboto"/>
              <a:sym typeface="Roboto"/>
            </a:endParaRPr>
          </a:p>
          <a:p>
            <a:pPr marL="0" lvl="0" indent="0" algn="l" rtl="0">
              <a:spcBef>
                <a:spcPts val="0"/>
              </a:spcBef>
              <a:spcAft>
                <a:spcPts val="0"/>
              </a:spcAft>
              <a:buNone/>
            </a:pPr>
            <a:r>
              <a:rPr lang="en" sz="1150" baseline="0" dirty="0" smtClean="0">
                <a:solidFill>
                  <a:srgbClr val="101111"/>
                </a:solidFill>
                <a:highlight>
                  <a:srgbClr val="FFFFFF"/>
                </a:highlight>
                <a:latin typeface="Roboto"/>
                <a:ea typeface="Roboto"/>
                <a:sym typeface="Roboto"/>
              </a:rPr>
              <a:t>Four Animations:  This is made possible by the development of NOAA’s Air Quality Model (or AQM) component, which uses an ESMF layer, known as NUOPC, to effectively handle the necessary coupling and I/O necessary to use CMAQ in this way.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d5e3701d2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d5e3701d2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NOAA’s current AQM</a:t>
            </a:r>
            <a:r>
              <a:rPr lang="en-US" baseline="0" dirty="0" smtClean="0"/>
              <a:t> Version 7 under development (</a:t>
            </a:r>
            <a:r>
              <a:rPr lang="en-US" baseline="0" dirty="0" smtClean="0"/>
              <a:t>but has been running experimentally for some time and is </a:t>
            </a:r>
            <a:r>
              <a:rPr lang="en-US" baseline="0" dirty="0" smtClean="0"/>
              <a:t>slated for operations later this year) is known as, and hereafter referred to as “Online-CMAQ” given the coupling structure as shown in previous slide, which facilitates running CMAQ in the AQM on the same time step integrated with the FV3 atmosphere and physics.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domain of Online-CMAQ is now a single larger North American domain at 13 km horizontal resolution (in contrast to our current operational forecast model at NOAA that used 3 smaller domains </a:t>
            </a:r>
            <a:r>
              <a:rPr lang="en-US" baseline="0" dirty="0" smtClean="0"/>
              <a:t>shown in blue here for </a:t>
            </a:r>
            <a:r>
              <a:rPr lang="en-US" baseline="0" dirty="0" smtClean="0"/>
              <a:t>CONUS, AK, and HI).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configuration uses Global Forecast System Version 16 regional CCPP based physics/meteorology and CMAQ version 5.2.1.  Other configurations include 2016 NEI modeling platform emissions, inline MEGANv2.1 biogenic emissions, </a:t>
            </a:r>
            <a:r>
              <a:rPr lang="en-US" baseline="0" dirty="0" smtClean="0"/>
              <a:t>NOAA’s </a:t>
            </a:r>
            <a:r>
              <a:rPr lang="en-US" baseline="0" dirty="0" smtClean="0"/>
              <a:t>top-down Fire Radiative Power approach for hourly biomass burning/fire emissions with plume rise, </a:t>
            </a:r>
            <a:r>
              <a:rPr lang="en-US" baseline="0" dirty="0" err="1" smtClean="0"/>
              <a:t>Fengsha</a:t>
            </a:r>
            <a:r>
              <a:rPr lang="en-US" baseline="0" dirty="0" smtClean="0"/>
              <a:t> windblown dust, and static chemical lateral boundary conditions updated with NOAA’s operational global GEFS-Aerosols for smoke and dust through the North American domain boundaries.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7b1c5b91a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7b1c5b91a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In this project,</a:t>
            </a:r>
            <a:r>
              <a:rPr lang="en" baseline="0" dirty="0" smtClean="0"/>
              <a:t> we aim to move beyond the </a:t>
            </a:r>
            <a:r>
              <a:rPr lang="en" dirty="0" smtClean="0"/>
              <a:t>big-leaf</a:t>
            </a:r>
            <a:r>
              <a:rPr lang="en" baseline="0" dirty="0" smtClean="0"/>
              <a:t> approach, which historically and currently </a:t>
            </a:r>
            <a:r>
              <a:rPr lang="en" baseline="0" dirty="0" smtClean="0"/>
              <a:t>is used in NWP and air quality </a:t>
            </a:r>
            <a:r>
              <a:rPr lang="en" baseline="0" dirty="0" smtClean="0"/>
              <a:t>forecasting models </a:t>
            </a:r>
            <a:r>
              <a:rPr lang="en" baseline="0" dirty="0" smtClean="0"/>
              <a:t>(Read Bullets):</a:t>
            </a:r>
          </a:p>
          <a:p>
            <a:pPr marL="457200" lvl="0" indent="-317500" algn="l" rtl="0">
              <a:spcBef>
                <a:spcPts val="0"/>
              </a:spcBef>
              <a:spcAft>
                <a:spcPts val="0"/>
              </a:spcAft>
              <a:buSzPts val="1400"/>
              <a:buChar char="●"/>
            </a:pPr>
            <a:r>
              <a:rPr lang="en-US" dirty="0" smtClean="0"/>
              <a:t>The big-leaf approach is widely used in land, weather, climate, and air quality models, and typically represent the plant canopies as a homogeneous single layer without real vertical </a:t>
            </a:r>
            <a:r>
              <a:rPr lang="en-US" dirty="0" smtClean="0"/>
              <a:t>structure (as shown in the image</a:t>
            </a:r>
            <a:r>
              <a:rPr lang="en-US" baseline="0" dirty="0" smtClean="0"/>
              <a:t> and simple depiction of a single or effectively two layer canopy with typical resistance diagram in series or parallel to handle fluxes from the top of canopy)</a:t>
            </a:r>
            <a:r>
              <a:rPr lang="en-US" dirty="0" smtClean="0"/>
              <a:t>.</a:t>
            </a:r>
            <a:endParaRPr lang="en-US" dirty="0" smtClean="0"/>
          </a:p>
          <a:p>
            <a:pPr marL="457200" lvl="0" indent="-317500" algn="l" rtl="0">
              <a:spcBef>
                <a:spcPts val="0"/>
              </a:spcBef>
              <a:spcAft>
                <a:spcPts val="0"/>
              </a:spcAft>
              <a:buSzPts val="1400"/>
              <a:buChar char="●"/>
            </a:pPr>
            <a:r>
              <a:rPr lang="en-US" dirty="0" smtClean="0"/>
              <a:t>Multi-layer canopy models are more costly, but can better represent the vertical variation of within canopy physical, dynamical, and chemical </a:t>
            </a:r>
            <a:r>
              <a:rPr lang="en-US" dirty="0" smtClean="0"/>
              <a:t>traits</a:t>
            </a:r>
            <a:r>
              <a:rPr lang="en-US" baseline="0" dirty="0" smtClean="0"/>
              <a:t>, and tends to represent the canopy explicitly and the individual fluxes at leaf scale (shown in the picture and diagram on the right).</a:t>
            </a:r>
          </a:p>
          <a:p>
            <a:pPr marL="457200" lvl="0" indent="-317500" algn="l" rtl="0">
              <a:spcBef>
                <a:spcPts val="0"/>
              </a:spcBef>
              <a:spcAft>
                <a:spcPts val="0"/>
              </a:spcAft>
              <a:buSzPts val="1400"/>
              <a:buChar char="●"/>
            </a:pPr>
            <a:r>
              <a:rPr lang="en" baseline="0" dirty="0" smtClean="0"/>
              <a:t>This </a:t>
            </a:r>
            <a:r>
              <a:rPr lang="en" baseline="0" dirty="0" smtClean="0"/>
              <a:t>is an o</a:t>
            </a:r>
            <a:r>
              <a:rPr lang="en" dirty="0" smtClean="0"/>
              <a:t>verall </a:t>
            </a:r>
            <a:r>
              <a:rPr lang="en" dirty="0"/>
              <a:t>problem of </a:t>
            </a:r>
            <a:r>
              <a:rPr lang="en" dirty="0" smtClean="0"/>
              <a:t>scales.</a:t>
            </a:r>
            <a:r>
              <a:rPr lang="en" baseline="0" dirty="0" smtClean="0"/>
              <a:t> </a:t>
            </a:r>
            <a:r>
              <a:rPr lang="en-US" dirty="0" smtClean="0"/>
              <a:t>Application of multilayer approaches to already costly air quality forecasting models with complex chemistry at regional to global scales presents further challenges (especially in UFS Online-CMAQ). </a:t>
            </a:r>
          </a:p>
          <a:p>
            <a:pPr marL="0" lvl="0" indent="0" algn="l" rtl="0">
              <a:spcBef>
                <a:spcPts val="0"/>
              </a:spcBef>
              <a:spcAft>
                <a:spcPts val="0"/>
              </a:spcAft>
              <a:buNone/>
            </a:pPr>
            <a:endParaRPr lang="en" baseline="0" dirty="0" smtClean="0"/>
          </a:p>
          <a:p>
            <a:pPr marL="0" lvl="0" indent="0" algn="l" rtl="0">
              <a:spcBef>
                <a:spcPts val="0"/>
              </a:spcBef>
              <a:spcAft>
                <a:spcPts val="0"/>
              </a:spcAft>
              <a:buNone/>
            </a:pPr>
            <a:endParaRPr lang="en" baseline="0" dirty="0" smtClean="0">
              <a:solidFill>
                <a:srgbClr val="000000"/>
              </a:solidFill>
            </a:endParaRPr>
          </a:p>
          <a:p>
            <a:pPr marL="0" lvl="0" indent="0" algn="l" rtl="0">
              <a:spcBef>
                <a:spcPts val="0"/>
              </a:spcBef>
              <a:spcAft>
                <a:spcPts val="0"/>
              </a:spcAft>
              <a:buNone/>
            </a:pPr>
            <a:endParaRPr lang="en" baseline="0" dirty="0" smtClean="0">
              <a:solidFill>
                <a:srgbClr val="000000"/>
              </a:solidFill>
            </a:endParaRPr>
          </a:p>
          <a:p>
            <a:pPr marL="0" lvl="0" indent="0" algn="l" rtl="0">
              <a:spcBef>
                <a:spcPts val="0"/>
              </a:spcBef>
              <a:spcAft>
                <a:spcPts val="0"/>
              </a:spcAft>
              <a:buNone/>
            </a:pPr>
            <a:endParaRPr lang="en" baseline="0" dirty="0" smtClean="0">
              <a:solidFill>
                <a:srgbClr val="000000"/>
              </a:solidFill>
            </a:endParaRPr>
          </a:p>
          <a:p>
            <a:pPr marL="0" lvl="0" indent="0" algn="l" rtl="0">
              <a:spcBef>
                <a:spcPts val="0"/>
              </a:spcBef>
              <a:spcAft>
                <a:spcPts val="0"/>
              </a:spcAft>
              <a:buNone/>
            </a:pPr>
            <a:endParaRPr lang="en" baseline="0" dirty="0" smtClean="0">
              <a:solidFill>
                <a:srgbClr val="000000"/>
              </a:solidFill>
            </a:endParaRPr>
          </a:p>
          <a:p>
            <a:pPr marL="0" lvl="0" indent="0" algn="l" rtl="0">
              <a:spcBef>
                <a:spcPts val="0"/>
              </a:spcBef>
              <a:spcAft>
                <a:spcPts val="0"/>
              </a:spcAft>
              <a:buNone/>
            </a:pPr>
            <a:r>
              <a:rPr lang="en-US" dirty="0" smtClean="0">
                <a:solidFill>
                  <a:srgbClr val="000000"/>
                </a:solidFill>
              </a:rPr>
              <a:t>A</a:t>
            </a:r>
            <a:r>
              <a:rPr lang="en-US" baseline="0" dirty="0" smtClean="0">
                <a:solidFill>
                  <a:srgbClr val="000000"/>
                </a:solidFill>
              </a:rPr>
              <a:t> </a:t>
            </a:r>
            <a:r>
              <a:rPr lang="en-US" baseline="0" dirty="0" smtClean="0">
                <a:solidFill>
                  <a:srgbClr val="000000"/>
                </a:solidFill>
              </a:rPr>
              <a:t>disparity exists </a:t>
            </a:r>
            <a:r>
              <a:rPr lang="en-US" dirty="0" smtClean="0"/>
              <a:t>between multilayer models that are process rich but limited in their generality beyond site specific studies of canopy microclimate and physiology (“correct but useless”) and</a:t>
            </a:r>
          </a:p>
          <a:p>
            <a:pPr marL="0" lvl="0" indent="0" algn="l" rtl="0">
              <a:spcBef>
                <a:spcPts val="0"/>
              </a:spcBef>
              <a:spcAft>
                <a:spcPts val="0"/>
              </a:spcAft>
              <a:buNone/>
            </a:pPr>
            <a:r>
              <a:rPr lang="en-US" dirty="0" smtClean="0"/>
              <a:t>single-layer models that lack many processes known to occur in plant canopies but whose computational efficiency and ease of use make them convenient for coupling to the atmosphere in global models (“incorrect</a:t>
            </a:r>
          </a:p>
          <a:p>
            <a:pPr marL="0" lvl="0" indent="0" algn="l" rtl="0">
              <a:spcBef>
                <a:spcPts val="0"/>
              </a:spcBef>
              <a:spcAft>
                <a:spcPts val="0"/>
              </a:spcAft>
              <a:buNone/>
            </a:pPr>
            <a:r>
              <a:rPr lang="en-US" dirty="0" smtClean="0"/>
              <a:t>but useful”).  </a:t>
            </a:r>
            <a:endParaRPr lang="en" baseline="0" dirty="0" smtClean="0"/>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Here </a:t>
            </a:r>
            <a:r>
              <a:rPr lang="en" dirty="0" smtClean="0">
                <a:solidFill>
                  <a:schemeClr val="dk1"/>
                </a:solidFill>
              </a:rPr>
              <a:t>we </a:t>
            </a:r>
            <a:r>
              <a:rPr lang="en" dirty="0">
                <a:solidFill>
                  <a:schemeClr val="dk1"/>
                </a:solidFill>
              </a:rPr>
              <a:t>want to implement and develop methods that are both </a:t>
            </a:r>
            <a:r>
              <a:rPr lang="en" dirty="0" smtClean="0">
                <a:solidFill>
                  <a:schemeClr val="dk1"/>
                </a:solidFill>
              </a:rPr>
              <a:t>more “correct </a:t>
            </a:r>
            <a:r>
              <a:rPr lang="en" dirty="0">
                <a:solidFill>
                  <a:schemeClr val="dk1"/>
                </a:solidFill>
              </a:rPr>
              <a:t>and </a:t>
            </a:r>
            <a:r>
              <a:rPr lang="en" dirty="0" smtClean="0">
                <a:solidFill>
                  <a:schemeClr val="dk1"/>
                </a:solidFill>
              </a:rPr>
              <a:t>useful in application”.  But this is very challenging to apply multilayer approaches to already costly, regional air quality forecasting models</a:t>
            </a:r>
            <a:r>
              <a:rPr lang="en" baseline="0" dirty="0" smtClean="0">
                <a:solidFill>
                  <a:schemeClr val="dk1"/>
                </a:solidFill>
              </a:rPr>
              <a:t> that handle complex chemistry. </a:t>
            </a:r>
            <a:endParaRPr lang="en" dirty="0" smtClean="0">
              <a:solidFill>
                <a:schemeClr val="dk1"/>
              </a:solidFill>
            </a:endParaRPr>
          </a:p>
          <a:p>
            <a:pPr marL="0" lvl="0" indent="0" algn="l" rtl="0">
              <a:spcBef>
                <a:spcPts val="0"/>
              </a:spcBef>
              <a:spcAft>
                <a:spcPts val="0"/>
              </a:spcAft>
              <a:buNone/>
            </a:pPr>
            <a:endParaRPr lang="en" dirty="0" smtClean="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Interesting caveat is that while a single-layer structure for the canopy has essentially remained unchanged in NWP models and AQMs, the physics for soil temperature and soil water has expanded to multiple layers, as much as 20 layers up to 10-50 m deep, while additional layers are also used for snowpack.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e7b1c5b91a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e7b1c5b91a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smtClean="0">
                <a:solidFill>
                  <a:schemeClr val="dk1"/>
                </a:solidFill>
              </a:rPr>
              <a:t>Read first bullet: </a:t>
            </a:r>
            <a:r>
              <a:rPr lang="en" sz="1200" dirty="0" smtClean="0">
                <a:solidFill>
                  <a:schemeClr val="dk1"/>
                </a:solidFill>
              </a:rPr>
              <a:t>We</a:t>
            </a:r>
            <a:r>
              <a:rPr lang="en" sz="1200" baseline="0" dirty="0" smtClean="0">
                <a:solidFill>
                  <a:schemeClr val="dk1"/>
                </a:solidFill>
              </a:rPr>
              <a:t> note that s</a:t>
            </a:r>
            <a:r>
              <a:rPr lang="en-US" sz="1200" dirty="0" err="1" smtClean="0">
                <a:solidFill>
                  <a:schemeClr val="dk1"/>
                </a:solidFill>
              </a:rPr>
              <a:t>ystematic</a:t>
            </a:r>
            <a:r>
              <a:rPr lang="en-US" sz="1200" dirty="0" smtClean="0">
                <a:solidFill>
                  <a:schemeClr val="dk1"/>
                </a:solidFill>
              </a:rPr>
              <a:t> </a:t>
            </a:r>
            <a:r>
              <a:rPr lang="en-US" sz="1200" dirty="0" smtClean="0">
                <a:solidFill>
                  <a:schemeClr val="dk1"/>
                </a:solidFill>
              </a:rPr>
              <a:t>ozone </a:t>
            </a:r>
            <a:r>
              <a:rPr lang="en-US" sz="1200" dirty="0" err="1" smtClean="0">
                <a:solidFill>
                  <a:schemeClr val="dk1"/>
                </a:solidFill>
              </a:rPr>
              <a:t>overpredictions</a:t>
            </a:r>
            <a:r>
              <a:rPr lang="en-US" sz="1200" dirty="0" smtClean="0">
                <a:solidFill>
                  <a:schemeClr val="dk1"/>
                </a:solidFill>
              </a:rPr>
              <a:t> in CTMs are linked to distinct vertical gradients of ozone measured within dense forest canopies of the U.S. </a:t>
            </a:r>
            <a:r>
              <a:rPr lang="en-US" sz="1200" dirty="0" smtClean="0">
                <a:solidFill>
                  <a:schemeClr val="dk1"/>
                </a:solidFill>
              </a:rPr>
              <a:t>I show</a:t>
            </a:r>
            <a:r>
              <a:rPr lang="en-US" sz="1200" baseline="0" dirty="0" smtClean="0">
                <a:solidFill>
                  <a:schemeClr val="dk1"/>
                </a:solidFill>
              </a:rPr>
              <a:t> this is in our typical NOAA National Air Quality Forecasting Capability, which uses the CMAQ CTM with a typical surface ozone </a:t>
            </a:r>
            <a:r>
              <a:rPr lang="en-US" sz="1200" baseline="0" dirty="0" err="1" smtClean="0">
                <a:solidFill>
                  <a:schemeClr val="dk1"/>
                </a:solidFill>
              </a:rPr>
              <a:t>overprediction</a:t>
            </a:r>
            <a:r>
              <a:rPr lang="en-US" sz="1200" baseline="0" dirty="0" smtClean="0">
                <a:solidFill>
                  <a:schemeClr val="dk1"/>
                </a:solidFill>
              </a:rPr>
              <a:t> in eastern and northwestern U.S.</a:t>
            </a:r>
          </a:p>
          <a:p>
            <a:pPr marL="0" lvl="0" indent="0" algn="l" rtl="0">
              <a:spcBef>
                <a:spcPts val="0"/>
              </a:spcBef>
              <a:spcAft>
                <a:spcPts val="0"/>
              </a:spcAft>
              <a:buClr>
                <a:schemeClr val="dk1"/>
              </a:buClr>
              <a:buSzPts val="1100"/>
              <a:buFont typeface="Arial"/>
              <a:buNone/>
            </a:pPr>
            <a:endParaRPr lang="en-US" sz="1200" baseline="0" dirty="0" smtClean="0">
              <a:solidFill>
                <a:schemeClr val="dk1"/>
              </a:solidFill>
            </a:endParaRPr>
          </a:p>
          <a:p>
            <a:pPr marL="0" lvl="0" indent="0" algn="l" rtl="0">
              <a:spcBef>
                <a:spcPts val="0"/>
              </a:spcBef>
              <a:spcAft>
                <a:spcPts val="0"/>
              </a:spcAft>
              <a:buClr>
                <a:schemeClr val="dk1"/>
              </a:buClr>
              <a:buSzPts val="1100"/>
              <a:buFont typeface="Arial"/>
              <a:buNone/>
            </a:pPr>
            <a:r>
              <a:rPr lang="en-US" sz="1200" baseline="0" dirty="0" smtClean="0">
                <a:solidFill>
                  <a:schemeClr val="dk1"/>
                </a:solidFill>
              </a:rPr>
              <a:t>We build two parameterizations for the impacts of the canopy 1) the impacts of forest shading or photolysis attenuation and 2) the effects of reduced vertical diffusivity due to the canopy.</a:t>
            </a:r>
            <a:endParaRPr lang="en-US" sz="1200" dirty="0" smtClean="0">
              <a:solidFill>
                <a:schemeClr val="dk1"/>
              </a:solidFill>
            </a:endParaRPr>
          </a:p>
          <a:p>
            <a:pPr marL="0" lvl="0" indent="0" algn="l" rtl="0">
              <a:spcBef>
                <a:spcPts val="0"/>
              </a:spcBef>
              <a:spcAft>
                <a:spcPts val="0"/>
              </a:spcAft>
              <a:buClr>
                <a:schemeClr val="dk1"/>
              </a:buClr>
              <a:buSzPts val="1100"/>
              <a:buFont typeface="Arial"/>
              <a:buNone/>
            </a:pPr>
            <a:endParaRPr lang="en-US" sz="1200" dirty="0" smtClean="0">
              <a:solidFill>
                <a:schemeClr val="dk1"/>
              </a:solidFill>
            </a:endParaRPr>
          </a:p>
          <a:p>
            <a:pPr marL="0" lvl="0" indent="0" algn="l" rtl="0">
              <a:spcBef>
                <a:spcPts val="0"/>
              </a:spcBef>
              <a:spcAft>
                <a:spcPts val="0"/>
              </a:spcAft>
              <a:buClr>
                <a:schemeClr val="dk1"/>
              </a:buClr>
              <a:buSzPts val="1100"/>
              <a:buFont typeface="Arial"/>
              <a:buNone/>
            </a:pPr>
            <a:r>
              <a:rPr lang="en-US" sz="1200" dirty="0" smtClean="0">
                <a:solidFill>
                  <a:schemeClr val="dk1"/>
                </a:solidFill>
              </a:rPr>
              <a:t>So</a:t>
            </a:r>
            <a:r>
              <a:rPr lang="en-US" sz="1200" baseline="0" dirty="0" smtClean="0">
                <a:solidFill>
                  <a:schemeClr val="dk1"/>
                </a:solidFill>
              </a:rPr>
              <a:t> first we i</a:t>
            </a:r>
            <a:r>
              <a:rPr lang="en-US" sz="1200" dirty="0" smtClean="0">
                <a:solidFill>
                  <a:schemeClr val="dk1"/>
                </a:solidFill>
              </a:rPr>
              <a:t>ncorporate canopy parameters associated with the attenuation of light (Makar et al., 2017),</a:t>
            </a:r>
            <a:r>
              <a:rPr lang="en-US" sz="1200" baseline="0" dirty="0" smtClean="0">
                <a:solidFill>
                  <a:schemeClr val="dk1"/>
                </a:solidFill>
              </a:rPr>
              <a:t> </a:t>
            </a:r>
            <a:r>
              <a:rPr lang="en-US" sz="1200" baseline="0" dirty="0" smtClean="0">
                <a:solidFill>
                  <a:schemeClr val="dk1"/>
                </a:solidFill>
              </a:rPr>
              <a:t>that is the top formulation, where we can </a:t>
            </a:r>
            <a:r>
              <a:rPr lang="en-US" sz="1200" baseline="0" dirty="0" smtClean="0">
                <a:solidFill>
                  <a:schemeClr val="dk1"/>
                </a:solidFill>
              </a:rPr>
              <a:t>calculate the probability of beam penetration, i.e., fraction light penetration.  This depends on things like the </a:t>
            </a:r>
            <a:r>
              <a:rPr lang="en-US" sz="1200" baseline="0" dirty="0" smtClean="0">
                <a:solidFill>
                  <a:schemeClr val="dk1"/>
                </a:solidFill>
              </a:rPr>
              <a:t>canopies vertically resolved </a:t>
            </a:r>
            <a:r>
              <a:rPr lang="en-US" sz="1200" baseline="0" dirty="0" smtClean="0">
                <a:solidFill>
                  <a:schemeClr val="dk1"/>
                </a:solidFill>
              </a:rPr>
              <a:t>leaf area index (</a:t>
            </a:r>
            <a:r>
              <a:rPr lang="en-US" sz="1200" baseline="0" dirty="0" err="1" smtClean="0">
                <a:solidFill>
                  <a:schemeClr val="dk1"/>
                </a:solidFill>
              </a:rPr>
              <a:t>lai</a:t>
            </a:r>
            <a:r>
              <a:rPr lang="en-US" sz="1200" baseline="0" dirty="0" smtClean="0">
                <a:solidFill>
                  <a:schemeClr val="dk1"/>
                </a:solidFill>
              </a:rPr>
              <a:t>), the leaf projection, foliage clumping index and solar zenith angle. </a:t>
            </a:r>
            <a:endParaRPr lang="en-US" sz="1200" dirty="0" smtClean="0">
              <a:solidFill>
                <a:schemeClr val="dk1"/>
              </a:solidFill>
            </a:endParaRPr>
          </a:p>
          <a:p>
            <a:pPr marL="0" lvl="0" indent="0" algn="l" rtl="0">
              <a:spcBef>
                <a:spcPts val="0"/>
              </a:spcBef>
              <a:spcAft>
                <a:spcPts val="0"/>
              </a:spcAft>
              <a:buClr>
                <a:schemeClr val="dk1"/>
              </a:buClr>
              <a:buSzPts val="1100"/>
              <a:buFont typeface="Arial"/>
              <a:buNone/>
            </a:pPr>
            <a:endParaRPr lang="en" sz="1200" dirty="0" smtClean="0">
              <a:solidFill>
                <a:schemeClr val="dk1"/>
              </a:solidFill>
            </a:endParaRPr>
          </a:p>
          <a:p>
            <a:pPr marL="0" lvl="0" indent="0" algn="l" rtl="0">
              <a:spcBef>
                <a:spcPts val="0"/>
              </a:spcBef>
              <a:spcAft>
                <a:spcPts val="0"/>
              </a:spcAft>
              <a:buClr>
                <a:schemeClr val="dk1"/>
              </a:buClr>
              <a:buSzPts val="1100"/>
              <a:buFont typeface="Arial"/>
              <a:buNone/>
            </a:pPr>
            <a:r>
              <a:rPr lang="en" sz="1200" dirty="0" smtClean="0">
                <a:solidFill>
                  <a:schemeClr val="dk1"/>
                </a:solidFill>
              </a:rPr>
              <a:t>We also parameterize a</a:t>
            </a:r>
            <a:r>
              <a:rPr lang="en" sz="1200" baseline="0" dirty="0" smtClean="0">
                <a:solidFill>
                  <a:schemeClr val="dk1"/>
                </a:solidFill>
              </a:rPr>
              <a:t> modulated in-canopy vertical eddy diffusivities </a:t>
            </a:r>
            <a:r>
              <a:rPr lang="en-US" sz="1200" baseline="0" dirty="0" smtClean="0">
                <a:solidFill>
                  <a:schemeClr val="dk1"/>
                </a:solidFill>
              </a:rPr>
              <a:t>based on the </a:t>
            </a:r>
            <a:r>
              <a:rPr lang="en-US" sz="1200" baseline="0" dirty="0" err="1" smtClean="0">
                <a:solidFill>
                  <a:schemeClr val="dk1"/>
                </a:solidFill>
              </a:rPr>
              <a:t>Raupach</a:t>
            </a:r>
            <a:r>
              <a:rPr lang="en-US" sz="1200" baseline="0" dirty="0" smtClean="0">
                <a:solidFill>
                  <a:schemeClr val="dk1"/>
                </a:solidFill>
              </a:rPr>
              <a:t> (1989) near-field theory for turbulence within the forest canopy.  The modified turbulent diffusivity is scaled to the resolved, 1</a:t>
            </a:r>
            <a:r>
              <a:rPr lang="en-US" sz="1200" baseline="30000" dirty="0" smtClean="0">
                <a:solidFill>
                  <a:schemeClr val="dk1"/>
                </a:solidFill>
              </a:rPr>
              <a:t>st</a:t>
            </a:r>
            <a:r>
              <a:rPr lang="en-US" sz="1200" baseline="0" dirty="0" smtClean="0">
                <a:solidFill>
                  <a:schemeClr val="dk1"/>
                </a:solidFill>
              </a:rPr>
              <a:t> model layer and depends on things like variance Eulerian vertical velocity and turbulent length scale.   </a:t>
            </a:r>
            <a:endParaRPr lang="en" sz="1200" dirty="0" smtClean="0">
              <a:solidFill>
                <a:schemeClr val="dk1"/>
              </a:solidFill>
            </a:endParaRPr>
          </a:p>
          <a:p>
            <a:pPr marL="0" lvl="0" indent="0" algn="l" rtl="0">
              <a:spcBef>
                <a:spcPts val="0"/>
              </a:spcBef>
              <a:spcAft>
                <a:spcPts val="0"/>
              </a:spcAft>
              <a:buClr>
                <a:schemeClr val="dk1"/>
              </a:buClr>
              <a:buSzPts val="1100"/>
              <a:buFont typeface="Arial"/>
              <a:buNone/>
            </a:pPr>
            <a:endParaRPr lang="en" sz="1200" dirty="0" smtClean="0">
              <a:solidFill>
                <a:schemeClr val="dk1"/>
              </a:solidFill>
            </a:endParaRPr>
          </a:p>
          <a:p>
            <a:pPr marL="0" lvl="0" indent="0" algn="l" rtl="0">
              <a:spcBef>
                <a:spcPts val="0"/>
              </a:spcBef>
              <a:spcAft>
                <a:spcPts val="0"/>
              </a:spcAft>
              <a:buClr>
                <a:schemeClr val="dk1"/>
              </a:buClr>
              <a:buSzPts val="1100"/>
              <a:buFont typeface="Arial"/>
              <a:buNone/>
            </a:pPr>
            <a:r>
              <a:rPr lang="en" sz="1200" dirty="0" smtClean="0">
                <a:solidFill>
                  <a:schemeClr val="dk1"/>
                </a:solidFill>
              </a:rPr>
              <a:t>Note </a:t>
            </a:r>
            <a:r>
              <a:rPr lang="en" sz="1200" dirty="0">
                <a:solidFill>
                  <a:schemeClr val="dk1"/>
                </a:solidFill>
              </a:rPr>
              <a:t>here that the current, preliminary versions of these parameterizations are based on Makar et al. (2017), but not exact methodology.  ​Work here is based on original FV3 model vertical structure, with simplified integrated canopy effects, and do not yet add any model layer splitting for variable forest canopy heights.​</a:t>
            </a:r>
            <a:endParaRPr sz="1200" dirty="0">
              <a:solidFill>
                <a:schemeClr val="dk1"/>
              </a:solidFill>
            </a:endParaRPr>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lang="en-US" dirty="0" smtClean="0"/>
          </a:p>
          <a:p>
            <a:pPr marL="0" lvl="0" indent="0" algn="l" rtl="0">
              <a:spcBef>
                <a:spcPts val="0"/>
              </a:spcBef>
              <a:spcAft>
                <a:spcPts val="0"/>
              </a:spcAft>
              <a:buClr>
                <a:srgbClr val="000000"/>
              </a:buClr>
              <a:buSzPts val="1100"/>
              <a:buFont typeface="Calibri"/>
              <a:buNone/>
            </a:pPr>
            <a:endParaRPr dirty="0"/>
          </a:p>
          <a:p>
            <a:pPr marL="0" lvl="0" indent="0" algn="l" rtl="0">
              <a:spcBef>
                <a:spcPts val="0"/>
              </a:spcBef>
              <a:spcAft>
                <a:spcPts val="0"/>
              </a:spcAft>
              <a:buClr>
                <a:srgbClr val="000000"/>
              </a:buClr>
              <a:buSzPts val="1100"/>
              <a:buFont typeface="Calibri"/>
              <a:buNone/>
            </a:pPr>
            <a:r>
              <a:rPr lang="en-US" dirty="0" smtClean="0"/>
              <a:t>More</a:t>
            </a:r>
            <a:r>
              <a:rPr lang="en-US" baseline="0" dirty="0" smtClean="0"/>
              <a:t> details:</a:t>
            </a:r>
            <a:endParaRPr dirty="0"/>
          </a:p>
          <a:p>
            <a:pPr marL="0" lvl="0" indent="0" algn="l" rtl="0">
              <a:spcBef>
                <a:spcPts val="0"/>
              </a:spcBef>
              <a:spcAft>
                <a:spcPts val="0"/>
              </a:spcAft>
              <a:buClr>
                <a:srgbClr val="000000"/>
              </a:buClr>
              <a:buSzPts val="1100"/>
              <a:buFont typeface="Calibri"/>
              <a:buNone/>
            </a:pPr>
            <a:r>
              <a:rPr lang="en" dirty="0"/>
              <a:t>Clumping index is a key structural parameter of plant canopies which represents the degree of foliage grouping within distinct canopy structures relative to a random distribution. This dataset provides global clumping index (CI) data for 2006 derived from the MODIS Bidirectional Reflectance Distribution Function (BRDF) data product.</a:t>
            </a:r>
            <a:endParaRPr dirty="0"/>
          </a:p>
          <a:p>
            <a:pPr marL="0" lvl="0" indent="0" algn="l" rtl="0">
              <a:spcBef>
                <a:spcPts val="0"/>
              </a:spcBef>
              <a:spcAft>
                <a:spcPts val="0"/>
              </a:spcAft>
              <a:buClr>
                <a:srgbClr val="000000"/>
              </a:buClr>
              <a:buSzPts val="1100"/>
              <a:buFont typeface="Calibri"/>
              <a:buNone/>
            </a:pPr>
            <a:endParaRPr dirty="0"/>
          </a:p>
          <a:p>
            <a:pPr marL="0" lvl="0" indent="0" algn="l" rtl="0">
              <a:spcBef>
                <a:spcPts val="0"/>
              </a:spcBef>
              <a:spcAft>
                <a:spcPts val="0"/>
              </a:spcAft>
              <a:buClr>
                <a:srgbClr val="000000"/>
              </a:buClr>
              <a:buSzPts val="1100"/>
              <a:buFont typeface="Calibri"/>
              <a:buNone/>
            </a:pPr>
            <a:r>
              <a:rPr lang="en" dirty="0"/>
              <a:t>G is projection of the unit leaf area in the solar zenith angle direction, and for a spherical leaf distribution, the usual assumption is that G = 0.5.  Overall we assume that there is no preferred azimuth orientation/angle of the leaves and thus the probability density of the leaf projection is assumed = 0.5 for spherical leaves.  Very common assumption.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d5e3701d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d5e3701d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To</a:t>
            </a:r>
            <a:r>
              <a:rPr lang="en" baseline="0" dirty="0" smtClean="0"/>
              <a:t> facilitate using these new canopy parameterizations, </a:t>
            </a:r>
            <a:r>
              <a:rPr lang="en" dirty="0" smtClean="0"/>
              <a:t> </a:t>
            </a:r>
            <a:r>
              <a:rPr lang="en" dirty="0" smtClean="0"/>
              <a:t>we add five </a:t>
            </a:r>
            <a:r>
              <a:rPr lang="en" dirty="0" smtClean="0"/>
              <a:t>new explicit </a:t>
            </a:r>
            <a:r>
              <a:rPr lang="en" dirty="0" smtClean="0"/>
              <a:t>canopy variables</a:t>
            </a:r>
            <a:r>
              <a:rPr lang="en" baseline="0" dirty="0" smtClean="0"/>
              <a:t> in Online-CMAQ, forest fraction, canopy heights, clumping index, population density, and leaf area </a:t>
            </a:r>
            <a:r>
              <a:rPr lang="en" baseline="0" dirty="0" smtClean="0"/>
              <a:t>index.  These are both </a:t>
            </a:r>
            <a:r>
              <a:rPr lang="en" baseline="0" dirty="0" smtClean="0"/>
              <a:t>used to calculate the impacts of the canopy, but also define in the model which grid cells satisfy contiguous canopy </a:t>
            </a:r>
            <a:r>
              <a:rPr lang="en" baseline="0" dirty="0" smtClean="0"/>
              <a:t>conditions in each model </a:t>
            </a:r>
            <a:r>
              <a:rPr lang="en" baseline="0" dirty="0" smtClean="0"/>
              <a:t>column.  These are in red below the panels.  </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To capture some aspect of 3D LAI structure through the canopy, we use LAI with other data to calculate the cumulative fraction of the total LAI to derive the integrated or best value of photoloysis attenuation through the canopy.  </a:t>
            </a: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More details:  Clumping </a:t>
            </a:r>
            <a:r>
              <a:rPr lang="en" dirty="0"/>
              <a:t>index is the measure of the randomness of the leaf spatial distribution, = 1 if the leaves are randomly distributed.  For a spherical leaf distribution G, or leaf projection can be assumed = 0.5.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d5e3701d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d5e3701d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Next we show </a:t>
            </a:r>
            <a:r>
              <a:rPr lang="en-US" baseline="0" dirty="0" smtClean="0"/>
              <a:t> preliminary test results for an </a:t>
            </a:r>
            <a:r>
              <a:rPr lang="en-US" baseline="0" dirty="0" smtClean="0"/>
              <a:t>August 2023 simulation </a:t>
            </a:r>
            <a:r>
              <a:rPr lang="en-US" baseline="0" dirty="0" smtClean="0"/>
              <a:t>and the </a:t>
            </a:r>
            <a:r>
              <a:rPr lang="en-US" baseline="0" dirty="0" smtClean="0"/>
              <a:t>impacts of </a:t>
            </a:r>
            <a:r>
              <a:rPr lang="en-US" baseline="0" dirty="0" smtClean="0"/>
              <a:t>the canopy parameterizations </a:t>
            </a:r>
            <a:r>
              <a:rPr lang="en-US" baseline="0" dirty="0" smtClean="0"/>
              <a:t>on averaged hourly ozone.  The impacts of reduced photolysis and diffusivities due to an explicit canopy effects across regions of contiguous canopies, leads to widespread, and in some cases relatively large ozone decreases</a:t>
            </a:r>
            <a:r>
              <a:rPr lang="en-US" baseline="0" dirty="0" smtClean="0"/>
              <a:t>.  This is due to a synergetic effect of reduced photolysis during the day in the first model layer, and reducing transport of ozone titrating molecules out of the first model layer at night, both which reduce ozone concentrations.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4d5696c70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4d5696c7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Here we show preliminary </a:t>
            </a:r>
            <a:r>
              <a:rPr lang="en" dirty="0" smtClean="0">
                <a:solidFill>
                  <a:schemeClr val="dk1"/>
                </a:solidFill>
              </a:rPr>
              <a:t>impacts of the canopy </a:t>
            </a:r>
            <a:r>
              <a:rPr lang="en" dirty="0" smtClean="0">
                <a:solidFill>
                  <a:schemeClr val="dk1"/>
                </a:solidFill>
              </a:rPr>
              <a:t>effects on</a:t>
            </a:r>
            <a:r>
              <a:rPr lang="en" baseline="0" dirty="0" smtClean="0">
                <a:solidFill>
                  <a:schemeClr val="dk1"/>
                </a:solidFill>
              </a:rPr>
              <a:t> improving </a:t>
            </a:r>
            <a:r>
              <a:rPr lang="en" baseline="0" dirty="0" smtClean="0">
                <a:solidFill>
                  <a:schemeClr val="dk1"/>
                </a:solidFill>
              </a:rPr>
              <a:t>model </a:t>
            </a:r>
            <a:r>
              <a:rPr lang="en" baseline="0" dirty="0" smtClean="0">
                <a:solidFill>
                  <a:schemeClr val="dk1"/>
                </a:solidFill>
              </a:rPr>
              <a:t>performance for Online-CMAQ, </a:t>
            </a:r>
            <a:r>
              <a:rPr lang="en" baseline="0" dirty="0" smtClean="0">
                <a:solidFill>
                  <a:schemeClr val="dk1"/>
                </a:solidFill>
              </a:rPr>
              <a:t>thus reducing the overpredictions in the regions of contiguous canopies, and reducing the mean </a:t>
            </a:r>
            <a:r>
              <a:rPr lang="en" baseline="0" dirty="0" smtClean="0">
                <a:solidFill>
                  <a:schemeClr val="dk1"/>
                </a:solidFill>
              </a:rPr>
              <a:t>bias and </a:t>
            </a:r>
            <a:r>
              <a:rPr lang="en" baseline="0" dirty="0" smtClean="0">
                <a:solidFill>
                  <a:schemeClr val="dk1"/>
                </a:solidFill>
              </a:rPr>
              <a:t>error, </a:t>
            </a:r>
            <a:r>
              <a:rPr lang="en" baseline="0" dirty="0" smtClean="0">
                <a:solidFill>
                  <a:schemeClr val="dk1"/>
                </a:solidFill>
              </a:rPr>
              <a:t>and </a:t>
            </a:r>
            <a:r>
              <a:rPr lang="en" baseline="0" dirty="0" smtClean="0">
                <a:solidFill>
                  <a:schemeClr val="dk1"/>
                </a:solidFill>
              </a:rPr>
              <a:t>increasing the Index of Agreement for CONUS compared to U.S. EPA AirNow surface observations of ozone</a:t>
            </a:r>
            <a:r>
              <a:rPr lang="en" baseline="0" dirty="0" smtClean="0">
                <a:solidFill>
                  <a:schemeClr val="dk1"/>
                </a:solidFill>
              </a:rPr>
              <a:t>.  </a:t>
            </a:r>
            <a:endParaRPr lang="en" baseline="0" dirty="0" smtClean="0">
              <a:solidFill>
                <a:schemeClr val="dk1"/>
              </a:solidFill>
            </a:endParaRPr>
          </a:p>
          <a:p>
            <a:pPr marL="0" lvl="0" indent="0" algn="l" rtl="0">
              <a:spcBef>
                <a:spcPts val="0"/>
              </a:spcBef>
              <a:spcAft>
                <a:spcPts val="0"/>
              </a:spcAft>
              <a:buClr>
                <a:schemeClr val="dk1"/>
              </a:buClr>
              <a:buSzPts val="1100"/>
              <a:buFont typeface="Arial"/>
              <a:buNone/>
            </a:pPr>
            <a:endParaRPr lang="en" baseline="0" dirty="0" smtClean="0">
              <a:solidFill>
                <a:schemeClr val="dk1"/>
              </a:solidFill>
            </a:endParaRPr>
          </a:p>
          <a:p>
            <a:pPr marL="0" lvl="0" indent="0" algn="l" rtl="0">
              <a:spcBef>
                <a:spcPts val="0"/>
              </a:spcBef>
              <a:spcAft>
                <a:spcPts val="0"/>
              </a:spcAft>
              <a:buClr>
                <a:schemeClr val="dk1"/>
              </a:buClr>
              <a:buSzPts val="1100"/>
              <a:buFont typeface="Arial"/>
              <a:buNone/>
            </a:pPr>
            <a:r>
              <a:rPr lang="en" baseline="0" dirty="0" smtClean="0">
                <a:solidFill>
                  <a:schemeClr val="dk1"/>
                </a:solidFill>
              </a:rPr>
              <a:t>On the right, looking only at the eastern, Mid-Atlantic regions for the diurnal pattern of surface NO2 (top) and ozone (bottom) , there is distinct increase in NO2 and reduced ozone for </a:t>
            </a:r>
            <a:r>
              <a:rPr lang="en" baseline="0" dirty="0" smtClean="0">
                <a:solidFill>
                  <a:schemeClr val="dk1"/>
                </a:solidFill>
              </a:rPr>
              <a:t>canopy (in green) compared to base (in pink), more prolific at night, </a:t>
            </a:r>
            <a:r>
              <a:rPr lang="en" baseline="0" dirty="0" smtClean="0">
                <a:solidFill>
                  <a:schemeClr val="dk1"/>
                </a:solidFill>
              </a:rPr>
              <a:t>which is in better agreement with </a:t>
            </a:r>
            <a:r>
              <a:rPr lang="en" baseline="0" dirty="0" smtClean="0">
                <a:solidFill>
                  <a:schemeClr val="dk1"/>
                </a:solidFill>
              </a:rPr>
              <a:t>observations (black). </a:t>
            </a:r>
            <a:endParaRPr lang="en" dirty="0" smtClean="0">
              <a:solidFill>
                <a:schemeClr val="dk1"/>
              </a:solidFill>
            </a:endParaRP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r>
              <a:rPr lang="en" dirty="0" smtClean="0">
                <a:solidFill>
                  <a:schemeClr val="dk1"/>
                </a:solidFill>
              </a:rPr>
              <a:t>/</a:t>
            </a:r>
            <a:r>
              <a:rPr lang="en" dirty="0">
                <a:solidFill>
                  <a:schemeClr val="dk1"/>
                </a:solidFill>
              </a:rPr>
              <a:t>scratch/zmoon/canopy-compare/out_2023-08_warm_canopy2</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59" name="Google Shape;59;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900"/>
              <a:buNone/>
              <a:defRPr sz="5200"/>
            </a:lvl1pPr>
            <a:lvl2pPr lvl="1" algn="ctr" rtl="0">
              <a:lnSpc>
                <a:spcPct val="100000"/>
              </a:lnSpc>
              <a:spcBef>
                <a:spcPts val="0"/>
              </a:spcBef>
              <a:spcAft>
                <a:spcPts val="0"/>
              </a:spcAft>
              <a:buSzPts val="3900"/>
              <a:buNone/>
              <a:defRPr sz="5200"/>
            </a:lvl2pPr>
            <a:lvl3pPr lvl="2" algn="ctr" rtl="0">
              <a:lnSpc>
                <a:spcPct val="100000"/>
              </a:lnSpc>
              <a:spcBef>
                <a:spcPts val="0"/>
              </a:spcBef>
              <a:spcAft>
                <a:spcPts val="0"/>
              </a:spcAft>
              <a:buSzPts val="3900"/>
              <a:buNone/>
              <a:defRPr sz="5200"/>
            </a:lvl3pPr>
            <a:lvl4pPr lvl="3" algn="ctr" rtl="0">
              <a:lnSpc>
                <a:spcPct val="100000"/>
              </a:lnSpc>
              <a:spcBef>
                <a:spcPts val="0"/>
              </a:spcBef>
              <a:spcAft>
                <a:spcPts val="0"/>
              </a:spcAft>
              <a:buSzPts val="3900"/>
              <a:buNone/>
              <a:defRPr sz="5200"/>
            </a:lvl4pPr>
            <a:lvl5pPr lvl="4" algn="ctr" rtl="0">
              <a:lnSpc>
                <a:spcPct val="100000"/>
              </a:lnSpc>
              <a:spcBef>
                <a:spcPts val="0"/>
              </a:spcBef>
              <a:spcAft>
                <a:spcPts val="0"/>
              </a:spcAft>
              <a:buSzPts val="3900"/>
              <a:buNone/>
              <a:defRPr sz="5200"/>
            </a:lvl5pPr>
            <a:lvl6pPr lvl="5" algn="ctr" rtl="0">
              <a:lnSpc>
                <a:spcPct val="100000"/>
              </a:lnSpc>
              <a:spcBef>
                <a:spcPts val="0"/>
              </a:spcBef>
              <a:spcAft>
                <a:spcPts val="0"/>
              </a:spcAft>
              <a:buSzPts val="3900"/>
              <a:buNone/>
              <a:defRPr sz="5200"/>
            </a:lvl6pPr>
            <a:lvl7pPr lvl="6" algn="ctr" rtl="0">
              <a:lnSpc>
                <a:spcPct val="100000"/>
              </a:lnSpc>
              <a:spcBef>
                <a:spcPts val="0"/>
              </a:spcBef>
              <a:spcAft>
                <a:spcPts val="0"/>
              </a:spcAft>
              <a:buSzPts val="3900"/>
              <a:buNone/>
              <a:defRPr sz="5200"/>
            </a:lvl7pPr>
            <a:lvl8pPr lvl="7" algn="ctr" rtl="0">
              <a:lnSpc>
                <a:spcPct val="100000"/>
              </a:lnSpc>
              <a:spcBef>
                <a:spcPts val="0"/>
              </a:spcBef>
              <a:spcAft>
                <a:spcPts val="0"/>
              </a:spcAft>
              <a:buSzPts val="3900"/>
              <a:buNone/>
              <a:defRPr sz="5200"/>
            </a:lvl8pPr>
            <a:lvl9pPr lvl="8" algn="ctr" rtl="0">
              <a:lnSpc>
                <a:spcPct val="100000"/>
              </a:lnSpc>
              <a:spcBef>
                <a:spcPts val="0"/>
              </a:spcBef>
              <a:spcAft>
                <a:spcPts val="0"/>
              </a:spcAft>
              <a:buSzPts val="3900"/>
              <a:buNone/>
              <a:defRPr sz="5200"/>
            </a:lvl9pPr>
          </a:lstStyle>
          <a:p>
            <a:endParaRPr/>
          </a:p>
        </p:txBody>
      </p:sp>
      <p:sp>
        <p:nvSpPr>
          <p:cNvPr id="62" name="Google Shape;62;p16"/>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 name="Google Shape;63;p1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6" name="Google Shape;66;p1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7" name="Google Shape;67;p1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800"/>
              <a:buNone/>
              <a:defRPr sz="2400"/>
            </a:lvl1pPr>
            <a:lvl2pPr lvl="1" algn="l" rtl="0">
              <a:lnSpc>
                <a:spcPct val="100000"/>
              </a:lnSpc>
              <a:spcBef>
                <a:spcPts val="0"/>
              </a:spcBef>
              <a:spcAft>
                <a:spcPts val="0"/>
              </a:spcAft>
              <a:buSzPts val="1800"/>
              <a:buNone/>
              <a:defRPr sz="2400"/>
            </a:lvl2pPr>
            <a:lvl3pPr lvl="2" algn="l" rtl="0">
              <a:lnSpc>
                <a:spcPct val="100000"/>
              </a:lnSpc>
              <a:spcBef>
                <a:spcPts val="0"/>
              </a:spcBef>
              <a:spcAft>
                <a:spcPts val="0"/>
              </a:spcAft>
              <a:buSzPts val="1800"/>
              <a:buNone/>
              <a:defRPr sz="2400"/>
            </a:lvl3pPr>
            <a:lvl4pPr lvl="3" algn="l" rtl="0">
              <a:lnSpc>
                <a:spcPct val="100000"/>
              </a:lnSpc>
              <a:spcBef>
                <a:spcPts val="0"/>
              </a:spcBef>
              <a:spcAft>
                <a:spcPts val="0"/>
              </a:spcAft>
              <a:buSzPts val="1800"/>
              <a:buNone/>
              <a:defRPr sz="2400"/>
            </a:lvl4pPr>
            <a:lvl5pPr lvl="4" algn="l" rtl="0">
              <a:lnSpc>
                <a:spcPct val="100000"/>
              </a:lnSpc>
              <a:spcBef>
                <a:spcPts val="0"/>
              </a:spcBef>
              <a:spcAft>
                <a:spcPts val="0"/>
              </a:spcAft>
              <a:buSzPts val="1800"/>
              <a:buNone/>
              <a:defRPr sz="2400"/>
            </a:lvl5pPr>
            <a:lvl6pPr lvl="5" algn="l" rtl="0">
              <a:lnSpc>
                <a:spcPct val="100000"/>
              </a:lnSpc>
              <a:spcBef>
                <a:spcPts val="0"/>
              </a:spcBef>
              <a:spcAft>
                <a:spcPts val="0"/>
              </a:spcAft>
              <a:buSzPts val="1800"/>
              <a:buNone/>
              <a:defRPr sz="2400"/>
            </a:lvl6pPr>
            <a:lvl7pPr lvl="6" algn="l" rtl="0">
              <a:lnSpc>
                <a:spcPct val="100000"/>
              </a:lnSpc>
              <a:spcBef>
                <a:spcPts val="0"/>
              </a:spcBef>
              <a:spcAft>
                <a:spcPts val="0"/>
              </a:spcAft>
              <a:buSzPts val="1800"/>
              <a:buNone/>
              <a:defRPr sz="2400"/>
            </a:lvl7pPr>
            <a:lvl8pPr lvl="7" algn="l" rtl="0">
              <a:lnSpc>
                <a:spcPct val="100000"/>
              </a:lnSpc>
              <a:spcBef>
                <a:spcPts val="0"/>
              </a:spcBef>
              <a:spcAft>
                <a:spcPts val="0"/>
              </a:spcAft>
              <a:buSzPts val="1800"/>
              <a:buNone/>
              <a:defRPr sz="2400"/>
            </a:lvl8pPr>
            <a:lvl9pPr lvl="8" algn="l" rtl="0">
              <a:lnSpc>
                <a:spcPct val="100000"/>
              </a:lnSpc>
              <a:spcBef>
                <a:spcPts val="0"/>
              </a:spcBef>
              <a:spcAft>
                <a:spcPts val="0"/>
              </a:spcAft>
              <a:buSzPts val="1800"/>
              <a:buNone/>
              <a:defRPr sz="2400"/>
            </a:lvl9pPr>
          </a:lstStyle>
          <a:p>
            <a:endParaRPr/>
          </a:p>
        </p:txBody>
      </p:sp>
      <p:sp>
        <p:nvSpPr>
          <p:cNvPr id="74" name="Google Shape;74;p19"/>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285750" algn="l" rtl="0">
              <a:lnSpc>
                <a:spcPct val="115000"/>
              </a:lnSpc>
              <a:spcBef>
                <a:spcPts val="0"/>
              </a:spcBef>
              <a:spcAft>
                <a:spcPts val="0"/>
              </a:spcAft>
              <a:buSzPts val="900"/>
              <a:buChar char="●"/>
              <a:defRPr sz="12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3600"/>
              <a:buNone/>
              <a:defRPr sz="4800"/>
            </a:lvl1pPr>
            <a:lvl2pPr lvl="1" algn="l" rtl="0">
              <a:lnSpc>
                <a:spcPct val="100000"/>
              </a:lnSpc>
              <a:spcBef>
                <a:spcPts val="0"/>
              </a:spcBef>
              <a:spcAft>
                <a:spcPts val="0"/>
              </a:spcAft>
              <a:buSzPts val="3600"/>
              <a:buNone/>
              <a:defRPr sz="4800"/>
            </a:lvl2pPr>
            <a:lvl3pPr lvl="2" algn="l" rtl="0">
              <a:lnSpc>
                <a:spcPct val="100000"/>
              </a:lnSpc>
              <a:spcBef>
                <a:spcPts val="0"/>
              </a:spcBef>
              <a:spcAft>
                <a:spcPts val="0"/>
              </a:spcAft>
              <a:buSzPts val="3600"/>
              <a:buNone/>
              <a:defRPr sz="4800"/>
            </a:lvl3pPr>
            <a:lvl4pPr lvl="3" algn="l" rtl="0">
              <a:lnSpc>
                <a:spcPct val="100000"/>
              </a:lnSpc>
              <a:spcBef>
                <a:spcPts val="0"/>
              </a:spcBef>
              <a:spcAft>
                <a:spcPts val="0"/>
              </a:spcAft>
              <a:buSzPts val="3600"/>
              <a:buNone/>
              <a:defRPr sz="4800"/>
            </a:lvl4pPr>
            <a:lvl5pPr lvl="4" algn="l" rtl="0">
              <a:lnSpc>
                <a:spcPct val="100000"/>
              </a:lnSpc>
              <a:spcBef>
                <a:spcPts val="0"/>
              </a:spcBef>
              <a:spcAft>
                <a:spcPts val="0"/>
              </a:spcAft>
              <a:buSzPts val="3600"/>
              <a:buNone/>
              <a:defRPr sz="4800"/>
            </a:lvl5pPr>
            <a:lvl6pPr lvl="5" algn="l" rtl="0">
              <a:lnSpc>
                <a:spcPct val="100000"/>
              </a:lnSpc>
              <a:spcBef>
                <a:spcPts val="0"/>
              </a:spcBef>
              <a:spcAft>
                <a:spcPts val="0"/>
              </a:spcAft>
              <a:buSzPts val="3600"/>
              <a:buNone/>
              <a:defRPr sz="4800"/>
            </a:lvl6pPr>
            <a:lvl7pPr lvl="6" algn="l" rtl="0">
              <a:lnSpc>
                <a:spcPct val="100000"/>
              </a:lnSpc>
              <a:spcBef>
                <a:spcPts val="0"/>
              </a:spcBef>
              <a:spcAft>
                <a:spcPts val="0"/>
              </a:spcAft>
              <a:buSzPts val="3600"/>
              <a:buNone/>
              <a:defRPr sz="4800"/>
            </a:lvl7pPr>
            <a:lvl8pPr lvl="7" algn="l" rtl="0">
              <a:lnSpc>
                <a:spcPct val="100000"/>
              </a:lnSpc>
              <a:spcBef>
                <a:spcPts val="0"/>
              </a:spcBef>
              <a:spcAft>
                <a:spcPts val="0"/>
              </a:spcAft>
              <a:buSzPts val="3600"/>
              <a:buNone/>
              <a:defRPr sz="4800"/>
            </a:lvl8pPr>
            <a:lvl9pPr lvl="8" algn="l" rtl="0">
              <a:lnSpc>
                <a:spcPct val="100000"/>
              </a:lnSpc>
              <a:spcBef>
                <a:spcPts val="0"/>
              </a:spcBef>
              <a:spcAft>
                <a:spcPts val="0"/>
              </a:spcAft>
              <a:buSzPts val="3600"/>
              <a:buNone/>
              <a:defRPr sz="48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
        <p:cNvGrpSpPr/>
        <p:nvPr/>
      </p:nvGrpSpPr>
      <p:grpSpPr>
        <a:xfrm>
          <a:off x="0" y="0"/>
          <a:ext cx="0" cy="0"/>
          <a:chOff x="0" y="0"/>
          <a:chExt cx="0" cy="0"/>
        </a:xfrm>
      </p:grpSpPr>
      <p:sp>
        <p:nvSpPr>
          <p:cNvPr id="80" name="Google Shape;8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 name="Google Shape;81;p21"/>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82" name="Google Shape;82;p21"/>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83" name="Google Shape;83;p21"/>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22"/>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SzPts val="1400"/>
              <a:buNone/>
              <a:defRPr/>
            </a:lvl1pPr>
            <a:lvl2pPr marL="914400" lvl="1" indent="-298450" algn="l" rtl="0">
              <a:lnSpc>
                <a:spcPct val="115000"/>
              </a:lnSpc>
              <a:spcBef>
                <a:spcPts val="1200"/>
              </a:spcBef>
              <a:spcAft>
                <a:spcPts val="0"/>
              </a:spcAft>
              <a:buSzPts val="1100"/>
              <a:buChar char="○"/>
              <a:defRPr/>
            </a:lvl2pPr>
            <a:lvl3pPr marL="1371600" lvl="2" indent="-298450" algn="l" rtl="0">
              <a:lnSpc>
                <a:spcPct val="115000"/>
              </a:lnSpc>
              <a:spcBef>
                <a:spcPts val="1200"/>
              </a:spcBef>
              <a:spcAft>
                <a:spcPts val="0"/>
              </a:spcAft>
              <a:buSzPts val="1100"/>
              <a:buChar char="■"/>
              <a:defRPr/>
            </a:lvl3pPr>
            <a:lvl4pPr marL="1828800" lvl="3" indent="-298450" algn="l" rtl="0">
              <a:lnSpc>
                <a:spcPct val="115000"/>
              </a:lnSpc>
              <a:spcBef>
                <a:spcPts val="1200"/>
              </a:spcBef>
              <a:spcAft>
                <a:spcPts val="0"/>
              </a:spcAft>
              <a:buSzPts val="1100"/>
              <a:buChar char="●"/>
              <a:defRPr/>
            </a:lvl4pPr>
            <a:lvl5pPr marL="2286000" lvl="4" indent="-298450" algn="l" rtl="0">
              <a:lnSpc>
                <a:spcPct val="115000"/>
              </a:lnSpc>
              <a:spcBef>
                <a:spcPts val="1200"/>
              </a:spcBef>
              <a:spcAft>
                <a:spcPts val="0"/>
              </a:spcAft>
              <a:buSzPts val="1100"/>
              <a:buChar char="○"/>
              <a:defRPr/>
            </a:lvl5pPr>
            <a:lvl6pPr marL="2743200" lvl="5" indent="-298450" algn="l" rtl="0">
              <a:lnSpc>
                <a:spcPct val="115000"/>
              </a:lnSpc>
              <a:spcBef>
                <a:spcPts val="1200"/>
              </a:spcBef>
              <a:spcAft>
                <a:spcPts val="0"/>
              </a:spcAft>
              <a:buSzPts val="1100"/>
              <a:buChar char="■"/>
              <a:defRPr/>
            </a:lvl6pPr>
            <a:lvl7pPr marL="3200400" lvl="6" indent="-298450" algn="l" rtl="0">
              <a:lnSpc>
                <a:spcPct val="115000"/>
              </a:lnSpc>
              <a:spcBef>
                <a:spcPts val="1200"/>
              </a:spcBef>
              <a:spcAft>
                <a:spcPts val="0"/>
              </a:spcAft>
              <a:buSzPts val="1100"/>
              <a:buChar char="●"/>
              <a:defRPr/>
            </a:lvl7pPr>
            <a:lvl8pPr marL="3657600" lvl="7" indent="-298450" algn="l" rtl="0">
              <a:lnSpc>
                <a:spcPct val="115000"/>
              </a:lnSpc>
              <a:spcBef>
                <a:spcPts val="1200"/>
              </a:spcBef>
              <a:spcAft>
                <a:spcPts val="0"/>
              </a:spcAft>
              <a:buSzPts val="1100"/>
              <a:buChar char="○"/>
              <a:defRPr/>
            </a:lvl8pPr>
            <a:lvl9pPr marL="4114800" lvl="8" indent="-298450" algn="l" rtl="0">
              <a:lnSpc>
                <a:spcPct val="115000"/>
              </a:lnSpc>
              <a:spcBef>
                <a:spcPts val="1200"/>
              </a:spcBef>
              <a:spcAft>
                <a:spcPts val="1200"/>
              </a:spcAft>
              <a:buSzPts val="1100"/>
              <a:buChar char="■"/>
              <a:defRPr/>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9000"/>
              <a:buNone/>
              <a:defRPr sz="12000"/>
            </a:lvl1pPr>
            <a:lvl2pPr lvl="1" algn="ctr" rtl="0">
              <a:lnSpc>
                <a:spcPct val="100000"/>
              </a:lnSpc>
              <a:spcBef>
                <a:spcPts val="0"/>
              </a:spcBef>
              <a:spcAft>
                <a:spcPts val="0"/>
              </a:spcAft>
              <a:buSzPts val="9000"/>
              <a:buNone/>
              <a:defRPr sz="12000"/>
            </a:lvl2pPr>
            <a:lvl3pPr lvl="2" algn="ctr" rtl="0">
              <a:lnSpc>
                <a:spcPct val="100000"/>
              </a:lnSpc>
              <a:spcBef>
                <a:spcPts val="0"/>
              </a:spcBef>
              <a:spcAft>
                <a:spcPts val="0"/>
              </a:spcAft>
              <a:buSzPts val="9000"/>
              <a:buNone/>
              <a:defRPr sz="12000"/>
            </a:lvl3pPr>
            <a:lvl4pPr lvl="3" algn="ctr" rtl="0">
              <a:lnSpc>
                <a:spcPct val="100000"/>
              </a:lnSpc>
              <a:spcBef>
                <a:spcPts val="0"/>
              </a:spcBef>
              <a:spcAft>
                <a:spcPts val="0"/>
              </a:spcAft>
              <a:buSzPts val="9000"/>
              <a:buNone/>
              <a:defRPr sz="12000"/>
            </a:lvl4pPr>
            <a:lvl5pPr lvl="4" algn="ctr" rtl="0">
              <a:lnSpc>
                <a:spcPct val="100000"/>
              </a:lnSpc>
              <a:spcBef>
                <a:spcPts val="0"/>
              </a:spcBef>
              <a:spcAft>
                <a:spcPts val="0"/>
              </a:spcAft>
              <a:buSzPts val="9000"/>
              <a:buNone/>
              <a:defRPr sz="12000"/>
            </a:lvl5pPr>
            <a:lvl6pPr lvl="5" algn="ctr" rtl="0">
              <a:lnSpc>
                <a:spcPct val="100000"/>
              </a:lnSpc>
              <a:spcBef>
                <a:spcPts val="0"/>
              </a:spcBef>
              <a:spcAft>
                <a:spcPts val="0"/>
              </a:spcAft>
              <a:buSzPts val="9000"/>
              <a:buNone/>
              <a:defRPr sz="12000"/>
            </a:lvl6pPr>
            <a:lvl7pPr lvl="6" algn="ctr" rtl="0">
              <a:lnSpc>
                <a:spcPct val="100000"/>
              </a:lnSpc>
              <a:spcBef>
                <a:spcPts val="0"/>
              </a:spcBef>
              <a:spcAft>
                <a:spcPts val="0"/>
              </a:spcAft>
              <a:buSzPts val="9000"/>
              <a:buNone/>
              <a:defRPr sz="12000"/>
            </a:lvl7pPr>
            <a:lvl8pPr lvl="7" algn="ctr" rtl="0">
              <a:lnSpc>
                <a:spcPct val="100000"/>
              </a:lnSpc>
              <a:spcBef>
                <a:spcPts val="0"/>
              </a:spcBef>
              <a:spcAft>
                <a:spcPts val="0"/>
              </a:spcAft>
              <a:buSzPts val="9000"/>
              <a:buNone/>
              <a:defRPr sz="12000"/>
            </a:lvl8pPr>
            <a:lvl9pPr lvl="8" algn="ctr" rtl="0">
              <a:lnSpc>
                <a:spcPct val="100000"/>
              </a:lnSpc>
              <a:spcBef>
                <a:spcPts val="0"/>
              </a:spcBef>
              <a:spcAft>
                <a:spcPts val="0"/>
              </a:spcAft>
              <a:buSzPts val="9000"/>
              <a:buNone/>
              <a:defRPr sz="12000"/>
            </a:lvl9pPr>
          </a:lstStyle>
          <a:p>
            <a:endParaRPr/>
          </a:p>
        </p:txBody>
      </p:sp>
      <p:sp>
        <p:nvSpPr>
          <p:cNvPr id="90" name="Google Shape;90;p23"/>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317500" algn="ctr" rtl="0">
              <a:lnSpc>
                <a:spcPct val="115000"/>
              </a:lnSpc>
              <a:spcBef>
                <a:spcPts val="0"/>
              </a:spcBef>
              <a:spcAft>
                <a:spcPts val="0"/>
              </a:spcAft>
              <a:buSzPts val="1400"/>
              <a:buChar char="●"/>
              <a:defRPr/>
            </a:lvl1pPr>
            <a:lvl2pPr marL="914400" lvl="1" indent="-298450" algn="ctr" rtl="0">
              <a:lnSpc>
                <a:spcPct val="115000"/>
              </a:lnSpc>
              <a:spcBef>
                <a:spcPts val="1600"/>
              </a:spcBef>
              <a:spcAft>
                <a:spcPts val="0"/>
              </a:spcAft>
              <a:buSzPts val="1100"/>
              <a:buChar char="○"/>
              <a:defRPr/>
            </a:lvl2pPr>
            <a:lvl3pPr marL="1371600" lvl="2" indent="-298450" algn="ctr" rtl="0">
              <a:lnSpc>
                <a:spcPct val="115000"/>
              </a:lnSpc>
              <a:spcBef>
                <a:spcPts val="1600"/>
              </a:spcBef>
              <a:spcAft>
                <a:spcPts val="0"/>
              </a:spcAft>
              <a:buSzPts val="1100"/>
              <a:buChar char="■"/>
              <a:defRPr/>
            </a:lvl3pPr>
            <a:lvl4pPr marL="1828800" lvl="3" indent="-298450" algn="ctr" rtl="0">
              <a:lnSpc>
                <a:spcPct val="115000"/>
              </a:lnSpc>
              <a:spcBef>
                <a:spcPts val="1600"/>
              </a:spcBef>
              <a:spcAft>
                <a:spcPts val="0"/>
              </a:spcAft>
              <a:buSzPts val="1100"/>
              <a:buChar char="●"/>
              <a:defRPr/>
            </a:lvl4pPr>
            <a:lvl5pPr marL="2286000" lvl="4" indent="-298450" algn="ctr" rtl="0">
              <a:lnSpc>
                <a:spcPct val="115000"/>
              </a:lnSpc>
              <a:spcBef>
                <a:spcPts val="1600"/>
              </a:spcBef>
              <a:spcAft>
                <a:spcPts val="0"/>
              </a:spcAft>
              <a:buSzPts val="1100"/>
              <a:buChar char="○"/>
              <a:defRPr/>
            </a:lvl5pPr>
            <a:lvl6pPr marL="2743200" lvl="5" indent="-298450" algn="ctr" rtl="0">
              <a:lnSpc>
                <a:spcPct val="115000"/>
              </a:lnSpc>
              <a:spcBef>
                <a:spcPts val="1600"/>
              </a:spcBef>
              <a:spcAft>
                <a:spcPts val="0"/>
              </a:spcAft>
              <a:buSzPts val="1100"/>
              <a:buChar char="■"/>
              <a:defRPr/>
            </a:lvl6pPr>
            <a:lvl7pPr marL="3200400" lvl="6" indent="-298450" algn="ctr" rtl="0">
              <a:lnSpc>
                <a:spcPct val="115000"/>
              </a:lnSpc>
              <a:spcBef>
                <a:spcPts val="1600"/>
              </a:spcBef>
              <a:spcAft>
                <a:spcPts val="0"/>
              </a:spcAft>
              <a:buSzPts val="1100"/>
              <a:buChar char="●"/>
              <a:defRPr/>
            </a:lvl7pPr>
            <a:lvl8pPr marL="3657600" lvl="7" indent="-298450" algn="ctr" rtl="0">
              <a:lnSpc>
                <a:spcPct val="115000"/>
              </a:lnSpc>
              <a:spcBef>
                <a:spcPts val="1600"/>
              </a:spcBef>
              <a:spcAft>
                <a:spcPts val="0"/>
              </a:spcAft>
              <a:buSzPts val="1100"/>
              <a:buChar char="○"/>
              <a:defRPr/>
            </a:lvl8pPr>
            <a:lvl9pPr marL="4114800" lvl="8" indent="-298450" algn="ctr" rtl="0">
              <a:lnSpc>
                <a:spcPct val="115000"/>
              </a:lnSpc>
              <a:spcBef>
                <a:spcPts val="1600"/>
              </a:spcBef>
              <a:spcAft>
                <a:spcPts val="1600"/>
              </a:spcAft>
              <a:buSzPts val="1100"/>
              <a:buChar char="■"/>
              <a:defRPr/>
            </a:lvl9pPr>
          </a:lstStyle>
          <a:p>
            <a:endParaRPr/>
          </a:p>
        </p:txBody>
      </p:sp>
      <p:sp>
        <p:nvSpPr>
          <p:cNvPr id="91" name="Google Shape;91;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chemeClr val="dk2"/>
              </a:buClr>
              <a:buSzPts val="1000"/>
              <a:buFont typeface="Arial"/>
              <a:buNone/>
              <a:defRPr sz="1000">
                <a:solidFill>
                  <a:schemeClr val="dk2"/>
                </a:solidFill>
                <a:latin typeface="Arial"/>
                <a:ea typeface="Arial"/>
                <a:cs typeface="Arial"/>
                <a:sym typeface="Arial"/>
              </a:defRPr>
            </a:lvl1pPr>
            <a:lvl2pPr marL="0" lvl="1" indent="0" algn="r" rtl="0">
              <a:buClr>
                <a:schemeClr val="dk2"/>
              </a:buClr>
              <a:buSzPts val="1000"/>
              <a:buFont typeface="Arial"/>
              <a:buNone/>
              <a:defRPr sz="1000">
                <a:solidFill>
                  <a:schemeClr val="dk2"/>
                </a:solidFill>
                <a:latin typeface="Arial"/>
                <a:ea typeface="Arial"/>
                <a:cs typeface="Arial"/>
                <a:sym typeface="Arial"/>
              </a:defRPr>
            </a:lvl2pPr>
            <a:lvl3pPr marL="0" lvl="2" indent="0" algn="r" rtl="0">
              <a:buClr>
                <a:schemeClr val="dk2"/>
              </a:buClr>
              <a:buSzPts val="1000"/>
              <a:buFont typeface="Arial"/>
              <a:buNone/>
              <a:defRPr sz="1000">
                <a:solidFill>
                  <a:schemeClr val="dk2"/>
                </a:solidFill>
                <a:latin typeface="Arial"/>
                <a:ea typeface="Arial"/>
                <a:cs typeface="Arial"/>
                <a:sym typeface="Arial"/>
              </a:defRPr>
            </a:lvl3pPr>
            <a:lvl4pPr marL="0" lvl="3" indent="0" algn="r" rtl="0">
              <a:buClr>
                <a:schemeClr val="dk2"/>
              </a:buClr>
              <a:buSzPts val="1000"/>
              <a:buFont typeface="Arial"/>
              <a:buNone/>
              <a:defRPr sz="1000">
                <a:solidFill>
                  <a:schemeClr val="dk2"/>
                </a:solidFill>
                <a:latin typeface="Arial"/>
                <a:ea typeface="Arial"/>
                <a:cs typeface="Arial"/>
                <a:sym typeface="Arial"/>
              </a:defRPr>
            </a:lvl4pPr>
            <a:lvl5pPr marL="0" lvl="4" indent="0" algn="r" rtl="0">
              <a:buClr>
                <a:schemeClr val="dk2"/>
              </a:buClr>
              <a:buSzPts val="1000"/>
              <a:buFont typeface="Arial"/>
              <a:buNone/>
              <a:defRPr sz="1000">
                <a:solidFill>
                  <a:schemeClr val="dk2"/>
                </a:solidFill>
                <a:latin typeface="Arial"/>
                <a:ea typeface="Arial"/>
                <a:cs typeface="Arial"/>
                <a:sym typeface="Arial"/>
              </a:defRPr>
            </a:lvl5pPr>
            <a:lvl6pPr marL="0" lvl="5" indent="0" algn="r" rtl="0">
              <a:buClr>
                <a:schemeClr val="dk2"/>
              </a:buClr>
              <a:buSzPts val="1000"/>
              <a:buFont typeface="Arial"/>
              <a:buNone/>
              <a:defRPr sz="1000">
                <a:solidFill>
                  <a:schemeClr val="dk2"/>
                </a:solidFill>
                <a:latin typeface="Arial"/>
                <a:ea typeface="Arial"/>
                <a:cs typeface="Arial"/>
                <a:sym typeface="Arial"/>
              </a:defRPr>
            </a:lvl6pPr>
            <a:lvl7pPr marL="0" lvl="6" indent="0" algn="r" rtl="0">
              <a:buClr>
                <a:schemeClr val="dk2"/>
              </a:buClr>
              <a:buSzPts val="1000"/>
              <a:buFont typeface="Arial"/>
              <a:buNone/>
              <a:defRPr sz="1000">
                <a:solidFill>
                  <a:schemeClr val="dk2"/>
                </a:solidFill>
                <a:latin typeface="Arial"/>
                <a:ea typeface="Arial"/>
                <a:cs typeface="Arial"/>
                <a:sym typeface="Arial"/>
              </a:defRPr>
            </a:lvl7pPr>
            <a:lvl8pPr marL="0" lvl="7" indent="0" algn="r" rtl="0">
              <a:buClr>
                <a:schemeClr val="dk2"/>
              </a:buClr>
              <a:buSzPts val="1000"/>
              <a:buFont typeface="Arial"/>
              <a:buNone/>
              <a:defRPr sz="1000">
                <a:solidFill>
                  <a:schemeClr val="dk2"/>
                </a:solidFill>
                <a:latin typeface="Arial"/>
                <a:ea typeface="Arial"/>
                <a:cs typeface="Arial"/>
                <a:sym typeface="Arial"/>
              </a:defRPr>
            </a:lvl8pPr>
            <a:lvl9pPr marL="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rtl="0">
              <a:lnSpc>
                <a:spcPct val="115000"/>
              </a:lnSpc>
              <a:spcBef>
                <a:spcPts val="1200"/>
              </a:spcBef>
              <a:spcAft>
                <a:spcPts val="120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buClr>
                <a:schemeClr val="dk2"/>
              </a:buClr>
              <a:buSzPts val="1000"/>
              <a:buFont typeface="Arial"/>
              <a:buNone/>
              <a:defRPr sz="1000">
                <a:solidFill>
                  <a:schemeClr val="dk2"/>
                </a:solidFill>
                <a:latin typeface="Arial"/>
                <a:ea typeface="Arial"/>
                <a:cs typeface="Arial"/>
                <a:sym typeface="Arial"/>
              </a:defRPr>
            </a:lvl1pPr>
            <a:lvl2pPr marL="0" marR="0" lvl="1" indent="0" algn="r" rtl="0">
              <a:buClr>
                <a:schemeClr val="dk2"/>
              </a:buClr>
              <a:buSzPts val="1000"/>
              <a:buFont typeface="Arial"/>
              <a:buNone/>
              <a:defRPr sz="1000">
                <a:solidFill>
                  <a:schemeClr val="dk2"/>
                </a:solidFill>
                <a:latin typeface="Arial"/>
                <a:ea typeface="Arial"/>
                <a:cs typeface="Arial"/>
                <a:sym typeface="Arial"/>
              </a:defRPr>
            </a:lvl2pPr>
            <a:lvl3pPr marL="0" marR="0" lvl="2" indent="0" algn="r" rtl="0">
              <a:buClr>
                <a:schemeClr val="dk2"/>
              </a:buClr>
              <a:buSzPts val="1000"/>
              <a:buFont typeface="Arial"/>
              <a:buNone/>
              <a:defRPr sz="1000">
                <a:solidFill>
                  <a:schemeClr val="dk2"/>
                </a:solidFill>
                <a:latin typeface="Arial"/>
                <a:ea typeface="Arial"/>
                <a:cs typeface="Arial"/>
                <a:sym typeface="Arial"/>
              </a:defRPr>
            </a:lvl3pPr>
            <a:lvl4pPr marL="0" marR="0" lvl="3" indent="0" algn="r" rtl="0">
              <a:buClr>
                <a:schemeClr val="dk2"/>
              </a:buClr>
              <a:buSzPts val="1000"/>
              <a:buFont typeface="Arial"/>
              <a:buNone/>
              <a:defRPr sz="1000">
                <a:solidFill>
                  <a:schemeClr val="dk2"/>
                </a:solidFill>
                <a:latin typeface="Arial"/>
                <a:ea typeface="Arial"/>
                <a:cs typeface="Arial"/>
                <a:sym typeface="Arial"/>
              </a:defRPr>
            </a:lvl4pPr>
            <a:lvl5pPr marL="0" marR="0" lvl="4" indent="0" algn="r" rtl="0">
              <a:buClr>
                <a:schemeClr val="dk2"/>
              </a:buClr>
              <a:buSzPts val="1000"/>
              <a:buFont typeface="Arial"/>
              <a:buNone/>
              <a:defRPr sz="1000">
                <a:solidFill>
                  <a:schemeClr val="dk2"/>
                </a:solidFill>
                <a:latin typeface="Arial"/>
                <a:ea typeface="Arial"/>
                <a:cs typeface="Arial"/>
                <a:sym typeface="Arial"/>
              </a:defRPr>
            </a:lvl5pPr>
            <a:lvl6pPr marL="0" marR="0" lvl="5" indent="0" algn="r" rtl="0">
              <a:buClr>
                <a:schemeClr val="dk2"/>
              </a:buClr>
              <a:buSzPts val="1000"/>
              <a:buFont typeface="Arial"/>
              <a:buNone/>
              <a:defRPr sz="1000">
                <a:solidFill>
                  <a:schemeClr val="dk2"/>
                </a:solidFill>
                <a:latin typeface="Arial"/>
                <a:ea typeface="Arial"/>
                <a:cs typeface="Arial"/>
                <a:sym typeface="Arial"/>
              </a:defRPr>
            </a:lvl6pPr>
            <a:lvl7pPr marL="0" marR="0" lvl="6" indent="0" algn="r" rtl="0">
              <a:buClr>
                <a:schemeClr val="dk2"/>
              </a:buClr>
              <a:buSzPts val="1000"/>
              <a:buFont typeface="Arial"/>
              <a:buNone/>
              <a:defRPr sz="1000">
                <a:solidFill>
                  <a:schemeClr val="dk2"/>
                </a:solidFill>
                <a:latin typeface="Arial"/>
                <a:ea typeface="Arial"/>
                <a:cs typeface="Arial"/>
                <a:sym typeface="Arial"/>
              </a:defRPr>
            </a:lvl7pPr>
            <a:lvl8pPr marL="0" marR="0" lvl="7" indent="0" algn="r" rtl="0">
              <a:buClr>
                <a:schemeClr val="dk2"/>
              </a:buClr>
              <a:buSzPts val="1000"/>
              <a:buFont typeface="Arial"/>
              <a:buNone/>
              <a:defRPr sz="1000">
                <a:solidFill>
                  <a:schemeClr val="dk2"/>
                </a:solidFill>
                <a:latin typeface="Arial"/>
                <a:ea typeface="Arial"/>
                <a:cs typeface="Arial"/>
                <a:sym typeface="Arial"/>
              </a:defRPr>
            </a:lvl8pPr>
            <a:lvl9pPr marL="0" marR="0" lvl="8" indent="0" algn="r" rtl="0">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hyperlink" Target="https://github.com/noaa-oar-arl/canopy-app" TargetMode="Externa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sciencedirect.com/science/article/pii/S2666017221000146" TargetMode="External"/><Relationship Id="rId7" Type="http://schemas.openxmlformats.org/officeDocument/2006/relationships/image" Target="../media/image34.png"/><Relationship Id="rId12" Type="http://schemas.openxmlformats.org/officeDocument/2006/relationships/hyperlink" Target="https://nacc-in-the-cloud.s3.amazonaws.com/inputs/geo-files/canop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sciencedirect.com/science/article/abs/pii/S0034425720305381?via%3Dihub" TargetMode="External"/><Relationship Id="rId11" Type="http://schemas.openxmlformats.org/officeDocument/2006/relationships/hyperlink" Target="https://nacc-in-the-cloud.s3.amazonaws.com/inputs/geo-files/gfs.canopy.t12z.2022MMDD.sfcf000.nc" TargetMode="External"/><Relationship Id="rId5" Type="http://schemas.openxmlformats.org/officeDocument/2006/relationships/hyperlink" Target="https://glad.umd.edu/dataset/GLCLUC2020" TargetMode="External"/><Relationship Id="rId10" Type="http://schemas.openxmlformats.org/officeDocument/2006/relationships/image" Target="../media/image37.png"/><Relationship Id="rId4" Type="http://schemas.openxmlformats.org/officeDocument/2006/relationships/hyperlink" Target="https://rcdata.nau.edu/geode_data/GEDIv002_L0204A_20190417to20221221_proc202307/rasters/" TargetMode="Externa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noaa-oar-arl/canopy-ap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po.noaa.gov/beyond-the-big-leaf-model-at-noaa/"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ufscommunit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ufs-communit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github.com/NOAA-EMC/AQM" TargetMode="External"/><Relationship Id="rId4" Type="http://schemas.openxmlformats.org/officeDocument/2006/relationships/hyperlink" Target="https://www.sciencedirect.com/science/article/pii/S00344257220034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4"/>
          <p:cNvSpPr txBox="1">
            <a:spLocks noGrp="1"/>
          </p:cNvSpPr>
          <p:nvPr>
            <p:ph type="ctrTitle"/>
          </p:nvPr>
        </p:nvSpPr>
        <p:spPr>
          <a:xfrm>
            <a:off x="311708" y="1503063"/>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80"/>
              <a:t>Beyond the Big-Leaf Model for NOAA’s Unified Air Quality Forecasting Capabilities</a:t>
            </a:r>
            <a:endParaRPr sz="4080"/>
          </a:p>
        </p:txBody>
      </p:sp>
      <p:sp>
        <p:nvSpPr>
          <p:cNvPr id="97" name="Google Shape;97;p24"/>
          <p:cNvSpPr txBox="1">
            <a:spLocks noGrp="1"/>
          </p:cNvSpPr>
          <p:nvPr>
            <p:ph type="subTitle" idx="1"/>
          </p:nvPr>
        </p:nvSpPr>
        <p:spPr>
          <a:xfrm>
            <a:off x="445792" y="3555663"/>
            <a:ext cx="8520600" cy="13422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None/>
            </a:pPr>
            <a:r>
              <a:rPr lang="en" dirty="0"/>
              <a:t>Patrick Campbell, Irena Ivanova, Wei-Ting Hung, Zachary Moon, Paul Makar, Barry Baker, Youhua Tang, </a:t>
            </a:r>
            <a:r>
              <a:rPr lang="en" dirty="0" smtClean="0"/>
              <a:t>      Rick </a:t>
            </a:r>
            <a:r>
              <a:rPr lang="en" dirty="0"/>
              <a:t>Saylor, Raffaele Montuoro, and Fanglin Yang</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George Mason University</a:t>
            </a:r>
            <a:endParaRPr dirty="0"/>
          </a:p>
          <a:p>
            <a:pPr marL="0" lvl="0" indent="0" algn="ctr" rtl="0">
              <a:spcBef>
                <a:spcPts val="0"/>
              </a:spcBef>
              <a:spcAft>
                <a:spcPts val="0"/>
              </a:spcAft>
              <a:buNone/>
            </a:pPr>
            <a:r>
              <a:rPr lang="en" dirty="0"/>
              <a:t>NOAA Air Resources Laboratory </a:t>
            </a:r>
            <a:endParaRPr dirty="0"/>
          </a:p>
          <a:p>
            <a:pPr marL="0" lvl="0" indent="0" algn="ctr" rtl="0">
              <a:spcBef>
                <a:spcPts val="0"/>
              </a:spcBef>
              <a:spcAft>
                <a:spcPts val="0"/>
              </a:spcAft>
              <a:buNone/>
            </a:pPr>
            <a:r>
              <a:rPr lang="en" dirty="0"/>
              <a:t>Earth Resources Technology</a:t>
            </a:r>
            <a:endParaRPr dirty="0"/>
          </a:p>
          <a:p>
            <a:pPr marL="0" lvl="0" indent="0" algn="ctr" rtl="0">
              <a:spcBef>
                <a:spcPts val="0"/>
              </a:spcBef>
              <a:spcAft>
                <a:spcPts val="0"/>
              </a:spcAft>
              <a:buNone/>
            </a:pPr>
            <a:r>
              <a:rPr lang="en" dirty="0"/>
              <a:t>Environment and Climate Change Canada</a:t>
            </a:r>
            <a:endParaRPr dirty="0"/>
          </a:p>
          <a:p>
            <a:pPr marL="0" lvl="0" indent="0" algn="ctr" rtl="0">
              <a:spcBef>
                <a:spcPts val="0"/>
              </a:spcBef>
              <a:spcAft>
                <a:spcPts val="0"/>
              </a:spcAft>
              <a:buNone/>
            </a:pPr>
            <a:endParaRPr dirty="0"/>
          </a:p>
        </p:txBody>
      </p:sp>
      <p:pic>
        <p:nvPicPr>
          <p:cNvPr id="98" name="Google Shape;98;p24" descr="Image result for noaa symbol"/>
          <p:cNvPicPr preferRelativeResize="0"/>
          <p:nvPr/>
        </p:nvPicPr>
        <p:blipFill rotWithShape="1">
          <a:blip r:embed="rId3">
            <a:alphaModFix/>
          </a:blip>
          <a:srcRect l="31668" r="31665"/>
          <a:stretch/>
        </p:blipFill>
        <p:spPr>
          <a:xfrm>
            <a:off x="3830888" y="115100"/>
            <a:ext cx="1395276" cy="1490425"/>
          </a:xfrm>
          <a:prstGeom prst="rect">
            <a:avLst/>
          </a:prstGeom>
          <a:noFill/>
          <a:ln>
            <a:noFill/>
          </a:ln>
        </p:spPr>
      </p:pic>
      <p:pic>
        <p:nvPicPr>
          <p:cNvPr id="99" name="Google Shape;99;p24"/>
          <p:cNvPicPr preferRelativeResize="0"/>
          <p:nvPr/>
        </p:nvPicPr>
        <p:blipFill>
          <a:blip r:embed="rId4">
            <a:alphaModFix/>
          </a:blip>
          <a:stretch>
            <a:fillRect/>
          </a:stretch>
        </p:blipFill>
        <p:spPr>
          <a:xfrm>
            <a:off x="5856575" y="277088"/>
            <a:ext cx="3243900" cy="1342163"/>
          </a:xfrm>
          <a:prstGeom prst="rect">
            <a:avLst/>
          </a:prstGeom>
          <a:noFill/>
          <a:ln>
            <a:noFill/>
          </a:ln>
        </p:spPr>
      </p:pic>
      <p:pic>
        <p:nvPicPr>
          <p:cNvPr id="100" name="Google Shape;100;p24"/>
          <p:cNvPicPr preferRelativeResize="0"/>
          <p:nvPr/>
        </p:nvPicPr>
        <p:blipFill>
          <a:blip r:embed="rId5">
            <a:alphaModFix/>
          </a:blip>
          <a:stretch>
            <a:fillRect/>
          </a:stretch>
        </p:blipFill>
        <p:spPr>
          <a:xfrm>
            <a:off x="215500" y="277100"/>
            <a:ext cx="1797920" cy="1166400"/>
          </a:xfrm>
          <a:prstGeom prst="rect">
            <a:avLst/>
          </a:prstGeom>
          <a:noFill/>
          <a:ln>
            <a:noFill/>
          </a:ln>
        </p:spPr>
      </p:pic>
      <p:sp>
        <p:nvSpPr>
          <p:cNvPr id="101" name="Google Shape;101;p24"/>
          <p:cNvSpPr txBox="1"/>
          <p:nvPr/>
        </p:nvSpPr>
        <p:spPr>
          <a:xfrm>
            <a:off x="1957037" y="4743300"/>
            <a:ext cx="64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CMAS Conference: Model Development @ 1:00 P.M.  October 16, 2023</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3"/>
          <p:cNvPicPr preferRelativeResize="0"/>
          <p:nvPr/>
        </p:nvPicPr>
        <p:blipFill>
          <a:blip r:embed="rId3">
            <a:alphaModFix/>
          </a:blip>
          <a:stretch>
            <a:fillRect/>
          </a:stretch>
        </p:blipFill>
        <p:spPr>
          <a:xfrm>
            <a:off x="2949738" y="2765200"/>
            <a:ext cx="2835250" cy="2086259"/>
          </a:xfrm>
          <a:prstGeom prst="rect">
            <a:avLst/>
          </a:prstGeom>
          <a:noFill/>
          <a:ln>
            <a:noFill/>
          </a:ln>
        </p:spPr>
      </p:pic>
      <p:pic>
        <p:nvPicPr>
          <p:cNvPr id="260" name="Google Shape;260;p33"/>
          <p:cNvPicPr preferRelativeResize="0"/>
          <p:nvPr/>
        </p:nvPicPr>
        <p:blipFill>
          <a:blip r:embed="rId4">
            <a:alphaModFix/>
          </a:blip>
          <a:stretch>
            <a:fillRect/>
          </a:stretch>
        </p:blipFill>
        <p:spPr>
          <a:xfrm>
            <a:off x="119125" y="2761900"/>
            <a:ext cx="2835256" cy="2113501"/>
          </a:xfrm>
          <a:prstGeom prst="rect">
            <a:avLst/>
          </a:prstGeom>
          <a:noFill/>
          <a:ln>
            <a:noFill/>
          </a:ln>
        </p:spPr>
      </p:pic>
      <p:pic>
        <p:nvPicPr>
          <p:cNvPr id="261" name="Google Shape;261;p33"/>
          <p:cNvPicPr preferRelativeResize="0"/>
          <p:nvPr/>
        </p:nvPicPr>
        <p:blipFill>
          <a:blip r:embed="rId5">
            <a:alphaModFix/>
          </a:blip>
          <a:stretch>
            <a:fillRect/>
          </a:stretch>
        </p:blipFill>
        <p:spPr>
          <a:xfrm>
            <a:off x="3022575" y="764250"/>
            <a:ext cx="2752267" cy="1997650"/>
          </a:xfrm>
          <a:prstGeom prst="rect">
            <a:avLst/>
          </a:prstGeom>
          <a:noFill/>
          <a:ln>
            <a:noFill/>
          </a:ln>
        </p:spPr>
      </p:pic>
      <p:pic>
        <p:nvPicPr>
          <p:cNvPr id="262" name="Google Shape;262;p33"/>
          <p:cNvPicPr preferRelativeResize="0"/>
          <p:nvPr/>
        </p:nvPicPr>
        <p:blipFill>
          <a:blip r:embed="rId6">
            <a:alphaModFix/>
          </a:blip>
          <a:stretch>
            <a:fillRect/>
          </a:stretch>
        </p:blipFill>
        <p:spPr>
          <a:xfrm>
            <a:off x="123749" y="728076"/>
            <a:ext cx="2743201" cy="2002535"/>
          </a:xfrm>
          <a:prstGeom prst="rect">
            <a:avLst/>
          </a:prstGeom>
          <a:noFill/>
          <a:ln>
            <a:noFill/>
          </a:ln>
        </p:spPr>
      </p:pic>
      <p:sp>
        <p:nvSpPr>
          <p:cNvPr id="263" name="Google Shape;263;p33"/>
          <p:cNvSpPr txBox="1">
            <a:spLocks noGrp="1"/>
          </p:cNvSpPr>
          <p:nvPr>
            <p:ph type="title"/>
          </p:nvPr>
        </p:nvSpPr>
        <p:spPr>
          <a:xfrm>
            <a:off x="311700" y="188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0000"/>
                </a:solidFill>
              </a:rPr>
              <a:t>Preliminary Canopy Effects on Model Performance</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a:p>
        </p:txBody>
      </p:sp>
      <p:sp>
        <p:nvSpPr>
          <p:cNvPr id="264" name="Google Shape;264;p33"/>
          <p:cNvSpPr txBox="1"/>
          <p:nvPr/>
        </p:nvSpPr>
        <p:spPr>
          <a:xfrm>
            <a:off x="380425" y="824475"/>
            <a:ext cx="15957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2-m Temperature</a:t>
            </a:r>
            <a:endParaRPr sz="1200"/>
          </a:p>
        </p:txBody>
      </p:sp>
      <p:sp>
        <p:nvSpPr>
          <p:cNvPr id="265" name="Google Shape;265;p33"/>
          <p:cNvSpPr txBox="1"/>
          <p:nvPr/>
        </p:nvSpPr>
        <p:spPr>
          <a:xfrm>
            <a:off x="3216850" y="2038900"/>
            <a:ext cx="20886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2-m Relative </a:t>
            </a:r>
            <a:endParaRPr/>
          </a:p>
          <a:p>
            <a:pPr marL="0" lvl="0" indent="0" algn="l" rtl="0">
              <a:spcBef>
                <a:spcPts val="0"/>
              </a:spcBef>
              <a:spcAft>
                <a:spcPts val="0"/>
              </a:spcAft>
              <a:buNone/>
            </a:pPr>
            <a:r>
              <a:rPr lang="en"/>
              <a:t>Humidity</a:t>
            </a:r>
            <a:endParaRPr/>
          </a:p>
        </p:txBody>
      </p:sp>
      <p:sp>
        <p:nvSpPr>
          <p:cNvPr id="266" name="Google Shape;266;p33"/>
          <p:cNvSpPr txBox="1"/>
          <p:nvPr/>
        </p:nvSpPr>
        <p:spPr>
          <a:xfrm>
            <a:off x="509675" y="2946675"/>
            <a:ext cx="15957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10-m Wind </a:t>
            </a:r>
            <a:endParaRPr sz="1200"/>
          </a:p>
          <a:p>
            <a:pPr marL="0" lvl="0" indent="0" algn="l" rtl="0">
              <a:spcBef>
                <a:spcPts val="0"/>
              </a:spcBef>
              <a:spcAft>
                <a:spcPts val="0"/>
              </a:spcAft>
              <a:buNone/>
            </a:pPr>
            <a:r>
              <a:rPr lang="en" sz="1200"/>
              <a:t>Speed</a:t>
            </a:r>
            <a:endParaRPr sz="1200"/>
          </a:p>
        </p:txBody>
      </p:sp>
      <p:sp>
        <p:nvSpPr>
          <p:cNvPr id="267" name="Google Shape;267;p33"/>
          <p:cNvSpPr/>
          <p:nvPr/>
        </p:nvSpPr>
        <p:spPr>
          <a:xfrm>
            <a:off x="123750" y="2751575"/>
            <a:ext cx="2826000" cy="2113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txBox="1"/>
          <p:nvPr/>
        </p:nvSpPr>
        <p:spPr>
          <a:xfrm>
            <a:off x="3251225" y="3014200"/>
            <a:ext cx="15027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10-m Wind Direction</a:t>
            </a:r>
            <a:endParaRPr sz="1200"/>
          </a:p>
        </p:txBody>
      </p:sp>
      <p:graphicFrame>
        <p:nvGraphicFramePr>
          <p:cNvPr id="269" name="Google Shape;269;p33"/>
          <p:cNvGraphicFramePr/>
          <p:nvPr/>
        </p:nvGraphicFramePr>
        <p:xfrm>
          <a:off x="6008225" y="1043950"/>
          <a:ext cx="2781625" cy="3784955"/>
        </p:xfrm>
        <a:graphic>
          <a:graphicData uri="http://schemas.openxmlformats.org/drawingml/2006/table">
            <a:tbl>
              <a:tblPr>
                <a:noFill/>
                <a:tableStyleId>{4B86DE0B-05A2-4309-B0E4-9DD0F781D39E}</a:tableStyleId>
              </a:tblPr>
              <a:tblGrid>
                <a:gridCol w="885675">
                  <a:extLst>
                    <a:ext uri="{9D8B030D-6E8A-4147-A177-3AD203B41FA5}">
                      <a16:colId xmlns:a16="http://schemas.microsoft.com/office/drawing/2014/main" val="20000"/>
                    </a:ext>
                  </a:extLst>
                </a:gridCol>
                <a:gridCol w="753100">
                  <a:extLst>
                    <a:ext uri="{9D8B030D-6E8A-4147-A177-3AD203B41FA5}">
                      <a16:colId xmlns:a16="http://schemas.microsoft.com/office/drawing/2014/main" val="20001"/>
                    </a:ext>
                  </a:extLst>
                </a:gridCol>
                <a:gridCol w="1142850">
                  <a:extLst>
                    <a:ext uri="{9D8B030D-6E8A-4147-A177-3AD203B41FA5}">
                      <a16:colId xmlns:a16="http://schemas.microsoft.com/office/drawing/2014/main" val="20002"/>
                    </a:ext>
                  </a:extLst>
                </a:gridCol>
              </a:tblGrid>
              <a:tr h="700225">
                <a:tc gridSpan="3">
                  <a:txBody>
                    <a:bodyPr/>
                    <a:lstStyle/>
                    <a:p>
                      <a:pPr marL="0" lvl="0" indent="0" algn="ctr" rtl="0">
                        <a:spcBef>
                          <a:spcPts val="0"/>
                        </a:spcBef>
                        <a:spcAft>
                          <a:spcPts val="0"/>
                        </a:spcAft>
                        <a:buClr>
                          <a:schemeClr val="dk1"/>
                        </a:buClr>
                        <a:buSzPts val="1100"/>
                        <a:buFont typeface="Arial"/>
                        <a:buNone/>
                      </a:pPr>
                      <a:r>
                        <a:rPr lang="en" b="1">
                          <a:solidFill>
                            <a:schemeClr val="dk1"/>
                          </a:solidFill>
                        </a:rPr>
                        <a:t>CONUS Averaged</a:t>
                      </a:r>
                      <a:endParaRPr b="1"/>
                    </a:p>
                    <a:p>
                      <a:pPr marL="0" lvl="0" indent="0" algn="ctr" rtl="0">
                        <a:spcBef>
                          <a:spcPts val="0"/>
                        </a:spcBef>
                        <a:spcAft>
                          <a:spcPts val="0"/>
                        </a:spcAft>
                        <a:buNone/>
                      </a:pPr>
                      <a:r>
                        <a:rPr lang="en" b="1"/>
                        <a:t>10-m Wind Speed</a:t>
                      </a:r>
                      <a:endParaRPr b="1"/>
                    </a:p>
                    <a:p>
                      <a:pPr marL="0" lvl="0" indent="0" algn="ctr" rtl="0">
                        <a:spcBef>
                          <a:spcPts val="0"/>
                        </a:spcBef>
                        <a:spcAft>
                          <a:spcPts val="0"/>
                        </a:spcAft>
                        <a:buNone/>
                      </a:pP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0225">
                <a:tc>
                  <a:txBody>
                    <a:bodyPr/>
                    <a:lstStyle/>
                    <a:p>
                      <a:pPr marL="0" lvl="0" indent="0" algn="l" rtl="0">
                        <a:spcBef>
                          <a:spcPts val="0"/>
                        </a:spcBef>
                        <a:spcAft>
                          <a:spcPts val="0"/>
                        </a:spcAft>
                        <a:buNone/>
                      </a:pPr>
                      <a:r>
                        <a:rPr lang="en" b="1"/>
                        <a:t>Metric</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t>Base</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t>Canopy</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r h="565450">
                <a:tc>
                  <a:txBody>
                    <a:bodyPr/>
                    <a:lstStyle/>
                    <a:p>
                      <a:pPr marL="0" lvl="0" indent="0" algn="l" rtl="0">
                        <a:spcBef>
                          <a:spcPts val="0"/>
                        </a:spcBef>
                        <a:spcAft>
                          <a:spcPts val="0"/>
                        </a:spcAft>
                        <a:buNone/>
                      </a:pPr>
                      <a:r>
                        <a:rPr lang="en" b="1"/>
                        <a:t>MB</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0.44</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0.27</a:t>
                      </a:r>
                      <a:endParaRPr b="1">
                        <a:solidFill>
                          <a:schemeClr val="dk1"/>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565450">
                <a:tc>
                  <a:txBody>
                    <a:bodyPr/>
                    <a:lstStyle/>
                    <a:p>
                      <a:pPr marL="0" lvl="0" indent="0" algn="l" rtl="0">
                        <a:spcBef>
                          <a:spcPts val="0"/>
                        </a:spcBef>
                        <a:spcAft>
                          <a:spcPts val="0"/>
                        </a:spcAft>
                        <a:buNone/>
                      </a:pPr>
                      <a:r>
                        <a:rPr lang="en" b="1"/>
                        <a:t>NMB</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18.8</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11.3</a:t>
                      </a:r>
                      <a:endParaRPr b="1">
                        <a:solidFill>
                          <a:schemeClr val="dk1"/>
                        </a:solidFill>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565450">
                <a:tc>
                  <a:txBody>
                    <a:bodyPr/>
                    <a:lstStyle/>
                    <a:p>
                      <a:pPr marL="0" lvl="0" indent="0" algn="l" rtl="0">
                        <a:spcBef>
                          <a:spcPts val="0"/>
                        </a:spcBef>
                        <a:spcAft>
                          <a:spcPts val="0"/>
                        </a:spcAft>
                        <a:buNone/>
                      </a:pPr>
                      <a:r>
                        <a:rPr lang="en" b="1"/>
                        <a:t>RMSE</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1.7</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t>1.6</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565450">
                <a:tc>
                  <a:txBody>
                    <a:bodyPr/>
                    <a:lstStyle/>
                    <a:p>
                      <a:pPr marL="0" lvl="0" indent="0" algn="l" rtl="0">
                        <a:spcBef>
                          <a:spcPts val="0"/>
                        </a:spcBef>
                        <a:spcAft>
                          <a:spcPts val="0"/>
                        </a:spcAft>
                        <a:buNone/>
                      </a:pPr>
                      <a:r>
                        <a:rPr lang="en" b="1"/>
                        <a:t>IOA</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rPr>
                        <a:t>0.76</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r>
                        <a:rPr lang="en" b="1"/>
                        <a:t>0.77</a:t>
                      </a:r>
                      <a:endParaRPr b="1"/>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bl>
          </a:graphicData>
        </a:graphic>
      </p:graphicFrame>
      <p:sp>
        <p:nvSpPr>
          <p:cNvPr id="270" name="Google Shape;270;p33"/>
          <p:cNvSpPr txBox="1"/>
          <p:nvPr/>
        </p:nvSpPr>
        <p:spPr>
          <a:xfrm>
            <a:off x="5882363" y="691325"/>
            <a:ext cx="3218100" cy="2970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Average August 2023 Meteorology </a:t>
            </a:r>
            <a:endParaRPr b="1"/>
          </a:p>
        </p:txBody>
      </p:sp>
      <p:sp>
        <p:nvSpPr>
          <p:cNvPr id="271" name="Google Shape;271;p33"/>
          <p:cNvSpPr txBox="1"/>
          <p:nvPr/>
        </p:nvSpPr>
        <p:spPr>
          <a:xfrm>
            <a:off x="47650" y="4832025"/>
            <a:ext cx="44820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Results courtesy of Dr. Zachary Moon (NOAA-ARL/ERT)</a:t>
            </a:r>
            <a:endParaRPr sz="12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Development of the “canopy-app” for UFS applications</a:t>
            </a:r>
            <a:endParaRPr/>
          </a:p>
          <a:p>
            <a:pPr marL="0" lvl="0" indent="0" algn="l" rtl="0">
              <a:spcBef>
                <a:spcPts val="0"/>
              </a:spcBef>
              <a:spcAft>
                <a:spcPts val="0"/>
              </a:spcAft>
              <a:buNone/>
            </a:pPr>
            <a:endParaRPr/>
          </a:p>
        </p:txBody>
      </p:sp>
      <p:pic>
        <p:nvPicPr>
          <p:cNvPr id="277" name="Google Shape;277;p34"/>
          <p:cNvPicPr preferRelativeResize="0"/>
          <p:nvPr/>
        </p:nvPicPr>
        <p:blipFill>
          <a:blip r:embed="rId3">
            <a:alphaModFix/>
          </a:blip>
          <a:stretch>
            <a:fillRect/>
          </a:stretch>
        </p:blipFill>
        <p:spPr>
          <a:xfrm>
            <a:off x="173525" y="3740350"/>
            <a:ext cx="2940424" cy="1158700"/>
          </a:xfrm>
          <a:prstGeom prst="rect">
            <a:avLst/>
          </a:prstGeom>
          <a:noFill/>
          <a:ln>
            <a:noFill/>
          </a:ln>
        </p:spPr>
      </p:pic>
      <p:sp>
        <p:nvSpPr>
          <p:cNvPr id="278" name="Google Shape;278;p34"/>
          <p:cNvSpPr txBox="1"/>
          <p:nvPr/>
        </p:nvSpPr>
        <p:spPr>
          <a:xfrm>
            <a:off x="105200" y="889013"/>
            <a:ext cx="9178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a:p>
        </p:txBody>
      </p:sp>
      <p:sp>
        <p:nvSpPr>
          <p:cNvPr id="279" name="Google Shape;279;p34"/>
          <p:cNvSpPr txBox="1"/>
          <p:nvPr/>
        </p:nvSpPr>
        <p:spPr>
          <a:xfrm>
            <a:off x="151999" y="919761"/>
            <a:ext cx="9084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000FF"/>
                </a:solidFill>
              </a:rPr>
              <a:t>Currently uses prescribed shape functions to parameterize the canopy for different vegetation.</a:t>
            </a:r>
            <a:endParaRPr sz="1600">
              <a:solidFill>
                <a:srgbClr val="0000FF"/>
              </a:solidFill>
            </a:endParaRPr>
          </a:p>
        </p:txBody>
      </p:sp>
      <p:pic>
        <p:nvPicPr>
          <p:cNvPr id="280" name="Google Shape;280;p34"/>
          <p:cNvPicPr preferRelativeResize="0"/>
          <p:nvPr/>
        </p:nvPicPr>
        <p:blipFill>
          <a:blip r:embed="rId4">
            <a:alphaModFix/>
          </a:blip>
          <a:stretch>
            <a:fillRect/>
          </a:stretch>
        </p:blipFill>
        <p:spPr>
          <a:xfrm>
            <a:off x="50975" y="1532600"/>
            <a:ext cx="3062975" cy="2252999"/>
          </a:xfrm>
          <a:prstGeom prst="rect">
            <a:avLst/>
          </a:prstGeom>
          <a:noFill/>
          <a:ln>
            <a:noFill/>
          </a:ln>
        </p:spPr>
      </p:pic>
      <p:sp>
        <p:nvSpPr>
          <p:cNvPr id="281" name="Google Shape;281;p34"/>
          <p:cNvSpPr txBox="1"/>
          <p:nvPr/>
        </p:nvSpPr>
        <p:spPr>
          <a:xfrm>
            <a:off x="849488" y="4779375"/>
            <a:ext cx="1588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Massman et al. (2017)</a:t>
            </a:r>
            <a:endParaRPr sz="1000" b="1"/>
          </a:p>
        </p:txBody>
      </p:sp>
      <p:sp>
        <p:nvSpPr>
          <p:cNvPr id="282" name="Google Shape;282;p34"/>
          <p:cNvSpPr txBox="1"/>
          <p:nvPr/>
        </p:nvSpPr>
        <p:spPr>
          <a:xfrm>
            <a:off x="3338900" y="1289779"/>
            <a:ext cx="346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dirty="0">
                <a:solidFill>
                  <a:srgbClr val="0097A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https://github.com/noaa-oar-arl/canopy-app</a:t>
            </a:r>
            <a:r>
              <a:rPr lang="en" sz="1200" b="1" dirty="0">
                <a:solidFill>
                  <a:srgbClr val="000000"/>
                </a:solidFill>
              </a:rPr>
              <a:t> </a:t>
            </a:r>
            <a:endParaRPr sz="1200" b="1" dirty="0"/>
          </a:p>
        </p:txBody>
      </p:sp>
      <p:pic>
        <p:nvPicPr>
          <p:cNvPr id="283" name="Google Shape;283;p34"/>
          <p:cNvPicPr preferRelativeResize="0"/>
          <p:nvPr/>
        </p:nvPicPr>
        <p:blipFill rotWithShape="1">
          <a:blip r:embed="rId6">
            <a:alphaModFix/>
          </a:blip>
          <a:srcRect t="10650"/>
          <a:stretch/>
        </p:blipFill>
        <p:spPr>
          <a:xfrm>
            <a:off x="6943063" y="1545037"/>
            <a:ext cx="1964875" cy="2917025"/>
          </a:xfrm>
          <a:prstGeom prst="rect">
            <a:avLst/>
          </a:prstGeom>
          <a:noFill/>
          <a:ln>
            <a:noFill/>
          </a:ln>
        </p:spPr>
      </p:pic>
      <p:pic>
        <p:nvPicPr>
          <p:cNvPr id="284" name="Google Shape;284;p34"/>
          <p:cNvPicPr preferRelativeResize="0"/>
          <p:nvPr/>
        </p:nvPicPr>
        <p:blipFill>
          <a:blip r:embed="rId7">
            <a:alphaModFix/>
          </a:blip>
          <a:stretch>
            <a:fillRect/>
          </a:stretch>
        </p:blipFill>
        <p:spPr>
          <a:xfrm>
            <a:off x="7908021" y="3305102"/>
            <a:ext cx="1117450" cy="765300"/>
          </a:xfrm>
          <a:prstGeom prst="rect">
            <a:avLst/>
          </a:prstGeom>
          <a:noFill/>
          <a:ln>
            <a:noFill/>
          </a:ln>
        </p:spPr>
      </p:pic>
      <p:sp>
        <p:nvSpPr>
          <p:cNvPr id="285" name="Google Shape;285;p34"/>
          <p:cNvSpPr txBox="1"/>
          <p:nvPr/>
        </p:nvSpPr>
        <p:spPr>
          <a:xfrm>
            <a:off x="7882378" y="2444572"/>
            <a:ext cx="1000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t>Go-Amazon Canopy-Wind </a:t>
            </a:r>
            <a:endParaRPr sz="800" b="1"/>
          </a:p>
          <a:p>
            <a:pPr marL="0" lvl="0" indent="0" algn="l" rtl="0">
              <a:spcBef>
                <a:spcPts val="0"/>
              </a:spcBef>
              <a:spcAft>
                <a:spcPts val="0"/>
              </a:spcAft>
              <a:buNone/>
            </a:pPr>
            <a:r>
              <a:rPr lang="en" sz="800" b="1"/>
              <a:t>Comparison</a:t>
            </a:r>
            <a:endParaRPr sz="800" b="1"/>
          </a:p>
          <a:p>
            <a:pPr marL="0" lvl="0" indent="0" algn="l" rtl="0">
              <a:spcBef>
                <a:spcPts val="0"/>
              </a:spcBef>
              <a:spcAft>
                <a:spcPts val="0"/>
              </a:spcAft>
              <a:buNone/>
            </a:pPr>
            <a:r>
              <a:rPr lang="en" sz="800" b="1"/>
              <a:t>Hung et al., </a:t>
            </a:r>
            <a:endParaRPr sz="800" b="1"/>
          </a:p>
          <a:p>
            <a:pPr marL="0" lvl="0" indent="0" algn="l" rtl="0">
              <a:spcBef>
                <a:spcPts val="0"/>
              </a:spcBef>
              <a:spcAft>
                <a:spcPts val="0"/>
              </a:spcAft>
              <a:buNone/>
            </a:pPr>
            <a:r>
              <a:rPr lang="en" sz="800" b="1"/>
              <a:t>2023, </a:t>
            </a:r>
            <a:r>
              <a:rPr lang="en" sz="800" b="1" i="1"/>
              <a:t>JAMES</a:t>
            </a:r>
            <a:r>
              <a:rPr lang="en" sz="800" b="1"/>
              <a:t>, submitted.</a:t>
            </a:r>
            <a:endParaRPr sz="800" b="1"/>
          </a:p>
        </p:txBody>
      </p:sp>
      <p:sp>
        <p:nvSpPr>
          <p:cNvPr id="286" name="Google Shape;286;p34"/>
          <p:cNvSpPr txBox="1"/>
          <p:nvPr/>
        </p:nvSpPr>
        <p:spPr>
          <a:xfrm>
            <a:off x="2894725" y="4228502"/>
            <a:ext cx="6013213" cy="934264"/>
          </a:xfrm>
          <a:prstGeom prst="rect">
            <a:avLst/>
          </a:prstGeom>
          <a:noFill/>
          <a:ln>
            <a:noFill/>
          </a:ln>
        </p:spPr>
        <p:txBody>
          <a:bodyPr spcFirstLastPara="1" wrap="square" lIns="91425" tIns="91425" rIns="91425" bIns="91425" anchor="t" anchorCtr="0">
            <a:spAutoFit/>
          </a:bodyPr>
          <a:lstStyle/>
          <a:p>
            <a:pPr marL="457200" lvl="0" indent="-318319" algn="l" rtl="0">
              <a:lnSpc>
                <a:spcPct val="115000"/>
              </a:lnSpc>
              <a:spcBef>
                <a:spcPts val="0"/>
              </a:spcBef>
              <a:spcAft>
                <a:spcPts val="0"/>
              </a:spcAft>
              <a:buClr>
                <a:srgbClr val="FF0000"/>
              </a:buClr>
              <a:buSzPts val="1413"/>
              <a:buChar char="●"/>
            </a:pPr>
            <a:r>
              <a:rPr lang="en" sz="1412" dirty="0">
                <a:solidFill>
                  <a:srgbClr val="FF0000"/>
                </a:solidFill>
              </a:rPr>
              <a:t>Canopy-App is not a full 1-D canopy chemistry model. </a:t>
            </a:r>
            <a:endParaRPr sz="1412" dirty="0">
              <a:solidFill>
                <a:srgbClr val="FF0000"/>
              </a:solidFill>
            </a:endParaRPr>
          </a:p>
          <a:p>
            <a:pPr marL="457200" lvl="0" indent="-318319" algn="l" rtl="0">
              <a:lnSpc>
                <a:spcPct val="115000"/>
              </a:lnSpc>
              <a:spcBef>
                <a:spcPts val="0"/>
              </a:spcBef>
              <a:spcAft>
                <a:spcPts val="0"/>
              </a:spcAft>
              <a:buClr>
                <a:srgbClr val="FF0000"/>
              </a:buClr>
              <a:buSzPts val="1413"/>
              <a:buChar char="●"/>
            </a:pPr>
            <a:r>
              <a:rPr lang="en" sz="1412" dirty="0">
                <a:solidFill>
                  <a:srgbClr val="FF0000"/>
                </a:solidFill>
              </a:rPr>
              <a:t>Rather explicitly and efficiently calculates certain processes. </a:t>
            </a:r>
            <a:endParaRPr sz="1412" dirty="0">
              <a:solidFill>
                <a:srgbClr val="FF0000"/>
              </a:solidFill>
            </a:endParaRPr>
          </a:p>
          <a:p>
            <a:pPr marL="457200" lvl="0" indent="-318319" algn="l" rtl="0">
              <a:lnSpc>
                <a:spcPct val="115000"/>
              </a:lnSpc>
              <a:spcBef>
                <a:spcPts val="0"/>
              </a:spcBef>
              <a:spcAft>
                <a:spcPts val="0"/>
              </a:spcAft>
              <a:buClr>
                <a:srgbClr val="FF0000"/>
              </a:buClr>
              <a:buSzPts val="1413"/>
              <a:buChar char="●"/>
            </a:pPr>
            <a:r>
              <a:rPr lang="en" sz="1412" dirty="0" smtClean="0">
                <a:solidFill>
                  <a:srgbClr val="FF0000"/>
                </a:solidFill>
              </a:rPr>
              <a:t>I</a:t>
            </a:r>
            <a:r>
              <a:rPr lang="en-US" sz="1412" dirty="0" smtClean="0">
                <a:solidFill>
                  <a:srgbClr val="FF0000"/>
                </a:solidFill>
              </a:rPr>
              <a:t>n</a:t>
            </a:r>
            <a:r>
              <a:rPr lang="en" sz="1412" dirty="0" smtClean="0">
                <a:solidFill>
                  <a:srgbClr val="FF0000"/>
                </a:solidFill>
              </a:rPr>
              <a:t>cluded processes</a:t>
            </a:r>
            <a:r>
              <a:rPr lang="en" sz="1412" dirty="0">
                <a:solidFill>
                  <a:srgbClr val="FF0000"/>
                </a:solidFill>
              </a:rPr>
              <a:t>: </a:t>
            </a:r>
            <a:r>
              <a:rPr lang="en" sz="1412" dirty="0" smtClean="0">
                <a:solidFill>
                  <a:srgbClr val="FF0000"/>
                </a:solidFill>
              </a:rPr>
              <a:t>dry deposition</a:t>
            </a:r>
            <a:r>
              <a:rPr lang="en" sz="1412" dirty="0">
                <a:solidFill>
                  <a:srgbClr val="FF0000"/>
                </a:solidFill>
              </a:rPr>
              <a:t>, chemistry, fire behavior, etc.</a:t>
            </a:r>
            <a:endParaRPr dirty="0">
              <a:solidFill>
                <a:srgbClr val="FF0000"/>
              </a:solidFill>
            </a:endParaRPr>
          </a:p>
        </p:txBody>
      </p:sp>
      <p:pic>
        <p:nvPicPr>
          <p:cNvPr id="287" name="Google Shape;287;p34"/>
          <p:cNvPicPr preferRelativeResize="0"/>
          <p:nvPr/>
        </p:nvPicPr>
        <p:blipFill>
          <a:blip r:embed="rId8">
            <a:alphaModFix/>
          </a:blip>
          <a:stretch>
            <a:fillRect/>
          </a:stretch>
        </p:blipFill>
        <p:spPr>
          <a:xfrm>
            <a:off x="3113950" y="1584850"/>
            <a:ext cx="3888060" cy="2721624"/>
          </a:xfrm>
          <a:prstGeom prst="rect">
            <a:avLst/>
          </a:prstGeom>
          <a:noFill/>
          <a:ln>
            <a:noFill/>
          </a:ln>
        </p:spPr>
      </p:pic>
      <p:sp>
        <p:nvSpPr>
          <p:cNvPr id="2" name="TextBox 1"/>
          <p:cNvSpPr txBox="1"/>
          <p:nvPr/>
        </p:nvSpPr>
        <p:spPr>
          <a:xfrm>
            <a:off x="3935294" y="2412877"/>
            <a:ext cx="1627001" cy="246221"/>
          </a:xfrm>
          <a:prstGeom prst="rect">
            <a:avLst/>
          </a:prstGeom>
          <a:noFill/>
        </p:spPr>
        <p:txBody>
          <a:bodyPr wrap="square" rtlCol="0">
            <a:spAutoFit/>
          </a:bodyPr>
          <a:lstStyle/>
          <a:p>
            <a:r>
              <a:rPr lang="en-US" sz="1000" b="1" dirty="0" smtClean="0"/>
              <a:t>Winds</a:t>
            </a:r>
            <a:endParaRPr lang="en-US" sz="1000" b="1" dirty="0"/>
          </a:p>
        </p:txBody>
      </p:sp>
      <p:sp>
        <p:nvSpPr>
          <p:cNvPr id="15" name="TextBox 14"/>
          <p:cNvSpPr txBox="1"/>
          <p:nvPr/>
        </p:nvSpPr>
        <p:spPr>
          <a:xfrm>
            <a:off x="5514472" y="2412877"/>
            <a:ext cx="1627001" cy="246221"/>
          </a:xfrm>
          <a:prstGeom prst="rect">
            <a:avLst/>
          </a:prstGeom>
          <a:noFill/>
        </p:spPr>
        <p:txBody>
          <a:bodyPr wrap="square" rtlCol="0">
            <a:spAutoFit/>
          </a:bodyPr>
          <a:lstStyle/>
          <a:p>
            <a:r>
              <a:rPr lang="en-US" sz="1000" b="1" dirty="0" smtClean="0"/>
              <a:t>Diffusivity</a:t>
            </a:r>
            <a:endParaRPr lang="en-US" sz="1000" b="1" dirty="0"/>
          </a:p>
        </p:txBody>
      </p:sp>
      <p:sp>
        <p:nvSpPr>
          <p:cNvPr id="16" name="TextBox 15"/>
          <p:cNvSpPr txBox="1"/>
          <p:nvPr/>
        </p:nvSpPr>
        <p:spPr>
          <a:xfrm>
            <a:off x="3880949" y="3740350"/>
            <a:ext cx="1627001" cy="246221"/>
          </a:xfrm>
          <a:prstGeom prst="rect">
            <a:avLst/>
          </a:prstGeom>
          <a:noFill/>
        </p:spPr>
        <p:txBody>
          <a:bodyPr wrap="square" rtlCol="0">
            <a:spAutoFit/>
          </a:bodyPr>
          <a:lstStyle/>
          <a:p>
            <a:r>
              <a:rPr lang="en-US" sz="1000" b="1" dirty="0" smtClean="0"/>
              <a:t>Photolysis</a:t>
            </a:r>
            <a:endParaRPr lang="en-US" sz="1000" b="1" dirty="0"/>
          </a:p>
        </p:txBody>
      </p:sp>
      <p:sp>
        <p:nvSpPr>
          <p:cNvPr id="17" name="TextBox 16"/>
          <p:cNvSpPr txBox="1"/>
          <p:nvPr/>
        </p:nvSpPr>
        <p:spPr>
          <a:xfrm>
            <a:off x="5272548" y="3741119"/>
            <a:ext cx="1627001" cy="246221"/>
          </a:xfrm>
          <a:prstGeom prst="rect">
            <a:avLst/>
          </a:prstGeom>
          <a:noFill/>
        </p:spPr>
        <p:txBody>
          <a:bodyPr wrap="square" rtlCol="0">
            <a:spAutoFit/>
          </a:bodyPr>
          <a:lstStyle/>
          <a:p>
            <a:r>
              <a:rPr lang="en-US" sz="1000" b="1" dirty="0" smtClean="0"/>
              <a:t>Biogenic Emissions</a:t>
            </a:r>
            <a:endParaRPr lang="en-US" sz="1000" b="1" dirty="0"/>
          </a:p>
        </p:txBody>
      </p:sp>
      <p:sp>
        <p:nvSpPr>
          <p:cNvPr id="18" name="TextBox 17"/>
          <p:cNvSpPr txBox="1"/>
          <p:nvPr/>
        </p:nvSpPr>
        <p:spPr>
          <a:xfrm>
            <a:off x="660047" y="1386373"/>
            <a:ext cx="2261161" cy="246221"/>
          </a:xfrm>
          <a:prstGeom prst="rect">
            <a:avLst/>
          </a:prstGeom>
          <a:noFill/>
        </p:spPr>
        <p:txBody>
          <a:bodyPr wrap="square" rtlCol="0">
            <a:spAutoFit/>
          </a:bodyPr>
          <a:lstStyle/>
          <a:p>
            <a:r>
              <a:rPr lang="en-US" sz="1000" b="1" dirty="0" smtClean="0"/>
              <a:t>Asymmetric Gaussian Approach</a:t>
            </a:r>
            <a:endParaRPr lang="en-US" sz="1000" b="1" dirty="0"/>
          </a:p>
        </p:txBody>
      </p:sp>
      <p:sp>
        <p:nvSpPr>
          <p:cNvPr id="19" name="TextBox 18"/>
          <p:cNvSpPr txBox="1"/>
          <p:nvPr/>
        </p:nvSpPr>
        <p:spPr>
          <a:xfrm>
            <a:off x="7339703" y="1380616"/>
            <a:ext cx="1627001" cy="246221"/>
          </a:xfrm>
          <a:prstGeom prst="rect">
            <a:avLst/>
          </a:prstGeom>
          <a:noFill/>
        </p:spPr>
        <p:txBody>
          <a:bodyPr wrap="square" rtlCol="0">
            <a:spAutoFit/>
          </a:bodyPr>
          <a:lstStyle/>
          <a:p>
            <a:r>
              <a:rPr lang="en-US" sz="1000" b="1" dirty="0" smtClean="0"/>
              <a:t>In-Canopy Winds</a:t>
            </a:r>
            <a:endParaRPr lang="en-US" sz="1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Development of a </a:t>
            </a:r>
            <a:r>
              <a:rPr lang="en" dirty="0" smtClean="0"/>
              <a:t>1-km Global </a:t>
            </a:r>
            <a:r>
              <a:rPr lang="en" dirty="0"/>
              <a:t>Canopy Dataset for the UFS </a:t>
            </a:r>
            <a:endParaRPr dirty="0"/>
          </a:p>
          <a:p>
            <a:pPr marL="0" lvl="0" indent="0" algn="l" rtl="0">
              <a:spcBef>
                <a:spcPts val="0"/>
              </a:spcBef>
              <a:spcAft>
                <a:spcPts val="0"/>
              </a:spcAft>
              <a:buNone/>
            </a:pPr>
            <a:endParaRPr dirty="0"/>
          </a:p>
        </p:txBody>
      </p:sp>
      <p:sp>
        <p:nvSpPr>
          <p:cNvPr id="293" name="Google Shape;293;p35"/>
          <p:cNvSpPr txBox="1"/>
          <p:nvPr/>
        </p:nvSpPr>
        <p:spPr>
          <a:xfrm>
            <a:off x="198400" y="921975"/>
            <a:ext cx="8520600" cy="212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u="sng" dirty="0"/>
              <a:t>Five major canopy parameters:</a:t>
            </a:r>
            <a:r>
              <a:rPr lang="en" u="sng" dirty="0"/>
              <a:t> </a:t>
            </a:r>
            <a:r>
              <a:rPr lang="en" dirty="0"/>
              <a:t>Gridded 1 km leaf area index (LAI), canopy clumping index (CLU), </a:t>
            </a:r>
            <a:r>
              <a:rPr lang="en" dirty="0" smtClean="0"/>
              <a:t>forest </a:t>
            </a:r>
            <a:r>
              <a:rPr lang="en" dirty="0"/>
              <a:t>fraction (FFRAC),  forest canopy height (FCH), and vertical distribution of plant area volume density (PAVD) - </a:t>
            </a:r>
            <a:r>
              <a:rPr lang="en" i="1" dirty="0"/>
              <a:t>not shown</a:t>
            </a:r>
            <a:r>
              <a:rPr lang="en" dirty="0"/>
              <a:t>.</a:t>
            </a:r>
            <a:endParaRPr dirty="0"/>
          </a:p>
          <a:p>
            <a:pPr marL="457200" lvl="0" indent="-317500" algn="l" rtl="0">
              <a:spcBef>
                <a:spcPts val="0"/>
              </a:spcBef>
              <a:spcAft>
                <a:spcPts val="0"/>
              </a:spcAft>
              <a:buSzPts val="1400"/>
              <a:buChar char="●"/>
            </a:pPr>
            <a:r>
              <a:rPr lang="en" dirty="0"/>
              <a:t>Winter LAI and CLU are extended to global coverage based on monthly climatological values </a:t>
            </a:r>
            <a:r>
              <a:rPr lang="en" dirty="0" smtClean="0"/>
              <a:t>  (</a:t>
            </a:r>
            <a:r>
              <a:rPr lang="en" u="sng" dirty="0">
                <a:solidFill>
                  <a:schemeClr val="hlink"/>
                </a:solidFill>
                <a:hlinkClick r:id="rId3"/>
              </a:rPr>
              <a:t>Fang et al., 2021</a:t>
            </a:r>
            <a:r>
              <a:rPr lang="en" dirty="0"/>
              <a:t>).</a:t>
            </a:r>
            <a:endParaRPr dirty="0"/>
          </a:p>
          <a:p>
            <a:pPr marL="457200" lvl="0" indent="-317500" algn="l" rtl="0">
              <a:spcBef>
                <a:spcPts val="0"/>
              </a:spcBef>
              <a:spcAft>
                <a:spcPts val="0"/>
              </a:spcAft>
              <a:buSzPts val="1400"/>
              <a:buChar char="●"/>
            </a:pPr>
            <a:r>
              <a:rPr lang="en" dirty="0"/>
              <a:t>Global </a:t>
            </a:r>
            <a:r>
              <a:rPr lang="en" dirty="0" smtClean="0"/>
              <a:t>FFRAC </a:t>
            </a:r>
            <a:r>
              <a:rPr lang="en" dirty="0"/>
              <a:t>is retrieved by blending MODIS Vegetation Continuous Fields and VIIRS Green Vegetation Fraction (GVF) products.</a:t>
            </a:r>
            <a:endParaRPr dirty="0"/>
          </a:p>
          <a:p>
            <a:pPr marL="457200" lvl="0" indent="-317500" algn="l" rtl="0">
              <a:spcBef>
                <a:spcPts val="0"/>
              </a:spcBef>
              <a:spcAft>
                <a:spcPts val="0"/>
              </a:spcAft>
              <a:buSzPts val="1400"/>
              <a:buChar char="●"/>
            </a:pPr>
            <a:r>
              <a:rPr lang="en" dirty="0"/>
              <a:t>Global </a:t>
            </a:r>
            <a:r>
              <a:rPr lang="en" dirty="0" smtClean="0"/>
              <a:t>FCH </a:t>
            </a:r>
            <a:r>
              <a:rPr lang="en" dirty="0"/>
              <a:t>and PAVD is adopted from the latest </a:t>
            </a:r>
            <a:r>
              <a:rPr lang="en" u="sng" dirty="0">
                <a:solidFill>
                  <a:schemeClr val="hlink"/>
                </a:solidFill>
                <a:hlinkClick r:id="rId4"/>
              </a:rPr>
              <a:t>Northern Arizona University HPC portal raster dataset</a:t>
            </a:r>
            <a:r>
              <a:rPr lang="en" dirty="0"/>
              <a:t> and the </a:t>
            </a:r>
            <a:r>
              <a:rPr lang="en" u="sng" dirty="0" smtClean="0">
                <a:solidFill>
                  <a:schemeClr val="hlink"/>
                </a:solidFill>
                <a:hlinkClick r:id="rId5"/>
              </a:rPr>
              <a:t>GEDI-Landsat </a:t>
            </a:r>
            <a:r>
              <a:rPr lang="en" u="sng" dirty="0">
                <a:solidFill>
                  <a:schemeClr val="hlink"/>
                </a:solidFill>
                <a:hlinkClick r:id="rId5"/>
              </a:rPr>
              <a:t>dataset</a:t>
            </a:r>
            <a:r>
              <a:rPr lang="en" dirty="0"/>
              <a:t> developed by </a:t>
            </a:r>
            <a:r>
              <a:rPr lang="en" u="sng" dirty="0">
                <a:solidFill>
                  <a:schemeClr val="hlink"/>
                </a:solidFill>
                <a:hlinkClick r:id="rId6"/>
              </a:rPr>
              <a:t>Potapov et al. (2020)</a:t>
            </a:r>
            <a:r>
              <a:rPr lang="en" dirty="0"/>
              <a:t>.</a:t>
            </a:r>
            <a:endParaRPr dirty="0"/>
          </a:p>
        </p:txBody>
      </p:sp>
      <p:pic>
        <p:nvPicPr>
          <p:cNvPr id="294" name="Google Shape;294;p35"/>
          <p:cNvPicPr preferRelativeResize="0"/>
          <p:nvPr/>
        </p:nvPicPr>
        <p:blipFill>
          <a:blip r:embed="rId7">
            <a:alphaModFix/>
          </a:blip>
          <a:stretch>
            <a:fillRect/>
          </a:stretch>
        </p:blipFill>
        <p:spPr>
          <a:xfrm>
            <a:off x="72113" y="3251619"/>
            <a:ext cx="2286000" cy="1554480"/>
          </a:xfrm>
          <a:prstGeom prst="rect">
            <a:avLst/>
          </a:prstGeom>
          <a:noFill/>
          <a:ln>
            <a:noFill/>
          </a:ln>
        </p:spPr>
      </p:pic>
      <p:pic>
        <p:nvPicPr>
          <p:cNvPr id="295" name="Google Shape;295;p35"/>
          <p:cNvPicPr preferRelativeResize="0"/>
          <p:nvPr/>
        </p:nvPicPr>
        <p:blipFill>
          <a:blip r:embed="rId8">
            <a:alphaModFix/>
          </a:blip>
          <a:stretch>
            <a:fillRect/>
          </a:stretch>
        </p:blipFill>
        <p:spPr>
          <a:xfrm>
            <a:off x="2300912" y="3247569"/>
            <a:ext cx="2286000" cy="1554480"/>
          </a:xfrm>
          <a:prstGeom prst="rect">
            <a:avLst/>
          </a:prstGeom>
          <a:noFill/>
          <a:ln>
            <a:noFill/>
          </a:ln>
        </p:spPr>
      </p:pic>
      <p:pic>
        <p:nvPicPr>
          <p:cNvPr id="296" name="Google Shape;296;p35"/>
          <p:cNvPicPr preferRelativeResize="0"/>
          <p:nvPr/>
        </p:nvPicPr>
        <p:blipFill>
          <a:blip r:embed="rId9">
            <a:alphaModFix/>
          </a:blip>
          <a:stretch>
            <a:fillRect/>
          </a:stretch>
        </p:blipFill>
        <p:spPr>
          <a:xfrm>
            <a:off x="4586900" y="3253285"/>
            <a:ext cx="2286000" cy="1543050"/>
          </a:xfrm>
          <a:prstGeom prst="rect">
            <a:avLst/>
          </a:prstGeom>
          <a:noFill/>
          <a:ln>
            <a:noFill/>
          </a:ln>
        </p:spPr>
      </p:pic>
      <p:pic>
        <p:nvPicPr>
          <p:cNvPr id="297" name="Google Shape;297;p35"/>
          <p:cNvPicPr preferRelativeResize="0"/>
          <p:nvPr/>
        </p:nvPicPr>
        <p:blipFill>
          <a:blip r:embed="rId10">
            <a:alphaModFix/>
          </a:blip>
          <a:stretch>
            <a:fillRect/>
          </a:stretch>
        </p:blipFill>
        <p:spPr>
          <a:xfrm>
            <a:off x="6785888" y="3263056"/>
            <a:ext cx="2286000" cy="1531620"/>
          </a:xfrm>
          <a:prstGeom prst="rect">
            <a:avLst/>
          </a:prstGeom>
          <a:noFill/>
          <a:ln>
            <a:noFill/>
          </a:ln>
        </p:spPr>
      </p:pic>
      <p:sp>
        <p:nvSpPr>
          <p:cNvPr id="298" name="Google Shape;298;p35"/>
          <p:cNvSpPr txBox="1"/>
          <p:nvPr/>
        </p:nvSpPr>
        <p:spPr>
          <a:xfrm>
            <a:off x="2861814" y="2911842"/>
            <a:ext cx="3579300" cy="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Preliminary Canopy </a:t>
            </a:r>
            <a:r>
              <a:rPr lang="en" b="1" dirty="0" smtClean="0"/>
              <a:t>Dataset for July </a:t>
            </a:r>
            <a:endParaRPr b="1" dirty="0"/>
          </a:p>
        </p:txBody>
      </p:sp>
      <p:sp>
        <p:nvSpPr>
          <p:cNvPr id="299" name="Google Shape;299;p35"/>
          <p:cNvSpPr txBox="1"/>
          <p:nvPr/>
        </p:nvSpPr>
        <p:spPr>
          <a:xfrm>
            <a:off x="72124" y="4750656"/>
            <a:ext cx="4364409" cy="259200"/>
          </a:xfrm>
          <a:prstGeom prst="rect">
            <a:avLst/>
          </a:prstGeom>
          <a:noFill/>
          <a:ln>
            <a:noFill/>
          </a:ln>
        </p:spPr>
        <p:txBody>
          <a:bodyPr spcFirstLastPara="1" wrap="square" lIns="91425" tIns="91425" rIns="91425" bIns="91425" anchor="t" anchorCtr="0">
            <a:noAutofit/>
          </a:bodyPr>
          <a:lstStyle/>
          <a:p>
            <a:pPr lvl="0"/>
            <a:r>
              <a:rPr lang="en" sz="1200" b="1" dirty="0"/>
              <a:t>Results courtesy of Dr. Wei-Ting Hung </a:t>
            </a:r>
            <a:r>
              <a:rPr lang="en" sz="1200" b="1" dirty="0" smtClean="0"/>
              <a:t>(NOAA-ARL/GMU) </a:t>
            </a:r>
            <a:endParaRPr sz="1200" b="1" dirty="0"/>
          </a:p>
        </p:txBody>
      </p:sp>
      <p:sp>
        <p:nvSpPr>
          <p:cNvPr id="2" name="TextBox 1"/>
          <p:cNvSpPr txBox="1"/>
          <p:nvPr/>
        </p:nvSpPr>
        <p:spPr>
          <a:xfrm>
            <a:off x="4508057" y="4740551"/>
            <a:ext cx="6501261" cy="538609"/>
          </a:xfrm>
          <a:prstGeom prst="rect">
            <a:avLst/>
          </a:prstGeom>
          <a:noFill/>
        </p:spPr>
        <p:txBody>
          <a:bodyPr wrap="square" rtlCol="0">
            <a:spAutoFit/>
          </a:bodyPr>
          <a:lstStyle/>
          <a:p>
            <a:r>
              <a:rPr lang="en-US" sz="600" b="1" u="sng" dirty="0" smtClean="0"/>
              <a:t>Download Canopy Data from AWS Here</a:t>
            </a:r>
            <a:r>
              <a:rPr lang="en-US" sz="600" b="1" u="sng" dirty="0"/>
              <a:t>:</a:t>
            </a:r>
            <a:endParaRPr lang="en-US" sz="600" b="1" u="sng" dirty="0" smtClean="0">
              <a:solidFill>
                <a:schemeClr val="tx1"/>
              </a:solidFill>
              <a:hlinkClick r:id="rId11"/>
            </a:endParaRPr>
          </a:p>
          <a:p>
            <a:r>
              <a:rPr lang="en-US" sz="600" dirty="0" smtClean="0">
                <a:solidFill>
                  <a:schemeClr val="tx1"/>
                </a:solidFill>
                <a:hlinkClick r:id="rId11"/>
              </a:rPr>
              <a:t>https</a:t>
            </a:r>
            <a:r>
              <a:rPr lang="en-US" sz="600" dirty="0">
                <a:solidFill>
                  <a:schemeClr val="tx1"/>
                </a:solidFill>
                <a:hlinkClick r:id="rId11"/>
              </a:rPr>
              <a:t>://</a:t>
            </a:r>
            <a:r>
              <a:rPr lang="en-US" sz="600" dirty="0" smtClean="0">
                <a:solidFill>
                  <a:schemeClr val="tx1"/>
                </a:solidFill>
                <a:hlinkClick r:id="rId11"/>
              </a:rPr>
              <a:t>nacc-in-the-cloud.s3.amazonaws.com/inputs/geo-files/gfs.canopy.t12z.2022MMDD.sfcf000.nc</a:t>
            </a:r>
            <a:r>
              <a:rPr lang="en-US" sz="600" dirty="0" smtClean="0">
                <a:solidFill>
                  <a:schemeClr val="tx1"/>
                </a:solidFill>
              </a:rPr>
              <a:t>  </a:t>
            </a:r>
            <a:r>
              <a:rPr lang="en-US" sz="600" dirty="0" smtClean="0"/>
              <a:t>(@12 km w/GFS met)</a:t>
            </a:r>
          </a:p>
          <a:p>
            <a:r>
              <a:rPr lang="en-US" sz="600" dirty="0">
                <a:solidFill>
                  <a:schemeClr val="tx1"/>
                </a:solidFill>
                <a:hlinkClick r:id="rId12"/>
              </a:rPr>
              <a:t>https://</a:t>
            </a:r>
            <a:r>
              <a:rPr lang="en-US" sz="600" dirty="0" smtClean="0">
                <a:solidFill>
                  <a:schemeClr val="tx1"/>
                </a:solidFill>
                <a:hlinkClick r:id="rId12"/>
              </a:rPr>
              <a:t>nacc-in-the-cloud.s3.amazonaws.com/inputs/geo-files/canopy*</a:t>
            </a:r>
            <a:r>
              <a:rPr lang="en-US" sz="600" dirty="0" smtClean="0">
                <a:solidFill>
                  <a:schemeClr val="tx1"/>
                </a:solidFill>
              </a:rPr>
              <a:t> </a:t>
            </a:r>
            <a:r>
              <a:rPr lang="en-US" sz="600" dirty="0" smtClean="0"/>
              <a:t>(@ 1km canopy variables only)</a:t>
            </a:r>
          </a:p>
          <a:p>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and Ongoing Work</a:t>
            </a:r>
            <a:endParaRPr/>
          </a:p>
          <a:p>
            <a:pPr marL="0" lvl="0" indent="0" algn="l" rtl="0">
              <a:spcBef>
                <a:spcPts val="0"/>
              </a:spcBef>
              <a:spcAft>
                <a:spcPts val="0"/>
              </a:spcAft>
              <a:buNone/>
            </a:pPr>
            <a:endParaRPr/>
          </a:p>
        </p:txBody>
      </p:sp>
      <p:sp>
        <p:nvSpPr>
          <p:cNvPr id="305" name="Google Shape;305;p36"/>
          <p:cNvSpPr txBox="1">
            <a:spLocks noGrp="1"/>
          </p:cNvSpPr>
          <p:nvPr>
            <p:ph type="body" idx="1"/>
          </p:nvPr>
        </p:nvSpPr>
        <p:spPr>
          <a:xfrm>
            <a:off x="311700" y="1152475"/>
            <a:ext cx="8832300" cy="38091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u="sng"/>
              <a:t>Summary:</a:t>
            </a:r>
            <a:endParaRPr u="sng"/>
          </a:p>
          <a:p>
            <a:pPr marL="457200" lvl="0" indent="-342900" algn="l" rtl="0">
              <a:spcBef>
                <a:spcPts val="1200"/>
              </a:spcBef>
              <a:spcAft>
                <a:spcPts val="0"/>
              </a:spcAft>
              <a:buSzPts val="1800"/>
              <a:buChar char="●"/>
            </a:pPr>
            <a:r>
              <a:rPr lang="en"/>
              <a:t>In-canopy parameterizations improves the UFS-AQM ozone predictions. </a:t>
            </a:r>
            <a:endParaRPr/>
          </a:p>
          <a:p>
            <a:pPr marL="457200" lvl="0" indent="-342900" algn="l" rtl="0">
              <a:spcBef>
                <a:spcPts val="0"/>
              </a:spcBef>
              <a:spcAft>
                <a:spcPts val="0"/>
              </a:spcAft>
              <a:buSzPts val="1800"/>
              <a:buChar char="●"/>
            </a:pPr>
            <a:r>
              <a:rPr lang="en"/>
              <a:t>Development of the canopy-app allows for more flexible UFS applications.</a:t>
            </a:r>
            <a:endParaRPr/>
          </a:p>
          <a:p>
            <a:pPr marL="457200" lvl="0" indent="-342900" algn="l" rtl="0">
              <a:spcBef>
                <a:spcPts val="0"/>
              </a:spcBef>
              <a:spcAft>
                <a:spcPts val="0"/>
              </a:spcAft>
              <a:buSzPts val="1800"/>
              <a:buChar char="●"/>
            </a:pPr>
            <a:r>
              <a:rPr lang="en"/>
              <a:t>Development of global 1 km canopy datasets for improved UFS characterization. </a:t>
            </a:r>
            <a:endParaRPr/>
          </a:p>
          <a:p>
            <a:pPr marL="457200" lvl="0" indent="0" algn="l" rtl="0">
              <a:spcBef>
                <a:spcPts val="1200"/>
              </a:spcBef>
              <a:spcAft>
                <a:spcPts val="0"/>
              </a:spcAft>
              <a:buNone/>
            </a:pPr>
            <a:r>
              <a:rPr lang="en" u="sng"/>
              <a:t>Ongoing Work:</a:t>
            </a:r>
            <a:endParaRPr u="sng"/>
          </a:p>
          <a:p>
            <a:pPr marL="457200" lvl="0" indent="-342900" algn="l" rtl="0">
              <a:spcBef>
                <a:spcPts val="1200"/>
              </a:spcBef>
              <a:spcAft>
                <a:spcPts val="0"/>
              </a:spcAft>
              <a:buSzPts val="1800"/>
              <a:buChar char="●"/>
            </a:pPr>
            <a:r>
              <a:rPr lang="en"/>
              <a:t>Refine Online-CMAQ canopy code/thresholds across UFS physics &amp; chemistry. </a:t>
            </a:r>
            <a:endParaRPr/>
          </a:p>
          <a:p>
            <a:pPr marL="457200" lvl="0" indent="-342900" algn="l" rtl="0">
              <a:spcBef>
                <a:spcPts val="0"/>
              </a:spcBef>
              <a:spcAft>
                <a:spcPts val="0"/>
              </a:spcAft>
              <a:buSzPts val="1800"/>
              <a:buChar char="●"/>
            </a:pPr>
            <a:r>
              <a:rPr lang="en"/>
              <a:t>Integrate global 1 km canopy datasets into UFS Online-CMAQ.</a:t>
            </a:r>
            <a:endParaRPr/>
          </a:p>
          <a:p>
            <a:pPr marL="457200" lvl="0" indent="-342900" algn="l" rtl="0">
              <a:spcBef>
                <a:spcPts val="0"/>
              </a:spcBef>
              <a:spcAft>
                <a:spcPts val="0"/>
              </a:spcAft>
              <a:buSzPts val="1800"/>
              <a:buChar char="●"/>
            </a:pPr>
            <a:r>
              <a:rPr lang="en"/>
              <a:t>Investigate canopy effects on all aspects of PM</a:t>
            </a:r>
            <a:r>
              <a:rPr lang="en" baseline="-25000"/>
              <a:t>2.5</a:t>
            </a:r>
            <a:r>
              <a:rPr lang="en"/>
              <a:t> and species.</a:t>
            </a:r>
            <a:endParaRPr/>
          </a:p>
          <a:p>
            <a:pPr marL="457200" lvl="0" indent="-342900" algn="l" rtl="0">
              <a:spcBef>
                <a:spcPts val="0"/>
              </a:spcBef>
              <a:spcAft>
                <a:spcPts val="0"/>
              </a:spcAft>
              <a:buSzPts val="1800"/>
              <a:buChar char="●"/>
            </a:pPr>
            <a:r>
              <a:rPr lang="en"/>
              <a:t>Use of field/satellite/aircraft data for improved evaluation of Online-CMAQ.</a:t>
            </a:r>
            <a:endParaRPr/>
          </a:p>
          <a:p>
            <a:pPr marL="457200" lvl="0" indent="-342900" algn="l" rtl="0">
              <a:spcBef>
                <a:spcPts val="0"/>
              </a:spcBef>
              <a:spcAft>
                <a:spcPts val="0"/>
              </a:spcAft>
              <a:buSzPts val="1800"/>
              <a:buChar char="●"/>
            </a:pPr>
            <a:r>
              <a:rPr lang="en"/>
              <a:t>Continue development of “canopy-app” for novel research and the UFS.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Details…</a:t>
            </a:r>
            <a:endParaRPr/>
          </a:p>
        </p:txBody>
      </p:sp>
      <p:sp>
        <p:nvSpPr>
          <p:cNvPr id="311" name="Google Shape;31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t>
            </a:r>
            <a:r>
              <a:rPr lang="en" i="1" dirty="0"/>
              <a:t>Quantifying the effects of vegetative in-canopy photolysis and turbulence processes on U.S. air quality</a:t>
            </a:r>
            <a:r>
              <a:rPr lang="en" dirty="0"/>
              <a:t>”: </a:t>
            </a:r>
            <a:r>
              <a:rPr lang="en" u="sng" dirty="0"/>
              <a:t>Dr. Chi-Tsan Wang</a:t>
            </a:r>
            <a:r>
              <a:rPr lang="en" dirty="0"/>
              <a:t> (George Mason University)                         </a:t>
            </a:r>
            <a:r>
              <a:rPr lang="en" b="1" dirty="0"/>
              <a:t>Dogwood Room today @ 1:40 p.m.</a:t>
            </a:r>
            <a:endParaRPr b="1" dirty="0"/>
          </a:p>
          <a:p>
            <a:pPr marL="0" lvl="0" indent="0" algn="l" rtl="0">
              <a:spcBef>
                <a:spcPts val="1200"/>
              </a:spcBef>
              <a:spcAft>
                <a:spcPts val="0"/>
              </a:spcAft>
              <a:buNone/>
            </a:pPr>
            <a:endParaRPr dirty="0"/>
          </a:p>
          <a:p>
            <a:pPr marL="0" lvl="0" indent="0" algn="l" rtl="0">
              <a:spcBef>
                <a:spcPts val="1200"/>
              </a:spcBef>
              <a:spcAft>
                <a:spcPts val="1200"/>
              </a:spcAft>
              <a:buClr>
                <a:schemeClr val="dk1"/>
              </a:buClr>
              <a:buSzPts val="1100"/>
              <a:buFont typeface="Arial"/>
              <a:buNone/>
            </a:pPr>
            <a:r>
              <a:rPr lang="en" dirty="0"/>
              <a:t>More details on “canopy-app” for research and the UFS: </a:t>
            </a:r>
            <a:r>
              <a:rPr lang="en" dirty="0" smtClean="0"/>
              <a:t>     </a:t>
            </a:r>
            <a:r>
              <a:rPr lang="en" u="sng" dirty="0" smtClean="0">
                <a:solidFill>
                  <a:schemeClr val="hlink"/>
                </a:solidFill>
                <a:hlinkClick r:id="rId3"/>
              </a:rPr>
              <a:t>https</a:t>
            </a:r>
            <a:r>
              <a:rPr lang="en" u="sng" dirty="0">
                <a:solidFill>
                  <a:schemeClr val="hlink"/>
                </a:solidFill>
                <a:hlinkClick r:id="rId3"/>
              </a:rPr>
              <a:t>://github.com/noaa-oar-arl/canopy-app</a:t>
            </a:r>
            <a:r>
              <a:rPr lang="en" dirty="0"/>
              <a:t> </a:t>
            </a:r>
            <a:endParaRPr dirty="0"/>
          </a:p>
        </p:txBody>
      </p:sp>
      <p:pic>
        <p:nvPicPr>
          <p:cNvPr id="312" name="Google Shape;312;p37"/>
          <p:cNvPicPr preferRelativeResize="0">
            <a:picLocks noChangeAspect="1"/>
          </p:cNvPicPr>
          <p:nvPr/>
        </p:nvPicPr>
        <p:blipFill>
          <a:blip r:embed="rId4">
            <a:alphaModFix/>
          </a:blip>
          <a:stretch>
            <a:fillRect/>
          </a:stretch>
        </p:blipFill>
        <p:spPr>
          <a:xfrm>
            <a:off x="6332666" y="2653198"/>
            <a:ext cx="2225002" cy="2245899"/>
          </a:xfrm>
          <a:prstGeom prst="rect">
            <a:avLst/>
          </a:prstGeom>
          <a:noFill/>
          <a:ln>
            <a:noFill/>
          </a:ln>
        </p:spPr>
      </p:pic>
      <p:sp>
        <p:nvSpPr>
          <p:cNvPr id="2" name="TextBox 1"/>
          <p:cNvSpPr txBox="1"/>
          <p:nvPr/>
        </p:nvSpPr>
        <p:spPr>
          <a:xfrm>
            <a:off x="379939" y="4259497"/>
            <a:ext cx="4967785" cy="738664"/>
          </a:xfrm>
          <a:prstGeom prst="rect">
            <a:avLst/>
          </a:prstGeom>
          <a:noFill/>
        </p:spPr>
        <p:txBody>
          <a:bodyPr wrap="square" rtlCol="0">
            <a:spAutoFit/>
          </a:bodyPr>
          <a:lstStyle/>
          <a:p>
            <a:r>
              <a:rPr lang="en-US" i="1" dirty="0" smtClean="0"/>
              <a:t>Acknowledgements/Funding</a:t>
            </a:r>
            <a:r>
              <a:rPr lang="en-US" i="1" dirty="0"/>
              <a:t>:  </a:t>
            </a:r>
            <a:r>
              <a:rPr lang="en-US" i="1" dirty="0" smtClean="0"/>
              <a:t>NOAA-WPO FY2022            In-Canopy </a:t>
            </a:r>
            <a:r>
              <a:rPr lang="en-US" i="1" dirty="0"/>
              <a:t>Processes </a:t>
            </a:r>
            <a:r>
              <a:rPr lang="en-US" i="1" dirty="0" smtClean="0"/>
              <a:t>Research Project</a:t>
            </a:r>
          </a:p>
          <a:p>
            <a:r>
              <a:rPr lang="en-US" i="1" dirty="0">
                <a:hlinkClick r:id="rId5"/>
              </a:rPr>
              <a:t>https://wpo.noaa.gov/beyond-the-big-leaf-model-at-noaa</a:t>
            </a:r>
            <a:r>
              <a:rPr lang="en-US" i="1" dirty="0" smtClean="0">
                <a:hlinkClick r:id="rId5"/>
              </a:rPr>
              <a:t>/</a:t>
            </a:r>
            <a:r>
              <a:rPr lang="en-US" i="1" dirty="0" smtClean="0"/>
              <a:t> </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Unified Forecast System (UFS) </a:t>
            </a:r>
            <a:endParaRPr/>
          </a:p>
        </p:txBody>
      </p:sp>
      <p:pic>
        <p:nvPicPr>
          <p:cNvPr id="107" name="Google Shape;107;p25"/>
          <p:cNvPicPr preferRelativeResize="0"/>
          <p:nvPr/>
        </p:nvPicPr>
        <p:blipFill>
          <a:blip r:embed="rId3">
            <a:alphaModFix/>
          </a:blip>
          <a:stretch>
            <a:fillRect/>
          </a:stretch>
        </p:blipFill>
        <p:spPr>
          <a:xfrm>
            <a:off x="435975" y="1017724"/>
            <a:ext cx="8011751" cy="3898449"/>
          </a:xfrm>
          <a:prstGeom prst="rect">
            <a:avLst/>
          </a:prstGeom>
          <a:noFill/>
          <a:ln>
            <a:noFill/>
          </a:ln>
        </p:spPr>
      </p:pic>
      <p:sp>
        <p:nvSpPr>
          <p:cNvPr id="108" name="Google Shape;108;p25"/>
          <p:cNvSpPr/>
          <p:nvPr/>
        </p:nvSpPr>
        <p:spPr>
          <a:xfrm>
            <a:off x="435975" y="3445525"/>
            <a:ext cx="4899900" cy="1392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5"/>
          <p:cNvSpPr txBox="1"/>
          <p:nvPr/>
        </p:nvSpPr>
        <p:spPr>
          <a:xfrm>
            <a:off x="3254925" y="4786825"/>
            <a:ext cx="461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hlinkClick r:id="rId4"/>
              </a:rPr>
              <a:t>https://ufscommunity.org/</a:t>
            </a:r>
            <a:r>
              <a:rPr lang="en" b="1">
                <a:solidFill>
                  <a:schemeClr val="dk1"/>
                </a:solidFill>
              </a:rPr>
              <a:t> </a:t>
            </a:r>
            <a:endParaRPr b="1"/>
          </a:p>
        </p:txBody>
      </p:sp>
      <p:pic>
        <p:nvPicPr>
          <p:cNvPr id="110" name="Google Shape;110;p25"/>
          <p:cNvPicPr preferRelativeResize="0"/>
          <p:nvPr/>
        </p:nvPicPr>
        <p:blipFill>
          <a:blip r:embed="rId5">
            <a:alphaModFix/>
          </a:blip>
          <a:stretch>
            <a:fillRect/>
          </a:stretch>
        </p:blipFill>
        <p:spPr>
          <a:xfrm>
            <a:off x="6723015" y="423575"/>
            <a:ext cx="1663785" cy="615600"/>
          </a:xfrm>
          <a:prstGeom prst="rect">
            <a:avLst/>
          </a:prstGeom>
          <a:noFill/>
          <a:ln>
            <a:noFill/>
          </a:ln>
        </p:spPr>
      </p:pic>
      <p:sp>
        <p:nvSpPr>
          <p:cNvPr id="111" name="Google Shape;111;p25"/>
          <p:cNvSpPr/>
          <p:nvPr/>
        </p:nvSpPr>
        <p:spPr>
          <a:xfrm>
            <a:off x="7168500" y="2786725"/>
            <a:ext cx="1218300" cy="6588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26"/>
          <p:cNvGrpSpPr/>
          <p:nvPr/>
        </p:nvGrpSpPr>
        <p:grpSpPr>
          <a:xfrm>
            <a:off x="5936200" y="1418493"/>
            <a:ext cx="2773200" cy="3148119"/>
            <a:chOff x="6059225" y="1540343"/>
            <a:chExt cx="2773200" cy="3148119"/>
          </a:xfrm>
        </p:grpSpPr>
        <p:sp>
          <p:nvSpPr>
            <p:cNvPr id="117" name="Google Shape;117;p26"/>
            <p:cNvSpPr/>
            <p:nvPr/>
          </p:nvSpPr>
          <p:spPr>
            <a:xfrm>
              <a:off x="6059225" y="1616762"/>
              <a:ext cx="2773200" cy="3071700"/>
            </a:xfrm>
            <a:prstGeom prst="roundRect">
              <a:avLst>
                <a:gd name="adj" fmla="val 4437"/>
              </a:avLst>
            </a:prstGeom>
            <a:gradFill>
              <a:gsLst>
                <a:gs pos="0">
                  <a:srgbClr val="F2F2F2"/>
                </a:gs>
                <a:gs pos="100000">
                  <a:srgbClr val="A6A6A6"/>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txBox="1"/>
            <p:nvPr/>
          </p:nvSpPr>
          <p:spPr>
            <a:xfrm>
              <a:off x="6479675" y="1540343"/>
              <a:ext cx="1932300" cy="2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Lato"/>
                  <a:ea typeface="Lato"/>
                  <a:cs typeface="Lato"/>
                  <a:sym typeface="Lato"/>
                </a:rPr>
                <a:t>NUOPC Layer</a:t>
              </a:r>
              <a:endParaRPr sz="1100" b="1">
                <a:latin typeface="Lato"/>
                <a:ea typeface="Lato"/>
                <a:cs typeface="Lato"/>
                <a:sym typeface="Lato"/>
              </a:endParaRPr>
            </a:p>
          </p:txBody>
        </p:sp>
      </p:grpSp>
      <p:sp>
        <p:nvSpPr>
          <p:cNvPr id="119" name="Google Shape;11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NOAA’s Next-Generation Coupled Air Quality Model </a:t>
            </a:r>
            <a:endParaRPr/>
          </a:p>
        </p:txBody>
      </p:sp>
      <p:sp>
        <p:nvSpPr>
          <p:cNvPr id="120" name="Google Shape;120;p26"/>
          <p:cNvSpPr txBox="1">
            <a:spLocks noGrp="1"/>
          </p:cNvSpPr>
          <p:nvPr>
            <p:ph type="sldNum" idx="12"/>
          </p:nvPr>
        </p:nvSpPr>
        <p:spPr>
          <a:xfrm>
            <a:off x="8349433" y="45413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121" name="Google Shape;121;p26"/>
          <p:cNvSpPr/>
          <p:nvPr/>
        </p:nvSpPr>
        <p:spPr>
          <a:xfrm>
            <a:off x="311700" y="1492225"/>
            <a:ext cx="2480700" cy="3071700"/>
          </a:xfrm>
          <a:prstGeom prst="roundRect">
            <a:avLst>
              <a:gd name="adj" fmla="val 5177"/>
            </a:avLst>
          </a:prstGeom>
          <a:gradFill>
            <a:gsLst>
              <a:gs pos="0">
                <a:srgbClr val="FDECDB"/>
              </a:gs>
              <a:gs pos="100000">
                <a:srgbClr val="F0A96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6"/>
          <p:cNvSpPr/>
          <p:nvPr/>
        </p:nvSpPr>
        <p:spPr>
          <a:xfrm>
            <a:off x="3201450" y="1492375"/>
            <a:ext cx="2480700" cy="3071700"/>
          </a:xfrm>
          <a:prstGeom prst="roundRect">
            <a:avLst>
              <a:gd name="adj" fmla="val 5177"/>
            </a:avLst>
          </a:prstGeom>
          <a:gradFill>
            <a:gsLst>
              <a:gs pos="0">
                <a:srgbClr val="DCECD5"/>
              </a:gs>
              <a:gs pos="100000">
                <a:srgbClr val="93BC81"/>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6"/>
          <p:cNvSpPr/>
          <p:nvPr/>
        </p:nvSpPr>
        <p:spPr>
          <a:xfrm>
            <a:off x="3330725" y="1679950"/>
            <a:ext cx="2224500" cy="1181100"/>
          </a:xfrm>
          <a:prstGeom prst="roundRect">
            <a:avLst>
              <a:gd name="adj" fmla="val 7692"/>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6"/>
          <p:cNvSpPr/>
          <p:nvPr/>
        </p:nvSpPr>
        <p:spPr>
          <a:xfrm>
            <a:off x="3383500" y="17678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Include emissions</a:t>
            </a:r>
            <a:endParaRPr sz="1300">
              <a:latin typeface="Lato"/>
              <a:ea typeface="Lato"/>
              <a:cs typeface="Lato"/>
              <a:sym typeface="Lato"/>
            </a:endParaRPr>
          </a:p>
        </p:txBody>
      </p:sp>
      <p:sp>
        <p:nvSpPr>
          <p:cNvPr id="125" name="Google Shape;125;p26"/>
          <p:cNvSpPr/>
          <p:nvPr/>
        </p:nvSpPr>
        <p:spPr>
          <a:xfrm>
            <a:off x="3383500" y="21488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Comp. vertical mixing</a:t>
            </a:r>
            <a:endParaRPr sz="1300">
              <a:latin typeface="Lato"/>
              <a:ea typeface="Lato"/>
              <a:cs typeface="Lato"/>
              <a:sym typeface="Lato"/>
            </a:endParaRPr>
          </a:p>
        </p:txBody>
      </p:sp>
      <p:sp>
        <p:nvSpPr>
          <p:cNvPr id="126" name="Google Shape;126;p26"/>
          <p:cNvSpPr/>
          <p:nvPr/>
        </p:nvSpPr>
        <p:spPr>
          <a:xfrm>
            <a:off x="3383500" y="25298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Run Convection (ACM2)</a:t>
            </a:r>
            <a:endParaRPr sz="1300">
              <a:latin typeface="Lato"/>
              <a:ea typeface="Lato"/>
              <a:cs typeface="Lato"/>
              <a:sym typeface="Lato"/>
            </a:endParaRPr>
          </a:p>
        </p:txBody>
      </p:sp>
      <p:sp>
        <p:nvSpPr>
          <p:cNvPr id="127" name="Google Shape;127;p26"/>
          <p:cNvSpPr txBox="1"/>
          <p:nvPr/>
        </p:nvSpPr>
        <p:spPr>
          <a:xfrm>
            <a:off x="3476525" y="1427614"/>
            <a:ext cx="1932300" cy="1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Vertical diffusion processes</a:t>
            </a:r>
            <a:endParaRPr sz="1100">
              <a:latin typeface="Lato"/>
              <a:ea typeface="Lato"/>
              <a:cs typeface="Lato"/>
              <a:sym typeface="Lato"/>
            </a:endParaRPr>
          </a:p>
        </p:txBody>
      </p:sp>
      <p:sp>
        <p:nvSpPr>
          <p:cNvPr id="128" name="Google Shape;128;p26"/>
          <p:cNvSpPr txBox="1"/>
          <p:nvPr/>
        </p:nvSpPr>
        <p:spPr>
          <a:xfrm>
            <a:off x="971700" y="1105525"/>
            <a:ext cx="1160700" cy="2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FV3 model</a:t>
            </a:r>
            <a:endParaRPr b="1">
              <a:latin typeface="Lato"/>
              <a:ea typeface="Lato"/>
              <a:cs typeface="Lato"/>
              <a:sym typeface="Lato"/>
            </a:endParaRPr>
          </a:p>
        </p:txBody>
      </p:sp>
      <p:sp>
        <p:nvSpPr>
          <p:cNvPr id="129" name="Google Shape;129;p26"/>
          <p:cNvSpPr txBox="1"/>
          <p:nvPr/>
        </p:nvSpPr>
        <p:spPr>
          <a:xfrm>
            <a:off x="3552725" y="1110625"/>
            <a:ext cx="1780500" cy="2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CMAQ (simplified)</a:t>
            </a:r>
            <a:endParaRPr b="1">
              <a:latin typeface="Lato"/>
              <a:ea typeface="Lato"/>
              <a:cs typeface="Lato"/>
              <a:sym typeface="Lato"/>
            </a:endParaRPr>
          </a:p>
        </p:txBody>
      </p:sp>
      <p:sp>
        <p:nvSpPr>
          <p:cNvPr id="130" name="Google Shape;130;p26"/>
          <p:cNvSpPr/>
          <p:nvPr/>
        </p:nvSpPr>
        <p:spPr>
          <a:xfrm>
            <a:off x="3383500" y="29870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Advection</a:t>
            </a:r>
            <a:endParaRPr sz="1300">
              <a:latin typeface="Lato"/>
              <a:ea typeface="Lato"/>
              <a:cs typeface="Lato"/>
              <a:sym typeface="Lato"/>
            </a:endParaRPr>
          </a:p>
        </p:txBody>
      </p:sp>
      <p:sp>
        <p:nvSpPr>
          <p:cNvPr id="131" name="Google Shape;131;p26"/>
          <p:cNvSpPr/>
          <p:nvPr/>
        </p:nvSpPr>
        <p:spPr>
          <a:xfrm>
            <a:off x="3383500" y="33680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Horizontal diffusion</a:t>
            </a:r>
            <a:endParaRPr sz="1300">
              <a:latin typeface="Lato"/>
              <a:ea typeface="Lato"/>
              <a:cs typeface="Lato"/>
              <a:sym typeface="Lato"/>
            </a:endParaRPr>
          </a:p>
        </p:txBody>
      </p:sp>
      <p:sp>
        <p:nvSpPr>
          <p:cNvPr id="132" name="Google Shape;132;p26"/>
          <p:cNvSpPr/>
          <p:nvPr/>
        </p:nvSpPr>
        <p:spPr>
          <a:xfrm>
            <a:off x="3383500" y="37490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Chemistry</a:t>
            </a:r>
            <a:endParaRPr sz="1300">
              <a:latin typeface="Lato"/>
              <a:ea typeface="Lato"/>
              <a:cs typeface="Lato"/>
              <a:sym typeface="Lato"/>
            </a:endParaRPr>
          </a:p>
        </p:txBody>
      </p:sp>
      <p:sp>
        <p:nvSpPr>
          <p:cNvPr id="133" name="Google Shape;133;p26"/>
          <p:cNvSpPr/>
          <p:nvPr/>
        </p:nvSpPr>
        <p:spPr>
          <a:xfrm>
            <a:off x="3383500" y="413007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Aerosols</a:t>
            </a:r>
            <a:endParaRPr sz="1300">
              <a:latin typeface="Lato"/>
              <a:ea typeface="Lato"/>
              <a:cs typeface="Lato"/>
              <a:sym typeface="Lato"/>
            </a:endParaRPr>
          </a:p>
        </p:txBody>
      </p:sp>
      <p:grpSp>
        <p:nvGrpSpPr>
          <p:cNvPr id="134" name="Google Shape;134;p26"/>
          <p:cNvGrpSpPr/>
          <p:nvPr/>
        </p:nvGrpSpPr>
        <p:grpSpPr>
          <a:xfrm>
            <a:off x="501300" y="2148875"/>
            <a:ext cx="4983700" cy="261471"/>
            <a:chOff x="624325" y="2270725"/>
            <a:chExt cx="4983700" cy="261471"/>
          </a:xfrm>
        </p:grpSpPr>
        <p:sp>
          <p:nvSpPr>
            <p:cNvPr id="135" name="Google Shape;135;p26"/>
            <p:cNvSpPr/>
            <p:nvPr/>
          </p:nvSpPr>
          <p:spPr>
            <a:xfrm>
              <a:off x="624325" y="2277196"/>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Comp. vertical mixing</a:t>
              </a:r>
              <a:endParaRPr sz="1300">
                <a:latin typeface="Lato"/>
                <a:ea typeface="Lato"/>
                <a:cs typeface="Lato"/>
                <a:sym typeface="Lato"/>
              </a:endParaRPr>
            </a:p>
          </p:txBody>
        </p:sp>
        <p:sp>
          <p:nvSpPr>
            <p:cNvPr id="136" name="Google Shape;136;p26"/>
            <p:cNvSpPr/>
            <p:nvPr/>
          </p:nvSpPr>
          <p:spPr>
            <a:xfrm>
              <a:off x="3506525" y="227072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OFF</a:t>
              </a:r>
              <a:endParaRPr sz="1300">
                <a:latin typeface="Lato"/>
                <a:ea typeface="Lato"/>
                <a:cs typeface="Lato"/>
                <a:sym typeface="Lato"/>
              </a:endParaRPr>
            </a:p>
          </p:txBody>
        </p:sp>
      </p:grpSp>
      <p:grpSp>
        <p:nvGrpSpPr>
          <p:cNvPr id="137" name="Google Shape;137;p26"/>
          <p:cNvGrpSpPr/>
          <p:nvPr/>
        </p:nvGrpSpPr>
        <p:grpSpPr>
          <a:xfrm>
            <a:off x="501300" y="2529875"/>
            <a:ext cx="4983700" cy="261471"/>
            <a:chOff x="624325" y="2651725"/>
            <a:chExt cx="4983700" cy="261471"/>
          </a:xfrm>
        </p:grpSpPr>
        <p:sp>
          <p:nvSpPr>
            <p:cNvPr id="138" name="Google Shape;138;p26"/>
            <p:cNvSpPr/>
            <p:nvPr/>
          </p:nvSpPr>
          <p:spPr>
            <a:xfrm>
              <a:off x="624325" y="2658196"/>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Run Convection</a:t>
              </a:r>
              <a:endParaRPr sz="1300">
                <a:latin typeface="Lato"/>
                <a:ea typeface="Lato"/>
                <a:cs typeface="Lato"/>
                <a:sym typeface="Lato"/>
              </a:endParaRPr>
            </a:p>
          </p:txBody>
        </p:sp>
        <p:sp>
          <p:nvSpPr>
            <p:cNvPr id="139" name="Google Shape;139;p26"/>
            <p:cNvSpPr/>
            <p:nvPr/>
          </p:nvSpPr>
          <p:spPr>
            <a:xfrm>
              <a:off x="3506525" y="265172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OFF</a:t>
              </a:r>
              <a:endParaRPr sz="1300">
                <a:latin typeface="Lato"/>
                <a:ea typeface="Lato"/>
                <a:cs typeface="Lato"/>
                <a:sym typeface="Lato"/>
              </a:endParaRPr>
            </a:p>
          </p:txBody>
        </p:sp>
      </p:grpSp>
      <p:grpSp>
        <p:nvGrpSpPr>
          <p:cNvPr id="140" name="Google Shape;140;p26"/>
          <p:cNvGrpSpPr/>
          <p:nvPr/>
        </p:nvGrpSpPr>
        <p:grpSpPr>
          <a:xfrm>
            <a:off x="501300" y="2987063"/>
            <a:ext cx="4983700" cy="263845"/>
            <a:chOff x="624325" y="3108913"/>
            <a:chExt cx="4983700" cy="263845"/>
          </a:xfrm>
        </p:grpSpPr>
        <p:sp>
          <p:nvSpPr>
            <p:cNvPr id="141" name="Google Shape;141;p26"/>
            <p:cNvSpPr/>
            <p:nvPr/>
          </p:nvSpPr>
          <p:spPr>
            <a:xfrm>
              <a:off x="624325" y="3117758"/>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Advection</a:t>
              </a:r>
              <a:endParaRPr sz="1300">
                <a:latin typeface="Lato"/>
                <a:ea typeface="Lato"/>
                <a:cs typeface="Lato"/>
                <a:sym typeface="Lato"/>
              </a:endParaRPr>
            </a:p>
          </p:txBody>
        </p:sp>
        <p:sp>
          <p:nvSpPr>
            <p:cNvPr id="142" name="Google Shape;142;p26"/>
            <p:cNvSpPr/>
            <p:nvPr/>
          </p:nvSpPr>
          <p:spPr>
            <a:xfrm>
              <a:off x="3506525" y="3108913"/>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OFF</a:t>
              </a:r>
              <a:endParaRPr sz="1300">
                <a:latin typeface="Lato"/>
                <a:ea typeface="Lato"/>
                <a:cs typeface="Lato"/>
                <a:sym typeface="Lato"/>
              </a:endParaRPr>
            </a:p>
          </p:txBody>
        </p:sp>
      </p:grpSp>
      <p:grpSp>
        <p:nvGrpSpPr>
          <p:cNvPr id="143" name="Google Shape;143;p26"/>
          <p:cNvGrpSpPr/>
          <p:nvPr/>
        </p:nvGrpSpPr>
        <p:grpSpPr>
          <a:xfrm>
            <a:off x="493752" y="3368075"/>
            <a:ext cx="4991181" cy="255000"/>
            <a:chOff x="616777" y="3489925"/>
            <a:chExt cx="4991181" cy="255000"/>
          </a:xfrm>
        </p:grpSpPr>
        <p:sp>
          <p:nvSpPr>
            <p:cNvPr id="144" name="Google Shape;144;p26"/>
            <p:cNvSpPr/>
            <p:nvPr/>
          </p:nvSpPr>
          <p:spPr>
            <a:xfrm>
              <a:off x="616777" y="348992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Horizontal diffusion</a:t>
              </a:r>
              <a:endParaRPr sz="1300">
                <a:latin typeface="Lato"/>
                <a:ea typeface="Lato"/>
                <a:cs typeface="Lato"/>
                <a:sym typeface="Lato"/>
              </a:endParaRPr>
            </a:p>
          </p:txBody>
        </p:sp>
        <p:sp>
          <p:nvSpPr>
            <p:cNvPr id="145" name="Google Shape;145;p26"/>
            <p:cNvSpPr/>
            <p:nvPr/>
          </p:nvSpPr>
          <p:spPr>
            <a:xfrm>
              <a:off x="3506458" y="3489925"/>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OFF</a:t>
              </a:r>
              <a:endParaRPr sz="1300">
                <a:latin typeface="Lato"/>
                <a:ea typeface="Lato"/>
                <a:cs typeface="Lato"/>
                <a:sym typeface="Lato"/>
              </a:endParaRPr>
            </a:p>
          </p:txBody>
        </p:sp>
      </p:grpSp>
      <p:grpSp>
        <p:nvGrpSpPr>
          <p:cNvPr id="146" name="Google Shape;146;p26"/>
          <p:cNvGrpSpPr/>
          <p:nvPr/>
        </p:nvGrpSpPr>
        <p:grpSpPr>
          <a:xfrm>
            <a:off x="6022625" y="1693441"/>
            <a:ext cx="2628900" cy="2762270"/>
            <a:chOff x="6145650" y="1815291"/>
            <a:chExt cx="2628900" cy="2762270"/>
          </a:xfrm>
        </p:grpSpPr>
        <p:sp>
          <p:nvSpPr>
            <p:cNvPr id="147" name="Google Shape;147;p26"/>
            <p:cNvSpPr/>
            <p:nvPr/>
          </p:nvSpPr>
          <p:spPr>
            <a:xfrm>
              <a:off x="6145650" y="1883862"/>
              <a:ext cx="2628900" cy="2693700"/>
            </a:xfrm>
            <a:prstGeom prst="roundRect">
              <a:avLst>
                <a:gd name="adj" fmla="val 5177"/>
              </a:avLst>
            </a:prstGeom>
            <a:gradFill>
              <a:gsLst>
                <a:gs pos="0">
                  <a:srgbClr val="D4E5F5"/>
                </a:gs>
                <a:gs pos="100000">
                  <a:srgbClr val="70A4D5"/>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48" name="Google Shape;148;p26"/>
            <p:cNvGrpSpPr/>
            <p:nvPr/>
          </p:nvGrpSpPr>
          <p:grpSpPr>
            <a:xfrm>
              <a:off x="6219750" y="1815291"/>
              <a:ext cx="2480700" cy="2662645"/>
              <a:chOff x="6219750" y="1815291"/>
              <a:chExt cx="2480700" cy="2662645"/>
            </a:xfrm>
          </p:grpSpPr>
          <p:sp>
            <p:nvSpPr>
              <p:cNvPr id="149" name="Google Shape;149;p26"/>
              <p:cNvSpPr/>
              <p:nvPr/>
            </p:nvSpPr>
            <p:spPr>
              <a:xfrm>
                <a:off x="6219750" y="2095198"/>
                <a:ext cx="2480700" cy="255000"/>
              </a:xfrm>
              <a:prstGeom prst="roundRect">
                <a:avLst>
                  <a:gd name="adj" fmla="val 16667"/>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Lato"/>
                    <a:ea typeface="Lato"/>
                    <a:cs typeface="Lato"/>
                    <a:sym typeface="Lato"/>
                  </a:rPr>
                  <a:t>Read emissions (AQMIO)</a:t>
                </a:r>
                <a:endParaRPr sz="1200">
                  <a:latin typeface="Lato"/>
                  <a:ea typeface="Lato"/>
                  <a:cs typeface="Lato"/>
                  <a:sym typeface="Lato"/>
                </a:endParaRPr>
              </a:p>
            </p:txBody>
          </p:sp>
          <p:sp>
            <p:nvSpPr>
              <p:cNvPr id="150" name="Google Shape;150;p26"/>
              <p:cNvSpPr/>
              <p:nvPr/>
            </p:nvSpPr>
            <p:spPr>
              <a:xfrm>
                <a:off x="6219750" y="2426375"/>
                <a:ext cx="2480700" cy="255000"/>
              </a:xfrm>
              <a:prstGeom prst="roundRect">
                <a:avLst>
                  <a:gd name="adj" fmla="val 16667"/>
                </a:avLst>
              </a:prstGeom>
              <a:solidFill>
                <a:srgbClr val="EA999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Lato"/>
                    <a:ea typeface="Lato"/>
                    <a:cs typeface="Lato"/>
                    <a:sym typeface="Lato"/>
                  </a:rPr>
                  <a:t>IMPORT (includes grid)</a:t>
                </a:r>
                <a:endParaRPr sz="1200">
                  <a:latin typeface="Lato"/>
                  <a:ea typeface="Lato"/>
                  <a:cs typeface="Lato"/>
                  <a:sym typeface="Lato"/>
                </a:endParaRPr>
              </a:p>
            </p:txBody>
          </p:sp>
          <p:sp>
            <p:nvSpPr>
              <p:cNvPr id="151" name="Google Shape;151;p26"/>
              <p:cNvSpPr/>
              <p:nvPr/>
            </p:nvSpPr>
            <p:spPr>
              <a:xfrm>
                <a:off x="6219750" y="4222937"/>
                <a:ext cx="2480700" cy="255000"/>
              </a:xfrm>
              <a:prstGeom prst="roundRect">
                <a:avLst>
                  <a:gd name="adj" fmla="val 16667"/>
                </a:avLst>
              </a:prstGeom>
              <a:solidFill>
                <a:srgbClr val="EA999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Lato"/>
                    <a:ea typeface="Lato"/>
                    <a:cs typeface="Lato"/>
                    <a:sym typeface="Lato"/>
                  </a:rPr>
                  <a:t>EXPORT</a:t>
                </a:r>
                <a:endParaRPr sz="1200">
                  <a:latin typeface="Lato"/>
                  <a:ea typeface="Lato"/>
                  <a:cs typeface="Lato"/>
                  <a:sym typeface="Lato"/>
                </a:endParaRPr>
              </a:p>
            </p:txBody>
          </p:sp>
          <p:sp>
            <p:nvSpPr>
              <p:cNvPr id="152" name="Google Shape;152;p26"/>
              <p:cNvSpPr txBox="1"/>
              <p:nvPr/>
            </p:nvSpPr>
            <p:spPr>
              <a:xfrm>
                <a:off x="6493950" y="1815291"/>
                <a:ext cx="1932300" cy="1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Added Infrastructure Layer</a:t>
                </a:r>
                <a:endParaRPr sz="1100">
                  <a:latin typeface="Lato"/>
                  <a:ea typeface="Lato"/>
                  <a:cs typeface="Lato"/>
                  <a:sym typeface="Lato"/>
                </a:endParaRPr>
              </a:p>
            </p:txBody>
          </p:sp>
        </p:grpSp>
      </p:grpSp>
      <p:grpSp>
        <p:nvGrpSpPr>
          <p:cNvPr id="153" name="Google Shape;153;p26"/>
          <p:cNvGrpSpPr/>
          <p:nvPr/>
        </p:nvGrpSpPr>
        <p:grpSpPr>
          <a:xfrm>
            <a:off x="6096719" y="2632440"/>
            <a:ext cx="2480700" cy="1413600"/>
            <a:chOff x="6260775" y="3267175"/>
            <a:chExt cx="2480700" cy="1413600"/>
          </a:xfrm>
        </p:grpSpPr>
        <p:sp>
          <p:nvSpPr>
            <p:cNvPr id="154" name="Google Shape;154;p26"/>
            <p:cNvSpPr/>
            <p:nvPr/>
          </p:nvSpPr>
          <p:spPr>
            <a:xfrm>
              <a:off x="6260775" y="3267175"/>
              <a:ext cx="2480700" cy="1413600"/>
            </a:xfrm>
            <a:prstGeom prst="roundRect">
              <a:avLst>
                <a:gd name="adj" fmla="val 5177"/>
              </a:avLst>
            </a:prstGeom>
            <a:gradFill>
              <a:gsLst>
                <a:gs pos="0">
                  <a:srgbClr val="DCECD5"/>
                </a:gs>
                <a:gs pos="100000">
                  <a:srgbClr val="93BC81"/>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6"/>
            <p:cNvGrpSpPr/>
            <p:nvPr/>
          </p:nvGrpSpPr>
          <p:grpSpPr>
            <a:xfrm>
              <a:off x="6388875" y="3395867"/>
              <a:ext cx="2224500" cy="432900"/>
              <a:chOff x="6388875" y="3395867"/>
              <a:chExt cx="2224500" cy="432900"/>
            </a:xfrm>
          </p:grpSpPr>
          <p:sp>
            <p:nvSpPr>
              <p:cNvPr id="156" name="Google Shape;156;p26"/>
              <p:cNvSpPr/>
              <p:nvPr/>
            </p:nvSpPr>
            <p:spPr>
              <a:xfrm>
                <a:off x="6388875" y="3395867"/>
                <a:ext cx="2224500" cy="432900"/>
              </a:xfrm>
              <a:prstGeom prst="roundRect">
                <a:avLst>
                  <a:gd name="adj" fmla="val 7692"/>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6442825" y="3484813"/>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Include  emissions</a:t>
                </a:r>
                <a:endParaRPr sz="1300">
                  <a:latin typeface="Lato"/>
                  <a:ea typeface="Lato"/>
                  <a:cs typeface="Lato"/>
                  <a:sym typeface="Lato"/>
                </a:endParaRPr>
              </a:p>
            </p:txBody>
          </p:sp>
        </p:grpSp>
        <p:sp>
          <p:nvSpPr>
            <p:cNvPr id="158" name="Google Shape;158;p26"/>
            <p:cNvSpPr/>
            <p:nvPr/>
          </p:nvSpPr>
          <p:spPr>
            <a:xfrm>
              <a:off x="6442825" y="3865813"/>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Chemistry</a:t>
              </a:r>
              <a:endParaRPr sz="1300">
                <a:latin typeface="Lato"/>
                <a:ea typeface="Lato"/>
                <a:cs typeface="Lato"/>
                <a:sym typeface="Lato"/>
              </a:endParaRPr>
            </a:p>
          </p:txBody>
        </p:sp>
        <p:sp>
          <p:nvSpPr>
            <p:cNvPr id="159" name="Google Shape;159;p26"/>
            <p:cNvSpPr/>
            <p:nvPr/>
          </p:nvSpPr>
          <p:spPr>
            <a:xfrm>
              <a:off x="6442825" y="4246813"/>
              <a:ext cx="2101500" cy="255000"/>
            </a:xfrm>
            <a:prstGeom prst="roundRect">
              <a:avLst>
                <a:gd name="adj" fmla="val 16667"/>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Lato"/>
                  <a:ea typeface="Lato"/>
                  <a:cs typeface="Lato"/>
                  <a:sym typeface="Lato"/>
                </a:rPr>
                <a:t>Aerosols</a:t>
              </a:r>
              <a:endParaRPr sz="1300">
                <a:latin typeface="Lato"/>
                <a:ea typeface="Lato"/>
                <a:cs typeface="Lato"/>
                <a:sym typeface="Lato"/>
              </a:endParaRPr>
            </a:p>
          </p:txBody>
        </p:sp>
      </p:grpSp>
      <p:sp>
        <p:nvSpPr>
          <p:cNvPr id="160" name="Google Shape;160;p26"/>
          <p:cNvSpPr txBox="1"/>
          <p:nvPr/>
        </p:nvSpPr>
        <p:spPr>
          <a:xfrm>
            <a:off x="5867650" y="1105525"/>
            <a:ext cx="2910300" cy="2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ato"/>
                <a:ea typeface="Lato"/>
                <a:cs typeface="Lato"/>
                <a:sym typeface="Lato"/>
              </a:rPr>
              <a:t>NOAA Air Quality Model (AQM)</a:t>
            </a:r>
            <a:endParaRPr b="1">
              <a:latin typeface="Lato"/>
              <a:ea typeface="Lato"/>
              <a:cs typeface="Lato"/>
              <a:sym typeface="Lato"/>
            </a:endParaRPr>
          </a:p>
        </p:txBody>
      </p:sp>
      <p:sp>
        <p:nvSpPr>
          <p:cNvPr id="161" name="Google Shape;161;p26"/>
          <p:cNvSpPr txBox="1"/>
          <p:nvPr/>
        </p:nvSpPr>
        <p:spPr>
          <a:xfrm>
            <a:off x="3062200" y="4587275"/>
            <a:ext cx="28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https://github.com/ufs-community</a:t>
            </a:r>
            <a:r>
              <a:rPr lang="en">
                <a:solidFill>
                  <a:schemeClr val="dk1"/>
                </a:solidFill>
              </a:rPr>
              <a:t> </a:t>
            </a:r>
            <a:endParaRPr/>
          </a:p>
        </p:txBody>
      </p:sp>
      <p:sp>
        <p:nvSpPr>
          <p:cNvPr id="2" name="Rectangle 1"/>
          <p:cNvSpPr/>
          <p:nvPr/>
        </p:nvSpPr>
        <p:spPr>
          <a:xfrm>
            <a:off x="11403" y="4854249"/>
            <a:ext cx="3081293" cy="307777"/>
          </a:xfrm>
          <a:prstGeom prst="rect">
            <a:avLst/>
          </a:prstGeom>
        </p:spPr>
        <p:txBody>
          <a:bodyPr wrap="none">
            <a:spAutoFit/>
          </a:bodyPr>
          <a:lstStyle/>
          <a:p>
            <a:r>
              <a:rPr lang="en-US" dirty="0"/>
              <a:t>Dr. Raffaele </a:t>
            </a:r>
            <a:r>
              <a:rPr lang="en-US" dirty="0" err="1"/>
              <a:t>Montuoro</a:t>
            </a:r>
            <a:r>
              <a:rPr lang="en-US" dirty="0"/>
              <a:t> (NOAA-EMC)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10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000"/>
                                        <p:tgtEl>
                                          <p:spTgt spid="1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10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1000"/>
                                        <p:tgtEl>
                                          <p:spTgt spid="1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1000"/>
                                        <p:tgtEl>
                                          <p:spTgt spid="1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fade">
                                      <p:cBhvr>
                                        <p:cTn id="4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NOAA’s Current AQM Version 7:  “Online-CMAQ”</a:t>
            </a:r>
            <a:endParaRPr/>
          </a:p>
        </p:txBody>
      </p:sp>
      <p:pic>
        <p:nvPicPr>
          <p:cNvPr id="167" name="Google Shape;167;p27"/>
          <p:cNvPicPr preferRelativeResize="0"/>
          <p:nvPr/>
        </p:nvPicPr>
        <p:blipFill>
          <a:blip r:embed="rId3">
            <a:alphaModFix/>
          </a:blip>
          <a:stretch>
            <a:fillRect/>
          </a:stretch>
        </p:blipFill>
        <p:spPr>
          <a:xfrm>
            <a:off x="4008499" y="1813999"/>
            <a:ext cx="5001217" cy="2086587"/>
          </a:xfrm>
          <a:prstGeom prst="rect">
            <a:avLst/>
          </a:prstGeom>
          <a:noFill/>
          <a:ln>
            <a:noFill/>
          </a:ln>
        </p:spPr>
      </p:pic>
      <p:graphicFrame>
        <p:nvGraphicFramePr>
          <p:cNvPr id="168" name="Google Shape;168;p27"/>
          <p:cNvGraphicFramePr/>
          <p:nvPr>
            <p:extLst>
              <p:ext uri="{D42A27DB-BD31-4B8C-83A1-F6EECF244321}">
                <p14:modId xmlns:p14="http://schemas.microsoft.com/office/powerpoint/2010/main" val="1481194176"/>
              </p:ext>
            </p:extLst>
          </p:nvPr>
        </p:nvGraphicFramePr>
        <p:xfrm>
          <a:off x="252474" y="1427525"/>
          <a:ext cx="3756026" cy="3626910"/>
        </p:xfrm>
        <a:graphic>
          <a:graphicData uri="http://schemas.openxmlformats.org/drawingml/2006/table">
            <a:tbl>
              <a:tblPr>
                <a:noFill/>
                <a:tableStyleId>{4B86DE0B-05A2-4309-B0E4-9DD0F781D39E}</a:tableStyleId>
              </a:tblPr>
              <a:tblGrid>
                <a:gridCol w="1659453">
                  <a:extLst>
                    <a:ext uri="{9D8B030D-6E8A-4147-A177-3AD203B41FA5}">
                      <a16:colId xmlns:a16="http://schemas.microsoft.com/office/drawing/2014/main" val="20000"/>
                    </a:ext>
                  </a:extLst>
                </a:gridCol>
                <a:gridCol w="2096573">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Meteorology</a:t>
                      </a:r>
                      <a:endParaRPr/>
                    </a:p>
                  </a:txBody>
                  <a:tcPr marL="91425" marR="91425" marT="91425" marB="91425"/>
                </a:tc>
                <a:tc>
                  <a:txBody>
                    <a:bodyPr/>
                    <a:lstStyle/>
                    <a:p>
                      <a:pPr marL="0" lvl="0" indent="0" algn="l" rtl="0">
                        <a:spcBef>
                          <a:spcPts val="0"/>
                        </a:spcBef>
                        <a:spcAft>
                          <a:spcPts val="0"/>
                        </a:spcAft>
                        <a:buNone/>
                      </a:pPr>
                      <a:r>
                        <a:rPr lang="en"/>
                        <a:t>GFSv16-CCPP </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Chemistry</a:t>
                      </a:r>
                      <a:endParaRPr/>
                    </a:p>
                  </a:txBody>
                  <a:tcPr marL="91425" marR="91425" marT="91425" marB="91425"/>
                </a:tc>
                <a:tc>
                  <a:txBody>
                    <a:bodyPr/>
                    <a:lstStyle/>
                    <a:p>
                      <a:pPr marL="0" lvl="0" indent="0" algn="l" rtl="0">
                        <a:spcBef>
                          <a:spcPts val="0"/>
                        </a:spcBef>
                        <a:spcAft>
                          <a:spcPts val="0"/>
                        </a:spcAft>
                        <a:buNone/>
                      </a:pPr>
                      <a:r>
                        <a:rPr lang="en"/>
                        <a:t>CMAQv5.2.1</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Emissions</a:t>
                      </a:r>
                      <a:endParaRPr/>
                    </a:p>
                  </a:txBody>
                  <a:tcPr marL="91425" marR="91425" marT="91425" marB="91425"/>
                </a:tc>
                <a:tc>
                  <a:txBody>
                    <a:bodyPr/>
                    <a:lstStyle/>
                    <a:p>
                      <a:pPr marL="0" lvl="0" indent="0" algn="l" rtl="0">
                        <a:spcBef>
                          <a:spcPts val="0"/>
                        </a:spcBef>
                        <a:spcAft>
                          <a:spcPts val="0"/>
                        </a:spcAft>
                        <a:buNone/>
                      </a:pPr>
                      <a:r>
                        <a:rPr lang="en"/>
                        <a:t>NEICv2016v1 (CONUS) + Global</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Biogenics</a:t>
                      </a:r>
                      <a:endParaRPr/>
                    </a:p>
                  </a:txBody>
                  <a:tcPr marL="91425" marR="91425" marT="91425" marB="91425"/>
                </a:tc>
                <a:tc>
                  <a:txBody>
                    <a:bodyPr/>
                    <a:lstStyle/>
                    <a:p>
                      <a:pPr marL="0" lvl="0" indent="0" algn="l" rtl="0">
                        <a:spcBef>
                          <a:spcPts val="0"/>
                        </a:spcBef>
                        <a:spcAft>
                          <a:spcPts val="0"/>
                        </a:spcAft>
                        <a:buNone/>
                      </a:pPr>
                      <a:r>
                        <a:rPr lang="en"/>
                        <a:t>Inline MEGANv2.1</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Fires</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Hourly </a:t>
                      </a:r>
                      <a:r>
                        <a:rPr lang="en" dirty="0" smtClean="0"/>
                        <a:t>FRP </a:t>
                      </a:r>
                      <a:r>
                        <a:rPr lang="en" dirty="0"/>
                        <a:t>+ Sofiev Plume </a:t>
                      </a:r>
                      <a:r>
                        <a:rPr lang="en" dirty="0" smtClean="0"/>
                        <a:t>Rise (i.e., RAVE,</a:t>
                      </a:r>
                      <a:r>
                        <a:rPr lang="en" baseline="0" dirty="0" smtClean="0"/>
                        <a:t> see </a:t>
                      </a:r>
                      <a:r>
                        <a:rPr lang="en" dirty="0" smtClean="0">
                          <a:hlinkClick r:id="rId4"/>
                        </a:rPr>
                        <a:t>Li et al., 2022</a:t>
                      </a:r>
                      <a:r>
                        <a:rPr lang="en" dirty="0" smtClean="0"/>
                        <a:t>)</a:t>
                      </a:r>
                      <a:endParaRPr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Windblown Dust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FENGSHA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CLBCs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dirty="0"/>
                        <a:t>Static AM4 Model + GEFS-Aerosols </a:t>
                      </a:r>
                      <a:endParaRPr dirty="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169" name="Google Shape;169;p27"/>
          <p:cNvSpPr txBox="1"/>
          <p:nvPr/>
        </p:nvSpPr>
        <p:spPr>
          <a:xfrm>
            <a:off x="252475" y="919350"/>
            <a:ext cx="10785300" cy="6570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dirty="0">
                <a:solidFill>
                  <a:schemeClr val="dk2"/>
                </a:solidFill>
              </a:rPr>
              <a:t>UFS Online-CMAQ running in near-real time at NOAA since July 8th, </a:t>
            </a:r>
            <a:r>
              <a:rPr lang="en" sz="1800" dirty="0" smtClean="0">
                <a:solidFill>
                  <a:schemeClr val="dk2"/>
                </a:solidFill>
              </a:rPr>
              <a:t>2022.</a:t>
            </a:r>
            <a:endParaRPr dirty="0"/>
          </a:p>
        </p:txBody>
      </p:sp>
      <p:sp>
        <p:nvSpPr>
          <p:cNvPr id="170" name="Google Shape;170;p27"/>
          <p:cNvSpPr txBox="1"/>
          <p:nvPr/>
        </p:nvSpPr>
        <p:spPr>
          <a:xfrm>
            <a:off x="4345075" y="3962525"/>
            <a:ext cx="40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5"/>
              </a:rPr>
              <a:t>https://github.com/NOAA-EMC/AQM</a:t>
            </a:r>
            <a:r>
              <a:rPr lang="en" sz="1800">
                <a:solidFill>
                  <a:schemeClr val="dk1"/>
                </a:solidFill>
              </a:rPr>
              <a:t> </a:t>
            </a:r>
            <a:endParaRPr/>
          </a:p>
        </p:txBody>
      </p:sp>
      <p:sp>
        <p:nvSpPr>
          <p:cNvPr id="171" name="Google Shape;171;p27"/>
          <p:cNvSpPr txBox="1"/>
          <p:nvPr/>
        </p:nvSpPr>
        <p:spPr>
          <a:xfrm>
            <a:off x="4310250" y="1559525"/>
            <a:ext cx="460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Larger North American domain (13x13 km)</a:t>
            </a:r>
            <a:endParaRPr b="1"/>
          </a:p>
        </p:txBody>
      </p:sp>
      <p:sp>
        <p:nvSpPr>
          <p:cNvPr id="172" name="Google Shape;172;p27"/>
          <p:cNvSpPr txBox="1"/>
          <p:nvPr/>
        </p:nvSpPr>
        <p:spPr>
          <a:xfrm>
            <a:off x="4066736" y="3475292"/>
            <a:ext cx="39312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FF"/>
                </a:solidFill>
              </a:rPr>
              <a:t>Blue boxes = Current Operational AQMv6</a:t>
            </a:r>
            <a:endParaRPr b="1"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45025"/>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a:t>Beyond the “big-leaf” model in Online-CMAQ</a:t>
            </a:r>
            <a:endParaRPr/>
          </a:p>
        </p:txBody>
      </p:sp>
      <p:sp>
        <p:nvSpPr>
          <p:cNvPr id="178" name="Google Shape;178;p28"/>
          <p:cNvSpPr txBox="1">
            <a:spLocks noGrp="1"/>
          </p:cNvSpPr>
          <p:nvPr>
            <p:ph type="body" idx="1"/>
          </p:nvPr>
        </p:nvSpPr>
        <p:spPr>
          <a:xfrm>
            <a:off x="311700" y="1152475"/>
            <a:ext cx="8520600" cy="37926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en" dirty="0"/>
              <a:t>The big-leaf approach is widely used in land, weather, climate, and air quality models, and typically represent the plant canopies as a homogeneous single layer without real vertical structure.</a:t>
            </a:r>
            <a:endParaRPr dirty="0"/>
          </a:p>
          <a:p>
            <a:pPr marL="457200" lvl="0" indent="-317500" algn="l" rtl="0">
              <a:spcBef>
                <a:spcPts val="0"/>
              </a:spcBef>
              <a:spcAft>
                <a:spcPts val="0"/>
              </a:spcAft>
              <a:buSzPts val="1400"/>
              <a:buChar char="●"/>
            </a:pPr>
            <a:r>
              <a:rPr lang="en" dirty="0"/>
              <a:t>Multi-layer canopy models are more costly, but can better represent the vertical variation of within canopy physical, dynamical, and chemical traits.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Application of multilayer approaches to already costly air quality forecasting models with complex chemistry at regional to global scales presents further challenges (especially in UFS Online-CMAQ). </a:t>
            </a:r>
            <a:endParaRPr dirty="0"/>
          </a:p>
          <a:p>
            <a:pPr marL="457200" lvl="0" indent="0" algn="l" rtl="0">
              <a:spcBef>
                <a:spcPts val="0"/>
              </a:spcBef>
              <a:spcAft>
                <a:spcPts val="0"/>
              </a:spcAft>
              <a:buNone/>
            </a:pPr>
            <a:endParaRPr dirty="0"/>
          </a:p>
        </p:txBody>
      </p:sp>
      <p:pic>
        <p:nvPicPr>
          <p:cNvPr id="179" name="Google Shape;179;p28"/>
          <p:cNvPicPr preferRelativeResize="0"/>
          <p:nvPr/>
        </p:nvPicPr>
        <p:blipFill rotWithShape="1">
          <a:blip r:embed="rId3">
            <a:alphaModFix/>
          </a:blip>
          <a:srcRect l="51042"/>
          <a:stretch/>
        </p:blipFill>
        <p:spPr>
          <a:xfrm>
            <a:off x="2750975" y="2389163"/>
            <a:ext cx="1569301" cy="1983725"/>
          </a:xfrm>
          <a:prstGeom prst="rect">
            <a:avLst/>
          </a:prstGeom>
          <a:noFill/>
          <a:ln>
            <a:noFill/>
          </a:ln>
        </p:spPr>
      </p:pic>
      <p:pic>
        <p:nvPicPr>
          <p:cNvPr id="180" name="Google Shape;180;p28" descr="Rainforest canopy in Borneo. Photo by Rhett A. Butler."/>
          <p:cNvPicPr preferRelativeResize="0"/>
          <p:nvPr/>
        </p:nvPicPr>
        <p:blipFill rotWithShape="1">
          <a:blip r:embed="rId4">
            <a:alphaModFix/>
          </a:blip>
          <a:srcRect r="31351"/>
          <a:stretch/>
        </p:blipFill>
        <p:spPr>
          <a:xfrm>
            <a:off x="818950" y="2443813"/>
            <a:ext cx="1932025" cy="1874400"/>
          </a:xfrm>
          <a:prstGeom prst="rect">
            <a:avLst/>
          </a:prstGeom>
          <a:noFill/>
          <a:ln>
            <a:noFill/>
          </a:ln>
        </p:spPr>
      </p:pic>
      <p:pic>
        <p:nvPicPr>
          <p:cNvPr id="181" name="Google Shape;181;p28" descr="Looking up view of tall trees&#10;&#10;Description automatically generated"/>
          <p:cNvPicPr preferRelativeResize="0"/>
          <p:nvPr/>
        </p:nvPicPr>
        <p:blipFill>
          <a:blip r:embed="rId5">
            <a:alphaModFix/>
          </a:blip>
          <a:stretch>
            <a:fillRect/>
          </a:stretch>
        </p:blipFill>
        <p:spPr>
          <a:xfrm>
            <a:off x="4992025" y="2443825"/>
            <a:ext cx="1975067" cy="1874399"/>
          </a:xfrm>
          <a:prstGeom prst="rect">
            <a:avLst/>
          </a:prstGeom>
          <a:noFill/>
          <a:ln>
            <a:noFill/>
          </a:ln>
        </p:spPr>
      </p:pic>
      <p:sp>
        <p:nvSpPr>
          <p:cNvPr id="182" name="Google Shape;182;p28"/>
          <p:cNvSpPr/>
          <p:nvPr/>
        </p:nvSpPr>
        <p:spPr>
          <a:xfrm>
            <a:off x="4421975" y="3133350"/>
            <a:ext cx="422100" cy="261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txBox="1"/>
          <p:nvPr/>
        </p:nvSpPr>
        <p:spPr>
          <a:xfrm>
            <a:off x="5509875" y="2064425"/>
            <a:ext cx="1174800" cy="2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4" name="Google Shape;184;p28"/>
          <p:cNvPicPr preferRelativeResize="0"/>
          <p:nvPr/>
        </p:nvPicPr>
        <p:blipFill rotWithShape="1">
          <a:blip r:embed="rId3">
            <a:alphaModFix/>
          </a:blip>
          <a:srcRect r="48280"/>
          <a:stretch/>
        </p:blipFill>
        <p:spPr>
          <a:xfrm>
            <a:off x="6967112" y="2389163"/>
            <a:ext cx="1657851" cy="1983725"/>
          </a:xfrm>
          <a:prstGeom prst="rect">
            <a:avLst/>
          </a:prstGeom>
          <a:noFill/>
          <a:ln>
            <a:noFill/>
          </a:ln>
        </p:spPr>
      </p:pic>
      <p:sp>
        <p:nvSpPr>
          <p:cNvPr id="185" name="Google Shape;185;p28"/>
          <p:cNvSpPr txBox="1"/>
          <p:nvPr/>
        </p:nvSpPr>
        <p:spPr>
          <a:xfrm>
            <a:off x="1219300" y="2146325"/>
            <a:ext cx="2480400" cy="1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Single-Layer Canopy</a:t>
            </a:r>
            <a:endParaRPr b="1"/>
          </a:p>
        </p:txBody>
      </p:sp>
      <p:sp>
        <p:nvSpPr>
          <p:cNvPr id="186" name="Google Shape;186;p28"/>
          <p:cNvSpPr txBox="1"/>
          <p:nvPr/>
        </p:nvSpPr>
        <p:spPr>
          <a:xfrm>
            <a:off x="5457650" y="2146325"/>
            <a:ext cx="2480400" cy="1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Multi-Layer Canopy</a:t>
            </a:r>
            <a:endParaRPr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38309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2800"/>
              <a:t>Beyond the “big-leaf” model in Online-CMAQ</a:t>
            </a:r>
            <a:endParaRPr sz="3300">
              <a:latin typeface="Calibri"/>
              <a:ea typeface="Calibri"/>
              <a:cs typeface="Calibri"/>
              <a:sym typeface="Calibri"/>
            </a:endParaRPr>
          </a:p>
        </p:txBody>
      </p:sp>
      <p:sp>
        <p:nvSpPr>
          <p:cNvPr id="192" name="Google Shape;192;p29"/>
          <p:cNvSpPr txBox="1">
            <a:spLocks noGrp="1"/>
          </p:cNvSpPr>
          <p:nvPr>
            <p:ph type="body" idx="1"/>
          </p:nvPr>
        </p:nvSpPr>
        <p:spPr>
          <a:xfrm>
            <a:off x="367211" y="1053239"/>
            <a:ext cx="8520600" cy="39684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rgbClr val="000000"/>
              </a:buClr>
              <a:buSzPts val="1100"/>
              <a:buChar char="●"/>
            </a:pPr>
            <a:r>
              <a:rPr lang="en" sz="1500" dirty="0">
                <a:solidFill>
                  <a:srgbClr val="000000"/>
                </a:solidFill>
                <a:latin typeface="Calibri"/>
                <a:ea typeface="Calibri"/>
                <a:cs typeface="Calibri"/>
                <a:sym typeface="Calibri"/>
              </a:rPr>
              <a:t>Systematic ozone overpredictions in CTMs are linked to distinct vertical gradients of ozone measured within dense forest canopies of the </a:t>
            </a:r>
            <a:r>
              <a:rPr lang="en" sz="1500" dirty="0" smtClean="0">
                <a:solidFill>
                  <a:srgbClr val="000000"/>
                </a:solidFill>
                <a:latin typeface="Calibri"/>
                <a:ea typeface="Calibri"/>
                <a:cs typeface="Calibri"/>
                <a:sym typeface="Calibri"/>
              </a:rPr>
              <a:t>U.S. </a:t>
            </a:r>
            <a:r>
              <a:rPr lang="en" sz="1500" dirty="0" smtClean="0">
                <a:solidFill>
                  <a:srgbClr val="000000"/>
                </a:solidFill>
                <a:latin typeface="Calibri"/>
                <a:ea typeface="Calibri"/>
                <a:cs typeface="Calibri"/>
                <a:sym typeface="Wingdings" panose="05000000000000000000" pitchFamily="2" charset="2"/>
              </a:rPr>
              <a:t> </a:t>
            </a:r>
            <a:r>
              <a:rPr lang="en" sz="1500" dirty="0" smtClean="0">
                <a:solidFill>
                  <a:srgbClr val="000000"/>
                </a:solidFill>
                <a:latin typeface="Calibri"/>
                <a:ea typeface="Calibri"/>
                <a:cs typeface="Calibri"/>
                <a:sym typeface="Calibri"/>
              </a:rPr>
              <a:t>Incorporate </a:t>
            </a:r>
            <a:r>
              <a:rPr lang="en" sz="1500" dirty="0">
                <a:solidFill>
                  <a:srgbClr val="000000"/>
                </a:solidFill>
                <a:latin typeface="Calibri"/>
                <a:ea typeface="Calibri"/>
                <a:cs typeface="Calibri"/>
                <a:sym typeface="Calibri"/>
              </a:rPr>
              <a:t>canopy parameters associated with </a:t>
            </a:r>
            <a:r>
              <a:rPr lang="en" sz="1500" dirty="0" smtClean="0">
                <a:solidFill>
                  <a:srgbClr val="000000"/>
                </a:solidFill>
                <a:latin typeface="Calibri"/>
                <a:ea typeface="Calibri"/>
                <a:cs typeface="Calibri"/>
                <a:sym typeface="Calibri"/>
              </a:rPr>
              <a:t> </a:t>
            </a:r>
            <a:r>
              <a:rPr lang="en" sz="1500" b="1" u="sng" dirty="0" smtClean="0">
                <a:solidFill>
                  <a:srgbClr val="FF0000"/>
                </a:solidFill>
                <a:latin typeface="Calibri"/>
                <a:ea typeface="Calibri"/>
                <a:cs typeface="Calibri"/>
                <a:sym typeface="Calibri"/>
              </a:rPr>
              <a:t>photolysis</a:t>
            </a:r>
            <a:r>
              <a:rPr lang="en" sz="1500" dirty="0" smtClean="0">
                <a:solidFill>
                  <a:srgbClr val="000000"/>
                </a:solidFill>
                <a:latin typeface="Calibri"/>
                <a:ea typeface="Calibri"/>
                <a:cs typeface="Calibri"/>
                <a:sym typeface="Calibri"/>
              </a:rPr>
              <a:t> and the </a:t>
            </a:r>
            <a:r>
              <a:rPr lang="en" sz="1500" dirty="0">
                <a:solidFill>
                  <a:srgbClr val="000000"/>
                </a:solidFill>
                <a:latin typeface="Calibri"/>
                <a:ea typeface="Calibri"/>
                <a:cs typeface="Calibri"/>
                <a:sym typeface="Calibri"/>
              </a:rPr>
              <a:t>attenuation of light (Makar et al., 2017).</a:t>
            </a:r>
            <a:endParaRPr dirty="0"/>
          </a:p>
          <a:p>
            <a:pPr marL="457200" lvl="0" indent="-254000" algn="l" rtl="0">
              <a:lnSpc>
                <a:spcPct val="150000"/>
              </a:lnSpc>
              <a:spcBef>
                <a:spcPts val="0"/>
              </a:spcBef>
              <a:spcAft>
                <a:spcPts val="0"/>
              </a:spcAft>
              <a:buClr>
                <a:srgbClr val="000000"/>
              </a:buClr>
              <a:buSzPts val="1100"/>
              <a:buNone/>
            </a:pPr>
            <a:endParaRPr sz="1500" dirty="0">
              <a:solidFill>
                <a:srgbClr val="000000"/>
              </a:solidFill>
              <a:latin typeface="Calibri"/>
              <a:ea typeface="Calibri"/>
              <a:cs typeface="Calibri"/>
              <a:sym typeface="Calibri"/>
            </a:endParaRPr>
          </a:p>
          <a:p>
            <a:pPr marL="139700" lvl="0" indent="0" algn="l" rtl="0">
              <a:lnSpc>
                <a:spcPct val="150000"/>
              </a:lnSpc>
              <a:spcBef>
                <a:spcPts val="0"/>
              </a:spcBef>
              <a:spcAft>
                <a:spcPts val="0"/>
              </a:spcAft>
              <a:buClr>
                <a:srgbClr val="000000"/>
              </a:buClr>
              <a:buSzPts val="1100"/>
              <a:buNone/>
            </a:pPr>
            <a:endParaRPr sz="1500" dirty="0">
              <a:solidFill>
                <a:srgbClr val="000000"/>
              </a:solidFill>
              <a:latin typeface="Calibri"/>
              <a:ea typeface="Calibri"/>
              <a:cs typeface="Calibri"/>
              <a:sym typeface="Calibri"/>
            </a:endParaRPr>
          </a:p>
          <a:p>
            <a:pPr marL="457200" lvl="0" indent="-254000" algn="l" rtl="0">
              <a:lnSpc>
                <a:spcPct val="150000"/>
              </a:lnSpc>
              <a:spcBef>
                <a:spcPts val="0"/>
              </a:spcBef>
              <a:spcAft>
                <a:spcPts val="0"/>
              </a:spcAft>
              <a:buClr>
                <a:srgbClr val="000000"/>
              </a:buClr>
              <a:buSzPts val="1100"/>
              <a:buNone/>
            </a:pPr>
            <a:endParaRPr sz="1500" dirty="0">
              <a:solidFill>
                <a:srgbClr val="000000"/>
              </a:solidFill>
              <a:latin typeface="Calibri"/>
              <a:ea typeface="Calibri"/>
              <a:cs typeface="Calibri"/>
              <a:sym typeface="Calibri"/>
            </a:endParaRPr>
          </a:p>
          <a:p>
            <a:pPr marL="457200" lvl="0" indent="-323850" algn="l" rtl="0">
              <a:lnSpc>
                <a:spcPct val="150000"/>
              </a:lnSpc>
              <a:spcBef>
                <a:spcPts val="0"/>
              </a:spcBef>
              <a:spcAft>
                <a:spcPts val="0"/>
              </a:spcAft>
              <a:buClr>
                <a:srgbClr val="000000"/>
              </a:buClr>
              <a:buSzPts val="1100"/>
              <a:buChar char="●"/>
            </a:pPr>
            <a:r>
              <a:rPr lang="en" sz="1500" dirty="0">
                <a:solidFill>
                  <a:srgbClr val="000000"/>
                </a:solidFill>
                <a:latin typeface="Calibri"/>
                <a:ea typeface="Calibri"/>
                <a:cs typeface="Calibri"/>
                <a:sym typeface="Calibri"/>
              </a:rPr>
              <a:t>In-canopy </a:t>
            </a:r>
            <a:r>
              <a:rPr lang="en" sz="1500" b="1" u="sng" dirty="0">
                <a:solidFill>
                  <a:srgbClr val="FF0000"/>
                </a:solidFill>
                <a:latin typeface="Calibri"/>
                <a:ea typeface="Calibri"/>
                <a:cs typeface="Calibri"/>
                <a:sym typeface="Calibri"/>
              </a:rPr>
              <a:t>vertical diffusivity</a:t>
            </a:r>
            <a:r>
              <a:rPr lang="en" sz="1500" b="1" dirty="0">
                <a:solidFill>
                  <a:srgbClr val="FF0000"/>
                </a:solidFill>
                <a:latin typeface="Calibri"/>
                <a:ea typeface="Calibri"/>
                <a:cs typeface="Calibri"/>
                <a:sym typeface="Calibri"/>
              </a:rPr>
              <a:t> </a:t>
            </a:r>
            <a:r>
              <a:rPr lang="en" sz="1500" dirty="0">
                <a:solidFill>
                  <a:srgbClr val="000000"/>
                </a:solidFill>
                <a:latin typeface="Calibri"/>
                <a:ea typeface="Calibri"/>
                <a:cs typeface="Calibri"/>
                <a:sym typeface="Calibri"/>
              </a:rPr>
              <a:t>is also modified based on the Raupach (1989) near-field theory for turbulence within the forest canopy (Makar et al., 2017):</a:t>
            </a:r>
            <a:endParaRPr sz="1500" dirty="0">
              <a:solidFill>
                <a:srgbClr val="000000"/>
              </a:solidFill>
              <a:latin typeface="Calibri"/>
              <a:ea typeface="Calibri"/>
              <a:cs typeface="Calibri"/>
              <a:sym typeface="Calibri"/>
            </a:endParaRPr>
          </a:p>
        </p:txBody>
      </p:sp>
      <p:pic>
        <p:nvPicPr>
          <p:cNvPr id="193" name="Google Shape;193;p29" descr="https://lh6.googleusercontent.com/HEIVWsp6RVUwhFDlvnA_S-MxPzdJoxRaiWHheYPk2gQ7VOKAxLl7pLtQdxdyU1sN-cpbgFghxC9IbJY3g2HmqvjxyDNTjurfWFjH2a52lCd9rZi0CVaKHpVXml0ZtOEOFukjlxrpCEk=s0"/>
          <p:cNvPicPr preferRelativeResize="0"/>
          <p:nvPr/>
        </p:nvPicPr>
        <p:blipFill rotWithShape="1">
          <a:blip r:embed="rId3">
            <a:alphaModFix/>
          </a:blip>
          <a:srcRect/>
          <a:stretch/>
        </p:blipFill>
        <p:spPr>
          <a:xfrm>
            <a:off x="5373550" y="3508593"/>
            <a:ext cx="3458750" cy="1443582"/>
          </a:xfrm>
          <a:prstGeom prst="rect">
            <a:avLst/>
          </a:prstGeom>
          <a:noFill/>
          <a:ln>
            <a:noFill/>
          </a:ln>
        </p:spPr>
      </p:pic>
      <p:sp>
        <p:nvSpPr>
          <p:cNvPr id="194" name="Google Shape;194;p29"/>
          <p:cNvSpPr/>
          <p:nvPr/>
        </p:nvSpPr>
        <p:spPr>
          <a:xfrm>
            <a:off x="6527191" y="2132103"/>
            <a:ext cx="2486700" cy="8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dirty="0">
                <a:solidFill>
                  <a:schemeClr val="dk1"/>
                </a:solidFill>
                <a:latin typeface="Arial"/>
                <a:ea typeface="Arial"/>
                <a:cs typeface="Arial"/>
                <a:sym typeface="Arial"/>
              </a:rPr>
              <a:t>Probability of beam penetration (i.e., fractional light penetration; Nilson, 1971; Monsi and Saeki, 1953) depends on LAI, leaf projection (G), clumping index (Ω), and solar zenith angle (θ). </a:t>
            </a:r>
            <a:endParaRPr sz="1100" dirty="0">
              <a:solidFill>
                <a:schemeClr val="dk1"/>
              </a:solidFill>
              <a:latin typeface="Arial"/>
              <a:ea typeface="Arial"/>
              <a:cs typeface="Arial"/>
              <a:sym typeface="Arial"/>
            </a:endParaRPr>
          </a:p>
        </p:txBody>
      </p:sp>
      <p:pic>
        <p:nvPicPr>
          <p:cNvPr id="195" name="Google Shape;195;p29"/>
          <p:cNvPicPr preferRelativeResize="0"/>
          <p:nvPr/>
        </p:nvPicPr>
        <p:blipFill rotWithShape="1">
          <a:blip r:embed="rId4">
            <a:alphaModFix/>
          </a:blip>
          <a:srcRect l="52046" t="6635" r="6356" b="53631"/>
          <a:stretch/>
        </p:blipFill>
        <p:spPr>
          <a:xfrm>
            <a:off x="1201626" y="2171497"/>
            <a:ext cx="2092662" cy="1124542"/>
          </a:xfrm>
          <a:prstGeom prst="rect">
            <a:avLst/>
          </a:prstGeom>
          <a:noFill/>
          <a:ln>
            <a:noFill/>
          </a:ln>
        </p:spPr>
      </p:pic>
      <p:sp>
        <p:nvSpPr>
          <p:cNvPr id="196" name="Google Shape;196;p29"/>
          <p:cNvSpPr/>
          <p:nvPr/>
        </p:nvSpPr>
        <p:spPr>
          <a:xfrm>
            <a:off x="1360758" y="2243485"/>
            <a:ext cx="220800" cy="134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97" name="Google Shape;197;p29"/>
          <p:cNvSpPr/>
          <p:nvPr/>
        </p:nvSpPr>
        <p:spPr>
          <a:xfrm>
            <a:off x="2581170" y="2753844"/>
            <a:ext cx="517800" cy="140100"/>
          </a:xfrm>
          <a:prstGeom prst="rect">
            <a:avLst/>
          </a:prstGeom>
          <a:noFill/>
          <a:ln w="2540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98" name="Google Shape;198;p29"/>
          <p:cNvSpPr/>
          <p:nvPr/>
        </p:nvSpPr>
        <p:spPr>
          <a:xfrm>
            <a:off x="2937862" y="4041869"/>
            <a:ext cx="2486700" cy="715500"/>
          </a:xfrm>
          <a:prstGeom prst="rect">
            <a:avLst/>
          </a:prstGeom>
          <a:blipFill rotWithShape="1">
            <a:blip r:embed="rId5">
              <a:alphaModFix/>
            </a:blip>
            <a:stretch>
              <a:fillRect l="-549" t="-1279" r="-1839" b="-576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latin typeface="Arial"/>
                <a:ea typeface="Arial"/>
                <a:cs typeface="Arial"/>
                <a:sym typeface="Arial"/>
              </a:rPr>
              <a:t> </a:t>
            </a:r>
            <a:endParaRPr sz="1100"/>
          </a:p>
        </p:txBody>
      </p:sp>
      <p:sp>
        <p:nvSpPr>
          <p:cNvPr id="199" name="Google Shape;199;p29"/>
          <p:cNvSpPr/>
          <p:nvPr/>
        </p:nvSpPr>
        <p:spPr>
          <a:xfrm>
            <a:off x="6250859" y="2570703"/>
            <a:ext cx="225300" cy="2226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0" name="Google Shape;200;p29"/>
          <p:cNvSpPr/>
          <p:nvPr/>
        </p:nvSpPr>
        <p:spPr>
          <a:xfrm rot="10800000">
            <a:off x="5199170" y="4350574"/>
            <a:ext cx="225300" cy="2226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01" name="Google Shape;201;p29"/>
          <p:cNvPicPr preferRelativeResize="0"/>
          <p:nvPr/>
        </p:nvPicPr>
        <p:blipFill>
          <a:blip r:embed="rId6">
            <a:alphaModFix/>
          </a:blip>
          <a:stretch>
            <a:fillRect/>
          </a:stretch>
        </p:blipFill>
        <p:spPr>
          <a:xfrm>
            <a:off x="3500223" y="2317487"/>
            <a:ext cx="2659150" cy="629488"/>
          </a:xfrm>
          <a:prstGeom prst="rect">
            <a:avLst/>
          </a:prstGeom>
          <a:noFill/>
          <a:ln>
            <a:noFill/>
          </a:ln>
        </p:spPr>
      </p:pic>
      <p:sp>
        <p:nvSpPr>
          <p:cNvPr id="202" name="Google Shape;202;p29"/>
          <p:cNvSpPr/>
          <p:nvPr/>
        </p:nvSpPr>
        <p:spPr>
          <a:xfrm>
            <a:off x="1186579" y="2177968"/>
            <a:ext cx="1540500" cy="18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txBox="1"/>
          <p:nvPr/>
        </p:nvSpPr>
        <p:spPr>
          <a:xfrm>
            <a:off x="0" y="4847900"/>
            <a:ext cx="537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Note:  Based on Makar et al. (2017), but simplified and not exact methodology.</a:t>
            </a:r>
            <a:endParaRPr sz="1200" b="1">
              <a:solidFill>
                <a:srgbClr val="FF0000"/>
              </a:solidFill>
            </a:endParaRPr>
          </a:p>
        </p:txBody>
      </p:sp>
      <p:sp>
        <p:nvSpPr>
          <p:cNvPr id="15" name="TextBox 14"/>
          <p:cNvSpPr txBox="1"/>
          <p:nvPr/>
        </p:nvSpPr>
        <p:spPr>
          <a:xfrm>
            <a:off x="1265908" y="2177968"/>
            <a:ext cx="2280539" cy="261610"/>
          </a:xfrm>
          <a:prstGeom prst="rect">
            <a:avLst/>
          </a:prstGeom>
          <a:noFill/>
        </p:spPr>
        <p:txBody>
          <a:bodyPr wrap="square" rtlCol="0">
            <a:spAutoFit/>
          </a:bodyPr>
          <a:lstStyle/>
          <a:p>
            <a:r>
              <a:rPr lang="en-US" sz="1050" b="1" dirty="0" smtClean="0"/>
              <a:t>Typical Surface O</a:t>
            </a:r>
            <a:r>
              <a:rPr lang="en-US" sz="1050" b="1" baseline="-25000" dirty="0" smtClean="0"/>
              <a:t>3</a:t>
            </a:r>
            <a:r>
              <a:rPr lang="en-US" sz="1050" b="1" dirty="0" smtClean="0"/>
              <a:t> Bias</a:t>
            </a:r>
            <a:endParaRPr lang="en-US" sz="105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11700" y="449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Addition of New Canopy Variables in Online-CMAQ</a:t>
            </a:r>
            <a:endParaRPr/>
          </a:p>
        </p:txBody>
      </p:sp>
      <p:pic>
        <p:nvPicPr>
          <p:cNvPr id="209" name="Google Shape;209;p30"/>
          <p:cNvPicPr preferRelativeResize="0"/>
          <p:nvPr/>
        </p:nvPicPr>
        <p:blipFill rotWithShape="1">
          <a:blip r:embed="rId3">
            <a:alphaModFix/>
          </a:blip>
          <a:srcRect b="7493"/>
          <a:stretch/>
        </p:blipFill>
        <p:spPr>
          <a:xfrm>
            <a:off x="6033838" y="1092925"/>
            <a:ext cx="2986725" cy="1768207"/>
          </a:xfrm>
          <a:prstGeom prst="rect">
            <a:avLst/>
          </a:prstGeom>
          <a:noFill/>
          <a:ln>
            <a:noFill/>
          </a:ln>
        </p:spPr>
      </p:pic>
      <p:pic>
        <p:nvPicPr>
          <p:cNvPr id="210" name="Google Shape;210;p30"/>
          <p:cNvPicPr preferRelativeResize="0"/>
          <p:nvPr/>
        </p:nvPicPr>
        <p:blipFill rotWithShape="1">
          <a:blip r:embed="rId4">
            <a:alphaModFix/>
          </a:blip>
          <a:srcRect b="8374"/>
          <a:stretch/>
        </p:blipFill>
        <p:spPr>
          <a:xfrm>
            <a:off x="3110150" y="1100150"/>
            <a:ext cx="2923710" cy="1768199"/>
          </a:xfrm>
          <a:prstGeom prst="rect">
            <a:avLst/>
          </a:prstGeom>
          <a:noFill/>
          <a:ln>
            <a:noFill/>
          </a:ln>
        </p:spPr>
      </p:pic>
      <p:pic>
        <p:nvPicPr>
          <p:cNvPr id="211" name="Google Shape;211;p30"/>
          <p:cNvPicPr preferRelativeResize="0"/>
          <p:nvPr/>
        </p:nvPicPr>
        <p:blipFill rotWithShape="1">
          <a:blip r:embed="rId5">
            <a:alphaModFix/>
          </a:blip>
          <a:srcRect b="7433"/>
          <a:stretch/>
        </p:blipFill>
        <p:spPr>
          <a:xfrm>
            <a:off x="61813" y="1090537"/>
            <a:ext cx="2986725" cy="1781862"/>
          </a:xfrm>
          <a:prstGeom prst="rect">
            <a:avLst/>
          </a:prstGeom>
          <a:noFill/>
          <a:ln>
            <a:noFill/>
          </a:ln>
        </p:spPr>
      </p:pic>
      <p:pic>
        <p:nvPicPr>
          <p:cNvPr id="212" name="Google Shape;212;p30"/>
          <p:cNvPicPr preferRelativeResize="0"/>
          <p:nvPr/>
        </p:nvPicPr>
        <p:blipFill rotWithShape="1">
          <a:blip r:embed="rId6">
            <a:alphaModFix/>
          </a:blip>
          <a:srcRect b="7629"/>
          <a:stretch/>
        </p:blipFill>
        <p:spPr>
          <a:xfrm>
            <a:off x="36399" y="3136300"/>
            <a:ext cx="3037550" cy="1829412"/>
          </a:xfrm>
          <a:prstGeom prst="rect">
            <a:avLst/>
          </a:prstGeom>
          <a:noFill/>
          <a:ln>
            <a:noFill/>
          </a:ln>
        </p:spPr>
      </p:pic>
      <p:pic>
        <p:nvPicPr>
          <p:cNvPr id="213" name="Google Shape;213;p30"/>
          <p:cNvPicPr preferRelativeResize="0"/>
          <p:nvPr/>
        </p:nvPicPr>
        <p:blipFill>
          <a:blip r:embed="rId7">
            <a:alphaModFix/>
          </a:blip>
          <a:stretch>
            <a:fillRect/>
          </a:stretch>
        </p:blipFill>
        <p:spPr>
          <a:xfrm>
            <a:off x="3078638" y="3292300"/>
            <a:ext cx="2986724" cy="1673410"/>
          </a:xfrm>
          <a:prstGeom prst="rect">
            <a:avLst/>
          </a:prstGeom>
          <a:noFill/>
          <a:ln>
            <a:noFill/>
          </a:ln>
        </p:spPr>
      </p:pic>
      <p:sp>
        <p:nvSpPr>
          <p:cNvPr id="214" name="Google Shape;214;p30"/>
          <p:cNvSpPr txBox="1"/>
          <p:nvPr/>
        </p:nvSpPr>
        <p:spPr>
          <a:xfrm>
            <a:off x="6636084" y="876200"/>
            <a:ext cx="1520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Clumping Index</a:t>
            </a:r>
            <a:endParaRPr b="1"/>
          </a:p>
        </p:txBody>
      </p:sp>
      <p:sp>
        <p:nvSpPr>
          <p:cNvPr id="215" name="Google Shape;215;p30"/>
          <p:cNvSpPr txBox="1"/>
          <p:nvPr/>
        </p:nvSpPr>
        <p:spPr>
          <a:xfrm>
            <a:off x="3723072" y="883425"/>
            <a:ext cx="1520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Canopy Height</a:t>
            </a:r>
            <a:endParaRPr b="1"/>
          </a:p>
        </p:txBody>
      </p:sp>
      <p:sp>
        <p:nvSpPr>
          <p:cNvPr id="216" name="Google Shape;216;p30"/>
          <p:cNvSpPr txBox="1"/>
          <p:nvPr/>
        </p:nvSpPr>
        <p:spPr>
          <a:xfrm>
            <a:off x="587700" y="876200"/>
            <a:ext cx="1520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Forest Fraction</a:t>
            </a:r>
            <a:endParaRPr b="1"/>
          </a:p>
        </p:txBody>
      </p:sp>
      <p:sp>
        <p:nvSpPr>
          <p:cNvPr id="217" name="Google Shape;217;p30"/>
          <p:cNvSpPr txBox="1"/>
          <p:nvPr/>
        </p:nvSpPr>
        <p:spPr>
          <a:xfrm>
            <a:off x="731214" y="2946675"/>
            <a:ext cx="2100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Population Density</a:t>
            </a:r>
            <a:endParaRPr b="1"/>
          </a:p>
        </p:txBody>
      </p:sp>
      <p:sp>
        <p:nvSpPr>
          <p:cNvPr id="218" name="Google Shape;218;p30"/>
          <p:cNvSpPr txBox="1"/>
          <p:nvPr/>
        </p:nvSpPr>
        <p:spPr>
          <a:xfrm>
            <a:off x="3922159" y="2990200"/>
            <a:ext cx="1520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Leaf Area Index</a:t>
            </a:r>
            <a:endParaRPr b="1"/>
          </a:p>
        </p:txBody>
      </p:sp>
      <p:sp>
        <p:nvSpPr>
          <p:cNvPr id="219" name="Google Shape;219;p30"/>
          <p:cNvSpPr txBox="1"/>
          <p:nvPr/>
        </p:nvSpPr>
        <p:spPr>
          <a:xfrm>
            <a:off x="6033850" y="3346875"/>
            <a:ext cx="31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Cumulative fraction of the total LAI</a:t>
            </a:r>
            <a:endParaRPr b="1"/>
          </a:p>
        </p:txBody>
      </p:sp>
      <p:sp>
        <p:nvSpPr>
          <p:cNvPr id="220" name="Google Shape;220;p30"/>
          <p:cNvSpPr/>
          <p:nvPr/>
        </p:nvSpPr>
        <p:spPr>
          <a:xfrm>
            <a:off x="6070050" y="3892075"/>
            <a:ext cx="214500" cy="2622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p:nvPr/>
        </p:nvSpPr>
        <p:spPr>
          <a:xfrm>
            <a:off x="6225850" y="360565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LAI is used with other data to input the LAI fractions going down from canopy height (hc) to 0.75 * hc, 0.50 * hc, 0.35 * hc, and 0.20 * hc.</a:t>
            </a:r>
            <a:endParaRPr/>
          </a:p>
        </p:txBody>
      </p:sp>
      <p:sp>
        <p:nvSpPr>
          <p:cNvPr id="222" name="Google Shape;222;p30"/>
          <p:cNvSpPr txBox="1"/>
          <p:nvPr/>
        </p:nvSpPr>
        <p:spPr>
          <a:xfrm>
            <a:off x="4154050" y="2724463"/>
            <a:ext cx="128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dirty="0">
                <a:solidFill>
                  <a:srgbClr val="FF0000"/>
                </a:solidFill>
              </a:rPr>
              <a:t>&gt; 3 m</a:t>
            </a:r>
            <a:endParaRPr sz="1000" i="1" dirty="0">
              <a:solidFill>
                <a:srgbClr val="FF0000"/>
              </a:solidFill>
            </a:endParaRPr>
          </a:p>
        </p:txBody>
      </p:sp>
      <p:sp>
        <p:nvSpPr>
          <p:cNvPr id="223" name="Google Shape;223;p30"/>
          <p:cNvSpPr txBox="1"/>
          <p:nvPr/>
        </p:nvSpPr>
        <p:spPr>
          <a:xfrm>
            <a:off x="1109413" y="2724475"/>
            <a:ext cx="128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FF0000"/>
                </a:solidFill>
              </a:rPr>
              <a:t>&gt; 0.5</a:t>
            </a:r>
            <a:endParaRPr sz="1000" i="1">
              <a:solidFill>
                <a:srgbClr val="FF0000"/>
              </a:solidFill>
            </a:endParaRPr>
          </a:p>
        </p:txBody>
      </p:sp>
      <p:sp>
        <p:nvSpPr>
          <p:cNvPr id="224" name="Google Shape;224;p30"/>
          <p:cNvSpPr txBox="1"/>
          <p:nvPr/>
        </p:nvSpPr>
        <p:spPr>
          <a:xfrm>
            <a:off x="472775" y="4879550"/>
            <a:ext cx="2164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FF0000"/>
                </a:solidFill>
              </a:rPr>
              <a:t> &gt; 10,000 people/10km</a:t>
            </a:r>
            <a:r>
              <a:rPr lang="en" sz="1000" b="1" i="1" baseline="30000">
                <a:solidFill>
                  <a:srgbClr val="FF0000"/>
                </a:solidFill>
              </a:rPr>
              <a:t>2</a:t>
            </a:r>
            <a:endParaRPr sz="1000" i="1" baseline="30000">
              <a:solidFill>
                <a:srgbClr val="FF0000"/>
              </a:solidFill>
            </a:endParaRPr>
          </a:p>
        </p:txBody>
      </p:sp>
      <p:sp>
        <p:nvSpPr>
          <p:cNvPr id="225" name="Google Shape;225;p30"/>
          <p:cNvSpPr txBox="1"/>
          <p:nvPr/>
        </p:nvSpPr>
        <p:spPr>
          <a:xfrm>
            <a:off x="4103800" y="4848800"/>
            <a:ext cx="128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FF0000"/>
                </a:solidFill>
              </a:rPr>
              <a:t>&gt; 0.1 </a:t>
            </a:r>
            <a:endParaRPr sz="1000" i="1">
              <a:solidFill>
                <a:srgbClr val="FF0000"/>
              </a:solidFill>
            </a:endParaRPr>
          </a:p>
        </p:txBody>
      </p:sp>
      <p:sp>
        <p:nvSpPr>
          <p:cNvPr id="226" name="Google Shape;226;p30"/>
          <p:cNvSpPr txBox="1"/>
          <p:nvPr/>
        </p:nvSpPr>
        <p:spPr>
          <a:xfrm>
            <a:off x="6103463" y="2748000"/>
            <a:ext cx="2923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rgbClr val="FF0000"/>
                </a:solidFill>
              </a:rPr>
              <a:t>EXP(-0.5*LAI*CLU) &gt; 0.45 and FCH &gt; 18 m</a:t>
            </a:r>
            <a:endParaRPr sz="1000" i="1">
              <a:solidFill>
                <a:srgbClr val="FF0000"/>
              </a:solidFill>
            </a:endParaRPr>
          </a:p>
        </p:txBody>
      </p:sp>
      <p:sp>
        <p:nvSpPr>
          <p:cNvPr id="227" name="Google Shape;227;p30"/>
          <p:cNvSpPr txBox="1"/>
          <p:nvPr/>
        </p:nvSpPr>
        <p:spPr>
          <a:xfrm>
            <a:off x="6422450" y="4812875"/>
            <a:ext cx="2724000" cy="1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solidFill>
                  <a:srgbClr val="FF0000"/>
                </a:solidFill>
              </a:rPr>
              <a:t>Contiguous canopy thresholds</a:t>
            </a:r>
            <a:endParaRPr sz="10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1"/>
          <p:cNvPicPr preferRelativeResize="0"/>
          <p:nvPr/>
        </p:nvPicPr>
        <p:blipFill>
          <a:blip r:embed="rId3">
            <a:alphaModFix/>
          </a:blip>
          <a:stretch>
            <a:fillRect/>
          </a:stretch>
        </p:blipFill>
        <p:spPr>
          <a:xfrm>
            <a:off x="4571990" y="1636350"/>
            <a:ext cx="4515610" cy="2325526"/>
          </a:xfrm>
          <a:prstGeom prst="rect">
            <a:avLst/>
          </a:prstGeom>
          <a:noFill/>
          <a:ln>
            <a:noFill/>
          </a:ln>
        </p:spPr>
      </p:pic>
      <p:sp>
        <p:nvSpPr>
          <p:cNvPr id="233" name="Google Shape;233;p31"/>
          <p:cNvSpPr txBox="1">
            <a:spLocks noGrp="1"/>
          </p:cNvSpPr>
          <p:nvPr>
            <p:ph type="title"/>
          </p:nvPr>
        </p:nvSpPr>
        <p:spPr>
          <a:xfrm>
            <a:off x="311700" y="458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of Preliminary Tests During August 2023</a:t>
            </a:r>
            <a:endParaRPr/>
          </a:p>
        </p:txBody>
      </p:sp>
      <p:pic>
        <p:nvPicPr>
          <p:cNvPr id="234" name="Google Shape;234;p31"/>
          <p:cNvPicPr preferRelativeResize="0"/>
          <p:nvPr/>
        </p:nvPicPr>
        <p:blipFill>
          <a:blip r:embed="rId4">
            <a:alphaModFix/>
          </a:blip>
          <a:stretch>
            <a:fillRect/>
          </a:stretch>
        </p:blipFill>
        <p:spPr>
          <a:xfrm>
            <a:off x="43500" y="1636350"/>
            <a:ext cx="4492599" cy="2325525"/>
          </a:xfrm>
          <a:prstGeom prst="rect">
            <a:avLst/>
          </a:prstGeom>
          <a:noFill/>
          <a:ln>
            <a:noFill/>
          </a:ln>
        </p:spPr>
      </p:pic>
      <p:sp>
        <p:nvSpPr>
          <p:cNvPr id="235" name="Google Shape;235;p31"/>
          <p:cNvSpPr txBox="1"/>
          <p:nvPr/>
        </p:nvSpPr>
        <p:spPr>
          <a:xfrm>
            <a:off x="347675" y="3096600"/>
            <a:ext cx="19710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Base (ppbv)</a:t>
            </a:r>
            <a:endParaRPr b="1"/>
          </a:p>
        </p:txBody>
      </p:sp>
      <p:sp>
        <p:nvSpPr>
          <p:cNvPr id="236" name="Google Shape;236;p31"/>
          <p:cNvSpPr txBox="1"/>
          <p:nvPr/>
        </p:nvSpPr>
        <p:spPr>
          <a:xfrm>
            <a:off x="4848350" y="3096600"/>
            <a:ext cx="22080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Canopy -  Base (ppbv)</a:t>
            </a:r>
            <a:endParaRPr b="1"/>
          </a:p>
        </p:txBody>
      </p:sp>
      <p:sp>
        <p:nvSpPr>
          <p:cNvPr id="237" name="Google Shape;237;p31"/>
          <p:cNvSpPr txBox="1"/>
          <p:nvPr/>
        </p:nvSpPr>
        <p:spPr>
          <a:xfrm>
            <a:off x="3235975" y="1243975"/>
            <a:ext cx="28128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Average Ozone Model Layer 1</a:t>
            </a:r>
            <a:endParaRPr b="1"/>
          </a:p>
        </p:txBody>
      </p:sp>
      <p:sp>
        <p:nvSpPr>
          <p:cNvPr id="238" name="Google Shape;238;p31"/>
          <p:cNvSpPr txBox="1"/>
          <p:nvPr/>
        </p:nvSpPr>
        <p:spPr>
          <a:xfrm>
            <a:off x="1185175" y="4180875"/>
            <a:ext cx="7055400" cy="7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Maximum average grid cell ozone decrease of ~ - 10 ppb (-37% relative change).  </a:t>
            </a:r>
            <a:endParaRPr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2"/>
          <p:cNvPicPr preferRelativeResize="0"/>
          <p:nvPr/>
        </p:nvPicPr>
        <p:blipFill>
          <a:blip r:embed="rId3">
            <a:alphaModFix/>
          </a:blip>
          <a:stretch>
            <a:fillRect/>
          </a:stretch>
        </p:blipFill>
        <p:spPr>
          <a:xfrm>
            <a:off x="69625" y="3093499"/>
            <a:ext cx="5149099" cy="1848680"/>
          </a:xfrm>
          <a:prstGeom prst="rect">
            <a:avLst/>
          </a:prstGeom>
          <a:noFill/>
          <a:ln>
            <a:noFill/>
          </a:ln>
        </p:spPr>
      </p:pic>
      <p:sp>
        <p:nvSpPr>
          <p:cNvPr id="244" name="Google Shape;244;p32"/>
          <p:cNvSpPr txBox="1">
            <a:spLocks noGrp="1"/>
          </p:cNvSpPr>
          <p:nvPr>
            <p:ph type="title"/>
          </p:nvPr>
        </p:nvSpPr>
        <p:spPr>
          <a:xfrm>
            <a:off x="311700" y="445025"/>
            <a:ext cx="8881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Preliminary Canopy Effects on Model Performance</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45" name="Google Shape;245;p32"/>
          <p:cNvPicPr preferRelativeResize="0"/>
          <p:nvPr/>
        </p:nvPicPr>
        <p:blipFill>
          <a:blip r:embed="rId4">
            <a:alphaModFix/>
          </a:blip>
          <a:stretch>
            <a:fillRect/>
          </a:stretch>
        </p:blipFill>
        <p:spPr>
          <a:xfrm>
            <a:off x="69625" y="1145008"/>
            <a:ext cx="5149102" cy="1856266"/>
          </a:xfrm>
          <a:prstGeom prst="rect">
            <a:avLst/>
          </a:prstGeom>
          <a:noFill/>
          <a:ln>
            <a:noFill/>
          </a:ln>
        </p:spPr>
      </p:pic>
      <p:sp>
        <p:nvSpPr>
          <p:cNvPr id="246" name="Google Shape;246;p32"/>
          <p:cNvSpPr txBox="1"/>
          <p:nvPr/>
        </p:nvSpPr>
        <p:spPr>
          <a:xfrm>
            <a:off x="5840275" y="2604000"/>
            <a:ext cx="882600" cy="2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247" name="Google Shape;247;p32"/>
          <p:cNvGraphicFramePr/>
          <p:nvPr/>
        </p:nvGraphicFramePr>
        <p:xfrm>
          <a:off x="3390825" y="1966300"/>
          <a:ext cx="1263050" cy="1381760"/>
        </p:xfrm>
        <a:graphic>
          <a:graphicData uri="http://schemas.openxmlformats.org/drawingml/2006/table">
            <a:tbl>
              <a:tblPr>
                <a:noFill/>
                <a:tableStyleId>{4B86DE0B-05A2-4309-B0E4-9DD0F781D39E}</a:tableStyleId>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97350">
                  <a:extLst>
                    <a:ext uri="{9D8B030D-6E8A-4147-A177-3AD203B41FA5}">
                      <a16:colId xmlns:a16="http://schemas.microsoft.com/office/drawing/2014/main" val="20002"/>
                    </a:ext>
                  </a:extLst>
                </a:gridCol>
              </a:tblGrid>
              <a:tr h="284600">
                <a:tc>
                  <a:txBody>
                    <a:bodyPr/>
                    <a:lstStyle/>
                    <a:p>
                      <a:pPr marL="0" lvl="0" indent="0" algn="l" rtl="0">
                        <a:spcBef>
                          <a:spcPts val="0"/>
                        </a:spcBef>
                        <a:spcAft>
                          <a:spcPts val="0"/>
                        </a:spcAft>
                        <a:buNone/>
                      </a:pPr>
                      <a:r>
                        <a:rPr lang="en" sz="600" b="1"/>
                        <a:t>  U.S.</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t>Base</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t>Canopy</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60100">
                <a:tc>
                  <a:txBody>
                    <a:bodyPr/>
                    <a:lstStyle/>
                    <a:p>
                      <a:pPr marL="0" lvl="0" indent="0" algn="l" rtl="0">
                        <a:spcBef>
                          <a:spcPts val="0"/>
                        </a:spcBef>
                        <a:spcAft>
                          <a:spcPts val="0"/>
                        </a:spcAft>
                        <a:buNone/>
                      </a:pPr>
                      <a:r>
                        <a:rPr lang="en" sz="600" b="1"/>
                        <a:t>MB</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7.0</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4.8</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260100">
                <a:tc>
                  <a:txBody>
                    <a:bodyPr/>
                    <a:lstStyle/>
                    <a:p>
                      <a:pPr marL="0" lvl="0" indent="0" algn="l" rtl="0">
                        <a:spcBef>
                          <a:spcPts val="0"/>
                        </a:spcBef>
                        <a:spcAft>
                          <a:spcPts val="0"/>
                        </a:spcAft>
                        <a:buNone/>
                      </a:pPr>
                      <a:r>
                        <a:rPr lang="en" sz="600" b="1"/>
                        <a:t>NMB</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22.4</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15.5</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260100">
                <a:tc>
                  <a:txBody>
                    <a:bodyPr/>
                    <a:lstStyle/>
                    <a:p>
                      <a:pPr marL="0" lvl="0" indent="0" algn="l" rtl="0">
                        <a:spcBef>
                          <a:spcPts val="0"/>
                        </a:spcBef>
                        <a:spcAft>
                          <a:spcPts val="0"/>
                        </a:spcAft>
                        <a:buNone/>
                      </a:pPr>
                      <a:r>
                        <a:rPr lang="en" sz="600" b="1"/>
                        <a:t>NME</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32.4</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30.3</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260100">
                <a:tc>
                  <a:txBody>
                    <a:bodyPr/>
                    <a:lstStyle/>
                    <a:p>
                      <a:pPr marL="0" lvl="0" indent="0" algn="l" rtl="0">
                        <a:spcBef>
                          <a:spcPts val="0"/>
                        </a:spcBef>
                        <a:spcAft>
                          <a:spcPts val="0"/>
                        </a:spcAft>
                        <a:buNone/>
                      </a:pPr>
                      <a:r>
                        <a:rPr lang="en" sz="600" b="1"/>
                        <a:t>IOA</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0.80</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chemeClr val="dk1"/>
                          </a:solidFill>
                        </a:rPr>
                        <a:t>0.83</a:t>
                      </a:r>
                      <a:endParaRPr sz="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bl>
          </a:graphicData>
        </a:graphic>
      </p:graphicFrame>
      <p:sp>
        <p:nvSpPr>
          <p:cNvPr id="248" name="Google Shape;248;p32"/>
          <p:cNvSpPr txBox="1"/>
          <p:nvPr/>
        </p:nvSpPr>
        <p:spPr>
          <a:xfrm>
            <a:off x="925450" y="932275"/>
            <a:ext cx="2726400" cy="2970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August 2023 Surface O</a:t>
            </a:r>
            <a:r>
              <a:rPr lang="en" b="1" baseline="-25000"/>
              <a:t>3</a:t>
            </a:r>
            <a:r>
              <a:rPr lang="en" b="1"/>
              <a:t> Bias </a:t>
            </a:r>
            <a:endParaRPr b="1"/>
          </a:p>
        </p:txBody>
      </p:sp>
      <p:pic>
        <p:nvPicPr>
          <p:cNvPr id="249" name="Google Shape;249;p32"/>
          <p:cNvPicPr preferRelativeResize="0"/>
          <p:nvPr/>
        </p:nvPicPr>
        <p:blipFill rotWithShape="1">
          <a:blip r:embed="rId5">
            <a:alphaModFix/>
          </a:blip>
          <a:srcRect t="4734"/>
          <a:stretch/>
        </p:blipFill>
        <p:spPr>
          <a:xfrm>
            <a:off x="5494700" y="1280800"/>
            <a:ext cx="2635049" cy="1856274"/>
          </a:xfrm>
          <a:prstGeom prst="rect">
            <a:avLst/>
          </a:prstGeom>
          <a:noFill/>
          <a:ln>
            <a:noFill/>
          </a:ln>
        </p:spPr>
      </p:pic>
      <p:pic>
        <p:nvPicPr>
          <p:cNvPr id="250" name="Google Shape;250;p32"/>
          <p:cNvPicPr preferRelativeResize="0"/>
          <p:nvPr/>
        </p:nvPicPr>
        <p:blipFill rotWithShape="1">
          <a:blip r:embed="rId6">
            <a:alphaModFix/>
          </a:blip>
          <a:srcRect t="3119"/>
          <a:stretch/>
        </p:blipFill>
        <p:spPr>
          <a:xfrm>
            <a:off x="5442500" y="3196625"/>
            <a:ext cx="2635050" cy="1848675"/>
          </a:xfrm>
          <a:prstGeom prst="rect">
            <a:avLst/>
          </a:prstGeom>
          <a:noFill/>
          <a:ln>
            <a:noFill/>
          </a:ln>
        </p:spPr>
      </p:pic>
      <p:sp>
        <p:nvSpPr>
          <p:cNvPr id="251" name="Google Shape;251;p32"/>
          <p:cNvSpPr txBox="1"/>
          <p:nvPr/>
        </p:nvSpPr>
        <p:spPr>
          <a:xfrm>
            <a:off x="5710075" y="3188600"/>
            <a:ext cx="13056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O</a:t>
            </a:r>
            <a:r>
              <a:rPr lang="en" b="1" baseline="-25000"/>
              <a:t>3</a:t>
            </a:r>
            <a:endParaRPr b="1" baseline="-25000"/>
          </a:p>
          <a:p>
            <a:pPr marL="0" lvl="0" indent="0" algn="l" rtl="0">
              <a:spcBef>
                <a:spcPts val="0"/>
              </a:spcBef>
              <a:spcAft>
                <a:spcPts val="0"/>
              </a:spcAft>
              <a:buNone/>
            </a:pPr>
            <a:endParaRPr b="1"/>
          </a:p>
        </p:txBody>
      </p:sp>
      <p:sp>
        <p:nvSpPr>
          <p:cNvPr id="252" name="Google Shape;252;p32"/>
          <p:cNvSpPr txBox="1"/>
          <p:nvPr/>
        </p:nvSpPr>
        <p:spPr>
          <a:xfrm>
            <a:off x="5710075" y="1229275"/>
            <a:ext cx="13056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NO</a:t>
            </a:r>
            <a:r>
              <a:rPr lang="en" b="1" baseline="-25000"/>
              <a:t>2</a:t>
            </a:r>
            <a:endParaRPr b="1" baseline="-25000"/>
          </a:p>
          <a:p>
            <a:pPr marL="0" lvl="0" indent="0" algn="l" rtl="0">
              <a:spcBef>
                <a:spcPts val="0"/>
              </a:spcBef>
              <a:spcAft>
                <a:spcPts val="0"/>
              </a:spcAft>
              <a:buNone/>
            </a:pPr>
            <a:endParaRPr b="1"/>
          </a:p>
        </p:txBody>
      </p:sp>
      <p:sp>
        <p:nvSpPr>
          <p:cNvPr id="253" name="Google Shape;253;p32"/>
          <p:cNvSpPr txBox="1"/>
          <p:nvPr/>
        </p:nvSpPr>
        <p:spPr>
          <a:xfrm>
            <a:off x="5291425" y="932275"/>
            <a:ext cx="3320100" cy="2970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August 2023 East U.S. Diurnal NO</a:t>
            </a:r>
            <a:r>
              <a:rPr lang="en" sz="1200" b="1" baseline="-25000"/>
              <a:t>2</a:t>
            </a:r>
            <a:r>
              <a:rPr lang="en" sz="1200" b="1"/>
              <a:t> and O</a:t>
            </a:r>
            <a:r>
              <a:rPr lang="en" sz="1200" b="1" baseline="-25000"/>
              <a:t>3</a:t>
            </a:r>
            <a:r>
              <a:rPr lang="en" sz="1200" b="1"/>
              <a:t> </a:t>
            </a:r>
            <a:endParaRPr sz="1200" b="1"/>
          </a:p>
        </p:txBody>
      </p:sp>
      <p:sp>
        <p:nvSpPr>
          <p:cNvPr id="254" name="Google Shape;254;p32"/>
          <p:cNvSpPr txBox="1"/>
          <p:nvPr/>
        </p:nvSpPr>
        <p:spPr>
          <a:xfrm>
            <a:off x="47650" y="4832025"/>
            <a:ext cx="44820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Results courtesy of Dr. Zachary Moon (NOAA-ARL/ERT)</a:t>
            </a:r>
            <a:endParaRPr sz="1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10873</TotalTime>
  <Words>3250</Words>
  <Application>Microsoft Office PowerPoint</Application>
  <PresentationFormat>On-screen Show (16:9)</PresentationFormat>
  <Paragraphs>288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Roboto</vt:lpstr>
      <vt:lpstr>Arial</vt:lpstr>
      <vt:lpstr>Calibri</vt:lpstr>
      <vt:lpstr>Wingdings</vt:lpstr>
      <vt:lpstr>Lato</vt:lpstr>
      <vt:lpstr>Simple Light</vt:lpstr>
      <vt:lpstr>Simple Light</vt:lpstr>
      <vt:lpstr>Beyond the Big-Leaf Model for NOAA’s Unified Air Quality Forecasting Capabilities</vt:lpstr>
      <vt:lpstr>The Unified Forecast System (UFS) </vt:lpstr>
      <vt:lpstr>NOAA’s Next-Generation Coupled Air Quality Model </vt:lpstr>
      <vt:lpstr>NOAA’s Current AQM Version 7:  “Online-CMAQ”</vt:lpstr>
      <vt:lpstr>Beyond the “big-leaf” model in Online-CMAQ</vt:lpstr>
      <vt:lpstr>Beyond the “big-leaf” model in Online-CMAQ</vt:lpstr>
      <vt:lpstr>Addition of New Canopy Variables in Online-CMAQ</vt:lpstr>
      <vt:lpstr>Results of Preliminary Tests During August 2023</vt:lpstr>
      <vt:lpstr>Preliminary Canopy Effects on Model Performance    </vt:lpstr>
      <vt:lpstr>Preliminary Canopy Effects on Model Performance     </vt:lpstr>
      <vt:lpstr>Development of the “canopy-app” for UFS applications </vt:lpstr>
      <vt:lpstr>Development of a 1-km Global Canopy Dataset for the UFS  </vt:lpstr>
      <vt:lpstr>Summary and Ongoing Work </vt:lpstr>
      <vt:lpstr>More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Big-Leaf Model for NOAA’s Unified Air Quality Forecasting Capabilities</dc:title>
  <cp:lastModifiedBy>Patrick C. Campbell</cp:lastModifiedBy>
  <cp:revision>58</cp:revision>
  <dcterms:modified xsi:type="dcterms:W3CDTF">2023-10-16T02:15:24Z</dcterms:modified>
</cp:coreProperties>
</file>