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36"/>
  </p:notesMasterIdLst>
  <p:sldIdLst>
    <p:sldId id="258" r:id="rId3"/>
    <p:sldId id="647" r:id="rId4"/>
    <p:sldId id="328" r:id="rId5"/>
    <p:sldId id="621" r:id="rId6"/>
    <p:sldId id="626" r:id="rId7"/>
    <p:sldId id="641" r:id="rId8"/>
    <p:sldId id="651" r:id="rId9"/>
    <p:sldId id="643" r:id="rId10"/>
    <p:sldId id="624" r:id="rId11"/>
    <p:sldId id="639" r:id="rId12"/>
    <p:sldId id="648" r:id="rId13"/>
    <p:sldId id="635" r:id="rId14"/>
    <p:sldId id="649" r:id="rId15"/>
    <p:sldId id="627" r:id="rId16"/>
    <p:sldId id="628" r:id="rId17"/>
    <p:sldId id="631" r:id="rId18"/>
    <p:sldId id="629" r:id="rId19"/>
    <p:sldId id="642" r:id="rId20"/>
    <p:sldId id="437" r:id="rId21"/>
    <p:sldId id="611" r:id="rId22"/>
    <p:sldId id="645" r:id="rId23"/>
    <p:sldId id="644" r:id="rId24"/>
    <p:sldId id="592" r:id="rId25"/>
    <p:sldId id="330" r:id="rId26"/>
    <p:sldId id="646" r:id="rId27"/>
    <p:sldId id="594" r:id="rId28"/>
    <p:sldId id="653" r:id="rId29"/>
    <p:sldId id="650" r:id="rId30"/>
    <p:sldId id="301" r:id="rId31"/>
    <p:sldId id="441" r:id="rId32"/>
    <p:sldId id="637" r:id="rId33"/>
    <p:sldId id="524" r:id="rId34"/>
    <p:sldId id="6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 Sherri" initials="HS" lastIdx="13" clrIdx="0">
    <p:extLst>
      <p:ext uri="{19B8F6BF-5375-455C-9EA6-DF929625EA0E}">
        <p15:presenceInfo xmlns:p15="http://schemas.microsoft.com/office/powerpoint/2012/main" userId="S::Hunt.Sherri@epa.gov::0eeba302-160e-493a-94bc-dd8edadbe3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67171"/>
    <a:srgbClr val="DFE0E2"/>
    <a:srgbClr val="0000FF"/>
    <a:srgbClr val="212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8" autoAdjust="0"/>
    <p:restoredTop sz="87335" autoAdjust="0"/>
  </p:normalViewPr>
  <p:slideViewPr>
    <p:cSldViewPr snapToGrid="0">
      <p:cViewPr varScale="1">
        <p:scale>
          <a:sx n="70" d="100"/>
          <a:sy n="70" d="100"/>
        </p:scale>
        <p:origin x="112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iland, Alice" userId="062df7b9-d304-437e-a38c-5cdfd1d8be96" providerId="ADAL" clId="{A068C5EE-7B9F-4BA7-9E21-18F9204233DD}"/>
    <pc:docChg chg="custSel addSld delSld modSld sldOrd">
      <pc:chgData name="Gilliland, Alice" userId="062df7b9-d304-437e-a38c-5cdfd1d8be96" providerId="ADAL" clId="{A068C5EE-7B9F-4BA7-9E21-18F9204233DD}" dt="2023-10-16T13:02:35.525" v="181" actId="1036"/>
      <pc:docMkLst>
        <pc:docMk/>
      </pc:docMkLst>
      <pc:sldChg chg="modSp mod">
        <pc:chgData name="Gilliland, Alice" userId="062df7b9-d304-437e-a38c-5cdfd1d8be96" providerId="ADAL" clId="{A068C5EE-7B9F-4BA7-9E21-18F9204233DD}" dt="2023-10-11T22:14:52.491" v="104" actId="1036"/>
        <pc:sldMkLst>
          <pc:docMk/>
          <pc:sldMk cId="2663143747" sldId="592"/>
        </pc:sldMkLst>
        <pc:spChg chg="mod">
          <ac:chgData name="Gilliland, Alice" userId="062df7b9-d304-437e-a38c-5cdfd1d8be96" providerId="ADAL" clId="{A068C5EE-7B9F-4BA7-9E21-18F9204233DD}" dt="2023-10-11T22:14:52.491" v="104" actId="1036"/>
          <ac:spMkLst>
            <pc:docMk/>
            <pc:sldMk cId="2663143747" sldId="592"/>
            <ac:spMk id="3" creationId="{5EBA4500-25BB-A055-9C25-8A50E0151052}"/>
          </ac:spMkLst>
        </pc:spChg>
        <pc:spChg chg="mod">
          <ac:chgData name="Gilliland, Alice" userId="062df7b9-d304-437e-a38c-5cdfd1d8be96" providerId="ADAL" clId="{A068C5EE-7B9F-4BA7-9E21-18F9204233DD}" dt="2023-10-11T22:14:41.204" v="87" actId="1035"/>
          <ac:spMkLst>
            <pc:docMk/>
            <pc:sldMk cId="2663143747" sldId="592"/>
            <ac:spMk id="13" creationId="{F52A88F0-94F6-4B4E-B612-2643C0B0F474}"/>
          </ac:spMkLst>
        </pc:spChg>
        <pc:spChg chg="mod">
          <ac:chgData name="Gilliland, Alice" userId="062df7b9-d304-437e-a38c-5cdfd1d8be96" providerId="ADAL" clId="{A068C5EE-7B9F-4BA7-9E21-18F9204233DD}" dt="2023-10-11T22:13:37.698" v="64" actId="20577"/>
          <ac:spMkLst>
            <pc:docMk/>
            <pc:sldMk cId="2663143747" sldId="592"/>
            <ac:spMk id="57" creationId="{58659463-06B7-CA60-CDE0-D446F55D873F}"/>
          </ac:spMkLst>
        </pc:spChg>
        <pc:picChg chg="mod">
          <ac:chgData name="Gilliland, Alice" userId="062df7b9-d304-437e-a38c-5cdfd1d8be96" providerId="ADAL" clId="{A068C5EE-7B9F-4BA7-9E21-18F9204233DD}" dt="2023-10-11T22:14:35.363" v="66" actId="1076"/>
          <ac:picMkLst>
            <pc:docMk/>
            <pc:sldMk cId="2663143747" sldId="592"/>
            <ac:picMk id="1026" creationId="{4A90922F-5514-DE16-D9ED-D4C7B1FB2B42}"/>
          </ac:picMkLst>
        </pc:picChg>
      </pc:sldChg>
      <pc:sldChg chg="ord">
        <pc:chgData name="Gilliland, Alice" userId="062df7b9-d304-437e-a38c-5cdfd1d8be96" providerId="ADAL" clId="{A068C5EE-7B9F-4BA7-9E21-18F9204233DD}" dt="2023-10-16T12:56:05.433" v="123"/>
        <pc:sldMkLst>
          <pc:docMk/>
          <pc:sldMk cId="3853098428" sldId="611"/>
        </pc:sldMkLst>
      </pc:sldChg>
      <pc:sldChg chg="modSp mod">
        <pc:chgData name="Gilliland, Alice" userId="062df7b9-d304-437e-a38c-5cdfd1d8be96" providerId="ADAL" clId="{A068C5EE-7B9F-4BA7-9E21-18F9204233DD}" dt="2023-10-11T22:13:09.092" v="55" actId="20577"/>
        <pc:sldMkLst>
          <pc:docMk/>
          <pc:sldMk cId="3427467501" sldId="624"/>
        </pc:sldMkLst>
        <pc:spChg chg="mod">
          <ac:chgData name="Gilliland, Alice" userId="062df7b9-d304-437e-a38c-5cdfd1d8be96" providerId="ADAL" clId="{A068C5EE-7B9F-4BA7-9E21-18F9204233DD}" dt="2023-10-11T22:13:09.092" v="55" actId="20577"/>
          <ac:spMkLst>
            <pc:docMk/>
            <pc:sldMk cId="3427467501" sldId="624"/>
            <ac:spMk id="10" creationId="{A977F02E-436B-CA7B-5F35-7F8FBC796A69}"/>
          </ac:spMkLst>
        </pc:spChg>
      </pc:sldChg>
      <pc:sldChg chg="delSp modSp mod">
        <pc:chgData name="Gilliland, Alice" userId="062df7b9-d304-437e-a38c-5cdfd1d8be96" providerId="ADAL" clId="{A068C5EE-7B9F-4BA7-9E21-18F9204233DD}" dt="2023-10-12T12:38:48.772" v="121" actId="478"/>
        <pc:sldMkLst>
          <pc:docMk/>
          <pc:sldMk cId="1464453898" sldId="627"/>
        </pc:sldMkLst>
        <pc:spChg chg="del mod topLvl">
          <ac:chgData name="Gilliland, Alice" userId="062df7b9-d304-437e-a38c-5cdfd1d8be96" providerId="ADAL" clId="{A068C5EE-7B9F-4BA7-9E21-18F9204233DD}" dt="2023-10-12T12:38:48.772" v="121" actId="478"/>
          <ac:spMkLst>
            <pc:docMk/>
            <pc:sldMk cId="1464453898" sldId="627"/>
            <ac:spMk id="52" creationId="{DBEB4565-58AF-76F7-8A25-FA21787D7F8A}"/>
          </ac:spMkLst>
        </pc:spChg>
        <pc:grpChg chg="del">
          <ac:chgData name="Gilliland, Alice" userId="062df7b9-d304-437e-a38c-5cdfd1d8be96" providerId="ADAL" clId="{A068C5EE-7B9F-4BA7-9E21-18F9204233DD}" dt="2023-10-12T12:38:45.291" v="120" actId="165"/>
          <ac:grpSpMkLst>
            <pc:docMk/>
            <pc:sldMk cId="1464453898" sldId="627"/>
            <ac:grpSpMk id="53" creationId="{04D2F0D7-AE57-3199-9CE3-5146F5243590}"/>
          </ac:grpSpMkLst>
        </pc:grpChg>
        <pc:picChg chg="mod topLvl">
          <ac:chgData name="Gilliland, Alice" userId="062df7b9-d304-437e-a38c-5cdfd1d8be96" providerId="ADAL" clId="{A068C5EE-7B9F-4BA7-9E21-18F9204233DD}" dt="2023-10-12T12:38:45.291" v="120" actId="165"/>
          <ac:picMkLst>
            <pc:docMk/>
            <pc:sldMk cId="1464453898" sldId="627"/>
            <ac:picMk id="50" creationId="{EB2A94A2-2000-0932-8177-8F846699983E}"/>
          </ac:picMkLst>
        </pc:picChg>
      </pc:sldChg>
      <pc:sldChg chg="delSp modSp mod">
        <pc:chgData name="Gilliland, Alice" userId="062df7b9-d304-437e-a38c-5cdfd1d8be96" providerId="ADAL" clId="{A068C5EE-7B9F-4BA7-9E21-18F9204233DD}" dt="2023-10-12T12:38:01.320" v="113" actId="478"/>
        <pc:sldMkLst>
          <pc:docMk/>
          <pc:sldMk cId="4027747892" sldId="639"/>
        </pc:sldMkLst>
        <pc:spChg chg="mod">
          <ac:chgData name="Gilliland, Alice" userId="062df7b9-d304-437e-a38c-5cdfd1d8be96" providerId="ADAL" clId="{A068C5EE-7B9F-4BA7-9E21-18F9204233DD}" dt="2023-10-12T12:37:27.869" v="110" actId="20577"/>
          <ac:spMkLst>
            <pc:docMk/>
            <pc:sldMk cId="4027747892" sldId="639"/>
            <ac:spMk id="52" creationId="{C6AB2E46-D6F0-2C06-D24E-7871E39BE8A6}"/>
          </ac:spMkLst>
        </pc:spChg>
        <pc:spChg chg="del mod topLvl">
          <ac:chgData name="Gilliland, Alice" userId="062df7b9-d304-437e-a38c-5cdfd1d8be96" providerId="ADAL" clId="{A068C5EE-7B9F-4BA7-9E21-18F9204233DD}" dt="2023-10-12T12:38:01.320" v="113" actId="478"/>
          <ac:spMkLst>
            <pc:docMk/>
            <pc:sldMk cId="4027747892" sldId="639"/>
            <ac:spMk id="56" creationId="{037FC459-58E7-F2E1-B71D-76C958F6C1D2}"/>
          </ac:spMkLst>
        </pc:spChg>
        <pc:spChg chg="del mod topLvl">
          <ac:chgData name="Gilliland, Alice" userId="062df7b9-d304-437e-a38c-5cdfd1d8be96" providerId="ADAL" clId="{A068C5EE-7B9F-4BA7-9E21-18F9204233DD}" dt="2023-10-12T12:37:58.324" v="112" actId="478"/>
          <ac:spMkLst>
            <pc:docMk/>
            <pc:sldMk cId="4027747892" sldId="639"/>
            <ac:spMk id="57" creationId="{2335E482-D7A4-2C7C-B78D-D702E974F094}"/>
          </ac:spMkLst>
        </pc:spChg>
        <pc:grpChg chg="del">
          <ac:chgData name="Gilliland, Alice" userId="062df7b9-d304-437e-a38c-5cdfd1d8be96" providerId="ADAL" clId="{A068C5EE-7B9F-4BA7-9E21-18F9204233DD}" dt="2023-10-12T12:37:54.366" v="111" actId="165"/>
          <ac:grpSpMkLst>
            <pc:docMk/>
            <pc:sldMk cId="4027747892" sldId="639"/>
            <ac:grpSpMk id="59" creationId="{3FDD1C0F-ED82-B70C-B016-081851D4505E}"/>
          </ac:grpSpMkLst>
        </pc:grpChg>
        <pc:picChg chg="mod topLvl">
          <ac:chgData name="Gilliland, Alice" userId="062df7b9-d304-437e-a38c-5cdfd1d8be96" providerId="ADAL" clId="{A068C5EE-7B9F-4BA7-9E21-18F9204233DD}" dt="2023-10-12T12:37:54.366" v="111" actId="165"/>
          <ac:picMkLst>
            <pc:docMk/>
            <pc:sldMk cId="4027747892" sldId="639"/>
            <ac:picMk id="54" creationId="{7AD1EA1A-4EBD-1C52-E066-9F7AD4C113C9}"/>
          </ac:picMkLst>
        </pc:picChg>
      </pc:sldChg>
      <pc:sldChg chg="modSp mod">
        <pc:chgData name="Gilliland, Alice" userId="062df7b9-d304-437e-a38c-5cdfd1d8be96" providerId="ADAL" clId="{A068C5EE-7B9F-4BA7-9E21-18F9204233DD}" dt="2023-10-16T13:02:35.525" v="181" actId="1036"/>
        <pc:sldMkLst>
          <pc:docMk/>
          <pc:sldMk cId="2826417724" sldId="648"/>
        </pc:sldMkLst>
        <pc:spChg chg="mod">
          <ac:chgData name="Gilliland, Alice" userId="062df7b9-d304-437e-a38c-5cdfd1d8be96" providerId="ADAL" clId="{A068C5EE-7B9F-4BA7-9E21-18F9204233DD}" dt="2023-10-16T13:02:35.525" v="181" actId="1036"/>
          <ac:spMkLst>
            <pc:docMk/>
            <pc:sldMk cId="2826417724" sldId="648"/>
            <ac:spMk id="2" creationId="{60DFE871-AE21-15D8-E354-5FEEDCCD5B91}"/>
          </ac:spMkLst>
        </pc:spChg>
      </pc:sldChg>
      <pc:sldChg chg="delSp modSp mod">
        <pc:chgData name="Gilliland, Alice" userId="062df7b9-d304-437e-a38c-5cdfd1d8be96" providerId="ADAL" clId="{A068C5EE-7B9F-4BA7-9E21-18F9204233DD}" dt="2023-10-12T12:38:38.099" v="119" actId="478"/>
        <pc:sldMkLst>
          <pc:docMk/>
          <pc:sldMk cId="2067098062" sldId="649"/>
        </pc:sldMkLst>
        <pc:spChg chg="del mod topLvl">
          <ac:chgData name="Gilliland, Alice" userId="062df7b9-d304-437e-a38c-5cdfd1d8be96" providerId="ADAL" clId="{A068C5EE-7B9F-4BA7-9E21-18F9204233DD}" dt="2023-10-12T12:38:38.099" v="119" actId="478"/>
          <ac:spMkLst>
            <pc:docMk/>
            <pc:sldMk cId="2067098062" sldId="649"/>
            <ac:spMk id="60" creationId="{EFB002E0-71D1-E2EC-DF11-FC47894DF260}"/>
          </ac:spMkLst>
        </pc:spChg>
        <pc:spChg chg="del mod topLvl">
          <ac:chgData name="Gilliland, Alice" userId="062df7b9-d304-437e-a38c-5cdfd1d8be96" providerId="ADAL" clId="{A068C5EE-7B9F-4BA7-9E21-18F9204233DD}" dt="2023-10-12T12:38:26.539" v="117" actId="478"/>
          <ac:spMkLst>
            <pc:docMk/>
            <pc:sldMk cId="2067098062" sldId="649"/>
            <ac:spMk id="61" creationId="{A5CD79C2-8EE3-8EBA-34F2-F41A45BC11DA}"/>
          </ac:spMkLst>
        </pc:spChg>
        <pc:spChg chg="del mod topLvl">
          <ac:chgData name="Gilliland, Alice" userId="062df7b9-d304-437e-a38c-5cdfd1d8be96" providerId="ADAL" clId="{A068C5EE-7B9F-4BA7-9E21-18F9204233DD}" dt="2023-10-12T12:38:18.259" v="115" actId="478"/>
          <ac:spMkLst>
            <pc:docMk/>
            <pc:sldMk cId="2067098062" sldId="649"/>
            <ac:spMk id="62" creationId="{385B7FD7-C173-1985-104A-72510780D018}"/>
          </ac:spMkLst>
        </pc:spChg>
        <pc:grpChg chg="del">
          <ac:chgData name="Gilliland, Alice" userId="062df7b9-d304-437e-a38c-5cdfd1d8be96" providerId="ADAL" clId="{A068C5EE-7B9F-4BA7-9E21-18F9204233DD}" dt="2023-10-12T12:38:14.330" v="114" actId="165"/>
          <ac:grpSpMkLst>
            <pc:docMk/>
            <pc:sldMk cId="2067098062" sldId="649"/>
            <ac:grpSpMk id="63" creationId="{3A808C00-0B98-102B-7E12-3869CA52712A}"/>
          </ac:grpSpMkLst>
        </pc:grpChg>
        <pc:grpChg chg="del">
          <ac:chgData name="Gilliland, Alice" userId="062df7b9-d304-437e-a38c-5cdfd1d8be96" providerId="ADAL" clId="{A068C5EE-7B9F-4BA7-9E21-18F9204233DD}" dt="2023-10-12T12:38:24.102" v="116" actId="165"/>
          <ac:grpSpMkLst>
            <pc:docMk/>
            <pc:sldMk cId="2067098062" sldId="649"/>
            <ac:grpSpMk id="64" creationId="{E9465A69-5BF2-1E7F-82E7-19EA88AF0585}"/>
          </ac:grpSpMkLst>
        </pc:grpChg>
        <pc:grpChg chg="del">
          <ac:chgData name="Gilliland, Alice" userId="062df7b9-d304-437e-a38c-5cdfd1d8be96" providerId="ADAL" clId="{A068C5EE-7B9F-4BA7-9E21-18F9204233DD}" dt="2023-10-12T12:38:34.757" v="118" actId="165"/>
          <ac:grpSpMkLst>
            <pc:docMk/>
            <pc:sldMk cId="2067098062" sldId="649"/>
            <ac:grpSpMk id="65" creationId="{62C85CB1-633C-8884-DEC4-E87CA981CE89}"/>
          </ac:grpSpMkLst>
        </pc:grpChg>
        <pc:picChg chg="mod topLvl">
          <ac:chgData name="Gilliland, Alice" userId="062df7b9-d304-437e-a38c-5cdfd1d8be96" providerId="ADAL" clId="{A068C5EE-7B9F-4BA7-9E21-18F9204233DD}" dt="2023-10-12T12:38:14.330" v="114" actId="165"/>
          <ac:picMkLst>
            <pc:docMk/>
            <pc:sldMk cId="2067098062" sldId="649"/>
            <ac:picMk id="5" creationId="{CF782021-B930-DAC2-3C88-CD4FF38BE251}"/>
          </ac:picMkLst>
        </pc:picChg>
        <pc:picChg chg="mod topLvl">
          <ac:chgData name="Gilliland, Alice" userId="062df7b9-d304-437e-a38c-5cdfd1d8be96" providerId="ADAL" clId="{A068C5EE-7B9F-4BA7-9E21-18F9204233DD}" dt="2023-10-12T12:38:24.102" v="116" actId="165"/>
          <ac:picMkLst>
            <pc:docMk/>
            <pc:sldMk cId="2067098062" sldId="649"/>
            <ac:picMk id="8" creationId="{FAA1B278-2238-CCAF-A0D4-F80F0BAE406E}"/>
          </ac:picMkLst>
        </pc:picChg>
        <pc:picChg chg="mod topLvl">
          <ac:chgData name="Gilliland, Alice" userId="062df7b9-d304-437e-a38c-5cdfd1d8be96" providerId="ADAL" clId="{A068C5EE-7B9F-4BA7-9E21-18F9204233DD}" dt="2023-10-12T12:38:34.757" v="118" actId="165"/>
          <ac:picMkLst>
            <pc:docMk/>
            <pc:sldMk cId="2067098062" sldId="649"/>
            <ac:picMk id="11" creationId="{4F56C872-CCBE-34D7-25AD-BA67E904BE56}"/>
          </ac:picMkLst>
        </pc:picChg>
      </pc:sldChg>
      <pc:sldChg chg="modSp mod">
        <pc:chgData name="Gilliland, Alice" userId="062df7b9-d304-437e-a38c-5cdfd1d8be96" providerId="ADAL" clId="{A068C5EE-7B9F-4BA7-9E21-18F9204233DD}" dt="2023-10-11T22:12:57.523" v="54" actId="947"/>
        <pc:sldMkLst>
          <pc:docMk/>
          <pc:sldMk cId="153322775" sldId="651"/>
        </pc:sldMkLst>
        <pc:spChg chg="mod">
          <ac:chgData name="Gilliland, Alice" userId="062df7b9-d304-437e-a38c-5cdfd1d8be96" providerId="ADAL" clId="{A068C5EE-7B9F-4BA7-9E21-18F9204233DD}" dt="2023-10-11T22:12:57.523" v="54" actId="947"/>
          <ac:spMkLst>
            <pc:docMk/>
            <pc:sldMk cId="153322775" sldId="651"/>
            <ac:spMk id="49" creationId="{4AD2190E-96AA-1241-62B2-F67E6576852A}"/>
          </ac:spMkLst>
        </pc:spChg>
        <pc:spChg chg="mod">
          <ac:chgData name="Gilliland, Alice" userId="062df7b9-d304-437e-a38c-5cdfd1d8be96" providerId="ADAL" clId="{A068C5EE-7B9F-4BA7-9E21-18F9204233DD}" dt="2023-10-11T22:12:37.860" v="53" actId="20577"/>
          <ac:spMkLst>
            <pc:docMk/>
            <pc:sldMk cId="153322775" sldId="651"/>
            <ac:spMk id="51" creationId="{01708D30-1A48-22E0-F460-ED1461A61DF0}"/>
          </ac:spMkLst>
        </pc:spChg>
      </pc:sldChg>
      <pc:sldChg chg="add">
        <pc:chgData name="Gilliland, Alice" userId="062df7b9-d304-437e-a38c-5cdfd1d8be96" providerId="ADAL" clId="{A068C5EE-7B9F-4BA7-9E21-18F9204233DD}" dt="2023-10-11T22:16:29.809" v="109"/>
        <pc:sldMkLst>
          <pc:docMk/>
          <pc:sldMk cId="2658091013" sldId="653"/>
        </pc:sldMkLst>
      </pc:sldChg>
      <pc:sldChg chg="add del">
        <pc:chgData name="Gilliland, Alice" userId="062df7b9-d304-437e-a38c-5cdfd1d8be96" providerId="ADAL" clId="{A068C5EE-7B9F-4BA7-9E21-18F9204233DD}" dt="2023-10-11T22:16:10.601" v="106" actId="2696"/>
        <pc:sldMkLst>
          <pc:docMk/>
          <pc:sldMk cId="2674508253" sldId="653"/>
        </pc:sldMkLst>
      </pc:sldChg>
      <pc:sldChg chg="add del">
        <pc:chgData name="Gilliland, Alice" userId="062df7b9-d304-437e-a38c-5cdfd1d8be96" providerId="ADAL" clId="{A068C5EE-7B9F-4BA7-9E21-18F9204233DD}" dt="2023-10-11T22:16:23.070" v="108"/>
        <pc:sldMkLst>
          <pc:docMk/>
          <pc:sldMk cId="3467421582" sldId="65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6302B-2C0A-4F06-895C-94304AE791D9}" type="doc">
      <dgm:prSet loTypeId="urn:microsoft.com/office/officeart/2005/8/layout/cycle4" loCatId="cycle" qsTypeId="urn:microsoft.com/office/officeart/2005/8/quickstyle/3d1" qsCatId="3D" csTypeId="urn:microsoft.com/office/officeart/2005/8/colors/accent1_2" csCatId="accent1" phldr="1"/>
      <dgm:spPr/>
      <dgm:t>
        <a:bodyPr/>
        <a:lstStyle/>
        <a:p>
          <a:endParaRPr lang="en-US"/>
        </a:p>
      </dgm:t>
    </dgm:pt>
    <dgm:pt modelId="{5EB8D90F-4935-4254-8174-55D198672D36}">
      <dgm:prSet custT="1"/>
      <dgm:spPr/>
      <dgm:t>
        <a:bodyPr/>
        <a:lstStyle/>
        <a:p>
          <a:pPr>
            <a:lnSpc>
              <a:spcPct val="100000"/>
            </a:lnSpc>
            <a:spcAft>
              <a:spcPts val="0"/>
            </a:spcAft>
          </a:pPr>
          <a:r>
            <a:rPr lang="en-US" sz="1500" dirty="0"/>
            <a:t>Measurements and Detailed Field-Scale Modeling</a:t>
          </a:r>
        </a:p>
      </dgm:t>
    </dgm:pt>
    <dgm:pt modelId="{F9E98987-BFA2-44FD-BB7B-B9CC11306A16}" type="parTrans" cxnId="{4EA88043-90D8-4B8D-AA87-8262A9D94C7C}">
      <dgm:prSet/>
      <dgm:spPr/>
      <dgm:t>
        <a:bodyPr/>
        <a:lstStyle/>
        <a:p>
          <a:endParaRPr lang="en-US" sz="2000"/>
        </a:p>
      </dgm:t>
    </dgm:pt>
    <dgm:pt modelId="{500F3443-8ACD-447C-9758-2B9D3EE7F0E4}" type="sibTrans" cxnId="{4EA88043-90D8-4B8D-AA87-8262A9D94C7C}">
      <dgm:prSet/>
      <dgm:spPr/>
      <dgm:t>
        <a:bodyPr/>
        <a:lstStyle/>
        <a:p>
          <a:endParaRPr lang="en-US" sz="2000"/>
        </a:p>
      </dgm:t>
    </dgm:pt>
    <dgm:pt modelId="{1ABF25F9-EFB0-4C08-96B6-4771928F4BD4}">
      <dgm:prSet custT="1"/>
      <dgm:spPr/>
      <dgm:t>
        <a:bodyPr/>
        <a:lstStyle/>
        <a:p>
          <a:pPr marL="176213" indent="-176213">
            <a:lnSpc>
              <a:spcPct val="100000"/>
            </a:lnSpc>
            <a:spcAft>
              <a:spcPts val="300"/>
            </a:spcAft>
          </a:pPr>
          <a:r>
            <a:rPr lang="en-US" sz="1600" dirty="0"/>
            <a:t>Design field experiments</a:t>
          </a:r>
        </a:p>
      </dgm:t>
    </dgm:pt>
    <dgm:pt modelId="{598EDD31-264B-40D7-B998-DEC002794723}" type="parTrans" cxnId="{71D3E984-C4CD-4E75-824E-EDB0FFA2B7BE}">
      <dgm:prSet/>
      <dgm:spPr/>
      <dgm:t>
        <a:bodyPr/>
        <a:lstStyle/>
        <a:p>
          <a:endParaRPr lang="en-US" sz="2000"/>
        </a:p>
      </dgm:t>
    </dgm:pt>
    <dgm:pt modelId="{15A1E177-CEE8-4DD1-9288-75EB51E24FA8}" type="sibTrans" cxnId="{71D3E984-C4CD-4E75-824E-EDB0FFA2B7BE}">
      <dgm:prSet/>
      <dgm:spPr/>
      <dgm:t>
        <a:bodyPr/>
        <a:lstStyle/>
        <a:p>
          <a:endParaRPr lang="en-US" sz="2000"/>
        </a:p>
      </dgm:t>
    </dgm:pt>
    <dgm:pt modelId="{B87A7A90-D911-4B49-91FC-B616FE7D5956}">
      <dgm:prSet custT="1"/>
      <dgm:spPr/>
      <dgm:t>
        <a:bodyPr/>
        <a:lstStyle/>
        <a:p>
          <a:pPr>
            <a:lnSpc>
              <a:spcPct val="100000"/>
            </a:lnSpc>
            <a:spcAft>
              <a:spcPts val="0"/>
            </a:spcAft>
          </a:pPr>
          <a:r>
            <a:rPr lang="en-US" sz="1600" dirty="0"/>
            <a:t>Application-Driven Model Development</a:t>
          </a:r>
        </a:p>
      </dgm:t>
    </dgm:pt>
    <dgm:pt modelId="{4C93FB47-480E-4BF3-A270-7E1C826A21E1}" type="parTrans" cxnId="{2EE624FD-997B-408C-BA0E-91517029FC4E}">
      <dgm:prSet/>
      <dgm:spPr/>
      <dgm:t>
        <a:bodyPr/>
        <a:lstStyle/>
        <a:p>
          <a:endParaRPr lang="en-US" sz="2000"/>
        </a:p>
      </dgm:t>
    </dgm:pt>
    <dgm:pt modelId="{4032FFBA-EB71-4D36-A7AA-727C1365B2C5}" type="sibTrans" cxnId="{2EE624FD-997B-408C-BA0E-91517029FC4E}">
      <dgm:prSet/>
      <dgm:spPr/>
      <dgm:t>
        <a:bodyPr/>
        <a:lstStyle/>
        <a:p>
          <a:endParaRPr lang="en-US" sz="2000"/>
        </a:p>
      </dgm:t>
    </dgm:pt>
    <dgm:pt modelId="{DD98FDA9-E910-4524-8070-70DCAAB262D5}">
      <dgm:prSet custT="1"/>
      <dgm:spPr/>
      <dgm:t>
        <a:bodyPr/>
        <a:lstStyle/>
        <a:p>
          <a:pPr marL="176213" indent="-176213">
            <a:lnSpc>
              <a:spcPct val="100000"/>
            </a:lnSpc>
            <a:spcAft>
              <a:spcPts val="300"/>
            </a:spcAft>
          </a:pPr>
          <a:r>
            <a:rPr lang="en-US" sz="1600" dirty="0"/>
            <a:t>Modify CMAQ to meet research partner needs</a:t>
          </a:r>
        </a:p>
      </dgm:t>
    </dgm:pt>
    <dgm:pt modelId="{EC6B8E15-78BD-4F62-8AE7-0597E3890390}" type="parTrans" cxnId="{5CDBB05B-1556-448C-A774-9FBC523EDCBF}">
      <dgm:prSet/>
      <dgm:spPr/>
      <dgm:t>
        <a:bodyPr/>
        <a:lstStyle/>
        <a:p>
          <a:endParaRPr lang="en-US" sz="2000"/>
        </a:p>
      </dgm:t>
    </dgm:pt>
    <dgm:pt modelId="{E0CB1E86-0309-4339-9734-43EB05B3C89E}" type="sibTrans" cxnId="{5CDBB05B-1556-448C-A774-9FBC523EDCBF}">
      <dgm:prSet/>
      <dgm:spPr/>
      <dgm:t>
        <a:bodyPr/>
        <a:lstStyle/>
        <a:p>
          <a:endParaRPr lang="en-US" sz="2000"/>
        </a:p>
      </dgm:t>
    </dgm:pt>
    <dgm:pt modelId="{F208D303-FC3E-4A61-A2D4-36C743CCF921}">
      <dgm:prSet custT="1"/>
      <dgm:spPr/>
      <dgm:t>
        <a:bodyPr/>
        <a:lstStyle/>
        <a:p>
          <a:pPr>
            <a:lnSpc>
              <a:spcPct val="100000"/>
            </a:lnSpc>
            <a:spcAft>
              <a:spcPts val="0"/>
            </a:spcAft>
          </a:pPr>
          <a:r>
            <a:rPr lang="en-US" sz="1600" dirty="0"/>
            <a:t>Model Application and Evaluation</a:t>
          </a:r>
        </a:p>
      </dgm:t>
    </dgm:pt>
    <dgm:pt modelId="{F9A9BC7D-E62F-45E6-B200-3578D7C0EA91}" type="parTrans" cxnId="{D787857E-02F0-473D-A095-9042425B2003}">
      <dgm:prSet/>
      <dgm:spPr/>
      <dgm:t>
        <a:bodyPr/>
        <a:lstStyle/>
        <a:p>
          <a:endParaRPr lang="en-US" sz="2000"/>
        </a:p>
      </dgm:t>
    </dgm:pt>
    <dgm:pt modelId="{D1D54F1C-D4DF-4C52-81EC-BBED7A78B92E}" type="sibTrans" cxnId="{D787857E-02F0-473D-A095-9042425B2003}">
      <dgm:prSet/>
      <dgm:spPr/>
      <dgm:t>
        <a:bodyPr/>
        <a:lstStyle/>
        <a:p>
          <a:endParaRPr lang="en-US" sz="2000"/>
        </a:p>
      </dgm:t>
    </dgm:pt>
    <dgm:pt modelId="{DF26D449-804B-4BB1-8B56-0696BB4A8910}">
      <dgm:prSet custT="1"/>
      <dgm:spPr/>
      <dgm:t>
        <a:bodyPr/>
        <a:lstStyle/>
        <a:p>
          <a:pPr marL="176213" indent="-176213">
            <a:lnSpc>
              <a:spcPct val="100000"/>
            </a:lnSpc>
            <a:spcAft>
              <a:spcPts val="150"/>
            </a:spcAft>
          </a:pPr>
          <a:r>
            <a:rPr lang="en-US" sz="1500" dirty="0"/>
            <a:t>Chesapeake Bay </a:t>
          </a:r>
        </a:p>
      </dgm:t>
    </dgm:pt>
    <dgm:pt modelId="{591CF461-17AE-4DEB-B2E7-06A61E064188}" type="parTrans" cxnId="{47C8CB35-BD6B-401E-B5E9-CBBBC83EE02C}">
      <dgm:prSet/>
      <dgm:spPr/>
      <dgm:t>
        <a:bodyPr/>
        <a:lstStyle/>
        <a:p>
          <a:endParaRPr lang="en-US" sz="2000"/>
        </a:p>
      </dgm:t>
    </dgm:pt>
    <dgm:pt modelId="{475A6644-CE2D-49A3-BCFF-B1E355708889}" type="sibTrans" cxnId="{47C8CB35-BD6B-401E-B5E9-CBBBC83EE02C}">
      <dgm:prSet/>
      <dgm:spPr/>
      <dgm:t>
        <a:bodyPr/>
        <a:lstStyle/>
        <a:p>
          <a:endParaRPr lang="en-US" sz="2000"/>
        </a:p>
      </dgm:t>
    </dgm:pt>
    <dgm:pt modelId="{6FB13B9C-4A5D-4A38-8118-ECD99830E7C3}">
      <dgm:prSet custT="1"/>
      <dgm:spPr/>
      <dgm:t>
        <a:bodyPr/>
        <a:lstStyle/>
        <a:p>
          <a:pPr>
            <a:lnSpc>
              <a:spcPct val="100000"/>
            </a:lnSpc>
            <a:spcAft>
              <a:spcPts val="0"/>
            </a:spcAft>
          </a:pPr>
          <a:r>
            <a:rPr lang="en-US" sz="1600" dirty="0"/>
            <a:t>Identify Model and Measurement Needs</a:t>
          </a:r>
        </a:p>
      </dgm:t>
    </dgm:pt>
    <dgm:pt modelId="{E5BE8A5B-0AF7-4718-BF32-DDF296DB32B4}" type="parTrans" cxnId="{4B0FA821-0120-482E-9B90-EF7EF59F3F5C}">
      <dgm:prSet/>
      <dgm:spPr/>
      <dgm:t>
        <a:bodyPr/>
        <a:lstStyle/>
        <a:p>
          <a:endParaRPr lang="en-US" sz="2000"/>
        </a:p>
      </dgm:t>
    </dgm:pt>
    <dgm:pt modelId="{2B577CBD-C497-4E4A-A3B9-033E0A1682DD}" type="sibTrans" cxnId="{4B0FA821-0120-482E-9B90-EF7EF59F3F5C}">
      <dgm:prSet/>
      <dgm:spPr/>
      <dgm:t>
        <a:bodyPr/>
        <a:lstStyle/>
        <a:p>
          <a:endParaRPr lang="en-US" sz="2000"/>
        </a:p>
      </dgm:t>
    </dgm:pt>
    <dgm:pt modelId="{82CD9B35-BA93-414F-8A6F-B6A48C9E66FE}">
      <dgm:prSet custT="1"/>
      <dgm:spPr/>
      <dgm:t>
        <a:bodyPr/>
        <a:lstStyle/>
        <a:p>
          <a:pPr marL="176213" indent="-176213">
            <a:lnSpc>
              <a:spcPct val="100000"/>
            </a:lnSpc>
            <a:spcAft>
              <a:spcPts val="300"/>
            </a:spcAft>
          </a:pPr>
          <a:r>
            <a:rPr lang="en-US" sz="1600" dirty="0"/>
            <a:t>Feedback from research partners</a:t>
          </a:r>
        </a:p>
      </dgm:t>
    </dgm:pt>
    <dgm:pt modelId="{CC37BBE9-A7FB-4BAE-A9EC-EAF270851104}" type="parTrans" cxnId="{AB6A7A7F-BECD-4016-9509-7B2B66DD65E5}">
      <dgm:prSet/>
      <dgm:spPr/>
      <dgm:t>
        <a:bodyPr/>
        <a:lstStyle/>
        <a:p>
          <a:endParaRPr lang="en-US" sz="2000"/>
        </a:p>
      </dgm:t>
    </dgm:pt>
    <dgm:pt modelId="{26751544-BC7C-48E0-9772-4ED1D8BC3674}" type="sibTrans" cxnId="{AB6A7A7F-BECD-4016-9509-7B2B66DD65E5}">
      <dgm:prSet/>
      <dgm:spPr/>
      <dgm:t>
        <a:bodyPr/>
        <a:lstStyle/>
        <a:p>
          <a:endParaRPr lang="en-US" sz="2000"/>
        </a:p>
      </dgm:t>
    </dgm:pt>
    <dgm:pt modelId="{CE212FB7-5951-460C-A4FC-819BC7796E8D}">
      <dgm:prSet custT="1"/>
      <dgm:spPr/>
      <dgm:t>
        <a:bodyPr/>
        <a:lstStyle/>
        <a:p>
          <a:pPr marL="176213" indent="-176213">
            <a:lnSpc>
              <a:spcPct val="100000"/>
            </a:lnSpc>
            <a:spcAft>
              <a:spcPts val="150"/>
            </a:spcAft>
          </a:pPr>
          <a:r>
            <a:rPr lang="en-US" sz="1500" dirty="0"/>
            <a:t>Climate Scenarios</a:t>
          </a:r>
        </a:p>
      </dgm:t>
    </dgm:pt>
    <dgm:pt modelId="{E0F4007E-EA64-4085-9BCE-0CC444C7F564}" type="parTrans" cxnId="{F4240BD3-C5CB-4011-A601-DF3D0EC401C8}">
      <dgm:prSet/>
      <dgm:spPr/>
      <dgm:t>
        <a:bodyPr/>
        <a:lstStyle/>
        <a:p>
          <a:endParaRPr lang="en-US" sz="2000"/>
        </a:p>
      </dgm:t>
    </dgm:pt>
    <dgm:pt modelId="{CE48267A-5012-43BC-B564-DDE2206D7144}" type="sibTrans" cxnId="{F4240BD3-C5CB-4011-A601-DF3D0EC401C8}">
      <dgm:prSet/>
      <dgm:spPr/>
      <dgm:t>
        <a:bodyPr/>
        <a:lstStyle/>
        <a:p>
          <a:endParaRPr lang="en-US" sz="2000"/>
        </a:p>
      </dgm:t>
    </dgm:pt>
    <dgm:pt modelId="{E318BAF4-C241-49F0-AF67-50459A0AC239}">
      <dgm:prSet custT="1"/>
      <dgm:spPr/>
      <dgm:t>
        <a:bodyPr/>
        <a:lstStyle/>
        <a:p>
          <a:pPr marL="176213" indent="-176213">
            <a:lnSpc>
              <a:spcPct val="100000"/>
            </a:lnSpc>
            <a:spcAft>
              <a:spcPts val="300"/>
            </a:spcAft>
          </a:pPr>
          <a:r>
            <a:rPr lang="en-US" sz="1600" dirty="0"/>
            <a:t>Lessons from model evaluation </a:t>
          </a:r>
        </a:p>
      </dgm:t>
    </dgm:pt>
    <dgm:pt modelId="{30FD386C-6776-45CB-A42A-00CB865227DA}" type="parTrans" cxnId="{0C192D6A-5589-46CD-8224-C4281D69898D}">
      <dgm:prSet/>
      <dgm:spPr/>
      <dgm:t>
        <a:bodyPr/>
        <a:lstStyle/>
        <a:p>
          <a:endParaRPr lang="en-US" sz="2000"/>
        </a:p>
      </dgm:t>
    </dgm:pt>
    <dgm:pt modelId="{FFA61DE6-FFD6-4F7D-B484-FADDA8E82782}" type="sibTrans" cxnId="{0C192D6A-5589-46CD-8224-C4281D69898D}">
      <dgm:prSet/>
      <dgm:spPr/>
      <dgm:t>
        <a:bodyPr/>
        <a:lstStyle/>
        <a:p>
          <a:endParaRPr lang="en-US" sz="2000"/>
        </a:p>
      </dgm:t>
    </dgm:pt>
    <dgm:pt modelId="{56C14802-2003-49F7-A4BA-46E2BDCE3279}">
      <dgm:prSet custT="1"/>
      <dgm:spPr/>
      <dgm:t>
        <a:bodyPr/>
        <a:lstStyle/>
        <a:p>
          <a:pPr marL="176213" indent="-176213">
            <a:lnSpc>
              <a:spcPct val="100000"/>
            </a:lnSpc>
            <a:spcAft>
              <a:spcPts val="300"/>
            </a:spcAft>
          </a:pPr>
          <a:r>
            <a:rPr lang="en-US" sz="1600" dirty="0"/>
            <a:t>Develop &amp; apply field-scale models</a:t>
          </a:r>
        </a:p>
      </dgm:t>
    </dgm:pt>
    <dgm:pt modelId="{5D5E7CDB-6D6F-4600-AB7A-3D41D271649B}" type="parTrans" cxnId="{1AEA2EC1-25EA-430E-8FAD-09BE7B92E280}">
      <dgm:prSet/>
      <dgm:spPr/>
      <dgm:t>
        <a:bodyPr/>
        <a:lstStyle/>
        <a:p>
          <a:endParaRPr lang="en-US" sz="2000"/>
        </a:p>
      </dgm:t>
    </dgm:pt>
    <dgm:pt modelId="{A79DF4F8-1A8C-4CCA-996B-9F27087CC144}" type="sibTrans" cxnId="{1AEA2EC1-25EA-430E-8FAD-09BE7B92E280}">
      <dgm:prSet/>
      <dgm:spPr/>
      <dgm:t>
        <a:bodyPr/>
        <a:lstStyle/>
        <a:p>
          <a:endParaRPr lang="en-US" sz="2000"/>
        </a:p>
      </dgm:t>
    </dgm:pt>
    <dgm:pt modelId="{C9691E4B-3D3A-45AA-89B8-D4D11E70AC66}">
      <dgm:prSet custT="1"/>
      <dgm:spPr/>
      <dgm:t>
        <a:bodyPr/>
        <a:lstStyle/>
        <a:p>
          <a:pPr marL="176213" indent="-176213">
            <a:lnSpc>
              <a:spcPct val="100000"/>
            </a:lnSpc>
            <a:spcAft>
              <a:spcPts val="150"/>
            </a:spcAft>
          </a:pPr>
          <a:r>
            <a:rPr lang="en-US" sz="1500" dirty="0"/>
            <a:t>Emissions Development</a:t>
          </a:r>
        </a:p>
      </dgm:t>
    </dgm:pt>
    <dgm:pt modelId="{A95D507E-70A1-44A1-A53E-B69FE18200B3}" type="parTrans" cxnId="{5B863218-4F80-4D91-BBE6-867895C317DE}">
      <dgm:prSet/>
      <dgm:spPr/>
      <dgm:t>
        <a:bodyPr/>
        <a:lstStyle/>
        <a:p>
          <a:endParaRPr lang="en-US"/>
        </a:p>
      </dgm:t>
    </dgm:pt>
    <dgm:pt modelId="{C53EC373-198C-4C6C-B817-E409D6B6885B}" type="sibTrans" cxnId="{5B863218-4F80-4D91-BBE6-867895C317DE}">
      <dgm:prSet/>
      <dgm:spPr/>
      <dgm:t>
        <a:bodyPr/>
        <a:lstStyle/>
        <a:p>
          <a:endParaRPr lang="en-US"/>
        </a:p>
      </dgm:t>
    </dgm:pt>
    <dgm:pt modelId="{D2171442-9334-47C4-9477-FBBFDF864115}">
      <dgm:prSet custT="1"/>
      <dgm:spPr/>
      <dgm:t>
        <a:bodyPr/>
        <a:lstStyle/>
        <a:p>
          <a:pPr marL="176213" indent="-176213">
            <a:lnSpc>
              <a:spcPct val="100000"/>
            </a:lnSpc>
            <a:spcAft>
              <a:spcPts val="150"/>
            </a:spcAft>
          </a:pPr>
          <a:r>
            <a:rPr lang="en-US" sz="1500" dirty="0"/>
            <a:t>Green Infrastructure</a:t>
          </a:r>
        </a:p>
      </dgm:t>
    </dgm:pt>
    <dgm:pt modelId="{5A3CC34A-C429-446B-93E6-837C05ADCDCF}" type="parTrans" cxnId="{131A98A3-C9BB-4233-B5BC-10910A8C7D47}">
      <dgm:prSet/>
      <dgm:spPr/>
      <dgm:t>
        <a:bodyPr/>
        <a:lstStyle/>
        <a:p>
          <a:endParaRPr lang="en-US"/>
        </a:p>
      </dgm:t>
    </dgm:pt>
    <dgm:pt modelId="{FBC2705E-ABD0-4F1C-B50E-AA6517725F1A}" type="sibTrans" cxnId="{131A98A3-C9BB-4233-B5BC-10910A8C7D47}">
      <dgm:prSet/>
      <dgm:spPr/>
      <dgm:t>
        <a:bodyPr/>
        <a:lstStyle/>
        <a:p>
          <a:endParaRPr lang="en-US"/>
        </a:p>
      </dgm:t>
    </dgm:pt>
    <dgm:pt modelId="{0C13E07E-8A43-44A0-8147-C63189EE4CCF}" type="pres">
      <dgm:prSet presAssocID="{E516302B-2C0A-4F06-895C-94304AE791D9}" presName="cycleMatrixDiagram" presStyleCnt="0">
        <dgm:presLayoutVars>
          <dgm:chMax val="1"/>
          <dgm:dir/>
          <dgm:animLvl val="lvl"/>
          <dgm:resizeHandles val="exact"/>
        </dgm:presLayoutVars>
      </dgm:prSet>
      <dgm:spPr/>
    </dgm:pt>
    <dgm:pt modelId="{41E65589-F9B6-4AB8-B1CB-A461FB9AEF09}" type="pres">
      <dgm:prSet presAssocID="{E516302B-2C0A-4F06-895C-94304AE791D9}" presName="children" presStyleCnt="0"/>
      <dgm:spPr/>
    </dgm:pt>
    <dgm:pt modelId="{C653B2D0-1786-4186-847C-73547A089087}" type="pres">
      <dgm:prSet presAssocID="{E516302B-2C0A-4F06-895C-94304AE791D9}" presName="child1group" presStyleCnt="0"/>
      <dgm:spPr/>
    </dgm:pt>
    <dgm:pt modelId="{22302D24-04E2-41AA-8577-B1901AFFF7E1}" type="pres">
      <dgm:prSet presAssocID="{E516302B-2C0A-4F06-895C-94304AE791D9}" presName="child1" presStyleLbl="bgAcc1" presStyleIdx="0" presStyleCnt="4" custScaleX="118421" custScaleY="109756" custLinFactNeighborY="-10407"/>
      <dgm:spPr/>
    </dgm:pt>
    <dgm:pt modelId="{4ABFF58C-0ABD-4C05-9A1F-7B4F6686522B}" type="pres">
      <dgm:prSet presAssocID="{E516302B-2C0A-4F06-895C-94304AE791D9}" presName="child1Text" presStyleLbl="bgAcc1" presStyleIdx="0" presStyleCnt="4">
        <dgm:presLayoutVars>
          <dgm:bulletEnabled val="1"/>
        </dgm:presLayoutVars>
      </dgm:prSet>
      <dgm:spPr/>
    </dgm:pt>
    <dgm:pt modelId="{714E3B40-60C1-42C5-84FE-0CA55F4192EE}" type="pres">
      <dgm:prSet presAssocID="{E516302B-2C0A-4F06-895C-94304AE791D9}" presName="child2group" presStyleCnt="0"/>
      <dgm:spPr/>
    </dgm:pt>
    <dgm:pt modelId="{4EAB44DB-4DA4-42EA-A204-005CD467BF09}" type="pres">
      <dgm:prSet presAssocID="{E516302B-2C0A-4F06-895C-94304AE791D9}" presName="child2" presStyleLbl="bgAcc1" presStyleIdx="1" presStyleCnt="4" custScaleX="118421" custScaleY="109762" custLinFactNeighborX="564" custLinFactNeighborY="-8574"/>
      <dgm:spPr/>
    </dgm:pt>
    <dgm:pt modelId="{00C3881B-86A5-4946-B8F4-5A5FABFB0017}" type="pres">
      <dgm:prSet presAssocID="{E516302B-2C0A-4F06-895C-94304AE791D9}" presName="child2Text" presStyleLbl="bgAcc1" presStyleIdx="1" presStyleCnt="4">
        <dgm:presLayoutVars>
          <dgm:bulletEnabled val="1"/>
        </dgm:presLayoutVars>
      </dgm:prSet>
      <dgm:spPr/>
    </dgm:pt>
    <dgm:pt modelId="{E681D251-60E2-4639-82B3-994E7A361F27}" type="pres">
      <dgm:prSet presAssocID="{E516302B-2C0A-4F06-895C-94304AE791D9}" presName="child3group" presStyleCnt="0"/>
      <dgm:spPr/>
    </dgm:pt>
    <dgm:pt modelId="{03BD1AE4-6830-439A-AD97-13FFD15772AF}" type="pres">
      <dgm:prSet presAssocID="{E516302B-2C0A-4F06-895C-94304AE791D9}" presName="child3" presStyleLbl="bgAcc1" presStyleIdx="2" presStyleCnt="4" custScaleX="118421" custScaleY="110538" custLinFactNeighborY="12795"/>
      <dgm:spPr/>
    </dgm:pt>
    <dgm:pt modelId="{40EC2A0B-6C6A-42D0-8B7B-02C1DEB25917}" type="pres">
      <dgm:prSet presAssocID="{E516302B-2C0A-4F06-895C-94304AE791D9}" presName="child3Text" presStyleLbl="bgAcc1" presStyleIdx="2" presStyleCnt="4">
        <dgm:presLayoutVars>
          <dgm:bulletEnabled val="1"/>
        </dgm:presLayoutVars>
      </dgm:prSet>
      <dgm:spPr/>
    </dgm:pt>
    <dgm:pt modelId="{3B753EA6-2863-41C2-B1FA-570B7D6DB7CD}" type="pres">
      <dgm:prSet presAssocID="{E516302B-2C0A-4F06-895C-94304AE791D9}" presName="child4group" presStyleCnt="0"/>
      <dgm:spPr/>
    </dgm:pt>
    <dgm:pt modelId="{0C33D1BC-1E99-4992-9F5C-319B96A3DF65}" type="pres">
      <dgm:prSet presAssocID="{E516302B-2C0A-4F06-895C-94304AE791D9}" presName="child4" presStyleLbl="bgAcc1" presStyleIdx="3" presStyleCnt="4" custScaleX="118421" custScaleY="109756" custLinFactNeighborY="12484"/>
      <dgm:spPr/>
    </dgm:pt>
    <dgm:pt modelId="{1E5B0768-9CED-4A1B-AB47-00AA36B11E66}" type="pres">
      <dgm:prSet presAssocID="{E516302B-2C0A-4F06-895C-94304AE791D9}" presName="child4Text" presStyleLbl="bgAcc1" presStyleIdx="3" presStyleCnt="4">
        <dgm:presLayoutVars>
          <dgm:bulletEnabled val="1"/>
        </dgm:presLayoutVars>
      </dgm:prSet>
      <dgm:spPr/>
    </dgm:pt>
    <dgm:pt modelId="{D21FCDF5-2A2A-4A7D-A1AD-E5DDE1EFD821}" type="pres">
      <dgm:prSet presAssocID="{E516302B-2C0A-4F06-895C-94304AE791D9}" presName="childPlaceholder" presStyleCnt="0"/>
      <dgm:spPr/>
    </dgm:pt>
    <dgm:pt modelId="{1508DB8A-734C-4D73-9804-3640F9D306CC}" type="pres">
      <dgm:prSet presAssocID="{E516302B-2C0A-4F06-895C-94304AE791D9}" presName="circle" presStyleCnt="0"/>
      <dgm:spPr/>
    </dgm:pt>
    <dgm:pt modelId="{FCF4957E-30F7-4486-A693-EF65C831C5B5}" type="pres">
      <dgm:prSet presAssocID="{E516302B-2C0A-4F06-895C-94304AE791D9}" presName="quadrant1" presStyleLbl="node1" presStyleIdx="0" presStyleCnt="4" custLinFactNeighborX="2090">
        <dgm:presLayoutVars>
          <dgm:chMax val="1"/>
          <dgm:bulletEnabled val="1"/>
        </dgm:presLayoutVars>
      </dgm:prSet>
      <dgm:spPr/>
    </dgm:pt>
    <dgm:pt modelId="{6B809492-146A-4747-AB16-A57DEB542180}" type="pres">
      <dgm:prSet presAssocID="{E516302B-2C0A-4F06-895C-94304AE791D9}" presName="quadrant2" presStyleLbl="node1" presStyleIdx="1" presStyleCnt="4" custLinFactNeighborX="2090">
        <dgm:presLayoutVars>
          <dgm:chMax val="1"/>
          <dgm:bulletEnabled val="1"/>
        </dgm:presLayoutVars>
      </dgm:prSet>
      <dgm:spPr/>
    </dgm:pt>
    <dgm:pt modelId="{B43510B7-B554-4001-82B9-8E0F96D4EC57}" type="pres">
      <dgm:prSet presAssocID="{E516302B-2C0A-4F06-895C-94304AE791D9}" presName="quadrant3" presStyleLbl="node1" presStyleIdx="2" presStyleCnt="4" custLinFactNeighborX="2090">
        <dgm:presLayoutVars>
          <dgm:chMax val="1"/>
          <dgm:bulletEnabled val="1"/>
        </dgm:presLayoutVars>
      </dgm:prSet>
      <dgm:spPr/>
    </dgm:pt>
    <dgm:pt modelId="{C4788859-0501-4200-B3E3-B53F89B3ABC4}" type="pres">
      <dgm:prSet presAssocID="{E516302B-2C0A-4F06-895C-94304AE791D9}" presName="quadrant4" presStyleLbl="node1" presStyleIdx="3" presStyleCnt="4" custLinFactNeighborX="2090">
        <dgm:presLayoutVars>
          <dgm:chMax val="1"/>
          <dgm:bulletEnabled val="1"/>
        </dgm:presLayoutVars>
      </dgm:prSet>
      <dgm:spPr/>
    </dgm:pt>
    <dgm:pt modelId="{A5FB386C-B020-4C61-8955-8A5A300C96B2}" type="pres">
      <dgm:prSet presAssocID="{E516302B-2C0A-4F06-895C-94304AE791D9}" presName="quadrantPlaceholder" presStyleCnt="0"/>
      <dgm:spPr/>
    </dgm:pt>
    <dgm:pt modelId="{84CEB73F-A586-4077-94B9-76560DC5E7D6}" type="pres">
      <dgm:prSet presAssocID="{E516302B-2C0A-4F06-895C-94304AE791D9}" presName="center1" presStyleLbl="fgShp" presStyleIdx="0" presStyleCnt="2"/>
      <dgm:spPr/>
    </dgm:pt>
    <dgm:pt modelId="{57795857-1A78-43A5-8156-9186EEAF89DD}" type="pres">
      <dgm:prSet presAssocID="{E516302B-2C0A-4F06-895C-94304AE791D9}" presName="center2" presStyleLbl="fgShp" presStyleIdx="1" presStyleCnt="2"/>
      <dgm:spPr/>
    </dgm:pt>
  </dgm:ptLst>
  <dgm:cxnLst>
    <dgm:cxn modelId="{E965C606-4181-4BBA-8C67-E3DF0972CA22}" type="presOf" srcId="{F208D303-FC3E-4A61-A2D4-36C743CCF921}" destId="{FCF4957E-30F7-4486-A693-EF65C831C5B5}" srcOrd="0" destOrd="0" presId="urn:microsoft.com/office/officeart/2005/8/layout/cycle4"/>
    <dgm:cxn modelId="{7C42410C-CCBD-4BAB-B316-229C4383FD3E}" type="presOf" srcId="{5EB8D90F-4935-4254-8174-55D198672D36}" destId="{B43510B7-B554-4001-82B9-8E0F96D4EC57}" srcOrd="0" destOrd="0" presId="urn:microsoft.com/office/officeart/2005/8/layout/cycle4"/>
    <dgm:cxn modelId="{5B863218-4F80-4D91-BBE6-867895C317DE}" srcId="{F208D303-FC3E-4A61-A2D4-36C743CCF921}" destId="{C9691E4B-3D3A-45AA-89B8-D4D11E70AC66}" srcOrd="3" destOrd="0" parTransId="{A95D507E-70A1-44A1-A53E-B69FE18200B3}" sibTransId="{C53EC373-198C-4C6C-B817-E409D6B6885B}"/>
    <dgm:cxn modelId="{033B8821-4990-496F-8A7D-2687E1C9A276}" type="presOf" srcId="{C9691E4B-3D3A-45AA-89B8-D4D11E70AC66}" destId="{4ABFF58C-0ABD-4C05-9A1F-7B4F6686522B}" srcOrd="1" destOrd="3" presId="urn:microsoft.com/office/officeart/2005/8/layout/cycle4"/>
    <dgm:cxn modelId="{4B0FA821-0120-482E-9B90-EF7EF59F3F5C}" srcId="{E516302B-2C0A-4F06-895C-94304AE791D9}" destId="{6FB13B9C-4A5D-4A38-8118-ECD99830E7C3}" srcOrd="1" destOrd="0" parTransId="{E5BE8A5B-0AF7-4718-BF32-DDF296DB32B4}" sibTransId="{2B577CBD-C497-4E4A-A3B9-033E0A1682DD}"/>
    <dgm:cxn modelId="{4EE70929-0F66-4873-8B04-393C4972AF65}" type="presOf" srcId="{CE212FB7-5951-460C-A4FC-819BC7796E8D}" destId="{4ABFF58C-0ABD-4C05-9A1F-7B4F6686522B}" srcOrd="1" destOrd="1" presId="urn:microsoft.com/office/officeart/2005/8/layout/cycle4"/>
    <dgm:cxn modelId="{47C8CB35-BD6B-401E-B5E9-CBBBC83EE02C}" srcId="{F208D303-FC3E-4A61-A2D4-36C743CCF921}" destId="{DF26D449-804B-4BB1-8B56-0696BB4A8910}" srcOrd="0" destOrd="0" parTransId="{591CF461-17AE-4DEB-B2E7-06A61E064188}" sibTransId="{475A6644-CE2D-49A3-BCFF-B1E355708889}"/>
    <dgm:cxn modelId="{3BE4D43B-EC32-4E83-9CDB-195844C8EDF3}" type="presOf" srcId="{B87A7A90-D911-4B49-91FC-B616FE7D5956}" destId="{C4788859-0501-4200-B3E3-B53F89B3ABC4}" srcOrd="0" destOrd="0" presId="urn:microsoft.com/office/officeart/2005/8/layout/cycle4"/>
    <dgm:cxn modelId="{5CDBB05B-1556-448C-A774-9FBC523EDCBF}" srcId="{B87A7A90-D911-4B49-91FC-B616FE7D5956}" destId="{DD98FDA9-E910-4524-8070-70DCAAB262D5}" srcOrd="0" destOrd="0" parTransId="{EC6B8E15-78BD-4F62-8AE7-0597E3890390}" sibTransId="{E0CB1E86-0309-4339-9734-43EB05B3C89E}"/>
    <dgm:cxn modelId="{4EA88043-90D8-4B8D-AA87-8262A9D94C7C}" srcId="{E516302B-2C0A-4F06-895C-94304AE791D9}" destId="{5EB8D90F-4935-4254-8174-55D198672D36}" srcOrd="2" destOrd="0" parTransId="{F9E98987-BFA2-44FD-BB7B-B9CC11306A16}" sibTransId="{500F3443-8ACD-447C-9758-2B9D3EE7F0E4}"/>
    <dgm:cxn modelId="{A2FB4245-677B-435F-93C4-8FE27AC02A64}" type="presOf" srcId="{82CD9B35-BA93-414F-8A6F-B6A48C9E66FE}" destId="{00C3881B-86A5-4946-B8F4-5A5FABFB0017}" srcOrd="1" destOrd="0" presId="urn:microsoft.com/office/officeart/2005/8/layout/cycle4"/>
    <dgm:cxn modelId="{0C192D6A-5589-46CD-8224-C4281D69898D}" srcId="{6FB13B9C-4A5D-4A38-8118-ECD99830E7C3}" destId="{E318BAF4-C241-49F0-AF67-50459A0AC239}" srcOrd="1" destOrd="0" parTransId="{30FD386C-6776-45CB-A42A-00CB865227DA}" sibTransId="{FFA61DE6-FFD6-4F7D-B484-FADDA8E82782}"/>
    <dgm:cxn modelId="{5EF3C37D-C361-4B56-98C9-19B6E16D5973}" type="presOf" srcId="{E318BAF4-C241-49F0-AF67-50459A0AC239}" destId="{00C3881B-86A5-4946-B8F4-5A5FABFB0017}" srcOrd="1" destOrd="1" presId="urn:microsoft.com/office/officeart/2005/8/layout/cycle4"/>
    <dgm:cxn modelId="{D787857E-02F0-473D-A095-9042425B2003}" srcId="{E516302B-2C0A-4F06-895C-94304AE791D9}" destId="{F208D303-FC3E-4A61-A2D4-36C743CCF921}" srcOrd="0" destOrd="0" parTransId="{F9A9BC7D-E62F-45E6-B200-3578D7C0EA91}" sibTransId="{D1D54F1C-D4DF-4C52-81EC-BBED7A78B92E}"/>
    <dgm:cxn modelId="{AB6A7A7F-BECD-4016-9509-7B2B66DD65E5}" srcId="{6FB13B9C-4A5D-4A38-8118-ECD99830E7C3}" destId="{82CD9B35-BA93-414F-8A6F-B6A48C9E66FE}" srcOrd="0" destOrd="0" parTransId="{CC37BBE9-A7FB-4BAE-A9EC-EAF270851104}" sibTransId="{26751544-BC7C-48E0-9772-4ED1D8BC3674}"/>
    <dgm:cxn modelId="{36344683-7EFD-4A3F-A1BD-25573F3B6D63}" type="presOf" srcId="{1ABF25F9-EFB0-4C08-96B6-4771928F4BD4}" destId="{40EC2A0B-6C6A-42D0-8B7B-02C1DEB25917}" srcOrd="1" destOrd="0" presId="urn:microsoft.com/office/officeart/2005/8/layout/cycle4"/>
    <dgm:cxn modelId="{71D3E984-C4CD-4E75-824E-EDB0FFA2B7BE}" srcId="{5EB8D90F-4935-4254-8174-55D198672D36}" destId="{1ABF25F9-EFB0-4C08-96B6-4771928F4BD4}" srcOrd="0" destOrd="0" parTransId="{598EDD31-264B-40D7-B998-DEC002794723}" sibTransId="{15A1E177-CEE8-4DD1-9288-75EB51E24FA8}"/>
    <dgm:cxn modelId="{F7BE6497-D640-48D4-AE5F-3D31425C6B03}" type="presOf" srcId="{E318BAF4-C241-49F0-AF67-50459A0AC239}" destId="{4EAB44DB-4DA4-42EA-A204-005CD467BF09}" srcOrd="0" destOrd="1" presId="urn:microsoft.com/office/officeart/2005/8/layout/cycle4"/>
    <dgm:cxn modelId="{FD952598-9C07-41DD-8845-B21EAD5F131E}" type="presOf" srcId="{DD98FDA9-E910-4524-8070-70DCAAB262D5}" destId="{1E5B0768-9CED-4A1B-AB47-00AA36B11E66}" srcOrd="1" destOrd="0" presId="urn:microsoft.com/office/officeart/2005/8/layout/cycle4"/>
    <dgm:cxn modelId="{0AD1F69A-C9D7-4F53-AD05-F905F8D4C002}" type="presOf" srcId="{1ABF25F9-EFB0-4C08-96B6-4771928F4BD4}" destId="{03BD1AE4-6830-439A-AD97-13FFD15772AF}" srcOrd="0" destOrd="0" presId="urn:microsoft.com/office/officeart/2005/8/layout/cycle4"/>
    <dgm:cxn modelId="{47FF599D-21A5-4912-8537-8F5FCF5D6011}" type="presOf" srcId="{DD98FDA9-E910-4524-8070-70DCAAB262D5}" destId="{0C33D1BC-1E99-4992-9F5C-319B96A3DF65}" srcOrd="0" destOrd="0" presId="urn:microsoft.com/office/officeart/2005/8/layout/cycle4"/>
    <dgm:cxn modelId="{C2EB08A0-B343-43C5-852A-022E56FD3E8F}" type="presOf" srcId="{56C14802-2003-49F7-A4BA-46E2BDCE3279}" destId="{40EC2A0B-6C6A-42D0-8B7B-02C1DEB25917}" srcOrd="1" destOrd="1" presId="urn:microsoft.com/office/officeart/2005/8/layout/cycle4"/>
    <dgm:cxn modelId="{D01611A2-4818-40F3-8893-1435AED6007A}" type="presOf" srcId="{56C14802-2003-49F7-A4BA-46E2BDCE3279}" destId="{03BD1AE4-6830-439A-AD97-13FFD15772AF}" srcOrd="0" destOrd="1" presId="urn:microsoft.com/office/officeart/2005/8/layout/cycle4"/>
    <dgm:cxn modelId="{131A98A3-C9BB-4233-B5BC-10910A8C7D47}" srcId="{F208D303-FC3E-4A61-A2D4-36C743CCF921}" destId="{D2171442-9334-47C4-9477-FBBFDF864115}" srcOrd="2" destOrd="0" parTransId="{5A3CC34A-C429-446B-93E6-837C05ADCDCF}" sibTransId="{FBC2705E-ABD0-4F1C-B50E-AA6517725F1A}"/>
    <dgm:cxn modelId="{18F12DA8-8F33-44E0-A0B5-391EC41FBD8D}" type="presOf" srcId="{D2171442-9334-47C4-9477-FBBFDF864115}" destId="{4ABFF58C-0ABD-4C05-9A1F-7B4F6686522B}" srcOrd="1" destOrd="2" presId="urn:microsoft.com/office/officeart/2005/8/layout/cycle4"/>
    <dgm:cxn modelId="{06BCA3AB-A1C0-4C28-B212-FB5366AD1F87}" type="presOf" srcId="{CE212FB7-5951-460C-A4FC-819BC7796E8D}" destId="{22302D24-04E2-41AA-8577-B1901AFFF7E1}" srcOrd="0" destOrd="1" presId="urn:microsoft.com/office/officeart/2005/8/layout/cycle4"/>
    <dgm:cxn modelId="{61D413AD-6D51-4DCA-9B23-67101969FEF0}" type="presOf" srcId="{D2171442-9334-47C4-9477-FBBFDF864115}" destId="{22302D24-04E2-41AA-8577-B1901AFFF7E1}" srcOrd="0" destOrd="2" presId="urn:microsoft.com/office/officeart/2005/8/layout/cycle4"/>
    <dgm:cxn modelId="{639B69B2-C6DA-42D1-A99D-EF867B057168}" type="presOf" srcId="{6FB13B9C-4A5D-4A38-8118-ECD99830E7C3}" destId="{6B809492-146A-4747-AB16-A57DEB542180}" srcOrd="0" destOrd="0" presId="urn:microsoft.com/office/officeart/2005/8/layout/cycle4"/>
    <dgm:cxn modelId="{E23C0AB5-7587-4083-A6DC-1FD592350EAD}" type="presOf" srcId="{C9691E4B-3D3A-45AA-89B8-D4D11E70AC66}" destId="{22302D24-04E2-41AA-8577-B1901AFFF7E1}" srcOrd="0" destOrd="3" presId="urn:microsoft.com/office/officeart/2005/8/layout/cycle4"/>
    <dgm:cxn modelId="{5F3A49B6-7973-4CB3-A2DF-9B9821B033F8}" type="presOf" srcId="{E516302B-2C0A-4F06-895C-94304AE791D9}" destId="{0C13E07E-8A43-44A0-8147-C63189EE4CCF}" srcOrd="0" destOrd="0" presId="urn:microsoft.com/office/officeart/2005/8/layout/cycle4"/>
    <dgm:cxn modelId="{1AEA2EC1-25EA-430E-8FAD-09BE7B92E280}" srcId="{5EB8D90F-4935-4254-8174-55D198672D36}" destId="{56C14802-2003-49F7-A4BA-46E2BDCE3279}" srcOrd="1" destOrd="0" parTransId="{5D5E7CDB-6D6F-4600-AB7A-3D41D271649B}" sibTransId="{A79DF4F8-1A8C-4CCA-996B-9F27087CC144}"/>
    <dgm:cxn modelId="{F4240BD3-C5CB-4011-A601-DF3D0EC401C8}" srcId="{F208D303-FC3E-4A61-A2D4-36C743CCF921}" destId="{CE212FB7-5951-460C-A4FC-819BC7796E8D}" srcOrd="1" destOrd="0" parTransId="{E0F4007E-EA64-4085-9BCE-0CC444C7F564}" sibTransId="{CE48267A-5012-43BC-B564-DDE2206D7144}"/>
    <dgm:cxn modelId="{3BEE6AD3-702F-48AE-8AB3-41552CDB52B1}" type="presOf" srcId="{DF26D449-804B-4BB1-8B56-0696BB4A8910}" destId="{22302D24-04E2-41AA-8577-B1901AFFF7E1}" srcOrd="0" destOrd="0" presId="urn:microsoft.com/office/officeart/2005/8/layout/cycle4"/>
    <dgm:cxn modelId="{F9AF56E1-C457-4163-A752-D44DBCC81A9D}" type="presOf" srcId="{DF26D449-804B-4BB1-8B56-0696BB4A8910}" destId="{4ABFF58C-0ABD-4C05-9A1F-7B4F6686522B}" srcOrd="1" destOrd="0" presId="urn:microsoft.com/office/officeart/2005/8/layout/cycle4"/>
    <dgm:cxn modelId="{3527D7F3-E9CA-4657-8EBB-BC813C8AF4FF}" type="presOf" srcId="{82CD9B35-BA93-414F-8A6F-B6A48C9E66FE}" destId="{4EAB44DB-4DA4-42EA-A204-005CD467BF09}" srcOrd="0" destOrd="0" presId="urn:microsoft.com/office/officeart/2005/8/layout/cycle4"/>
    <dgm:cxn modelId="{2EE624FD-997B-408C-BA0E-91517029FC4E}" srcId="{E516302B-2C0A-4F06-895C-94304AE791D9}" destId="{B87A7A90-D911-4B49-91FC-B616FE7D5956}" srcOrd="3" destOrd="0" parTransId="{4C93FB47-480E-4BF3-A270-7E1C826A21E1}" sibTransId="{4032FFBA-EB71-4D36-A7AA-727C1365B2C5}"/>
    <dgm:cxn modelId="{5B807033-CC76-4334-9969-334D978316D5}" type="presParOf" srcId="{0C13E07E-8A43-44A0-8147-C63189EE4CCF}" destId="{41E65589-F9B6-4AB8-B1CB-A461FB9AEF09}" srcOrd="0" destOrd="0" presId="urn:microsoft.com/office/officeart/2005/8/layout/cycle4"/>
    <dgm:cxn modelId="{D65404CB-91EC-45A8-95DB-ABF8967A8C2F}" type="presParOf" srcId="{41E65589-F9B6-4AB8-B1CB-A461FB9AEF09}" destId="{C653B2D0-1786-4186-847C-73547A089087}" srcOrd="0" destOrd="0" presId="urn:microsoft.com/office/officeart/2005/8/layout/cycle4"/>
    <dgm:cxn modelId="{DCE2A7B0-4543-42FB-A383-F25AB66657F8}" type="presParOf" srcId="{C653B2D0-1786-4186-847C-73547A089087}" destId="{22302D24-04E2-41AA-8577-B1901AFFF7E1}" srcOrd="0" destOrd="0" presId="urn:microsoft.com/office/officeart/2005/8/layout/cycle4"/>
    <dgm:cxn modelId="{FF856F9F-4AB0-4610-8B7F-14D6366D68ED}" type="presParOf" srcId="{C653B2D0-1786-4186-847C-73547A089087}" destId="{4ABFF58C-0ABD-4C05-9A1F-7B4F6686522B}" srcOrd="1" destOrd="0" presId="urn:microsoft.com/office/officeart/2005/8/layout/cycle4"/>
    <dgm:cxn modelId="{BF7C3C43-76FA-431A-9421-361BDDE3365A}" type="presParOf" srcId="{41E65589-F9B6-4AB8-B1CB-A461FB9AEF09}" destId="{714E3B40-60C1-42C5-84FE-0CA55F4192EE}" srcOrd="1" destOrd="0" presId="urn:microsoft.com/office/officeart/2005/8/layout/cycle4"/>
    <dgm:cxn modelId="{7C29F4F5-597B-4147-BBCF-4BCEECC15927}" type="presParOf" srcId="{714E3B40-60C1-42C5-84FE-0CA55F4192EE}" destId="{4EAB44DB-4DA4-42EA-A204-005CD467BF09}" srcOrd="0" destOrd="0" presId="urn:microsoft.com/office/officeart/2005/8/layout/cycle4"/>
    <dgm:cxn modelId="{A0175A72-E95A-4865-8083-106EBC77DC9F}" type="presParOf" srcId="{714E3B40-60C1-42C5-84FE-0CA55F4192EE}" destId="{00C3881B-86A5-4946-B8F4-5A5FABFB0017}" srcOrd="1" destOrd="0" presId="urn:microsoft.com/office/officeart/2005/8/layout/cycle4"/>
    <dgm:cxn modelId="{07F1EB0F-3CA7-4106-80E7-58E184CB9155}" type="presParOf" srcId="{41E65589-F9B6-4AB8-B1CB-A461FB9AEF09}" destId="{E681D251-60E2-4639-82B3-994E7A361F27}" srcOrd="2" destOrd="0" presId="urn:microsoft.com/office/officeart/2005/8/layout/cycle4"/>
    <dgm:cxn modelId="{D82C9BE1-5B9A-4CF3-9BEF-0983B4CBBB4B}" type="presParOf" srcId="{E681D251-60E2-4639-82B3-994E7A361F27}" destId="{03BD1AE4-6830-439A-AD97-13FFD15772AF}" srcOrd="0" destOrd="0" presId="urn:microsoft.com/office/officeart/2005/8/layout/cycle4"/>
    <dgm:cxn modelId="{4B7ADDD0-A170-48D0-AABF-5C4D31C73728}" type="presParOf" srcId="{E681D251-60E2-4639-82B3-994E7A361F27}" destId="{40EC2A0B-6C6A-42D0-8B7B-02C1DEB25917}" srcOrd="1" destOrd="0" presId="urn:microsoft.com/office/officeart/2005/8/layout/cycle4"/>
    <dgm:cxn modelId="{98274B19-E80D-49BB-91BE-18E5A4A1410D}" type="presParOf" srcId="{41E65589-F9B6-4AB8-B1CB-A461FB9AEF09}" destId="{3B753EA6-2863-41C2-B1FA-570B7D6DB7CD}" srcOrd="3" destOrd="0" presId="urn:microsoft.com/office/officeart/2005/8/layout/cycle4"/>
    <dgm:cxn modelId="{89B4084A-47A4-43CB-B7CA-AED5D2C278DF}" type="presParOf" srcId="{3B753EA6-2863-41C2-B1FA-570B7D6DB7CD}" destId="{0C33D1BC-1E99-4992-9F5C-319B96A3DF65}" srcOrd="0" destOrd="0" presId="urn:microsoft.com/office/officeart/2005/8/layout/cycle4"/>
    <dgm:cxn modelId="{7B38432F-C4B2-42A6-8179-368CFA7021AE}" type="presParOf" srcId="{3B753EA6-2863-41C2-B1FA-570B7D6DB7CD}" destId="{1E5B0768-9CED-4A1B-AB47-00AA36B11E66}" srcOrd="1" destOrd="0" presId="urn:microsoft.com/office/officeart/2005/8/layout/cycle4"/>
    <dgm:cxn modelId="{8024DDF0-A611-4669-B3D2-02231806B2CB}" type="presParOf" srcId="{41E65589-F9B6-4AB8-B1CB-A461FB9AEF09}" destId="{D21FCDF5-2A2A-4A7D-A1AD-E5DDE1EFD821}" srcOrd="4" destOrd="0" presId="urn:microsoft.com/office/officeart/2005/8/layout/cycle4"/>
    <dgm:cxn modelId="{7D381162-3A5C-47C5-B27E-4C51985E7CC9}" type="presParOf" srcId="{0C13E07E-8A43-44A0-8147-C63189EE4CCF}" destId="{1508DB8A-734C-4D73-9804-3640F9D306CC}" srcOrd="1" destOrd="0" presId="urn:microsoft.com/office/officeart/2005/8/layout/cycle4"/>
    <dgm:cxn modelId="{66E9DE77-A995-44E3-998A-7D636F3D8BA9}" type="presParOf" srcId="{1508DB8A-734C-4D73-9804-3640F9D306CC}" destId="{FCF4957E-30F7-4486-A693-EF65C831C5B5}" srcOrd="0" destOrd="0" presId="urn:microsoft.com/office/officeart/2005/8/layout/cycle4"/>
    <dgm:cxn modelId="{C3498214-9235-420D-8DB4-92074FB80C81}" type="presParOf" srcId="{1508DB8A-734C-4D73-9804-3640F9D306CC}" destId="{6B809492-146A-4747-AB16-A57DEB542180}" srcOrd="1" destOrd="0" presId="urn:microsoft.com/office/officeart/2005/8/layout/cycle4"/>
    <dgm:cxn modelId="{DA8892BA-E5F9-4AAC-94D2-D820DDAB73B1}" type="presParOf" srcId="{1508DB8A-734C-4D73-9804-3640F9D306CC}" destId="{B43510B7-B554-4001-82B9-8E0F96D4EC57}" srcOrd="2" destOrd="0" presId="urn:microsoft.com/office/officeart/2005/8/layout/cycle4"/>
    <dgm:cxn modelId="{208EA19A-B5E9-4CAF-9292-248663A5F37F}" type="presParOf" srcId="{1508DB8A-734C-4D73-9804-3640F9D306CC}" destId="{C4788859-0501-4200-B3E3-B53F89B3ABC4}" srcOrd="3" destOrd="0" presId="urn:microsoft.com/office/officeart/2005/8/layout/cycle4"/>
    <dgm:cxn modelId="{BAB24850-A302-4D3C-BE68-302580E74741}" type="presParOf" srcId="{1508DB8A-734C-4D73-9804-3640F9D306CC}" destId="{A5FB386C-B020-4C61-8955-8A5A300C96B2}" srcOrd="4" destOrd="0" presId="urn:microsoft.com/office/officeart/2005/8/layout/cycle4"/>
    <dgm:cxn modelId="{4E1A5EC3-F559-4D96-A474-4945F07791CD}" type="presParOf" srcId="{0C13E07E-8A43-44A0-8147-C63189EE4CCF}" destId="{84CEB73F-A586-4077-94B9-76560DC5E7D6}" srcOrd="2" destOrd="0" presId="urn:microsoft.com/office/officeart/2005/8/layout/cycle4"/>
    <dgm:cxn modelId="{F3C36741-0A78-49B6-88BE-CAD41994EF4E}" type="presParOf" srcId="{0C13E07E-8A43-44A0-8147-C63189EE4CCF}" destId="{57795857-1A78-43A5-8156-9186EEAF89DD}"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1AE4-6830-439A-AD97-13FFD15772AF}">
      <dsp:nvSpPr>
        <dsp:cNvPr id="0" name=""/>
        <dsp:cNvSpPr/>
      </dsp:nvSpPr>
      <dsp:spPr>
        <a:xfrm>
          <a:off x="3565838" y="3735797"/>
          <a:ext cx="2741496" cy="165765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176213" lvl="1" indent="-176213" algn="l" defTabSz="711200">
            <a:lnSpc>
              <a:spcPct val="100000"/>
            </a:lnSpc>
            <a:spcBef>
              <a:spcPct val="0"/>
            </a:spcBef>
            <a:spcAft>
              <a:spcPts val="300"/>
            </a:spcAft>
            <a:buChar char="•"/>
          </a:pPr>
          <a:r>
            <a:rPr lang="en-US" sz="1600" kern="1200" dirty="0"/>
            <a:t>Design field experiments</a:t>
          </a:r>
        </a:p>
        <a:p>
          <a:pPr marL="176213" lvl="1" indent="-176213" algn="l" defTabSz="711200">
            <a:lnSpc>
              <a:spcPct val="100000"/>
            </a:lnSpc>
            <a:spcBef>
              <a:spcPct val="0"/>
            </a:spcBef>
            <a:spcAft>
              <a:spcPts val="300"/>
            </a:spcAft>
            <a:buChar char="•"/>
          </a:pPr>
          <a:r>
            <a:rPr lang="en-US" sz="1600" kern="1200" dirty="0"/>
            <a:t>Develop &amp; apply field-scale models</a:t>
          </a:r>
        </a:p>
      </dsp:txBody>
      <dsp:txXfrm>
        <a:off x="4424700" y="4186623"/>
        <a:ext cx="1846221" cy="1170413"/>
      </dsp:txXfrm>
    </dsp:sp>
    <dsp:sp modelId="{0C33D1BC-1E99-4992-9F5C-319B96A3DF65}">
      <dsp:nvSpPr>
        <dsp:cNvPr id="0" name=""/>
        <dsp:cNvSpPr/>
      </dsp:nvSpPr>
      <dsp:spPr>
        <a:xfrm>
          <a:off x="-211335" y="3736997"/>
          <a:ext cx="2741496" cy="164592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176213" lvl="1" indent="-176213" algn="l" defTabSz="711200">
            <a:lnSpc>
              <a:spcPct val="100000"/>
            </a:lnSpc>
            <a:spcBef>
              <a:spcPct val="0"/>
            </a:spcBef>
            <a:spcAft>
              <a:spcPts val="300"/>
            </a:spcAft>
            <a:buChar char="•"/>
          </a:pPr>
          <a:r>
            <a:rPr lang="en-US" sz="1600" kern="1200" dirty="0"/>
            <a:t>Modify CMAQ to meet research partner needs</a:t>
          </a:r>
        </a:p>
      </dsp:txBody>
      <dsp:txXfrm>
        <a:off x="-175179" y="4184634"/>
        <a:ext cx="1846735" cy="1162132"/>
      </dsp:txXfrm>
    </dsp:sp>
    <dsp:sp modelId="{4EAB44DB-4DA4-42EA-A204-005CD467BF09}">
      <dsp:nvSpPr>
        <dsp:cNvPr id="0" name=""/>
        <dsp:cNvSpPr/>
      </dsp:nvSpPr>
      <dsp:spPr>
        <a:xfrm>
          <a:off x="3565838" y="234463"/>
          <a:ext cx="2741496" cy="164601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176213" lvl="1" indent="-176213" algn="l" defTabSz="711200">
            <a:lnSpc>
              <a:spcPct val="100000"/>
            </a:lnSpc>
            <a:spcBef>
              <a:spcPct val="0"/>
            </a:spcBef>
            <a:spcAft>
              <a:spcPts val="300"/>
            </a:spcAft>
            <a:buChar char="•"/>
          </a:pPr>
          <a:r>
            <a:rPr lang="en-US" sz="1600" kern="1200" dirty="0"/>
            <a:t>Feedback from research partners</a:t>
          </a:r>
        </a:p>
        <a:p>
          <a:pPr marL="176213" lvl="1" indent="-176213" algn="l" defTabSz="711200">
            <a:lnSpc>
              <a:spcPct val="100000"/>
            </a:lnSpc>
            <a:spcBef>
              <a:spcPct val="0"/>
            </a:spcBef>
            <a:spcAft>
              <a:spcPts val="300"/>
            </a:spcAft>
            <a:buChar char="•"/>
          </a:pPr>
          <a:r>
            <a:rPr lang="en-US" sz="1600" kern="1200" dirty="0"/>
            <a:t>Lessons from model evaluation </a:t>
          </a:r>
        </a:p>
      </dsp:txBody>
      <dsp:txXfrm>
        <a:off x="4424445" y="270621"/>
        <a:ext cx="1846731" cy="1162195"/>
      </dsp:txXfrm>
    </dsp:sp>
    <dsp:sp modelId="{22302D24-04E2-41AA-8577-B1901AFFF7E1}">
      <dsp:nvSpPr>
        <dsp:cNvPr id="0" name=""/>
        <dsp:cNvSpPr/>
      </dsp:nvSpPr>
      <dsp:spPr>
        <a:xfrm>
          <a:off x="-211335" y="207020"/>
          <a:ext cx="2741496" cy="164592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t" anchorCtr="0">
          <a:noAutofit/>
        </a:bodyPr>
        <a:lstStyle/>
        <a:p>
          <a:pPr marL="176213" lvl="1" indent="-176213" algn="l" defTabSz="666750">
            <a:lnSpc>
              <a:spcPct val="100000"/>
            </a:lnSpc>
            <a:spcBef>
              <a:spcPct val="0"/>
            </a:spcBef>
            <a:spcAft>
              <a:spcPts val="150"/>
            </a:spcAft>
            <a:buChar char="•"/>
          </a:pPr>
          <a:r>
            <a:rPr lang="en-US" sz="1500" kern="1200" dirty="0"/>
            <a:t>Chesapeake Bay </a:t>
          </a:r>
        </a:p>
        <a:p>
          <a:pPr marL="176213" lvl="1" indent="-176213" algn="l" defTabSz="666750">
            <a:lnSpc>
              <a:spcPct val="100000"/>
            </a:lnSpc>
            <a:spcBef>
              <a:spcPct val="0"/>
            </a:spcBef>
            <a:spcAft>
              <a:spcPts val="150"/>
            </a:spcAft>
            <a:buChar char="•"/>
          </a:pPr>
          <a:r>
            <a:rPr lang="en-US" sz="1500" kern="1200" dirty="0"/>
            <a:t>Climate Scenarios</a:t>
          </a:r>
        </a:p>
        <a:p>
          <a:pPr marL="176213" lvl="1" indent="-176213" algn="l" defTabSz="666750">
            <a:lnSpc>
              <a:spcPct val="100000"/>
            </a:lnSpc>
            <a:spcBef>
              <a:spcPct val="0"/>
            </a:spcBef>
            <a:spcAft>
              <a:spcPts val="150"/>
            </a:spcAft>
            <a:buChar char="•"/>
          </a:pPr>
          <a:r>
            <a:rPr lang="en-US" sz="1500" kern="1200" dirty="0"/>
            <a:t>Green Infrastructure</a:t>
          </a:r>
        </a:p>
        <a:p>
          <a:pPr marL="176213" lvl="1" indent="-176213" algn="l" defTabSz="666750">
            <a:lnSpc>
              <a:spcPct val="100000"/>
            </a:lnSpc>
            <a:spcBef>
              <a:spcPct val="0"/>
            </a:spcBef>
            <a:spcAft>
              <a:spcPts val="150"/>
            </a:spcAft>
            <a:buChar char="•"/>
          </a:pPr>
          <a:r>
            <a:rPr lang="en-US" sz="1500" kern="1200" dirty="0"/>
            <a:t>Emissions Development</a:t>
          </a:r>
        </a:p>
      </dsp:txBody>
      <dsp:txXfrm>
        <a:off x="-175179" y="243176"/>
        <a:ext cx="1846735" cy="1162132"/>
      </dsp:txXfrm>
    </dsp:sp>
    <dsp:sp modelId="{FCF4957E-30F7-4486-A693-EF65C831C5B5}">
      <dsp:nvSpPr>
        <dsp:cNvPr id="0" name=""/>
        <dsp:cNvSpPr/>
      </dsp:nvSpPr>
      <dsp:spPr>
        <a:xfrm>
          <a:off x="1014369" y="706267"/>
          <a:ext cx="2029176" cy="2029176"/>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00000"/>
            </a:lnSpc>
            <a:spcBef>
              <a:spcPct val="0"/>
            </a:spcBef>
            <a:spcAft>
              <a:spcPts val="0"/>
            </a:spcAft>
            <a:buNone/>
          </a:pPr>
          <a:r>
            <a:rPr lang="en-US" sz="1600" kern="1200" dirty="0"/>
            <a:t>Model Application and Evaluation</a:t>
          </a:r>
        </a:p>
      </dsp:txBody>
      <dsp:txXfrm>
        <a:off x="1608701" y="1300599"/>
        <a:ext cx="1434844" cy="1434844"/>
      </dsp:txXfrm>
    </dsp:sp>
    <dsp:sp modelId="{6B809492-146A-4747-AB16-A57DEB542180}">
      <dsp:nvSpPr>
        <dsp:cNvPr id="0" name=""/>
        <dsp:cNvSpPr/>
      </dsp:nvSpPr>
      <dsp:spPr>
        <a:xfrm rot="5400000">
          <a:off x="3137272" y="706267"/>
          <a:ext cx="2029176" cy="2029176"/>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00000"/>
            </a:lnSpc>
            <a:spcBef>
              <a:spcPct val="0"/>
            </a:spcBef>
            <a:spcAft>
              <a:spcPts val="0"/>
            </a:spcAft>
            <a:buNone/>
          </a:pPr>
          <a:r>
            <a:rPr lang="en-US" sz="1600" kern="1200" dirty="0"/>
            <a:t>Identify Model and Measurement Needs</a:t>
          </a:r>
        </a:p>
      </dsp:txBody>
      <dsp:txXfrm rot="-5400000">
        <a:off x="3137272" y="1300599"/>
        <a:ext cx="1434844" cy="1434844"/>
      </dsp:txXfrm>
    </dsp:sp>
    <dsp:sp modelId="{B43510B7-B554-4001-82B9-8E0F96D4EC57}">
      <dsp:nvSpPr>
        <dsp:cNvPr id="0" name=""/>
        <dsp:cNvSpPr/>
      </dsp:nvSpPr>
      <dsp:spPr>
        <a:xfrm rot="10800000">
          <a:off x="3137272" y="2829170"/>
          <a:ext cx="2029176" cy="2029176"/>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100000"/>
            </a:lnSpc>
            <a:spcBef>
              <a:spcPct val="0"/>
            </a:spcBef>
            <a:spcAft>
              <a:spcPts val="0"/>
            </a:spcAft>
            <a:buNone/>
          </a:pPr>
          <a:r>
            <a:rPr lang="en-US" sz="1500" kern="1200" dirty="0"/>
            <a:t>Measurements and Detailed Field-Scale Modeling</a:t>
          </a:r>
        </a:p>
      </dsp:txBody>
      <dsp:txXfrm rot="10800000">
        <a:off x="3137272" y="2829170"/>
        <a:ext cx="1434844" cy="1434844"/>
      </dsp:txXfrm>
    </dsp:sp>
    <dsp:sp modelId="{C4788859-0501-4200-B3E3-B53F89B3ABC4}">
      <dsp:nvSpPr>
        <dsp:cNvPr id="0" name=""/>
        <dsp:cNvSpPr/>
      </dsp:nvSpPr>
      <dsp:spPr>
        <a:xfrm rot="16200000">
          <a:off x="1014369" y="2829170"/>
          <a:ext cx="2029176" cy="2029176"/>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00000"/>
            </a:lnSpc>
            <a:spcBef>
              <a:spcPct val="0"/>
            </a:spcBef>
            <a:spcAft>
              <a:spcPts val="0"/>
            </a:spcAft>
            <a:buNone/>
          </a:pPr>
          <a:r>
            <a:rPr lang="en-US" sz="1600" kern="1200" dirty="0"/>
            <a:t>Application-Driven Model Development</a:t>
          </a:r>
        </a:p>
      </dsp:txBody>
      <dsp:txXfrm rot="5400000">
        <a:off x="1608701" y="2829170"/>
        <a:ext cx="1434844" cy="1434844"/>
      </dsp:txXfrm>
    </dsp:sp>
    <dsp:sp modelId="{84CEB73F-A586-4077-94B9-76560DC5E7D6}">
      <dsp:nvSpPr>
        <dsp:cNvPr id="0" name=""/>
        <dsp:cNvSpPr/>
      </dsp:nvSpPr>
      <dsp:spPr>
        <a:xfrm>
          <a:off x="2697697" y="2360538"/>
          <a:ext cx="700604" cy="609221"/>
        </a:xfrm>
        <a:prstGeom prst="circularArrow">
          <a:avLst/>
        </a:prstGeom>
        <a:solidFill>
          <a:schemeClr val="accent1">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57795857-1A78-43A5-8156-9186EEAF89DD}">
      <dsp:nvSpPr>
        <dsp:cNvPr id="0" name=""/>
        <dsp:cNvSpPr/>
      </dsp:nvSpPr>
      <dsp:spPr>
        <a:xfrm rot="10800000">
          <a:off x="2697697" y="2594854"/>
          <a:ext cx="700604" cy="609221"/>
        </a:xfrm>
        <a:prstGeom prst="circularArrow">
          <a:avLst/>
        </a:prstGeom>
        <a:solidFill>
          <a:schemeClr val="accent1">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88D2B-8083-4D7C-A922-F865DD5AE450}"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405CD-1267-43E9-B9B3-D9000E5B2EC0}" type="slidenum">
              <a:rPr lang="en-US" smtClean="0"/>
              <a:t>‹#›</a:t>
            </a:fld>
            <a:endParaRPr lang="en-US"/>
          </a:p>
        </p:txBody>
      </p:sp>
    </p:spTree>
    <p:extLst>
      <p:ext uri="{BB962C8B-B14F-4D97-AF65-F5344CB8AC3E}">
        <p14:creationId xmlns:p14="http://schemas.microsoft.com/office/powerpoint/2010/main" val="3483588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57066" indent="-291179">
              <a:defRPr sz="2400">
                <a:solidFill>
                  <a:schemeClr val="tx1"/>
                </a:solidFill>
                <a:latin typeface="Arial" charset="0"/>
                <a:ea typeface="ＭＳ Ｐゴシック" pitchFamily="1" charset="-128"/>
              </a:defRPr>
            </a:lvl2pPr>
            <a:lvl3pPr marL="1164717" indent="-232943">
              <a:defRPr sz="2400">
                <a:solidFill>
                  <a:schemeClr val="tx1"/>
                </a:solidFill>
                <a:latin typeface="Arial" charset="0"/>
                <a:ea typeface="ＭＳ Ｐゴシック" pitchFamily="1" charset="-128"/>
              </a:defRPr>
            </a:lvl3pPr>
            <a:lvl4pPr marL="1630604" indent="-232943">
              <a:defRPr sz="2400">
                <a:solidFill>
                  <a:schemeClr val="tx1"/>
                </a:solidFill>
                <a:latin typeface="Arial" charset="0"/>
                <a:ea typeface="ＭＳ Ｐゴシック" pitchFamily="1" charset="-128"/>
              </a:defRPr>
            </a:lvl4pPr>
            <a:lvl5pPr marL="2096491" indent="-232943">
              <a:defRPr sz="2400">
                <a:solidFill>
                  <a:schemeClr val="tx1"/>
                </a:solidFill>
                <a:latin typeface="Arial" charset="0"/>
                <a:ea typeface="ＭＳ Ｐゴシック" pitchFamily="1"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 charset="-128"/>
              </a:defRPr>
            </a:lvl9pPr>
          </a:lstStyle>
          <a:p>
            <a:fld id="{CE53AB5D-A950-4AE7-AC6B-9D5657576A4D}" type="slidenum">
              <a:rPr lang="en-US" sz="1200"/>
              <a:pPr/>
              <a:t>1</a:t>
            </a:fld>
            <a:endParaRPr lang="en-US" sz="1200"/>
          </a:p>
        </p:txBody>
      </p:sp>
      <p:sp>
        <p:nvSpPr>
          <p:cNvPr id="5123" name="Rectangle 2"/>
          <p:cNvSpPr>
            <a:spLocks noGrp="1" noRot="1" noChangeAspect="1" noChangeArrowheads="1" noTextEdit="1"/>
          </p:cNvSpPr>
          <p:nvPr>
            <p:ph type="sldImg"/>
          </p:nvPr>
        </p:nvSpPr>
        <p:spPr>
          <a:xfrm>
            <a:off x="406400" y="696913"/>
            <a:ext cx="6197600" cy="3486150"/>
          </a:xfrm>
          <a:ln/>
        </p:spPr>
      </p:sp>
      <p:sp>
        <p:nvSpPr>
          <p:cNvPr id="5124"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only intended to illustrate that models (and their complexity) have evolved in response to the changing reg and assessment needs, i.e., model development within the Agency has been application and need driven. Model acronyms are not important but only provided for completeness for those interested.</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3</a:t>
            </a:fld>
            <a:endParaRPr lang="en-US"/>
          </a:p>
        </p:txBody>
      </p:sp>
    </p:spTree>
    <p:extLst>
      <p:ext uri="{BB962C8B-B14F-4D97-AF65-F5344CB8AC3E}">
        <p14:creationId xmlns:p14="http://schemas.microsoft.com/office/powerpoint/2010/main" val="120865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19</a:t>
            </a:fld>
            <a:endParaRPr lang="en-US"/>
          </a:p>
        </p:txBody>
      </p:sp>
    </p:spTree>
    <p:extLst>
      <p:ext uri="{BB962C8B-B14F-4D97-AF65-F5344CB8AC3E}">
        <p14:creationId xmlns:p14="http://schemas.microsoft.com/office/powerpoint/2010/main" val="2559240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The lightest colored dashed arrows are to represent the number of processing steps (multiple levels of pre-processing model inputs, running a simulation possibly multiple times, multiple levels of post-processing) to get from the research question to appropriate model output.   These tools are shortening those steps into the middle color arrows.</a:t>
            </a:r>
            <a:endParaRPr lang="en-US" dirty="0"/>
          </a:p>
        </p:txBody>
      </p:sp>
      <p:sp>
        <p:nvSpPr>
          <p:cNvPr id="4" name="Slide Number Placeholder 3"/>
          <p:cNvSpPr>
            <a:spLocks noGrp="1"/>
          </p:cNvSpPr>
          <p:nvPr>
            <p:ph type="sldNum" sz="quarter" idx="5"/>
          </p:nvPr>
        </p:nvSpPr>
        <p:spPr/>
        <p:txBody>
          <a:bodyPr/>
          <a:lstStyle/>
          <a:p>
            <a:fld id="{B65405CD-1267-43E9-B9B3-D9000E5B2EC0}" type="slidenum">
              <a:rPr lang="en-US" smtClean="0"/>
              <a:t>20</a:t>
            </a:fld>
            <a:endParaRPr lang="en-US"/>
          </a:p>
        </p:txBody>
      </p:sp>
    </p:spTree>
    <p:extLst>
      <p:ext uri="{BB962C8B-B14F-4D97-AF65-F5344CB8AC3E}">
        <p14:creationId xmlns:p14="http://schemas.microsoft.com/office/powerpoint/2010/main" val="215371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23</a:t>
            </a:fld>
            <a:endParaRPr lang="en-US"/>
          </a:p>
        </p:txBody>
      </p:sp>
    </p:spTree>
    <p:extLst>
      <p:ext uri="{BB962C8B-B14F-4D97-AF65-F5344CB8AC3E}">
        <p14:creationId xmlns:p14="http://schemas.microsoft.com/office/powerpoint/2010/main" val="328477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29</a:t>
            </a:fld>
            <a:endParaRPr lang="en-US"/>
          </a:p>
        </p:txBody>
      </p:sp>
    </p:spTree>
    <p:extLst>
      <p:ext uri="{BB962C8B-B14F-4D97-AF65-F5344CB8AC3E}">
        <p14:creationId xmlns:p14="http://schemas.microsoft.com/office/powerpoint/2010/main" val="2618374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30</a:t>
            </a:fld>
            <a:endParaRPr lang="en-US"/>
          </a:p>
        </p:txBody>
      </p:sp>
    </p:spTree>
    <p:extLst>
      <p:ext uri="{BB962C8B-B14F-4D97-AF65-F5344CB8AC3E}">
        <p14:creationId xmlns:p14="http://schemas.microsoft.com/office/powerpoint/2010/main" val="351531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38000">
              <a:schemeClr val="bg1"/>
            </a:gs>
            <a:gs pos="0">
              <a:schemeClr val="bg1"/>
            </a:gs>
            <a:gs pos="100000">
              <a:srgbClr val="DFE0E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70991"/>
            <a:ext cx="9144000" cy="2038972"/>
          </a:xfrm>
        </p:spPr>
        <p:txBody>
          <a:bodyPr anchor="b"/>
          <a:lstStyle>
            <a:lvl1pPr algn="ctr">
              <a:defRPr sz="6000">
                <a:latin typeface="Abadi" panose="020B06040201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badi" panose="020B06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B410ABA-D522-4C34-B708-8FA22FB057E6}"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400">
                <a:latin typeface="Abadi" panose="020B0604020104020204" pitchFamily="34" charset="0"/>
              </a:defRPr>
            </a:lvl1pPr>
          </a:lstStyle>
          <a:p>
            <a:fld id="{B1ACB710-0265-4668-9FC1-C9C0EDA73F24}" type="slidenum">
              <a:rPr lang="en-US" smtClean="0"/>
              <a:pPr/>
              <a:t>‹#›</a:t>
            </a:fld>
            <a:endParaRPr lang="en-US"/>
          </a:p>
        </p:txBody>
      </p:sp>
    </p:spTree>
    <p:extLst>
      <p:ext uri="{BB962C8B-B14F-4D97-AF65-F5344CB8AC3E}">
        <p14:creationId xmlns:p14="http://schemas.microsoft.com/office/powerpoint/2010/main" val="171102578"/>
      </p:ext>
    </p:extLst>
  </p:cSld>
  <p:clrMapOvr>
    <a:masterClrMapping/>
  </p:clrMapOvr>
  <p:extLst>
    <p:ext uri="{DCECCB84-F9BA-43D5-87BE-67443E8EF086}">
      <p15:sldGuideLst xmlns:p15="http://schemas.microsoft.com/office/powerpoint/2012/main">
        <p15:guide id="1" orient="horz" pos="205" userDrawn="1">
          <p15:clr>
            <a:srgbClr val="FBAE40"/>
          </p15:clr>
        </p15:guide>
        <p15:guide id="2" pos="1272" userDrawn="1">
          <p15:clr>
            <a:srgbClr val="FBAE40"/>
          </p15:clr>
        </p15:guide>
        <p15:guide id="3" orient="horz" pos="781" userDrawn="1">
          <p15:clr>
            <a:srgbClr val="FBAE40"/>
          </p15:clr>
        </p15:guide>
        <p15:guide id="4" pos="19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8"/>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3" name="Content Placeholder 2"/>
          <p:cNvSpPr>
            <a:spLocks noGrp="1"/>
          </p:cNvSpPr>
          <p:nvPr>
            <p:ph idx="1"/>
          </p:nvPr>
        </p:nvSpPr>
        <p:spPr>
          <a:xfrm>
            <a:off x="5183188" y="1417983"/>
            <a:ext cx="6172200" cy="4443067"/>
          </a:xfrm>
        </p:spPr>
        <p:txBody>
          <a:bodyPr/>
          <a:lstStyle>
            <a:lvl1pPr>
              <a:defRPr sz="3200">
                <a:latin typeface="Abadi" panose="020B0604020104020204" pitchFamily="34" charset="0"/>
              </a:defRPr>
            </a:lvl1pPr>
            <a:lvl2pPr>
              <a:defRPr sz="2800">
                <a:latin typeface="Abadi" panose="020B0604020104020204" pitchFamily="34" charset="0"/>
              </a:defRPr>
            </a:lvl2pPr>
            <a:lvl3pPr>
              <a:defRPr sz="2400">
                <a:latin typeface="Abadi" panose="020B0604020104020204" pitchFamily="34" charset="0"/>
              </a:defRPr>
            </a:lvl3pPr>
            <a:lvl4pPr>
              <a:defRPr sz="2000">
                <a:latin typeface="Abadi" panose="020B0604020104020204" pitchFamily="34" charset="0"/>
              </a:defRPr>
            </a:lvl4pPr>
            <a:lvl5pPr>
              <a:defRPr sz="2000">
                <a:latin typeface="Abadi" panose="020B0604020104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badi" panose="020B06040201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Abadi" panose="020B0604020104020204" pitchFamily="34" charset="0"/>
              </a:defRPr>
            </a:lvl1pPr>
          </a:lstStyle>
          <a:p>
            <a:fld id="{47449025-9D83-4F53-850A-4336E58E65F3}" type="datetime1">
              <a:rPr lang="en-US" smtClean="0"/>
              <a:pPr/>
              <a:t>10/16/2023</a:t>
            </a:fld>
            <a:endParaRPr lang="en-US"/>
          </a:p>
        </p:txBody>
      </p:sp>
      <p:sp>
        <p:nvSpPr>
          <p:cNvPr id="6" name="Footer Placeholder 5"/>
          <p:cNvSpPr>
            <a:spLocks noGrp="1"/>
          </p:cNvSpPr>
          <p:nvPr>
            <p:ph type="ftr" sz="quarter" idx="11"/>
          </p:nvPr>
        </p:nvSpPr>
        <p:spPr/>
        <p:txBody>
          <a:bodyPr/>
          <a:lstStyle>
            <a:lvl1pPr>
              <a:defRPr>
                <a:latin typeface="Abadi" panose="020B0604020104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sz="1400">
                <a:latin typeface="Abadi" panose="020B0604020104020204" pitchFamily="34" charset="0"/>
              </a:defRPr>
            </a:lvl1pPr>
          </a:lstStyle>
          <a:p>
            <a:fld id="{B1ACB710-0265-4668-9FC1-C9C0EDA73F24}" type="slidenum">
              <a:rPr lang="en-US" smtClean="0"/>
              <a:pPr/>
              <a:t>‹#›</a:t>
            </a:fld>
            <a:endParaRPr lang="en-US"/>
          </a:p>
        </p:txBody>
      </p:sp>
      <p:sp>
        <p:nvSpPr>
          <p:cNvPr id="8" name="Title 1"/>
          <p:cNvSpPr txBox="1">
            <a:spLocks/>
          </p:cNvSpPr>
          <p:nvPr userDrawn="1"/>
        </p:nvSpPr>
        <p:spPr>
          <a:xfrm>
            <a:off x="3322104" y="338622"/>
            <a:ext cx="8869896" cy="895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0C0"/>
                </a:solidFill>
                <a:latin typeface="+mj-lt"/>
                <a:ea typeface="+mj-ea"/>
                <a:cs typeface="+mj-cs"/>
              </a:defRPr>
            </a:lvl1pPr>
          </a:lstStyle>
          <a:p>
            <a:r>
              <a:rPr lang="en-US" dirty="0">
                <a:latin typeface="Abadi" panose="020B0604020104020204" pitchFamily="34" charset="0"/>
              </a:rPr>
              <a:t>Click to edit Master title style</a:t>
            </a:r>
          </a:p>
        </p:txBody>
      </p:sp>
    </p:spTree>
    <p:extLst>
      <p:ext uri="{BB962C8B-B14F-4D97-AF65-F5344CB8AC3E}">
        <p14:creationId xmlns:p14="http://schemas.microsoft.com/office/powerpoint/2010/main" val="414211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Freeform 8"/>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1497496"/>
            <a:ext cx="6172200" cy="4363554"/>
          </a:xfrm>
        </p:spPr>
        <p:txBody>
          <a:bodyPr/>
          <a:lstStyle>
            <a:lvl1pPr marL="0" indent="0">
              <a:buNone/>
              <a:defRPr sz="3200">
                <a:latin typeface="Abadi" panose="020B06040201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badi" panose="020B06040201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48930C5-F04F-4D25-9BD5-ECCF363DD9A7}" type="datetime1">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1400">
                <a:latin typeface="Abadi" panose="020B0604020104020204" pitchFamily="34" charset="0"/>
              </a:defRPr>
            </a:lvl1pPr>
          </a:lstStyle>
          <a:p>
            <a:fld id="{B1ACB710-0265-4668-9FC1-C9C0EDA73F24}" type="slidenum">
              <a:rPr lang="en-US" smtClean="0"/>
              <a:pPr/>
              <a:t>‹#›</a:t>
            </a:fld>
            <a:endParaRPr lang="en-US"/>
          </a:p>
        </p:txBody>
      </p:sp>
      <p:sp>
        <p:nvSpPr>
          <p:cNvPr id="8" name="Title 1"/>
          <p:cNvSpPr>
            <a:spLocks noGrp="1"/>
          </p:cNvSpPr>
          <p:nvPr>
            <p:ph type="title"/>
          </p:nvPr>
        </p:nvSpPr>
        <p:spPr>
          <a:xfrm>
            <a:off x="3322104" y="338622"/>
            <a:ext cx="8869896" cy="895234"/>
          </a:xfrm>
        </p:spPr>
        <p:txBody>
          <a:bodyPr/>
          <a:lstStyle>
            <a:lvl1pPr>
              <a:defRPr>
                <a:latin typeface="Abadi" panose="020B0604020104020204" pitchFamily="34" charset="0"/>
              </a:defRPr>
            </a:lvl1pPr>
          </a:lstStyle>
          <a:p>
            <a:r>
              <a:rPr lang="en-US" dirty="0"/>
              <a:t>Click to edit Master title style</a:t>
            </a:r>
          </a:p>
        </p:txBody>
      </p:sp>
    </p:spTree>
    <p:extLst>
      <p:ext uri="{BB962C8B-B14F-4D97-AF65-F5344CB8AC3E}">
        <p14:creationId xmlns:p14="http://schemas.microsoft.com/office/powerpoint/2010/main" val="3741109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38000">
              <a:schemeClr val="bg1"/>
            </a:gs>
            <a:gs pos="0">
              <a:schemeClr val="bg1"/>
            </a:gs>
            <a:gs pos="100000">
              <a:srgbClr val="DFE0E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70991"/>
            <a:ext cx="9144000" cy="2038972"/>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D879BF-0068-476F-A5E8-A828C8AD40A5}"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CB710-0265-4668-9FC1-C9C0EDA73F24}" type="slidenum">
              <a:rPr lang="en-US" smtClean="0"/>
              <a:t>‹#›</a:t>
            </a:fld>
            <a:endParaRPr lang="en-US"/>
          </a:p>
        </p:txBody>
      </p:sp>
    </p:spTree>
    <p:extLst>
      <p:ext uri="{BB962C8B-B14F-4D97-AF65-F5344CB8AC3E}">
        <p14:creationId xmlns:p14="http://schemas.microsoft.com/office/powerpoint/2010/main" val="2731904984"/>
      </p:ext>
    </p:extLst>
  </p:cSld>
  <p:clrMapOvr>
    <a:masterClrMapping/>
  </p:clrMapOvr>
  <p:extLst>
    <p:ext uri="{DCECCB84-F9BA-43D5-87BE-67443E8EF086}">
      <p15:sldGuideLst xmlns:p15="http://schemas.microsoft.com/office/powerpoint/2012/main">
        <p15:guide id="1" orient="horz" pos="205" userDrawn="1">
          <p15:clr>
            <a:srgbClr val="FBAE40"/>
          </p15:clr>
        </p15:guide>
        <p15:guide id="2" pos="1272" userDrawn="1">
          <p15:clr>
            <a:srgbClr val="FBAE40"/>
          </p15:clr>
        </p15:guide>
        <p15:guide id="3" orient="horz" pos="781" userDrawn="1">
          <p15:clr>
            <a:srgbClr val="FBAE40"/>
          </p15:clr>
        </p15:guide>
        <p15:guide id="4" pos="19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F51ED-C739-433E-AB49-5D566A8A796F}"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CB710-0265-4668-9FC1-C9C0EDA73F24}" type="slidenum">
              <a:rPr lang="en-US" smtClean="0"/>
              <a:t>‹#›</a:t>
            </a:fld>
            <a:endParaRPr lang="en-US"/>
          </a:p>
        </p:txBody>
      </p:sp>
    </p:spTree>
    <p:extLst>
      <p:ext uri="{BB962C8B-B14F-4D97-AF65-F5344CB8AC3E}">
        <p14:creationId xmlns:p14="http://schemas.microsoft.com/office/powerpoint/2010/main" val="3397334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C84154-877F-439B-957D-270F8403637A}"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CB710-0265-4668-9FC1-C9C0EDA73F24}" type="slidenum">
              <a:rPr lang="en-US" smtClean="0"/>
              <a:t>‹#›</a:t>
            </a:fld>
            <a:endParaRPr lang="en-US"/>
          </a:p>
        </p:txBody>
      </p:sp>
    </p:spTree>
    <p:extLst>
      <p:ext uri="{BB962C8B-B14F-4D97-AF65-F5344CB8AC3E}">
        <p14:creationId xmlns:p14="http://schemas.microsoft.com/office/powerpoint/2010/main" val="2911422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48F8BA-5419-49AF-9843-079B6B8AC166}" type="datetime1">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CB710-0265-4668-9FC1-C9C0EDA73F24}" type="slidenum">
              <a:rPr lang="en-US" smtClean="0"/>
              <a:t>‹#›</a:t>
            </a:fld>
            <a:endParaRPr lang="en-US"/>
          </a:p>
        </p:txBody>
      </p:sp>
    </p:spTree>
    <p:extLst>
      <p:ext uri="{BB962C8B-B14F-4D97-AF65-F5344CB8AC3E}">
        <p14:creationId xmlns:p14="http://schemas.microsoft.com/office/powerpoint/2010/main" val="225181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22102" y="351873"/>
            <a:ext cx="8869897" cy="867327"/>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503461-4858-4804-866A-921F0291C7EE}" type="datetime1">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CB710-0265-4668-9FC1-C9C0EDA73F24}" type="slidenum">
              <a:rPr lang="en-US" smtClean="0"/>
              <a:t>‹#›</a:t>
            </a:fld>
            <a:endParaRPr lang="en-US"/>
          </a:p>
        </p:txBody>
      </p:sp>
    </p:spTree>
    <p:extLst>
      <p:ext uri="{BB962C8B-B14F-4D97-AF65-F5344CB8AC3E}">
        <p14:creationId xmlns:p14="http://schemas.microsoft.com/office/powerpoint/2010/main" val="91744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6"/>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17AC27-A906-41CA-A491-2D7A4914437F}" type="datetime1">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CB710-0265-4668-9FC1-C9C0EDA73F24}" type="slidenum">
              <a:rPr lang="en-US" smtClean="0"/>
              <a:t>‹#›</a:t>
            </a:fld>
            <a:endParaRPr lang="en-US"/>
          </a:p>
        </p:txBody>
      </p:sp>
    </p:spTree>
    <p:extLst>
      <p:ext uri="{BB962C8B-B14F-4D97-AF65-F5344CB8AC3E}">
        <p14:creationId xmlns:p14="http://schemas.microsoft.com/office/powerpoint/2010/main" val="216326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31900-11BC-4C93-BD2E-8FA3F4E36599}" type="datetime1">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CB710-0265-4668-9FC1-C9C0EDA73F24}" type="slidenum">
              <a:rPr lang="en-US" smtClean="0"/>
              <a:t>‹#›</a:t>
            </a:fld>
            <a:endParaRPr lang="en-US"/>
          </a:p>
        </p:txBody>
      </p:sp>
    </p:spTree>
    <p:extLst>
      <p:ext uri="{BB962C8B-B14F-4D97-AF65-F5344CB8AC3E}">
        <p14:creationId xmlns:p14="http://schemas.microsoft.com/office/powerpoint/2010/main" val="1411865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A8568-935C-49E6-BB24-EE90362B94B5}" type="datetime1">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CB710-0265-4668-9FC1-C9C0EDA73F24}" type="slidenum">
              <a:rPr lang="en-US" smtClean="0"/>
              <a:t>‹#›</a:t>
            </a:fld>
            <a:endParaRPr lang="en-US"/>
          </a:p>
        </p:txBody>
      </p:sp>
    </p:spTree>
    <p:extLst>
      <p:ext uri="{BB962C8B-B14F-4D97-AF65-F5344CB8AC3E}">
        <p14:creationId xmlns:p14="http://schemas.microsoft.com/office/powerpoint/2010/main" val="75396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Abadi" panose="020B0604020104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364CFE1-8EAE-4A98-87F5-740C6DFECD14}"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400">
                <a:latin typeface="Abadi" panose="020B0604020104020204" pitchFamily="34" charset="0"/>
              </a:defRPr>
            </a:lvl1pPr>
          </a:lstStyle>
          <a:p>
            <a:fld id="{B1ACB710-0265-4668-9FC1-C9C0EDA73F24}" type="slidenum">
              <a:rPr lang="en-US" smtClean="0"/>
              <a:pPr/>
              <a:t>‹#›</a:t>
            </a:fld>
            <a:endParaRPr lang="en-US" dirty="0"/>
          </a:p>
        </p:txBody>
      </p:sp>
    </p:spTree>
    <p:extLst>
      <p:ext uri="{BB962C8B-B14F-4D97-AF65-F5344CB8AC3E}">
        <p14:creationId xmlns:p14="http://schemas.microsoft.com/office/powerpoint/2010/main" val="800614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8"/>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3188" y="1417983"/>
            <a:ext cx="6172200" cy="44430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FC1C41-2855-42CA-AFFE-1920ADAF9092}" type="datetime1">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CB710-0265-4668-9FC1-C9C0EDA73F24}" type="slidenum">
              <a:rPr lang="en-US" smtClean="0"/>
              <a:t>‹#›</a:t>
            </a:fld>
            <a:endParaRPr lang="en-US"/>
          </a:p>
        </p:txBody>
      </p:sp>
      <p:sp>
        <p:nvSpPr>
          <p:cNvPr id="8" name="Title 1"/>
          <p:cNvSpPr txBox="1">
            <a:spLocks/>
          </p:cNvSpPr>
          <p:nvPr userDrawn="1"/>
        </p:nvSpPr>
        <p:spPr>
          <a:xfrm>
            <a:off x="3322104" y="338622"/>
            <a:ext cx="8869896" cy="895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0C0"/>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682186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Freeform 8"/>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1497496"/>
            <a:ext cx="6172200" cy="43635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CDCDAC-A659-4EAB-A414-F1F04D418D42}" type="datetime1">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CB710-0265-4668-9FC1-C9C0EDA73F24}" type="slidenum">
              <a:rPr lang="en-US" smtClean="0"/>
              <a:t>‹#›</a:t>
            </a:fld>
            <a:endParaRPr lang="en-US"/>
          </a:p>
        </p:txBody>
      </p:sp>
      <p:sp>
        <p:nvSpPr>
          <p:cNvPr id="8" name="Title 1"/>
          <p:cNvSpPr>
            <a:spLocks noGrp="1"/>
          </p:cNvSpPr>
          <p:nvPr>
            <p:ph type="title"/>
          </p:nvPr>
        </p:nvSpPr>
        <p:spPr>
          <a:xfrm>
            <a:off x="3322104" y="338622"/>
            <a:ext cx="8869896" cy="895234"/>
          </a:xfrm>
        </p:spPr>
        <p:txBody>
          <a:bodyPr/>
          <a:lstStyle/>
          <a:p>
            <a:r>
              <a:rPr lang="en-US"/>
              <a:t>Click to edit Master title style</a:t>
            </a:r>
          </a:p>
        </p:txBody>
      </p:sp>
    </p:spTree>
    <p:extLst>
      <p:ext uri="{BB962C8B-B14F-4D97-AF65-F5344CB8AC3E}">
        <p14:creationId xmlns:p14="http://schemas.microsoft.com/office/powerpoint/2010/main" val="39448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Abadi" panose="020B0604020104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A51FDCD-2671-439C-9CAA-3F5B7757261A}" type="datetime1">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CB710-0265-4668-9FC1-C9C0EDA73F24}" type="slidenum">
              <a:rPr lang="en-US" smtClean="0"/>
              <a:t>‹#›</a:t>
            </a:fld>
            <a:endParaRPr lang="en-US"/>
          </a:p>
        </p:txBody>
      </p:sp>
    </p:spTree>
    <p:extLst>
      <p:ext uri="{BB962C8B-B14F-4D97-AF65-F5344CB8AC3E}">
        <p14:creationId xmlns:p14="http://schemas.microsoft.com/office/powerpoint/2010/main" val="125913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Abadi" panose="020B0604020104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34EA72D-CB3C-4726-B718-D84430FCF37B}" type="datetime1">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1400">
                <a:latin typeface="Abadi" panose="020B0604020104020204" pitchFamily="34" charset="0"/>
              </a:defRPr>
            </a:lvl1pPr>
          </a:lstStyle>
          <a:p>
            <a:fld id="{B1ACB710-0265-4668-9FC1-C9C0EDA73F24}" type="slidenum">
              <a:rPr lang="en-US" smtClean="0"/>
              <a:pPr/>
              <a:t>‹#›</a:t>
            </a:fld>
            <a:endParaRPr lang="en-US"/>
          </a:p>
        </p:txBody>
      </p:sp>
    </p:spTree>
    <p:extLst>
      <p:ext uri="{BB962C8B-B14F-4D97-AF65-F5344CB8AC3E}">
        <p14:creationId xmlns:p14="http://schemas.microsoft.com/office/powerpoint/2010/main" val="278088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22102" y="351873"/>
            <a:ext cx="8869897" cy="867327"/>
          </a:xfrm>
        </p:spPr>
        <p:txBody>
          <a:bodyPr/>
          <a:lstStyle>
            <a:lvl1pPr>
              <a:defRPr>
                <a:latin typeface="Abadi" panose="020B0604020104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badi" panose="020B06040201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badi" panose="020B06040201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2FB2460-3DDD-4C08-B796-6C64C75A57BB}" type="datetime1">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sz="1400">
                <a:latin typeface="Abadi" panose="020B0604020104020204" pitchFamily="34" charset="0"/>
              </a:defRPr>
            </a:lvl1pPr>
          </a:lstStyle>
          <a:p>
            <a:fld id="{B1ACB710-0265-4668-9FC1-C9C0EDA73F24}" type="slidenum">
              <a:rPr lang="en-US" smtClean="0"/>
              <a:pPr/>
              <a:t>‹#›</a:t>
            </a:fld>
            <a:endParaRPr lang="en-US"/>
          </a:p>
        </p:txBody>
      </p:sp>
    </p:spTree>
    <p:extLst>
      <p:ext uri="{BB962C8B-B14F-4D97-AF65-F5344CB8AC3E}">
        <p14:creationId xmlns:p14="http://schemas.microsoft.com/office/powerpoint/2010/main" val="303441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6"/>
          <p:cNvSpPr/>
          <p:nvPr userDrawn="1"/>
        </p:nvSpPr>
        <p:spPr>
          <a:xfrm>
            <a:off x="2242196" y="337167"/>
            <a:ext cx="9959248" cy="914400"/>
          </a:xfrm>
          <a:custGeom>
            <a:avLst/>
            <a:gdLst>
              <a:gd name="connsiteX0" fmla="*/ 9959248 w 9959248"/>
              <a:gd name="connsiteY0" fmla="*/ 0 h 914400"/>
              <a:gd name="connsiteX1" fmla="*/ 0 w 9959248"/>
              <a:gd name="connsiteY1" fmla="*/ 0 h 914400"/>
              <a:gd name="connsiteX2" fmla="*/ 914400 w 9959248"/>
              <a:gd name="connsiteY2" fmla="*/ 914400 h 914400"/>
              <a:gd name="connsiteX3" fmla="*/ 9959248 w 9959248"/>
              <a:gd name="connsiteY3" fmla="*/ 914400 h 914400"/>
              <a:gd name="connsiteX4" fmla="*/ 9959248 w 9959248"/>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9248" h="914400">
                <a:moveTo>
                  <a:pt x="9959248" y="0"/>
                </a:moveTo>
                <a:lnTo>
                  <a:pt x="0" y="0"/>
                </a:lnTo>
                <a:lnTo>
                  <a:pt x="914400" y="914400"/>
                </a:lnTo>
                <a:lnTo>
                  <a:pt x="9959248" y="914400"/>
                </a:lnTo>
                <a:lnTo>
                  <a:pt x="9959248" y="0"/>
                </a:lnTo>
                <a:close/>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Abadi" panose="020B0604020104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36464C9-D241-4C08-B288-7B9FD3F8CD15}" type="datetime1">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1400">
                <a:latin typeface="Abadi" panose="020B0604020104020204" pitchFamily="34" charset="0"/>
              </a:defRPr>
            </a:lvl1pPr>
          </a:lstStyle>
          <a:p>
            <a:fld id="{B1ACB710-0265-4668-9FC1-C9C0EDA73F24}" type="slidenum">
              <a:rPr lang="en-US" smtClean="0"/>
              <a:pPr/>
              <a:t>‹#›</a:t>
            </a:fld>
            <a:endParaRPr lang="en-US"/>
          </a:p>
        </p:txBody>
      </p:sp>
    </p:spTree>
    <p:extLst>
      <p:ext uri="{BB962C8B-B14F-4D97-AF65-F5344CB8AC3E}">
        <p14:creationId xmlns:p14="http://schemas.microsoft.com/office/powerpoint/2010/main" val="113691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F4B75-704F-4E86-9488-61E9E36B61D5}" type="datetime1">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1400">
                <a:latin typeface="Abadi" panose="020B0604020104020204" pitchFamily="34" charset="0"/>
              </a:defRPr>
            </a:lvl1pPr>
          </a:lstStyle>
          <a:p>
            <a:fld id="{B1ACB710-0265-4668-9FC1-C9C0EDA73F24}" type="slidenum">
              <a:rPr lang="en-US" smtClean="0"/>
              <a:pPr/>
              <a:t>‹#›</a:t>
            </a:fld>
            <a:endParaRPr lang="en-US"/>
          </a:p>
        </p:txBody>
      </p:sp>
    </p:spTree>
    <p:extLst>
      <p:ext uri="{BB962C8B-B14F-4D97-AF65-F5344CB8AC3E}">
        <p14:creationId xmlns:p14="http://schemas.microsoft.com/office/powerpoint/2010/main" val="1788379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F4B75-704F-4E86-9488-61E9E36B61D5}" type="datetime1">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1400">
                <a:latin typeface="Abadi" panose="020B0604020104020204" pitchFamily="34" charset="0"/>
              </a:defRPr>
            </a:lvl1pPr>
          </a:lstStyle>
          <a:p>
            <a:fld id="{B1ACB710-0265-4668-9FC1-C9C0EDA73F24}" type="slidenum">
              <a:rPr lang="en-US" smtClean="0"/>
              <a:pPr/>
              <a:t>‹#›</a:t>
            </a:fld>
            <a:endParaRPr lang="en-US"/>
          </a:p>
        </p:txBody>
      </p:sp>
      <p:pic>
        <p:nvPicPr>
          <p:cNvPr id="5" name="Picture 4">
            <a:extLst>
              <a:ext uri="{FF2B5EF4-FFF2-40B4-BE49-F238E27FC236}">
                <a16:creationId xmlns:a16="http://schemas.microsoft.com/office/drawing/2014/main" id="{485C1CA9-7323-568A-25A2-43C0EFD10D70}"/>
              </a:ext>
            </a:extLst>
          </p:cNvPr>
          <p:cNvPicPr>
            <a:picLocks noChangeAspect="1"/>
          </p:cNvPicPr>
          <p:nvPr userDrawn="1"/>
        </p:nvPicPr>
        <p:blipFill>
          <a:blip r:embed="rId2">
            <a:clrChange>
              <a:clrFrom>
                <a:srgbClr val="FFFFFF"/>
              </a:clrFrom>
              <a:clrTo>
                <a:srgbClr val="FFFFFF">
                  <a:alpha val="0"/>
                </a:srgbClr>
              </a:clrTo>
            </a:clrChange>
            <a:alphaModFix amt="20000"/>
          </a:blip>
          <a:stretch>
            <a:fillRect/>
          </a:stretch>
        </p:blipFill>
        <p:spPr>
          <a:xfrm>
            <a:off x="3728707" y="1090286"/>
            <a:ext cx="4734586" cy="4677428"/>
          </a:xfrm>
          <a:prstGeom prst="ellipse">
            <a:avLst/>
          </a:prstGeom>
          <a:ln w="12700">
            <a:noFill/>
          </a:ln>
        </p:spPr>
      </p:pic>
    </p:spTree>
    <p:extLst>
      <p:ext uri="{BB962C8B-B14F-4D97-AF65-F5344CB8AC3E}">
        <p14:creationId xmlns:p14="http://schemas.microsoft.com/office/powerpoint/2010/main" val="275964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FA9B9-2D2D-4158-B8AE-2C5293005B6D}" type="datetime1">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1400">
                <a:latin typeface="Abadi" panose="020B0604020104020204" pitchFamily="34" charset="0"/>
              </a:defRPr>
            </a:lvl1pPr>
          </a:lstStyle>
          <a:p>
            <a:fld id="{B1ACB710-0265-4668-9FC1-C9C0EDA73F24}" type="slidenum">
              <a:rPr lang="en-US" smtClean="0"/>
              <a:pPr/>
              <a:t>‹#›</a:t>
            </a:fld>
            <a:endParaRPr lang="en-US"/>
          </a:p>
        </p:txBody>
      </p:sp>
    </p:spTree>
    <p:extLst>
      <p:ext uri="{BB962C8B-B14F-4D97-AF65-F5344CB8AC3E}">
        <p14:creationId xmlns:p14="http://schemas.microsoft.com/office/powerpoint/2010/main" val="142578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38000">
              <a:schemeClr val="bg1"/>
            </a:gs>
            <a:gs pos="0">
              <a:schemeClr val="bg1"/>
            </a:gs>
            <a:gs pos="100000">
              <a:srgbClr val="DFE0E2"/>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0721" y="1500731"/>
            <a:ext cx="11257453" cy="4676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583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E6AEB-2BA8-49F8-AE28-D1E74875030C}" type="datetime1">
              <a:rPr lang="en-US" smtClean="0"/>
              <a:t>10/16/2023</a:t>
            </a:fld>
            <a:endParaRPr lang="en-US"/>
          </a:p>
        </p:txBody>
      </p:sp>
      <p:sp>
        <p:nvSpPr>
          <p:cNvPr id="5" name="Footer Placeholder 4"/>
          <p:cNvSpPr>
            <a:spLocks noGrp="1"/>
          </p:cNvSpPr>
          <p:nvPr>
            <p:ph type="ftr" sz="quarter" idx="3"/>
          </p:nvPr>
        </p:nvSpPr>
        <p:spPr>
          <a:xfrm>
            <a:off x="3322103" y="6356350"/>
            <a:ext cx="555685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621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CB710-0265-4668-9FC1-C9C0EDA73F24}" type="slidenum">
              <a:rPr lang="en-US" smtClean="0"/>
              <a:t>‹#›</a:t>
            </a:fld>
            <a:endParaRPr lang="en-US"/>
          </a:p>
        </p:txBody>
      </p:sp>
      <p:sp>
        <p:nvSpPr>
          <p:cNvPr id="7" name="Freeform 6"/>
          <p:cNvSpPr/>
          <p:nvPr userDrawn="1"/>
        </p:nvSpPr>
        <p:spPr>
          <a:xfrm>
            <a:off x="0" y="337167"/>
            <a:ext cx="2963007" cy="923192"/>
          </a:xfrm>
          <a:custGeom>
            <a:avLst/>
            <a:gdLst>
              <a:gd name="connsiteX0" fmla="*/ 0 w 2963007"/>
              <a:gd name="connsiteY0" fmla="*/ 0 h 923192"/>
              <a:gd name="connsiteX1" fmla="*/ 2039815 w 2963007"/>
              <a:gd name="connsiteY1" fmla="*/ 0 h 923192"/>
              <a:gd name="connsiteX2" fmla="*/ 2963007 w 2963007"/>
              <a:gd name="connsiteY2" fmla="*/ 923192 h 923192"/>
              <a:gd name="connsiteX3" fmla="*/ 0 w 2963007"/>
              <a:gd name="connsiteY3" fmla="*/ 923192 h 923192"/>
            </a:gdLst>
            <a:ahLst/>
            <a:cxnLst>
              <a:cxn ang="0">
                <a:pos x="connsiteX0" y="connsiteY0"/>
              </a:cxn>
              <a:cxn ang="0">
                <a:pos x="connsiteX1" y="connsiteY1"/>
              </a:cxn>
              <a:cxn ang="0">
                <a:pos x="connsiteX2" y="connsiteY2"/>
              </a:cxn>
              <a:cxn ang="0">
                <a:pos x="connsiteX3" y="connsiteY3"/>
              </a:cxn>
            </a:cxnLst>
            <a:rect l="l" t="t" r="r" b="b"/>
            <a:pathLst>
              <a:path w="2963007" h="923192">
                <a:moveTo>
                  <a:pt x="0" y="0"/>
                </a:moveTo>
                <a:lnTo>
                  <a:pt x="2039815" y="0"/>
                </a:lnTo>
                <a:lnTo>
                  <a:pt x="2963007" y="923192"/>
                </a:lnTo>
                <a:lnTo>
                  <a:pt x="0" y="923192"/>
                </a:lnTo>
              </a:path>
            </a:pathLst>
          </a:custGeom>
          <a:solidFill>
            <a:schemeClr val="bg1"/>
          </a:solidFill>
          <a:ln>
            <a:noFill/>
          </a:ln>
          <a:effectLst>
            <a:outerShdw blurRad="127000" dist="63500" dir="18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0721" y="577539"/>
            <a:ext cx="1412377" cy="433655"/>
          </a:xfrm>
          <a:prstGeom prst="rect">
            <a:avLst/>
          </a:prstGeom>
        </p:spPr>
      </p:pic>
      <p:sp>
        <p:nvSpPr>
          <p:cNvPr id="2" name="Title Placeholder 1"/>
          <p:cNvSpPr>
            <a:spLocks noGrp="1"/>
          </p:cNvSpPr>
          <p:nvPr>
            <p:ph type="title"/>
          </p:nvPr>
        </p:nvSpPr>
        <p:spPr>
          <a:xfrm>
            <a:off x="3322104" y="338622"/>
            <a:ext cx="8869896" cy="89523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7850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0" r:id="rId8"/>
    <p:sldLayoutId id="2147483658" r:id="rId9"/>
    <p:sldLayoutId id="2147483656" r:id="rId10"/>
    <p:sldLayoutId id="2147483657" r:id="rId11"/>
  </p:sldLayoutIdLst>
  <p:hf hdr="0" ftr="0" dt="0"/>
  <p:txStyles>
    <p:titleStyle>
      <a:lvl1pPr algn="l" defTabSz="914400" rtl="0" eaLnBrk="1" latinLnBrk="0" hangingPunct="1">
        <a:lnSpc>
          <a:spcPct val="90000"/>
        </a:lnSpc>
        <a:spcBef>
          <a:spcPct val="0"/>
        </a:spcBef>
        <a:buNone/>
        <a:defRPr sz="44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8000">
              <a:schemeClr val="bg1"/>
            </a:gs>
            <a:gs pos="0">
              <a:schemeClr val="bg1"/>
            </a:gs>
            <a:gs pos="100000">
              <a:srgbClr val="DFE0E2"/>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0721" y="1500731"/>
            <a:ext cx="11257453" cy="4676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583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0A77BF-A500-4054-85B4-C2E6DBBAB865}" type="datetime1">
              <a:rPr lang="en-US" smtClean="0"/>
              <a:t>10/16/2023</a:t>
            </a:fld>
            <a:endParaRPr lang="en-US"/>
          </a:p>
        </p:txBody>
      </p:sp>
      <p:sp>
        <p:nvSpPr>
          <p:cNvPr id="5" name="Footer Placeholder 4"/>
          <p:cNvSpPr>
            <a:spLocks noGrp="1"/>
          </p:cNvSpPr>
          <p:nvPr>
            <p:ph type="ftr" sz="quarter" idx="3"/>
          </p:nvPr>
        </p:nvSpPr>
        <p:spPr>
          <a:xfrm>
            <a:off x="3322103" y="6356350"/>
            <a:ext cx="555685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621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CB710-0265-4668-9FC1-C9C0EDA73F24}" type="slidenum">
              <a:rPr lang="en-US" smtClean="0"/>
              <a:t>‹#›</a:t>
            </a:fld>
            <a:endParaRPr lang="en-US"/>
          </a:p>
        </p:txBody>
      </p:sp>
      <p:sp>
        <p:nvSpPr>
          <p:cNvPr id="2" name="Title Placeholder 1"/>
          <p:cNvSpPr>
            <a:spLocks noGrp="1"/>
          </p:cNvSpPr>
          <p:nvPr>
            <p:ph type="title"/>
          </p:nvPr>
        </p:nvSpPr>
        <p:spPr>
          <a:xfrm>
            <a:off x="3322104" y="338622"/>
            <a:ext cx="8869896" cy="89523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5970373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hdr="0" ftr="0" dt="0"/>
  <p:txStyles>
    <p:titleStyle>
      <a:lvl1pPr algn="l" defTabSz="914400" rtl="0" eaLnBrk="1" latinLnBrk="0" hangingPunct="1">
        <a:lnSpc>
          <a:spcPct val="90000"/>
        </a:lnSpc>
        <a:spcBef>
          <a:spcPct val="0"/>
        </a:spcBef>
        <a:buNone/>
        <a:defRPr sz="44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mascenter.org/cmaq/science_documentation/" TargetMode="External"/><Relationship Id="rId1" Type="http://schemas.openxmlformats.org/officeDocument/2006/relationships/slideLayout" Target="../slideLayouts/slideLayout6.xml"/><Relationship Id="rId6" Type="http://schemas.openxmlformats.org/officeDocument/2006/relationships/hyperlink" Target="https://www.epa.gov/cmaq/cmaq-documentation" TargetMode="External"/><Relationship Id="rId5" Type="http://schemas.openxmlformats.org/officeDocument/2006/relationships/image" Target="../media/image15.png"/><Relationship Id="rId4" Type="http://schemas.openxmlformats.org/officeDocument/2006/relationships/hyperlink" Target="https://doi.org/10.1115/1.2128636"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hyperlink" Target="https://www.cmascenter.org/" TargetMode="External"/><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hyperlink" Target="https://www.cmascenter.org/conference/2003/archive.html"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hyperlink" Target="https://doi.org/10.1175/WAF855.1" TargetMode="External"/><Relationship Id="rId4" Type="http://schemas.openxmlformats.org/officeDocument/2006/relationships/hyperlink" Target="https://airquality.weather.gov/"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doi.org/10.1029/2005JD006603" TargetMode="External"/><Relationship Id="rId7" Type="http://schemas.openxmlformats.org/officeDocument/2006/relationships/image" Target="../media/image25.png"/><Relationship Id="rId2" Type="http://schemas.openxmlformats.org/officeDocument/2006/relationships/hyperlink" Target="https://doi.org/10.1029/2008GL033732" TargetMode="Externa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oi.org/10.1029/2002JD003063" TargetMode="Externa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hyperlink" Target="https://doi.org/10.1029/2007JD008497"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07/s10652-009-9163-2" TargetMode="External"/><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175/2010BAMS3069.1" TargetMode="External"/><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hyperlink" Target="https://doi.org/10.5194/acp-21-15663-2021" TargetMode="Externa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5194/gmd-5-299-2012" TargetMode="External"/><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6.xml"/><Relationship Id="rId5" Type="http://schemas.openxmlformats.org/officeDocument/2006/relationships/hyperlink" Target="https://doi.org/10.1029/2019JG005203" TargetMode="Externa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oi.org/10.5194/acp-17-12449-2017"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epa.gov/system/files/documents/2022-10/CMAQ_Factsheet_2022.pdf"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5194/gmd-14-3407-2021"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github.com/USEPA/CMAQ/wiki/CMAQ-Release-Notes:-Diagnostic-Options" TargetMode="External"/><Relationship Id="rId4" Type="http://schemas.openxmlformats.org/officeDocument/2006/relationships/hyperlink" Target="https://doi.org/10.5194/gmd-16-2303-2023"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3390/atmos13081248" TargetMode="External"/><Relationship Id="rId3" Type="http://schemas.openxmlformats.org/officeDocument/2006/relationships/image" Target="../media/image42.emf"/><Relationship Id="rId7" Type="http://schemas.openxmlformats.org/officeDocument/2006/relationships/image" Target="../media/image46.gif"/><Relationship Id="rId2" Type="http://schemas.openxmlformats.org/officeDocument/2006/relationships/image" Target="../media/image41.jpg"/><Relationship Id="rId1" Type="http://schemas.openxmlformats.org/officeDocument/2006/relationships/slideLayout" Target="../slideLayouts/slideLayout6.xml"/><Relationship Id="rId6" Type="http://schemas.openxmlformats.org/officeDocument/2006/relationships/image" Target="../media/image45.gif"/><Relationship Id="rId5" Type="http://schemas.openxmlformats.org/officeDocument/2006/relationships/image" Target="../media/image44.emf"/><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21/acs.est.0c06580" TargetMode="External"/><Relationship Id="rId2" Type="http://schemas.openxmlformats.org/officeDocument/2006/relationships/image" Target="../media/image47.jpg"/><Relationship Id="rId1" Type="http://schemas.openxmlformats.org/officeDocument/2006/relationships/slideLayout" Target="../slideLayouts/slideLayout6.xml"/><Relationship Id="rId6" Type="http://schemas.openxmlformats.org/officeDocument/2006/relationships/hyperlink" Target="https://doi.org/10.1016/j.scitotenv.2023.166256" TargetMode="External"/><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16/j.dib.2023.10902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www.epa.gov/cmaq/equat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www.epa.gov/cmaq"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epa.gov/cmaq" TargetMode="External"/><Relationship Id="rId7" Type="http://schemas.openxmlformats.org/officeDocument/2006/relationships/hyperlink" Target="https://forum.cmascenter.org/" TargetMode="External"/><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hyperlink" Target="https://www.github.com/USEPA/CMAQ" TargetMode="External"/><Relationship Id="rId4" Type="http://schemas.openxmlformats.org/officeDocument/2006/relationships/image" Target="../media/image55.png"/><Relationship Id="rId9" Type="http://schemas.openxmlformats.org/officeDocument/2006/relationships/hyperlink" Target="https://cmascenter.org/"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5194/acp-23-5043-2023" TargetMode="External"/><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www.epa.gov/cmaq/cracmm"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oi.org/10.1016/1352-2310(95)00174-3"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hyperlink" Target="https://doi.org/10.1029/2004JD004918"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6DB6"/>
        </a:solidFill>
        <a:effectLst/>
      </p:bgPr>
    </p:bg>
    <p:spTree>
      <p:nvGrpSpPr>
        <p:cNvPr id="1" name=""/>
        <p:cNvGrpSpPr/>
        <p:nvPr/>
      </p:nvGrpSpPr>
      <p:grpSpPr>
        <a:xfrm>
          <a:off x="0" y="0"/>
          <a:ext cx="0" cy="0"/>
          <a:chOff x="0" y="0"/>
          <a:chExt cx="0" cy="0"/>
        </a:xfrm>
      </p:grpSpPr>
      <p:sp>
        <p:nvSpPr>
          <p:cNvPr id="3076" name="Rectangle 9"/>
          <p:cNvSpPr>
            <a:spLocks noGrp="1" noChangeArrowheads="1"/>
          </p:cNvSpPr>
          <p:nvPr>
            <p:ph type="ctrTitle"/>
          </p:nvPr>
        </p:nvSpPr>
        <p:spPr bwMode="auto">
          <a:xfrm>
            <a:off x="1323753" y="1935225"/>
            <a:ext cx="9544494" cy="2038972"/>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lgn="l">
              <a:lnSpc>
                <a:spcPct val="100000"/>
              </a:lnSpc>
              <a:spcBef>
                <a:spcPts val="0"/>
              </a:spcBef>
            </a:pPr>
            <a:r>
              <a:rPr lang="en-US" sz="4000" dirty="0">
                <a:solidFill>
                  <a:schemeClr val="bg1">
                    <a:lumMod val="85000"/>
                  </a:schemeClr>
                </a:solidFill>
                <a:effectLst>
                  <a:outerShdw blurRad="38100" dist="38100" dir="2700000" algn="tl">
                    <a:srgbClr val="000000">
                      <a:alpha val="43137"/>
                    </a:srgbClr>
                  </a:outerShdw>
                </a:effectLst>
                <a:latin typeface="Abadi" panose="020B0604020104020204" pitchFamily="34" charset="0"/>
                <a:cs typeface="Calibri" panose="020F0502020204030204" pitchFamily="34" charset="0"/>
              </a:rPr>
              <a:t>CMAQ: In the Beginning and Making a Mark</a:t>
            </a:r>
            <a:br>
              <a:rPr lang="en-US" sz="4000" dirty="0">
                <a:latin typeface="+mn-lt"/>
              </a:rPr>
            </a:br>
            <a:endParaRPr lang="en-US" sz="4000" dirty="0">
              <a:latin typeface="+mn-lt"/>
            </a:endParaRPr>
          </a:p>
        </p:txBody>
      </p:sp>
      <p:sp>
        <p:nvSpPr>
          <p:cNvPr id="2" name="Subtitle 1">
            <a:extLst>
              <a:ext uri="{FF2B5EF4-FFF2-40B4-BE49-F238E27FC236}">
                <a16:creationId xmlns:a16="http://schemas.microsoft.com/office/drawing/2014/main" id="{11F53FF5-76A3-4921-9DA5-AD4CF14C5963}"/>
              </a:ext>
            </a:extLst>
          </p:cNvPr>
          <p:cNvSpPr>
            <a:spLocks noGrp="1"/>
          </p:cNvSpPr>
          <p:nvPr>
            <p:ph type="subTitle" idx="1"/>
          </p:nvPr>
        </p:nvSpPr>
        <p:spPr>
          <a:xfrm>
            <a:off x="1323753" y="2944813"/>
            <a:ext cx="9144000" cy="1960562"/>
          </a:xfrm>
        </p:spPr>
        <p:txBody>
          <a:bodyPr>
            <a:normAutofit lnSpcReduction="10000"/>
          </a:bodyPr>
          <a:lstStyle/>
          <a:p>
            <a:pPr algn="l"/>
            <a:r>
              <a:rPr lang="en-US" b="1" dirty="0">
                <a:solidFill>
                  <a:schemeClr val="bg1"/>
                </a:solidFill>
                <a:latin typeface="Abadi" panose="020B0604020104020204" pitchFamily="34" charset="0"/>
                <a:cs typeface="Calibri" panose="020F0502020204030204" pitchFamily="34" charset="0"/>
              </a:rPr>
              <a:t>Dr. Alice Gilliland</a:t>
            </a:r>
          </a:p>
          <a:p>
            <a:pPr algn="l"/>
            <a:r>
              <a:rPr lang="en-US" sz="2000" i="1" dirty="0">
                <a:solidFill>
                  <a:schemeClr val="bg1"/>
                </a:solidFill>
                <a:latin typeface="Abadi" panose="020B0604020104020204" pitchFamily="34" charset="0"/>
                <a:cs typeface="Calibri" panose="020F0502020204030204" pitchFamily="34" charset="0"/>
              </a:rPr>
              <a:t>Director (Acting), Center for Environmental Measurement &amp; Modeling</a:t>
            </a:r>
          </a:p>
          <a:p>
            <a:pPr algn="l"/>
            <a:r>
              <a:rPr lang="en-US" sz="2000" i="1" dirty="0">
                <a:solidFill>
                  <a:schemeClr val="bg1"/>
                </a:solidFill>
                <a:latin typeface="Abadi" panose="020B0604020104020204" pitchFamily="34" charset="0"/>
                <a:cs typeface="Calibri" panose="020F0502020204030204" pitchFamily="34" charset="0"/>
              </a:rPr>
              <a:t>Office of Research and Development, U.S. Environmental Protection Agency</a:t>
            </a:r>
          </a:p>
          <a:p>
            <a:pPr algn="l"/>
            <a:endParaRPr lang="en-US" sz="2000" i="1" dirty="0">
              <a:solidFill>
                <a:schemeClr val="bg1"/>
              </a:solidFill>
              <a:cs typeface="Calibri" panose="020F0502020204030204" pitchFamily="34" charset="0"/>
            </a:endParaRPr>
          </a:p>
          <a:p>
            <a:pPr algn="l"/>
            <a:r>
              <a:rPr lang="en-US" sz="1800" b="1" dirty="0">
                <a:solidFill>
                  <a:schemeClr val="bg1"/>
                </a:solidFill>
                <a:latin typeface="Abadi" panose="020B0604020104020204" pitchFamily="34" charset="0"/>
              </a:rPr>
              <a:t>22</a:t>
            </a:r>
            <a:r>
              <a:rPr lang="en-US" sz="1800" b="1" baseline="30000" dirty="0">
                <a:solidFill>
                  <a:schemeClr val="bg1"/>
                </a:solidFill>
                <a:latin typeface="Abadi" panose="020B0604020104020204" pitchFamily="34" charset="0"/>
              </a:rPr>
              <a:t>nd</a:t>
            </a:r>
            <a:r>
              <a:rPr lang="en-US" sz="1800" b="1" dirty="0">
                <a:solidFill>
                  <a:schemeClr val="bg1"/>
                </a:solidFill>
                <a:latin typeface="Abadi" panose="020B0604020104020204" pitchFamily="34" charset="0"/>
              </a:rPr>
              <a:t> Annual CMAS Conference  •  Chapel Hill, NC  •  16–18 October 2023 </a:t>
            </a:r>
            <a:endParaRPr lang="en-US" sz="1800" dirty="0">
              <a:solidFill>
                <a:schemeClr val="bg1"/>
              </a:solidFill>
              <a:latin typeface="Abadi" panose="020B0604020104020204" pitchFamily="34" charset="0"/>
            </a:endParaRPr>
          </a:p>
          <a:p>
            <a:pPr algn="l"/>
            <a:endParaRPr lang="en-US" sz="2000" i="1" dirty="0">
              <a:solidFill>
                <a:schemeClr val="bg1"/>
              </a:solidFill>
              <a:cs typeface="Calibri" panose="020F0502020204030204" pitchFamily="34" charset="0"/>
            </a:endParaRPr>
          </a:p>
          <a:p>
            <a:pPr algn="l"/>
            <a:endParaRPr lang="en-US" sz="2000" i="1" dirty="0">
              <a:solidFill>
                <a:schemeClr val="bg1"/>
              </a:solidFill>
              <a:cs typeface="Calibri" panose="020F0502020204030204" pitchFamily="34" charset="0"/>
            </a:endParaRPr>
          </a:p>
        </p:txBody>
      </p:sp>
      <p:sp>
        <p:nvSpPr>
          <p:cNvPr id="6" name="TextBox 5">
            <a:extLst>
              <a:ext uri="{FF2B5EF4-FFF2-40B4-BE49-F238E27FC236}">
                <a16:creationId xmlns:a16="http://schemas.microsoft.com/office/drawing/2014/main" id="{FF0F5C59-53DA-403F-9E8C-0B14A617E5A9}"/>
              </a:ext>
            </a:extLst>
          </p:cNvPr>
          <p:cNvSpPr txBox="1"/>
          <p:nvPr/>
        </p:nvSpPr>
        <p:spPr>
          <a:xfrm>
            <a:off x="1323753" y="5093311"/>
            <a:ext cx="7050156" cy="523220"/>
          </a:xfrm>
          <a:prstGeom prst="rect">
            <a:avLst/>
          </a:prstGeom>
          <a:noFill/>
        </p:spPr>
        <p:txBody>
          <a:bodyPr wrap="square" rtlCol="0">
            <a:spAutoFit/>
          </a:bodyPr>
          <a:lstStyle/>
          <a:p>
            <a:r>
              <a:rPr lang="en-US" sz="1400" i="1" dirty="0">
                <a:solidFill>
                  <a:schemeClr val="bg1">
                    <a:lumMod val="85000"/>
                  </a:schemeClr>
                </a:solidFill>
                <a:latin typeface="Abadi" panose="020B0604020104020204" pitchFamily="34" charset="0"/>
                <a:cs typeface="Calibri" panose="020F0502020204030204" pitchFamily="34" charset="0"/>
              </a:rPr>
              <a:t>Disclaimer: </a:t>
            </a:r>
            <a:r>
              <a:rPr lang="en-US" sz="1400" i="1" dirty="0">
                <a:solidFill>
                  <a:schemeClr val="bg1">
                    <a:lumMod val="85000"/>
                  </a:schemeClr>
                </a:solidFill>
                <a:latin typeface="Abadi" panose="020B0604020104020204" pitchFamily="34" charset="0"/>
                <a:ea typeface="ＭＳ Ｐゴシック" charset="-128"/>
                <a:cs typeface="Calibri" panose="020F0502020204030204" pitchFamily="34" charset="0"/>
              </a:rPr>
              <a:t>The views expressed in this presentation are those of the author </a:t>
            </a:r>
            <a:br>
              <a:rPr lang="en-US" sz="1400" i="1" dirty="0">
                <a:solidFill>
                  <a:schemeClr val="bg1">
                    <a:lumMod val="85000"/>
                  </a:schemeClr>
                </a:solidFill>
                <a:latin typeface="Abadi" panose="020B0604020104020204" pitchFamily="34" charset="0"/>
                <a:ea typeface="ＭＳ Ｐゴシック" charset="-128"/>
                <a:cs typeface="Calibri" panose="020F0502020204030204" pitchFamily="34" charset="0"/>
              </a:rPr>
            </a:br>
            <a:r>
              <a:rPr lang="en-US" sz="1400" i="1" dirty="0">
                <a:solidFill>
                  <a:schemeClr val="bg1">
                    <a:lumMod val="85000"/>
                  </a:schemeClr>
                </a:solidFill>
                <a:latin typeface="Abadi" panose="020B0604020104020204" pitchFamily="34" charset="0"/>
                <a:ea typeface="ＭＳ Ｐゴシック" charset="-128"/>
                <a:cs typeface="Calibri" panose="020F0502020204030204" pitchFamily="34" charset="0"/>
              </a:rPr>
              <a:t>and do not necessarily reflect the views or policies of the U.S. EPA.</a:t>
            </a:r>
            <a:endParaRPr lang="en-US" sz="1400" i="1" dirty="0">
              <a:solidFill>
                <a:schemeClr val="bg1">
                  <a:lumMod val="85000"/>
                </a:schemeClr>
              </a:solidFill>
              <a:latin typeface="Abadi" panose="020B0604020104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5EBA48C-6DDD-3925-C1C9-18CC3787AE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40073" y="3886200"/>
            <a:ext cx="2776717" cy="2743200"/>
          </a:xfrm>
          <a:prstGeom prst="ellipse">
            <a:avLst/>
          </a:prstGeom>
          <a:ln w="12700">
            <a:solidFill>
              <a:schemeClr val="accent5">
                <a:lumMod val="50000"/>
              </a:schemeClr>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E871-AE21-15D8-E354-5FEEDCCD5B91}"/>
              </a:ext>
            </a:extLst>
          </p:cNvPr>
          <p:cNvSpPr>
            <a:spLocks noGrp="1"/>
          </p:cNvSpPr>
          <p:nvPr>
            <p:ph type="title"/>
          </p:nvPr>
        </p:nvSpPr>
        <p:spPr/>
        <p:txBody>
          <a:bodyPr/>
          <a:lstStyle/>
          <a:p>
            <a:r>
              <a:rPr lang="en-US" dirty="0"/>
              <a:t>Lots of Documentation!</a:t>
            </a:r>
          </a:p>
        </p:txBody>
      </p:sp>
      <p:sp>
        <p:nvSpPr>
          <p:cNvPr id="51" name="TextBox 50">
            <a:extLst>
              <a:ext uri="{FF2B5EF4-FFF2-40B4-BE49-F238E27FC236}">
                <a16:creationId xmlns:a16="http://schemas.microsoft.com/office/drawing/2014/main" id="{7334B1E1-2229-8B24-05D6-70BF58C871A6}"/>
              </a:ext>
            </a:extLst>
          </p:cNvPr>
          <p:cNvSpPr txBox="1"/>
          <p:nvPr/>
        </p:nvSpPr>
        <p:spPr>
          <a:xfrm>
            <a:off x="6507690" y="1882610"/>
            <a:ext cx="5424883" cy="338554"/>
          </a:xfrm>
          <a:prstGeom prst="rect">
            <a:avLst/>
          </a:prstGeom>
          <a:noFill/>
        </p:spPr>
        <p:txBody>
          <a:bodyPr wrap="none" rtlCol="0">
            <a:spAutoFit/>
          </a:bodyPr>
          <a:lstStyle/>
          <a:p>
            <a:pPr algn="ctr"/>
            <a:r>
              <a:rPr lang="en-US" sz="1600" dirty="0">
                <a:solidFill>
                  <a:schemeClr val="accent1">
                    <a:lumMod val="75000"/>
                  </a:schemeClr>
                </a:solidFill>
                <a:latin typeface="Abadi" panose="020B0604020104020204" pitchFamily="34" charset="0"/>
                <a:hlinkClick r:id="rId2">
                  <a:extLst>
                    <a:ext uri="{A12FA001-AC4F-418D-AE19-62706E023703}">
                      <ahyp:hlinkClr xmlns:ahyp="http://schemas.microsoft.com/office/drawing/2018/hyperlinkcolor" val="tx"/>
                    </a:ext>
                  </a:extLst>
                </a:hlinkClick>
              </a:rPr>
              <a:t>https://www.cmascenter.org/cmaq/science_documentation/</a:t>
            </a:r>
            <a:r>
              <a:rPr lang="en-US" sz="1600" dirty="0">
                <a:solidFill>
                  <a:schemeClr val="accent1">
                    <a:lumMod val="75000"/>
                  </a:schemeClr>
                </a:solidFill>
                <a:latin typeface="Abadi" panose="020B0604020104020204" pitchFamily="34" charset="0"/>
              </a:rPr>
              <a:t> </a:t>
            </a:r>
          </a:p>
        </p:txBody>
      </p:sp>
      <p:sp>
        <p:nvSpPr>
          <p:cNvPr id="52" name="TextBox 51">
            <a:extLst>
              <a:ext uri="{FF2B5EF4-FFF2-40B4-BE49-F238E27FC236}">
                <a16:creationId xmlns:a16="http://schemas.microsoft.com/office/drawing/2014/main" id="{C6AB2E46-D6F0-2C06-D24E-7871E39BE8A6}"/>
              </a:ext>
            </a:extLst>
          </p:cNvPr>
          <p:cNvSpPr txBox="1"/>
          <p:nvPr/>
        </p:nvSpPr>
        <p:spPr>
          <a:xfrm>
            <a:off x="186162" y="1695723"/>
            <a:ext cx="2944424" cy="2527487"/>
          </a:xfrm>
          <a:prstGeom prst="rect">
            <a:avLst/>
          </a:prstGeom>
          <a:noFill/>
        </p:spPr>
        <p:txBody>
          <a:bodyPr wrap="square" rtlCol="0">
            <a:spAutoFit/>
          </a:bodyPr>
          <a:lstStyle/>
          <a:p>
            <a:pPr>
              <a:spcAft>
                <a:spcPts val="600"/>
              </a:spcAft>
            </a:pPr>
            <a:r>
              <a:rPr lang="en-US" sz="2400" dirty="0">
                <a:latin typeface="Abadi" panose="020B0604020104020204" pitchFamily="34" charset="0"/>
              </a:rPr>
              <a:t>“</a:t>
            </a:r>
            <a:r>
              <a:rPr lang="en-US" sz="2400" b="1" dirty="0">
                <a:latin typeface="Abadi" panose="020B0604020104020204" pitchFamily="34" charset="0"/>
              </a:rPr>
              <a:t>The CMAQ Bible</a:t>
            </a:r>
            <a:r>
              <a:rPr lang="en-US" sz="2400" dirty="0">
                <a:latin typeface="Abadi" panose="020B0604020104020204" pitchFamily="34" charset="0"/>
              </a:rPr>
              <a:t>”</a:t>
            </a:r>
          </a:p>
          <a:p>
            <a:pPr marL="228600" indent="-228600">
              <a:spcAft>
                <a:spcPts val="600"/>
              </a:spcAft>
              <a:buFont typeface="Arial" panose="020B0604020202020204" pitchFamily="34" charset="0"/>
              <a:buChar char="•"/>
            </a:pPr>
            <a:r>
              <a:rPr lang="en-US" sz="2000" dirty="0">
                <a:latin typeface="Abadi" panose="020B0604020104020204" pitchFamily="34" charset="0"/>
              </a:rPr>
              <a:t>Contains two 2-inch printed volumes.</a:t>
            </a:r>
          </a:p>
          <a:p>
            <a:pPr marL="228600" indent="-228600">
              <a:spcAft>
                <a:spcPts val="600"/>
              </a:spcAft>
              <a:buFont typeface="Arial" panose="020B0604020202020204" pitchFamily="34" charset="0"/>
              <a:buChar char="•"/>
            </a:pPr>
            <a:r>
              <a:rPr lang="en-US" sz="2000" dirty="0">
                <a:latin typeface="Abadi" panose="020B0604020104020204" pitchFamily="34" charset="0"/>
              </a:rPr>
              <a:t>18 detailed sections</a:t>
            </a:r>
          </a:p>
          <a:p>
            <a:pPr marL="228600" indent="-228600">
              <a:spcAft>
                <a:spcPts val="600"/>
              </a:spcAft>
              <a:buFont typeface="Arial" panose="020B0604020202020204" pitchFamily="34" charset="0"/>
              <a:buChar char="•"/>
            </a:pPr>
            <a:r>
              <a:rPr lang="en-US" sz="2000" dirty="0">
                <a:latin typeface="Abadi" panose="020B0604020104020204" pitchFamily="34" charset="0"/>
              </a:rPr>
              <a:t>Remains the reference for the governing equations!</a:t>
            </a:r>
          </a:p>
        </p:txBody>
      </p:sp>
      <p:grpSp>
        <p:nvGrpSpPr>
          <p:cNvPr id="62" name="Group 61">
            <a:extLst>
              <a:ext uri="{FF2B5EF4-FFF2-40B4-BE49-F238E27FC236}">
                <a16:creationId xmlns:a16="http://schemas.microsoft.com/office/drawing/2014/main" id="{AEC066A3-5520-63C0-F79F-E74E1B6E24D9}"/>
              </a:ext>
            </a:extLst>
          </p:cNvPr>
          <p:cNvGrpSpPr/>
          <p:nvPr/>
        </p:nvGrpSpPr>
        <p:grpSpPr>
          <a:xfrm>
            <a:off x="-677972" y="3220698"/>
            <a:ext cx="13547944" cy="4550180"/>
            <a:chOff x="-677972" y="3220698"/>
            <a:chExt cx="13547944" cy="4550180"/>
          </a:xfrm>
        </p:grpSpPr>
        <p:grpSp>
          <p:nvGrpSpPr>
            <p:cNvPr id="63" name="Group 62">
              <a:extLst>
                <a:ext uri="{FF2B5EF4-FFF2-40B4-BE49-F238E27FC236}">
                  <a16:creationId xmlns:a16="http://schemas.microsoft.com/office/drawing/2014/main" id="{A681D476-471B-5359-7924-352D744A0527}"/>
                </a:ext>
              </a:extLst>
            </p:cNvPr>
            <p:cNvGrpSpPr/>
            <p:nvPr/>
          </p:nvGrpSpPr>
          <p:grpSpPr>
            <a:xfrm>
              <a:off x="-677972" y="3220698"/>
              <a:ext cx="13547944" cy="4550180"/>
              <a:chOff x="-677972" y="3220698"/>
              <a:chExt cx="13547944" cy="4550180"/>
            </a:xfrm>
          </p:grpSpPr>
          <p:sp>
            <p:nvSpPr>
              <p:cNvPr id="99" name="Block Arc 98">
                <a:extLst>
                  <a:ext uri="{FF2B5EF4-FFF2-40B4-BE49-F238E27FC236}">
                    <a16:creationId xmlns:a16="http://schemas.microsoft.com/office/drawing/2014/main" id="{60A1476B-7077-8DFC-8DFB-F28FAB464987}"/>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0" name="Block Arc 99">
                <a:extLst>
                  <a:ext uri="{FF2B5EF4-FFF2-40B4-BE49-F238E27FC236}">
                    <a16:creationId xmlns:a16="http://schemas.microsoft.com/office/drawing/2014/main" id="{AA00B2C8-1FD7-5C53-6B99-F6AC6A6CAA1E}"/>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101" name="Block Arc 100">
                <a:extLst>
                  <a:ext uri="{FF2B5EF4-FFF2-40B4-BE49-F238E27FC236}">
                    <a16:creationId xmlns:a16="http://schemas.microsoft.com/office/drawing/2014/main" id="{5D3F251A-F93A-CCEF-5EBE-949E4FA1649D}"/>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2" name="Block Arc 101">
                <a:extLst>
                  <a:ext uri="{FF2B5EF4-FFF2-40B4-BE49-F238E27FC236}">
                    <a16:creationId xmlns:a16="http://schemas.microsoft.com/office/drawing/2014/main" id="{5B8A1BE4-A33E-4C5B-96B4-3F91861F810D}"/>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3" name="Block Arc 102">
                <a:extLst>
                  <a:ext uri="{FF2B5EF4-FFF2-40B4-BE49-F238E27FC236}">
                    <a16:creationId xmlns:a16="http://schemas.microsoft.com/office/drawing/2014/main" id="{7C86ACF3-4093-4E31-23EC-0E8AA776CA1C}"/>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4" name="Block Arc 103">
                <a:extLst>
                  <a:ext uri="{FF2B5EF4-FFF2-40B4-BE49-F238E27FC236}">
                    <a16:creationId xmlns:a16="http://schemas.microsoft.com/office/drawing/2014/main" id="{2F894722-3133-7E9C-A875-C2F499720923}"/>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5" name="Block Arc 104">
                <a:extLst>
                  <a:ext uri="{FF2B5EF4-FFF2-40B4-BE49-F238E27FC236}">
                    <a16:creationId xmlns:a16="http://schemas.microsoft.com/office/drawing/2014/main" id="{0FB5486A-C571-F4E1-75EF-CCC0190C73F8}"/>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64" name="Group 63">
              <a:extLst>
                <a:ext uri="{FF2B5EF4-FFF2-40B4-BE49-F238E27FC236}">
                  <a16:creationId xmlns:a16="http://schemas.microsoft.com/office/drawing/2014/main" id="{2BFFBF36-8ED3-7042-9A1D-B9965533F3D1}"/>
                </a:ext>
              </a:extLst>
            </p:cNvPr>
            <p:cNvGrpSpPr/>
            <p:nvPr/>
          </p:nvGrpSpPr>
          <p:grpSpPr>
            <a:xfrm>
              <a:off x="190" y="5031327"/>
              <a:ext cx="11847304" cy="1707697"/>
              <a:chOff x="190" y="5031327"/>
              <a:chExt cx="11847304" cy="1707697"/>
            </a:xfrm>
          </p:grpSpPr>
          <p:cxnSp>
            <p:nvCxnSpPr>
              <p:cNvPr id="65" name="Straight Connector 64">
                <a:extLst>
                  <a:ext uri="{FF2B5EF4-FFF2-40B4-BE49-F238E27FC236}">
                    <a16:creationId xmlns:a16="http://schemas.microsoft.com/office/drawing/2014/main" id="{A2A87730-4A1C-ED81-6754-424127D9D795}"/>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A79A612-AA16-4C65-2A40-C879842F1473}"/>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C180F95-68C9-D7B8-18B2-86C291CE9AA9}"/>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92C6CA1-59CB-9697-BB52-042D9EA5A2B0}"/>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6B5787B-AD94-ED2C-EB03-162822540D39}"/>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FDF21A6-B16C-7DC5-C9A7-9AB1438D982F}"/>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79DF2EA-38F1-BACB-2B72-3E0520D9E818}"/>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A22E641-8830-E995-7300-36089A04F764}"/>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79C1E11-47EE-F1A9-7592-C02FDEDBAC13}"/>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B489252-1A43-A89A-7491-3ED26D1DE357}"/>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BD74339-AF00-0E66-C66F-A7716A94ACC7}"/>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768911B-3EBD-D87A-4BD9-0E3879987039}"/>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8134020-F70A-C987-7C69-0F22C8938485}"/>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FEEEE22-500E-11E2-7576-D7A8B94ABD75}"/>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1A83BC6-29FE-5EF3-71C5-C4ACAE1E5950}"/>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344D562-2567-91EB-9492-D14129AC010A}"/>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FA2082A-A823-5F0A-5F92-D5DEF40BFA64}"/>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CB00320-DEAC-03CE-18F2-E0DAF00E13AE}"/>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83" name="TextBox 82">
                <a:extLst>
                  <a:ext uri="{FF2B5EF4-FFF2-40B4-BE49-F238E27FC236}">
                    <a16:creationId xmlns:a16="http://schemas.microsoft.com/office/drawing/2014/main" id="{AA11E405-55CE-90DE-E8C2-2937E0F7FA59}"/>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84" name="TextBox 83">
                <a:extLst>
                  <a:ext uri="{FF2B5EF4-FFF2-40B4-BE49-F238E27FC236}">
                    <a16:creationId xmlns:a16="http://schemas.microsoft.com/office/drawing/2014/main" id="{C3C63F34-3599-ED29-B51A-CF4AD9042D09}"/>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85" name="TextBox 84">
                <a:extLst>
                  <a:ext uri="{FF2B5EF4-FFF2-40B4-BE49-F238E27FC236}">
                    <a16:creationId xmlns:a16="http://schemas.microsoft.com/office/drawing/2014/main" id="{15FB6D3D-155A-0436-75E4-96F5C4DE8943}"/>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86" name="TextBox 85">
                <a:extLst>
                  <a:ext uri="{FF2B5EF4-FFF2-40B4-BE49-F238E27FC236}">
                    <a16:creationId xmlns:a16="http://schemas.microsoft.com/office/drawing/2014/main" id="{701520EA-DA62-E09A-5384-DFC4F341D33B}"/>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87" name="TextBox 86">
                <a:extLst>
                  <a:ext uri="{FF2B5EF4-FFF2-40B4-BE49-F238E27FC236}">
                    <a16:creationId xmlns:a16="http://schemas.microsoft.com/office/drawing/2014/main" id="{D910F0EB-41B2-740D-1338-361308D8F0D3}"/>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88" name="TextBox 87">
                <a:extLst>
                  <a:ext uri="{FF2B5EF4-FFF2-40B4-BE49-F238E27FC236}">
                    <a16:creationId xmlns:a16="http://schemas.microsoft.com/office/drawing/2014/main" id="{78B81F95-1DA2-C71C-84A1-AD46ADA19675}"/>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89" name="TextBox 88">
                <a:extLst>
                  <a:ext uri="{FF2B5EF4-FFF2-40B4-BE49-F238E27FC236}">
                    <a16:creationId xmlns:a16="http://schemas.microsoft.com/office/drawing/2014/main" id="{B7A89C1B-CE46-EB1A-4C63-DA523B0C3E0A}"/>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90" name="TextBox 89">
                <a:extLst>
                  <a:ext uri="{FF2B5EF4-FFF2-40B4-BE49-F238E27FC236}">
                    <a16:creationId xmlns:a16="http://schemas.microsoft.com/office/drawing/2014/main" id="{47B86EA3-E851-6C4F-A68D-E5C8E9D45D7A}"/>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91" name="TextBox 90">
                <a:extLst>
                  <a:ext uri="{FF2B5EF4-FFF2-40B4-BE49-F238E27FC236}">
                    <a16:creationId xmlns:a16="http://schemas.microsoft.com/office/drawing/2014/main" id="{C107573B-AE5F-6020-4F92-646E33B657FF}"/>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92" name="TextBox 91">
                <a:extLst>
                  <a:ext uri="{FF2B5EF4-FFF2-40B4-BE49-F238E27FC236}">
                    <a16:creationId xmlns:a16="http://schemas.microsoft.com/office/drawing/2014/main" id="{4AF262EC-1E98-E8D9-4F33-1ED9F46938A9}"/>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93" name="TextBox 92">
                <a:extLst>
                  <a:ext uri="{FF2B5EF4-FFF2-40B4-BE49-F238E27FC236}">
                    <a16:creationId xmlns:a16="http://schemas.microsoft.com/office/drawing/2014/main" id="{3631A358-7988-EF8E-1E98-6F1BD4246180}"/>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94" name="TextBox 93">
                <a:extLst>
                  <a:ext uri="{FF2B5EF4-FFF2-40B4-BE49-F238E27FC236}">
                    <a16:creationId xmlns:a16="http://schemas.microsoft.com/office/drawing/2014/main" id="{3723D4AF-C335-0225-2BBA-B43CF10F944D}"/>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95" name="TextBox 94">
                <a:extLst>
                  <a:ext uri="{FF2B5EF4-FFF2-40B4-BE49-F238E27FC236}">
                    <a16:creationId xmlns:a16="http://schemas.microsoft.com/office/drawing/2014/main" id="{E833D41E-9F5A-05B3-D3EA-7E894E3CA56A}"/>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96" name="TextBox 95">
                <a:extLst>
                  <a:ext uri="{FF2B5EF4-FFF2-40B4-BE49-F238E27FC236}">
                    <a16:creationId xmlns:a16="http://schemas.microsoft.com/office/drawing/2014/main" id="{4665499F-32CD-537E-5172-99DB9BC884CF}"/>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97" name="TextBox 96">
                <a:extLst>
                  <a:ext uri="{FF2B5EF4-FFF2-40B4-BE49-F238E27FC236}">
                    <a16:creationId xmlns:a16="http://schemas.microsoft.com/office/drawing/2014/main" id="{3876519C-70D8-F4FF-3AB9-5D8798F960E5}"/>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98" name="TextBox 97">
                <a:extLst>
                  <a:ext uri="{FF2B5EF4-FFF2-40B4-BE49-F238E27FC236}">
                    <a16:creationId xmlns:a16="http://schemas.microsoft.com/office/drawing/2014/main" id="{5F31F4D2-0604-45F3-0D0F-64EFDCE934DC}"/>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50" name="Star: 5 Points 49">
            <a:extLst>
              <a:ext uri="{FF2B5EF4-FFF2-40B4-BE49-F238E27FC236}">
                <a16:creationId xmlns:a16="http://schemas.microsoft.com/office/drawing/2014/main" id="{0B75B1E2-BAC6-DCAC-C446-A5B3225228A4}"/>
              </a:ext>
            </a:extLst>
          </p:cNvPr>
          <p:cNvSpPr>
            <a:spLocks noChangeAspect="1"/>
          </p:cNvSpPr>
          <p:nvPr/>
        </p:nvSpPr>
        <p:spPr>
          <a:xfrm>
            <a:off x="2921735" y="5348672"/>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Text&#10;&#10;Description automatically generated">
            <a:extLst>
              <a:ext uri="{FF2B5EF4-FFF2-40B4-BE49-F238E27FC236}">
                <a16:creationId xmlns:a16="http://schemas.microsoft.com/office/drawing/2014/main" id="{7AD1EA1A-4EBD-1C52-E066-9F7AD4C11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646" y="2243466"/>
            <a:ext cx="5500971" cy="1111308"/>
          </a:xfrm>
          <a:prstGeom prst="rect">
            <a:avLst/>
          </a:prstGeom>
          <a:ln>
            <a:solidFill>
              <a:schemeClr val="tx1"/>
            </a:solidFill>
          </a:ln>
        </p:spPr>
      </p:pic>
      <p:sp>
        <p:nvSpPr>
          <p:cNvPr id="58" name="Rectangle: Rounded Corners 57">
            <a:extLst>
              <a:ext uri="{FF2B5EF4-FFF2-40B4-BE49-F238E27FC236}">
                <a16:creationId xmlns:a16="http://schemas.microsoft.com/office/drawing/2014/main" id="{80E548F6-9975-E469-685F-39ADE20FF795}"/>
              </a:ext>
            </a:extLst>
          </p:cNvPr>
          <p:cNvSpPr/>
          <p:nvPr/>
        </p:nvSpPr>
        <p:spPr>
          <a:xfrm>
            <a:off x="7082606" y="3518091"/>
            <a:ext cx="4275051" cy="1280160"/>
          </a:xfrm>
          <a:prstGeom prst="roundRect">
            <a:avLst>
              <a:gd name="adj" fmla="val 9520"/>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dirty="0">
                <a:solidFill>
                  <a:schemeClr val="bg1"/>
                </a:solidFill>
                <a:latin typeface="Abadi" panose="020B0604020104020204" pitchFamily="34" charset="0"/>
              </a:rPr>
              <a:t>Formal journal article later published by </a:t>
            </a:r>
            <a:r>
              <a:rPr lang="en-US" dirty="0">
                <a:solidFill>
                  <a:schemeClr val="bg1">
                    <a:lumMod val="85000"/>
                  </a:schemeClr>
                </a:solidFill>
                <a:latin typeface="Abadi" panose="020B0604020104020204" pitchFamily="34" charset="0"/>
              </a:rPr>
              <a:t>Byun &amp; Schere, </a:t>
            </a:r>
            <a:r>
              <a:rPr lang="en-US" i="1" dirty="0">
                <a:solidFill>
                  <a:schemeClr val="bg1">
                    <a:lumMod val="85000"/>
                  </a:schemeClr>
                </a:solidFill>
                <a:latin typeface="Abadi" panose="020B0604020104020204" pitchFamily="34" charset="0"/>
              </a:rPr>
              <a:t>Appl. Mech. Rev</a:t>
            </a:r>
            <a:r>
              <a:rPr lang="en-US" dirty="0">
                <a:solidFill>
                  <a:schemeClr val="bg1">
                    <a:lumMod val="85000"/>
                  </a:schemeClr>
                </a:solidFill>
                <a:latin typeface="Abadi" panose="020B0604020104020204" pitchFamily="34" charset="0"/>
              </a:rPr>
              <a:t>., 2006 </a:t>
            </a:r>
            <a:r>
              <a:rPr lang="en-US" dirty="0">
                <a:solidFill>
                  <a:schemeClr val="bg1"/>
                </a:solidFill>
                <a:latin typeface="Abadi" panose="020B0604020104020204" pitchFamily="34" charset="0"/>
              </a:rPr>
              <a:t>(</a:t>
            </a:r>
            <a:r>
              <a:rPr lang="en-US" dirty="0">
                <a:solidFill>
                  <a:schemeClr val="bg1"/>
                </a:solidFill>
                <a:latin typeface="Abadi" panose="020B0604020104020204" pitchFamily="34" charset="0"/>
                <a:hlinkClick r:id="rId4">
                  <a:extLst>
                    <a:ext uri="{A12FA001-AC4F-418D-AE19-62706E023703}">
                      <ahyp:hlinkClr xmlns:ahyp="http://schemas.microsoft.com/office/drawing/2018/hyperlinkcolor" val="tx"/>
                    </a:ext>
                  </a:extLst>
                </a:hlinkClick>
              </a:rPr>
              <a:t>https://doi.org/10.1115/1.2128636</a:t>
            </a:r>
            <a:r>
              <a:rPr lang="en-US" dirty="0">
                <a:solidFill>
                  <a:schemeClr val="bg1"/>
                </a:solidFill>
                <a:latin typeface="Abadi" panose="020B0604020104020204" pitchFamily="34" charset="0"/>
              </a:rPr>
              <a:t>). </a:t>
            </a:r>
            <a:r>
              <a:rPr lang="en-US" b="1" dirty="0">
                <a:solidFill>
                  <a:schemeClr val="bg1">
                    <a:lumMod val="85000"/>
                  </a:schemeClr>
                </a:solidFill>
                <a:latin typeface="Abadi" panose="020B0604020104020204" pitchFamily="34" charset="0"/>
              </a:rPr>
              <a:t>Cited more than 1750 times </a:t>
            </a:r>
            <a:r>
              <a:rPr lang="en-US" dirty="0">
                <a:solidFill>
                  <a:schemeClr val="bg1"/>
                </a:solidFill>
                <a:latin typeface="Abadi" panose="020B0604020104020204" pitchFamily="34" charset="0"/>
              </a:rPr>
              <a:t>(</a:t>
            </a:r>
            <a:r>
              <a:rPr lang="en-US" dirty="0" err="1">
                <a:solidFill>
                  <a:schemeClr val="bg1"/>
                </a:solidFill>
                <a:latin typeface="Abadi" panose="020B0604020104020204" pitchFamily="34" charset="0"/>
              </a:rPr>
              <a:t>CrossRef</a:t>
            </a:r>
            <a:r>
              <a:rPr lang="en-US" dirty="0">
                <a:solidFill>
                  <a:schemeClr val="bg1"/>
                </a:solidFill>
                <a:latin typeface="Abadi" panose="020B0604020104020204" pitchFamily="34" charset="0"/>
              </a:rPr>
              <a:t>).</a:t>
            </a:r>
          </a:p>
        </p:txBody>
      </p:sp>
      <p:sp>
        <p:nvSpPr>
          <p:cNvPr id="108" name="Rectangle 107">
            <a:extLst>
              <a:ext uri="{FF2B5EF4-FFF2-40B4-BE49-F238E27FC236}">
                <a16:creationId xmlns:a16="http://schemas.microsoft.com/office/drawing/2014/main" id="{F8F9F870-B4F9-B2EC-4783-7B9CE7AC2F80}"/>
              </a:ext>
            </a:extLst>
          </p:cNvPr>
          <p:cNvSpPr/>
          <p:nvPr/>
        </p:nvSpPr>
        <p:spPr>
          <a:xfrm>
            <a:off x="5311555" y="4947842"/>
            <a:ext cx="6880256" cy="1733783"/>
          </a:xfrm>
          <a:prstGeom prst="rect">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1200"/>
              </a:spcAft>
            </a:pPr>
            <a:endParaRPr lang="en-US" dirty="0">
              <a:solidFill>
                <a:schemeClr val="bg1"/>
              </a:solidFill>
              <a:latin typeface="Abadi" panose="020B0604020104020204" pitchFamily="34" charset="0"/>
            </a:endParaRPr>
          </a:p>
        </p:txBody>
      </p:sp>
      <p:pic>
        <p:nvPicPr>
          <p:cNvPr id="5" name="Picture 4" descr="Text, letter&#10;&#10;Description automatically generated">
            <a:extLst>
              <a:ext uri="{FF2B5EF4-FFF2-40B4-BE49-F238E27FC236}">
                <a16:creationId xmlns:a16="http://schemas.microsoft.com/office/drawing/2014/main" id="{9EE7D5D8-2DCF-5BCB-D00C-4E7573D49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
            <a:off x="3339623" y="1789487"/>
            <a:ext cx="3333345" cy="4572000"/>
          </a:xfrm>
          <a:prstGeom prst="rect">
            <a:avLst/>
          </a:prstGeom>
          <a:ln>
            <a:solidFill>
              <a:schemeClr val="tx1"/>
            </a:solidFill>
          </a:ln>
        </p:spPr>
      </p:pic>
      <p:sp>
        <p:nvSpPr>
          <p:cNvPr id="107" name="TextBox 106">
            <a:extLst>
              <a:ext uri="{FF2B5EF4-FFF2-40B4-BE49-F238E27FC236}">
                <a16:creationId xmlns:a16="http://schemas.microsoft.com/office/drawing/2014/main" id="{9AB90A01-E97E-F395-9860-343C75D86657}"/>
              </a:ext>
            </a:extLst>
          </p:cNvPr>
          <p:cNvSpPr txBox="1"/>
          <p:nvPr/>
        </p:nvSpPr>
        <p:spPr>
          <a:xfrm>
            <a:off x="6614091" y="5266857"/>
            <a:ext cx="5056192" cy="646331"/>
          </a:xfrm>
          <a:prstGeom prst="rect">
            <a:avLst/>
          </a:prstGeom>
          <a:solidFill>
            <a:schemeClr val="bg1"/>
          </a:solidFill>
          <a:ln w="79375" cmpd="thickThin">
            <a:solidFill>
              <a:schemeClr val="accent2">
                <a:lumMod val="75000"/>
              </a:schemeClr>
            </a:solidFill>
          </a:ln>
        </p:spPr>
        <p:txBody>
          <a:bodyPr wrap="none" rtlCol="0" anchor="ctr">
            <a:spAutoFit/>
          </a:bodyPr>
          <a:lstStyle/>
          <a:p>
            <a:r>
              <a:rPr lang="en-US" dirty="0">
                <a:latin typeface="Abadi" panose="020B0604020104020204" pitchFamily="34" charset="0"/>
              </a:rPr>
              <a:t>Find the primary CMAQ documentation today:</a:t>
            </a:r>
          </a:p>
          <a:p>
            <a:r>
              <a:rPr lang="en-US" dirty="0">
                <a:solidFill>
                  <a:schemeClr val="accent1">
                    <a:lumMod val="75000"/>
                  </a:schemeClr>
                </a:solidFill>
                <a:latin typeface="Abadi" panose="020B0604020104020204" pitchFamily="34" charset="0"/>
                <a:hlinkClick r:id="rId6">
                  <a:extLst>
                    <a:ext uri="{A12FA001-AC4F-418D-AE19-62706E023703}">
                      <ahyp:hlinkClr xmlns:ahyp="http://schemas.microsoft.com/office/drawing/2018/hyperlinkcolor" val="tx"/>
                    </a:ext>
                  </a:extLst>
                </a:hlinkClick>
              </a:rPr>
              <a:t>https://www.epa.gov/cmaq/cmaq-documentation</a:t>
            </a:r>
            <a:r>
              <a:rPr lang="en-US" dirty="0">
                <a:solidFill>
                  <a:schemeClr val="accent1">
                    <a:lumMod val="75000"/>
                  </a:schemeClr>
                </a:solidFill>
                <a:latin typeface="Abadi" panose="020B0604020104020204" pitchFamily="34" charset="0"/>
              </a:rPr>
              <a:t> </a:t>
            </a:r>
          </a:p>
        </p:txBody>
      </p:sp>
      <p:sp>
        <p:nvSpPr>
          <p:cNvPr id="3" name="Slide Number Placeholder 2">
            <a:extLst>
              <a:ext uri="{FF2B5EF4-FFF2-40B4-BE49-F238E27FC236}">
                <a16:creationId xmlns:a16="http://schemas.microsoft.com/office/drawing/2014/main" id="{BCC6C10E-8629-E141-D7F4-8BFFF41FA7EF}"/>
              </a:ext>
            </a:extLst>
          </p:cNvPr>
          <p:cNvSpPr>
            <a:spLocks noGrp="1"/>
          </p:cNvSpPr>
          <p:nvPr>
            <p:ph type="sldNum" sz="quarter" idx="12"/>
          </p:nvPr>
        </p:nvSpPr>
        <p:spPr/>
        <p:txBody>
          <a:bodyPr/>
          <a:lstStyle/>
          <a:p>
            <a:fld id="{B1ACB710-0265-4668-9FC1-C9C0EDA73F24}" type="slidenum">
              <a:rPr lang="en-US" smtClean="0"/>
              <a:pPr/>
              <a:t>10</a:t>
            </a:fld>
            <a:endParaRPr lang="en-US"/>
          </a:p>
        </p:txBody>
      </p:sp>
    </p:spTree>
    <p:extLst>
      <p:ext uri="{BB962C8B-B14F-4D97-AF65-F5344CB8AC3E}">
        <p14:creationId xmlns:p14="http://schemas.microsoft.com/office/powerpoint/2010/main" val="402774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D9D695CC-08EF-AA22-63BE-A544A43546D8}"/>
              </a:ext>
            </a:extLst>
          </p:cNvPr>
          <p:cNvGrpSpPr/>
          <p:nvPr/>
        </p:nvGrpSpPr>
        <p:grpSpPr>
          <a:xfrm>
            <a:off x="-677972" y="3220698"/>
            <a:ext cx="13547944" cy="4550180"/>
            <a:chOff x="-677972" y="3220698"/>
            <a:chExt cx="13547944" cy="4550180"/>
          </a:xfrm>
        </p:grpSpPr>
        <p:grpSp>
          <p:nvGrpSpPr>
            <p:cNvPr id="62" name="Group 61">
              <a:extLst>
                <a:ext uri="{FF2B5EF4-FFF2-40B4-BE49-F238E27FC236}">
                  <a16:creationId xmlns:a16="http://schemas.microsoft.com/office/drawing/2014/main" id="{249F95D1-DC82-A011-4344-C2F6F32F6F6F}"/>
                </a:ext>
              </a:extLst>
            </p:cNvPr>
            <p:cNvGrpSpPr/>
            <p:nvPr/>
          </p:nvGrpSpPr>
          <p:grpSpPr>
            <a:xfrm>
              <a:off x="-677972" y="3220698"/>
              <a:ext cx="13547944" cy="4550180"/>
              <a:chOff x="-677972" y="3220698"/>
              <a:chExt cx="13547944" cy="4550180"/>
            </a:xfrm>
          </p:grpSpPr>
          <p:sp>
            <p:nvSpPr>
              <p:cNvPr id="98" name="Block Arc 97">
                <a:extLst>
                  <a:ext uri="{FF2B5EF4-FFF2-40B4-BE49-F238E27FC236}">
                    <a16:creationId xmlns:a16="http://schemas.microsoft.com/office/drawing/2014/main" id="{D4192D21-DE1E-1C96-F231-1A7E9EB1D44E}"/>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9" name="Block Arc 98">
                <a:extLst>
                  <a:ext uri="{FF2B5EF4-FFF2-40B4-BE49-F238E27FC236}">
                    <a16:creationId xmlns:a16="http://schemas.microsoft.com/office/drawing/2014/main" id="{D27CC9E7-A531-5CFC-3FF2-4A12EF6BBF6D}"/>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100" name="Block Arc 99">
                <a:extLst>
                  <a:ext uri="{FF2B5EF4-FFF2-40B4-BE49-F238E27FC236}">
                    <a16:creationId xmlns:a16="http://schemas.microsoft.com/office/drawing/2014/main" id="{6F60A854-1DCB-3828-CE05-024A5A7C6AC3}"/>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1" name="Block Arc 100">
                <a:extLst>
                  <a:ext uri="{FF2B5EF4-FFF2-40B4-BE49-F238E27FC236}">
                    <a16:creationId xmlns:a16="http://schemas.microsoft.com/office/drawing/2014/main" id="{DA2EB713-2B26-7B9C-BA50-0ABD4CB014D9}"/>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2" name="Block Arc 101">
                <a:extLst>
                  <a:ext uri="{FF2B5EF4-FFF2-40B4-BE49-F238E27FC236}">
                    <a16:creationId xmlns:a16="http://schemas.microsoft.com/office/drawing/2014/main" id="{D968B299-141E-AD4D-870B-97152D529E21}"/>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3" name="Block Arc 102">
                <a:extLst>
                  <a:ext uri="{FF2B5EF4-FFF2-40B4-BE49-F238E27FC236}">
                    <a16:creationId xmlns:a16="http://schemas.microsoft.com/office/drawing/2014/main" id="{A4A4F972-BE4E-7505-5366-03D77B040D16}"/>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4" name="Block Arc 103">
                <a:extLst>
                  <a:ext uri="{FF2B5EF4-FFF2-40B4-BE49-F238E27FC236}">
                    <a16:creationId xmlns:a16="http://schemas.microsoft.com/office/drawing/2014/main" id="{73FD3679-1EE0-2760-217C-612F7700C9AE}"/>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63" name="Group 62">
              <a:extLst>
                <a:ext uri="{FF2B5EF4-FFF2-40B4-BE49-F238E27FC236}">
                  <a16:creationId xmlns:a16="http://schemas.microsoft.com/office/drawing/2014/main" id="{9038E088-1953-DFB5-8281-F549E068F9EF}"/>
                </a:ext>
              </a:extLst>
            </p:cNvPr>
            <p:cNvGrpSpPr/>
            <p:nvPr/>
          </p:nvGrpSpPr>
          <p:grpSpPr>
            <a:xfrm>
              <a:off x="190" y="5031327"/>
              <a:ext cx="11847304" cy="1707697"/>
              <a:chOff x="190" y="5031327"/>
              <a:chExt cx="11847304" cy="1707697"/>
            </a:xfrm>
          </p:grpSpPr>
          <p:cxnSp>
            <p:nvCxnSpPr>
              <p:cNvPr id="64" name="Straight Connector 63">
                <a:extLst>
                  <a:ext uri="{FF2B5EF4-FFF2-40B4-BE49-F238E27FC236}">
                    <a16:creationId xmlns:a16="http://schemas.microsoft.com/office/drawing/2014/main" id="{3F0682C5-DE83-D57D-E1E2-29C5C7922F94}"/>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29521E8-0B1C-255D-F6C1-DE1FDFA61021}"/>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C5995A-CD61-0CDB-A2B0-0E690A525E32}"/>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846AE7D-BCF6-C2CE-81D2-08E373EB0EAF}"/>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A65E6AE-5778-DFF2-49F2-AD8D7C683711}"/>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E8A06C3-1EC4-C8AE-E9F2-798BFDF08756}"/>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A7B2317-B882-EB22-A3AA-42A2EDDBE2B9}"/>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2A4BC6-5171-5150-B069-C7FF709E0425}"/>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0AD2813-4834-D500-4DCC-43693F05AB8E}"/>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DA2043D-7DAD-8EC0-CBE3-AB704B27FADD}"/>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ED8CC93-8C6C-E03F-1321-721E0028E433}"/>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3BC18B3-872A-D0FB-F0E0-B0EE4C6C8DD8}"/>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D7652C3-5321-3ED1-D408-5E1BEFB35F92}"/>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FB73637-A691-370B-1E5C-CD18CC7FE88A}"/>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721D43F-F06C-B4E2-6318-AB1A524D0941}"/>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3FB0D9-1783-8049-AD7F-E706EB700D7B}"/>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749C024-D315-0213-CD9A-9A9D9F3C3235}"/>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0D04CA1-FE78-BA77-2925-B27E1771D70A}"/>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82" name="TextBox 81">
                <a:extLst>
                  <a:ext uri="{FF2B5EF4-FFF2-40B4-BE49-F238E27FC236}">
                    <a16:creationId xmlns:a16="http://schemas.microsoft.com/office/drawing/2014/main" id="{771491C9-E75E-287E-875A-69CE2424B45D}"/>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83" name="TextBox 82">
                <a:extLst>
                  <a:ext uri="{FF2B5EF4-FFF2-40B4-BE49-F238E27FC236}">
                    <a16:creationId xmlns:a16="http://schemas.microsoft.com/office/drawing/2014/main" id="{6AF99553-2552-559F-1B02-87ACC2A17E5A}"/>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84" name="TextBox 83">
                <a:extLst>
                  <a:ext uri="{FF2B5EF4-FFF2-40B4-BE49-F238E27FC236}">
                    <a16:creationId xmlns:a16="http://schemas.microsoft.com/office/drawing/2014/main" id="{B334A6D5-0C1B-F314-6F2D-1286339D5C3B}"/>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85" name="TextBox 84">
                <a:extLst>
                  <a:ext uri="{FF2B5EF4-FFF2-40B4-BE49-F238E27FC236}">
                    <a16:creationId xmlns:a16="http://schemas.microsoft.com/office/drawing/2014/main" id="{FE34B5BF-C105-62C4-C0B1-B1176B73119C}"/>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86" name="TextBox 85">
                <a:extLst>
                  <a:ext uri="{FF2B5EF4-FFF2-40B4-BE49-F238E27FC236}">
                    <a16:creationId xmlns:a16="http://schemas.microsoft.com/office/drawing/2014/main" id="{A6A89619-B9C6-D841-0500-C7D2C43E7109}"/>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87" name="TextBox 86">
                <a:extLst>
                  <a:ext uri="{FF2B5EF4-FFF2-40B4-BE49-F238E27FC236}">
                    <a16:creationId xmlns:a16="http://schemas.microsoft.com/office/drawing/2014/main" id="{8484D77A-466C-9EC2-C7E8-419AAAEBFC59}"/>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88" name="TextBox 87">
                <a:extLst>
                  <a:ext uri="{FF2B5EF4-FFF2-40B4-BE49-F238E27FC236}">
                    <a16:creationId xmlns:a16="http://schemas.microsoft.com/office/drawing/2014/main" id="{AFE65474-CDD5-FB48-8925-0519A4361F2B}"/>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89" name="TextBox 88">
                <a:extLst>
                  <a:ext uri="{FF2B5EF4-FFF2-40B4-BE49-F238E27FC236}">
                    <a16:creationId xmlns:a16="http://schemas.microsoft.com/office/drawing/2014/main" id="{6AB2F180-9FA4-BB1D-A47E-8156A0CAC326}"/>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90" name="TextBox 89">
                <a:extLst>
                  <a:ext uri="{FF2B5EF4-FFF2-40B4-BE49-F238E27FC236}">
                    <a16:creationId xmlns:a16="http://schemas.microsoft.com/office/drawing/2014/main" id="{A5272DED-E894-F42B-4D8E-C357933319C2}"/>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91" name="TextBox 90">
                <a:extLst>
                  <a:ext uri="{FF2B5EF4-FFF2-40B4-BE49-F238E27FC236}">
                    <a16:creationId xmlns:a16="http://schemas.microsoft.com/office/drawing/2014/main" id="{7744200E-2904-789B-52AB-AD64DC2F729E}"/>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92" name="TextBox 91">
                <a:extLst>
                  <a:ext uri="{FF2B5EF4-FFF2-40B4-BE49-F238E27FC236}">
                    <a16:creationId xmlns:a16="http://schemas.microsoft.com/office/drawing/2014/main" id="{2229B2AA-62C4-CD8E-9D1C-689092C917A1}"/>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93" name="TextBox 92">
                <a:extLst>
                  <a:ext uri="{FF2B5EF4-FFF2-40B4-BE49-F238E27FC236}">
                    <a16:creationId xmlns:a16="http://schemas.microsoft.com/office/drawing/2014/main" id="{8F077A47-2D58-182C-3DB9-2268D8352FBD}"/>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94" name="TextBox 93">
                <a:extLst>
                  <a:ext uri="{FF2B5EF4-FFF2-40B4-BE49-F238E27FC236}">
                    <a16:creationId xmlns:a16="http://schemas.microsoft.com/office/drawing/2014/main" id="{ED5B683C-E439-51D2-AA4A-EAE553B6191E}"/>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95" name="TextBox 94">
                <a:extLst>
                  <a:ext uri="{FF2B5EF4-FFF2-40B4-BE49-F238E27FC236}">
                    <a16:creationId xmlns:a16="http://schemas.microsoft.com/office/drawing/2014/main" id="{258979A8-2464-AFCB-D67D-8C278D2F3569}"/>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96" name="TextBox 95">
                <a:extLst>
                  <a:ext uri="{FF2B5EF4-FFF2-40B4-BE49-F238E27FC236}">
                    <a16:creationId xmlns:a16="http://schemas.microsoft.com/office/drawing/2014/main" id="{71063F85-7F5E-FCD7-1372-F433DDD5030B}"/>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97" name="TextBox 96">
                <a:extLst>
                  <a:ext uri="{FF2B5EF4-FFF2-40B4-BE49-F238E27FC236}">
                    <a16:creationId xmlns:a16="http://schemas.microsoft.com/office/drawing/2014/main" id="{CE891B05-95ED-BA69-BF51-E3A69FB593BB}"/>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2" name="Title 1">
            <a:extLst>
              <a:ext uri="{FF2B5EF4-FFF2-40B4-BE49-F238E27FC236}">
                <a16:creationId xmlns:a16="http://schemas.microsoft.com/office/drawing/2014/main" id="{60DFE871-AE21-15D8-E354-5FEEDCCD5B91}"/>
              </a:ext>
            </a:extLst>
          </p:cNvPr>
          <p:cNvSpPr>
            <a:spLocks noGrp="1"/>
          </p:cNvSpPr>
          <p:nvPr>
            <p:ph type="title"/>
          </p:nvPr>
        </p:nvSpPr>
        <p:spPr>
          <a:xfrm>
            <a:off x="3322104" y="371280"/>
            <a:ext cx="8869896" cy="895234"/>
          </a:xfrm>
        </p:spPr>
        <p:txBody>
          <a:bodyPr>
            <a:noAutofit/>
          </a:bodyPr>
          <a:lstStyle/>
          <a:p>
            <a:r>
              <a:rPr lang="en-US" sz="3600" dirty="0"/>
              <a:t>Establishing Community Modeling and Analysis System (CMAS)</a:t>
            </a:r>
          </a:p>
        </p:txBody>
      </p:sp>
      <p:sp>
        <p:nvSpPr>
          <p:cNvPr id="3" name="Slide Number Placeholder 2">
            <a:extLst>
              <a:ext uri="{FF2B5EF4-FFF2-40B4-BE49-F238E27FC236}">
                <a16:creationId xmlns:a16="http://schemas.microsoft.com/office/drawing/2014/main" id="{BCC6C10E-8629-E141-D7F4-8BFFF41FA7EF}"/>
              </a:ext>
            </a:extLst>
          </p:cNvPr>
          <p:cNvSpPr>
            <a:spLocks noGrp="1"/>
          </p:cNvSpPr>
          <p:nvPr>
            <p:ph type="sldNum" sz="quarter" idx="12"/>
          </p:nvPr>
        </p:nvSpPr>
        <p:spPr/>
        <p:txBody>
          <a:bodyPr/>
          <a:lstStyle/>
          <a:p>
            <a:fld id="{B1ACB710-0265-4668-9FC1-C9C0EDA73F24}" type="slidenum">
              <a:rPr lang="en-US" smtClean="0"/>
              <a:pPr/>
              <a:t>11</a:t>
            </a:fld>
            <a:endParaRPr lang="en-US"/>
          </a:p>
        </p:txBody>
      </p:sp>
      <p:sp>
        <p:nvSpPr>
          <p:cNvPr id="48" name="Star: 5 Points 47">
            <a:extLst>
              <a:ext uri="{FF2B5EF4-FFF2-40B4-BE49-F238E27FC236}">
                <a16:creationId xmlns:a16="http://schemas.microsoft.com/office/drawing/2014/main" id="{B2E89F30-DD6C-2D68-EF91-7665F9507E6D}"/>
              </a:ext>
            </a:extLst>
          </p:cNvPr>
          <p:cNvSpPr>
            <a:spLocks noChangeAspect="1"/>
          </p:cNvSpPr>
          <p:nvPr/>
        </p:nvSpPr>
        <p:spPr>
          <a:xfrm>
            <a:off x="3845329" y="4905289"/>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Graphical user interface&#10;&#10;Description automatically generated">
            <a:extLst>
              <a:ext uri="{FF2B5EF4-FFF2-40B4-BE49-F238E27FC236}">
                <a16:creationId xmlns:a16="http://schemas.microsoft.com/office/drawing/2014/main" id="{B3776BED-AE89-2DEA-4796-B9AA56509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72" y="1392983"/>
            <a:ext cx="4032584" cy="3017520"/>
          </a:xfrm>
          <a:prstGeom prst="rect">
            <a:avLst/>
          </a:prstGeom>
        </p:spPr>
      </p:pic>
      <p:pic>
        <p:nvPicPr>
          <p:cNvPr id="52" name="Picture 51" descr="Graphical user interface, text, application, chat or text message&#10;&#10;Description automatically generated">
            <a:extLst>
              <a:ext uri="{FF2B5EF4-FFF2-40B4-BE49-F238E27FC236}">
                <a16:creationId xmlns:a16="http://schemas.microsoft.com/office/drawing/2014/main" id="{3905443F-F381-F1C6-BFAE-22D240E51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649" y="1684246"/>
            <a:ext cx="4026446" cy="3017520"/>
          </a:xfrm>
          <a:prstGeom prst="rect">
            <a:avLst/>
          </a:prstGeom>
        </p:spPr>
      </p:pic>
      <p:pic>
        <p:nvPicPr>
          <p:cNvPr id="54" name="Picture 53" descr="Graphical user interface&#10;&#10;Description automatically generated">
            <a:extLst>
              <a:ext uri="{FF2B5EF4-FFF2-40B4-BE49-F238E27FC236}">
                <a16:creationId xmlns:a16="http://schemas.microsoft.com/office/drawing/2014/main" id="{EF4256B7-C145-1296-4DC1-CBDE6EFB4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3763" y="1970717"/>
            <a:ext cx="4055655" cy="3017520"/>
          </a:xfrm>
          <a:prstGeom prst="rect">
            <a:avLst/>
          </a:prstGeom>
        </p:spPr>
      </p:pic>
      <p:sp>
        <p:nvSpPr>
          <p:cNvPr id="55" name="TextBox 54">
            <a:extLst>
              <a:ext uri="{FF2B5EF4-FFF2-40B4-BE49-F238E27FC236}">
                <a16:creationId xmlns:a16="http://schemas.microsoft.com/office/drawing/2014/main" id="{538E49E3-12C4-55D0-D845-AA67341CBC72}"/>
              </a:ext>
            </a:extLst>
          </p:cNvPr>
          <p:cNvSpPr txBox="1"/>
          <p:nvPr/>
        </p:nvSpPr>
        <p:spPr>
          <a:xfrm>
            <a:off x="145479" y="4412218"/>
            <a:ext cx="5408853" cy="584775"/>
          </a:xfrm>
          <a:prstGeom prst="rect">
            <a:avLst/>
          </a:prstGeom>
          <a:noFill/>
        </p:spPr>
        <p:txBody>
          <a:bodyPr wrap="none" rtlCol="0">
            <a:spAutoFit/>
          </a:bodyPr>
          <a:lstStyle/>
          <a:p>
            <a:r>
              <a:rPr lang="en-US" sz="1600" dirty="0">
                <a:latin typeface="Abadi" panose="020B0604020104020204" pitchFamily="34" charset="0"/>
              </a:rPr>
              <a:t>Imhoff, “Status of the CMAS Center,” 2003</a:t>
            </a:r>
          </a:p>
          <a:p>
            <a:r>
              <a:rPr lang="en-US" sz="1600" dirty="0">
                <a:solidFill>
                  <a:schemeClr val="accent1">
                    <a:lumMod val="75000"/>
                  </a:schemeClr>
                </a:solidFill>
                <a:latin typeface="Abadi" panose="020B0604020104020204" pitchFamily="34" charset="0"/>
                <a:hlinkClick r:id="rId5">
                  <a:extLst>
                    <a:ext uri="{A12FA001-AC4F-418D-AE19-62706E023703}">
                      <ahyp:hlinkClr xmlns:ahyp="http://schemas.microsoft.com/office/drawing/2018/hyperlinkcolor" val="tx"/>
                    </a:ext>
                  </a:extLst>
                </a:hlinkClick>
              </a:rPr>
              <a:t>https://www.cmascenter.org/conference/2003/archive.html</a:t>
            </a:r>
            <a:r>
              <a:rPr lang="en-US" sz="1600" dirty="0">
                <a:solidFill>
                  <a:schemeClr val="accent1">
                    <a:lumMod val="75000"/>
                  </a:schemeClr>
                </a:solidFill>
                <a:latin typeface="Abadi" panose="020B0604020104020204" pitchFamily="34" charset="0"/>
              </a:rPr>
              <a:t> </a:t>
            </a:r>
          </a:p>
        </p:txBody>
      </p:sp>
      <p:sp>
        <p:nvSpPr>
          <p:cNvPr id="60" name="Rectangle 59">
            <a:extLst>
              <a:ext uri="{FF2B5EF4-FFF2-40B4-BE49-F238E27FC236}">
                <a16:creationId xmlns:a16="http://schemas.microsoft.com/office/drawing/2014/main" id="{2FA1DAAD-EA62-934D-4ECF-BFDB7A445FE7}"/>
              </a:ext>
            </a:extLst>
          </p:cNvPr>
          <p:cNvSpPr/>
          <p:nvPr/>
        </p:nvSpPr>
        <p:spPr>
          <a:xfrm>
            <a:off x="4643976" y="5019387"/>
            <a:ext cx="7548024" cy="1659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1C1AD50C-9C02-639A-5BD8-AA3DA17E7EA2}"/>
              </a:ext>
            </a:extLst>
          </p:cNvPr>
          <p:cNvPicPr>
            <a:picLocks noChangeAspect="1"/>
          </p:cNvPicPr>
          <p:nvPr/>
        </p:nvPicPr>
        <p:blipFill>
          <a:blip r:embed="rId6"/>
          <a:stretch>
            <a:fillRect/>
          </a:stretch>
        </p:blipFill>
        <p:spPr>
          <a:xfrm>
            <a:off x="4679021" y="5080233"/>
            <a:ext cx="4311872" cy="1397072"/>
          </a:xfrm>
          <a:prstGeom prst="rect">
            <a:avLst/>
          </a:prstGeom>
        </p:spPr>
      </p:pic>
      <p:sp>
        <p:nvSpPr>
          <p:cNvPr id="58" name="Rectangle 57">
            <a:extLst>
              <a:ext uri="{FF2B5EF4-FFF2-40B4-BE49-F238E27FC236}">
                <a16:creationId xmlns:a16="http://schemas.microsoft.com/office/drawing/2014/main" id="{3CEC9250-9A58-B426-04B2-CF3B87A7C22A}"/>
              </a:ext>
            </a:extLst>
          </p:cNvPr>
          <p:cNvSpPr/>
          <p:nvPr/>
        </p:nvSpPr>
        <p:spPr>
          <a:xfrm>
            <a:off x="5163891" y="5240628"/>
            <a:ext cx="3342133" cy="400110"/>
          </a:xfrm>
          <a:prstGeom prst="rect">
            <a:avLst/>
          </a:prstGeom>
          <a:solidFill>
            <a:srgbClr val="767171">
              <a:alpha val="55000"/>
            </a:srgbClr>
          </a:solidFill>
          <a:effectLst>
            <a:softEdge rad="50800"/>
          </a:effectLst>
        </p:spPr>
        <p:txBody>
          <a:bodyPr wrap="none">
            <a:spAutoFit/>
          </a:bodyPr>
          <a:lstStyle/>
          <a:p>
            <a:r>
              <a:rPr lang="en-US" sz="2000" dirty="0">
                <a:solidFill>
                  <a:schemeClr val="bg1"/>
                </a:solidFill>
                <a:hlinkClick r:id="rId7">
                  <a:extLst>
                    <a:ext uri="{A12FA001-AC4F-418D-AE19-62706E023703}">
                      <ahyp:hlinkClr xmlns:ahyp="http://schemas.microsoft.com/office/drawing/2018/hyperlinkcolor" val="tx"/>
                    </a:ext>
                  </a:extLst>
                </a:hlinkClick>
              </a:rPr>
              <a:t>https://www.cmascenter.org/</a:t>
            </a:r>
            <a:r>
              <a:rPr lang="en-US" sz="2000" dirty="0">
                <a:solidFill>
                  <a:schemeClr val="bg1"/>
                </a:solidFill>
              </a:rPr>
              <a:t> </a:t>
            </a:r>
          </a:p>
        </p:txBody>
      </p:sp>
      <p:pic>
        <p:nvPicPr>
          <p:cNvPr id="57" name="Picture 3" descr="IE logo">
            <a:extLst>
              <a:ext uri="{FF2B5EF4-FFF2-40B4-BE49-F238E27FC236}">
                <a16:creationId xmlns:a16="http://schemas.microsoft.com/office/drawing/2014/main" id="{5E33D4EA-B244-4942-8EE0-CAA8A15E34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0617" y="5450772"/>
            <a:ext cx="3657606" cy="731520"/>
          </a:xfrm>
          <a:prstGeom prst="rect">
            <a:avLst/>
          </a:prstGeom>
          <a:solidFill>
            <a:schemeClr val="bg1"/>
          </a:solidFill>
          <a:effectLst>
            <a:softEdge rad="50800"/>
          </a:effectLst>
        </p:spPr>
      </p:pic>
    </p:spTree>
    <p:extLst>
      <p:ext uri="{BB962C8B-B14F-4D97-AF65-F5344CB8AC3E}">
        <p14:creationId xmlns:p14="http://schemas.microsoft.com/office/powerpoint/2010/main" val="2826417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E5E17553-C032-A4CA-6B8D-504F7E4229C4}"/>
              </a:ext>
            </a:extLst>
          </p:cNvPr>
          <p:cNvGrpSpPr/>
          <p:nvPr/>
        </p:nvGrpSpPr>
        <p:grpSpPr>
          <a:xfrm>
            <a:off x="-677972" y="3220698"/>
            <a:ext cx="13547944" cy="4550180"/>
            <a:chOff x="-677972" y="3220698"/>
            <a:chExt cx="13547944" cy="4550180"/>
          </a:xfrm>
        </p:grpSpPr>
        <p:grpSp>
          <p:nvGrpSpPr>
            <p:cNvPr id="59" name="Group 58">
              <a:extLst>
                <a:ext uri="{FF2B5EF4-FFF2-40B4-BE49-F238E27FC236}">
                  <a16:creationId xmlns:a16="http://schemas.microsoft.com/office/drawing/2014/main" id="{EAAF2D23-FE77-14B1-5716-ECB80542AA4A}"/>
                </a:ext>
              </a:extLst>
            </p:cNvPr>
            <p:cNvGrpSpPr/>
            <p:nvPr/>
          </p:nvGrpSpPr>
          <p:grpSpPr>
            <a:xfrm>
              <a:off x="-677972" y="3220698"/>
              <a:ext cx="13547944" cy="4550180"/>
              <a:chOff x="-677972" y="3220698"/>
              <a:chExt cx="13547944" cy="4550180"/>
            </a:xfrm>
          </p:grpSpPr>
          <p:sp>
            <p:nvSpPr>
              <p:cNvPr id="95" name="Block Arc 94">
                <a:extLst>
                  <a:ext uri="{FF2B5EF4-FFF2-40B4-BE49-F238E27FC236}">
                    <a16:creationId xmlns:a16="http://schemas.microsoft.com/office/drawing/2014/main" id="{7E1E2D4C-618B-1CC0-3572-59189927EB71}"/>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6" name="Block Arc 95">
                <a:extLst>
                  <a:ext uri="{FF2B5EF4-FFF2-40B4-BE49-F238E27FC236}">
                    <a16:creationId xmlns:a16="http://schemas.microsoft.com/office/drawing/2014/main" id="{7E6ACE1C-ED4E-96B4-92C8-CC394A062B33}"/>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97" name="Block Arc 96">
                <a:extLst>
                  <a:ext uri="{FF2B5EF4-FFF2-40B4-BE49-F238E27FC236}">
                    <a16:creationId xmlns:a16="http://schemas.microsoft.com/office/drawing/2014/main" id="{E3EB842C-B6C0-C568-DBD4-8A2A6C578587}"/>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8" name="Block Arc 97">
                <a:extLst>
                  <a:ext uri="{FF2B5EF4-FFF2-40B4-BE49-F238E27FC236}">
                    <a16:creationId xmlns:a16="http://schemas.microsoft.com/office/drawing/2014/main" id="{6FF5CF89-4645-C3F7-205D-75B5293909F6}"/>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9" name="Block Arc 98">
                <a:extLst>
                  <a:ext uri="{FF2B5EF4-FFF2-40B4-BE49-F238E27FC236}">
                    <a16:creationId xmlns:a16="http://schemas.microsoft.com/office/drawing/2014/main" id="{6E5F59C7-3C9C-956E-B9F2-FDAD14C93785}"/>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0" name="Block Arc 99">
                <a:extLst>
                  <a:ext uri="{FF2B5EF4-FFF2-40B4-BE49-F238E27FC236}">
                    <a16:creationId xmlns:a16="http://schemas.microsoft.com/office/drawing/2014/main" id="{EAAB80C2-83E7-B971-2830-CA77812B1914}"/>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1" name="Block Arc 100">
                <a:extLst>
                  <a:ext uri="{FF2B5EF4-FFF2-40B4-BE49-F238E27FC236}">
                    <a16:creationId xmlns:a16="http://schemas.microsoft.com/office/drawing/2014/main" id="{3AE579C3-3CEE-8F5B-1E78-9A11BBE6CE84}"/>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60" name="Group 59">
              <a:extLst>
                <a:ext uri="{FF2B5EF4-FFF2-40B4-BE49-F238E27FC236}">
                  <a16:creationId xmlns:a16="http://schemas.microsoft.com/office/drawing/2014/main" id="{1C361863-FEE4-DD46-13FE-2147DF1369F0}"/>
                </a:ext>
              </a:extLst>
            </p:cNvPr>
            <p:cNvGrpSpPr/>
            <p:nvPr/>
          </p:nvGrpSpPr>
          <p:grpSpPr>
            <a:xfrm>
              <a:off x="190" y="5031327"/>
              <a:ext cx="11847304" cy="1707697"/>
              <a:chOff x="190" y="5031327"/>
              <a:chExt cx="11847304" cy="1707697"/>
            </a:xfrm>
          </p:grpSpPr>
          <p:cxnSp>
            <p:nvCxnSpPr>
              <p:cNvPr id="61" name="Straight Connector 60">
                <a:extLst>
                  <a:ext uri="{FF2B5EF4-FFF2-40B4-BE49-F238E27FC236}">
                    <a16:creationId xmlns:a16="http://schemas.microsoft.com/office/drawing/2014/main" id="{D093781B-E2BD-5643-9380-4892EFF6A115}"/>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ACE9990-689D-CE5E-0CCC-E21899EBCDEC}"/>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5855F50-1B65-0B00-1013-14E012406B68}"/>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C3AC2C4-EB43-5A7E-98B4-F3FFBE41792C}"/>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2622D9B-7252-1F15-521F-4F26382CF54E}"/>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3BF6C81-A1C5-654D-6994-3BD29E3225EF}"/>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C0569AF-993F-FE80-70C5-472BC1EA6634}"/>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D2AF942-6DDB-EC69-061E-842BAD6FBA43}"/>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6A36C45-8A9E-DEBB-A300-241E7391B045}"/>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F998F6C-42B2-D4A1-68D0-E828A2193B24}"/>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0CB043C-3902-381B-8D38-12EBEA6CF6A4}"/>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A8B2913-7B27-B406-6B18-61B5B01013B7}"/>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AFD9A35-A87F-BF86-F81E-5CB9224EE9B7}"/>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C50461C-F4D7-0423-46B5-6C052D96924A}"/>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41B10A2-9ACB-CED3-7E30-17981CEA2784}"/>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F2ACD9A-A3AE-8EAE-D699-981BD3AE9111}"/>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B0D06B6-5BF7-E0A3-0062-025AACE2541D}"/>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B370696-BCBE-40E5-3370-9BBF206B1C0A}"/>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79" name="TextBox 78">
                <a:extLst>
                  <a:ext uri="{FF2B5EF4-FFF2-40B4-BE49-F238E27FC236}">
                    <a16:creationId xmlns:a16="http://schemas.microsoft.com/office/drawing/2014/main" id="{3D1A49D6-13F1-39B4-6571-84E9ED3C5375}"/>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80" name="TextBox 79">
                <a:extLst>
                  <a:ext uri="{FF2B5EF4-FFF2-40B4-BE49-F238E27FC236}">
                    <a16:creationId xmlns:a16="http://schemas.microsoft.com/office/drawing/2014/main" id="{C27B85C5-0E15-3F89-2417-230EE552829E}"/>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81" name="TextBox 80">
                <a:extLst>
                  <a:ext uri="{FF2B5EF4-FFF2-40B4-BE49-F238E27FC236}">
                    <a16:creationId xmlns:a16="http://schemas.microsoft.com/office/drawing/2014/main" id="{8BEB9CF8-96F4-3EFF-BAE4-2F85D0A03642}"/>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82" name="TextBox 81">
                <a:extLst>
                  <a:ext uri="{FF2B5EF4-FFF2-40B4-BE49-F238E27FC236}">
                    <a16:creationId xmlns:a16="http://schemas.microsoft.com/office/drawing/2014/main" id="{C359DC16-077D-1D1A-58F7-A13A893EC069}"/>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83" name="TextBox 82">
                <a:extLst>
                  <a:ext uri="{FF2B5EF4-FFF2-40B4-BE49-F238E27FC236}">
                    <a16:creationId xmlns:a16="http://schemas.microsoft.com/office/drawing/2014/main" id="{90F2EEA6-B8CD-129F-0E81-1AB4D285BCD3}"/>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84" name="TextBox 83">
                <a:extLst>
                  <a:ext uri="{FF2B5EF4-FFF2-40B4-BE49-F238E27FC236}">
                    <a16:creationId xmlns:a16="http://schemas.microsoft.com/office/drawing/2014/main" id="{E6DBAD8B-88A4-AC1D-44BC-5F355E2C512B}"/>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85" name="TextBox 84">
                <a:extLst>
                  <a:ext uri="{FF2B5EF4-FFF2-40B4-BE49-F238E27FC236}">
                    <a16:creationId xmlns:a16="http://schemas.microsoft.com/office/drawing/2014/main" id="{3161A40B-4310-1DAA-423D-DA3481B595DC}"/>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86" name="TextBox 85">
                <a:extLst>
                  <a:ext uri="{FF2B5EF4-FFF2-40B4-BE49-F238E27FC236}">
                    <a16:creationId xmlns:a16="http://schemas.microsoft.com/office/drawing/2014/main" id="{6022EC69-D640-5781-B951-6DBC02369399}"/>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87" name="TextBox 86">
                <a:extLst>
                  <a:ext uri="{FF2B5EF4-FFF2-40B4-BE49-F238E27FC236}">
                    <a16:creationId xmlns:a16="http://schemas.microsoft.com/office/drawing/2014/main" id="{D1BB8342-D672-CB1A-622A-7FBEE894D260}"/>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88" name="TextBox 87">
                <a:extLst>
                  <a:ext uri="{FF2B5EF4-FFF2-40B4-BE49-F238E27FC236}">
                    <a16:creationId xmlns:a16="http://schemas.microsoft.com/office/drawing/2014/main" id="{7ABBA088-D1C2-6001-7D18-634F537009FF}"/>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89" name="TextBox 88">
                <a:extLst>
                  <a:ext uri="{FF2B5EF4-FFF2-40B4-BE49-F238E27FC236}">
                    <a16:creationId xmlns:a16="http://schemas.microsoft.com/office/drawing/2014/main" id="{C0F427BA-FCFF-AAD8-427E-43A50852CCCE}"/>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90" name="TextBox 89">
                <a:extLst>
                  <a:ext uri="{FF2B5EF4-FFF2-40B4-BE49-F238E27FC236}">
                    <a16:creationId xmlns:a16="http://schemas.microsoft.com/office/drawing/2014/main" id="{67CD0C46-2904-E068-6FC7-A59E345962C7}"/>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91" name="TextBox 90">
                <a:extLst>
                  <a:ext uri="{FF2B5EF4-FFF2-40B4-BE49-F238E27FC236}">
                    <a16:creationId xmlns:a16="http://schemas.microsoft.com/office/drawing/2014/main" id="{B14415B5-25B3-4CDB-3109-CA98E1DE3570}"/>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92" name="TextBox 91">
                <a:extLst>
                  <a:ext uri="{FF2B5EF4-FFF2-40B4-BE49-F238E27FC236}">
                    <a16:creationId xmlns:a16="http://schemas.microsoft.com/office/drawing/2014/main" id="{B2AC7E47-82DF-7EED-D2B0-06FEFC1A69C6}"/>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93" name="TextBox 92">
                <a:extLst>
                  <a:ext uri="{FF2B5EF4-FFF2-40B4-BE49-F238E27FC236}">
                    <a16:creationId xmlns:a16="http://schemas.microsoft.com/office/drawing/2014/main" id="{0A76A883-BDCD-1535-3CCE-86953B9D5110}"/>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94" name="TextBox 93">
                <a:extLst>
                  <a:ext uri="{FF2B5EF4-FFF2-40B4-BE49-F238E27FC236}">
                    <a16:creationId xmlns:a16="http://schemas.microsoft.com/office/drawing/2014/main" id="{0DEC9146-5570-0A7D-9459-53E5C520B596}"/>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2" name="Title 1">
            <a:extLst>
              <a:ext uri="{FF2B5EF4-FFF2-40B4-BE49-F238E27FC236}">
                <a16:creationId xmlns:a16="http://schemas.microsoft.com/office/drawing/2014/main" id="{60DFE871-AE21-15D8-E354-5FEEDCCD5B91}"/>
              </a:ext>
            </a:extLst>
          </p:cNvPr>
          <p:cNvSpPr>
            <a:spLocks noGrp="1"/>
          </p:cNvSpPr>
          <p:nvPr>
            <p:ph type="title"/>
          </p:nvPr>
        </p:nvSpPr>
        <p:spPr/>
        <p:txBody>
          <a:bodyPr/>
          <a:lstStyle/>
          <a:p>
            <a:r>
              <a:rPr lang="en-US" dirty="0"/>
              <a:t>Air Quality Forecasting</a:t>
            </a:r>
          </a:p>
        </p:txBody>
      </p:sp>
      <p:sp>
        <p:nvSpPr>
          <p:cNvPr id="3" name="Slide Number Placeholder 2">
            <a:extLst>
              <a:ext uri="{FF2B5EF4-FFF2-40B4-BE49-F238E27FC236}">
                <a16:creationId xmlns:a16="http://schemas.microsoft.com/office/drawing/2014/main" id="{BCC6C10E-8629-E141-D7F4-8BFFF41FA7EF}"/>
              </a:ext>
            </a:extLst>
          </p:cNvPr>
          <p:cNvSpPr>
            <a:spLocks noGrp="1"/>
          </p:cNvSpPr>
          <p:nvPr>
            <p:ph type="sldNum" sz="quarter" idx="12"/>
          </p:nvPr>
        </p:nvSpPr>
        <p:spPr/>
        <p:txBody>
          <a:bodyPr/>
          <a:lstStyle/>
          <a:p>
            <a:fld id="{B1ACB710-0265-4668-9FC1-C9C0EDA73F24}" type="slidenum">
              <a:rPr lang="en-US" smtClean="0"/>
              <a:pPr/>
              <a:t>12</a:t>
            </a:fld>
            <a:endParaRPr lang="en-US"/>
          </a:p>
        </p:txBody>
      </p:sp>
      <p:pic>
        <p:nvPicPr>
          <p:cNvPr id="50" name="Picture 49" descr="Map&#10;&#10;Description automatically generated">
            <a:extLst>
              <a:ext uri="{FF2B5EF4-FFF2-40B4-BE49-F238E27FC236}">
                <a16:creationId xmlns:a16="http://schemas.microsoft.com/office/drawing/2014/main" id="{3328C6C8-A3BC-2813-AFA9-3D6E39D28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67" y="1612043"/>
            <a:ext cx="3392904" cy="2743200"/>
          </a:xfrm>
          <a:prstGeom prst="rect">
            <a:avLst/>
          </a:prstGeom>
        </p:spPr>
      </p:pic>
      <p:pic>
        <p:nvPicPr>
          <p:cNvPr id="52" name="Picture 51" descr="Map&#10;&#10;Description automatically generated">
            <a:extLst>
              <a:ext uri="{FF2B5EF4-FFF2-40B4-BE49-F238E27FC236}">
                <a16:creationId xmlns:a16="http://schemas.microsoft.com/office/drawing/2014/main" id="{BCE83700-2242-BF8F-56ED-EF373C358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326" y="1499224"/>
            <a:ext cx="4025807" cy="3200400"/>
          </a:xfrm>
          <a:prstGeom prst="rect">
            <a:avLst/>
          </a:prstGeom>
          <a:ln>
            <a:solidFill>
              <a:schemeClr val="accent1">
                <a:lumMod val="75000"/>
              </a:schemeClr>
            </a:solidFill>
          </a:ln>
        </p:spPr>
      </p:pic>
      <p:sp>
        <p:nvSpPr>
          <p:cNvPr id="53" name="TextBox 52">
            <a:extLst>
              <a:ext uri="{FF2B5EF4-FFF2-40B4-BE49-F238E27FC236}">
                <a16:creationId xmlns:a16="http://schemas.microsoft.com/office/drawing/2014/main" id="{8CF794E1-FE8C-6E31-2196-D46632F98211}"/>
              </a:ext>
            </a:extLst>
          </p:cNvPr>
          <p:cNvSpPr txBox="1"/>
          <p:nvPr/>
        </p:nvSpPr>
        <p:spPr>
          <a:xfrm>
            <a:off x="8404325" y="4687648"/>
            <a:ext cx="3143809" cy="369332"/>
          </a:xfrm>
          <a:prstGeom prst="rect">
            <a:avLst/>
          </a:prstGeom>
          <a:noFill/>
        </p:spPr>
        <p:txBody>
          <a:bodyPr wrap="none" rtlCol="0">
            <a:spAutoFit/>
          </a:bodyPr>
          <a:lstStyle/>
          <a:p>
            <a:r>
              <a:rPr lang="en-US" dirty="0">
                <a:solidFill>
                  <a:schemeClr val="accent1">
                    <a:lumMod val="75000"/>
                  </a:schemeClr>
                </a:solidFill>
                <a:latin typeface="Abadi" panose="020B0604020104020204" pitchFamily="34" charset="0"/>
                <a:hlinkClick r:id="rId4">
                  <a:extLst>
                    <a:ext uri="{A12FA001-AC4F-418D-AE19-62706E023703}">
                      <ahyp:hlinkClr xmlns:ahyp="http://schemas.microsoft.com/office/drawing/2018/hyperlinkcolor" val="tx"/>
                    </a:ext>
                  </a:extLst>
                </a:hlinkClick>
              </a:rPr>
              <a:t>https://airquality.weather.gov</a:t>
            </a:r>
            <a:r>
              <a:rPr lang="en-US" dirty="0">
                <a:solidFill>
                  <a:schemeClr val="accent1">
                    <a:lumMod val="75000"/>
                  </a:schemeClr>
                </a:solidFill>
                <a:latin typeface="Abadi" panose="020B0604020104020204" pitchFamily="34" charset="0"/>
              </a:rPr>
              <a:t> </a:t>
            </a:r>
          </a:p>
        </p:txBody>
      </p:sp>
      <p:sp>
        <p:nvSpPr>
          <p:cNvPr id="54" name="TextBox 53">
            <a:extLst>
              <a:ext uri="{FF2B5EF4-FFF2-40B4-BE49-F238E27FC236}">
                <a16:creationId xmlns:a16="http://schemas.microsoft.com/office/drawing/2014/main" id="{8C840456-D367-26F9-29B4-1FDBB09035D4}"/>
              </a:ext>
            </a:extLst>
          </p:cNvPr>
          <p:cNvSpPr txBox="1"/>
          <p:nvPr/>
        </p:nvSpPr>
        <p:spPr>
          <a:xfrm>
            <a:off x="167675" y="4366095"/>
            <a:ext cx="3397084" cy="584775"/>
          </a:xfrm>
          <a:prstGeom prst="rect">
            <a:avLst/>
          </a:prstGeom>
          <a:noFill/>
        </p:spPr>
        <p:txBody>
          <a:bodyPr wrap="none" rtlCol="0">
            <a:spAutoFit/>
          </a:bodyPr>
          <a:lstStyle/>
          <a:p>
            <a:r>
              <a:rPr lang="en-US" sz="1600" dirty="0">
                <a:latin typeface="Abadi" panose="020B0604020104020204" pitchFamily="34" charset="0"/>
              </a:rPr>
              <a:t>Otte et al., </a:t>
            </a:r>
            <a:r>
              <a:rPr lang="en-US" sz="1600" i="1" dirty="0">
                <a:latin typeface="Abadi" panose="020B0604020104020204" pitchFamily="34" charset="0"/>
              </a:rPr>
              <a:t>Wea. Forecasting</a:t>
            </a:r>
            <a:r>
              <a:rPr lang="en-US" sz="1600" dirty="0">
                <a:latin typeface="Abadi" panose="020B0604020104020204" pitchFamily="34" charset="0"/>
              </a:rPr>
              <a:t>, 2005</a:t>
            </a:r>
          </a:p>
          <a:p>
            <a:r>
              <a:rPr lang="en-US" sz="1600" dirty="0">
                <a:solidFill>
                  <a:schemeClr val="accent1">
                    <a:lumMod val="75000"/>
                  </a:schemeClr>
                </a:solidFill>
                <a:latin typeface="Abadi" panose="020B0604020104020204" pitchFamily="34" charset="0"/>
                <a:hlinkClick r:id="rId5">
                  <a:extLst>
                    <a:ext uri="{A12FA001-AC4F-418D-AE19-62706E023703}">
                      <ahyp:hlinkClr xmlns:ahyp="http://schemas.microsoft.com/office/drawing/2018/hyperlinkcolor" val="tx"/>
                    </a:ext>
                  </a:extLst>
                </a:hlinkClick>
              </a:rPr>
              <a:t>https://doi.org/10.1175/WAF855.1</a:t>
            </a:r>
            <a:r>
              <a:rPr lang="en-US" sz="1600" dirty="0">
                <a:solidFill>
                  <a:schemeClr val="accent1">
                    <a:lumMod val="75000"/>
                  </a:schemeClr>
                </a:solidFill>
                <a:latin typeface="Abadi" panose="020B0604020104020204" pitchFamily="34" charset="0"/>
              </a:rPr>
              <a:t> </a:t>
            </a:r>
          </a:p>
        </p:txBody>
      </p:sp>
      <p:sp>
        <p:nvSpPr>
          <p:cNvPr id="56" name="Rectangle: Rounded Corners 55">
            <a:extLst>
              <a:ext uri="{FF2B5EF4-FFF2-40B4-BE49-F238E27FC236}">
                <a16:creationId xmlns:a16="http://schemas.microsoft.com/office/drawing/2014/main" id="{DB5DB732-8A3A-4221-5260-7FDA3821E903}"/>
              </a:ext>
            </a:extLst>
          </p:cNvPr>
          <p:cNvSpPr/>
          <p:nvPr/>
        </p:nvSpPr>
        <p:spPr>
          <a:xfrm>
            <a:off x="3752226" y="1380951"/>
            <a:ext cx="3879472" cy="3569919"/>
          </a:xfrm>
          <a:prstGeom prst="roundRect">
            <a:avLst>
              <a:gd name="adj" fmla="val 4519"/>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233363">
              <a:spcAft>
                <a:spcPts val="600"/>
              </a:spcAft>
              <a:buFont typeface="Arial" panose="020B0604020202020204" pitchFamily="34" charset="0"/>
              <a:buChar char="•"/>
            </a:pPr>
            <a:r>
              <a:rPr lang="en-US" sz="2000" dirty="0">
                <a:latin typeface="Abadi" panose="020B0604020104020204" pitchFamily="34" charset="0"/>
              </a:rPr>
              <a:t>Partnership between EPA, NOAA/ARL, and NOAA/NWS in late 2002.</a:t>
            </a:r>
          </a:p>
          <a:p>
            <a:pPr marL="233363" indent="-233363">
              <a:spcAft>
                <a:spcPts val="600"/>
              </a:spcAft>
              <a:buFont typeface="Arial" panose="020B0604020202020204" pitchFamily="34" charset="0"/>
              <a:buChar char="•"/>
            </a:pPr>
            <a:r>
              <a:rPr lang="en-US" sz="2000" dirty="0">
                <a:latin typeface="Abadi" panose="020B0604020104020204" pitchFamily="34" charset="0"/>
              </a:rPr>
              <a:t>Uses NOAA National Weather Service meteorology models with EPA emissions and CMAQ.</a:t>
            </a:r>
          </a:p>
          <a:p>
            <a:pPr marL="233363" indent="-233363">
              <a:spcAft>
                <a:spcPts val="600"/>
              </a:spcAft>
              <a:buFont typeface="Arial" panose="020B0604020202020204" pitchFamily="34" charset="0"/>
              <a:buChar char="•"/>
            </a:pPr>
            <a:r>
              <a:rPr lang="en-US" sz="2000" dirty="0">
                <a:latin typeface="Abadi" panose="020B0604020104020204" pitchFamily="34" charset="0"/>
              </a:rPr>
              <a:t>Initial operational system for Northeast U.S. O</a:t>
            </a:r>
            <a:r>
              <a:rPr lang="en-US" sz="2000" baseline="-25000" dirty="0">
                <a:latin typeface="Abadi" panose="020B0604020104020204" pitchFamily="34" charset="0"/>
              </a:rPr>
              <a:t>3</a:t>
            </a:r>
            <a:r>
              <a:rPr lang="en-US" sz="2000" dirty="0">
                <a:latin typeface="Abadi" panose="020B0604020104020204" pitchFamily="34" charset="0"/>
              </a:rPr>
              <a:t> in 2004.</a:t>
            </a:r>
          </a:p>
          <a:p>
            <a:pPr marL="233363" indent="-233363">
              <a:spcAft>
                <a:spcPts val="600"/>
              </a:spcAft>
              <a:buFont typeface="Arial" panose="020B0604020202020204" pitchFamily="34" charset="0"/>
              <a:buChar char="•"/>
            </a:pPr>
            <a:r>
              <a:rPr lang="en-US" sz="2000" dirty="0">
                <a:latin typeface="Abadi" panose="020B0604020104020204" pitchFamily="34" charset="0"/>
              </a:rPr>
              <a:t>Now </a:t>
            </a:r>
            <a:r>
              <a:rPr lang="en-US" sz="2000" i="1" dirty="0">
                <a:latin typeface="Abadi" panose="020B0604020104020204" pitchFamily="34" charset="0"/>
              </a:rPr>
              <a:t>all</a:t>
            </a:r>
            <a:r>
              <a:rPr lang="en-US" sz="2000" dirty="0">
                <a:latin typeface="Abadi" panose="020B0604020104020204" pitchFamily="34" charset="0"/>
              </a:rPr>
              <a:t> U.S. O</a:t>
            </a:r>
            <a:r>
              <a:rPr lang="en-US" sz="2000" baseline="-25000" dirty="0">
                <a:latin typeface="Abadi" panose="020B0604020104020204" pitchFamily="34" charset="0"/>
              </a:rPr>
              <a:t>3</a:t>
            </a:r>
            <a:r>
              <a:rPr lang="en-US" sz="2000" dirty="0">
                <a:latin typeface="Abadi" panose="020B0604020104020204" pitchFamily="34" charset="0"/>
              </a:rPr>
              <a:t>, PM</a:t>
            </a:r>
            <a:r>
              <a:rPr lang="en-US" sz="2000" baseline="-25000" dirty="0">
                <a:latin typeface="Abadi" panose="020B0604020104020204" pitchFamily="34" charset="0"/>
              </a:rPr>
              <a:t>2.5</a:t>
            </a:r>
            <a:r>
              <a:rPr lang="en-US" sz="2000" dirty="0">
                <a:latin typeface="Abadi" panose="020B0604020104020204" pitchFamily="34" charset="0"/>
              </a:rPr>
              <a:t>, smoke, and dust.</a:t>
            </a:r>
          </a:p>
        </p:txBody>
      </p:sp>
      <p:sp>
        <p:nvSpPr>
          <p:cNvPr id="48" name="Star: 5 Points 47">
            <a:extLst>
              <a:ext uri="{FF2B5EF4-FFF2-40B4-BE49-F238E27FC236}">
                <a16:creationId xmlns:a16="http://schemas.microsoft.com/office/drawing/2014/main" id="{2F14CE6E-B2E1-A732-93CE-38A4835FC58A}"/>
              </a:ext>
            </a:extLst>
          </p:cNvPr>
          <p:cNvSpPr>
            <a:spLocks noChangeAspect="1"/>
          </p:cNvSpPr>
          <p:nvPr/>
        </p:nvSpPr>
        <p:spPr>
          <a:xfrm>
            <a:off x="4769405" y="5113962"/>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520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741E-AE77-2102-B1A3-4B64AB70C6AC}"/>
              </a:ext>
            </a:extLst>
          </p:cNvPr>
          <p:cNvSpPr>
            <a:spLocks noGrp="1"/>
          </p:cNvSpPr>
          <p:nvPr>
            <p:ph type="title"/>
          </p:nvPr>
        </p:nvSpPr>
        <p:spPr/>
        <p:txBody>
          <a:bodyPr/>
          <a:lstStyle/>
          <a:p>
            <a:r>
              <a:rPr lang="en-US" dirty="0"/>
              <a:t>Quantifying Atmospheric Ammonia</a:t>
            </a:r>
          </a:p>
        </p:txBody>
      </p:sp>
      <p:sp>
        <p:nvSpPr>
          <p:cNvPr id="3" name="Slide Number Placeholder 2">
            <a:extLst>
              <a:ext uri="{FF2B5EF4-FFF2-40B4-BE49-F238E27FC236}">
                <a16:creationId xmlns:a16="http://schemas.microsoft.com/office/drawing/2014/main" id="{BA0C1C2F-5D1A-59AB-9BF9-AE210091EE27}"/>
              </a:ext>
            </a:extLst>
          </p:cNvPr>
          <p:cNvSpPr>
            <a:spLocks noGrp="1"/>
          </p:cNvSpPr>
          <p:nvPr>
            <p:ph type="sldNum" sz="quarter" idx="12"/>
          </p:nvPr>
        </p:nvSpPr>
        <p:spPr/>
        <p:txBody>
          <a:bodyPr/>
          <a:lstStyle/>
          <a:p>
            <a:fld id="{B1ACB710-0265-4668-9FC1-C9C0EDA73F24}" type="slidenum">
              <a:rPr lang="en-US" smtClean="0"/>
              <a:pPr/>
              <a:t>13</a:t>
            </a:fld>
            <a:endParaRPr lang="en-US"/>
          </a:p>
        </p:txBody>
      </p:sp>
      <p:sp>
        <p:nvSpPr>
          <p:cNvPr id="6" name="TextBox 5">
            <a:extLst>
              <a:ext uri="{FF2B5EF4-FFF2-40B4-BE49-F238E27FC236}">
                <a16:creationId xmlns:a16="http://schemas.microsoft.com/office/drawing/2014/main" id="{61D490FF-9D03-0FD0-1A93-6DEA44B9D583}"/>
              </a:ext>
            </a:extLst>
          </p:cNvPr>
          <p:cNvSpPr txBox="1"/>
          <p:nvPr/>
        </p:nvSpPr>
        <p:spPr>
          <a:xfrm>
            <a:off x="8077690" y="3387785"/>
            <a:ext cx="3919663" cy="584775"/>
          </a:xfrm>
          <a:prstGeom prst="rect">
            <a:avLst/>
          </a:prstGeom>
          <a:noFill/>
        </p:spPr>
        <p:txBody>
          <a:bodyPr wrap="none" rtlCol="0">
            <a:spAutoFit/>
          </a:bodyPr>
          <a:lstStyle/>
          <a:p>
            <a:r>
              <a:rPr lang="en-US" sz="1600" dirty="0">
                <a:latin typeface="Abadi" panose="020B0604020104020204" pitchFamily="34" charset="0"/>
              </a:rPr>
              <a:t>Pinder et al., </a:t>
            </a:r>
            <a:r>
              <a:rPr lang="en-US" sz="1600" i="1" dirty="0" err="1">
                <a:latin typeface="Abadi" panose="020B0604020104020204" pitchFamily="34" charset="0"/>
              </a:rPr>
              <a:t>Geophys</a:t>
            </a:r>
            <a:r>
              <a:rPr lang="en-US" sz="1600" i="1" dirty="0">
                <a:latin typeface="Abadi" panose="020B0604020104020204" pitchFamily="34" charset="0"/>
              </a:rPr>
              <a:t>. Res. Lett</a:t>
            </a:r>
            <a:r>
              <a:rPr lang="en-US" sz="1600" dirty="0">
                <a:latin typeface="Abadi" panose="020B0604020104020204" pitchFamily="34" charset="0"/>
              </a:rPr>
              <a:t>., 2008</a:t>
            </a:r>
          </a:p>
          <a:p>
            <a:r>
              <a:rPr lang="en-US" sz="1600" dirty="0">
                <a:solidFill>
                  <a:schemeClr val="accent1">
                    <a:lumMod val="75000"/>
                  </a:schemeClr>
                </a:solidFill>
                <a:latin typeface="Abadi" panose="020B0604020104020204" pitchFamily="34" charset="0"/>
                <a:hlinkClick r:id="rId2">
                  <a:extLst>
                    <a:ext uri="{A12FA001-AC4F-418D-AE19-62706E023703}">
                      <ahyp:hlinkClr xmlns:ahyp="http://schemas.microsoft.com/office/drawing/2018/hyperlinkcolor" val="tx"/>
                    </a:ext>
                  </a:extLst>
                </a:hlinkClick>
              </a:rPr>
              <a:t>https://doi.org/10.1029/2008GL033732</a:t>
            </a:r>
            <a:r>
              <a:rPr lang="en-US" sz="1600" dirty="0">
                <a:solidFill>
                  <a:schemeClr val="accent1">
                    <a:lumMod val="75000"/>
                  </a:schemeClr>
                </a:solidFill>
                <a:latin typeface="Abadi" panose="020B0604020104020204" pitchFamily="34" charset="0"/>
              </a:rPr>
              <a:t> </a:t>
            </a:r>
          </a:p>
        </p:txBody>
      </p:sp>
      <p:sp>
        <p:nvSpPr>
          <p:cNvPr id="9" name="TextBox 8">
            <a:extLst>
              <a:ext uri="{FF2B5EF4-FFF2-40B4-BE49-F238E27FC236}">
                <a16:creationId xmlns:a16="http://schemas.microsoft.com/office/drawing/2014/main" id="{E7822FA2-5920-6517-D3DE-BB09A115AF4C}"/>
              </a:ext>
            </a:extLst>
          </p:cNvPr>
          <p:cNvSpPr txBox="1"/>
          <p:nvPr/>
        </p:nvSpPr>
        <p:spPr>
          <a:xfrm>
            <a:off x="4083535" y="3398329"/>
            <a:ext cx="3959738" cy="584775"/>
          </a:xfrm>
          <a:prstGeom prst="rect">
            <a:avLst/>
          </a:prstGeom>
          <a:noFill/>
        </p:spPr>
        <p:txBody>
          <a:bodyPr wrap="none" rtlCol="0">
            <a:spAutoFit/>
          </a:bodyPr>
          <a:lstStyle/>
          <a:p>
            <a:r>
              <a:rPr lang="en-US" sz="1600" dirty="0">
                <a:latin typeface="Abadi" panose="020B0604020104020204" pitchFamily="34" charset="0"/>
              </a:rPr>
              <a:t>Pinder et al., </a:t>
            </a:r>
            <a:r>
              <a:rPr lang="en-US" sz="1600" i="1" dirty="0">
                <a:latin typeface="Abadi" panose="020B0604020104020204" pitchFamily="34" charset="0"/>
              </a:rPr>
              <a:t>JGR-A</a:t>
            </a:r>
            <a:r>
              <a:rPr lang="en-US" sz="1600" dirty="0">
                <a:latin typeface="Abadi" panose="020B0604020104020204" pitchFamily="34" charset="0"/>
              </a:rPr>
              <a:t>, 2006</a:t>
            </a:r>
          </a:p>
          <a:p>
            <a:r>
              <a:rPr lang="en-US" sz="1600" dirty="0">
                <a:solidFill>
                  <a:schemeClr val="accent1">
                    <a:lumMod val="75000"/>
                  </a:schemeClr>
                </a:solidFill>
                <a:latin typeface="Abadi" panose="020B0604020104020204" pitchFamily="34" charset="0"/>
                <a:hlinkClick r:id="rId3">
                  <a:extLst>
                    <a:ext uri="{A12FA001-AC4F-418D-AE19-62706E023703}">
                      <ahyp:hlinkClr xmlns:ahyp="http://schemas.microsoft.com/office/drawing/2018/hyperlinkcolor" val="tx"/>
                    </a:ext>
                  </a:extLst>
                </a:hlinkClick>
              </a:rPr>
              <a:t>https://doi.org/10.1029/2005JD006603</a:t>
            </a:r>
            <a:r>
              <a:rPr lang="en-US" sz="1600" dirty="0">
                <a:solidFill>
                  <a:schemeClr val="accent1">
                    <a:lumMod val="75000"/>
                  </a:schemeClr>
                </a:solidFill>
                <a:latin typeface="Abadi" panose="020B0604020104020204" pitchFamily="34" charset="0"/>
              </a:rPr>
              <a:t>  </a:t>
            </a:r>
          </a:p>
        </p:txBody>
      </p:sp>
      <p:sp>
        <p:nvSpPr>
          <p:cNvPr id="12" name="TextBox 11">
            <a:extLst>
              <a:ext uri="{FF2B5EF4-FFF2-40B4-BE49-F238E27FC236}">
                <a16:creationId xmlns:a16="http://schemas.microsoft.com/office/drawing/2014/main" id="{5A2FA176-C3CC-5F87-9619-C48CACD9368F}"/>
              </a:ext>
            </a:extLst>
          </p:cNvPr>
          <p:cNvSpPr txBox="1"/>
          <p:nvPr/>
        </p:nvSpPr>
        <p:spPr>
          <a:xfrm>
            <a:off x="87085" y="3398330"/>
            <a:ext cx="4022255" cy="584775"/>
          </a:xfrm>
          <a:prstGeom prst="rect">
            <a:avLst/>
          </a:prstGeom>
          <a:noFill/>
        </p:spPr>
        <p:txBody>
          <a:bodyPr wrap="none" rtlCol="0">
            <a:spAutoFit/>
          </a:bodyPr>
          <a:lstStyle/>
          <a:p>
            <a:r>
              <a:rPr lang="en-US" sz="1600" dirty="0">
                <a:latin typeface="Abadi" panose="020B0604020104020204" pitchFamily="34" charset="0"/>
              </a:rPr>
              <a:t>Gilliland et al., </a:t>
            </a:r>
            <a:r>
              <a:rPr lang="en-US" sz="1600" i="1" dirty="0">
                <a:latin typeface="Abadi" panose="020B0604020104020204" pitchFamily="34" charset="0"/>
              </a:rPr>
              <a:t>JGR-A</a:t>
            </a:r>
            <a:r>
              <a:rPr lang="en-US" sz="1600" dirty="0">
                <a:latin typeface="Abadi" panose="020B0604020104020204" pitchFamily="34" charset="0"/>
              </a:rPr>
              <a:t>, 2003</a:t>
            </a:r>
          </a:p>
          <a:p>
            <a:r>
              <a:rPr lang="en-US" sz="1600" dirty="0">
                <a:solidFill>
                  <a:schemeClr val="accent1">
                    <a:lumMod val="75000"/>
                  </a:schemeClr>
                </a:solidFill>
                <a:latin typeface="Abadi" panose="020B0604020104020204" pitchFamily="34" charset="0"/>
                <a:hlinkClick r:id="rId4">
                  <a:extLst>
                    <a:ext uri="{A12FA001-AC4F-418D-AE19-62706E023703}">
                      <ahyp:hlinkClr xmlns:ahyp="http://schemas.microsoft.com/office/drawing/2018/hyperlinkcolor" val="tx"/>
                    </a:ext>
                  </a:extLst>
                </a:hlinkClick>
              </a:rPr>
              <a:t>https://doi.org/10.1029/2002JD003063</a:t>
            </a:r>
            <a:r>
              <a:rPr lang="en-US" sz="1600" dirty="0">
                <a:solidFill>
                  <a:schemeClr val="accent1">
                    <a:lumMod val="75000"/>
                  </a:schemeClr>
                </a:solidFill>
                <a:latin typeface="Abadi" panose="020B0604020104020204" pitchFamily="34" charset="0"/>
              </a:rPr>
              <a:t>   </a:t>
            </a:r>
          </a:p>
        </p:txBody>
      </p:sp>
      <p:grpSp>
        <p:nvGrpSpPr>
          <p:cNvPr id="13" name="Group 12">
            <a:extLst>
              <a:ext uri="{FF2B5EF4-FFF2-40B4-BE49-F238E27FC236}">
                <a16:creationId xmlns:a16="http://schemas.microsoft.com/office/drawing/2014/main" id="{A7109359-81C8-F0C5-DD18-3D005E0096F2}"/>
              </a:ext>
            </a:extLst>
          </p:cNvPr>
          <p:cNvGrpSpPr/>
          <p:nvPr/>
        </p:nvGrpSpPr>
        <p:grpSpPr>
          <a:xfrm>
            <a:off x="-677972" y="3220698"/>
            <a:ext cx="13547944" cy="4550180"/>
            <a:chOff x="-677972" y="3220698"/>
            <a:chExt cx="13547944" cy="4550180"/>
          </a:xfrm>
        </p:grpSpPr>
        <p:grpSp>
          <p:nvGrpSpPr>
            <p:cNvPr id="14" name="Group 13">
              <a:extLst>
                <a:ext uri="{FF2B5EF4-FFF2-40B4-BE49-F238E27FC236}">
                  <a16:creationId xmlns:a16="http://schemas.microsoft.com/office/drawing/2014/main" id="{2281738B-4654-F8B9-70D3-085513F8CC93}"/>
                </a:ext>
              </a:extLst>
            </p:cNvPr>
            <p:cNvGrpSpPr/>
            <p:nvPr/>
          </p:nvGrpSpPr>
          <p:grpSpPr>
            <a:xfrm>
              <a:off x="-677972" y="3220698"/>
              <a:ext cx="13547944" cy="4550180"/>
              <a:chOff x="-677972" y="3220698"/>
              <a:chExt cx="13547944" cy="4550180"/>
            </a:xfrm>
          </p:grpSpPr>
          <p:sp>
            <p:nvSpPr>
              <p:cNvPr id="50" name="Block Arc 49">
                <a:extLst>
                  <a:ext uri="{FF2B5EF4-FFF2-40B4-BE49-F238E27FC236}">
                    <a16:creationId xmlns:a16="http://schemas.microsoft.com/office/drawing/2014/main" id="{2AEABD15-503B-B9DE-4062-F2F21DBF7140}"/>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1" name="Block Arc 50">
                <a:extLst>
                  <a:ext uri="{FF2B5EF4-FFF2-40B4-BE49-F238E27FC236}">
                    <a16:creationId xmlns:a16="http://schemas.microsoft.com/office/drawing/2014/main" id="{F93689B5-CF56-8FFD-7040-C2CCFF978D11}"/>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52" name="Block Arc 51">
                <a:extLst>
                  <a:ext uri="{FF2B5EF4-FFF2-40B4-BE49-F238E27FC236}">
                    <a16:creationId xmlns:a16="http://schemas.microsoft.com/office/drawing/2014/main" id="{2E1174E1-7AE0-900E-027B-E122093065D1}"/>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3" name="Block Arc 52">
                <a:extLst>
                  <a:ext uri="{FF2B5EF4-FFF2-40B4-BE49-F238E27FC236}">
                    <a16:creationId xmlns:a16="http://schemas.microsoft.com/office/drawing/2014/main" id="{5CC5FC9B-7058-3CF7-1A0F-15A59EBB21AF}"/>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4" name="Block Arc 53">
                <a:extLst>
                  <a:ext uri="{FF2B5EF4-FFF2-40B4-BE49-F238E27FC236}">
                    <a16:creationId xmlns:a16="http://schemas.microsoft.com/office/drawing/2014/main" id="{97769DAB-4D7A-78FA-833B-A91729B79183}"/>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5" name="Block Arc 54">
                <a:extLst>
                  <a:ext uri="{FF2B5EF4-FFF2-40B4-BE49-F238E27FC236}">
                    <a16:creationId xmlns:a16="http://schemas.microsoft.com/office/drawing/2014/main" id="{1147B559-C373-9C0F-585A-2DBA451C3BC4}"/>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6" name="Block Arc 55">
                <a:extLst>
                  <a:ext uri="{FF2B5EF4-FFF2-40B4-BE49-F238E27FC236}">
                    <a16:creationId xmlns:a16="http://schemas.microsoft.com/office/drawing/2014/main" id="{550DCB0F-7BB4-66E4-2DC0-54702A0D0AB8}"/>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15" name="Group 14">
              <a:extLst>
                <a:ext uri="{FF2B5EF4-FFF2-40B4-BE49-F238E27FC236}">
                  <a16:creationId xmlns:a16="http://schemas.microsoft.com/office/drawing/2014/main" id="{C806E877-91FC-9680-FA28-89EA6994C71B}"/>
                </a:ext>
              </a:extLst>
            </p:cNvPr>
            <p:cNvGrpSpPr/>
            <p:nvPr/>
          </p:nvGrpSpPr>
          <p:grpSpPr>
            <a:xfrm>
              <a:off x="190" y="5031327"/>
              <a:ext cx="11847304" cy="1707697"/>
              <a:chOff x="190" y="5031327"/>
              <a:chExt cx="11847304" cy="1707697"/>
            </a:xfrm>
          </p:grpSpPr>
          <p:cxnSp>
            <p:nvCxnSpPr>
              <p:cNvPr id="16" name="Straight Connector 15">
                <a:extLst>
                  <a:ext uri="{FF2B5EF4-FFF2-40B4-BE49-F238E27FC236}">
                    <a16:creationId xmlns:a16="http://schemas.microsoft.com/office/drawing/2014/main" id="{EB806708-A38E-8AF0-1E1B-D6B59D68BDAB}"/>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3A73C6C-E97E-DB0E-86A2-1B789550C2E1}"/>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2AC4DB-14AC-4F4D-F3C8-211D1AA960D2}"/>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2969B1-FFC3-8C30-6B1B-20E32A7E3805}"/>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15036A-3918-C522-D510-5DBFE86FBD78}"/>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D2AAC7-8D8F-321A-A9C1-E29C15134953}"/>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373C021-658B-848D-AAE2-3CCFF0ECA5EE}"/>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B2BC0A7-CE28-9B08-99B5-CD095637BA2F}"/>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4BE86A-B4C8-4D89-B2DB-DC2CB457F611}"/>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6BE012-AB63-6867-5CAF-67B39C735AD2}"/>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FF8254B-988B-1248-7BBF-DF1B8D7D1F9E}"/>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7144C4-9405-50F5-58DB-59D324D40643}"/>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1216375-6105-1CF5-0F8F-A040AEDBBFF6}"/>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43996A-D50E-4EFE-DF41-2B3D33911A30}"/>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03DF8D-0604-A9B0-B39E-CDD5511324EF}"/>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050D4B-F1BC-1E7F-9524-6808010F3E22}"/>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61B316E-8D2D-E84B-68AB-D37CC509A012}"/>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05A76CA-116C-0EA1-168C-6E832619F8E2}"/>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34" name="TextBox 33">
                <a:extLst>
                  <a:ext uri="{FF2B5EF4-FFF2-40B4-BE49-F238E27FC236}">
                    <a16:creationId xmlns:a16="http://schemas.microsoft.com/office/drawing/2014/main" id="{4E566E9F-B902-8981-1386-3DCA0177A40A}"/>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35" name="TextBox 34">
                <a:extLst>
                  <a:ext uri="{FF2B5EF4-FFF2-40B4-BE49-F238E27FC236}">
                    <a16:creationId xmlns:a16="http://schemas.microsoft.com/office/drawing/2014/main" id="{01BC7C77-B40C-53D4-4071-DBA520A7AEBC}"/>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36" name="TextBox 35">
                <a:extLst>
                  <a:ext uri="{FF2B5EF4-FFF2-40B4-BE49-F238E27FC236}">
                    <a16:creationId xmlns:a16="http://schemas.microsoft.com/office/drawing/2014/main" id="{8C5DA189-A7EA-4696-3718-5AEC7DF83F8B}"/>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37" name="TextBox 36">
                <a:extLst>
                  <a:ext uri="{FF2B5EF4-FFF2-40B4-BE49-F238E27FC236}">
                    <a16:creationId xmlns:a16="http://schemas.microsoft.com/office/drawing/2014/main" id="{BF41E1A1-C832-6A25-DAFB-9D819602110B}"/>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38" name="TextBox 37">
                <a:extLst>
                  <a:ext uri="{FF2B5EF4-FFF2-40B4-BE49-F238E27FC236}">
                    <a16:creationId xmlns:a16="http://schemas.microsoft.com/office/drawing/2014/main" id="{9B7252D0-6BAA-FF16-06CC-6E0BD025DA2F}"/>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39" name="TextBox 38">
                <a:extLst>
                  <a:ext uri="{FF2B5EF4-FFF2-40B4-BE49-F238E27FC236}">
                    <a16:creationId xmlns:a16="http://schemas.microsoft.com/office/drawing/2014/main" id="{36E42B35-819C-8E62-0304-CCC0788D2D36}"/>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40" name="TextBox 39">
                <a:extLst>
                  <a:ext uri="{FF2B5EF4-FFF2-40B4-BE49-F238E27FC236}">
                    <a16:creationId xmlns:a16="http://schemas.microsoft.com/office/drawing/2014/main" id="{AC386B24-2F98-293B-E4ED-27FA4FC31B53}"/>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41" name="TextBox 40">
                <a:extLst>
                  <a:ext uri="{FF2B5EF4-FFF2-40B4-BE49-F238E27FC236}">
                    <a16:creationId xmlns:a16="http://schemas.microsoft.com/office/drawing/2014/main" id="{D5C69A73-0678-869C-4C8F-51B4A94C1ADC}"/>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42" name="TextBox 41">
                <a:extLst>
                  <a:ext uri="{FF2B5EF4-FFF2-40B4-BE49-F238E27FC236}">
                    <a16:creationId xmlns:a16="http://schemas.microsoft.com/office/drawing/2014/main" id="{0DD981BB-FA8E-944C-69D6-405028F6E96A}"/>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43" name="TextBox 42">
                <a:extLst>
                  <a:ext uri="{FF2B5EF4-FFF2-40B4-BE49-F238E27FC236}">
                    <a16:creationId xmlns:a16="http://schemas.microsoft.com/office/drawing/2014/main" id="{0AC48BC0-BDE7-6D1F-0990-A0670CCD05F7}"/>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44" name="TextBox 43">
                <a:extLst>
                  <a:ext uri="{FF2B5EF4-FFF2-40B4-BE49-F238E27FC236}">
                    <a16:creationId xmlns:a16="http://schemas.microsoft.com/office/drawing/2014/main" id="{3ADC1946-C593-5850-D87A-1547843052CD}"/>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45" name="TextBox 44">
                <a:extLst>
                  <a:ext uri="{FF2B5EF4-FFF2-40B4-BE49-F238E27FC236}">
                    <a16:creationId xmlns:a16="http://schemas.microsoft.com/office/drawing/2014/main" id="{E58E22F9-22AB-A473-3433-98D6DA42C5A5}"/>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46" name="TextBox 45">
                <a:extLst>
                  <a:ext uri="{FF2B5EF4-FFF2-40B4-BE49-F238E27FC236}">
                    <a16:creationId xmlns:a16="http://schemas.microsoft.com/office/drawing/2014/main" id="{651443CD-A060-8D73-9286-8C8F0C50C1D7}"/>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47" name="TextBox 46">
                <a:extLst>
                  <a:ext uri="{FF2B5EF4-FFF2-40B4-BE49-F238E27FC236}">
                    <a16:creationId xmlns:a16="http://schemas.microsoft.com/office/drawing/2014/main" id="{657F95DA-5CAF-6A3E-0B02-96CA3EB5810C}"/>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48" name="TextBox 47">
                <a:extLst>
                  <a:ext uri="{FF2B5EF4-FFF2-40B4-BE49-F238E27FC236}">
                    <a16:creationId xmlns:a16="http://schemas.microsoft.com/office/drawing/2014/main" id="{2ACFB989-C378-3631-8F70-A8C4C0320404}"/>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49" name="TextBox 48">
                <a:extLst>
                  <a:ext uri="{FF2B5EF4-FFF2-40B4-BE49-F238E27FC236}">
                    <a16:creationId xmlns:a16="http://schemas.microsoft.com/office/drawing/2014/main" id="{2D1299B9-7CFD-7597-BF7D-592729FCBE79}"/>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57" name="Star: 5 Points 56">
            <a:extLst>
              <a:ext uri="{FF2B5EF4-FFF2-40B4-BE49-F238E27FC236}">
                <a16:creationId xmlns:a16="http://schemas.microsoft.com/office/drawing/2014/main" id="{68D2D7C6-CDD5-C868-645C-FEF0854CA000}"/>
              </a:ext>
            </a:extLst>
          </p:cNvPr>
          <p:cNvSpPr>
            <a:spLocks noChangeAspect="1"/>
          </p:cNvSpPr>
          <p:nvPr/>
        </p:nvSpPr>
        <p:spPr>
          <a:xfrm>
            <a:off x="5341717" y="5513404"/>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E9E60F1C-9CF5-B976-B2D3-00FFC417F768}"/>
              </a:ext>
            </a:extLst>
          </p:cNvPr>
          <p:cNvPicPr>
            <a:picLocks noChangeAspect="1"/>
          </p:cNvPicPr>
          <p:nvPr/>
        </p:nvPicPr>
        <p:blipFill rotWithShape="1">
          <a:blip r:embed="rId5"/>
          <a:srcRect l="3103"/>
          <a:stretch/>
        </p:blipFill>
        <p:spPr>
          <a:xfrm>
            <a:off x="6397449" y="3973507"/>
            <a:ext cx="4114800" cy="2789860"/>
          </a:xfrm>
          <a:prstGeom prst="rect">
            <a:avLst/>
          </a:prstGeom>
          <a:ln>
            <a:solidFill>
              <a:schemeClr val="tx1"/>
            </a:solidFill>
          </a:ln>
        </p:spPr>
      </p:pic>
      <p:pic>
        <p:nvPicPr>
          <p:cNvPr id="11" name="Picture 10">
            <a:extLst>
              <a:ext uri="{FF2B5EF4-FFF2-40B4-BE49-F238E27FC236}">
                <a16:creationId xmlns:a16="http://schemas.microsoft.com/office/drawing/2014/main" id="{4F56C872-CCBE-34D7-25AD-BA67E904BE56}"/>
              </a:ext>
            </a:extLst>
          </p:cNvPr>
          <p:cNvPicPr>
            <a:picLocks noChangeAspect="1"/>
          </p:cNvPicPr>
          <p:nvPr/>
        </p:nvPicPr>
        <p:blipFill>
          <a:blip r:embed="rId6"/>
          <a:stretch>
            <a:fillRect/>
          </a:stretch>
        </p:blipFill>
        <p:spPr>
          <a:xfrm rot="21060000">
            <a:off x="211941" y="1694217"/>
            <a:ext cx="4114800" cy="1402019"/>
          </a:xfrm>
          <a:prstGeom prst="rect">
            <a:avLst/>
          </a:prstGeom>
          <a:ln>
            <a:solidFill>
              <a:schemeClr val="tx1"/>
            </a:solidFill>
          </a:ln>
        </p:spPr>
      </p:pic>
      <p:pic>
        <p:nvPicPr>
          <p:cNvPr id="8" name="Picture 7">
            <a:extLst>
              <a:ext uri="{FF2B5EF4-FFF2-40B4-BE49-F238E27FC236}">
                <a16:creationId xmlns:a16="http://schemas.microsoft.com/office/drawing/2014/main" id="{FAA1B278-2238-CCAF-A0D4-F80F0BAE406E}"/>
              </a:ext>
            </a:extLst>
          </p:cNvPr>
          <p:cNvPicPr>
            <a:picLocks noChangeAspect="1"/>
          </p:cNvPicPr>
          <p:nvPr/>
        </p:nvPicPr>
        <p:blipFill>
          <a:blip r:embed="rId7"/>
          <a:stretch>
            <a:fillRect/>
          </a:stretch>
        </p:blipFill>
        <p:spPr>
          <a:xfrm rot="21060000">
            <a:off x="4012840" y="1694665"/>
            <a:ext cx="4114800" cy="1329263"/>
          </a:xfrm>
          <a:prstGeom prst="rect">
            <a:avLst/>
          </a:prstGeom>
          <a:ln>
            <a:solidFill>
              <a:schemeClr val="tx1"/>
            </a:solidFill>
          </a:ln>
        </p:spPr>
      </p:pic>
      <p:pic>
        <p:nvPicPr>
          <p:cNvPr id="5" name="Picture 4">
            <a:extLst>
              <a:ext uri="{FF2B5EF4-FFF2-40B4-BE49-F238E27FC236}">
                <a16:creationId xmlns:a16="http://schemas.microsoft.com/office/drawing/2014/main" id="{CF782021-B930-DAC2-3C88-CD4FF38BE251}"/>
              </a:ext>
            </a:extLst>
          </p:cNvPr>
          <p:cNvPicPr>
            <a:picLocks noChangeAspect="1"/>
          </p:cNvPicPr>
          <p:nvPr/>
        </p:nvPicPr>
        <p:blipFill>
          <a:blip r:embed="rId8"/>
          <a:stretch>
            <a:fillRect/>
          </a:stretch>
        </p:blipFill>
        <p:spPr>
          <a:xfrm rot="21060000">
            <a:off x="7796355" y="1694906"/>
            <a:ext cx="4114800" cy="1290118"/>
          </a:xfrm>
          <a:prstGeom prst="rect">
            <a:avLst/>
          </a:prstGeom>
          <a:ln>
            <a:solidFill>
              <a:schemeClr val="tx1"/>
            </a:solidFill>
          </a:ln>
        </p:spPr>
      </p:pic>
      <p:pic>
        <p:nvPicPr>
          <p:cNvPr id="67" name="Picture 66">
            <a:extLst>
              <a:ext uri="{FF2B5EF4-FFF2-40B4-BE49-F238E27FC236}">
                <a16:creationId xmlns:a16="http://schemas.microsoft.com/office/drawing/2014/main" id="{A27D87FF-7E3D-92AD-FECC-CEB8CC248CDD}"/>
              </a:ext>
            </a:extLst>
          </p:cNvPr>
          <p:cNvPicPr>
            <a:picLocks noChangeAspect="1"/>
          </p:cNvPicPr>
          <p:nvPr/>
        </p:nvPicPr>
        <p:blipFill>
          <a:blip r:embed="rId9"/>
          <a:stretch>
            <a:fillRect/>
          </a:stretch>
        </p:blipFill>
        <p:spPr>
          <a:xfrm>
            <a:off x="535108" y="4020167"/>
            <a:ext cx="4372554" cy="2743200"/>
          </a:xfrm>
          <a:prstGeom prst="rect">
            <a:avLst/>
          </a:prstGeom>
          <a:ln>
            <a:solidFill>
              <a:schemeClr val="tx1"/>
            </a:solidFill>
          </a:ln>
        </p:spPr>
      </p:pic>
    </p:spTree>
    <p:extLst>
      <p:ext uri="{BB962C8B-B14F-4D97-AF65-F5344CB8AC3E}">
        <p14:creationId xmlns:p14="http://schemas.microsoft.com/office/powerpoint/2010/main" val="2067098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E871-AE21-15D8-E354-5FEEDCCD5B91}"/>
              </a:ext>
            </a:extLst>
          </p:cNvPr>
          <p:cNvSpPr>
            <a:spLocks noGrp="1"/>
          </p:cNvSpPr>
          <p:nvPr>
            <p:ph type="title"/>
          </p:nvPr>
        </p:nvSpPr>
        <p:spPr/>
        <p:txBody>
          <a:bodyPr>
            <a:normAutofit fontScale="90000"/>
          </a:bodyPr>
          <a:lstStyle/>
          <a:p>
            <a:r>
              <a:rPr lang="en-US" dirty="0"/>
              <a:t>Climate Impacts on Regional Air Quality</a:t>
            </a:r>
          </a:p>
        </p:txBody>
      </p:sp>
      <p:sp>
        <p:nvSpPr>
          <p:cNvPr id="3" name="Slide Number Placeholder 2">
            <a:extLst>
              <a:ext uri="{FF2B5EF4-FFF2-40B4-BE49-F238E27FC236}">
                <a16:creationId xmlns:a16="http://schemas.microsoft.com/office/drawing/2014/main" id="{BCC6C10E-8629-E141-D7F4-8BFFF41FA7EF}"/>
              </a:ext>
            </a:extLst>
          </p:cNvPr>
          <p:cNvSpPr>
            <a:spLocks noGrp="1"/>
          </p:cNvSpPr>
          <p:nvPr>
            <p:ph type="sldNum" sz="quarter" idx="12"/>
          </p:nvPr>
        </p:nvSpPr>
        <p:spPr/>
        <p:txBody>
          <a:bodyPr/>
          <a:lstStyle/>
          <a:p>
            <a:fld id="{B1ACB710-0265-4668-9FC1-C9C0EDA73F24}" type="slidenum">
              <a:rPr lang="en-US" smtClean="0"/>
              <a:pPr/>
              <a:t>14</a:t>
            </a:fld>
            <a:endParaRPr lang="en-US"/>
          </a:p>
        </p:txBody>
      </p:sp>
      <p:grpSp>
        <p:nvGrpSpPr>
          <p:cNvPr id="4" name="Group 3">
            <a:extLst>
              <a:ext uri="{FF2B5EF4-FFF2-40B4-BE49-F238E27FC236}">
                <a16:creationId xmlns:a16="http://schemas.microsoft.com/office/drawing/2014/main" id="{F9F969EE-8DAF-74F5-9B9E-AF645EAC882C}"/>
              </a:ext>
            </a:extLst>
          </p:cNvPr>
          <p:cNvGrpSpPr/>
          <p:nvPr/>
        </p:nvGrpSpPr>
        <p:grpSpPr>
          <a:xfrm>
            <a:off x="-677972" y="3220698"/>
            <a:ext cx="13547944" cy="4550180"/>
            <a:chOff x="-677972" y="3220698"/>
            <a:chExt cx="13547944" cy="4550180"/>
          </a:xfrm>
        </p:grpSpPr>
        <p:grpSp>
          <p:nvGrpSpPr>
            <p:cNvPr id="5" name="Group 4">
              <a:extLst>
                <a:ext uri="{FF2B5EF4-FFF2-40B4-BE49-F238E27FC236}">
                  <a16:creationId xmlns:a16="http://schemas.microsoft.com/office/drawing/2014/main" id="{6AA2DC6F-5542-30A6-7949-3BB42865E717}"/>
                </a:ext>
              </a:extLst>
            </p:cNvPr>
            <p:cNvGrpSpPr/>
            <p:nvPr/>
          </p:nvGrpSpPr>
          <p:grpSpPr>
            <a:xfrm>
              <a:off x="-677972" y="3220698"/>
              <a:ext cx="13547944" cy="4550180"/>
              <a:chOff x="-677972" y="3220698"/>
              <a:chExt cx="13547944" cy="4550180"/>
            </a:xfrm>
          </p:grpSpPr>
          <p:sp>
            <p:nvSpPr>
              <p:cNvPr id="41" name="Block Arc 40">
                <a:extLst>
                  <a:ext uri="{FF2B5EF4-FFF2-40B4-BE49-F238E27FC236}">
                    <a16:creationId xmlns:a16="http://schemas.microsoft.com/office/drawing/2014/main" id="{A5199FA1-6E0E-44A1-E63B-E1B208C24566}"/>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2" name="Block Arc 41">
                <a:extLst>
                  <a:ext uri="{FF2B5EF4-FFF2-40B4-BE49-F238E27FC236}">
                    <a16:creationId xmlns:a16="http://schemas.microsoft.com/office/drawing/2014/main" id="{AD04029F-2A5F-8518-E019-E58F54DD4E63}"/>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43" name="Block Arc 42">
                <a:extLst>
                  <a:ext uri="{FF2B5EF4-FFF2-40B4-BE49-F238E27FC236}">
                    <a16:creationId xmlns:a16="http://schemas.microsoft.com/office/drawing/2014/main" id="{8EB5C36A-DDC7-0856-4229-D8D6D4F723F1}"/>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4" name="Block Arc 43">
                <a:extLst>
                  <a:ext uri="{FF2B5EF4-FFF2-40B4-BE49-F238E27FC236}">
                    <a16:creationId xmlns:a16="http://schemas.microsoft.com/office/drawing/2014/main" id="{07747F10-8937-DD80-759E-17A4FE88F5F2}"/>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5" name="Block Arc 44">
                <a:extLst>
                  <a:ext uri="{FF2B5EF4-FFF2-40B4-BE49-F238E27FC236}">
                    <a16:creationId xmlns:a16="http://schemas.microsoft.com/office/drawing/2014/main" id="{0C07CBDA-19DD-BACF-3E41-DDBB0938F09A}"/>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6" name="Block Arc 45">
                <a:extLst>
                  <a:ext uri="{FF2B5EF4-FFF2-40B4-BE49-F238E27FC236}">
                    <a16:creationId xmlns:a16="http://schemas.microsoft.com/office/drawing/2014/main" id="{D7D9E841-DE1D-2A2E-4B99-829549CFD58B}"/>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7" name="Block Arc 46">
                <a:extLst>
                  <a:ext uri="{FF2B5EF4-FFF2-40B4-BE49-F238E27FC236}">
                    <a16:creationId xmlns:a16="http://schemas.microsoft.com/office/drawing/2014/main" id="{5FB8D294-DE5E-ECAD-7B44-CAA4E5B46526}"/>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6" name="Group 5">
              <a:extLst>
                <a:ext uri="{FF2B5EF4-FFF2-40B4-BE49-F238E27FC236}">
                  <a16:creationId xmlns:a16="http://schemas.microsoft.com/office/drawing/2014/main" id="{C75F2D63-332E-0CDD-BF36-2DB653F34C49}"/>
                </a:ext>
              </a:extLst>
            </p:cNvPr>
            <p:cNvGrpSpPr/>
            <p:nvPr/>
          </p:nvGrpSpPr>
          <p:grpSpPr>
            <a:xfrm>
              <a:off x="190" y="5031327"/>
              <a:ext cx="11847304" cy="1707697"/>
              <a:chOff x="190" y="5031327"/>
              <a:chExt cx="11847304" cy="1707697"/>
            </a:xfrm>
          </p:grpSpPr>
          <p:cxnSp>
            <p:nvCxnSpPr>
              <p:cNvPr id="7" name="Straight Connector 6">
                <a:extLst>
                  <a:ext uri="{FF2B5EF4-FFF2-40B4-BE49-F238E27FC236}">
                    <a16:creationId xmlns:a16="http://schemas.microsoft.com/office/drawing/2014/main" id="{9A3C4F89-FDEB-93D2-CBF9-1D2DCD555175}"/>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10D489-65CC-7B14-9B48-5505AFC1ABD9}"/>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3FDF66-197E-0FF7-1EB6-BFC83D61C7D5}"/>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C2D1EC-E237-029D-FEDF-24D45AA48313}"/>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B9DE7B-C820-59CC-6FAB-6BBACF7C8A0F}"/>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D3F7697-86F6-9A10-A186-86C74EED298B}"/>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249B4-BE31-8A7B-EE45-7F9B8DCCAD5A}"/>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963A31-E4CE-B2A8-E9E9-7E16C07E7F97}"/>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9C20E3-9280-37CD-ECF3-DC49F7C7470B}"/>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CF6B05-9D18-262C-7763-07D023DCAD69}"/>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2F8C4D-6803-264A-C21F-64C599D058D4}"/>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C55895C-A03C-D065-1787-104AE1571332}"/>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BAC8CC8-A1EE-6535-4234-B67A024CCF37}"/>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2C2274-4D5D-A748-25D1-41A4E057D3B0}"/>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2135D6-4ED3-FACB-8C47-8A17FFA4E276}"/>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5608C0-517D-3DB8-A71B-26ACB8C63A70}"/>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01AB27-D959-7951-6778-D6B23975A52B}"/>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000F00D-2FF2-AE23-88C0-6F15684A4ED9}"/>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25" name="TextBox 24">
                <a:extLst>
                  <a:ext uri="{FF2B5EF4-FFF2-40B4-BE49-F238E27FC236}">
                    <a16:creationId xmlns:a16="http://schemas.microsoft.com/office/drawing/2014/main" id="{0852C014-EDC5-3CFD-EC19-635D9767FEC8}"/>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26" name="TextBox 25">
                <a:extLst>
                  <a:ext uri="{FF2B5EF4-FFF2-40B4-BE49-F238E27FC236}">
                    <a16:creationId xmlns:a16="http://schemas.microsoft.com/office/drawing/2014/main" id="{54A1ED6A-1E31-84EE-F90A-C0E7F7FCFD2D}"/>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27" name="TextBox 26">
                <a:extLst>
                  <a:ext uri="{FF2B5EF4-FFF2-40B4-BE49-F238E27FC236}">
                    <a16:creationId xmlns:a16="http://schemas.microsoft.com/office/drawing/2014/main" id="{DAD0D770-CBD2-4BCC-8CB6-4E58A5AF0D08}"/>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28" name="TextBox 27">
                <a:extLst>
                  <a:ext uri="{FF2B5EF4-FFF2-40B4-BE49-F238E27FC236}">
                    <a16:creationId xmlns:a16="http://schemas.microsoft.com/office/drawing/2014/main" id="{69686A15-D347-03F2-7CB5-B1F04961F8BE}"/>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29" name="TextBox 28">
                <a:extLst>
                  <a:ext uri="{FF2B5EF4-FFF2-40B4-BE49-F238E27FC236}">
                    <a16:creationId xmlns:a16="http://schemas.microsoft.com/office/drawing/2014/main" id="{98233B80-609B-6BE3-8B99-5D0F9C0EB8E4}"/>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30" name="TextBox 29">
                <a:extLst>
                  <a:ext uri="{FF2B5EF4-FFF2-40B4-BE49-F238E27FC236}">
                    <a16:creationId xmlns:a16="http://schemas.microsoft.com/office/drawing/2014/main" id="{63AA3D2C-70EB-CBBE-C4D7-5030A0BDF338}"/>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31" name="TextBox 30">
                <a:extLst>
                  <a:ext uri="{FF2B5EF4-FFF2-40B4-BE49-F238E27FC236}">
                    <a16:creationId xmlns:a16="http://schemas.microsoft.com/office/drawing/2014/main" id="{B4F5FD02-F0BE-4A10-574B-EA0EAA22AD0B}"/>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32" name="TextBox 31">
                <a:extLst>
                  <a:ext uri="{FF2B5EF4-FFF2-40B4-BE49-F238E27FC236}">
                    <a16:creationId xmlns:a16="http://schemas.microsoft.com/office/drawing/2014/main" id="{84ED573C-97CE-9B8E-1041-F916C6AE6BD5}"/>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33" name="TextBox 32">
                <a:extLst>
                  <a:ext uri="{FF2B5EF4-FFF2-40B4-BE49-F238E27FC236}">
                    <a16:creationId xmlns:a16="http://schemas.microsoft.com/office/drawing/2014/main" id="{7D5D818C-D85E-7740-E75F-460C9E250B05}"/>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34" name="TextBox 33">
                <a:extLst>
                  <a:ext uri="{FF2B5EF4-FFF2-40B4-BE49-F238E27FC236}">
                    <a16:creationId xmlns:a16="http://schemas.microsoft.com/office/drawing/2014/main" id="{274913BF-7236-AFC7-C362-6E7CCD655F71}"/>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35" name="TextBox 34">
                <a:extLst>
                  <a:ext uri="{FF2B5EF4-FFF2-40B4-BE49-F238E27FC236}">
                    <a16:creationId xmlns:a16="http://schemas.microsoft.com/office/drawing/2014/main" id="{C6B5064C-46C8-5A76-A12A-D3F9CA84F6E7}"/>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36" name="TextBox 35">
                <a:extLst>
                  <a:ext uri="{FF2B5EF4-FFF2-40B4-BE49-F238E27FC236}">
                    <a16:creationId xmlns:a16="http://schemas.microsoft.com/office/drawing/2014/main" id="{D96B009F-6C21-737B-C21B-A7934AB5B99A}"/>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37" name="TextBox 36">
                <a:extLst>
                  <a:ext uri="{FF2B5EF4-FFF2-40B4-BE49-F238E27FC236}">
                    <a16:creationId xmlns:a16="http://schemas.microsoft.com/office/drawing/2014/main" id="{726B57E3-04FB-BDF2-DF0F-81D011980889}"/>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38" name="TextBox 37">
                <a:extLst>
                  <a:ext uri="{FF2B5EF4-FFF2-40B4-BE49-F238E27FC236}">
                    <a16:creationId xmlns:a16="http://schemas.microsoft.com/office/drawing/2014/main" id="{872269C3-3CF6-366E-690E-DA35D3031B92}"/>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39" name="TextBox 38">
                <a:extLst>
                  <a:ext uri="{FF2B5EF4-FFF2-40B4-BE49-F238E27FC236}">
                    <a16:creationId xmlns:a16="http://schemas.microsoft.com/office/drawing/2014/main" id="{0F601A4D-D059-6E3C-3BED-BCB9543B963A}"/>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40" name="TextBox 39">
                <a:extLst>
                  <a:ext uri="{FF2B5EF4-FFF2-40B4-BE49-F238E27FC236}">
                    <a16:creationId xmlns:a16="http://schemas.microsoft.com/office/drawing/2014/main" id="{6491C114-8D00-4087-BF04-2CB51F2F0D16}"/>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48" name="Star: 5 Points 47">
            <a:extLst>
              <a:ext uri="{FF2B5EF4-FFF2-40B4-BE49-F238E27FC236}">
                <a16:creationId xmlns:a16="http://schemas.microsoft.com/office/drawing/2014/main" id="{4321E4A2-E257-0B68-81E3-C1F5ADA068D0}"/>
              </a:ext>
            </a:extLst>
          </p:cNvPr>
          <p:cNvSpPr>
            <a:spLocks noChangeAspect="1"/>
          </p:cNvSpPr>
          <p:nvPr/>
        </p:nvSpPr>
        <p:spPr>
          <a:xfrm>
            <a:off x="6065059" y="5614797"/>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etails are in the caption following the image">
            <a:extLst>
              <a:ext uri="{FF2B5EF4-FFF2-40B4-BE49-F238E27FC236}">
                <a16:creationId xmlns:a16="http://schemas.microsoft.com/office/drawing/2014/main" id="{CDC7A22B-BA48-6051-DF8E-E614F3864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1" y="3545546"/>
            <a:ext cx="4206240" cy="32058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Details are in the caption following the image">
            <a:extLst>
              <a:ext uri="{FF2B5EF4-FFF2-40B4-BE49-F238E27FC236}">
                <a16:creationId xmlns:a16="http://schemas.microsoft.com/office/drawing/2014/main" id="{30DBC857-1F28-745D-B89D-5E879ABAE0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266"/>
          <a:stretch/>
        </p:blipFill>
        <p:spPr bwMode="auto">
          <a:xfrm>
            <a:off x="6168485" y="1327138"/>
            <a:ext cx="5429250" cy="319356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80A998B-583D-2EAA-3BD7-D9E6593998DB}"/>
              </a:ext>
            </a:extLst>
          </p:cNvPr>
          <p:cNvSpPr txBox="1"/>
          <p:nvPr/>
        </p:nvSpPr>
        <p:spPr>
          <a:xfrm>
            <a:off x="6934500" y="4494386"/>
            <a:ext cx="3897221" cy="584775"/>
          </a:xfrm>
          <a:prstGeom prst="rect">
            <a:avLst/>
          </a:prstGeom>
          <a:noFill/>
        </p:spPr>
        <p:txBody>
          <a:bodyPr wrap="none" rtlCol="0">
            <a:spAutoFit/>
          </a:bodyPr>
          <a:lstStyle/>
          <a:p>
            <a:r>
              <a:rPr lang="en-US" sz="1600" dirty="0">
                <a:latin typeface="Abadi" panose="020B0604020104020204" pitchFamily="34" charset="0"/>
              </a:rPr>
              <a:t>Nolte et al., </a:t>
            </a:r>
            <a:r>
              <a:rPr lang="en-US" sz="1600" i="1" dirty="0">
                <a:latin typeface="Abadi" panose="020B0604020104020204" pitchFamily="34" charset="0"/>
              </a:rPr>
              <a:t>JGR-A</a:t>
            </a:r>
            <a:r>
              <a:rPr lang="en-US" sz="1600" dirty="0">
                <a:latin typeface="Abadi" panose="020B0604020104020204" pitchFamily="34" charset="0"/>
              </a:rPr>
              <a:t>, 2008</a:t>
            </a:r>
          </a:p>
          <a:p>
            <a:r>
              <a:rPr lang="en-US" sz="1600" dirty="0">
                <a:solidFill>
                  <a:schemeClr val="accent1">
                    <a:lumMod val="75000"/>
                  </a:schemeClr>
                </a:solidFill>
                <a:latin typeface="Abadi" panose="020B0604020104020204" pitchFamily="34" charset="0"/>
                <a:hlinkClick r:id="rId4">
                  <a:extLst>
                    <a:ext uri="{A12FA001-AC4F-418D-AE19-62706E023703}">
                      <ahyp:hlinkClr xmlns:ahyp="http://schemas.microsoft.com/office/drawing/2018/hyperlinkcolor" val="tx"/>
                    </a:ext>
                  </a:extLst>
                </a:hlinkClick>
              </a:rPr>
              <a:t>https://doi.org/10.1029/2007JD008497</a:t>
            </a:r>
            <a:r>
              <a:rPr lang="en-US" sz="1600" dirty="0">
                <a:solidFill>
                  <a:schemeClr val="accent1">
                    <a:lumMod val="75000"/>
                  </a:schemeClr>
                </a:solidFill>
                <a:latin typeface="Abadi" panose="020B0604020104020204" pitchFamily="34" charset="0"/>
              </a:rPr>
              <a:t> </a:t>
            </a:r>
          </a:p>
        </p:txBody>
      </p:sp>
      <p:pic>
        <p:nvPicPr>
          <p:cNvPr id="50" name="Picture 49">
            <a:extLst>
              <a:ext uri="{FF2B5EF4-FFF2-40B4-BE49-F238E27FC236}">
                <a16:creationId xmlns:a16="http://schemas.microsoft.com/office/drawing/2014/main" id="{EB2A94A2-2000-0932-8177-8F846699983E}"/>
              </a:ext>
            </a:extLst>
          </p:cNvPr>
          <p:cNvPicPr>
            <a:picLocks noChangeAspect="1"/>
          </p:cNvPicPr>
          <p:nvPr/>
        </p:nvPicPr>
        <p:blipFill rotWithShape="1">
          <a:blip r:embed="rId5"/>
          <a:srcRect b="1814"/>
          <a:stretch/>
        </p:blipFill>
        <p:spPr>
          <a:xfrm>
            <a:off x="118125" y="1500639"/>
            <a:ext cx="5486400" cy="1795637"/>
          </a:xfrm>
          <a:prstGeom prst="rect">
            <a:avLst/>
          </a:prstGeom>
          <a:ln w="53975" cmpd="thickThin">
            <a:solidFill>
              <a:schemeClr val="tx1"/>
            </a:solidFill>
          </a:ln>
        </p:spPr>
      </p:pic>
    </p:spTree>
    <p:extLst>
      <p:ext uri="{BB962C8B-B14F-4D97-AF65-F5344CB8AC3E}">
        <p14:creationId xmlns:p14="http://schemas.microsoft.com/office/powerpoint/2010/main" val="1464453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E53839E7-477A-1895-2ADF-14A48798B8D4}"/>
              </a:ext>
            </a:extLst>
          </p:cNvPr>
          <p:cNvGrpSpPr/>
          <p:nvPr/>
        </p:nvGrpSpPr>
        <p:grpSpPr>
          <a:xfrm>
            <a:off x="-677972" y="3220698"/>
            <a:ext cx="13547944" cy="4550180"/>
            <a:chOff x="-677972" y="3220698"/>
            <a:chExt cx="13547944" cy="4550180"/>
          </a:xfrm>
        </p:grpSpPr>
        <p:grpSp>
          <p:nvGrpSpPr>
            <p:cNvPr id="56" name="Group 55">
              <a:extLst>
                <a:ext uri="{FF2B5EF4-FFF2-40B4-BE49-F238E27FC236}">
                  <a16:creationId xmlns:a16="http://schemas.microsoft.com/office/drawing/2014/main" id="{36850E64-5411-48D6-8BCD-5D3BAA0E6A14}"/>
                </a:ext>
              </a:extLst>
            </p:cNvPr>
            <p:cNvGrpSpPr/>
            <p:nvPr/>
          </p:nvGrpSpPr>
          <p:grpSpPr>
            <a:xfrm>
              <a:off x="-677972" y="3220698"/>
              <a:ext cx="13547944" cy="4550180"/>
              <a:chOff x="-677972" y="3220698"/>
              <a:chExt cx="13547944" cy="4550180"/>
            </a:xfrm>
          </p:grpSpPr>
          <p:sp>
            <p:nvSpPr>
              <p:cNvPr id="92" name="Block Arc 91">
                <a:extLst>
                  <a:ext uri="{FF2B5EF4-FFF2-40B4-BE49-F238E27FC236}">
                    <a16:creationId xmlns:a16="http://schemas.microsoft.com/office/drawing/2014/main" id="{28DB6EA8-0AA1-FA84-0CD5-D03AEA32DEEF}"/>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3" name="Block Arc 92">
                <a:extLst>
                  <a:ext uri="{FF2B5EF4-FFF2-40B4-BE49-F238E27FC236}">
                    <a16:creationId xmlns:a16="http://schemas.microsoft.com/office/drawing/2014/main" id="{3A10CCEE-C440-A1DB-5F38-9867736C2DD2}"/>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94" name="Block Arc 93">
                <a:extLst>
                  <a:ext uri="{FF2B5EF4-FFF2-40B4-BE49-F238E27FC236}">
                    <a16:creationId xmlns:a16="http://schemas.microsoft.com/office/drawing/2014/main" id="{CB0CCD55-43BF-D3FD-6127-202BA7EB8BD1}"/>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5" name="Block Arc 94">
                <a:extLst>
                  <a:ext uri="{FF2B5EF4-FFF2-40B4-BE49-F238E27FC236}">
                    <a16:creationId xmlns:a16="http://schemas.microsoft.com/office/drawing/2014/main" id="{A5636AA4-60B6-51AB-AB37-1CD1AE9D7DD5}"/>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6" name="Block Arc 95">
                <a:extLst>
                  <a:ext uri="{FF2B5EF4-FFF2-40B4-BE49-F238E27FC236}">
                    <a16:creationId xmlns:a16="http://schemas.microsoft.com/office/drawing/2014/main" id="{93B1A8D3-3CFD-65ED-FA4F-C528FBF63781}"/>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7" name="Block Arc 96">
                <a:extLst>
                  <a:ext uri="{FF2B5EF4-FFF2-40B4-BE49-F238E27FC236}">
                    <a16:creationId xmlns:a16="http://schemas.microsoft.com/office/drawing/2014/main" id="{9BC41654-CF76-1B90-D716-C084FFDE3F62}"/>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8" name="Block Arc 97">
                <a:extLst>
                  <a:ext uri="{FF2B5EF4-FFF2-40B4-BE49-F238E27FC236}">
                    <a16:creationId xmlns:a16="http://schemas.microsoft.com/office/drawing/2014/main" id="{CFF1A574-CDE8-7431-C15D-82BF23C059DD}"/>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57" name="Group 56">
              <a:extLst>
                <a:ext uri="{FF2B5EF4-FFF2-40B4-BE49-F238E27FC236}">
                  <a16:creationId xmlns:a16="http://schemas.microsoft.com/office/drawing/2014/main" id="{E8D34DC1-98A8-C2F7-6884-582B830183A5}"/>
                </a:ext>
              </a:extLst>
            </p:cNvPr>
            <p:cNvGrpSpPr/>
            <p:nvPr/>
          </p:nvGrpSpPr>
          <p:grpSpPr>
            <a:xfrm>
              <a:off x="190" y="5031327"/>
              <a:ext cx="11847304" cy="1707697"/>
              <a:chOff x="190" y="5031327"/>
              <a:chExt cx="11847304" cy="1707697"/>
            </a:xfrm>
          </p:grpSpPr>
          <p:cxnSp>
            <p:nvCxnSpPr>
              <p:cNvPr id="58" name="Straight Connector 57">
                <a:extLst>
                  <a:ext uri="{FF2B5EF4-FFF2-40B4-BE49-F238E27FC236}">
                    <a16:creationId xmlns:a16="http://schemas.microsoft.com/office/drawing/2014/main" id="{5B8C99F0-8A85-9D1A-6546-E7A5BFB8042E}"/>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192FB6F-D457-151F-D4BA-F976A572E56E}"/>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4965BE3-9CB7-709E-AB6A-B1BC3AA2051C}"/>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D859ADA-D0B7-7C1F-E0AE-A76231DEFA86}"/>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863FA6F-5540-0B72-5759-A7BF36AB7F55}"/>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83BB3E2-3621-444A-57F7-84B9FA48E246}"/>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1F00A6C-E81F-20A3-6F13-63121E99BBA0}"/>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414FB69-17A2-CA3D-D35D-56118CFA6D39}"/>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C19A16E-C022-7496-690D-B643C8A8EEB7}"/>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7F951E4-D74A-6498-3FF1-2450911AC445}"/>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2D0C135-F3D8-A96A-1DB8-F1D522FBE4C2}"/>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F987726-1904-1F42-B367-15C42C175FF0}"/>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DD34D04-8A90-0FB9-43B1-27CE8D8F7776}"/>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25B4DCC-37A5-8390-B170-411F46D198F6}"/>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C93F4F2-BF33-D66B-1195-12A2406B0F34}"/>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D0F5B9F-9382-57F9-F0CA-44D35FCE2F1D}"/>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8473BF0-7BB7-7094-5616-C950EBA62403}"/>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CC0DE61-3989-A1C7-9605-A405907AB83F}"/>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76" name="TextBox 75">
                <a:extLst>
                  <a:ext uri="{FF2B5EF4-FFF2-40B4-BE49-F238E27FC236}">
                    <a16:creationId xmlns:a16="http://schemas.microsoft.com/office/drawing/2014/main" id="{8D3283B7-7C6A-361B-8DEC-C42A05DD054A}"/>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77" name="TextBox 76">
                <a:extLst>
                  <a:ext uri="{FF2B5EF4-FFF2-40B4-BE49-F238E27FC236}">
                    <a16:creationId xmlns:a16="http://schemas.microsoft.com/office/drawing/2014/main" id="{EAF9BC9E-C605-E016-CC08-2E8B542CEDBF}"/>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78" name="TextBox 77">
                <a:extLst>
                  <a:ext uri="{FF2B5EF4-FFF2-40B4-BE49-F238E27FC236}">
                    <a16:creationId xmlns:a16="http://schemas.microsoft.com/office/drawing/2014/main" id="{E2AF42AC-0F32-44F9-45C4-A548BA7F4FDA}"/>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79" name="TextBox 78">
                <a:extLst>
                  <a:ext uri="{FF2B5EF4-FFF2-40B4-BE49-F238E27FC236}">
                    <a16:creationId xmlns:a16="http://schemas.microsoft.com/office/drawing/2014/main" id="{C12566F8-312E-0A19-83C7-B1C0DE0193CC}"/>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80" name="TextBox 79">
                <a:extLst>
                  <a:ext uri="{FF2B5EF4-FFF2-40B4-BE49-F238E27FC236}">
                    <a16:creationId xmlns:a16="http://schemas.microsoft.com/office/drawing/2014/main" id="{EBC62BB2-0535-D19B-39D4-B1DC82F1DDCC}"/>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81" name="TextBox 80">
                <a:extLst>
                  <a:ext uri="{FF2B5EF4-FFF2-40B4-BE49-F238E27FC236}">
                    <a16:creationId xmlns:a16="http://schemas.microsoft.com/office/drawing/2014/main" id="{E00064C7-4E71-6834-F0A2-492B1014328E}"/>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82" name="TextBox 81">
                <a:extLst>
                  <a:ext uri="{FF2B5EF4-FFF2-40B4-BE49-F238E27FC236}">
                    <a16:creationId xmlns:a16="http://schemas.microsoft.com/office/drawing/2014/main" id="{4D45FE8B-0199-42C2-5F14-9FD4FC29CB82}"/>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83" name="TextBox 82">
                <a:extLst>
                  <a:ext uri="{FF2B5EF4-FFF2-40B4-BE49-F238E27FC236}">
                    <a16:creationId xmlns:a16="http://schemas.microsoft.com/office/drawing/2014/main" id="{44C806AC-365C-E42E-DD8E-9819A6BEE9AB}"/>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84" name="TextBox 83">
                <a:extLst>
                  <a:ext uri="{FF2B5EF4-FFF2-40B4-BE49-F238E27FC236}">
                    <a16:creationId xmlns:a16="http://schemas.microsoft.com/office/drawing/2014/main" id="{ACD590DD-0525-724B-DE71-F390AC6D73B5}"/>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85" name="TextBox 84">
                <a:extLst>
                  <a:ext uri="{FF2B5EF4-FFF2-40B4-BE49-F238E27FC236}">
                    <a16:creationId xmlns:a16="http://schemas.microsoft.com/office/drawing/2014/main" id="{982A28F6-2C43-A3CE-E58C-CB6F10C6BFD2}"/>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86" name="TextBox 85">
                <a:extLst>
                  <a:ext uri="{FF2B5EF4-FFF2-40B4-BE49-F238E27FC236}">
                    <a16:creationId xmlns:a16="http://schemas.microsoft.com/office/drawing/2014/main" id="{D404F8DE-6D8E-9FC7-C9D6-8CFFC251336E}"/>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87" name="TextBox 86">
                <a:extLst>
                  <a:ext uri="{FF2B5EF4-FFF2-40B4-BE49-F238E27FC236}">
                    <a16:creationId xmlns:a16="http://schemas.microsoft.com/office/drawing/2014/main" id="{E6AACC19-FB01-5AA8-CEB1-FA764294D411}"/>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88" name="TextBox 87">
                <a:extLst>
                  <a:ext uri="{FF2B5EF4-FFF2-40B4-BE49-F238E27FC236}">
                    <a16:creationId xmlns:a16="http://schemas.microsoft.com/office/drawing/2014/main" id="{41F81D33-D0B0-D5EA-61B1-E953E18C17FC}"/>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89" name="TextBox 88">
                <a:extLst>
                  <a:ext uri="{FF2B5EF4-FFF2-40B4-BE49-F238E27FC236}">
                    <a16:creationId xmlns:a16="http://schemas.microsoft.com/office/drawing/2014/main" id="{205873B1-9BF5-FBBA-505F-8F26B8E078A5}"/>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90" name="TextBox 89">
                <a:extLst>
                  <a:ext uri="{FF2B5EF4-FFF2-40B4-BE49-F238E27FC236}">
                    <a16:creationId xmlns:a16="http://schemas.microsoft.com/office/drawing/2014/main" id="{A8D60DC8-C5EB-5939-05BF-77C21B649D1B}"/>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91" name="TextBox 90">
                <a:extLst>
                  <a:ext uri="{FF2B5EF4-FFF2-40B4-BE49-F238E27FC236}">
                    <a16:creationId xmlns:a16="http://schemas.microsoft.com/office/drawing/2014/main" id="{B7CFC586-AC23-7CDD-DD6A-9D986EEAF719}"/>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50" name="Star: 5 Points 49">
            <a:extLst>
              <a:ext uri="{FF2B5EF4-FFF2-40B4-BE49-F238E27FC236}">
                <a16:creationId xmlns:a16="http://schemas.microsoft.com/office/drawing/2014/main" id="{99449E7F-5086-3B44-02DA-49E3A26BF939}"/>
              </a:ext>
            </a:extLst>
          </p:cNvPr>
          <p:cNvSpPr>
            <a:spLocks noChangeAspect="1"/>
          </p:cNvSpPr>
          <p:nvPr/>
        </p:nvSpPr>
        <p:spPr>
          <a:xfrm>
            <a:off x="6761314" y="5262916"/>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FE871-AE21-15D8-E354-5FEEDCCD5B91}"/>
              </a:ext>
            </a:extLst>
          </p:cNvPr>
          <p:cNvSpPr>
            <a:spLocks noGrp="1"/>
          </p:cNvSpPr>
          <p:nvPr>
            <p:ph type="title"/>
          </p:nvPr>
        </p:nvSpPr>
        <p:spPr/>
        <p:txBody>
          <a:bodyPr>
            <a:noAutofit/>
          </a:bodyPr>
          <a:lstStyle/>
          <a:p>
            <a:r>
              <a:rPr lang="en-US" sz="3600" dirty="0"/>
              <a:t>Evaluation to Inform Model Development</a:t>
            </a:r>
          </a:p>
        </p:txBody>
      </p:sp>
      <p:sp>
        <p:nvSpPr>
          <p:cNvPr id="3" name="Slide Number Placeholder 2">
            <a:extLst>
              <a:ext uri="{FF2B5EF4-FFF2-40B4-BE49-F238E27FC236}">
                <a16:creationId xmlns:a16="http://schemas.microsoft.com/office/drawing/2014/main" id="{BCC6C10E-8629-E141-D7F4-8BFFF41FA7EF}"/>
              </a:ext>
            </a:extLst>
          </p:cNvPr>
          <p:cNvSpPr>
            <a:spLocks noGrp="1"/>
          </p:cNvSpPr>
          <p:nvPr>
            <p:ph type="sldNum" sz="quarter" idx="12"/>
          </p:nvPr>
        </p:nvSpPr>
        <p:spPr/>
        <p:txBody>
          <a:bodyPr/>
          <a:lstStyle/>
          <a:p>
            <a:fld id="{B1ACB710-0265-4668-9FC1-C9C0EDA73F24}" type="slidenum">
              <a:rPr lang="en-US" smtClean="0"/>
              <a:pPr/>
              <a:t>15</a:t>
            </a:fld>
            <a:endParaRPr lang="en-US"/>
          </a:p>
        </p:txBody>
      </p:sp>
      <p:sp>
        <p:nvSpPr>
          <p:cNvPr id="51" name="Rectangle 50">
            <a:extLst>
              <a:ext uri="{FF2B5EF4-FFF2-40B4-BE49-F238E27FC236}">
                <a16:creationId xmlns:a16="http://schemas.microsoft.com/office/drawing/2014/main" id="{B4700A21-0862-EA7C-6322-6A80EE67139B}"/>
              </a:ext>
            </a:extLst>
          </p:cNvPr>
          <p:cNvSpPr/>
          <p:nvPr/>
        </p:nvSpPr>
        <p:spPr>
          <a:xfrm>
            <a:off x="111473" y="4592298"/>
            <a:ext cx="6393515" cy="217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FBB8D470-9660-2BC4-5F5F-479602A1C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06" y="1389097"/>
            <a:ext cx="6444982" cy="4114800"/>
          </a:xfrm>
          <a:prstGeom prst="rect">
            <a:avLst/>
          </a:prstGeom>
        </p:spPr>
      </p:pic>
      <p:sp>
        <p:nvSpPr>
          <p:cNvPr id="52" name="TextBox 51">
            <a:extLst>
              <a:ext uri="{FF2B5EF4-FFF2-40B4-BE49-F238E27FC236}">
                <a16:creationId xmlns:a16="http://schemas.microsoft.com/office/drawing/2014/main" id="{B070AC94-E0B2-E1FD-FF7A-BB431B9AB9FC}"/>
              </a:ext>
            </a:extLst>
          </p:cNvPr>
          <p:cNvSpPr txBox="1"/>
          <p:nvPr/>
        </p:nvSpPr>
        <p:spPr>
          <a:xfrm>
            <a:off x="1164829" y="5763051"/>
            <a:ext cx="4354077" cy="584775"/>
          </a:xfrm>
          <a:prstGeom prst="rect">
            <a:avLst/>
          </a:prstGeom>
          <a:noFill/>
        </p:spPr>
        <p:txBody>
          <a:bodyPr wrap="none" rtlCol="0">
            <a:spAutoFit/>
          </a:bodyPr>
          <a:lstStyle/>
          <a:p>
            <a:r>
              <a:rPr lang="en-US" sz="1600" dirty="0">
                <a:latin typeface="Abadi" panose="020B0604020104020204" pitchFamily="34" charset="0"/>
              </a:rPr>
              <a:t>Dennis et al., </a:t>
            </a:r>
            <a:r>
              <a:rPr lang="en-US" sz="1600" i="1" dirty="0">
                <a:latin typeface="Abadi" panose="020B0604020104020204" pitchFamily="34" charset="0"/>
              </a:rPr>
              <a:t>Environ. Fluid Mech</a:t>
            </a:r>
            <a:r>
              <a:rPr lang="en-US" sz="1600" dirty="0">
                <a:latin typeface="Abadi" panose="020B0604020104020204" pitchFamily="34" charset="0"/>
              </a:rPr>
              <a:t>., 2010</a:t>
            </a:r>
          </a:p>
          <a:p>
            <a:r>
              <a:rPr lang="en-US" sz="1600" dirty="0">
                <a:solidFill>
                  <a:schemeClr val="accent1">
                    <a:lumMod val="75000"/>
                  </a:schemeClr>
                </a:solidFill>
                <a:latin typeface="Abadi" panose="020B0604020104020204" pitchFamily="34" charset="0"/>
                <a:hlinkClick r:id="rId3">
                  <a:extLst>
                    <a:ext uri="{A12FA001-AC4F-418D-AE19-62706E023703}">
                      <ahyp:hlinkClr xmlns:ahyp="http://schemas.microsoft.com/office/drawing/2018/hyperlinkcolor" val="tx"/>
                    </a:ext>
                  </a:extLst>
                </a:hlinkClick>
              </a:rPr>
              <a:t>https://doi.org/10.1007/s10652-009-9163-2</a:t>
            </a:r>
            <a:r>
              <a:rPr lang="en-US" sz="1600" dirty="0">
                <a:solidFill>
                  <a:schemeClr val="accent1">
                    <a:lumMod val="75000"/>
                  </a:schemeClr>
                </a:solidFill>
                <a:latin typeface="Abadi" panose="020B0604020104020204" pitchFamily="34" charset="0"/>
              </a:rPr>
              <a:t> </a:t>
            </a:r>
          </a:p>
        </p:txBody>
      </p:sp>
      <p:sp>
        <p:nvSpPr>
          <p:cNvPr id="54" name="Rectangle: Rounded Corners 53">
            <a:extLst>
              <a:ext uri="{FF2B5EF4-FFF2-40B4-BE49-F238E27FC236}">
                <a16:creationId xmlns:a16="http://schemas.microsoft.com/office/drawing/2014/main" id="{12950A75-0A24-9201-0F7D-9BD1D6EA0938}"/>
              </a:ext>
            </a:extLst>
          </p:cNvPr>
          <p:cNvSpPr/>
          <p:nvPr/>
        </p:nvSpPr>
        <p:spPr>
          <a:xfrm>
            <a:off x="6861772" y="3453236"/>
            <a:ext cx="4985722" cy="1371600"/>
          </a:xfrm>
          <a:prstGeom prst="roundRect">
            <a:avLst>
              <a:gd name="adj" fmla="val 9520"/>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badi" panose="020B0604020104020204" pitchFamily="34" charset="0"/>
              </a:rPr>
              <a:t>Considerable focus on multifaceted evaluation to quantify model performance, characterize uncertainty, and target areas of improvement for model development.</a:t>
            </a:r>
          </a:p>
        </p:txBody>
      </p:sp>
      <p:pic>
        <p:nvPicPr>
          <p:cNvPr id="100" name="Picture 99">
            <a:extLst>
              <a:ext uri="{FF2B5EF4-FFF2-40B4-BE49-F238E27FC236}">
                <a16:creationId xmlns:a16="http://schemas.microsoft.com/office/drawing/2014/main" id="{692C5F3F-5158-AB0D-9CBF-F3BECB579915}"/>
              </a:ext>
            </a:extLst>
          </p:cNvPr>
          <p:cNvPicPr>
            <a:picLocks noChangeAspect="1"/>
          </p:cNvPicPr>
          <p:nvPr/>
        </p:nvPicPr>
        <p:blipFill>
          <a:blip r:embed="rId4"/>
          <a:stretch>
            <a:fillRect/>
          </a:stretch>
        </p:blipFill>
        <p:spPr>
          <a:xfrm>
            <a:off x="7068633" y="1445852"/>
            <a:ext cx="4572000" cy="1918251"/>
          </a:xfrm>
          <a:prstGeom prst="rect">
            <a:avLst/>
          </a:prstGeom>
          <a:ln>
            <a:solidFill>
              <a:schemeClr val="tx1"/>
            </a:solidFill>
          </a:ln>
        </p:spPr>
      </p:pic>
    </p:spTree>
    <p:extLst>
      <p:ext uri="{BB962C8B-B14F-4D97-AF65-F5344CB8AC3E}">
        <p14:creationId xmlns:p14="http://schemas.microsoft.com/office/powerpoint/2010/main" val="316363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28A01-535C-5FC1-A2F1-06D1F337BA70}"/>
              </a:ext>
            </a:extLst>
          </p:cNvPr>
          <p:cNvSpPr>
            <a:spLocks noGrp="1"/>
          </p:cNvSpPr>
          <p:nvPr>
            <p:ph type="title"/>
          </p:nvPr>
        </p:nvSpPr>
        <p:spPr/>
        <p:txBody>
          <a:bodyPr>
            <a:normAutofit/>
          </a:bodyPr>
          <a:lstStyle/>
          <a:p>
            <a:r>
              <a:rPr lang="en-US" dirty="0"/>
              <a:t>Coordinated Model Evaluation</a:t>
            </a:r>
          </a:p>
        </p:txBody>
      </p:sp>
      <p:sp>
        <p:nvSpPr>
          <p:cNvPr id="3" name="Slide Number Placeholder 2">
            <a:extLst>
              <a:ext uri="{FF2B5EF4-FFF2-40B4-BE49-F238E27FC236}">
                <a16:creationId xmlns:a16="http://schemas.microsoft.com/office/drawing/2014/main" id="{8A38D0AF-AF57-F0A4-3C1A-D8FD079776D1}"/>
              </a:ext>
            </a:extLst>
          </p:cNvPr>
          <p:cNvSpPr>
            <a:spLocks noGrp="1"/>
          </p:cNvSpPr>
          <p:nvPr>
            <p:ph type="sldNum" sz="quarter" idx="12"/>
          </p:nvPr>
        </p:nvSpPr>
        <p:spPr/>
        <p:txBody>
          <a:bodyPr/>
          <a:lstStyle/>
          <a:p>
            <a:fld id="{B1ACB710-0265-4668-9FC1-C9C0EDA73F24}" type="slidenum">
              <a:rPr lang="en-US" smtClean="0"/>
              <a:pPr/>
              <a:t>16</a:t>
            </a:fld>
            <a:endParaRPr lang="en-US"/>
          </a:p>
        </p:txBody>
      </p:sp>
      <p:grpSp>
        <p:nvGrpSpPr>
          <p:cNvPr id="4" name="Group 3">
            <a:extLst>
              <a:ext uri="{FF2B5EF4-FFF2-40B4-BE49-F238E27FC236}">
                <a16:creationId xmlns:a16="http://schemas.microsoft.com/office/drawing/2014/main" id="{DC02F4D9-DAA9-7AC0-E943-2DFDA42425C3}"/>
              </a:ext>
            </a:extLst>
          </p:cNvPr>
          <p:cNvGrpSpPr/>
          <p:nvPr/>
        </p:nvGrpSpPr>
        <p:grpSpPr>
          <a:xfrm>
            <a:off x="-677972" y="3220698"/>
            <a:ext cx="13547944" cy="4550180"/>
            <a:chOff x="-677972" y="3220698"/>
            <a:chExt cx="13547944" cy="4550180"/>
          </a:xfrm>
        </p:grpSpPr>
        <p:grpSp>
          <p:nvGrpSpPr>
            <p:cNvPr id="5" name="Group 4">
              <a:extLst>
                <a:ext uri="{FF2B5EF4-FFF2-40B4-BE49-F238E27FC236}">
                  <a16:creationId xmlns:a16="http://schemas.microsoft.com/office/drawing/2014/main" id="{2C72E2A2-FE82-5278-11F3-4AA2140A925E}"/>
                </a:ext>
              </a:extLst>
            </p:cNvPr>
            <p:cNvGrpSpPr/>
            <p:nvPr/>
          </p:nvGrpSpPr>
          <p:grpSpPr>
            <a:xfrm>
              <a:off x="-677972" y="3220698"/>
              <a:ext cx="13547944" cy="4550180"/>
              <a:chOff x="-677972" y="3220698"/>
              <a:chExt cx="13547944" cy="4550180"/>
            </a:xfrm>
          </p:grpSpPr>
          <p:sp>
            <p:nvSpPr>
              <p:cNvPr id="41" name="Block Arc 40">
                <a:extLst>
                  <a:ext uri="{FF2B5EF4-FFF2-40B4-BE49-F238E27FC236}">
                    <a16:creationId xmlns:a16="http://schemas.microsoft.com/office/drawing/2014/main" id="{BA4FE453-3767-C968-36B6-06D61F69B258}"/>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2" name="Block Arc 41">
                <a:extLst>
                  <a:ext uri="{FF2B5EF4-FFF2-40B4-BE49-F238E27FC236}">
                    <a16:creationId xmlns:a16="http://schemas.microsoft.com/office/drawing/2014/main" id="{9EC1A998-872F-BD98-B6F2-70CB3E37410C}"/>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43" name="Block Arc 42">
                <a:extLst>
                  <a:ext uri="{FF2B5EF4-FFF2-40B4-BE49-F238E27FC236}">
                    <a16:creationId xmlns:a16="http://schemas.microsoft.com/office/drawing/2014/main" id="{E9B2F293-04D9-90E4-67D2-51ED9E578E05}"/>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4" name="Block Arc 43">
                <a:extLst>
                  <a:ext uri="{FF2B5EF4-FFF2-40B4-BE49-F238E27FC236}">
                    <a16:creationId xmlns:a16="http://schemas.microsoft.com/office/drawing/2014/main" id="{78905638-757A-A259-602D-6C1964F1AE45}"/>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5" name="Block Arc 44">
                <a:extLst>
                  <a:ext uri="{FF2B5EF4-FFF2-40B4-BE49-F238E27FC236}">
                    <a16:creationId xmlns:a16="http://schemas.microsoft.com/office/drawing/2014/main" id="{3DBDFDE8-993A-E025-D7A1-ABC83339AF9F}"/>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6" name="Block Arc 45">
                <a:extLst>
                  <a:ext uri="{FF2B5EF4-FFF2-40B4-BE49-F238E27FC236}">
                    <a16:creationId xmlns:a16="http://schemas.microsoft.com/office/drawing/2014/main" id="{B81C7834-722A-6D86-38C2-1984D8E26BF5}"/>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7" name="Block Arc 46">
                <a:extLst>
                  <a:ext uri="{FF2B5EF4-FFF2-40B4-BE49-F238E27FC236}">
                    <a16:creationId xmlns:a16="http://schemas.microsoft.com/office/drawing/2014/main" id="{394AAF24-3DE7-43E9-BE1E-402BEB7A1A14}"/>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6" name="Group 5">
              <a:extLst>
                <a:ext uri="{FF2B5EF4-FFF2-40B4-BE49-F238E27FC236}">
                  <a16:creationId xmlns:a16="http://schemas.microsoft.com/office/drawing/2014/main" id="{CFA6B43E-C53C-D007-9A05-F3CE2945E4D9}"/>
                </a:ext>
              </a:extLst>
            </p:cNvPr>
            <p:cNvGrpSpPr/>
            <p:nvPr/>
          </p:nvGrpSpPr>
          <p:grpSpPr>
            <a:xfrm>
              <a:off x="190" y="5031327"/>
              <a:ext cx="11847304" cy="1707697"/>
              <a:chOff x="190" y="5031327"/>
              <a:chExt cx="11847304" cy="1707697"/>
            </a:xfrm>
          </p:grpSpPr>
          <p:cxnSp>
            <p:nvCxnSpPr>
              <p:cNvPr id="7" name="Straight Connector 6">
                <a:extLst>
                  <a:ext uri="{FF2B5EF4-FFF2-40B4-BE49-F238E27FC236}">
                    <a16:creationId xmlns:a16="http://schemas.microsoft.com/office/drawing/2014/main" id="{59241B4F-A297-E485-299D-365C9CC1B750}"/>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92AEAD-EB24-EF58-2070-FE15C7AD65D8}"/>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52E32C-8C6F-24B8-2DBD-3E6BC91C0F39}"/>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7312C6-A41F-BF17-9D8A-6DA4AC43F88E}"/>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FBBD36-63D0-D0A0-6753-8692B00F84E7}"/>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962AF3-528B-D0D5-3A10-84AAF1056074}"/>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04975C-28D9-EEB0-ED85-2F94F9B537DA}"/>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481EA0-B218-28BC-D7B8-3B714D6E5EFA}"/>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6A86BA-020B-3B92-DB89-B784900B53E2}"/>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07BE471-6896-6269-0B57-B0D1814D5BD3}"/>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A285554-0970-681E-4142-4B84D3DE301E}"/>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BACC2EC-779C-5975-B57F-EDAA6208E11E}"/>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9E31D5-5333-1729-54D4-68C5ADA9E2D6}"/>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EA725F-C998-77B0-7731-5373F711C6D2}"/>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CC2EC2-7AEB-D831-D4A9-1406D3B79A5C}"/>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5D56F6E-06D8-860C-D9BC-7BE83F5C9875}"/>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B7CD19-7B64-E798-5F3E-D839CA30A300}"/>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0FDB48B-5BDF-98AC-0F36-ED67A18B469D}"/>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25" name="TextBox 24">
                <a:extLst>
                  <a:ext uri="{FF2B5EF4-FFF2-40B4-BE49-F238E27FC236}">
                    <a16:creationId xmlns:a16="http://schemas.microsoft.com/office/drawing/2014/main" id="{E40CB605-46F2-45E3-2DBC-70EE47BEA606}"/>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26" name="TextBox 25">
                <a:extLst>
                  <a:ext uri="{FF2B5EF4-FFF2-40B4-BE49-F238E27FC236}">
                    <a16:creationId xmlns:a16="http://schemas.microsoft.com/office/drawing/2014/main" id="{F8C78366-8CCB-7B50-EC6D-88E08DD44190}"/>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27" name="TextBox 26">
                <a:extLst>
                  <a:ext uri="{FF2B5EF4-FFF2-40B4-BE49-F238E27FC236}">
                    <a16:creationId xmlns:a16="http://schemas.microsoft.com/office/drawing/2014/main" id="{65C20EEF-231F-05F2-1B0B-E9AB03FF3D73}"/>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28" name="TextBox 27">
                <a:extLst>
                  <a:ext uri="{FF2B5EF4-FFF2-40B4-BE49-F238E27FC236}">
                    <a16:creationId xmlns:a16="http://schemas.microsoft.com/office/drawing/2014/main" id="{490D6C71-AE05-1E34-C185-65400C3CA92F}"/>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29" name="TextBox 28">
                <a:extLst>
                  <a:ext uri="{FF2B5EF4-FFF2-40B4-BE49-F238E27FC236}">
                    <a16:creationId xmlns:a16="http://schemas.microsoft.com/office/drawing/2014/main" id="{8359CC0D-36C4-D4E4-7F0A-9B4C4A098D5F}"/>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30" name="TextBox 29">
                <a:extLst>
                  <a:ext uri="{FF2B5EF4-FFF2-40B4-BE49-F238E27FC236}">
                    <a16:creationId xmlns:a16="http://schemas.microsoft.com/office/drawing/2014/main" id="{7AAC32A6-0AA9-1ADD-31C4-4F2DD8858B26}"/>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31" name="TextBox 30">
                <a:extLst>
                  <a:ext uri="{FF2B5EF4-FFF2-40B4-BE49-F238E27FC236}">
                    <a16:creationId xmlns:a16="http://schemas.microsoft.com/office/drawing/2014/main" id="{0B74C3B9-3C13-F96E-2D57-192B33DBF63E}"/>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32" name="TextBox 31">
                <a:extLst>
                  <a:ext uri="{FF2B5EF4-FFF2-40B4-BE49-F238E27FC236}">
                    <a16:creationId xmlns:a16="http://schemas.microsoft.com/office/drawing/2014/main" id="{F0C780BA-8D13-1DF5-8F08-8704FDC1567E}"/>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33" name="TextBox 32">
                <a:extLst>
                  <a:ext uri="{FF2B5EF4-FFF2-40B4-BE49-F238E27FC236}">
                    <a16:creationId xmlns:a16="http://schemas.microsoft.com/office/drawing/2014/main" id="{DA11BCBC-D775-4399-696E-A2096E33926D}"/>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34" name="TextBox 33">
                <a:extLst>
                  <a:ext uri="{FF2B5EF4-FFF2-40B4-BE49-F238E27FC236}">
                    <a16:creationId xmlns:a16="http://schemas.microsoft.com/office/drawing/2014/main" id="{B581340C-9CF2-B7C5-C123-EC019CCCE84D}"/>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35" name="TextBox 34">
                <a:extLst>
                  <a:ext uri="{FF2B5EF4-FFF2-40B4-BE49-F238E27FC236}">
                    <a16:creationId xmlns:a16="http://schemas.microsoft.com/office/drawing/2014/main" id="{D991DA55-E85C-FDA5-16C8-3C870DCB5934}"/>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36" name="TextBox 35">
                <a:extLst>
                  <a:ext uri="{FF2B5EF4-FFF2-40B4-BE49-F238E27FC236}">
                    <a16:creationId xmlns:a16="http://schemas.microsoft.com/office/drawing/2014/main" id="{6EFBE9F2-16E1-EF93-A127-B4AE394D3567}"/>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37" name="TextBox 36">
                <a:extLst>
                  <a:ext uri="{FF2B5EF4-FFF2-40B4-BE49-F238E27FC236}">
                    <a16:creationId xmlns:a16="http://schemas.microsoft.com/office/drawing/2014/main" id="{53173C43-B550-7F4E-3771-F60376209C36}"/>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38" name="TextBox 37">
                <a:extLst>
                  <a:ext uri="{FF2B5EF4-FFF2-40B4-BE49-F238E27FC236}">
                    <a16:creationId xmlns:a16="http://schemas.microsoft.com/office/drawing/2014/main" id="{780EE90B-5106-144C-89F7-5CA7CFF32F15}"/>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39" name="TextBox 38">
                <a:extLst>
                  <a:ext uri="{FF2B5EF4-FFF2-40B4-BE49-F238E27FC236}">
                    <a16:creationId xmlns:a16="http://schemas.microsoft.com/office/drawing/2014/main" id="{C37516DC-57E0-C3FB-99C8-3E0B8C0D0003}"/>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40" name="TextBox 39">
                <a:extLst>
                  <a:ext uri="{FF2B5EF4-FFF2-40B4-BE49-F238E27FC236}">
                    <a16:creationId xmlns:a16="http://schemas.microsoft.com/office/drawing/2014/main" id="{014E9548-7F4F-9A4C-5182-6E829D02F372}"/>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48" name="Rectangle 47">
            <a:extLst>
              <a:ext uri="{FF2B5EF4-FFF2-40B4-BE49-F238E27FC236}">
                <a16:creationId xmlns:a16="http://schemas.microsoft.com/office/drawing/2014/main" id="{5C8E45E8-195C-1DF7-B0AF-C1B925831F77}"/>
              </a:ext>
            </a:extLst>
          </p:cNvPr>
          <p:cNvSpPr/>
          <p:nvPr/>
        </p:nvSpPr>
        <p:spPr>
          <a:xfrm>
            <a:off x="4158670" y="1405596"/>
            <a:ext cx="3840480" cy="1097280"/>
          </a:xfrm>
          <a:prstGeom prst="rect">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1200"/>
              </a:spcAft>
            </a:pPr>
            <a:r>
              <a:rPr lang="en-US" b="1" dirty="0">
                <a:solidFill>
                  <a:schemeClr val="accent2">
                    <a:lumMod val="40000"/>
                    <a:lumOff val="60000"/>
                  </a:schemeClr>
                </a:solidFill>
                <a:latin typeface="Abadi" panose="020B0604020104020204" pitchFamily="34" charset="0"/>
              </a:rPr>
              <a:t>Phase 1</a:t>
            </a:r>
            <a:r>
              <a:rPr lang="en-US" dirty="0">
                <a:solidFill>
                  <a:schemeClr val="bg1"/>
                </a:solidFill>
                <a:latin typeface="Abadi" panose="020B0604020104020204" pitchFamily="34" charset="0"/>
              </a:rPr>
              <a:t>: Apply Dennis et al. (2010) evaluation framework across Europe and North America. [2010-2012]</a:t>
            </a:r>
          </a:p>
        </p:txBody>
      </p:sp>
      <p:sp>
        <p:nvSpPr>
          <p:cNvPr id="49" name="Rectangle 48">
            <a:extLst>
              <a:ext uri="{FF2B5EF4-FFF2-40B4-BE49-F238E27FC236}">
                <a16:creationId xmlns:a16="http://schemas.microsoft.com/office/drawing/2014/main" id="{08DAD345-7711-C3B7-A7A2-9E68A7656BB5}"/>
              </a:ext>
            </a:extLst>
          </p:cNvPr>
          <p:cNvSpPr/>
          <p:nvPr/>
        </p:nvSpPr>
        <p:spPr>
          <a:xfrm>
            <a:off x="8228938" y="1405596"/>
            <a:ext cx="3840480" cy="1097280"/>
          </a:xfrm>
          <a:prstGeom prst="rect">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1200"/>
              </a:spcAft>
            </a:pPr>
            <a:r>
              <a:rPr lang="en-US" b="1" dirty="0">
                <a:solidFill>
                  <a:schemeClr val="accent2">
                    <a:lumMod val="40000"/>
                    <a:lumOff val="60000"/>
                  </a:schemeClr>
                </a:solidFill>
                <a:latin typeface="Abadi" panose="020B0604020104020204" pitchFamily="34" charset="0"/>
              </a:rPr>
              <a:t>Phase 2</a:t>
            </a:r>
            <a:r>
              <a:rPr lang="en-US" dirty="0">
                <a:solidFill>
                  <a:schemeClr val="bg1"/>
                </a:solidFill>
                <a:latin typeface="Abadi" panose="020B0604020104020204" pitchFamily="34" charset="0"/>
              </a:rPr>
              <a:t>: Evaluate online coupled meteorology and chemistry transport models. [2012-2014]</a:t>
            </a:r>
          </a:p>
        </p:txBody>
      </p:sp>
      <p:sp>
        <p:nvSpPr>
          <p:cNvPr id="50" name="Rectangle 49">
            <a:extLst>
              <a:ext uri="{FF2B5EF4-FFF2-40B4-BE49-F238E27FC236}">
                <a16:creationId xmlns:a16="http://schemas.microsoft.com/office/drawing/2014/main" id="{4723EA13-6FA7-B707-2D60-793F52799AF3}"/>
              </a:ext>
            </a:extLst>
          </p:cNvPr>
          <p:cNvSpPr/>
          <p:nvPr/>
        </p:nvSpPr>
        <p:spPr>
          <a:xfrm>
            <a:off x="4158670" y="2696924"/>
            <a:ext cx="3840480" cy="1097280"/>
          </a:xfrm>
          <a:prstGeom prst="rect">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1200"/>
              </a:spcAft>
            </a:pPr>
            <a:r>
              <a:rPr lang="en-US" b="1" dirty="0">
                <a:solidFill>
                  <a:schemeClr val="accent2">
                    <a:lumMod val="40000"/>
                    <a:lumOff val="60000"/>
                  </a:schemeClr>
                </a:solidFill>
                <a:latin typeface="Abadi" panose="020B0604020104020204" pitchFamily="34" charset="0"/>
              </a:rPr>
              <a:t>Phase 3</a:t>
            </a:r>
            <a:r>
              <a:rPr lang="en-US" dirty="0">
                <a:solidFill>
                  <a:schemeClr val="bg1"/>
                </a:solidFill>
                <a:latin typeface="Abadi" panose="020B0604020104020204" pitchFamily="34" charset="0"/>
              </a:rPr>
              <a:t>: Evaluate effects of long-range transport on regional air quality. [2014-2018]</a:t>
            </a:r>
          </a:p>
        </p:txBody>
      </p:sp>
      <p:sp>
        <p:nvSpPr>
          <p:cNvPr id="51" name="Rectangle 50">
            <a:extLst>
              <a:ext uri="{FF2B5EF4-FFF2-40B4-BE49-F238E27FC236}">
                <a16:creationId xmlns:a16="http://schemas.microsoft.com/office/drawing/2014/main" id="{7436E144-B21D-F103-BFEC-4FBA35F7D514}"/>
              </a:ext>
            </a:extLst>
          </p:cNvPr>
          <p:cNvSpPr/>
          <p:nvPr/>
        </p:nvSpPr>
        <p:spPr>
          <a:xfrm>
            <a:off x="8228938" y="2696924"/>
            <a:ext cx="3840480" cy="1097280"/>
          </a:xfrm>
          <a:prstGeom prst="rect">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1200"/>
              </a:spcAft>
            </a:pPr>
            <a:r>
              <a:rPr lang="en-US" b="1" dirty="0">
                <a:solidFill>
                  <a:schemeClr val="accent2">
                    <a:lumMod val="40000"/>
                    <a:lumOff val="60000"/>
                  </a:schemeClr>
                </a:solidFill>
                <a:latin typeface="Abadi" panose="020B0604020104020204" pitchFamily="34" charset="0"/>
              </a:rPr>
              <a:t>Phase 4</a:t>
            </a:r>
            <a:r>
              <a:rPr lang="en-US" dirty="0">
                <a:solidFill>
                  <a:schemeClr val="bg1"/>
                </a:solidFill>
                <a:latin typeface="Abadi" panose="020B0604020104020204" pitchFamily="34" charset="0"/>
              </a:rPr>
              <a:t>: Multi-framework systematic comparisons of atmospheric deposition. [2019-current]</a:t>
            </a:r>
          </a:p>
        </p:txBody>
      </p:sp>
      <p:pic>
        <p:nvPicPr>
          <p:cNvPr id="54" name="Picture 53">
            <a:extLst>
              <a:ext uri="{FF2B5EF4-FFF2-40B4-BE49-F238E27FC236}">
                <a16:creationId xmlns:a16="http://schemas.microsoft.com/office/drawing/2014/main" id="{D0B1C9F7-B35C-3EBE-1411-BBE043D9CBD8}"/>
              </a:ext>
            </a:extLst>
          </p:cNvPr>
          <p:cNvPicPr>
            <a:picLocks noChangeAspect="1"/>
          </p:cNvPicPr>
          <p:nvPr/>
        </p:nvPicPr>
        <p:blipFill>
          <a:blip r:embed="rId2"/>
          <a:stretch>
            <a:fillRect/>
          </a:stretch>
        </p:blipFill>
        <p:spPr>
          <a:xfrm>
            <a:off x="102091" y="1542388"/>
            <a:ext cx="3840480" cy="1571457"/>
          </a:xfrm>
          <a:prstGeom prst="rect">
            <a:avLst/>
          </a:prstGeom>
        </p:spPr>
      </p:pic>
      <p:sp>
        <p:nvSpPr>
          <p:cNvPr id="55" name="TextBox 54">
            <a:extLst>
              <a:ext uri="{FF2B5EF4-FFF2-40B4-BE49-F238E27FC236}">
                <a16:creationId xmlns:a16="http://schemas.microsoft.com/office/drawing/2014/main" id="{CF15E9C3-2BD7-019E-561C-0F2E5D24416D}"/>
              </a:ext>
            </a:extLst>
          </p:cNvPr>
          <p:cNvSpPr txBox="1"/>
          <p:nvPr/>
        </p:nvSpPr>
        <p:spPr>
          <a:xfrm>
            <a:off x="96541" y="3165875"/>
            <a:ext cx="4193777" cy="584775"/>
          </a:xfrm>
          <a:prstGeom prst="rect">
            <a:avLst/>
          </a:prstGeom>
          <a:noFill/>
        </p:spPr>
        <p:txBody>
          <a:bodyPr wrap="none" rtlCol="0">
            <a:spAutoFit/>
          </a:bodyPr>
          <a:lstStyle/>
          <a:p>
            <a:r>
              <a:rPr lang="en-US" sz="1600" dirty="0">
                <a:latin typeface="Abadi" panose="020B0604020104020204" pitchFamily="34" charset="0"/>
              </a:rPr>
              <a:t>Rao et al., </a:t>
            </a:r>
            <a:r>
              <a:rPr lang="en-US" sz="1600" i="1" dirty="0">
                <a:latin typeface="Abadi" panose="020B0604020104020204" pitchFamily="34" charset="0"/>
              </a:rPr>
              <a:t>Bull. Amer. Met. Soc</a:t>
            </a:r>
            <a:r>
              <a:rPr lang="en-US" sz="1600" dirty="0">
                <a:latin typeface="Abadi" panose="020B0604020104020204" pitchFamily="34" charset="0"/>
              </a:rPr>
              <a:t>., 2011</a:t>
            </a:r>
          </a:p>
          <a:p>
            <a:r>
              <a:rPr lang="en-US" sz="1600" dirty="0">
                <a:solidFill>
                  <a:schemeClr val="accent1">
                    <a:lumMod val="75000"/>
                  </a:schemeClr>
                </a:solidFill>
                <a:latin typeface="Abadi" panose="020B0604020104020204" pitchFamily="34" charset="0"/>
                <a:hlinkClick r:id="rId3">
                  <a:extLst>
                    <a:ext uri="{A12FA001-AC4F-418D-AE19-62706E023703}">
                      <ahyp:hlinkClr xmlns:ahyp="http://schemas.microsoft.com/office/drawing/2018/hyperlinkcolor" val="tx"/>
                    </a:ext>
                  </a:extLst>
                </a:hlinkClick>
              </a:rPr>
              <a:t>https://doi.org/10.1175/2010BAMS3069.1</a:t>
            </a:r>
            <a:r>
              <a:rPr lang="en-US" sz="1600" dirty="0">
                <a:solidFill>
                  <a:schemeClr val="accent1">
                    <a:lumMod val="75000"/>
                  </a:schemeClr>
                </a:solidFill>
                <a:latin typeface="Abadi" panose="020B0604020104020204" pitchFamily="34" charset="0"/>
              </a:rPr>
              <a:t>  </a:t>
            </a:r>
          </a:p>
        </p:txBody>
      </p:sp>
      <p:sp>
        <p:nvSpPr>
          <p:cNvPr id="56" name="Star: 5 Points 55">
            <a:extLst>
              <a:ext uri="{FF2B5EF4-FFF2-40B4-BE49-F238E27FC236}">
                <a16:creationId xmlns:a16="http://schemas.microsoft.com/office/drawing/2014/main" id="{1C5EA54B-C1EE-4760-DE91-745FFE8C7EB5}"/>
              </a:ext>
            </a:extLst>
          </p:cNvPr>
          <p:cNvSpPr>
            <a:spLocks noChangeAspect="1"/>
          </p:cNvSpPr>
          <p:nvPr/>
        </p:nvSpPr>
        <p:spPr>
          <a:xfrm>
            <a:off x="6938893" y="4961460"/>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F530F877-5A66-5144-375B-223E181B6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553" y="4707324"/>
            <a:ext cx="4572000" cy="1935475"/>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0A857A09-C708-CBDC-E180-095E10E7786C}"/>
              </a:ext>
            </a:extLst>
          </p:cNvPr>
          <p:cNvSpPr txBox="1"/>
          <p:nvPr/>
        </p:nvSpPr>
        <p:spPr>
          <a:xfrm>
            <a:off x="7555553" y="4179119"/>
            <a:ext cx="4323620" cy="584775"/>
          </a:xfrm>
          <a:prstGeom prst="rect">
            <a:avLst/>
          </a:prstGeom>
          <a:noFill/>
        </p:spPr>
        <p:txBody>
          <a:bodyPr wrap="none" rtlCol="0">
            <a:spAutoFit/>
          </a:bodyPr>
          <a:lstStyle/>
          <a:p>
            <a:r>
              <a:rPr lang="en-US" sz="1600" dirty="0">
                <a:latin typeface="Abadi" panose="020B0604020104020204" pitchFamily="34" charset="0"/>
              </a:rPr>
              <a:t>Galmarini et al., </a:t>
            </a:r>
            <a:r>
              <a:rPr lang="en-US" sz="1600" i="1" dirty="0">
                <a:latin typeface="Abadi" panose="020B0604020104020204" pitchFamily="34" charset="0"/>
              </a:rPr>
              <a:t>Atmos. Chem. Phys</a:t>
            </a:r>
            <a:r>
              <a:rPr lang="en-US" sz="1600" dirty="0">
                <a:latin typeface="Abadi" panose="020B0604020104020204" pitchFamily="34" charset="0"/>
              </a:rPr>
              <a:t>., 2021</a:t>
            </a:r>
          </a:p>
          <a:p>
            <a:r>
              <a:rPr lang="en-US" sz="1600" dirty="0">
                <a:solidFill>
                  <a:schemeClr val="accent1">
                    <a:lumMod val="75000"/>
                  </a:schemeClr>
                </a:solidFill>
                <a:latin typeface="Abadi" panose="020B0604020104020204" pitchFamily="34" charset="0"/>
                <a:hlinkClick r:id="rId5">
                  <a:extLst>
                    <a:ext uri="{A12FA001-AC4F-418D-AE19-62706E023703}">
                      <ahyp:hlinkClr xmlns:ahyp="http://schemas.microsoft.com/office/drawing/2018/hyperlinkcolor" val="tx"/>
                    </a:ext>
                  </a:extLst>
                </a:hlinkClick>
              </a:rPr>
              <a:t>https://doi.org/10.5194/acp-21-15663-2021</a:t>
            </a:r>
            <a:r>
              <a:rPr lang="en-US" sz="1600" dirty="0">
                <a:solidFill>
                  <a:schemeClr val="accent1">
                    <a:lumMod val="75000"/>
                  </a:schemeClr>
                </a:solidFill>
                <a:latin typeface="Abadi" panose="020B0604020104020204" pitchFamily="34" charset="0"/>
              </a:rPr>
              <a:t> </a:t>
            </a:r>
          </a:p>
        </p:txBody>
      </p:sp>
      <p:sp>
        <p:nvSpPr>
          <p:cNvPr id="58" name="Rectangle: Rounded Corners 57">
            <a:extLst>
              <a:ext uri="{FF2B5EF4-FFF2-40B4-BE49-F238E27FC236}">
                <a16:creationId xmlns:a16="http://schemas.microsoft.com/office/drawing/2014/main" id="{CB7AA20C-1E48-512F-3C3A-15D8A529F141}"/>
              </a:ext>
            </a:extLst>
          </p:cNvPr>
          <p:cNvSpPr/>
          <p:nvPr/>
        </p:nvSpPr>
        <p:spPr>
          <a:xfrm>
            <a:off x="728447" y="4125411"/>
            <a:ext cx="6147541" cy="675239"/>
          </a:xfrm>
          <a:prstGeom prst="roundRect">
            <a:avLst/>
          </a:prstGeom>
          <a:gradFill flip="none" rotWithShape="1">
            <a:gsLst>
              <a:gs pos="72000">
                <a:schemeClr val="bg2">
                  <a:lumMod val="50000"/>
                </a:schemeClr>
              </a:gs>
              <a:gs pos="0">
                <a:schemeClr val="bg2">
                  <a:lumMod val="75000"/>
                </a:schemeClr>
              </a:gs>
              <a:gs pos="100000">
                <a:schemeClr val="bg2">
                  <a:lumMod val="2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spcAft>
                <a:spcPts val="1200"/>
              </a:spcAft>
            </a:pPr>
            <a:r>
              <a:rPr lang="en-US" dirty="0">
                <a:solidFill>
                  <a:schemeClr val="bg1"/>
                </a:solidFill>
                <a:latin typeface="Abadi" panose="020B0604020104020204" pitchFamily="34" charset="0"/>
              </a:rPr>
              <a:t>“Grass roots” modeling activity using community to improve robustness of models supporting policy recommendations.</a:t>
            </a:r>
          </a:p>
        </p:txBody>
      </p:sp>
    </p:spTree>
    <p:extLst>
      <p:ext uri="{BB962C8B-B14F-4D97-AF65-F5344CB8AC3E}">
        <p14:creationId xmlns:p14="http://schemas.microsoft.com/office/powerpoint/2010/main" val="2430362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FFD0C14-B9FB-E186-FD3F-1F3499B9565E}"/>
              </a:ext>
            </a:extLst>
          </p:cNvPr>
          <p:cNvGrpSpPr/>
          <p:nvPr/>
        </p:nvGrpSpPr>
        <p:grpSpPr>
          <a:xfrm>
            <a:off x="-677972" y="3220698"/>
            <a:ext cx="13547944" cy="4550180"/>
            <a:chOff x="-677972" y="3220698"/>
            <a:chExt cx="13547944" cy="4550180"/>
          </a:xfrm>
        </p:grpSpPr>
        <p:grpSp>
          <p:nvGrpSpPr>
            <p:cNvPr id="50" name="Group 49">
              <a:extLst>
                <a:ext uri="{FF2B5EF4-FFF2-40B4-BE49-F238E27FC236}">
                  <a16:creationId xmlns:a16="http://schemas.microsoft.com/office/drawing/2014/main" id="{7EDEEA99-C3C8-DD8F-11E8-CF36EC09DCD9}"/>
                </a:ext>
              </a:extLst>
            </p:cNvPr>
            <p:cNvGrpSpPr/>
            <p:nvPr/>
          </p:nvGrpSpPr>
          <p:grpSpPr>
            <a:xfrm>
              <a:off x="-677972" y="3220698"/>
              <a:ext cx="13547944" cy="4550180"/>
              <a:chOff x="-677972" y="3220698"/>
              <a:chExt cx="13547944" cy="4550180"/>
            </a:xfrm>
          </p:grpSpPr>
          <p:sp>
            <p:nvSpPr>
              <p:cNvPr id="86" name="Block Arc 85">
                <a:extLst>
                  <a:ext uri="{FF2B5EF4-FFF2-40B4-BE49-F238E27FC236}">
                    <a16:creationId xmlns:a16="http://schemas.microsoft.com/office/drawing/2014/main" id="{84C029E9-337C-A72B-5253-F8BD58CE5234}"/>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87" name="Block Arc 86">
                <a:extLst>
                  <a:ext uri="{FF2B5EF4-FFF2-40B4-BE49-F238E27FC236}">
                    <a16:creationId xmlns:a16="http://schemas.microsoft.com/office/drawing/2014/main" id="{33DB6A1C-E02C-981A-4C8E-72D713E56291}"/>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88" name="Block Arc 87">
                <a:extLst>
                  <a:ext uri="{FF2B5EF4-FFF2-40B4-BE49-F238E27FC236}">
                    <a16:creationId xmlns:a16="http://schemas.microsoft.com/office/drawing/2014/main" id="{5621134F-B73E-5F16-0E1A-227A54747A2F}"/>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89" name="Block Arc 88">
                <a:extLst>
                  <a:ext uri="{FF2B5EF4-FFF2-40B4-BE49-F238E27FC236}">
                    <a16:creationId xmlns:a16="http://schemas.microsoft.com/office/drawing/2014/main" id="{C59E5C70-0656-5DDA-F195-D1D19FAE7837}"/>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0" name="Block Arc 89">
                <a:extLst>
                  <a:ext uri="{FF2B5EF4-FFF2-40B4-BE49-F238E27FC236}">
                    <a16:creationId xmlns:a16="http://schemas.microsoft.com/office/drawing/2014/main" id="{F846E8A7-6853-7531-9B26-DDA031E3348B}"/>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1" name="Block Arc 90">
                <a:extLst>
                  <a:ext uri="{FF2B5EF4-FFF2-40B4-BE49-F238E27FC236}">
                    <a16:creationId xmlns:a16="http://schemas.microsoft.com/office/drawing/2014/main" id="{70F5AC07-27F1-6480-F8F4-D0384A77E163}"/>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2" name="Block Arc 91">
                <a:extLst>
                  <a:ext uri="{FF2B5EF4-FFF2-40B4-BE49-F238E27FC236}">
                    <a16:creationId xmlns:a16="http://schemas.microsoft.com/office/drawing/2014/main" id="{A5A85134-B8CB-EDE4-AD1A-71C47EF81E66}"/>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51" name="Group 50">
              <a:extLst>
                <a:ext uri="{FF2B5EF4-FFF2-40B4-BE49-F238E27FC236}">
                  <a16:creationId xmlns:a16="http://schemas.microsoft.com/office/drawing/2014/main" id="{A2D731F6-73E9-6B56-68BB-10CED106A177}"/>
                </a:ext>
              </a:extLst>
            </p:cNvPr>
            <p:cNvGrpSpPr/>
            <p:nvPr/>
          </p:nvGrpSpPr>
          <p:grpSpPr>
            <a:xfrm>
              <a:off x="190" y="5031327"/>
              <a:ext cx="11847304" cy="1707697"/>
              <a:chOff x="190" y="5031327"/>
              <a:chExt cx="11847304" cy="1707697"/>
            </a:xfrm>
          </p:grpSpPr>
          <p:cxnSp>
            <p:nvCxnSpPr>
              <p:cNvPr id="52" name="Straight Connector 51">
                <a:extLst>
                  <a:ext uri="{FF2B5EF4-FFF2-40B4-BE49-F238E27FC236}">
                    <a16:creationId xmlns:a16="http://schemas.microsoft.com/office/drawing/2014/main" id="{0081A072-BB46-CEC7-6A16-E59EB584D6CC}"/>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7466854-8FA3-F969-300E-F66CB0A39F38}"/>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034717-8DB4-4D9C-6F69-EAB911376CD8}"/>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B225E72-6392-4666-D529-3CFBFD40FE7A}"/>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50D8D5-5516-20E1-3717-B0550ABDF33A}"/>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50E0E82-028E-9548-7F6C-3EC91B0AA2B6}"/>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BFEBAA-8638-7FB1-A66B-D2AFCB618318}"/>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A5A5343-504C-6772-0B51-0DB8BF20416D}"/>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8BD774-6452-AACE-2372-FCF29B124E12}"/>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4BEA4D1-24F9-007E-CCBB-2F3375478792}"/>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AB3A09C-15F9-8A16-7801-63718FD57FDA}"/>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29809C-E813-C650-D59B-F57E687AD436}"/>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657A263-A74C-7193-D119-7988F1425873}"/>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33BD595-6770-F4FA-2A25-77E099CB5841}"/>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8B0B9A7-4DC7-3C28-CAE5-78458C35AFB1}"/>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A07721C-8F7F-2A84-323C-22E2826A1B3E}"/>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89027A9-2121-4B27-EE76-B3B31E81A0E4}"/>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97983FD-7DE1-3241-8BC9-759BBCA49AD7}"/>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70" name="TextBox 69">
                <a:extLst>
                  <a:ext uri="{FF2B5EF4-FFF2-40B4-BE49-F238E27FC236}">
                    <a16:creationId xmlns:a16="http://schemas.microsoft.com/office/drawing/2014/main" id="{2483FB92-8490-95C9-9B9E-D537C3AD227B}"/>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71" name="TextBox 70">
                <a:extLst>
                  <a:ext uri="{FF2B5EF4-FFF2-40B4-BE49-F238E27FC236}">
                    <a16:creationId xmlns:a16="http://schemas.microsoft.com/office/drawing/2014/main" id="{EC586EA4-212D-33FF-3C3F-0385B8994787}"/>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72" name="TextBox 71">
                <a:extLst>
                  <a:ext uri="{FF2B5EF4-FFF2-40B4-BE49-F238E27FC236}">
                    <a16:creationId xmlns:a16="http://schemas.microsoft.com/office/drawing/2014/main" id="{503FF6FD-6D24-A577-AB8E-1F0AD8AC4A23}"/>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73" name="TextBox 72">
                <a:extLst>
                  <a:ext uri="{FF2B5EF4-FFF2-40B4-BE49-F238E27FC236}">
                    <a16:creationId xmlns:a16="http://schemas.microsoft.com/office/drawing/2014/main" id="{7B6FA85E-8E08-D9BA-3D15-7082C01B2B0A}"/>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74" name="TextBox 73">
                <a:extLst>
                  <a:ext uri="{FF2B5EF4-FFF2-40B4-BE49-F238E27FC236}">
                    <a16:creationId xmlns:a16="http://schemas.microsoft.com/office/drawing/2014/main" id="{3584E8E2-84EF-854A-B476-D897B22A0F7C}"/>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75" name="TextBox 74">
                <a:extLst>
                  <a:ext uri="{FF2B5EF4-FFF2-40B4-BE49-F238E27FC236}">
                    <a16:creationId xmlns:a16="http://schemas.microsoft.com/office/drawing/2014/main" id="{EF8CA258-5633-776E-731C-F976594A87FA}"/>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76" name="TextBox 75">
                <a:extLst>
                  <a:ext uri="{FF2B5EF4-FFF2-40B4-BE49-F238E27FC236}">
                    <a16:creationId xmlns:a16="http://schemas.microsoft.com/office/drawing/2014/main" id="{58F22D57-EDF3-3AC8-8CCA-6230E42D31EF}"/>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77" name="TextBox 76">
                <a:extLst>
                  <a:ext uri="{FF2B5EF4-FFF2-40B4-BE49-F238E27FC236}">
                    <a16:creationId xmlns:a16="http://schemas.microsoft.com/office/drawing/2014/main" id="{BA34F305-25EB-91EF-DA66-04A235EBDE03}"/>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78" name="TextBox 77">
                <a:extLst>
                  <a:ext uri="{FF2B5EF4-FFF2-40B4-BE49-F238E27FC236}">
                    <a16:creationId xmlns:a16="http://schemas.microsoft.com/office/drawing/2014/main" id="{311396A3-282B-E98B-468B-1AA54FDF153D}"/>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79" name="TextBox 78">
                <a:extLst>
                  <a:ext uri="{FF2B5EF4-FFF2-40B4-BE49-F238E27FC236}">
                    <a16:creationId xmlns:a16="http://schemas.microsoft.com/office/drawing/2014/main" id="{9074116C-05DE-C37A-627B-8B472945113A}"/>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80" name="TextBox 79">
                <a:extLst>
                  <a:ext uri="{FF2B5EF4-FFF2-40B4-BE49-F238E27FC236}">
                    <a16:creationId xmlns:a16="http://schemas.microsoft.com/office/drawing/2014/main" id="{F6696EC2-DE77-31AC-4A1C-1AF5A034407A}"/>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81" name="TextBox 80">
                <a:extLst>
                  <a:ext uri="{FF2B5EF4-FFF2-40B4-BE49-F238E27FC236}">
                    <a16:creationId xmlns:a16="http://schemas.microsoft.com/office/drawing/2014/main" id="{DFDEF8C8-801E-FB60-A4A2-35064AAC98AA}"/>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82" name="TextBox 81">
                <a:extLst>
                  <a:ext uri="{FF2B5EF4-FFF2-40B4-BE49-F238E27FC236}">
                    <a16:creationId xmlns:a16="http://schemas.microsoft.com/office/drawing/2014/main" id="{C14D4CA9-29A3-C2DB-0E86-8FF335BCD755}"/>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83" name="TextBox 82">
                <a:extLst>
                  <a:ext uri="{FF2B5EF4-FFF2-40B4-BE49-F238E27FC236}">
                    <a16:creationId xmlns:a16="http://schemas.microsoft.com/office/drawing/2014/main" id="{54A187C4-F2EE-6B24-1A0B-7DFBDC348D49}"/>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84" name="TextBox 83">
                <a:extLst>
                  <a:ext uri="{FF2B5EF4-FFF2-40B4-BE49-F238E27FC236}">
                    <a16:creationId xmlns:a16="http://schemas.microsoft.com/office/drawing/2014/main" id="{335002B3-D820-BBDD-9FAF-2E68D50BA3F3}"/>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85" name="TextBox 84">
                <a:extLst>
                  <a:ext uri="{FF2B5EF4-FFF2-40B4-BE49-F238E27FC236}">
                    <a16:creationId xmlns:a16="http://schemas.microsoft.com/office/drawing/2014/main" id="{ECAF52F4-88EA-FE18-F551-BF715A08079C}"/>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2" name="Title 1">
            <a:extLst>
              <a:ext uri="{FF2B5EF4-FFF2-40B4-BE49-F238E27FC236}">
                <a16:creationId xmlns:a16="http://schemas.microsoft.com/office/drawing/2014/main" id="{60DFE871-AE21-15D8-E354-5FEEDCCD5B91}"/>
              </a:ext>
            </a:extLst>
          </p:cNvPr>
          <p:cNvSpPr>
            <a:spLocks noGrp="1"/>
          </p:cNvSpPr>
          <p:nvPr>
            <p:ph type="title"/>
          </p:nvPr>
        </p:nvSpPr>
        <p:spPr/>
        <p:txBody>
          <a:bodyPr>
            <a:normAutofit/>
          </a:bodyPr>
          <a:lstStyle/>
          <a:p>
            <a:r>
              <a:rPr lang="en-US" dirty="0"/>
              <a:t>Air Quality–Meteorology </a:t>
            </a:r>
            <a:r>
              <a:rPr lang="en-US" dirty="0">
                <a:sym typeface="Wingdings" panose="05000000000000000000" pitchFamily="2" charset="2"/>
              </a:rPr>
              <a:t>Interactions</a:t>
            </a:r>
            <a:endParaRPr lang="en-US" dirty="0"/>
          </a:p>
        </p:txBody>
      </p:sp>
      <p:sp>
        <p:nvSpPr>
          <p:cNvPr id="3" name="Slide Number Placeholder 2">
            <a:extLst>
              <a:ext uri="{FF2B5EF4-FFF2-40B4-BE49-F238E27FC236}">
                <a16:creationId xmlns:a16="http://schemas.microsoft.com/office/drawing/2014/main" id="{BCC6C10E-8629-E141-D7F4-8BFFF41FA7EF}"/>
              </a:ext>
            </a:extLst>
          </p:cNvPr>
          <p:cNvSpPr>
            <a:spLocks noGrp="1"/>
          </p:cNvSpPr>
          <p:nvPr>
            <p:ph type="sldNum" sz="quarter" idx="12"/>
          </p:nvPr>
        </p:nvSpPr>
        <p:spPr/>
        <p:txBody>
          <a:bodyPr/>
          <a:lstStyle/>
          <a:p>
            <a:fld id="{B1ACB710-0265-4668-9FC1-C9C0EDA73F24}" type="slidenum">
              <a:rPr lang="en-US" smtClean="0"/>
              <a:pPr/>
              <a:t>17</a:t>
            </a:fld>
            <a:endParaRPr lang="en-US"/>
          </a:p>
        </p:txBody>
      </p:sp>
      <p:sp>
        <p:nvSpPr>
          <p:cNvPr id="48" name="Star: 5 Points 47">
            <a:extLst>
              <a:ext uri="{FF2B5EF4-FFF2-40B4-BE49-F238E27FC236}">
                <a16:creationId xmlns:a16="http://schemas.microsoft.com/office/drawing/2014/main" id="{1880E524-86E5-8D51-138D-EB2474B71F1B}"/>
              </a:ext>
            </a:extLst>
          </p:cNvPr>
          <p:cNvSpPr>
            <a:spLocks noChangeAspect="1"/>
          </p:cNvSpPr>
          <p:nvPr/>
        </p:nvSpPr>
        <p:spPr>
          <a:xfrm>
            <a:off x="7522662" y="4836868"/>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18" descr="IntegModel_flow">
            <a:extLst>
              <a:ext uri="{FF2B5EF4-FFF2-40B4-BE49-F238E27FC236}">
                <a16:creationId xmlns:a16="http://schemas.microsoft.com/office/drawing/2014/main" id="{33577E8C-9786-CAAA-7E54-1E9986B9BE39}"/>
              </a:ext>
            </a:extLst>
          </p:cNvPr>
          <p:cNvPicPr>
            <a:picLocks noChangeAspect="1" noChangeArrowheads="1"/>
          </p:cNvPicPr>
          <p:nvPr/>
        </p:nvPicPr>
        <p:blipFill>
          <a:blip r:embed="rId2" cstate="print"/>
          <a:srcRect l="2000" t="13333" r="3000" b="14667"/>
          <a:stretch>
            <a:fillRect/>
          </a:stretch>
        </p:blipFill>
        <p:spPr bwMode="auto">
          <a:xfrm>
            <a:off x="343693" y="1550551"/>
            <a:ext cx="5029200" cy="2855432"/>
          </a:xfrm>
          <a:prstGeom prst="rect">
            <a:avLst/>
          </a:prstGeom>
          <a:noFill/>
          <a:ln w="9525">
            <a:noFill/>
            <a:miter lim="800000"/>
            <a:headEnd/>
            <a:tailEnd/>
          </a:ln>
          <a:effectLst>
            <a:softEdge rad="76200"/>
          </a:effectLst>
        </p:spPr>
      </p:pic>
      <p:sp>
        <p:nvSpPr>
          <p:cNvPr id="95" name="Title 1">
            <a:extLst>
              <a:ext uri="{FF2B5EF4-FFF2-40B4-BE49-F238E27FC236}">
                <a16:creationId xmlns:a16="http://schemas.microsoft.com/office/drawing/2014/main" id="{5159ED13-7FFB-F0FE-EBC9-BA1F7CE169BD}"/>
              </a:ext>
            </a:extLst>
          </p:cNvPr>
          <p:cNvSpPr txBox="1">
            <a:spLocks/>
          </p:cNvSpPr>
          <p:nvPr/>
        </p:nvSpPr>
        <p:spPr>
          <a:xfrm>
            <a:off x="6809547" y="1506782"/>
            <a:ext cx="4289635" cy="764090"/>
          </a:xfrm>
          <a:prstGeom prst="rect">
            <a:avLst/>
          </a:prstGeom>
        </p:spPr>
        <p:txBody>
          <a:bodyPr/>
          <a:lstStyle>
            <a:lvl1pPr algn="ctr" rtl="0" eaLnBrk="1" fontAlgn="base" hangingPunct="1">
              <a:spcBef>
                <a:spcPct val="0"/>
              </a:spcBef>
              <a:spcAft>
                <a:spcPct val="0"/>
              </a:spcAft>
              <a:defRPr sz="3200" b="1">
                <a:solidFill>
                  <a:srgbClr val="026CB6"/>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kern="0" dirty="0">
                <a:solidFill>
                  <a:schemeClr val="accent1">
                    <a:lumMod val="75000"/>
                  </a:schemeClr>
                </a:solidFill>
                <a:latin typeface="Abadi" panose="020B0604020104020204" pitchFamily="34" charset="0"/>
              </a:rPr>
              <a:t>Two</a:t>
            </a:r>
            <a:r>
              <a:rPr kumimoji="0" lang="en-US" sz="2000" b="1" u="none" strike="noStrike" kern="0" cap="none" spc="0" normalizeH="0" baseline="0" noProof="0" dirty="0">
                <a:ln>
                  <a:noFill/>
                </a:ln>
                <a:solidFill>
                  <a:schemeClr val="accent1">
                    <a:lumMod val="75000"/>
                  </a:schemeClr>
                </a:solidFill>
                <a:effectLst/>
                <a:uLnTx/>
                <a:uFillTx/>
                <a:latin typeface="Abadi" panose="020B0604020104020204" pitchFamily="34" charset="0"/>
              </a:rPr>
              <a:t>-way coupled MPAS-CMAQ</a:t>
            </a:r>
            <a:r>
              <a:rPr kumimoji="0" lang="en-US" sz="2000" b="1" u="none" strike="noStrike" kern="0" cap="none" spc="0" normalizeH="0" baseline="0" noProof="0" dirty="0">
                <a:ln>
                  <a:noFill/>
                </a:ln>
                <a:solidFill>
                  <a:prstClr val="black"/>
                </a:solidFill>
                <a:effectLst/>
                <a:uLnTx/>
                <a:uFillTx/>
                <a:latin typeface="Abadi" panose="020B0604020104020204" pitchFamily="34" charset="0"/>
              </a:rPr>
              <a:t> </a:t>
            </a:r>
            <a:r>
              <a:rPr kumimoji="0" lang="en-US" sz="2000" b="0" u="none" strike="noStrike" kern="0" cap="none" spc="0" normalizeH="0" baseline="0" noProof="0" dirty="0">
                <a:ln>
                  <a:noFill/>
                </a:ln>
                <a:solidFill>
                  <a:prstClr val="black"/>
                </a:solidFill>
                <a:effectLst/>
                <a:uLnTx/>
                <a:uFillTx/>
                <a:latin typeface="Abadi" panose="020B0604020104020204" pitchFamily="34" charset="0"/>
              </a:rPr>
              <a:t>in advanced stages of development.</a:t>
            </a:r>
          </a:p>
        </p:txBody>
      </p:sp>
      <p:sp>
        <p:nvSpPr>
          <p:cNvPr id="97" name="TextBox 96">
            <a:extLst>
              <a:ext uri="{FF2B5EF4-FFF2-40B4-BE49-F238E27FC236}">
                <a16:creationId xmlns:a16="http://schemas.microsoft.com/office/drawing/2014/main" id="{E742A729-464C-39EA-185C-406C1A7173A1}"/>
              </a:ext>
            </a:extLst>
          </p:cNvPr>
          <p:cNvSpPr txBox="1"/>
          <p:nvPr/>
        </p:nvSpPr>
        <p:spPr>
          <a:xfrm>
            <a:off x="807892" y="4369444"/>
            <a:ext cx="4100803" cy="584775"/>
          </a:xfrm>
          <a:prstGeom prst="rect">
            <a:avLst/>
          </a:prstGeom>
          <a:noFill/>
        </p:spPr>
        <p:txBody>
          <a:bodyPr wrap="none" rtlCol="0">
            <a:spAutoFit/>
          </a:bodyPr>
          <a:lstStyle/>
          <a:p>
            <a:r>
              <a:rPr lang="en-US" sz="1600" dirty="0">
                <a:latin typeface="Abadi" panose="020B0604020104020204" pitchFamily="34" charset="0"/>
              </a:rPr>
              <a:t>Wong et al., </a:t>
            </a:r>
            <a:r>
              <a:rPr lang="en-US" sz="1600" i="1" dirty="0" err="1">
                <a:latin typeface="Abadi" panose="020B0604020104020204" pitchFamily="34" charset="0"/>
              </a:rPr>
              <a:t>Geosci</a:t>
            </a:r>
            <a:r>
              <a:rPr lang="en-US" sz="1600" i="1" dirty="0">
                <a:latin typeface="Abadi" panose="020B0604020104020204" pitchFamily="34" charset="0"/>
              </a:rPr>
              <a:t>. Model Dev</a:t>
            </a:r>
            <a:r>
              <a:rPr lang="en-US" sz="1600" dirty="0">
                <a:latin typeface="Abadi" panose="020B0604020104020204" pitchFamily="34" charset="0"/>
              </a:rPr>
              <a:t>., 2012</a:t>
            </a:r>
          </a:p>
          <a:p>
            <a:r>
              <a:rPr lang="en-US" sz="1600" dirty="0">
                <a:solidFill>
                  <a:schemeClr val="accent1">
                    <a:lumMod val="75000"/>
                  </a:schemeClr>
                </a:solidFill>
                <a:latin typeface="Abadi" panose="020B0604020104020204" pitchFamily="34" charset="0"/>
                <a:hlinkClick r:id="rId3">
                  <a:extLst>
                    <a:ext uri="{A12FA001-AC4F-418D-AE19-62706E023703}">
                      <ahyp:hlinkClr xmlns:ahyp="http://schemas.microsoft.com/office/drawing/2018/hyperlinkcolor" val="tx"/>
                    </a:ext>
                  </a:extLst>
                </a:hlinkClick>
              </a:rPr>
              <a:t>https://doi.org/10.5194/gmd-5-299-2012</a:t>
            </a:r>
            <a:r>
              <a:rPr lang="en-US" sz="1600" dirty="0">
                <a:solidFill>
                  <a:schemeClr val="accent1">
                    <a:lumMod val="75000"/>
                  </a:schemeClr>
                </a:solidFill>
                <a:latin typeface="Abadi" panose="020B0604020104020204" pitchFamily="34" charset="0"/>
              </a:rPr>
              <a:t>  </a:t>
            </a:r>
          </a:p>
        </p:txBody>
      </p:sp>
      <p:pic>
        <p:nvPicPr>
          <p:cNvPr id="4098" name="Picture 2" descr="Image shows global ozone (in parts per billion) at the 500 hectopascal pressure level (approximately 18,000 feet above sea level) at 00 UTC 1 July 2016 as simulated by the MPAS-CMAQ coupled meteorology and air quality modeling system. The rainbow-style color scale ranges from white and light blue at values close to zero to dark red at values approaching 100 parts per billion. Image courtesy of Jeff Willison.">
            <a:extLst>
              <a:ext uri="{FF2B5EF4-FFF2-40B4-BE49-F238E27FC236}">
                <a16:creationId xmlns:a16="http://schemas.microsoft.com/office/drawing/2014/main" id="{90FF3251-FCA7-8E25-FAB7-5BE518C09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232" y="2233342"/>
            <a:ext cx="5029200" cy="2411063"/>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Rounded Corners 97">
            <a:extLst>
              <a:ext uri="{FF2B5EF4-FFF2-40B4-BE49-F238E27FC236}">
                <a16:creationId xmlns:a16="http://schemas.microsoft.com/office/drawing/2014/main" id="{EC7635E1-2CB8-532E-7370-142A2BF45E53}"/>
              </a:ext>
            </a:extLst>
          </p:cNvPr>
          <p:cNvSpPr/>
          <p:nvPr/>
        </p:nvSpPr>
        <p:spPr>
          <a:xfrm>
            <a:off x="85084" y="4999282"/>
            <a:ext cx="5546419" cy="1631216"/>
          </a:xfrm>
          <a:prstGeom prst="roundRect">
            <a:avLst>
              <a:gd name="adj" fmla="val 9520"/>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40000"/>
                    <a:lumOff val="60000"/>
                  </a:schemeClr>
                </a:solidFill>
                <a:effectLst/>
                <a:uLnTx/>
                <a:uFillTx/>
                <a:latin typeface="Abadi" panose="020B0604020104020204" pitchFamily="34" charset="0"/>
              </a:rPr>
              <a:t>Particle concentrations and composition need to be considered</a:t>
            </a:r>
            <a:r>
              <a:rPr kumimoji="0" lang="en-US" sz="2000" b="0" i="0" u="none" strike="noStrike" kern="1200" cap="none" spc="0" normalizeH="0" baseline="0" noProof="0" dirty="0">
                <a:ln>
                  <a:noFill/>
                </a:ln>
                <a:solidFill>
                  <a:schemeClr val="accent2">
                    <a:lumMod val="40000"/>
                    <a:lumOff val="60000"/>
                  </a:schemeClr>
                </a:solidFill>
                <a:effectLst/>
                <a:uLnTx/>
                <a:uFillTx/>
                <a:latin typeface="Abadi" panose="020B0604020104020204" pitchFamily="34" charset="0"/>
              </a:rPr>
              <a:t> </a:t>
            </a:r>
            <a:r>
              <a:rPr kumimoji="0" lang="en-US" sz="2000" b="0" i="0" u="none" strike="noStrike" kern="1200" cap="none" spc="0" normalizeH="0" baseline="0" noProof="0" dirty="0">
                <a:ln>
                  <a:noFill/>
                </a:ln>
                <a:solidFill>
                  <a:schemeClr val="bg1"/>
                </a:solidFill>
                <a:effectLst/>
                <a:uLnTx/>
                <a:uFillTx/>
                <a:latin typeface="Abadi" panose="020B0604020104020204" pitchFamily="34" charset="0"/>
              </a:rPr>
              <a:t>to accurately simulate air quality and the effects of a changing climate. </a:t>
            </a:r>
            <a:r>
              <a:rPr lang="en-US" sz="2000" b="1" dirty="0">
                <a:solidFill>
                  <a:schemeClr val="bg1"/>
                </a:solidFill>
                <a:latin typeface="Abadi" panose="020B0604020104020204" pitchFamily="34" charset="0"/>
              </a:rPr>
              <a:t>CMAQ specific requirements for </a:t>
            </a:r>
            <a:r>
              <a:rPr lang="en-US" sz="2000" b="1" dirty="0">
                <a:solidFill>
                  <a:schemeClr val="accent2">
                    <a:lumMod val="20000"/>
                    <a:lumOff val="80000"/>
                  </a:schemeClr>
                </a:solidFill>
                <a:latin typeface="Abadi" panose="020B0604020104020204" pitchFamily="34" charset="0"/>
              </a:rPr>
              <a:t>two-way coupled WRF-CMAQ</a:t>
            </a:r>
            <a:r>
              <a:rPr lang="en-US" sz="2000" b="1" dirty="0">
                <a:solidFill>
                  <a:schemeClr val="accent2">
                    <a:lumMod val="40000"/>
                    <a:lumOff val="60000"/>
                  </a:schemeClr>
                </a:solidFill>
                <a:latin typeface="Abadi" panose="020B0604020104020204" pitchFamily="34" charset="0"/>
              </a:rPr>
              <a:t> </a:t>
            </a:r>
            <a:r>
              <a:rPr lang="en-US" sz="2000" b="1" dirty="0">
                <a:solidFill>
                  <a:schemeClr val="bg1"/>
                </a:solidFill>
                <a:latin typeface="Abadi" panose="020B0604020104020204" pitchFamily="34" charset="0"/>
              </a:rPr>
              <a:t>are included as of WRFv4.4!</a:t>
            </a:r>
            <a:endParaRPr kumimoji="0" lang="en-US" sz="2000" b="1" i="0" u="none" strike="noStrike" kern="1200" cap="none" spc="0" normalizeH="0" baseline="0" noProof="0" dirty="0">
              <a:ln>
                <a:noFill/>
              </a:ln>
              <a:solidFill>
                <a:schemeClr val="bg1"/>
              </a:solidFill>
              <a:effectLst/>
              <a:uLnTx/>
              <a:uFillTx/>
              <a:latin typeface="Abadi" panose="020B0604020104020204" pitchFamily="34" charset="0"/>
            </a:endParaRPr>
          </a:p>
        </p:txBody>
      </p:sp>
      <p:cxnSp>
        <p:nvCxnSpPr>
          <p:cNvPr id="100" name="Straight Connector 99">
            <a:extLst>
              <a:ext uri="{FF2B5EF4-FFF2-40B4-BE49-F238E27FC236}">
                <a16:creationId xmlns:a16="http://schemas.microsoft.com/office/drawing/2014/main" id="{BD61700E-E0F0-9F76-2E40-F5B972B64295}"/>
              </a:ext>
            </a:extLst>
          </p:cNvPr>
          <p:cNvCxnSpPr/>
          <p:nvPr/>
        </p:nvCxnSpPr>
        <p:spPr>
          <a:xfrm>
            <a:off x="6130522" y="1754372"/>
            <a:ext cx="0" cy="33653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436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E871-AE21-15D8-E354-5FEEDCCD5B91}"/>
              </a:ext>
            </a:extLst>
          </p:cNvPr>
          <p:cNvSpPr>
            <a:spLocks noGrp="1"/>
          </p:cNvSpPr>
          <p:nvPr>
            <p:ph type="title"/>
          </p:nvPr>
        </p:nvSpPr>
        <p:spPr/>
        <p:txBody>
          <a:bodyPr>
            <a:normAutofit fontScale="90000"/>
          </a:bodyPr>
          <a:lstStyle/>
          <a:p>
            <a:r>
              <a:rPr lang="en-US" dirty="0"/>
              <a:t>One Atmosphere </a:t>
            </a:r>
            <a:r>
              <a:rPr lang="en-US" dirty="0">
                <a:sym typeface="Wingdings" panose="05000000000000000000" pitchFamily="2" charset="2"/>
              </a:rPr>
              <a:t> One Environment</a:t>
            </a:r>
            <a:endParaRPr lang="en-US" dirty="0"/>
          </a:p>
        </p:txBody>
      </p:sp>
      <p:sp>
        <p:nvSpPr>
          <p:cNvPr id="3" name="Slide Number Placeholder 2">
            <a:extLst>
              <a:ext uri="{FF2B5EF4-FFF2-40B4-BE49-F238E27FC236}">
                <a16:creationId xmlns:a16="http://schemas.microsoft.com/office/drawing/2014/main" id="{BCC6C10E-8629-E141-D7F4-8BFFF41FA7EF}"/>
              </a:ext>
            </a:extLst>
          </p:cNvPr>
          <p:cNvSpPr>
            <a:spLocks noGrp="1"/>
          </p:cNvSpPr>
          <p:nvPr>
            <p:ph type="sldNum" sz="quarter" idx="12"/>
          </p:nvPr>
        </p:nvSpPr>
        <p:spPr/>
        <p:txBody>
          <a:bodyPr/>
          <a:lstStyle/>
          <a:p>
            <a:fld id="{B1ACB710-0265-4668-9FC1-C9C0EDA73F24}" type="slidenum">
              <a:rPr lang="en-US" smtClean="0"/>
              <a:pPr/>
              <a:t>18</a:t>
            </a:fld>
            <a:endParaRPr lang="en-US"/>
          </a:p>
        </p:txBody>
      </p:sp>
      <p:grpSp>
        <p:nvGrpSpPr>
          <p:cNvPr id="16" name="Group 15">
            <a:extLst>
              <a:ext uri="{FF2B5EF4-FFF2-40B4-BE49-F238E27FC236}">
                <a16:creationId xmlns:a16="http://schemas.microsoft.com/office/drawing/2014/main" id="{F70956AC-4D7B-59D2-8687-E78331351B74}"/>
              </a:ext>
            </a:extLst>
          </p:cNvPr>
          <p:cNvGrpSpPr>
            <a:grpSpLocks noChangeAspect="1"/>
          </p:cNvGrpSpPr>
          <p:nvPr/>
        </p:nvGrpSpPr>
        <p:grpSpPr>
          <a:xfrm>
            <a:off x="2468218" y="1392399"/>
            <a:ext cx="9601200" cy="2245231"/>
            <a:chOff x="689295" y="2778593"/>
            <a:chExt cx="11173437" cy="2612896"/>
          </a:xfrm>
        </p:grpSpPr>
        <p:pic>
          <p:nvPicPr>
            <p:cNvPr id="4" name="Content Placeholder 3">
              <a:extLst>
                <a:ext uri="{FF2B5EF4-FFF2-40B4-BE49-F238E27FC236}">
                  <a16:creationId xmlns:a16="http://schemas.microsoft.com/office/drawing/2014/main" id="{5EEB14FD-0BEF-14A8-1A04-08CE482A6ED7}"/>
                </a:ext>
              </a:extLst>
            </p:cNvPr>
            <p:cNvPicPr>
              <a:picLocks/>
            </p:cNvPicPr>
            <p:nvPr/>
          </p:nvPicPr>
          <p:blipFill rotWithShape="1">
            <a:blip r:embed="rId2" cstate="print">
              <a:extLst>
                <a:ext uri="{28A0092B-C50C-407E-A947-70E740481C1C}">
                  <a14:useLocalDpi xmlns:a14="http://schemas.microsoft.com/office/drawing/2010/main" val="0"/>
                </a:ext>
              </a:extLst>
            </a:blip>
            <a:srcRect l="71055" t="13017" b="50672"/>
            <a:stretch/>
          </p:blipFill>
          <p:spPr>
            <a:xfrm>
              <a:off x="8365224" y="3184930"/>
              <a:ext cx="3497508" cy="2105637"/>
            </a:xfrm>
            <a:prstGeom prst="rect">
              <a:avLst/>
            </a:prstGeom>
          </p:spPr>
        </p:pic>
        <p:pic>
          <p:nvPicPr>
            <p:cNvPr id="6" name="Content Placeholder 3">
              <a:extLst>
                <a:ext uri="{FF2B5EF4-FFF2-40B4-BE49-F238E27FC236}">
                  <a16:creationId xmlns:a16="http://schemas.microsoft.com/office/drawing/2014/main" id="{6947F5AE-0160-D7AC-0EF5-3A18B5F1B42E}"/>
                </a:ext>
              </a:extLst>
            </p:cNvPr>
            <p:cNvPicPr>
              <a:picLocks/>
            </p:cNvPicPr>
            <p:nvPr/>
          </p:nvPicPr>
          <p:blipFill rotWithShape="1">
            <a:blip r:embed="rId3" cstate="print">
              <a:extLst>
                <a:ext uri="{28A0092B-C50C-407E-A947-70E740481C1C}">
                  <a14:useLocalDpi xmlns:a14="http://schemas.microsoft.com/office/drawing/2010/main" val="0"/>
                </a:ext>
              </a:extLst>
            </a:blip>
            <a:srcRect l="22511" t="27221" r="29660" b="25501"/>
            <a:stretch/>
          </p:blipFill>
          <p:spPr>
            <a:xfrm>
              <a:off x="3398938" y="3130358"/>
              <a:ext cx="4957895" cy="2250051"/>
            </a:xfrm>
            <a:prstGeom prst="rect">
              <a:avLst/>
            </a:prstGeom>
          </p:spPr>
        </p:pic>
        <p:pic>
          <p:nvPicPr>
            <p:cNvPr id="9" name="Content Placeholder 3">
              <a:extLst>
                <a:ext uri="{FF2B5EF4-FFF2-40B4-BE49-F238E27FC236}">
                  <a16:creationId xmlns:a16="http://schemas.microsoft.com/office/drawing/2014/main" id="{D1A97A00-7005-0455-C6B7-3AA7B0C020E8}"/>
                </a:ext>
              </a:extLst>
            </p:cNvPr>
            <p:cNvPicPr>
              <a:picLocks/>
            </p:cNvPicPr>
            <p:nvPr/>
          </p:nvPicPr>
          <p:blipFill rotWithShape="1">
            <a:blip r:embed="rId2" cstate="print">
              <a:extLst>
                <a:ext uri="{28A0092B-C50C-407E-A947-70E740481C1C}">
                  <a14:useLocalDpi xmlns:a14="http://schemas.microsoft.com/office/drawing/2010/main" val="0"/>
                </a:ext>
              </a:extLst>
            </a:blip>
            <a:srcRect t="31875" r="78392" b="23705"/>
            <a:stretch/>
          </p:blipFill>
          <p:spPr>
            <a:xfrm>
              <a:off x="689295" y="3168152"/>
              <a:ext cx="2709643" cy="2223337"/>
            </a:xfrm>
            <a:prstGeom prst="rect">
              <a:avLst/>
            </a:prstGeom>
          </p:spPr>
        </p:pic>
        <p:sp>
          <p:nvSpPr>
            <p:cNvPr id="10" name="TextBox 9">
              <a:extLst>
                <a:ext uri="{FF2B5EF4-FFF2-40B4-BE49-F238E27FC236}">
                  <a16:creationId xmlns:a16="http://schemas.microsoft.com/office/drawing/2014/main" id="{736B59DB-97F9-BD03-9B28-650CCDC80CED}"/>
                </a:ext>
              </a:extLst>
            </p:cNvPr>
            <p:cNvSpPr txBox="1"/>
            <p:nvPr/>
          </p:nvSpPr>
          <p:spPr>
            <a:xfrm>
              <a:off x="3667972" y="2778593"/>
              <a:ext cx="2323748" cy="429812"/>
            </a:xfrm>
            <a:prstGeom prst="rect">
              <a:avLst/>
            </a:prstGeom>
            <a:noFill/>
          </p:spPr>
          <p:txBody>
            <a:bodyPr wrap="square" rtlCol="0">
              <a:spAutoFit/>
            </a:bodyPr>
            <a:lstStyle/>
            <a:p>
              <a:pPr algn="ctr"/>
              <a:r>
                <a:rPr lang="en-US" b="1" i="1" dirty="0">
                  <a:latin typeface="Abadi" panose="020B0604020104020204" pitchFamily="34" charset="0"/>
                </a:rPr>
                <a:t>Watershed Model</a:t>
              </a:r>
            </a:p>
          </p:txBody>
        </p:sp>
        <p:sp>
          <p:nvSpPr>
            <p:cNvPr id="11" name="TextBox 10">
              <a:extLst>
                <a:ext uri="{FF2B5EF4-FFF2-40B4-BE49-F238E27FC236}">
                  <a16:creationId xmlns:a16="http://schemas.microsoft.com/office/drawing/2014/main" id="{A28600EB-0310-1FC0-C387-E386229DC88F}"/>
                </a:ext>
              </a:extLst>
            </p:cNvPr>
            <p:cNvSpPr txBox="1"/>
            <p:nvPr/>
          </p:nvSpPr>
          <p:spPr>
            <a:xfrm>
              <a:off x="6055493" y="2778593"/>
              <a:ext cx="1895915" cy="429812"/>
            </a:xfrm>
            <a:prstGeom prst="rect">
              <a:avLst/>
            </a:prstGeom>
            <a:noFill/>
          </p:spPr>
          <p:txBody>
            <a:bodyPr wrap="square" rtlCol="0">
              <a:spAutoFit/>
            </a:bodyPr>
            <a:lstStyle/>
            <a:p>
              <a:pPr algn="ctr"/>
              <a:r>
                <a:rPr lang="en-US" b="1" i="1" dirty="0">
                  <a:latin typeface="Abadi" panose="020B0604020104020204" pitchFamily="34" charset="0"/>
                </a:rPr>
                <a:t>Estuary Model</a:t>
              </a:r>
            </a:p>
          </p:txBody>
        </p:sp>
        <p:sp>
          <p:nvSpPr>
            <p:cNvPr id="12" name="TextBox 11">
              <a:extLst>
                <a:ext uri="{FF2B5EF4-FFF2-40B4-BE49-F238E27FC236}">
                  <a16:creationId xmlns:a16="http://schemas.microsoft.com/office/drawing/2014/main" id="{EFF5D764-7481-9EEE-50F3-A9EA5388DA01}"/>
                </a:ext>
              </a:extLst>
            </p:cNvPr>
            <p:cNvSpPr txBox="1"/>
            <p:nvPr/>
          </p:nvSpPr>
          <p:spPr>
            <a:xfrm>
              <a:off x="8356833" y="2778593"/>
              <a:ext cx="3497509" cy="429812"/>
            </a:xfrm>
            <a:prstGeom prst="rect">
              <a:avLst/>
            </a:prstGeom>
            <a:noFill/>
          </p:spPr>
          <p:txBody>
            <a:bodyPr wrap="square" rtlCol="0">
              <a:spAutoFit/>
            </a:bodyPr>
            <a:lstStyle/>
            <a:p>
              <a:pPr algn="ctr"/>
              <a:r>
                <a:rPr lang="en-US" b="1" i="1" dirty="0">
                  <a:latin typeface="Abadi" panose="020B0604020104020204" pitchFamily="34" charset="0"/>
                </a:rPr>
                <a:t>Prediction of Impacts</a:t>
              </a:r>
            </a:p>
          </p:txBody>
        </p:sp>
        <p:sp>
          <p:nvSpPr>
            <p:cNvPr id="13" name="TextBox 12">
              <a:extLst>
                <a:ext uri="{FF2B5EF4-FFF2-40B4-BE49-F238E27FC236}">
                  <a16:creationId xmlns:a16="http://schemas.microsoft.com/office/drawing/2014/main" id="{E8BEE944-4A32-4D5F-80CF-D4482E40A7EF}"/>
                </a:ext>
              </a:extLst>
            </p:cNvPr>
            <p:cNvSpPr txBox="1"/>
            <p:nvPr/>
          </p:nvSpPr>
          <p:spPr>
            <a:xfrm>
              <a:off x="689295" y="2778593"/>
              <a:ext cx="2718033" cy="429812"/>
            </a:xfrm>
            <a:prstGeom prst="rect">
              <a:avLst/>
            </a:prstGeom>
            <a:noFill/>
          </p:spPr>
          <p:txBody>
            <a:bodyPr wrap="square" rtlCol="0">
              <a:spAutoFit/>
            </a:bodyPr>
            <a:lstStyle/>
            <a:p>
              <a:pPr algn="ctr"/>
              <a:r>
                <a:rPr lang="en-US" b="1" i="1" dirty="0">
                  <a:latin typeface="Abadi" panose="020B0604020104020204" pitchFamily="34" charset="0"/>
                </a:rPr>
                <a:t>Model Data Input</a:t>
              </a:r>
            </a:p>
          </p:txBody>
        </p:sp>
      </p:grpSp>
      <p:grpSp>
        <p:nvGrpSpPr>
          <p:cNvPr id="17" name="Group 16">
            <a:extLst>
              <a:ext uri="{FF2B5EF4-FFF2-40B4-BE49-F238E27FC236}">
                <a16:creationId xmlns:a16="http://schemas.microsoft.com/office/drawing/2014/main" id="{1543756D-4C94-6B18-2569-2F163652FF60}"/>
              </a:ext>
            </a:extLst>
          </p:cNvPr>
          <p:cNvGrpSpPr/>
          <p:nvPr/>
        </p:nvGrpSpPr>
        <p:grpSpPr>
          <a:xfrm>
            <a:off x="-677972" y="3220698"/>
            <a:ext cx="13547944" cy="4550180"/>
            <a:chOff x="-677972" y="3220698"/>
            <a:chExt cx="13547944" cy="4550180"/>
          </a:xfrm>
        </p:grpSpPr>
        <p:grpSp>
          <p:nvGrpSpPr>
            <p:cNvPr id="18" name="Group 17">
              <a:extLst>
                <a:ext uri="{FF2B5EF4-FFF2-40B4-BE49-F238E27FC236}">
                  <a16:creationId xmlns:a16="http://schemas.microsoft.com/office/drawing/2014/main" id="{4771868C-E61C-D907-AF76-47659CA14956}"/>
                </a:ext>
              </a:extLst>
            </p:cNvPr>
            <p:cNvGrpSpPr/>
            <p:nvPr/>
          </p:nvGrpSpPr>
          <p:grpSpPr>
            <a:xfrm>
              <a:off x="-677972" y="3220698"/>
              <a:ext cx="13547944" cy="4550180"/>
              <a:chOff x="-677972" y="3220698"/>
              <a:chExt cx="13547944" cy="4550180"/>
            </a:xfrm>
          </p:grpSpPr>
          <p:sp>
            <p:nvSpPr>
              <p:cNvPr id="54" name="Block Arc 53">
                <a:extLst>
                  <a:ext uri="{FF2B5EF4-FFF2-40B4-BE49-F238E27FC236}">
                    <a16:creationId xmlns:a16="http://schemas.microsoft.com/office/drawing/2014/main" id="{5A723FBE-723D-EC8C-DF30-99298960B958}"/>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5" name="Block Arc 54">
                <a:extLst>
                  <a:ext uri="{FF2B5EF4-FFF2-40B4-BE49-F238E27FC236}">
                    <a16:creationId xmlns:a16="http://schemas.microsoft.com/office/drawing/2014/main" id="{45A472F3-7F25-7F7C-AFE3-4D3EA08CE3CD}"/>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56" name="Block Arc 55">
                <a:extLst>
                  <a:ext uri="{FF2B5EF4-FFF2-40B4-BE49-F238E27FC236}">
                    <a16:creationId xmlns:a16="http://schemas.microsoft.com/office/drawing/2014/main" id="{970B8144-15BE-F45F-E726-634D58FE4183}"/>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7" name="Block Arc 56">
                <a:extLst>
                  <a:ext uri="{FF2B5EF4-FFF2-40B4-BE49-F238E27FC236}">
                    <a16:creationId xmlns:a16="http://schemas.microsoft.com/office/drawing/2014/main" id="{6DC342DB-5621-C0C2-590E-A7ECC5BD60F6}"/>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8" name="Block Arc 57">
                <a:extLst>
                  <a:ext uri="{FF2B5EF4-FFF2-40B4-BE49-F238E27FC236}">
                    <a16:creationId xmlns:a16="http://schemas.microsoft.com/office/drawing/2014/main" id="{E9D0F2E3-8938-E470-5DAC-847E45045E17}"/>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9" name="Block Arc 58">
                <a:extLst>
                  <a:ext uri="{FF2B5EF4-FFF2-40B4-BE49-F238E27FC236}">
                    <a16:creationId xmlns:a16="http://schemas.microsoft.com/office/drawing/2014/main" id="{DB769B4C-B275-A873-1F27-F7E30577060A}"/>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60" name="Block Arc 59">
                <a:extLst>
                  <a:ext uri="{FF2B5EF4-FFF2-40B4-BE49-F238E27FC236}">
                    <a16:creationId xmlns:a16="http://schemas.microsoft.com/office/drawing/2014/main" id="{54B343F5-5434-018B-F6A2-9C0EA27F50EC}"/>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19" name="Group 18">
              <a:extLst>
                <a:ext uri="{FF2B5EF4-FFF2-40B4-BE49-F238E27FC236}">
                  <a16:creationId xmlns:a16="http://schemas.microsoft.com/office/drawing/2014/main" id="{F851FF32-9AEE-7200-94D9-7358CA183518}"/>
                </a:ext>
              </a:extLst>
            </p:cNvPr>
            <p:cNvGrpSpPr/>
            <p:nvPr/>
          </p:nvGrpSpPr>
          <p:grpSpPr>
            <a:xfrm>
              <a:off x="190" y="5031327"/>
              <a:ext cx="11847304" cy="1707697"/>
              <a:chOff x="190" y="5031327"/>
              <a:chExt cx="11847304" cy="1707697"/>
            </a:xfrm>
          </p:grpSpPr>
          <p:cxnSp>
            <p:nvCxnSpPr>
              <p:cNvPr id="20" name="Straight Connector 19">
                <a:extLst>
                  <a:ext uri="{FF2B5EF4-FFF2-40B4-BE49-F238E27FC236}">
                    <a16:creationId xmlns:a16="http://schemas.microsoft.com/office/drawing/2014/main" id="{B6AA34A0-0E29-5826-EA1F-6C2E2357D621}"/>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CA8053-7CF7-3325-4E92-12291510B569}"/>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FF9D6E-A4B2-882A-C859-422401B5DF9C}"/>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73F831-3BF0-6E90-545A-824DC50D8610}"/>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96BA18F-32AE-21DF-489C-F8DE6D96A3AE}"/>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C0BB21A-3112-8986-4748-EC0F8AAD5B75}"/>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B1BED67-7BA6-F58E-5F77-7BAC25FEFE26}"/>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69623D-4430-2239-3D78-A8AF8B166847}"/>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E8C9B1-387D-5BAE-DE26-2C29AA4A95AF}"/>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2C31D9-1FED-05BD-5CD5-E1C3473E54F8}"/>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BFFBE9-9577-5DAB-B539-B1CD065AD544}"/>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C7F1ED7-BB1D-EC93-9005-5D1584DB946E}"/>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2CDAD0F-BA5E-7720-7F7D-F62C40CDC6FA}"/>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8546A20-63DB-5652-8D7C-DFE3240B9250}"/>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6A2BFC7-868D-8890-4F33-F0B1EDD1CA2C}"/>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228D67-5A6E-3425-2FD4-4E09A43F88D7}"/>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2BA333A-CB3A-DFC0-81B9-F2AF78D65AF2}"/>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FAA0BB0-5CC8-B1B2-5A9B-72E64486CA13}"/>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38" name="TextBox 37">
                <a:extLst>
                  <a:ext uri="{FF2B5EF4-FFF2-40B4-BE49-F238E27FC236}">
                    <a16:creationId xmlns:a16="http://schemas.microsoft.com/office/drawing/2014/main" id="{9F8407EE-7956-AE67-C24E-E7039B7F7D43}"/>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39" name="TextBox 38">
                <a:extLst>
                  <a:ext uri="{FF2B5EF4-FFF2-40B4-BE49-F238E27FC236}">
                    <a16:creationId xmlns:a16="http://schemas.microsoft.com/office/drawing/2014/main" id="{2B085554-9B5A-D994-D83D-48AA992A7EC5}"/>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40" name="TextBox 39">
                <a:extLst>
                  <a:ext uri="{FF2B5EF4-FFF2-40B4-BE49-F238E27FC236}">
                    <a16:creationId xmlns:a16="http://schemas.microsoft.com/office/drawing/2014/main" id="{E3E4235D-A8FB-FB5A-02C8-F9C7159724AB}"/>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41" name="TextBox 40">
                <a:extLst>
                  <a:ext uri="{FF2B5EF4-FFF2-40B4-BE49-F238E27FC236}">
                    <a16:creationId xmlns:a16="http://schemas.microsoft.com/office/drawing/2014/main" id="{6CFB2B69-F306-06DE-2AE4-77234723CBD4}"/>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42" name="TextBox 41">
                <a:extLst>
                  <a:ext uri="{FF2B5EF4-FFF2-40B4-BE49-F238E27FC236}">
                    <a16:creationId xmlns:a16="http://schemas.microsoft.com/office/drawing/2014/main" id="{3AF984A1-0BD5-FD6D-F78E-CE2E9CC79010}"/>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43" name="TextBox 42">
                <a:extLst>
                  <a:ext uri="{FF2B5EF4-FFF2-40B4-BE49-F238E27FC236}">
                    <a16:creationId xmlns:a16="http://schemas.microsoft.com/office/drawing/2014/main" id="{62C1DE7D-7765-8EBC-282D-92949542C61E}"/>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44" name="TextBox 43">
                <a:extLst>
                  <a:ext uri="{FF2B5EF4-FFF2-40B4-BE49-F238E27FC236}">
                    <a16:creationId xmlns:a16="http://schemas.microsoft.com/office/drawing/2014/main" id="{DF285980-6363-F845-AC82-7718A8DE31DE}"/>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45" name="TextBox 44">
                <a:extLst>
                  <a:ext uri="{FF2B5EF4-FFF2-40B4-BE49-F238E27FC236}">
                    <a16:creationId xmlns:a16="http://schemas.microsoft.com/office/drawing/2014/main" id="{069E9B50-DB29-3DEC-9B20-971A6E2869D4}"/>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46" name="TextBox 45">
                <a:extLst>
                  <a:ext uri="{FF2B5EF4-FFF2-40B4-BE49-F238E27FC236}">
                    <a16:creationId xmlns:a16="http://schemas.microsoft.com/office/drawing/2014/main" id="{7AE2A291-C065-AE0A-773D-12E839243169}"/>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47" name="TextBox 46">
                <a:extLst>
                  <a:ext uri="{FF2B5EF4-FFF2-40B4-BE49-F238E27FC236}">
                    <a16:creationId xmlns:a16="http://schemas.microsoft.com/office/drawing/2014/main" id="{7AC8C3CC-81CD-7679-F6AB-4B97FCD4201C}"/>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48" name="TextBox 47">
                <a:extLst>
                  <a:ext uri="{FF2B5EF4-FFF2-40B4-BE49-F238E27FC236}">
                    <a16:creationId xmlns:a16="http://schemas.microsoft.com/office/drawing/2014/main" id="{51398567-D209-13F3-961A-5267B8D480F0}"/>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49" name="TextBox 48">
                <a:extLst>
                  <a:ext uri="{FF2B5EF4-FFF2-40B4-BE49-F238E27FC236}">
                    <a16:creationId xmlns:a16="http://schemas.microsoft.com/office/drawing/2014/main" id="{478A72AD-C6CF-6E55-FB78-F3156A16B276}"/>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50" name="TextBox 49">
                <a:extLst>
                  <a:ext uri="{FF2B5EF4-FFF2-40B4-BE49-F238E27FC236}">
                    <a16:creationId xmlns:a16="http://schemas.microsoft.com/office/drawing/2014/main" id="{2FBD92F3-4F15-81E6-74C7-3D64B9F97A42}"/>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51" name="TextBox 50">
                <a:extLst>
                  <a:ext uri="{FF2B5EF4-FFF2-40B4-BE49-F238E27FC236}">
                    <a16:creationId xmlns:a16="http://schemas.microsoft.com/office/drawing/2014/main" id="{865315B9-801A-7857-03F7-9D9519BA22D3}"/>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52" name="TextBox 51">
                <a:extLst>
                  <a:ext uri="{FF2B5EF4-FFF2-40B4-BE49-F238E27FC236}">
                    <a16:creationId xmlns:a16="http://schemas.microsoft.com/office/drawing/2014/main" id="{9154C1E8-CB52-4C88-C4F1-3D1C0B903A80}"/>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53" name="TextBox 52">
                <a:extLst>
                  <a:ext uri="{FF2B5EF4-FFF2-40B4-BE49-F238E27FC236}">
                    <a16:creationId xmlns:a16="http://schemas.microsoft.com/office/drawing/2014/main" id="{CB5CAFB3-6B02-6F88-3AAC-94EA0E4E8A66}"/>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61" name="Star: 5 Points 60">
            <a:extLst>
              <a:ext uri="{FF2B5EF4-FFF2-40B4-BE49-F238E27FC236}">
                <a16:creationId xmlns:a16="http://schemas.microsoft.com/office/drawing/2014/main" id="{B172A301-3C24-8A86-C329-078213911CA0}"/>
              </a:ext>
            </a:extLst>
          </p:cNvPr>
          <p:cNvSpPr>
            <a:spLocks noChangeAspect="1"/>
          </p:cNvSpPr>
          <p:nvPr/>
        </p:nvSpPr>
        <p:spPr>
          <a:xfrm>
            <a:off x="8328907" y="5089695"/>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Details are in the caption following the image">
            <a:extLst>
              <a:ext uri="{FF2B5EF4-FFF2-40B4-BE49-F238E27FC236}">
                <a16:creationId xmlns:a16="http://schemas.microsoft.com/office/drawing/2014/main" id="{E6291687-E93F-47F4-D9F9-B9969FF3C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000" y="3930378"/>
            <a:ext cx="4131324"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2" name="Rectangle: Rounded Corners 61">
            <a:extLst>
              <a:ext uri="{FF2B5EF4-FFF2-40B4-BE49-F238E27FC236}">
                <a16:creationId xmlns:a16="http://schemas.microsoft.com/office/drawing/2014/main" id="{7CDAEA98-8F56-A700-110C-1F57D7B21CD2}"/>
              </a:ext>
            </a:extLst>
          </p:cNvPr>
          <p:cNvSpPr/>
          <p:nvPr/>
        </p:nvSpPr>
        <p:spPr>
          <a:xfrm>
            <a:off x="86229" y="1601298"/>
            <a:ext cx="2377440" cy="5029200"/>
          </a:xfrm>
          <a:prstGeom prst="roundRect">
            <a:avLst>
              <a:gd name="adj" fmla="val 6389"/>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badi" panose="020B0604020104020204" pitchFamily="34" charset="0"/>
              </a:rPr>
              <a:t>A one-environment approach more holistically considers pollutant lifecycles and their impacts on human health and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Abadi" panose="020B06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badi" panose="020B0604020104020204" pitchFamily="34" charset="0"/>
              </a:rPr>
              <a:t>Examples here are nitrogen deposition to the </a:t>
            </a:r>
            <a:r>
              <a:rPr kumimoji="0" lang="en-US" sz="2000" b="1" i="0" u="none" strike="noStrike" kern="1200" cap="none" spc="0" normalizeH="0" baseline="0" noProof="0" dirty="0">
                <a:ln>
                  <a:noFill/>
                </a:ln>
                <a:solidFill>
                  <a:schemeClr val="accent2">
                    <a:lumMod val="40000"/>
                    <a:lumOff val="60000"/>
                  </a:schemeClr>
                </a:solidFill>
                <a:effectLst/>
                <a:uLnTx/>
                <a:uFillTx/>
                <a:latin typeface="Abadi" panose="020B0604020104020204" pitchFamily="34" charset="0"/>
              </a:rPr>
              <a:t>Chesapeake Bay Watershed </a:t>
            </a:r>
            <a:r>
              <a:rPr kumimoji="0" lang="en-US" sz="2000" b="1" i="0" u="none" strike="noStrike" kern="1200" cap="none" spc="0" normalizeH="0" baseline="0" noProof="0" dirty="0">
                <a:ln>
                  <a:noFill/>
                </a:ln>
                <a:solidFill>
                  <a:schemeClr val="bg1"/>
                </a:solidFill>
                <a:effectLst/>
                <a:uLnTx/>
                <a:uFillTx/>
                <a:latin typeface="Abadi" panose="020B0604020104020204" pitchFamily="34" charset="0"/>
              </a:rPr>
              <a:t>(mid-Atlantic U.S.).</a:t>
            </a:r>
          </a:p>
        </p:txBody>
      </p:sp>
      <p:sp>
        <p:nvSpPr>
          <p:cNvPr id="63" name="TextBox 62">
            <a:extLst>
              <a:ext uri="{FF2B5EF4-FFF2-40B4-BE49-F238E27FC236}">
                <a16:creationId xmlns:a16="http://schemas.microsoft.com/office/drawing/2014/main" id="{215CBD60-FD67-54EA-2B33-C076DB033449}"/>
              </a:ext>
            </a:extLst>
          </p:cNvPr>
          <p:cNvSpPr txBox="1"/>
          <p:nvPr/>
        </p:nvSpPr>
        <p:spPr>
          <a:xfrm>
            <a:off x="6809598" y="4239212"/>
            <a:ext cx="3884397" cy="584775"/>
          </a:xfrm>
          <a:prstGeom prst="rect">
            <a:avLst/>
          </a:prstGeom>
          <a:noFill/>
        </p:spPr>
        <p:txBody>
          <a:bodyPr wrap="none" rtlCol="0">
            <a:spAutoFit/>
          </a:bodyPr>
          <a:lstStyle/>
          <a:p>
            <a:r>
              <a:rPr lang="en-US" sz="1600" dirty="0">
                <a:latin typeface="Abadi" panose="020B0604020104020204" pitchFamily="34" charset="0"/>
              </a:rPr>
              <a:t>Campbell et al., </a:t>
            </a:r>
            <a:r>
              <a:rPr lang="en-US" sz="1600" i="1" dirty="0">
                <a:latin typeface="Abadi" panose="020B0604020104020204" pitchFamily="34" charset="0"/>
              </a:rPr>
              <a:t>JGR-A</a:t>
            </a:r>
            <a:r>
              <a:rPr lang="en-US" sz="1600" dirty="0">
                <a:latin typeface="Abadi" panose="020B0604020104020204" pitchFamily="34" charset="0"/>
              </a:rPr>
              <a:t>, 2019</a:t>
            </a:r>
          </a:p>
          <a:p>
            <a:r>
              <a:rPr lang="en-US" sz="1600" dirty="0">
                <a:solidFill>
                  <a:schemeClr val="accent1">
                    <a:lumMod val="75000"/>
                  </a:schemeClr>
                </a:solidFill>
                <a:latin typeface="Abadi" panose="020B0604020104020204" pitchFamily="34" charset="0"/>
                <a:hlinkClick r:id="rId5">
                  <a:extLst>
                    <a:ext uri="{A12FA001-AC4F-418D-AE19-62706E023703}">
                      <ahyp:hlinkClr xmlns:ahyp="http://schemas.microsoft.com/office/drawing/2018/hyperlinkcolor" val="tx"/>
                    </a:ext>
                  </a:extLst>
                </a:hlinkClick>
              </a:rPr>
              <a:t>https://doi.org/10.1029/2019JG005203</a:t>
            </a:r>
            <a:r>
              <a:rPr lang="en-US" sz="1600" dirty="0">
                <a:solidFill>
                  <a:schemeClr val="accent1">
                    <a:lumMod val="75000"/>
                  </a:schemeClr>
                </a:solidFill>
                <a:latin typeface="Abadi" panose="020B0604020104020204" pitchFamily="34" charset="0"/>
              </a:rPr>
              <a:t> </a:t>
            </a:r>
          </a:p>
        </p:txBody>
      </p:sp>
    </p:spTree>
    <p:extLst>
      <p:ext uri="{BB962C8B-B14F-4D97-AF65-F5344CB8AC3E}">
        <p14:creationId xmlns:p14="http://schemas.microsoft.com/office/powerpoint/2010/main" val="2200217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A0E3266-FAC5-425A-AC87-EABBB981751F}"/>
              </a:ext>
            </a:extLst>
          </p:cNvPr>
          <p:cNvSpPr txBox="1"/>
          <p:nvPr/>
        </p:nvSpPr>
        <p:spPr>
          <a:xfrm>
            <a:off x="6037365" y="2043846"/>
            <a:ext cx="4637394" cy="246221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dirty="0">
                <a:latin typeface="Abadi" panose="020B0604020104020204" pitchFamily="34" charset="0"/>
              </a:rPr>
              <a:t>Pollutants near the Earth’s surface can be lofted to higher altitudes where </a:t>
            </a:r>
            <a:r>
              <a:rPr lang="en-US" b="1" dirty="0">
                <a:latin typeface="Abadi" panose="020B0604020104020204" pitchFamily="34" charset="0"/>
              </a:rPr>
              <a:t>strong winds can efficiently transport </a:t>
            </a:r>
            <a:r>
              <a:rPr lang="en-US" dirty="0">
                <a:latin typeface="Abadi" panose="020B0604020104020204" pitchFamily="34" charset="0"/>
              </a:rPr>
              <a:t>then from one continent to another.</a:t>
            </a:r>
          </a:p>
          <a:p>
            <a:pPr marL="342900" indent="-342900">
              <a:spcAft>
                <a:spcPts val="1200"/>
              </a:spcAft>
              <a:buFont typeface="Arial" panose="020B0604020202020204" pitchFamily="34" charset="0"/>
              <a:buChar char="•"/>
            </a:pPr>
            <a:r>
              <a:rPr lang="en-US" dirty="0">
                <a:latin typeface="Abadi" panose="020B0604020104020204" pitchFamily="34" charset="0"/>
              </a:rPr>
              <a:t>Need to </a:t>
            </a:r>
            <a:r>
              <a:rPr lang="en-US" b="1" dirty="0">
                <a:latin typeface="Abadi" panose="020B0604020104020204" pitchFamily="34" charset="0"/>
              </a:rPr>
              <a:t>accurately represent the global emission and transport</a:t>
            </a:r>
            <a:r>
              <a:rPr lang="en-US" dirty="0">
                <a:latin typeface="Abadi" panose="020B0604020104020204" pitchFamily="34" charset="0"/>
              </a:rPr>
              <a:t> of pollutants to </a:t>
            </a:r>
            <a:r>
              <a:rPr lang="en-US" b="1" dirty="0">
                <a:latin typeface="Abadi" panose="020B0604020104020204" pitchFamily="34" charset="0"/>
              </a:rPr>
              <a:t>estimate U.S. background pollution</a:t>
            </a:r>
            <a:r>
              <a:rPr lang="en-US" dirty="0">
                <a:latin typeface="Abadi" panose="020B0604020104020204" pitchFamily="34" charset="0"/>
              </a:rPr>
              <a:t> concentrations.</a:t>
            </a:r>
          </a:p>
        </p:txBody>
      </p:sp>
      <p:sp>
        <p:nvSpPr>
          <p:cNvPr id="11" name="Title 4">
            <a:extLst>
              <a:ext uri="{FF2B5EF4-FFF2-40B4-BE49-F238E27FC236}">
                <a16:creationId xmlns:a16="http://schemas.microsoft.com/office/drawing/2014/main" id="{4751F751-9DC7-4149-B498-596A4441AAA2}"/>
              </a:ext>
            </a:extLst>
          </p:cNvPr>
          <p:cNvSpPr txBox="1">
            <a:spLocks/>
          </p:cNvSpPr>
          <p:nvPr/>
        </p:nvSpPr>
        <p:spPr>
          <a:xfrm>
            <a:off x="6037365" y="1337701"/>
            <a:ext cx="4637394" cy="823703"/>
          </a:xfrm>
          <a:prstGeom prst="rect">
            <a:avLst/>
          </a:prstGeom>
        </p:spPr>
        <p:txBody>
          <a:bodyPr/>
          <a:lstStyle>
            <a:lvl1pPr algn="ctr" rtl="0" eaLnBrk="1" fontAlgn="base" hangingPunct="1">
              <a:spcBef>
                <a:spcPct val="0"/>
              </a:spcBef>
              <a:spcAft>
                <a:spcPct val="0"/>
              </a:spcAft>
              <a:defRPr sz="3200" b="1">
                <a:solidFill>
                  <a:srgbClr val="026CB6"/>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algn="l"/>
            <a:r>
              <a:rPr lang="en-US" sz="2200" kern="0" dirty="0">
                <a:latin typeface="Abadi" panose="020B0604020104020204" pitchFamily="34" charset="0"/>
              </a:rPr>
              <a:t>Examining U.S. air quality in context of the changing global atmosphere</a:t>
            </a:r>
          </a:p>
        </p:txBody>
      </p:sp>
      <p:sp>
        <p:nvSpPr>
          <p:cNvPr id="5" name="Title 4">
            <a:extLst>
              <a:ext uri="{FF2B5EF4-FFF2-40B4-BE49-F238E27FC236}">
                <a16:creationId xmlns:a16="http://schemas.microsoft.com/office/drawing/2014/main" id="{3ADCDC03-7980-49B3-9FDC-66E6B9D53410}"/>
              </a:ext>
            </a:extLst>
          </p:cNvPr>
          <p:cNvSpPr>
            <a:spLocks noGrp="1"/>
          </p:cNvSpPr>
          <p:nvPr>
            <p:ph type="title"/>
          </p:nvPr>
        </p:nvSpPr>
        <p:spPr>
          <a:xfrm>
            <a:off x="3188179" y="485824"/>
            <a:ext cx="9003821" cy="686398"/>
          </a:xfrm>
        </p:spPr>
        <p:txBody>
          <a:bodyPr>
            <a:normAutofit/>
          </a:bodyPr>
          <a:lstStyle/>
          <a:p>
            <a:r>
              <a:rPr lang="en-US" sz="4000" dirty="0"/>
              <a:t>Air Quality: A Global Transport Issue</a:t>
            </a:r>
          </a:p>
        </p:txBody>
      </p:sp>
      <p:sp>
        <p:nvSpPr>
          <p:cNvPr id="2" name="Slide Number Placeholder 1">
            <a:extLst>
              <a:ext uri="{FF2B5EF4-FFF2-40B4-BE49-F238E27FC236}">
                <a16:creationId xmlns:a16="http://schemas.microsoft.com/office/drawing/2014/main" id="{76A4BCB6-7CDF-414F-BED3-87CA0348E9F5}"/>
              </a:ext>
            </a:extLst>
          </p:cNvPr>
          <p:cNvSpPr>
            <a:spLocks noGrp="1"/>
          </p:cNvSpPr>
          <p:nvPr>
            <p:ph type="sldNum" sz="quarter" idx="12"/>
          </p:nvPr>
        </p:nvSpPr>
        <p:spPr/>
        <p:txBody>
          <a:bodyPr/>
          <a:lstStyle/>
          <a:p>
            <a:fld id="{B1ACB710-0265-4668-9FC1-C9C0EDA73F24}" type="slidenum">
              <a:rPr lang="en-US" smtClean="0"/>
              <a:t>19</a:t>
            </a:fld>
            <a:endParaRPr lang="en-US"/>
          </a:p>
        </p:txBody>
      </p:sp>
      <p:grpSp>
        <p:nvGrpSpPr>
          <p:cNvPr id="3" name="Group 2">
            <a:extLst>
              <a:ext uri="{FF2B5EF4-FFF2-40B4-BE49-F238E27FC236}">
                <a16:creationId xmlns:a16="http://schemas.microsoft.com/office/drawing/2014/main" id="{64FD14C3-EE2E-0D5F-5BA3-FE5049EA0E24}"/>
              </a:ext>
            </a:extLst>
          </p:cNvPr>
          <p:cNvGrpSpPr/>
          <p:nvPr/>
        </p:nvGrpSpPr>
        <p:grpSpPr>
          <a:xfrm>
            <a:off x="-677972" y="3220698"/>
            <a:ext cx="13547944" cy="4550180"/>
            <a:chOff x="-677972" y="3220698"/>
            <a:chExt cx="13547944" cy="4550180"/>
          </a:xfrm>
        </p:grpSpPr>
        <p:grpSp>
          <p:nvGrpSpPr>
            <p:cNvPr id="4" name="Group 3">
              <a:extLst>
                <a:ext uri="{FF2B5EF4-FFF2-40B4-BE49-F238E27FC236}">
                  <a16:creationId xmlns:a16="http://schemas.microsoft.com/office/drawing/2014/main" id="{AC7ADD92-61B9-AA47-6BFA-6106B9A8BC06}"/>
                </a:ext>
              </a:extLst>
            </p:cNvPr>
            <p:cNvGrpSpPr/>
            <p:nvPr/>
          </p:nvGrpSpPr>
          <p:grpSpPr>
            <a:xfrm>
              <a:off x="-677972" y="3220698"/>
              <a:ext cx="13547944" cy="4550180"/>
              <a:chOff x="-677972" y="3220698"/>
              <a:chExt cx="13547944" cy="4550180"/>
            </a:xfrm>
          </p:grpSpPr>
          <p:sp>
            <p:nvSpPr>
              <p:cNvPr id="46" name="Block Arc 45">
                <a:extLst>
                  <a:ext uri="{FF2B5EF4-FFF2-40B4-BE49-F238E27FC236}">
                    <a16:creationId xmlns:a16="http://schemas.microsoft.com/office/drawing/2014/main" id="{DBA71B89-ACED-58EE-97E6-6CF89DE78CE4}"/>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7" name="Block Arc 46">
                <a:extLst>
                  <a:ext uri="{FF2B5EF4-FFF2-40B4-BE49-F238E27FC236}">
                    <a16:creationId xmlns:a16="http://schemas.microsoft.com/office/drawing/2014/main" id="{480DCA9C-7B7F-F4CE-1B7D-3B59354E2249}"/>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48" name="Block Arc 47">
                <a:extLst>
                  <a:ext uri="{FF2B5EF4-FFF2-40B4-BE49-F238E27FC236}">
                    <a16:creationId xmlns:a16="http://schemas.microsoft.com/office/drawing/2014/main" id="{E1614C66-FCB6-6DAB-719C-FA2E5F7E3381}"/>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9" name="Block Arc 48">
                <a:extLst>
                  <a:ext uri="{FF2B5EF4-FFF2-40B4-BE49-F238E27FC236}">
                    <a16:creationId xmlns:a16="http://schemas.microsoft.com/office/drawing/2014/main" id="{E50B7DCB-C668-883B-3AEF-6D2ACAFCEC1E}"/>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0" name="Block Arc 49">
                <a:extLst>
                  <a:ext uri="{FF2B5EF4-FFF2-40B4-BE49-F238E27FC236}">
                    <a16:creationId xmlns:a16="http://schemas.microsoft.com/office/drawing/2014/main" id="{326B876C-A89A-3CD7-D583-EEB6B3492FC0}"/>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1" name="Block Arc 50">
                <a:extLst>
                  <a:ext uri="{FF2B5EF4-FFF2-40B4-BE49-F238E27FC236}">
                    <a16:creationId xmlns:a16="http://schemas.microsoft.com/office/drawing/2014/main" id="{C784CEAB-BC2C-CA22-8E9F-7D53F65906D7}"/>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52" name="Block Arc 51">
                <a:extLst>
                  <a:ext uri="{FF2B5EF4-FFF2-40B4-BE49-F238E27FC236}">
                    <a16:creationId xmlns:a16="http://schemas.microsoft.com/office/drawing/2014/main" id="{11D4E5B9-04B3-8EE5-F32D-B26540E8EA00}"/>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6" name="Group 5">
              <a:extLst>
                <a:ext uri="{FF2B5EF4-FFF2-40B4-BE49-F238E27FC236}">
                  <a16:creationId xmlns:a16="http://schemas.microsoft.com/office/drawing/2014/main" id="{BDF4453D-BC61-37A5-1763-A28089D10C54}"/>
                </a:ext>
              </a:extLst>
            </p:cNvPr>
            <p:cNvGrpSpPr/>
            <p:nvPr/>
          </p:nvGrpSpPr>
          <p:grpSpPr>
            <a:xfrm>
              <a:off x="190" y="5031327"/>
              <a:ext cx="11847304" cy="1707697"/>
              <a:chOff x="190" y="5031327"/>
              <a:chExt cx="11847304" cy="1707697"/>
            </a:xfrm>
          </p:grpSpPr>
          <p:cxnSp>
            <p:nvCxnSpPr>
              <p:cNvPr id="7" name="Straight Connector 6">
                <a:extLst>
                  <a:ext uri="{FF2B5EF4-FFF2-40B4-BE49-F238E27FC236}">
                    <a16:creationId xmlns:a16="http://schemas.microsoft.com/office/drawing/2014/main" id="{240B7EBF-B8E4-2632-52ED-26D6AB19A904}"/>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AAD85F-4DF0-0047-BEF1-B2AF7F94012D}"/>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58089F-479B-7A14-3101-18E45299ABE3}"/>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BE157-EFFB-788F-ADA2-ACFA907F150F}"/>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B2954D-DA40-A7CA-982D-02EA95852FEC}"/>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A03708-EEB6-14F5-031A-2D92EDB66F3F}"/>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AF1445-FE03-552A-64D3-DE59EC129950}"/>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2B2E02-90BF-F950-1D7F-B64D1FCAA2C7}"/>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BCD7AAA-1281-6537-D7FF-3BABBEA662D7}"/>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0029148-1535-6517-B738-1B4DB823BD49}"/>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A233E89-3827-DC59-FF71-D5F67EE1211B}"/>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2F1530F-6D25-AE0F-EFE7-679A576FF9FC}"/>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D09DB50-BB46-47E5-E18F-01E973CEC5A5}"/>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852B03-29C4-D205-7D55-46D38AA84F78}"/>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CB9F19-8A69-4695-54B3-A0598B5336DB}"/>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F144199-2C52-F562-F33B-F12E89A5B29E}"/>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0303E7E-342E-4A54-704D-D95E26FA8A95}"/>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026D97F-BBE1-4A3E-0152-0DB1A90EEFEA}"/>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30" name="TextBox 29">
                <a:extLst>
                  <a:ext uri="{FF2B5EF4-FFF2-40B4-BE49-F238E27FC236}">
                    <a16:creationId xmlns:a16="http://schemas.microsoft.com/office/drawing/2014/main" id="{07257DDF-843B-F949-0FAF-7EFBE85950DD}"/>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31" name="TextBox 30">
                <a:extLst>
                  <a:ext uri="{FF2B5EF4-FFF2-40B4-BE49-F238E27FC236}">
                    <a16:creationId xmlns:a16="http://schemas.microsoft.com/office/drawing/2014/main" id="{85352635-4CE7-9959-37CC-9A6BCC8135BD}"/>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32" name="TextBox 31">
                <a:extLst>
                  <a:ext uri="{FF2B5EF4-FFF2-40B4-BE49-F238E27FC236}">
                    <a16:creationId xmlns:a16="http://schemas.microsoft.com/office/drawing/2014/main" id="{E86C2608-EC75-BB10-521B-892F18C2C750}"/>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33" name="TextBox 32">
                <a:extLst>
                  <a:ext uri="{FF2B5EF4-FFF2-40B4-BE49-F238E27FC236}">
                    <a16:creationId xmlns:a16="http://schemas.microsoft.com/office/drawing/2014/main" id="{8FD93E1B-1893-3537-921A-5AFF552B3108}"/>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34" name="TextBox 33">
                <a:extLst>
                  <a:ext uri="{FF2B5EF4-FFF2-40B4-BE49-F238E27FC236}">
                    <a16:creationId xmlns:a16="http://schemas.microsoft.com/office/drawing/2014/main" id="{79F9F35B-5DF9-33F3-4D5C-D01ED66C017C}"/>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35" name="TextBox 34">
                <a:extLst>
                  <a:ext uri="{FF2B5EF4-FFF2-40B4-BE49-F238E27FC236}">
                    <a16:creationId xmlns:a16="http://schemas.microsoft.com/office/drawing/2014/main" id="{11137C47-6EFA-4A8C-4030-030294107914}"/>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36" name="TextBox 35">
                <a:extLst>
                  <a:ext uri="{FF2B5EF4-FFF2-40B4-BE49-F238E27FC236}">
                    <a16:creationId xmlns:a16="http://schemas.microsoft.com/office/drawing/2014/main" id="{E0398C39-1868-7952-0D1A-DA995BC13EA0}"/>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37" name="TextBox 36">
                <a:extLst>
                  <a:ext uri="{FF2B5EF4-FFF2-40B4-BE49-F238E27FC236}">
                    <a16:creationId xmlns:a16="http://schemas.microsoft.com/office/drawing/2014/main" id="{3F05CFA7-BFCB-1E0C-CC1C-B977F6ED593C}"/>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38" name="TextBox 37">
                <a:extLst>
                  <a:ext uri="{FF2B5EF4-FFF2-40B4-BE49-F238E27FC236}">
                    <a16:creationId xmlns:a16="http://schemas.microsoft.com/office/drawing/2014/main" id="{2CD94E2B-C5F7-12FC-EFDB-CDB64495BE1E}"/>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39" name="TextBox 38">
                <a:extLst>
                  <a:ext uri="{FF2B5EF4-FFF2-40B4-BE49-F238E27FC236}">
                    <a16:creationId xmlns:a16="http://schemas.microsoft.com/office/drawing/2014/main" id="{809B16CE-DEC2-4277-4275-B2A834681CE8}"/>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40" name="TextBox 39">
                <a:extLst>
                  <a:ext uri="{FF2B5EF4-FFF2-40B4-BE49-F238E27FC236}">
                    <a16:creationId xmlns:a16="http://schemas.microsoft.com/office/drawing/2014/main" id="{64D84E9C-0DEC-C9D4-D8FE-CBAC5A674AD7}"/>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41" name="TextBox 40">
                <a:extLst>
                  <a:ext uri="{FF2B5EF4-FFF2-40B4-BE49-F238E27FC236}">
                    <a16:creationId xmlns:a16="http://schemas.microsoft.com/office/drawing/2014/main" id="{7E68EFEB-B802-F55F-56F0-CF1EC1483A90}"/>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42" name="TextBox 41">
                <a:extLst>
                  <a:ext uri="{FF2B5EF4-FFF2-40B4-BE49-F238E27FC236}">
                    <a16:creationId xmlns:a16="http://schemas.microsoft.com/office/drawing/2014/main" id="{FC6F9A78-F38B-FB52-0E46-9AC8CFEA3A3B}"/>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43" name="TextBox 42">
                <a:extLst>
                  <a:ext uri="{FF2B5EF4-FFF2-40B4-BE49-F238E27FC236}">
                    <a16:creationId xmlns:a16="http://schemas.microsoft.com/office/drawing/2014/main" id="{D755EE95-6AB4-19E9-C7BF-D80D26A445A4}"/>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44" name="TextBox 43">
                <a:extLst>
                  <a:ext uri="{FF2B5EF4-FFF2-40B4-BE49-F238E27FC236}">
                    <a16:creationId xmlns:a16="http://schemas.microsoft.com/office/drawing/2014/main" id="{BE05396E-4B6A-D926-AC42-FADFD3930119}"/>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45" name="TextBox 44">
                <a:extLst>
                  <a:ext uri="{FF2B5EF4-FFF2-40B4-BE49-F238E27FC236}">
                    <a16:creationId xmlns:a16="http://schemas.microsoft.com/office/drawing/2014/main" id="{86BC7A08-020A-05C2-3EFF-9E6D409AB0D3}"/>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53" name="Star: 5 Points 52">
            <a:extLst>
              <a:ext uri="{FF2B5EF4-FFF2-40B4-BE49-F238E27FC236}">
                <a16:creationId xmlns:a16="http://schemas.microsoft.com/office/drawing/2014/main" id="{2DF05218-5D6A-3565-509B-DF05133C298A}"/>
              </a:ext>
            </a:extLst>
          </p:cNvPr>
          <p:cNvSpPr>
            <a:spLocks noChangeAspect="1"/>
          </p:cNvSpPr>
          <p:nvPr/>
        </p:nvSpPr>
        <p:spPr>
          <a:xfrm>
            <a:off x="9284974" y="5460708"/>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ust_july26-aug3_animate_2.gif.gif">
            <a:extLst>
              <a:ext uri="{FF2B5EF4-FFF2-40B4-BE49-F238E27FC236}">
                <a16:creationId xmlns:a16="http://schemas.microsoft.com/office/drawing/2014/main" id="{36BA0A5D-BEA3-4428-93A9-28D490C46C42}"/>
              </a:ext>
            </a:extLst>
          </p:cNvPr>
          <p:cNvPicPr>
            <a:picLocks noChangeAspect="1"/>
          </p:cNvPicPr>
          <p:nvPr/>
        </p:nvPicPr>
        <p:blipFill rotWithShape="1">
          <a:blip r:embed="rId3" cstate="print"/>
          <a:srcRect t="3692"/>
          <a:stretch/>
        </p:blipFill>
        <p:spPr>
          <a:xfrm>
            <a:off x="96657" y="1530529"/>
            <a:ext cx="5506859" cy="5120640"/>
          </a:xfrm>
          <a:prstGeom prst="rect">
            <a:avLst/>
          </a:prstGeom>
        </p:spPr>
      </p:pic>
      <p:sp>
        <p:nvSpPr>
          <p:cNvPr id="9" name="TextBox 8">
            <a:extLst>
              <a:ext uri="{FF2B5EF4-FFF2-40B4-BE49-F238E27FC236}">
                <a16:creationId xmlns:a16="http://schemas.microsoft.com/office/drawing/2014/main" id="{205531AB-C6A3-4D43-9E0F-8F20E09BE8CD}"/>
              </a:ext>
            </a:extLst>
          </p:cNvPr>
          <p:cNvSpPr txBox="1"/>
          <p:nvPr/>
        </p:nvSpPr>
        <p:spPr>
          <a:xfrm>
            <a:off x="847527" y="1530520"/>
            <a:ext cx="4192174" cy="646331"/>
          </a:xfrm>
          <a:prstGeom prst="rect">
            <a:avLst/>
          </a:prstGeom>
          <a:solidFill>
            <a:schemeClr val="bg1"/>
          </a:solidFill>
        </p:spPr>
        <p:txBody>
          <a:bodyPr wrap="none" rtlCol="0">
            <a:spAutoFit/>
          </a:bodyPr>
          <a:lstStyle/>
          <a:p>
            <a:pPr algn="ctr"/>
            <a:r>
              <a:rPr lang="en-US" b="1" i="1" dirty="0">
                <a:latin typeface="Abadi" panose="020B0604020104020204" pitchFamily="34" charset="0"/>
              </a:rPr>
              <a:t>CMAQ Simulation of </a:t>
            </a:r>
          </a:p>
          <a:p>
            <a:pPr algn="ctr"/>
            <a:r>
              <a:rPr lang="en-US" b="1" i="1" dirty="0">
                <a:latin typeface="Abadi" panose="020B0604020104020204" pitchFamily="34" charset="0"/>
              </a:rPr>
              <a:t>Trans-Atlantic Transport of Saharan Dust </a:t>
            </a:r>
          </a:p>
        </p:txBody>
      </p:sp>
      <p:sp>
        <p:nvSpPr>
          <p:cNvPr id="54" name="TextBox 53">
            <a:extLst>
              <a:ext uri="{FF2B5EF4-FFF2-40B4-BE49-F238E27FC236}">
                <a16:creationId xmlns:a16="http://schemas.microsoft.com/office/drawing/2014/main" id="{DB963AB9-142D-D32D-9476-82D56643A33F}"/>
              </a:ext>
            </a:extLst>
          </p:cNvPr>
          <p:cNvSpPr txBox="1"/>
          <p:nvPr/>
        </p:nvSpPr>
        <p:spPr>
          <a:xfrm>
            <a:off x="6130522" y="4449767"/>
            <a:ext cx="4323620" cy="584775"/>
          </a:xfrm>
          <a:prstGeom prst="rect">
            <a:avLst/>
          </a:prstGeom>
          <a:noFill/>
        </p:spPr>
        <p:txBody>
          <a:bodyPr wrap="none" rtlCol="0">
            <a:spAutoFit/>
          </a:bodyPr>
          <a:lstStyle/>
          <a:p>
            <a:r>
              <a:rPr lang="en-US" sz="1600" dirty="0">
                <a:latin typeface="Abadi" panose="020B0604020104020204" pitchFamily="34" charset="0"/>
              </a:rPr>
              <a:t>Mathur et al., </a:t>
            </a:r>
            <a:r>
              <a:rPr lang="en-US" sz="1600" i="1" dirty="0">
                <a:latin typeface="Abadi" panose="020B0604020104020204" pitchFamily="34" charset="0"/>
              </a:rPr>
              <a:t>Atmos. Chem. Phys</a:t>
            </a:r>
            <a:r>
              <a:rPr lang="en-US" sz="1600" dirty="0">
                <a:latin typeface="Abadi" panose="020B0604020104020204" pitchFamily="34" charset="0"/>
              </a:rPr>
              <a:t>., 2017</a:t>
            </a:r>
          </a:p>
          <a:p>
            <a:r>
              <a:rPr lang="en-US" sz="1600" dirty="0">
                <a:solidFill>
                  <a:schemeClr val="accent1">
                    <a:lumMod val="75000"/>
                  </a:schemeClr>
                </a:solidFill>
                <a:latin typeface="Abadi" panose="020B0604020104020204" pitchFamily="34" charset="0"/>
                <a:hlinkClick r:id="rId4">
                  <a:extLst>
                    <a:ext uri="{A12FA001-AC4F-418D-AE19-62706E023703}">
                      <ahyp:hlinkClr xmlns:ahyp="http://schemas.microsoft.com/office/drawing/2018/hyperlinkcolor" val="tx"/>
                    </a:ext>
                  </a:extLst>
                </a:hlinkClick>
              </a:rPr>
              <a:t>https://doi.org/10.5194/acp-17-12449-2017</a:t>
            </a:r>
            <a:r>
              <a:rPr lang="en-US" sz="1600" dirty="0">
                <a:solidFill>
                  <a:schemeClr val="accent1">
                    <a:lumMod val="75000"/>
                  </a:schemeClr>
                </a:solidFill>
                <a:latin typeface="Abadi" panose="020B0604020104020204" pitchFamily="34" charset="0"/>
              </a:rPr>
              <a:t> </a:t>
            </a:r>
          </a:p>
        </p:txBody>
      </p:sp>
    </p:spTree>
    <p:extLst>
      <p:ext uri="{BB962C8B-B14F-4D97-AF65-F5344CB8AC3E}">
        <p14:creationId xmlns:p14="http://schemas.microsoft.com/office/powerpoint/2010/main" val="999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6395-7EB6-6F8B-1A96-8324F36E7278}"/>
              </a:ext>
            </a:extLst>
          </p:cNvPr>
          <p:cNvSpPr>
            <a:spLocks noGrp="1"/>
          </p:cNvSpPr>
          <p:nvPr>
            <p:ph type="title"/>
          </p:nvPr>
        </p:nvSpPr>
        <p:spPr/>
        <p:txBody>
          <a:bodyPr/>
          <a:lstStyle/>
          <a:p>
            <a:r>
              <a:rPr lang="en-US" dirty="0"/>
              <a:t>What is CMAQ?</a:t>
            </a:r>
          </a:p>
        </p:txBody>
      </p:sp>
      <p:sp>
        <p:nvSpPr>
          <p:cNvPr id="3" name="Slide Number Placeholder 2">
            <a:extLst>
              <a:ext uri="{FF2B5EF4-FFF2-40B4-BE49-F238E27FC236}">
                <a16:creationId xmlns:a16="http://schemas.microsoft.com/office/drawing/2014/main" id="{B109EB28-C508-E11B-95F0-4EB6E01C0730}"/>
              </a:ext>
            </a:extLst>
          </p:cNvPr>
          <p:cNvSpPr>
            <a:spLocks noGrp="1"/>
          </p:cNvSpPr>
          <p:nvPr>
            <p:ph type="sldNum" sz="quarter" idx="12"/>
          </p:nvPr>
        </p:nvSpPr>
        <p:spPr/>
        <p:txBody>
          <a:bodyPr/>
          <a:lstStyle/>
          <a:p>
            <a:fld id="{B1ACB710-0265-4668-9FC1-C9C0EDA73F24}" type="slidenum">
              <a:rPr lang="en-US" smtClean="0"/>
              <a:pPr/>
              <a:t>2</a:t>
            </a:fld>
            <a:endParaRPr lang="en-US"/>
          </a:p>
        </p:txBody>
      </p:sp>
      <p:pic>
        <p:nvPicPr>
          <p:cNvPr id="4" name="Picture 3">
            <a:extLst>
              <a:ext uri="{FF2B5EF4-FFF2-40B4-BE49-F238E27FC236}">
                <a16:creationId xmlns:a16="http://schemas.microsoft.com/office/drawing/2014/main" id="{7972372D-F0CD-FCCA-F8FB-2CF8151A45BB}"/>
              </a:ext>
            </a:extLst>
          </p:cNvPr>
          <p:cNvPicPr>
            <a:picLocks noChangeAspect="1"/>
          </p:cNvPicPr>
          <p:nvPr/>
        </p:nvPicPr>
        <p:blipFill>
          <a:blip r:embed="rId2"/>
          <a:stretch>
            <a:fillRect/>
          </a:stretch>
        </p:blipFill>
        <p:spPr>
          <a:xfrm>
            <a:off x="7022476" y="1417164"/>
            <a:ext cx="4830979" cy="4777301"/>
          </a:xfrm>
          <a:prstGeom prst="ellipse">
            <a:avLst/>
          </a:prstGeom>
        </p:spPr>
      </p:pic>
      <p:sp>
        <p:nvSpPr>
          <p:cNvPr id="5" name="TextBox 4">
            <a:extLst>
              <a:ext uri="{FF2B5EF4-FFF2-40B4-BE49-F238E27FC236}">
                <a16:creationId xmlns:a16="http://schemas.microsoft.com/office/drawing/2014/main" id="{8687B6BB-689C-DCB4-26AE-0110C9E7416D}"/>
              </a:ext>
            </a:extLst>
          </p:cNvPr>
          <p:cNvSpPr txBox="1"/>
          <p:nvPr/>
        </p:nvSpPr>
        <p:spPr>
          <a:xfrm>
            <a:off x="374715" y="2532511"/>
            <a:ext cx="6457360" cy="4170372"/>
          </a:xfrm>
          <a:prstGeom prst="rect">
            <a:avLst/>
          </a:prstGeom>
          <a:noFill/>
        </p:spPr>
        <p:txBody>
          <a:bodyPr wrap="square">
            <a:spAutoFit/>
          </a:bodyPr>
          <a:lstStyle/>
          <a:p>
            <a:pPr algn="l">
              <a:spcAft>
                <a:spcPts val="1200"/>
              </a:spcAft>
            </a:pPr>
            <a:r>
              <a:rPr lang="en-US" sz="2000" b="0" i="0" dirty="0">
                <a:solidFill>
                  <a:srgbClr val="1B1B1B"/>
                </a:solidFill>
                <a:effectLst/>
                <a:latin typeface="Abadi" panose="020B0604020104020204" pitchFamily="34" charset="0"/>
              </a:rPr>
              <a:t>For over two decades, EPA and states have used EPA’s Community Multiscale Air Quality (CMAQ) Modeling System, a powerful computational tool for air quality management.</a:t>
            </a:r>
          </a:p>
          <a:p>
            <a:pPr algn="l">
              <a:spcAft>
                <a:spcPts val="600"/>
              </a:spcAft>
            </a:pPr>
            <a:r>
              <a:rPr lang="en-US" sz="2000" b="1" i="0" dirty="0">
                <a:solidFill>
                  <a:srgbClr val="1B1B1B"/>
                </a:solidFill>
                <a:effectLst/>
                <a:latin typeface="Abadi" panose="020B0604020104020204" pitchFamily="34" charset="0"/>
              </a:rPr>
              <a:t>CMAQ</a:t>
            </a:r>
            <a:r>
              <a:rPr lang="en-US" sz="2000" b="0" i="0" dirty="0">
                <a:solidFill>
                  <a:srgbClr val="1B1B1B"/>
                </a:solidFill>
                <a:effectLst/>
                <a:latin typeface="Abadi" panose="020B0604020104020204" pitchFamily="34" charset="0"/>
              </a:rPr>
              <a:t> brings together three kinds of models:</a:t>
            </a:r>
          </a:p>
          <a:p>
            <a:pPr marL="285750" indent="-285750" algn="l">
              <a:spcAft>
                <a:spcPts val="600"/>
              </a:spcAft>
              <a:buFont typeface="Arial" panose="020B0604020202020204" pitchFamily="34" charset="0"/>
              <a:buChar char="•"/>
            </a:pPr>
            <a:r>
              <a:rPr lang="en-US" sz="2000" b="1" i="0" dirty="0">
                <a:solidFill>
                  <a:srgbClr val="1B1B1B"/>
                </a:solidFill>
                <a:effectLst/>
                <a:latin typeface="Abadi" panose="020B0604020104020204" pitchFamily="34" charset="0"/>
              </a:rPr>
              <a:t>Meteorological models </a:t>
            </a:r>
            <a:r>
              <a:rPr lang="en-US" sz="2000" b="0" i="0" dirty="0">
                <a:solidFill>
                  <a:srgbClr val="1B1B1B"/>
                </a:solidFill>
                <a:effectLst/>
                <a:latin typeface="Abadi" panose="020B0604020104020204" pitchFamily="34" charset="0"/>
              </a:rPr>
              <a:t>to represent atmospheric and weather activities.</a:t>
            </a:r>
          </a:p>
          <a:p>
            <a:pPr marL="285750" indent="-285750" algn="l">
              <a:spcAft>
                <a:spcPts val="600"/>
              </a:spcAft>
              <a:buFont typeface="Arial" panose="020B0604020202020204" pitchFamily="34" charset="0"/>
              <a:buChar char="•"/>
            </a:pPr>
            <a:r>
              <a:rPr lang="en-US" sz="2000" b="1" i="0" dirty="0">
                <a:solidFill>
                  <a:srgbClr val="1B1B1B"/>
                </a:solidFill>
                <a:effectLst/>
                <a:latin typeface="Abadi" panose="020B0604020104020204" pitchFamily="34" charset="0"/>
              </a:rPr>
              <a:t>Emission models </a:t>
            </a:r>
            <a:r>
              <a:rPr lang="en-US" sz="2000" b="0" i="0" dirty="0">
                <a:solidFill>
                  <a:srgbClr val="1B1B1B"/>
                </a:solidFill>
                <a:effectLst/>
                <a:latin typeface="Abadi" panose="020B0604020104020204" pitchFamily="34" charset="0"/>
              </a:rPr>
              <a:t>to represent man-made and naturally-occurring contributions to the atmosphere.</a:t>
            </a:r>
          </a:p>
          <a:p>
            <a:pPr marL="285750" indent="-285750" algn="l">
              <a:spcAft>
                <a:spcPts val="600"/>
              </a:spcAft>
              <a:buFont typeface="Arial" panose="020B0604020202020204" pitchFamily="34" charset="0"/>
              <a:buChar char="•"/>
            </a:pPr>
            <a:r>
              <a:rPr lang="en-US" sz="2000" b="0" i="0" dirty="0">
                <a:solidFill>
                  <a:srgbClr val="1B1B1B"/>
                </a:solidFill>
                <a:effectLst/>
                <a:latin typeface="Abadi" panose="020B0604020104020204" pitchFamily="34" charset="0"/>
              </a:rPr>
              <a:t>An </a:t>
            </a:r>
            <a:r>
              <a:rPr lang="en-US" sz="2000" b="1" i="0" dirty="0">
                <a:solidFill>
                  <a:srgbClr val="1B1B1B"/>
                </a:solidFill>
                <a:effectLst/>
                <a:latin typeface="Abadi" panose="020B0604020104020204" pitchFamily="34" charset="0"/>
              </a:rPr>
              <a:t>air chemistry-transport model </a:t>
            </a:r>
            <a:r>
              <a:rPr lang="en-US" sz="2000" b="0" i="0" dirty="0">
                <a:solidFill>
                  <a:srgbClr val="1B1B1B"/>
                </a:solidFill>
                <a:effectLst/>
                <a:latin typeface="Abadi" panose="020B0604020104020204" pitchFamily="34" charset="0"/>
              </a:rPr>
              <a:t>to predict the atmospheric fate of air pollutants under varying conditions.</a:t>
            </a:r>
          </a:p>
        </p:txBody>
      </p:sp>
      <p:sp>
        <p:nvSpPr>
          <p:cNvPr id="6" name="TextBox 5">
            <a:extLst>
              <a:ext uri="{FF2B5EF4-FFF2-40B4-BE49-F238E27FC236}">
                <a16:creationId xmlns:a16="http://schemas.microsoft.com/office/drawing/2014/main" id="{57D9638C-368B-BC89-C8B1-6BCEBAE94FED}"/>
              </a:ext>
            </a:extLst>
          </p:cNvPr>
          <p:cNvSpPr txBox="1"/>
          <p:nvPr/>
        </p:nvSpPr>
        <p:spPr>
          <a:xfrm>
            <a:off x="374715" y="1451460"/>
            <a:ext cx="6367805" cy="1015663"/>
          </a:xfrm>
          <a:prstGeom prst="rect">
            <a:avLst/>
          </a:prstGeom>
          <a:noFill/>
        </p:spPr>
        <p:txBody>
          <a:bodyPr wrap="square">
            <a:spAutoFit/>
          </a:bodyPr>
          <a:lstStyle/>
          <a:p>
            <a:r>
              <a:rPr lang="en-US" sz="2000" b="1" i="0" dirty="0">
                <a:solidFill>
                  <a:srgbClr val="1B1B1B"/>
                </a:solidFill>
                <a:effectLst/>
                <a:latin typeface="Abadi" panose="020B0604020104020204" pitchFamily="34" charset="0"/>
              </a:rPr>
              <a:t>CMAQ</a:t>
            </a:r>
            <a:r>
              <a:rPr lang="en-US" sz="2000" b="1" i="1" dirty="0">
                <a:solidFill>
                  <a:srgbClr val="1B1B1B"/>
                </a:solidFill>
                <a:effectLst/>
                <a:latin typeface="Abadi" panose="020B0604020104020204" pitchFamily="34" charset="0"/>
              </a:rPr>
              <a:t> (see-</a:t>
            </a:r>
            <a:r>
              <a:rPr lang="en-US" sz="2000" b="1" i="1" dirty="0" err="1">
                <a:solidFill>
                  <a:srgbClr val="1B1B1B"/>
                </a:solidFill>
                <a:effectLst/>
                <a:latin typeface="Abadi" panose="020B0604020104020204" pitchFamily="34" charset="0"/>
              </a:rPr>
              <a:t>mak</a:t>
            </a:r>
            <a:r>
              <a:rPr lang="en-US" sz="2000" b="1" i="1" dirty="0">
                <a:solidFill>
                  <a:srgbClr val="1B1B1B"/>
                </a:solidFill>
                <a:effectLst/>
                <a:latin typeface="Abadi" panose="020B0604020104020204" pitchFamily="34" charset="0"/>
              </a:rPr>
              <a:t>) </a:t>
            </a:r>
            <a:r>
              <a:rPr lang="en-US" sz="2000" i="1" dirty="0">
                <a:solidFill>
                  <a:srgbClr val="1B1B1B"/>
                </a:solidFill>
                <a:effectLst/>
                <a:latin typeface="Abadi" panose="020B0604020104020204" pitchFamily="34" charset="0"/>
              </a:rPr>
              <a:t>is</a:t>
            </a:r>
            <a:r>
              <a:rPr lang="en-US" sz="2000" i="0" dirty="0">
                <a:solidFill>
                  <a:srgbClr val="1B1B1B"/>
                </a:solidFill>
                <a:effectLst/>
                <a:latin typeface="Abadi" panose="020B0604020104020204" pitchFamily="34" charset="0"/>
              </a:rPr>
              <a:t> </a:t>
            </a:r>
            <a:r>
              <a:rPr lang="en-US" sz="2000" b="0" i="0" dirty="0">
                <a:solidFill>
                  <a:srgbClr val="1B1B1B"/>
                </a:solidFill>
                <a:effectLst/>
                <a:latin typeface="Abadi" panose="020B0604020104020204" pitchFamily="34" charset="0"/>
              </a:rPr>
              <a:t>an active open-source development project of the U.S. EPA that consists of a suite of programs for conducting air quality model simulations. </a:t>
            </a:r>
            <a:endParaRPr lang="en-US" sz="2000" dirty="0">
              <a:latin typeface="Abadi" panose="020B0604020104020204" pitchFamily="34" charset="0"/>
            </a:endParaRPr>
          </a:p>
        </p:txBody>
      </p:sp>
      <p:sp>
        <p:nvSpPr>
          <p:cNvPr id="7" name="TextBox 6">
            <a:extLst>
              <a:ext uri="{FF2B5EF4-FFF2-40B4-BE49-F238E27FC236}">
                <a16:creationId xmlns:a16="http://schemas.microsoft.com/office/drawing/2014/main" id="{B44CBE14-3A0C-74E3-B92D-B1A2D146F639}"/>
              </a:ext>
            </a:extLst>
          </p:cNvPr>
          <p:cNvSpPr txBox="1"/>
          <p:nvPr/>
        </p:nvSpPr>
        <p:spPr>
          <a:xfrm>
            <a:off x="7267444" y="6377774"/>
            <a:ext cx="4341043" cy="369332"/>
          </a:xfrm>
          <a:prstGeom prst="rect">
            <a:avLst/>
          </a:prstGeom>
          <a:noFill/>
        </p:spPr>
        <p:txBody>
          <a:bodyPr wrap="square">
            <a:spAutoFit/>
          </a:bodyPr>
          <a:lstStyle/>
          <a:p>
            <a:pPr algn="ctr"/>
            <a:r>
              <a:rPr lang="en-US" b="0" i="0" dirty="0">
                <a:solidFill>
                  <a:schemeClr val="accent1">
                    <a:lumMod val="75000"/>
                  </a:schemeClr>
                </a:solidFill>
                <a:effectLst/>
                <a:latin typeface="Abadi" panose="020B0604020104020204" pitchFamily="34" charset="0"/>
                <a:hlinkClick r:id="rId3">
                  <a:extLst>
                    <a:ext uri="{A12FA001-AC4F-418D-AE19-62706E023703}">
                      <ahyp:hlinkClr xmlns:ahyp="http://schemas.microsoft.com/office/drawing/2018/hyperlinkcolor" val="tx"/>
                    </a:ext>
                  </a:extLst>
                </a:hlinkClick>
              </a:rPr>
              <a:t>CMAQ Fact Sheet October 2022 (pdf)</a:t>
            </a:r>
            <a:endParaRPr lang="en-US" b="0" i="0" dirty="0">
              <a:solidFill>
                <a:schemeClr val="accent1">
                  <a:lumMod val="75000"/>
                </a:schemeClr>
              </a:solidFill>
              <a:effectLst/>
              <a:latin typeface="Abadi" panose="020B0604020104020204" pitchFamily="34" charset="0"/>
            </a:endParaRPr>
          </a:p>
        </p:txBody>
      </p:sp>
    </p:spTree>
    <p:extLst>
      <p:ext uri="{BB962C8B-B14F-4D97-AF65-F5344CB8AC3E}">
        <p14:creationId xmlns:p14="http://schemas.microsoft.com/office/powerpoint/2010/main" val="3488729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D348D-9270-43B5-AD56-954CA45B62E1}"/>
              </a:ext>
            </a:extLst>
          </p:cNvPr>
          <p:cNvSpPr>
            <a:spLocks noGrp="1"/>
          </p:cNvSpPr>
          <p:nvPr>
            <p:ph type="title"/>
          </p:nvPr>
        </p:nvSpPr>
        <p:spPr/>
        <p:txBody>
          <a:bodyPr>
            <a:normAutofit/>
          </a:bodyPr>
          <a:lstStyle/>
          <a:p>
            <a:r>
              <a:rPr lang="en-US" sz="4000" dirty="0"/>
              <a:t>Tools for Air Quality Managers</a:t>
            </a:r>
          </a:p>
        </p:txBody>
      </p:sp>
      <p:grpSp>
        <p:nvGrpSpPr>
          <p:cNvPr id="67" name="Group 66">
            <a:extLst>
              <a:ext uri="{FF2B5EF4-FFF2-40B4-BE49-F238E27FC236}">
                <a16:creationId xmlns:a16="http://schemas.microsoft.com/office/drawing/2014/main" id="{B0ACE85F-191B-492D-8030-3CD1D76713A2}"/>
              </a:ext>
            </a:extLst>
          </p:cNvPr>
          <p:cNvGrpSpPr>
            <a:grpSpLocks noChangeAspect="1"/>
          </p:cNvGrpSpPr>
          <p:nvPr/>
        </p:nvGrpSpPr>
        <p:grpSpPr>
          <a:xfrm>
            <a:off x="1600460" y="1439346"/>
            <a:ext cx="8991080" cy="1828800"/>
            <a:chOff x="1376107" y="4833977"/>
            <a:chExt cx="9342120" cy="1900202"/>
          </a:xfrm>
        </p:grpSpPr>
        <p:sp>
          <p:nvSpPr>
            <p:cNvPr id="53" name="Oval 52">
              <a:extLst>
                <a:ext uri="{FF2B5EF4-FFF2-40B4-BE49-F238E27FC236}">
                  <a16:creationId xmlns:a16="http://schemas.microsoft.com/office/drawing/2014/main" id="{978723DA-1DED-44C9-BFD8-5691AD175D02}"/>
                </a:ext>
              </a:extLst>
            </p:cNvPr>
            <p:cNvSpPr/>
            <p:nvPr/>
          </p:nvSpPr>
          <p:spPr>
            <a:xfrm>
              <a:off x="1376107" y="5037113"/>
              <a:ext cx="2712720" cy="1221127"/>
            </a:xfrm>
            <a:prstGeom prst="ellipse">
              <a:avLst/>
            </a:prstGeom>
            <a:gradFill flip="none" rotWithShape="1">
              <a:gsLst>
                <a:gs pos="29000">
                  <a:schemeClr val="accent6">
                    <a:lumMod val="75000"/>
                  </a:schemeClr>
                </a:gs>
                <a:gs pos="100000">
                  <a:srgbClr val="71AF47"/>
                </a:gs>
              </a:gsLst>
              <a:path path="circle">
                <a:fillToRect l="50000" t="50000" r="50000" b="50000"/>
              </a:path>
              <a:tileRect/>
            </a:gra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95000"/>
                    </a:schemeClr>
                  </a:solidFill>
                  <a:latin typeface="Amasis MT Pro" panose="02040504050005020304" pitchFamily="18" charset="0"/>
                </a:rPr>
                <a:t>Research or </a:t>
              </a:r>
            </a:p>
            <a:p>
              <a:pPr algn="ctr"/>
              <a:r>
                <a:rPr lang="en-US" dirty="0">
                  <a:solidFill>
                    <a:schemeClr val="bg1">
                      <a:lumMod val="95000"/>
                    </a:schemeClr>
                  </a:solidFill>
                  <a:latin typeface="Amasis MT Pro" panose="02040504050005020304" pitchFamily="18" charset="0"/>
                </a:rPr>
                <a:t>Policy question</a:t>
              </a:r>
            </a:p>
          </p:txBody>
        </p:sp>
        <p:sp>
          <p:nvSpPr>
            <p:cNvPr id="54" name="Oval 53">
              <a:extLst>
                <a:ext uri="{FF2B5EF4-FFF2-40B4-BE49-F238E27FC236}">
                  <a16:creationId xmlns:a16="http://schemas.microsoft.com/office/drawing/2014/main" id="{2E27C87C-EAFB-4799-BB98-D7B21FE11922}"/>
                </a:ext>
              </a:extLst>
            </p:cNvPr>
            <p:cNvSpPr/>
            <p:nvPr/>
          </p:nvSpPr>
          <p:spPr>
            <a:xfrm>
              <a:off x="8005507" y="5062775"/>
              <a:ext cx="2712720" cy="1221127"/>
            </a:xfrm>
            <a:prstGeom prst="ellipse">
              <a:avLst/>
            </a:prstGeom>
            <a:gradFill flip="none" rotWithShape="1">
              <a:gsLst>
                <a:gs pos="24000">
                  <a:srgbClr val="285090"/>
                </a:gs>
                <a:gs pos="66000">
                  <a:schemeClr val="accent1">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95000"/>
                    </a:schemeClr>
                  </a:solidFill>
                  <a:latin typeface="Amasis MT Pro" panose="02040504050005020304" pitchFamily="18" charset="0"/>
                </a:rPr>
                <a:t>Air Quality Model Result and Interpretation</a:t>
              </a:r>
            </a:p>
          </p:txBody>
        </p:sp>
        <p:sp>
          <p:nvSpPr>
            <p:cNvPr id="55" name="Arrow: Right 54">
              <a:extLst>
                <a:ext uri="{FF2B5EF4-FFF2-40B4-BE49-F238E27FC236}">
                  <a16:creationId xmlns:a16="http://schemas.microsoft.com/office/drawing/2014/main" id="{B70B8626-1718-4E28-A663-C34460B88EE4}"/>
                </a:ext>
              </a:extLst>
            </p:cNvPr>
            <p:cNvSpPr/>
            <p:nvPr/>
          </p:nvSpPr>
          <p:spPr>
            <a:xfrm rot="19815218">
              <a:off x="4269326" y="5189988"/>
              <a:ext cx="843847" cy="327587"/>
            </a:xfrm>
            <a:custGeom>
              <a:avLst/>
              <a:gdLst>
                <a:gd name="connsiteX0" fmla="*/ 0 w 843847"/>
                <a:gd name="connsiteY0" fmla="*/ 81897 h 327587"/>
                <a:gd name="connsiteX1" fmla="*/ 326426 w 843847"/>
                <a:gd name="connsiteY1" fmla="*/ 81897 h 327587"/>
                <a:gd name="connsiteX2" fmla="*/ 680054 w 843847"/>
                <a:gd name="connsiteY2" fmla="*/ 81897 h 327587"/>
                <a:gd name="connsiteX3" fmla="*/ 680054 w 843847"/>
                <a:gd name="connsiteY3" fmla="*/ 0 h 327587"/>
                <a:gd name="connsiteX4" fmla="*/ 843847 w 843847"/>
                <a:gd name="connsiteY4" fmla="*/ 163794 h 327587"/>
                <a:gd name="connsiteX5" fmla="*/ 680054 w 843847"/>
                <a:gd name="connsiteY5" fmla="*/ 327587 h 327587"/>
                <a:gd name="connsiteX6" fmla="*/ 680054 w 843847"/>
                <a:gd name="connsiteY6" fmla="*/ 245690 h 327587"/>
                <a:gd name="connsiteX7" fmla="*/ 360429 w 843847"/>
                <a:gd name="connsiteY7" fmla="*/ 245690 h 327587"/>
                <a:gd name="connsiteX8" fmla="*/ 0 w 843847"/>
                <a:gd name="connsiteY8" fmla="*/ 245690 h 327587"/>
                <a:gd name="connsiteX9" fmla="*/ 0 w 843847"/>
                <a:gd name="connsiteY9" fmla="*/ 81897 h 3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847" h="327587" fill="none" extrusionOk="0">
                  <a:moveTo>
                    <a:pt x="0" y="81897"/>
                  </a:moveTo>
                  <a:cubicBezTo>
                    <a:pt x="76657" y="43817"/>
                    <a:pt x="165380" y="112823"/>
                    <a:pt x="326426" y="81897"/>
                  </a:cubicBezTo>
                  <a:cubicBezTo>
                    <a:pt x="487472" y="50971"/>
                    <a:pt x="539045" y="99519"/>
                    <a:pt x="680054" y="81897"/>
                  </a:cubicBezTo>
                  <a:cubicBezTo>
                    <a:pt x="677594" y="56291"/>
                    <a:pt x="686094" y="39585"/>
                    <a:pt x="680054" y="0"/>
                  </a:cubicBezTo>
                  <a:cubicBezTo>
                    <a:pt x="735346" y="24965"/>
                    <a:pt x="772561" y="113352"/>
                    <a:pt x="843847" y="163794"/>
                  </a:cubicBezTo>
                  <a:cubicBezTo>
                    <a:pt x="780666" y="242157"/>
                    <a:pt x="729601" y="249313"/>
                    <a:pt x="680054" y="327587"/>
                  </a:cubicBezTo>
                  <a:cubicBezTo>
                    <a:pt x="678325" y="288539"/>
                    <a:pt x="689625" y="277438"/>
                    <a:pt x="680054" y="245690"/>
                  </a:cubicBezTo>
                  <a:cubicBezTo>
                    <a:pt x="544575" y="259923"/>
                    <a:pt x="470771" y="238921"/>
                    <a:pt x="360429" y="245690"/>
                  </a:cubicBezTo>
                  <a:cubicBezTo>
                    <a:pt x="250087" y="252459"/>
                    <a:pt x="124608" y="221267"/>
                    <a:pt x="0" y="245690"/>
                  </a:cubicBezTo>
                  <a:cubicBezTo>
                    <a:pt x="-6981" y="212359"/>
                    <a:pt x="18431" y="136848"/>
                    <a:pt x="0" y="81897"/>
                  </a:cubicBezTo>
                  <a:close/>
                </a:path>
                <a:path w="843847" h="327587" stroke="0" extrusionOk="0">
                  <a:moveTo>
                    <a:pt x="0" y="81897"/>
                  </a:moveTo>
                  <a:cubicBezTo>
                    <a:pt x="97642" y="62981"/>
                    <a:pt x="252157" y="83091"/>
                    <a:pt x="333226" y="81897"/>
                  </a:cubicBezTo>
                  <a:cubicBezTo>
                    <a:pt x="414295" y="80703"/>
                    <a:pt x="549380" y="120296"/>
                    <a:pt x="680054" y="81897"/>
                  </a:cubicBezTo>
                  <a:cubicBezTo>
                    <a:pt x="677633" y="55263"/>
                    <a:pt x="684268" y="16875"/>
                    <a:pt x="680054" y="0"/>
                  </a:cubicBezTo>
                  <a:cubicBezTo>
                    <a:pt x="756106" y="59439"/>
                    <a:pt x="772299" y="120490"/>
                    <a:pt x="843847" y="163794"/>
                  </a:cubicBezTo>
                  <a:cubicBezTo>
                    <a:pt x="800747" y="232780"/>
                    <a:pt x="741244" y="262282"/>
                    <a:pt x="680054" y="327587"/>
                  </a:cubicBezTo>
                  <a:cubicBezTo>
                    <a:pt x="672943" y="305145"/>
                    <a:pt x="682228" y="274662"/>
                    <a:pt x="680054" y="245690"/>
                  </a:cubicBezTo>
                  <a:cubicBezTo>
                    <a:pt x="518685" y="269738"/>
                    <a:pt x="460994" y="243636"/>
                    <a:pt x="340027" y="245690"/>
                  </a:cubicBezTo>
                  <a:cubicBezTo>
                    <a:pt x="219060" y="247744"/>
                    <a:pt x="169663" y="207849"/>
                    <a:pt x="0" y="245690"/>
                  </a:cubicBezTo>
                  <a:cubicBezTo>
                    <a:pt x="-4295" y="180583"/>
                    <a:pt x="16017" y="154879"/>
                    <a:pt x="0" y="81897"/>
                  </a:cubicBezTo>
                  <a:close/>
                </a:path>
              </a:pathLst>
            </a:custGeom>
            <a:solidFill>
              <a:schemeClr val="accent2">
                <a:lumMod val="20000"/>
                <a:lumOff val="80000"/>
              </a:schemeClr>
            </a:solidFill>
            <a:ln w="12700">
              <a:solidFill>
                <a:schemeClr val="bg2">
                  <a:lumMod val="50000"/>
                </a:schemeClr>
              </a:solidFill>
              <a:prstDash val="dash"/>
              <a:extLst>
                <a:ext uri="{C807C97D-BFC1-408E-A445-0C87EB9F89A2}">
                  <ask:lineSketchStyleProps xmlns:ask="http://schemas.microsoft.com/office/drawing/2018/sketchyshapes" sd="1399470269">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7891D1B9-6643-49CE-B434-E73C6D9C5306}"/>
                </a:ext>
              </a:extLst>
            </p:cNvPr>
            <p:cNvSpPr/>
            <p:nvPr/>
          </p:nvSpPr>
          <p:spPr>
            <a:xfrm rot="20332240">
              <a:off x="5128464" y="4833977"/>
              <a:ext cx="571353" cy="327587"/>
            </a:xfrm>
            <a:custGeom>
              <a:avLst/>
              <a:gdLst>
                <a:gd name="connsiteX0" fmla="*/ 0 w 571353"/>
                <a:gd name="connsiteY0" fmla="*/ 81897 h 327587"/>
                <a:gd name="connsiteX1" fmla="*/ 407560 w 571353"/>
                <a:gd name="connsiteY1" fmla="*/ 81897 h 327587"/>
                <a:gd name="connsiteX2" fmla="*/ 407560 w 571353"/>
                <a:gd name="connsiteY2" fmla="*/ 0 h 327587"/>
                <a:gd name="connsiteX3" fmla="*/ 571353 w 571353"/>
                <a:gd name="connsiteY3" fmla="*/ 163794 h 327587"/>
                <a:gd name="connsiteX4" fmla="*/ 407560 w 571353"/>
                <a:gd name="connsiteY4" fmla="*/ 327587 h 327587"/>
                <a:gd name="connsiteX5" fmla="*/ 407560 w 571353"/>
                <a:gd name="connsiteY5" fmla="*/ 245690 h 327587"/>
                <a:gd name="connsiteX6" fmla="*/ 0 w 571353"/>
                <a:gd name="connsiteY6" fmla="*/ 245690 h 327587"/>
                <a:gd name="connsiteX7" fmla="*/ 0 w 571353"/>
                <a:gd name="connsiteY7" fmla="*/ 81897 h 3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53" h="327587" fill="none" extrusionOk="0">
                  <a:moveTo>
                    <a:pt x="0" y="81897"/>
                  </a:moveTo>
                  <a:cubicBezTo>
                    <a:pt x="110333" y="56640"/>
                    <a:pt x="256592" y="119684"/>
                    <a:pt x="407560" y="81897"/>
                  </a:cubicBezTo>
                  <a:cubicBezTo>
                    <a:pt x="406885" y="64242"/>
                    <a:pt x="412740" y="34498"/>
                    <a:pt x="407560" y="0"/>
                  </a:cubicBezTo>
                  <a:cubicBezTo>
                    <a:pt x="477818" y="41771"/>
                    <a:pt x="505922" y="113979"/>
                    <a:pt x="571353" y="163794"/>
                  </a:cubicBezTo>
                  <a:cubicBezTo>
                    <a:pt x="545854" y="217677"/>
                    <a:pt x="456316" y="270122"/>
                    <a:pt x="407560" y="327587"/>
                  </a:cubicBezTo>
                  <a:cubicBezTo>
                    <a:pt x="400877" y="304361"/>
                    <a:pt x="411614" y="262422"/>
                    <a:pt x="407560" y="245690"/>
                  </a:cubicBezTo>
                  <a:cubicBezTo>
                    <a:pt x="278358" y="287553"/>
                    <a:pt x="199633" y="220045"/>
                    <a:pt x="0" y="245690"/>
                  </a:cubicBezTo>
                  <a:cubicBezTo>
                    <a:pt x="-4529" y="199802"/>
                    <a:pt x="1007" y="162850"/>
                    <a:pt x="0" y="81897"/>
                  </a:cubicBezTo>
                  <a:close/>
                </a:path>
                <a:path w="571353" h="327587" stroke="0" extrusionOk="0">
                  <a:moveTo>
                    <a:pt x="0" y="81897"/>
                  </a:moveTo>
                  <a:cubicBezTo>
                    <a:pt x="88936" y="37444"/>
                    <a:pt x="276916" y="105705"/>
                    <a:pt x="407560" y="81897"/>
                  </a:cubicBezTo>
                  <a:cubicBezTo>
                    <a:pt x="400536" y="41696"/>
                    <a:pt x="414189" y="22807"/>
                    <a:pt x="407560" y="0"/>
                  </a:cubicBezTo>
                  <a:cubicBezTo>
                    <a:pt x="455101" y="25587"/>
                    <a:pt x="531565" y="132087"/>
                    <a:pt x="571353" y="163794"/>
                  </a:cubicBezTo>
                  <a:cubicBezTo>
                    <a:pt x="513118" y="228307"/>
                    <a:pt x="458314" y="251716"/>
                    <a:pt x="407560" y="327587"/>
                  </a:cubicBezTo>
                  <a:cubicBezTo>
                    <a:pt x="401302" y="302556"/>
                    <a:pt x="408592" y="286460"/>
                    <a:pt x="407560" y="245690"/>
                  </a:cubicBezTo>
                  <a:cubicBezTo>
                    <a:pt x="317078" y="278425"/>
                    <a:pt x="166752" y="203755"/>
                    <a:pt x="0" y="245690"/>
                  </a:cubicBezTo>
                  <a:cubicBezTo>
                    <a:pt x="-7484" y="203415"/>
                    <a:pt x="3022" y="119711"/>
                    <a:pt x="0" y="81897"/>
                  </a:cubicBezTo>
                  <a:close/>
                </a:path>
              </a:pathLst>
            </a:custGeom>
            <a:solidFill>
              <a:schemeClr val="accent2">
                <a:lumMod val="20000"/>
                <a:lumOff val="80000"/>
              </a:schemeClr>
            </a:solidFill>
            <a:ln w="12700">
              <a:solidFill>
                <a:schemeClr val="bg2">
                  <a:lumMod val="50000"/>
                </a:schemeClr>
              </a:solidFill>
              <a:prstDash val="dash"/>
              <a:extLst>
                <a:ext uri="{C807C97D-BFC1-408E-A445-0C87EB9F89A2}">
                  <ask:lineSketchStyleProps xmlns:ask="http://schemas.microsoft.com/office/drawing/2018/sketchyshapes" sd="1399470269">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F6FFF5A7-346B-4C26-B2E9-8FE226551A81}"/>
                </a:ext>
              </a:extLst>
            </p:cNvPr>
            <p:cNvSpPr/>
            <p:nvPr/>
          </p:nvSpPr>
          <p:spPr>
            <a:xfrm rot="1812110">
              <a:off x="5711733" y="4861681"/>
              <a:ext cx="564184" cy="327587"/>
            </a:xfrm>
            <a:custGeom>
              <a:avLst/>
              <a:gdLst>
                <a:gd name="connsiteX0" fmla="*/ 0 w 564184"/>
                <a:gd name="connsiteY0" fmla="*/ 81897 h 327587"/>
                <a:gd name="connsiteX1" fmla="*/ 400391 w 564184"/>
                <a:gd name="connsiteY1" fmla="*/ 81897 h 327587"/>
                <a:gd name="connsiteX2" fmla="*/ 400391 w 564184"/>
                <a:gd name="connsiteY2" fmla="*/ 0 h 327587"/>
                <a:gd name="connsiteX3" fmla="*/ 564184 w 564184"/>
                <a:gd name="connsiteY3" fmla="*/ 163794 h 327587"/>
                <a:gd name="connsiteX4" fmla="*/ 400391 w 564184"/>
                <a:gd name="connsiteY4" fmla="*/ 327587 h 327587"/>
                <a:gd name="connsiteX5" fmla="*/ 400391 w 564184"/>
                <a:gd name="connsiteY5" fmla="*/ 245690 h 327587"/>
                <a:gd name="connsiteX6" fmla="*/ 0 w 564184"/>
                <a:gd name="connsiteY6" fmla="*/ 245690 h 327587"/>
                <a:gd name="connsiteX7" fmla="*/ 0 w 564184"/>
                <a:gd name="connsiteY7" fmla="*/ 81897 h 3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184" h="327587" fill="none" extrusionOk="0">
                  <a:moveTo>
                    <a:pt x="0" y="81897"/>
                  </a:moveTo>
                  <a:cubicBezTo>
                    <a:pt x="161602" y="36842"/>
                    <a:pt x="296009" y="120372"/>
                    <a:pt x="400391" y="81897"/>
                  </a:cubicBezTo>
                  <a:cubicBezTo>
                    <a:pt x="399716" y="64242"/>
                    <a:pt x="405571" y="34498"/>
                    <a:pt x="400391" y="0"/>
                  </a:cubicBezTo>
                  <a:cubicBezTo>
                    <a:pt x="470649" y="41771"/>
                    <a:pt x="498753" y="113979"/>
                    <a:pt x="564184" y="163794"/>
                  </a:cubicBezTo>
                  <a:cubicBezTo>
                    <a:pt x="538685" y="217677"/>
                    <a:pt x="449147" y="270122"/>
                    <a:pt x="400391" y="327587"/>
                  </a:cubicBezTo>
                  <a:cubicBezTo>
                    <a:pt x="393708" y="304361"/>
                    <a:pt x="404445" y="262422"/>
                    <a:pt x="400391" y="245690"/>
                  </a:cubicBezTo>
                  <a:cubicBezTo>
                    <a:pt x="251983" y="262974"/>
                    <a:pt x="81917" y="214996"/>
                    <a:pt x="0" y="245690"/>
                  </a:cubicBezTo>
                  <a:cubicBezTo>
                    <a:pt x="-4529" y="199802"/>
                    <a:pt x="1007" y="162850"/>
                    <a:pt x="0" y="81897"/>
                  </a:cubicBezTo>
                  <a:close/>
                </a:path>
                <a:path w="564184" h="327587" stroke="0" extrusionOk="0">
                  <a:moveTo>
                    <a:pt x="0" y="81897"/>
                  </a:moveTo>
                  <a:cubicBezTo>
                    <a:pt x="88254" y="59861"/>
                    <a:pt x="229383" y="83490"/>
                    <a:pt x="400391" y="81897"/>
                  </a:cubicBezTo>
                  <a:cubicBezTo>
                    <a:pt x="393367" y="41696"/>
                    <a:pt x="407020" y="22807"/>
                    <a:pt x="400391" y="0"/>
                  </a:cubicBezTo>
                  <a:cubicBezTo>
                    <a:pt x="447932" y="25587"/>
                    <a:pt x="524396" y="132087"/>
                    <a:pt x="564184" y="163794"/>
                  </a:cubicBezTo>
                  <a:cubicBezTo>
                    <a:pt x="505949" y="228307"/>
                    <a:pt x="451145" y="251716"/>
                    <a:pt x="400391" y="327587"/>
                  </a:cubicBezTo>
                  <a:cubicBezTo>
                    <a:pt x="394133" y="302556"/>
                    <a:pt x="401423" y="286460"/>
                    <a:pt x="400391" y="245690"/>
                  </a:cubicBezTo>
                  <a:cubicBezTo>
                    <a:pt x="205173" y="258015"/>
                    <a:pt x="178181" y="237830"/>
                    <a:pt x="0" y="245690"/>
                  </a:cubicBezTo>
                  <a:cubicBezTo>
                    <a:pt x="-7484" y="203415"/>
                    <a:pt x="3022" y="119711"/>
                    <a:pt x="0" y="81897"/>
                  </a:cubicBezTo>
                  <a:close/>
                </a:path>
              </a:pathLst>
            </a:custGeom>
            <a:solidFill>
              <a:schemeClr val="accent2">
                <a:lumMod val="20000"/>
                <a:lumOff val="80000"/>
              </a:schemeClr>
            </a:solidFill>
            <a:ln w="12700">
              <a:solidFill>
                <a:schemeClr val="bg2">
                  <a:lumMod val="50000"/>
                </a:schemeClr>
              </a:solidFill>
              <a:prstDash val="dash"/>
              <a:extLst>
                <a:ext uri="{C807C97D-BFC1-408E-A445-0C87EB9F89A2}">
                  <ask:lineSketchStyleProps xmlns:ask="http://schemas.microsoft.com/office/drawing/2018/sketchyshapes" sd="1399470269">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F830A0F1-CD5A-4FAF-BB59-BF3F8461BD7D}"/>
                </a:ext>
              </a:extLst>
            </p:cNvPr>
            <p:cNvSpPr/>
            <p:nvPr/>
          </p:nvSpPr>
          <p:spPr>
            <a:xfrm rot="3746072">
              <a:off x="6183072" y="5263720"/>
              <a:ext cx="425354" cy="327587"/>
            </a:xfrm>
            <a:custGeom>
              <a:avLst/>
              <a:gdLst>
                <a:gd name="connsiteX0" fmla="*/ 0 w 425354"/>
                <a:gd name="connsiteY0" fmla="*/ 81897 h 327587"/>
                <a:gd name="connsiteX1" fmla="*/ 261561 w 425354"/>
                <a:gd name="connsiteY1" fmla="*/ 81897 h 327587"/>
                <a:gd name="connsiteX2" fmla="*/ 261561 w 425354"/>
                <a:gd name="connsiteY2" fmla="*/ 0 h 327587"/>
                <a:gd name="connsiteX3" fmla="*/ 425354 w 425354"/>
                <a:gd name="connsiteY3" fmla="*/ 163794 h 327587"/>
                <a:gd name="connsiteX4" fmla="*/ 261561 w 425354"/>
                <a:gd name="connsiteY4" fmla="*/ 327587 h 327587"/>
                <a:gd name="connsiteX5" fmla="*/ 261561 w 425354"/>
                <a:gd name="connsiteY5" fmla="*/ 245690 h 327587"/>
                <a:gd name="connsiteX6" fmla="*/ 0 w 425354"/>
                <a:gd name="connsiteY6" fmla="*/ 245690 h 327587"/>
                <a:gd name="connsiteX7" fmla="*/ 0 w 425354"/>
                <a:gd name="connsiteY7" fmla="*/ 81897 h 3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354" h="327587" fill="none" extrusionOk="0">
                  <a:moveTo>
                    <a:pt x="0" y="81897"/>
                  </a:moveTo>
                  <a:cubicBezTo>
                    <a:pt x="130524" y="78317"/>
                    <a:pt x="148240" y="85533"/>
                    <a:pt x="261561" y="81897"/>
                  </a:cubicBezTo>
                  <a:cubicBezTo>
                    <a:pt x="260886" y="64242"/>
                    <a:pt x="266741" y="34498"/>
                    <a:pt x="261561" y="0"/>
                  </a:cubicBezTo>
                  <a:cubicBezTo>
                    <a:pt x="331819" y="41771"/>
                    <a:pt x="359923" y="113979"/>
                    <a:pt x="425354" y="163794"/>
                  </a:cubicBezTo>
                  <a:cubicBezTo>
                    <a:pt x="399855" y="217677"/>
                    <a:pt x="310317" y="270122"/>
                    <a:pt x="261561" y="327587"/>
                  </a:cubicBezTo>
                  <a:cubicBezTo>
                    <a:pt x="254878" y="304361"/>
                    <a:pt x="265615" y="262422"/>
                    <a:pt x="261561" y="245690"/>
                  </a:cubicBezTo>
                  <a:cubicBezTo>
                    <a:pt x="157238" y="250746"/>
                    <a:pt x="52402" y="214849"/>
                    <a:pt x="0" y="245690"/>
                  </a:cubicBezTo>
                  <a:cubicBezTo>
                    <a:pt x="-4529" y="199802"/>
                    <a:pt x="1007" y="162850"/>
                    <a:pt x="0" y="81897"/>
                  </a:cubicBezTo>
                  <a:close/>
                </a:path>
                <a:path w="425354" h="327587" stroke="0" extrusionOk="0">
                  <a:moveTo>
                    <a:pt x="0" y="81897"/>
                  </a:moveTo>
                  <a:cubicBezTo>
                    <a:pt x="88489" y="64913"/>
                    <a:pt x="146664" y="88996"/>
                    <a:pt x="261561" y="81897"/>
                  </a:cubicBezTo>
                  <a:cubicBezTo>
                    <a:pt x="254537" y="41696"/>
                    <a:pt x="268190" y="22807"/>
                    <a:pt x="261561" y="0"/>
                  </a:cubicBezTo>
                  <a:cubicBezTo>
                    <a:pt x="309102" y="25587"/>
                    <a:pt x="385566" y="132087"/>
                    <a:pt x="425354" y="163794"/>
                  </a:cubicBezTo>
                  <a:cubicBezTo>
                    <a:pt x="367119" y="228307"/>
                    <a:pt x="312315" y="251716"/>
                    <a:pt x="261561" y="327587"/>
                  </a:cubicBezTo>
                  <a:cubicBezTo>
                    <a:pt x="255303" y="302556"/>
                    <a:pt x="262593" y="286460"/>
                    <a:pt x="261561" y="245690"/>
                  </a:cubicBezTo>
                  <a:cubicBezTo>
                    <a:pt x="181903" y="270780"/>
                    <a:pt x="100878" y="232081"/>
                    <a:pt x="0" y="245690"/>
                  </a:cubicBezTo>
                  <a:cubicBezTo>
                    <a:pt x="-7484" y="203415"/>
                    <a:pt x="3022" y="119711"/>
                    <a:pt x="0" y="81897"/>
                  </a:cubicBezTo>
                  <a:close/>
                </a:path>
              </a:pathLst>
            </a:custGeom>
            <a:solidFill>
              <a:schemeClr val="accent2">
                <a:lumMod val="20000"/>
                <a:lumOff val="80000"/>
              </a:schemeClr>
            </a:solidFill>
            <a:ln w="12700">
              <a:solidFill>
                <a:schemeClr val="bg2">
                  <a:lumMod val="50000"/>
                </a:schemeClr>
              </a:solidFill>
              <a:prstDash val="dash"/>
              <a:extLst>
                <a:ext uri="{C807C97D-BFC1-408E-A445-0C87EB9F89A2}">
                  <ask:lineSketchStyleProps xmlns:ask="http://schemas.microsoft.com/office/drawing/2018/sketchyshapes" sd="1399470269">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DFC441D0-6265-4E92-81EB-05B893062C5C}"/>
                </a:ext>
              </a:extLst>
            </p:cNvPr>
            <p:cNvSpPr/>
            <p:nvPr/>
          </p:nvSpPr>
          <p:spPr>
            <a:xfrm rot="6501924">
              <a:off x="6132409" y="5780287"/>
              <a:ext cx="492940" cy="327587"/>
            </a:xfrm>
            <a:custGeom>
              <a:avLst/>
              <a:gdLst>
                <a:gd name="connsiteX0" fmla="*/ 0 w 492940"/>
                <a:gd name="connsiteY0" fmla="*/ 81897 h 327587"/>
                <a:gd name="connsiteX1" fmla="*/ 329147 w 492940"/>
                <a:gd name="connsiteY1" fmla="*/ 81897 h 327587"/>
                <a:gd name="connsiteX2" fmla="*/ 329147 w 492940"/>
                <a:gd name="connsiteY2" fmla="*/ 0 h 327587"/>
                <a:gd name="connsiteX3" fmla="*/ 492940 w 492940"/>
                <a:gd name="connsiteY3" fmla="*/ 163794 h 327587"/>
                <a:gd name="connsiteX4" fmla="*/ 329147 w 492940"/>
                <a:gd name="connsiteY4" fmla="*/ 327587 h 327587"/>
                <a:gd name="connsiteX5" fmla="*/ 329147 w 492940"/>
                <a:gd name="connsiteY5" fmla="*/ 245690 h 327587"/>
                <a:gd name="connsiteX6" fmla="*/ 0 w 492940"/>
                <a:gd name="connsiteY6" fmla="*/ 245690 h 327587"/>
                <a:gd name="connsiteX7" fmla="*/ 0 w 492940"/>
                <a:gd name="connsiteY7" fmla="*/ 81897 h 3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940" h="327587" fill="none" extrusionOk="0">
                  <a:moveTo>
                    <a:pt x="0" y="81897"/>
                  </a:moveTo>
                  <a:cubicBezTo>
                    <a:pt x="118065" y="74836"/>
                    <a:pt x="199751" y="104084"/>
                    <a:pt x="329147" y="81897"/>
                  </a:cubicBezTo>
                  <a:cubicBezTo>
                    <a:pt x="328472" y="64242"/>
                    <a:pt x="334327" y="34498"/>
                    <a:pt x="329147" y="0"/>
                  </a:cubicBezTo>
                  <a:cubicBezTo>
                    <a:pt x="399405" y="41771"/>
                    <a:pt x="427509" y="113979"/>
                    <a:pt x="492940" y="163794"/>
                  </a:cubicBezTo>
                  <a:cubicBezTo>
                    <a:pt x="467441" y="217677"/>
                    <a:pt x="377903" y="270122"/>
                    <a:pt x="329147" y="327587"/>
                  </a:cubicBezTo>
                  <a:cubicBezTo>
                    <a:pt x="322464" y="304361"/>
                    <a:pt x="333201" y="262422"/>
                    <a:pt x="329147" y="245690"/>
                  </a:cubicBezTo>
                  <a:cubicBezTo>
                    <a:pt x="165539" y="280360"/>
                    <a:pt x="152632" y="239453"/>
                    <a:pt x="0" y="245690"/>
                  </a:cubicBezTo>
                  <a:cubicBezTo>
                    <a:pt x="-4529" y="199802"/>
                    <a:pt x="1007" y="162850"/>
                    <a:pt x="0" y="81897"/>
                  </a:cubicBezTo>
                  <a:close/>
                </a:path>
                <a:path w="492940" h="327587" stroke="0" extrusionOk="0">
                  <a:moveTo>
                    <a:pt x="0" y="81897"/>
                  </a:moveTo>
                  <a:cubicBezTo>
                    <a:pt x="81267" y="61084"/>
                    <a:pt x="209809" y="90187"/>
                    <a:pt x="329147" y="81897"/>
                  </a:cubicBezTo>
                  <a:cubicBezTo>
                    <a:pt x="322123" y="41696"/>
                    <a:pt x="335776" y="22807"/>
                    <a:pt x="329147" y="0"/>
                  </a:cubicBezTo>
                  <a:cubicBezTo>
                    <a:pt x="376688" y="25587"/>
                    <a:pt x="453152" y="132087"/>
                    <a:pt x="492940" y="163794"/>
                  </a:cubicBezTo>
                  <a:cubicBezTo>
                    <a:pt x="434705" y="228307"/>
                    <a:pt x="379901" y="251716"/>
                    <a:pt x="329147" y="327587"/>
                  </a:cubicBezTo>
                  <a:cubicBezTo>
                    <a:pt x="322889" y="302556"/>
                    <a:pt x="330179" y="286460"/>
                    <a:pt x="329147" y="245690"/>
                  </a:cubicBezTo>
                  <a:cubicBezTo>
                    <a:pt x="189858" y="251089"/>
                    <a:pt x="134013" y="241778"/>
                    <a:pt x="0" y="245690"/>
                  </a:cubicBezTo>
                  <a:cubicBezTo>
                    <a:pt x="-7484" y="203415"/>
                    <a:pt x="3022" y="119711"/>
                    <a:pt x="0" y="81897"/>
                  </a:cubicBezTo>
                  <a:close/>
                </a:path>
              </a:pathLst>
            </a:custGeom>
            <a:solidFill>
              <a:schemeClr val="accent2">
                <a:lumMod val="20000"/>
                <a:lumOff val="80000"/>
              </a:schemeClr>
            </a:solidFill>
            <a:ln w="12700">
              <a:solidFill>
                <a:schemeClr val="bg2">
                  <a:lumMod val="50000"/>
                </a:schemeClr>
              </a:solidFill>
              <a:prstDash val="dash"/>
              <a:extLst>
                <a:ext uri="{C807C97D-BFC1-408E-A445-0C87EB9F89A2}">
                  <ask:lineSketchStyleProps xmlns:ask="http://schemas.microsoft.com/office/drawing/2018/sketchyshapes" sd="1399470269">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F34C0FFD-5ABB-4CEC-B155-51E82DB7F596}"/>
                </a:ext>
              </a:extLst>
            </p:cNvPr>
            <p:cNvSpPr/>
            <p:nvPr/>
          </p:nvSpPr>
          <p:spPr>
            <a:xfrm rot="2798231">
              <a:off x="6207816" y="6278931"/>
              <a:ext cx="535934" cy="327587"/>
            </a:xfrm>
            <a:custGeom>
              <a:avLst/>
              <a:gdLst>
                <a:gd name="connsiteX0" fmla="*/ 0 w 535934"/>
                <a:gd name="connsiteY0" fmla="*/ 81897 h 327587"/>
                <a:gd name="connsiteX1" fmla="*/ 372141 w 535934"/>
                <a:gd name="connsiteY1" fmla="*/ 81897 h 327587"/>
                <a:gd name="connsiteX2" fmla="*/ 372141 w 535934"/>
                <a:gd name="connsiteY2" fmla="*/ 0 h 327587"/>
                <a:gd name="connsiteX3" fmla="*/ 535934 w 535934"/>
                <a:gd name="connsiteY3" fmla="*/ 163794 h 327587"/>
                <a:gd name="connsiteX4" fmla="*/ 372141 w 535934"/>
                <a:gd name="connsiteY4" fmla="*/ 327587 h 327587"/>
                <a:gd name="connsiteX5" fmla="*/ 372141 w 535934"/>
                <a:gd name="connsiteY5" fmla="*/ 245690 h 327587"/>
                <a:gd name="connsiteX6" fmla="*/ 0 w 535934"/>
                <a:gd name="connsiteY6" fmla="*/ 245690 h 327587"/>
                <a:gd name="connsiteX7" fmla="*/ 0 w 535934"/>
                <a:gd name="connsiteY7" fmla="*/ 81897 h 3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934" h="327587" fill="none" extrusionOk="0">
                  <a:moveTo>
                    <a:pt x="0" y="81897"/>
                  </a:moveTo>
                  <a:cubicBezTo>
                    <a:pt x="139288" y="53905"/>
                    <a:pt x="196232" y="104410"/>
                    <a:pt x="372141" y="81897"/>
                  </a:cubicBezTo>
                  <a:cubicBezTo>
                    <a:pt x="371466" y="64242"/>
                    <a:pt x="377321" y="34498"/>
                    <a:pt x="372141" y="0"/>
                  </a:cubicBezTo>
                  <a:cubicBezTo>
                    <a:pt x="442399" y="41771"/>
                    <a:pt x="470503" y="113979"/>
                    <a:pt x="535934" y="163794"/>
                  </a:cubicBezTo>
                  <a:cubicBezTo>
                    <a:pt x="510435" y="217677"/>
                    <a:pt x="420897" y="270122"/>
                    <a:pt x="372141" y="327587"/>
                  </a:cubicBezTo>
                  <a:cubicBezTo>
                    <a:pt x="365458" y="304361"/>
                    <a:pt x="376195" y="262422"/>
                    <a:pt x="372141" y="245690"/>
                  </a:cubicBezTo>
                  <a:cubicBezTo>
                    <a:pt x="230387" y="254684"/>
                    <a:pt x="126446" y="228557"/>
                    <a:pt x="0" y="245690"/>
                  </a:cubicBezTo>
                  <a:cubicBezTo>
                    <a:pt x="-4529" y="199802"/>
                    <a:pt x="1007" y="162850"/>
                    <a:pt x="0" y="81897"/>
                  </a:cubicBezTo>
                  <a:close/>
                </a:path>
                <a:path w="535934" h="327587" stroke="0" extrusionOk="0">
                  <a:moveTo>
                    <a:pt x="0" y="81897"/>
                  </a:moveTo>
                  <a:cubicBezTo>
                    <a:pt x="82048" y="40685"/>
                    <a:pt x="188204" y="105926"/>
                    <a:pt x="372141" y="81897"/>
                  </a:cubicBezTo>
                  <a:cubicBezTo>
                    <a:pt x="365117" y="41696"/>
                    <a:pt x="378770" y="22807"/>
                    <a:pt x="372141" y="0"/>
                  </a:cubicBezTo>
                  <a:cubicBezTo>
                    <a:pt x="419682" y="25587"/>
                    <a:pt x="496146" y="132087"/>
                    <a:pt x="535934" y="163794"/>
                  </a:cubicBezTo>
                  <a:cubicBezTo>
                    <a:pt x="477699" y="228307"/>
                    <a:pt x="422895" y="251716"/>
                    <a:pt x="372141" y="327587"/>
                  </a:cubicBezTo>
                  <a:cubicBezTo>
                    <a:pt x="365883" y="302556"/>
                    <a:pt x="373173" y="286460"/>
                    <a:pt x="372141" y="245690"/>
                  </a:cubicBezTo>
                  <a:cubicBezTo>
                    <a:pt x="249178" y="265651"/>
                    <a:pt x="115795" y="208617"/>
                    <a:pt x="0" y="245690"/>
                  </a:cubicBezTo>
                  <a:cubicBezTo>
                    <a:pt x="-7484" y="203415"/>
                    <a:pt x="3022" y="119711"/>
                    <a:pt x="0" y="81897"/>
                  </a:cubicBezTo>
                  <a:close/>
                </a:path>
              </a:pathLst>
            </a:custGeom>
            <a:solidFill>
              <a:schemeClr val="accent2">
                <a:lumMod val="20000"/>
                <a:lumOff val="80000"/>
              </a:schemeClr>
            </a:solidFill>
            <a:ln w="12700">
              <a:solidFill>
                <a:schemeClr val="bg2">
                  <a:lumMod val="50000"/>
                </a:schemeClr>
              </a:solidFill>
              <a:prstDash val="dash"/>
              <a:extLst>
                <a:ext uri="{C807C97D-BFC1-408E-A445-0C87EB9F89A2}">
                  <ask:lineSketchStyleProps xmlns:ask="http://schemas.microsoft.com/office/drawing/2018/sketchyshapes" sd="1399470269">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EE4FEBF9-A742-400B-8B4B-9C5CE8EB0205}"/>
                </a:ext>
              </a:extLst>
            </p:cNvPr>
            <p:cNvSpPr/>
            <p:nvPr/>
          </p:nvSpPr>
          <p:spPr>
            <a:xfrm rot="21058779">
              <a:off x="6729713" y="6406592"/>
              <a:ext cx="686754" cy="327587"/>
            </a:xfrm>
            <a:custGeom>
              <a:avLst/>
              <a:gdLst>
                <a:gd name="connsiteX0" fmla="*/ 0 w 686754"/>
                <a:gd name="connsiteY0" fmla="*/ 81897 h 327587"/>
                <a:gd name="connsiteX1" fmla="*/ 522961 w 686754"/>
                <a:gd name="connsiteY1" fmla="*/ 81897 h 327587"/>
                <a:gd name="connsiteX2" fmla="*/ 522961 w 686754"/>
                <a:gd name="connsiteY2" fmla="*/ 0 h 327587"/>
                <a:gd name="connsiteX3" fmla="*/ 686754 w 686754"/>
                <a:gd name="connsiteY3" fmla="*/ 163794 h 327587"/>
                <a:gd name="connsiteX4" fmla="*/ 522961 w 686754"/>
                <a:gd name="connsiteY4" fmla="*/ 327587 h 327587"/>
                <a:gd name="connsiteX5" fmla="*/ 522961 w 686754"/>
                <a:gd name="connsiteY5" fmla="*/ 245690 h 327587"/>
                <a:gd name="connsiteX6" fmla="*/ 0 w 686754"/>
                <a:gd name="connsiteY6" fmla="*/ 245690 h 327587"/>
                <a:gd name="connsiteX7" fmla="*/ 0 w 686754"/>
                <a:gd name="connsiteY7" fmla="*/ 81897 h 3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754" h="327587" fill="none" extrusionOk="0">
                  <a:moveTo>
                    <a:pt x="0" y="81897"/>
                  </a:moveTo>
                  <a:cubicBezTo>
                    <a:pt x="149115" y="28471"/>
                    <a:pt x="301567" y="91777"/>
                    <a:pt x="522961" y="81897"/>
                  </a:cubicBezTo>
                  <a:cubicBezTo>
                    <a:pt x="522286" y="64242"/>
                    <a:pt x="528141" y="34498"/>
                    <a:pt x="522961" y="0"/>
                  </a:cubicBezTo>
                  <a:cubicBezTo>
                    <a:pt x="593219" y="41771"/>
                    <a:pt x="621323" y="113979"/>
                    <a:pt x="686754" y="163794"/>
                  </a:cubicBezTo>
                  <a:cubicBezTo>
                    <a:pt x="661255" y="217677"/>
                    <a:pt x="571717" y="270122"/>
                    <a:pt x="522961" y="327587"/>
                  </a:cubicBezTo>
                  <a:cubicBezTo>
                    <a:pt x="516278" y="304361"/>
                    <a:pt x="527015" y="262422"/>
                    <a:pt x="522961" y="245690"/>
                  </a:cubicBezTo>
                  <a:cubicBezTo>
                    <a:pt x="278965" y="294209"/>
                    <a:pt x="164748" y="223652"/>
                    <a:pt x="0" y="245690"/>
                  </a:cubicBezTo>
                  <a:cubicBezTo>
                    <a:pt x="-4529" y="199802"/>
                    <a:pt x="1007" y="162850"/>
                    <a:pt x="0" y="81897"/>
                  </a:cubicBezTo>
                  <a:close/>
                </a:path>
                <a:path w="686754" h="327587" stroke="0" extrusionOk="0">
                  <a:moveTo>
                    <a:pt x="0" y="81897"/>
                  </a:moveTo>
                  <a:cubicBezTo>
                    <a:pt x="156133" y="28204"/>
                    <a:pt x="340714" y="83022"/>
                    <a:pt x="522961" y="81897"/>
                  </a:cubicBezTo>
                  <a:cubicBezTo>
                    <a:pt x="515937" y="41696"/>
                    <a:pt x="529590" y="22807"/>
                    <a:pt x="522961" y="0"/>
                  </a:cubicBezTo>
                  <a:cubicBezTo>
                    <a:pt x="570502" y="25587"/>
                    <a:pt x="646966" y="132087"/>
                    <a:pt x="686754" y="163794"/>
                  </a:cubicBezTo>
                  <a:cubicBezTo>
                    <a:pt x="628519" y="228307"/>
                    <a:pt x="573715" y="251716"/>
                    <a:pt x="522961" y="327587"/>
                  </a:cubicBezTo>
                  <a:cubicBezTo>
                    <a:pt x="516703" y="302556"/>
                    <a:pt x="523993" y="286460"/>
                    <a:pt x="522961" y="245690"/>
                  </a:cubicBezTo>
                  <a:cubicBezTo>
                    <a:pt x="416676" y="276875"/>
                    <a:pt x="134967" y="195258"/>
                    <a:pt x="0" y="245690"/>
                  </a:cubicBezTo>
                  <a:cubicBezTo>
                    <a:pt x="-7484" y="203415"/>
                    <a:pt x="3022" y="119711"/>
                    <a:pt x="0" y="81897"/>
                  </a:cubicBezTo>
                  <a:close/>
                </a:path>
              </a:pathLst>
            </a:custGeom>
            <a:solidFill>
              <a:schemeClr val="accent2">
                <a:lumMod val="20000"/>
                <a:lumOff val="80000"/>
              </a:schemeClr>
            </a:solidFill>
            <a:ln w="12700">
              <a:solidFill>
                <a:schemeClr val="bg2">
                  <a:lumMod val="50000"/>
                </a:schemeClr>
              </a:solidFill>
              <a:prstDash val="dash"/>
              <a:extLst>
                <a:ext uri="{C807C97D-BFC1-408E-A445-0C87EB9F89A2}">
                  <ask:lineSketchStyleProps xmlns:ask="http://schemas.microsoft.com/office/drawing/2018/sketchyshapes" sd="1399470269">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9C837B96-4EE1-4715-8B7D-8167EC045601}"/>
                </a:ext>
              </a:extLst>
            </p:cNvPr>
            <p:cNvSpPr/>
            <p:nvPr/>
          </p:nvSpPr>
          <p:spPr>
            <a:xfrm rot="19272715">
              <a:off x="7346745" y="6080286"/>
              <a:ext cx="803508" cy="327587"/>
            </a:xfrm>
            <a:custGeom>
              <a:avLst/>
              <a:gdLst>
                <a:gd name="connsiteX0" fmla="*/ 0 w 803508"/>
                <a:gd name="connsiteY0" fmla="*/ 81897 h 327587"/>
                <a:gd name="connsiteX1" fmla="*/ 307063 w 803508"/>
                <a:gd name="connsiteY1" fmla="*/ 81897 h 327587"/>
                <a:gd name="connsiteX2" fmla="*/ 639715 w 803508"/>
                <a:gd name="connsiteY2" fmla="*/ 81897 h 327587"/>
                <a:gd name="connsiteX3" fmla="*/ 639715 w 803508"/>
                <a:gd name="connsiteY3" fmla="*/ 0 h 327587"/>
                <a:gd name="connsiteX4" fmla="*/ 803508 w 803508"/>
                <a:gd name="connsiteY4" fmla="*/ 163794 h 327587"/>
                <a:gd name="connsiteX5" fmla="*/ 639715 w 803508"/>
                <a:gd name="connsiteY5" fmla="*/ 327587 h 327587"/>
                <a:gd name="connsiteX6" fmla="*/ 639715 w 803508"/>
                <a:gd name="connsiteY6" fmla="*/ 245690 h 327587"/>
                <a:gd name="connsiteX7" fmla="*/ 339049 w 803508"/>
                <a:gd name="connsiteY7" fmla="*/ 245690 h 327587"/>
                <a:gd name="connsiteX8" fmla="*/ 0 w 803508"/>
                <a:gd name="connsiteY8" fmla="*/ 245690 h 327587"/>
                <a:gd name="connsiteX9" fmla="*/ 0 w 803508"/>
                <a:gd name="connsiteY9" fmla="*/ 81897 h 3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508" h="327587" fill="none" extrusionOk="0">
                  <a:moveTo>
                    <a:pt x="0" y="81897"/>
                  </a:moveTo>
                  <a:cubicBezTo>
                    <a:pt x="78441" y="54705"/>
                    <a:pt x="195179" y="101281"/>
                    <a:pt x="307063" y="81897"/>
                  </a:cubicBezTo>
                  <a:cubicBezTo>
                    <a:pt x="418947" y="62513"/>
                    <a:pt x="487494" y="83048"/>
                    <a:pt x="639715" y="81897"/>
                  </a:cubicBezTo>
                  <a:cubicBezTo>
                    <a:pt x="637255" y="56291"/>
                    <a:pt x="645755" y="39585"/>
                    <a:pt x="639715" y="0"/>
                  </a:cubicBezTo>
                  <a:cubicBezTo>
                    <a:pt x="695007" y="24965"/>
                    <a:pt x="732222" y="113352"/>
                    <a:pt x="803508" y="163794"/>
                  </a:cubicBezTo>
                  <a:cubicBezTo>
                    <a:pt x="740327" y="242157"/>
                    <a:pt x="689262" y="249313"/>
                    <a:pt x="639715" y="327587"/>
                  </a:cubicBezTo>
                  <a:cubicBezTo>
                    <a:pt x="637986" y="288539"/>
                    <a:pt x="649286" y="277438"/>
                    <a:pt x="639715" y="245690"/>
                  </a:cubicBezTo>
                  <a:cubicBezTo>
                    <a:pt x="526584" y="279097"/>
                    <a:pt x="428302" y="240027"/>
                    <a:pt x="339049" y="245690"/>
                  </a:cubicBezTo>
                  <a:cubicBezTo>
                    <a:pt x="249796" y="251353"/>
                    <a:pt x="70236" y="214918"/>
                    <a:pt x="0" y="245690"/>
                  </a:cubicBezTo>
                  <a:cubicBezTo>
                    <a:pt x="-6981" y="212359"/>
                    <a:pt x="18431" y="136848"/>
                    <a:pt x="0" y="81897"/>
                  </a:cubicBezTo>
                  <a:close/>
                </a:path>
                <a:path w="803508" h="327587" stroke="0" extrusionOk="0">
                  <a:moveTo>
                    <a:pt x="0" y="81897"/>
                  </a:moveTo>
                  <a:cubicBezTo>
                    <a:pt x="132661" y="72265"/>
                    <a:pt x="220259" y="118722"/>
                    <a:pt x="313460" y="81897"/>
                  </a:cubicBezTo>
                  <a:cubicBezTo>
                    <a:pt x="406661" y="45072"/>
                    <a:pt x="557943" y="108264"/>
                    <a:pt x="639715" y="81897"/>
                  </a:cubicBezTo>
                  <a:cubicBezTo>
                    <a:pt x="637294" y="55263"/>
                    <a:pt x="643929" y="16875"/>
                    <a:pt x="639715" y="0"/>
                  </a:cubicBezTo>
                  <a:cubicBezTo>
                    <a:pt x="715767" y="59439"/>
                    <a:pt x="731960" y="120490"/>
                    <a:pt x="803508" y="163794"/>
                  </a:cubicBezTo>
                  <a:cubicBezTo>
                    <a:pt x="760408" y="232780"/>
                    <a:pt x="700905" y="262282"/>
                    <a:pt x="639715" y="327587"/>
                  </a:cubicBezTo>
                  <a:cubicBezTo>
                    <a:pt x="632604" y="305145"/>
                    <a:pt x="641889" y="274662"/>
                    <a:pt x="639715" y="245690"/>
                  </a:cubicBezTo>
                  <a:cubicBezTo>
                    <a:pt x="541232" y="269252"/>
                    <a:pt x="465910" y="234484"/>
                    <a:pt x="319858" y="245690"/>
                  </a:cubicBezTo>
                  <a:cubicBezTo>
                    <a:pt x="173806" y="256896"/>
                    <a:pt x="90327" y="241879"/>
                    <a:pt x="0" y="245690"/>
                  </a:cubicBezTo>
                  <a:cubicBezTo>
                    <a:pt x="-4295" y="180583"/>
                    <a:pt x="16017" y="154879"/>
                    <a:pt x="0" y="81897"/>
                  </a:cubicBezTo>
                  <a:close/>
                </a:path>
              </a:pathLst>
            </a:custGeom>
            <a:solidFill>
              <a:schemeClr val="accent2">
                <a:lumMod val="20000"/>
                <a:lumOff val="80000"/>
              </a:schemeClr>
            </a:solidFill>
            <a:ln w="12700">
              <a:solidFill>
                <a:schemeClr val="bg2">
                  <a:lumMod val="50000"/>
                </a:schemeClr>
              </a:solidFill>
              <a:prstDash val="dash"/>
              <a:extLst>
                <a:ext uri="{C807C97D-BFC1-408E-A445-0C87EB9F89A2}">
                  <ask:lineSketchStyleProps xmlns:ask="http://schemas.microsoft.com/office/drawing/2018/sketchyshapes" sd="1399470269">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Right 62">
              <a:extLst>
                <a:ext uri="{FF2B5EF4-FFF2-40B4-BE49-F238E27FC236}">
                  <a16:creationId xmlns:a16="http://schemas.microsoft.com/office/drawing/2014/main" id="{56E7BA2F-9417-4706-AFDE-F6A0036A206E}"/>
                </a:ext>
              </a:extLst>
            </p:cNvPr>
            <p:cNvSpPr/>
            <p:nvPr/>
          </p:nvSpPr>
          <p:spPr>
            <a:xfrm rot="997894">
              <a:off x="4278538" y="5820719"/>
              <a:ext cx="1335235" cy="277811"/>
            </a:xfrm>
            <a:prstGeom prst="rightArrow">
              <a:avLst/>
            </a:prstGeom>
            <a:solidFill>
              <a:schemeClr val="accent2">
                <a:lumMod val="40000"/>
                <a:lumOff val="60000"/>
              </a:schemeClr>
            </a:solidFill>
            <a:ln w="19050">
              <a:solidFill>
                <a:schemeClr val="bg2">
                  <a:lumMod val="50000"/>
                </a:schemeClr>
              </a:solidFill>
              <a:prstDash val="dash"/>
              <a:extLst>
                <a:ext uri="{C807C97D-BFC1-408E-A445-0C87EB9F89A2}">
                  <ask:lineSketchStyleProps xmlns:ask="http://schemas.microsoft.com/office/drawing/2018/sketchyshapes" sd="1399470269">
                    <a:custGeom>
                      <a:avLst/>
                      <a:gdLst>
                        <a:gd name="connsiteX0" fmla="*/ 0 w 2276475"/>
                        <a:gd name="connsiteY0" fmla="*/ 119497 h 477988"/>
                        <a:gd name="connsiteX1" fmla="*/ 468621 w 2276475"/>
                        <a:gd name="connsiteY1" fmla="*/ 119497 h 477988"/>
                        <a:gd name="connsiteX2" fmla="*/ 977991 w 2276475"/>
                        <a:gd name="connsiteY2" fmla="*/ 119497 h 477988"/>
                        <a:gd name="connsiteX3" fmla="*/ 1446612 w 2276475"/>
                        <a:gd name="connsiteY3" fmla="*/ 119497 h 477988"/>
                        <a:gd name="connsiteX4" fmla="*/ 2037481 w 2276475"/>
                        <a:gd name="connsiteY4" fmla="*/ 119497 h 477988"/>
                        <a:gd name="connsiteX5" fmla="*/ 2037481 w 2276475"/>
                        <a:gd name="connsiteY5" fmla="*/ 0 h 477988"/>
                        <a:gd name="connsiteX6" fmla="*/ 2276475 w 2276475"/>
                        <a:gd name="connsiteY6" fmla="*/ 238994 h 477988"/>
                        <a:gd name="connsiteX7" fmla="*/ 2037481 w 2276475"/>
                        <a:gd name="connsiteY7" fmla="*/ 477988 h 477988"/>
                        <a:gd name="connsiteX8" fmla="*/ 2037481 w 2276475"/>
                        <a:gd name="connsiteY8" fmla="*/ 358491 h 477988"/>
                        <a:gd name="connsiteX9" fmla="*/ 1548486 w 2276475"/>
                        <a:gd name="connsiteY9" fmla="*/ 358491 h 477988"/>
                        <a:gd name="connsiteX10" fmla="*/ 1059490 w 2276475"/>
                        <a:gd name="connsiteY10" fmla="*/ 358491 h 477988"/>
                        <a:gd name="connsiteX11" fmla="*/ 529745 w 2276475"/>
                        <a:gd name="connsiteY11" fmla="*/ 358491 h 477988"/>
                        <a:gd name="connsiteX12" fmla="*/ 0 w 2276475"/>
                        <a:gd name="connsiteY12" fmla="*/ 358491 h 477988"/>
                        <a:gd name="connsiteX13" fmla="*/ 0 w 2276475"/>
                        <a:gd name="connsiteY13" fmla="*/ 119497 h 47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6475" h="477988" fill="none" extrusionOk="0">
                          <a:moveTo>
                            <a:pt x="0" y="119497"/>
                          </a:moveTo>
                          <a:cubicBezTo>
                            <a:pt x="122088" y="102886"/>
                            <a:pt x="321302" y="128997"/>
                            <a:pt x="468621" y="119497"/>
                          </a:cubicBezTo>
                          <a:cubicBezTo>
                            <a:pt x="615940" y="109997"/>
                            <a:pt x="740869" y="121112"/>
                            <a:pt x="977991" y="119497"/>
                          </a:cubicBezTo>
                          <a:cubicBezTo>
                            <a:pt x="1215113" y="117882"/>
                            <a:pt x="1281895" y="142174"/>
                            <a:pt x="1446612" y="119497"/>
                          </a:cubicBezTo>
                          <a:cubicBezTo>
                            <a:pt x="1611329" y="96820"/>
                            <a:pt x="1811041" y="142478"/>
                            <a:pt x="2037481" y="119497"/>
                          </a:cubicBezTo>
                          <a:cubicBezTo>
                            <a:pt x="2030516" y="81721"/>
                            <a:pt x="2038405" y="54197"/>
                            <a:pt x="2037481" y="0"/>
                          </a:cubicBezTo>
                          <a:cubicBezTo>
                            <a:pt x="2138929" y="56412"/>
                            <a:pt x="2148368" y="145741"/>
                            <a:pt x="2276475" y="238994"/>
                          </a:cubicBezTo>
                          <a:cubicBezTo>
                            <a:pt x="2235429" y="331950"/>
                            <a:pt x="2086107" y="390128"/>
                            <a:pt x="2037481" y="477988"/>
                          </a:cubicBezTo>
                          <a:cubicBezTo>
                            <a:pt x="2032464" y="427515"/>
                            <a:pt x="2048269" y="408423"/>
                            <a:pt x="2037481" y="358491"/>
                          </a:cubicBezTo>
                          <a:cubicBezTo>
                            <a:pt x="1819667" y="410737"/>
                            <a:pt x="1752178" y="345432"/>
                            <a:pt x="1548486" y="358491"/>
                          </a:cubicBezTo>
                          <a:cubicBezTo>
                            <a:pt x="1344794" y="371550"/>
                            <a:pt x="1288037" y="327640"/>
                            <a:pt x="1059490" y="358491"/>
                          </a:cubicBezTo>
                          <a:cubicBezTo>
                            <a:pt x="830943" y="389342"/>
                            <a:pt x="655727" y="315111"/>
                            <a:pt x="529745" y="358491"/>
                          </a:cubicBezTo>
                          <a:cubicBezTo>
                            <a:pt x="403764" y="401871"/>
                            <a:pt x="213416" y="328436"/>
                            <a:pt x="0" y="358491"/>
                          </a:cubicBezTo>
                          <a:cubicBezTo>
                            <a:pt x="-6842" y="254677"/>
                            <a:pt x="4261" y="234511"/>
                            <a:pt x="0" y="119497"/>
                          </a:cubicBezTo>
                          <a:close/>
                        </a:path>
                        <a:path w="2276475" h="477988" stroke="0" extrusionOk="0">
                          <a:moveTo>
                            <a:pt x="0" y="119497"/>
                          </a:moveTo>
                          <a:cubicBezTo>
                            <a:pt x="213473" y="76140"/>
                            <a:pt x="364251" y="133229"/>
                            <a:pt x="488995" y="119497"/>
                          </a:cubicBezTo>
                          <a:cubicBezTo>
                            <a:pt x="613740" y="105765"/>
                            <a:pt x="884856" y="181182"/>
                            <a:pt x="1039115" y="119497"/>
                          </a:cubicBezTo>
                          <a:cubicBezTo>
                            <a:pt x="1193374" y="57812"/>
                            <a:pt x="1359002" y="129592"/>
                            <a:pt x="1487361" y="119497"/>
                          </a:cubicBezTo>
                          <a:cubicBezTo>
                            <a:pt x="1615720" y="109402"/>
                            <a:pt x="1849712" y="172963"/>
                            <a:pt x="2037481" y="119497"/>
                          </a:cubicBezTo>
                          <a:cubicBezTo>
                            <a:pt x="2036689" y="94761"/>
                            <a:pt x="2039751" y="58530"/>
                            <a:pt x="2037481" y="0"/>
                          </a:cubicBezTo>
                          <a:cubicBezTo>
                            <a:pt x="2155315" y="117012"/>
                            <a:pt x="2187745" y="174004"/>
                            <a:pt x="2276475" y="238994"/>
                          </a:cubicBezTo>
                          <a:cubicBezTo>
                            <a:pt x="2192993" y="334500"/>
                            <a:pt x="2095075" y="418696"/>
                            <a:pt x="2037481" y="477988"/>
                          </a:cubicBezTo>
                          <a:cubicBezTo>
                            <a:pt x="2027603" y="423885"/>
                            <a:pt x="2043564" y="412668"/>
                            <a:pt x="2037481" y="358491"/>
                          </a:cubicBezTo>
                          <a:cubicBezTo>
                            <a:pt x="1799551" y="377485"/>
                            <a:pt x="1677841" y="342663"/>
                            <a:pt x="1507736" y="358491"/>
                          </a:cubicBezTo>
                          <a:cubicBezTo>
                            <a:pt x="1337631" y="374319"/>
                            <a:pt x="1256339" y="351776"/>
                            <a:pt x="1059490" y="358491"/>
                          </a:cubicBezTo>
                          <a:cubicBezTo>
                            <a:pt x="862641" y="365206"/>
                            <a:pt x="779578" y="344352"/>
                            <a:pt x="611244" y="358491"/>
                          </a:cubicBezTo>
                          <a:cubicBezTo>
                            <a:pt x="442910" y="372630"/>
                            <a:pt x="287834" y="294878"/>
                            <a:pt x="0" y="358491"/>
                          </a:cubicBezTo>
                          <a:cubicBezTo>
                            <a:pt x="-4735" y="270759"/>
                            <a:pt x="13885" y="237180"/>
                            <a:pt x="0" y="11949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Right 63">
              <a:extLst>
                <a:ext uri="{FF2B5EF4-FFF2-40B4-BE49-F238E27FC236}">
                  <a16:creationId xmlns:a16="http://schemas.microsoft.com/office/drawing/2014/main" id="{8445A3DE-B7F0-491A-B457-4261DCA3E87E}"/>
                </a:ext>
              </a:extLst>
            </p:cNvPr>
            <p:cNvSpPr/>
            <p:nvPr/>
          </p:nvSpPr>
          <p:spPr>
            <a:xfrm rot="19923348">
              <a:off x="5544943" y="5569073"/>
              <a:ext cx="1801441" cy="277811"/>
            </a:xfrm>
            <a:prstGeom prst="rightArrow">
              <a:avLst/>
            </a:prstGeom>
            <a:solidFill>
              <a:schemeClr val="accent2">
                <a:lumMod val="40000"/>
                <a:lumOff val="60000"/>
              </a:schemeClr>
            </a:solidFill>
            <a:ln w="19050">
              <a:solidFill>
                <a:schemeClr val="bg2">
                  <a:lumMod val="50000"/>
                </a:schemeClr>
              </a:solidFill>
              <a:prstDash val="dash"/>
              <a:extLst>
                <a:ext uri="{C807C97D-BFC1-408E-A445-0C87EB9F89A2}">
                  <ask:lineSketchStyleProps xmlns:ask="http://schemas.microsoft.com/office/drawing/2018/sketchyshapes" sd="1399470269">
                    <a:custGeom>
                      <a:avLst/>
                      <a:gdLst>
                        <a:gd name="connsiteX0" fmla="*/ 0 w 2276475"/>
                        <a:gd name="connsiteY0" fmla="*/ 119497 h 477988"/>
                        <a:gd name="connsiteX1" fmla="*/ 468621 w 2276475"/>
                        <a:gd name="connsiteY1" fmla="*/ 119497 h 477988"/>
                        <a:gd name="connsiteX2" fmla="*/ 977991 w 2276475"/>
                        <a:gd name="connsiteY2" fmla="*/ 119497 h 477988"/>
                        <a:gd name="connsiteX3" fmla="*/ 1446612 w 2276475"/>
                        <a:gd name="connsiteY3" fmla="*/ 119497 h 477988"/>
                        <a:gd name="connsiteX4" fmla="*/ 2037481 w 2276475"/>
                        <a:gd name="connsiteY4" fmla="*/ 119497 h 477988"/>
                        <a:gd name="connsiteX5" fmla="*/ 2037481 w 2276475"/>
                        <a:gd name="connsiteY5" fmla="*/ 0 h 477988"/>
                        <a:gd name="connsiteX6" fmla="*/ 2276475 w 2276475"/>
                        <a:gd name="connsiteY6" fmla="*/ 238994 h 477988"/>
                        <a:gd name="connsiteX7" fmla="*/ 2037481 w 2276475"/>
                        <a:gd name="connsiteY7" fmla="*/ 477988 h 477988"/>
                        <a:gd name="connsiteX8" fmla="*/ 2037481 w 2276475"/>
                        <a:gd name="connsiteY8" fmla="*/ 358491 h 477988"/>
                        <a:gd name="connsiteX9" fmla="*/ 1548486 w 2276475"/>
                        <a:gd name="connsiteY9" fmla="*/ 358491 h 477988"/>
                        <a:gd name="connsiteX10" fmla="*/ 1059490 w 2276475"/>
                        <a:gd name="connsiteY10" fmla="*/ 358491 h 477988"/>
                        <a:gd name="connsiteX11" fmla="*/ 529745 w 2276475"/>
                        <a:gd name="connsiteY11" fmla="*/ 358491 h 477988"/>
                        <a:gd name="connsiteX12" fmla="*/ 0 w 2276475"/>
                        <a:gd name="connsiteY12" fmla="*/ 358491 h 477988"/>
                        <a:gd name="connsiteX13" fmla="*/ 0 w 2276475"/>
                        <a:gd name="connsiteY13" fmla="*/ 119497 h 47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6475" h="477988" fill="none" extrusionOk="0">
                          <a:moveTo>
                            <a:pt x="0" y="119497"/>
                          </a:moveTo>
                          <a:cubicBezTo>
                            <a:pt x="122088" y="102886"/>
                            <a:pt x="321302" y="128997"/>
                            <a:pt x="468621" y="119497"/>
                          </a:cubicBezTo>
                          <a:cubicBezTo>
                            <a:pt x="615940" y="109997"/>
                            <a:pt x="740869" y="121112"/>
                            <a:pt x="977991" y="119497"/>
                          </a:cubicBezTo>
                          <a:cubicBezTo>
                            <a:pt x="1215113" y="117882"/>
                            <a:pt x="1281895" y="142174"/>
                            <a:pt x="1446612" y="119497"/>
                          </a:cubicBezTo>
                          <a:cubicBezTo>
                            <a:pt x="1611329" y="96820"/>
                            <a:pt x="1811041" y="142478"/>
                            <a:pt x="2037481" y="119497"/>
                          </a:cubicBezTo>
                          <a:cubicBezTo>
                            <a:pt x="2030516" y="81721"/>
                            <a:pt x="2038405" y="54197"/>
                            <a:pt x="2037481" y="0"/>
                          </a:cubicBezTo>
                          <a:cubicBezTo>
                            <a:pt x="2138929" y="56412"/>
                            <a:pt x="2148368" y="145741"/>
                            <a:pt x="2276475" y="238994"/>
                          </a:cubicBezTo>
                          <a:cubicBezTo>
                            <a:pt x="2235429" y="331950"/>
                            <a:pt x="2086107" y="390128"/>
                            <a:pt x="2037481" y="477988"/>
                          </a:cubicBezTo>
                          <a:cubicBezTo>
                            <a:pt x="2032464" y="427515"/>
                            <a:pt x="2048269" y="408423"/>
                            <a:pt x="2037481" y="358491"/>
                          </a:cubicBezTo>
                          <a:cubicBezTo>
                            <a:pt x="1819667" y="410737"/>
                            <a:pt x="1752178" y="345432"/>
                            <a:pt x="1548486" y="358491"/>
                          </a:cubicBezTo>
                          <a:cubicBezTo>
                            <a:pt x="1344794" y="371550"/>
                            <a:pt x="1288037" y="327640"/>
                            <a:pt x="1059490" y="358491"/>
                          </a:cubicBezTo>
                          <a:cubicBezTo>
                            <a:pt x="830943" y="389342"/>
                            <a:pt x="655727" y="315111"/>
                            <a:pt x="529745" y="358491"/>
                          </a:cubicBezTo>
                          <a:cubicBezTo>
                            <a:pt x="403764" y="401871"/>
                            <a:pt x="213416" y="328436"/>
                            <a:pt x="0" y="358491"/>
                          </a:cubicBezTo>
                          <a:cubicBezTo>
                            <a:pt x="-6842" y="254677"/>
                            <a:pt x="4261" y="234511"/>
                            <a:pt x="0" y="119497"/>
                          </a:cubicBezTo>
                          <a:close/>
                        </a:path>
                        <a:path w="2276475" h="477988" stroke="0" extrusionOk="0">
                          <a:moveTo>
                            <a:pt x="0" y="119497"/>
                          </a:moveTo>
                          <a:cubicBezTo>
                            <a:pt x="213473" y="76140"/>
                            <a:pt x="364251" y="133229"/>
                            <a:pt x="488995" y="119497"/>
                          </a:cubicBezTo>
                          <a:cubicBezTo>
                            <a:pt x="613740" y="105765"/>
                            <a:pt x="884856" y="181182"/>
                            <a:pt x="1039115" y="119497"/>
                          </a:cubicBezTo>
                          <a:cubicBezTo>
                            <a:pt x="1193374" y="57812"/>
                            <a:pt x="1359002" y="129592"/>
                            <a:pt x="1487361" y="119497"/>
                          </a:cubicBezTo>
                          <a:cubicBezTo>
                            <a:pt x="1615720" y="109402"/>
                            <a:pt x="1849712" y="172963"/>
                            <a:pt x="2037481" y="119497"/>
                          </a:cubicBezTo>
                          <a:cubicBezTo>
                            <a:pt x="2036689" y="94761"/>
                            <a:pt x="2039751" y="58530"/>
                            <a:pt x="2037481" y="0"/>
                          </a:cubicBezTo>
                          <a:cubicBezTo>
                            <a:pt x="2155315" y="117012"/>
                            <a:pt x="2187745" y="174004"/>
                            <a:pt x="2276475" y="238994"/>
                          </a:cubicBezTo>
                          <a:cubicBezTo>
                            <a:pt x="2192993" y="334500"/>
                            <a:pt x="2095075" y="418696"/>
                            <a:pt x="2037481" y="477988"/>
                          </a:cubicBezTo>
                          <a:cubicBezTo>
                            <a:pt x="2027603" y="423885"/>
                            <a:pt x="2043564" y="412668"/>
                            <a:pt x="2037481" y="358491"/>
                          </a:cubicBezTo>
                          <a:cubicBezTo>
                            <a:pt x="1799551" y="377485"/>
                            <a:pt x="1677841" y="342663"/>
                            <a:pt x="1507736" y="358491"/>
                          </a:cubicBezTo>
                          <a:cubicBezTo>
                            <a:pt x="1337631" y="374319"/>
                            <a:pt x="1256339" y="351776"/>
                            <a:pt x="1059490" y="358491"/>
                          </a:cubicBezTo>
                          <a:cubicBezTo>
                            <a:pt x="862641" y="365206"/>
                            <a:pt x="779578" y="344352"/>
                            <a:pt x="611244" y="358491"/>
                          </a:cubicBezTo>
                          <a:cubicBezTo>
                            <a:pt x="442910" y="372630"/>
                            <a:pt x="287834" y="294878"/>
                            <a:pt x="0" y="358491"/>
                          </a:cubicBezTo>
                          <a:cubicBezTo>
                            <a:pt x="-4735" y="270759"/>
                            <a:pt x="13885" y="237180"/>
                            <a:pt x="0" y="11949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Right 64">
              <a:extLst>
                <a:ext uri="{FF2B5EF4-FFF2-40B4-BE49-F238E27FC236}">
                  <a16:creationId xmlns:a16="http://schemas.microsoft.com/office/drawing/2014/main" id="{B5B28654-9E9C-42CF-92C6-FC266E6FD2B1}"/>
                </a:ext>
              </a:extLst>
            </p:cNvPr>
            <p:cNvSpPr/>
            <p:nvPr/>
          </p:nvSpPr>
          <p:spPr>
            <a:xfrm rot="672477">
              <a:off x="7322487" y="5190889"/>
              <a:ext cx="735339" cy="277811"/>
            </a:xfrm>
            <a:prstGeom prst="rightArrow">
              <a:avLst/>
            </a:prstGeom>
            <a:solidFill>
              <a:schemeClr val="accent2">
                <a:lumMod val="40000"/>
                <a:lumOff val="60000"/>
              </a:schemeClr>
            </a:solidFill>
            <a:ln w="19050">
              <a:solidFill>
                <a:schemeClr val="bg2">
                  <a:lumMod val="50000"/>
                </a:schemeClr>
              </a:solidFill>
              <a:prstDash val="dash"/>
              <a:extLst>
                <a:ext uri="{C807C97D-BFC1-408E-A445-0C87EB9F89A2}">
                  <ask:lineSketchStyleProps xmlns:ask="http://schemas.microsoft.com/office/drawing/2018/sketchyshapes" sd="1399470269">
                    <a:custGeom>
                      <a:avLst/>
                      <a:gdLst>
                        <a:gd name="connsiteX0" fmla="*/ 0 w 2276475"/>
                        <a:gd name="connsiteY0" fmla="*/ 119497 h 477988"/>
                        <a:gd name="connsiteX1" fmla="*/ 468621 w 2276475"/>
                        <a:gd name="connsiteY1" fmla="*/ 119497 h 477988"/>
                        <a:gd name="connsiteX2" fmla="*/ 977991 w 2276475"/>
                        <a:gd name="connsiteY2" fmla="*/ 119497 h 477988"/>
                        <a:gd name="connsiteX3" fmla="*/ 1446612 w 2276475"/>
                        <a:gd name="connsiteY3" fmla="*/ 119497 h 477988"/>
                        <a:gd name="connsiteX4" fmla="*/ 2037481 w 2276475"/>
                        <a:gd name="connsiteY4" fmla="*/ 119497 h 477988"/>
                        <a:gd name="connsiteX5" fmla="*/ 2037481 w 2276475"/>
                        <a:gd name="connsiteY5" fmla="*/ 0 h 477988"/>
                        <a:gd name="connsiteX6" fmla="*/ 2276475 w 2276475"/>
                        <a:gd name="connsiteY6" fmla="*/ 238994 h 477988"/>
                        <a:gd name="connsiteX7" fmla="*/ 2037481 w 2276475"/>
                        <a:gd name="connsiteY7" fmla="*/ 477988 h 477988"/>
                        <a:gd name="connsiteX8" fmla="*/ 2037481 w 2276475"/>
                        <a:gd name="connsiteY8" fmla="*/ 358491 h 477988"/>
                        <a:gd name="connsiteX9" fmla="*/ 1548486 w 2276475"/>
                        <a:gd name="connsiteY9" fmla="*/ 358491 h 477988"/>
                        <a:gd name="connsiteX10" fmla="*/ 1059490 w 2276475"/>
                        <a:gd name="connsiteY10" fmla="*/ 358491 h 477988"/>
                        <a:gd name="connsiteX11" fmla="*/ 529745 w 2276475"/>
                        <a:gd name="connsiteY11" fmla="*/ 358491 h 477988"/>
                        <a:gd name="connsiteX12" fmla="*/ 0 w 2276475"/>
                        <a:gd name="connsiteY12" fmla="*/ 358491 h 477988"/>
                        <a:gd name="connsiteX13" fmla="*/ 0 w 2276475"/>
                        <a:gd name="connsiteY13" fmla="*/ 119497 h 47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6475" h="477988" fill="none" extrusionOk="0">
                          <a:moveTo>
                            <a:pt x="0" y="119497"/>
                          </a:moveTo>
                          <a:cubicBezTo>
                            <a:pt x="122088" y="102886"/>
                            <a:pt x="321302" y="128997"/>
                            <a:pt x="468621" y="119497"/>
                          </a:cubicBezTo>
                          <a:cubicBezTo>
                            <a:pt x="615940" y="109997"/>
                            <a:pt x="740869" y="121112"/>
                            <a:pt x="977991" y="119497"/>
                          </a:cubicBezTo>
                          <a:cubicBezTo>
                            <a:pt x="1215113" y="117882"/>
                            <a:pt x="1281895" y="142174"/>
                            <a:pt x="1446612" y="119497"/>
                          </a:cubicBezTo>
                          <a:cubicBezTo>
                            <a:pt x="1611329" y="96820"/>
                            <a:pt x="1811041" y="142478"/>
                            <a:pt x="2037481" y="119497"/>
                          </a:cubicBezTo>
                          <a:cubicBezTo>
                            <a:pt x="2030516" y="81721"/>
                            <a:pt x="2038405" y="54197"/>
                            <a:pt x="2037481" y="0"/>
                          </a:cubicBezTo>
                          <a:cubicBezTo>
                            <a:pt x="2138929" y="56412"/>
                            <a:pt x="2148368" y="145741"/>
                            <a:pt x="2276475" y="238994"/>
                          </a:cubicBezTo>
                          <a:cubicBezTo>
                            <a:pt x="2235429" y="331950"/>
                            <a:pt x="2086107" y="390128"/>
                            <a:pt x="2037481" y="477988"/>
                          </a:cubicBezTo>
                          <a:cubicBezTo>
                            <a:pt x="2032464" y="427515"/>
                            <a:pt x="2048269" y="408423"/>
                            <a:pt x="2037481" y="358491"/>
                          </a:cubicBezTo>
                          <a:cubicBezTo>
                            <a:pt x="1819667" y="410737"/>
                            <a:pt x="1752178" y="345432"/>
                            <a:pt x="1548486" y="358491"/>
                          </a:cubicBezTo>
                          <a:cubicBezTo>
                            <a:pt x="1344794" y="371550"/>
                            <a:pt x="1288037" y="327640"/>
                            <a:pt x="1059490" y="358491"/>
                          </a:cubicBezTo>
                          <a:cubicBezTo>
                            <a:pt x="830943" y="389342"/>
                            <a:pt x="655727" y="315111"/>
                            <a:pt x="529745" y="358491"/>
                          </a:cubicBezTo>
                          <a:cubicBezTo>
                            <a:pt x="403764" y="401871"/>
                            <a:pt x="213416" y="328436"/>
                            <a:pt x="0" y="358491"/>
                          </a:cubicBezTo>
                          <a:cubicBezTo>
                            <a:pt x="-6842" y="254677"/>
                            <a:pt x="4261" y="234511"/>
                            <a:pt x="0" y="119497"/>
                          </a:cubicBezTo>
                          <a:close/>
                        </a:path>
                        <a:path w="2276475" h="477988" stroke="0" extrusionOk="0">
                          <a:moveTo>
                            <a:pt x="0" y="119497"/>
                          </a:moveTo>
                          <a:cubicBezTo>
                            <a:pt x="213473" y="76140"/>
                            <a:pt x="364251" y="133229"/>
                            <a:pt x="488995" y="119497"/>
                          </a:cubicBezTo>
                          <a:cubicBezTo>
                            <a:pt x="613740" y="105765"/>
                            <a:pt x="884856" y="181182"/>
                            <a:pt x="1039115" y="119497"/>
                          </a:cubicBezTo>
                          <a:cubicBezTo>
                            <a:pt x="1193374" y="57812"/>
                            <a:pt x="1359002" y="129592"/>
                            <a:pt x="1487361" y="119497"/>
                          </a:cubicBezTo>
                          <a:cubicBezTo>
                            <a:pt x="1615720" y="109402"/>
                            <a:pt x="1849712" y="172963"/>
                            <a:pt x="2037481" y="119497"/>
                          </a:cubicBezTo>
                          <a:cubicBezTo>
                            <a:pt x="2036689" y="94761"/>
                            <a:pt x="2039751" y="58530"/>
                            <a:pt x="2037481" y="0"/>
                          </a:cubicBezTo>
                          <a:cubicBezTo>
                            <a:pt x="2155315" y="117012"/>
                            <a:pt x="2187745" y="174004"/>
                            <a:pt x="2276475" y="238994"/>
                          </a:cubicBezTo>
                          <a:cubicBezTo>
                            <a:pt x="2192993" y="334500"/>
                            <a:pt x="2095075" y="418696"/>
                            <a:pt x="2037481" y="477988"/>
                          </a:cubicBezTo>
                          <a:cubicBezTo>
                            <a:pt x="2027603" y="423885"/>
                            <a:pt x="2043564" y="412668"/>
                            <a:pt x="2037481" y="358491"/>
                          </a:cubicBezTo>
                          <a:cubicBezTo>
                            <a:pt x="1799551" y="377485"/>
                            <a:pt x="1677841" y="342663"/>
                            <a:pt x="1507736" y="358491"/>
                          </a:cubicBezTo>
                          <a:cubicBezTo>
                            <a:pt x="1337631" y="374319"/>
                            <a:pt x="1256339" y="351776"/>
                            <a:pt x="1059490" y="358491"/>
                          </a:cubicBezTo>
                          <a:cubicBezTo>
                            <a:pt x="862641" y="365206"/>
                            <a:pt x="779578" y="344352"/>
                            <a:pt x="611244" y="358491"/>
                          </a:cubicBezTo>
                          <a:cubicBezTo>
                            <a:pt x="442910" y="372630"/>
                            <a:pt x="287834" y="294878"/>
                            <a:pt x="0" y="358491"/>
                          </a:cubicBezTo>
                          <a:cubicBezTo>
                            <a:pt x="-4735" y="270759"/>
                            <a:pt x="13885" y="237180"/>
                            <a:pt x="0" y="11949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Right 65">
              <a:extLst>
                <a:ext uri="{FF2B5EF4-FFF2-40B4-BE49-F238E27FC236}">
                  <a16:creationId xmlns:a16="http://schemas.microsoft.com/office/drawing/2014/main" id="{FCC14661-8676-408E-A0B1-82EB6C386D85}"/>
                </a:ext>
              </a:extLst>
            </p:cNvPr>
            <p:cNvSpPr/>
            <p:nvPr/>
          </p:nvSpPr>
          <p:spPr>
            <a:xfrm>
              <a:off x="4362876" y="5562706"/>
              <a:ext cx="3580581" cy="277811"/>
            </a:xfrm>
            <a:prstGeom prst="rightArrow">
              <a:avLst/>
            </a:prstGeom>
            <a:solidFill>
              <a:schemeClr val="accent2">
                <a:lumMod val="60000"/>
                <a:lumOff val="40000"/>
              </a:schemeClr>
            </a:solidFill>
            <a:ln w="19050">
              <a:solidFill>
                <a:schemeClr val="tx1"/>
              </a:solidFill>
              <a:prstDash val="solid"/>
              <a:extLst>
                <a:ext uri="{C807C97D-BFC1-408E-A445-0C87EB9F89A2}">
                  <ask:lineSketchStyleProps xmlns:ask="http://schemas.microsoft.com/office/drawing/2018/sketchyshapes" sd="1399470269">
                    <a:custGeom>
                      <a:avLst/>
                      <a:gdLst>
                        <a:gd name="connsiteX0" fmla="*/ 0 w 1264920"/>
                        <a:gd name="connsiteY0" fmla="*/ 56632 h 226526"/>
                        <a:gd name="connsiteX1" fmla="*/ 552795 w 1264920"/>
                        <a:gd name="connsiteY1" fmla="*/ 56632 h 226526"/>
                        <a:gd name="connsiteX2" fmla="*/ 1151657 w 1264920"/>
                        <a:gd name="connsiteY2" fmla="*/ 56632 h 226526"/>
                        <a:gd name="connsiteX3" fmla="*/ 1151657 w 1264920"/>
                        <a:gd name="connsiteY3" fmla="*/ 0 h 226526"/>
                        <a:gd name="connsiteX4" fmla="*/ 1264920 w 1264920"/>
                        <a:gd name="connsiteY4" fmla="*/ 113263 h 226526"/>
                        <a:gd name="connsiteX5" fmla="*/ 1151657 w 1264920"/>
                        <a:gd name="connsiteY5" fmla="*/ 226526 h 226526"/>
                        <a:gd name="connsiteX6" fmla="*/ 1151657 w 1264920"/>
                        <a:gd name="connsiteY6" fmla="*/ 169895 h 226526"/>
                        <a:gd name="connsiteX7" fmla="*/ 610378 w 1264920"/>
                        <a:gd name="connsiteY7" fmla="*/ 169895 h 226526"/>
                        <a:gd name="connsiteX8" fmla="*/ 0 w 1264920"/>
                        <a:gd name="connsiteY8" fmla="*/ 169895 h 226526"/>
                        <a:gd name="connsiteX9" fmla="*/ 0 w 1264920"/>
                        <a:gd name="connsiteY9" fmla="*/ 56632 h 22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226526" fill="none" extrusionOk="0">
                          <a:moveTo>
                            <a:pt x="0" y="56632"/>
                          </a:moveTo>
                          <a:cubicBezTo>
                            <a:pt x="161220" y="49844"/>
                            <a:pt x="317625" y="95250"/>
                            <a:pt x="552795" y="56632"/>
                          </a:cubicBezTo>
                          <a:cubicBezTo>
                            <a:pt x="787966" y="18014"/>
                            <a:pt x="941444" y="67279"/>
                            <a:pt x="1151657" y="56632"/>
                          </a:cubicBezTo>
                          <a:cubicBezTo>
                            <a:pt x="1148014" y="42541"/>
                            <a:pt x="1156945" y="17994"/>
                            <a:pt x="1151657" y="0"/>
                          </a:cubicBezTo>
                          <a:cubicBezTo>
                            <a:pt x="1190927" y="17443"/>
                            <a:pt x="1211078" y="64300"/>
                            <a:pt x="1264920" y="113263"/>
                          </a:cubicBezTo>
                          <a:cubicBezTo>
                            <a:pt x="1218304" y="170295"/>
                            <a:pt x="1176756" y="192689"/>
                            <a:pt x="1151657" y="226526"/>
                          </a:cubicBezTo>
                          <a:cubicBezTo>
                            <a:pt x="1148996" y="200801"/>
                            <a:pt x="1154372" y="187203"/>
                            <a:pt x="1151657" y="169895"/>
                          </a:cubicBezTo>
                          <a:cubicBezTo>
                            <a:pt x="918120" y="230665"/>
                            <a:pt x="874083" y="120206"/>
                            <a:pt x="610378" y="169895"/>
                          </a:cubicBezTo>
                          <a:cubicBezTo>
                            <a:pt x="346673" y="219584"/>
                            <a:pt x="189983" y="113925"/>
                            <a:pt x="0" y="169895"/>
                          </a:cubicBezTo>
                          <a:cubicBezTo>
                            <a:pt x="-7339" y="143318"/>
                            <a:pt x="8304" y="98752"/>
                            <a:pt x="0" y="56632"/>
                          </a:cubicBezTo>
                          <a:close/>
                        </a:path>
                        <a:path w="1264920" h="226526" stroke="0" extrusionOk="0">
                          <a:moveTo>
                            <a:pt x="0" y="56632"/>
                          </a:moveTo>
                          <a:cubicBezTo>
                            <a:pt x="165100" y="8841"/>
                            <a:pt x="387678" y="96091"/>
                            <a:pt x="564312" y="56632"/>
                          </a:cubicBezTo>
                          <a:cubicBezTo>
                            <a:pt x="740946" y="17173"/>
                            <a:pt x="962145" y="97888"/>
                            <a:pt x="1151657" y="56632"/>
                          </a:cubicBezTo>
                          <a:cubicBezTo>
                            <a:pt x="1147587" y="40383"/>
                            <a:pt x="1154310" y="15322"/>
                            <a:pt x="1151657" y="0"/>
                          </a:cubicBezTo>
                          <a:cubicBezTo>
                            <a:pt x="1197802" y="32178"/>
                            <a:pt x="1226080" y="86818"/>
                            <a:pt x="1264920" y="113263"/>
                          </a:cubicBezTo>
                          <a:cubicBezTo>
                            <a:pt x="1239688" y="153062"/>
                            <a:pt x="1167420" y="184699"/>
                            <a:pt x="1151657" y="226526"/>
                          </a:cubicBezTo>
                          <a:cubicBezTo>
                            <a:pt x="1146652" y="200024"/>
                            <a:pt x="1154984" y="181689"/>
                            <a:pt x="1151657" y="169895"/>
                          </a:cubicBezTo>
                          <a:cubicBezTo>
                            <a:pt x="1005065" y="176219"/>
                            <a:pt x="752086" y="117478"/>
                            <a:pt x="575829" y="169895"/>
                          </a:cubicBezTo>
                          <a:cubicBezTo>
                            <a:pt x="399572" y="222312"/>
                            <a:pt x="117492" y="167739"/>
                            <a:pt x="0" y="169895"/>
                          </a:cubicBezTo>
                          <a:cubicBezTo>
                            <a:pt x="-10146" y="142197"/>
                            <a:pt x="13552" y="108061"/>
                            <a:pt x="0" y="5663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itle 1">
            <a:extLst>
              <a:ext uri="{FF2B5EF4-FFF2-40B4-BE49-F238E27FC236}">
                <a16:creationId xmlns:a16="http://schemas.microsoft.com/office/drawing/2014/main" id="{B5124876-326D-4D17-BF49-5B71DC1B4493}"/>
              </a:ext>
            </a:extLst>
          </p:cNvPr>
          <p:cNvSpPr txBox="1">
            <a:spLocks/>
          </p:cNvSpPr>
          <p:nvPr/>
        </p:nvSpPr>
        <p:spPr>
          <a:xfrm>
            <a:off x="122582" y="3427954"/>
            <a:ext cx="4818364" cy="6455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0070C0"/>
                </a:solidFill>
                <a:latin typeface="+mj-lt"/>
                <a:ea typeface="+mj-ea"/>
                <a:cs typeface="+mj-cs"/>
              </a:defRPr>
            </a:lvl1pPr>
          </a:lstStyle>
          <a:p>
            <a:r>
              <a:rPr lang="en-US" sz="3600" dirty="0">
                <a:solidFill>
                  <a:schemeClr val="accent2">
                    <a:lumMod val="75000"/>
                  </a:schemeClr>
                </a:solidFill>
                <a:latin typeface="Abadi" panose="020B0604020104020204" pitchFamily="34" charset="0"/>
              </a:rPr>
              <a:t>DESID</a:t>
            </a:r>
            <a:r>
              <a:rPr lang="en-US" sz="3600" b="0" dirty="0">
                <a:solidFill>
                  <a:schemeClr val="tx1"/>
                </a:solidFill>
                <a:latin typeface="Abadi" panose="020B0604020104020204" pitchFamily="34" charset="0"/>
              </a:rPr>
              <a:t>:</a:t>
            </a:r>
          </a:p>
        </p:txBody>
      </p:sp>
      <p:sp>
        <p:nvSpPr>
          <p:cNvPr id="117" name="TextBox 116">
            <a:extLst>
              <a:ext uri="{FF2B5EF4-FFF2-40B4-BE49-F238E27FC236}">
                <a16:creationId xmlns:a16="http://schemas.microsoft.com/office/drawing/2014/main" id="{678599C1-7E61-498F-974D-95161B723CAB}"/>
              </a:ext>
            </a:extLst>
          </p:cNvPr>
          <p:cNvSpPr txBox="1"/>
          <p:nvPr/>
        </p:nvSpPr>
        <p:spPr>
          <a:xfrm>
            <a:off x="122582" y="4142091"/>
            <a:ext cx="3840480" cy="181588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Abadi" panose="020B0604020104020204" pitchFamily="34" charset="0"/>
              </a:rPr>
              <a:t>Allows easy scaling of input emissions </a:t>
            </a:r>
          </a:p>
          <a:p>
            <a:pPr marL="285750" indent="-285750">
              <a:buFont typeface="Arial" panose="020B0604020202020204" pitchFamily="34" charset="0"/>
              <a:buChar char="•"/>
            </a:pPr>
            <a:r>
              <a:rPr lang="en-US" sz="1600" dirty="0">
                <a:latin typeface="Abadi" panose="020B0604020104020204" pitchFamily="34" charset="0"/>
              </a:rPr>
              <a:t>Easy specification of regions and aggregated emission types</a:t>
            </a:r>
          </a:p>
          <a:p>
            <a:pPr marL="285750" indent="-285750">
              <a:buFont typeface="Arial" panose="020B0604020202020204" pitchFamily="34" charset="0"/>
              <a:buChar char="•"/>
            </a:pPr>
            <a:r>
              <a:rPr lang="en-US" sz="1600" dirty="0">
                <a:latin typeface="Abadi" panose="020B0604020104020204" pitchFamily="34" charset="0"/>
              </a:rPr>
              <a:t>Define any number of diagnostic files</a:t>
            </a:r>
          </a:p>
          <a:p>
            <a:pPr marL="285750" indent="-285750">
              <a:buFont typeface="Arial" panose="020B0604020202020204" pitchFamily="34" charset="0"/>
              <a:buChar char="•"/>
            </a:pPr>
            <a:r>
              <a:rPr lang="en-US" sz="1600" dirty="0">
                <a:latin typeface="Abadi" panose="020B0604020104020204" pitchFamily="34" charset="0"/>
              </a:rPr>
              <a:t>Sum multiple streams to a single file</a:t>
            </a:r>
          </a:p>
          <a:p>
            <a:pPr marL="285750" indent="-285750">
              <a:buFont typeface="Arial" panose="020B0604020202020204" pitchFamily="34" charset="0"/>
              <a:buChar char="•"/>
            </a:pPr>
            <a:r>
              <a:rPr lang="en-US" sz="1600" dirty="0">
                <a:latin typeface="Abadi" panose="020B0604020104020204" pitchFamily="34" charset="0"/>
              </a:rPr>
              <a:t>Choose individual variables, all variables, or sum variables</a:t>
            </a:r>
          </a:p>
        </p:txBody>
      </p:sp>
      <p:sp>
        <p:nvSpPr>
          <p:cNvPr id="118" name="Title 1">
            <a:extLst>
              <a:ext uri="{FF2B5EF4-FFF2-40B4-BE49-F238E27FC236}">
                <a16:creationId xmlns:a16="http://schemas.microsoft.com/office/drawing/2014/main" id="{B8F5EBE6-ADB5-43BE-ACC8-096792C9E0D0}"/>
              </a:ext>
            </a:extLst>
          </p:cNvPr>
          <p:cNvSpPr txBox="1">
            <a:spLocks/>
          </p:cNvSpPr>
          <p:nvPr/>
        </p:nvSpPr>
        <p:spPr>
          <a:xfrm>
            <a:off x="4175760" y="3472591"/>
            <a:ext cx="1453949" cy="55625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accent1">
                    <a:lumMod val="75000"/>
                  </a:schemeClr>
                </a:solidFill>
                <a:latin typeface="Abadi" panose="020B0604020104020204" pitchFamily="34" charset="0"/>
              </a:rPr>
              <a:t>ELMO</a:t>
            </a:r>
            <a:r>
              <a:rPr lang="en-US" sz="3400" dirty="0">
                <a:latin typeface="Abadi" panose="020B0604020104020204" pitchFamily="34" charset="0"/>
              </a:rPr>
              <a:t>:</a:t>
            </a:r>
            <a:endParaRPr lang="en-US" sz="2200" dirty="0">
              <a:latin typeface="Abadi" panose="020B0604020104020204" pitchFamily="34" charset="0"/>
            </a:endParaRPr>
          </a:p>
        </p:txBody>
      </p:sp>
      <p:sp>
        <p:nvSpPr>
          <p:cNvPr id="120" name="TextBox 119">
            <a:extLst>
              <a:ext uri="{FF2B5EF4-FFF2-40B4-BE49-F238E27FC236}">
                <a16:creationId xmlns:a16="http://schemas.microsoft.com/office/drawing/2014/main" id="{370D6AB8-AC62-4E7B-804D-C9C21B9043D6}"/>
              </a:ext>
            </a:extLst>
          </p:cNvPr>
          <p:cNvSpPr txBox="1"/>
          <p:nvPr/>
        </p:nvSpPr>
        <p:spPr>
          <a:xfrm>
            <a:off x="4175760" y="4142091"/>
            <a:ext cx="3840480" cy="1828800"/>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Abadi" panose="020B0604020104020204" pitchFamily="34" charset="0"/>
              </a:rPr>
              <a:t>Simplifies the CMAQ output files </a:t>
            </a:r>
          </a:p>
          <a:p>
            <a:pPr marL="285750" indent="-285750">
              <a:buFont typeface="Arial" panose="020B0604020202020204" pitchFamily="34" charset="0"/>
              <a:buChar char="•"/>
            </a:pPr>
            <a:r>
              <a:rPr lang="en-US" sz="1600" dirty="0">
                <a:latin typeface="Abadi" panose="020B0604020104020204" pitchFamily="34" charset="0"/>
              </a:rPr>
              <a:t>Reduces required post-processing of CMAQ output</a:t>
            </a:r>
          </a:p>
          <a:p>
            <a:pPr marL="285750" indent="-285750">
              <a:buFont typeface="Arial" panose="020B0604020202020204" pitchFamily="34" charset="0"/>
              <a:buChar char="•"/>
            </a:pPr>
            <a:r>
              <a:rPr lang="en-US" sz="1600" dirty="0">
                <a:latin typeface="Abadi" panose="020B0604020104020204" pitchFamily="34" charset="0"/>
              </a:rPr>
              <a:t>Online processing of aggregate variables (e.g., PM</a:t>
            </a:r>
            <a:r>
              <a:rPr lang="en-US" sz="1600" baseline="-25000" dirty="0">
                <a:latin typeface="Abadi" panose="020B0604020104020204" pitchFamily="34" charset="0"/>
              </a:rPr>
              <a:t>2.5</a:t>
            </a:r>
            <a:r>
              <a:rPr lang="en-US" sz="1600" dirty="0">
                <a:latin typeface="Abadi" panose="020B0604020104020204" pitchFamily="34" charset="0"/>
              </a:rPr>
              <a:t>)</a:t>
            </a:r>
          </a:p>
          <a:p>
            <a:pPr marL="285750" indent="-285750">
              <a:buFont typeface="Arial" panose="020B0604020202020204" pitchFamily="34" charset="0"/>
              <a:buChar char="•"/>
            </a:pPr>
            <a:r>
              <a:rPr lang="en-US" sz="1600" dirty="0">
                <a:latin typeface="Abadi" panose="020B0604020104020204" pitchFamily="34" charset="0"/>
              </a:rPr>
              <a:t>Instantaneous and/or average files</a:t>
            </a:r>
          </a:p>
          <a:p>
            <a:pPr marL="285750" indent="-285750">
              <a:buFont typeface="Arial" panose="020B0604020202020204" pitchFamily="34" charset="0"/>
              <a:buChar char="•"/>
            </a:pPr>
            <a:r>
              <a:rPr lang="en-US" sz="1600" dirty="0">
                <a:latin typeface="Abadi" panose="020B0604020104020204" pitchFamily="34" charset="0"/>
              </a:rPr>
              <a:t>Reduces required disk space</a:t>
            </a:r>
          </a:p>
        </p:txBody>
      </p:sp>
      <p:sp>
        <p:nvSpPr>
          <p:cNvPr id="121" name="TextBox 120">
            <a:extLst>
              <a:ext uri="{FF2B5EF4-FFF2-40B4-BE49-F238E27FC236}">
                <a16:creationId xmlns:a16="http://schemas.microsoft.com/office/drawing/2014/main" id="{CD0E54D2-BC7B-4D44-9650-7E71984A02C3}"/>
              </a:ext>
            </a:extLst>
          </p:cNvPr>
          <p:cNvSpPr txBox="1"/>
          <p:nvPr/>
        </p:nvSpPr>
        <p:spPr>
          <a:xfrm>
            <a:off x="5494443" y="3289053"/>
            <a:ext cx="2555900" cy="923330"/>
          </a:xfrm>
          <a:prstGeom prst="rect">
            <a:avLst/>
          </a:prstGeom>
          <a:noFill/>
        </p:spPr>
        <p:txBody>
          <a:bodyPr wrap="square" rtlCol="0">
            <a:spAutoFit/>
          </a:bodyPr>
          <a:lstStyle/>
          <a:p>
            <a:r>
              <a:rPr lang="en-US" sz="1800" dirty="0">
                <a:solidFill>
                  <a:schemeClr val="accent1">
                    <a:lumMod val="75000"/>
                  </a:schemeClr>
                </a:solidFill>
                <a:latin typeface="Abadi" panose="020B0604020104020204" pitchFamily="34" charset="0"/>
              </a:rPr>
              <a:t>E</a:t>
            </a:r>
            <a:r>
              <a:rPr lang="en-US" sz="1800" dirty="0">
                <a:latin typeface="Abadi" panose="020B0604020104020204" pitchFamily="34" charset="0"/>
              </a:rPr>
              <a:t>xplicit and </a:t>
            </a:r>
            <a:r>
              <a:rPr lang="en-US" sz="1800" dirty="0">
                <a:solidFill>
                  <a:schemeClr val="accent1">
                    <a:lumMod val="75000"/>
                  </a:schemeClr>
                </a:solidFill>
                <a:latin typeface="Abadi" panose="020B0604020104020204" pitchFamily="34" charset="0"/>
              </a:rPr>
              <a:t>L</a:t>
            </a:r>
            <a:r>
              <a:rPr lang="en-US" sz="1800" dirty="0">
                <a:latin typeface="Abadi" panose="020B0604020104020204" pitchFamily="34" charset="0"/>
              </a:rPr>
              <a:t>umped CMAQ </a:t>
            </a:r>
            <a:r>
              <a:rPr lang="en-US" sz="1800" dirty="0">
                <a:solidFill>
                  <a:schemeClr val="accent1">
                    <a:lumMod val="75000"/>
                  </a:schemeClr>
                </a:solidFill>
                <a:latin typeface="Abadi" panose="020B0604020104020204" pitchFamily="34" charset="0"/>
              </a:rPr>
              <a:t>M</a:t>
            </a:r>
            <a:r>
              <a:rPr lang="en-US" sz="1800" dirty="0">
                <a:latin typeface="Abadi" panose="020B0604020104020204" pitchFamily="34" charset="0"/>
              </a:rPr>
              <a:t>odel </a:t>
            </a:r>
            <a:r>
              <a:rPr lang="en-US" sz="1800" dirty="0">
                <a:solidFill>
                  <a:schemeClr val="accent1">
                    <a:lumMod val="75000"/>
                  </a:schemeClr>
                </a:solidFill>
                <a:latin typeface="Abadi" panose="020B0604020104020204" pitchFamily="34" charset="0"/>
              </a:rPr>
              <a:t>O</a:t>
            </a:r>
            <a:r>
              <a:rPr lang="en-US" sz="1800" dirty="0">
                <a:latin typeface="Abadi" panose="020B0604020104020204" pitchFamily="34" charset="0"/>
              </a:rPr>
              <a:t>utput Module</a:t>
            </a:r>
            <a:endParaRPr lang="en-US" dirty="0">
              <a:latin typeface="Abadi" panose="020B0604020104020204" pitchFamily="34" charset="0"/>
            </a:endParaRPr>
          </a:p>
        </p:txBody>
      </p:sp>
      <p:sp>
        <p:nvSpPr>
          <p:cNvPr id="122" name="TextBox 121">
            <a:extLst>
              <a:ext uri="{FF2B5EF4-FFF2-40B4-BE49-F238E27FC236}">
                <a16:creationId xmlns:a16="http://schemas.microsoft.com/office/drawing/2014/main" id="{61EB1DD5-4CE3-44C9-8AB3-18E59CD00C6E}"/>
              </a:ext>
            </a:extLst>
          </p:cNvPr>
          <p:cNvSpPr txBox="1"/>
          <p:nvPr/>
        </p:nvSpPr>
        <p:spPr>
          <a:xfrm>
            <a:off x="1480623" y="3289053"/>
            <a:ext cx="2610788" cy="923330"/>
          </a:xfrm>
          <a:prstGeom prst="rect">
            <a:avLst/>
          </a:prstGeom>
          <a:noFill/>
        </p:spPr>
        <p:txBody>
          <a:bodyPr wrap="square" rtlCol="0">
            <a:spAutoFit/>
          </a:bodyPr>
          <a:lstStyle/>
          <a:p>
            <a:r>
              <a:rPr lang="en-US" sz="1800" dirty="0">
                <a:solidFill>
                  <a:schemeClr val="accent2">
                    <a:lumMod val="75000"/>
                  </a:schemeClr>
                </a:solidFill>
                <a:latin typeface="Abadi" panose="020B0604020104020204" pitchFamily="34" charset="0"/>
              </a:rPr>
              <a:t>D</a:t>
            </a:r>
            <a:r>
              <a:rPr lang="en-US" sz="1800" dirty="0">
                <a:latin typeface="Abadi" panose="020B0604020104020204" pitchFamily="34" charset="0"/>
              </a:rPr>
              <a:t>etailed </a:t>
            </a:r>
            <a:r>
              <a:rPr lang="en-US" sz="1800" dirty="0">
                <a:solidFill>
                  <a:schemeClr val="accent2">
                    <a:lumMod val="75000"/>
                  </a:schemeClr>
                </a:solidFill>
                <a:latin typeface="Abadi" panose="020B0604020104020204" pitchFamily="34" charset="0"/>
              </a:rPr>
              <a:t>E</a:t>
            </a:r>
            <a:r>
              <a:rPr lang="en-US" sz="1800" dirty="0">
                <a:latin typeface="Abadi" panose="020B0604020104020204" pitchFamily="34" charset="0"/>
              </a:rPr>
              <a:t>mission </a:t>
            </a:r>
            <a:r>
              <a:rPr lang="en-US" sz="1800" dirty="0">
                <a:solidFill>
                  <a:schemeClr val="accent2">
                    <a:lumMod val="75000"/>
                  </a:schemeClr>
                </a:solidFill>
                <a:latin typeface="Abadi" panose="020B0604020104020204" pitchFamily="34" charset="0"/>
              </a:rPr>
              <a:t>S</a:t>
            </a:r>
            <a:r>
              <a:rPr lang="en-US" sz="1800" dirty="0">
                <a:latin typeface="Abadi" panose="020B0604020104020204" pitchFamily="34" charset="0"/>
              </a:rPr>
              <a:t>caling, </a:t>
            </a:r>
            <a:r>
              <a:rPr lang="en-US" sz="1800" dirty="0">
                <a:solidFill>
                  <a:schemeClr val="accent2">
                    <a:lumMod val="75000"/>
                  </a:schemeClr>
                </a:solidFill>
                <a:latin typeface="Abadi" panose="020B0604020104020204" pitchFamily="34" charset="0"/>
              </a:rPr>
              <a:t>I</a:t>
            </a:r>
            <a:r>
              <a:rPr lang="en-US" sz="1800" dirty="0">
                <a:latin typeface="Abadi" panose="020B0604020104020204" pitchFamily="34" charset="0"/>
              </a:rPr>
              <a:t>solation and </a:t>
            </a:r>
            <a:r>
              <a:rPr lang="en-US" sz="1800" dirty="0">
                <a:solidFill>
                  <a:schemeClr val="accent2">
                    <a:lumMod val="75000"/>
                  </a:schemeClr>
                </a:solidFill>
                <a:latin typeface="Abadi" panose="020B0604020104020204" pitchFamily="34" charset="0"/>
              </a:rPr>
              <a:t>D</a:t>
            </a:r>
            <a:r>
              <a:rPr lang="en-US" sz="1800" dirty="0">
                <a:latin typeface="Abadi" panose="020B0604020104020204" pitchFamily="34" charset="0"/>
              </a:rPr>
              <a:t>iagnostics Module</a:t>
            </a:r>
            <a:endParaRPr lang="en-US" dirty="0">
              <a:latin typeface="Abadi" panose="020B0604020104020204" pitchFamily="34" charset="0"/>
            </a:endParaRPr>
          </a:p>
        </p:txBody>
      </p:sp>
      <p:sp>
        <p:nvSpPr>
          <p:cNvPr id="123" name="Slide Number Placeholder 122">
            <a:extLst>
              <a:ext uri="{FF2B5EF4-FFF2-40B4-BE49-F238E27FC236}">
                <a16:creationId xmlns:a16="http://schemas.microsoft.com/office/drawing/2014/main" id="{66B22F75-AD67-45E0-BF15-BF4753E75A1F}"/>
              </a:ext>
            </a:extLst>
          </p:cNvPr>
          <p:cNvSpPr>
            <a:spLocks noGrp="1"/>
          </p:cNvSpPr>
          <p:nvPr>
            <p:ph type="sldNum" sz="quarter" idx="12"/>
          </p:nvPr>
        </p:nvSpPr>
        <p:spPr>
          <a:xfrm>
            <a:off x="9326218" y="6192574"/>
            <a:ext cx="2743200" cy="365125"/>
          </a:xfrm>
        </p:spPr>
        <p:txBody>
          <a:bodyPr/>
          <a:lstStyle/>
          <a:p>
            <a:fld id="{B1ACB710-0265-4668-9FC1-C9C0EDA73F24}" type="slidenum">
              <a:rPr lang="en-US" smtClean="0"/>
              <a:t>20</a:t>
            </a:fld>
            <a:endParaRPr lang="en-US"/>
          </a:p>
        </p:txBody>
      </p:sp>
      <p:sp>
        <p:nvSpPr>
          <p:cNvPr id="3" name="TextBox 2">
            <a:extLst>
              <a:ext uri="{FF2B5EF4-FFF2-40B4-BE49-F238E27FC236}">
                <a16:creationId xmlns:a16="http://schemas.microsoft.com/office/drawing/2014/main" id="{3B2C0589-45D7-EAC1-83F1-7DF1EA28AEA7}"/>
              </a:ext>
            </a:extLst>
          </p:cNvPr>
          <p:cNvSpPr txBox="1"/>
          <p:nvPr/>
        </p:nvSpPr>
        <p:spPr>
          <a:xfrm>
            <a:off x="122582" y="6045014"/>
            <a:ext cx="4285147" cy="584775"/>
          </a:xfrm>
          <a:prstGeom prst="rect">
            <a:avLst/>
          </a:prstGeom>
          <a:noFill/>
        </p:spPr>
        <p:txBody>
          <a:bodyPr wrap="none" rtlCol="0">
            <a:spAutoFit/>
          </a:bodyPr>
          <a:lstStyle/>
          <a:p>
            <a:r>
              <a:rPr lang="en-US" sz="1600" dirty="0">
                <a:latin typeface="Abadi" panose="020B0604020104020204" pitchFamily="34" charset="0"/>
              </a:rPr>
              <a:t>Murphy et al., </a:t>
            </a:r>
            <a:r>
              <a:rPr lang="en-US" sz="1600" i="1" dirty="0" err="1">
                <a:latin typeface="Abadi" panose="020B0604020104020204" pitchFamily="34" charset="0"/>
              </a:rPr>
              <a:t>Geosci</a:t>
            </a:r>
            <a:r>
              <a:rPr lang="en-US" sz="1600" i="1" dirty="0">
                <a:latin typeface="Abadi" panose="020B0604020104020204" pitchFamily="34" charset="0"/>
              </a:rPr>
              <a:t>. Model. Dev</a:t>
            </a:r>
            <a:r>
              <a:rPr lang="en-US" sz="1600" dirty="0">
                <a:latin typeface="Abadi" panose="020B0604020104020204" pitchFamily="34" charset="0"/>
              </a:rPr>
              <a:t>., 2021</a:t>
            </a:r>
          </a:p>
          <a:p>
            <a:r>
              <a:rPr lang="en-US" sz="1600" dirty="0">
                <a:solidFill>
                  <a:schemeClr val="accent1">
                    <a:lumMod val="75000"/>
                  </a:schemeClr>
                </a:solidFill>
                <a:latin typeface="Abadi" panose="020B0604020104020204" pitchFamily="34" charset="0"/>
                <a:hlinkClick r:id="rId3">
                  <a:extLst>
                    <a:ext uri="{A12FA001-AC4F-418D-AE19-62706E023703}">
                      <ahyp:hlinkClr xmlns:ahyp="http://schemas.microsoft.com/office/drawing/2018/hyperlinkcolor" val="tx"/>
                    </a:ext>
                  </a:extLst>
                </a:hlinkClick>
              </a:rPr>
              <a:t>https://doi.org/10.5194/gmd-14-3407-2021</a:t>
            </a:r>
            <a:r>
              <a:rPr lang="en-US" sz="1600" dirty="0">
                <a:solidFill>
                  <a:schemeClr val="accent1">
                    <a:lumMod val="75000"/>
                  </a:schemeClr>
                </a:solidFill>
                <a:latin typeface="Abadi" panose="020B0604020104020204" pitchFamily="34" charset="0"/>
              </a:rPr>
              <a:t> </a:t>
            </a:r>
          </a:p>
        </p:txBody>
      </p:sp>
      <p:sp>
        <p:nvSpPr>
          <p:cNvPr id="5" name="Title 1">
            <a:extLst>
              <a:ext uri="{FF2B5EF4-FFF2-40B4-BE49-F238E27FC236}">
                <a16:creationId xmlns:a16="http://schemas.microsoft.com/office/drawing/2014/main" id="{51112046-2075-7249-CCE1-BA86A8CEA2F6}"/>
              </a:ext>
            </a:extLst>
          </p:cNvPr>
          <p:cNvSpPr txBox="1">
            <a:spLocks/>
          </p:cNvSpPr>
          <p:nvPr/>
        </p:nvSpPr>
        <p:spPr>
          <a:xfrm>
            <a:off x="7921035" y="3472591"/>
            <a:ext cx="1453949" cy="55625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accent6">
                    <a:lumMod val="75000"/>
                  </a:schemeClr>
                </a:solidFill>
                <a:latin typeface="Abadi" panose="020B0604020104020204" pitchFamily="34" charset="0"/>
              </a:rPr>
              <a:t>ISAM</a:t>
            </a:r>
            <a:r>
              <a:rPr lang="en-US" sz="3400" dirty="0">
                <a:latin typeface="Abadi" panose="020B0604020104020204" pitchFamily="34" charset="0"/>
              </a:rPr>
              <a:t>:</a:t>
            </a:r>
            <a:endParaRPr lang="en-US" sz="2200" dirty="0">
              <a:latin typeface="Abadi" panose="020B0604020104020204" pitchFamily="34" charset="0"/>
            </a:endParaRPr>
          </a:p>
        </p:txBody>
      </p:sp>
      <p:sp>
        <p:nvSpPr>
          <p:cNvPr id="6" name="TextBox 5">
            <a:extLst>
              <a:ext uri="{FF2B5EF4-FFF2-40B4-BE49-F238E27FC236}">
                <a16:creationId xmlns:a16="http://schemas.microsoft.com/office/drawing/2014/main" id="{0B27E551-077D-D2BD-BCF2-DADADDC5CF2A}"/>
              </a:ext>
            </a:extLst>
          </p:cNvPr>
          <p:cNvSpPr txBox="1"/>
          <p:nvPr/>
        </p:nvSpPr>
        <p:spPr>
          <a:xfrm>
            <a:off x="9071821" y="3427553"/>
            <a:ext cx="2350441" cy="646331"/>
          </a:xfrm>
          <a:prstGeom prst="rect">
            <a:avLst/>
          </a:prstGeom>
          <a:noFill/>
        </p:spPr>
        <p:txBody>
          <a:bodyPr wrap="square" rtlCol="0">
            <a:spAutoFit/>
          </a:bodyPr>
          <a:lstStyle/>
          <a:p>
            <a:r>
              <a:rPr lang="en-US" sz="1800" dirty="0">
                <a:solidFill>
                  <a:schemeClr val="accent6">
                    <a:lumMod val="75000"/>
                  </a:schemeClr>
                </a:solidFill>
                <a:latin typeface="Abadi" panose="020B0604020104020204" pitchFamily="34" charset="0"/>
              </a:rPr>
              <a:t>I</a:t>
            </a:r>
            <a:r>
              <a:rPr lang="en-US" sz="1800" dirty="0">
                <a:latin typeface="Abadi" panose="020B0604020104020204" pitchFamily="34" charset="0"/>
              </a:rPr>
              <a:t>ntegrated </a:t>
            </a:r>
            <a:r>
              <a:rPr lang="en-US" sz="1800" dirty="0">
                <a:solidFill>
                  <a:schemeClr val="accent6">
                    <a:lumMod val="75000"/>
                  </a:schemeClr>
                </a:solidFill>
                <a:latin typeface="Abadi" panose="020B0604020104020204" pitchFamily="34" charset="0"/>
              </a:rPr>
              <a:t>S</a:t>
            </a:r>
            <a:r>
              <a:rPr lang="en-US" sz="1800" dirty="0">
                <a:latin typeface="Abadi" panose="020B0604020104020204" pitchFamily="34" charset="0"/>
              </a:rPr>
              <a:t>ource </a:t>
            </a:r>
            <a:r>
              <a:rPr lang="en-US" sz="1800" dirty="0">
                <a:solidFill>
                  <a:schemeClr val="accent6">
                    <a:lumMod val="75000"/>
                  </a:schemeClr>
                </a:solidFill>
                <a:latin typeface="Abadi" panose="020B0604020104020204" pitchFamily="34" charset="0"/>
              </a:rPr>
              <a:t>A</a:t>
            </a:r>
            <a:r>
              <a:rPr lang="en-US" sz="1800" dirty="0">
                <a:latin typeface="Abadi" panose="020B0604020104020204" pitchFamily="34" charset="0"/>
              </a:rPr>
              <a:t>pportionment </a:t>
            </a:r>
            <a:r>
              <a:rPr lang="en-US" sz="1800" dirty="0">
                <a:solidFill>
                  <a:schemeClr val="accent6">
                    <a:lumMod val="75000"/>
                  </a:schemeClr>
                </a:solidFill>
                <a:latin typeface="Abadi" panose="020B0604020104020204" pitchFamily="34" charset="0"/>
              </a:rPr>
              <a:t>M</a:t>
            </a:r>
            <a:r>
              <a:rPr lang="en-US" sz="1800" dirty="0">
                <a:latin typeface="Abadi" panose="020B0604020104020204" pitchFamily="34" charset="0"/>
              </a:rPr>
              <a:t>odel</a:t>
            </a:r>
            <a:endParaRPr lang="en-US" dirty="0">
              <a:latin typeface="Abadi" panose="020B0604020104020204" pitchFamily="34" charset="0"/>
            </a:endParaRPr>
          </a:p>
        </p:txBody>
      </p:sp>
      <p:sp>
        <p:nvSpPr>
          <p:cNvPr id="7" name="TextBox 6">
            <a:extLst>
              <a:ext uri="{FF2B5EF4-FFF2-40B4-BE49-F238E27FC236}">
                <a16:creationId xmlns:a16="http://schemas.microsoft.com/office/drawing/2014/main" id="{C3C7A987-2A94-F917-3B2B-3DE2AC7AB230}"/>
              </a:ext>
            </a:extLst>
          </p:cNvPr>
          <p:cNvSpPr txBox="1"/>
          <p:nvPr/>
        </p:nvSpPr>
        <p:spPr>
          <a:xfrm>
            <a:off x="7921035" y="6045014"/>
            <a:ext cx="4347665" cy="584775"/>
          </a:xfrm>
          <a:prstGeom prst="rect">
            <a:avLst/>
          </a:prstGeom>
          <a:noFill/>
        </p:spPr>
        <p:txBody>
          <a:bodyPr wrap="none" rtlCol="0">
            <a:spAutoFit/>
          </a:bodyPr>
          <a:lstStyle/>
          <a:p>
            <a:r>
              <a:rPr lang="en-US" sz="1600" dirty="0">
                <a:latin typeface="Abadi" panose="020B0604020104020204" pitchFamily="34" charset="0"/>
              </a:rPr>
              <a:t>Shu et al., </a:t>
            </a:r>
            <a:r>
              <a:rPr lang="en-US" sz="1600" i="1" dirty="0" err="1">
                <a:latin typeface="Abadi" panose="020B0604020104020204" pitchFamily="34" charset="0"/>
              </a:rPr>
              <a:t>Geosci</a:t>
            </a:r>
            <a:r>
              <a:rPr lang="en-US" sz="1600" i="1" dirty="0">
                <a:latin typeface="Abadi" panose="020B0604020104020204" pitchFamily="34" charset="0"/>
              </a:rPr>
              <a:t>. Model. Dev</a:t>
            </a:r>
            <a:r>
              <a:rPr lang="en-US" sz="1600" dirty="0">
                <a:latin typeface="Abadi" panose="020B0604020104020204" pitchFamily="34" charset="0"/>
              </a:rPr>
              <a:t>., 2023</a:t>
            </a:r>
          </a:p>
          <a:p>
            <a:r>
              <a:rPr lang="en-US" sz="1600" dirty="0">
                <a:solidFill>
                  <a:schemeClr val="accent1">
                    <a:lumMod val="75000"/>
                  </a:schemeClr>
                </a:solidFill>
                <a:latin typeface="Abadi" panose="020B0604020104020204" pitchFamily="34" charset="0"/>
                <a:hlinkClick r:id="rId4">
                  <a:extLst>
                    <a:ext uri="{A12FA001-AC4F-418D-AE19-62706E023703}">
                      <ahyp:hlinkClr xmlns:ahyp="http://schemas.microsoft.com/office/drawing/2018/hyperlinkcolor" val="tx"/>
                    </a:ext>
                  </a:extLst>
                </a:hlinkClick>
              </a:rPr>
              <a:t>https://doi.org/10.5194/gmd-16-2303-2023</a:t>
            </a:r>
            <a:r>
              <a:rPr lang="en-US" sz="1600" dirty="0">
                <a:solidFill>
                  <a:schemeClr val="accent1">
                    <a:lumMod val="75000"/>
                  </a:schemeClr>
                </a:solidFill>
                <a:latin typeface="Abadi" panose="020B0604020104020204" pitchFamily="34" charset="0"/>
              </a:rPr>
              <a:t>  </a:t>
            </a:r>
          </a:p>
        </p:txBody>
      </p:sp>
      <p:sp>
        <p:nvSpPr>
          <p:cNvPr id="8" name="TextBox 7">
            <a:extLst>
              <a:ext uri="{FF2B5EF4-FFF2-40B4-BE49-F238E27FC236}">
                <a16:creationId xmlns:a16="http://schemas.microsoft.com/office/drawing/2014/main" id="{834A9CDD-C691-4618-FC3D-123A49F06D4E}"/>
              </a:ext>
            </a:extLst>
          </p:cNvPr>
          <p:cNvSpPr txBox="1"/>
          <p:nvPr/>
        </p:nvSpPr>
        <p:spPr>
          <a:xfrm>
            <a:off x="7921034" y="4142091"/>
            <a:ext cx="4148384" cy="181588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Abadi" panose="020B0604020104020204" pitchFamily="34" charset="0"/>
              </a:rPr>
              <a:t>Calculates source attribution estimates for user-specified O</a:t>
            </a:r>
            <a:r>
              <a:rPr lang="en-US" sz="1600" baseline="-25000" dirty="0">
                <a:latin typeface="Abadi" panose="020B0604020104020204" pitchFamily="34" charset="0"/>
              </a:rPr>
              <a:t>3</a:t>
            </a:r>
            <a:r>
              <a:rPr lang="en-US" sz="1600" dirty="0">
                <a:latin typeface="Abadi" panose="020B0604020104020204" pitchFamily="34" charset="0"/>
              </a:rPr>
              <a:t> and PM precursors</a:t>
            </a:r>
          </a:p>
          <a:p>
            <a:pPr marL="285750" indent="-285750">
              <a:buFont typeface="Arial" panose="020B0604020202020204" pitchFamily="34" charset="0"/>
              <a:buChar char="•"/>
            </a:pPr>
            <a:r>
              <a:rPr lang="en-US" sz="1600" dirty="0">
                <a:latin typeface="Abadi" panose="020B0604020104020204" pitchFamily="34" charset="0"/>
              </a:rPr>
              <a:t>Quantifies contributions of emissions to pollutant levels</a:t>
            </a:r>
          </a:p>
          <a:p>
            <a:pPr marL="285750" indent="-285750">
              <a:buFont typeface="Arial" panose="020B0604020202020204" pitchFamily="34" charset="0"/>
              <a:buChar char="•"/>
            </a:pPr>
            <a:r>
              <a:rPr lang="en-US" sz="1600" dirty="0">
                <a:latin typeface="Abadi" panose="020B0604020104020204" pitchFamily="34" charset="0"/>
              </a:rPr>
              <a:t>Maximizes flexibility with several options</a:t>
            </a:r>
          </a:p>
          <a:p>
            <a:pPr marL="285750" indent="-285750">
              <a:buFont typeface="Arial" panose="020B0604020202020204" pitchFamily="34" charset="0"/>
              <a:buChar char="•"/>
            </a:pPr>
            <a:r>
              <a:rPr lang="en-US" sz="1600" dirty="0">
                <a:latin typeface="Abadi" panose="020B0604020104020204" pitchFamily="34" charset="0"/>
              </a:rPr>
              <a:t>Is now available as part of the standard download of CMAQ</a:t>
            </a:r>
          </a:p>
        </p:txBody>
      </p:sp>
      <p:sp>
        <p:nvSpPr>
          <p:cNvPr id="9" name="TextBox 8">
            <a:extLst>
              <a:ext uri="{FF2B5EF4-FFF2-40B4-BE49-F238E27FC236}">
                <a16:creationId xmlns:a16="http://schemas.microsoft.com/office/drawing/2014/main" id="{4B99451F-41BC-7776-60A6-8A310209FE50}"/>
              </a:ext>
            </a:extLst>
          </p:cNvPr>
          <p:cNvSpPr txBox="1"/>
          <p:nvPr/>
        </p:nvSpPr>
        <p:spPr>
          <a:xfrm>
            <a:off x="4492078" y="5888231"/>
            <a:ext cx="3109397" cy="830997"/>
          </a:xfrm>
          <a:prstGeom prst="rect">
            <a:avLst/>
          </a:prstGeom>
          <a:noFill/>
        </p:spPr>
        <p:txBody>
          <a:bodyPr wrap="square" rtlCol="0">
            <a:spAutoFit/>
          </a:bodyPr>
          <a:lstStyle/>
          <a:p>
            <a:r>
              <a:rPr lang="en-US" sz="1600" dirty="0">
                <a:solidFill>
                  <a:schemeClr val="accent1">
                    <a:lumMod val="75000"/>
                  </a:schemeClr>
                </a:solidFill>
                <a:latin typeface="Abadi" panose="020B0604020104020204" pitchFamily="34" charset="0"/>
                <a:hlinkClick r:id="rId5">
                  <a:extLst>
                    <a:ext uri="{A12FA001-AC4F-418D-AE19-62706E023703}">
                      <ahyp:hlinkClr xmlns:ahyp="http://schemas.microsoft.com/office/drawing/2018/hyperlinkcolor" val="tx"/>
                    </a:ext>
                  </a:extLst>
                </a:hlinkClick>
              </a:rPr>
              <a:t>https://github.com/USEPA/CMAQ/wiki/CMAQ-Release-Notes:-Diagnostic-Options</a:t>
            </a:r>
            <a:r>
              <a:rPr lang="en-US" sz="1600" dirty="0">
                <a:solidFill>
                  <a:schemeClr val="accent1">
                    <a:lumMod val="75000"/>
                  </a:schemeClr>
                </a:solidFill>
                <a:latin typeface="Abadi" panose="020B0604020104020204" pitchFamily="34" charset="0"/>
              </a:rPr>
              <a:t> </a:t>
            </a:r>
          </a:p>
        </p:txBody>
      </p:sp>
    </p:spTree>
    <p:extLst>
      <p:ext uri="{BB962C8B-B14F-4D97-AF65-F5344CB8AC3E}">
        <p14:creationId xmlns:p14="http://schemas.microsoft.com/office/powerpoint/2010/main" val="3853098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6E53-41F9-5AA8-51B7-7C915E6820AA}"/>
              </a:ext>
            </a:extLst>
          </p:cNvPr>
          <p:cNvSpPr>
            <a:spLocks noGrp="1"/>
          </p:cNvSpPr>
          <p:nvPr>
            <p:ph type="title"/>
          </p:nvPr>
        </p:nvSpPr>
        <p:spPr/>
        <p:txBody>
          <a:bodyPr>
            <a:normAutofit/>
          </a:bodyPr>
          <a:lstStyle/>
          <a:p>
            <a:r>
              <a:rPr lang="en-US" sz="4000" dirty="0"/>
              <a:t>Natural Emissions</a:t>
            </a:r>
          </a:p>
        </p:txBody>
      </p:sp>
      <p:sp>
        <p:nvSpPr>
          <p:cNvPr id="3" name="Slide Number Placeholder 2">
            <a:extLst>
              <a:ext uri="{FF2B5EF4-FFF2-40B4-BE49-F238E27FC236}">
                <a16:creationId xmlns:a16="http://schemas.microsoft.com/office/drawing/2014/main" id="{8E37CF6E-1AAE-610A-428D-86F359075EBE}"/>
              </a:ext>
            </a:extLst>
          </p:cNvPr>
          <p:cNvSpPr>
            <a:spLocks noGrp="1"/>
          </p:cNvSpPr>
          <p:nvPr>
            <p:ph type="sldNum" sz="quarter" idx="12"/>
          </p:nvPr>
        </p:nvSpPr>
        <p:spPr/>
        <p:txBody>
          <a:bodyPr/>
          <a:lstStyle/>
          <a:p>
            <a:fld id="{B1ACB710-0265-4668-9FC1-C9C0EDA73F24}" type="slidenum">
              <a:rPr lang="en-US" smtClean="0"/>
              <a:pPr/>
              <a:t>21</a:t>
            </a:fld>
            <a:endParaRPr lang="en-US"/>
          </a:p>
        </p:txBody>
      </p:sp>
      <p:pic>
        <p:nvPicPr>
          <p:cNvPr id="5" name="Picture 4" descr="A picture containing logo&#10;&#10;Description automatically generated">
            <a:extLst>
              <a:ext uri="{FF2B5EF4-FFF2-40B4-BE49-F238E27FC236}">
                <a16:creationId xmlns:a16="http://schemas.microsoft.com/office/drawing/2014/main" id="{FCF5368C-66C6-7A00-24B5-C8215393BA6C}"/>
              </a:ext>
            </a:extLst>
          </p:cNvPr>
          <p:cNvPicPr>
            <a:picLocks noChangeAspect="1"/>
          </p:cNvPicPr>
          <p:nvPr/>
        </p:nvPicPr>
        <p:blipFill rotWithShape="1">
          <a:blip r:embed="rId2">
            <a:extLst>
              <a:ext uri="{28A0092B-C50C-407E-A947-70E740481C1C}">
                <a14:useLocalDpi xmlns:a14="http://schemas.microsoft.com/office/drawing/2010/main" val="0"/>
              </a:ext>
            </a:extLst>
          </a:blip>
          <a:srcRect l="15838" t="13532" r="35605" b="37911"/>
          <a:stretch/>
        </p:blipFill>
        <p:spPr>
          <a:xfrm>
            <a:off x="4267200" y="2118817"/>
            <a:ext cx="3657600" cy="3657600"/>
          </a:xfrm>
          <a:prstGeom prst="rect">
            <a:avLst/>
          </a:prstGeom>
        </p:spPr>
      </p:pic>
      <p:sp>
        <p:nvSpPr>
          <p:cNvPr id="6" name="TextBox 5">
            <a:extLst>
              <a:ext uri="{FF2B5EF4-FFF2-40B4-BE49-F238E27FC236}">
                <a16:creationId xmlns:a16="http://schemas.microsoft.com/office/drawing/2014/main" id="{728FC69C-A6B4-F114-11ED-D202E0DF809C}"/>
              </a:ext>
            </a:extLst>
          </p:cNvPr>
          <p:cNvSpPr txBox="1"/>
          <p:nvPr/>
        </p:nvSpPr>
        <p:spPr>
          <a:xfrm>
            <a:off x="4324803" y="2223205"/>
            <a:ext cx="1475496" cy="769441"/>
          </a:xfrm>
          <a:prstGeom prst="rect">
            <a:avLst/>
          </a:prstGeom>
          <a:noFill/>
        </p:spPr>
        <p:txBody>
          <a:bodyPr wrap="square" rtlCol="0">
            <a:spAutoFit/>
          </a:bodyPr>
          <a:lstStyle/>
          <a:p>
            <a:r>
              <a:rPr lang="en-US" sz="2200" dirty="0">
                <a:solidFill>
                  <a:schemeClr val="bg1"/>
                </a:solidFill>
                <a:latin typeface="Abadi" panose="020B0604020104020204" pitchFamily="34" charset="0"/>
              </a:rPr>
              <a:t>Lightning NO</a:t>
            </a:r>
            <a:r>
              <a:rPr lang="en-US" sz="2200" baseline="-25000" dirty="0">
                <a:solidFill>
                  <a:schemeClr val="bg1"/>
                </a:solidFill>
                <a:latin typeface="Abadi" panose="020B0604020104020204" pitchFamily="34" charset="0"/>
              </a:rPr>
              <a:t>x</a:t>
            </a:r>
          </a:p>
        </p:txBody>
      </p:sp>
      <p:sp>
        <p:nvSpPr>
          <p:cNvPr id="7" name="TextBox 6">
            <a:extLst>
              <a:ext uri="{FF2B5EF4-FFF2-40B4-BE49-F238E27FC236}">
                <a16:creationId xmlns:a16="http://schemas.microsoft.com/office/drawing/2014/main" id="{712B2262-9F9C-E46F-F6E1-CDFAD0891582}"/>
              </a:ext>
            </a:extLst>
          </p:cNvPr>
          <p:cNvSpPr txBox="1"/>
          <p:nvPr/>
        </p:nvSpPr>
        <p:spPr>
          <a:xfrm>
            <a:off x="6172200" y="2223205"/>
            <a:ext cx="1667287" cy="769441"/>
          </a:xfrm>
          <a:prstGeom prst="rect">
            <a:avLst/>
          </a:prstGeom>
          <a:noFill/>
        </p:spPr>
        <p:txBody>
          <a:bodyPr wrap="square" rtlCol="0">
            <a:spAutoFit/>
          </a:bodyPr>
          <a:lstStyle/>
          <a:p>
            <a:pPr algn="r"/>
            <a:r>
              <a:rPr lang="en-US" sz="2200" dirty="0">
                <a:solidFill>
                  <a:schemeClr val="bg1"/>
                </a:solidFill>
                <a:latin typeface="Abadi" panose="020B0604020104020204" pitchFamily="34" charset="0"/>
              </a:rPr>
              <a:t>Halogen Chemistry</a:t>
            </a:r>
            <a:endParaRPr lang="en-US" sz="2200" baseline="-25000" dirty="0">
              <a:solidFill>
                <a:schemeClr val="bg1"/>
              </a:solidFill>
              <a:latin typeface="Abadi" panose="020B0604020104020204" pitchFamily="34" charset="0"/>
            </a:endParaRPr>
          </a:p>
        </p:txBody>
      </p:sp>
      <p:sp>
        <p:nvSpPr>
          <p:cNvPr id="8" name="TextBox 7">
            <a:extLst>
              <a:ext uri="{FF2B5EF4-FFF2-40B4-BE49-F238E27FC236}">
                <a16:creationId xmlns:a16="http://schemas.microsoft.com/office/drawing/2014/main" id="{B97E68DE-1F00-24BD-AEA4-9668F65E8F0E}"/>
              </a:ext>
            </a:extLst>
          </p:cNvPr>
          <p:cNvSpPr txBox="1"/>
          <p:nvPr/>
        </p:nvSpPr>
        <p:spPr>
          <a:xfrm>
            <a:off x="4365747" y="5275277"/>
            <a:ext cx="742511" cy="430887"/>
          </a:xfrm>
          <a:prstGeom prst="rect">
            <a:avLst/>
          </a:prstGeom>
          <a:noFill/>
        </p:spPr>
        <p:txBody>
          <a:bodyPr wrap="none" rtlCol="0">
            <a:spAutoFit/>
          </a:bodyPr>
          <a:lstStyle/>
          <a:p>
            <a:r>
              <a:rPr lang="en-US" sz="2200" dirty="0">
                <a:solidFill>
                  <a:schemeClr val="bg1"/>
                </a:solidFill>
                <a:latin typeface="Abadi" panose="020B0604020104020204" pitchFamily="34" charset="0"/>
              </a:rPr>
              <a:t>Dust</a:t>
            </a:r>
            <a:endParaRPr lang="en-US" sz="2200" baseline="-25000" dirty="0">
              <a:solidFill>
                <a:schemeClr val="bg1"/>
              </a:solidFill>
              <a:latin typeface="Abadi" panose="020B0604020104020204" pitchFamily="34" charset="0"/>
            </a:endParaRPr>
          </a:p>
        </p:txBody>
      </p:sp>
      <p:sp>
        <p:nvSpPr>
          <p:cNvPr id="10" name="TextBox 9">
            <a:extLst>
              <a:ext uri="{FF2B5EF4-FFF2-40B4-BE49-F238E27FC236}">
                <a16:creationId xmlns:a16="http://schemas.microsoft.com/office/drawing/2014/main" id="{D4AF1C8C-979D-7E61-8950-57DCFAAB8BDD}"/>
              </a:ext>
            </a:extLst>
          </p:cNvPr>
          <p:cNvSpPr txBox="1"/>
          <p:nvPr/>
        </p:nvSpPr>
        <p:spPr>
          <a:xfrm>
            <a:off x="213703" y="1673199"/>
            <a:ext cx="3681468" cy="338554"/>
          </a:xfrm>
          <a:prstGeom prst="rect">
            <a:avLst/>
          </a:prstGeom>
          <a:noFill/>
        </p:spPr>
        <p:txBody>
          <a:bodyPr wrap="square" rtlCol="0">
            <a:spAutoFit/>
          </a:bodyPr>
          <a:lstStyle/>
          <a:p>
            <a:r>
              <a:rPr lang="en-US" sz="1600" b="1" i="1" dirty="0">
                <a:latin typeface="Abadi" panose="020B0604020104020204" pitchFamily="34" charset="0"/>
                <a:cs typeface="Times New Roman" panose="02020603050405020304" pitchFamily="18" charset="0"/>
              </a:rPr>
              <a:t>National Lightning Detection Network</a:t>
            </a:r>
          </a:p>
        </p:txBody>
      </p:sp>
      <p:pic>
        <p:nvPicPr>
          <p:cNvPr id="11" name="Picture 10">
            <a:extLst>
              <a:ext uri="{FF2B5EF4-FFF2-40B4-BE49-F238E27FC236}">
                <a16:creationId xmlns:a16="http://schemas.microsoft.com/office/drawing/2014/main" id="{75263A71-3562-914C-F580-D61B14305FB9}"/>
              </a:ext>
            </a:extLst>
          </p:cNvPr>
          <p:cNvPicPr>
            <a:picLocks noChangeAspect="1"/>
          </p:cNvPicPr>
          <p:nvPr/>
        </p:nvPicPr>
        <p:blipFill>
          <a:blip r:embed="rId3"/>
          <a:stretch>
            <a:fillRect/>
          </a:stretch>
        </p:blipFill>
        <p:spPr>
          <a:xfrm>
            <a:off x="3046042" y="2356800"/>
            <a:ext cx="761472" cy="2977802"/>
          </a:xfrm>
          <a:prstGeom prst="rect">
            <a:avLst/>
          </a:prstGeom>
        </p:spPr>
      </p:pic>
      <p:pic>
        <p:nvPicPr>
          <p:cNvPr id="12" name="Picture 11">
            <a:extLst>
              <a:ext uri="{FF2B5EF4-FFF2-40B4-BE49-F238E27FC236}">
                <a16:creationId xmlns:a16="http://schemas.microsoft.com/office/drawing/2014/main" id="{ACB133DD-B30C-0906-133A-0821AAE1F048}"/>
              </a:ext>
            </a:extLst>
          </p:cNvPr>
          <p:cNvPicPr>
            <a:picLocks noChangeAspect="1"/>
          </p:cNvPicPr>
          <p:nvPr/>
        </p:nvPicPr>
        <p:blipFill>
          <a:blip r:embed="rId4"/>
          <a:stretch>
            <a:fillRect/>
          </a:stretch>
        </p:blipFill>
        <p:spPr>
          <a:xfrm>
            <a:off x="238733" y="3900848"/>
            <a:ext cx="2749886" cy="1953826"/>
          </a:xfrm>
          <a:prstGeom prst="rect">
            <a:avLst/>
          </a:prstGeom>
        </p:spPr>
      </p:pic>
      <p:pic>
        <p:nvPicPr>
          <p:cNvPr id="13" name="Picture 12">
            <a:extLst>
              <a:ext uri="{FF2B5EF4-FFF2-40B4-BE49-F238E27FC236}">
                <a16:creationId xmlns:a16="http://schemas.microsoft.com/office/drawing/2014/main" id="{B6C094F0-F550-EB53-C813-830FDDA8B9CA}"/>
              </a:ext>
            </a:extLst>
          </p:cNvPr>
          <p:cNvPicPr>
            <a:picLocks noChangeAspect="1"/>
          </p:cNvPicPr>
          <p:nvPr/>
        </p:nvPicPr>
        <p:blipFill>
          <a:blip r:embed="rId5"/>
          <a:stretch>
            <a:fillRect/>
          </a:stretch>
        </p:blipFill>
        <p:spPr>
          <a:xfrm>
            <a:off x="241112" y="2018636"/>
            <a:ext cx="2749886" cy="1909820"/>
          </a:xfrm>
          <a:prstGeom prst="rect">
            <a:avLst/>
          </a:prstGeom>
        </p:spPr>
      </p:pic>
      <p:sp>
        <p:nvSpPr>
          <p:cNvPr id="14" name="TextBox 13">
            <a:extLst>
              <a:ext uri="{FF2B5EF4-FFF2-40B4-BE49-F238E27FC236}">
                <a16:creationId xmlns:a16="http://schemas.microsoft.com/office/drawing/2014/main" id="{65390BC3-16DC-01E9-03DD-89B99FD93239}"/>
              </a:ext>
            </a:extLst>
          </p:cNvPr>
          <p:cNvSpPr txBox="1"/>
          <p:nvPr/>
        </p:nvSpPr>
        <p:spPr>
          <a:xfrm>
            <a:off x="480403" y="3422906"/>
            <a:ext cx="607051" cy="338554"/>
          </a:xfrm>
          <a:prstGeom prst="rect">
            <a:avLst/>
          </a:prstGeom>
          <a:noFill/>
        </p:spPr>
        <p:txBody>
          <a:bodyPr wrap="square" rtlCol="0">
            <a:spAutoFit/>
          </a:bodyPr>
          <a:lstStyle/>
          <a:p>
            <a:r>
              <a:rPr lang="en-US" sz="1600" b="1" dirty="0">
                <a:latin typeface="Abadi" panose="020B0604020104020204" pitchFamily="34" charset="0"/>
                <a:cs typeface="Times New Roman" panose="02020603050405020304" pitchFamily="18" charset="0"/>
              </a:rPr>
              <a:t>July</a:t>
            </a:r>
          </a:p>
        </p:txBody>
      </p:sp>
      <p:sp>
        <p:nvSpPr>
          <p:cNvPr id="15" name="TextBox 14">
            <a:extLst>
              <a:ext uri="{FF2B5EF4-FFF2-40B4-BE49-F238E27FC236}">
                <a16:creationId xmlns:a16="http://schemas.microsoft.com/office/drawing/2014/main" id="{5503F56A-62E4-0EB8-BF8F-2485121AE379}"/>
              </a:ext>
            </a:extLst>
          </p:cNvPr>
          <p:cNvSpPr txBox="1"/>
          <p:nvPr/>
        </p:nvSpPr>
        <p:spPr>
          <a:xfrm>
            <a:off x="512021" y="5346135"/>
            <a:ext cx="1383192" cy="338554"/>
          </a:xfrm>
          <a:prstGeom prst="rect">
            <a:avLst/>
          </a:prstGeom>
          <a:noFill/>
        </p:spPr>
        <p:txBody>
          <a:bodyPr wrap="square" rtlCol="0">
            <a:spAutoFit/>
          </a:bodyPr>
          <a:lstStyle/>
          <a:p>
            <a:r>
              <a:rPr lang="en-US" sz="1600" b="1" dirty="0">
                <a:latin typeface="Abadi" panose="020B0604020104020204" pitchFamily="34" charset="0"/>
                <a:cs typeface="Times New Roman" panose="02020603050405020304" pitchFamily="18" charset="0"/>
              </a:rPr>
              <a:t>September</a:t>
            </a:r>
          </a:p>
        </p:txBody>
      </p:sp>
      <p:sp>
        <p:nvSpPr>
          <p:cNvPr id="16" name="TextBox 15">
            <a:extLst>
              <a:ext uri="{FF2B5EF4-FFF2-40B4-BE49-F238E27FC236}">
                <a16:creationId xmlns:a16="http://schemas.microsoft.com/office/drawing/2014/main" id="{E1AD2058-BEA9-B6AC-B95B-FE835D2032C9}"/>
              </a:ext>
            </a:extLst>
          </p:cNvPr>
          <p:cNvSpPr txBox="1"/>
          <p:nvPr/>
        </p:nvSpPr>
        <p:spPr>
          <a:xfrm>
            <a:off x="6624090" y="5275190"/>
            <a:ext cx="1215397" cy="430887"/>
          </a:xfrm>
          <a:prstGeom prst="rect">
            <a:avLst/>
          </a:prstGeom>
          <a:noFill/>
        </p:spPr>
        <p:txBody>
          <a:bodyPr wrap="none" rtlCol="0">
            <a:spAutoFit/>
          </a:bodyPr>
          <a:lstStyle/>
          <a:p>
            <a:pPr algn="r"/>
            <a:r>
              <a:rPr lang="en-US" sz="2200" dirty="0">
                <a:solidFill>
                  <a:schemeClr val="bg1"/>
                </a:solidFill>
                <a:latin typeface="Abadi" panose="020B0604020104020204" pitchFamily="34" charset="0"/>
              </a:rPr>
              <a:t>Wildfires</a:t>
            </a:r>
            <a:endParaRPr lang="en-US" sz="2200" baseline="-25000" dirty="0">
              <a:solidFill>
                <a:schemeClr val="bg1"/>
              </a:solidFill>
              <a:latin typeface="Abadi" panose="020B0604020104020204" pitchFamily="34" charset="0"/>
            </a:endParaRPr>
          </a:p>
        </p:txBody>
      </p:sp>
      <p:sp>
        <p:nvSpPr>
          <p:cNvPr id="17" name="TextBox 16">
            <a:extLst>
              <a:ext uri="{FF2B5EF4-FFF2-40B4-BE49-F238E27FC236}">
                <a16:creationId xmlns:a16="http://schemas.microsoft.com/office/drawing/2014/main" id="{A18F927D-1C07-0DD8-3F4E-C9AF1969F296}"/>
              </a:ext>
            </a:extLst>
          </p:cNvPr>
          <p:cNvSpPr txBox="1"/>
          <p:nvPr/>
        </p:nvSpPr>
        <p:spPr>
          <a:xfrm>
            <a:off x="5475735" y="4684026"/>
            <a:ext cx="912429" cy="430887"/>
          </a:xfrm>
          <a:prstGeom prst="rect">
            <a:avLst/>
          </a:prstGeom>
          <a:noFill/>
        </p:spPr>
        <p:txBody>
          <a:bodyPr wrap="none" rtlCol="0">
            <a:spAutoFit/>
          </a:bodyPr>
          <a:lstStyle/>
          <a:p>
            <a:pPr algn="ctr"/>
            <a:r>
              <a:rPr lang="en-US" sz="2200" dirty="0">
                <a:solidFill>
                  <a:schemeClr val="bg1"/>
                </a:solidFill>
                <a:latin typeface="Abadi" panose="020B0604020104020204" pitchFamily="34" charset="0"/>
              </a:rPr>
              <a:t>Plants</a:t>
            </a:r>
            <a:endParaRPr lang="en-US" sz="2200" baseline="-25000" dirty="0">
              <a:solidFill>
                <a:schemeClr val="bg1"/>
              </a:solidFill>
              <a:latin typeface="Abadi" panose="020B0604020104020204" pitchFamily="34" charset="0"/>
            </a:endParaRPr>
          </a:p>
        </p:txBody>
      </p:sp>
      <p:grpSp>
        <p:nvGrpSpPr>
          <p:cNvPr id="18" name="Group 17">
            <a:extLst>
              <a:ext uri="{FF2B5EF4-FFF2-40B4-BE49-F238E27FC236}">
                <a16:creationId xmlns:a16="http://schemas.microsoft.com/office/drawing/2014/main" id="{33741A45-7DB8-9DFB-BDAF-2E546E75A44D}"/>
              </a:ext>
            </a:extLst>
          </p:cNvPr>
          <p:cNvGrpSpPr/>
          <p:nvPr/>
        </p:nvGrpSpPr>
        <p:grpSpPr>
          <a:xfrm>
            <a:off x="8316116" y="1275510"/>
            <a:ext cx="3753302" cy="5481400"/>
            <a:chOff x="195578" y="1340219"/>
            <a:chExt cx="3753302" cy="5481400"/>
          </a:xfrm>
        </p:grpSpPr>
        <p:sp>
          <p:nvSpPr>
            <p:cNvPr id="19" name="Rectangle 18">
              <a:extLst>
                <a:ext uri="{FF2B5EF4-FFF2-40B4-BE49-F238E27FC236}">
                  <a16:creationId xmlns:a16="http://schemas.microsoft.com/office/drawing/2014/main" id="{F8D29054-7BDA-7E0F-B34B-CD89B9248D30}"/>
                </a:ext>
              </a:extLst>
            </p:cNvPr>
            <p:cNvSpPr/>
            <p:nvPr/>
          </p:nvSpPr>
          <p:spPr bwMode="auto">
            <a:xfrm>
              <a:off x="195578" y="1349201"/>
              <a:ext cx="3753302" cy="5472418"/>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pic>
          <p:nvPicPr>
            <p:cNvPr id="20" name="Picture 19">
              <a:extLst>
                <a:ext uri="{FF2B5EF4-FFF2-40B4-BE49-F238E27FC236}">
                  <a16:creationId xmlns:a16="http://schemas.microsoft.com/office/drawing/2014/main" id="{64EBF8D4-F804-CB58-4A06-F0D0D7DE99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5642"/>
            <a:stretch/>
          </p:blipFill>
          <p:spPr>
            <a:xfrm>
              <a:off x="516092" y="1552519"/>
              <a:ext cx="3374761" cy="2528245"/>
            </a:xfrm>
            <a:prstGeom prst="rect">
              <a:avLst/>
            </a:prstGeom>
          </p:spPr>
        </p:pic>
        <p:pic>
          <p:nvPicPr>
            <p:cNvPr id="21" name="Picture 20">
              <a:extLst>
                <a:ext uri="{FF2B5EF4-FFF2-40B4-BE49-F238E27FC236}">
                  <a16:creationId xmlns:a16="http://schemas.microsoft.com/office/drawing/2014/main" id="{DA1BE02C-8E20-4503-BE68-88FE886D4E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7699"/>
            <a:stretch/>
          </p:blipFill>
          <p:spPr>
            <a:xfrm>
              <a:off x="516092" y="4176510"/>
              <a:ext cx="3374761" cy="2591451"/>
            </a:xfrm>
            <a:prstGeom prst="rect">
              <a:avLst/>
            </a:prstGeom>
          </p:spPr>
        </p:pic>
        <p:sp>
          <p:nvSpPr>
            <p:cNvPr id="22" name="TextBox 21">
              <a:extLst>
                <a:ext uri="{FF2B5EF4-FFF2-40B4-BE49-F238E27FC236}">
                  <a16:creationId xmlns:a16="http://schemas.microsoft.com/office/drawing/2014/main" id="{439CDDF7-7EA7-AC63-6D04-62D80D15CF83}"/>
                </a:ext>
              </a:extLst>
            </p:cNvPr>
            <p:cNvSpPr txBox="1"/>
            <p:nvPr/>
          </p:nvSpPr>
          <p:spPr>
            <a:xfrm rot="16200000">
              <a:off x="-976768" y="3900744"/>
              <a:ext cx="2828018" cy="369332"/>
            </a:xfrm>
            <a:prstGeom prst="rect">
              <a:avLst/>
            </a:prstGeom>
            <a:noFill/>
          </p:spPr>
          <p:txBody>
            <a:bodyPr wrap="none" rtlCol="0">
              <a:spAutoFit/>
            </a:bodyPr>
            <a:lstStyle/>
            <a:p>
              <a:pPr algn="ctr"/>
              <a:r>
                <a:rPr lang="en-US" sz="1800" b="1" dirty="0">
                  <a:latin typeface="Abadi" panose="020B0604020104020204" pitchFamily="34" charset="0"/>
                </a:rPr>
                <a:t> Wildfires:  August 4, 2017</a:t>
              </a:r>
            </a:p>
          </p:txBody>
        </p:sp>
        <p:sp>
          <p:nvSpPr>
            <p:cNvPr id="23" name="TextBox 22">
              <a:extLst>
                <a:ext uri="{FF2B5EF4-FFF2-40B4-BE49-F238E27FC236}">
                  <a16:creationId xmlns:a16="http://schemas.microsoft.com/office/drawing/2014/main" id="{5E5073DB-C616-02F0-05FF-616DC0CA6A18}"/>
                </a:ext>
              </a:extLst>
            </p:cNvPr>
            <p:cNvSpPr txBox="1"/>
            <p:nvPr/>
          </p:nvSpPr>
          <p:spPr>
            <a:xfrm>
              <a:off x="812011" y="1340219"/>
              <a:ext cx="707245" cy="369332"/>
            </a:xfrm>
            <a:prstGeom prst="rect">
              <a:avLst/>
            </a:prstGeom>
            <a:noFill/>
          </p:spPr>
          <p:txBody>
            <a:bodyPr wrap="none" rtlCol="0">
              <a:spAutoFit/>
            </a:bodyPr>
            <a:lstStyle/>
            <a:p>
              <a:r>
                <a:rPr lang="en-US" b="1" dirty="0">
                  <a:latin typeface="Abadi" panose="020B0604020104020204" pitchFamily="34" charset="0"/>
                </a:rPr>
                <a:t>PM</a:t>
              </a:r>
              <a:r>
                <a:rPr lang="en-US" b="1" baseline="-25000" dirty="0">
                  <a:latin typeface="Abadi" panose="020B0604020104020204" pitchFamily="34" charset="0"/>
                </a:rPr>
                <a:t>2.5</a:t>
              </a:r>
              <a:endParaRPr lang="en-US" b="1" dirty="0">
                <a:latin typeface="Abadi" panose="020B0604020104020204" pitchFamily="34" charset="0"/>
              </a:endParaRPr>
            </a:p>
          </p:txBody>
        </p:sp>
        <p:sp>
          <p:nvSpPr>
            <p:cNvPr id="24" name="TextBox 23">
              <a:extLst>
                <a:ext uri="{FF2B5EF4-FFF2-40B4-BE49-F238E27FC236}">
                  <a16:creationId xmlns:a16="http://schemas.microsoft.com/office/drawing/2014/main" id="{7B25530D-E42F-7B3B-3BDE-9FAAF22C7C33}"/>
                </a:ext>
              </a:extLst>
            </p:cNvPr>
            <p:cNvSpPr txBox="1"/>
            <p:nvPr/>
          </p:nvSpPr>
          <p:spPr>
            <a:xfrm>
              <a:off x="812011" y="3976454"/>
              <a:ext cx="434734" cy="369332"/>
            </a:xfrm>
            <a:prstGeom prst="rect">
              <a:avLst/>
            </a:prstGeom>
            <a:noFill/>
          </p:spPr>
          <p:txBody>
            <a:bodyPr wrap="none" rtlCol="0">
              <a:spAutoFit/>
            </a:bodyPr>
            <a:lstStyle/>
            <a:p>
              <a:r>
                <a:rPr lang="en-US" b="1" dirty="0">
                  <a:latin typeface="Abadi" panose="020B0604020104020204" pitchFamily="34" charset="0"/>
                </a:rPr>
                <a:t>O</a:t>
              </a:r>
              <a:r>
                <a:rPr lang="en-US" b="1" baseline="-25000" dirty="0">
                  <a:latin typeface="Abadi" panose="020B0604020104020204" pitchFamily="34" charset="0"/>
                </a:rPr>
                <a:t>3</a:t>
              </a:r>
              <a:endParaRPr lang="en-US" b="1" dirty="0">
                <a:latin typeface="Abadi" panose="020B0604020104020204" pitchFamily="34" charset="0"/>
              </a:endParaRPr>
            </a:p>
          </p:txBody>
        </p:sp>
      </p:grpSp>
      <p:sp>
        <p:nvSpPr>
          <p:cNvPr id="25" name="TextBox 24">
            <a:extLst>
              <a:ext uri="{FF2B5EF4-FFF2-40B4-BE49-F238E27FC236}">
                <a16:creationId xmlns:a16="http://schemas.microsoft.com/office/drawing/2014/main" id="{59141613-3B31-B3A8-D8F2-1D33F41464F9}"/>
              </a:ext>
            </a:extLst>
          </p:cNvPr>
          <p:cNvSpPr txBox="1"/>
          <p:nvPr/>
        </p:nvSpPr>
        <p:spPr>
          <a:xfrm>
            <a:off x="180609" y="5971600"/>
            <a:ext cx="3970959" cy="584775"/>
          </a:xfrm>
          <a:prstGeom prst="rect">
            <a:avLst/>
          </a:prstGeom>
          <a:noFill/>
        </p:spPr>
        <p:txBody>
          <a:bodyPr wrap="none" rtlCol="0">
            <a:spAutoFit/>
          </a:bodyPr>
          <a:lstStyle/>
          <a:p>
            <a:r>
              <a:rPr lang="en-US" sz="1600" dirty="0">
                <a:latin typeface="Abadi" panose="020B0604020104020204" pitchFamily="34" charset="0"/>
              </a:rPr>
              <a:t>Kang et al., </a:t>
            </a:r>
            <a:r>
              <a:rPr lang="en-US" sz="1600" i="1" dirty="0">
                <a:latin typeface="Abadi" panose="020B0604020104020204" pitchFamily="34" charset="0"/>
              </a:rPr>
              <a:t>Atmosphere</a:t>
            </a:r>
            <a:r>
              <a:rPr lang="en-US" sz="1600" dirty="0">
                <a:latin typeface="Abadi" panose="020B0604020104020204" pitchFamily="34" charset="0"/>
              </a:rPr>
              <a:t>, 2022</a:t>
            </a:r>
          </a:p>
          <a:p>
            <a:r>
              <a:rPr lang="en-US" sz="1600" dirty="0">
                <a:solidFill>
                  <a:schemeClr val="accent1">
                    <a:lumMod val="75000"/>
                  </a:schemeClr>
                </a:solidFill>
                <a:latin typeface="Abadi" panose="020B0604020104020204" pitchFamily="34" charset="0"/>
                <a:hlinkClick r:id="rId8">
                  <a:extLst>
                    <a:ext uri="{A12FA001-AC4F-418D-AE19-62706E023703}">
                      <ahyp:hlinkClr xmlns:ahyp="http://schemas.microsoft.com/office/drawing/2018/hyperlinkcolor" val="tx"/>
                    </a:ext>
                  </a:extLst>
                </a:hlinkClick>
              </a:rPr>
              <a:t>https://doi.org/10.3390/atmos13081248</a:t>
            </a:r>
            <a:r>
              <a:rPr lang="en-US" sz="1600" dirty="0">
                <a:solidFill>
                  <a:schemeClr val="accent1">
                    <a:lumMod val="75000"/>
                  </a:schemeClr>
                </a:solidFill>
                <a:latin typeface="Abadi" panose="020B0604020104020204" pitchFamily="34" charset="0"/>
              </a:rPr>
              <a:t> </a:t>
            </a:r>
          </a:p>
        </p:txBody>
      </p:sp>
    </p:spTree>
    <p:extLst>
      <p:ext uri="{BB962C8B-B14F-4D97-AF65-F5344CB8AC3E}">
        <p14:creationId xmlns:p14="http://schemas.microsoft.com/office/powerpoint/2010/main" val="4191970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93D29BEB-5716-BF69-A6F3-E672DE2CD7E9}"/>
              </a:ext>
            </a:extLst>
          </p:cNvPr>
          <p:cNvGrpSpPr/>
          <p:nvPr/>
        </p:nvGrpSpPr>
        <p:grpSpPr>
          <a:xfrm>
            <a:off x="-677972" y="3220698"/>
            <a:ext cx="13547944" cy="4550180"/>
            <a:chOff x="-677972" y="3220698"/>
            <a:chExt cx="13547944" cy="4550180"/>
          </a:xfrm>
        </p:grpSpPr>
        <p:grpSp>
          <p:nvGrpSpPr>
            <p:cNvPr id="55" name="Group 54">
              <a:extLst>
                <a:ext uri="{FF2B5EF4-FFF2-40B4-BE49-F238E27FC236}">
                  <a16:creationId xmlns:a16="http://schemas.microsoft.com/office/drawing/2014/main" id="{087976E0-DA8B-382D-DB4C-6FF22ADC8CD3}"/>
                </a:ext>
              </a:extLst>
            </p:cNvPr>
            <p:cNvGrpSpPr/>
            <p:nvPr/>
          </p:nvGrpSpPr>
          <p:grpSpPr>
            <a:xfrm>
              <a:off x="-677972" y="3220698"/>
              <a:ext cx="13547944" cy="4550180"/>
              <a:chOff x="-677972" y="3220698"/>
              <a:chExt cx="13547944" cy="4550180"/>
            </a:xfrm>
          </p:grpSpPr>
          <p:sp>
            <p:nvSpPr>
              <p:cNvPr id="91" name="Block Arc 90">
                <a:extLst>
                  <a:ext uri="{FF2B5EF4-FFF2-40B4-BE49-F238E27FC236}">
                    <a16:creationId xmlns:a16="http://schemas.microsoft.com/office/drawing/2014/main" id="{748D2171-5CA3-EA60-CED7-09EA3DA2BDDA}"/>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2" name="Block Arc 91">
                <a:extLst>
                  <a:ext uri="{FF2B5EF4-FFF2-40B4-BE49-F238E27FC236}">
                    <a16:creationId xmlns:a16="http://schemas.microsoft.com/office/drawing/2014/main" id="{48307361-8C30-79C0-B572-4FB58FA8C66C}"/>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93" name="Block Arc 92">
                <a:extLst>
                  <a:ext uri="{FF2B5EF4-FFF2-40B4-BE49-F238E27FC236}">
                    <a16:creationId xmlns:a16="http://schemas.microsoft.com/office/drawing/2014/main" id="{DCD18623-3345-610C-5E78-11A7FD31D22C}"/>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4" name="Block Arc 93">
                <a:extLst>
                  <a:ext uri="{FF2B5EF4-FFF2-40B4-BE49-F238E27FC236}">
                    <a16:creationId xmlns:a16="http://schemas.microsoft.com/office/drawing/2014/main" id="{DB75EB88-DB51-17C3-352F-7E6D0AFF8B25}"/>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5" name="Block Arc 94">
                <a:extLst>
                  <a:ext uri="{FF2B5EF4-FFF2-40B4-BE49-F238E27FC236}">
                    <a16:creationId xmlns:a16="http://schemas.microsoft.com/office/drawing/2014/main" id="{73CBF0B0-6F64-91EF-5A74-9D822575D312}"/>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6" name="Block Arc 95">
                <a:extLst>
                  <a:ext uri="{FF2B5EF4-FFF2-40B4-BE49-F238E27FC236}">
                    <a16:creationId xmlns:a16="http://schemas.microsoft.com/office/drawing/2014/main" id="{CA53705F-8816-AA33-B16D-1CAC3699A775}"/>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7" name="Block Arc 96">
                <a:extLst>
                  <a:ext uri="{FF2B5EF4-FFF2-40B4-BE49-F238E27FC236}">
                    <a16:creationId xmlns:a16="http://schemas.microsoft.com/office/drawing/2014/main" id="{CDC0D07C-457C-7413-89E7-181925C3AF33}"/>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56" name="Group 55">
              <a:extLst>
                <a:ext uri="{FF2B5EF4-FFF2-40B4-BE49-F238E27FC236}">
                  <a16:creationId xmlns:a16="http://schemas.microsoft.com/office/drawing/2014/main" id="{4FED8F88-EB1B-4027-3A08-71461F420477}"/>
                </a:ext>
              </a:extLst>
            </p:cNvPr>
            <p:cNvGrpSpPr/>
            <p:nvPr/>
          </p:nvGrpSpPr>
          <p:grpSpPr>
            <a:xfrm>
              <a:off x="190" y="5031327"/>
              <a:ext cx="11847304" cy="1707697"/>
              <a:chOff x="190" y="5031327"/>
              <a:chExt cx="11847304" cy="1707697"/>
            </a:xfrm>
          </p:grpSpPr>
          <p:cxnSp>
            <p:nvCxnSpPr>
              <p:cNvPr id="57" name="Straight Connector 56">
                <a:extLst>
                  <a:ext uri="{FF2B5EF4-FFF2-40B4-BE49-F238E27FC236}">
                    <a16:creationId xmlns:a16="http://schemas.microsoft.com/office/drawing/2014/main" id="{B08A7DAD-B876-C6A0-6EA3-A74B9A4887F3}"/>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307E98C-B2AD-4454-AC9B-D56F16DFB3B7}"/>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87395A3-829C-EA7D-1DF8-4EAD7BE39BE5}"/>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86F2D82-BB2D-D944-27BE-31A102821777}"/>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4A5CA56-6F86-C989-C4D0-1C8D5E2BA802}"/>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7583D82-C279-E792-35E0-F2620DEB7743}"/>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CEFF47C-7824-44AC-F7D9-942AF1E543A0}"/>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27D85AA-A338-1B8B-9FDD-CA652FCC094E}"/>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C8540BA-9A1D-62B9-6E5B-09901C449140}"/>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C9703-8ACE-DAF9-6818-B2EEEFF827C9}"/>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B28588-CFBD-685C-785B-2B870EA7A2C5}"/>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616A3F6-532F-8A5B-4F4A-13A8B0B87D00}"/>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7FA9C44-1E10-5F1E-291F-B58B911961BA}"/>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B3387FE-825D-0D71-AB60-F0B13D791779}"/>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FECFE53-5A38-47B8-B39C-21DED7346E27}"/>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61EFC1-3EF2-CEE7-DE07-8A581153A525}"/>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7E443A4-64EB-D997-2E29-654C3F691770}"/>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3773D9A-14E6-A605-B9A2-6AB00503E1D2}"/>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75" name="TextBox 74">
                <a:extLst>
                  <a:ext uri="{FF2B5EF4-FFF2-40B4-BE49-F238E27FC236}">
                    <a16:creationId xmlns:a16="http://schemas.microsoft.com/office/drawing/2014/main" id="{5F96B79C-1B24-D757-7D24-F228EE408F0C}"/>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76" name="TextBox 75">
                <a:extLst>
                  <a:ext uri="{FF2B5EF4-FFF2-40B4-BE49-F238E27FC236}">
                    <a16:creationId xmlns:a16="http://schemas.microsoft.com/office/drawing/2014/main" id="{51AE37C8-B413-3C81-C331-A3522A427370}"/>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77" name="TextBox 76">
                <a:extLst>
                  <a:ext uri="{FF2B5EF4-FFF2-40B4-BE49-F238E27FC236}">
                    <a16:creationId xmlns:a16="http://schemas.microsoft.com/office/drawing/2014/main" id="{EFD264FA-CED7-DEC6-8139-455D5D064FC6}"/>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78" name="TextBox 77">
                <a:extLst>
                  <a:ext uri="{FF2B5EF4-FFF2-40B4-BE49-F238E27FC236}">
                    <a16:creationId xmlns:a16="http://schemas.microsoft.com/office/drawing/2014/main" id="{2839B4F4-8247-2367-C245-E0A4C8E419D1}"/>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79" name="TextBox 78">
                <a:extLst>
                  <a:ext uri="{FF2B5EF4-FFF2-40B4-BE49-F238E27FC236}">
                    <a16:creationId xmlns:a16="http://schemas.microsoft.com/office/drawing/2014/main" id="{856D101C-0E1A-99FC-2FBA-A14E495A143F}"/>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80" name="TextBox 79">
                <a:extLst>
                  <a:ext uri="{FF2B5EF4-FFF2-40B4-BE49-F238E27FC236}">
                    <a16:creationId xmlns:a16="http://schemas.microsoft.com/office/drawing/2014/main" id="{0FEA34E3-A154-2618-6EC6-C0C4BBE029AD}"/>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81" name="TextBox 80">
                <a:extLst>
                  <a:ext uri="{FF2B5EF4-FFF2-40B4-BE49-F238E27FC236}">
                    <a16:creationId xmlns:a16="http://schemas.microsoft.com/office/drawing/2014/main" id="{C88D3813-5BD1-736B-BC99-0AC365623D95}"/>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82" name="TextBox 81">
                <a:extLst>
                  <a:ext uri="{FF2B5EF4-FFF2-40B4-BE49-F238E27FC236}">
                    <a16:creationId xmlns:a16="http://schemas.microsoft.com/office/drawing/2014/main" id="{6D3D3426-4EBD-50AE-6066-310CF0F238BE}"/>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83" name="TextBox 82">
                <a:extLst>
                  <a:ext uri="{FF2B5EF4-FFF2-40B4-BE49-F238E27FC236}">
                    <a16:creationId xmlns:a16="http://schemas.microsoft.com/office/drawing/2014/main" id="{E0DE5431-BE13-830E-95C5-9D3BD6E20D73}"/>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84" name="TextBox 83">
                <a:extLst>
                  <a:ext uri="{FF2B5EF4-FFF2-40B4-BE49-F238E27FC236}">
                    <a16:creationId xmlns:a16="http://schemas.microsoft.com/office/drawing/2014/main" id="{C0D74B16-4E7D-7252-F5C7-83D77745E1A2}"/>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85" name="TextBox 84">
                <a:extLst>
                  <a:ext uri="{FF2B5EF4-FFF2-40B4-BE49-F238E27FC236}">
                    <a16:creationId xmlns:a16="http://schemas.microsoft.com/office/drawing/2014/main" id="{FE914D61-AF86-ED5F-FF03-C3808660848C}"/>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86" name="TextBox 85">
                <a:extLst>
                  <a:ext uri="{FF2B5EF4-FFF2-40B4-BE49-F238E27FC236}">
                    <a16:creationId xmlns:a16="http://schemas.microsoft.com/office/drawing/2014/main" id="{141EAB2E-CC89-2E25-3D1C-AD7FB1199030}"/>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87" name="TextBox 86">
                <a:extLst>
                  <a:ext uri="{FF2B5EF4-FFF2-40B4-BE49-F238E27FC236}">
                    <a16:creationId xmlns:a16="http://schemas.microsoft.com/office/drawing/2014/main" id="{A459FDA4-3422-913F-50BE-62FD244CCE1F}"/>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88" name="TextBox 87">
                <a:extLst>
                  <a:ext uri="{FF2B5EF4-FFF2-40B4-BE49-F238E27FC236}">
                    <a16:creationId xmlns:a16="http://schemas.microsoft.com/office/drawing/2014/main" id="{E5DD970B-116C-C7D0-45DB-954840CA3FD5}"/>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89" name="TextBox 88">
                <a:extLst>
                  <a:ext uri="{FF2B5EF4-FFF2-40B4-BE49-F238E27FC236}">
                    <a16:creationId xmlns:a16="http://schemas.microsoft.com/office/drawing/2014/main" id="{FABB5B10-EFEB-C446-2BB8-1A61DFB99E60}"/>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90" name="TextBox 89">
                <a:extLst>
                  <a:ext uri="{FF2B5EF4-FFF2-40B4-BE49-F238E27FC236}">
                    <a16:creationId xmlns:a16="http://schemas.microsoft.com/office/drawing/2014/main" id="{F05FAD86-C6BD-641B-D307-C6F738C86F36}"/>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2" name="Title 1">
            <a:extLst>
              <a:ext uri="{FF2B5EF4-FFF2-40B4-BE49-F238E27FC236}">
                <a16:creationId xmlns:a16="http://schemas.microsoft.com/office/drawing/2014/main" id="{88AA6E53-41F9-5AA8-51B7-7C915E6820AA}"/>
              </a:ext>
            </a:extLst>
          </p:cNvPr>
          <p:cNvSpPr>
            <a:spLocks noGrp="1"/>
          </p:cNvSpPr>
          <p:nvPr>
            <p:ph type="title"/>
          </p:nvPr>
        </p:nvSpPr>
        <p:spPr/>
        <p:txBody>
          <a:bodyPr>
            <a:normAutofit fontScale="90000"/>
          </a:bodyPr>
          <a:lstStyle/>
          <a:p>
            <a:r>
              <a:rPr lang="en-US" dirty="0"/>
              <a:t>Emerging Pollutants of Concern: PFAS</a:t>
            </a:r>
          </a:p>
        </p:txBody>
      </p:sp>
      <p:sp>
        <p:nvSpPr>
          <p:cNvPr id="3" name="Slide Number Placeholder 2">
            <a:extLst>
              <a:ext uri="{FF2B5EF4-FFF2-40B4-BE49-F238E27FC236}">
                <a16:creationId xmlns:a16="http://schemas.microsoft.com/office/drawing/2014/main" id="{8E37CF6E-1AAE-610A-428D-86F359075EBE}"/>
              </a:ext>
            </a:extLst>
          </p:cNvPr>
          <p:cNvSpPr>
            <a:spLocks noGrp="1"/>
          </p:cNvSpPr>
          <p:nvPr>
            <p:ph type="sldNum" sz="quarter" idx="12"/>
          </p:nvPr>
        </p:nvSpPr>
        <p:spPr/>
        <p:txBody>
          <a:bodyPr/>
          <a:lstStyle/>
          <a:p>
            <a:fld id="{B1ACB710-0265-4668-9FC1-C9C0EDA73F24}" type="slidenum">
              <a:rPr lang="en-US" smtClean="0"/>
              <a:pPr/>
              <a:t>22</a:t>
            </a:fld>
            <a:endParaRPr lang="en-US"/>
          </a:p>
        </p:txBody>
      </p:sp>
      <p:sp>
        <p:nvSpPr>
          <p:cNvPr id="48" name="Star: 5 Points 47">
            <a:extLst>
              <a:ext uri="{FF2B5EF4-FFF2-40B4-BE49-F238E27FC236}">
                <a16:creationId xmlns:a16="http://schemas.microsoft.com/office/drawing/2014/main" id="{100B977D-2568-C058-7229-85EABDE91404}"/>
              </a:ext>
            </a:extLst>
          </p:cNvPr>
          <p:cNvSpPr>
            <a:spLocks noChangeAspect="1"/>
          </p:cNvSpPr>
          <p:nvPr/>
        </p:nvSpPr>
        <p:spPr>
          <a:xfrm>
            <a:off x="10697818" y="4908482"/>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BFF77405-8115-EFCC-BA3A-8947A814D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 y="3937448"/>
            <a:ext cx="8363712" cy="2822448"/>
          </a:xfrm>
          <a:prstGeom prst="rect">
            <a:avLst/>
          </a:prstGeom>
          <a:effectLst>
            <a:softEdge rad="63500"/>
          </a:effectLst>
        </p:spPr>
      </p:pic>
      <p:sp>
        <p:nvSpPr>
          <p:cNvPr id="50" name="TextBox 49">
            <a:extLst>
              <a:ext uri="{FF2B5EF4-FFF2-40B4-BE49-F238E27FC236}">
                <a16:creationId xmlns:a16="http://schemas.microsoft.com/office/drawing/2014/main" id="{8788C737-5C27-2FDF-3DE3-6CB58A146DD7}"/>
              </a:ext>
            </a:extLst>
          </p:cNvPr>
          <p:cNvSpPr txBox="1"/>
          <p:nvPr/>
        </p:nvSpPr>
        <p:spPr>
          <a:xfrm>
            <a:off x="397033" y="1349548"/>
            <a:ext cx="6233547" cy="707886"/>
          </a:xfrm>
          <a:prstGeom prst="rect">
            <a:avLst/>
          </a:prstGeom>
          <a:noFill/>
        </p:spPr>
        <p:txBody>
          <a:bodyPr wrap="square" rtlCol="0">
            <a:spAutoFit/>
          </a:bodyPr>
          <a:lstStyle/>
          <a:p>
            <a:pPr>
              <a:spcAft>
                <a:spcPts val="1200"/>
              </a:spcAft>
            </a:pPr>
            <a:r>
              <a:rPr lang="en-US" sz="2000" b="1" dirty="0">
                <a:solidFill>
                  <a:schemeClr val="accent1">
                    <a:lumMod val="75000"/>
                  </a:schemeClr>
                </a:solidFill>
                <a:latin typeface="Abadi" panose="020B0604020104020204" pitchFamily="34" charset="0"/>
              </a:rPr>
              <a:t>CMAQ is used to simulate local atmospheric fate and transport of per- and polyfluorinated substances (PFAS).</a:t>
            </a:r>
          </a:p>
        </p:txBody>
      </p:sp>
      <p:sp>
        <p:nvSpPr>
          <p:cNvPr id="51" name="TextBox 50">
            <a:extLst>
              <a:ext uri="{FF2B5EF4-FFF2-40B4-BE49-F238E27FC236}">
                <a16:creationId xmlns:a16="http://schemas.microsoft.com/office/drawing/2014/main" id="{CC48A5C1-5CC2-D619-8CC2-139F9BACAF0F}"/>
              </a:ext>
            </a:extLst>
          </p:cNvPr>
          <p:cNvSpPr txBox="1"/>
          <p:nvPr/>
        </p:nvSpPr>
        <p:spPr>
          <a:xfrm>
            <a:off x="2846848" y="4431067"/>
            <a:ext cx="3839165" cy="584775"/>
          </a:xfrm>
          <a:prstGeom prst="rect">
            <a:avLst/>
          </a:prstGeom>
          <a:noFill/>
        </p:spPr>
        <p:txBody>
          <a:bodyPr wrap="square" rtlCol="0">
            <a:spAutoFit/>
          </a:bodyPr>
          <a:lstStyle/>
          <a:p>
            <a:r>
              <a:rPr lang="en-US" sz="1600" dirty="0">
                <a:latin typeface="Abadi" panose="020B0604020104020204" pitchFamily="34" charset="0"/>
              </a:rPr>
              <a:t>D’Ambro et al., </a:t>
            </a:r>
            <a:r>
              <a:rPr lang="en-US" sz="1600" i="1" dirty="0">
                <a:latin typeface="Abadi" panose="020B0604020104020204" pitchFamily="34" charset="0"/>
              </a:rPr>
              <a:t>ES&amp;T</a:t>
            </a:r>
            <a:r>
              <a:rPr lang="en-US" sz="1600" dirty="0">
                <a:latin typeface="Abadi" panose="020B0604020104020204" pitchFamily="34" charset="0"/>
              </a:rPr>
              <a:t>, 2021</a:t>
            </a:r>
          </a:p>
          <a:p>
            <a:r>
              <a:rPr lang="en-US" sz="1600" dirty="0">
                <a:solidFill>
                  <a:schemeClr val="accent1">
                    <a:lumMod val="75000"/>
                  </a:schemeClr>
                </a:solidFill>
                <a:latin typeface="Abadi" panose="020B0604020104020204" pitchFamily="34" charset="0"/>
                <a:hlinkClick r:id="rId3">
                  <a:extLst>
                    <a:ext uri="{A12FA001-AC4F-418D-AE19-62706E023703}">
                      <ahyp:hlinkClr xmlns:ahyp="http://schemas.microsoft.com/office/drawing/2018/hyperlinkcolor" val="tx"/>
                    </a:ext>
                  </a:extLst>
                </a:hlinkClick>
              </a:rPr>
              <a:t>https://doi.org/10.1021/acs.est.0c06580</a:t>
            </a:r>
            <a:r>
              <a:rPr lang="en-US" sz="1600" dirty="0">
                <a:solidFill>
                  <a:schemeClr val="accent1">
                    <a:lumMod val="75000"/>
                  </a:schemeClr>
                </a:solidFill>
                <a:latin typeface="Abadi" panose="020B0604020104020204" pitchFamily="34" charset="0"/>
              </a:rPr>
              <a:t>  </a:t>
            </a:r>
          </a:p>
        </p:txBody>
      </p:sp>
      <p:sp>
        <p:nvSpPr>
          <p:cNvPr id="52" name="TextBox 51">
            <a:extLst>
              <a:ext uri="{FF2B5EF4-FFF2-40B4-BE49-F238E27FC236}">
                <a16:creationId xmlns:a16="http://schemas.microsoft.com/office/drawing/2014/main" id="{752004BB-C76A-7212-C6D0-3335B8765B07}"/>
              </a:ext>
            </a:extLst>
          </p:cNvPr>
          <p:cNvSpPr txBox="1"/>
          <p:nvPr/>
        </p:nvSpPr>
        <p:spPr>
          <a:xfrm>
            <a:off x="288469" y="2030623"/>
            <a:ext cx="3474719" cy="1969770"/>
          </a:xfrm>
          <a:prstGeom prst="rect">
            <a:avLst/>
          </a:prstGeom>
          <a:noFill/>
        </p:spPr>
        <p:txBody>
          <a:bodyPr wrap="square" rtlCol="0">
            <a:spAutoFit/>
          </a:bodyPr>
          <a:lstStyle/>
          <a:p>
            <a:pPr>
              <a:spcAft>
                <a:spcPts val="1200"/>
              </a:spcAft>
            </a:pPr>
            <a:r>
              <a:rPr lang="en-US" sz="1600" dirty="0">
                <a:latin typeface="Abadi" panose="020B0604020104020204" pitchFamily="34" charset="0"/>
              </a:rPr>
              <a:t>Deposition and air concentrations are highest near the facility, decreasing rapidly with distance.</a:t>
            </a:r>
          </a:p>
          <a:p>
            <a:pPr>
              <a:spcAft>
                <a:spcPts val="1200"/>
              </a:spcAft>
            </a:pPr>
            <a:r>
              <a:rPr lang="en-US" sz="1600" dirty="0">
                <a:latin typeface="Abadi" panose="020B0604020104020204" pitchFamily="34" charset="0"/>
              </a:rPr>
              <a:t>5% of total emissions by mass are deposited within ~150 km of the facility; the remaining mass is transported farther.</a:t>
            </a:r>
          </a:p>
        </p:txBody>
      </p:sp>
      <p:pic>
        <p:nvPicPr>
          <p:cNvPr id="53" name="Picture 52">
            <a:extLst>
              <a:ext uri="{FF2B5EF4-FFF2-40B4-BE49-F238E27FC236}">
                <a16:creationId xmlns:a16="http://schemas.microsoft.com/office/drawing/2014/main" id="{8C2FD57D-CE58-4313-65DB-536B5A7A662E}"/>
              </a:ext>
            </a:extLst>
          </p:cNvPr>
          <p:cNvPicPr>
            <a:picLocks noChangeAspect="1"/>
          </p:cNvPicPr>
          <p:nvPr/>
        </p:nvPicPr>
        <p:blipFill rotWithShape="1">
          <a:blip r:embed="rId4">
            <a:extLst>
              <a:ext uri="{28A0092B-C50C-407E-A947-70E740481C1C}">
                <a14:useLocalDpi xmlns:a14="http://schemas.microsoft.com/office/drawing/2010/main" val="0"/>
              </a:ext>
            </a:extLst>
          </a:blip>
          <a:srcRect l="34958" t="8433" r="33222"/>
          <a:stretch/>
        </p:blipFill>
        <p:spPr bwMode="auto">
          <a:xfrm>
            <a:off x="3835506" y="2089121"/>
            <a:ext cx="2831527" cy="2011680"/>
          </a:xfrm>
          <a:prstGeom prst="rect">
            <a:avLst/>
          </a:prstGeom>
          <a:noFill/>
        </p:spPr>
      </p:pic>
      <p:pic>
        <p:nvPicPr>
          <p:cNvPr id="2050" name="Picture 2">
            <a:extLst>
              <a:ext uri="{FF2B5EF4-FFF2-40B4-BE49-F238E27FC236}">
                <a16:creationId xmlns:a16="http://schemas.microsoft.com/office/drawing/2014/main" id="{EAE0B97F-2D96-16E5-ABA0-807E8B98DE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3561" y="1377431"/>
            <a:ext cx="3839462" cy="2194560"/>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46FB7627-F572-53EB-F21D-FF1240B69BAA}"/>
              </a:ext>
            </a:extLst>
          </p:cNvPr>
          <p:cNvSpPr txBox="1"/>
          <p:nvPr/>
        </p:nvSpPr>
        <p:spPr>
          <a:xfrm>
            <a:off x="8798445" y="3625426"/>
            <a:ext cx="3284578" cy="830997"/>
          </a:xfrm>
          <a:prstGeom prst="rect">
            <a:avLst/>
          </a:prstGeom>
          <a:noFill/>
        </p:spPr>
        <p:txBody>
          <a:bodyPr wrap="square" rtlCol="0">
            <a:spAutoFit/>
          </a:bodyPr>
          <a:lstStyle/>
          <a:p>
            <a:r>
              <a:rPr lang="en-US" sz="1600" dirty="0">
                <a:latin typeface="Abadi" panose="020B0604020104020204" pitchFamily="34" charset="0"/>
              </a:rPr>
              <a:t>D’Ambro et al., </a:t>
            </a:r>
            <a:r>
              <a:rPr lang="en-US" sz="1600" i="1" dirty="0">
                <a:latin typeface="Abadi" panose="020B0604020104020204" pitchFamily="34" charset="0"/>
              </a:rPr>
              <a:t>Sci. Tot. Env.</a:t>
            </a:r>
            <a:r>
              <a:rPr lang="en-US" sz="1600" dirty="0">
                <a:latin typeface="Abadi" panose="020B0604020104020204" pitchFamily="34" charset="0"/>
              </a:rPr>
              <a:t>, 2023</a:t>
            </a:r>
          </a:p>
          <a:p>
            <a:r>
              <a:rPr lang="en-US" sz="1600" dirty="0">
                <a:solidFill>
                  <a:schemeClr val="accent1">
                    <a:lumMod val="75000"/>
                  </a:schemeClr>
                </a:solidFill>
                <a:latin typeface="Abadi" panose="020B0604020104020204" pitchFamily="34" charset="0"/>
                <a:hlinkClick r:id="rId6">
                  <a:extLst>
                    <a:ext uri="{A12FA001-AC4F-418D-AE19-62706E023703}">
                      <ahyp:hlinkClr xmlns:ahyp="http://schemas.microsoft.com/office/drawing/2018/hyperlinkcolor" val="tx"/>
                    </a:ext>
                  </a:extLst>
                </a:hlinkClick>
              </a:rPr>
              <a:t>https://doi.org/10.1016/j.scitotenv.2023.166256</a:t>
            </a:r>
            <a:r>
              <a:rPr lang="en-US" sz="1600" dirty="0">
                <a:solidFill>
                  <a:schemeClr val="accent1">
                    <a:lumMod val="75000"/>
                  </a:schemeClr>
                </a:solidFill>
                <a:latin typeface="Abadi" panose="020B0604020104020204" pitchFamily="34" charset="0"/>
              </a:rPr>
              <a:t> </a:t>
            </a:r>
          </a:p>
        </p:txBody>
      </p:sp>
    </p:spTree>
    <p:extLst>
      <p:ext uri="{BB962C8B-B14F-4D97-AF65-F5344CB8AC3E}">
        <p14:creationId xmlns:p14="http://schemas.microsoft.com/office/powerpoint/2010/main" val="1646985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Rounded Corners 56">
            <a:extLst>
              <a:ext uri="{FF2B5EF4-FFF2-40B4-BE49-F238E27FC236}">
                <a16:creationId xmlns:a16="http://schemas.microsoft.com/office/drawing/2014/main" id="{58659463-06B7-CA60-CDE0-D446F55D873F}"/>
              </a:ext>
            </a:extLst>
          </p:cNvPr>
          <p:cNvSpPr/>
          <p:nvPr/>
        </p:nvSpPr>
        <p:spPr>
          <a:xfrm>
            <a:off x="6716110" y="5336061"/>
            <a:ext cx="5164646" cy="895233"/>
          </a:xfrm>
          <a:prstGeom prst="roundRect">
            <a:avLst>
              <a:gd name="adj" fmla="val 9520"/>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Abadi" panose="020B0604020104020204" pitchFamily="34" charset="0"/>
              </a:rPr>
              <a:t>EQUATES modernizes the version of CMAQ (v5.3.2) and supersedes the previous time series based on ECODEP (CMAQv5.0.2) to unify modeled data for applications.</a:t>
            </a:r>
          </a:p>
        </p:txBody>
      </p:sp>
      <p:sp>
        <p:nvSpPr>
          <p:cNvPr id="14" name="TextBox 13">
            <a:extLst>
              <a:ext uri="{FF2B5EF4-FFF2-40B4-BE49-F238E27FC236}">
                <a16:creationId xmlns:a16="http://schemas.microsoft.com/office/drawing/2014/main" id="{B29F0D45-8A7B-4A29-9757-C0100941C614}"/>
              </a:ext>
            </a:extLst>
          </p:cNvPr>
          <p:cNvSpPr txBox="1"/>
          <p:nvPr/>
        </p:nvSpPr>
        <p:spPr>
          <a:xfrm>
            <a:off x="7203788" y="1301761"/>
            <a:ext cx="4180881"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1" u="none" strike="noStrike" kern="1200" cap="none" spc="0" normalizeH="0" baseline="0" noProof="0" dirty="0">
                <a:ln>
                  <a:noFill/>
                </a:ln>
                <a:effectLst/>
                <a:uLnTx/>
                <a:uFillTx/>
                <a:latin typeface="Abadi" panose="020B0604020104020204" pitchFamily="34" charset="0"/>
                <a:ea typeface="ＭＳ Ｐゴシック" pitchFamily="1" charset="-128"/>
              </a:rPr>
              <a:t>CMAQv5.3.2 2002-2017 Trends</a:t>
            </a:r>
            <a:endParaRPr kumimoji="0" lang="en-US" b="1" i="1" u="none" strike="noStrike" kern="1200" cap="none" spc="0" normalizeH="0" baseline="-25000" noProof="0" dirty="0">
              <a:ln>
                <a:noFill/>
              </a:ln>
              <a:effectLst/>
              <a:uLnTx/>
              <a:uFillTx/>
              <a:latin typeface="Abadi" panose="020B0604020104020204" pitchFamily="34" charset="0"/>
              <a:ea typeface="ＭＳ Ｐゴシック" pitchFamily="1" charset="-128"/>
            </a:endParaRPr>
          </a:p>
        </p:txBody>
      </p:sp>
      <p:sp>
        <p:nvSpPr>
          <p:cNvPr id="9" name="Title 1">
            <a:extLst>
              <a:ext uri="{FF2B5EF4-FFF2-40B4-BE49-F238E27FC236}">
                <a16:creationId xmlns:a16="http://schemas.microsoft.com/office/drawing/2014/main" id="{62BA1FB7-EB00-4E79-957F-A1E36DA7E02F}"/>
              </a:ext>
            </a:extLst>
          </p:cNvPr>
          <p:cNvSpPr>
            <a:spLocks noGrp="1"/>
          </p:cNvSpPr>
          <p:nvPr>
            <p:ph type="title"/>
          </p:nvPr>
        </p:nvSpPr>
        <p:spPr>
          <a:xfrm>
            <a:off x="3151464" y="355400"/>
            <a:ext cx="8869896" cy="895234"/>
          </a:xfrm>
        </p:spPr>
        <p:txBody>
          <a:bodyPr>
            <a:normAutofit/>
          </a:bodyPr>
          <a:lstStyle/>
          <a:p>
            <a:r>
              <a:rPr lang="en-US" sz="4000" dirty="0"/>
              <a:t>EQUATES: </a:t>
            </a:r>
            <a:r>
              <a:rPr lang="en-US" sz="4000" dirty="0">
                <a:solidFill>
                  <a:schemeClr val="accent2">
                    <a:lumMod val="75000"/>
                  </a:schemeClr>
                </a:solidFill>
              </a:rPr>
              <a:t>E</a:t>
            </a:r>
            <a:r>
              <a:rPr lang="en-US" sz="4000" dirty="0"/>
              <a:t>PA’s </a:t>
            </a:r>
            <a:r>
              <a:rPr lang="en-US" sz="4000" dirty="0">
                <a:solidFill>
                  <a:schemeClr val="accent2">
                    <a:lumMod val="75000"/>
                  </a:schemeClr>
                </a:solidFill>
              </a:rPr>
              <a:t>A</a:t>
            </a:r>
            <a:r>
              <a:rPr lang="en-US" sz="4000" dirty="0"/>
              <a:t>ir </a:t>
            </a:r>
            <a:r>
              <a:rPr lang="en-US" sz="4000" dirty="0" err="1">
                <a:solidFill>
                  <a:schemeClr val="accent2">
                    <a:lumMod val="75000"/>
                  </a:schemeClr>
                </a:solidFill>
              </a:rPr>
              <a:t>QUA</a:t>
            </a:r>
            <a:r>
              <a:rPr lang="en-US" sz="4000" dirty="0" err="1"/>
              <a:t>lity</a:t>
            </a:r>
            <a:r>
              <a:rPr lang="en-US" sz="4000" dirty="0"/>
              <a:t> </a:t>
            </a:r>
            <a:r>
              <a:rPr lang="en-US" sz="4000" dirty="0" err="1">
                <a:solidFill>
                  <a:schemeClr val="accent2">
                    <a:lumMod val="75000"/>
                  </a:schemeClr>
                </a:solidFill>
              </a:rPr>
              <a:t>T</a:t>
            </a:r>
            <a:r>
              <a:rPr lang="en-US" sz="4000" dirty="0" err="1"/>
              <a:t>im</a:t>
            </a:r>
            <a:r>
              <a:rPr lang="en-US" sz="4000" dirty="0" err="1">
                <a:solidFill>
                  <a:schemeClr val="accent2">
                    <a:lumMod val="75000"/>
                  </a:schemeClr>
                </a:solidFill>
              </a:rPr>
              <a:t>E</a:t>
            </a:r>
            <a:r>
              <a:rPr lang="en-US" sz="4000" dirty="0"/>
              <a:t> </a:t>
            </a:r>
            <a:r>
              <a:rPr lang="en-US" sz="4000" dirty="0">
                <a:solidFill>
                  <a:schemeClr val="accent2">
                    <a:lumMod val="75000"/>
                  </a:schemeClr>
                </a:solidFill>
              </a:rPr>
              <a:t>S</a:t>
            </a:r>
            <a:r>
              <a:rPr lang="en-US" sz="4000" dirty="0"/>
              <a:t>eries</a:t>
            </a:r>
          </a:p>
        </p:txBody>
      </p:sp>
      <p:sp>
        <p:nvSpPr>
          <p:cNvPr id="15" name="Content Placeholder 9">
            <a:extLst>
              <a:ext uri="{FF2B5EF4-FFF2-40B4-BE49-F238E27FC236}">
                <a16:creationId xmlns:a16="http://schemas.microsoft.com/office/drawing/2014/main" id="{26AA22B9-D790-4CF3-800E-2E866D09EC63}"/>
              </a:ext>
            </a:extLst>
          </p:cNvPr>
          <p:cNvSpPr txBox="1">
            <a:spLocks/>
          </p:cNvSpPr>
          <p:nvPr/>
        </p:nvSpPr>
        <p:spPr>
          <a:xfrm>
            <a:off x="311243" y="1382917"/>
            <a:ext cx="5965201" cy="48007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2400" dirty="0">
                <a:latin typeface="Abadi" panose="020B0604020104020204" pitchFamily="34" charset="0"/>
                <a:cs typeface="Calibri" panose="020F0502020204030204" pitchFamily="34" charset="0"/>
              </a:rPr>
              <a:t>Long-term CMAQ simulations: </a:t>
            </a:r>
          </a:p>
          <a:p>
            <a:pPr lvl="1">
              <a:spcBef>
                <a:spcPts val="0"/>
              </a:spcBef>
              <a:spcAft>
                <a:spcPts val="1500"/>
              </a:spcAft>
            </a:pPr>
            <a:r>
              <a:rPr lang="en-US" sz="1800" dirty="0">
                <a:latin typeface="Abadi" panose="020B0604020104020204" pitchFamily="34" charset="0"/>
                <a:cs typeface="Calibri" panose="020F0502020204030204" pitchFamily="34" charset="0"/>
              </a:rPr>
              <a:t>Decadal CMAQ simulations have been used for a wide variety of applications, e.g., </a:t>
            </a:r>
            <a:r>
              <a:rPr lang="en-US" sz="1800" b="1" dirty="0">
                <a:latin typeface="Abadi" panose="020B0604020104020204" pitchFamily="34" charset="0"/>
                <a:cs typeface="Calibri" panose="020F0502020204030204" pitchFamily="34" charset="0"/>
              </a:rPr>
              <a:t>epidemiological studies, critical loads analyses, local and global air quality trends</a:t>
            </a:r>
          </a:p>
          <a:p>
            <a:pPr lvl="1">
              <a:spcBef>
                <a:spcPts val="0"/>
              </a:spcBef>
              <a:spcAft>
                <a:spcPts val="1500"/>
              </a:spcAft>
            </a:pPr>
            <a:r>
              <a:rPr lang="en-US" sz="1800" dirty="0">
                <a:latin typeface="Abadi" panose="020B0604020104020204" pitchFamily="34" charset="0"/>
                <a:cs typeface="Calibri" panose="020F0502020204030204" pitchFamily="34" charset="0"/>
              </a:rPr>
              <a:t>CMAQ modeling of </a:t>
            </a:r>
            <a:r>
              <a:rPr lang="en-US" sz="1800" b="1" dirty="0">
                <a:latin typeface="Abadi" panose="020B0604020104020204" pitchFamily="34" charset="0"/>
                <a:cs typeface="Calibri" panose="020F0502020204030204" pitchFamily="34" charset="0"/>
              </a:rPr>
              <a:t>2002–2019</a:t>
            </a:r>
            <a:r>
              <a:rPr lang="en-US" sz="1800" dirty="0">
                <a:latin typeface="Abadi" panose="020B0604020104020204" pitchFamily="34" charset="0"/>
                <a:cs typeface="Calibri" panose="020F0502020204030204" pitchFamily="34" charset="0"/>
              </a:rPr>
              <a:t> has been created for the </a:t>
            </a:r>
            <a:r>
              <a:rPr lang="en-US" sz="1800" b="1" dirty="0">
                <a:latin typeface="Abadi" panose="020B0604020104020204" pitchFamily="34" charset="0"/>
                <a:cs typeface="Calibri" panose="020F0502020204030204" pitchFamily="34" charset="0"/>
              </a:rPr>
              <a:t>Northern Hemisphere </a:t>
            </a:r>
            <a:r>
              <a:rPr lang="en-US" sz="1800" dirty="0">
                <a:latin typeface="Abadi" panose="020B0604020104020204" pitchFamily="34" charset="0"/>
                <a:cs typeface="Calibri" panose="020F0502020204030204" pitchFamily="34" charset="0"/>
              </a:rPr>
              <a:t>and </a:t>
            </a:r>
            <a:r>
              <a:rPr lang="en-US" sz="1800" b="1" dirty="0">
                <a:latin typeface="Abadi" panose="020B0604020104020204" pitchFamily="34" charset="0"/>
                <a:cs typeface="Calibri" panose="020F0502020204030204" pitchFamily="34" charset="0"/>
              </a:rPr>
              <a:t>contiguous U.S. </a:t>
            </a:r>
            <a:r>
              <a:rPr lang="en-US" sz="1800" dirty="0">
                <a:latin typeface="Abadi" panose="020B0604020104020204" pitchFamily="34" charset="0"/>
                <a:cs typeface="Calibri" panose="020F0502020204030204" pitchFamily="34" charset="0"/>
              </a:rPr>
              <a:t>using updated models and emissions datasets.</a:t>
            </a:r>
          </a:p>
          <a:p>
            <a:pPr lvl="1">
              <a:spcBef>
                <a:spcPts val="0"/>
              </a:spcBef>
              <a:spcAft>
                <a:spcPts val="1500"/>
              </a:spcAft>
            </a:pPr>
            <a:r>
              <a:rPr lang="en-US" sz="1800" dirty="0">
                <a:latin typeface="Abadi" panose="020B0604020104020204" pitchFamily="34" charset="0"/>
                <a:cs typeface="Calibri" panose="020F0502020204030204" pitchFamily="34" charset="0"/>
              </a:rPr>
              <a:t>Terabytes of model input and output data are available to collaborators.</a:t>
            </a:r>
          </a:p>
          <a:p>
            <a:pPr>
              <a:spcBef>
                <a:spcPts val="0"/>
              </a:spcBef>
              <a:spcAft>
                <a:spcPts val="1500"/>
              </a:spcAft>
            </a:pPr>
            <a:r>
              <a:rPr lang="en-US" sz="2000" dirty="0">
                <a:latin typeface="Abadi" panose="020B0604020104020204" pitchFamily="34" charset="0"/>
                <a:cs typeface="Calibri" panose="020F0502020204030204" pitchFamily="34" charset="0"/>
              </a:rPr>
              <a:t>EQUATES was developed by research and regulatory staff at EPA.</a:t>
            </a:r>
          </a:p>
          <a:p>
            <a:pPr>
              <a:spcBef>
                <a:spcPts val="0"/>
              </a:spcBef>
              <a:spcAft>
                <a:spcPts val="1500"/>
              </a:spcAft>
            </a:pPr>
            <a:r>
              <a:rPr lang="en-US" sz="2000" dirty="0">
                <a:latin typeface="Abadi" panose="020B0604020104020204" pitchFamily="34" charset="0"/>
                <a:cs typeface="Calibri" panose="020F0502020204030204" pitchFamily="34" charset="0"/>
              </a:rPr>
              <a:t>Data available from CMAS Data Warehouse, EPA’s Remote Sensing Information Gateway (RSIG), and by request.</a:t>
            </a:r>
          </a:p>
        </p:txBody>
      </p:sp>
      <p:sp>
        <p:nvSpPr>
          <p:cNvPr id="2" name="Slide Number Placeholder 1">
            <a:extLst>
              <a:ext uri="{FF2B5EF4-FFF2-40B4-BE49-F238E27FC236}">
                <a16:creationId xmlns:a16="http://schemas.microsoft.com/office/drawing/2014/main" id="{000CA403-2460-459D-9097-A9ABCF7C3E3B}"/>
              </a:ext>
            </a:extLst>
          </p:cNvPr>
          <p:cNvSpPr>
            <a:spLocks noGrp="1"/>
          </p:cNvSpPr>
          <p:nvPr>
            <p:ph type="sldNum" sz="quarter" idx="12"/>
          </p:nvPr>
        </p:nvSpPr>
        <p:spPr/>
        <p:txBody>
          <a:bodyPr/>
          <a:lstStyle/>
          <a:p>
            <a:fld id="{B1ACB710-0265-4668-9FC1-C9C0EDA73F24}" type="slidenum">
              <a:rPr lang="en-US" smtClean="0"/>
              <a:t>23</a:t>
            </a:fld>
            <a:endParaRPr lang="en-US"/>
          </a:p>
        </p:txBody>
      </p:sp>
      <p:sp>
        <p:nvSpPr>
          <p:cNvPr id="4" name="TextBox 3">
            <a:extLst>
              <a:ext uri="{FF2B5EF4-FFF2-40B4-BE49-F238E27FC236}">
                <a16:creationId xmlns:a16="http://schemas.microsoft.com/office/drawing/2014/main" id="{C69A854C-FC9B-5C42-6847-0D7E77EA9090}"/>
              </a:ext>
            </a:extLst>
          </p:cNvPr>
          <p:cNvSpPr txBox="1"/>
          <p:nvPr/>
        </p:nvSpPr>
        <p:spPr>
          <a:xfrm>
            <a:off x="326480" y="6105922"/>
            <a:ext cx="4094391" cy="584775"/>
          </a:xfrm>
          <a:prstGeom prst="rect">
            <a:avLst/>
          </a:prstGeom>
          <a:noFill/>
        </p:spPr>
        <p:txBody>
          <a:bodyPr wrap="none" rtlCol="0">
            <a:spAutoFit/>
          </a:bodyPr>
          <a:lstStyle/>
          <a:p>
            <a:r>
              <a:rPr lang="en-US" sz="1600" dirty="0">
                <a:latin typeface="Abadi" panose="020B0604020104020204" pitchFamily="34" charset="0"/>
              </a:rPr>
              <a:t>Foley et al., </a:t>
            </a:r>
            <a:r>
              <a:rPr lang="en-US" sz="1600" i="1" dirty="0">
                <a:latin typeface="Abadi" panose="020B0604020104020204" pitchFamily="34" charset="0"/>
              </a:rPr>
              <a:t>Data in Brief</a:t>
            </a:r>
            <a:r>
              <a:rPr lang="en-US" sz="1600" dirty="0">
                <a:latin typeface="Abadi" panose="020B0604020104020204" pitchFamily="34" charset="0"/>
              </a:rPr>
              <a:t>, 2023</a:t>
            </a:r>
          </a:p>
          <a:p>
            <a:r>
              <a:rPr lang="en-US" sz="1600" dirty="0">
                <a:solidFill>
                  <a:schemeClr val="accent1">
                    <a:lumMod val="75000"/>
                  </a:schemeClr>
                </a:solidFill>
                <a:latin typeface="Abadi" panose="020B0604020104020204" pitchFamily="34" charset="0"/>
                <a:hlinkClick r:id="rId3">
                  <a:extLst>
                    <a:ext uri="{A12FA001-AC4F-418D-AE19-62706E023703}">
                      <ahyp:hlinkClr xmlns:ahyp="http://schemas.microsoft.com/office/drawing/2018/hyperlinkcolor" val="tx"/>
                    </a:ext>
                  </a:extLst>
                </a:hlinkClick>
              </a:rPr>
              <a:t>https://doi.org/10.1016/j.dib.2023.109022</a:t>
            </a:r>
            <a:endParaRPr lang="en-US" sz="1600" dirty="0">
              <a:solidFill>
                <a:schemeClr val="accent1">
                  <a:lumMod val="75000"/>
                </a:schemeClr>
              </a:solidFill>
              <a:latin typeface="Abadi" panose="020B0604020104020204" pitchFamily="34" charset="0"/>
            </a:endParaRPr>
          </a:p>
        </p:txBody>
      </p:sp>
      <p:sp>
        <p:nvSpPr>
          <p:cNvPr id="5" name="TextBox 4">
            <a:extLst>
              <a:ext uri="{FF2B5EF4-FFF2-40B4-BE49-F238E27FC236}">
                <a16:creationId xmlns:a16="http://schemas.microsoft.com/office/drawing/2014/main" id="{6692D0EA-7072-08F3-F89B-6F1D1893EED1}"/>
              </a:ext>
            </a:extLst>
          </p:cNvPr>
          <p:cNvSpPr txBox="1"/>
          <p:nvPr/>
        </p:nvSpPr>
        <p:spPr>
          <a:xfrm>
            <a:off x="6716110" y="6352143"/>
            <a:ext cx="3421129" cy="338554"/>
          </a:xfrm>
          <a:prstGeom prst="rect">
            <a:avLst/>
          </a:prstGeom>
          <a:noFill/>
        </p:spPr>
        <p:txBody>
          <a:bodyPr wrap="none" rtlCol="0">
            <a:spAutoFit/>
          </a:bodyPr>
          <a:lstStyle/>
          <a:p>
            <a:r>
              <a:rPr lang="en-US" sz="1600" dirty="0">
                <a:solidFill>
                  <a:schemeClr val="accent1">
                    <a:lumMod val="75000"/>
                  </a:schemeClr>
                </a:solidFill>
                <a:latin typeface="Abadi" panose="020B0604020104020204" pitchFamily="34" charset="0"/>
                <a:hlinkClick r:id="rId4">
                  <a:extLst>
                    <a:ext uri="{A12FA001-AC4F-418D-AE19-62706E023703}">
                      <ahyp:hlinkClr xmlns:ahyp="http://schemas.microsoft.com/office/drawing/2018/hyperlinkcolor" val="tx"/>
                    </a:ext>
                  </a:extLst>
                </a:hlinkClick>
              </a:rPr>
              <a:t>https://www.epa.gov/cmaq/equates</a:t>
            </a:r>
            <a:r>
              <a:rPr lang="en-US" sz="1600" dirty="0">
                <a:solidFill>
                  <a:schemeClr val="accent1">
                    <a:lumMod val="75000"/>
                  </a:schemeClr>
                </a:solidFill>
                <a:latin typeface="Abadi" panose="020B0604020104020204" pitchFamily="34" charset="0"/>
              </a:rPr>
              <a:t>  </a:t>
            </a:r>
          </a:p>
        </p:txBody>
      </p:sp>
      <p:pic>
        <p:nvPicPr>
          <p:cNvPr id="1026" name="Picture 27">
            <a:extLst>
              <a:ext uri="{FF2B5EF4-FFF2-40B4-BE49-F238E27FC236}">
                <a16:creationId xmlns:a16="http://schemas.microsoft.com/office/drawing/2014/main" id="{4A90922F-5514-DE16-D9ED-D4C7B1FB2B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110" y="1671093"/>
            <a:ext cx="4932509" cy="340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52A88F0-94F6-4B4E-B612-2643C0B0F474}"/>
              </a:ext>
            </a:extLst>
          </p:cNvPr>
          <p:cNvSpPr txBox="1"/>
          <p:nvPr/>
        </p:nvSpPr>
        <p:spPr>
          <a:xfrm>
            <a:off x="6863891" y="4369120"/>
            <a:ext cx="2026920" cy="52322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Summer Average PM</a:t>
            </a:r>
            <a:r>
              <a:rPr kumimoji="0" lang="en-US" sz="1400" i="0" u="none" strike="noStrike" kern="1200" cap="none" spc="0" normalizeH="0" baseline="-25000" noProof="0" dirty="0">
                <a:ln>
                  <a:noFill/>
                </a:ln>
                <a:solidFill>
                  <a:srgbClr val="000000"/>
                </a:solidFill>
                <a:effectLst/>
                <a:uLnTx/>
                <a:uFillTx/>
                <a:latin typeface="Arial" charset="0"/>
                <a:ea typeface="ＭＳ Ｐゴシック" pitchFamily="1" charset="-128"/>
                <a:cs typeface="+mn-cs"/>
              </a:rPr>
              <a:t>2.5</a:t>
            </a:r>
            <a:r>
              <a:rPr kumimoji="0" lang="en-US" sz="140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 (</a:t>
            </a:r>
            <a:r>
              <a:rPr kumimoji="0" lang="en-US" sz="1400" i="1" u="none" strike="noStrike" kern="1200" cap="none" spc="0" normalizeH="0" baseline="0" noProof="0" dirty="0">
                <a:ln>
                  <a:noFill/>
                </a:ln>
                <a:solidFill>
                  <a:srgbClr val="000000"/>
                </a:solidFill>
                <a:effectLst/>
                <a:uLnTx/>
                <a:uFillTx/>
                <a:ea typeface="ＭＳ Ｐゴシック" pitchFamily="1" charset="-128"/>
              </a:rPr>
              <a:t>u</a:t>
            </a:r>
            <a:r>
              <a:rPr kumimoji="0" lang="en-US" sz="140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g/m</a:t>
            </a:r>
            <a:r>
              <a:rPr kumimoji="0" lang="en-US" sz="1400" i="0" u="none" strike="noStrike" kern="1200" cap="none" spc="0" normalizeH="0" baseline="30000" noProof="0" dirty="0">
                <a:ln>
                  <a:noFill/>
                </a:ln>
                <a:solidFill>
                  <a:srgbClr val="000000"/>
                </a:solidFill>
                <a:effectLst/>
                <a:uLnTx/>
                <a:uFillTx/>
                <a:latin typeface="Arial" charset="0"/>
                <a:ea typeface="ＭＳ Ｐゴシック" pitchFamily="1" charset="-128"/>
                <a:cs typeface="+mn-cs"/>
              </a:rPr>
              <a:t>3</a:t>
            </a:r>
            <a:r>
              <a:rPr kumimoji="0" lang="en-US" sz="1400" i="0" u="none" strike="noStrike" kern="1200" cap="none" spc="0" normalizeH="0" baseline="0" noProof="0" dirty="0">
                <a:ln>
                  <a:noFill/>
                </a:ln>
                <a:solidFill>
                  <a:srgbClr val="000000"/>
                </a:solidFill>
                <a:effectLst/>
                <a:uLnTx/>
                <a:uFillTx/>
                <a:latin typeface="Arial" charset="0"/>
                <a:ea typeface="ＭＳ Ｐゴシック" pitchFamily="1" charset="-128"/>
                <a:cs typeface="+mn-cs"/>
              </a:rPr>
              <a:t>)</a:t>
            </a:r>
          </a:p>
        </p:txBody>
      </p:sp>
      <p:sp>
        <p:nvSpPr>
          <p:cNvPr id="3" name="TextBox 2">
            <a:extLst>
              <a:ext uri="{FF2B5EF4-FFF2-40B4-BE49-F238E27FC236}">
                <a16:creationId xmlns:a16="http://schemas.microsoft.com/office/drawing/2014/main" id="{5EBA4500-25BB-A055-9C25-8A50E0151052}"/>
              </a:ext>
            </a:extLst>
          </p:cNvPr>
          <p:cNvSpPr txBox="1"/>
          <p:nvPr/>
        </p:nvSpPr>
        <p:spPr>
          <a:xfrm>
            <a:off x="6851304" y="4857782"/>
            <a:ext cx="4168291" cy="276999"/>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i="1" u="none" strike="noStrike" kern="1200" cap="none" spc="0" normalizeH="0" baseline="0" noProof="0" dirty="0">
                <a:ln>
                  <a:noFill/>
                </a:ln>
                <a:solidFill>
                  <a:srgbClr val="000000"/>
                </a:solidFill>
                <a:effectLst/>
                <a:uLnTx/>
                <a:uFillTx/>
                <a:latin typeface="Arial" charset="0"/>
                <a:ea typeface="ＭＳ Ｐゴシック" pitchFamily="1" charset="-128"/>
                <a:cs typeface="+mn-cs"/>
              </a:rPr>
              <a:t>(Graphic courtesy of Christian Hogrefe)</a:t>
            </a:r>
          </a:p>
        </p:txBody>
      </p:sp>
    </p:spTree>
    <p:extLst>
      <p:ext uri="{BB962C8B-B14F-4D97-AF65-F5344CB8AC3E}">
        <p14:creationId xmlns:p14="http://schemas.microsoft.com/office/powerpoint/2010/main" val="2663143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7FE581F2-8C11-4E9A-ADD6-997AC8961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130" y="2515376"/>
            <a:ext cx="3161411" cy="370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
            <a:extLst>
              <a:ext uri="{FF2B5EF4-FFF2-40B4-BE49-F238E27FC236}">
                <a16:creationId xmlns:a16="http://schemas.microsoft.com/office/drawing/2014/main" id="{B59DE235-8B58-442D-A61C-D8BFCFC49362}"/>
              </a:ext>
            </a:extLst>
          </p:cNvPr>
          <p:cNvSpPr txBox="1">
            <a:spLocks/>
          </p:cNvSpPr>
          <p:nvPr/>
        </p:nvSpPr>
        <p:spPr>
          <a:xfrm>
            <a:off x="3255780" y="322368"/>
            <a:ext cx="8936220" cy="930060"/>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3200" b="1" dirty="0">
                <a:solidFill>
                  <a:srgbClr val="0070C0"/>
                </a:solidFill>
                <a:latin typeface="Abadi" panose="020B0604020104020204" pitchFamily="34" charset="0"/>
                <a:cs typeface="Calibri" panose="020F0502020204030204" pitchFamily="34" charset="0"/>
              </a:rPr>
              <a:t>Sound science is a foundation for</a:t>
            </a:r>
            <a:br>
              <a:rPr lang="en-US" sz="3200" b="1" dirty="0">
                <a:solidFill>
                  <a:srgbClr val="0070C0"/>
                </a:solidFill>
                <a:latin typeface="Abadi" panose="020B0604020104020204" pitchFamily="34" charset="0"/>
                <a:cs typeface="Calibri" panose="020F0502020204030204" pitchFamily="34" charset="0"/>
              </a:rPr>
            </a:br>
            <a:r>
              <a:rPr lang="en-US" sz="3200" b="1" dirty="0">
                <a:solidFill>
                  <a:srgbClr val="0070C0"/>
                </a:solidFill>
                <a:latin typeface="Abadi" panose="020B0604020104020204" pitchFamily="34" charset="0"/>
                <a:cs typeface="Calibri" panose="020F0502020204030204" pitchFamily="34" charset="0"/>
              </a:rPr>
              <a:t>regulatory actions and implementation</a:t>
            </a:r>
            <a:endParaRPr lang="EN-US" sz="3200" b="1" dirty="0">
              <a:solidFill>
                <a:srgbClr val="0070C0"/>
              </a:solidFill>
              <a:latin typeface="Abadi" panose="020B060402010402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52EF558-995A-4AC0-878C-CABA78DE7136}"/>
              </a:ext>
            </a:extLst>
          </p:cNvPr>
          <p:cNvSpPr txBox="1"/>
          <p:nvPr/>
        </p:nvSpPr>
        <p:spPr>
          <a:xfrm>
            <a:off x="553502" y="1604473"/>
            <a:ext cx="3499804" cy="400110"/>
          </a:xfrm>
          <a:prstGeom prst="rect">
            <a:avLst/>
          </a:prstGeom>
          <a:noFill/>
        </p:spPr>
        <p:txBody>
          <a:bodyPr wrap="none" rtlCol="0">
            <a:spAutoFit/>
          </a:bodyPr>
          <a:lstStyle/>
          <a:p>
            <a:pPr algn="ctr"/>
            <a:r>
              <a:rPr lang="en-US" sz="2000" b="1" i="1" dirty="0">
                <a:latin typeface="Abadi" panose="020B0604020104020204" pitchFamily="34" charset="0"/>
                <a:cs typeface="Calibri" panose="020F0502020204030204" pitchFamily="34" charset="0"/>
              </a:rPr>
              <a:t>Transparency &amp; Reproducibility</a:t>
            </a:r>
          </a:p>
        </p:txBody>
      </p:sp>
      <p:grpSp>
        <p:nvGrpSpPr>
          <p:cNvPr id="14" name="Group 13">
            <a:extLst>
              <a:ext uri="{FF2B5EF4-FFF2-40B4-BE49-F238E27FC236}">
                <a16:creationId xmlns:a16="http://schemas.microsoft.com/office/drawing/2014/main" id="{59DDEC7B-8F8F-4E1B-9544-94E9DA31B2A7}"/>
              </a:ext>
            </a:extLst>
          </p:cNvPr>
          <p:cNvGrpSpPr>
            <a:grpSpLocks noChangeAspect="1"/>
          </p:cNvGrpSpPr>
          <p:nvPr/>
        </p:nvGrpSpPr>
        <p:grpSpPr>
          <a:xfrm>
            <a:off x="4513781" y="4601672"/>
            <a:ext cx="3130706" cy="1805046"/>
            <a:chOff x="3641093" y="3550888"/>
            <a:chExt cx="3366351" cy="1940909"/>
          </a:xfrm>
        </p:grpSpPr>
        <p:pic>
          <p:nvPicPr>
            <p:cNvPr id="15" name="Picture 14">
              <a:extLst>
                <a:ext uri="{FF2B5EF4-FFF2-40B4-BE49-F238E27FC236}">
                  <a16:creationId xmlns:a16="http://schemas.microsoft.com/office/drawing/2014/main" id="{A2BE51C8-9B21-4719-9437-C13623863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06"/>
            <a:stretch/>
          </p:blipFill>
          <p:spPr>
            <a:xfrm>
              <a:off x="3894302" y="3550888"/>
              <a:ext cx="3113142" cy="1940909"/>
            </a:xfrm>
            <a:prstGeom prst="rect">
              <a:avLst/>
            </a:prstGeom>
          </p:spPr>
        </p:pic>
        <p:sp>
          <p:nvSpPr>
            <p:cNvPr id="16" name="TextBox 15">
              <a:extLst>
                <a:ext uri="{FF2B5EF4-FFF2-40B4-BE49-F238E27FC236}">
                  <a16:creationId xmlns:a16="http://schemas.microsoft.com/office/drawing/2014/main" id="{A9AB95CC-F24A-4AA3-A874-8ED8B57CDDCA}"/>
                </a:ext>
              </a:extLst>
            </p:cNvPr>
            <p:cNvSpPr txBox="1"/>
            <p:nvPr/>
          </p:nvSpPr>
          <p:spPr>
            <a:xfrm rot="16200000">
              <a:off x="3007907" y="4325200"/>
              <a:ext cx="1527982" cy="261610"/>
            </a:xfrm>
            <a:prstGeom prst="rect">
              <a:avLst/>
            </a:prstGeom>
            <a:noFill/>
          </p:spPr>
          <p:txBody>
            <a:bodyPr wrap="none" rtlCol="0">
              <a:spAutoFit/>
            </a:bodyPr>
            <a:lstStyle/>
            <a:p>
              <a:r>
                <a:rPr lang="en-US" sz="1100" dirty="0">
                  <a:latin typeface="Calibri" panose="020F0502020204030204" pitchFamily="34" charset="0"/>
                  <a:cs typeface="Calibri" panose="020F0502020204030204" pitchFamily="34" charset="0"/>
                </a:rPr>
                <a:t>Number of Publications</a:t>
              </a:r>
            </a:p>
          </p:txBody>
        </p:sp>
        <p:sp>
          <p:nvSpPr>
            <p:cNvPr id="17" name="TextBox 16">
              <a:extLst>
                <a:ext uri="{FF2B5EF4-FFF2-40B4-BE49-F238E27FC236}">
                  <a16:creationId xmlns:a16="http://schemas.microsoft.com/office/drawing/2014/main" id="{32643F43-32A7-487D-A516-B4BF06DD050E}"/>
                </a:ext>
              </a:extLst>
            </p:cNvPr>
            <p:cNvSpPr txBox="1"/>
            <p:nvPr/>
          </p:nvSpPr>
          <p:spPr>
            <a:xfrm>
              <a:off x="3814864" y="3633037"/>
              <a:ext cx="338554" cy="215444"/>
            </a:xfrm>
            <a:prstGeom prst="rect">
              <a:avLst/>
            </a:prstGeom>
            <a:noFill/>
          </p:spPr>
          <p:txBody>
            <a:bodyPr wrap="none" rtlCol="0">
              <a:spAutoFit/>
            </a:bodyPr>
            <a:lstStyle/>
            <a:p>
              <a:r>
                <a:rPr lang="en-US" sz="800" dirty="0">
                  <a:latin typeface="Calibri" panose="020F0502020204030204" pitchFamily="34" charset="0"/>
                  <a:cs typeface="Calibri" panose="020F0502020204030204" pitchFamily="34" charset="0"/>
                </a:rPr>
                <a:t>600</a:t>
              </a:r>
            </a:p>
          </p:txBody>
        </p:sp>
      </p:grpSp>
      <p:sp>
        <p:nvSpPr>
          <p:cNvPr id="18" name="Rectangle 17">
            <a:extLst>
              <a:ext uri="{FF2B5EF4-FFF2-40B4-BE49-F238E27FC236}">
                <a16:creationId xmlns:a16="http://schemas.microsoft.com/office/drawing/2014/main" id="{1B1653DD-88F3-4A01-A712-5469C41694BF}"/>
              </a:ext>
            </a:extLst>
          </p:cNvPr>
          <p:cNvSpPr/>
          <p:nvPr/>
        </p:nvSpPr>
        <p:spPr bwMode="auto">
          <a:xfrm>
            <a:off x="4495800" y="2063318"/>
            <a:ext cx="3200400" cy="434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007072B-957D-4641-895F-7C3C17DEAAEE}"/>
              </a:ext>
            </a:extLst>
          </p:cNvPr>
          <p:cNvSpPr txBox="1"/>
          <p:nvPr/>
        </p:nvSpPr>
        <p:spPr>
          <a:xfrm>
            <a:off x="4711871" y="1604473"/>
            <a:ext cx="2768259" cy="400110"/>
          </a:xfrm>
          <a:prstGeom prst="rect">
            <a:avLst/>
          </a:prstGeom>
          <a:noFill/>
        </p:spPr>
        <p:txBody>
          <a:bodyPr wrap="square" rtlCol="0">
            <a:spAutoFit/>
          </a:bodyPr>
          <a:lstStyle/>
          <a:p>
            <a:pPr algn="ctr"/>
            <a:r>
              <a:rPr lang="en-US" sz="2000" b="1" i="1" dirty="0">
                <a:latin typeface="Abadi" panose="020B0604020104020204" pitchFamily="34" charset="0"/>
                <a:cs typeface="Calibri" panose="020F0502020204030204" pitchFamily="34" charset="0"/>
              </a:rPr>
              <a:t>Dissemination</a:t>
            </a:r>
          </a:p>
        </p:txBody>
      </p:sp>
      <p:sp>
        <p:nvSpPr>
          <p:cNvPr id="22" name="TextBox 21">
            <a:extLst>
              <a:ext uri="{FF2B5EF4-FFF2-40B4-BE49-F238E27FC236}">
                <a16:creationId xmlns:a16="http://schemas.microsoft.com/office/drawing/2014/main" id="{CE5F27FF-1F4B-4192-A144-2FBC14D114E4}"/>
              </a:ext>
            </a:extLst>
          </p:cNvPr>
          <p:cNvSpPr txBox="1"/>
          <p:nvPr/>
        </p:nvSpPr>
        <p:spPr>
          <a:xfrm>
            <a:off x="8633241" y="1604473"/>
            <a:ext cx="2538861" cy="400110"/>
          </a:xfrm>
          <a:prstGeom prst="rect">
            <a:avLst/>
          </a:prstGeom>
          <a:noFill/>
        </p:spPr>
        <p:txBody>
          <a:bodyPr wrap="square" rtlCol="0">
            <a:spAutoFit/>
          </a:bodyPr>
          <a:lstStyle/>
          <a:p>
            <a:pPr algn="ctr"/>
            <a:r>
              <a:rPr lang="en-US" sz="2000" b="1" i="1" dirty="0">
                <a:latin typeface="Abadi" panose="020B0604020104020204" pitchFamily="34" charset="0"/>
                <a:cs typeface="Calibri" panose="020F0502020204030204" pitchFamily="34" charset="0"/>
              </a:rPr>
              <a:t>External Peer Review</a:t>
            </a:r>
          </a:p>
        </p:txBody>
      </p:sp>
      <p:sp>
        <p:nvSpPr>
          <p:cNvPr id="27" name="Title 1">
            <a:extLst>
              <a:ext uri="{FF2B5EF4-FFF2-40B4-BE49-F238E27FC236}">
                <a16:creationId xmlns:a16="http://schemas.microsoft.com/office/drawing/2014/main" id="{B51829C4-A938-4874-B2E0-82972566616D}"/>
              </a:ext>
            </a:extLst>
          </p:cNvPr>
          <p:cNvSpPr>
            <a:spLocks noGrp="1"/>
          </p:cNvSpPr>
          <p:nvPr>
            <p:ph type="title"/>
          </p:nvPr>
        </p:nvSpPr>
        <p:spPr>
          <a:xfrm>
            <a:off x="810154" y="2063318"/>
            <a:ext cx="2958351" cy="533400"/>
          </a:xfrm>
        </p:spPr>
        <p:txBody>
          <a:bodyPr>
            <a:noAutofit/>
          </a:bodyPr>
          <a:lstStyle/>
          <a:p>
            <a:pPr algn="l"/>
            <a:r>
              <a:rPr lang="en-US" sz="1800" i="1" dirty="0">
                <a:solidFill>
                  <a:schemeClr val="tx1"/>
                </a:solidFill>
                <a:latin typeface="Calibri" panose="020F0502020204030204" pitchFamily="34" charset="0"/>
                <a:cs typeface="Calibri" panose="020F0502020204030204" pitchFamily="34" charset="0"/>
                <a:hlinkClick r:id="rId4"/>
              </a:rPr>
              <a:t>https://www.epa.gov/cmaq</a:t>
            </a:r>
            <a:r>
              <a:rPr lang="en-US" sz="1800" i="1" dirty="0">
                <a:solidFill>
                  <a:schemeClr val="tx1"/>
                </a:solidFill>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6BAF5966-BE99-4F36-AC3B-4B0EA8F9D4B6}"/>
              </a:ext>
            </a:extLst>
          </p:cNvPr>
          <p:cNvSpPr txBox="1"/>
          <p:nvPr/>
        </p:nvSpPr>
        <p:spPr>
          <a:xfrm>
            <a:off x="683745" y="5531858"/>
            <a:ext cx="1837683" cy="877163"/>
          </a:xfrm>
          <a:prstGeom prst="rect">
            <a:avLst/>
          </a:prstGeom>
          <a:solidFill>
            <a:schemeClr val="bg1"/>
          </a:solidFill>
        </p:spPr>
        <p:txBody>
          <a:bodyPr wrap="none" rtlCol="0">
            <a:spAutoFit/>
          </a:bodyPr>
          <a:lstStyle/>
          <a:p>
            <a:pPr marL="236538" indent="-174625">
              <a:buFont typeface="Wingdings" panose="05000000000000000000" pitchFamily="2" charset="2"/>
              <a:buChar char="§"/>
            </a:pPr>
            <a:r>
              <a:rPr lang="en-US" sz="1700" dirty="0">
                <a:latin typeface="Abadi" panose="020B0604020104020204" pitchFamily="34" charset="0"/>
                <a:cs typeface="Calibri" panose="020F0502020204030204" pitchFamily="34" charset="0"/>
              </a:rPr>
              <a:t>Documentation</a:t>
            </a:r>
          </a:p>
          <a:p>
            <a:pPr marL="236538" indent="-174625">
              <a:buFont typeface="Wingdings" panose="05000000000000000000" pitchFamily="2" charset="2"/>
              <a:buChar char="§"/>
            </a:pPr>
            <a:r>
              <a:rPr lang="en-US" sz="1700" dirty="0">
                <a:latin typeface="Abadi" panose="020B0604020104020204" pitchFamily="34" charset="0"/>
                <a:cs typeface="Calibri" panose="020F0502020204030204" pitchFamily="34" charset="0"/>
              </a:rPr>
              <a:t>Source code</a:t>
            </a:r>
          </a:p>
          <a:p>
            <a:pPr marL="236538" indent="-174625">
              <a:buFont typeface="Wingdings" panose="05000000000000000000" pitchFamily="2" charset="2"/>
              <a:buChar char="§"/>
            </a:pPr>
            <a:r>
              <a:rPr lang="en-US" sz="1700" dirty="0">
                <a:latin typeface="Abadi" panose="020B0604020104020204" pitchFamily="34" charset="0"/>
                <a:cs typeface="Calibri" panose="020F0502020204030204" pitchFamily="34" charset="0"/>
              </a:rPr>
              <a:t>Datasets</a:t>
            </a:r>
          </a:p>
        </p:txBody>
      </p:sp>
      <p:sp>
        <p:nvSpPr>
          <p:cNvPr id="3" name="TextBox 2">
            <a:extLst>
              <a:ext uri="{FF2B5EF4-FFF2-40B4-BE49-F238E27FC236}">
                <a16:creationId xmlns:a16="http://schemas.microsoft.com/office/drawing/2014/main" id="{6C96B784-5DAC-4F34-ABF0-9771B99E53FD}"/>
              </a:ext>
            </a:extLst>
          </p:cNvPr>
          <p:cNvSpPr txBox="1"/>
          <p:nvPr/>
        </p:nvSpPr>
        <p:spPr>
          <a:xfrm>
            <a:off x="8302471" y="2063318"/>
            <a:ext cx="3200400" cy="4343400"/>
          </a:xfrm>
          <a:prstGeom prst="rect">
            <a:avLst/>
          </a:prstGeom>
          <a:noFill/>
          <a:ln>
            <a:solidFill>
              <a:schemeClr val="tx1">
                <a:lumMod val="75000"/>
                <a:lumOff val="25000"/>
              </a:schemeClr>
            </a:solidFill>
          </a:ln>
        </p:spPr>
        <p:txBody>
          <a:bodyPr wrap="square" rtlCol="0" anchor="ctr" anchorCtr="0">
            <a:normAutofit/>
          </a:bodyPr>
          <a:lstStyle/>
          <a:p>
            <a:pPr marL="236538" indent="-173038" algn="l">
              <a:spcAft>
                <a:spcPts val="900"/>
              </a:spcAft>
              <a:buFont typeface="Wingdings" panose="05000000000000000000" pitchFamily="2" charset="2"/>
              <a:buChar char="§"/>
            </a:pPr>
            <a:r>
              <a:rPr lang="en-US" dirty="0">
                <a:latin typeface="Abadi" panose="020B0604020104020204" pitchFamily="34" charset="0"/>
                <a:cs typeface="Calibri" panose="020F0502020204030204" pitchFamily="34" charset="0"/>
              </a:rPr>
              <a:t>External panels comprised of International experts in atmospheric modeling &amp; applications</a:t>
            </a:r>
          </a:p>
          <a:p>
            <a:pPr marL="236538" indent="-173038" algn="l">
              <a:spcAft>
                <a:spcPts val="900"/>
              </a:spcAft>
              <a:buFont typeface="Wingdings" panose="05000000000000000000" pitchFamily="2" charset="2"/>
              <a:buChar char="§"/>
            </a:pPr>
            <a:r>
              <a:rPr lang="en-US" dirty="0">
                <a:latin typeface="Abadi" panose="020B0604020104020204" pitchFamily="34" charset="0"/>
                <a:cs typeface="Calibri" panose="020F0502020204030204" pitchFamily="34" charset="0"/>
              </a:rPr>
              <a:t>Six peer reviews since 2000; most recent in May 2019</a:t>
            </a:r>
            <a:endParaRPr lang="en-US" i="1" dirty="0">
              <a:latin typeface="Abadi" panose="020B0604020104020204" pitchFamily="34" charset="0"/>
              <a:cs typeface="Calibri" panose="020F0502020204030204" pitchFamily="34" charset="0"/>
            </a:endParaRPr>
          </a:p>
          <a:p>
            <a:pPr marL="236538" indent="-173038" algn="l">
              <a:spcAft>
                <a:spcPts val="900"/>
              </a:spcAft>
              <a:buFont typeface="Wingdings" panose="05000000000000000000" pitchFamily="2" charset="2"/>
              <a:buChar char="§"/>
            </a:pPr>
            <a:r>
              <a:rPr lang="en-US" dirty="0">
                <a:latin typeface="Abadi" panose="020B0604020104020204" pitchFamily="34" charset="0"/>
                <a:cs typeface="Calibri" panose="020F0502020204030204" pitchFamily="34" charset="0"/>
              </a:rPr>
              <a:t>Panel’s findings and our responses accompany the public release of the model</a:t>
            </a:r>
            <a:endParaRPr lang="en-US" i="1" dirty="0">
              <a:latin typeface="Abadi" panose="020B0604020104020204" pitchFamily="34" charset="0"/>
              <a:cs typeface="Calibri" panose="020F0502020204030204" pitchFamily="34" charset="0"/>
            </a:endParaRPr>
          </a:p>
          <a:p>
            <a:pPr marL="236538" indent="-173038" algn="l">
              <a:spcAft>
                <a:spcPts val="900"/>
              </a:spcAft>
              <a:buFont typeface="Wingdings" panose="05000000000000000000" pitchFamily="2" charset="2"/>
              <a:buChar char="§"/>
            </a:pPr>
            <a:r>
              <a:rPr lang="en-US" dirty="0">
                <a:latin typeface="Abadi" panose="020B0604020104020204" pitchFamily="34" charset="0"/>
                <a:cs typeface="Calibri" panose="020F0502020204030204" pitchFamily="34" charset="0"/>
              </a:rPr>
              <a:t>CMAQ is open source and free, with a large userbase that acts as a de facto peer-review</a:t>
            </a:r>
          </a:p>
        </p:txBody>
      </p:sp>
      <p:pic>
        <p:nvPicPr>
          <p:cNvPr id="13" name="Picture 12">
            <a:extLst>
              <a:ext uri="{FF2B5EF4-FFF2-40B4-BE49-F238E27FC236}">
                <a16:creationId xmlns:a16="http://schemas.microsoft.com/office/drawing/2014/main" id="{451614D1-43D6-4634-BEE7-5FBBD61B84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89" t="3927" r="2282"/>
          <a:stretch/>
        </p:blipFill>
        <p:spPr>
          <a:xfrm>
            <a:off x="4537763" y="2112683"/>
            <a:ext cx="3116474" cy="2419365"/>
          </a:xfrm>
          <a:prstGeom prst="rect">
            <a:avLst/>
          </a:prstGeom>
        </p:spPr>
      </p:pic>
      <p:sp>
        <p:nvSpPr>
          <p:cNvPr id="23" name="Rectangle 22">
            <a:extLst>
              <a:ext uri="{FF2B5EF4-FFF2-40B4-BE49-F238E27FC236}">
                <a16:creationId xmlns:a16="http://schemas.microsoft.com/office/drawing/2014/main" id="{B7620200-BEEC-473A-B6E7-2BD6A444A464}"/>
              </a:ext>
            </a:extLst>
          </p:cNvPr>
          <p:cNvSpPr/>
          <p:nvPr/>
        </p:nvSpPr>
        <p:spPr bwMode="auto">
          <a:xfrm>
            <a:off x="689129" y="2063318"/>
            <a:ext cx="3200400" cy="4343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03D9D15-72E6-4648-B251-5FBDDF020131}"/>
              </a:ext>
            </a:extLst>
          </p:cNvPr>
          <p:cNvSpPr>
            <a:spLocks noGrp="1"/>
          </p:cNvSpPr>
          <p:nvPr>
            <p:ph type="sldNum" sz="quarter" idx="12"/>
          </p:nvPr>
        </p:nvSpPr>
        <p:spPr/>
        <p:txBody>
          <a:bodyPr/>
          <a:lstStyle/>
          <a:p>
            <a:fld id="{B1ACB710-0265-4668-9FC1-C9C0EDA73F24}" type="slidenum">
              <a:rPr lang="en-US" smtClean="0"/>
              <a:t>24</a:t>
            </a:fld>
            <a:endParaRPr lang="en-US"/>
          </a:p>
        </p:txBody>
      </p:sp>
    </p:spTree>
    <p:extLst>
      <p:ext uri="{BB962C8B-B14F-4D97-AF65-F5344CB8AC3E}">
        <p14:creationId xmlns:p14="http://schemas.microsoft.com/office/powerpoint/2010/main" val="624726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6E53-41F9-5AA8-51B7-7C915E6820AA}"/>
              </a:ext>
            </a:extLst>
          </p:cNvPr>
          <p:cNvSpPr>
            <a:spLocks noGrp="1"/>
          </p:cNvSpPr>
          <p:nvPr>
            <p:ph type="title"/>
          </p:nvPr>
        </p:nvSpPr>
        <p:spPr/>
        <p:txBody>
          <a:bodyPr/>
          <a:lstStyle/>
          <a:p>
            <a:r>
              <a:rPr lang="en-US" dirty="0"/>
              <a:t>CMAQ Community Engagement</a:t>
            </a:r>
          </a:p>
        </p:txBody>
      </p:sp>
      <p:sp>
        <p:nvSpPr>
          <p:cNvPr id="3" name="Slide Number Placeholder 2">
            <a:extLst>
              <a:ext uri="{FF2B5EF4-FFF2-40B4-BE49-F238E27FC236}">
                <a16:creationId xmlns:a16="http://schemas.microsoft.com/office/drawing/2014/main" id="{8E37CF6E-1AAE-610A-428D-86F359075EBE}"/>
              </a:ext>
            </a:extLst>
          </p:cNvPr>
          <p:cNvSpPr>
            <a:spLocks noGrp="1"/>
          </p:cNvSpPr>
          <p:nvPr>
            <p:ph type="sldNum" sz="quarter" idx="12"/>
          </p:nvPr>
        </p:nvSpPr>
        <p:spPr/>
        <p:txBody>
          <a:bodyPr/>
          <a:lstStyle/>
          <a:p>
            <a:fld id="{B1ACB710-0265-4668-9FC1-C9C0EDA73F24}" type="slidenum">
              <a:rPr lang="en-US" smtClean="0"/>
              <a:pPr/>
              <a:t>25</a:t>
            </a:fld>
            <a:endParaRPr lang="en-US"/>
          </a:p>
        </p:txBody>
      </p:sp>
      <p:pic>
        <p:nvPicPr>
          <p:cNvPr id="6" name="Picture 5" descr="Graphical user interface, application, Word&#10;&#10;Description automatically generated">
            <a:extLst>
              <a:ext uri="{FF2B5EF4-FFF2-40B4-BE49-F238E27FC236}">
                <a16:creationId xmlns:a16="http://schemas.microsoft.com/office/drawing/2014/main" id="{4A6BF816-5E9D-95F7-7A98-78711679B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
            <a:off x="442004" y="1896023"/>
            <a:ext cx="4741369" cy="4114800"/>
          </a:xfrm>
          <a:prstGeom prst="rect">
            <a:avLst/>
          </a:prstGeom>
        </p:spPr>
      </p:pic>
      <p:sp>
        <p:nvSpPr>
          <p:cNvPr id="7" name="TextBox 6">
            <a:extLst>
              <a:ext uri="{FF2B5EF4-FFF2-40B4-BE49-F238E27FC236}">
                <a16:creationId xmlns:a16="http://schemas.microsoft.com/office/drawing/2014/main" id="{8C04D54E-AC2A-58DD-6CC2-EB5F6CD5B90C}"/>
              </a:ext>
            </a:extLst>
          </p:cNvPr>
          <p:cNvSpPr txBox="1"/>
          <p:nvPr/>
        </p:nvSpPr>
        <p:spPr>
          <a:xfrm>
            <a:off x="2347412" y="6150046"/>
            <a:ext cx="2904962" cy="369332"/>
          </a:xfrm>
          <a:prstGeom prst="rect">
            <a:avLst/>
          </a:prstGeom>
          <a:noFill/>
        </p:spPr>
        <p:txBody>
          <a:bodyPr wrap="none" rtlCol="0">
            <a:spAutoFit/>
          </a:bodyPr>
          <a:lstStyle/>
          <a:p>
            <a:r>
              <a:rPr lang="en-US" dirty="0">
                <a:solidFill>
                  <a:schemeClr val="accent1">
                    <a:lumMod val="75000"/>
                  </a:schemeClr>
                </a:solidFill>
                <a:latin typeface="Abadi" panose="020B0604020104020204" pitchFamily="34" charset="0"/>
                <a:hlinkClick r:id="rId3">
                  <a:extLst>
                    <a:ext uri="{A12FA001-AC4F-418D-AE19-62706E023703}">
                      <ahyp:hlinkClr xmlns:ahyp="http://schemas.microsoft.com/office/drawing/2018/hyperlinkcolor" val="tx"/>
                    </a:ext>
                  </a:extLst>
                </a:hlinkClick>
              </a:rPr>
              <a:t>https://www.epa.gov/cmaq</a:t>
            </a:r>
            <a:r>
              <a:rPr lang="en-US" dirty="0">
                <a:solidFill>
                  <a:schemeClr val="accent1">
                    <a:lumMod val="75000"/>
                  </a:schemeClr>
                </a:solidFill>
                <a:latin typeface="Abadi" panose="020B0604020104020204" pitchFamily="34" charset="0"/>
              </a:rPr>
              <a:t> </a:t>
            </a:r>
          </a:p>
        </p:txBody>
      </p:sp>
      <p:grpSp>
        <p:nvGrpSpPr>
          <p:cNvPr id="11" name="Group 10">
            <a:extLst>
              <a:ext uri="{FF2B5EF4-FFF2-40B4-BE49-F238E27FC236}">
                <a16:creationId xmlns:a16="http://schemas.microsoft.com/office/drawing/2014/main" id="{B30DA7FB-AFBA-791B-C1A7-CABD2540BA6B}"/>
              </a:ext>
            </a:extLst>
          </p:cNvPr>
          <p:cNvGrpSpPr/>
          <p:nvPr/>
        </p:nvGrpSpPr>
        <p:grpSpPr>
          <a:xfrm>
            <a:off x="5574430" y="1509103"/>
            <a:ext cx="6494988" cy="2286000"/>
            <a:chOff x="5394662" y="2183998"/>
            <a:chExt cx="6494988" cy="2286000"/>
          </a:xfrm>
        </p:grpSpPr>
        <p:pic>
          <p:nvPicPr>
            <p:cNvPr id="9" name="Picture 8" descr="A screenshot of a computer&#10;&#10;Description automatically generated">
              <a:extLst>
                <a:ext uri="{FF2B5EF4-FFF2-40B4-BE49-F238E27FC236}">
                  <a16:creationId xmlns:a16="http://schemas.microsoft.com/office/drawing/2014/main" id="{FB995956-F191-0666-44F0-04181D985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662" y="2183998"/>
              <a:ext cx="6494988" cy="2286000"/>
            </a:xfrm>
            <a:prstGeom prst="rect">
              <a:avLst/>
            </a:prstGeom>
            <a:ln>
              <a:solidFill>
                <a:schemeClr val="tx1"/>
              </a:solidFill>
            </a:ln>
          </p:spPr>
        </p:pic>
        <p:sp>
          <p:nvSpPr>
            <p:cNvPr id="10" name="Rectangle 9">
              <a:extLst>
                <a:ext uri="{FF2B5EF4-FFF2-40B4-BE49-F238E27FC236}">
                  <a16:creationId xmlns:a16="http://schemas.microsoft.com/office/drawing/2014/main" id="{93419308-8FEE-7072-14CF-BA73CB11BCBD}"/>
                </a:ext>
              </a:extLst>
            </p:cNvPr>
            <p:cNvSpPr/>
            <p:nvPr/>
          </p:nvSpPr>
          <p:spPr>
            <a:xfrm flipV="1">
              <a:off x="5834923" y="3827447"/>
              <a:ext cx="384129" cy="1168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C059F1A-06E5-81C4-B4DC-2AE6DE963773}"/>
              </a:ext>
            </a:extLst>
          </p:cNvPr>
          <p:cNvSpPr txBox="1"/>
          <p:nvPr/>
        </p:nvSpPr>
        <p:spPr>
          <a:xfrm>
            <a:off x="6791561" y="3813492"/>
            <a:ext cx="4060727" cy="369332"/>
          </a:xfrm>
          <a:prstGeom prst="rect">
            <a:avLst/>
          </a:prstGeom>
          <a:noFill/>
        </p:spPr>
        <p:txBody>
          <a:bodyPr wrap="none" rtlCol="0">
            <a:spAutoFit/>
          </a:bodyPr>
          <a:lstStyle/>
          <a:p>
            <a:r>
              <a:rPr lang="en-US" dirty="0">
                <a:solidFill>
                  <a:schemeClr val="accent1">
                    <a:lumMod val="75000"/>
                  </a:schemeClr>
                </a:solidFill>
                <a:latin typeface="Abadi" panose="020B0604020104020204" pitchFamily="34" charset="0"/>
                <a:hlinkClick r:id="rId5">
                  <a:extLst>
                    <a:ext uri="{A12FA001-AC4F-418D-AE19-62706E023703}">
                      <ahyp:hlinkClr xmlns:ahyp="http://schemas.microsoft.com/office/drawing/2018/hyperlinkcolor" val="tx"/>
                    </a:ext>
                  </a:extLst>
                </a:hlinkClick>
              </a:rPr>
              <a:t>https://www.github.com/USEPA/CMAQ</a:t>
            </a:r>
            <a:r>
              <a:rPr lang="en-US" dirty="0">
                <a:solidFill>
                  <a:schemeClr val="accent1">
                    <a:lumMod val="75000"/>
                  </a:schemeClr>
                </a:solidFill>
                <a:latin typeface="Abadi" panose="020B0604020104020204" pitchFamily="34" charset="0"/>
              </a:rPr>
              <a:t> </a:t>
            </a:r>
          </a:p>
        </p:txBody>
      </p:sp>
      <p:pic>
        <p:nvPicPr>
          <p:cNvPr id="14" name="Picture 13" descr="Icon&#10;&#10;Description automatically generated with low confidence">
            <a:extLst>
              <a:ext uri="{FF2B5EF4-FFF2-40B4-BE49-F238E27FC236}">
                <a16:creationId xmlns:a16="http://schemas.microsoft.com/office/drawing/2014/main" id="{81CA2B8D-218A-085B-D6B6-DC6DF26B3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626" y="4775970"/>
            <a:ext cx="2621869" cy="640080"/>
          </a:xfrm>
          <a:prstGeom prst="rect">
            <a:avLst/>
          </a:prstGeom>
        </p:spPr>
      </p:pic>
      <p:sp>
        <p:nvSpPr>
          <p:cNvPr id="15" name="TextBox 14">
            <a:extLst>
              <a:ext uri="{FF2B5EF4-FFF2-40B4-BE49-F238E27FC236}">
                <a16:creationId xmlns:a16="http://schemas.microsoft.com/office/drawing/2014/main" id="{B3D70608-8061-0FD5-F874-8166AC37736B}"/>
              </a:ext>
            </a:extLst>
          </p:cNvPr>
          <p:cNvSpPr txBox="1"/>
          <p:nvPr/>
        </p:nvSpPr>
        <p:spPr>
          <a:xfrm>
            <a:off x="5897098" y="5443993"/>
            <a:ext cx="3098925" cy="369332"/>
          </a:xfrm>
          <a:prstGeom prst="rect">
            <a:avLst/>
          </a:prstGeom>
          <a:noFill/>
        </p:spPr>
        <p:txBody>
          <a:bodyPr wrap="none" rtlCol="0">
            <a:spAutoFit/>
          </a:bodyPr>
          <a:lstStyle/>
          <a:p>
            <a:pPr algn="ctr"/>
            <a:r>
              <a:rPr lang="en-US" dirty="0">
                <a:solidFill>
                  <a:schemeClr val="accent1">
                    <a:lumMod val="75000"/>
                  </a:schemeClr>
                </a:solidFill>
                <a:latin typeface="Abadi" panose="020B0604020104020204" pitchFamily="34" charset="0"/>
                <a:hlinkClick r:id="rId7">
                  <a:extLst>
                    <a:ext uri="{A12FA001-AC4F-418D-AE19-62706E023703}">
                      <ahyp:hlinkClr xmlns:ahyp="http://schemas.microsoft.com/office/drawing/2018/hyperlinkcolor" val="tx"/>
                    </a:ext>
                  </a:extLst>
                </a:hlinkClick>
              </a:rPr>
              <a:t>https://forum.cmascenter.org</a:t>
            </a:r>
            <a:r>
              <a:rPr lang="en-US" dirty="0">
                <a:solidFill>
                  <a:schemeClr val="accent1">
                    <a:lumMod val="75000"/>
                  </a:schemeClr>
                </a:solidFill>
                <a:latin typeface="Abadi" panose="020B0604020104020204" pitchFamily="34" charset="0"/>
              </a:rPr>
              <a:t> </a:t>
            </a:r>
          </a:p>
        </p:txBody>
      </p:sp>
      <p:pic>
        <p:nvPicPr>
          <p:cNvPr id="17" name="Picture 16">
            <a:extLst>
              <a:ext uri="{FF2B5EF4-FFF2-40B4-BE49-F238E27FC236}">
                <a16:creationId xmlns:a16="http://schemas.microsoft.com/office/drawing/2014/main" id="{F894DC94-4849-FEEE-0B83-1A61B1FC4A12}"/>
              </a:ext>
            </a:extLst>
          </p:cNvPr>
          <p:cNvPicPr>
            <a:picLocks noChangeAspect="1"/>
          </p:cNvPicPr>
          <p:nvPr/>
        </p:nvPicPr>
        <p:blipFill>
          <a:blip r:embed="rId8"/>
          <a:stretch>
            <a:fillRect/>
          </a:stretch>
        </p:blipFill>
        <p:spPr>
          <a:xfrm>
            <a:off x="9408521" y="4345597"/>
            <a:ext cx="2063856" cy="2082907"/>
          </a:xfrm>
          <a:prstGeom prst="rect">
            <a:avLst/>
          </a:prstGeom>
        </p:spPr>
      </p:pic>
      <p:sp>
        <p:nvSpPr>
          <p:cNvPr id="18" name="TextBox 17">
            <a:extLst>
              <a:ext uri="{FF2B5EF4-FFF2-40B4-BE49-F238E27FC236}">
                <a16:creationId xmlns:a16="http://schemas.microsoft.com/office/drawing/2014/main" id="{C4CE7D6A-8C17-A4AA-1E33-CEE431E27531}"/>
              </a:ext>
            </a:extLst>
          </p:cNvPr>
          <p:cNvSpPr txBox="1"/>
          <p:nvPr/>
        </p:nvSpPr>
        <p:spPr>
          <a:xfrm>
            <a:off x="9169107" y="6442248"/>
            <a:ext cx="2542684" cy="369332"/>
          </a:xfrm>
          <a:prstGeom prst="rect">
            <a:avLst/>
          </a:prstGeom>
          <a:noFill/>
        </p:spPr>
        <p:txBody>
          <a:bodyPr wrap="none" rtlCol="0">
            <a:spAutoFit/>
          </a:bodyPr>
          <a:lstStyle/>
          <a:p>
            <a:pPr algn="r"/>
            <a:r>
              <a:rPr lang="en-US" dirty="0">
                <a:solidFill>
                  <a:schemeClr val="accent1">
                    <a:lumMod val="75000"/>
                  </a:schemeClr>
                </a:solidFill>
                <a:latin typeface="Abadi" panose="020B0604020104020204" pitchFamily="34" charset="0"/>
                <a:hlinkClick r:id="rId9">
                  <a:extLst>
                    <a:ext uri="{A12FA001-AC4F-418D-AE19-62706E023703}">
                      <ahyp:hlinkClr xmlns:ahyp="http://schemas.microsoft.com/office/drawing/2018/hyperlinkcolor" val="tx"/>
                    </a:ext>
                  </a:extLst>
                </a:hlinkClick>
              </a:rPr>
              <a:t>https://cmascenter.org</a:t>
            </a:r>
            <a:r>
              <a:rPr lang="en-US" dirty="0">
                <a:solidFill>
                  <a:schemeClr val="accent1">
                    <a:lumMod val="75000"/>
                  </a:schemeClr>
                </a:solidFill>
                <a:latin typeface="Abadi" panose="020B0604020104020204" pitchFamily="34" charset="0"/>
              </a:rPr>
              <a:t> </a:t>
            </a:r>
          </a:p>
        </p:txBody>
      </p:sp>
    </p:spTree>
    <p:extLst>
      <p:ext uri="{BB962C8B-B14F-4D97-AF65-F5344CB8AC3E}">
        <p14:creationId xmlns:p14="http://schemas.microsoft.com/office/powerpoint/2010/main" val="848522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59202-4766-4986-8832-A6B45561E14C}"/>
              </a:ext>
            </a:extLst>
          </p:cNvPr>
          <p:cNvSpPr>
            <a:spLocks noGrp="1"/>
          </p:cNvSpPr>
          <p:nvPr>
            <p:ph type="title"/>
          </p:nvPr>
        </p:nvSpPr>
        <p:spPr>
          <a:xfrm>
            <a:off x="3322104" y="349639"/>
            <a:ext cx="8869896" cy="895234"/>
          </a:xfrm>
        </p:spPr>
        <p:txBody>
          <a:bodyPr>
            <a:normAutofit/>
          </a:bodyPr>
          <a:lstStyle/>
          <a:p>
            <a:r>
              <a:rPr lang="en-US" sz="4000" dirty="0"/>
              <a:t>Application-Driven Model Development</a:t>
            </a:r>
          </a:p>
        </p:txBody>
      </p:sp>
      <p:pic>
        <p:nvPicPr>
          <p:cNvPr id="6" name="Picture 5">
            <a:extLst>
              <a:ext uri="{FF2B5EF4-FFF2-40B4-BE49-F238E27FC236}">
                <a16:creationId xmlns:a16="http://schemas.microsoft.com/office/drawing/2014/main" id="{2CBA3DD3-5575-4D66-9D3A-076F9B631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677" y="1293385"/>
            <a:ext cx="8435845" cy="5502738"/>
          </a:xfrm>
          <a:prstGeom prst="rect">
            <a:avLst/>
          </a:prstGeom>
        </p:spPr>
      </p:pic>
      <p:graphicFrame>
        <p:nvGraphicFramePr>
          <p:cNvPr id="7" name="Content Placeholder 7">
            <a:extLst>
              <a:ext uri="{FF2B5EF4-FFF2-40B4-BE49-F238E27FC236}">
                <a16:creationId xmlns:a16="http://schemas.microsoft.com/office/drawing/2014/main" id="{A8FEE7D6-14EE-4B64-9066-7E84459C3433}"/>
              </a:ext>
            </a:extLst>
          </p:cNvPr>
          <p:cNvGraphicFramePr>
            <a:graphicFrameLocks/>
          </p:cNvGraphicFramePr>
          <p:nvPr/>
        </p:nvGraphicFramePr>
        <p:xfrm>
          <a:off x="1570600" y="1293385"/>
          <a:ext cx="6095999" cy="5564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064A6B9-59FB-4CFB-9524-7D1541474B94}"/>
              </a:ext>
            </a:extLst>
          </p:cNvPr>
          <p:cNvSpPr>
            <a:spLocks noGrp="1"/>
          </p:cNvSpPr>
          <p:nvPr>
            <p:ph type="sldNum" sz="quarter" idx="12"/>
          </p:nvPr>
        </p:nvSpPr>
        <p:spPr/>
        <p:txBody>
          <a:bodyPr/>
          <a:lstStyle/>
          <a:p>
            <a:fld id="{B1ACB710-0265-4668-9FC1-C9C0EDA73F24}" type="slidenum">
              <a:rPr lang="en-US" smtClean="0"/>
              <a:t>26</a:t>
            </a:fld>
            <a:endParaRPr lang="en-US" dirty="0"/>
          </a:p>
        </p:txBody>
      </p:sp>
      <p:sp>
        <p:nvSpPr>
          <p:cNvPr id="5" name="Rectangle: Rounded Corners 4">
            <a:extLst>
              <a:ext uri="{FF2B5EF4-FFF2-40B4-BE49-F238E27FC236}">
                <a16:creationId xmlns:a16="http://schemas.microsoft.com/office/drawing/2014/main" id="{101C189A-C50C-B70E-55B2-9BA29477B885}"/>
              </a:ext>
            </a:extLst>
          </p:cNvPr>
          <p:cNvSpPr/>
          <p:nvPr/>
        </p:nvSpPr>
        <p:spPr>
          <a:xfrm>
            <a:off x="9240528" y="2246892"/>
            <a:ext cx="2560320" cy="3657600"/>
          </a:xfrm>
          <a:prstGeom prst="roundRect">
            <a:avLst>
              <a:gd name="adj" fmla="val 9520"/>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Abadi" panose="020B0604020104020204" pitchFamily="34" charset="0"/>
              </a:rPr>
              <a:t>CMAQ development draws from partner needs. It includes a feedback cycle that links development, evaluation, and applications. It incorporates suites of observations to inform scientific advancement for Agency needs.</a:t>
            </a:r>
          </a:p>
        </p:txBody>
      </p:sp>
    </p:spTree>
    <p:extLst>
      <p:ext uri="{BB962C8B-B14F-4D97-AF65-F5344CB8AC3E}">
        <p14:creationId xmlns:p14="http://schemas.microsoft.com/office/powerpoint/2010/main" val="2437837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E7982-12A3-0235-6B7D-8B0D4420935B}"/>
              </a:ext>
            </a:extLst>
          </p:cNvPr>
          <p:cNvSpPr>
            <a:spLocks noGrp="1"/>
          </p:cNvSpPr>
          <p:nvPr>
            <p:ph type="title"/>
          </p:nvPr>
        </p:nvSpPr>
        <p:spPr/>
        <p:txBody>
          <a:bodyPr/>
          <a:lstStyle/>
          <a:p>
            <a:r>
              <a:rPr lang="en-US" dirty="0"/>
              <a:t>CMAQ Development and Use Cases</a:t>
            </a:r>
          </a:p>
        </p:txBody>
      </p:sp>
      <p:sp>
        <p:nvSpPr>
          <p:cNvPr id="20" name="Title 4">
            <a:extLst>
              <a:ext uri="{FF2B5EF4-FFF2-40B4-BE49-F238E27FC236}">
                <a16:creationId xmlns:a16="http://schemas.microsoft.com/office/drawing/2014/main" id="{0FFE3B97-6A60-757A-728E-508035322C9C}"/>
              </a:ext>
            </a:extLst>
          </p:cNvPr>
          <p:cNvSpPr txBox="1">
            <a:spLocks/>
          </p:cNvSpPr>
          <p:nvPr/>
        </p:nvSpPr>
        <p:spPr>
          <a:xfrm>
            <a:off x="8482114" y="3132644"/>
            <a:ext cx="3450923" cy="635484"/>
          </a:xfrm>
          <a:prstGeom prst="rect">
            <a:avLst/>
          </a:prstGeom>
          <a:noFill/>
        </p:spPr>
        <p:txBody>
          <a:bodyPr/>
          <a:lstStyle>
            <a:lvl1pPr algn="ctr" rtl="0" eaLnBrk="1" fontAlgn="base" hangingPunct="1">
              <a:spcBef>
                <a:spcPct val="0"/>
              </a:spcBef>
              <a:spcAft>
                <a:spcPct val="0"/>
              </a:spcAft>
              <a:defRPr sz="3200" b="1">
                <a:solidFill>
                  <a:srgbClr val="026CB6"/>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algn="l"/>
            <a:r>
              <a:rPr lang="en-US" sz="1600" kern="0" dirty="0">
                <a:solidFill>
                  <a:schemeClr val="tx1"/>
                </a:solidFill>
                <a:latin typeface="Abadi" panose="020B0604020104020204" pitchFamily="34" charset="0"/>
                <a:cs typeface="Calibri" panose="020F0502020204030204" pitchFamily="34" charset="0"/>
              </a:rPr>
              <a:t>Emissions: </a:t>
            </a:r>
            <a:r>
              <a:rPr lang="en-US" sz="1600" b="0" kern="0" dirty="0">
                <a:solidFill>
                  <a:schemeClr val="tx1"/>
                </a:solidFill>
                <a:latin typeface="Abadi" panose="020B0604020104020204" pitchFamily="34" charset="0"/>
                <a:cs typeface="Calibri" panose="020F0502020204030204" pitchFamily="34" charset="0"/>
              </a:rPr>
              <a:t>Volatile chemical products from personal care products.</a:t>
            </a:r>
            <a:r>
              <a:rPr lang="en-US" sz="1800" b="0" kern="0" dirty="0">
                <a:solidFill>
                  <a:schemeClr val="tx1"/>
                </a:solidFill>
                <a:latin typeface="Abadi" panose="020B0604020104020204" pitchFamily="34" charset="0"/>
                <a:cs typeface="Calibri" panose="020F0502020204030204" pitchFamily="34" charset="0"/>
              </a:rPr>
              <a:t> </a:t>
            </a:r>
          </a:p>
        </p:txBody>
      </p:sp>
      <p:sp>
        <p:nvSpPr>
          <p:cNvPr id="21" name="Rectangle 20">
            <a:extLst>
              <a:ext uri="{FF2B5EF4-FFF2-40B4-BE49-F238E27FC236}">
                <a16:creationId xmlns:a16="http://schemas.microsoft.com/office/drawing/2014/main" id="{25443669-4523-1A6C-8CE0-2A8ACF16B815}"/>
              </a:ext>
            </a:extLst>
          </p:cNvPr>
          <p:cNvSpPr/>
          <p:nvPr/>
        </p:nvSpPr>
        <p:spPr bwMode="auto">
          <a:xfrm>
            <a:off x="8411818" y="3132643"/>
            <a:ext cx="3657600" cy="326623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22" name="TextBox 21">
            <a:extLst>
              <a:ext uri="{FF2B5EF4-FFF2-40B4-BE49-F238E27FC236}">
                <a16:creationId xmlns:a16="http://schemas.microsoft.com/office/drawing/2014/main" id="{375C5061-7874-3B6E-18FC-8634460AAF7D}"/>
              </a:ext>
            </a:extLst>
          </p:cNvPr>
          <p:cNvSpPr txBox="1"/>
          <p:nvPr/>
        </p:nvSpPr>
        <p:spPr>
          <a:xfrm>
            <a:off x="8618668" y="6133128"/>
            <a:ext cx="3243901" cy="307777"/>
          </a:xfrm>
          <a:prstGeom prst="rect">
            <a:avLst/>
          </a:prstGeom>
          <a:noFill/>
        </p:spPr>
        <p:txBody>
          <a:bodyPr wrap="square" rtlCol="0">
            <a:spAutoFit/>
          </a:bodyPr>
          <a:lstStyle/>
          <a:p>
            <a:r>
              <a:rPr lang="en-US" sz="1400" i="1" kern="0" dirty="0">
                <a:latin typeface="Abadi" panose="020B0604020104020204" pitchFamily="34" charset="0"/>
                <a:cs typeface="Calibri" panose="020F0502020204030204" pitchFamily="34" charset="0"/>
              </a:rPr>
              <a:t>Non-trivial contribution to total PM.</a:t>
            </a:r>
            <a:endParaRPr lang="en-US" sz="1400" i="1" dirty="0">
              <a:latin typeface="Abadi" panose="020B0604020104020204" pitchFamily="34" charset="0"/>
              <a:cs typeface="Calibri" panose="020F0502020204030204" pitchFamily="34" charset="0"/>
            </a:endParaRPr>
          </a:p>
        </p:txBody>
      </p:sp>
      <p:grpSp>
        <p:nvGrpSpPr>
          <p:cNvPr id="76" name="Group 75">
            <a:extLst>
              <a:ext uri="{FF2B5EF4-FFF2-40B4-BE49-F238E27FC236}">
                <a16:creationId xmlns:a16="http://schemas.microsoft.com/office/drawing/2014/main" id="{F3A3BA07-0B50-6BFD-54D7-3B1376DD8B97}"/>
              </a:ext>
            </a:extLst>
          </p:cNvPr>
          <p:cNvGrpSpPr/>
          <p:nvPr/>
        </p:nvGrpSpPr>
        <p:grpSpPr>
          <a:xfrm>
            <a:off x="307905" y="3821608"/>
            <a:ext cx="3657600" cy="2857335"/>
            <a:chOff x="307905" y="3864140"/>
            <a:chExt cx="3657600" cy="2857335"/>
          </a:xfrm>
        </p:grpSpPr>
        <p:pic>
          <p:nvPicPr>
            <p:cNvPr id="24" name="Picture 23" descr="Map&#10;&#10;Description automatically generated">
              <a:extLst>
                <a:ext uri="{FF2B5EF4-FFF2-40B4-BE49-F238E27FC236}">
                  <a16:creationId xmlns:a16="http://schemas.microsoft.com/office/drawing/2014/main" id="{A6F37BE9-7E0F-8FA9-B75C-3851CA866A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998" y="4503403"/>
              <a:ext cx="2276829" cy="1828800"/>
            </a:xfrm>
            <a:prstGeom prst="rect">
              <a:avLst/>
            </a:prstGeom>
          </p:spPr>
        </p:pic>
        <p:sp>
          <p:nvSpPr>
            <p:cNvPr id="25" name="Title 4">
              <a:extLst>
                <a:ext uri="{FF2B5EF4-FFF2-40B4-BE49-F238E27FC236}">
                  <a16:creationId xmlns:a16="http://schemas.microsoft.com/office/drawing/2014/main" id="{2FB3984A-380F-A41F-42E5-A14DF35585AF}"/>
                </a:ext>
              </a:extLst>
            </p:cNvPr>
            <p:cNvSpPr txBox="1">
              <a:spLocks/>
            </p:cNvSpPr>
            <p:nvPr/>
          </p:nvSpPr>
          <p:spPr>
            <a:xfrm>
              <a:off x="506245" y="3876594"/>
              <a:ext cx="3260921" cy="614355"/>
            </a:xfrm>
            <a:prstGeom prst="rect">
              <a:avLst/>
            </a:prstGeom>
            <a:noFill/>
          </p:spPr>
          <p:txBody>
            <a:bodyPr/>
            <a:lstStyle>
              <a:lvl1pPr algn="ctr" rtl="0" eaLnBrk="1" fontAlgn="base" hangingPunct="1">
                <a:spcBef>
                  <a:spcPct val="0"/>
                </a:spcBef>
                <a:spcAft>
                  <a:spcPct val="0"/>
                </a:spcAft>
                <a:defRPr sz="3200" b="1">
                  <a:solidFill>
                    <a:srgbClr val="026CB6"/>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algn="l"/>
              <a:r>
                <a:rPr lang="en-US" sz="1600" kern="0" dirty="0">
                  <a:solidFill>
                    <a:schemeClr val="tx1"/>
                  </a:solidFill>
                  <a:latin typeface="Abadi" panose="020B0604020104020204" pitchFamily="34" charset="0"/>
                  <a:cs typeface="Calibri" panose="020F0502020204030204" pitchFamily="34" charset="0"/>
                </a:rPr>
                <a:t>Air Quality-Climate Interactions:</a:t>
              </a:r>
              <a:br>
                <a:rPr lang="en-US" sz="1600" kern="0" dirty="0">
                  <a:solidFill>
                    <a:schemeClr val="tx1"/>
                  </a:solidFill>
                  <a:latin typeface="Abadi" panose="020B0604020104020204" pitchFamily="34" charset="0"/>
                  <a:cs typeface="Calibri" panose="020F0502020204030204" pitchFamily="34" charset="0"/>
                </a:rPr>
              </a:br>
              <a:r>
                <a:rPr lang="en-US" sz="1600" kern="0" dirty="0">
                  <a:solidFill>
                    <a:schemeClr val="tx1"/>
                  </a:solidFill>
                  <a:latin typeface="Abadi" panose="020B0604020104020204" pitchFamily="34" charset="0"/>
                  <a:cs typeface="Calibri" panose="020F0502020204030204" pitchFamily="34" charset="0"/>
                </a:rPr>
                <a:t> </a:t>
              </a:r>
              <a:r>
                <a:rPr lang="en-US" sz="1600" b="0" kern="0" dirty="0">
                  <a:solidFill>
                    <a:schemeClr val="tx1"/>
                  </a:solidFill>
                  <a:latin typeface="Abadi" panose="020B0604020104020204" pitchFamily="34" charset="0"/>
                  <a:cs typeface="Calibri" panose="020F0502020204030204" pitchFamily="34" charset="0"/>
                </a:rPr>
                <a:t>4</a:t>
              </a:r>
              <a:r>
                <a:rPr lang="en-US" sz="1600" b="0" kern="0" baseline="30000" dirty="0">
                  <a:solidFill>
                    <a:schemeClr val="tx1"/>
                  </a:solidFill>
                  <a:latin typeface="Abadi" panose="020B0604020104020204" pitchFamily="34" charset="0"/>
                  <a:cs typeface="Calibri" panose="020F0502020204030204" pitchFamily="34" charset="0"/>
                </a:rPr>
                <a:t>th</a:t>
              </a:r>
              <a:r>
                <a:rPr lang="en-US" sz="1600" b="0" kern="0" dirty="0">
                  <a:solidFill>
                    <a:schemeClr val="tx1"/>
                  </a:solidFill>
                  <a:latin typeface="Abadi" panose="020B0604020104020204" pitchFamily="34" charset="0"/>
                  <a:cs typeface="Calibri" panose="020F0502020204030204" pitchFamily="34" charset="0"/>
                </a:rPr>
                <a:t> National Climate Assessment </a:t>
              </a:r>
            </a:p>
          </p:txBody>
        </p:sp>
        <p:sp>
          <p:nvSpPr>
            <p:cNvPr id="26" name="TextBox 25">
              <a:extLst>
                <a:ext uri="{FF2B5EF4-FFF2-40B4-BE49-F238E27FC236}">
                  <a16:creationId xmlns:a16="http://schemas.microsoft.com/office/drawing/2014/main" id="{8835A35B-270D-45E7-686F-F19A58FD73C1}"/>
                </a:ext>
              </a:extLst>
            </p:cNvPr>
            <p:cNvSpPr txBox="1"/>
            <p:nvPr/>
          </p:nvSpPr>
          <p:spPr>
            <a:xfrm>
              <a:off x="506451" y="6355987"/>
              <a:ext cx="3258808" cy="307777"/>
            </a:xfrm>
            <a:prstGeom prst="rect">
              <a:avLst/>
            </a:prstGeom>
            <a:noFill/>
          </p:spPr>
          <p:txBody>
            <a:bodyPr wrap="square" rtlCol="0">
              <a:spAutoFit/>
            </a:bodyPr>
            <a:lstStyle/>
            <a:p>
              <a:pPr algn="ctr"/>
              <a:r>
                <a:rPr lang="en-US" sz="1400" i="1" dirty="0">
                  <a:latin typeface="Abadi" panose="020B0604020104020204" pitchFamily="34" charset="0"/>
                  <a:cs typeface="Calibri" panose="020F0502020204030204" pitchFamily="34" charset="0"/>
                </a:rPr>
                <a:t>Projected changes in summer season O</a:t>
              </a:r>
              <a:r>
                <a:rPr lang="en-US" sz="1400" i="1" baseline="-25000" dirty="0">
                  <a:latin typeface="Abadi" panose="020B0604020104020204" pitchFamily="34" charset="0"/>
                  <a:cs typeface="Calibri" panose="020F0502020204030204" pitchFamily="34" charset="0"/>
                </a:rPr>
                <a:t>3</a:t>
              </a:r>
            </a:p>
          </p:txBody>
        </p:sp>
        <p:sp>
          <p:nvSpPr>
            <p:cNvPr id="27" name="Rectangle 26">
              <a:extLst>
                <a:ext uri="{FF2B5EF4-FFF2-40B4-BE49-F238E27FC236}">
                  <a16:creationId xmlns:a16="http://schemas.microsoft.com/office/drawing/2014/main" id="{49D7E8F7-5743-EC7C-9D6A-168225B87DFF}"/>
                </a:ext>
              </a:extLst>
            </p:cNvPr>
            <p:cNvSpPr/>
            <p:nvPr/>
          </p:nvSpPr>
          <p:spPr bwMode="auto">
            <a:xfrm>
              <a:off x="307905" y="3864140"/>
              <a:ext cx="3657600" cy="285733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grpSp>
        <p:nvGrpSpPr>
          <p:cNvPr id="28" name="Group 27">
            <a:extLst>
              <a:ext uri="{FF2B5EF4-FFF2-40B4-BE49-F238E27FC236}">
                <a16:creationId xmlns:a16="http://schemas.microsoft.com/office/drawing/2014/main" id="{2228771F-394A-1123-FDB7-7A61776FC31D}"/>
              </a:ext>
            </a:extLst>
          </p:cNvPr>
          <p:cNvGrpSpPr/>
          <p:nvPr/>
        </p:nvGrpSpPr>
        <p:grpSpPr>
          <a:xfrm>
            <a:off x="4197901" y="4686659"/>
            <a:ext cx="4098374" cy="1992284"/>
            <a:chOff x="4419600" y="4648200"/>
            <a:chExt cx="3695700" cy="1992284"/>
          </a:xfrm>
        </p:grpSpPr>
        <p:pic>
          <p:nvPicPr>
            <p:cNvPr id="29" name="Picture 28">
              <a:extLst>
                <a:ext uri="{FF2B5EF4-FFF2-40B4-BE49-F238E27FC236}">
                  <a16:creationId xmlns:a16="http://schemas.microsoft.com/office/drawing/2014/main" id="{7D523B6C-09BF-1FA1-F097-B419D80CCBB0}"/>
                </a:ext>
              </a:extLst>
            </p:cNvPr>
            <p:cNvPicPr>
              <a:picLocks noChangeAspect="1"/>
            </p:cNvPicPr>
            <p:nvPr/>
          </p:nvPicPr>
          <p:blipFill rotWithShape="1">
            <a:blip r:embed="rId3">
              <a:extLst>
                <a:ext uri="{28A0092B-C50C-407E-A947-70E740481C1C}">
                  <a14:useLocalDpi xmlns:a14="http://schemas.microsoft.com/office/drawing/2010/main" val="0"/>
                </a:ext>
              </a:extLst>
            </a:blip>
            <a:srcRect t="10248" b="11195"/>
            <a:stretch/>
          </p:blipFill>
          <p:spPr>
            <a:xfrm>
              <a:off x="6073119" y="4978166"/>
              <a:ext cx="2042181" cy="1604276"/>
            </a:xfrm>
            <a:prstGeom prst="rect">
              <a:avLst/>
            </a:prstGeom>
          </p:spPr>
        </p:pic>
        <p:sp>
          <p:nvSpPr>
            <p:cNvPr id="30" name="TextBox 29">
              <a:extLst>
                <a:ext uri="{FF2B5EF4-FFF2-40B4-BE49-F238E27FC236}">
                  <a16:creationId xmlns:a16="http://schemas.microsoft.com/office/drawing/2014/main" id="{94FDC63E-462A-E630-3BDD-CC200D56986B}"/>
                </a:ext>
              </a:extLst>
            </p:cNvPr>
            <p:cNvSpPr txBox="1"/>
            <p:nvPr/>
          </p:nvSpPr>
          <p:spPr>
            <a:xfrm>
              <a:off x="4419600" y="4648200"/>
              <a:ext cx="2977638" cy="1323439"/>
            </a:xfrm>
            <a:prstGeom prst="rect">
              <a:avLst/>
            </a:prstGeom>
            <a:noFill/>
          </p:spPr>
          <p:txBody>
            <a:bodyPr wrap="square" rtlCol="0">
              <a:spAutoFit/>
            </a:bodyPr>
            <a:lstStyle/>
            <a:p>
              <a:r>
                <a:rPr lang="en-US" sz="1600" b="1" dirty="0">
                  <a:latin typeface="Abadi" panose="020B0604020104020204" pitchFamily="34" charset="0"/>
                  <a:cs typeface="Calibri" panose="020F0502020204030204" pitchFamily="34" charset="0"/>
                </a:rPr>
                <a:t>Global-to-regional modeling:</a:t>
              </a:r>
              <a:r>
                <a:rPr lang="en-US" sz="1600" dirty="0">
                  <a:latin typeface="Abadi" panose="020B0604020104020204" pitchFamily="34" charset="0"/>
                  <a:cs typeface="Calibri" panose="020F0502020204030204" pitchFamily="34" charset="0"/>
                </a:rPr>
                <a:t> Consistent </a:t>
              </a:r>
              <a:br>
                <a:rPr lang="en-US" sz="1600" dirty="0">
                  <a:latin typeface="Abadi" panose="020B0604020104020204" pitchFamily="34" charset="0"/>
                  <a:cs typeface="Calibri" panose="020F0502020204030204" pitchFamily="34" charset="0"/>
                </a:rPr>
              </a:br>
              <a:r>
                <a:rPr lang="en-US" sz="1600" dirty="0">
                  <a:latin typeface="Abadi" panose="020B0604020104020204" pitchFamily="34" charset="0"/>
                  <a:cs typeface="Calibri" panose="020F0502020204030204" pitchFamily="34" charset="0"/>
                </a:rPr>
                <a:t>representation </a:t>
              </a:r>
              <a:br>
                <a:rPr lang="en-US" sz="1600" dirty="0">
                  <a:latin typeface="Abadi" panose="020B0604020104020204" pitchFamily="34" charset="0"/>
                  <a:cs typeface="Calibri" panose="020F0502020204030204" pitchFamily="34" charset="0"/>
                </a:rPr>
              </a:br>
              <a:r>
                <a:rPr lang="en-US" sz="1600" dirty="0">
                  <a:latin typeface="Abadi" panose="020B0604020104020204" pitchFamily="34" charset="0"/>
                  <a:cs typeface="Calibri" panose="020F0502020204030204" pitchFamily="34" charset="0"/>
                </a:rPr>
                <a:t>of air pollution </a:t>
              </a:r>
              <a:br>
                <a:rPr lang="en-US" sz="1600" dirty="0">
                  <a:latin typeface="Abadi" panose="020B0604020104020204" pitchFamily="34" charset="0"/>
                  <a:cs typeface="Calibri" panose="020F0502020204030204" pitchFamily="34" charset="0"/>
                </a:rPr>
              </a:br>
              <a:r>
                <a:rPr lang="en-US" sz="1600" dirty="0">
                  <a:latin typeface="Abadi" panose="020B0604020104020204" pitchFamily="34" charset="0"/>
                  <a:cs typeface="Calibri" panose="020F0502020204030204" pitchFamily="34" charset="0"/>
                </a:rPr>
                <a:t>across scales</a:t>
              </a:r>
            </a:p>
          </p:txBody>
        </p:sp>
        <p:sp>
          <p:nvSpPr>
            <p:cNvPr id="31" name="Rectangle 30">
              <a:extLst>
                <a:ext uri="{FF2B5EF4-FFF2-40B4-BE49-F238E27FC236}">
                  <a16:creationId xmlns:a16="http://schemas.microsoft.com/office/drawing/2014/main" id="{9E95B3CB-227C-BB64-C3F9-AEC24961D2EC}"/>
                </a:ext>
              </a:extLst>
            </p:cNvPr>
            <p:cNvSpPr/>
            <p:nvPr/>
          </p:nvSpPr>
          <p:spPr bwMode="auto">
            <a:xfrm>
              <a:off x="4419600" y="4651716"/>
              <a:ext cx="3628056" cy="198491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2" name="TextBox 31">
              <a:extLst>
                <a:ext uri="{FF2B5EF4-FFF2-40B4-BE49-F238E27FC236}">
                  <a16:creationId xmlns:a16="http://schemas.microsoft.com/office/drawing/2014/main" id="{005EA017-B61C-4A65-10C9-9501FB8D21D9}"/>
                </a:ext>
              </a:extLst>
            </p:cNvPr>
            <p:cNvSpPr txBox="1"/>
            <p:nvPr/>
          </p:nvSpPr>
          <p:spPr>
            <a:xfrm>
              <a:off x="4419600" y="6117264"/>
              <a:ext cx="1752600" cy="523220"/>
            </a:xfrm>
            <a:prstGeom prst="rect">
              <a:avLst/>
            </a:prstGeom>
            <a:noFill/>
          </p:spPr>
          <p:txBody>
            <a:bodyPr wrap="square" rtlCol="0">
              <a:spAutoFit/>
            </a:bodyPr>
            <a:lstStyle/>
            <a:p>
              <a:r>
                <a:rPr lang="en-US" sz="1400" i="1" dirty="0">
                  <a:latin typeface="Abadi" panose="020B0604020104020204" pitchFamily="34" charset="0"/>
                  <a:cs typeface="Calibri" panose="020F0502020204030204" pitchFamily="34" charset="0"/>
                </a:rPr>
                <a:t>Transcontinental transport on local AQ</a:t>
              </a:r>
            </a:p>
          </p:txBody>
        </p:sp>
      </p:grpSp>
      <p:grpSp>
        <p:nvGrpSpPr>
          <p:cNvPr id="33" name="Group 32">
            <a:extLst>
              <a:ext uri="{FF2B5EF4-FFF2-40B4-BE49-F238E27FC236}">
                <a16:creationId xmlns:a16="http://schemas.microsoft.com/office/drawing/2014/main" id="{AFF98305-A3B7-947B-60C3-7566BD2E6EF2}"/>
              </a:ext>
            </a:extLst>
          </p:cNvPr>
          <p:cNvGrpSpPr/>
          <p:nvPr/>
        </p:nvGrpSpPr>
        <p:grpSpPr>
          <a:xfrm>
            <a:off x="4197901" y="1374574"/>
            <a:ext cx="4023360" cy="3108960"/>
            <a:chOff x="204262" y="2854707"/>
            <a:chExt cx="4023360" cy="3108960"/>
          </a:xfrm>
        </p:grpSpPr>
        <p:pic>
          <p:nvPicPr>
            <p:cNvPr id="34" name="Picture 33" descr="A picture containing diagram&#10;&#10;Description automatically generated">
              <a:extLst>
                <a:ext uri="{FF2B5EF4-FFF2-40B4-BE49-F238E27FC236}">
                  <a16:creationId xmlns:a16="http://schemas.microsoft.com/office/drawing/2014/main" id="{F64187FB-FC3F-3F09-0401-1E94372B5E45}"/>
                </a:ext>
              </a:extLst>
            </p:cNvPr>
            <p:cNvPicPr>
              <a:picLocks noChangeAspect="1"/>
            </p:cNvPicPr>
            <p:nvPr/>
          </p:nvPicPr>
          <p:blipFill rotWithShape="1">
            <a:blip r:embed="rId4">
              <a:extLst>
                <a:ext uri="{28A0092B-C50C-407E-A947-70E740481C1C}">
                  <a14:useLocalDpi xmlns:a14="http://schemas.microsoft.com/office/drawing/2010/main" val="0"/>
                </a:ext>
              </a:extLst>
            </a:blip>
            <a:srcRect l="32589" t="19017" r="44018" b="16786"/>
            <a:stretch/>
          </p:blipFill>
          <p:spPr>
            <a:xfrm>
              <a:off x="2331389" y="2895600"/>
              <a:ext cx="1825583" cy="2818077"/>
            </a:xfrm>
            <a:prstGeom prst="rect">
              <a:avLst/>
            </a:prstGeom>
          </p:spPr>
        </p:pic>
        <p:sp>
          <p:nvSpPr>
            <p:cNvPr id="35" name="TextBox 34">
              <a:extLst>
                <a:ext uri="{FF2B5EF4-FFF2-40B4-BE49-F238E27FC236}">
                  <a16:creationId xmlns:a16="http://schemas.microsoft.com/office/drawing/2014/main" id="{B23BDAAC-0B5A-6194-7739-6509434DEE08}"/>
                </a:ext>
              </a:extLst>
            </p:cNvPr>
            <p:cNvSpPr txBox="1"/>
            <p:nvPr/>
          </p:nvSpPr>
          <p:spPr>
            <a:xfrm>
              <a:off x="253982" y="2895600"/>
              <a:ext cx="2077408" cy="1815882"/>
            </a:xfrm>
            <a:prstGeom prst="rect">
              <a:avLst/>
            </a:prstGeom>
            <a:noFill/>
          </p:spPr>
          <p:txBody>
            <a:bodyPr wrap="square" rtlCol="0">
              <a:spAutoFit/>
            </a:bodyPr>
            <a:lstStyle/>
            <a:p>
              <a:r>
                <a:rPr lang="en-US" sz="1600" b="1" dirty="0">
                  <a:latin typeface="Abadi" panose="020B0604020104020204" pitchFamily="34" charset="0"/>
                  <a:cs typeface="Calibri" panose="020F0502020204030204" pitchFamily="34" charset="0"/>
                </a:rPr>
                <a:t>Quantifying Influence of Adverse </a:t>
              </a:r>
              <a:br>
                <a:rPr lang="en-US" sz="1600" b="1" dirty="0">
                  <a:latin typeface="Abadi" panose="020B0604020104020204" pitchFamily="34" charset="0"/>
                  <a:cs typeface="Calibri" panose="020F0502020204030204" pitchFamily="34" charset="0"/>
                </a:rPr>
              </a:br>
              <a:r>
                <a:rPr lang="en-US" sz="1600" b="1" dirty="0">
                  <a:latin typeface="Abadi" panose="020B0604020104020204" pitchFamily="34" charset="0"/>
                  <a:cs typeface="Calibri" panose="020F0502020204030204" pitchFamily="34" charset="0"/>
                </a:rPr>
                <a:t>Air Quality Exposure on Health: </a:t>
              </a:r>
              <a:br>
                <a:rPr lang="en-US" sz="1600" b="1" dirty="0">
                  <a:latin typeface="Abadi" panose="020B0604020104020204" pitchFamily="34" charset="0"/>
                  <a:cs typeface="Calibri" panose="020F0502020204030204" pitchFamily="34" charset="0"/>
                </a:rPr>
              </a:br>
              <a:r>
                <a:rPr lang="en-US" sz="1600" dirty="0">
                  <a:latin typeface="Abadi" panose="020B0604020104020204" pitchFamily="34" charset="0"/>
                  <a:cs typeface="Calibri" panose="020F0502020204030204" pitchFamily="34" charset="0"/>
                </a:rPr>
                <a:t>Changes in PM</a:t>
              </a:r>
              <a:r>
                <a:rPr lang="en-US" sz="1600" baseline="-25000" dirty="0">
                  <a:latin typeface="Abadi" panose="020B0604020104020204" pitchFamily="34" charset="0"/>
                  <a:cs typeface="Calibri" panose="020F0502020204030204" pitchFamily="34" charset="0"/>
                </a:rPr>
                <a:t>2.5</a:t>
              </a:r>
              <a:r>
                <a:rPr lang="en-US" sz="1600" dirty="0">
                  <a:latin typeface="Abadi" panose="020B0604020104020204" pitchFamily="34" charset="0"/>
                  <a:cs typeface="Calibri" panose="020F0502020204030204" pitchFamily="34" charset="0"/>
                </a:rPr>
                <a:t> related premature mortality</a:t>
              </a:r>
            </a:p>
          </p:txBody>
        </p:sp>
        <p:sp>
          <p:nvSpPr>
            <p:cNvPr id="36" name="Rectangle 35">
              <a:extLst>
                <a:ext uri="{FF2B5EF4-FFF2-40B4-BE49-F238E27FC236}">
                  <a16:creationId xmlns:a16="http://schemas.microsoft.com/office/drawing/2014/main" id="{F9C97B1B-D767-BB28-4B73-8CA7FD98A14A}"/>
                </a:ext>
              </a:extLst>
            </p:cNvPr>
            <p:cNvSpPr/>
            <p:nvPr/>
          </p:nvSpPr>
          <p:spPr bwMode="auto">
            <a:xfrm>
              <a:off x="204262" y="2854707"/>
              <a:ext cx="4023360" cy="31089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7" name="TextBox 36">
              <a:extLst>
                <a:ext uri="{FF2B5EF4-FFF2-40B4-BE49-F238E27FC236}">
                  <a16:creationId xmlns:a16="http://schemas.microsoft.com/office/drawing/2014/main" id="{8103B136-CF9C-BD3C-287D-7B61AA8FB48E}"/>
                </a:ext>
              </a:extLst>
            </p:cNvPr>
            <p:cNvSpPr txBox="1"/>
            <p:nvPr/>
          </p:nvSpPr>
          <p:spPr>
            <a:xfrm>
              <a:off x="2263784" y="5652040"/>
              <a:ext cx="1960793" cy="253916"/>
            </a:xfrm>
            <a:prstGeom prst="rect">
              <a:avLst/>
            </a:prstGeom>
            <a:noFill/>
          </p:spPr>
          <p:txBody>
            <a:bodyPr wrap="none" rtlCol="0">
              <a:spAutoFit/>
            </a:bodyPr>
            <a:lstStyle/>
            <a:p>
              <a:r>
                <a:rPr lang="en-US" sz="1050" dirty="0"/>
                <a:t>Deaths yr</a:t>
              </a:r>
              <a:r>
                <a:rPr lang="en-US" sz="1050" baseline="30000" dirty="0"/>
                <a:t>-1</a:t>
              </a:r>
              <a:r>
                <a:rPr lang="en-US" sz="1050" dirty="0"/>
                <a:t> per 100000 adults</a:t>
              </a:r>
            </a:p>
          </p:txBody>
        </p:sp>
        <p:sp>
          <p:nvSpPr>
            <p:cNvPr id="38" name="TextBox 37">
              <a:extLst>
                <a:ext uri="{FF2B5EF4-FFF2-40B4-BE49-F238E27FC236}">
                  <a16:creationId xmlns:a16="http://schemas.microsoft.com/office/drawing/2014/main" id="{54882E1E-0109-A4E5-FA09-6B407D18F3E6}"/>
                </a:ext>
              </a:extLst>
            </p:cNvPr>
            <p:cNvSpPr txBox="1"/>
            <p:nvPr/>
          </p:nvSpPr>
          <p:spPr>
            <a:xfrm>
              <a:off x="249263" y="5420380"/>
              <a:ext cx="1821273" cy="523220"/>
            </a:xfrm>
            <a:prstGeom prst="rect">
              <a:avLst/>
            </a:prstGeom>
            <a:noFill/>
          </p:spPr>
          <p:txBody>
            <a:bodyPr wrap="square" rtlCol="0">
              <a:spAutoFit/>
            </a:bodyPr>
            <a:lstStyle/>
            <a:p>
              <a:r>
                <a:rPr lang="en-US" sz="1400" i="1" dirty="0">
                  <a:latin typeface="Abadi" panose="020B0604020104020204" pitchFamily="34" charset="0"/>
                  <a:cs typeface="Calibri" panose="020F0502020204030204" pitchFamily="34" charset="0"/>
                </a:rPr>
                <a:t>Trends resulting from evolving NAAQS</a:t>
              </a:r>
            </a:p>
          </p:txBody>
        </p:sp>
      </p:grpSp>
      <p:sp>
        <p:nvSpPr>
          <p:cNvPr id="49" name="Slide Number Placeholder 2">
            <a:extLst>
              <a:ext uri="{FF2B5EF4-FFF2-40B4-BE49-F238E27FC236}">
                <a16:creationId xmlns:a16="http://schemas.microsoft.com/office/drawing/2014/main" id="{D501F93F-79F9-DEDF-F9E4-A78800EBAE58}"/>
              </a:ext>
            </a:extLst>
          </p:cNvPr>
          <p:cNvSpPr>
            <a:spLocks noGrp="1"/>
          </p:cNvSpPr>
          <p:nvPr>
            <p:ph type="sldNum" sz="quarter" idx="12"/>
          </p:nvPr>
        </p:nvSpPr>
        <p:spPr>
          <a:xfrm>
            <a:off x="9326218" y="6356350"/>
            <a:ext cx="2743200" cy="365125"/>
          </a:xfrm>
        </p:spPr>
        <p:txBody>
          <a:bodyPr/>
          <a:lstStyle/>
          <a:p>
            <a:fld id="{B1ACB710-0265-4668-9FC1-C9C0EDA73F24}" type="slidenum">
              <a:rPr lang="en-US" smtClean="0"/>
              <a:t>27</a:t>
            </a:fld>
            <a:endParaRPr lang="en-US"/>
          </a:p>
        </p:txBody>
      </p:sp>
      <p:pic>
        <p:nvPicPr>
          <p:cNvPr id="50" name="Picture 49" descr="Diagram, map&#10;&#10;Description automatically generated">
            <a:extLst>
              <a:ext uri="{FF2B5EF4-FFF2-40B4-BE49-F238E27FC236}">
                <a16:creationId xmlns:a16="http://schemas.microsoft.com/office/drawing/2014/main" id="{0D070980-42FC-22EB-BF0D-953E5C561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327"/>
          <a:stretch/>
        </p:blipFill>
        <p:spPr>
          <a:xfrm>
            <a:off x="8834928" y="3734422"/>
            <a:ext cx="2811381" cy="2377440"/>
          </a:xfrm>
          <a:prstGeom prst="rect">
            <a:avLst/>
          </a:prstGeom>
        </p:spPr>
      </p:pic>
      <p:grpSp>
        <p:nvGrpSpPr>
          <p:cNvPr id="75" name="Group 74">
            <a:extLst>
              <a:ext uri="{FF2B5EF4-FFF2-40B4-BE49-F238E27FC236}">
                <a16:creationId xmlns:a16="http://schemas.microsoft.com/office/drawing/2014/main" id="{51CB4D2B-5D28-76EB-57D9-E03010414263}"/>
              </a:ext>
            </a:extLst>
          </p:cNvPr>
          <p:cNvGrpSpPr/>
          <p:nvPr/>
        </p:nvGrpSpPr>
        <p:grpSpPr>
          <a:xfrm>
            <a:off x="8397085" y="1374574"/>
            <a:ext cx="3657600" cy="1611184"/>
            <a:chOff x="8397085" y="1332042"/>
            <a:chExt cx="3657600" cy="1611184"/>
          </a:xfrm>
        </p:grpSpPr>
        <p:pic>
          <p:nvPicPr>
            <p:cNvPr id="51" name="Picture 50">
              <a:extLst>
                <a:ext uri="{FF2B5EF4-FFF2-40B4-BE49-F238E27FC236}">
                  <a16:creationId xmlns:a16="http://schemas.microsoft.com/office/drawing/2014/main" id="{0FADE021-C06C-0291-C5AC-9B61F128E0EE}"/>
                </a:ext>
              </a:extLst>
            </p:cNvPr>
            <p:cNvPicPr>
              <a:picLocks noChangeAspect="1"/>
            </p:cNvPicPr>
            <p:nvPr/>
          </p:nvPicPr>
          <p:blipFill>
            <a:blip r:embed="rId6"/>
            <a:stretch>
              <a:fillRect/>
            </a:stretch>
          </p:blipFill>
          <p:spPr>
            <a:xfrm>
              <a:off x="9921357" y="1412614"/>
              <a:ext cx="2011680" cy="1419909"/>
            </a:xfrm>
            <a:prstGeom prst="rect">
              <a:avLst/>
            </a:prstGeom>
          </p:spPr>
        </p:pic>
        <p:sp>
          <p:nvSpPr>
            <p:cNvPr id="52" name="Rectangle 51">
              <a:extLst>
                <a:ext uri="{FF2B5EF4-FFF2-40B4-BE49-F238E27FC236}">
                  <a16:creationId xmlns:a16="http://schemas.microsoft.com/office/drawing/2014/main" id="{187AECD7-95B0-B756-26DB-3945608396FC}"/>
                </a:ext>
              </a:extLst>
            </p:cNvPr>
            <p:cNvSpPr/>
            <p:nvPr/>
          </p:nvSpPr>
          <p:spPr bwMode="auto">
            <a:xfrm>
              <a:off x="8397085" y="1332042"/>
              <a:ext cx="3657600" cy="161118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53" name="Title 4">
              <a:extLst>
                <a:ext uri="{FF2B5EF4-FFF2-40B4-BE49-F238E27FC236}">
                  <a16:creationId xmlns:a16="http://schemas.microsoft.com/office/drawing/2014/main" id="{38F2DD40-F57E-71CD-4743-5A2A40E848D6}"/>
                </a:ext>
              </a:extLst>
            </p:cNvPr>
            <p:cNvSpPr txBox="1">
              <a:spLocks/>
            </p:cNvSpPr>
            <p:nvPr/>
          </p:nvSpPr>
          <p:spPr>
            <a:xfrm>
              <a:off x="8482114" y="1598497"/>
              <a:ext cx="1466157" cy="1126972"/>
            </a:xfrm>
            <a:prstGeom prst="rect">
              <a:avLst/>
            </a:prstGeom>
            <a:noFill/>
          </p:spPr>
          <p:txBody>
            <a:bodyPr/>
            <a:lstStyle>
              <a:lvl1pPr algn="ctr" rtl="0" eaLnBrk="1" fontAlgn="base" hangingPunct="1">
                <a:spcBef>
                  <a:spcPct val="0"/>
                </a:spcBef>
                <a:spcAft>
                  <a:spcPct val="0"/>
                </a:spcAft>
                <a:defRPr sz="3200" b="1">
                  <a:solidFill>
                    <a:srgbClr val="026CB6"/>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algn="l"/>
              <a:r>
                <a:rPr lang="en-US" sz="1600" kern="0" dirty="0">
                  <a:solidFill>
                    <a:schemeClr val="tx1"/>
                  </a:solidFill>
                  <a:latin typeface="Abadi" panose="020B0604020104020204" pitchFamily="34" charset="0"/>
                  <a:cs typeface="Calibri" panose="020F0502020204030204" pitchFamily="34" charset="0"/>
                </a:rPr>
                <a:t>Winter PM: </a:t>
              </a:r>
              <a:r>
                <a:rPr lang="en-US" sz="1600" b="0" kern="0" dirty="0">
                  <a:solidFill>
                    <a:schemeClr val="tx1"/>
                  </a:solidFill>
                  <a:latin typeface="Abadi" panose="020B0604020104020204" pitchFamily="34" charset="0"/>
                  <a:cs typeface="Calibri" panose="020F0502020204030204" pitchFamily="34" charset="0"/>
                </a:rPr>
                <a:t>Specialized modeling for Alaska.</a:t>
              </a:r>
              <a:endParaRPr lang="en-US" sz="1800" b="0" kern="0" dirty="0">
                <a:solidFill>
                  <a:schemeClr val="tx1"/>
                </a:solidFill>
                <a:latin typeface="Abadi" panose="020B0604020104020204" pitchFamily="34" charset="0"/>
                <a:cs typeface="Calibri" panose="020F0502020204030204" pitchFamily="34" charset="0"/>
              </a:endParaRPr>
            </a:p>
          </p:txBody>
        </p:sp>
      </p:grpSp>
      <p:grpSp>
        <p:nvGrpSpPr>
          <p:cNvPr id="74" name="Group 73">
            <a:extLst>
              <a:ext uri="{FF2B5EF4-FFF2-40B4-BE49-F238E27FC236}">
                <a16:creationId xmlns:a16="http://schemas.microsoft.com/office/drawing/2014/main" id="{94B6EA89-7567-0D07-A2D8-39E53D667FF9}"/>
              </a:ext>
            </a:extLst>
          </p:cNvPr>
          <p:cNvGrpSpPr/>
          <p:nvPr/>
        </p:nvGrpSpPr>
        <p:grpSpPr>
          <a:xfrm>
            <a:off x="306205" y="1374574"/>
            <a:ext cx="3715872" cy="2308589"/>
            <a:chOff x="306205" y="1414332"/>
            <a:chExt cx="3715872" cy="2308589"/>
          </a:xfrm>
        </p:grpSpPr>
        <p:grpSp>
          <p:nvGrpSpPr>
            <p:cNvPr id="4" name="Group 3">
              <a:extLst>
                <a:ext uri="{FF2B5EF4-FFF2-40B4-BE49-F238E27FC236}">
                  <a16:creationId xmlns:a16="http://schemas.microsoft.com/office/drawing/2014/main" id="{E3AA2689-73CE-E327-2203-55B4DD969BED}"/>
                </a:ext>
              </a:extLst>
            </p:cNvPr>
            <p:cNvGrpSpPr/>
            <p:nvPr/>
          </p:nvGrpSpPr>
          <p:grpSpPr>
            <a:xfrm>
              <a:off x="306205" y="1414332"/>
              <a:ext cx="3715872" cy="2308589"/>
              <a:chOff x="8304100" y="814338"/>
              <a:chExt cx="3715872" cy="2308589"/>
            </a:xfrm>
          </p:grpSpPr>
          <p:sp>
            <p:nvSpPr>
              <p:cNvPr id="5" name="Title 4">
                <a:extLst>
                  <a:ext uri="{FF2B5EF4-FFF2-40B4-BE49-F238E27FC236}">
                    <a16:creationId xmlns:a16="http://schemas.microsoft.com/office/drawing/2014/main" id="{979793F0-92F9-E1BA-EECB-3BAD3B90597F}"/>
                  </a:ext>
                </a:extLst>
              </p:cNvPr>
              <p:cNvSpPr txBox="1">
                <a:spLocks/>
              </p:cNvSpPr>
              <p:nvPr/>
            </p:nvSpPr>
            <p:spPr>
              <a:xfrm>
                <a:off x="8304100" y="814338"/>
                <a:ext cx="3715872" cy="610305"/>
              </a:xfrm>
              <a:prstGeom prst="rect">
                <a:avLst/>
              </a:prstGeom>
              <a:noFill/>
            </p:spPr>
            <p:txBody>
              <a:bodyPr/>
              <a:lstStyle>
                <a:lvl1pPr algn="ctr" rtl="0" eaLnBrk="1" fontAlgn="base" hangingPunct="1">
                  <a:spcBef>
                    <a:spcPct val="0"/>
                  </a:spcBef>
                  <a:spcAft>
                    <a:spcPct val="0"/>
                  </a:spcAft>
                  <a:defRPr sz="3200" b="1">
                    <a:solidFill>
                      <a:srgbClr val="026CB6"/>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algn="l"/>
                <a:r>
                  <a:rPr lang="en-US" sz="1600" kern="0" dirty="0">
                    <a:solidFill>
                      <a:schemeClr val="tx1"/>
                    </a:solidFill>
                    <a:latin typeface="Abadi" panose="020B0604020104020204" pitchFamily="34" charset="0"/>
                    <a:cs typeface="Calibri" panose="020F0502020204030204" pitchFamily="34" charset="0"/>
                  </a:rPr>
                  <a:t>Urban Air Quality: </a:t>
                </a:r>
                <a:r>
                  <a:rPr lang="en-US" sz="1600" b="0" kern="0" dirty="0">
                    <a:solidFill>
                      <a:schemeClr val="tx1"/>
                    </a:solidFill>
                    <a:latin typeface="Abadi" panose="020B0604020104020204" pitchFamily="34" charset="0"/>
                    <a:cs typeface="Calibri" panose="020F0502020204030204" pitchFamily="34" charset="0"/>
                  </a:rPr>
                  <a:t>Complex weather and air quality in concentrated populations.</a:t>
                </a:r>
              </a:p>
            </p:txBody>
          </p:sp>
          <p:sp>
            <p:nvSpPr>
              <p:cNvPr id="7" name="TextBox 6">
                <a:extLst>
                  <a:ext uri="{FF2B5EF4-FFF2-40B4-BE49-F238E27FC236}">
                    <a16:creationId xmlns:a16="http://schemas.microsoft.com/office/drawing/2014/main" id="{D6A5B99C-6F65-40EF-3EB7-C69F6470FA14}"/>
                  </a:ext>
                </a:extLst>
              </p:cNvPr>
              <p:cNvSpPr txBox="1"/>
              <p:nvPr/>
            </p:nvSpPr>
            <p:spPr>
              <a:xfrm>
                <a:off x="8304101" y="2815150"/>
                <a:ext cx="3659299" cy="307777"/>
              </a:xfrm>
              <a:prstGeom prst="rect">
                <a:avLst/>
              </a:prstGeom>
              <a:noFill/>
            </p:spPr>
            <p:txBody>
              <a:bodyPr wrap="square" rtlCol="0">
                <a:spAutoFit/>
              </a:bodyPr>
              <a:lstStyle/>
              <a:p>
                <a:pPr algn="ctr"/>
                <a:r>
                  <a:rPr lang="en-US" sz="1400" i="1" dirty="0">
                    <a:latin typeface="Abadi" panose="020B0604020104020204" pitchFamily="34" charset="0"/>
                    <a:cs typeface="Calibri" panose="020F0502020204030204" pitchFamily="34" charset="0"/>
                  </a:rPr>
                  <a:t>O</a:t>
                </a:r>
                <a:r>
                  <a:rPr lang="en-US" sz="1400" i="1" baseline="-25000" dirty="0">
                    <a:latin typeface="Abadi" panose="020B0604020104020204" pitchFamily="34" charset="0"/>
                    <a:cs typeface="Calibri" panose="020F0502020204030204" pitchFamily="34" charset="0"/>
                  </a:rPr>
                  <a:t>3</a:t>
                </a:r>
                <a:r>
                  <a:rPr lang="en-US" sz="1400" i="1" dirty="0">
                    <a:latin typeface="Abadi" panose="020B0604020104020204" pitchFamily="34" charset="0"/>
                    <a:cs typeface="Calibri" panose="020F0502020204030204" pitchFamily="34" charset="0"/>
                  </a:rPr>
                  <a:t> Transport across Long Island Sound</a:t>
                </a:r>
              </a:p>
            </p:txBody>
          </p:sp>
          <p:sp>
            <p:nvSpPr>
              <p:cNvPr id="8" name="Rectangle 7">
                <a:extLst>
                  <a:ext uri="{FF2B5EF4-FFF2-40B4-BE49-F238E27FC236}">
                    <a16:creationId xmlns:a16="http://schemas.microsoft.com/office/drawing/2014/main" id="{E34A4ECC-FBEB-AB90-6D8D-4CE30D0817FA}"/>
                  </a:ext>
                </a:extLst>
              </p:cNvPr>
              <p:cNvSpPr/>
              <p:nvPr/>
            </p:nvSpPr>
            <p:spPr bwMode="auto">
              <a:xfrm>
                <a:off x="8304950" y="814340"/>
                <a:ext cx="3657600" cy="230655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grpSp>
          <p:nvGrpSpPr>
            <p:cNvPr id="67" name="Group 66">
              <a:extLst>
                <a:ext uri="{FF2B5EF4-FFF2-40B4-BE49-F238E27FC236}">
                  <a16:creationId xmlns:a16="http://schemas.microsoft.com/office/drawing/2014/main" id="{9C28BC2E-E691-B191-53B1-E3570BE21439}"/>
                </a:ext>
              </a:extLst>
            </p:cNvPr>
            <p:cNvGrpSpPr>
              <a:grpSpLocks noChangeAspect="1"/>
            </p:cNvGrpSpPr>
            <p:nvPr/>
          </p:nvGrpSpPr>
          <p:grpSpPr>
            <a:xfrm>
              <a:off x="657834" y="1957963"/>
              <a:ext cx="2834640" cy="1498215"/>
              <a:chOff x="609339" y="2084276"/>
              <a:chExt cx="4802696" cy="2538413"/>
            </a:xfrm>
          </p:grpSpPr>
          <p:pic>
            <p:nvPicPr>
              <p:cNvPr id="68" name="Picture 67">
                <a:extLst>
                  <a:ext uri="{FF2B5EF4-FFF2-40B4-BE49-F238E27FC236}">
                    <a16:creationId xmlns:a16="http://schemas.microsoft.com/office/drawing/2014/main" id="{B799ABB8-7A23-1757-5C62-8570ED472D7A}"/>
                  </a:ext>
                </a:extLst>
              </p:cNvPr>
              <p:cNvPicPr>
                <a:picLocks noChangeAspect="1"/>
              </p:cNvPicPr>
              <p:nvPr/>
            </p:nvPicPr>
            <p:blipFill>
              <a:blip r:embed="rId7"/>
              <a:stretch>
                <a:fillRect/>
              </a:stretch>
            </p:blipFill>
            <p:spPr>
              <a:xfrm>
                <a:off x="1031868" y="2155938"/>
                <a:ext cx="2155698" cy="2335340"/>
              </a:xfrm>
              <a:prstGeom prst="rect">
                <a:avLst/>
              </a:prstGeom>
            </p:spPr>
          </p:pic>
          <p:pic>
            <p:nvPicPr>
              <p:cNvPr id="69" name="Picture 68">
                <a:extLst>
                  <a:ext uri="{FF2B5EF4-FFF2-40B4-BE49-F238E27FC236}">
                    <a16:creationId xmlns:a16="http://schemas.microsoft.com/office/drawing/2014/main" id="{B3CEF4BB-7191-4973-AE0B-E37F00CC4FA9}"/>
                  </a:ext>
                </a:extLst>
              </p:cNvPr>
              <p:cNvPicPr>
                <a:picLocks noChangeAspect="1"/>
              </p:cNvPicPr>
              <p:nvPr/>
            </p:nvPicPr>
            <p:blipFill>
              <a:blip r:embed="rId8"/>
              <a:stretch>
                <a:fillRect/>
              </a:stretch>
            </p:blipFill>
            <p:spPr>
              <a:xfrm>
                <a:off x="609339" y="2084276"/>
                <a:ext cx="390525" cy="2538413"/>
              </a:xfrm>
              <a:prstGeom prst="rect">
                <a:avLst/>
              </a:prstGeom>
            </p:spPr>
          </p:pic>
          <p:pic>
            <p:nvPicPr>
              <p:cNvPr id="70" name="Picture 69">
                <a:extLst>
                  <a:ext uri="{FF2B5EF4-FFF2-40B4-BE49-F238E27FC236}">
                    <a16:creationId xmlns:a16="http://schemas.microsoft.com/office/drawing/2014/main" id="{4D4D367A-9A6C-483D-E705-7E8C84DB05D6}"/>
                  </a:ext>
                </a:extLst>
              </p:cNvPr>
              <p:cNvPicPr>
                <a:picLocks noChangeAspect="1"/>
              </p:cNvPicPr>
              <p:nvPr/>
            </p:nvPicPr>
            <p:blipFill>
              <a:blip r:embed="rId9"/>
              <a:stretch>
                <a:fillRect/>
              </a:stretch>
            </p:blipFill>
            <p:spPr>
              <a:xfrm>
                <a:off x="3264147" y="2155938"/>
                <a:ext cx="2147888" cy="2335340"/>
              </a:xfrm>
              <a:prstGeom prst="rect">
                <a:avLst/>
              </a:prstGeom>
            </p:spPr>
          </p:pic>
        </p:grpSp>
        <p:sp>
          <p:nvSpPr>
            <p:cNvPr id="72" name="TextBox 71">
              <a:extLst>
                <a:ext uri="{FF2B5EF4-FFF2-40B4-BE49-F238E27FC236}">
                  <a16:creationId xmlns:a16="http://schemas.microsoft.com/office/drawing/2014/main" id="{E6C7EDE8-7FC3-49F0-9589-B31390E3E77C}"/>
                </a:ext>
              </a:extLst>
            </p:cNvPr>
            <p:cNvSpPr txBox="1"/>
            <p:nvPr/>
          </p:nvSpPr>
          <p:spPr>
            <a:xfrm>
              <a:off x="2858612" y="2867289"/>
              <a:ext cx="640829" cy="523220"/>
            </a:xfrm>
            <a:prstGeom prst="rect">
              <a:avLst/>
            </a:prstGeom>
            <a:noFill/>
          </p:spPr>
          <p:txBody>
            <a:bodyPr wrap="square" rtlCol="0">
              <a:spAutoFit/>
            </a:bodyPr>
            <a:lstStyle/>
            <a:p>
              <a:pPr algn="r"/>
              <a:r>
                <a:rPr lang="en-US" sz="1400" dirty="0">
                  <a:solidFill>
                    <a:schemeClr val="bg1"/>
                  </a:solidFill>
                  <a:latin typeface="Abadi" panose="020B0604020104020204" pitchFamily="34" charset="0"/>
                </a:rPr>
                <a:t>1.33 km</a:t>
              </a:r>
            </a:p>
          </p:txBody>
        </p:sp>
        <p:sp>
          <p:nvSpPr>
            <p:cNvPr id="73" name="TextBox 72">
              <a:extLst>
                <a:ext uri="{FF2B5EF4-FFF2-40B4-BE49-F238E27FC236}">
                  <a16:creationId xmlns:a16="http://schemas.microsoft.com/office/drawing/2014/main" id="{43B294A2-0357-907A-D859-ED0C4FBFC989}"/>
                </a:ext>
              </a:extLst>
            </p:cNvPr>
            <p:cNvSpPr txBox="1"/>
            <p:nvPr/>
          </p:nvSpPr>
          <p:spPr>
            <a:xfrm>
              <a:off x="1802567" y="2867289"/>
              <a:ext cx="412292" cy="523220"/>
            </a:xfrm>
            <a:prstGeom prst="rect">
              <a:avLst/>
            </a:prstGeom>
            <a:noFill/>
          </p:spPr>
          <p:txBody>
            <a:bodyPr wrap="none" rtlCol="0">
              <a:spAutoFit/>
            </a:bodyPr>
            <a:lstStyle/>
            <a:p>
              <a:pPr algn="r"/>
              <a:r>
                <a:rPr lang="en-US" sz="1400" dirty="0">
                  <a:solidFill>
                    <a:schemeClr val="bg1"/>
                  </a:solidFill>
                  <a:latin typeface="Abadi" panose="020B0604020104020204" pitchFamily="34" charset="0"/>
                </a:rPr>
                <a:t>12</a:t>
              </a:r>
            </a:p>
            <a:p>
              <a:pPr algn="r"/>
              <a:r>
                <a:rPr lang="en-US" sz="1400" dirty="0">
                  <a:solidFill>
                    <a:schemeClr val="bg1"/>
                  </a:solidFill>
                  <a:latin typeface="Abadi" panose="020B0604020104020204" pitchFamily="34" charset="0"/>
                </a:rPr>
                <a:t>km</a:t>
              </a:r>
            </a:p>
          </p:txBody>
        </p:sp>
      </p:grpSp>
    </p:spTree>
    <p:extLst>
      <p:ext uri="{BB962C8B-B14F-4D97-AF65-F5344CB8AC3E}">
        <p14:creationId xmlns:p14="http://schemas.microsoft.com/office/powerpoint/2010/main" val="265809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Group 231">
            <a:extLst>
              <a:ext uri="{FF2B5EF4-FFF2-40B4-BE49-F238E27FC236}">
                <a16:creationId xmlns:a16="http://schemas.microsoft.com/office/drawing/2014/main" id="{4C32E1C8-ECB1-74B9-6D49-340776C347E2}"/>
              </a:ext>
            </a:extLst>
          </p:cNvPr>
          <p:cNvGrpSpPr/>
          <p:nvPr/>
        </p:nvGrpSpPr>
        <p:grpSpPr>
          <a:xfrm>
            <a:off x="-543974" y="3220698"/>
            <a:ext cx="11744641" cy="4550180"/>
            <a:chOff x="1125331" y="3220698"/>
            <a:chExt cx="11744641" cy="4550180"/>
          </a:xfrm>
        </p:grpSpPr>
        <p:grpSp>
          <p:nvGrpSpPr>
            <p:cNvPr id="230" name="Group 229">
              <a:extLst>
                <a:ext uri="{FF2B5EF4-FFF2-40B4-BE49-F238E27FC236}">
                  <a16:creationId xmlns:a16="http://schemas.microsoft.com/office/drawing/2014/main" id="{FA630A35-B010-3E57-43F0-F74B3E155EEC}"/>
                </a:ext>
              </a:extLst>
            </p:cNvPr>
            <p:cNvGrpSpPr/>
            <p:nvPr/>
          </p:nvGrpSpPr>
          <p:grpSpPr>
            <a:xfrm>
              <a:off x="1125331" y="3220698"/>
              <a:ext cx="11744641" cy="4550180"/>
              <a:chOff x="1125331" y="3220698"/>
              <a:chExt cx="11744641" cy="4550180"/>
            </a:xfrm>
          </p:grpSpPr>
          <p:sp>
            <p:nvSpPr>
              <p:cNvPr id="87" name="Block Arc 86">
                <a:extLst>
                  <a:ext uri="{FF2B5EF4-FFF2-40B4-BE49-F238E27FC236}">
                    <a16:creationId xmlns:a16="http://schemas.microsoft.com/office/drawing/2014/main" id="{130E3BD8-08B4-0D33-E687-1F069C78369B}"/>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9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88" name="Block Arc 87">
                <a:extLst>
                  <a:ext uri="{FF2B5EF4-FFF2-40B4-BE49-F238E27FC236}">
                    <a16:creationId xmlns:a16="http://schemas.microsoft.com/office/drawing/2014/main" id="{024DFEA5-DB71-D46F-E795-5A242B560097}"/>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89" name="Block Arc 88">
                <a:extLst>
                  <a:ext uri="{FF2B5EF4-FFF2-40B4-BE49-F238E27FC236}">
                    <a16:creationId xmlns:a16="http://schemas.microsoft.com/office/drawing/2014/main" id="{3C03C51C-9DF6-FE70-8D75-82CBA3D0B2CB}"/>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0" name="Block Arc 89">
                <a:extLst>
                  <a:ext uri="{FF2B5EF4-FFF2-40B4-BE49-F238E27FC236}">
                    <a16:creationId xmlns:a16="http://schemas.microsoft.com/office/drawing/2014/main" id="{40356BD3-4F1A-FEFA-83A3-C93B92034EC7}"/>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1" name="Block Arc 90">
                <a:extLst>
                  <a:ext uri="{FF2B5EF4-FFF2-40B4-BE49-F238E27FC236}">
                    <a16:creationId xmlns:a16="http://schemas.microsoft.com/office/drawing/2014/main" id="{C20D605A-A401-E30A-22E8-44BE34138A76}"/>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2" name="Block Arc 91">
                <a:extLst>
                  <a:ext uri="{FF2B5EF4-FFF2-40B4-BE49-F238E27FC236}">
                    <a16:creationId xmlns:a16="http://schemas.microsoft.com/office/drawing/2014/main" id="{A8D77E4B-B0AB-A9B2-D8AD-D27E626A7C0E}"/>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231" name="Group 230">
              <a:extLst>
                <a:ext uri="{FF2B5EF4-FFF2-40B4-BE49-F238E27FC236}">
                  <a16:creationId xmlns:a16="http://schemas.microsoft.com/office/drawing/2014/main" id="{3A4C7C7C-75B4-BCE6-793C-E077463A69C7}"/>
                </a:ext>
              </a:extLst>
            </p:cNvPr>
            <p:cNvGrpSpPr/>
            <p:nvPr/>
          </p:nvGrpSpPr>
          <p:grpSpPr>
            <a:xfrm>
              <a:off x="2861326" y="5031327"/>
              <a:ext cx="8986168" cy="1707697"/>
              <a:chOff x="2861326" y="5031327"/>
              <a:chExt cx="8986168" cy="1707697"/>
            </a:xfrm>
          </p:grpSpPr>
          <p:cxnSp>
            <p:nvCxnSpPr>
              <p:cNvPr id="56" name="Straight Connector 55">
                <a:extLst>
                  <a:ext uri="{FF2B5EF4-FFF2-40B4-BE49-F238E27FC236}">
                    <a16:creationId xmlns:a16="http://schemas.microsoft.com/office/drawing/2014/main" id="{C5B5F203-15C2-BD4F-EA65-91C55D43CE45}"/>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5CEE674-39BC-58B5-487D-57401BADBA03}"/>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99F1618-C9BF-D69C-2937-F85ECD460F8E}"/>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D342B52-E87B-08B2-4D46-64197E720AE9}"/>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EDF438-0442-B5F4-D908-DC919CF64676}"/>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E7AB585-ECB7-3968-9218-CFCBA3E13F61}"/>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E261A9B-3DC4-36D2-340A-FC06C035714C}"/>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62806E1-D036-1D14-DC66-B9CDE9EBB746}"/>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77C7D22-2D47-DF07-36CD-FBE94E836E4C}"/>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53B707B-68F5-A1C6-C832-D8F261C624E4}"/>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ABB6B97-EAE9-03E1-4A62-CF2B4D28D475}"/>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04D5281-9084-B58D-A77E-4390992AB9BD}"/>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A2A25D9-0CAD-2931-5207-F8944331D9E5}"/>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FA545D1E-7C10-29D5-53AB-33108B46AB7D}"/>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74" name="TextBox 73">
                <a:extLst>
                  <a:ext uri="{FF2B5EF4-FFF2-40B4-BE49-F238E27FC236}">
                    <a16:creationId xmlns:a16="http://schemas.microsoft.com/office/drawing/2014/main" id="{95555ECB-5CA0-30C7-5019-665BDD571919}"/>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75" name="TextBox 74">
                <a:extLst>
                  <a:ext uri="{FF2B5EF4-FFF2-40B4-BE49-F238E27FC236}">
                    <a16:creationId xmlns:a16="http://schemas.microsoft.com/office/drawing/2014/main" id="{9BD71D28-7E8D-DE42-4268-90560D23D010}"/>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76" name="TextBox 75">
                <a:extLst>
                  <a:ext uri="{FF2B5EF4-FFF2-40B4-BE49-F238E27FC236}">
                    <a16:creationId xmlns:a16="http://schemas.microsoft.com/office/drawing/2014/main" id="{7FB51E2B-3C73-93FF-AD0F-56E135D7CF5E}"/>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77" name="TextBox 76">
                <a:extLst>
                  <a:ext uri="{FF2B5EF4-FFF2-40B4-BE49-F238E27FC236}">
                    <a16:creationId xmlns:a16="http://schemas.microsoft.com/office/drawing/2014/main" id="{5010C89E-8B68-FBEB-5BBC-D9C7E0328B2B}"/>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78" name="TextBox 77">
                <a:extLst>
                  <a:ext uri="{FF2B5EF4-FFF2-40B4-BE49-F238E27FC236}">
                    <a16:creationId xmlns:a16="http://schemas.microsoft.com/office/drawing/2014/main" id="{EE52E907-2FE4-F9F4-DEB7-7EA389F6252C}"/>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79" name="TextBox 78">
                <a:extLst>
                  <a:ext uri="{FF2B5EF4-FFF2-40B4-BE49-F238E27FC236}">
                    <a16:creationId xmlns:a16="http://schemas.microsoft.com/office/drawing/2014/main" id="{6A48FECD-8165-31C4-C99A-6A61BFEE7566}"/>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80" name="TextBox 79">
                <a:extLst>
                  <a:ext uri="{FF2B5EF4-FFF2-40B4-BE49-F238E27FC236}">
                    <a16:creationId xmlns:a16="http://schemas.microsoft.com/office/drawing/2014/main" id="{4DA87F38-2284-0D6E-4D6D-BAB4B1B1ECE8}"/>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81" name="TextBox 80">
                <a:extLst>
                  <a:ext uri="{FF2B5EF4-FFF2-40B4-BE49-F238E27FC236}">
                    <a16:creationId xmlns:a16="http://schemas.microsoft.com/office/drawing/2014/main" id="{0ECB6E8D-588A-B408-D538-19BCC2224666}"/>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82" name="TextBox 81">
                <a:extLst>
                  <a:ext uri="{FF2B5EF4-FFF2-40B4-BE49-F238E27FC236}">
                    <a16:creationId xmlns:a16="http://schemas.microsoft.com/office/drawing/2014/main" id="{90C326DC-6092-DBF1-49BA-507EB74A6940}"/>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83" name="TextBox 82">
                <a:extLst>
                  <a:ext uri="{FF2B5EF4-FFF2-40B4-BE49-F238E27FC236}">
                    <a16:creationId xmlns:a16="http://schemas.microsoft.com/office/drawing/2014/main" id="{3EAC43B9-741B-9D45-7D10-C2170789C7CF}"/>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84" name="TextBox 83">
                <a:extLst>
                  <a:ext uri="{FF2B5EF4-FFF2-40B4-BE49-F238E27FC236}">
                    <a16:creationId xmlns:a16="http://schemas.microsoft.com/office/drawing/2014/main" id="{2DD16614-61BA-78B3-2983-2CF1E49D84C6}"/>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85" name="TextBox 84">
                <a:extLst>
                  <a:ext uri="{FF2B5EF4-FFF2-40B4-BE49-F238E27FC236}">
                    <a16:creationId xmlns:a16="http://schemas.microsoft.com/office/drawing/2014/main" id="{FA07E225-3267-E79A-C9A3-E5CC86E92418}"/>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2" name="Title 1">
            <a:extLst>
              <a:ext uri="{FF2B5EF4-FFF2-40B4-BE49-F238E27FC236}">
                <a16:creationId xmlns:a16="http://schemas.microsoft.com/office/drawing/2014/main" id="{F66CAA83-3220-F9D8-E651-13AFD9AFFFDF}"/>
              </a:ext>
            </a:extLst>
          </p:cNvPr>
          <p:cNvSpPr>
            <a:spLocks noGrp="1"/>
          </p:cNvSpPr>
          <p:nvPr>
            <p:ph type="title"/>
          </p:nvPr>
        </p:nvSpPr>
        <p:spPr/>
        <p:txBody>
          <a:bodyPr/>
          <a:lstStyle/>
          <a:p>
            <a:r>
              <a:rPr lang="en-US" dirty="0"/>
              <a:t>Continual Development</a:t>
            </a:r>
          </a:p>
        </p:txBody>
      </p:sp>
      <p:sp>
        <p:nvSpPr>
          <p:cNvPr id="3" name="Slide Number Placeholder 2">
            <a:extLst>
              <a:ext uri="{FF2B5EF4-FFF2-40B4-BE49-F238E27FC236}">
                <a16:creationId xmlns:a16="http://schemas.microsoft.com/office/drawing/2014/main" id="{82B0CE9D-BA2D-67CC-3F63-E719D816C7E4}"/>
              </a:ext>
            </a:extLst>
          </p:cNvPr>
          <p:cNvSpPr>
            <a:spLocks noGrp="1"/>
          </p:cNvSpPr>
          <p:nvPr>
            <p:ph type="sldNum" sz="quarter" idx="12"/>
          </p:nvPr>
        </p:nvSpPr>
        <p:spPr/>
        <p:txBody>
          <a:bodyPr/>
          <a:lstStyle/>
          <a:p>
            <a:fld id="{B1ACB710-0265-4668-9FC1-C9C0EDA73F24}" type="slidenum">
              <a:rPr lang="en-US" smtClean="0"/>
              <a:pPr/>
              <a:t>28</a:t>
            </a:fld>
            <a:endParaRPr lang="en-US"/>
          </a:p>
        </p:txBody>
      </p:sp>
      <p:grpSp>
        <p:nvGrpSpPr>
          <p:cNvPr id="100" name="Group 99">
            <a:extLst>
              <a:ext uri="{FF2B5EF4-FFF2-40B4-BE49-F238E27FC236}">
                <a16:creationId xmlns:a16="http://schemas.microsoft.com/office/drawing/2014/main" id="{C7031E59-F860-CCDC-F710-B64336821434}"/>
              </a:ext>
            </a:extLst>
          </p:cNvPr>
          <p:cNvGrpSpPr/>
          <p:nvPr/>
        </p:nvGrpSpPr>
        <p:grpSpPr>
          <a:xfrm>
            <a:off x="1105054" y="1376063"/>
            <a:ext cx="1433974" cy="4424547"/>
            <a:chOff x="2546058" y="1741211"/>
            <a:chExt cx="1433974" cy="4424547"/>
          </a:xfrm>
        </p:grpSpPr>
        <p:sp>
          <p:nvSpPr>
            <p:cNvPr id="101" name="Flowchart: Punched Tape 100">
              <a:extLst>
                <a:ext uri="{FF2B5EF4-FFF2-40B4-BE49-F238E27FC236}">
                  <a16:creationId xmlns:a16="http://schemas.microsoft.com/office/drawing/2014/main" id="{0083464D-DABE-EBA8-F593-A34A695929EA}"/>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CMAQ98</a:t>
              </a:r>
            </a:p>
          </p:txBody>
        </p:sp>
        <p:grpSp>
          <p:nvGrpSpPr>
            <p:cNvPr id="102" name="Group 101">
              <a:extLst>
                <a:ext uri="{FF2B5EF4-FFF2-40B4-BE49-F238E27FC236}">
                  <a16:creationId xmlns:a16="http://schemas.microsoft.com/office/drawing/2014/main" id="{6DB4410A-597B-5DAF-EF61-0CCCA1DACA0B}"/>
                </a:ext>
              </a:extLst>
            </p:cNvPr>
            <p:cNvGrpSpPr/>
            <p:nvPr/>
          </p:nvGrpSpPr>
          <p:grpSpPr>
            <a:xfrm>
              <a:off x="2546058" y="1741211"/>
              <a:ext cx="140318" cy="4424547"/>
              <a:chOff x="2546058" y="1741211"/>
              <a:chExt cx="140318" cy="4424547"/>
            </a:xfrm>
          </p:grpSpPr>
          <p:cxnSp>
            <p:nvCxnSpPr>
              <p:cNvPr id="103" name="Straight Connector 102">
                <a:extLst>
                  <a:ext uri="{FF2B5EF4-FFF2-40B4-BE49-F238E27FC236}">
                    <a16:creationId xmlns:a16="http://schemas.microsoft.com/office/drawing/2014/main" id="{1C16EEE1-EBB0-8B2A-301B-E6A7C81A5E83}"/>
                  </a:ext>
                </a:extLst>
              </p:cNvPr>
              <p:cNvCxnSpPr>
                <a:cxnSpLocks/>
              </p:cNvCxnSpPr>
              <p:nvPr/>
            </p:nvCxnSpPr>
            <p:spPr>
              <a:xfrm>
                <a:off x="2622566" y="1797962"/>
                <a:ext cx="0" cy="4367796"/>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7695B9AD-0635-DE16-F7AD-58FE4CCCCA0F}"/>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a:extLst>
              <a:ext uri="{FF2B5EF4-FFF2-40B4-BE49-F238E27FC236}">
                <a16:creationId xmlns:a16="http://schemas.microsoft.com/office/drawing/2014/main" id="{531F9FA1-1F54-6C3F-A8B6-8A49D96ACC04}"/>
              </a:ext>
            </a:extLst>
          </p:cNvPr>
          <p:cNvGrpSpPr/>
          <p:nvPr/>
        </p:nvGrpSpPr>
        <p:grpSpPr>
          <a:xfrm>
            <a:off x="3053430" y="1376063"/>
            <a:ext cx="1433974" cy="3846743"/>
            <a:chOff x="2546058" y="1741211"/>
            <a:chExt cx="1433974" cy="3846743"/>
          </a:xfrm>
        </p:grpSpPr>
        <p:sp>
          <p:nvSpPr>
            <p:cNvPr id="135" name="Flowchart: Punched Tape 134">
              <a:extLst>
                <a:ext uri="{FF2B5EF4-FFF2-40B4-BE49-F238E27FC236}">
                  <a16:creationId xmlns:a16="http://schemas.microsoft.com/office/drawing/2014/main" id="{AEF90DDC-28E0-63AC-30B2-1815415CEE63}"/>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CMAQ4.3</a:t>
              </a:r>
            </a:p>
          </p:txBody>
        </p:sp>
        <p:grpSp>
          <p:nvGrpSpPr>
            <p:cNvPr id="136" name="Group 135">
              <a:extLst>
                <a:ext uri="{FF2B5EF4-FFF2-40B4-BE49-F238E27FC236}">
                  <a16:creationId xmlns:a16="http://schemas.microsoft.com/office/drawing/2014/main" id="{5DD08334-874D-7349-F138-3DA06C4A6A35}"/>
                </a:ext>
              </a:extLst>
            </p:cNvPr>
            <p:cNvGrpSpPr/>
            <p:nvPr/>
          </p:nvGrpSpPr>
          <p:grpSpPr>
            <a:xfrm>
              <a:off x="2546058" y="1741211"/>
              <a:ext cx="140318" cy="3846743"/>
              <a:chOff x="2546058" y="1741211"/>
              <a:chExt cx="140318" cy="3846743"/>
            </a:xfrm>
          </p:grpSpPr>
          <p:cxnSp>
            <p:nvCxnSpPr>
              <p:cNvPr id="137" name="Straight Connector 136">
                <a:extLst>
                  <a:ext uri="{FF2B5EF4-FFF2-40B4-BE49-F238E27FC236}">
                    <a16:creationId xmlns:a16="http://schemas.microsoft.com/office/drawing/2014/main" id="{CD9FDF36-1E19-D5B0-8072-50A71316171C}"/>
                  </a:ext>
                </a:extLst>
              </p:cNvPr>
              <p:cNvCxnSpPr>
                <a:cxnSpLocks/>
              </p:cNvCxnSpPr>
              <p:nvPr/>
            </p:nvCxnSpPr>
            <p:spPr>
              <a:xfrm>
                <a:off x="2622566" y="1797962"/>
                <a:ext cx="0" cy="3789992"/>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B4487586-EEF7-8ACD-3A97-88D49E6E055A}"/>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a:extLst>
              <a:ext uri="{FF2B5EF4-FFF2-40B4-BE49-F238E27FC236}">
                <a16:creationId xmlns:a16="http://schemas.microsoft.com/office/drawing/2014/main" id="{B3BC1248-3DA4-CA7F-41A5-630C2E14BEDE}"/>
              </a:ext>
            </a:extLst>
          </p:cNvPr>
          <p:cNvGrpSpPr/>
          <p:nvPr/>
        </p:nvGrpSpPr>
        <p:grpSpPr>
          <a:xfrm>
            <a:off x="1786612" y="2132787"/>
            <a:ext cx="1433974" cy="3283065"/>
            <a:chOff x="2546058" y="1741211"/>
            <a:chExt cx="1433974" cy="3283065"/>
          </a:xfrm>
        </p:grpSpPr>
        <p:sp>
          <p:nvSpPr>
            <p:cNvPr id="107" name="Flowchart: Punched Tape 106">
              <a:extLst>
                <a:ext uri="{FF2B5EF4-FFF2-40B4-BE49-F238E27FC236}">
                  <a16:creationId xmlns:a16="http://schemas.microsoft.com/office/drawing/2014/main" id="{54043CCB-8AB7-2B8E-D1C3-55892F33D904}"/>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CMAQ4.0</a:t>
              </a:r>
            </a:p>
          </p:txBody>
        </p:sp>
        <p:grpSp>
          <p:nvGrpSpPr>
            <p:cNvPr id="108" name="Group 107">
              <a:extLst>
                <a:ext uri="{FF2B5EF4-FFF2-40B4-BE49-F238E27FC236}">
                  <a16:creationId xmlns:a16="http://schemas.microsoft.com/office/drawing/2014/main" id="{91D732D0-EB73-6BC6-9E6E-052F406DAA30}"/>
                </a:ext>
              </a:extLst>
            </p:cNvPr>
            <p:cNvGrpSpPr/>
            <p:nvPr/>
          </p:nvGrpSpPr>
          <p:grpSpPr>
            <a:xfrm>
              <a:off x="2546058" y="1741211"/>
              <a:ext cx="140318" cy="3283065"/>
              <a:chOff x="2546058" y="1741211"/>
              <a:chExt cx="140318" cy="3283065"/>
            </a:xfrm>
          </p:grpSpPr>
          <p:cxnSp>
            <p:nvCxnSpPr>
              <p:cNvPr id="109" name="Straight Connector 108">
                <a:extLst>
                  <a:ext uri="{FF2B5EF4-FFF2-40B4-BE49-F238E27FC236}">
                    <a16:creationId xmlns:a16="http://schemas.microsoft.com/office/drawing/2014/main" id="{567C5072-EC7E-CEA7-F521-67891F9C6A4E}"/>
                  </a:ext>
                </a:extLst>
              </p:cNvPr>
              <p:cNvCxnSpPr>
                <a:cxnSpLocks/>
              </p:cNvCxnSpPr>
              <p:nvPr/>
            </p:nvCxnSpPr>
            <p:spPr>
              <a:xfrm>
                <a:off x="2622566" y="1811370"/>
                <a:ext cx="0" cy="3212906"/>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39E7CDFE-4E61-94A6-B00F-DD8FFB2FB4AC}"/>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 name="Group 140">
            <a:extLst>
              <a:ext uri="{FF2B5EF4-FFF2-40B4-BE49-F238E27FC236}">
                <a16:creationId xmlns:a16="http://schemas.microsoft.com/office/drawing/2014/main" id="{8F8A1217-D83A-997F-1BCB-2F6446F06220}"/>
              </a:ext>
            </a:extLst>
          </p:cNvPr>
          <p:cNvGrpSpPr/>
          <p:nvPr/>
        </p:nvGrpSpPr>
        <p:grpSpPr>
          <a:xfrm>
            <a:off x="3376017" y="2132787"/>
            <a:ext cx="1433974" cy="3283065"/>
            <a:chOff x="2546058" y="1741211"/>
            <a:chExt cx="1433974" cy="3283065"/>
          </a:xfrm>
        </p:grpSpPr>
        <p:sp>
          <p:nvSpPr>
            <p:cNvPr id="142" name="Flowchart: Punched Tape 141">
              <a:extLst>
                <a:ext uri="{FF2B5EF4-FFF2-40B4-BE49-F238E27FC236}">
                  <a16:creationId xmlns:a16="http://schemas.microsoft.com/office/drawing/2014/main" id="{37925E61-61E0-32D5-BF9D-AFE5696EF431}"/>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CMAQ4.4</a:t>
              </a:r>
            </a:p>
          </p:txBody>
        </p:sp>
        <p:grpSp>
          <p:nvGrpSpPr>
            <p:cNvPr id="143" name="Group 142">
              <a:extLst>
                <a:ext uri="{FF2B5EF4-FFF2-40B4-BE49-F238E27FC236}">
                  <a16:creationId xmlns:a16="http://schemas.microsoft.com/office/drawing/2014/main" id="{DBF6C6F3-8417-E086-FC0B-39B1EFE7A20A}"/>
                </a:ext>
              </a:extLst>
            </p:cNvPr>
            <p:cNvGrpSpPr/>
            <p:nvPr/>
          </p:nvGrpSpPr>
          <p:grpSpPr>
            <a:xfrm>
              <a:off x="2546058" y="1741211"/>
              <a:ext cx="140318" cy="3283065"/>
              <a:chOff x="2546058" y="1741211"/>
              <a:chExt cx="140318" cy="3283065"/>
            </a:xfrm>
          </p:grpSpPr>
          <p:cxnSp>
            <p:nvCxnSpPr>
              <p:cNvPr id="144" name="Straight Connector 143">
                <a:extLst>
                  <a:ext uri="{FF2B5EF4-FFF2-40B4-BE49-F238E27FC236}">
                    <a16:creationId xmlns:a16="http://schemas.microsoft.com/office/drawing/2014/main" id="{175BE1B7-74D0-50D0-5E75-020CED6B53D5}"/>
                  </a:ext>
                </a:extLst>
              </p:cNvPr>
              <p:cNvCxnSpPr>
                <a:cxnSpLocks/>
              </p:cNvCxnSpPr>
              <p:nvPr/>
            </p:nvCxnSpPr>
            <p:spPr>
              <a:xfrm>
                <a:off x="2622566" y="1811370"/>
                <a:ext cx="0" cy="3212906"/>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5" name="Oval 144">
                <a:extLst>
                  <a:ext uri="{FF2B5EF4-FFF2-40B4-BE49-F238E27FC236}">
                    <a16:creationId xmlns:a16="http://schemas.microsoft.com/office/drawing/2014/main" id="{473B3A2A-4A16-CA0D-33FC-82B2A404F748}"/>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 name="Group 111">
            <a:extLst>
              <a:ext uri="{FF2B5EF4-FFF2-40B4-BE49-F238E27FC236}">
                <a16:creationId xmlns:a16="http://schemas.microsoft.com/office/drawing/2014/main" id="{7836079E-40BC-7CE8-8109-C78860D8A4C3}"/>
              </a:ext>
            </a:extLst>
          </p:cNvPr>
          <p:cNvGrpSpPr/>
          <p:nvPr/>
        </p:nvGrpSpPr>
        <p:grpSpPr>
          <a:xfrm>
            <a:off x="2113292" y="2885006"/>
            <a:ext cx="1433974" cy="2303682"/>
            <a:chOff x="2546058" y="1741211"/>
            <a:chExt cx="1433974" cy="2303682"/>
          </a:xfrm>
        </p:grpSpPr>
        <p:sp>
          <p:nvSpPr>
            <p:cNvPr id="113" name="Flowchart: Punched Tape 112">
              <a:extLst>
                <a:ext uri="{FF2B5EF4-FFF2-40B4-BE49-F238E27FC236}">
                  <a16:creationId xmlns:a16="http://schemas.microsoft.com/office/drawing/2014/main" id="{203D71AE-4FE2-4D8D-FB45-6A0FF544200B}"/>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CMAQ4.1</a:t>
              </a:r>
            </a:p>
          </p:txBody>
        </p:sp>
        <p:grpSp>
          <p:nvGrpSpPr>
            <p:cNvPr id="114" name="Group 113">
              <a:extLst>
                <a:ext uri="{FF2B5EF4-FFF2-40B4-BE49-F238E27FC236}">
                  <a16:creationId xmlns:a16="http://schemas.microsoft.com/office/drawing/2014/main" id="{46E06FC9-36B7-7E5F-C2AF-44AFB2A9F688}"/>
                </a:ext>
              </a:extLst>
            </p:cNvPr>
            <p:cNvGrpSpPr/>
            <p:nvPr/>
          </p:nvGrpSpPr>
          <p:grpSpPr>
            <a:xfrm>
              <a:off x="2546058" y="1741211"/>
              <a:ext cx="140318" cy="2303682"/>
              <a:chOff x="2546058" y="1741211"/>
              <a:chExt cx="140318" cy="2303682"/>
            </a:xfrm>
          </p:grpSpPr>
          <p:cxnSp>
            <p:nvCxnSpPr>
              <p:cNvPr id="115" name="Straight Connector 114">
                <a:extLst>
                  <a:ext uri="{FF2B5EF4-FFF2-40B4-BE49-F238E27FC236}">
                    <a16:creationId xmlns:a16="http://schemas.microsoft.com/office/drawing/2014/main" id="{5E40A3E5-EDF3-A828-D714-663C3CC22541}"/>
                  </a:ext>
                </a:extLst>
              </p:cNvPr>
              <p:cNvCxnSpPr>
                <a:cxnSpLocks/>
              </p:cNvCxnSpPr>
              <p:nvPr/>
            </p:nvCxnSpPr>
            <p:spPr>
              <a:xfrm>
                <a:off x="2622566" y="1811370"/>
                <a:ext cx="0" cy="2233523"/>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FE48F5D0-EFBA-A0E3-A985-DED2F6F8FC64}"/>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1" name="Group 170">
            <a:extLst>
              <a:ext uri="{FF2B5EF4-FFF2-40B4-BE49-F238E27FC236}">
                <a16:creationId xmlns:a16="http://schemas.microsoft.com/office/drawing/2014/main" id="{3648B3D9-DD9B-5221-40B4-A3DD1699FC68}"/>
              </a:ext>
            </a:extLst>
          </p:cNvPr>
          <p:cNvGrpSpPr/>
          <p:nvPr/>
        </p:nvGrpSpPr>
        <p:grpSpPr>
          <a:xfrm>
            <a:off x="5035473" y="1376063"/>
            <a:ext cx="1433974" cy="4269422"/>
            <a:chOff x="2546058" y="1741211"/>
            <a:chExt cx="1433974" cy="4269422"/>
          </a:xfrm>
        </p:grpSpPr>
        <p:sp>
          <p:nvSpPr>
            <p:cNvPr id="172" name="Flowchart: Punched Tape 171">
              <a:extLst>
                <a:ext uri="{FF2B5EF4-FFF2-40B4-BE49-F238E27FC236}">
                  <a16:creationId xmlns:a16="http://schemas.microsoft.com/office/drawing/2014/main" id="{96141C7C-ADDB-2B1C-75FF-E5FFE0417597}"/>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CMAQ4.7.1</a:t>
              </a:r>
            </a:p>
          </p:txBody>
        </p:sp>
        <p:grpSp>
          <p:nvGrpSpPr>
            <p:cNvPr id="173" name="Group 172">
              <a:extLst>
                <a:ext uri="{FF2B5EF4-FFF2-40B4-BE49-F238E27FC236}">
                  <a16:creationId xmlns:a16="http://schemas.microsoft.com/office/drawing/2014/main" id="{50E587AE-EA11-54F2-21DD-CF948BEB0611}"/>
                </a:ext>
              </a:extLst>
            </p:cNvPr>
            <p:cNvGrpSpPr/>
            <p:nvPr/>
          </p:nvGrpSpPr>
          <p:grpSpPr>
            <a:xfrm>
              <a:off x="2546058" y="1741211"/>
              <a:ext cx="140318" cy="4269422"/>
              <a:chOff x="2546058" y="1741211"/>
              <a:chExt cx="140318" cy="4269422"/>
            </a:xfrm>
          </p:grpSpPr>
          <p:cxnSp>
            <p:nvCxnSpPr>
              <p:cNvPr id="174" name="Straight Connector 173">
                <a:extLst>
                  <a:ext uri="{FF2B5EF4-FFF2-40B4-BE49-F238E27FC236}">
                    <a16:creationId xmlns:a16="http://schemas.microsoft.com/office/drawing/2014/main" id="{78BA80D8-B221-1979-CCB7-6C61C33E4C8D}"/>
                  </a:ext>
                </a:extLst>
              </p:cNvPr>
              <p:cNvCxnSpPr>
                <a:cxnSpLocks/>
              </p:cNvCxnSpPr>
              <p:nvPr/>
            </p:nvCxnSpPr>
            <p:spPr>
              <a:xfrm>
                <a:off x="2622566" y="1797962"/>
                <a:ext cx="0" cy="4212671"/>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067AAF5B-2190-050B-9EC5-ECCBB63BC276}"/>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a:extLst>
              <a:ext uri="{FF2B5EF4-FFF2-40B4-BE49-F238E27FC236}">
                <a16:creationId xmlns:a16="http://schemas.microsoft.com/office/drawing/2014/main" id="{B8022574-3355-5B97-96E9-08D95634B8E0}"/>
              </a:ext>
            </a:extLst>
          </p:cNvPr>
          <p:cNvGrpSpPr/>
          <p:nvPr/>
        </p:nvGrpSpPr>
        <p:grpSpPr>
          <a:xfrm>
            <a:off x="3689316" y="2885006"/>
            <a:ext cx="1433974" cy="2786169"/>
            <a:chOff x="2546058" y="1741211"/>
            <a:chExt cx="1433974" cy="2786169"/>
          </a:xfrm>
        </p:grpSpPr>
        <p:sp>
          <p:nvSpPr>
            <p:cNvPr id="151" name="Flowchart: Punched Tape 150">
              <a:extLst>
                <a:ext uri="{FF2B5EF4-FFF2-40B4-BE49-F238E27FC236}">
                  <a16:creationId xmlns:a16="http://schemas.microsoft.com/office/drawing/2014/main" id="{6DEBE806-3F88-4625-0D37-42D67DA3B2A8}"/>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CMAQ4.5</a:t>
              </a:r>
            </a:p>
          </p:txBody>
        </p:sp>
        <p:grpSp>
          <p:nvGrpSpPr>
            <p:cNvPr id="152" name="Group 151">
              <a:extLst>
                <a:ext uri="{FF2B5EF4-FFF2-40B4-BE49-F238E27FC236}">
                  <a16:creationId xmlns:a16="http://schemas.microsoft.com/office/drawing/2014/main" id="{32AA52CC-BA8B-FC89-39D7-257426DA0145}"/>
                </a:ext>
              </a:extLst>
            </p:cNvPr>
            <p:cNvGrpSpPr/>
            <p:nvPr/>
          </p:nvGrpSpPr>
          <p:grpSpPr>
            <a:xfrm>
              <a:off x="2546058" y="1741211"/>
              <a:ext cx="140318" cy="2786169"/>
              <a:chOff x="2546058" y="1741211"/>
              <a:chExt cx="140318" cy="2786169"/>
            </a:xfrm>
          </p:grpSpPr>
          <p:cxnSp>
            <p:nvCxnSpPr>
              <p:cNvPr id="153" name="Straight Connector 152">
                <a:extLst>
                  <a:ext uri="{FF2B5EF4-FFF2-40B4-BE49-F238E27FC236}">
                    <a16:creationId xmlns:a16="http://schemas.microsoft.com/office/drawing/2014/main" id="{46A8E643-D75E-4E17-82BA-50F303895815}"/>
                  </a:ext>
                </a:extLst>
              </p:cNvPr>
              <p:cNvCxnSpPr>
                <a:cxnSpLocks/>
              </p:cNvCxnSpPr>
              <p:nvPr/>
            </p:nvCxnSpPr>
            <p:spPr>
              <a:xfrm>
                <a:off x="2622566" y="1811370"/>
                <a:ext cx="0" cy="271601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2C90AE01-0F8A-56D2-036E-342D868340D9}"/>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157">
            <a:extLst>
              <a:ext uri="{FF2B5EF4-FFF2-40B4-BE49-F238E27FC236}">
                <a16:creationId xmlns:a16="http://schemas.microsoft.com/office/drawing/2014/main" id="{AF2A6A55-988B-8EC1-5041-CCC83138F0FA}"/>
              </a:ext>
            </a:extLst>
          </p:cNvPr>
          <p:cNvGrpSpPr/>
          <p:nvPr/>
        </p:nvGrpSpPr>
        <p:grpSpPr>
          <a:xfrm>
            <a:off x="4052002" y="3631447"/>
            <a:ext cx="1433974" cy="2201846"/>
            <a:chOff x="2546058" y="1741211"/>
            <a:chExt cx="1433974" cy="2201846"/>
          </a:xfrm>
        </p:grpSpPr>
        <p:sp>
          <p:nvSpPr>
            <p:cNvPr id="159" name="Flowchart: Punched Tape 158">
              <a:extLst>
                <a:ext uri="{FF2B5EF4-FFF2-40B4-BE49-F238E27FC236}">
                  <a16:creationId xmlns:a16="http://schemas.microsoft.com/office/drawing/2014/main" id="{4493552A-DFF8-6C7B-093A-C5F841BB4893}"/>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CMAQ4.6</a:t>
              </a:r>
            </a:p>
          </p:txBody>
        </p:sp>
        <p:grpSp>
          <p:nvGrpSpPr>
            <p:cNvPr id="160" name="Group 159">
              <a:extLst>
                <a:ext uri="{FF2B5EF4-FFF2-40B4-BE49-F238E27FC236}">
                  <a16:creationId xmlns:a16="http://schemas.microsoft.com/office/drawing/2014/main" id="{183A66E6-51A8-B42F-8751-D5F04963CAFB}"/>
                </a:ext>
              </a:extLst>
            </p:cNvPr>
            <p:cNvGrpSpPr/>
            <p:nvPr/>
          </p:nvGrpSpPr>
          <p:grpSpPr>
            <a:xfrm>
              <a:off x="2546058" y="1741211"/>
              <a:ext cx="140318" cy="2201846"/>
              <a:chOff x="2546058" y="1741211"/>
              <a:chExt cx="140318" cy="2201846"/>
            </a:xfrm>
          </p:grpSpPr>
          <p:cxnSp>
            <p:nvCxnSpPr>
              <p:cNvPr id="161" name="Straight Connector 160">
                <a:extLst>
                  <a:ext uri="{FF2B5EF4-FFF2-40B4-BE49-F238E27FC236}">
                    <a16:creationId xmlns:a16="http://schemas.microsoft.com/office/drawing/2014/main" id="{15DB2D76-1C36-4E34-B608-70CF90F32476}"/>
                  </a:ext>
                </a:extLst>
              </p:cNvPr>
              <p:cNvCxnSpPr>
                <a:cxnSpLocks/>
              </p:cNvCxnSpPr>
              <p:nvPr/>
            </p:nvCxnSpPr>
            <p:spPr>
              <a:xfrm>
                <a:off x="2622566" y="1811370"/>
                <a:ext cx="0" cy="2131687"/>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83FD1E70-6FE6-4AD5-4A90-B4852BFBDCAB}"/>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8" name="Group 117">
            <a:extLst>
              <a:ext uri="{FF2B5EF4-FFF2-40B4-BE49-F238E27FC236}">
                <a16:creationId xmlns:a16="http://schemas.microsoft.com/office/drawing/2014/main" id="{AFCA1674-CA17-9FB7-7369-65DAED806596}"/>
              </a:ext>
            </a:extLst>
          </p:cNvPr>
          <p:cNvGrpSpPr/>
          <p:nvPr/>
        </p:nvGrpSpPr>
        <p:grpSpPr>
          <a:xfrm>
            <a:off x="2496105" y="3631447"/>
            <a:ext cx="1433974" cy="1488259"/>
            <a:chOff x="2546058" y="1741211"/>
            <a:chExt cx="1433974" cy="1488259"/>
          </a:xfrm>
        </p:grpSpPr>
        <p:sp>
          <p:nvSpPr>
            <p:cNvPr id="119" name="Flowchart: Punched Tape 118">
              <a:extLst>
                <a:ext uri="{FF2B5EF4-FFF2-40B4-BE49-F238E27FC236}">
                  <a16:creationId xmlns:a16="http://schemas.microsoft.com/office/drawing/2014/main" id="{E2FCB7D4-1031-CAF6-FD3F-31DC1C0168A7}"/>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CMAQ4.2.1</a:t>
              </a:r>
            </a:p>
          </p:txBody>
        </p:sp>
        <p:grpSp>
          <p:nvGrpSpPr>
            <p:cNvPr id="120" name="Group 119">
              <a:extLst>
                <a:ext uri="{FF2B5EF4-FFF2-40B4-BE49-F238E27FC236}">
                  <a16:creationId xmlns:a16="http://schemas.microsoft.com/office/drawing/2014/main" id="{3E878A75-CAC1-DA74-7C08-6778745B9AC1}"/>
                </a:ext>
              </a:extLst>
            </p:cNvPr>
            <p:cNvGrpSpPr/>
            <p:nvPr/>
          </p:nvGrpSpPr>
          <p:grpSpPr>
            <a:xfrm>
              <a:off x="2546058" y="1741211"/>
              <a:ext cx="140318" cy="1488259"/>
              <a:chOff x="2546058" y="1741211"/>
              <a:chExt cx="140318" cy="1488259"/>
            </a:xfrm>
          </p:grpSpPr>
          <p:cxnSp>
            <p:nvCxnSpPr>
              <p:cNvPr id="121" name="Straight Connector 120">
                <a:extLst>
                  <a:ext uri="{FF2B5EF4-FFF2-40B4-BE49-F238E27FC236}">
                    <a16:creationId xmlns:a16="http://schemas.microsoft.com/office/drawing/2014/main" id="{6C123C54-EC48-F425-9C15-CC494C926FE6}"/>
                  </a:ext>
                </a:extLst>
              </p:cNvPr>
              <p:cNvCxnSpPr>
                <a:cxnSpLocks/>
              </p:cNvCxnSpPr>
              <p:nvPr/>
            </p:nvCxnSpPr>
            <p:spPr>
              <a:xfrm>
                <a:off x="2622566" y="1811370"/>
                <a:ext cx="0" cy="141810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A7E85A1E-40C2-8ED6-6E6C-84B1DFAEE907}"/>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A7A9A05F-94DA-2645-2955-087AEDA1E246}"/>
              </a:ext>
            </a:extLst>
          </p:cNvPr>
          <p:cNvGrpSpPr/>
          <p:nvPr/>
        </p:nvGrpSpPr>
        <p:grpSpPr>
          <a:xfrm>
            <a:off x="2893852" y="4379345"/>
            <a:ext cx="1433974" cy="810715"/>
            <a:chOff x="2546058" y="1741211"/>
            <a:chExt cx="1433974" cy="810715"/>
          </a:xfrm>
        </p:grpSpPr>
        <p:sp>
          <p:nvSpPr>
            <p:cNvPr id="125" name="Flowchart: Punched Tape 124">
              <a:extLst>
                <a:ext uri="{FF2B5EF4-FFF2-40B4-BE49-F238E27FC236}">
                  <a16:creationId xmlns:a16="http://schemas.microsoft.com/office/drawing/2014/main" id="{8780E84F-6165-C7A5-83DF-50181CAB6AD1}"/>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CMAQ4.2.2</a:t>
              </a:r>
            </a:p>
          </p:txBody>
        </p:sp>
        <p:grpSp>
          <p:nvGrpSpPr>
            <p:cNvPr id="126" name="Group 125">
              <a:extLst>
                <a:ext uri="{FF2B5EF4-FFF2-40B4-BE49-F238E27FC236}">
                  <a16:creationId xmlns:a16="http://schemas.microsoft.com/office/drawing/2014/main" id="{2061C925-E1C9-1005-2FD8-88BC7CB818B4}"/>
                </a:ext>
              </a:extLst>
            </p:cNvPr>
            <p:cNvGrpSpPr/>
            <p:nvPr/>
          </p:nvGrpSpPr>
          <p:grpSpPr>
            <a:xfrm>
              <a:off x="2546058" y="1741211"/>
              <a:ext cx="140318" cy="810715"/>
              <a:chOff x="2546058" y="1741211"/>
              <a:chExt cx="140318" cy="810715"/>
            </a:xfrm>
          </p:grpSpPr>
          <p:cxnSp>
            <p:nvCxnSpPr>
              <p:cNvPr id="127" name="Straight Connector 126">
                <a:extLst>
                  <a:ext uri="{FF2B5EF4-FFF2-40B4-BE49-F238E27FC236}">
                    <a16:creationId xmlns:a16="http://schemas.microsoft.com/office/drawing/2014/main" id="{95A874DD-8334-D790-3C67-D42DC626537A}"/>
                  </a:ext>
                </a:extLst>
              </p:cNvPr>
              <p:cNvCxnSpPr>
                <a:cxnSpLocks/>
              </p:cNvCxnSpPr>
              <p:nvPr/>
            </p:nvCxnSpPr>
            <p:spPr>
              <a:xfrm>
                <a:off x="2622566" y="1811370"/>
                <a:ext cx="0" cy="740556"/>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82F282BE-D53C-2109-9758-6AAE7D985703}"/>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7" name="Group 176">
            <a:extLst>
              <a:ext uri="{FF2B5EF4-FFF2-40B4-BE49-F238E27FC236}">
                <a16:creationId xmlns:a16="http://schemas.microsoft.com/office/drawing/2014/main" id="{A07A266B-F585-C608-88DF-BCCEE144240F}"/>
              </a:ext>
            </a:extLst>
          </p:cNvPr>
          <p:cNvGrpSpPr/>
          <p:nvPr/>
        </p:nvGrpSpPr>
        <p:grpSpPr>
          <a:xfrm>
            <a:off x="5941852" y="2106622"/>
            <a:ext cx="1433974" cy="3025289"/>
            <a:chOff x="2546058" y="1741211"/>
            <a:chExt cx="1433974" cy="3025289"/>
          </a:xfrm>
        </p:grpSpPr>
        <p:sp>
          <p:nvSpPr>
            <p:cNvPr id="178" name="Flowchart: Punched Tape 177">
              <a:extLst>
                <a:ext uri="{FF2B5EF4-FFF2-40B4-BE49-F238E27FC236}">
                  <a16:creationId xmlns:a16="http://schemas.microsoft.com/office/drawing/2014/main" id="{4CCD44EC-9B4C-4732-F591-3A021CCEC794}"/>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CMAQ5.0</a:t>
              </a:r>
            </a:p>
          </p:txBody>
        </p:sp>
        <p:grpSp>
          <p:nvGrpSpPr>
            <p:cNvPr id="179" name="Group 178">
              <a:extLst>
                <a:ext uri="{FF2B5EF4-FFF2-40B4-BE49-F238E27FC236}">
                  <a16:creationId xmlns:a16="http://schemas.microsoft.com/office/drawing/2014/main" id="{3B4E2361-9146-D0D7-7444-7A6646823100}"/>
                </a:ext>
              </a:extLst>
            </p:cNvPr>
            <p:cNvGrpSpPr/>
            <p:nvPr/>
          </p:nvGrpSpPr>
          <p:grpSpPr>
            <a:xfrm>
              <a:off x="2546058" y="1741211"/>
              <a:ext cx="140318" cy="3025289"/>
              <a:chOff x="2546058" y="1741211"/>
              <a:chExt cx="140318" cy="3025289"/>
            </a:xfrm>
          </p:grpSpPr>
          <p:cxnSp>
            <p:nvCxnSpPr>
              <p:cNvPr id="180" name="Straight Connector 179">
                <a:extLst>
                  <a:ext uri="{FF2B5EF4-FFF2-40B4-BE49-F238E27FC236}">
                    <a16:creationId xmlns:a16="http://schemas.microsoft.com/office/drawing/2014/main" id="{1B87635D-4DE3-298F-B96E-744890805139}"/>
                  </a:ext>
                </a:extLst>
              </p:cNvPr>
              <p:cNvCxnSpPr>
                <a:cxnSpLocks/>
              </p:cNvCxnSpPr>
              <p:nvPr/>
            </p:nvCxnSpPr>
            <p:spPr>
              <a:xfrm>
                <a:off x="2622566" y="1811370"/>
                <a:ext cx="0" cy="295513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id="{5168CF3F-7811-6A72-1463-01BE75A990E4}"/>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4" name="Group 183">
            <a:extLst>
              <a:ext uri="{FF2B5EF4-FFF2-40B4-BE49-F238E27FC236}">
                <a16:creationId xmlns:a16="http://schemas.microsoft.com/office/drawing/2014/main" id="{578BEF49-0C91-199B-37BF-BFD789744236}"/>
              </a:ext>
            </a:extLst>
          </p:cNvPr>
          <p:cNvGrpSpPr/>
          <p:nvPr/>
        </p:nvGrpSpPr>
        <p:grpSpPr>
          <a:xfrm>
            <a:off x="6128052" y="2889780"/>
            <a:ext cx="1433974" cy="2242131"/>
            <a:chOff x="2546058" y="1741211"/>
            <a:chExt cx="1433974" cy="2242131"/>
          </a:xfrm>
        </p:grpSpPr>
        <p:sp>
          <p:nvSpPr>
            <p:cNvPr id="185" name="Flowchart: Punched Tape 184">
              <a:extLst>
                <a:ext uri="{FF2B5EF4-FFF2-40B4-BE49-F238E27FC236}">
                  <a16:creationId xmlns:a16="http://schemas.microsoft.com/office/drawing/2014/main" id="{48A76AB3-CD44-AFFF-29BF-E143E5195F13}"/>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CMAQ5.0.1</a:t>
              </a:r>
            </a:p>
          </p:txBody>
        </p:sp>
        <p:grpSp>
          <p:nvGrpSpPr>
            <p:cNvPr id="186" name="Group 185">
              <a:extLst>
                <a:ext uri="{FF2B5EF4-FFF2-40B4-BE49-F238E27FC236}">
                  <a16:creationId xmlns:a16="http://schemas.microsoft.com/office/drawing/2014/main" id="{42B81B20-ABB4-087A-E170-385651175FAD}"/>
                </a:ext>
              </a:extLst>
            </p:cNvPr>
            <p:cNvGrpSpPr/>
            <p:nvPr/>
          </p:nvGrpSpPr>
          <p:grpSpPr>
            <a:xfrm>
              <a:off x="2546058" y="1741211"/>
              <a:ext cx="140318" cy="2242131"/>
              <a:chOff x="2546058" y="1741211"/>
              <a:chExt cx="140318" cy="2242131"/>
            </a:xfrm>
          </p:grpSpPr>
          <p:cxnSp>
            <p:nvCxnSpPr>
              <p:cNvPr id="187" name="Straight Connector 186">
                <a:extLst>
                  <a:ext uri="{FF2B5EF4-FFF2-40B4-BE49-F238E27FC236}">
                    <a16:creationId xmlns:a16="http://schemas.microsoft.com/office/drawing/2014/main" id="{51BC04CD-9152-41AA-F002-E57FF43CA7AD}"/>
                  </a:ext>
                </a:extLst>
              </p:cNvPr>
              <p:cNvCxnSpPr>
                <a:cxnSpLocks/>
              </p:cNvCxnSpPr>
              <p:nvPr/>
            </p:nvCxnSpPr>
            <p:spPr>
              <a:xfrm>
                <a:off x="2622566" y="1811370"/>
                <a:ext cx="0" cy="2171972"/>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7AB14E4F-5589-BE9A-4732-9BE3BD23E63B}"/>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7" name="Group 196">
            <a:extLst>
              <a:ext uri="{FF2B5EF4-FFF2-40B4-BE49-F238E27FC236}">
                <a16:creationId xmlns:a16="http://schemas.microsoft.com/office/drawing/2014/main" id="{072AF092-C0F6-5B08-7873-6B2A47F7DE98}"/>
              </a:ext>
            </a:extLst>
          </p:cNvPr>
          <p:cNvGrpSpPr/>
          <p:nvPr/>
        </p:nvGrpSpPr>
        <p:grpSpPr>
          <a:xfrm>
            <a:off x="4932375" y="4379345"/>
            <a:ext cx="1433974" cy="1347138"/>
            <a:chOff x="2546058" y="1741211"/>
            <a:chExt cx="1433974" cy="1347138"/>
          </a:xfrm>
        </p:grpSpPr>
        <p:grpSp>
          <p:nvGrpSpPr>
            <p:cNvPr id="198" name="Group 197">
              <a:extLst>
                <a:ext uri="{FF2B5EF4-FFF2-40B4-BE49-F238E27FC236}">
                  <a16:creationId xmlns:a16="http://schemas.microsoft.com/office/drawing/2014/main" id="{21E659AF-84CE-50DC-2629-9CED56EB8821}"/>
                </a:ext>
              </a:extLst>
            </p:cNvPr>
            <p:cNvGrpSpPr/>
            <p:nvPr/>
          </p:nvGrpSpPr>
          <p:grpSpPr>
            <a:xfrm>
              <a:off x="2546058" y="1741211"/>
              <a:ext cx="140318" cy="1347138"/>
              <a:chOff x="2546058" y="1741211"/>
              <a:chExt cx="140318" cy="1347138"/>
            </a:xfrm>
          </p:grpSpPr>
          <p:cxnSp>
            <p:nvCxnSpPr>
              <p:cNvPr id="200" name="Straight Connector 199">
                <a:extLst>
                  <a:ext uri="{FF2B5EF4-FFF2-40B4-BE49-F238E27FC236}">
                    <a16:creationId xmlns:a16="http://schemas.microsoft.com/office/drawing/2014/main" id="{6D600EBE-E4E6-295B-7BD8-0219A0DC5E82}"/>
                  </a:ext>
                </a:extLst>
              </p:cNvPr>
              <p:cNvCxnSpPr>
                <a:cxnSpLocks/>
              </p:cNvCxnSpPr>
              <p:nvPr/>
            </p:nvCxnSpPr>
            <p:spPr>
              <a:xfrm>
                <a:off x="2622566" y="1811370"/>
                <a:ext cx="0" cy="1276979"/>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1" name="Oval 200">
                <a:extLst>
                  <a:ext uri="{FF2B5EF4-FFF2-40B4-BE49-F238E27FC236}">
                    <a16:creationId xmlns:a16="http://schemas.microsoft.com/office/drawing/2014/main" id="{78DE0A1D-DFB6-19E0-A3D7-A551651E17EF}"/>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9" name="Flowchart: Punched Tape 198">
              <a:extLst>
                <a:ext uri="{FF2B5EF4-FFF2-40B4-BE49-F238E27FC236}">
                  <a16:creationId xmlns:a16="http://schemas.microsoft.com/office/drawing/2014/main" id="{809B9960-F0E0-E7CB-6515-C79627E094AD}"/>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CMAQ4.7</a:t>
              </a:r>
            </a:p>
          </p:txBody>
        </p:sp>
      </p:grpSp>
      <p:grpSp>
        <p:nvGrpSpPr>
          <p:cNvPr id="203" name="Group 202">
            <a:extLst>
              <a:ext uri="{FF2B5EF4-FFF2-40B4-BE49-F238E27FC236}">
                <a16:creationId xmlns:a16="http://schemas.microsoft.com/office/drawing/2014/main" id="{C48645A9-2044-9442-3760-B9C122CDACDD}"/>
              </a:ext>
            </a:extLst>
          </p:cNvPr>
          <p:cNvGrpSpPr/>
          <p:nvPr/>
        </p:nvGrpSpPr>
        <p:grpSpPr>
          <a:xfrm>
            <a:off x="7921082" y="1376063"/>
            <a:ext cx="1433974" cy="4522161"/>
            <a:chOff x="2546058" y="1741211"/>
            <a:chExt cx="1433974" cy="4522161"/>
          </a:xfrm>
        </p:grpSpPr>
        <p:sp>
          <p:nvSpPr>
            <p:cNvPr id="204" name="Flowchart: Punched Tape 203">
              <a:extLst>
                <a:ext uri="{FF2B5EF4-FFF2-40B4-BE49-F238E27FC236}">
                  <a16:creationId xmlns:a16="http://schemas.microsoft.com/office/drawing/2014/main" id="{09947E2B-896A-F26D-0A38-9BA29F71DAAC}"/>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CMAQ5.2</a:t>
              </a:r>
            </a:p>
          </p:txBody>
        </p:sp>
        <p:grpSp>
          <p:nvGrpSpPr>
            <p:cNvPr id="205" name="Group 204">
              <a:extLst>
                <a:ext uri="{FF2B5EF4-FFF2-40B4-BE49-F238E27FC236}">
                  <a16:creationId xmlns:a16="http://schemas.microsoft.com/office/drawing/2014/main" id="{5E565A8C-A4FB-B19D-3C12-75BF5288699E}"/>
                </a:ext>
              </a:extLst>
            </p:cNvPr>
            <p:cNvGrpSpPr/>
            <p:nvPr/>
          </p:nvGrpSpPr>
          <p:grpSpPr>
            <a:xfrm>
              <a:off x="2546058" y="1741211"/>
              <a:ext cx="140318" cy="4522161"/>
              <a:chOff x="2546058" y="1741211"/>
              <a:chExt cx="140318" cy="4522161"/>
            </a:xfrm>
          </p:grpSpPr>
          <p:cxnSp>
            <p:nvCxnSpPr>
              <p:cNvPr id="206" name="Straight Connector 205">
                <a:extLst>
                  <a:ext uri="{FF2B5EF4-FFF2-40B4-BE49-F238E27FC236}">
                    <a16:creationId xmlns:a16="http://schemas.microsoft.com/office/drawing/2014/main" id="{DD043C7A-C1AC-20CB-5A81-6BE91A4697C2}"/>
                  </a:ext>
                </a:extLst>
              </p:cNvPr>
              <p:cNvCxnSpPr>
                <a:cxnSpLocks/>
              </p:cNvCxnSpPr>
              <p:nvPr/>
            </p:nvCxnSpPr>
            <p:spPr>
              <a:xfrm>
                <a:off x="2622566" y="1797962"/>
                <a:ext cx="0" cy="446541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7" name="Oval 206">
                <a:extLst>
                  <a:ext uri="{FF2B5EF4-FFF2-40B4-BE49-F238E27FC236}">
                    <a16:creationId xmlns:a16="http://schemas.microsoft.com/office/drawing/2014/main" id="{FF31C527-0794-699F-7A82-4C6842960238}"/>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 name="Group 189">
            <a:extLst>
              <a:ext uri="{FF2B5EF4-FFF2-40B4-BE49-F238E27FC236}">
                <a16:creationId xmlns:a16="http://schemas.microsoft.com/office/drawing/2014/main" id="{4170AA9D-D6CC-FA91-19F9-AED732BCA7A7}"/>
              </a:ext>
            </a:extLst>
          </p:cNvPr>
          <p:cNvGrpSpPr/>
          <p:nvPr/>
        </p:nvGrpSpPr>
        <p:grpSpPr>
          <a:xfrm>
            <a:off x="6738271" y="3631447"/>
            <a:ext cx="1433974" cy="1632423"/>
            <a:chOff x="2546058" y="1741211"/>
            <a:chExt cx="1433974" cy="1632423"/>
          </a:xfrm>
        </p:grpSpPr>
        <p:sp>
          <p:nvSpPr>
            <p:cNvPr id="191" name="Flowchart: Punched Tape 190">
              <a:extLst>
                <a:ext uri="{FF2B5EF4-FFF2-40B4-BE49-F238E27FC236}">
                  <a16:creationId xmlns:a16="http://schemas.microsoft.com/office/drawing/2014/main" id="{BF744EF1-8980-0F15-08BE-163277AF8B26}"/>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CMAQ5.0.2</a:t>
              </a:r>
            </a:p>
          </p:txBody>
        </p:sp>
        <p:grpSp>
          <p:nvGrpSpPr>
            <p:cNvPr id="192" name="Group 191">
              <a:extLst>
                <a:ext uri="{FF2B5EF4-FFF2-40B4-BE49-F238E27FC236}">
                  <a16:creationId xmlns:a16="http://schemas.microsoft.com/office/drawing/2014/main" id="{728F1D77-24A6-B237-8283-F4BC423F6DC9}"/>
                </a:ext>
              </a:extLst>
            </p:cNvPr>
            <p:cNvGrpSpPr/>
            <p:nvPr/>
          </p:nvGrpSpPr>
          <p:grpSpPr>
            <a:xfrm>
              <a:off x="2546058" y="1741211"/>
              <a:ext cx="140318" cy="1632423"/>
              <a:chOff x="2546058" y="1741211"/>
              <a:chExt cx="140318" cy="1632423"/>
            </a:xfrm>
          </p:grpSpPr>
          <p:cxnSp>
            <p:nvCxnSpPr>
              <p:cNvPr id="193" name="Straight Connector 192">
                <a:extLst>
                  <a:ext uri="{FF2B5EF4-FFF2-40B4-BE49-F238E27FC236}">
                    <a16:creationId xmlns:a16="http://schemas.microsoft.com/office/drawing/2014/main" id="{97B6984C-EA92-54C6-F7E4-ADACE1546BED}"/>
                  </a:ext>
                </a:extLst>
              </p:cNvPr>
              <p:cNvCxnSpPr>
                <a:cxnSpLocks/>
              </p:cNvCxnSpPr>
              <p:nvPr/>
            </p:nvCxnSpPr>
            <p:spPr>
              <a:xfrm>
                <a:off x="2622566" y="1811370"/>
                <a:ext cx="0" cy="1562264"/>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id="{462BB35E-8367-B742-E105-6AD5FABBEEC9}"/>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232">
            <a:extLst>
              <a:ext uri="{FF2B5EF4-FFF2-40B4-BE49-F238E27FC236}">
                <a16:creationId xmlns:a16="http://schemas.microsoft.com/office/drawing/2014/main" id="{6DE685D6-2058-A122-494F-4F78FF65862C}"/>
              </a:ext>
            </a:extLst>
          </p:cNvPr>
          <p:cNvGrpSpPr/>
          <p:nvPr/>
        </p:nvGrpSpPr>
        <p:grpSpPr>
          <a:xfrm>
            <a:off x="9743629" y="1370366"/>
            <a:ext cx="1433974" cy="3761545"/>
            <a:chOff x="2546058" y="1741211"/>
            <a:chExt cx="1433974" cy="3761545"/>
          </a:xfrm>
        </p:grpSpPr>
        <p:sp>
          <p:nvSpPr>
            <p:cNvPr id="234" name="Flowchart: Punched Tape 233">
              <a:extLst>
                <a:ext uri="{FF2B5EF4-FFF2-40B4-BE49-F238E27FC236}">
                  <a16:creationId xmlns:a16="http://schemas.microsoft.com/office/drawing/2014/main" id="{5346C716-94A4-95C2-C6B0-BD12DD6BF9D3}"/>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CMAQ5.4</a:t>
              </a:r>
            </a:p>
          </p:txBody>
        </p:sp>
        <p:grpSp>
          <p:nvGrpSpPr>
            <p:cNvPr id="235" name="Group 234">
              <a:extLst>
                <a:ext uri="{FF2B5EF4-FFF2-40B4-BE49-F238E27FC236}">
                  <a16:creationId xmlns:a16="http://schemas.microsoft.com/office/drawing/2014/main" id="{DC308ACA-A932-2793-1A6D-1E984FDA6756}"/>
                </a:ext>
              </a:extLst>
            </p:cNvPr>
            <p:cNvGrpSpPr/>
            <p:nvPr/>
          </p:nvGrpSpPr>
          <p:grpSpPr>
            <a:xfrm>
              <a:off x="2546058" y="1741211"/>
              <a:ext cx="140318" cy="3761545"/>
              <a:chOff x="2546058" y="1741211"/>
              <a:chExt cx="140318" cy="3761545"/>
            </a:xfrm>
          </p:grpSpPr>
          <p:cxnSp>
            <p:nvCxnSpPr>
              <p:cNvPr id="236" name="Straight Connector 235">
                <a:extLst>
                  <a:ext uri="{FF2B5EF4-FFF2-40B4-BE49-F238E27FC236}">
                    <a16:creationId xmlns:a16="http://schemas.microsoft.com/office/drawing/2014/main" id="{E2C100CD-6AFA-7D23-0B91-2021611122BD}"/>
                  </a:ext>
                </a:extLst>
              </p:cNvPr>
              <p:cNvCxnSpPr>
                <a:cxnSpLocks/>
              </p:cNvCxnSpPr>
              <p:nvPr/>
            </p:nvCxnSpPr>
            <p:spPr>
              <a:xfrm>
                <a:off x="2622566" y="1797962"/>
                <a:ext cx="0" cy="3704794"/>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37" name="Oval 236">
                <a:extLst>
                  <a:ext uri="{FF2B5EF4-FFF2-40B4-BE49-F238E27FC236}">
                    <a16:creationId xmlns:a16="http://schemas.microsoft.com/office/drawing/2014/main" id="{02F614A1-44CC-2883-F50F-6CE2EE83BDD7}"/>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9" name="Group 208">
            <a:extLst>
              <a:ext uri="{FF2B5EF4-FFF2-40B4-BE49-F238E27FC236}">
                <a16:creationId xmlns:a16="http://schemas.microsoft.com/office/drawing/2014/main" id="{8E1DACBF-E7CA-98DF-65DF-A5D63A46849E}"/>
              </a:ext>
            </a:extLst>
          </p:cNvPr>
          <p:cNvGrpSpPr/>
          <p:nvPr/>
        </p:nvGrpSpPr>
        <p:grpSpPr>
          <a:xfrm>
            <a:off x="8689304" y="2132787"/>
            <a:ext cx="1433974" cy="3494934"/>
            <a:chOff x="2546058" y="1741211"/>
            <a:chExt cx="1433974" cy="3494934"/>
          </a:xfrm>
        </p:grpSpPr>
        <p:sp>
          <p:nvSpPr>
            <p:cNvPr id="210" name="Flowchart: Punched Tape 209">
              <a:extLst>
                <a:ext uri="{FF2B5EF4-FFF2-40B4-BE49-F238E27FC236}">
                  <a16:creationId xmlns:a16="http://schemas.microsoft.com/office/drawing/2014/main" id="{D31673E7-F3A6-CAB7-09E6-56C8F8D63099}"/>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CMAQ5.3</a:t>
              </a:r>
            </a:p>
          </p:txBody>
        </p:sp>
        <p:grpSp>
          <p:nvGrpSpPr>
            <p:cNvPr id="211" name="Group 210">
              <a:extLst>
                <a:ext uri="{FF2B5EF4-FFF2-40B4-BE49-F238E27FC236}">
                  <a16:creationId xmlns:a16="http://schemas.microsoft.com/office/drawing/2014/main" id="{F11479AF-E36A-D3FA-F46A-E4AA1602A1AA}"/>
                </a:ext>
              </a:extLst>
            </p:cNvPr>
            <p:cNvGrpSpPr/>
            <p:nvPr/>
          </p:nvGrpSpPr>
          <p:grpSpPr>
            <a:xfrm>
              <a:off x="2546058" y="1741211"/>
              <a:ext cx="140318" cy="3494934"/>
              <a:chOff x="2546058" y="1741211"/>
              <a:chExt cx="140318" cy="3494934"/>
            </a:xfrm>
          </p:grpSpPr>
          <p:cxnSp>
            <p:nvCxnSpPr>
              <p:cNvPr id="212" name="Straight Connector 211">
                <a:extLst>
                  <a:ext uri="{FF2B5EF4-FFF2-40B4-BE49-F238E27FC236}">
                    <a16:creationId xmlns:a16="http://schemas.microsoft.com/office/drawing/2014/main" id="{CD7C5CBB-FFEF-998B-2459-D8A0D9ECB96A}"/>
                  </a:ext>
                </a:extLst>
              </p:cNvPr>
              <p:cNvCxnSpPr>
                <a:cxnSpLocks/>
              </p:cNvCxnSpPr>
              <p:nvPr/>
            </p:nvCxnSpPr>
            <p:spPr>
              <a:xfrm>
                <a:off x="2622566" y="1811370"/>
                <a:ext cx="0" cy="342477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BA69CF10-A392-B89A-443C-1528CF89C839}"/>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5" name="Group 214">
            <a:extLst>
              <a:ext uri="{FF2B5EF4-FFF2-40B4-BE49-F238E27FC236}">
                <a16:creationId xmlns:a16="http://schemas.microsoft.com/office/drawing/2014/main" id="{0243489F-2876-360A-5B7C-674D59B8F194}"/>
              </a:ext>
            </a:extLst>
          </p:cNvPr>
          <p:cNvGrpSpPr/>
          <p:nvPr/>
        </p:nvGrpSpPr>
        <p:grpSpPr>
          <a:xfrm>
            <a:off x="8833337" y="2894951"/>
            <a:ext cx="1433974" cy="2581737"/>
            <a:chOff x="2546058" y="1741211"/>
            <a:chExt cx="1433974" cy="2581737"/>
          </a:xfrm>
        </p:grpSpPr>
        <p:sp>
          <p:nvSpPr>
            <p:cNvPr id="216" name="Flowchart: Punched Tape 215">
              <a:extLst>
                <a:ext uri="{FF2B5EF4-FFF2-40B4-BE49-F238E27FC236}">
                  <a16:creationId xmlns:a16="http://schemas.microsoft.com/office/drawing/2014/main" id="{EB0D1DCC-DD25-5508-9D68-4C5E4C7D14DC}"/>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CMAQ5.3.1</a:t>
              </a:r>
            </a:p>
          </p:txBody>
        </p:sp>
        <p:grpSp>
          <p:nvGrpSpPr>
            <p:cNvPr id="217" name="Group 216">
              <a:extLst>
                <a:ext uri="{FF2B5EF4-FFF2-40B4-BE49-F238E27FC236}">
                  <a16:creationId xmlns:a16="http://schemas.microsoft.com/office/drawing/2014/main" id="{3A39C2AC-06C2-F349-5761-762F97667F38}"/>
                </a:ext>
              </a:extLst>
            </p:cNvPr>
            <p:cNvGrpSpPr/>
            <p:nvPr/>
          </p:nvGrpSpPr>
          <p:grpSpPr>
            <a:xfrm>
              <a:off x="2546058" y="1741211"/>
              <a:ext cx="140318" cy="2581737"/>
              <a:chOff x="2546058" y="1741211"/>
              <a:chExt cx="140318" cy="2581737"/>
            </a:xfrm>
          </p:grpSpPr>
          <p:cxnSp>
            <p:nvCxnSpPr>
              <p:cNvPr id="218" name="Straight Connector 217">
                <a:extLst>
                  <a:ext uri="{FF2B5EF4-FFF2-40B4-BE49-F238E27FC236}">
                    <a16:creationId xmlns:a16="http://schemas.microsoft.com/office/drawing/2014/main" id="{48A9C40C-4265-BA12-64FE-934809023494}"/>
                  </a:ext>
                </a:extLst>
              </p:cNvPr>
              <p:cNvCxnSpPr>
                <a:cxnSpLocks/>
              </p:cNvCxnSpPr>
              <p:nvPr/>
            </p:nvCxnSpPr>
            <p:spPr>
              <a:xfrm>
                <a:off x="2622566" y="1811370"/>
                <a:ext cx="0" cy="2511578"/>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9" name="Oval 218">
                <a:extLst>
                  <a:ext uri="{FF2B5EF4-FFF2-40B4-BE49-F238E27FC236}">
                    <a16:creationId xmlns:a16="http://schemas.microsoft.com/office/drawing/2014/main" id="{465B041D-CC37-A468-6455-FC1D79CBA539}"/>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3" name="Group 222">
            <a:extLst>
              <a:ext uri="{FF2B5EF4-FFF2-40B4-BE49-F238E27FC236}">
                <a16:creationId xmlns:a16="http://schemas.microsoft.com/office/drawing/2014/main" id="{8BDA76CF-FAC4-59A5-5217-16D30B431134}"/>
              </a:ext>
            </a:extLst>
          </p:cNvPr>
          <p:cNvGrpSpPr/>
          <p:nvPr/>
        </p:nvGrpSpPr>
        <p:grpSpPr>
          <a:xfrm>
            <a:off x="9060511" y="3612419"/>
            <a:ext cx="1433974" cy="1725125"/>
            <a:chOff x="2546058" y="1741211"/>
            <a:chExt cx="1433974" cy="1725125"/>
          </a:xfrm>
        </p:grpSpPr>
        <p:sp>
          <p:nvSpPr>
            <p:cNvPr id="224" name="Flowchart: Punched Tape 223">
              <a:extLst>
                <a:ext uri="{FF2B5EF4-FFF2-40B4-BE49-F238E27FC236}">
                  <a16:creationId xmlns:a16="http://schemas.microsoft.com/office/drawing/2014/main" id="{B5395C72-BBAF-5FBC-53C6-DD0BD838A602}"/>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CMAQ5.3.2</a:t>
              </a:r>
            </a:p>
          </p:txBody>
        </p:sp>
        <p:grpSp>
          <p:nvGrpSpPr>
            <p:cNvPr id="225" name="Group 224">
              <a:extLst>
                <a:ext uri="{FF2B5EF4-FFF2-40B4-BE49-F238E27FC236}">
                  <a16:creationId xmlns:a16="http://schemas.microsoft.com/office/drawing/2014/main" id="{257321FD-58BC-A012-7406-5CAB5FD606EE}"/>
                </a:ext>
              </a:extLst>
            </p:cNvPr>
            <p:cNvGrpSpPr/>
            <p:nvPr/>
          </p:nvGrpSpPr>
          <p:grpSpPr>
            <a:xfrm>
              <a:off x="2546058" y="1741211"/>
              <a:ext cx="140318" cy="1725125"/>
              <a:chOff x="2546058" y="1741211"/>
              <a:chExt cx="140318" cy="1725125"/>
            </a:xfrm>
          </p:grpSpPr>
          <p:cxnSp>
            <p:nvCxnSpPr>
              <p:cNvPr id="226" name="Straight Connector 225">
                <a:extLst>
                  <a:ext uri="{FF2B5EF4-FFF2-40B4-BE49-F238E27FC236}">
                    <a16:creationId xmlns:a16="http://schemas.microsoft.com/office/drawing/2014/main" id="{C26C2F1A-230A-3AAF-6B65-C731BD54D0B2}"/>
                  </a:ext>
                </a:extLst>
              </p:cNvPr>
              <p:cNvCxnSpPr>
                <a:cxnSpLocks/>
              </p:cNvCxnSpPr>
              <p:nvPr/>
            </p:nvCxnSpPr>
            <p:spPr>
              <a:xfrm>
                <a:off x="2622566" y="1811370"/>
                <a:ext cx="0" cy="1654966"/>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27" name="Oval 226">
                <a:extLst>
                  <a:ext uri="{FF2B5EF4-FFF2-40B4-BE49-F238E27FC236}">
                    <a16:creationId xmlns:a16="http://schemas.microsoft.com/office/drawing/2014/main" id="{8CC7F1A4-9000-6F67-33D0-EA265C9E6D37}"/>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 name="Group 98">
            <a:extLst>
              <a:ext uri="{FF2B5EF4-FFF2-40B4-BE49-F238E27FC236}">
                <a16:creationId xmlns:a16="http://schemas.microsoft.com/office/drawing/2014/main" id="{546FC812-2E55-2813-3150-97588A4C5D92}"/>
              </a:ext>
            </a:extLst>
          </p:cNvPr>
          <p:cNvGrpSpPr/>
          <p:nvPr/>
        </p:nvGrpSpPr>
        <p:grpSpPr>
          <a:xfrm>
            <a:off x="9423567" y="4362006"/>
            <a:ext cx="1433974" cy="818591"/>
            <a:chOff x="2546058" y="1741211"/>
            <a:chExt cx="1433974" cy="818591"/>
          </a:xfrm>
        </p:grpSpPr>
        <p:sp>
          <p:nvSpPr>
            <p:cNvPr id="96" name="Flowchart: Punched Tape 95">
              <a:extLst>
                <a:ext uri="{FF2B5EF4-FFF2-40B4-BE49-F238E27FC236}">
                  <a16:creationId xmlns:a16="http://schemas.microsoft.com/office/drawing/2014/main" id="{097550E5-AD7A-F120-D047-A6C2D8E8BD06}"/>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CMAQ5.3.3</a:t>
              </a:r>
            </a:p>
          </p:txBody>
        </p:sp>
        <p:grpSp>
          <p:nvGrpSpPr>
            <p:cNvPr id="98" name="Group 97">
              <a:extLst>
                <a:ext uri="{FF2B5EF4-FFF2-40B4-BE49-F238E27FC236}">
                  <a16:creationId xmlns:a16="http://schemas.microsoft.com/office/drawing/2014/main" id="{BBC1B162-F7C3-8975-F953-CBE84032EF4B}"/>
                </a:ext>
              </a:extLst>
            </p:cNvPr>
            <p:cNvGrpSpPr/>
            <p:nvPr/>
          </p:nvGrpSpPr>
          <p:grpSpPr>
            <a:xfrm>
              <a:off x="2546058" y="1741211"/>
              <a:ext cx="140318" cy="818591"/>
              <a:chOff x="2546058" y="1741211"/>
              <a:chExt cx="140318" cy="818591"/>
            </a:xfrm>
          </p:grpSpPr>
          <p:cxnSp>
            <p:nvCxnSpPr>
              <p:cNvPr id="95" name="Straight Connector 94">
                <a:extLst>
                  <a:ext uri="{FF2B5EF4-FFF2-40B4-BE49-F238E27FC236}">
                    <a16:creationId xmlns:a16="http://schemas.microsoft.com/office/drawing/2014/main" id="{5E8C5A66-5AD4-3DE8-A9A2-FAA87DAE7415}"/>
                  </a:ext>
                </a:extLst>
              </p:cNvPr>
              <p:cNvCxnSpPr>
                <a:cxnSpLocks/>
              </p:cNvCxnSpPr>
              <p:nvPr/>
            </p:nvCxnSpPr>
            <p:spPr>
              <a:xfrm>
                <a:off x="2622566" y="1811370"/>
                <a:ext cx="0" cy="748432"/>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A2FC9C70-26BB-E8A6-DFF9-C68805EA9705}"/>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Group 164">
            <a:extLst>
              <a:ext uri="{FF2B5EF4-FFF2-40B4-BE49-F238E27FC236}">
                <a16:creationId xmlns:a16="http://schemas.microsoft.com/office/drawing/2014/main" id="{1E3BDC6A-2780-2859-BE6B-D2D37B50126C}"/>
              </a:ext>
            </a:extLst>
          </p:cNvPr>
          <p:cNvGrpSpPr/>
          <p:nvPr/>
        </p:nvGrpSpPr>
        <p:grpSpPr>
          <a:xfrm>
            <a:off x="7394750" y="4379345"/>
            <a:ext cx="1433974" cy="1347138"/>
            <a:chOff x="2546058" y="1741211"/>
            <a:chExt cx="1433974" cy="1347138"/>
          </a:xfrm>
        </p:grpSpPr>
        <p:grpSp>
          <p:nvGrpSpPr>
            <p:cNvPr id="167" name="Group 166">
              <a:extLst>
                <a:ext uri="{FF2B5EF4-FFF2-40B4-BE49-F238E27FC236}">
                  <a16:creationId xmlns:a16="http://schemas.microsoft.com/office/drawing/2014/main" id="{7D480B62-9A5E-B13A-70B5-01FAD6228A99}"/>
                </a:ext>
              </a:extLst>
            </p:cNvPr>
            <p:cNvGrpSpPr/>
            <p:nvPr/>
          </p:nvGrpSpPr>
          <p:grpSpPr>
            <a:xfrm>
              <a:off x="2546058" y="1741211"/>
              <a:ext cx="140318" cy="1347138"/>
              <a:chOff x="2546058" y="1741211"/>
              <a:chExt cx="140318" cy="1347138"/>
            </a:xfrm>
          </p:grpSpPr>
          <p:cxnSp>
            <p:nvCxnSpPr>
              <p:cNvPr id="168" name="Straight Connector 167">
                <a:extLst>
                  <a:ext uri="{FF2B5EF4-FFF2-40B4-BE49-F238E27FC236}">
                    <a16:creationId xmlns:a16="http://schemas.microsoft.com/office/drawing/2014/main" id="{07C491FE-5310-5094-A842-81E2362D0615}"/>
                  </a:ext>
                </a:extLst>
              </p:cNvPr>
              <p:cNvCxnSpPr>
                <a:cxnSpLocks/>
              </p:cNvCxnSpPr>
              <p:nvPr/>
            </p:nvCxnSpPr>
            <p:spPr>
              <a:xfrm>
                <a:off x="2622566" y="1811370"/>
                <a:ext cx="0" cy="1276979"/>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070F8F9C-9ED2-AC52-F87D-77E222B139C0}"/>
                  </a:ext>
                </a:extLst>
              </p:cNvPr>
              <p:cNvSpPr/>
              <p:nvPr/>
            </p:nvSpPr>
            <p:spPr>
              <a:xfrm>
                <a:off x="2546058" y="1741211"/>
                <a:ext cx="140318" cy="14031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 name="Flowchart: Punched Tape 165">
              <a:extLst>
                <a:ext uri="{FF2B5EF4-FFF2-40B4-BE49-F238E27FC236}">
                  <a16:creationId xmlns:a16="http://schemas.microsoft.com/office/drawing/2014/main" id="{F7AA23C5-6AE9-3AFE-A1A6-06E4ECBCB454}"/>
                </a:ext>
              </a:extLst>
            </p:cNvPr>
            <p:cNvSpPr/>
            <p:nvPr/>
          </p:nvSpPr>
          <p:spPr>
            <a:xfrm>
              <a:off x="2616217" y="1811370"/>
              <a:ext cx="1363815" cy="660400"/>
            </a:xfrm>
            <a:prstGeom prst="flowChartPunchedTape">
              <a:avLst/>
            </a:prstGeom>
            <a:gradFill flip="none" rotWithShape="1">
              <a:gsLst>
                <a:gs pos="62000">
                  <a:schemeClr val="accent1">
                    <a:lumMod val="75000"/>
                  </a:schemeClr>
                </a:gs>
                <a:gs pos="0">
                  <a:schemeClr val="accent1">
                    <a:lumMod val="60000"/>
                    <a:lumOff val="40000"/>
                  </a:schemeClr>
                </a:gs>
                <a:gs pos="100000">
                  <a:schemeClr val="accent5">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badi" panose="020B0604020104020204" pitchFamily="34" charset="0"/>
                  <a:cs typeface="Dreaming Outloud Pro" panose="03050502040302030504" pitchFamily="66" charset="0"/>
                </a:rPr>
                <a:t>CMAQ5.1</a:t>
              </a:r>
            </a:p>
          </p:txBody>
        </p:sp>
      </p:grpSp>
    </p:spTree>
    <p:extLst>
      <p:ext uri="{BB962C8B-B14F-4D97-AF65-F5344CB8AC3E}">
        <p14:creationId xmlns:p14="http://schemas.microsoft.com/office/powerpoint/2010/main" val="2563493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BB5FA-E98B-4855-A0FC-0E2E29BA3A99}"/>
              </a:ext>
            </a:extLst>
          </p:cNvPr>
          <p:cNvSpPr>
            <a:spLocks noGrp="1"/>
          </p:cNvSpPr>
          <p:nvPr>
            <p:ph type="title"/>
          </p:nvPr>
        </p:nvSpPr>
        <p:spPr>
          <a:xfrm>
            <a:off x="3134452" y="296213"/>
            <a:ext cx="8972203" cy="990600"/>
          </a:xfrm>
        </p:spPr>
        <p:txBody>
          <a:bodyPr>
            <a:noAutofit/>
          </a:bodyPr>
          <a:lstStyle/>
          <a:p>
            <a:r>
              <a:rPr lang="en-US" sz="3600" dirty="0">
                <a:cs typeface="Calibri" panose="020F0502020204030204" pitchFamily="34" charset="0"/>
              </a:rPr>
              <a:t>The CMAQ Modeling System Today </a:t>
            </a:r>
          </a:p>
        </p:txBody>
      </p:sp>
      <p:sp>
        <p:nvSpPr>
          <p:cNvPr id="3" name="Content Placeholder 2">
            <a:extLst>
              <a:ext uri="{FF2B5EF4-FFF2-40B4-BE49-F238E27FC236}">
                <a16:creationId xmlns:a16="http://schemas.microsoft.com/office/drawing/2014/main" id="{F65C57ED-C02F-4903-8C14-C1B117FFCDB4}"/>
              </a:ext>
            </a:extLst>
          </p:cNvPr>
          <p:cNvSpPr>
            <a:spLocks noGrp="1"/>
          </p:cNvSpPr>
          <p:nvPr>
            <p:ph idx="1"/>
          </p:nvPr>
        </p:nvSpPr>
        <p:spPr>
          <a:xfrm>
            <a:off x="221609" y="1593909"/>
            <a:ext cx="6426200" cy="4458391"/>
          </a:xfrm>
        </p:spPr>
        <p:txBody>
          <a:bodyPr>
            <a:normAutofit lnSpcReduction="10000"/>
          </a:bodyPr>
          <a:lstStyle/>
          <a:p>
            <a:pPr>
              <a:lnSpc>
                <a:spcPct val="100000"/>
              </a:lnSpc>
              <a:spcBef>
                <a:spcPts val="0"/>
              </a:spcBef>
              <a:spcAft>
                <a:spcPts val="0"/>
              </a:spcAft>
            </a:pPr>
            <a:r>
              <a:rPr lang="en-US" sz="1800" b="1" dirty="0">
                <a:cs typeface="Calibri" panose="020F0502020204030204" pitchFamily="34" charset="0"/>
              </a:rPr>
              <a:t>Comprehensive Chemical Transport Model</a:t>
            </a:r>
          </a:p>
          <a:p>
            <a:pPr lvl="1">
              <a:lnSpc>
                <a:spcPct val="110000"/>
              </a:lnSpc>
              <a:spcBef>
                <a:spcPts val="0"/>
              </a:spcBef>
            </a:pPr>
            <a:r>
              <a:rPr lang="en-US" sz="1800" dirty="0">
                <a:cs typeface="Calibri" panose="020F0502020204030204" pitchFamily="34" charset="0"/>
              </a:rPr>
              <a:t>Emissions, advection, diffusion, chemistry, deposition</a:t>
            </a:r>
          </a:p>
          <a:p>
            <a:r>
              <a:rPr lang="en-US" sz="1800" b="1" dirty="0">
                <a:cs typeface="Calibri" panose="020F0502020204030204" pitchFamily="34" charset="0"/>
              </a:rPr>
              <a:t>Multiscale: Global </a:t>
            </a:r>
            <a:r>
              <a:rPr lang="en-US" sz="1800" b="1" dirty="0">
                <a:cs typeface="Calibri" panose="020F0502020204030204" pitchFamily="34" charset="0"/>
                <a:sym typeface="Wingdings" pitchFamily="2" charset="2"/>
              </a:rPr>
              <a:t> Continental  Regional  Local</a:t>
            </a:r>
            <a:endParaRPr lang="en-US" sz="1800" b="1" dirty="0">
              <a:cs typeface="Calibri" panose="020F0502020204030204" pitchFamily="34" charset="0"/>
            </a:endParaRPr>
          </a:p>
          <a:p>
            <a:r>
              <a:rPr lang="en-US" sz="1800" b="1" dirty="0">
                <a:cs typeface="Calibri" panose="020F0502020204030204" pitchFamily="34" charset="0"/>
              </a:rPr>
              <a:t>Multi-pollutant &amp; multi-phase</a:t>
            </a:r>
            <a:r>
              <a:rPr lang="en-US" sz="1800" dirty="0">
                <a:cs typeface="Calibri" panose="020F0502020204030204" pitchFamily="34" charset="0"/>
              </a:rPr>
              <a:t>:</a:t>
            </a:r>
          </a:p>
          <a:p>
            <a:pPr lvl="1">
              <a:lnSpc>
                <a:spcPct val="110000"/>
              </a:lnSpc>
            </a:pPr>
            <a:r>
              <a:rPr lang="en-US" sz="1800" b="1" dirty="0">
                <a:cs typeface="Calibri" panose="020F0502020204030204" pitchFamily="34" charset="0"/>
              </a:rPr>
              <a:t>Ozone (O</a:t>
            </a:r>
            <a:r>
              <a:rPr lang="en-US" sz="1800" b="1" baseline="-25000" dirty="0">
                <a:cs typeface="Calibri" panose="020F0502020204030204" pitchFamily="34" charset="0"/>
              </a:rPr>
              <a:t>3</a:t>
            </a:r>
            <a:r>
              <a:rPr lang="en-US" sz="1800" b="1" dirty="0">
                <a:cs typeface="Calibri" panose="020F0502020204030204" pitchFamily="34" charset="0"/>
              </a:rPr>
              <a:t>) </a:t>
            </a:r>
            <a:r>
              <a:rPr lang="en-US" sz="1800" dirty="0">
                <a:cs typeface="Calibri" panose="020F0502020204030204" pitchFamily="34" charset="0"/>
              </a:rPr>
              <a:t>photochemistry</a:t>
            </a:r>
          </a:p>
          <a:p>
            <a:pPr lvl="1">
              <a:lnSpc>
                <a:spcPct val="100000"/>
              </a:lnSpc>
            </a:pPr>
            <a:r>
              <a:rPr lang="en-US" sz="1800" b="1" dirty="0">
                <a:cs typeface="Calibri" panose="020F0502020204030204" pitchFamily="34" charset="0"/>
              </a:rPr>
              <a:t>Particulate Matter (PM)</a:t>
            </a:r>
          </a:p>
          <a:p>
            <a:pPr lvl="2">
              <a:lnSpc>
                <a:spcPct val="110000"/>
              </a:lnSpc>
              <a:spcBef>
                <a:spcPts val="0"/>
              </a:spcBef>
            </a:pPr>
            <a:r>
              <a:rPr lang="en-US" sz="1800" dirty="0">
                <a:cs typeface="Calibri" panose="020F0502020204030204" pitchFamily="34" charset="0"/>
                <a:sym typeface="Wingdings" pitchFamily="2" charset="2"/>
              </a:rPr>
              <a:t>Sulfate, nitrate, ammonium</a:t>
            </a:r>
          </a:p>
          <a:p>
            <a:pPr lvl="2">
              <a:lnSpc>
                <a:spcPct val="110000"/>
              </a:lnSpc>
              <a:spcBef>
                <a:spcPts val="0"/>
              </a:spcBef>
            </a:pPr>
            <a:r>
              <a:rPr lang="en-US" sz="1800" dirty="0">
                <a:cs typeface="Calibri" panose="020F0502020204030204" pitchFamily="34" charset="0"/>
                <a:sym typeface="Wingdings" pitchFamily="2" charset="2"/>
              </a:rPr>
              <a:t>Organic aerosol</a:t>
            </a:r>
          </a:p>
          <a:p>
            <a:pPr lvl="2">
              <a:lnSpc>
                <a:spcPct val="110000"/>
              </a:lnSpc>
              <a:spcBef>
                <a:spcPts val="0"/>
              </a:spcBef>
            </a:pPr>
            <a:r>
              <a:rPr lang="en-US" sz="1800" dirty="0">
                <a:cs typeface="Calibri" panose="020F0502020204030204" pitchFamily="34" charset="0"/>
                <a:sym typeface="Wingdings" pitchFamily="2" charset="2"/>
              </a:rPr>
              <a:t>Natural aerosol (wind blown dust, sea salt)</a:t>
            </a:r>
          </a:p>
          <a:p>
            <a:pPr lvl="1"/>
            <a:r>
              <a:rPr lang="en-US" sz="1800" b="1" dirty="0">
                <a:cs typeface="Calibri" panose="020F0502020204030204" pitchFamily="34" charset="0"/>
              </a:rPr>
              <a:t>Acidifying and </a:t>
            </a:r>
            <a:r>
              <a:rPr lang="en-US" sz="1800" b="1" dirty="0" err="1">
                <a:cs typeface="Calibri" panose="020F0502020204030204" pitchFamily="34" charset="0"/>
              </a:rPr>
              <a:t>eutrophying</a:t>
            </a:r>
            <a:r>
              <a:rPr lang="en-US" sz="1800" b="1" dirty="0">
                <a:cs typeface="Calibri" panose="020F0502020204030204" pitchFamily="34" charset="0"/>
              </a:rPr>
              <a:t> atmospheric deposition</a:t>
            </a:r>
          </a:p>
          <a:p>
            <a:pPr lvl="2">
              <a:lnSpc>
                <a:spcPct val="110000"/>
              </a:lnSpc>
              <a:spcBef>
                <a:spcPts val="0"/>
              </a:spcBef>
            </a:pPr>
            <a:r>
              <a:rPr lang="en-US" sz="1800" dirty="0">
                <a:cs typeface="Calibri" panose="020F0502020204030204" pitchFamily="34" charset="0"/>
              </a:rPr>
              <a:t>Wet and dry deposition</a:t>
            </a:r>
          </a:p>
          <a:p>
            <a:pPr lvl="1"/>
            <a:r>
              <a:rPr lang="en-US" sz="1800" b="1" dirty="0">
                <a:cs typeface="Calibri" panose="020F0502020204030204" pitchFamily="34" charset="0"/>
              </a:rPr>
              <a:t>Air Toxics </a:t>
            </a:r>
            <a:endParaRPr lang="en-US" sz="1800" b="1" dirty="0">
              <a:cs typeface="Calibri" panose="020F0502020204030204" pitchFamily="34" charset="0"/>
              <a:sym typeface="Wingdings" pitchFamily="2" charset="2"/>
            </a:endParaRPr>
          </a:p>
          <a:p>
            <a:pPr marL="1087438" lvl="3" indent="-171450">
              <a:lnSpc>
                <a:spcPct val="110000"/>
              </a:lnSpc>
              <a:spcBef>
                <a:spcPts val="0"/>
              </a:spcBef>
            </a:pPr>
            <a:r>
              <a:rPr lang="en-US" dirty="0">
                <a:cs typeface="Calibri" panose="020F0502020204030204" pitchFamily="34" charset="0"/>
                <a:sym typeface="Wingdings" pitchFamily="2" charset="2"/>
              </a:rPr>
              <a:t>Benzene, formaldehyde, mercury, etc.</a:t>
            </a:r>
          </a:p>
          <a:p>
            <a:pPr marL="573088" lvl="1" indent="-288925">
              <a:spcBef>
                <a:spcPts val="432"/>
              </a:spcBef>
            </a:pPr>
            <a:r>
              <a:rPr lang="en-US" sz="1800" b="1" dirty="0">
                <a:cs typeface="Calibri" panose="020F0502020204030204" pitchFamily="34" charset="0"/>
                <a:sym typeface="Wingdings" pitchFamily="2" charset="2"/>
              </a:rPr>
              <a:t>Research/exploratory</a:t>
            </a:r>
          </a:p>
          <a:p>
            <a:pPr marL="1087438" lvl="2" indent="-173038">
              <a:lnSpc>
                <a:spcPct val="110000"/>
              </a:lnSpc>
              <a:spcBef>
                <a:spcPts val="0"/>
              </a:spcBef>
            </a:pPr>
            <a:r>
              <a:rPr lang="en-US" sz="1800" dirty="0">
                <a:cs typeface="Calibri" panose="020F0502020204030204" pitchFamily="34" charset="0"/>
                <a:sym typeface="Wingdings" pitchFamily="2" charset="2"/>
              </a:rPr>
              <a:t>Pollen, nano-materials, PFAS</a:t>
            </a:r>
          </a:p>
        </p:txBody>
      </p:sp>
      <p:pic>
        <p:nvPicPr>
          <p:cNvPr id="6" name="Picture 5">
            <a:extLst>
              <a:ext uri="{FF2B5EF4-FFF2-40B4-BE49-F238E27FC236}">
                <a16:creationId xmlns:a16="http://schemas.microsoft.com/office/drawing/2014/main" id="{487918DC-CBC9-4503-8290-71AA435833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6"/>
          <a:stretch/>
        </p:blipFill>
        <p:spPr bwMode="auto">
          <a:xfrm>
            <a:off x="6349577" y="1812595"/>
            <a:ext cx="5675265" cy="1844059"/>
          </a:xfrm>
          <a:prstGeom prst="rect">
            <a:avLst/>
          </a:prstGeom>
          <a:noFill/>
          <a:ln>
            <a:noFill/>
          </a:ln>
        </p:spPr>
      </p:pic>
      <p:pic>
        <p:nvPicPr>
          <p:cNvPr id="7" name="Picture 6">
            <a:extLst>
              <a:ext uri="{FF2B5EF4-FFF2-40B4-BE49-F238E27FC236}">
                <a16:creationId xmlns:a16="http://schemas.microsoft.com/office/drawing/2014/main" id="{3F281CF2-9F0B-4345-8754-2F7283D931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895"/>
          <a:stretch/>
        </p:blipFill>
        <p:spPr bwMode="auto">
          <a:xfrm>
            <a:off x="6336574" y="4127781"/>
            <a:ext cx="5701270" cy="1891444"/>
          </a:xfrm>
          <a:prstGeom prst="rect">
            <a:avLst/>
          </a:prstGeom>
          <a:noFill/>
          <a:ln>
            <a:noFill/>
          </a:ln>
        </p:spPr>
      </p:pic>
      <p:sp>
        <p:nvSpPr>
          <p:cNvPr id="5" name="TextBox 4">
            <a:extLst>
              <a:ext uri="{FF2B5EF4-FFF2-40B4-BE49-F238E27FC236}">
                <a16:creationId xmlns:a16="http://schemas.microsoft.com/office/drawing/2014/main" id="{735BE9B3-2055-450A-B7DC-B911D0ECE91A}"/>
              </a:ext>
            </a:extLst>
          </p:cNvPr>
          <p:cNvSpPr txBox="1"/>
          <p:nvPr/>
        </p:nvSpPr>
        <p:spPr>
          <a:xfrm>
            <a:off x="6564706" y="1448904"/>
            <a:ext cx="5065810" cy="369332"/>
          </a:xfrm>
          <a:prstGeom prst="rect">
            <a:avLst/>
          </a:prstGeom>
          <a:noFill/>
        </p:spPr>
        <p:txBody>
          <a:bodyPr wrap="none" rtlCol="0">
            <a:spAutoFit/>
          </a:bodyPr>
          <a:lstStyle/>
          <a:p>
            <a:pPr algn="ctr"/>
            <a:r>
              <a:rPr lang="en-US" b="1" i="1" dirty="0">
                <a:latin typeface="Abadi" panose="020B0604020104020204" pitchFamily="34" charset="0"/>
                <a:cs typeface="Calibri" panose="020F0502020204030204" pitchFamily="34" charset="0"/>
              </a:rPr>
              <a:t>Simulated Trends (1990-2010) in Ambient PM</a:t>
            </a:r>
            <a:r>
              <a:rPr lang="en-US" b="1" i="1" baseline="-25000" dirty="0">
                <a:latin typeface="Abadi" panose="020B0604020104020204" pitchFamily="34" charset="0"/>
                <a:cs typeface="Calibri" panose="020F0502020204030204" pitchFamily="34" charset="0"/>
              </a:rPr>
              <a:t>2.5</a:t>
            </a:r>
            <a:r>
              <a:rPr lang="en-US" b="1" i="1" dirty="0">
                <a:latin typeface="Abadi" panose="020B060402010402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87AD9509-91B7-4765-A7C9-B93064C8C6F1}"/>
              </a:ext>
            </a:extLst>
          </p:cNvPr>
          <p:cNvSpPr txBox="1"/>
          <p:nvPr/>
        </p:nvSpPr>
        <p:spPr>
          <a:xfrm>
            <a:off x="6352307" y="3782415"/>
            <a:ext cx="5490607" cy="369332"/>
          </a:xfrm>
          <a:prstGeom prst="rect">
            <a:avLst/>
          </a:prstGeom>
          <a:noFill/>
        </p:spPr>
        <p:txBody>
          <a:bodyPr wrap="none" rtlCol="0">
            <a:spAutoFit/>
          </a:bodyPr>
          <a:lstStyle/>
          <a:p>
            <a:pPr algn="ctr"/>
            <a:r>
              <a:rPr lang="en-US" b="1" i="1" dirty="0">
                <a:latin typeface="Abadi" panose="020B0604020104020204" pitchFamily="34" charset="0"/>
                <a:cs typeface="Calibri" panose="020F0502020204030204" pitchFamily="34" charset="0"/>
              </a:rPr>
              <a:t>Simulated Trends (1990-2010) in Nitrogen Deposition</a:t>
            </a:r>
          </a:p>
        </p:txBody>
      </p:sp>
      <p:sp>
        <p:nvSpPr>
          <p:cNvPr id="9" name="TextBox 8">
            <a:extLst>
              <a:ext uri="{FF2B5EF4-FFF2-40B4-BE49-F238E27FC236}">
                <a16:creationId xmlns:a16="http://schemas.microsoft.com/office/drawing/2014/main" id="{1C8DC7C7-5A27-4DF9-80D8-37CD751AADAC}"/>
              </a:ext>
            </a:extLst>
          </p:cNvPr>
          <p:cNvSpPr txBox="1"/>
          <p:nvPr/>
        </p:nvSpPr>
        <p:spPr>
          <a:xfrm>
            <a:off x="9971075" y="6052300"/>
            <a:ext cx="2053767" cy="307777"/>
          </a:xfrm>
          <a:prstGeom prst="rect">
            <a:avLst/>
          </a:prstGeom>
          <a:noFill/>
        </p:spPr>
        <p:txBody>
          <a:bodyPr wrap="none" rtlCol="0">
            <a:spAutoFit/>
          </a:bodyPr>
          <a:lstStyle/>
          <a:p>
            <a:pPr algn="r"/>
            <a:r>
              <a:rPr lang="en-US" sz="1400" i="1" dirty="0">
                <a:latin typeface="Abadi" panose="020B0604020104020204" pitchFamily="34" charset="0"/>
                <a:cs typeface="Calibri" panose="020F0502020204030204" pitchFamily="34" charset="0"/>
              </a:rPr>
              <a:t>Zhang et al., ACP, 2018</a:t>
            </a:r>
          </a:p>
        </p:txBody>
      </p:sp>
      <p:sp>
        <p:nvSpPr>
          <p:cNvPr id="10" name="Slide Number Placeholder 9">
            <a:extLst>
              <a:ext uri="{FF2B5EF4-FFF2-40B4-BE49-F238E27FC236}">
                <a16:creationId xmlns:a16="http://schemas.microsoft.com/office/drawing/2014/main" id="{3F84404A-5E38-4323-B083-C42705108602}"/>
              </a:ext>
            </a:extLst>
          </p:cNvPr>
          <p:cNvSpPr>
            <a:spLocks noGrp="1"/>
          </p:cNvSpPr>
          <p:nvPr>
            <p:ph type="sldNum" sz="quarter" idx="12"/>
          </p:nvPr>
        </p:nvSpPr>
        <p:spPr/>
        <p:txBody>
          <a:bodyPr/>
          <a:lstStyle/>
          <a:p>
            <a:fld id="{B1ACB710-0265-4668-9FC1-C9C0EDA73F24}" type="slidenum">
              <a:rPr lang="en-US" smtClean="0"/>
              <a:t>29</a:t>
            </a:fld>
            <a:endParaRPr lang="en-US"/>
          </a:p>
        </p:txBody>
      </p:sp>
    </p:spTree>
    <p:extLst>
      <p:ext uri="{BB962C8B-B14F-4D97-AF65-F5344CB8AC3E}">
        <p14:creationId xmlns:p14="http://schemas.microsoft.com/office/powerpoint/2010/main" val="3920752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Line 40">
            <a:extLst>
              <a:ext uri="{FF2B5EF4-FFF2-40B4-BE49-F238E27FC236}">
                <a16:creationId xmlns:a16="http://schemas.microsoft.com/office/drawing/2014/main" id="{B73C58E6-A824-4891-8CCE-09E4F95CA584}"/>
              </a:ext>
            </a:extLst>
          </p:cNvPr>
          <p:cNvSpPr>
            <a:spLocks noChangeShapeType="1"/>
          </p:cNvSpPr>
          <p:nvPr/>
        </p:nvSpPr>
        <p:spPr bwMode="auto">
          <a:xfrm>
            <a:off x="7859248"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55" name="Line 14">
            <a:extLst>
              <a:ext uri="{FF2B5EF4-FFF2-40B4-BE49-F238E27FC236}">
                <a16:creationId xmlns:a16="http://schemas.microsoft.com/office/drawing/2014/main" id="{66863C95-D1ED-4583-850E-9559C9E44377}"/>
              </a:ext>
            </a:extLst>
          </p:cNvPr>
          <p:cNvSpPr>
            <a:spLocks noChangeShapeType="1"/>
          </p:cNvSpPr>
          <p:nvPr/>
        </p:nvSpPr>
        <p:spPr bwMode="auto">
          <a:xfrm>
            <a:off x="8814146"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56" name="Line 40">
            <a:extLst>
              <a:ext uri="{FF2B5EF4-FFF2-40B4-BE49-F238E27FC236}">
                <a16:creationId xmlns:a16="http://schemas.microsoft.com/office/drawing/2014/main" id="{CFCCCC9F-CB92-4346-A0AB-7A6FE4474D85}"/>
              </a:ext>
            </a:extLst>
          </p:cNvPr>
          <p:cNvSpPr>
            <a:spLocks noChangeShapeType="1"/>
          </p:cNvSpPr>
          <p:nvPr/>
        </p:nvSpPr>
        <p:spPr bwMode="auto">
          <a:xfrm>
            <a:off x="10379522"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8992807-643F-4F13-8E7D-AD81DE0F7019}"/>
              </a:ext>
            </a:extLst>
          </p:cNvPr>
          <p:cNvSpPr>
            <a:spLocks noGrp="1"/>
          </p:cNvSpPr>
          <p:nvPr>
            <p:ph type="title"/>
          </p:nvPr>
        </p:nvSpPr>
        <p:spPr>
          <a:xfrm>
            <a:off x="3152873" y="371683"/>
            <a:ext cx="9039127" cy="907883"/>
          </a:xfrm>
        </p:spPr>
        <p:txBody>
          <a:bodyPr>
            <a:normAutofit/>
          </a:bodyPr>
          <a:lstStyle/>
          <a:p>
            <a:pPr>
              <a:spcBef>
                <a:spcPts val="1200"/>
              </a:spcBef>
            </a:pPr>
            <a:r>
              <a:rPr lang="en-US" sz="3600" dirty="0">
                <a:cs typeface="Calibri" panose="020F0502020204030204" pitchFamily="34" charset="0"/>
              </a:rPr>
              <a:t>AQ Models: Implementing the </a:t>
            </a:r>
            <a:r>
              <a:rPr lang="en-US" sz="3600" i="1" dirty="0">
                <a:cs typeface="Calibri" panose="020F0502020204030204" pitchFamily="34" charset="0"/>
              </a:rPr>
              <a:t>Clean Air Act</a:t>
            </a:r>
            <a:endParaRPr lang="en-US" sz="3600" b="0" i="1" dirty="0">
              <a:cs typeface="Calibri" panose="020F0502020204030204" pitchFamily="34" charset="0"/>
            </a:endParaRPr>
          </a:p>
        </p:txBody>
      </p:sp>
      <p:sp>
        <p:nvSpPr>
          <p:cNvPr id="5" name="Text Box 2">
            <a:extLst>
              <a:ext uri="{FF2B5EF4-FFF2-40B4-BE49-F238E27FC236}">
                <a16:creationId xmlns:a16="http://schemas.microsoft.com/office/drawing/2014/main" id="{3BB632FC-5F33-4AE5-AFD2-D02988D88644}"/>
              </a:ext>
            </a:extLst>
          </p:cNvPr>
          <p:cNvSpPr txBox="1">
            <a:spLocks noChangeArrowheads="1"/>
          </p:cNvSpPr>
          <p:nvPr/>
        </p:nvSpPr>
        <p:spPr bwMode="auto">
          <a:xfrm>
            <a:off x="456000" y="3489284"/>
            <a:ext cx="4232275" cy="400110"/>
          </a:xfrm>
          <a:prstGeom prst="rect">
            <a:avLst/>
          </a:prstGeom>
          <a:noFill/>
          <a:ln w="9525">
            <a:noFill/>
            <a:miter lim="800000"/>
            <a:headEnd/>
            <a:tailEnd/>
          </a:ln>
          <a:effectLst/>
        </p:spPr>
        <p:txBody>
          <a:bodyPr wrap="square">
            <a:spAutoFit/>
          </a:bodyPr>
          <a:lstStyle/>
          <a:p>
            <a:pPr eaLnBrk="1" hangingPunct="1"/>
            <a:r>
              <a:rPr lang="en-US" sz="2000" b="1" i="1" dirty="0">
                <a:solidFill>
                  <a:srgbClr val="08721F"/>
                </a:solidFill>
                <a:latin typeface="Abadi" panose="020B0604020104020204" pitchFamily="34" charset="0"/>
                <a:cs typeface="Calibri" panose="020F0502020204030204" pitchFamily="34" charset="0"/>
              </a:rPr>
              <a:t>Regulatory &amp; Assessment Needs</a:t>
            </a:r>
          </a:p>
        </p:txBody>
      </p:sp>
      <p:sp>
        <p:nvSpPr>
          <p:cNvPr id="6" name="Text Box 3">
            <a:extLst>
              <a:ext uri="{FF2B5EF4-FFF2-40B4-BE49-F238E27FC236}">
                <a16:creationId xmlns:a16="http://schemas.microsoft.com/office/drawing/2014/main" id="{55DA026C-7FCF-45A4-94CC-1BF489A4A843}"/>
              </a:ext>
            </a:extLst>
          </p:cNvPr>
          <p:cNvSpPr txBox="1">
            <a:spLocks noChangeArrowheads="1"/>
          </p:cNvSpPr>
          <p:nvPr/>
        </p:nvSpPr>
        <p:spPr bwMode="auto">
          <a:xfrm>
            <a:off x="382347" y="6250299"/>
            <a:ext cx="4547237" cy="400110"/>
          </a:xfrm>
          <a:prstGeom prst="rect">
            <a:avLst/>
          </a:prstGeom>
          <a:noFill/>
          <a:ln w="9525">
            <a:noFill/>
            <a:miter lim="800000"/>
            <a:headEnd/>
            <a:tailEnd/>
          </a:ln>
          <a:effectLst/>
        </p:spPr>
        <p:txBody>
          <a:bodyPr wrap="square">
            <a:spAutoFit/>
          </a:bodyPr>
          <a:lstStyle/>
          <a:p>
            <a:pPr eaLnBrk="1" hangingPunct="1">
              <a:spcBef>
                <a:spcPct val="50000"/>
              </a:spcBef>
            </a:pPr>
            <a:r>
              <a:rPr lang="en-US" sz="2000" b="1" i="1" dirty="0">
                <a:solidFill>
                  <a:schemeClr val="accent6">
                    <a:lumMod val="75000"/>
                  </a:schemeClr>
                </a:solidFill>
                <a:latin typeface="Abadi" panose="020B0604020104020204" pitchFamily="34" charset="0"/>
                <a:cs typeface="Calibri" panose="020F0502020204030204" pitchFamily="34" charset="0"/>
              </a:rPr>
              <a:t>Model Development &amp; Applications</a:t>
            </a:r>
          </a:p>
        </p:txBody>
      </p:sp>
      <p:grpSp>
        <p:nvGrpSpPr>
          <p:cNvPr id="20" name="Group 19">
            <a:extLst>
              <a:ext uri="{FF2B5EF4-FFF2-40B4-BE49-F238E27FC236}">
                <a16:creationId xmlns:a16="http://schemas.microsoft.com/office/drawing/2014/main" id="{4400D256-794B-4A9E-8D58-6CA7E63955F0}"/>
              </a:ext>
            </a:extLst>
          </p:cNvPr>
          <p:cNvGrpSpPr/>
          <p:nvPr/>
        </p:nvGrpSpPr>
        <p:grpSpPr>
          <a:xfrm>
            <a:off x="1200700" y="1932884"/>
            <a:ext cx="9811715" cy="1171026"/>
            <a:chOff x="1200700" y="1893695"/>
            <a:chExt cx="9811715" cy="1171026"/>
          </a:xfrm>
        </p:grpSpPr>
        <p:sp>
          <p:nvSpPr>
            <p:cNvPr id="53" name="Rectangle 52">
              <a:extLst>
                <a:ext uri="{FF2B5EF4-FFF2-40B4-BE49-F238E27FC236}">
                  <a16:creationId xmlns:a16="http://schemas.microsoft.com/office/drawing/2014/main" id="{14A61CD5-EA27-411A-B7C1-2F5BD3F4243E}"/>
                </a:ext>
              </a:extLst>
            </p:cNvPr>
            <p:cNvSpPr/>
            <p:nvPr/>
          </p:nvSpPr>
          <p:spPr>
            <a:xfrm>
              <a:off x="1200700" y="1893695"/>
              <a:ext cx="9811715" cy="117102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Box 30">
              <a:extLst>
                <a:ext uri="{FF2B5EF4-FFF2-40B4-BE49-F238E27FC236}">
                  <a16:creationId xmlns:a16="http://schemas.microsoft.com/office/drawing/2014/main" id="{E9C69AA9-1589-4428-9681-E4A2C29B34F5}"/>
                </a:ext>
              </a:extLst>
            </p:cNvPr>
            <p:cNvSpPr txBox="1">
              <a:spLocks noChangeArrowheads="1"/>
            </p:cNvSpPr>
            <p:nvPr/>
          </p:nvSpPr>
          <p:spPr bwMode="auto">
            <a:xfrm>
              <a:off x="1362625" y="2006002"/>
              <a:ext cx="1447800" cy="946413"/>
            </a:xfrm>
            <a:prstGeom prst="rect">
              <a:avLst/>
            </a:prstGeom>
            <a:noFill/>
            <a:ln w="9525">
              <a:noFill/>
              <a:miter lim="800000"/>
              <a:headEnd/>
              <a:tailEnd/>
            </a:ln>
            <a:effectLst/>
          </p:spPr>
          <p:txBody>
            <a:bodyPr>
              <a:spAutoFit/>
            </a:bodyPr>
            <a:lstStyle/>
            <a:p>
              <a:pPr eaLnBrk="1" hangingPunct="1">
                <a:spcAft>
                  <a:spcPts val="300"/>
                </a:spcAft>
              </a:pPr>
              <a:r>
                <a:rPr lang="en-US" sz="1200" dirty="0">
                  <a:latin typeface="Calibri" panose="020F0502020204030204" pitchFamily="34" charset="0"/>
                  <a:cs typeface="Calibri" panose="020F0502020204030204" pitchFamily="34" charset="0"/>
                </a:rPr>
                <a:t>Single Pollutant</a:t>
              </a:r>
            </a:p>
            <a:p>
              <a:pPr eaLnBrk="1" hangingPunct="1">
                <a:spcAft>
                  <a:spcPts val="300"/>
                </a:spcAft>
              </a:pPr>
              <a:r>
                <a:rPr lang="en-US" sz="1200" dirty="0">
                  <a:latin typeface="Calibri" panose="020F0502020204030204" pitchFamily="34" charset="0"/>
                  <a:cs typeface="Calibri" panose="020F0502020204030204" pitchFamily="34" charset="0"/>
                </a:rPr>
                <a:t>Non-reactive</a:t>
              </a:r>
            </a:p>
            <a:p>
              <a:pPr eaLnBrk="1" hangingPunct="1">
                <a:spcAft>
                  <a:spcPts val="300"/>
                </a:spcAft>
              </a:pPr>
              <a:r>
                <a:rPr lang="en-US" sz="1200" dirty="0">
                  <a:latin typeface="Calibri" panose="020F0502020204030204" pitchFamily="34" charset="0"/>
                  <a:cs typeface="Calibri" panose="020F0502020204030204" pitchFamily="34" charset="0"/>
                </a:rPr>
                <a:t>Dispersion</a:t>
              </a:r>
            </a:p>
            <a:p>
              <a:pPr eaLnBrk="1" hangingPunct="1">
                <a:spcAft>
                  <a:spcPts val="300"/>
                </a:spcAft>
              </a:pPr>
              <a:r>
                <a:rPr lang="en-US" sz="1200" dirty="0">
                  <a:latin typeface="Calibri" panose="020F0502020204030204" pitchFamily="34" charset="0"/>
                  <a:cs typeface="Calibri" panose="020F0502020204030204" pitchFamily="34" charset="0"/>
                </a:rPr>
                <a:t>Local/urban Scales</a:t>
              </a:r>
            </a:p>
          </p:txBody>
        </p:sp>
        <p:sp>
          <p:nvSpPr>
            <p:cNvPr id="35" name="Text Box 45">
              <a:extLst>
                <a:ext uri="{FF2B5EF4-FFF2-40B4-BE49-F238E27FC236}">
                  <a16:creationId xmlns:a16="http://schemas.microsoft.com/office/drawing/2014/main" id="{3FDBC26C-652B-41CA-A027-FA781763C92F}"/>
                </a:ext>
              </a:extLst>
            </p:cNvPr>
            <p:cNvSpPr txBox="1">
              <a:spLocks noChangeArrowheads="1"/>
            </p:cNvSpPr>
            <p:nvPr/>
          </p:nvSpPr>
          <p:spPr bwMode="auto">
            <a:xfrm>
              <a:off x="4784691" y="1894433"/>
              <a:ext cx="1586075" cy="1169551"/>
            </a:xfrm>
            <a:prstGeom prst="rect">
              <a:avLst/>
            </a:prstGeom>
            <a:noFill/>
            <a:ln w="9525">
              <a:noFill/>
              <a:miter lim="800000"/>
              <a:headEnd/>
              <a:tailEnd/>
            </a:ln>
            <a:effectLst/>
          </p:spPr>
          <p:txBody>
            <a:bodyPr wrap="square">
              <a:spAutoFit/>
            </a:bodyPr>
            <a:lstStyle/>
            <a:p>
              <a:pPr eaLnBrk="1" hangingPunct="1">
                <a:spcAft>
                  <a:spcPts val="300"/>
                </a:spcAft>
              </a:pPr>
              <a:r>
                <a:rPr lang="en-US" sz="1200" b="1" dirty="0">
                  <a:latin typeface="Calibri" panose="020F0502020204030204" pitchFamily="34" charset="0"/>
                  <a:cs typeface="Calibri" panose="020F0502020204030204" pitchFamily="34" charset="0"/>
                </a:rPr>
                <a:t>Multi-pollutant,</a:t>
              </a:r>
            </a:p>
            <a:p>
              <a:pPr eaLnBrk="1" hangingPunct="1">
                <a:spcAft>
                  <a:spcPts val="300"/>
                </a:spcAft>
              </a:pPr>
              <a:r>
                <a:rPr lang="en-US" sz="1200" b="1" dirty="0">
                  <a:latin typeface="Calibri" panose="020F0502020204030204" pitchFamily="34" charset="0"/>
                  <a:cs typeface="Calibri" panose="020F0502020204030204" pitchFamily="34" charset="0"/>
                </a:rPr>
                <a:t>Multi-scale</a:t>
              </a:r>
            </a:p>
            <a:p>
              <a:pPr eaLnBrk="1" hangingPunct="1">
                <a:spcAft>
                  <a:spcPts val="300"/>
                </a:spcAft>
              </a:pPr>
              <a:r>
                <a:rPr lang="en-US" sz="1200" dirty="0">
                  <a:latin typeface="Calibri" panose="020F0502020204030204" pitchFamily="34" charset="0"/>
                  <a:cs typeface="Calibri" panose="020F0502020204030204" pitchFamily="34" charset="0"/>
                </a:rPr>
                <a:t>Reactive</a:t>
              </a:r>
            </a:p>
            <a:p>
              <a:pPr eaLnBrk="1" hangingPunct="1">
                <a:spcAft>
                  <a:spcPts val="300"/>
                </a:spcAft>
              </a:pPr>
              <a:r>
                <a:rPr lang="en-US" sz="1200" dirty="0">
                  <a:latin typeface="Calibri" panose="020F0502020204030204" pitchFamily="34" charset="0"/>
                  <a:cs typeface="Calibri" panose="020F0502020204030204" pitchFamily="34" charset="0"/>
                </a:rPr>
                <a:t>Grid-based</a:t>
              </a:r>
            </a:p>
            <a:p>
              <a:pPr eaLnBrk="1" hangingPunct="1">
                <a:spcAft>
                  <a:spcPts val="300"/>
                </a:spcAft>
              </a:pPr>
              <a:r>
                <a:rPr lang="en-US" sz="1200" dirty="0">
                  <a:latin typeface="Calibri" panose="020F0502020204030204" pitchFamily="34" charset="0"/>
                  <a:cs typeface="Calibri" panose="020F0502020204030204" pitchFamily="34" charset="0"/>
                </a:rPr>
                <a:t>Regional/urban Scales</a:t>
              </a:r>
            </a:p>
          </p:txBody>
        </p:sp>
        <p:sp>
          <p:nvSpPr>
            <p:cNvPr id="36" name="Text Box 46">
              <a:extLst>
                <a:ext uri="{FF2B5EF4-FFF2-40B4-BE49-F238E27FC236}">
                  <a16:creationId xmlns:a16="http://schemas.microsoft.com/office/drawing/2014/main" id="{9DC3D68B-EECF-45CD-92CC-05EA53828B79}"/>
                </a:ext>
              </a:extLst>
            </p:cNvPr>
            <p:cNvSpPr txBox="1">
              <a:spLocks noChangeArrowheads="1"/>
            </p:cNvSpPr>
            <p:nvPr/>
          </p:nvSpPr>
          <p:spPr bwMode="auto">
            <a:xfrm>
              <a:off x="2959358" y="2006002"/>
              <a:ext cx="1676400" cy="946413"/>
            </a:xfrm>
            <a:prstGeom prst="rect">
              <a:avLst/>
            </a:prstGeom>
            <a:noFill/>
            <a:ln w="9525">
              <a:noFill/>
              <a:miter lim="800000"/>
              <a:headEnd/>
              <a:tailEnd/>
            </a:ln>
            <a:effectLst/>
          </p:spPr>
          <p:txBody>
            <a:bodyPr>
              <a:spAutoFit/>
            </a:bodyPr>
            <a:lstStyle/>
            <a:p>
              <a:pPr eaLnBrk="1" hangingPunct="1">
                <a:spcAft>
                  <a:spcPts val="300"/>
                </a:spcAft>
              </a:pPr>
              <a:r>
                <a:rPr lang="en-US" sz="1200" dirty="0">
                  <a:latin typeface="Calibri" panose="020F0502020204030204" pitchFamily="34" charset="0"/>
                  <a:cs typeface="Calibri" panose="020F0502020204030204" pitchFamily="34" charset="0"/>
                </a:rPr>
                <a:t>Single Pollutant</a:t>
              </a:r>
            </a:p>
            <a:p>
              <a:pPr eaLnBrk="1" hangingPunct="1">
                <a:spcAft>
                  <a:spcPts val="300"/>
                </a:spcAft>
              </a:pPr>
              <a:r>
                <a:rPr lang="en-US" sz="1200" b="1" dirty="0">
                  <a:latin typeface="Calibri" panose="020F0502020204030204" pitchFamily="34" charset="0"/>
                  <a:cs typeface="Calibri" panose="020F0502020204030204" pitchFamily="34" charset="0"/>
                </a:rPr>
                <a:t>Reactive</a:t>
              </a:r>
            </a:p>
            <a:p>
              <a:pPr eaLnBrk="1" hangingPunct="1">
                <a:spcAft>
                  <a:spcPts val="300"/>
                </a:spcAft>
              </a:pPr>
              <a:r>
                <a:rPr lang="en-US" sz="1200" b="1" dirty="0">
                  <a:latin typeface="Calibri" panose="020F0502020204030204" pitchFamily="34" charset="0"/>
                  <a:cs typeface="Calibri" panose="020F0502020204030204" pitchFamily="34" charset="0"/>
                </a:rPr>
                <a:t>Grid-based</a:t>
              </a:r>
            </a:p>
            <a:p>
              <a:pPr eaLnBrk="1" hangingPunct="1">
                <a:spcAft>
                  <a:spcPts val="300"/>
                </a:spcAft>
              </a:pPr>
              <a:r>
                <a:rPr lang="en-US" sz="1200" b="1" dirty="0">
                  <a:latin typeface="Calibri" panose="020F0502020204030204" pitchFamily="34" charset="0"/>
                  <a:cs typeface="Calibri" panose="020F0502020204030204" pitchFamily="34" charset="0"/>
                </a:rPr>
                <a:t>Regional/</a:t>
              </a:r>
              <a:r>
                <a:rPr lang="en-US" sz="1200" dirty="0">
                  <a:latin typeface="Calibri" panose="020F0502020204030204" pitchFamily="34" charset="0"/>
                  <a:cs typeface="Calibri" panose="020F0502020204030204" pitchFamily="34" charset="0"/>
                </a:rPr>
                <a:t>urban Scales</a:t>
              </a:r>
            </a:p>
          </p:txBody>
        </p:sp>
        <p:sp>
          <p:nvSpPr>
            <p:cNvPr id="37" name="Text Box 47">
              <a:extLst>
                <a:ext uri="{FF2B5EF4-FFF2-40B4-BE49-F238E27FC236}">
                  <a16:creationId xmlns:a16="http://schemas.microsoft.com/office/drawing/2014/main" id="{D71963E7-BFF4-403F-9E22-9EABB781B978}"/>
                </a:ext>
              </a:extLst>
            </p:cNvPr>
            <p:cNvSpPr txBox="1">
              <a:spLocks noChangeArrowheads="1"/>
            </p:cNvSpPr>
            <p:nvPr/>
          </p:nvSpPr>
          <p:spPr bwMode="auto">
            <a:xfrm>
              <a:off x="6362943" y="1913669"/>
              <a:ext cx="2362200" cy="1131079"/>
            </a:xfrm>
            <a:prstGeom prst="rect">
              <a:avLst/>
            </a:prstGeom>
            <a:noFill/>
            <a:ln w="9525">
              <a:noFill/>
              <a:miter lim="800000"/>
              <a:headEnd/>
              <a:tailEnd/>
            </a:ln>
            <a:effectLst/>
          </p:spPr>
          <p:txBody>
            <a:bodyPr>
              <a:spAutoFit/>
            </a:bodyPr>
            <a:lstStyle/>
            <a:p>
              <a:pPr marL="115888" indent="-115888">
                <a:spcAft>
                  <a:spcPts val="300"/>
                </a:spcAft>
              </a:pPr>
              <a:r>
                <a:rPr lang="en-US" sz="1200" dirty="0">
                  <a:latin typeface="Calibri" panose="020F0502020204030204" pitchFamily="34" charset="0"/>
                  <a:cs typeface="Calibri" panose="020F0502020204030204" pitchFamily="34" charset="0"/>
                </a:rPr>
                <a:t>Multi-pollutant</a:t>
              </a:r>
            </a:p>
            <a:p>
              <a:pPr marL="115888" indent="-115888">
                <a:spcAft>
                  <a:spcPts val="300"/>
                </a:spcAft>
              </a:pPr>
              <a:r>
                <a:rPr lang="en-US" sz="1200" dirty="0">
                  <a:latin typeface="Calibri" panose="020F0502020204030204" pitchFamily="34" charset="0"/>
                  <a:cs typeface="Calibri" panose="020F0502020204030204" pitchFamily="34" charset="0"/>
                </a:rPr>
                <a:t>Multi-scale </a:t>
              </a:r>
              <a:r>
                <a:rPr lang="en-US" sz="1200" b="1" dirty="0">
                  <a:latin typeface="Calibri" panose="020F0502020204030204" pitchFamily="34" charset="0"/>
                  <a:cs typeface="Calibri" panose="020F0502020204030204" pitchFamily="34" charset="0"/>
                </a:rPr>
                <a:t>(</a:t>
              </a:r>
              <a:r>
                <a:rPr lang="en-US" sz="1200" b="1" i="1" dirty="0">
                  <a:latin typeface="Calibri" panose="020F0502020204030204" pitchFamily="34" charset="0"/>
                  <a:cs typeface="Calibri" panose="020F0502020204030204" pitchFamily="34" charset="0"/>
                </a:rPr>
                <a:t>local to hemispheric</a:t>
              </a:r>
              <a:r>
                <a:rPr lang="en-US" sz="1200" dirty="0">
                  <a:latin typeface="Calibri" panose="020F0502020204030204" pitchFamily="34" charset="0"/>
                  <a:cs typeface="Calibri" panose="020F0502020204030204" pitchFamily="34" charset="0"/>
                </a:rPr>
                <a:t>)</a:t>
              </a:r>
            </a:p>
            <a:p>
              <a:pPr marL="115888" indent="-115888">
                <a:spcAft>
                  <a:spcPts val="300"/>
                </a:spcAft>
              </a:pPr>
              <a:r>
                <a:rPr lang="en-US" sz="1200" b="1" dirty="0">
                  <a:latin typeface="Calibri" panose="020F0502020204030204" pitchFamily="34" charset="0"/>
                  <a:cs typeface="Calibri" panose="020F0502020204030204" pitchFamily="34" charset="0"/>
                </a:rPr>
                <a:t>Interactions with climate forcing                    and air quality changes</a:t>
              </a:r>
              <a:r>
                <a:rPr lang="en-US" sz="1200" dirty="0">
                  <a:latin typeface="Calibri" panose="020F0502020204030204" pitchFamily="34" charset="0"/>
                  <a:cs typeface="Calibri" panose="020F0502020204030204" pitchFamily="34" charset="0"/>
                </a:rPr>
                <a:t> </a:t>
              </a:r>
            </a:p>
            <a:p>
              <a:pPr marL="115888" indent="-115888">
                <a:spcAft>
                  <a:spcPts val="300"/>
                </a:spcAft>
              </a:pPr>
              <a:r>
                <a:rPr lang="en-US" sz="1200" dirty="0">
                  <a:latin typeface="Calibri" panose="020F0502020204030204" pitchFamily="34" charset="0"/>
                  <a:cs typeface="Calibri" panose="020F0502020204030204" pitchFamily="34" charset="0"/>
                </a:rPr>
                <a:t>Grid-based</a:t>
              </a:r>
            </a:p>
          </p:txBody>
        </p:sp>
        <p:sp>
          <p:nvSpPr>
            <p:cNvPr id="38" name="Text Box 45">
              <a:extLst>
                <a:ext uri="{FF2B5EF4-FFF2-40B4-BE49-F238E27FC236}">
                  <a16:creationId xmlns:a16="http://schemas.microsoft.com/office/drawing/2014/main" id="{7AD70BA2-E042-4A23-B5D6-0758093243B5}"/>
                </a:ext>
              </a:extLst>
            </p:cNvPr>
            <p:cNvSpPr txBox="1">
              <a:spLocks noChangeArrowheads="1"/>
            </p:cNvSpPr>
            <p:nvPr/>
          </p:nvSpPr>
          <p:spPr bwMode="auto">
            <a:xfrm>
              <a:off x="9030832" y="2006002"/>
              <a:ext cx="1819567" cy="946413"/>
            </a:xfrm>
            <a:prstGeom prst="rect">
              <a:avLst/>
            </a:prstGeom>
            <a:noFill/>
            <a:ln w="9525">
              <a:noFill/>
              <a:miter lim="800000"/>
              <a:headEnd/>
              <a:tailEnd/>
            </a:ln>
            <a:effectLst/>
          </p:spPr>
          <p:txBody>
            <a:bodyPr wrap="square">
              <a:spAutoFit/>
            </a:bodyPr>
            <a:lstStyle/>
            <a:p>
              <a:pPr eaLnBrk="1" hangingPunct="1">
                <a:spcAft>
                  <a:spcPts val="300"/>
                </a:spcAft>
              </a:pPr>
              <a:r>
                <a:rPr lang="en-US" sz="1200" dirty="0">
                  <a:latin typeface="Calibri" panose="020F0502020204030204" pitchFamily="34" charset="0"/>
                  <a:cs typeface="Calibri" panose="020F0502020204030204" pitchFamily="34" charset="0"/>
                </a:rPr>
                <a:t>Multi-pollutant</a:t>
              </a:r>
            </a:p>
            <a:p>
              <a:pPr eaLnBrk="1" hangingPunct="1">
                <a:spcAft>
                  <a:spcPts val="300"/>
                </a:spcAft>
              </a:pPr>
              <a:r>
                <a:rPr lang="en-US" sz="1200" b="1" dirty="0">
                  <a:latin typeface="Calibri" panose="020F0502020204030204" pitchFamily="34" charset="0"/>
                  <a:cs typeface="Calibri" panose="020F0502020204030204" pitchFamily="34" charset="0"/>
                </a:rPr>
                <a:t>Near-source to global</a:t>
              </a:r>
            </a:p>
            <a:p>
              <a:pPr eaLnBrk="1" hangingPunct="1">
                <a:spcAft>
                  <a:spcPts val="300"/>
                </a:spcAft>
              </a:pPr>
              <a:r>
                <a:rPr lang="en-US" sz="1200" dirty="0">
                  <a:latin typeface="Calibri" panose="020F0502020204030204" pitchFamily="34" charset="0"/>
                  <a:cs typeface="Calibri" panose="020F0502020204030204" pitchFamily="34" charset="0"/>
                </a:rPr>
                <a:t>Reactive</a:t>
              </a:r>
            </a:p>
            <a:p>
              <a:pPr eaLnBrk="1" hangingPunct="1">
                <a:spcAft>
                  <a:spcPts val="300"/>
                </a:spcAft>
              </a:pPr>
              <a:r>
                <a:rPr lang="en-US" sz="1200" b="1" dirty="0">
                  <a:latin typeface="Calibri" panose="020F0502020204030204" pitchFamily="34" charset="0"/>
                  <a:cs typeface="Calibri" panose="020F0502020204030204" pitchFamily="34" charset="0"/>
                </a:rPr>
                <a:t>Atmospheric-hydrologic</a:t>
              </a:r>
            </a:p>
          </p:txBody>
        </p:sp>
        <p:cxnSp>
          <p:nvCxnSpPr>
            <p:cNvPr id="46" name="Straight Arrow Connector 45">
              <a:extLst>
                <a:ext uri="{FF2B5EF4-FFF2-40B4-BE49-F238E27FC236}">
                  <a16:creationId xmlns:a16="http://schemas.microsoft.com/office/drawing/2014/main" id="{E82571D8-15E7-4FFF-BF11-84A23983AC0A}"/>
                </a:ext>
              </a:extLst>
            </p:cNvPr>
            <p:cNvCxnSpPr>
              <a:cxnSpLocks/>
            </p:cNvCxnSpPr>
            <p:nvPr/>
          </p:nvCxnSpPr>
          <p:spPr>
            <a:xfrm>
              <a:off x="2470700" y="2479208"/>
              <a:ext cx="415925" cy="0"/>
            </a:xfrm>
            <a:prstGeom prst="straightConnector1">
              <a:avLst/>
            </a:prstGeom>
            <a:ln w="508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934E8078-4BBA-4272-9FEE-A432F7247714}"/>
                </a:ext>
              </a:extLst>
            </p:cNvPr>
            <p:cNvCxnSpPr>
              <a:cxnSpLocks/>
            </p:cNvCxnSpPr>
            <p:nvPr/>
          </p:nvCxnSpPr>
          <p:spPr>
            <a:xfrm>
              <a:off x="4182025" y="2479208"/>
              <a:ext cx="415925" cy="0"/>
            </a:xfrm>
            <a:prstGeom prst="straightConnector1">
              <a:avLst/>
            </a:prstGeom>
            <a:ln w="508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62D51150-C6A0-41FD-B6AA-9915043BD6B0}"/>
                </a:ext>
              </a:extLst>
            </p:cNvPr>
            <p:cNvCxnSpPr>
              <a:cxnSpLocks/>
            </p:cNvCxnSpPr>
            <p:nvPr/>
          </p:nvCxnSpPr>
          <p:spPr>
            <a:xfrm>
              <a:off x="5800683" y="2479208"/>
              <a:ext cx="415925" cy="0"/>
            </a:xfrm>
            <a:prstGeom prst="straightConnector1">
              <a:avLst/>
            </a:prstGeom>
            <a:ln w="508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F51ECC0F-C6AC-4DDB-BC40-A6658CA37635}"/>
                </a:ext>
              </a:extLst>
            </p:cNvPr>
            <p:cNvCxnSpPr>
              <a:cxnSpLocks/>
            </p:cNvCxnSpPr>
            <p:nvPr/>
          </p:nvCxnSpPr>
          <p:spPr>
            <a:xfrm>
              <a:off x="8614907" y="2479208"/>
              <a:ext cx="415925" cy="0"/>
            </a:xfrm>
            <a:prstGeom prst="straightConnector1">
              <a:avLst/>
            </a:prstGeom>
            <a:ln w="508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8" name="Line 7">
            <a:extLst>
              <a:ext uri="{FF2B5EF4-FFF2-40B4-BE49-F238E27FC236}">
                <a16:creationId xmlns:a16="http://schemas.microsoft.com/office/drawing/2014/main" id="{E81B5775-3671-42E5-BED4-C6CDBED18A0C}"/>
              </a:ext>
            </a:extLst>
          </p:cNvPr>
          <p:cNvSpPr>
            <a:spLocks noChangeShapeType="1"/>
          </p:cNvSpPr>
          <p:nvPr/>
        </p:nvSpPr>
        <p:spPr bwMode="auto">
          <a:xfrm>
            <a:off x="1077448"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9" name="Line 8">
            <a:extLst>
              <a:ext uri="{FF2B5EF4-FFF2-40B4-BE49-F238E27FC236}">
                <a16:creationId xmlns:a16="http://schemas.microsoft.com/office/drawing/2014/main" id="{4487B481-BE01-46FB-A244-965F895C6482}"/>
              </a:ext>
            </a:extLst>
          </p:cNvPr>
          <p:cNvSpPr>
            <a:spLocks noChangeShapeType="1"/>
          </p:cNvSpPr>
          <p:nvPr/>
        </p:nvSpPr>
        <p:spPr bwMode="auto">
          <a:xfrm>
            <a:off x="2296648"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10" name="Line 9">
            <a:extLst>
              <a:ext uri="{FF2B5EF4-FFF2-40B4-BE49-F238E27FC236}">
                <a16:creationId xmlns:a16="http://schemas.microsoft.com/office/drawing/2014/main" id="{180D1232-4165-47B4-A23C-AD61EDEDA43F}"/>
              </a:ext>
            </a:extLst>
          </p:cNvPr>
          <p:cNvSpPr>
            <a:spLocks noChangeShapeType="1"/>
          </p:cNvSpPr>
          <p:nvPr/>
        </p:nvSpPr>
        <p:spPr bwMode="auto">
          <a:xfrm>
            <a:off x="3820648"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11" name="Line 10">
            <a:extLst>
              <a:ext uri="{FF2B5EF4-FFF2-40B4-BE49-F238E27FC236}">
                <a16:creationId xmlns:a16="http://schemas.microsoft.com/office/drawing/2014/main" id="{EF12C5EF-2AC9-4DC7-BAC6-6D13655F42E5}"/>
              </a:ext>
            </a:extLst>
          </p:cNvPr>
          <p:cNvSpPr>
            <a:spLocks noChangeShapeType="1"/>
          </p:cNvSpPr>
          <p:nvPr/>
        </p:nvSpPr>
        <p:spPr bwMode="auto">
          <a:xfrm flipH="1">
            <a:off x="1763248"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12" name="Line 11">
            <a:extLst>
              <a:ext uri="{FF2B5EF4-FFF2-40B4-BE49-F238E27FC236}">
                <a16:creationId xmlns:a16="http://schemas.microsoft.com/office/drawing/2014/main" id="{12F90001-76ED-48C6-BAF6-A07F18C36B32}"/>
              </a:ext>
            </a:extLst>
          </p:cNvPr>
          <p:cNvSpPr>
            <a:spLocks noChangeShapeType="1"/>
          </p:cNvSpPr>
          <p:nvPr/>
        </p:nvSpPr>
        <p:spPr bwMode="auto">
          <a:xfrm>
            <a:off x="4125448"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13" name="Line 12">
            <a:extLst>
              <a:ext uri="{FF2B5EF4-FFF2-40B4-BE49-F238E27FC236}">
                <a16:creationId xmlns:a16="http://schemas.microsoft.com/office/drawing/2014/main" id="{3771CC42-4BDD-453C-AF45-EB552B8CD9DA}"/>
              </a:ext>
            </a:extLst>
          </p:cNvPr>
          <p:cNvSpPr>
            <a:spLocks noChangeShapeType="1"/>
          </p:cNvSpPr>
          <p:nvPr/>
        </p:nvSpPr>
        <p:spPr bwMode="auto">
          <a:xfrm>
            <a:off x="4887448"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14" name="Line 13">
            <a:extLst>
              <a:ext uri="{FF2B5EF4-FFF2-40B4-BE49-F238E27FC236}">
                <a16:creationId xmlns:a16="http://schemas.microsoft.com/office/drawing/2014/main" id="{4FBED6D5-F29C-4F23-9531-EC18D5F95D42}"/>
              </a:ext>
            </a:extLst>
          </p:cNvPr>
          <p:cNvSpPr>
            <a:spLocks noChangeShapeType="1"/>
          </p:cNvSpPr>
          <p:nvPr/>
        </p:nvSpPr>
        <p:spPr bwMode="auto">
          <a:xfrm>
            <a:off x="5878048"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15" name="Line 14">
            <a:extLst>
              <a:ext uri="{FF2B5EF4-FFF2-40B4-BE49-F238E27FC236}">
                <a16:creationId xmlns:a16="http://schemas.microsoft.com/office/drawing/2014/main" id="{C9BD2116-9E04-41ED-A347-CFCEC118D763}"/>
              </a:ext>
            </a:extLst>
          </p:cNvPr>
          <p:cNvSpPr>
            <a:spLocks noChangeShapeType="1"/>
          </p:cNvSpPr>
          <p:nvPr/>
        </p:nvSpPr>
        <p:spPr bwMode="auto">
          <a:xfrm>
            <a:off x="7173448"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16" name="Text Box 22">
            <a:extLst>
              <a:ext uri="{FF2B5EF4-FFF2-40B4-BE49-F238E27FC236}">
                <a16:creationId xmlns:a16="http://schemas.microsoft.com/office/drawing/2014/main" id="{E6771471-E43D-4244-812D-7FB5678DE64D}"/>
              </a:ext>
            </a:extLst>
          </p:cNvPr>
          <p:cNvSpPr txBox="1">
            <a:spLocks noChangeArrowheads="1"/>
          </p:cNvSpPr>
          <p:nvPr/>
        </p:nvSpPr>
        <p:spPr bwMode="auto">
          <a:xfrm flipH="1">
            <a:off x="774008" y="4313591"/>
            <a:ext cx="1270000" cy="500137"/>
          </a:xfrm>
          <a:prstGeom prst="rect">
            <a:avLst/>
          </a:prstGeom>
          <a:noFill/>
          <a:ln w="9525">
            <a:noFill/>
            <a:miter lim="800000"/>
            <a:headEnd/>
            <a:tailEnd/>
          </a:ln>
          <a:effectLst/>
        </p:spPr>
        <p:txBody>
          <a:bodyPr>
            <a:spAutoFit/>
          </a:bodyPr>
          <a:lstStyle/>
          <a:p>
            <a:pPr eaLnBrk="1" hangingPunct="1">
              <a:spcAft>
                <a:spcPts val="300"/>
              </a:spcAft>
            </a:pPr>
            <a:r>
              <a:rPr lang="en-US" sz="1200" dirty="0">
                <a:latin typeface="Calibri" panose="020F0502020204030204" pitchFamily="34" charset="0"/>
                <a:cs typeface="Calibri" panose="020F0502020204030204" pitchFamily="34" charset="0"/>
              </a:rPr>
              <a:t>Standards</a:t>
            </a:r>
          </a:p>
          <a:p>
            <a:pPr eaLnBrk="1" hangingPunct="1">
              <a:spcAft>
                <a:spcPts val="300"/>
              </a:spcAft>
            </a:pPr>
            <a:r>
              <a:rPr lang="en-US" sz="1200" dirty="0">
                <a:latin typeface="Calibri" panose="020F0502020204030204" pitchFamily="34" charset="0"/>
                <a:cs typeface="Calibri" panose="020F0502020204030204" pitchFamily="34" charset="0"/>
              </a:rPr>
              <a:t>Assessments</a:t>
            </a:r>
          </a:p>
        </p:txBody>
      </p:sp>
      <p:sp>
        <p:nvSpPr>
          <p:cNvPr id="17" name="Text Box 23">
            <a:extLst>
              <a:ext uri="{FF2B5EF4-FFF2-40B4-BE49-F238E27FC236}">
                <a16:creationId xmlns:a16="http://schemas.microsoft.com/office/drawing/2014/main" id="{20D4425A-2425-49A9-AC7F-03D18E8555F3}"/>
              </a:ext>
            </a:extLst>
          </p:cNvPr>
          <p:cNvSpPr txBox="1">
            <a:spLocks noChangeArrowheads="1"/>
          </p:cNvSpPr>
          <p:nvPr/>
        </p:nvSpPr>
        <p:spPr bwMode="auto">
          <a:xfrm>
            <a:off x="1730028" y="4128925"/>
            <a:ext cx="1108174" cy="684803"/>
          </a:xfrm>
          <a:prstGeom prst="rect">
            <a:avLst/>
          </a:prstGeom>
          <a:noFill/>
          <a:ln w="9525">
            <a:noFill/>
            <a:miter lim="800000"/>
            <a:headEnd/>
            <a:tailEnd/>
          </a:ln>
          <a:effectLst/>
        </p:spPr>
        <p:txBody>
          <a:bodyPr wrap="square">
            <a:spAutoFit/>
          </a:bodyPr>
          <a:lstStyle/>
          <a:p>
            <a:pPr eaLnBrk="1" hangingPunct="1">
              <a:spcAft>
                <a:spcPts val="300"/>
              </a:spcAft>
            </a:pPr>
            <a:r>
              <a:rPr lang="en-US" sz="1200" dirty="0">
                <a:latin typeface="Calibri" panose="020F0502020204030204" pitchFamily="34" charset="0"/>
                <a:cs typeface="Calibri" panose="020F0502020204030204" pitchFamily="34" charset="0"/>
              </a:rPr>
              <a:t>PSD</a:t>
            </a:r>
          </a:p>
          <a:p>
            <a:pPr eaLnBrk="1" hangingPunct="1">
              <a:spcAft>
                <a:spcPts val="300"/>
              </a:spcAft>
            </a:pPr>
            <a:r>
              <a:rPr lang="en-US" sz="1200" dirty="0">
                <a:latin typeface="Calibri" panose="020F0502020204030204" pitchFamily="34" charset="0"/>
                <a:cs typeface="Calibri" panose="020F0502020204030204" pitchFamily="34" charset="0"/>
              </a:rPr>
              <a:t>New Source Permitting</a:t>
            </a:r>
          </a:p>
        </p:txBody>
      </p:sp>
      <p:sp>
        <p:nvSpPr>
          <p:cNvPr id="21" name="Text Box 28">
            <a:extLst>
              <a:ext uri="{FF2B5EF4-FFF2-40B4-BE49-F238E27FC236}">
                <a16:creationId xmlns:a16="http://schemas.microsoft.com/office/drawing/2014/main" id="{18C9550A-74D2-49AE-A3D7-6C703BD2B58F}"/>
              </a:ext>
            </a:extLst>
          </p:cNvPr>
          <p:cNvSpPr txBox="1">
            <a:spLocks noChangeArrowheads="1"/>
          </p:cNvSpPr>
          <p:nvPr/>
        </p:nvSpPr>
        <p:spPr bwMode="auto">
          <a:xfrm>
            <a:off x="848848" y="5518984"/>
            <a:ext cx="685800" cy="274638"/>
          </a:xfrm>
          <a:prstGeom prst="rect">
            <a:avLst/>
          </a:prstGeom>
          <a:noFill/>
          <a:ln w="9525">
            <a:noFill/>
            <a:miter lim="800000"/>
            <a:headEnd/>
            <a:tailEnd/>
          </a:ln>
          <a:effectLst/>
        </p:spPr>
        <p:txBody>
          <a:bodyPr>
            <a:spAutoFit/>
          </a:bodyPr>
          <a:lstStyle/>
          <a:p>
            <a:pPr eaLnBrk="1" hangingPunct="1"/>
            <a:r>
              <a:rPr lang="en-US" sz="1200">
                <a:latin typeface="Calibri" panose="020F0502020204030204" pitchFamily="34" charset="0"/>
                <a:cs typeface="Calibri" panose="020F0502020204030204" pitchFamily="34" charset="0"/>
              </a:rPr>
              <a:t>AQDM</a:t>
            </a:r>
          </a:p>
        </p:txBody>
      </p:sp>
      <p:sp>
        <p:nvSpPr>
          <p:cNvPr id="22" name="Text Box 29">
            <a:extLst>
              <a:ext uri="{FF2B5EF4-FFF2-40B4-BE49-F238E27FC236}">
                <a16:creationId xmlns:a16="http://schemas.microsoft.com/office/drawing/2014/main" id="{561D013C-66A1-42D1-9C5F-250E01F06225}"/>
              </a:ext>
            </a:extLst>
          </p:cNvPr>
          <p:cNvSpPr txBox="1">
            <a:spLocks noChangeArrowheads="1"/>
          </p:cNvSpPr>
          <p:nvPr/>
        </p:nvSpPr>
        <p:spPr bwMode="auto">
          <a:xfrm>
            <a:off x="1382248" y="5518984"/>
            <a:ext cx="914400" cy="274638"/>
          </a:xfrm>
          <a:prstGeom prst="rect">
            <a:avLst/>
          </a:prstGeom>
          <a:noFill/>
          <a:ln w="9525">
            <a:noFill/>
            <a:miter lim="800000"/>
            <a:headEnd/>
            <a:tailEnd/>
          </a:ln>
          <a:effectLst/>
        </p:spPr>
        <p:txBody>
          <a:bodyPr>
            <a:spAutoFit/>
          </a:bodyPr>
          <a:lstStyle/>
          <a:p>
            <a:pPr eaLnBrk="1" hangingPunct="1"/>
            <a:r>
              <a:rPr lang="en-US" sz="1200" dirty="0">
                <a:latin typeface="Calibri" panose="020F0502020204030204" pitchFamily="34" charset="0"/>
                <a:cs typeface="Calibri" panose="020F0502020204030204" pitchFamily="34" charset="0"/>
              </a:rPr>
              <a:t>UNAMAP</a:t>
            </a:r>
          </a:p>
        </p:txBody>
      </p:sp>
      <p:sp>
        <p:nvSpPr>
          <p:cNvPr id="24" name="Text Box 31">
            <a:extLst>
              <a:ext uri="{FF2B5EF4-FFF2-40B4-BE49-F238E27FC236}">
                <a16:creationId xmlns:a16="http://schemas.microsoft.com/office/drawing/2014/main" id="{352E36C1-E8CB-4AE6-98A8-6645AB54299A}"/>
              </a:ext>
            </a:extLst>
          </p:cNvPr>
          <p:cNvSpPr txBox="1">
            <a:spLocks noChangeArrowheads="1"/>
          </p:cNvSpPr>
          <p:nvPr/>
        </p:nvSpPr>
        <p:spPr bwMode="auto">
          <a:xfrm>
            <a:off x="2119083" y="5101437"/>
            <a:ext cx="1737451" cy="1054135"/>
          </a:xfrm>
          <a:prstGeom prst="rect">
            <a:avLst/>
          </a:prstGeom>
          <a:noFill/>
          <a:ln w="9525">
            <a:noFill/>
            <a:miter lim="800000"/>
            <a:headEnd/>
            <a:tailEnd/>
          </a:ln>
          <a:effectLst/>
        </p:spPr>
        <p:txBody>
          <a:bodyPr wrap="square">
            <a:spAutoFit/>
          </a:bodyPr>
          <a:lstStyle/>
          <a:p>
            <a:pPr eaLnBrk="1" hangingPunct="1">
              <a:spcAft>
                <a:spcPts val="300"/>
              </a:spcAft>
            </a:pPr>
            <a:r>
              <a:rPr lang="en-US" sz="1200" dirty="0">
                <a:latin typeface="Calibri" panose="020F0502020204030204" pitchFamily="34" charset="0"/>
                <a:cs typeface="Calibri" panose="020F0502020204030204" pitchFamily="34" charset="0"/>
              </a:rPr>
              <a:t>Regional Acid Deposition Model</a:t>
            </a:r>
          </a:p>
          <a:p>
            <a:pPr eaLnBrk="1" hangingPunct="1"/>
            <a:r>
              <a:rPr lang="en-US" sz="1200" dirty="0">
                <a:latin typeface="Calibri" panose="020F0502020204030204" pitchFamily="34" charset="0"/>
                <a:cs typeface="Calibri" panose="020F0502020204030204" pitchFamily="34" charset="0"/>
              </a:rPr>
              <a:t>Regional Oxidant Model</a:t>
            </a:r>
          </a:p>
          <a:p>
            <a:pPr eaLnBrk="1" hangingPunct="1"/>
            <a:r>
              <a:rPr lang="en-US" sz="1200" dirty="0">
                <a:latin typeface="Calibri" panose="020F0502020204030204" pitchFamily="34" charset="0"/>
                <a:cs typeface="Calibri" panose="020F0502020204030204" pitchFamily="34" charset="0"/>
              </a:rPr>
              <a:t>- Acid Deposition</a:t>
            </a:r>
          </a:p>
          <a:p>
            <a:pPr eaLnBrk="1" hangingPunct="1"/>
            <a:r>
              <a:rPr lang="en-US" sz="1200" dirty="0">
                <a:latin typeface="Calibri" panose="020F0502020204030204" pitchFamily="34" charset="0"/>
                <a:cs typeface="Calibri" panose="020F0502020204030204" pitchFamily="34" charset="0"/>
              </a:rPr>
              <a:t>- Ozone</a:t>
            </a:r>
          </a:p>
        </p:txBody>
      </p:sp>
      <p:sp>
        <p:nvSpPr>
          <p:cNvPr id="26" name="Text Box 33">
            <a:extLst>
              <a:ext uri="{FF2B5EF4-FFF2-40B4-BE49-F238E27FC236}">
                <a16:creationId xmlns:a16="http://schemas.microsoft.com/office/drawing/2014/main" id="{6E4D035B-346E-48F5-B067-B8F2D5F35531}"/>
              </a:ext>
            </a:extLst>
          </p:cNvPr>
          <p:cNvSpPr txBox="1">
            <a:spLocks noChangeArrowheads="1"/>
          </p:cNvSpPr>
          <p:nvPr/>
        </p:nvSpPr>
        <p:spPr bwMode="auto">
          <a:xfrm>
            <a:off x="4882740" y="5101437"/>
            <a:ext cx="800940" cy="523220"/>
          </a:xfrm>
          <a:prstGeom prst="rect">
            <a:avLst/>
          </a:prstGeom>
          <a:noFill/>
          <a:ln w="9525">
            <a:noFill/>
            <a:miter lim="800000"/>
            <a:headEnd/>
            <a:tailEnd/>
          </a:ln>
          <a:effectLst/>
        </p:spPr>
        <p:txBody>
          <a:bodyPr wrap="square">
            <a:spAutoFit/>
          </a:bodyPr>
          <a:lstStyle/>
          <a:p>
            <a:pPr eaLnBrk="1" hangingPunct="1"/>
            <a:r>
              <a:rPr lang="en-US" sz="1400" b="1" dirty="0">
                <a:solidFill>
                  <a:srgbClr val="C00000"/>
                </a:solidFill>
                <a:latin typeface="Calibri" panose="020F0502020204030204" pitchFamily="34" charset="0"/>
                <a:cs typeface="Calibri" panose="020F0502020204030204" pitchFamily="34" charset="0"/>
              </a:rPr>
              <a:t>CMAQ</a:t>
            </a:r>
          </a:p>
          <a:p>
            <a:pPr eaLnBrk="1" hangingPunct="1"/>
            <a:r>
              <a:rPr lang="en-US" sz="1400" b="1" dirty="0">
                <a:solidFill>
                  <a:srgbClr val="C00000"/>
                </a:solidFill>
                <a:latin typeface="Calibri" panose="020F0502020204030204" pitchFamily="34" charset="0"/>
                <a:cs typeface="Calibri" panose="020F0502020204030204" pitchFamily="34" charset="0"/>
              </a:rPr>
              <a:t>For PM</a:t>
            </a:r>
          </a:p>
        </p:txBody>
      </p:sp>
      <p:sp>
        <p:nvSpPr>
          <p:cNvPr id="27" name="Text Box 34">
            <a:extLst>
              <a:ext uri="{FF2B5EF4-FFF2-40B4-BE49-F238E27FC236}">
                <a16:creationId xmlns:a16="http://schemas.microsoft.com/office/drawing/2014/main" id="{228212D8-7BB7-4EF4-949E-1D8F8C06C1DE}"/>
              </a:ext>
            </a:extLst>
          </p:cNvPr>
          <p:cNvSpPr txBox="1">
            <a:spLocks noChangeArrowheads="1"/>
          </p:cNvSpPr>
          <p:nvPr/>
        </p:nvSpPr>
        <p:spPr bwMode="auto">
          <a:xfrm>
            <a:off x="6709788" y="4313591"/>
            <a:ext cx="754062" cy="500137"/>
          </a:xfrm>
          <a:prstGeom prst="rect">
            <a:avLst/>
          </a:prstGeom>
          <a:noFill/>
          <a:ln w="9525">
            <a:noFill/>
            <a:miter lim="800000"/>
            <a:headEnd/>
            <a:tailEnd/>
          </a:ln>
          <a:effectLst/>
        </p:spPr>
        <p:txBody>
          <a:bodyPr>
            <a:spAutoFit/>
          </a:bodyPr>
          <a:lstStyle/>
          <a:p>
            <a:pPr>
              <a:spcAft>
                <a:spcPts val="300"/>
              </a:spcAft>
            </a:pPr>
            <a:r>
              <a:rPr lang="en-US" sz="1200" dirty="0">
                <a:latin typeface="Calibri" panose="020F0502020204030204" pitchFamily="34" charset="0"/>
                <a:cs typeface="Calibri" panose="020F0502020204030204" pitchFamily="34" charset="0"/>
              </a:rPr>
              <a:t>Mercury</a:t>
            </a:r>
          </a:p>
          <a:p>
            <a:pPr eaLnBrk="1" hangingPunct="1">
              <a:spcAft>
                <a:spcPts val="300"/>
              </a:spcAft>
            </a:pPr>
            <a:r>
              <a:rPr lang="en-US" sz="1200" dirty="0">
                <a:latin typeface="Calibri" panose="020F0502020204030204" pitchFamily="34" charset="0"/>
                <a:cs typeface="Calibri" panose="020F0502020204030204" pitchFamily="34" charset="0"/>
              </a:rPr>
              <a:t>Toxics</a:t>
            </a:r>
          </a:p>
        </p:txBody>
      </p:sp>
      <p:sp>
        <p:nvSpPr>
          <p:cNvPr id="28" name="Line 36">
            <a:extLst>
              <a:ext uri="{FF2B5EF4-FFF2-40B4-BE49-F238E27FC236}">
                <a16:creationId xmlns:a16="http://schemas.microsoft.com/office/drawing/2014/main" id="{D94A7001-B12A-41E7-8194-AAC7D8A77C6A}"/>
              </a:ext>
            </a:extLst>
          </p:cNvPr>
          <p:cNvSpPr>
            <a:spLocks noChangeShapeType="1"/>
          </p:cNvSpPr>
          <p:nvPr/>
        </p:nvSpPr>
        <p:spPr bwMode="auto">
          <a:xfrm>
            <a:off x="6411448" y="4909384"/>
            <a:ext cx="0" cy="152400"/>
          </a:xfrm>
          <a:prstGeom prst="line">
            <a:avLst/>
          </a:prstGeom>
          <a:noFill/>
          <a:ln w="9525">
            <a:solidFill>
              <a:schemeClr val="tx1"/>
            </a:solidFill>
            <a:round/>
            <a:headEnd/>
            <a:tailEnd/>
          </a:ln>
          <a:effectLst/>
        </p:spPr>
        <p:txBody>
          <a:bodyPr/>
          <a:lstStyle/>
          <a:p>
            <a:endParaRPr lang="en-US">
              <a:latin typeface="Calibri" panose="020F0502020204030204" pitchFamily="34" charset="0"/>
              <a:cs typeface="Calibri" panose="020F0502020204030204" pitchFamily="34" charset="0"/>
            </a:endParaRPr>
          </a:p>
        </p:txBody>
      </p:sp>
      <p:sp>
        <p:nvSpPr>
          <p:cNvPr id="30" name="Text Box 39">
            <a:extLst>
              <a:ext uri="{FF2B5EF4-FFF2-40B4-BE49-F238E27FC236}">
                <a16:creationId xmlns:a16="http://schemas.microsoft.com/office/drawing/2014/main" id="{2FCD612A-6701-4B23-B365-203DC292D09B}"/>
              </a:ext>
            </a:extLst>
          </p:cNvPr>
          <p:cNvSpPr txBox="1">
            <a:spLocks noChangeArrowheads="1"/>
          </p:cNvSpPr>
          <p:nvPr/>
        </p:nvSpPr>
        <p:spPr bwMode="auto">
          <a:xfrm>
            <a:off x="5878047" y="5101437"/>
            <a:ext cx="1152425" cy="461665"/>
          </a:xfrm>
          <a:prstGeom prst="rect">
            <a:avLst/>
          </a:prstGeom>
          <a:noFill/>
          <a:ln w="9525">
            <a:noFill/>
            <a:miter lim="800000"/>
            <a:headEnd/>
            <a:tailEnd/>
          </a:ln>
          <a:effectLst/>
        </p:spPr>
        <p:txBody>
          <a:bodyPr wrap="square">
            <a:spAutoFit/>
          </a:bodyPr>
          <a:lstStyle/>
          <a:p>
            <a:pPr eaLnBrk="1" hangingPunct="1"/>
            <a:r>
              <a:rPr lang="en-US" sz="1200" dirty="0">
                <a:latin typeface="Calibri" panose="020F0502020204030204" pitchFamily="34" charset="0"/>
                <a:cs typeface="Calibri" panose="020F0502020204030204" pitchFamily="34" charset="0"/>
              </a:rPr>
              <a:t>Neighborhood Scale CMAQ</a:t>
            </a:r>
          </a:p>
        </p:txBody>
      </p:sp>
      <p:sp>
        <p:nvSpPr>
          <p:cNvPr id="32" name="Text Box 42">
            <a:extLst>
              <a:ext uri="{FF2B5EF4-FFF2-40B4-BE49-F238E27FC236}">
                <a16:creationId xmlns:a16="http://schemas.microsoft.com/office/drawing/2014/main" id="{71B5461C-75F4-48B8-A82C-C0AE62D4CB2C}"/>
              </a:ext>
            </a:extLst>
          </p:cNvPr>
          <p:cNvSpPr txBox="1">
            <a:spLocks noChangeArrowheads="1"/>
          </p:cNvSpPr>
          <p:nvPr/>
        </p:nvSpPr>
        <p:spPr bwMode="auto">
          <a:xfrm>
            <a:off x="7554449" y="3905787"/>
            <a:ext cx="1165424" cy="907941"/>
          </a:xfrm>
          <a:prstGeom prst="rect">
            <a:avLst/>
          </a:prstGeom>
          <a:noFill/>
          <a:ln w="9525">
            <a:noFill/>
            <a:miter lim="800000"/>
            <a:headEnd/>
            <a:tailEnd/>
          </a:ln>
          <a:effectLst/>
        </p:spPr>
        <p:txBody>
          <a:bodyPr wrap="square">
            <a:spAutoFit/>
          </a:bodyPr>
          <a:lstStyle/>
          <a:p>
            <a:pPr eaLnBrk="1" hangingPunct="1">
              <a:spcAft>
                <a:spcPts val="600"/>
              </a:spcAft>
            </a:pPr>
            <a:r>
              <a:rPr lang="en-US" sz="1200" dirty="0">
                <a:latin typeface="Calibri" panose="020F0502020204030204" pitchFamily="34" charset="0"/>
                <a:cs typeface="Calibri" panose="020F0502020204030204" pitchFamily="34" charset="0"/>
              </a:rPr>
              <a:t>Meteorology and  Air Quality Interactions</a:t>
            </a:r>
          </a:p>
          <a:p>
            <a:pPr eaLnBrk="1" hangingPunct="1">
              <a:spcAft>
                <a:spcPts val="600"/>
              </a:spcAft>
            </a:pPr>
            <a:r>
              <a:rPr lang="en-US" sz="1200" dirty="0">
                <a:latin typeface="Calibri" panose="020F0502020204030204" pitchFamily="34" charset="0"/>
                <a:cs typeface="Calibri" panose="020F0502020204030204" pitchFamily="34" charset="0"/>
              </a:rPr>
              <a:t>Exposure</a:t>
            </a:r>
          </a:p>
        </p:txBody>
      </p:sp>
      <p:sp>
        <p:nvSpPr>
          <p:cNvPr id="33" name="Text Box 43">
            <a:extLst>
              <a:ext uri="{FF2B5EF4-FFF2-40B4-BE49-F238E27FC236}">
                <a16:creationId xmlns:a16="http://schemas.microsoft.com/office/drawing/2014/main" id="{EF46EC65-FB76-4321-B458-8A7C997D0095}"/>
              </a:ext>
            </a:extLst>
          </p:cNvPr>
          <p:cNvSpPr txBox="1">
            <a:spLocks noChangeArrowheads="1"/>
          </p:cNvSpPr>
          <p:nvPr/>
        </p:nvSpPr>
        <p:spPr bwMode="auto">
          <a:xfrm>
            <a:off x="6890873" y="5101437"/>
            <a:ext cx="838200" cy="646331"/>
          </a:xfrm>
          <a:prstGeom prst="rect">
            <a:avLst/>
          </a:prstGeom>
          <a:noFill/>
          <a:ln w="9525">
            <a:noFill/>
            <a:miter lim="800000"/>
            <a:headEnd/>
            <a:tailEnd/>
          </a:ln>
          <a:effectLst/>
        </p:spPr>
        <p:txBody>
          <a:bodyPr>
            <a:spAutoFit/>
          </a:bodyPr>
          <a:lstStyle/>
          <a:p>
            <a:pPr eaLnBrk="1" hangingPunct="1"/>
            <a:r>
              <a:rPr lang="en-US" sz="1200" dirty="0">
                <a:latin typeface="Calibri" panose="020F0502020204030204" pitchFamily="34" charset="0"/>
                <a:cs typeface="Calibri" panose="020F0502020204030204" pitchFamily="34" charset="0"/>
              </a:rPr>
              <a:t>Multi-pollutant CMAQ</a:t>
            </a:r>
          </a:p>
        </p:txBody>
      </p:sp>
      <p:sp>
        <p:nvSpPr>
          <p:cNvPr id="34" name="Text Box 44">
            <a:extLst>
              <a:ext uri="{FF2B5EF4-FFF2-40B4-BE49-F238E27FC236}">
                <a16:creationId xmlns:a16="http://schemas.microsoft.com/office/drawing/2014/main" id="{DE2984C9-E6D2-44F6-BAE6-654CB108C5C9}"/>
              </a:ext>
            </a:extLst>
          </p:cNvPr>
          <p:cNvSpPr txBox="1">
            <a:spLocks noChangeArrowheads="1"/>
          </p:cNvSpPr>
          <p:nvPr/>
        </p:nvSpPr>
        <p:spPr bwMode="auto">
          <a:xfrm>
            <a:off x="7553103" y="5101437"/>
            <a:ext cx="1101725" cy="457200"/>
          </a:xfrm>
          <a:prstGeom prst="rect">
            <a:avLst/>
          </a:prstGeom>
          <a:noFill/>
          <a:ln w="9525">
            <a:noFill/>
            <a:miter lim="800000"/>
            <a:headEnd/>
            <a:tailEnd/>
          </a:ln>
          <a:effectLst/>
        </p:spPr>
        <p:txBody>
          <a:bodyPr>
            <a:spAutoFit/>
          </a:bodyPr>
          <a:lstStyle/>
          <a:p>
            <a:pPr eaLnBrk="1" hangingPunct="1"/>
            <a:r>
              <a:rPr lang="en-US" sz="1200" dirty="0">
                <a:latin typeface="Calibri" panose="020F0502020204030204" pitchFamily="34" charset="0"/>
                <a:cs typeface="Calibri" panose="020F0502020204030204" pitchFamily="34" charset="0"/>
              </a:rPr>
              <a:t>Coupled </a:t>
            </a:r>
          </a:p>
          <a:p>
            <a:pPr eaLnBrk="1" hangingPunct="1"/>
            <a:r>
              <a:rPr lang="en-US" sz="1200" dirty="0">
                <a:latin typeface="Calibri" panose="020F0502020204030204" pitchFamily="34" charset="0"/>
                <a:cs typeface="Calibri" panose="020F0502020204030204" pitchFamily="34" charset="0"/>
              </a:rPr>
              <a:t>WRF-CMAQ</a:t>
            </a:r>
          </a:p>
        </p:txBody>
      </p:sp>
      <p:sp>
        <p:nvSpPr>
          <p:cNvPr id="39" name="Text Box 42">
            <a:extLst>
              <a:ext uri="{FF2B5EF4-FFF2-40B4-BE49-F238E27FC236}">
                <a16:creationId xmlns:a16="http://schemas.microsoft.com/office/drawing/2014/main" id="{88C36C94-2930-4018-9840-000885AEC74A}"/>
              </a:ext>
            </a:extLst>
          </p:cNvPr>
          <p:cNvSpPr txBox="1">
            <a:spLocks noChangeArrowheads="1"/>
          </p:cNvSpPr>
          <p:nvPr/>
        </p:nvSpPr>
        <p:spPr bwMode="auto">
          <a:xfrm>
            <a:off x="8893846" y="3313317"/>
            <a:ext cx="1108174" cy="1500411"/>
          </a:xfrm>
          <a:prstGeom prst="rect">
            <a:avLst/>
          </a:prstGeom>
          <a:noFill/>
          <a:ln w="9525">
            <a:noFill/>
            <a:miter lim="800000"/>
            <a:headEnd/>
            <a:tailEnd/>
          </a:ln>
          <a:effectLst/>
        </p:spPr>
        <p:txBody>
          <a:bodyPr wrap="square">
            <a:spAutoFit/>
          </a:bodyPr>
          <a:lstStyle/>
          <a:p>
            <a:pPr eaLnBrk="1" hangingPunct="1">
              <a:spcAft>
                <a:spcPts val="300"/>
              </a:spcAft>
            </a:pPr>
            <a:r>
              <a:rPr lang="en-US" sz="1200" dirty="0">
                <a:latin typeface="Calibri" panose="020F0502020204030204" pitchFamily="34" charset="0"/>
                <a:cs typeface="Calibri" panose="020F0502020204030204" pitchFamily="34" charset="0"/>
              </a:rPr>
              <a:t>Background air pollution</a:t>
            </a:r>
          </a:p>
          <a:p>
            <a:pPr eaLnBrk="1" hangingPunct="1">
              <a:spcAft>
                <a:spcPts val="300"/>
              </a:spcAft>
            </a:pPr>
            <a:r>
              <a:rPr lang="en-US" sz="1200" dirty="0">
                <a:latin typeface="Calibri" panose="020F0502020204030204" pitchFamily="34" charset="0"/>
                <a:cs typeface="Calibri" panose="020F0502020204030204" pitchFamily="34" charset="0"/>
              </a:rPr>
              <a:t>Met-AQ Interactions</a:t>
            </a:r>
          </a:p>
          <a:p>
            <a:pPr eaLnBrk="1" hangingPunct="1">
              <a:spcAft>
                <a:spcPts val="300"/>
              </a:spcAft>
            </a:pPr>
            <a:r>
              <a:rPr lang="en-US" sz="1200" dirty="0">
                <a:latin typeface="Calibri" panose="020F0502020204030204" pitchFamily="34" charset="0"/>
                <a:cs typeface="Calibri" panose="020F0502020204030204" pitchFamily="34" charset="0"/>
              </a:rPr>
              <a:t>Exposure &amp; Health</a:t>
            </a:r>
          </a:p>
          <a:p>
            <a:pPr eaLnBrk="1" hangingPunct="1">
              <a:spcAft>
                <a:spcPts val="300"/>
              </a:spcAft>
            </a:pPr>
            <a:r>
              <a:rPr lang="en-US" sz="1200" dirty="0">
                <a:latin typeface="Calibri" panose="020F0502020204030204" pitchFamily="34" charset="0"/>
                <a:cs typeface="Calibri" panose="020F0502020204030204" pitchFamily="34" charset="0"/>
              </a:rPr>
              <a:t>Multimedia</a:t>
            </a:r>
          </a:p>
        </p:txBody>
      </p:sp>
      <p:sp>
        <p:nvSpPr>
          <p:cNvPr id="41" name="Text Box 44">
            <a:extLst>
              <a:ext uri="{FF2B5EF4-FFF2-40B4-BE49-F238E27FC236}">
                <a16:creationId xmlns:a16="http://schemas.microsoft.com/office/drawing/2014/main" id="{98BE1079-A97B-4218-A163-239EA859D287}"/>
              </a:ext>
            </a:extLst>
          </p:cNvPr>
          <p:cNvSpPr txBox="1">
            <a:spLocks noChangeArrowheads="1"/>
          </p:cNvSpPr>
          <p:nvPr/>
        </p:nvSpPr>
        <p:spPr bwMode="auto">
          <a:xfrm>
            <a:off x="8392648" y="5316880"/>
            <a:ext cx="1352438" cy="307777"/>
          </a:xfrm>
          <a:prstGeom prst="rect">
            <a:avLst/>
          </a:prstGeom>
          <a:noFill/>
          <a:ln w="9525">
            <a:noFill/>
            <a:miter lim="800000"/>
            <a:headEnd/>
            <a:tailEnd/>
          </a:ln>
          <a:effectLst/>
        </p:spPr>
        <p:txBody>
          <a:bodyPr wrap="square">
            <a:spAutoFit/>
          </a:bodyPr>
          <a:lstStyle/>
          <a:p>
            <a:pPr eaLnBrk="1" hangingPunct="1"/>
            <a:r>
              <a:rPr lang="en-US" sz="1400" b="1" dirty="0">
                <a:solidFill>
                  <a:srgbClr val="C00000"/>
                </a:solidFill>
                <a:latin typeface="Calibri" panose="020F0502020204030204" pitchFamily="34" charset="0"/>
                <a:cs typeface="Calibri" panose="020F0502020204030204" pitchFamily="34" charset="0"/>
              </a:rPr>
              <a:t>CMAQv5.3</a:t>
            </a:r>
          </a:p>
        </p:txBody>
      </p:sp>
      <p:sp>
        <p:nvSpPr>
          <p:cNvPr id="42" name="Text Box 44">
            <a:extLst>
              <a:ext uri="{FF2B5EF4-FFF2-40B4-BE49-F238E27FC236}">
                <a16:creationId xmlns:a16="http://schemas.microsoft.com/office/drawing/2014/main" id="{23AB1F66-B49B-416D-B8A5-34B37ED88B71}"/>
              </a:ext>
            </a:extLst>
          </p:cNvPr>
          <p:cNvSpPr txBox="1">
            <a:spLocks noChangeArrowheads="1"/>
          </p:cNvSpPr>
          <p:nvPr/>
        </p:nvSpPr>
        <p:spPr bwMode="auto">
          <a:xfrm>
            <a:off x="9417018" y="5101437"/>
            <a:ext cx="1101725" cy="523220"/>
          </a:xfrm>
          <a:prstGeom prst="rect">
            <a:avLst/>
          </a:prstGeom>
          <a:noFill/>
          <a:ln w="9525">
            <a:noFill/>
            <a:miter lim="800000"/>
            <a:headEnd/>
            <a:tailEnd/>
          </a:ln>
          <a:effectLst/>
        </p:spPr>
        <p:txBody>
          <a:bodyPr>
            <a:spAutoFit/>
          </a:bodyPr>
          <a:lstStyle/>
          <a:p>
            <a:pPr eaLnBrk="1" hangingPunct="1"/>
            <a:r>
              <a:rPr lang="en-US" sz="1400" b="1" dirty="0">
                <a:solidFill>
                  <a:schemeClr val="accent1">
                    <a:lumMod val="50000"/>
                  </a:schemeClr>
                </a:solidFill>
                <a:latin typeface="Calibri" panose="020F0502020204030204" pitchFamily="34" charset="0"/>
                <a:cs typeface="Calibri" panose="020F0502020204030204" pitchFamily="34" charset="0"/>
              </a:rPr>
              <a:t>CMAQ </a:t>
            </a:r>
            <a:r>
              <a:rPr lang="en-US" sz="1400" b="1" dirty="0" err="1">
                <a:solidFill>
                  <a:schemeClr val="accent1">
                    <a:lumMod val="50000"/>
                  </a:schemeClr>
                </a:solidFill>
                <a:latin typeface="Calibri" panose="020F0502020204030204" pitchFamily="34" charset="0"/>
                <a:cs typeface="Calibri" panose="020F0502020204030204" pitchFamily="34" charset="0"/>
              </a:rPr>
              <a:t>NextGen</a:t>
            </a:r>
            <a:endParaRPr lang="en-US" sz="1400" b="1" dirty="0">
              <a:solidFill>
                <a:schemeClr val="accent1">
                  <a:lumMod val="50000"/>
                </a:schemeClr>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03FA1A20-3C85-4FB1-A267-CD86297FE957}"/>
              </a:ext>
            </a:extLst>
          </p:cNvPr>
          <p:cNvSpPr txBox="1"/>
          <p:nvPr/>
        </p:nvSpPr>
        <p:spPr>
          <a:xfrm>
            <a:off x="4176806" y="4313591"/>
            <a:ext cx="2549715" cy="500137"/>
          </a:xfrm>
          <a:prstGeom prst="rect">
            <a:avLst/>
          </a:prstGeom>
          <a:noFill/>
        </p:spPr>
        <p:txBody>
          <a:bodyPr wrap="square" rtlCol="0">
            <a:spAutoFit/>
          </a:bodyPr>
          <a:lstStyle/>
          <a:p>
            <a:pPr>
              <a:spcAft>
                <a:spcPts val="300"/>
              </a:spcAft>
            </a:pPr>
            <a:r>
              <a:rPr lang="en-US" sz="1200" dirty="0">
                <a:latin typeface="Calibri" panose="020F0502020204030204" pitchFamily="34" charset="0"/>
                <a:cs typeface="Calibri" panose="020F0502020204030204" pitchFamily="34" charset="0"/>
              </a:rPr>
              <a:t>O</a:t>
            </a:r>
            <a:r>
              <a:rPr lang="en-US" sz="1200" baseline="-25000" dirty="0">
                <a:latin typeface="Calibri" panose="020F0502020204030204" pitchFamily="34" charset="0"/>
                <a:cs typeface="Calibri" panose="020F0502020204030204" pitchFamily="34" charset="0"/>
              </a:rPr>
              <a:t>3</a:t>
            </a:r>
            <a:r>
              <a:rPr lang="en-US" sz="1200" dirty="0">
                <a:latin typeface="Calibri" panose="020F0502020204030204" pitchFamily="34" charset="0"/>
                <a:cs typeface="Calibri" panose="020F0502020204030204" pitchFamily="34" charset="0"/>
              </a:rPr>
              <a:t>, PM attainment demonstrations</a:t>
            </a:r>
          </a:p>
          <a:p>
            <a:pPr>
              <a:spcAft>
                <a:spcPts val="300"/>
              </a:spcAft>
            </a:pPr>
            <a:r>
              <a:rPr lang="en-US" sz="1200" dirty="0">
                <a:latin typeface="Calibri" panose="020F0502020204030204" pitchFamily="34" charset="0"/>
                <a:cs typeface="Calibri" panose="020F0502020204030204" pitchFamily="34" charset="0"/>
              </a:rPr>
              <a:t>Regional Haze</a:t>
            </a:r>
          </a:p>
        </p:txBody>
      </p:sp>
      <p:sp>
        <p:nvSpPr>
          <p:cNvPr id="44" name="TextBox 43">
            <a:extLst>
              <a:ext uri="{FF2B5EF4-FFF2-40B4-BE49-F238E27FC236}">
                <a16:creationId xmlns:a16="http://schemas.microsoft.com/office/drawing/2014/main" id="{C6D2AF5B-B2E6-46FB-9A3E-428CEA2A217F}"/>
              </a:ext>
            </a:extLst>
          </p:cNvPr>
          <p:cNvSpPr txBox="1"/>
          <p:nvPr/>
        </p:nvSpPr>
        <p:spPr>
          <a:xfrm>
            <a:off x="769825" y="5061784"/>
            <a:ext cx="652743" cy="369332"/>
          </a:xfrm>
          <a:prstGeom prst="rect">
            <a:avLst/>
          </a:prstGeom>
          <a:noFill/>
        </p:spPr>
        <p:txBody>
          <a:bodyPr wrap="none" rtlCol="0">
            <a:spAutoFit/>
          </a:bodyPr>
          <a:lstStyle/>
          <a:p>
            <a:r>
              <a:rPr lang="en-US" sz="1800" b="1" i="1" dirty="0">
                <a:latin typeface="Calibri" panose="020F0502020204030204" pitchFamily="34" charset="0"/>
                <a:cs typeface="Calibri" panose="020F0502020204030204" pitchFamily="34" charset="0"/>
              </a:rPr>
              <a:t>1970</a:t>
            </a:r>
          </a:p>
        </p:txBody>
      </p:sp>
      <p:sp>
        <p:nvSpPr>
          <p:cNvPr id="45" name="TextBox 44">
            <a:extLst>
              <a:ext uri="{FF2B5EF4-FFF2-40B4-BE49-F238E27FC236}">
                <a16:creationId xmlns:a16="http://schemas.microsoft.com/office/drawing/2014/main" id="{905679D9-C3E0-49AE-B66D-F750F9045943}"/>
              </a:ext>
            </a:extLst>
          </p:cNvPr>
          <p:cNvSpPr txBox="1"/>
          <p:nvPr/>
        </p:nvSpPr>
        <p:spPr>
          <a:xfrm>
            <a:off x="8490809" y="5061784"/>
            <a:ext cx="652743" cy="369332"/>
          </a:xfrm>
          <a:prstGeom prst="rect">
            <a:avLst/>
          </a:prstGeom>
          <a:noFill/>
        </p:spPr>
        <p:txBody>
          <a:bodyPr wrap="none" rtlCol="0">
            <a:spAutoFit/>
          </a:bodyPr>
          <a:lstStyle/>
          <a:p>
            <a:r>
              <a:rPr lang="en-US" sz="1800" b="1" i="1" dirty="0">
                <a:latin typeface="Calibri" panose="020F0502020204030204" pitchFamily="34" charset="0"/>
                <a:cs typeface="Calibri" panose="020F0502020204030204" pitchFamily="34" charset="0"/>
              </a:rPr>
              <a:t>2019</a:t>
            </a:r>
          </a:p>
        </p:txBody>
      </p:sp>
      <p:sp>
        <p:nvSpPr>
          <p:cNvPr id="51" name="TextBox 50">
            <a:extLst>
              <a:ext uri="{FF2B5EF4-FFF2-40B4-BE49-F238E27FC236}">
                <a16:creationId xmlns:a16="http://schemas.microsoft.com/office/drawing/2014/main" id="{A75B68D9-6EA5-4DA8-B001-50286C2B2F1F}"/>
              </a:ext>
            </a:extLst>
          </p:cNvPr>
          <p:cNvSpPr txBox="1"/>
          <p:nvPr/>
        </p:nvSpPr>
        <p:spPr>
          <a:xfrm>
            <a:off x="10060367" y="5061784"/>
            <a:ext cx="652743" cy="369332"/>
          </a:xfrm>
          <a:prstGeom prst="rect">
            <a:avLst/>
          </a:prstGeom>
          <a:noFill/>
        </p:spPr>
        <p:txBody>
          <a:bodyPr wrap="none" rtlCol="0">
            <a:spAutoFit/>
          </a:bodyPr>
          <a:lstStyle/>
          <a:p>
            <a:r>
              <a:rPr lang="en-US" sz="1800" b="1" i="1" dirty="0">
                <a:latin typeface="Calibri" panose="020F0502020204030204" pitchFamily="34" charset="0"/>
                <a:cs typeface="Calibri" panose="020F0502020204030204" pitchFamily="34" charset="0"/>
              </a:rPr>
              <a:t>2022</a:t>
            </a:r>
          </a:p>
        </p:txBody>
      </p:sp>
      <p:sp>
        <p:nvSpPr>
          <p:cNvPr id="52" name="Text Box 44">
            <a:extLst>
              <a:ext uri="{FF2B5EF4-FFF2-40B4-BE49-F238E27FC236}">
                <a16:creationId xmlns:a16="http://schemas.microsoft.com/office/drawing/2014/main" id="{7517E03E-8E8F-45FB-992D-EEF3874B70DE}"/>
              </a:ext>
            </a:extLst>
          </p:cNvPr>
          <p:cNvSpPr txBox="1">
            <a:spLocks noChangeArrowheads="1"/>
          </p:cNvSpPr>
          <p:nvPr/>
        </p:nvSpPr>
        <p:spPr bwMode="auto">
          <a:xfrm>
            <a:off x="10250951" y="5316880"/>
            <a:ext cx="1118484" cy="307777"/>
          </a:xfrm>
          <a:prstGeom prst="rect">
            <a:avLst/>
          </a:prstGeom>
          <a:noFill/>
          <a:ln w="9525">
            <a:noFill/>
            <a:miter lim="800000"/>
            <a:headEnd/>
            <a:tailEnd/>
          </a:ln>
          <a:effectLst/>
        </p:spPr>
        <p:txBody>
          <a:bodyPr wrap="square">
            <a:spAutoFit/>
          </a:bodyPr>
          <a:lstStyle/>
          <a:p>
            <a:pPr eaLnBrk="1" hangingPunct="1"/>
            <a:r>
              <a:rPr lang="en-US" sz="1400" b="1" dirty="0">
                <a:solidFill>
                  <a:srgbClr val="C00000"/>
                </a:solidFill>
                <a:latin typeface="Calibri" panose="020F0502020204030204" pitchFamily="34" charset="0"/>
                <a:cs typeface="Calibri" panose="020F0502020204030204" pitchFamily="34" charset="0"/>
              </a:rPr>
              <a:t>CMAQv5.4</a:t>
            </a:r>
          </a:p>
        </p:txBody>
      </p:sp>
      <p:sp>
        <p:nvSpPr>
          <p:cNvPr id="3" name="TextBox 2">
            <a:extLst>
              <a:ext uri="{FF2B5EF4-FFF2-40B4-BE49-F238E27FC236}">
                <a16:creationId xmlns:a16="http://schemas.microsoft.com/office/drawing/2014/main" id="{73CE392C-4983-42E1-B0E0-8A136231AB87}"/>
              </a:ext>
            </a:extLst>
          </p:cNvPr>
          <p:cNvSpPr txBox="1"/>
          <p:nvPr/>
        </p:nvSpPr>
        <p:spPr>
          <a:xfrm>
            <a:off x="305473" y="1387353"/>
            <a:ext cx="11581055" cy="461665"/>
          </a:xfrm>
          <a:prstGeom prst="rect">
            <a:avLst/>
          </a:prstGeom>
          <a:noFill/>
        </p:spPr>
        <p:txBody>
          <a:bodyPr wrap="none" rtlCol="0">
            <a:spAutoFit/>
          </a:bodyPr>
          <a:lstStyle/>
          <a:p>
            <a:r>
              <a:rPr lang="en-US" sz="2400" b="1" i="1" dirty="0">
                <a:cs typeface="Calibri" panose="020F0502020204030204" pitchFamily="34" charset="0"/>
              </a:rPr>
              <a:t>Evolution of EPA’s models guided by increasingly complex application &amp; assessment needs</a:t>
            </a:r>
            <a:endParaRPr lang="en-US" sz="2400" b="1" dirty="0"/>
          </a:p>
        </p:txBody>
      </p:sp>
      <p:sp>
        <p:nvSpPr>
          <p:cNvPr id="54" name="TextBox 53">
            <a:extLst>
              <a:ext uri="{FF2B5EF4-FFF2-40B4-BE49-F238E27FC236}">
                <a16:creationId xmlns:a16="http://schemas.microsoft.com/office/drawing/2014/main" id="{C0D24043-9C1B-4F7B-9030-BFD02E5FAE9C}"/>
              </a:ext>
            </a:extLst>
          </p:cNvPr>
          <p:cNvSpPr txBox="1"/>
          <p:nvPr/>
        </p:nvSpPr>
        <p:spPr>
          <a:xfrm>
            <a:off x="3811050" y="5061784"/>
            <a:ext cx="652743" cy="369332"/>
          </a:xfrm>
          <a:prstGeom prst="rect">
            <a:avLst/>
          </a:prstGeom>
          <a:noFill/>
        </p:spPr>
        <p:txBody>
          <a:bodyPr wrap="none" rtlCol="0">
            <a:spAutoFit/>
          </a:bodyPr>
          <a:lstStyle/>
          <a:p>
            <a:r>
              <a:rPr lang="en-US" sz="1800" b="1" i="1" dirty="0">
                <a:latin typeface="Calibri" panose="020F0502020204030204" pitchFamily="34" charset="0"/>
                <a:cs typeface="Calibri" panose="020F0502020204030204" pitchFamily="34" charset="0"/>
              </a:rPr>
              <a:t>1998</a:t>
            </a:r>
          </a:p>
        </p:txBody>
      </p:sp>
      <p:sp>
        <p:nvSpPr>
          <p:cNvPr id="7" name="Line 4">
            <a:extLst>
              <a:ext uri="{FF2B5EF4-FFF2-40B4-BE49-F238E27FC236}">
                <a16:creationId xmlns:a16="http://schemas.microsoft.com/office/drawing/2014/main" id="{48916B11-E831-4085-861B-998035814AEF}"/>
              </a:ext>
            </a:extLst>
          </p:cNvPr>
          <p:cNvSpPr>
            <a:spLocks noChangeShapeType="1"/>
          </p:cNvSpPr>
          <p:nvPr/>
        </p:nvSpPr>
        <p:spPr bwMode="auto">
          <a:xfrm flipV="1">
            <a:off x="1077446" y="4905799"/>
            <a:ext cx="9906875" cy="3582"/>
          </a:xfrm>
          <a:prstGeom prst="line">
            <a:avLst/>
          </a:prstGeom>
          <a:noFill/>
          <a:ln w="127000">
            <a:solidFill>
              <a:schemeClr val="accent1">
                <a:lumMod val="75000"/>
              </a:schemeClr>
            </a:solidFill>
            <a:round/>
            <a:headEnd/>
            <a:tailEnd type="triangle"/>
          </a:ln>
          <a:effectLst/>
        </p:spPr>
        <p:txBody>
          <a:bodyPr/>
          <a:lstStyle/>
          <a:p>
            <a:endParaRPr lang="en-US">
              <a:latin typeface="Calibri" panose="020F0502020204030204" pitchFamily="34" charset="0"/>
              <a:cs typeface="Calibri" panose="020F0502020204030204" pitchFamily="34" charset="0"/>
            </a:endParaRPr>
          </a:p>
        </p:txBody>
      </p:sp>
      <p:sp>
        <p:nvSpPr>
          <p:cNvPr id="57" name="Text Box 44">
            <a:extLst>
              <a:ext uri="{FF2B5EF4-FFF2-40B4-BE49-F238E27FC236}">
                <a16:creationId xmlns:a16="http://schemas.microsoft.com/office/drawing/2014/main" id="{8CF2463F-30EB-4A3C-80AA-407CBBF523B9}"/>
              </a:ext>
            </a:extLst>
          </p:cNvPr>
          <p:cNvSpPr txBox="1">
            <a:spLocks noChangeArrowheads="1"/>
          </p:cNvSpPr>
          <p:nvPr/>
        </p:nvSpPr>
        <p:spPr bwMode="auto">
          <a:xfrm>
            <a:off x="3683969" y="5316880"/>
            <a:ext cx="914401" cy="307777"/>
          </a:xfrm>
          <a:prstGeom prst="rect">
            <a:avLst/>
          </a:prstGeom>
          <a:noFill/>
          <a:ln w="9525">
            <a:noFill/>
            <a:miter lim="800000"/>
            <a:headEnd/>
            <a:tailEnd/>
          </a:ln>
          <a:effectLst/>
        </p:spPr>
        <p:txBody>
          <a:bodyPr wrap="square">
            <a:spAutoFit/>
          </a:bodyPr>
          <a:lstStyle/>
          <a:p>
            <a:pPr algn="ctr" eaLnBrk="1" hangingPunct="1"/>
            <a:r>
              <a:rPr lang="en-US" sz="1400" b="1" dirty="0">
                <a:solidFill>
                  <a:srgbClr val="C00000"/>
                </a:solidFill>
                <a:latin typeface="Calibri" panose="020F0502020204030204" pitchFamily="34" charset="0"/>
                <a:cs typeface="Calibri" panose="020F0502020204030204" pitchFamily="34" charset="0"/>
              </a:rPr>
              <a:t>CMAQ</a:t>
            </a:r>
          </a:p>
        </p:txBody>
      </p:sp>
      <p:sp>
        <p:nvSpPr>
          <p:cNvPr id="18" name="Slide Number Placeholder 17">
            <a:extLst>
              <a:ext uri="{FF2B5EF4-FFF2-40B4-BE49-F238E27FC236}">
                <a16:creationId xmlns:a16="http://schemas.microsoft.com/office/drawing/2014/main" id="{7A5F7657-45E1-4DC4-9DB8-8EA885805188}"/>
              </a:ext>
            </a:extLst>
          </p:cNvPr>
          <p:cNvSpPr>
            <a:spLocks noGrp="1"/>
          </p:cNvSpPr>
          <p:nvPr>
            <p:ph type="sldNum" sz="quarter" idx="12"/>
          </p:nvPr>
        </p:nvSpPr>
        <p:spPr/>
        <p:txBody>
          <a:bodyPr/>
          <a:lstStyle/>
          <a:p>
            <a:fld id="{B1ACB710-0265-4668-9FC1-C9C0EDA73F24}" type="slidenum">
              <a:rPr lang="en-US" smtClean="0"/>
              <a:t>3</a:t>
            </a:fld>
            <a:endParaRPr lang="en-US"/>
          </a:p>
        </p:txBody>
      </p:sp>
    </p:spTree>
    <p:extLst>
      <p:ext uri="{BB962C8B-B14F-4D97-AF65-F5344CB8AC3E}">
        <p14:creationId xmlns:p14="http://schemas.microsoft.com/office/powerpoint/2010/main" val="1803707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DCDC03-7980-49B3-9FDC-66E6B9D53410}"/>
              </a:ext>
            </a:extLst>
          </p:cNvPr>
          <p:cNvSpPr>
            <a:spLocks noGrp="1"/>
          </p:cNvSpPr>
          <p:nvPr>
            <p:ph type="title"/>
          </p:nvPr>
        </p:nvSpPr>
        <p:spPr>
          <a:xfrm>
            <a:off x="3200400" y="299007"/>
            <a:ext cx="8991600" cy="990600"/>
          </a:xfrm>
        </p:spPr>
        <p:txBody>
          <a:bodyPr>
            <a:normAutofit/>
          </a:bodyPr>
          <a:lstStyle/>
          <a:p>
            <a:r>
              <a:rPr lang="en-US" dirty="0"/>
              <a:t>CMAQ Research Impact (2022) </a:t>
            </a:r>
          </a:p>
        </p:txBody>
      </p:sp>
      <p:sp>
        <p:nvSpPr>
          <p:cNvPr id="9" name="Title 4">
            <a:extLst>
              <a:ext uri="{FF2B5EF4-FFF2-40B4-BE49-F238E27FC236}">
                <a16:creationId xmlns:a16="http://schemas.microsoft.com/office/drawing/2014/main" id="{7C9C98C7-967C-4891-ACED-85A64DE27857}"/>
              </a:ext>
            </a:extLst>
          </p:cNvPr>
          <p:cNvSpPr txBox="1">
            <a:spLocks/>
          </p:cNvSpPr>
          <p:nvPr/>
        </p:nvSpPr>
        <p:spPr>
          <a:xfrm>
            <a:off x="7368458" y="2378118"/>
            <a:ext cx="4469607" cy="3346407"/>
          </a:xfrm>
          <a:prstGeom prst="rect">
            <a:avLst/>
          </a:prstGeom>
        </p:spPr>
        <p:txBody>
          <a:bodyPr/>
          <a:lstStyle>
            <a:lvl1pPr algn="ctr" rtl="0" eaLnBrk="1" fontAlgn="base" hangingPunct="1">
              <a:spcBef>
                <a:spcPct val="0"/>
              </a:spcBef>
              <a:spcAft>
                <a:spcPct val="0"/>
              </a:spcAft>
              <a:defRPr sz="3200" b="1">
                <a:solidFill>
                  <a:srgbClr val="026CB6"/>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pPr marL="285750" indent="-285750" algn="l">
              <a:spcBef>
                <a:spcPts val="1200"/>
              </a:spcBef>
              <a:buFont typeface="Wingdings" panose="05000000000000000000" pitchFamily="2" charset="2"/>
              <a:buChar char="q"/>
            </a:pPr>
            <a:r>
              <a:rPr lang="en-US" sz="2000" kern="0" dirty="0">
                <a:solidFill>
                  <a:schemeClr val="accent5">
                    <a:lumMod val="75000"/>
                  </a:schemeClr>
                </a:solidFill>
                <a:latin typeface="Abadi" panose="020B0604020104020204" pitchFamily="34" charset="0"/>
              </a:rPr>
              <a:t>194 journal &amp; conference proceeding</a:t>
            </a:r>
            <a:r>
              <a:rPr lang="en-US" sz="2000" b="0" kern="0" dirty="0">
                <a:solidFill>
                  <a:schemeClr val="accent5">
                    <a:lumMod val="75000"/>
                  </a:schemeClr>
                </a:solidFill>
                <a:latin typeface="Abadi" panose="020B0604020104020204" pitchFamily="34" charset="0"/>
              </a:rPr>
              <a:t> </a:t>
            </a:r>
            <a:r>
              <a:rPr lang="en-US" sz="2000" b="0" kern="0" dirty="0">
                <a:solidFill>
                  <a:schemeClr val="accent1">
                    <a:lumMod val="75000"/>
                  </a:schemeClr>
                </a:solidFill>
                <a:latin typeface="Abadi" panose="020B0604020104020204" pitchFamily="34" charset="0"/>
              </a:rPr>
              <a:t>titles</a:t>
            </a:r>
          </a:p>
          <a:p>
            <a:pPr marL="285750" indent="-285750" algn="l">
              <a:spcBef>
                <a:spcPts val="1200"/>
              </a:spcBef>
              <a:buFont typeface="Wingdings" panose="05000000000000000000" pitchFamily="2" charset="2"/>
              <a:buChar char="q"/>
            </a:pPr>
            <a:r>
              <a:rPr lang="en-US" sz="2000" b="0" kern="0" dirty="0">
                <a:latin typeface="Abadi" panose="020B0604020104020204" pitchFamily="34" charset="0"/>
              </a:rPr>
              <a:t>Authors from </a:t>
            </a:r>
            <a:r>
              <a:rPr lang="en-US" sz="2000" kern="0" dirty="0">
                <a:solidFill>
                  <a:schemeClr val="accent5">
                    <a:lumMod val="75000"/>
                  </a:schemeClr>
                </a:solidFill>
                <a:latin typeface="Abadi" panose="020B0604020104020204" pitchFamily="34" charset="0"/>
              </a:rPr>
              <a:t>239 organizations </a:t>
            </a:r>
            <a:r>
              <a:rPr lang="en-US" sz="2000" b="0" kern="0" dirty="0">
                <a:latin typeface="Abadi" panose="020B0604020104020204" pitchFamily="34" charset="0"/>
              </a:rPr>
              <a:t>across </a:t>
            </a:r>
            <a:r>
              <a:rPr lang="en-US" sz="2000" kern="0" dirty="0">
                <a:solidFill>
                  <a:schemeClr val="accent5">
                    <a:lumMod val="75000"/>
                  </a:schemeClr>
                </a:solidFill>
                <a:latin typeface="Abadi" panose="020B0604020104020204" pitchFamily="34" charset="0"/>
              </a:rPr>
              <a:t>28 countries</a:t>
            </a:r>
          </a:p>
          <a:p>
            <a:pPr marL="285750" indent="-285750" algn="l">
              <a:spcBef>
                <a:spcPts val="1200"/>
              </a:spcBef>
              <a:buFont typeface="Wingdings" panose="05000000000000000000" pitchFamily="2" charset="2"/>
              <a:buChar char="q"/>
            </a:pPr>
            <a:r>
              <a:rPr lang="en-US" sz="2000" b="0" dirty="0">
                <a:latin typeface="Abadi" panose="020B0604020104020204" pitchFamily="34" charset="0"/>
              </a:rPr>
              <a:t>Over </a:t>
            </a:r>
            <a:r>
              <a:rPr lang="en-US" sz="2000" dirty="0">
                <a:solidFill>
                  <a:schemeClr val="accent5">
                    <a:lumMod val="75000"/>
                  </a:schemeClr>
                </a:solidFill>
                <a:latin typeface="Abadi" panose="020B0604020104020204" pitchFamily="34" charset="0"/>
              </a:rPr>
              <a:t>55%</a:t>
            </a:r>
            <a:r>
              <a:rPr lang="en-US" sz="2000" b="0" dirty="0">
                <a:latin typeface="Abadi" panose="020B0604020104020204" pitchFamily="34" charset="0"/>
              </a:rPr>
              <a:t> of 2022 publications </a:t>
            </a:r>
            <a:r>
              <a:rPr lang="en-US" sz="2000" dirty="0">
                <a:solidFill>
                  <a:schemeClr val="accent5">
                    <a:lumMod val="75000"/>
                  </a:schemeClr>
                </a:solidFill>
                <a:latin typeface="Abadi" panose="020B0604020104020204" pitchFamily="34" charset="0"/>
              </a:rPr>
              <a:t>cited (as of March 2023)</a:t>
            </a:r>
            <a:r>
              <a:rPr lang="en-US" sz="2000" b="0" dirty="0">
                <a:solidFill>
                  <a:schemeClr val="accent5">
                    <a:lumMod val="75000"/>
                  </a:schemeClr>
                </a:solidFill>
                <a:latin typeface="Abadi" panose="020B0604020104020204" pitchFamily="34" charset="0"/>
              </a:rPr>
              <a:t> </a:t>
            </a:r>
            <a:r>
              <a:rPr lang="en-US" sz="2000" b="0" dirty="0">
                <a:latin typeface="Abadi" panose="020B0604020104020204" pitchFamily="34" charset="0"/>
              </a:rPr>
              <a:t>resulting in </a:t>
            </a:r>
            <a:r>
              <a:rPr lang="en-US" sz="2000" dirty="0">
                <a:solidFill>
                  <a:schemeClr val="accent5">
                    <a:lumMod val="75000"/>
                  </a:schemeClr>
                </a:solidFill>
                <a:latin typeface="Abadi" panose="020B0604020104020204" pitchFamily="34" charset="0"/>
              </a:rPr>
              <a:t>&gt;216 citations</a:t>
            </a:r>
          </a:p>
          <a:p>
            <a:pPr marL="285750" indent="-285750" algn="l">
              <a:spcBef>
                <a:spcPts val="1200"/>
              </a:spcBef>
              <a:buFont typeface="Wingdings" panose="05000000000000000000" pitchFamily="2" charset="2"/>
              <a:buChar char="q"/>
            </a:pPr>
            <a:r>
              <a:rPr lang="en-US" sz="2000" dirty="0">
                <a:solidFill>
                  <a:schemeClr val="accent5">
                    <a:lumMod val="75000"/>
                  </a:schemeClr>
                </a:solidFill>
                <a:latin typeface="Abadi" panose="020B0604020104020204" pitchFamily="34" charset="0"/>
              </a:rPr>
              <a:t>1410 software downloads </a:t>
            </a:r>
            <a:r>
              <a:rPr lang="en-US" sz="2000" b="0" dirty="0">
                <a:latin typeface="Abadi" panose="020B0604020104020204" pitchFamily="34" charset="0"/>
              </a:rPr>
              <a:t>from CMAS Center, </a:t>
            </a:r>
            <a:r>
              <a:rPr lang="en-US" sz="2000" b="0" dirty="0" err="1">
                <a:latin typeface="Abadi" panose="020B0604020104020204" pitchFamily="34" charset="0"/>
              </a:rPr>
              <a:t>Zenodo</a:t>
            </a:r>
            <a:r>
              <a:rPr lang="en-US" sz="2000" b="0" dirty="0">
                <a:latin typeface="Abadi" panose="020B0604020104020204" pitchFamily="34" charset="0"/>
              </a:rPr>
              <a:t>, and GitHub</a:t>
            </a:r>
            <a:endParaRPr lang="en-US" sz="2000" kern="0" dirty="0">
              <a:latin typeface="Abadi" panose="020B0604020104020204" pitchFamily="34" charset="0"/>
            </a:endParaRPr>
          </a:p>
        </p:txBody>
      </p:sp>
      <p:sp>
        <p:nvSpPr>
          <p:cNvPr id="2" name="TextBox 1">
            <a:extLst>
              <a:ext uri="{FF2B5EF4-FFF2-40B4-BE49-F238E27FC236}">
                <a16:creationId xmlns:a16="http://schemas.microsoft.com/office/drawing/2014/main" id="{28D46833-08B9-4226-9874-28375013360A}"/>
              </a:ext>
            </a:extLst>
          </p:cNvPr>
          <p:cNvSpPr txBox="1"/>
          <p:nvPr/>
        </p:nvSpPr>
        <p:spPr>
          <a:xfrm>
            <a:off x="924416" y="1571290"/>
            <a:ext cx="5676945" cy="400110"/>
          </a:xfrm>
          <a:prstGeom prst="rect">
            <a:avLst/>
          </a:prstGeom>
          <a:noFill/>
        </p:spPr>
        <p:txBody>
          <a:bodyPr wrap="square" rtlCol="0">
            <a:spAutoFit/>
          </a:bodyPr>
          <a:lstStyle/>
          <a:p>
            <a:pPr algn="ctr"/>
            <a:r>
              <a:rPr lang="en-US" sz="2000" b="1" i="1" dirty="0">
                <a:latin typeface="Abadi" panose="020B0604020104020204" pitchFamily="34" charset="0"/>
              </a:rPr>
              <a:t>2022 CMAQ Publications per Coauthoring Country</a:t>
            </a:r>
          </a:p>
        </p:txBody>
      </p:sp>
      <p:sp>
        <p:nvSpPr>
          <p:cNvPr id="11" name="TextBox 10">
            <a:extLst>
              <a:ext uri="{FF2B5EF4-FFF2-40B4-BE49-F238E27FC236}">
                <a16:creationId xmlns:a16="http://schemas.microsoft.com/office/drawing/2014/main" id="{8EEA457B-B550-4778-9ACF-7BD125AFEE50}"/>
              </a:ext>
            </a:extLst>
          </p:cNvPr>
          <p:cNvSpPr txBox="1"/>
          <p:nvPr/>
        </p:nvSpPr>
        <p:spPr>
          <a:xfrm>
            <a:off x="586734" y="6147643"/>
            <a:ext cx="6352308" cy="338554"/>
          </a:xfrm>
          <a:prstGeom prst="rect">
            <a:avLst/>
          </a:prstGeom>
          <a:noFill/>
        </p:spPr>
        <p:txBody>
          <a:bodyPr wrap="square">
            <a:spAutoFit/>
          </a:bodyPr>
          <a:lstStyle/>
          <a:p>
            <a:pPr algn="ctr"/>
            <a:r>
              <a:rPr lang="en-US" sz="1600" dirty="0">
                <a:latin typeface="Abadi" panose="020B0604020104020204" pitchFamily="34" charset="0"/>
              </a:rPr>
              <a:t>2022 Research Impact Metrics Analysis (Courtesy: EPA-RTP Library)</a:t>
            </a:r>
          </a:p>
        </p:txBody>
      </p:sp>
      <p:sp>
        <p:nvSpPr>
          <p:cNvPr id="3" name="Slide Number Placeholder 2">
            <a:extLst>
              <a:ext uri="{FF2B5EF4-FFF2-40B4-BE49-F238E27FC236}">
                <a16:creationId xmlns:a16="http://schemas.microsoft.com/office/drawing/2014/main" id="{98D0CB4E-EA9F-48BE-AC7C-209BAC2D4FC7}"/>
              </a:ext>
            </a:extLst>
          </p:cNvPr>
          <p:cNvSpPr>
            <a:spLocks noGrp="1"/>
          </p:cNvSpPr>
          <p:nvPr>
            <p:ph type="sldNum" sz="quarter" idx="12"/>
          </p:nvPr>
        </p:nvSpPr>
        <p:spPr/>
        <p:txBody>
          <a:bodyPr/>
          <a:lstStyle/>
          <a:p>
            <a:fld id="{B1ACB710-0265-4668-9FC1-C9C0EDA73F24}" type="slidenum">
              <a:rPr lang="en-US" smtClean="0"/>
              <a:t>30</a:t>
            </a:fld>
            <a:endParaRPr lang="en-US"/>
          </a:p>
        </p:txBody>
      </p:sp>
      <p:pic>
        <p:nvPicPr>
          <p:cNvPr id="4" name="Picture 3">
            <a:extLst>
              <a:ext uri="{FF2B5EF4-FFF2-40B4-BE49-F238E27FC236}">
                <a16:creationId xmlns:a16="http://schemas.microsoft.com/office/drawing/2014/main" id="{F00CA806-7C09-749E-434F-6AD855B68262}"/>
              </a:ext>
            </a:extLst>
          </p:cNvPr>
          <p:cNvPicPr>
            <a:picLocks noChangeAspect="1"/>
          </p:cNvPicPr>
          <p:nvPr/>
        </p:nvPicPr>
        <p:blipFill rotWithShape="1">
          <a:blip r:embed="rId3"/>
          <a:srcRect t="1441" b="2254"/>
          <a:stretch/>
        </p:blipFill>
        <p:spPr bwMode="auto">
          <a:xfrm>
            <a:off x="621321" y="2000097"/>
            <a:ext cx="6317721" cy="4114800"/>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3084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6E53-41F9-5AA8-51B7-7C915E6820AA}"/>
              </a:ext>
            </a:extLst>
          </p:cNvPr>
          <p:cNvSpPr>
            <a:spLocks noGrp="1"/>
          </p:cNvSpPr>
          <p:nvPr>
            <p:ph type="title"/>
          </p:nvPr>
        </p:nvSpPr>
        <p:spPr/>
        <p:txBody>
          <a:bodyPr/>
          <a:lstStyle/>
          <a:p>
            <a:r>
              <a:rPr lang="en-US" dirty="0"/>
              <a:t>Moving Forward with CMAQ</a:t>
            </a:r>
          </a:p>
        </p:txBody>
      </p:sp>
      <p:sp>
        <p:nvSpPr>
          <p:cNvPr id="3" name="Slide Number Placeholder 2">
            <a:extLst>
              <a:ext uri="{FF2B5EF4-FFF2-40B4-BE49-F238E27FC236}">
                <a16:creationId xmlns:a16="http://schemas.microsoft.com/office/drawing/2014/main" id="{8E37CF6E-1AAE-610A-428D-86F359075EBE}"/>
              </a:ext>
            </a:extLst>
          </p:cNvPr>
          <p:cNvSpPr>
            <a:spLocks noGrp="1"/>
          </p:cNvSpPr>
          <p:nvPr>
            <p:ph type="sldNum" sz="quarter" idx="12"/>
          </p:nvPr>
        </p:nvSpPr>
        <p:spPr/>
        <p:txBody>
          <a:bodyPr/>
          <a:lstStyle/>
          <a:p>
            <a:fld id="{B1ACB710-0265-4668-9FC1-C9C0EDA73F24}" type="slidenum">
              <a:rPr lang="en-US" smtClean="0"/>
              <a:pPr/>
              <a:t>31</a:t>
            </a:fld>
            <a:endParaRPr lang="en-US"/>
          </a:p>
        </p:txBody>
      </p:sp>
      <p:grpSp>
        <p:nvGrpSpPr>
          <p:cNvPr id="4" name="Group 3">
            <a:extLst>
              <a:ext uri="{FF2B5EF4-FFF2-40B4-BE49-F238E27FC236}">
                <a16:creationId xmlns:a16="http://schemas.microsoft.com/office/drawing/2014/main" id="{16A70E85-CB35-DCE6-F5A8-157AE64EF0EE}"/>
              </a:ext>
            </a:extLst>
          </p:cNvPr>
          <p:cNvGrpSpPr/>
          <p:nvPr/>
        </p:nvGrpSpPr>
        <p:grpSpPr>
          <a:xfrm>
            <a:off x="-677972" y="3220698"/>
            <a:ext cx="13547944" cy="4550180"/>
            <a:chOff x="-677972" y="3220698"/>
            <a:chExt cx="13547944" cy="4550180"/>
          </a:xfrm>
        </p:grpSpPr>
        <p:grpSp>
          <p:nvGrpSpPr>
            <p:cNvPr id="5" name="Group 4">
              <a:extLst>
                <a:ext uri="{FF2B5EF4-FFF2-40B4-BE49-F238E27FC236}">
                  <a16:creationId xmlns:a16="http://schemas.microsoft.com/office/drawing/2014/main" id="{7580598B-B119-0BB2-C20D-F68E85DE7721}"/>
                </a:ext>
              </a:extLst>
            </p:cNvPr>
            <p:cNvGrpSpPr/>
            <p:nvPr/>
          </p:nvGrpSpPr>
          <p:grpSpPr>
            <a:xfrm>
              <a:off x="-677972" y="3220698"/>
              <a:ext cx="13547944" cy="4550180"/>
              <a:chOff x="-677972" y="3220698"/>
              <a:chExt cx="13547944" cy="4550180"/>
            </a:xfrm>
          </p:grpSpPr>
          <p:sp>
            <p:nvSpPr>
              <p:cNvPr id="41" name="Block Arc 40">
                <a:extLst>
                  <a:ext uri="{FF2B5EF4-FFF2-40B4-BE49-F238E27FC236}">
                    <a16:creationId xmlns:a16="http://schemas.microsoft.com/office/drawing/2014/main" id="{B8362300-8740-3B8C-8CC5-81D4E9C13084}"/>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2" name="Block Arc 41">
                <a:extLst>
                  <a:ext uri="{FF2B5EF4-FFF2-40B4-BE49-F238E27FC236}">
                    <a16:creationId xmlns:a16="http://schemas.microsoft.com/office/drawing/2014/main" id="{1AC945CB-A036-B90D-6542-522238665FE5}"/>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43" name="Block Arc 42">
                <a:extLst>
                  <a:ext uri="{FF2B5EF4-FFF2-40B4-BE49-F238E27FC236}">
                    <a16:creationId xmlns:a16="http://schemas.microsoft.com/office/drawing/2014/main" id="{5A7A2348-479D-4ABA-5CA3-57A14EB1C85B}"/>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4" name="Block Arc 43">
                <a:extLst>
                  <a:ext uri="{FF2B5EF4-FFF2-40B4-BE49-F238E27FC236}">
                    <a16:creationId xmlns:a16="http://schemas.microsoft.com/office/drawing/2014/main" id="{7EFE2D76-7A34-A507-F0F7-0EC179AF73CC}"/>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5" name="Block Arc 44">
                <a:extLst>
                  <a:ext uri="{FF2B5EF4-FFF2-40B4-BE49-F238E27FC236}">
                    <a16:creationId xmlns:a16="http://schemas.microsoft.com/office/drawing/2014/main" id="{28343F7E-7291-BDD4-2E2F-6BAA1A703307}"/>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6" name="Block Arc 45">
                <a:extLst>
                  <a:ext uri="{FF2B5EF4-FFF2-40B4-BE49-F238E27FC236}">
                    <a16:creationId xmlns:a16="http://schemas.microsoft.com/office/drawing/2014/main" id="{755379F7-FE00-7243-84BB-74F9BCABA81C}"/>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7" name="Block Arc 46">
                <a:extLst>
                  <a:ext uri="{FF2B5EF4-FFF2-40B4-BE49-F238E27FC236}">
                    <a16:creationId xmlns:a16="http://schemas.microsoft.com/office/drawing/2014/main" id="{88F4A3CE-6505-69BF-091C-56383FA01DE8}"/>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6" name="Group 5">
              <a:extLst>
                <a:ext uri="{FF2B5EF4-FFF2-40B4-BE49-F238E27FC236}">
                  <a16:creationId xmlns:a16="http://schemas.microsoft.com/office/drawing/2014/main" id="{54B4D796-349A-B5E1-DF3B-E8307641A8F8}"/>
                </a:ext>
              </a:extLst>
            </p:cNvPr>
            <p:cNvGrpSpPr/>
            <p:nvPr/>
          </p:nvGrpSpPr>
          <p:grpSpPr>
            <a:xfrm>
              <a:off x="190" y="5031327"/>
              <a:ext cx="11847304" cy="1707697"/>
              <a:chOff x="190" y="5031327"/>
              <a:chExt cx="11847304" cy="1707697"/>
            </a:xfrm>
          </p:grpSpPr>
          <p:cxnSp>
            <p:nvCxnSpPr>
              <p:cNvPr id="7" name="Straight Connector 6">
                <a:extLst>
                  <a:ext uri="{FF2B5EF4-FFF2-40B4-BE49-F238E27FC236}">
                    <a16:creationId xmlns:a16="http://schemas.microsoft.com/office/drawing/2014/main" id="{5114500B-6AB3-0C65-7E14-BDD23D689AFD}"/>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8D97A8-271F-23A3-A0B9-4BAF56EEDEE4}"/>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87E6F8-4D2E-5ADE-8D53-4BD2C4B6C6A8}"/>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EE6E00-7C86-6612-3F61-BC9BF75F29EB}"/>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E6F9FA-0F93-0575-EB75-C0F5CE3F7999}"/>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BC3C8D-859F-9077-BD1C-2278A2A3B186}"/>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D9D763-232A-3FD7-3C6B-63B0564DA7FB}"/>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B622DA-35AD-CA1E-3F63-D5C9128806CD}"/>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C800CE-253F-09A5-961C-91D1DFC113C1}"/>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7E6D78A-3574-4532-BC04-1F195311B672}"/>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68D884-A18A-DC76-7432-3815323BAB92}"/>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45762B-E7F4-90F5-09DA-7CCCDDF80D3D}"/>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96B9EB-F451-D3AC-889E-8099ABFD7D45}"/>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B94DBE5-FC6D-4F14-95F3-0E4BFF5EDF4A}"/>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1A4B75-0BA7-6E41-A9C2-BF178235523E}"/>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DE85E5C-3FFF-A065-EA2C-393AD5D95B5B}"/>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B4ABE4-D002-0609-DF94-F4466390FDA8}"/>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DA908DB-2AB3-0177-DF22-25F2D2528F7C}"/>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25" name="TextBox 24">
                <a:extLst>
                  <a:ext uri="{FF2B5EF4-FFF2-40B4-BE49-F238E27FC236}">
                    <a16:creationId xmlns:a16="http://schemas.microsoft.com/office/drawing/2014/main" id="{FEE93A17-0A5B-583A-5A61-CC2C332AA043}"/>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26" name="TextBox 25">
                <a:extLst>
                  <a:ext uri="{FF2B5EF4-FFF2-40B4-BE49-F238E27FC236}">
                    <a16:creationId xmlns:a16="http://schemas.microsoft.com/office/drawing/2014/main" id="{4C27AC71-CA1A-D474-FF42-423145EB53D5}"/>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27" name="TextBox 26">
                <a:extLst>
                  <a:ext uri="{FF2B5EF4-FFF2-40B4-BE49-F238E27FC236}">
                    <a16:creationId xmlns:a16="http://schemas.microsoft.com/office/drawing/2014/main" id="{FA205C8F-E629-4B3E-5323-C305103D102B}"/>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28" name="TextBox 27">
                <a:extLst>
                  <a:ext uri="{FF2B5EF4-FFF2-40B4-BE49-F238E27FC236}">
                    <a16:creationId xmlns:a16="http://schemas.microsoft.com/office/drawing/2014/main" id="{ADA3D67D-6384-7310-3CBF-28F5C6F2EAA4}"/>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29" name="TextBox 28">
                <a:extLst>
                  <a:ext uri="{FF2B5EF4-FFF2-40B4-BE49-F238E27FC236}">
                    <a16:creationId xmlns:a16="http://schemas.microsoft.com/office/drawing/2014/main" id="{95E3A755-E46E-CE1E-92F2-A97E760F2C3E}"/>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30" name="TextBox 29">
                <a:extLst>
                  <a:ext uri="{FF2B5EF4-FFF2-40B4-BE49-F238E27FC236}">
                    <a16:creationId xmlns:a16="http://schemas.microsoft.com/office/drawing/2014/main" id="{DFBD634E-FDF3-7A89-5ED7-026EE702A239}"/>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31" name="TextBox 30">
                <a:extLst>
                  <a:ext uri="{FF2B5EF4-FFF2-40B4-BE49-F238E27FC236}">
                    <a16:creationId xmlns:a16="http://schemas.microsoft.com/office/drawing/2014/main" id="{A78263A6-909F-CB5E-5A08-3FEAFD5D9FB3}"/>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32" name="TextBox 31">
                <a:extLst>
                  <a:ext uri="{FF2B5EF4-FFF2-40B4-BE49-F238E27FC236}">
                    <a16:creationId xmlns:a16="http://schemas.microsoft.com/office/drawing/2014/main" id="{3E2A42B3-80A9-5079-2139-2A091191F43E}"/>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33" name="TextBox 32">
                <a:extLst>
                  <a:ext uri="{FF2B5EF4-FFF2-40B4-BE49-F238E27FC236}">
                    <a16:creationId xmlns:a16="http://schemas.microsoft.com/office/drawing/2014/main" id="{F6E10ED6-98BB-6025-CDE4-B184DDCA3AB3}"/>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34" name="TextBox 33">
                <a:extLst>
                  <a:ext uri="{FF2B5EF4-FFF2-40B4-BE49-F238E27FC236}">
                    <a16:creationId xmlns:a16="http://schemas.microsoft.com/office/drawing/2014/main" id="{2DF3F026-9AF2-E49E-071F-474EB735B200}"/>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35" name="TextBox 34">
                <a:extLst>
                  <a:ext uri="{FF2B5EF4-FFF2-40B4-BE49-F238E27FC236}">
                    <a16:creationId xmlns:a16="http://schemas.microsoft.com/office/drawing/2014/main" id="{6D661B5B-866E-4104-35A6-1A77AA67CA89}"/>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36" name="TextBox 35">
                <a:extLst>
                  <a:ext uri="{FF2B5EF4-FFF2-40B4-BE49-F238E27FC236}">
                    <a16:creationId xmlns:a16="http://schemas.microsoft.com/office/drawing/2014/main" id="{CE2479E6-DC15-81E5-F679-4E75BD39456D}"/>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37" name="TextBox 36">
                <a:extLst>
                  <a:ext uri="{FF2B5EF4-FFF2-40B4-BE49-F238E27FC236}">
                    <a16:creationId xmlns:a16="http://schemas.microsoft.com/office/drawing/2014/main" id="{9EFCC386-5EFE-1BD8-98DE-311D7010E5D5}"/>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38" name="TextBox 37">
                <a:extLst>
                  <a:ext uri="{FF2B5EF4-FFF2-40B4-BE49-F238E27FC236}">
                    <a16:creationId xmlns:a16="http://schemas.microsoft.com/office/drawing/2014/main" id="{E9CC83DC-3C03-C028-0C1D-1216870ABD5B}"/>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39" name="TextBox 38">
                <a:extLst>
                  <a:ext uri="{FF2B5EF4-FFF2-40B4-BE49-F238E27FC236}">
                    <a16:creationId xmlns:a16="http://schemas.microsoft.com/office/drawing/2014/main" id="{34F75585-6D53-0EDC-1B5C-D25494E33319}"/>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40" name="TextBox 39">
                <a:extLst>
                  <a:ext uri="{FF2B5EF4-FFF2-40B4-BE49-F238E27FC236}">
                    <a16:creationId xmlns:a16="http://schemas.microsoft.com/office/drawing/2014/main" id="{0CCB1713-F6BA-A19D-FEAF-F44C23CFCD9C}"/>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48" name="Star: 5 Points 47">
            <a:extLst>
              <a:ext uri="{FF2B5EF4-FFF2-40B4-BE49-F238E27FC236}">
                <a16:creationId xmlns:a16="http://schemas.microsoft.com/office/drawing/2014/main" id="{3A2E0E60-4E9A-7DB2-1DBD-7BEEDF1F32F3}"/>
              </a:ext>
            </a:extLst>
          </p:cNvPr>
          <p:cNvSpPr>
            <a:spLocks noChangeAspect="1"/>
          </p:cNvSpPr>
          <p:nvPr/>
        </p:nvSpPr>
        <p:spPr>
          <a:xfrm>
            <a:off x="11703554" y="4919864"/>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4" name="Group 1023">
            <a:extLst>
              <a:ext uri="{FF2B5EF4-FFF2-40B4-BE49-F238E27FC236}">
                <a16:creationId xmlns:a16="http://schemas.microsoft.com/office/drawing/2014/main" id="{931A418E-3D7F-39D6-94DB-FFF954C6DDCF}"/>
              </a:ext>
            </a:extLst>
          </p:cNvPr>
          <p:cNvGrpSpPr/>
          <p:nvPr/>
        </p:nvGrpSpPr>
        <p:grpSpPr>
          <a:xfrm>
            <a:off x="109856" y="1379190"/>
            <a:ext cx="3840480" cy="3473606"/>
            <a:chOff x="109856" y="1379190"/>
            <a:chExt cx="3840480" cy="3473606"/>
          </a:xfrm>
        </p:grpSpPr>
        <p:sp>
          <p:nvSpPr>
            <p:cNvPr id="51" name="Rectangle 50">
              <a:extLst>
                <a:ext uri="{FF2B5EF4-FFF2-40B4-BE49-F238E27FC236}">
                  <a16:creationId xmlns:a16="http://schemas.microsoft.com/office/drawing/2014/main" id="{3F48664D-D15B-650C-6832-7ECE9061A6E7}"/>
                </a:ext>
              </a:extLst>
            </p:cNvPr>
            <p:cNvSpPr/>
            <p:nvPr/>
          </p:nvSpPr>
          <p:spPr>
            <a:xfrm>
              <a:off x="109856" y="1379190"/>
              <a:ext cx="3840480" cy="3473606"/>
            </a:xfrm>
            <a:prstGeom prst="rect">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sz="2200" b="1" dirty="0">
                  <a:solidFill>
                    <a:schemeClr val="bg1"/>
                  </a:solidFill>
                  <a:latin typeface="Abadi" panose="020B0604020104020204" pitchFamily="34" charset="0"/>
                </a:rPr>
                <a:t>Chemistry for Multiple Endpoints with CRACMM</a:t>
              </a:r>
            </a:p>
          </p:txBody>
        </p:sp>
        <p:pic>
          <p:nvPicPr>
            <p:cNvPr id="1026" name="Picture 2">
              <a:extLst>
                <a:ext uri="{FF2B5EF4-FFF2-40B4-BE49-F238E27FC236}">
                  <a16:creationId xmlns:a16="http://schemas.microsoft.com/office/drawing/2014/main" id="{0862D7F6-E839-C320-791F-EBB1F036D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96" y="2276342"/>
              <a:ext cx="3657600" cy="1667861"/>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23744318-1929-982D-8ECD-8CC7F6D3AA83}"/>
                </a:ext>
              </a:extLst>
            </p:cNvPr>
            <p:cNvSpPr txBox="1"/>
            <p:nvPr/>
          </p:nvSpPr>
          <p:spPr>
            <a:xfrm>
              <a:off x="213755" y="4024130"/>
              <a:ext cx="3712876" cy="769441"/>
            </a:xfrm>
            <a:prstGeom prst="rect">
              <a:avLst/>
            </a:prstGeom>
            <a:noFill/>
          </p:spPr>
          <p:txBody>
            <a:bodyPr wrap="none" rtlCol="0">
              <a:spAutoFit/>
            </a:bodyPr>
            <a:lstStyle/>
            <a:p>
              <a:r>
                <a:rPr lang="en-US" sz="1600" dirty="0">
                  <a:solidFill>
                    <a:schemeClr val="bg1"/>
                  </a:solidFill>
                  <a:latin typeface="Abadi" panose="020B0604020104020204" pitchFamily="34" charset="0"/>
                </a:rPr>
                <a:t>Pye et al., </a:t>
              </a:r>
              <a:r>
                <a:rPr lang="en-US" sz="1600" i="1" dirty="0">
                  <a:solidFill>
                    <a:schemeClr val="bg1"/>
                  </a:solidFill>
                  <a:latin typeface="Abadi" panose="020B0604020104020204" pitchFamily="34" charset="0"/>
                </a:rPr>
                <a:t>Atmos. Chem. &amp; Phys</a:t>
              </a:r>
              <a:r>
                <a:rPr lang="en-US" sz="1600" dirty="0">
                  <a:solidFill>
                    <a:schemeClr val="bg1"/>
                  </a:solidFill>
                  <a:latin typeface="Abadi" panose="020B0604020104020204" pitchFamily="34" charset="0"/>
                </a:rPr>
                <a:t>., 2023</a:t>
              </a:r>
            </a:p>
            <a:p>
              <a:r>
                <a:rPr lang="en-US" sz="1400" dirty="0">
                  <a:solidFill>
                    <a:schemeClr val="bg1"/>
                  </a:solidFill>
                  <a:latin typeface="Abadi" panose="020B0604020104020204" pitchFamily="34" charset="0"/>
                  <a:hlinkClick r:id="rId3">
                    <a:extLst>
                      <a:ext uri="{A12FA001-AC4F-418D-AE19-62706E023703}">
                        <ahyp:hlinkClr xmlns:ahyp="http://schemas.microsoft.com/office/drawing/2018/hyperlinkcolor" val="tx"/>
                      </a:ext>
                    </a:extLst>
                  </a:hlinkClick>
                </a:rPr>
                <a:t>https://doi.org/10.5194/acp-23-5043-2023</a:t>
              </a:r>
              <a:r>
                <a:rPr lang="en-US" sz="1400" dirty="0">
                  <a:solidFill>
                    <a:schemeClr val="bg1"/>
                  </a:solidFill>
                  <a:latin typeface="Abadi" panose="020B0604020104020204" pitchFamily="34" charset="0"/>
                </a:rPr>
                <a:t> </a:t>
              </a:r>
            </a:p>
            <a:p>
              <a:r>
                <a:rPr lang="en-US" sz="1400" dirty="0">
                  <a:solidFill>
                    <a:schemeClr val="bg1"/>
                  </a:solidFill>
                  <a:latin typeface="Abadi" panose="020B0604020104020204" pitchFamily="34" charset="0"/>
                  <a:hlinkClick r:id="rId4">
                    <a:extLst>
                      <a:ext uri="{A12FA001-AC4F-418D-AE19-62706E023703}">
                        <ahyp:hlinkClr xmlns:ahyp="http://schemas.microsoft.com/office/drawing/2018/hyperlinkcolor" val="tx"/>
                      </a:ext>
                    </a:extLst>
                  </a:hlinkClick>
                </a:rPr>
                <a:t>https://www.epa.gov/cmaq/cracmm</a:t>
              </a:r>
              <a:r>
                <a:rPr lang="en-US" sz="1400" dirty="0">
                  <a:solidFill>
                    <a:schemeClr val="bg1"/>
                  </a:solidFill>
                  <a:latin typeface="Abadi" panose="020B0604020104020204" pitchFamily="34" charset="0"/>
                </a:rPr>
                <a:t> </a:t>
              </a:r>
            </a:p>
          </p:txBody>
        </p:sp>
      </p:grpSp>
      <p:grpSp>
        <p:nvGrpSpPr>
          <p:cNvPr id="1027" name="Group 1026">
            <a:extLst>
              <a:ext uri="{FF2B5EF4-FFF2-40B4-BE49-F238E27FC236}">
                <a16:creationId xmlns:a16="http://schemas.microsoft.com/office/drawing/2014/main" id="{66504C20-30D8-758E-5990-24E2FFA817EB}"/>
              </a:ext>
            </a:extLst>
          </p:cNvPr>
          <p:cNvGrpSpPr/>
          <p:nvPr/>
        </p:nvGrpSpPr>
        <p:grpSpPr>
          <a:xfrm>
            <a:off x="8227042" y="1379190"/>
            <a:ext cx="3840480" cy="3473606"/>
            <a:chOff x="8227042" y="1379190"/>
            <a:chExt cx="3840480" cy="3473606"/>
          </a:xfrm>
        </p:grpSpPr>
        <p:sp>
          <p:nvSpPr>
            <p:cNvPr id="50" name="Rectangle 49">
              <a:extLst>
                <a:ext uri="{FF2B5EF4-FFF2-40B4-BE49-F238E27FC236}">
                  <a16:creationId xmlns:a16="http://schemas.microsoft.com/office/drawing/2014/main" id="{7B31BA94-C31D-1044-51A7-CC5AB26BA976}"/>
                </a:ext>
              </a:extLst>
            </p:cNvPr>
            <p:cNvSpPr/>
            <p:nvPr/>
          </p:nvSpPr>
          <p:spPr>
            <a:xfrm>
              <a:off x="8227042" y="1379190"/>
              <a:ext cx="3840480" cy="3473606"/>
            </a:xfrm>
            <a:prstGeom prst="rect">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sz="2200" b="1" dirty="0">
                  <a:solidFill>
                    <a:schemeClr val="bg1"/>
                  </a:solidFill>
                  <a:latin typeface="Abadi" panose="020B0604020104020204" pitchFamily="34" charset="0"/>
                </a:rPr>
                <a:t>Cloud Computing</a:t>
              </a:r>
            </a:p>
          </p:txBody>
        </p:sp>
        <p:pic>
          <p:nvPicPr>
            <p:cNvPr id="52" name="Picture 51">
              <a:extLst>
                <a:ext uri="{FF2B5EF4-FFF2-40B4-BE49-F238E27FC236}">
                  <a16:creationId xmlns:a16="http://schemas.microsoft.com/office/drawing/2014/main" id="{A23CC4A7-279E-16AE-58A7-984B7562CFBF}"/>
                </a:ext>
              </a:extLst>
            </p:cNvPr>
            <p:cNvPicPr>
              <a:picLocks noChangeAspect="1"/>
            </p:cNvPicPr>
            <p:nvPr/>
          </p:nvPicPr>
          <p:blipFill rotWithShape="1">
            <a:blip r:embed="rId5">
              <a:clrChange>
                <a:clrFrom>
                  <a:srgbClr val="EFEFEF"/>
                </a:clrFrom>
                <a:clrTo>
                  <a:srgbClr val="EFEFEF">
                    <a:alpha val="0"/>
                  </a:srgbClr>
                </a:clrTo>
              </a:clrChange>
              <a:extLst>
                <a:ext uri="{28A0092B-C50C-407E-A947-70E740481C1C}">
                  <a14:useLocalDpi xmlns:a14="http://schemas.microsoft.com/office/drawing/2010/main" val="0"/>
                </a:ext>
              </a:extLst>
            </a:blip>
            <a:srcRect l="24506" r="22128"/>
            <a:stretch/>
          </p:blipFill>
          <p:spPr>
            <a:xfrm>
              <a:off x="8891539" y="1999670"/>
              <a:ext cx="2511486" cy="2743200"/>
            </a:xfrm>
            <a:prstGeom prst="rect">
              <a:avLst/>
            </a:prstGeom>
            <a:effectLst>
              <a:softEdge rad="50800"/>
            </a:effectLst>
          </p:spPr>
        </p:pic>
        <p:sp>
          <p:nvSpPr>
            <p:cNvPr id="54" name="TextBox 53">
              <a:extLst>
                <a:ext uri="{FF2B5EF4-FFF2-40B4-BE49-F238E27FC236}">
                  <a16:creationId xmlns:a16="http://schemas.microsoft.com/office/drawing/2014/main" id="{E41D4040-F019-DB3A-1DDA-F47011FC1DAD}"/>
                </a:ext>
              </a:extLst>
            </p:cNvPr>
            <p:cNvSpPr txBox="1"/>
            <p:nvPr/>
          </p:nvSpPr>
          <p:spPr>
            <a:xfrm>
              <a:off x="8363923" y="3117756"/>
              <a:ext cx="3566718" cy="923330"/>
            </a:xfrm>
            <a:prstGeom prst="rect">
              <a:avLst/>
            </a:prstGeom>
            <a:solidFill>
              <a:schemeClr val="tx1">
                <a:alpha val="50000"/>
              </a:schemeClr>
            </a:solidFill>
          </p:spPr>
          <p:txBody>
            <a:bodyPr wrap="square" rtlCol="0">
              <a:spAutoFit/>
            </a:bodyPr>
            <a:lstStyle/>
            <a:p>
              <a:r>
                <a:rPr lang="en-US" dirty="0">
                  <a:solidFill>
                    <a:schemeClr val="bg1"/>
                  </a:solidFill>
                  <a:latin typeface="Abadi" panose="020B0604020104020204" pitchFamily="34" charset="0"/>
                </a:rPr>
                <a:t>Cost-effective solutions for states and MJOs to increase efficiency of data sharing and support by EPA.</a:t>
              </a:r>
            </a:p>
          </p:txBody>
        </p:sp>
      </p:grpSp>
      <p:grpSp>
        <p:nvGrpSpPr>
          <p:cNvPr id="1025" name="Group 1024">
            <a:extLst>
              <a:ext uri="{FF2B5EF4-FFF2-40B4-BE49-F238E27FC236}">
                <a16:creationId xmlns:a16="http://schemas.microsoft.com/office/drawing/2014/main" id="{BF3A077C-8292-5661-B81D-B2C712DA8CC4}"/>
              </a:ext>
            </a:extLst>
          </p:cNvPr>
          <p:cNvGrpSpPr/>
          <p:nvPr/>
        </p:nvGrpSpPr>
        <p:grpSpPr>
          <a:xfrm>
            <a:off x="4168449" y="1379190"/>
            <a:ext cx="3840480" cy="3473606"/>
            <a:chOff x="4168449" y="1379190"/>
            <a:chExt cx="3840480" cy="3473606"/>
          </a:xfrm>
        </p:grpSpPr>
        <p:sp>
          <p:nvSpPr>
            <p:cNvPr id="49" name="Rectangle 48">
              <a:extLst>
                <a:ext uri="{FF2B5EF4-FFF2-40B4-BE49-F238E27FC236}">
                  <a16:creationId xmlns:a16="http://schemas.microsoft.com/office/drawing/2014/main" id="{DB0C9D68-BB73-A305-0658-DB81F2E72D6A}"/>
                </a:ext>
              </a:extLst>
            </p:cNvPr>
            <p:cNvSpPr/>
            <p:nvPr/>
          </p:nvSpPr>
          <p:spPr>
            <a:xfrm>
              <a:off x="4168449" y="1379190"/>
              <a:ext cx="3840480" cy="3473606"/>
            </a:xfrm>
            <a:prstGeom prst="rect">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sz="2200" b="1" dirty="0">
                  <a:solidFill>
                    <a:schemeClr val="bg1"/>
                  </a:solidFill>
                  <a:latin typeface="Abadi" panose="020B0604020104020204" pitchFamily="34" charset="0"/>
                </a:rPr>
                <a:t>Moving from WRF </a:t>
              </a:r>
              <a:br>
                <a:rPr lang="en-US" sz="2200" b="1" dirty="0">
                  <a:solidFill>
                    <a:schemeClr val="bg1"/>
                  </a:solidFill>
                  <a:latin typeface="Abadi" panose="020B0604020104020204" pitchFamily="34" charset="0"/>
                </a:rPr>
              </a:br>
              <a:r>
                <a:rPr lang="en-US" sz="2200" b="1" dirty="0">
                  <a:solidFill>
                    <a:schemeClr val="bg1"/>
                  </a:solidFill>
                  <a:latin typeface="Abadi" panose="020B0604020104020204" pitchFamily="34" charset="0"/>
                </a:rPr>
                <a:t>to Regional MPAS</a:t>
              </a:r>
            </a:p>
          </p:txBody>
        </p:sp>
        <p:pic>
          <p:nvPicPr>
            <p:cNvPr id="61" name="Picture 60">
              <a:extLst>
                <a:ext uri="{FF2B5EF4-FFF2-40B4-BE49-F238E27FC236}">
                  <a16:creationId xmlns:a16="http://schemas.microsoft.com/office/drawing/2014/main" id="{EB6FF1BD-A1DB-EC1E-970F-3219D4B55B42}"/>
                </a:ext>
              </a:extLst>
            </p:cNvPr>
            <p:cNvPicPr>
              <a:picLocks noChangeAspect="1"/>
            </p:cNvPicPr>
            <p:nvPr/>
          </p:nvPicPr>
          <p:blipFill>
            <a:blip r:embed="rId6"/>
            <a:stretch>
              <a:fillRect/>
            </a:stretch>
          </p:blipFill>
          <p:spPr>
            <a:xfrm>
              <a:off x="4259889" y="3111420"/>
              <a:ext cx="3657600" cy="894549"/>
            </a:xfrm>
            <a:prstGeom prst="rect">
              <a:avLst/>
            </a:prstGeom>
          </p:spPr>
        </p:pic>
        <p:sp>
          <p:nvSpPr>
            <p:cNvPr id="62" name="TextBox 61">
              <a:extLst>
                <a:ext uri="{FF2B5EF4-FFF2-40B4-BE49-F238E27FC236}">
                  <a16:creationId xmlns:a16="http://schemas.microsoft.com/office/drawing/2014/main" id="{4A8D199F-803F-89B1-9627-DF44F22A719B}"/>
                </a:ext>
              </a:extLst>
            </p:cNvPr>
            <p:cNvSpPr txBox="1"/>
            <p:nvPr/>
          </p:nvSpPr>
          <p:spPr>
            <a:xfrm>
              <a:off x="4214795" y="4162359"/>
              <a:ext cx="3179075" cy="584775"/>
            </a:xfrm>
            <a:prstGeom prst="rect">
              <a:avLst/>
            </a:prstGeom>
            <a:noFill/>
          </p:spPr>
          <p:txBody>
            <a:bodyPr wrap="none" rtlCol="0">
              <a:spAutoFit/>
            </a:bodyPr>
            <a:lstStyle/>
            <a:p>
              <a:r>
                <a:rPr lang="en-US" sz="1600" dirty="0" err="1">
                  <a:solidFill>
                    <a:schemeClr val="bg1"/>
                  </a:solidFill>
                  <a:latin typeface="Abadi" panose="020B0604020104020204" pitchFamily="34" charset="0"/>
                </a:rPr>
                <a:t>Duda</a:t>
              </a:r>
              <a:r>
                <a:rPr lang="en-US" sz="1600" dirty="0">
                  <a:solidFill>
                    <a:schemeClr val="bg1"/>
                  </a:solidFill>
                  <a:latin typeface="Abadi" panose="020B0604020104020204" pitchFamily="34" charset="0"/>
                </a:rPr>
                <a:t>, NCAR, 2023</a:t>
              </a:r>
            </a:p>
            <a:p>
              <a:r>
                <a:rPr lang="en-US" sz="1600" dirty="0">
                  <a:solidFill>
                    <a:schemeClr val="bg1"/>
                  </a:solidFill>
                  <a:latin typeface="Abadi" panose="020B0604020104020204" pitchFamily="34" charset="0"/>
                </a:rPr>
                <a:t>Joint WRF/MPAS Users Workshop </a:t>
              </a:r>
            </a:p>
          </p:txBody>
        </p:sp>
        <p:sp>
          <p:nvSpPr>
            <p:cNvPr id="63" name="TextBox 62">
              <a:extLst>
                <a:ext uri="{FF2B5EF4-FFF2-40B4-BE49-F238E27FC236}">
                  <a16:creationId xmlns:a16="http://schemas.microsoft.com/office/drawing/2014/main" id="{E4182119-C696-4EEA-1369-D41659A03522}"/>
                </a:ext>
              </a:extLst>
            </p:cNvPr>
            <p:cNvSpPr txBox="1"/>
            <p:nvPr/>
          </p:nvSpPr>
          <p:spPr>
            <a:xfrm>
              <a:off x="4305330" y="2285746"/>
              <a:ext cx="3566718" cy="646331"/>
            </a:xfrm>
            <a:prstGeom prst="rect">
              <a:avLst/>
            </a:prstGeom>
            <a:solidFill>
              <a:schemeClr val="tx1">
                <a:alpha val="50000"/>
              </a:schemeClr>
            </a:solidFill>
            <a:effectLst>
              <a:softEdge rad="25400"/>
            </a:effectLst>
          </p:spPr>
          <p:txBody>
            <a:bodyPr wrap="square" rtlCol="0">
              <a:spAutoFit/>
            </a:bodyPr>
            <a:lstStyle/>
            <a:p>
              <a:r>
                <a:rPr lang="en-US" dirty="0">
                  <a:solidFill>
                    <a:schemeClr val="bg1"/>
                  </a:solidFill>
                  <a:latin typeface="Abadi" panose="020B0604020104020204" pitchFamily="34" charset="0"/>
                </a:rPr>
                <a:t>NCAR is shifting resources from WRF to MPAS.</a:t>
              </a:r>
            </a:p>
          </p:txBody>
        </p:sp>
      </p:grpSp>
    </p:spTree>
    <p:extLst>
      <p:ext uri="{BB962C8B-B14F-4D97-AF65-F5344CB8AC3E}">
        <p14:creationId xmlns:p14="http://schemas.microsoft.com/office/powerpoint/2010/main" val="1312340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group of people posing for a photo&#10;&#10;Description automatically generated">
            <a:extLst>
              <a:ext uri="{FF2B5EF4-FFF2-40B4-BE49-F238E27FC236}">
                <a16:creationId xmlns:a16="http://schemas.microsoft.com/office/drawing/2014/main" id="{BE756870-9057-4E37-8E0C-78428E2642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8098" y="157065"/>
            <a:ext cx="9815804" cy="6543869"/>
          </a:xfrm>
          <a:prstGeom prst="rect">
            <a:avLst/>
          </a:prstGeom>
          <a:effectLst>
            <a:softEdge rad="152400"/>
          </a:effectLst>
        </p:spPr>
      </p:pic>
      <p:sp>
        <p:nvSpPr>
          <p:cNvPr id="2" name="Slide Number Placeholder 1">
            <a:extLst>
              <a:ext uri="{FF2B5EF4-FFF2-40B4-BE49-F238E27FC236}">
                <a16:creationId xmlns:a16="http://schemas.microsoft.com/office/drawing/2014/main" id="{BEA82A39-31E8-48D8-AC7F-B34A6A907AC0}"/>
              </a:ext>
            </a:extLst>
          </p:cNvPr>
          <p:cNvSpPr>
            <a:spLocks noGrp="1"/>
          </p:cNvSpPr>
          <p:nvPr>
            <p:ph type="sldNum" sz="quarter" idx="12"/>
          </p:nvPr>
        </p:nvSpPr>
        <p:spPr/>
        <p:txBody>
          <a:bodyPr/>
          <a:lstStyle/>
          <a:p>
            <a:fld id="{B1ACB710-0265-4668-9FC1-C9C0EDA73F24}" type="slidenum">
              <a:rPr lang="en-US" smtClean="0"/>
              <a:t>32</a:t>
            </a:fld>
            <a:endParaRPr lang="en-US"/>
          </a:p>
        </p:txBody>
      </p:sp>
    </p:spTree>
    <p:extLst>
      <p:ext uri="{BB962C8B-B14F-4D97-AF65-F5344CB8AC3E}">
        <p14:creationId xmlns:p14="http://schemas.microsoft.com/office/powerpoint/2010/main" val="2366728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4AFE-8DC3-8ACE-78E2-DE0B85CF3AD5}"/>
              </a:ext>
            </a:extLst>
          </p:cNvPr>
          <p:cNvSpPr>
            <a:spLocks noGrp="1"/>
          </p:cNvSpPr>
          <p:nvPr>
            <p:ph type="title"/>
          </p:nvPr>
        </p:nvSpPr>
        <p:spPr/>
        <p:txBody>
          <a:bodyPr/>
          <a:lstStyle/>
          <a:p>
            <a:r>
              <a:rPr lang="en-US" dirty="0"/>
              <a:t>In Memoriam…</a:t>
            </a:r>
          </a:p>
        </p:txBody>
      </p:sp>
      <p:sp>
        <p:nvSpPr>
          <p:cNvPr id="5" name="Content Placeholder 4">
            <a:extLst>
              <a:ext uri="{FF2B5EF4-FFF2-40B4-BE49-F238E27FC236}">
                <a16:creationId xmlns:a16="http://schemas.microsoft.com/office/drawing/2014/main" id="{7B81CAE2-A6C8-A6BD-DD87-593BDD4D40B3}"/>
              </a:ext>
            </a:extLst>
          </p:cNvPr>
          <p:cNvSpPr>
            <a:spLocks noGrp="1"/>
          </p:cNvSpPr>
          <p:nvPr>
            <p:ph idx="1"/>
          </p:nvPr>
        </p:nvSpPr>
        <p:spPr/>
        <p:txBody>
          <a:bodyPr/>
          <a:lstStyle/>
          <a:p>
            <a:pPr marL="0" indent="0">
              <a:buNone/>
            </a:pPr>
            <a:r>
              <a:rPr lang="en-US" dirty="0"/>
              <a:t>This keynote is dedicated to those who steered the direction of CMAQ and are no longer with us to celebrate, including but not limited to:</a:t>
            </a:r>
          </a:p>
        </p:txBody>
      </p:sp>
      <p:sp>
        <p:nvSpPr>
          <p:cNvPr id="3" name="Slide Number Placeholder 2">
            <a:extLst>
              <a:ext uri="{FF2B5EF4-FFF2-40B4-BE49-F238E27FC236}">
                <a16:creationId xmlns:a16="http://schemas.microsoft.com/office/drawing/2014/main" id="{C4171952-4704-028C-D9E8-A876FEF88F8B}"/>
              </a:ext>
            </a:extLst>
          </p:cNvPr>
          <p:cNvSpPr>
            <a:spLocks noGrp="1"/>
          </p:cNvSpPr>
          <p:nvPr>
            <p:ph type="sldNum" sz="quarter" idx="12"/>
          </p:nvPr>
        </p:nvSpPr>
        <p:spPr/>
        <p:txBody>
          <a:bodyPr/>
          <a:lstStyle/>
          <a:p>
            <a:fld id="{B1ACB710-0265-4668-9FC1-C9C0EDA73F24}" type="slidenum">
              <a:rPr lang="en-US" smtClean="0"/>
              <a:pPr/>
              <a:t>33</a:t>
            </a:fld>
            <a:endParaRPr lang="en-US"/>
          </a:p>
        </p:txBody>
      </p:sp>
      <p:pic>
        <p:nvPicPr>
          <p:cNvPr id="4" name="Picture 3">
            <a:extLst>
              <a:ext uri="{FF2B5EF4-FFF2-40B4-BE49-F238E27FC236}">
                <a16:creationId xmlns:a16="http://schemas.microsoft.com/office/drawing/2014/main" id="{CC39AFC5-655D-ED87-2937-18FE8FC6B0C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140073" y="3886200"/>
            <a:ext cx="2776717" cy="2743200"/>
          </a:xfrm>
          <a:prstGeom prst="ellipse">
            <a:avLst/>
          </a:prstGeom>
          <a:ln w="12700">
            <a:solidFill>
              <a:schemeClr val="accent5">
                <a:lumMod val="50000"/>
              </a:schemeClr>
            </a:solidFill>
          </a:ln>
        </p:spPr>
      </p:pic>
      <p:sp>
        <p:nvSpPr>
          <p:cNvPr id="7" name="TextBox 6">
            <a:extLst>
              <a:ext uri="{FF2B5EF4-FFF2-40B4-BE49-F238E27FC236}">
                <a16:creationId xmlns:a16="http://schemas.microsoft.com/office/drawing/2014/main" id="{27BC889E-518F-8F7E-1322-A93231F43AFC}"/>
              </a:ext>
            </a:extLst>
          </p:cNvPr>
          <p:cNvSpPr txBox="1"/>
          <p:nvPr/>
        </p:nvSpPr>
        <p:spPr>
          <a:xfrm>
            <a:off x="1399673" y="2930906"/>
            <a:ext cx="8241632" cy="1815882"/>
          </a:xfrm>
          <a:prstGeom prst="rect">
            <a:avLst/>
          </a:prstGeom>
          <a:noFill/>
        </p:spPr>
        <p:txBody>
          <a:bodyPr wrap="square" numCol="2" rtlCol="0">
            <a:spAutoFit/>
          </a:bodyPr>
          <a:lstStyle/>
          <a:p>
            <a:r>
              <a:rPr lang="en-US" sz="2800" dirty="0">
                <a:solidFill>
                  <a:schemeClr val="bg1">
                    <a:lumMod val="50000"/>
                  </a:schemeClr>
                </a:solidFill>
                <a:latin typeface="Abadi" panose="020B0604020104020204" pitchFamily="34" charset="0"/>
              </a:rPr>
              <a:t>Daewon Byun</a:t>
            </a:r>
          </a:p>
          <a:p>
            <a:r>
              <a:rPr lang="en-US" sz="2800" dirty="0">
                <a:solidFill>
                  <a:schemeClr val="bg1">
                    <a:lumMod val="50000"/>
                  </a:schemeClr>
                </a:solidFill>
                <a:latin typeface="Abadi" panose="020B0604020104020204" pitchFamily="34" charset="0"/>
              </a:rPr>
              <a:t>Jason Ching</a:t>
            </a:r>
          </a:p>
          <a:p>
            <a:r>
              <a:rPr lang="en-US" sz="2800" dirty="0">
                <a:solidFill>
                  <a:schemeClr val="bg1">
                    <a:lumMod val="50000"/>
                  </a:schemeClr>
                </a:solidFill>
                <a:latin typeface="Abadi" panose="020B0604020104020204" pitchFamily="34" charset="0"/>
              </a:rPr>
              <a:t>Adel Hanna</a:t>
            </a:r>
          </a:p>
          <a:p>
            <a:r>
              <a:rPr lang="en-US" sz="2800" dirty="0">
                <a:solidFill>
                  <a:schemeClr val="bg1">
                    <a:lumMod val="50000"/>
                  </a:schemeClr>
                </a:solidFill>
                <a:latin typeface="Abadi" panose="020B0604020104020204" pitchFamily="34" charset="0"/>
              </a:rPr>
              <a:t>S.T. Rao</a:t>
            </a:r>
          </a:p>
          <a:p>
            <a:r>
              <a:rPr lang="en-US" sz="2800" dirty="0">
                <a:solidFill>
                  <a:schemeClr val="bg1">
                    <a:lumMod val="50000"/>
                  </a:schemeClr>
                </a:solidFill>
                <a:latin typeface="Abadi" panose="020B0604020104020204" pitchFamily="34" charset="0"/>
              </a:rPr>
              <a:t>Frank </a:t>
            </a:r>
            <a:r>
              <a:rPr lang="en-US" sz="2800" dirty="0" err="1">
                <a:solidFill>
                  <a:schemeClr val="bg1">
                    <a:lumMod val="50000"/>
                  </a:schemeClr>
                </a:solidFill>
                <a:latin typeface="Abadi" panose="020B0604020104020204" pitchFamily="34" charset="0"/>
              </a:rPr>
              <a:t>Schiermeier</a:t>
            </a:r>
            <a:endParaRPr lang="en-US" sz="2800" dirty="0">
              <a:solidFill>
                <a:schemeClr val="bg1">
                  <a:lumMod val="50000"/>
                </a:schemeClr>
              </a:solidFill>
              <a:latin typeface="Abadi" panose="020B0604020104020204" pitchFamily="34" charset="0"/>
            </a:endParaRPr>
          </a:p>
          <a:p>
            <a:r>
              <a:rPr lang="en-US" sz="2800" dirty="0">
                <a:solidFill>
                  <a:schemeClr val="bg1">
                    <a:lumMod val="50000"/>
                  </a:schemeClr>
                </a:solidFill>
                <a:latin typeface="Abadi" panose="020B0604020104020204" pitchFamily="34" charset="0"/>
              </a:rPr>
              <a:t>Gary Walter</a:t>
            </a:r>
          </a:p>
          <a:p>
            <a:r>
              <a:rPr lang="en-US" sz="2800" dirty="0">
                <a:solidFill>
                  <a:schemeClr val="bg1">
                    <a:lumMod val="50000"/>
                  </a:schemeClr>
                </a:solidFill>
                <a:latin typeface="Abadi" panose="020B0604020104020204" pitchFamily="34" charset="0"/>
              </a:rPr>
              <a:t>Jeff Young</a:t>
            </a:r>
          </a:p>
        </p:txBody>
      </p:sp>
      <p:sp>
        <p:nvSpPr>
          <p:cNvPr id="8" name="TextBox 7">
            <a:extLst>
              <a:ext uri="{FF2B5EF4-FFF2-40B4-BE49-F238E27FC236}">
                <a16:creationId xmlns:a16="http://schemas.microsoft.com/office/drawing/2014/main" id="{BBD6932A-AB2E-3A98-2A7D-32BC8B641220}"/>
              </a:ext>
            </a:extLst>
          </p:cNvPr>
          <p:cNvSpPr txBox="1"/>
          <p:nvPr/>
        </p:nvSpPr>
        <p:spPr>
          <a:xfrm>
            <a:off x="470721" y="5253504"/>
            <a:ext cx="8496816" cy="1384995"/>
          </a:xfrm>
          <a:prstGeom prst="rect">
            <a:avLst/>
          </a:prstGeom>
          <a:noFill/>
        </p:spPr>
        <p:txBody>
          <a:bodyPr wrap="square" rtlCol="0">
            <a:spAutoFit/>
          </a:bodyPr>
          <a:lstStyle/>
          <a:p>
            <a:r>
              <a:rPr lang="en-US" sz="2800" dirty="0">
                <a:latin typeface="Abadi" panose="020B0604020104020204" pitchFamily="34" charset="0"/>
              </a:rPr>
              <a:t>We thank them for their indelible contributions to the community.</a:t>
            </a:r>
          </a:p>
          <a:p>
            <a:endParaRPr lang="en-US" sz="2800" dirty="0">
              <a:latin typeface="Abadi" panose="020B0604020104020204" pitchFamily="34" charset="0"/>
            </a:endParaRPr>
          </a:p>
        </p:txBody>
      </p:sp>
    </p:spTree>
    <p:extLst>
      <p:ext uri="{BB962C8B-B14F-4D97-AF65-F5344CB8AC3E}">
        <p14:creationId xmlns:p14="http://schemas.microsoft.com/office/powerpoint/2010/main" val="1867503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5">
            <a:extLst>
              <a:ext uri="{FF2B5EF4-FFF2-40B4-BE49-F238E27FC236}">
                <a16:creationId xmlns:a16="http://schemas.microsoft.com/office/drawing/2014/main" id="{0B0E6B84-AAC3-7C10-FE98-63D39C0042B7}"/>
              </a:ext>
            </a:extLst>
          </p:cNvPr>
          <p:cNvGrpSpPr/>
          <p:nvPr/>
        </p:nvGrpSpPr>
        <p:grpSpPr>
          <a:xfrm>
            <a:off x="-677972" y="3220698"/>
            <a:ext cx="13547944" cy="4550180"/>
            <a:chOff x="-677972" y="3220698"/>
            <a:chExt cx="13547944" cy="4550180"/>
          </a:xfrm>
        </p:grpSpPr>
        <p:grpSp>
          <p:nvGrpSpPr>
            <p:cNvPr id="117" name="Group 116">
              <a:extLst>
                <a:ext uri="{FF2B5EF4-FFF2-40B4-BE49-F238E27FC236}">
                  <a16:creationId xmlns:a16="http://schemas.microsoft.com/office/drawing/2014/main" id="{A020EF3D-5FA5-842A-C505-7F7AEAB836AE}"/>
                </a:ext>
              </a:extLst>
            </p:cNvPr>
            <p:cNvGrpSpPr/>
            <p:nvPr/>
          </p:nvGrpSpPr>
          <p:grpSpPr>
            <a:xfrm>
              <a:off x="-677972" y="3220698"/>
              <a:ext cx="13547944" cy="4550180"/>
              <a:chOff x="-677972" y="3220698"/>
              <a:chExt cx="13547944" cy="4550180"/>
            </a:xfrm>
          </p:grpSpPr>
          <p:sp>
            <p:nvSpPr>
              <p:cNvPr id="153" name="Block Arc 152">
                <a:extLst>
                  <a:ext uri="{FF2B5EF4-FFF2-40B4-BE49-F238E27FC236}">
                    <a16:creationId xmlns:a16="http://schemas.microsoft.com/office/drawing/2014/main" id="{7426E6D0-AAD1-DBAA-AC87-0EB69523D7A2}"/>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54" name="Block Arc 153">
                <a:extLst>
                  <a:ext uri="{FF2B5EF4-FFF2-40B4-BE49-F238E27FC236}">
                    <a16:creationId xmlns:a16="http://schemas.microsoft.com/office/drawing/2014/main" id="{CC11A8CE-4CC6-81F6-BF77-E4AA9F863E35}"/>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155" name="Block Arc 154">
                <a:extLst>
                  <a:ext uri="{FF2B5EF4-FFF2-40B4-BE49-F238E27FC236}">
                    <a16:creationId xmlns:a16="http://schemas.microsoft.com/office/drawing/2014/main" id="{940B1E64-0DB0-50F4-6175-A48BA2CC636D}"/>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56" name="Block Arc 155">
                <a:extLst>
                  <a:ext uri="{FF2B5EF4-FFF2-40B4-BE49-F238E27FC236}">
                    <a16:creationId xmlns:a16="http://schemas.microsoft.com/office/drawing/2014/main" id="{B7DE18F8-10DD-6CFE-B376-88396442FADC}"/>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57" name="Block Arc 156">
                <a:extLst>
                  <a:ext uri="{FF2B5EF4-FFF2-40B4-BE49-F238E27FC236}">
                    <a16:creationId xmlns:a16="http://schemas.microsoft.com/office/drawing/2014/main" id="{B03524D2-D2B7-E4B0-F4C6-10202E548474}"/>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58" name="Block Arc 157">
                <a:extLst>
                  <a:ext uri="{FF2B5EF4-FFF2-40B4-BE49-F238E27FC236}">
                    <a16:creationId xmlns:a16="http://schemas.microsoft.com/office/drawing/2014/main" id="{1560B724-265D-F056-D8C6-DEF4ECE780C3}"/>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59" name="Block Arc 158">
                <a:extLst>
                  <a:ext uri="{FF2B5EF4-FFF2-40B4-BE49-F238E27FC236}">
                    <a16:creationId xmlns:a16="http://schemas.microsoft.com/office/drawing/2014/main" id="{E2D6F7D4-E03D-F654-C334-7663084079AF}"/>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118" name="Group 117">
              <a:extLst>
                <a:ext uri="{FF2B5EF4-FFF2-40B4-BE49-F238E27FC236}">
                  <a16:creationId xmlns:a16="http://schemas.microsoft.com/office/drawing/2014/main" id="{33F7C2ED-35E4-BA21-F3D6-63C5006E0A9C}"/>
                </a:ext>
              </a:extLst>
            </p:cNvPr>
            <p:cNvGrpSpPr/>
            <p:nvPr/>
          </p:nvGrpSpPr>
          <p:grpSpPr>
            <a:xfrm>
              <a:off x="190" y="5031327"/>
              <a:ext cx="11847304" cy="1707697"/>
              <a:chOff x="190" y="5031327"/>
              <a:chExt cx="11847304" cy="1707697"/>
            </a:xfrm>
          </p:grpSpPr>
          <p:cxnSp>
            <p:nvCxnSpPr>
              <p:cNvPr id="119" name="Straight Connector 118">
                <a:extLst>
                  <a:ext uri="{FF2B5EF4-FFF2-40B4-BE49-F238E27FC236}">
                    <a16:creationId xmlns:a16="http://schemas.microsoft.com/office/drawing/2014/main" id="{738990CB-C7D1-9EC3-F125-93DEB5A462EB}"/>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D43B877-42DE-1DCF-CC5A-CED55EE6030E}"/>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E76E688-935F-FE5A-420C-27182A392A44}"/>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35A40FD-AC3A-D099-89B0-31AC4880140D}"/>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0DF1F99-9261-7A2B-EDCC-3BAD1C0996FA}"/>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E09FF90-F25E-8DC1-19C7-97890804C6A1}"/>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8D3E1D9-D03D-6D31-0C81-93FC6CD01567}"/>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E88A3F8-D948-B064-9C71-F03490A13563}"/>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92778FD-D1A0-5A77-D3DE-3F290B598165}"/>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3A7F2F3-0A2B-1111-7239-32D8E1A4F8A8}"/>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B6AD801-28B8-4DD0-A91E-3DFBFFDA704B}"/>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517A4ED-7089-9F49-71E1-37D5C15DDDF9}"/>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298775E-EE0F-28F6-93A4-578351788F37}"/>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A6E0462-F356-8CE4-5B5F-42507360B110}"/>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47857F9-6027-B225-6517-22CF89EEE2D4}"/>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00D797F-FEA2-3FE3-F818-03F746B6A31C}"/>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B9B51A2-BFDB-FCE4-EEDC-2CD1B5D7B3E1}"/>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AFBCB2FD-EE40-9248-F5C5-479EA9713FEF}"/>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137" name="TextBox 136">
                <a:extLst>
                  <a:ext uri="{FF2B5EF4-FFF2-40B4-BE49-F238E27FC236}">
                    <a16:creationId xmlns:a16="http://schemas.microsoft.com/office/drawing/2014/main" id="{ECCB1C8E-7A05-3CF9-9942-7C3F01AF6B5D}"/>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138" name="TextBox 137">
                <a:extLst>
                  <a:ext uri="{FF2B5EF4-FFF2-40B4-BE49-F238E27FC236}">
                    <a16:creationId xmlns:a16="http://schemas.microsoft.com/office/drawing/2014/main" id="{97036490-A320-914E-46EA-851EE8D50B04}"/>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139" name="TextBox 138">
                <a:extLst>
                  <a:ext uri="{FF2B5EF4-FFF2-40B4-BE49-F238E27FC236}">
                    <a16:creationId xmlns:a16="http://schemas.microsoft.com/office/drawing/2014/main" id="{BF46DD66-0A9F-D30C-6FB7-58C9EBB2BCBF}"/>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140" name="TextBox 139">
                <a:extLst>
                  <a:ext uri="{FF2B5EF4-FFF2-40B4-BE49-F238E27FC236}">
                    <a16:creationId xmlns:a16="http://schemas.microsoft.com/office/drawing/2014/main" id="{8DD9FB55-84E4-17FD-81F1-177D70399615}"/>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141" name="TextBox 140">
                <a:extLst>
                  <a:ext uri="{FF2B5EF4-FFF2-40B4-BE49-F238E27FC236}">
                    <a16:creationId xmlns:a16="http://schemas.microsoft.com/office/drawing/2014/main" id="{B21C360A-0C50-B9D0-2EA3-68998AA66028}"/>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142" name="TextBox 141">
                <a:extLst>
                  <a:ext uri="{FF2B5EF4-FFF2-40B4-BE49-F238E27FC236}">
                    <a16:creationId xmlns:a16="http://schemas.microsoft.com/office/drawing/2014/main" id="{142103C0-CAE7-D470-7BDE-F8101BE4DBD1}"/>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143" name="TextBox 142">
                <a:extLst>
                  <a:ext uri="{FF2B5EF4-FFF2-40B4-BE49-F238E27FC236}">
                    <a16:creationId xmlns:a16="http://schemas.microsoft.com/office/drawing/2014/main" id="{AEFE7252-399B-D22E-BA0E-E2B9D2A2C24D}"/>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144" name="TextBox 143">
                <a:extLst>
                  <a:ext uri="{FF2B5EF4-FFF2-40B4-BE49-F238E27FC236}">
                    <a16:creationId xmlns:a16="http://schemas.microsoft.com/office/drawing/2014/main" id="{252ABA75-A7C5-FE92-9CCA-E395F6572D84}"/>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145" name="TextBox 144">
                <a:extLst>
                  <a:ext uri="{FF2B5EF4-FFF2-40B4-BE49-F238E27FC236}">
                    <a16:creationId xmlns:a16="http://schemas.microsoft.com/office/drawing/2014/main" id="{8B180F7B-2030-4934-0B17-8681164052AA}"/>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146" name="TextBox 145">
                <a:extLst>
                  <a:ext uri="{FF2B5EF4-FFF2-40B4-BE49-F238E27FC236}">
                    <a16:creationId xmlns:a16="http://schemas.microsoft.com/office/drawing/2014/main" id="{28B9F6E1-6B39-2984-3D1E-AA753F9B7F92}"/>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147" name="TextBox 146">
                <a:extLst>
                  <a:ext uri="{FF2B5EF4-FFF2-40B4-BE49-F238E27FC236}">
                    <a16:creationId xmlns:a16="http://schemas.microsoft.com/office/drawing/2014/main" id="{96622EAE-0EE9-308B-4AB5-6F4A4EF1C5BC}"/>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148" name="TextBox 147">
                <a:extLst>
                  <a:ext uri="{FF2B5EF4-FFF2-40B4-BE49-F238E27FC236}">
                    <a16:creationId xmlns:a16="http://schemas.microsoft.com/office/drawing/2014/main" id="{67BADCAA-746C-B635-30E8-C3C515730AB1}"/>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149" name="TextBox 148">
                <a:extLst>
                  <a:ext uri="{FF2B5EF4-FFF2-40B4-BE49-F238E27FC236}">
                    <a16:creationId xmlns:a16="http://schemas.microsoft.com/office/drawing/2014/main" id="{27345FE1-1C2B-F2B0-97E1-5549A82AEA97}"/>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150" name="TextBox 149">
                <a:extLst>
                  <a:ext uri="{FF2B5EF4-FFF2-40B4-BE49-F238E27FC236}">
                    <a16:creationId xmlns:a16="http://schemas.microsoft.com/office/drawing/2014/main" id="{AFFB26E0-F7E4-39EE-F18A-76419DA7A339}"/>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151" name="TextBox 150">
                <a:extLst>
                  <a:ext uri="{FF2B5EF4-FFF2-40B4-BE49-F238E27FC236}">
                    <a16:creationId xmlns:a16="http://schemas.microsoft.com/office/drawing/2014/main" id="{D9DA9EAB-52E0-B16D-BB99-9A1E526BD1BA}"/>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152" name="TextBox 151">
                <a:extLst>
                  <a:ext uri="{FF2B5EF4-FFF2-40B4-BE49-F238E27FC236}">
                    <a16:creationId xmlns:a16="http://schemas.microsoft.com/office/drawing/2014/main" id="{5138BE97-EEE9-01AB-CE54-B9446BE4362D}"/>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2" name="Title 1">
            <a:extLst>
              <a:ext uri="{FF2B5EF4-FFF2-40B4-BE49-F238E27FC236}">
                <a16:creationId xmlns:a16="http://schemas.microsoft.com/office/drawing/2014/main" id="{4CE4C431-6D46-9BBE-C608-D9963E558FB9}"/>
              </a:ext>
            </a:extLst>
          </p:cNvPr>
          <p:cNvSpPr>
            <a:spLocks noGrp="1"/>
          </p:cNvSpPr>
          <p:nvPr>
            <p:ph type="title"/>
          </p:nvPr>
        </p:nvSpPr>
        <p:spPr/>
        <p:txBody>
          <a:bodyPr>
            <a:normAutofit/>
          </a:bodyPr>
          <a:lstStyle/>
          <a:p>
            <a:r>
              <a:rPr lang="en-US" dirty="0">
                <a:latin typeface="Abadi" panose="020B0604020104020204" pitchFamily="34" charset="0"/>
              </a:rPr>
              <a:t>Before CMAQ, it was “Models-3”.</a:t>
            </a:r>
          </a:p>
        </p:txBody>
      </p:sp>
      <p:sp>
        <p:nvSpPr>
          <p:cNvPr id="3" name="Slide Number Placeholder 2">
            <a:extLst>
              <a:ext uri="{FF2B5EF4-FFF2-40B4-BE49-F238E27FC236}">
                <a16:creationId xmlns:a16="http://schemas.microsoft.com/office/drawing/2014/main" id="{73156B21-FC85-DAE3-AED0-ABB1F2D3532F}"/>
              </a:ext>
            </a:extLst>
          </p:cNvPr>
          <p:cNvSpPr>
            <a:spLocks noGrp="1"/>
          </p:cNvSpPr>
          <p:nvPr>
            <p:ph type="sldNum" sz="quarter" idx="12"/>
          </p:nvPr>
        </p:nvSpPr>
        <p:spPr/>
        <p:txBody>
          <a:bodyPr/>
          <a:lstStyle/>
          <a:p>
            <a:fld id="{B1ACB710-0265-4668-9FC1-C9C0EDA73F24}" type="slidenum">
              <a:rPr lang="en-US" smtClean="0"/>
              <a:t>4</a:t>
            </a:fld>
            <a:endParaRPr lang="en-US"/>
          </a:p>
        </p:txBody>
      </p:sp>
      <p:sp>
        <p:nvSpPr>
          <p:cNvPr id="90" name="Star: 5 Points 89">
            <a:extLst>
              <a:ext uri="{FF2B5EF4-FFF2-40B4-BE49-F238E27FC236}">
                <a16:creationId xmlns:a16="http://schemas.microsoft.com/office/drawing/2014/main" id="{58096F6F-AFDD-77E7-14E4-58D0F3D9BB4A}"/>
              </a:ext>
            </a:extLst>
          </p:cNvPr>
          <p:cNvSpPr>
            <a:spLocks noChangeAspect="1"/>
          </p:cNvSpPr>
          <p:nvPr/>
        </p:nvSpPr>
        <p:spPr>
          <a:xfrm>
            <a:off x="42961" y="4813934"/>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descr="Text, letter&#10;&#10;Description automatically generated">
            <a:extLst>
              <a:ext uri="{FF2B5EF4-FFF2-40B4-BE49-F238E27FC236}">
                <a16:creationId xmlns:a16="http://schemas.microsoft.com/office/drawing/2014/main" id="{3A0E1ECD-5422-BAEA-C693-6887F24F0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
            <a:off x="1164176" y="1798224"/>
            <a:ext cx="2450998" cy="3200400"/>
          </a:xfrm>
          <a:prstGeom prst="rect">
            <a:avLst/>
          </a:prstGeom>
          <a:ln>
            <a:solidFill>
              <a:schemeClr val="tx1"/>
            </a:solidFill>
          </a:ln>
        </p:spPr>
      </p:pic>
      <p:pic>
        <p:nvPicPr>
          <p:cNvPr id="99" name="Picture 98" descr="Text, letter&#10;&#10;Description automatically generated">
            <a:extLst>
              <a:ext uri="{FF2B5EF4-FFF2-40B4-BE49-F238E27FC236}">
                <a16:creationId xmlns:a16="http://schemas.microsoft.com/office/drawing/2014/main" id="{113B76F4-99AD-39F5-BC46-E0530366321D}"/>
              </a:ext>
            </a:extLst>
          </p:cNvPr>
          <p:cNvPicPr>
            <a:picLocks noChangeAspect="1"/>
          </p:cNvPicPr>
          <p:nvPr/>
        </p:nvPicPr>
        <p:blipFill>
          <a:blip r:embed="rId3">
            <a:extLst>
              <a:ext uri="{BEBA8EAE-BF5A-486C-A8C5-ECC9F3942E4B}">
                <a14:imgProps xmlns:a14="http://schemas.microsoft.com/office/drawing/2010/main">
                  <a14:imgLayer r:embed="rId4">
                    <a14:imgEffect>
                      <a14:saturation sat="70000"/>
                    </a14:imgEffect>
                  </a14:imgLayer>
                </a14:imgProps>
              </a:ext>
              <a:ext uri="{28A0092B-C50C-407E-A947-70E740481C1C}">
                <a14:useLocalDpi xmlns:a14="http://schemas.microsoft.com/office/drawing/2010/main" val="0"/>
              </a:ext>
            </a:extLst>
          </a:blip>
          <a:stretch>
            <a:fillRect/>
          </a:stretch>
        </p:blipFill>
        <p:spPr>
          <a:xfrm>
            <a:off x="3579921" y="2269416"/>
            <a:ext cx="5134494" cy="1554480"/>
          </a:xfrm>
          <a:prstGeom prst="rect">
            <a:avLst/>
          </a:prstGeom>
          <a:ln>
            <a:solidFill>
              <a:schemeClr val="bg2">
                <a:lumMod val="75000"/>
              </a:schemeClr>
            </a:solidFill>
          </a:ln>
        </p:spPr>
      </p:pic>
      <p:pic>
        <p:nvPicPr>
          <p:cNvPr id="101" name="Picture 100" descr="Text, letter&#10;&#10;Description automatically generated">
            <a:extLst>
              <a:ext uri="{FF2B5EF4-FFF2-40B4-BE49-F238E27FC236}">
                <a16:creationId xmlns:a16="http://schemas.microsoft.com/office/drawing/2014/main" id="{218E6954-F47F-1C20-57BE-B24C37112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2644" y="3960870"/>
            <a:ext cx="9349945" cy="2743200"/>
          </a:xfrm>
          <a:prstGeom prst="rect">
            <a:avLst/>
          </a:prstGeom>
          <a:effectLst>
            <a:outerShdw blurRad="76200" dir="13500000" sy="23000" kx="1200000" algn="br" rotWithShape="0">
              <a:prstClr val="black">
                <a:alpha val="20000"/>
              </a:prstClr>
            </a:outerShdw>
            <a:softEdge rad="63500"/>
          </a:effectLst>
        </p:spPr>
      </p:pic>
      <p:grpSp>
        <p:nvGrpSpPr>
          <p:cNvPr id="109" name="Group 108">
            <a:extLst>
              <a:ext uri="{FF2B5EF4-FFF2-40B4-BE49-F238E27FC236}">
                <a16:creationId xmlns:a16="http://schemas.microsoft.com/office/drawing/2014/main" id="{701F9869-C51D-6B05-CF50-0AA0470AA44F}"/>
              </a:ext>
            </a:extLst>
          </p:cNvPr>
          <p:cNvGrpSpPr/>
          <p:nvPr/>
        </p:nvGrpSpPr>
        <p:grpSpPr>
          <a:xfrm>
            <a:off x="3515115" y="4740702"/>
            <a:ext cx="7345241" cy="800541"/>
            <a:chOff x="3515115" y="4740702"/>
            <a:chExt cx="7345241" cy="800541"/>
          </a:xfrm>
        </p:grpSpPr>
        <p:sp>
          <p:nvSpPr>
            <p:cNvPr id="102" name="Rectangle 101">
              <a:extLst>
                <a:ext uri="{FF2B5EF4-FFF2-40B4-BE49-F238E27FC236}">
                  <a16:creationId xmlns:a16="http://schemas.microsoft.com/office/drawing/2014/main" id="{9FC87119-809D-0FC1-E7BE-35B2841D08B7}"/>
                </a:ext>
              </a:extLst>
            </p:cNvPr>
            <p:cNvSpPr/>
            <p:nvPr/>
          </p:nvSpPr>
          <p:spPr>
            <a:xfrm>
              <a:off x="6790126" y="4740702"/>
              <a:ext cx="3621055" cy="20391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8E600E4B-6829-FF2C-09FE-01E7EA20BBC5}"/>
                </a:ext>
              </a:extLst>
            </p:cNvPr>
            <p:cNvSpPr/>
            <p:nvPr/>
          </p:nvSpPr>
          <p:spPr>
            <a:xfrm>
              <a:off x="3517615" y="4935372"/>
              <a:ext cx="7342741" cy="20391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68EA6EC0-BDA6-57A4-0637-9407B85BE7DF}"/>
                </a:ext>
              </a:extLst>
            </p:cNvPr>
            <p:cNvSpPr/>
            <p:nvPr/>
          </p:nvSpPr>
          <p:spPr>
            <a:xfrm>
              <a:off x="3517615" y="5139885"/>
              <a:ext cx="7202559" cy="20391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2BCA7C01-AC79-3E02-1ECD-A02A97D8E38D}"/>
                </a:ext>
              </a:extLst>
            </p:cNvPr>
            <p:cNvSpPr/>
            <p:nvPr/>
          </p:nvSpPr>
          <p:spPr>
            <a:xfrm>
              <a:off x="3515115" y="5337330"/>
              <a:ext cx="4032271" cy="203913"/>
            </a:xfrm>
            <a:prstGeom prst="rect">
              <a:avLst/>
            </a:pr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46E88D1C-2C02-1FCB-C960-6E490A3705EF}"/>
              </a:ext>
            </a:extLst>
          </p:cNvPr>
          <p:cNvGrpSpPr/>
          <p:nvPr/>
        </p:nvGrpSpPr>
        <p:grpSpPr>
          <a:xfrm>
            <a:off x="3525581" y="5320532"/>
            <a:ext cx="7334775" cy="408487"/>
            <a:chOff x="3525581" y="5320532"/>
            <a:chExt cx="7334775" cy="408487"/>
          </a:xfrm>
        </p:grpSpPr>
        <p:sp>
          <p:nvSpPr>
            <p:cNvPr id="107" name="Rectangle 106">
              <a:extLst>
                <a:ext uri="{FF2B5EF4-FFF2-40B4-BE49-F238E27FC236}">
                  <a16:creationId xmlns:a16="http://schemas.microsoft.com/office/drawing/2014/main" id="{BA3817AC-E56F-C81F-8A73-FF7950F74F2B}"/>
                </a:ext>
              </a:extLst>
            </p:cNvPr>
            <p:cNvSpPr/>
            <p:nvPr/>
          </p:nvSpPr>
          <p:spPr>
            <a:xfrm>
              <a:off x="7679453" y="5320532"/>
              <a:ext cx="3180903" cy="203913"/>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1FCB3BCA-BBF7-505C-E556-75CA72A3D90C}"/>
                </a:ext>
              </a:extLst>
            </p:cNvPr>
            <p:cNvSpPr/>
            <p:nvPr/>
          </p:nvSpPr>
          <p:spPr>
            <a:xfrm>
              <a:off x="3525581" y="5525106"/>
              <a:ext cx="5722519" cy="203913"/>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TextBox 114">
            <a:extLst>
              <a:ext uri="{FF2B5EF4-FFF2-40B4-BE49-F238E27FC236}">
                <a16:creationId xmlns:a16="http://schemas.microsoft.com/office/drawing/2014/main" id="{C6CB19FF-DF01-FEE5-06DD-9383BCD0FF64}"/>
              </a:ext>
            </a:extLst>
          </p:cNvPr>
          <p:cNvSpPr txBox="1"/>
          <p:nvPr/>
        </p:nvSpPr>
        <p:spPr>
          <a:xfrm>
            <a:off x="3566633" y="1438356"/>
            <a:ext cx="8611653" cy="523220"/>
          </a:xfrm>
          <a:prstGeom prst="rect">
            <a:avLst/>
          </a:prstGeom>
          <a:noFill/>
        </p:spPr>
        <p:txBody>
          <a:bodyPr wrap="none" rtlCol="0">
            <a:spAutoFit/>
          </a:bodyPr>
          <a:lstStyle/>
          <a:p>
            <a:r>
              <a:rPr lang="en-US" sz="2800" dirty="0">
                <a:latin typeface="Abadi" panose="020B0604020104020204" pitchFamily="34" charset="0"/>
              </a:rPr>
              <a:t>Designed to </a:t>
            </a:r>
            <a:r>
              <a:rPr lang="en-US" sz="2800" dirty="0">
                <a:solidFill>
                  <a:schemeClr val="accent2">
                    <a:lumMod val="75000"/>
                  </a:schemeClr>
                </a:solidFill>
                <a:latin typeface="Abadi" panose="020B0604020104020204" pitchFamily="34" charset="0"/>
              </a:rPr>
              <a:t>improve science</a:t>
            </a:r>
            <a:r>
              <a:rPr lang="en-US" sz="2800" dirty="0">
                <a:latin typeface="Abadi" panose="020B0604020104020204" pitchFamily="34" charset="0"/>
              </a:rPr>
              <a:t> and </a:t>
            </a:r>
            <a:r>
              <a:rPr lang="en-US" sz="2800" dirty="0">
                <a:solidFill>
                  <a:schemeClr val="accent6">
                    <a:lumMod val="75000"/>
                  </a:schemeClr>
                </a:solidFill>
                <a:latin typeface="Abadi" panose="020B0604020104020204" pitchFamily="34" charset="0"/>
              </a:rPr>
              <a:t>establish community</a:t>
            </a:r>
            <a:r>
              <a:rPr lang="en-US" sz="2800" dirty="0">
                <a:latin typeface="Abadi" panose="020B0604020104020204" pitchFamily="34" charset="0"/>
              </a:rPr>
              <a:t>.</a:t>
            </a:r>
          </a:p>
        </p:txBody>
      </p:sp>
    </p:spTree>
    <p:extLst>
      <p:ext uri="{BB962C8B-B14F-4D97-AF65-F5344CB8AC3E}">
        <p14:creationId xmlns:p14="http://schemas.microsoft.com/office/powerpoint/2010/main" val="3164809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97FD9912-E863-6848-3E56-789B1DD931CF}"/>
              </a:ext>
            </a:extLst>
          </p:cNvPr>
          <p:cNvGrpSpPr/>
          <p:nvPr/>
        </p:nvGrpSpPr>
        <p:grpSpPr>
          <a:xfrm>
            <a:off x="-677972" y="3220698"/>
            <a:ext cx="13547944" cy="4550180"/>
            <a:chOff x="-677972" y="3220698"/>
            <a:chExt cx="13547944" cy="4550180"/>
          </a:xfrm>
        </p:grpSpPr>
        <p:grpSp>
          <p:nvGrpSpPr>
            <p:cNvPr id="53" name="Group 52">
              <a:extLst>
                <a:ext uri="{FF2B5EF4-FFF2-40B4-BE49-F238E27FC236}">
                  <a16:creationId xmlns:a16="http://schemas.microsoft.com/office/drawing/2014/main" id="{64CDA8CB-A379-814A-1BCF-FBB35DBEE44C}"/>
                </a:ext>
              </a:extLst>
            </p:cNvPr>
            <p:cNvGrpSpPr/>
            <p:nvPr/>
          </p:nvGrpSpPr>
          <p:grpSpPr>
            <a:xfrm>
              <a:off x="-677972" y="3220698"/>
              <a:ext cx="13547944" cy="4550180"/>
              <a:chOff x="-677972" y="3220698"/>
              <a:chExt cx="13547944" cy="4550180"/>
            </a:xfrm>
          </p:grpSpPr>
          <p:sp>
            <p:nvSpPr>
              <p:cNvPr id="89" name="Block Arc 88">
                <a:extLst>
                  <a:ext uri="{FF2B5EF4-FFF2-40B4-BE49-F238E27FC236}">
                    <a16:creationId xmlns:a16="http://schemas.microsoft.com/office/drawing/2014/main" id="{81B59A56-97EF-F41A-D1AB-DEB511B98E20}"/>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0" name="Block Arc 89">
                <a:extLst>
                  <a:ext uri="{FF2B5EF4-FFF2-40B4-BE49-F238E27FC236}">
                    <a16:creationId xmlns:a16="http://schemas.microsoft.com/office/drawing/2014/main" id="{3DDB7A0D-EFD4-79BD-09C2-6DBC04D7EADB}"/>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91" name="Block Arc 90">
                <a:extLst>
                  <a:ext uri="{FF2B5EF4-FFF2-40B4-BE49-F238E27FC236}">
                    <a16:creationId xmlns:a16="http://schemas.microsoft.com/office/drawing/2014/main" id="{EF531356-F663-5157-A51A-6823A2B0E49C}"/>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2" name="Block Arc 91">
                <a:extLst>
                  <a:ext uri="{FF2B5EF4-FFF2-40B4-BE49-F238E27FC236}">
                    <a16:creationId xmlns:a16="http://schemas.microsoft.com/office/drawing/2014/main" id="{338C139A-303E-9AA2-63DC-CCF2A182318C}"/>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3" name="Block Arc 92">
                <a:extLst>
                  <a:ext uri="{FF2B5EF4-FFF2-40B4-BE49-F238E27FC236}">
                    <a16:creationId xmlns:a16="http://schemas.microsoft.com/office/drawing/2014/main" id="{16E4A8A7-FAA0-6076-3262-614CEA9A6E00}"/>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4" name="Block Arc 93">
                <a:extLst>
                  <a:ext uri="{FF2B5EF4-FFF2-40B4-BE49-F238E27FC236}">
                    <a16:creationId xmlns:a16="http://schemas.microsoft.com/office/drawing/2014/main" id="{FD477F67-68A4-BDB0-6CD8-C1A3D85466B4}"/>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5" name="Block Arc 94">
                <a:extLst>
                  <a:ext uri="{FF2B5EF4-FFF2-40B4-BE49-F238E27FC236}">
                    <a16:creationId xmlns:a16="http://schemas.microsoft.com/office/drawing/2014/main" id="{59CB645B-D65E-F307-5822-A65CB6CFBD87}"/>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54" name="Group 53">
              <a:extLst>
                <a:ext uri="{FF2B5EF4-FFF2-40B4-BE49-F238E27FC236}">
                  <a16:creationId xmlns:a16="http://schemas.microsoft.com/office/drawing/2014/main" id="{544946B8-E3CA-4954-B17A-3B108876627E}"/>
                </a:ext>
              </a:extLst>
            </p:cNvPr>
            <p:cNvGrpSpPr/>
            <p:nvPr/>
          </p:nvGrpSpPr>
          <p:grpSpPr>
            <a:xfrm>
              <a:off x="190" y="5031327"/>
              <a:ext cx="11847304" cy="1707697"/>
              <a:chOff x="190" y="5031327"/>
              <a:chExt cx="11847304" cy="1707697"/>
            </a:xfrm>
          </p:grpSpPr>
          <p:cxnSp>
            <p:nvCxnSpPr>
              <p:cNvPr id="55" name="Straight Connector 54">
                <a:extLst>
                  <a:ext uri="{FF2B5EF4-FFF2-40B4-BE49-F238E27FC236}">
                    <a16:creationId xmlns:a16="http://schemas.microsoft.com/office/drawing/2014/main" id="{93B3AD35-0EC8-3058-F7B0-3A2954EAA7DC}"/>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EC7C13F-1798-02DC-3DE3-595EC8DFFA04}"/>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B8452B1-1A17-93FA-8244-6F54AACDA032}"/>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9C2B2BF-973F-DD98-F8DC-F31E876F0614}"/>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6F3DCAE-764E-8395-0AE3-0A54D35190B0}"/>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A42CDA-EF3F-42DB-32B8-BA06E59C31B9}"/>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6EBA79F-7A47-B698-C41E-6786F20C63A5}"/>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8A4BCA3-C048-0552-F63E-9FD96FA29789}"/>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B2722EE-83FF-F487-2DF6-E660715BB9A2}"/>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8FE65EE-9F12-F603-41F6-008DB3484A5E}"/>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984B5A6-7DAA-69C0-6BC4-EF5CCEC44FFF}"/>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16E9F9B-3CA8-EC18-9839-0686880BDF0E}"/>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4489A4A-B886-9246-F3FD-393CD3518EF0}"/>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C6FE163-4E1E-D7A5-DF71-86F381ACCB3C}"/>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9C79993-2397-A841-AFB4-6CBA53BCC7DC}"/>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ECB1A1B-257F-0D1E-DC4A-29C413A887AD}"/>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044251-7099-60D6-1E28-4621AFC305DB}"/>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FF1F704B-D9B0-EBE3-E959-1202B866BCC0}"/>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73" name="TextBox 72">
                <a:extLst>
                  <a:ext uri="{FF2B5EF4-FFF2-40B4-BE49-F238E27FC236}">
                    <a16:creationId xmlns:a16="http://schemas.microsoft.com/office/drawing/2014/main" id="{B596A492-CB45-ECBD-240E-86069FBADF24}"/>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74" name="TextBox 73">
                <a:extLst>
                  <a:ext uri="{FF2B5EF4-FFF2-40B4-BE49-F238E27FC236}">
                    <a16:creationId xmlns:a16="http://schemas.microsoft.com/office/drawing/2014/main" id="{A0A0C147-F146-91A4-386F-D40C1259F33D}"/>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75" name="TextBox 74">
                <a:extLst>
                  <a:ext uri="{FF2B5EF4-FFF2-40B4-BE49-F238E27FC236}">
                    <a16:creationId xmlns:a16="http://schemas.microsoft.com/office/drawing/2014/main" id="{802B8EB6-F1D4-D036-8B04-061E2F649FBE}"/>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76" name="TextBox 75">
                <a:extLst>
                  <a:ext uri="{FF2B5EF4-FFF2-40B4-BE49-F238E27FC236}">
                    <a16:creationId xmlns:a16="http://schemas.microsoft.com/office/drawing/2014/main" id="{84875283-8ADD-EF86-5113-8BF07153FE58}"/>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77" name="TextBox 76">
                <a:extLst>
                  <a:ext uri="{FF2B5EF4-FFF2-40B4-BE49-F238E27FC236}">
                    <a16:creationId xmlns:a16="http://schemas.microsoft.com/office/drawing/2014/main" id="{0EEA03C4-C0B2-5A1F-6844-2E54293DD8AB}"/>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78" name="TextBox 77">
                <a:extLst>
                  <a:ext uri="{FF2B5EF4-FFF2-40B4-BE49-F238E27FC236}">
                    <a16:creationId xmlns:a16="http://schemas.microsoft.com/office/drawing/2014/main" id="{9A1CE035-40B5-251A-2A01-6C510083242E}"/>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79" name="TextBox 78">
                <a:extLst>
                  <a:ext uri="{FF2B5EF4-FFF2-40B4-BE49-F238E27FC236}">
                    <a16:creationId xmlns:a16="http://schemas.microsoft.com/office/drawing/2014/main" id="{C362A5EF-07F5-B533-2150-FC64A27B5E72}"/>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80" name="TextBox 79">
                <a:extLst>
                  <a:ext uri="{FF2B5EF4-FFF2-40B4-BE49-F238E27FC236}">
                    <a16:creationId xmlns:a16="http://schemas.microsoft.com/office/drawing/2014/main" id="{3E0875DC-8898-C407-A3C7-7E70F0510025}"/>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81" name="TextBox 80">
                <a:extLst>
                  <a:ext uri="{FF2B5EF4-FFF2-40B4-BE49-F238E27FC236}">
                    <a16:creationId xmlns:a16="http://schemas.microsoft.com/office/drawing/2014/main" id="{3CB94FDE-BB0B-9C07-6110-CEE1E53C92D3}"/>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82" name="TextBox 81">
                <a:extLst>
                  <a:ext uri="{FF2B5EF4-FFF2-40B4-BE49-F238E27FC236}">
                    <a16:creationId xmlns:a16="http://schemas.microsoft.com/office/drawing/2014/main" id="{3F26C19E-6715-FBCF-5DA0-7483537C48CE}"/>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83" name="TextBox 82">
                <a:extLst>
                  <a:ext uri="{FF2B5EF4-FFF2-40B4-BE49-F238E27FC236}">
                    <a16:creationId xmlns:a16="http://schemas.microsoft.com/office/drawing/2014/main" id="{57DD40CA-7669-3A2A-5524-EC811B89092F}"/>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84" name="TextBox 83">
                <a:extLst>
                  <a:ext uri="{FF2B5EF4-FFF2-40B4-BE49-F238E27FC236}">
                    <a16:creationId xmlns:a16="http://schemas.microsoft.com/office/drawing/2014/main" id="{1FA11980-3055-630E-3696-2C26B8E5D0A1}"/>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85" name="TextBox 84">
                <a:extLst>
                  <a:ext uri="{FF2B5EF4-FFF2-40B4-BE49-F238E27FC236}">
                    <a16:creationId xmlns:a16="http://schemas.microsoft.com/office/drawing/2014/main" id="{68B9B2AD-FC49-E4F7-4569-4780BFB51E5D}"/>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86" name="TextBox 85">
                <a:extLst>
                  <a:ext uri="{FF2B5EF4-FFF2-40B4-BE49-F238E27FC236}">
                    <a16:creationId xmlns:a16="http://schemas.microsoft.com/office/drawing/2014/main" id="{43B7F06B-CC1A-4E2A-8429-9A94306B7991}"/>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87" name="TextBox 86">
                <a:extLst>
                  <a:ext uri="{FF2B5EF4-FFF2-40B4-BE49-F238E27FC236}">
                    <a16:creationId xmlns:a16="http://schemas.microsoft.com/office/drawing/2014/main" id="{C0F3CDB5-C075-6B58-6D21-AE0ACBEFACF7}"/>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88" name="TextBox 87">
                <a:extLst>
                  <a:ext uri="{FF2B5EF4-FFF2-40B4-BE49-F238E27FC236}">
                    <a16:creationId xmlns:a16="http://schemas.microsoft.com/office/drawing/2014/main" id="{98CA05DE-82C2-199D-C711-6CE67A6E5464}"/>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2" name="Title 1">
            <a:extLst>
              <a:ext uri="{FF2B5EF4-FFF2-40B4-BE49-F238E27FC236}">
                <a16:creationId xmlns:a16="http://schemas.microsoft.com/office/drawing/2014/main" id="{60DFE871-AE21-15D8-E354-5FEEDCCD5B91}"/>
              </a:ext>
            </a:extLst>
          </p:cNvPr>
          <p:cNvSpPr>
            <a:spLocks noGrp="1"/>
          </p:cNvSpPr>
          <p:nvPr>
            <p:ph type="title"/>
          </p:nvPr>
        </p:nvSpPr>
        <p:spPr/>
        <p:txBody>
          <a:bodyPr/>
          <a:lstStyle/>
          <a:p>
            <a:r>
              <a:rPr lang="en-US" dirty="0"/>
              <a:t>Big Plans for Models-3/CMAQ!</a:t>
            </a:r>
          </a:p>
        </p:txBody>
      </p:sp>
      <p:sp>
        <p:nvSpPr>
          <p:cNvPr id="3" name="Slide Number Placeholder 2">
            <a:extLst>
              <a:ext uri="{FF2B5EF4-FFF2-40B4-BE49-F238E27FC236}">
                <a16:creationId xmlns:a16="http://schemas.microsoft.com/office/drawing/2014/main" id="{BCC6C10E-8629-E141-D7F4-8BFFF41FA7EF}"/>
              </a:ext>
            </a:extLst>
          </p:cNvPr>
          <p:cNvSpPr>
            <a:spLocks noGrp="1"/>
          </p:cNvSpPr>
          <p:nvPr>
            <p:ph type="sldNum" sz="quarter" idx="12"/>
          </p:nvPr>
        </p:nvSpPr>
        <p:spPr/>
        <p:txBody>
          <a:bodyPr/>
          <a:lstStyle/>
          <a:p>
            <a:fld id="{B1ACB710-0265-4668-9FC1-C9C0EDA73F24}" type="slidenum">
              <a:rPr lang="en-US" smtClean="0"/>
              <a:pPr/>
              <a:t>5</a:t>
            </a:fld>
            <a:endParaRPr lang="en-US"/>
          </a:p>
        </p:txBody>
      </p:sp>
      <p:sp>
        <p:nvSpPr>
          <p:cNvPr id="49" name="Star: 5 Points 48">
            <a:extLst>
              <a:ext uri="{FF2B5EF4-FFF2-40B4-BE49-F238E27FC236}">
                <a16:creationId xmlns:a16="http://schemas.microsoft.com/office/drawing/2014/main" id="{404B305D-28BA-C8FD-E29A-76C058A91009}"/>
              </a:ext>
            </a:extLst>
          </p:cNvPr>
          <p:cNvSpPr>
            <a:spLocks noChangeAspect="1"/>
          </p:cNvSpPr>
          <p:nvPr/>
        </p:nvSpPr>
        <p:spPr>
          <a:xfrm>
            <a:off x="1844324" y="5452749"/>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7EBDDC-35F2-06A5-5DE5-D8707B090852}"/>
              </a:ext>
            </a:extLst>
          </p:cNvPr>
          <p:cNvSpPr txBox="1"/>
          <p:nvPr/>
        </p:nvSpPr>
        <p:spPr>
          <a:xfrm>
            <a:off x="1052637" y="1445473"/>
            <a:ext cx="5242141" cy="3477875"/>
          </a:xfrm>
          <a:prstGeom prst="rect">
            <a:avLst/>
          </a:prstGeom>
          <a:noFill/>
        </p:spPr>
        <p:txBody>
          <a:bodyPr wrap="none" rtlCol="0">
            <a:spAutoFit/>
          </a:bodyPr>
          <a:lstStyle/>
          <a:p>
            <a:pPr marL="342900" indent="-342900">
              <a:spcAft>
                <a:spcPts val="600"/>
              </a:spcAft>
              <a:buFont typeface="+mj-lt"/>
              <a:buAutoNum type="arabicPeriod"/>
            </a:pPr>
            <a:r>
              <a:rPr lang="en-US" sz="2000" dirty="0">
                <a:latin typeface="Abadi" panose="020B0604020104020204" pitchFamily="34" charset="0"/>
              </a:rPr>
              <a:t>State-of-the-art, multi-pollutant system</a:t>
            </a:r>
          </a:p>
          <a:p>
            <a:pPr marL="342900" indent="-342900">
              <a:spcAft>
                <a:spcPts val="600"/>
              </a:spcAft>
              <a:buFont typeface="+mj-lt"/>
              <a:buAutoNum type="arabicPeriod"/>
            </a:pPr>
            <a:r>
              <a:rPr lang="en-US" sz="2000" dirty="0">
                <a:latin typeface="Abadi" panose="020B0604020104020204" pitchFamily="34" charset="0"/>
              </a:rPr>
              <a:t>Standard interface for science</a:t>
            </a:r>
          </a:p>
          <a:p>
            <a:pPr marL="342900" indent="-342900">
              <a:spcAft>
                <a:spcPts val="600"/>
              </a:spcAft>
              <a:buFont typeface="+mj-lt"/>
              <a:buAutoNum type="arabicPeriod"/>
            </a:pPr>
            <a:r>
              <a:rPr lang="en-US" sz="2000" dirty="0">
                <a:latin typeface="Abadi" panose="020B0604020104020204" pitchFamily="34" charset="0"/>
              </a:rPr>
              <a:t>Spectrum of spatial scales</a:t>
            </a:r>
          </a:p>
          <a:p>
            <a:pPr marL="342900" indent="-342900">
              <a:spcAft>
                <a:spcPts val="600"/>
              </a:spcAft>
              <a:buFont typeface="+mj-lt"/>
              <a:buAutoNum type="arabicPeriod"/>
            </a:pPr>
            <a:r>
              <a:rPr lang="en-US" sz="2000" dirty="0">
                <a:latin typeface="Abadi" panose="020B0604020104020204" pitchFamily="34" charset="0"/>
              </a:rPr>
              <a:t>Multi-scale interactions</a:t>
            </a:r>
          </a:p>
          <a:p>
            <a:pPr marL="342900" indent="-342900">
              <a:spcAft>
                <a:spcPts val="600"/>
              </a:spcAft>
              <a:buFont typeface="+mj-lt"/>
              <a:buAutoNum type="arabicPeriod"/>
            </a:pPr>
            <a:r>
              <a:rPr lang="en-US" sz="2000" dirty="0">
                <a:latin typeface="Abadi" panose="020B0604020104020204" pitchFamily="34" charset="0"/>
              </a:rPr>
              <a:t>Operational and diagnostic evaluation</a:t>
            </a:r>
          </a:p>
          <a:p>
            <a:pPr marL="342900" indent="-342900">
              <a:spcAft>
                <a:spcPts val="600"/>
              </a:spcAft>
              <a:buFont typeface="+mj-lt"/>
              <a:buAutoNum type="arabicPeriod"/>
            </a:pPr>
            <a:r>
              <a:rPr lang="en-US" sz="2000" dirty="0">
                <a:latin typeface="Abadi" panose="020B0604020104020204" pitchFamily="34" charset="0"/>
              </a:rPr>
              <a:t>Sensitivity and uncertainty analysis</a:t>
            </a:r>
          </a:p>
          <a:p>
            <a:pPr marL="342900" indent="-342900">
              <a:spcAft>
                <a:spcPts val="600"/>
              </a:spcAft>
              <a:buFont typeface="+mj-lt"/>
              <a:buAutoNum type="arabicPeriod"/>
            </a:pPr>
            <a:r>
              <a:rPr lang="en-US" sz="2000" dirty="0">
                <a:latin typeface="Abadi" panose="020B0604020104020204" pitchFamily="34" charset="0"/>
              </a:rPr>
              <a:t>Couple meteorology and chemistry</a:t>
            </a:r>
          </a:p>
          <a:p>
            <a:pPr marL="342900" indent="-342900">
              <a:spcAft>
                <a:spcPts val="600"/>
              </a:spcAft>
              <a:buFont typeface="+mj-lt"/>
              <a:buAutoNum type="arabicPeriod"/>
            </a:pPr>
            <a:r>
              <a:rPr lang="en-US" sz="2000" dirty="0">
                <a:latin typeface="Abadi" panose="020B0604020104020204" pitchFamily="34" charset="0"/>
              </a:rPr>
              <a:t>High-performance computing</a:t>
            </a:r>
          </a:p>
          <a:p>
            <a:pPr marL="342900" indent="-342900">
              <a:spcAft>
                <a:spcPts val="600"/>
              </a:spcAft>
              <a:buFont typeface="+mj-lt"/>
              <a:buAutoNum type="arabicPeriod"/>
            </a:pPr>
            <a:r>
              <a:rPr lang="en-US" sz="2000" dirty="0">
                <a:latin typeface="Abadi" panose="020B0604020104020204" pitchFamily="34" charset="0"/>
              </a:rPr>
              <a:t>Offer extensibility for anticipated AQ needs</a:t>
            </a:r>
          </a:p>
        </p:txBody>
      </p:sp>
      <p:pic>
        <p:nvPicPr>
          <p:cNvPr id="51" name="Picture 50" descr="Text, letter&#10;&#10;Description automatically generated">
            <a:extLst>
              <a:ext uri="{FF2B5EF4-FFF2-40B4-BE49-F238E27FC236}">
                <a16:creationId xmlns:a16="http://schemas.microsoft.com/office/drawing/2014/main" id="{5F079C4D-B5CA-660D-657A-083D600AA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
            <a:off x="6725121" y="1237041"/>
            <a:ext cx="2852930" cy="3657600"/>
          </a:xfrm>
          <a:prstGeom prst="rect">
            <a:avLst/>
          </a:prstGeom>
        </p:spPr>
      </p:pic>
    </p:spTree>
    <p:extLst>
      <p:ext uri="{BB962C8B-B14F-4D97-AF65-F5344CB8AC3E}">
        <p14:creationId xmlns:p14="http://schemas.microsoft.com/office/powerpoint/2010/main" val="275998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48342144-0798-B84B-8292-D4B2ACA9BE59}"/>
              </a:ext>
            </a:extLst>
          </p:cNvPr>
          <p:cNvGrpSpPr/>
          <p:nvPr/>
        </p:nvGrpSpPr>
        <p:grpSpPr>
          <a:xfrm>
            <a:off x="-677972" y="3220698"/>
            <a:ext cx="13547944" cy="4550180"/>
            <a:chOff x="-677972" y="3220698"/>
            <a:chExt cx="13547944" cy="4550180"/>
          </a:xfrm>
        </p:grpSpPr>
        <p:grpSp>
          <p:nvGrpSpPr>
            <p:cNvPr id="62" name="Group 61">
              <a:extLst>
                <a:ext uri="{FF2B5EF4-FFF2-40B4-BE49-F238E27FC236}">
                  <a16:creationId xmlns:a16="http://schemas.microsoft.com/office/drawing/2014/main" id="{B922913C-4FBD-F5FA-9864-60458C9F526D}"/>
                </a:ext>
              </a:extLst>
            </p:cNvPr>
            <p:cNvGrpSpPr/>
            <p:nvPr/>
          </p:nvGrpSpPr>
          <p:grpSpPr>
            <a:xfrm>
              <a:off x="-677972" y="3220698"/>
              <a:ext cx="13547944" cy="4550180"/>
              <a:chOff x="-677972" y="3220698"/>
              <a:chExt cx="13547944" cy="4550180"/>
            </a:xfrm>
          </p:grpSpPr>
          <p:sp>
            <p:nvSpPr>
              <p:cNvPr id="98" name="Block Arc 97">
                <a:extLst>
                  <a:ext uri="{FF2B5EF4-FFF2-40B4-BE49-F238E27FC236}">
                    <a16:creationId xmlns:a16="http://schemas.microsoft.com/office/drawing/2014/main" id="{CECE3494-7D9C-D0B6-E5FC-AC0228C7B9B9}"/>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9" name="Block Arc 98">
                <a:extLst>
                  <a:ext uri="{FF2B5EF4-FFF2-40B4-BE49-F238E27FC236}">
                    <a16:creationId xmlns:a16="http://schemas.microsoft.com/office/drawing/2014/main" id="{E7224DB2-5710-91DA-757F-495F4C5382A5}"/>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100" name="Block Arc 99">
                <a:extLst>
                  <a:ext uri="{FF2B5EF4-FFF2-40B4-BE49-F238E27FC236}">
                    <a16:creationId xmlns:a16="http://schemas.microsoft.com/office/drawing/2014/main" id="{578FF314-DAFD-07C5-3558-8034B6098C3B}"/>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1" name="Block Arc 100">
                <a:extLst>
                  <a:ext uri="{FF2B5EF4-FFF2-40B4-BE49-F238E27FC236}">
                    <a16:creationId xmlns:a16="http://schemas.microsoft.com/office/drawing/2014/main" id="{971B2146-2902-C27F-2616-72457678DBEF}"/>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2" name="Block Arc 101">
                <a:extLst>
                  <a:ext uri="{FF2B5EF4-FFF2-40B4-BE49-F238E27FC236}">
                    <a16:creationId xmlns:a16="http://schemas.microsoft.com/office/drawing/2014/main" id="{2E9F211D-7E72-7131-CE07-07F6571B1814}"/>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3" name="Block Arc 102">
                <a:extLst>
                  <a:ext uri="{FF2B5EF4-FFF2-40B4-BE49-F238E27FC236}">
                    <a16:creationId xmlns:a16="http://schemas.microsoft.com/office/drawing/2014/main" id="{022219C4-DF5C-DF2E-ED86-71837C9B9684}"/>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104" name="Block Arc 103">
                <a:extLst>
                  <a:ext uri="{FF2B5EF4-FFF2-40B4-BE49-F238E27FC236}">
                    <a16:creationId xmlns:a16="http://schemas.microsoft.com/office/drawing/2014/main" id="{6504C1B3-E506-8053-E7DB-7312A0F4BB7D}"/>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63" name="Group 62">
              <a:extLst>
                <a:ext uri="{FF2B5EF4-FFF2-40B4-BE49-F238E27FC236}">
                  <a16:creationId xmlns:a16="http://schemas.microsoft.com/office/drawing/2014/main" id="{1C6E013D-FF15-3660-29BF-27E1B82B151B}"/>
                </a:ext>
              </a:extLst>
            </p:cNvPr>
            <p:cNvGrpSpPr/>
            <p:nvPr/>
          </p:nvGrpSpPr>
          <p:grpSpPr>
            <a:xfrm>
              <a:off x="190" y="5031327"/>
              <a:ext cx="11847304" cy="1707697"/>
              <a:chOff x="190" y="5031327"/>
              <a:chExt cx="11847304" cy="1707697"/>
            </a:xfrm>
          </p:grpSpPr>
          <p:cxnSp>
            <p:nvCxnSpPr>
              <p:cNvPr id="64" name="Straight Connector 63">
                <a:extLst>
                  <a:ext uri="{FF2B5EF4-FFF2-40B4-BE49-F238E27FC236}">
                    <a16:creationId xmlns:a16="http://schemas.microsoft.com/office/drawing/2014/main" id="{31C057B3-E2DF-DF4B-FA36-0A5B12982E46}"/>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553B63E-87DD-5C26-09A5-81E465193526}"/>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EEAA1DD-0DA0-36EA-5998-D0C8B0BD5652}"/>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94E131F-3712-E2A6-9FC0-8CA3673F1707}"/>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B022242-5590-21D1-93A0-CA881AA20F46}"/>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18D7F0F-F674-D7A5-B3D8-15F66B69C24D}"/>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1E5935C-B178-4F7E-F6D6-50AAA5B894F4}"/>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9841232-B875-F389-3F8F-DC973261416C}"/>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8BE4F56-9A85-BE9F-A2A6-71CFD6413B0B}"/>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B734801-7368-00BF-C416-27A2452530B6}"/>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ADCA570-A3C2-16EA-2AF3-C834B43BAEBB}"/>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C33590-AF3B-AC6E-CE84-35FBB88A62DE}"/>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481AB8-170D-C8C6-E434-D1D99526104B}"/>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CE7628E-0D9C-EDEA-0004-35E7553B9CF2}"/>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DD9BD2B-BB4F-75F5-F171-436133D8E103}"/>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D674283-3CED-628F-5CC4-212BD3EC4ED7}"/>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7077FE6-BE63-2E14-2D71-241331D77D65}"/>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39282A74-7DA4-463E-E894-D0FCC09BEAF2}"/>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82" name="TextBox 81">
                <a:extLst>
                  <a:ext uri="{FF2B5EF4-FFF2-40B4-BE49-F238E27FC236}">
                    <a16:creationId xmlns:a16="http://schemas.microsoft.com/office/drawing/2014/main" id="{81225C82-8AA3-130D-B8D3-BDCA36FA211D}"/>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83" name="TextBox 82">
                <a:extLst>
                  <a:ext uri="{FF2B5EF4-FFF2-40B4-BE49-F238E27FC236}">
                    <a16:creationId xmlns:a16="http://schemas.microsoft.com/office/drawing/2014/main" id="{D7202572-E1AB-D131-A769-739FAA3AF6E0}"/>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84" name="TextBox 83">
                <a:extLst>
                  <a:ext uri="{FF2B5EF4-FFF2-40B4-BE49-F238E27FC236}">
                    <a16:creationId xmlns:a16="http://schemas.microsoft.com/office/drawing/2014/main" id="{37645A16-0F93-E822-6170-97FF1737EB02}"/>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85" name="TextBox 84">
                <a:extLst>
                  <a:ext uri="{FF2B5EF4-FFF2-40B4-BE49-F238E27FC236}">
                    <a16:creationId xmlns:a16="http://schemas.microsoft.com/office/drawing/2014/main" id="{851C68C7-29EF-97D6-D0DD-C21F3F11F564}"/>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86" name="TextBox 85">
                <a:extLst>
                  <a:ext uri="{FF2B5EF4-FFF2-40B4-BE49-F238E27FC236}">
                    <a16:creationId xmlns:a16="http://schemas.microsoft.com/office/drawing/2014/main" id="{E9132C5D-BF24-402F-4DC5-03298EB977D8}"/>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87" name="TextBox 86">
                <a:extLst>
                  <a:ext uri="{FF2B5EF4-FFF2-40B4-BE49-F238E27FC236}">
                    <a16:creationId xmlns:a16="http://schemas.microsoft.com/office/drawing/2014/main" id="{05B9F24C-FFD0-E258-8EDA-C90752F47C23}"/>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88" name="TextBox 87">
                <a:extLst>
                  <a:ext uri="{FF2B5EF4-FFF2-40B4-BE49-F238E27FC236}">
                    <a16:creationId xmlns:a16="http://schemas.microsoft.com/office/drawing/2014/main" id="{8A18BFF9-6263-3E40-C99C-48C84665A377}"/>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89" name="TextBox 88">
                <a:extLst>
                  <a:ext uri="{FF2B5EF4-FFF2-40B4-BE49-F238E27FC236}">
                    <a16:creationId xmlns:a16="http://schemas.microsoft.com/office/drawing/2014/main" id="{43D09FEB-35DC-2FFD-C0D5-BFAA74D3ADE5}"/>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90" name="TextBox 89">
                <a:extLst>
                  <a:ext uri="{FF2B5EF4-FFF2-40B4-BE49-F238E27FC236}">
                    <a16:creationId xmlns:a16="http://schemas.microsoft.com/office/drawing/2014/main" id="{AF16551E-8F2F-6C29-3234-E53AEEB0C349}"/>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91" name="TextBox 90">
                <a:extLst>
                  <a:ext uri="{FF2B5EF4-FFF2-40B4-BE49-F238E27FC236}">
                    <a16:creationId xmlns:a16="http://schemas.microsoft.com/office/drawing/2014/main" id="{26828F3A-2C46-28DE-0F43-B5B71524BBC7}"/>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92" name="TextBox 91">
                <a:extLst>
                  <a:ext uri="{FF2B5EF4-FFF2-40B4-BE49-F238E27FC236}">
                    <a16:creationId xmlns:a16="http://schemas.microsoft.com/office/drawing/2014/main" id="{3C4E7710-AE77-ECFA-B4C5-E4E6175B6667}"/>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93" name="TextBox 92">
                <a:extLst>
                  <a:ext uri="{FF2B5EF4-FFF2-40B4-BE49-F238E27FC236}">
                    <a16:creationId xmlns:a16="http://schemas.microsoft.com/office/drawing/2014/main" id="{3C39B9B2-5681-DB4C-008D-9F46C0BB8E20}"/>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94" name="TextBox 93">
                <a:extLst>
                  <a:ext uri="{FF2B5EF4-FFF2-40B4-BE49-F238E27FC236}">
                    <a16:creationId xmlns:a16="http://schemas.microsoft.com/office/drawing/2014/main" id="{835ABF94-BDE8-6B57-FEB2-F7B20DC14708}"/>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95" name="TextBox 94">
                <a:extLst>
                  <a:ext uri="{FF2B5EF4-FFF2-40B4-BE49-F238E27FC236}">
                    <a16:creationId xmlns:a16="http://schemas.microsoft.com/office/drawing/2014/main" id="{BA7870E2-5C82-B1C1-9362-90EDA85C8CB5}"/>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96" name="TextBox 95">
                <a:extLst>
                  <a:ext uri="{FF2B5EF4-FFF2-40B4-BE49-F238E27FC236}">
                    <a16:creationId xmlns:a16="http://schemas.microsoft.com/office/drawing/2014/main" id="{28A133BF-F006-F414-A6AB-FDECA8E07087}"/>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97" name="TextBox 96">
                <a:extLst>
                  <a:ext uri="{FF2B5EF4-FFF2-40B4-BE49-F238E27FC236}">
                    <a16:creationId xmlns:a16="http://schemas.microsoft.com/office/drawing/2014/main" id="{E9FE7DD0-4A70-88EC-9CC1-C94EA265554D}"/>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60" name="Rectangle 59">
            <a:extLst>
              <a:ext uri="{FF2B5EF4-FFF2-40B4-BE49-F238E27FC236}">
                <a16:creationId xmlns:a16="http://schemas.microsoft.com/office/drawing/2014/main" id="{5E3DE7BA-E30B-43D1-2661-072048B103A0}"/>
              </a:ext>
            </a:extLst>
          </p:cNvPr>
          <p:cNvSpPr/>
          <p:nvPr/>
        </p:nvSpPr>
        <p:spPr>
          <a:xfrm>
            <a:off x="7354248" y="4924424"/>
            <a:ext cx="4837752" cy="181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5 Points 58">
            <a:extLst>
              <a:ext uri="{FF2B5EF4-FFF2-40B4-BE49-F238E27FC236}">
                <a16:creationId xmlns:a16="http://schemas.microsoft.com/office/drawing/2014/main" id="{24260D70-4E9F-1B7F-F119-4E61F83C1980}"/>
              </a:ext>
            </a:extLst>
          </p:cNvPr>
          <p:cNvSpPr>
            <a:spLocks noChangeAspect="1"/>
          </p:cNvSpPr>
          <p:nvPr/>
        </p:nvSpPr>
        <p:spPr>
          <a:xfrm>
            <a:off x="1844324" y="5452749"/>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FE871-AE21-15D8-E354-5FEEDCCD5B91}"/>
              </a:ext>
            </a:extLst>
          </p:cNvPr>
          <p:cNvSpPr>
            <a:spLocks noGrp="1"/>
          </p:cNvSpPr>
          <p:nvPr>
            <p:ph type="title"/>
          </p:nvPr>
        </p:nvSpPr>
        <p:spPr/>
        <p:txBody>
          <a:bodyPr>
            <a:normAutofit fontScale="90000"/>
          </a:bodyPr>
          <a:lstStyle/>
          <a:p>
            <a:r>
              <a:rPr lang="en-US" dirty="0"/>
              <a:t>Modular, Extensible, One-Atmosphere</a:t>
            </a:r>
          </a:p>
        </p:txBody>
      </p:sp>
      <p:sp>
        <p:nvSpPr>
          <p:cNvPr id="3" name="Slide Number Placeholder 2">
            <a:extLst>
              <a:ext uri="{FF2B5EF4-FFF2-40B4-BE49-F238E27FC236}">
                <a16:creationId xmlns:a16="http://schemas.microsoft.com/office/drawing/2014/main" id="{BCC6C10E-8629-E141-D7F4-8BFFF41FA7EF}"/>
              </a:ext>
            </a:extLst>
          </p:cNvPr>
          <p:cNvSpPr>
            <a:spLocks noGrp="1"/>
          </p:cNvSpPr>
          <p:nvPr>
            <p:ph type="sldNum" sz="quarter" idx="12"/>
          </p:nvPr>
        </p:nvSpPr>
        <p:spPr/>
        <p:txBody>
          <a:bodyPr/>
          <a:lstStyle/>
          <a:p>
            <a:fld id="{B1ACB710-0265-4668-9FC1-C9C0EDA73F24}" type="slidenum">
              <a:rPr lang="en-US" smtClean="0"/>
              <a:pPr/>
              <a:t>6</a:t>
            </a:fld>
            <a:endParaRPr lang="en-US"/>
          </a:p>
        </p:txBody>
      </p:sp>
      <p:sp>
        <p:nvSpPr>
          <p:cNvPr id="7" name="TextBox 6">
            <a:extLst>
              <a:ext uri="{FF2B5EF4-FFF2-40B4-BE49-F238E27FC236}">
                <a16:creationId xmlns:a16="http://schemas.microsoft.com/office/drawing/2014/main" id="{F90FB92A-70CC-7B75-9B9A-F017DA21FFC2}"/>
              </a:ext>
            </a:extLst>
          </p:cNvPr>
          <p:cNvSpPr txBox="1"/>
          <p:nvPr/>
        </p:nvSpPr>
        <p:spPr>
          <a:xfrm>
            <a:off x="7585969" y="5496475"/>
            <a:ext cx="4677884" cy="584775"/>
          </a:xfrm>
          <a:prstGeom prst="rect">
            <a:avLst/>
          </a:prstGeom>
          <a:noFill/>
        </p:spPr>
        <p:txBody>
          <a:bodyPr wrap="none" rtlCol="0">
            <a:spAutoFit/>
          </a:bodyPr>
          <a:lstStyle/>
          <a:p>
            <a:r>
              <a:rPr lang="en-US" sz="1600" dirty="0">
                <a:latin typeface="Abadi" panose="020B0604020104020204" pitchFamily="34" charset="0"/>
              </a:rPr>
              <a:t>Dennis et al., </a:t>
            </a:r>
            <a:r>
              <a:rPr lang="en-US" sz="1600" i="1" dirty="0">
                <a:latin typeface="Abadi" panose="020B0604020104020204" pitchFamily="34" charset="0"/>
              </a:rPr>
              <a:t>Atmos. Environ</a:t>
            </a:r>
            <a:r>
              <a:rPr lang="en-US" sz="1600" dirty="0">
                <a:latin typeface="Abadi" panose="020B0604020104020204" pitchFamily="34" charset="0"/>
              </a:rPr>
              <a:t>., 1996</a:t>
            </a:r>
          </a:p>
          <a:p>
            <a:r>
              <a:rPr lang="en-US" sz="1600" dirty="0">
                <a:solidFill>
                  <a:schemeClr val="accent1">
                    <a:lumMod val="75000"/>
                  </a:schemeClr>
                </a:solidFill>
                <a:latin typeface="Abadi" panose="020B0604020104020204" pitchFamily="34" charset="0"/>
                <a:hlinkClick r:id="rId2">
                  <a:extLst>
                    <a:ext uri="{A12FA001-AC4F-418D-AE19-62706E023703}">
                      <ahyp:hlinkClr xmlns:ahyp="http://schemas.microsoft.com/office/drawing/2018/hyperlinkcolor" val="tx"/>
                    </a:ext>
                  </a:extLst>
                </a:hlinkClick>
              </a:rPr>
              <a:t>https://doi.org/10.1016/1352-2310(95)00174-3</a:t>
            </a:r>
            <a:r>
              <a:rPr lang="en-US" sz="1600" dirty="0">
                <a:solidFill>
                  <a:schemeClr val="accent1">
                    <a:lumMod val="75000"/>
                  </a:schemeClr>
                </a:solidFill>
                <a:latin typeface="Abadi" panose="020B0604020104020204" pitchFamily="34" charset="0"/>
              </a:rPr>
              <a:t> </a:t>
            </a:r>
          </a:p>
        </p:txBody>
      </p:sp>
      <p:pic>
        <p:nvPicPr>
          <p:cNvPr id="12" name="Content Placeholder 11" descr="Text, letter&#10;&#10;Description automatically generated">
            <a:extLst>
              <a:ext uri="{FF2B5EF4-FFF2-40B4-BE49-F238E27FC236}">
                <a16:creationId xmlns:a16="http://schemas.microsoft.com/office/drawing/2014/main" id="{FB39D547-1E08-FC6C-648F-F4816A790E5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
            <a:off x="7385987" y="1845280"/>
            <a:ext cx="4324572" cy="3314870"/>
          </a:xfrm>
          <a:prstGeom prst="rect">
            <a:avLst/>
          </a:prstGeom>
          <a:ln>
            <a:solidFill>
              <a:schemeClr val="tx1"/>
            </a:solidFill>
          </a:ln>
        </p:spPr>
      </p:pic>
      <p:pic>
        <p:nvPicPr>
          <p:cNvPr id="14" name="Picture 13" descr="Table&#10;&#10;Description automatically generated">
            <a:extLst>
              <a:ext uri="{FF2B5EF4-FFF2-40B4-BE49-F238E27FC236}">
                <a16:creationId xmlns:a16="http://schemas.microsoft.com/office/drawing/2014/main" id="{CB10891C-C6D9-C71A-5B11-2C6D0B311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395" y="3165137"/>
            <a:ext cx="4136574" cy="3657600"/>
          </a:xfrm>
          <a:prstGeom prst="rect">
            <a:avLst/>
          </a:prstGeom>
        </p:spPr>
      </p:pic>
      <p:sp>
        <p:nvSpPr>
          <p:cNvPr id="9" name="Content Placeholder 8">
            <a:extLst>
              <a:ext uri="{FF2B5EF4-FFF2-40B4-BE49-F238E27FC236}">
                <a16:creationId xmlns:a16="http://schemas.microsoft.com/office/drawing/2014/main" id="{8350E5CF-0C11-5098-CA68-2C8DCB534E29}"/>
              </a:ext>
            </a:extLst>
          </p:cNvPr>
          <p:cNvSpPr>
            <a:spLocks noGrp="1"/>
          </p:cNvSpPr>
          <p:nvPr>
            <p:ph sz="half" idx="2"/>
          </p:nvPr>
        </p:nvSpPr>
        <p:spPr>
          <a:xfrm>
            <a:off x="248782" y="1527429"/>
            <a:ext cx="5248386" cy="2895383"/>
          </a:xfrm>
        </p:spPr>
        <p:txBody>
          <a:bodyPr/>
          <a:lstStyle/>
          <a:p>
            <a:pPr>
              <a:spcBef>
                <a:spcPts val="0"/>
              </a:spcBef>
              <a:spcAft>
                <a:spcPts val="600"/>
              </a:spcAft>
            </a:pPr>
            <a:r>
              <a:rPr lang="en-US" sz="2400" dirty="0"/>
              <a:t>Regulatory Users</a:t>
            </a:r>
          </a:p>
          <a:p>
            <a:pPr marL="571500" lvl="1">
              <a:spcBef>
                <a:spcPts val="0"/>
              </a:spcBef>
              <a:spcAft>
                <a:spcPts val="600"/>
              </a:spcAft>
            </a:pPr>
            <a:r>
              <a:rPr lang="en-US" sz="2000" dirty="0">
                <a:solidFill>
                  <a:schemeClr val="accent1">
                    <a:lumMod val="75000"/>
                  </a:schemeClr>
                </a:solidFill>
              </a:rPr>
              <a:t>Explore/compare various scenarios</a:t>
            </a:r>
          </a:p>
          <a:p>
            <a:pPr marL="571500" lvl="1">
              <a:spcBef>
                <a:spcPts val="0"/>
              </a:spcBef>
              <a:spcAft>
                <a:spcPts val="600"/>
              </a:spcAft>
            </a:pPr>
            <a:r>
              <a:rPr lang="en-US" sz="2000" dirty="0">
                <a:solidFill>
                  <a:schemeClr val="accent1">
                    <a:lumMod val="75000"/>
                  </a:schemeClr>
                </a:solidFill>
              </a:rPr>
              <a:t>Address AQ issues simultaneously</a:t>
            </a:r>
          </a:p>
          <a:p>
            <a:pPr>
              <a:spcBef>
                <a:spcPts val="1200"/>
              </a:spcBef>
              <a:spcAft>
                <a:spcPts val="600"/>
              </a:spcAft>
            </a:pPr>
            <a:r>
              <a:rPr lang="en-US" sz="2400" dirty="0"/>
              <a:t>Science Users</a:t>
            </a:r>
          </a:p>
          <a:p>
            <a:pPr marL="571500" lvl="1">
              <a:spcBef>
                <a:spcPts val="0"/>
              </a:spcBef>
              <a:spcAft>
                <a:spcPts val="600"/>
              </a:spcAft>
            </a:pPr>
            <a:r>
              <a:rPr lang="en-US" sz="2000" dirty="0">
                <a:solidFill>
                  <a:schemeClr val="accent1">
                    <a:lumMod val="75000"/>
                  </a:schemeClr>
                </a:solidFill>
              </a:rPr>
              <a:t>Understand the physical-chemical system</a:t>
            </a:r>
          </a:p>
          <a:p>
            <a:pPr marL="571500" lvl="1">
              <a:spcBef>
                <a:spcPts val="0"/>
              </a:spcBef>
              <a:spcAft>
                <a:spcPts val="600"/>
              </a:spcAft>
            </a:pPr>
            <a:r>
              <a:rPr lang="en-US" sz="2000" dirty="0">
                <a:solidFill>
                  <a:schemeClr val="accent1">
                    <a:lumMod val="75000"/>
                  </a:schemeClr>
                </a:solidFill>
              </a:rPr>
              <a:t>Evaluate the model</a:t>
            </a:r>
          </a:p>
          <a:p>
            <a:pPr marL="571500" lvl="1">
              <a:spcBef>
                <a:spcPts val="0"/>
              </a:spcBef>
              <a:spcAft>
                <a:spcPts val="600"/>
              </a:spcAft>
            </a:pPr>
            <a:r>
              <a:rPr lang="en-US" sz="2000" dirty="0">
                <a:solidFill>
                  <a:schemeClr val="accent1">
                    <a:lumMod val="75000"/>
                  </a:schemeClr>
                </a:solidFill>
              </a:rPr>
              <a:t>Advance the science</a:t>
            </a:r>
            <a:endParaRPr lang="en-US" dirty="0">
              <a:solidFill>
                <a:schemeClr val="accent1">
                  <a:lumMod val="75000"/>
                </a:schemeClr>
              </a:solidFill>
            </a:endParaRPr>
          </a:p>
        </p:txBody>
      </p:sp>
    </p:spTree>
    <p:extLst>
      <p:ext uri="{BB962C8B-B14F-4D97-AF65-F5344CB8AC3E}">
        <p14:creationId xmlns:p14="http://schemas.microsoft.com/office/powerpoint/2010/main" val="40567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4E341-7D60-2F2C-FBB4-9C29AB97B48E}"/>
              </a:ext>
            </a:extLst>
          </p:cNvPr>
          <p:cNvSpPr>
            <a:spLocks noGrp="1"/>
          </p:cNvSpPr>
          <p:nvPr>
            <p:ph type="title"/>
          </p:nvPr>
        </p:nvSpPr>
        <p:spPr/>
        <p:txBody>
          <a:bodyPr/>
          <a:lstStyle/>
          <a:p>
            <a:r>
              <a:rPr lang="en-US" dirty="0"/>
              <a:t>MAQSIP: A Prototype for CMAQ</a:t>
            </a:r>
          </a:p>
        </p:txBody>
      </p:sp>
      <p:sp>
        <p:nvSpPr>
          <p:cNvPr id="3" name="Slide Number Placeholder 2">
            <a:extLst>
              <a:ext uri="{FF2B5EF4-FFF2-40B4-BE49-F238E27FC236}">
                <a16:creationId xmlns:a16="http://schemas.microsoft.com/office/drawing/2014/main" id="{E924A9AC-17BD-C5F3-92AB-D629C56048A5}"/>
              </a:ext>
            </a:extLst>
          </p:cNvPr>
          <p:cNvSpPr>
            <a:spLocks noGrp="1"/>
          </p:cNvSpPr>
          <p:nvPr>
            <p:ph type="sldNum" sz="quarter" idx="12"/>
          </p:nvPr>
        </p:nvSpPr>
        <p:spPr/>
        <p:txBody>
          <a:bodyPr/>
          <a:lstStyle/>
          <a:p>
            <a:fld id="{B1ACB710-0265-4668-9FC1-C9C0EDA73F24}" type="slidenum">
              <a:rPr lang="en-US" smtClean="0"/>
              <a:pPr/>
              <a:t>7</a:t>
            </a:fld>
            <a:endParaRPr lang="en-US" dirty="0"/>
          </a:p>
        </p:txBody>
      </p:sp>
      <p:grpSp>
        <p:nvGrpSpPr>
          <p:cNvPr id="4" name="Group 3">
            <a:extLst>
              <a:ext uri="{FF2B5EF4-FFF2-40B4-BE49-F238E27FC236}">
                <a16:creationId xmlns:a16="http://schemas.microsoft.com/office/drawing/2014/main" id="{F045D9DE-8CBE-1CE0-330F-30B1E7CC07B5}"/>
              </a:ext>
            </a:extLst>
          </p:cNvPr>
          <p:cNvGrpSpPr/>
          <p:nvPr/>
        </p:nvGrpSpPr>
        <p:grpSpPr>
          <a:xfrm>
            <a:off x="-677972" y="3220698"/>
            <a:ext cx="13547944" cy="4550180"/>
            <a:chOff x="-677972" y="3220698"/>
            <a:chExt cx="13547944" cy="4550180"/>
          </a:xfrm>
        </p:grpSpPr>
        <p:grpSp>
          <p:nvGrpSpPr>
            <p:cNvPr id="5" name="Group 4">
              <a:extLst>
                <a:ext uri="{FF2B5EF4-FFF2-40B4-BE49-F238E27FC236}">
                  <a16:creationId xmlns:a16="http://schemas.microsoft.com/office/drawing/2014/main" id="{BA49785B-1815-017E-FDA2-58D73CEEFF5B}"/>
                </a:ext>
              </a:extLst>
            </p:cNvPr>
            <p:cNvGrpSpPr/>
            <p:nvPr/>
          </p:nvGrpSpPr>
          <p:grpSpPr>
            <a:xfrm>
              <a:off x="-677972" y="3220698"/>
              <a:ext cx="13547944" cy="4550180"/>
              <a:chOff x="-677972" y="3220698"/>
              <a:chExt cx="13547944" cy="4550180"/>
            </a:xfrm>
          </p:grpSpPr>
          <p:sp>
            <p:nvSpPr>
              <p:cNvPr id="41" name="Block Arc 40">
                <a:extLst>
                  <a:ext uri="{FF2B5EF4-FFF2-40B4-BE49-F238E27FC236}">
                    <a16:creationId xmlns:a16="http://schemas.microsoft.com/office/drawing/2014/main" id="{33CABAC3-4D80-E782-846A-4600DCAC584A}"/>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2" name="Block Arc 41">
                <a:extLst>
                  <a:ext uri="{FF2B5EF4-FFF2-40B4-BE49-F238E27FC236}">
                    <a16:creationId xmlns:a16="http://schemas.microsoft.com/office/drawing/2014/main" id="{7097EBA3-492C-B406-AC0D-3DF4C5574551}"/>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43" name="Block Arc 42">
                <a:extLst>
                  <a:ext uri="{FF2B5EF4-FFF2-40B4-BE49-F238E27FC236}">
                    <a16:creationId xmlns:a16="http://schemas.microsoft.com/office/drawing/2014/main" id="{FC454301-0952-32CE-60BD-9E4498F63EFC}"/>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4" name="Block Arc 43">
                <a:extLst>
                  <a:ext uri="{FF2B5EF4-FFF2-40B4-BE49-F238E27FC236}">
                    <a16:creationId xmlns:a16="http://schemas.microsoft.com/office/drawing/2014/main" id="{EBF5071B-2453-74B0-9D2E-B0428D8D45A9}"/>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5" name="Block Arc 44">
                <a:extLst>
                  <a:ext uri="{FF2B5EF4-FFF2-40B4-BE49-F238E27FC236}">
                    <a16:creationId xmlns:a16="http://schemas.microsoft.com/office/drawing/2014/main" id="{41B52A5E-28BE-3D9B-6D92-FBB52F295DCB}"/>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6" name="Block Arc 45">
                <a:extLst>
                  <a:ext uri="{FF2B5EF4-FFF2-40B4-BE49-F238E27FC236}">
                    <a16:creationId xmlns:a16="http://schemas.microsoft.com/office/drawing/2014/main" id="{AFA8CE5C-CE1E-090F-2CBB-622311D314E6}"/>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7" name="Block Arc 46">
                <a:extLst>
                  <a:ext uri="{FF2B5EF4-FFF2-40B4-BE49-F238E27FC236}">
                    <a16:creationId xmlns:a16="http://schemas.microsoft.com/office/drawing/2014/main" id="{43C3CBF8-D161-3834-5EA1-63E51270A219}"/>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6" name="Group 5">
              <a:extLst>
                <a:ext uri="{FF2B5EF4-FFF2-40B4-BE49-F238E27FC236}">
                  <a16:creationId xmlns:a16="http://schemas.microsoft.com/office/drawing/2014/main" id="{723B4190-D15C-AA86-4716-83252B74692A}"/>
                </a:ext>
              </a:extLst>
            </p:cNvPr>
            <p:cNvGrpSpPr/>
            <p:nvPr/>
          </p:nvGrpSpPr>
          <p:grpSpPr>
            <a:xfrm>
              <a:off x="190" y="5031327"/>
              <a:ext cx="11847304" cy="1707697"/>
              <a:chOff x="190" y="5031327"/>
              <a:chExt cx="11847304" cy="1707697"/>
            </a:xfrm>
          </p:grpSpPr>
          <p:cxnSp>
            <p:nvCxnSpPr>
              <p:cNvPr id="7" name="Straight Connector 6">
                <a:extLst>
                  <a:ext uri="{FF2B5EF4-FFF2-40B4-BE49-F238E27FC236}">
                    <a16:creationId xmlns:a16="http://schemas.microsoft.com/office/drawing/2014/main" id="{9A52531F-7332-22D3-726E-1837CEAE7B1B}"/>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AB6308-65BE-D9BD-CBD0-0B6B71945D53}"/>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F9C490-C163-B701-093E-08286F7C6A2C}"/>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BCB0C0F-1FE3-26E2-F62A-007C1EFF461F}"/>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2CFD32-C6FC-00C4-EC3B-E2AFAFD7DFAC}"/>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59A499-43DE-DC4D-7BB7-33386D456516}"/>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60AA62-E644-3D84-BCA2-D9FB816F80CC}"/>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605AC3-8142-3821-2E81-6EE770A455EB}"/>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FC2B77-0C4F-35F7-E580-0CD6B67E7AA9}"/>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4A6AA9-F827-F20C-55A7-628AC88A6F46}"/>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2C763F-3565-0A7B-47EE-E1796172B417}"/>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BD404C-D457-EA78-C941-5A8C8253B54F}"/>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3FE6DCA-8BCE-2988-C166-A94515AC3A10}"/>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C5C959-F980-E38E-B94E-4A80D5D2D325}"/>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DEE50BD-5CDE-E4A7-5006-E4812D482498}"/>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0532BB-ED52-250E-3488-BB4C29DA9845}"/>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338D31-DFE1-E22C-5DDB-569B45803485}"/>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CC7F005-B474-0C98-1C29-AFD535151734}"/>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25" name="TextBox 24">
                <a:extLst>
                  <a:ext uri="{FF2B5EF4-FFF2-40B4-BE49-F238E27FC236}">
                    <a16:creationId xmlns:a16="http://schemas.microsoft.com/office/drawing/2014/main" id="{7D631EE7-5A99-93BE-2F60-3A5F7A586D00}"/>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26" name="TextBox 25">
                <a:extLst>
                  <a:ext uri="{FF2B5EF4-FFF2-40B4-BE49-F238E27FC236}">
                    <a16:creationId xmlns:a16="http://schemas.microsoft.com/office/drawing/2014/main" id="{A708B85F-046E-6DA5-8217-07B1A642E9FB}"/>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27" name="TextBox 26">
                <a:extLst>
                  <a:ext uri="{FF2B5EF4-FFF2-40B4-BE49-F238E27FC236}">
                    <a16:creationId xmlns:a16="http://schemas.microsoft.com/office/drawing/2014/main" id="{13C48693-F30D-8E56-0693-336278CE1D4F}"/>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28" name="TextBox 27">
                <a:extLst>
                  <a:ext uri="{FF2B5EF4-FFF2-40B4-BE49-F238E27FC236}">
                    <a16:creationId xmlns:a16="http://schemas.microsoft.com/office/drawing/2014/main" id="{9B22C3F2-BB05-6CC8-BEB7-13B4F8088012}"/>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29" name="TextBox 28">
                <a:extLst>
                  <a:ext uri="{FF2B5EF4-FFF2-40B4-BE49-F238E27FC236}">
                    <a16:creationId xmlns:a16="http://schemas.microsoft.com/office/drawing/2014/main" id="{45CF760A-37B0-37C1-8081-848529641D08}"/>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30" name="TextBox 29">
                <a:extLst>
                  <a:ext uri="{FF2B5EF4-FFF2-40B4-BE49-F238E27FC236}">
                    <a16:creationId xmlns:a16="http://schemas.microsoft.com/office/drawing/2014/main" id="{E3AFAAC0-D986-39CD-CCFE-47543A6D1018}"/>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31" name="TextBox 30">
                <a:extLst>
                  <a:ext uri="{FF2B5EF4-FFF2-40B4-BE49-F238E27FC236}">
                    <a16:creationId xmlns:a16="http://schemas.microsoft.com/office/drawing/2014/main" id="{7CFCF165-951D-8357-700B-D671D18F259F}"/>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32" name="TextBox 31">
                <a:extLst>
                  <a:ext uri="{FF2B5EF4-FFF2-40B4-BE49-F238E27FC236}">
                    <a16:creationId xmlns:a16="http://schemas.microsoft.com/office/drawing/2014/main" id="{0391A37A-AFDF-FC1B-A157-4B85D8B97C70}"/>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33" name="TextBox 32">
                <a:extLst>
                  <a:ext uri="{FF2B5EF4-FFF2-40B4-BE49-F238E27FC236}">
                    <a16:creationId xmlns:a16="http://schemas.microsoft.com/office/drawing/2014/main" id="{0DB517A5-2C8C-35F3-A560-57BF9AD29A3B}"/>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34" name="TextBox 33">
                <a:extLst>
                  <a:ext uri="{FF2B5EF4-FFF2-40B4-BE49-F238E27FC236}">
                    <a16:creationId xmlns:a16="http://schemas.microsoft.com/office/drawing/2014/main" id="{B161FA7F-DFA1-7F24-79BE-D88065E9FA75}"/>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35" name="TextBox 34">
                <a:extLst>
                  <a:ext uri="{FF2B5EF4-FFF2-40B4-BE49-F238E27FC236}">
                    <a16:creationId xmlns:a16="http://schemas.microsoft.com/office/drawing/2014/main" id="{0FDC94E1-03D8-D6E8-B91A-4630200E27A1}"/>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36" name="TextBox 35">
                <a:extLst>
                  <a:ext uri="{FF2B5EF4-FFF2-40B4-BE49-F238E27FC236}">
                    <a16:creationId xmlns:a16="http://schemas.microsoft.com/office/drawing/2014/main" id="{91755D60-378F-4070-BF7A-86BC48E32C63}"/>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37" name="TextBox 36">
                <a:extLst>
                  <a:ext uri="{FF2B5EF4-FFF2-40B4-BE49-F238E27FC236}">
                    <a16:creationId xmlns:a16="http://schemas.microsoft.com/office/drawing/2014/main" id="{B5A236F5-B1E3-33DD-9A1A-36C2F6F1D185}"/>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38" name="TextBox 37">
                <a:extLst>
                  <a:ext uri="{FF2B5EF4-FFF2-40B4-BE49-F238E27FC236}">
                    <a16:creationId xmlns:a16="http://schemas.microsoft.com/office/drawing/2014/main" id="{0A0FCF60-A746-604A-49D9-FBF2CD721304}"/>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39" name="TextBox 38">
                <a:extLst>
                  <a:ext uri="{FF2B5EF4-FFF2-40B4-BE49-F238E27FC236}">
                    <a16:creationId xmlns:a16="http://schemas.microsoft.com/office/drawing/2014/main" id="{0C9B0F67-B62E-D19B-3D56-70BCC400A0F4}"/>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40" name="TextBox 39">
                <a:extLst>
                  <a:ext uri="{FF2B5EF4-FFF2-40B4-BE49-F238E27FC236}">
                    <a16:creationId xmlns:a16="http://schemas.microsoft.com/office/drawing/2014/main" id="{F71113BE-E6C5-7B3A-5E6A-E0D51B9A8D5A}"/>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48" name="Star: 5 Points 47">
            <a:extLst>
              <a:ext uri="{FF2B5EF4-FFF2-40B4-BE49-F238E27FC236}">
                <a16:creationId xmlns:a16="http://schemas.microsoft.com/office/drawing/2014/main" id="{005D82C0-2D77-1472-9420-473B2EAC6BB3}"/>
              </a:ext>
            </a:extLst>
          </p:cNvPr>
          <p:cNvSpPr>
            <a:spLocks noChangeAspect="1"/>
          </p:cNvSpPr>
          <p:nvPr/>
        </p:nvSpPr>
        <p:spPr>
          <a:xfrm>
            <a:off x="1926882" y="5545355"/>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28FAF8D-712E-E788-0856-3A918222CA38}"/>
              </a:ext>
            </a:extLst>
          </p:cNvPr>
          <p:cNvSpPr txBox="1"/>
          <p:nvPr/>
        </p:nvSpPr>
        <p:spPr>
          <a:xfrm>
            <a:off x="8535568" y="2263767"/>
            <a:ext cx="3491229" cy="2308324"/>
          </a:xfrm>
          <a:prstGeom prst="rect">
            <a:avLst/>
          </a:prstGeom>
          <a:noFill/>
        </p:spPr>
        <p:txBody>
          <a:bodyPr wrap="square" rtlCol="0">
            <a:spAutoFit/>
          </a:bodyPr>
          <a:lstStyle/>
          <a:p>
            <a:r>
              <a:rPr lang="en-US" sz="1600" dirty="0">
                <a:latin typeface="Abadi" panose="020B0604020104020204" pitchFamily="34" charset="0"/>
              </a:rPr>
              <a:t>Coats, Hanna, Hwang, and Byun, 1993: Model engineering concepts for air quality models in an integrated environmental modeling system. AWMA Specialty Conf. on Regional Photochemical Measurement and Modeling Studies.</a:t>
            </a:r>
          </a:p>
          <a:p>
            <a:endParaRPr lang="en-US" sz="1600" dirty="0">
              <a:latin typeface="Abadi" panose="020B0604020104020204" pitchFamily="34" charset="0"/>
            </a:endParaRPr>
          </a:p>
          <a:p>
            <a:r>
              <a:rPr lang="en-US" sz="1600" b="1" dirty="0">
                <a:latin typeface="Abadi" panose="020B0604020104020204" pitchFamily="34" charset="0"/>
              </a:rPr>
              <a:t>Earliest reference for MAQSIP/CMAQ!</a:t>
            </a:r>
          </a:p>
        </p:txBody>
      </p:sp>
      <p:sp>
        <p:nvSpPr>
          <p:cNvPr id="51" name="TextBox 50">
            <a:extLst>
              <a:ext uri="{FF2B5EF4-FFF2-40B4-BE49-F238E27FC236}">
                <a16:creationId xmlns:a16="http://schemas.microsoft.com/office/drawing/2014/main" id="{01708D30-1A48-22E0-F460-ED1461A61DF0}"/>
              </a:ext>
            </a:extLst>
          </p:cNvPr>
          <p:cNvSpPr txBox="1"/>
          <p:nvPr/>
        </p:nvSpPr>
        <p:spPr>
          <a:xfrm>
            <a:off x="165203" y="1359986"/>
            <a:ext cx="8106467" cy="707886"/>
          </a:xfrm>
          <a:prstGeom prst="rect">
            <a:avLst/>
          </a:prstGeom>
          <a:noFill/>
        </p:spPr>
        <p:txBody>
          <a:bodyPr wrap="square" rtlCol="0">
            <a:spAutoFit/>
          </a:bodyPr>
          <a:lstStyle/>
          <a:p>
            <a:r>
              <a:rPr lang="en-US" sz="2000" b="1" dirty="0">
                <a:solidFill>
                  <a:schemeClr val="accent1">
                    <a:lumMod val="50000"/>
                  </a:schemeClr>
                </a:solidFill>
                <a:latin typeface="Abadi" panose="020B0604020104020204" pitchFamily="34" charset="0"/>
              </a:rPr>
              <a:t>Through cooperative research with Federal scientists, colleagues at MCNC were developing the Multiscale Air Quality Simulation Platform (MAQSIP).</a:t>
            </a:r>
          </a:p>
        </p:txBody>
      </p:sp>
      <p:sp>
        <p:nvSpPr>
          <p:cNvPr id="49" name="Rectangle: Rounded Corners 48">
            <a:extLst>
              <a:ext uri="{FF2B5EF4-FFF2-40B4-BE49-F238E27FC236}">
                <a16:creationId xmlns:a16="http://schemas.microsoft.com/office/drawing/2014/main" id="{4AD2190E-96AA-1241-62B2-F67E6576852A}"/>
              </a:ext>
            </a:extLst>
          </p:cNvPr>
          <p:cNvSpPr/>
          <p:nvPr/>
        </p:nvSpPr>
        <p:spPr>
          <a:xfrm>
            <a:off x="165203" y="2142613"/>
            <a:ext cx="8106467" cy="2438138"/>
          </a:xfrm>
          <a:prstGeom prst="roundRect">
            <a:avLst>
              <a:gd name="adj" fmla="val 4481"/>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000" dirty="0">
                <a:solidFill>
                  <a:schemeClr val="bg1"/>
                </a:solidFill>
                <a:latin typeface="Abadi" panose="020B0604020104020204" pitchFamily="34" charset="0"/>
              </a:rPr>
              <a:t>The scientific goals of MAQSIP were aligned with those of CMAQ.</a:t>
            </a:r>
          </a:p>
          <a:p>
            <a:pPr marL="463550" indent="-231775">
              <a:spcAft>
                <a:spcPts val="1200"/>
              </a:spcAft>
              <a:buFont typeface="Arial" panose="020B0604020202020204" pitchFamily="34" charset="0"/>
              <a:buChar char="•"/>
            </a:pPr>
            <a:r>
              <a:rPr lang="en-US" sz="2000" dirty="0">
                <a:solidFill>
                  <a:schemeClr val="bg1"/>
                </a:solidFill>
                <a:latin typeface="Abadi" panose="020B0604020104020204" pitchFamily="34" charset="0"/>
              </a:rPr>
              <a:t>Evolved from Coats et al. (1993) and Dennis et al. (1996).</a:t>
            </a:r>
          </a:p>
          <a:p>
            <a:pPr marL="463550" indent="-231775">
              <a:spcAft>
                <a:spcPts val="1200"/>
              </a:spcAft>
              <a:buFont typeface="Arial" panose="020B0604020202020204" pitchFamily="34" charset="0"/>
              <a:buChar char="•"/>
            </a:pPr>
            <a:r>
              <a:rPr lang="en-US" sz="2000" dirty="0">
                <a:solidFill>
                  <a:schemeClr val="bg1"/>
                </a:solidFill>
                <a:latin typeface="Abadi" panose="020B0604020104020204" pitchFamily="34" charset="0"/>
              </a:rPr>
              <a:t>Initially a served as a prototype for CMAQ.</a:t>
            </a:r>
          </a:p>
          <a:p>
            <a:pPr>
              <a:spcAft>
                <a:spcPts val="1200"/>
              </a:spcAft>
            </a:pPr>
            <a:r>
              <a:rPr lang="en-US" sz="2000" dirty="0">
                <a:solidFill>
                  <a:schemeClr val="bg1"/>
                </a:solidFill>
                <a:latin typeface="Abadi" panose="020B0604020104020204" pitchFamily="34" charset="0"/>
              </a:rPr>
              <a:t>Applied to study tropospheric O</a:t>
            </a:r>
            <a:r>
              <a:rPr lang="en-US" sz="2000" baseline="-25000" dirty="0">
                <a:solidFill>
                  <a:schemeClr val="bg1"/>
                </a:solidFill>
                <a:latin typeface="Abadi" panose="020B0604020104020204" pitchFamily="34" charset="0"/>
              </a:rPr>
              <a:t>3</a:t>
            </a:r>
            <a:r>
              <a:rPr lang="en-US" sz="2000" dirty="0">
                <a:solidFill>
                  <a:schemeClr val="bg1"/>
                </a:solidFill>
                <a:latin typeface="Abadi" panose="020B0604020104020204" pitchFamily="34" charset="0"/>
              </a:rPr>
              <a:t>, PM, and airborne acids.</a:t>
            </a:r>
          </a:p>
          <a:p>
            <a:pPr>
              <a:spcAft>
                <a:spcPts val="1200"/>
              </a:spcAft>
            </a:pPr>
            <a:r>
              <a:rPr lang="en-US" sz="2000" dirty="0">
                <a:solidFill>
                  <a:schemeClr val="bg1"/>
                </a:solidFill>
                <a:latin typeface="Abadi" panose="020B0604020104020204" pitchFamily="34" charset="0"/>
              </a:rPr>
              <a:t>Later used by Baron AMS for forecasting and hydrology applications.</a:t>
            </a:r>
          </a:p>
        </p:txBody>
      </p:sp>
      <p:sp>
        <p:nvSpPr>
          <p:cNvPr id="52" name="TextBox 51">
            <a:extLst>
              <a:ext uri="{FF2B5EF4-FFF2-40B4-BE49-F238E27FC236}">
                <a16:creationId xmlns:a16="http://schemas.microsoft.com/office/drawing/2014/main" id="{B8EF5BFD-71E0-E7A0-B222-0E4F3C63E494}"/>
              </a:ext>
            </a:extLst>
          </p:cNvPr>
          <p:cNvSpPr txBox="1"/>
          <p:nvPr/>
        </p:nvSpPr>
        <p:spPr>
          <a:xfrm>
            <a:off x="2118461" y="4643683"/>
            <a:ext cx="4371710" cy="646331"/>
          </a:xfrm>
          <a:prstGeom prst="rect">
            <a:avLst/>
          </a:prstGeom>
          <a:gradFill flip="none" rotWithShape="1">
            <a:gsLst>
              <a:gs pos="38000">
                <a:schemeClr val="bg1"/>
              </a:gs>
              <a:gs pos="0">
                <a:schemeClr val="bg1"/>
              </a:gs>
              <a:gs pos="100000">
                <a:schemeClr val="bg1">
                  <a:lumMod val="95000"/>
                  <a:alpha val="50000"/>
                </a:schemeClr>
              </a:gs>
            </a:gsLst>
            <a:lin ang="10800000" scaled="1"/>
            <a:tileRect/>
          </a:gradFill>
        </p:spPr>
        <p:txBody>
          <a:bodyPr wrap="none" rtlCol="0">
            <a:spAutoFit/>
          </a:bodyPr>
          <a:lstStyle/>
          <a:p>
            <a:r>
              <a:rPr lang="en-US" dirty="0">
                <a:latin typeface="Abadi" panose="020B0604020104020204" pitchFamily="34" charset="0"/>
              </a:rPr>
              <a:t>Mathur et al., </a:t>
            </a:r>
            <a:r>
              <a:rPr lang="en-US" i="1" dirty="0">
                <a:latin typeface="Abadi" panose="020B0604020104020204" pitchFamily="34" charset="0"/>
              </a:rPr>
              <a:t>JGR-A</a:t>
            </a:r>
            <a:r>
              <a:rPr lang="en-US" dirty="0">
                <a:latin typeface="Abadi" panose="020B0604020104020204" pitchFamily="34" charset="0"/>
              </a:rPr>
              <a:t>, 2005</a:t>
            </a:r>
          </a:p>
          <a:p>
            <a:r>
              <a:rPr lang="en-US" dirty="0">
                <a:solidFill>
                  <a:schemeClr val="accent1">
                    <a:lumMod val="75000"/>
                  </a:schemeClr>
                </a:solidFill>
                <a:latin typeface="Abadi" panose="020B0604020104020204" pitchFamily="34" charset="0"/>
                <a:hlinkClick r:id="rId2">
                  <a:extLst>
                    <a:ext uri="{A12FA001-AC4F-418D-AE19-62706E023703}">
                      <ahyp:hlinkClr xmlns:ahyp="http://schemas.microsoft.com/office/drawing/2018/hyperlinkcolor" val="tx"/>
                    </a:ext>
                  </a:extLst>
                </a:hlinkClick>
              </a:rPr>
              <a:t>https://doi.org/10.1029/2004JD004918</a:t>
            </a:r>
            <a:r>
              <a:rPr lang="en-US" dirty="0">
                <a:solidFill>
                  <a:schemeClr val="accent1">
                    <a:lumMod val="75000"/>
                  </a:schemeClr>
                </a:solidFill>
                <a:latin typeface="Abadi" panose="020B0604020104020204" pitchFamily="34" charset="0"/>
              </a:rPr>
              <a:t> </a:t>
            </a:r>
          </a:p>
        </p:txBody>
      </p:sp>
    </p:spTree>
    <p:extLst>
      <p:ext uri="{BB962C8B-B14F-4D97-AF65-F5344CB8AC3E}">
        <p14:creationId xmlns:p14="http://schemas.microsoft.com/office/powerpoint/2010/main" val="153322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660F25-0AD7-5D8B-1AA8-A258F3C443F5}"/>
              </a:ext>
            </a:extLst>
          </p:cNvPr>
          <p:cNvGrpSpPr/>
          <p:nvPr/>
        </p:nvGrpSpPr>
        <p:grpSpPr>
          <a:xfrm>
            <a:off x="-677972" y="3220698"/>
            <a:ext cx="13547944" cy="4550180"/>
            <a:chOff x="-677972" y="3220698"/>
            <a:chExt cx="13547944" cy="4550180"/>
          </a:xfrm>
        </p:grpSpPr>
        <p:grpSp>
          <p:nvGrpSpPr>
            <p:cNvPr id="5" name="Group 4">
              <a:extLst>
                <a:ext uri="{FF2B5EF4-FFF2-40B4-BE49-F238E27FC236}">
                  <a16:creationId xmlns:a16="http://schemas.microsoft.com/office/drawing/2014/main" id="{DA81094E-E6A9-9457-5DB7-AA7C678AF118}"/>
                </a:ext>
              </a:extLst>
            </p:cNvPr>
            <p:cNvGrpSpPr/>
            <p:nvPr/>
          </p:nvGrpSpPr>
          <p:grpSpPr>
            <a:xfrm>
              <a:off x="-677972" y="3220698"/>
              <a:ext cx="13547944" cy="4550180"/>
              <a:chOff x="-677972" y="3220698"/>
              <a:chExt cx="13547944" cy="4550180"/>
            </a:xfrm>
          </p:grpSpPr>
          <p:sp>
            <p:nvSpPr>
              <p:cNvPr id="41" name="Block Arc 40">
                <a:extLst>
                  <a:ext uri="{FF2B5EF4-FFF2-40B4-BE49-F238E27FC236}">
                    <a16:creationId xmlns:a16="http://schemas.microsoft.com/office/drawing/2014/main" id="{5FA27523-1022-7135-7928-50AE3A95E606}"/>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2" name="Block Arc 41">
                <a:extLst>
                  <a:ext uri="{FF2B5EF4-FFF2-40B4-BE49-F238E27FC236}">
                    <a16:creationId xmlns:a16="http://schemas.microsoft.com/office/drawing/2014/main" id="{595F8417-990B-6CA8-5110-531FF4DBB0B6}"/>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43" name="Block Arc 42">
                <a:extLst>
                  <a:ext uri="{FF2B5EF4-FFF2-40B4-BE49-F238E27FC236}">
                    <a16:creationId xmlns:a16="http://schemas.microsoft.com/office/drawing/2014/main" id="{53F7DD89-422F-EB32-32DE-B6DE06116DF8}"/>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4" name="Block Arc 43">
                <a:extLst>
                  <a:ext uri="{FF2B5EF4-FFF2-40B4-BE49-F238E27FC236}">
                    <a16:creationId xmlns:a16="http://schemas.microsoft.com/office/drawing/2014/main" id="{0EDA23E2-A73F-0E69-696C-78C187A4D504}"/>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45" name="Block Arc 44">
                <a:extLst>
                  <a:ext uri="{FF2B5EF4-FFF2-40B4-BE49-F238E27FC236}">
                    <a16:creationId xmlns:a16="http://schemas.microsoft.com/office/drawing/2014/main" id="{8E877DC2-E654-BF87-1D03-433DA0FC5481}"/>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1" name="Block Arc 90">
                <a:extLst>
                  <a:ext uri="{FF2B5EF4-FFF2-40B4-BE49-F238E27FC236}">
                    <a16:creationId xmlns:a16="http://schemas.microsoft.com/office/drawing/2014/main" id="{06A6040F-B182-FE94-25BC-3825E9553AD1}"/>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4" name="Block Arc 93">
                <a:extLst>
                  <a:ext uri="{FF2B5EF4-FFF2-40B4-BE49-F238E27FC236}">
                    <a16:creationId xmlns:a16="http://schemas.microsoft.com/office/drawing/2014/main" id="{B2065F7C-414D-B865-DC7C-D7D1440EB182}"/>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6" name="Group 5">
              <a:extLst>
                <a:ext uri="{FF2B5EF4-FFF2-40B4-BE49-F238E27FC236}">
                  <a16:creationId xmlns:a16="http://schemas.microsoft.com/office/drawing/2014/main" id="{14138296-1A65-DEC8-D9DF-14DED08268C5}"/>
                </a:ext>
              </a:extLst>
            </p:cNvPr>
            <p:cNvGrpSpPr/>
            <p:nvPr/>
          </p:nvGrpSpPr>
          <p:grpSpPr>
            <a:xfrm>
              <a:off x="190" y="5031327"/>
              <a:ext cx="11847304" cy="1707697"/>
              <a:chOff x="190" y="5031327"/>
              <a:chExt cx="11847304" cy="1707697"/>
            </a:xfrm>
          </p:grpSpPr>
          <p:cxnSp>
            <p:nvCxnSpPr>
              <p:cNvPr id="7" name="Straight Connector 6">
                <a:extLst>
                  <a:ext uri="{FF2B5EF4-FFF2-40B4-BE49-F238E27FC236}">
                    <a16:creationId xmlns:a16="http://schemas.microsoft.com/office/drawing/2014/main" id="{712A8CF9-3AD2-5BA8-7715-E825594D06AA}"/>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CD34330-44BA-87E3-E35D-91B17BB7AD8A}"/>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E924F46-3D1A-6BBE-BAA3-ABA80F458320}"/>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2BAAE4A-62FC-F012-602D-81C8C57B0BC1}"/>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1CF6CC-CF8A-03F2-2A74-F1E3A8B3CBD0}"/>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B69C71-6A89-F2B5-43AA-5651F916D32C}"/>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FBE31B7-2217-DBD5-4521-1D8A3FBEC893}"/>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4F21C4-8895-B128-7CF6-26FDE1F41C3D}"/>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CB8986-4FBC-D317-0D09-9E9720C8C7CC}"/>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086CC9-0697-65CE-0962-A421D1E39673}"/>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92897-1FC3-4192-E2D8-E92E55E69020}"/>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9010AF-6503-F743-E2AC-4BC3BF3A0034}"/>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D587D63-3FD5-FCA4-15F1-D7E6BA7AF287}"/>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7EF776-4DD4-3CB0-E085-9256ED37C771}"/>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6E22CE-5456-B784-BFBD-4535A330C850}"/>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3F4AF0A-6EDC-317B-3619-B3F7D6547FE0}"/>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3CE6AD-D12D-7114-B92A-12D7D8EAC918}"/>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FBC9DD4-919E-6377-1692-8F825510015A}"/>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25" name="TextBox 24">
                <a:extLst>
                  <a:ext uri="{FF2B5EF4-FFF2-40B4-BE49-F238E27FC236}">
                    <a16:creationId xmlns:a16="http://schemas.microsoft.com/office/drawing/2014/main" id="{FDDDD8C8-DCD5-BF65-ECFD-9D229559F676}"/>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26" name="TextBox 25">
                <a:extLst>
                  <a:ext uri="{FF2B5EF4-FFF2-40B4-BE49-F238E27FC236}">
                    <a16:creationId xmlns:a16="http://schemas.microsoft.com/office/drawing/2014/main" id="{14E79C76-FEA1-B1F9-39FD-60EA220FD2DB}"/>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27" name="TextBox 26">
                <a:extLst>
                  <a:ext uri="{FF2B5EF4-FFF2-40B4-BE49-F238E27FC236}">
                    <a16:creationId xmlns:a16="http://schemas.microsoft.com/office/drawing/2014/main" id="{607799BE-84B3-3957-5F98-7E0E0A24E8A8}"/>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28" name="TextBox 27">
                <a:extLst>
                  <a:ext uri="{FF2B5EF4-FFF2-40B4-BE49-F238E27FC236}">
                    <a16:creationId xmlns:a16="http://schemas.microsoft.com/office/drawing/2014/main" id="{CD301DE6-F8A3-3B5F-E51C-EBCEE538849E}"/>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29" name="TextBox 28">
                <a:extLst>
                  <a:ext uri="{FF2B5EF4-FFF2-40B4-BE49-F238E27FC236}">
                    <a16:creationId xmlns:a16="http://schemas.microsoft.com/office/drawing/2014/main" id="{3AC32912-21E6-7057-76E7-23FFA8E59A44}"/>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30" name="TextBox 29">
                <a:extLst>
                  <a:ext uri="{FF2B5EF4-FFF2-40B4-BE49-F238E27FC236}">
                    <a16:creationId xmlns:a16="http://schemas.microsoft.com/office/drawing/2014/main" id="{36854020-FD6E-5F1A-1999-C01096CF8B16}"/>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31" name="TextBox 30">
                <a:extLst>
                  <a:ext uri="{FF2B5EF4-FFF2-40B4-BE49-F238E27FC236}">
                    <a16:creationId xmlns:a16="http://schemas.microsoft.com/office/drawing/2014/main" id="{0974382E-C8BD-D3EC-E819-12872DEE4F7B}"/>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32" name="TextBox 31">
                <a:extLst>
                  <a:ext uri="{FF2B5EF4-FFF2-40B4-BE49-F238E27FC236}">
                    <a16:creationId xmlns:a16="http://schemas.microsoft.com/office/drawing/2014/main" id="{D16A89EC-15D4-9408-F90F-B41F51C2CD10}"/>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33" name="TextBox 32">
                <a:extLst>
                  <a:ext uri="{FF2B5EF4-FFF2-40B4-BE49-F238E27FC236}">
                    <a16:creationId xmlns:a16="http://schemas.microsoft.com/office/drawing/2014/main" id="{C4F803A7-C679-6E5A-9B88-20E4F2AC2D1C}"/>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34" name="TextBox 33">
                <a:extLst>
                  <a:ext uri="{FF2B5EF4-FFF2-40B4-BE49-F238E27FC236}">
                    <a16:creationId xmlns:a16="http://schemas.microsoft.com/office/drawing/2014/main" id="{0CB6DB2B-6976-E5B0-D957-93CF3E0F0CE8}"/>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35" name="TextBox 34">
                <a:extLst>
                  <a:ext uri="{FF2B5EF4-FFF2-40B4-BE49-F238E27FC236}">
                    <a16:creationId xmlns:a16="http://schemas.microsoft.com/office/drawing/2014/main" id="{7158A7AF-CD90-6C6E-7330-F25B078A3E3C}"/>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36" name="TextBox 35">
                <a:extLst>
                  <a:ext uri="{FF2B5EF4-FFF2-40B4-BE49-F238E27FC236}">
                    <a16:creationId xmlns:a16="http://schemas.microsoft.com/office/drawing/2014/main" id="{C53EC6BC-AA6C-8988-0BC7-E5CC2892F256}"/>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37" name="TextBox 36">
                <a:extLst>
                  <a:ext uri="{FF2B5EF4-FFF2-40B4-BE49-F238E27FC236}">
                    <a16:creationId xmlns:a16="http://schemas.microsoft.com/office/drawing/2014/main" id="{21003546-E435-6359-4D8E-F941165A5CB4}"/>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38" name="TextBox 37">
                <a:extLst>
                  <a:ext uri="{FF2B5EF4-FFF2-40B4-BE49-F238E27FC236}">
                    <a16:creationId xmlns:a16="http://schemas.microsoft.com/office/drawing/2014/main" id="{5D81A0D5-EC94-51D3-F63D-42051A4E99EE}"/>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39" name="TextBox 38">
                <a:extLst>
                  <a:ext uri="{FF2B5EF4-FFF2-40B4-BE49-F238E27FC236}">
                    <a16:creationId xmlns:a16="http://schemas.microsoft.com/office/drawing/2014/main" id="{D61DBCCE-7017-4227-F478-5D7999DA87EC}"/>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40" name="TextBox 39">
                <a:extLst>
                  <a:ext uri="{FF2B5EF4-FFF2-40B4-BE49-F238E27FC236}">
                    <a16:creationId xmlns:a16="http://schemas.microsoft.com/office/drawing/2014/main" id="{4BF4819E-D1E7-F112-73C7-2FECE419381D}"/>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sp>
        <p:nvSpPr>
          <p:cNvPr id="2" name="Title 1">
            <a:extLst>
              <a:ext uri="{FF2B5EF4-FFF2-40B4-BE49-F238E27FC236}">
                <a16:creationId xmlns:a16="http://schemas.microsoft.com/office/drawing/2014/main" id="{4CE4C431-6D46-9BBE-C608-D9963E558FB9}"/>
              </a:ext>
            </a:extLst>
          </p:cNvPr>
          <p:cNvSpPr>
            <a:spLocks noGrp="1"/>
          </p:cNvSpPr>
          <p:nvPr>
            <p:ph type="title"/>
          </p:nvPr>
        </p:nvSpPr>
        <p:spPr/>
        <p:txBody>
          <a:bodyPr>
            <a:normAutofit/>
          </a:bodyPr>
          <a:lstStyle/>
          <a:p>
            <a:r>
              <a:rPr lang="en-US" dirty="0">
                <a:latin typeface="Abadi" panose="020B0604020104020204" pitchFamily="34" charset="0"/>
              </a:rPr>
              <a:t>Releasing CMAQ!</a:t>
            </a:r>
          </a:p>
        </p:txBody>
      </p:sp>
      <p:sp>
        <p:nvSpPr>
          <p:cNvPr id="3" name="Slide Number Placeholder 2">
            <a:extLst>
              <a:ext uri="{FF2B5EF4-FFF2-40B4-BE49-F238E27FC236}">
                <a16:creationId xmlns:a16="http://schemas.microsoft.com/office/drawing/2014/main" id="{73156B21-FC85-DAE3-AED0-ABB1F2D3532F}"/>
              </a:ext>
            </a:extLst>
          </p:cNvPr>
          <p:cNvSpPr>
            <a:spLocks noGrp="1"/>
          </p:cNvSpPr>
          <p:nvPr>
            <p:ph type="sldNum" sz="quarter" idx="12"/>
          </p:nvPr>
        </p:nvSpPr>
        <p:spPr/>
        <p:txBody>
          <a:bodyPr/>
          <a:lstStyle/>
          <a:p>
            <a:fld id="{B1ACB710-0265-4668-9FC1-C9C0EDA73F24}" type="slidenum">
              <a:rPr lang="en-US" smtClean="0"/>
              <a:t>8</a:t>
            </a:fld>
            <a:endParaRPr lang="en-US"/>
          </a:p>
        </p:txBody>
      </p:sp>
      <p:sp>
        <p:nvSpPr>
          <p:cNvPr id="90" name="Star: 5 Points 89">
            <a:extLst>
              <a:ext uri="{FF2B5EF4-FFF2-40B4-BE49-F238E27FC236}">
                <a16:creationId xmlns:a16="http://schemas.microsoft.com/office/drawing/2014/main" id="{58096F6F-AFDD-77E7-14E4-58D0F3D9BB4A}"/>
              </a:ext>
            </a:extLst>
          </p:cNvPr>
          <p:cNvSpPr>
            <a:spLocks noChangeAspect="1"/>
          </p:cNvSpPr>
          <p:nvPr/>
        </p:nvSpPr>
        <p:spPr>
          <a:xfrm>
            <a:off x="2481424" y="5493011"/>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descr="Text, letter&#10;&#10;Description automatically generated">
            <a:extLst>
              <a:ext uri="{FF2B5EF4-FFF2-40B4-BE49-F238E27FC236}">
                <a16:creationId xmlns:a16="http://schemas.microsoft.com/office/drawing/2014/main" id="{CC24EB2E-E74A-44A3-2589-3D7E7655B0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474"/>
          <a:stretch/>
        </p:blipFill>
        <p:spPr>
          <a:xfrm rot="-540000">
            <a:off x="1266618" y="1736211"/>
            <a:ext cx="2488168" cy="3200400"/>
          </a:xfrm>
          <a:prstGeom prst="rect">
            <a:avLst/>
          </a:prstGeom>
          <a:ln>
            <a:solidFill>
              <a:schemeClr val="tx1"/>
            </a:solidFill>
          </a:ln>
        </p:spPr>
      </p:pic>
      <p:pic>
        <p:nvPicPr>
          <p:cNvPr id="93" name="Picture 92" descr="Text, letter&#10;&#10;Description automatically generated">
            <a:extLst>
              <a:ext uri="{FF2B5EF4-FFF2-40B4-BE49-F238E27FC236}">
                <a16:creationId xmlns:a16="http://schemas.microsoft.com/office/drawing/2014/main" id="{9DC70E6F-35BD-2347-366A-96C63599DC1A}"/>
              </a:ext>
            </a:extLst>
          </p:cNvPr>
          <p:cNvPicPr>
            <a:picLocks noChangeAspect="1"/>
          </p:cNvPicPr>
          <p:nvPr/>
        </p:nvPicPr>
        <p:blipFill rotWithShape="1">
          <a:blip r:embed="rId3">
            <a:extLst>
              <a:ext uri="{28A0092B-C50C-407E-A947-70E740481C1C}">
                <a14:useLocalDpi xmlns:a14="http://schemas.microsoft.com/office/drawing/2010/main" val="0"/>
              </a:ext>
            </a:extLst>
          </a:blip>
          <a:srcRect l="10118" t="28770" r="17757" b="55446"/>
          <a:stretch/>
        </p:blipFill>
        <p:spPr>
          <a:xfrm>
            <a:off x="3519022" y="1714779"/>
            <a:ext cx="5605854" cy="1687208"/>
          </a:xfrm>
          <a:prstGeom prst="rect">
            <a:avLst/>
          </a:prstGeom>
          <a:ln>
            <a:solidFill>
              <a:schemeClr val="tx1"/>
            </a:solidFill>
          </a:ln>
        </p:spPr>
      </p:pic>
      <p:pic>
        <p:nvPicPr>
          <p:cNvPr id="95" name="Picture 94" descr="Text, letter&#10;&#10;Description automatically generated">
            <a:extLst>
              <a:ext uri="{FF2B5EF4-FFF2-40B4-BE49-F238E27FC236}">
                <a16:creationId xmlns:a16="http://schemas.microsoft.com/office/drawing/2014/main" id="{4C7F5B95-7B2D-A51A-5E53-F5A2938D418C}"/>
              </a:ext>
            </a:extLst>
          </p:cNvPr>
          <p:cNvPicPr>
            <a:picLocks noChangeAspect="1"/>
          </p:cNvPicPr>
          <p:nvPr/>
        </p:nvPicPr>
        <p:blipFill rotWithShape="1">
          <a:blip r:embed="rId4">
            <a:extLst>
              <a:ext uri="{28A0092B-C50C-407E-A947-70E740481C1C}">
                <a14:useLocalDpi xmlns:a14="http://schemas.microsoft.com/office/drawing/2010/main" val="0"/>
              </a:ext>
            </a:extLst>
          </a:blip>
          <a:srcRect l="15633" t="22832" r="6342" b="55113"/>
          <a:stretch/>
        </p:blipFill>
        <p:spPr>
          <a:xfrm>
            <a:off x="3508252" y="3529654"/>
            <a:ext cx="8233005" cy="3200400"/>
          </a:xfrm>
          <a:prstGeom prst="rect">
            <a:avLst/>
          </a:prstGeom>
          <a:ln>
            <a:solidFill>
              <a:schemeClr val="tx1"/>
            </a:solidFill>
          </a:ln>
        </p:spPr>
      </p:pic>
    </p:spTree>
    <p:extLst>
      <p:ext uri="{BB962C8B-B14F-4D97-AF65-F5344CB8AC3E}">
        <p14:creationId xmlns:p14="http://schemas.microsoft.com/office/powerpoint/2010/main" val="1392971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4C431-6D46-9BBE-C608-D9963E558FB9}"/>
              </a:ext>
            </a:extLst>
          </p:cNvPr>
          <p:cNvSpPr>
            <a:spLocks noGrp="1"/>
          </p:cNvSpPr>
          <p:nvPr>
            <p:ph type="title"/>
          </p:nvPr>
        </p:nvSpPr>
        <p:spPr/>
        <p:txBody>
          <a:bodyPr>
            <a:normAutofit/>
          </a:bodyPr>
          <a:lstStyle/>
          <a:p>
            <a:r>
              <a:rPr lang="en-US" dirty="0"/>
              <a:t>Initial Release Celebration!</a:t>
            </a:r>
            <a:endParaRPr lang="en-US" dirty="0">
              <a:latin typeface="Abadi" panose="020B0604020104020204" pitchFamily="34" charset="0"/>
            </a:endParaRPr>
          </a:p>
        </p:txBody>
      </p:sp>
      <p:grpSp>
        <p:nvGrpSpPr>
          <p:cNvPr id="11" name="Group 10">
            <a:extLst>
              <a:ext uri="{FF2B5EF4-FFF2-40B4-BE49-F238E27FC236}">
                <a16:creationId xmlns:a16="http://schemas.microsoft.com/office/drawing/2014/main" id="{6780B054-210D-7FB2-16AD-156438DD3C95}"/>
              </a:ext>
            </a:extLst>
          </p:cNvPr>
          <p:cNvGrpSpPr/>
          <p:nvPr/>
        </p:nvGrpSpPr>
        <p:grpSpPr>
          <a:xfrm>
            <a:off x="-677972" y="3220698"/>
            <a:ext cx="13547944" cy="4550180"/>
            <a:chOff x="-677972" y="3220698"/>
            <a:chExt cx="13547944" cy="4550180"/>
          </a:xfrm>
        </p:grpSpPr>
        <p:grpSp>
          <p:nvGrpSpPr>
            <p:cNvPr id="12" name="Group 11">
              <a:extLst>
                <a:ext uri="{FF2B5EF4-FFF2-40B4-BE49-F238E27FC236}">
                  <a16:creationId xmlns:a16="http://schemas.microsoft.com/office/drawing/2014/main" id="{8C906CA0-BE45-D80C-D470-C8403B618712}"/>
                </a:ext>
              </a:extLst>
            </p:cNvPr>
            <p:cNvGrpSpPr/>
            <p:nvPr/>
          </p:nvGrpSpPr>
          <p:grpSpPr>
            <a:xfrm>
              <a:off x="-677972" y="3220698"/>
              <a:ext cx="13547944" cy="4550180"/>
              <a:chOff x="-677972" y="3220698"/>
              <a:chExt cx="13547944" cy="4550180"/>
            </a:xfrm>
          </p:grpSpPr>
          <p:sp>
            <p:nvSpPr>
              <p:cNvPr id="93" name="Block Arc 92">
                <a:extLst>
                  <a:ext uri="{FF2B5EF4-FFF2-40B4-BE49-F238E27FC236}">
                    <a16:creationId xmlns:a16="http://schemas.microsoft.com/office/drawing/2014/main" id="{1514F976-06DF-3179-9171-857865DE4AA5}"/>
                  </a:ext>
                </a:extLst>
              </p:cNvPr>
              <p:cNvSpPr>
                <a:spLocks noChangeAspect="1"/>
              </p:cNvSpPr>
              <p:nvPr/>
            </p:nvSpPr>
            <p:spPr>
              <a:xfrm rot="2700000">
                <a:off x="-677972" y="5027678"/>
                <a:ext cx="2743200" cy="2743200"/>
              </a:xfrm>
              <a:prstGeom prst="blockArc">
                <a:avLst>
                  <a:gd name="adj1" fmla="val 10800000"/>
                  <a:gd name="adj2" fmla="val 16192680"/>
                  <a:gd name="adj3" fmla="val 6960"/>
                </a:avLst>
              </a:prstGeom>
              <a:gradFill>
                <a:gsLst>
                  <a:gs pos="0">
                    <a:schemeClr val="bg1"/>
                  </a:gs>
                  <a:gs pos="35000">
                    <a:schemeClr val="bg1">
                      <a:lumMod val="95000"/>
                    </a:schemeClr>
                  </a:gs>
                  <a:gs pos="65000">
                    <a:schemeClr val="bg1">
                      <a:lumMod val="85000"/>
                    </a:schemeClr>
                  </a:gs>
                  <a:gs pos="100000">
                    <a:schemeClr val="bg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4" name="Block Arc 93">
                <a:extLst>
                  <a:ext uri="{FF2B5EF4-FFF2-40B4-BE49-F238E27FC236}">
                    <a16:creationId xmlns:a16="http://schemas.microsoft.com/office/drawing/2014/main" id="{C647AEB9-F017-7ECC-8CA0-08E78F501112}"/>
                  </a:ext>
                </a:extLst>
              </p:cNvPr>
              <p:cNvSpPr>
                <a:spLocks noChangeAspect="1"/>
              </p:cNvSpPr>
              <p:nvPr/>
            </p:nvSpPr>
            <p:spPr>
              <a:xfrm rot="18900000" flipV="1">
                <a:off x="1125331" y="3220698"/>
                <a:ext cx="2743200" cy="2743200"/>
              </a:xfrm>
              <a:prstGeom prst="blockArc">
                <a:avLst>
                  <a:gd name="adj1" fmla="val 10800000"/>
                  <a:gd name="adj2" fmla="val 16192680"/>
                  <a:gd name="adj3" fmla="val 6960"/>
                </a:avLst>
              </a:prstGeom>
              <a:gradFill>
                <a:gsLst>
                  <a:gs pos="0">
                    <a:schemeClr val="bg1">
                      <a:lumMod val="75000"/>
                    </a:schemeClr>
                  </a:gs>
                  <a:gs pos="35000">
                    <a:schemeClr val="bg1">
                      <a:lumMod val="95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95" name="Block Arc 94">
                <a:extLst>
                  <a:ext uri="{FF2B5EF4-FFF2-40B4-BE49-F238E27FC236}">
                    <a16:creationId xmlns:a16="http://schemas.microsoft.com/office/drawing/2014/main" id="{C0F82010-06CC-09B8-D35B-80BF20FF0E15}"/>
                  </a:ext>
                </a:extLst>
              </p:cNvPr>
              <p:cNvSpPr>
                <a:spLocks noChangeAspect="1"/>
              </p:cNvSpPr>
              <p:nvPr/>
            </p:nvSpPr>
            <p:spPr>
              <a:xfrm rot="2700000">
                <a:off x="2928634"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6" name="Block Arc 95">
                <a:extLst>
                  <a:ext uri="{FF2B5EF4-FFF2-40B4-BE49-F238E27FC236}">
                    <a16:creationId xmlns:a16="http://schemas.microsoft.com/office/drawing/2014/main" id="{09950795-8F51-1C3F-8EE7-09F4A411AFA0}"/>
                  </a:ext>
                </a:extLst>
              </p:cNvPr>
              <p:cNvSpPr>
                <a:spLocks noChangeAspect="1"/>
              </p:cNvSpPr>
              <p:nvPr/>
            </p:nvSpPr>
            <p:spPr>
              <a:xfrm rot="18900000" flipV="1">
                <a:off x="4731937"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7" name="Block Arc 96">
                <a:extLst>
                  <a:ext uri="{FF2B5EF4-FFF2-40B4-BE49-F238E27FC236}">
                    <a16:creationId xmlns:a16="http://schemas.microsoft.com/office/drawing/2014/main" id="{81B1C2C4-7109-32E2-124A-E9C188D5BF6A}"/>
                  </a:ext>
                </a:extLst>
              </p:cNvPr>
              <p:cNvSpPr>
                <a:spLocks noChangeAspect="1"/>
              </p:cNvSpPr>
              <p:nvPr/>
            </p:nvSpPr>
            <p:spPr>
              <a:xfrm rot="2700000">
                <a:off x="6530217"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20000"/>
                      <a:lumOff val="8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8" name="Block Arc 97">
                <a:extLst>
                  <a:ext uri="{FF2B5EF4-FFF2-40B4-BE49-F238E27FC236}">
                    <a16:creationId xmlns:a16="http://schemas.microsoft.com/office/drawing/2014/main" id="{AD0C5CA5-D919-AD24-DD66-E2A0FF49BEE6}"/>
                  </a:ext>
                </a:extLst>
              </p:cNvPr>
              <p:cNvSpPr>
                <a:spLocks noChangeAspect="1"/>
              </p:cNvSpPr>
              <p:nvPr/>
            </p:nvSpPr>
            <p:spPr>
              <a:xfrm rot="18900000" flipV="1">
                <a:off x="8328496" y="3220698"/>
                <a:ext cx="2743200" cy="2743200"/>
              </a:xfrm>
              <a:prstGeom prst="blockArc">
                <a:avLst>
                  <a:gd name="adj1" fmla="val 10800000"/>
                  <a:gd name="adj2" fmla="val 16192680"/>
                  <a:gd name="adj3" fmla="val 6960"/>
                </a:avLst>
              </a:prstGeom>
              <a:gradFill>
                <a:gsLst>
                  <a:gs pos="0">
                    <a:schemeClr val="accent6">
                      <a:lumMod val="60000"/>
                      <a:lumOff val="40000"/>
                    </a:schemeClr>
                  </a:gs>
                  <a:gs pos="35000">
                    <a:schemeClr val="accent6">
                      <a:lumMod val="20000"/>
                      <a:lumOff val="80000"/>
                    </a:schemeClr>
                  </a:gs>
                  <a:gs pos="65000">
                    <a:schemeClr val="accent1">
                      <a:lumMod val="40000"/>
                      <a:lumOff val="6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sp>
            <p:nvSpPr>
              <p:cNvPr id="99" name="Block Arc 98">
                <a:extLst>
                  <a:ext uri="{FF2B5EF4-FFF2-40B4-BE49-F238E27FC236}">
                    <a16:creationId xmlns:a16="http://schemas.microsoft.com/office/drawing/2014/main" id="{3C77ABFC-F95A-7B04-D81E-05CD8830E20A}"/>
                  </a:ext>
                </a:extLst>
              </p:cNvPr>
              <p:cNvSpPr>
                <a:spLocks noChangeAspect="1"/>
              </p:cNvSpPr>
              <p:nvPr/>
            </p:nvSpPr>
            <p:spPr>
              <a:xfrm rot="2700000">
                <a:off x="10126772" y="5027678"/>
                <a:ext cx="2743200" cy="2743200"/>
              </a:xfrm>
              <a:prstGeom prst="blockArc">
                <a:avLst>
                  <a:gd name="adj1" fmla="val 10800000"/>
                  <a:gd name="adj2" fmla="val 16192680"/>
                  <a:gd name="adj3" fmla="val 6960"/>
                </a:avLst>
              </a:prstGeom>
              <a:gradFill>
                <a:gsLst>
                  <a:gs pos="0">
                    <a:schemeClr val="accent1">
                      <a:lumMod val="60000"/>
                      <a:lumOff val="40000"/>
                    </a:schemeClr>
                  </a:gs>
                  <a:gs pos="35000">
                    <a:schemeClr val="accent1">
                      <a:lumMod val="40000"/>
                      <a:lumOff val="60000"/>
                    </a:schemeClr>
                  </a:gs>
                  <a:gs pos="65000">
                    <a:schemeClr val="accent6">
                      <a:lumMod val="40000"/>
                      <a:lumOff val="60000"/>
                    </a:schemeClr>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badi" panose="020B0604020104020204" pitchFamily="34" charset="0"/>
                </a:endParaRPr>
              </a:p>
            </p:txBody>
          </p:sp>
        </p:grpSp>
        <p:grpSp>
          <p:nvGrpSpPr>
            <p:cNvPr id="13" name="Group 12">
              <a:extLst>
                <a:ext uri="{FF2B5EF4-FFF2-40B4-BE49-F238E27FC236}">
                  <a16:creationId xmlns:a16="http://schemas.microsoft.com/office/drawing/2014/main" id="{FDBB780D-25F2-EE78-1AA6-6B913008D279}"/>
                </a:ext>
              </a:extLst>
            </p:cNvPr>
            <p:cNvGrpSpPr/>
            <p:nvPr/>
          </p:nvGrpSpPr>
          <p:grpSpPr>
            <a:xfrm>
              <a:off x="190" y="5031327"/>
              <a:ext cx="11847304" cy="1707697"/>
              <a:chOff x="190" y="5031327"/>
              <a:chExt cx="11847304" cy="1707697"/>
            </a:xfrm>
          </p:grpSpPr>
          <p:cxnSp>
            <p:nvCxnSpPr>
              <p:cNvPr id="14" name="Straight Connector 13">
                <a:extLst>
                  <a:ext uri="{FF2B5EF4-FFF2-40B4-BE49-F238E27FC236}">
                    <a16:creationId xmlns:a16="http://schemas.microsoft.com/office/drawing/2014/main" id="{3F10FDFB-3FD7-439D-186E-F6DB143F12BD}"/>
                  </a:ext>
                </a:extLst>
              </p:cNvPr>
              <p:cNvCxnSpPr>
                <a:cxnSpLocks/>
              </p:cNvCxnSpPr>
              <p:nvPr/>
            </p:nvCxnSpPr>
            <p:spPr>
              <a:xfrm>
                <a:off x="196448" y="5119706"/>
                <a:ext cx="0" cy="20776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EDC394-4DE9-F69F-B31B-15802CD427FD}"/>
                  </a:ext>
                </a:extLst>
              </p:cNvPr>
              <p:cNvCxnSpPr>
                <a:cxnSpLocks/>
              </p:cNvCxnSpPr>
              <p:nvPr/>
            </p:nvCxnSpPr>
            <p:spPr>
              <a:xfrm>
                <a:off x="912228" y="5049244"/>
                <a:ext cx="0" cy="183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BB0398-CFA7-8447-5159-3D5856A6B02A}"/>
                  </a:ext>
                </a:extLst>
              </p:cNvPr>
              <p:cNvCxnSpPr>
                <a:cxnSpLocks/>
              </p:cNvCxnSpPr>
              <p:nvPr/>
            </p:nvCxnSpPr>
            <p:spPr>
              <a:xfrm>
                <a:off x="1628008" y="5395714"/>
                <a:ext cx="0" cy="253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423543-60E6-B5F8-365B-46B61545DDC0}"/>
                  </a:ext>
                </a:extLst>
              </p:cNvPr>
              <p:cNvCxnSpPr>
                <a:cxnSpLocks/>
              </p:cNvCxnSpPr>
              <p:nvPr/>
            </p:nvCxnSpPr>
            <p:spPr>
              <a:xfrm>
                <a:off x="2343788" y="5764881"/>
                <a:ext cx="0" cy="1828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398F26-FB3C-6143-F5AF-B3412BA52399}"/>
                  </a:ext>
                </a:extLst>
              </p:cNvPr>
              <p:cNvCxnSpPr>
                <a:cxnSpLocks/>
              </p:cNvCxnSpPr>
              <p:nvPr/>
            </p:nvCxnSpPr>
            <p:spPr>
              <a:xfrm>
                <a:off x="3059568" y="56277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11298C-EB1A-13C5-A41A-2C1E7945843A}"/>
                  </a:ext>
                </a:extLst>
              </p:cNvPr>
              <p:cNvCxnSpPr>
                <a:cxnSpLocks/>
              </p:cNvCxnSpPr>
              <p:nvPr/>
            </p:nvCxnSpPr>
            <p:spPr>
              <a:xfrm>
                <a:off x="3775348" y="5137082"/>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55DBAF-DF12-19A2-20F4-DAB32AD5D982}"/>
                  </a:ext>
                </a:extLst>
              </p:cNvPr>
              <p:cNvCxnSpPr>
                <a:cxnSpLocks/>
              </p:cNvCxnSpPr>
              <p:nvPr/>
            </p:nvCxnSpPr>
            <p:spPr>
              <a:xfrm>
                <a:off x="4491128" y="5043944"/>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F6085D-5EC7-B3F0-FB70-F41FDC8D69D5}"/>
                  </a:ext>
                </a:extLst>
              </p:cNvPr>
              <p:cNvCxnSpPr>
                <a:cxnSpLocks/>
              </p:cNvCxnSpPr>
              <p:nvPr/>
            </p:nvCxnSpPr>
            <p:spPr>
              <a:xfrm>
                <a:off x="5206908" y="5373320"/>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F3938F-9241-644D-9A59-9E470786C0B6}"/>
                  </a:ext>
                </a:extLst>
              </p:cNvPr>
              <p:cNvCxnSpPr>
                <a:cxnSpLocks/>
              </p:cNvCxnSpPr>
              <p:nvPr/>
            </p:nvCxnSpPr>
            <p:spPr>
              <a:xfrm>
                <a:off x="5922688" y="5760355"/>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3511D1-C618-38A7-08D9-3A8AFE43353D}"/>
                  </a:ext>
                </a:extLst>
              </p:cNvPr>
              <p:cNvCxnSpPr>
                <a:cxnSpLocks/>
              </p:cNvCxnSpPr>
              <p:nvPr/>
            </p:nvCxnSpPr>
            <p:spPr>
              <a:xfrm>
                <a:off x="6638468" y="5645485"/>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EB8B5C-B13B-C489-C537-DDE9F324FA3B}"/>
                  </a:ext>
                </a:extLst>
              </p:cNvPr>
              <p:cNvCxnSpPr>
                <a:cxnSpLocks/>
              </p:cNvCxnSpPr>
              <p:nvPr/>
            </p:nvCxnSpPr>
            <p:spPr>
              <a:xfrm>
                <a:off x="7354248" y="5140906"/>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92E8DE-08A9-0318-6C6F-DCC1F3D5786B}"/>
                  </a:ext>
                </a:extLst>
              </p:cNvPr>
              <p:cNvCxnSpPr>
                <a:cxnSpLocks/>
              </p:cNvCxnSpPr>
              <p:nvPr/>
            </p:nvCxnSpPr>
            <p:spPr>
              <a:xfrm>
                <a:off x="8070028" y="5037022"/>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27747ED-6860-22F3-69BC-470DDA6D6DE1}"/>
                  </a:ext>
                </a:extLst>
              </p:cNvPr>
              <p:cNvCxnSpPr>
                <a:cxnSpLocks/>
              </p:cNvCxnSpPr>
              <p:nvPr/>
            </p:nvCxnSpPr>
            <p:spPr>
              <a:xfrm>
                <a:off x="8785808" y="5348672"/>
                <a:ext cx="0" cy="2560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0B86B1-889B-4E80-0E67-3FD437BB26E7}"/>
                  </a:ext>
                </a:extLst>
              </p:cNvPr>
              <p:cNvCxnSpPr>
                <a:cxnSpLocks/>
              </p:cNvCxnSpPr>
              <p:nvPr/>
            </p:nvCxnSpPr>
            <p:spPr>
              <a:xfrm>
                <a:off x="9501588" y="5760357"/>
                <a:ext cx="0" cy="1920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E2817DD-7A9A-06A1-CD97-8F8FCAE8E08F}"/>
                  </a:ext>
                </a:extLst>
              </p:cNvPr>
              <p:cNvCxnSpPr>
                <a:cxnSpLocks/>
              </p:cNvCxnSpPr>
              <p:nvPr/>
            </p:nvCxnSpPr>
            <p:spPr>
              <a:xfrm>
                <a:off x="10217368" y="5654221"/>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37DDD8-0FC2-E612-15EF-A3E70EC2D8C0}"/>
                  </a:ext>
                </a:extLst>
              </p:cNvPr>
              <p:cNvCxnSpPr>
                <a:cxnSpLocks/>
              </p:cNvCxnSpPr>
              <p:nvPr/>
            </p:nvCxnSpPr>
            <p:spPr>
              <a:xfrm>
                <a:off x="10933148" y="5148464"/>
                <a:ext cx="0" cy="2103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35A5B5E-2B03-98AE-ADA1-D3FFCCEE8FAF}"/>
                  </a:ext>
                </a:extLst>
              </p:cNvPr>
              <p:cNvCxnSpPr>
                <a:cxnSpLocks/>
              </p:cNvCxnSpPr>
              <p:nvPr/>
            </p:nvCxnSpPr>
            <p:spPr>
              <a:xfrm>
                <a:off x="11648930" y="5031327"/>
                <a:ext cx="0" cy="20116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F411099-CA2C-9872-1FBB-01C850999859}"/>
                  </a:ext>
                </a:extLst>
              </p:cNvPr>
              <p:cNvSpPr txBox="1"/>
              <p:nvPr/>
            </p:nvSpPr>
            <p:spPr>
              <a:xfrm rot="16200000">
                <a:off x="-203071" y="5467131"/>
                <a:ext cx="806631" cy="400110"/>
              </a:xfrm>
              <a:prstGeom prst="rect">
                <a:avLst/>
              </a:prstGeom>
              <a:noFill/>
            </p:spPr>
            <p:txBody>
              <a:bodyPr wrap="none" rtlCol="0">
                <a:spAutoFit/>
              </a:bodyPr>
              <a:lstStyle/>
              <a:p>
                <a:pPr algn="r"/>
                <a:r>
                  <a:rPr lang="en-US" sz="2000" dirty="0">
                    <a:latin typeface="Abadi" panose="020B0604020104020204" pitchFamily="34" charset="0"/>
                  </a:rPr>
                  <a:t>1991</a:t>
                </a:r>
              </a:p>
            </p:txBody>
          </p:sp>
          <p:sp>
            <p:nvSpPr>
              <p:cNvPr id="32" name="TextBox 31">
                <a:extLst>
                  <a:ext uri="{FF2B5EF4-FFF2-40B4-BE49-F238E27FC236}">
                    <a16:creationId xmlns:a16="http://schemas.microsoft.com/office/drawing/2014/main" id="{9F178F62-4329-BB9D-234D-DFEBAECA22A6}"/>
                  </a:ext>
                </a:extLst>
              </p:cNvPr>
              <p:cNvSpPr txBox="1"/>
              <p:nvPr/>
            </p:nvSpPr>
            <p:spPr>
              <a:xfrm rot="16200000">
                <a:off x="512876" y="5393321"/>
                <a:ext cx="806631" cy="400110"/>
              </a:xfrm>
              <a:prstGeom prst="rect">
                <a:avLst/>
              </a:prstGeom>
              <a:noFill/>
            </p:spPr>
            <p:txBody>
              <a:bodyPr wrap="none" rtlCol="0">
                <a:spAutoFit/>
              </a:bodyPr>
              <a:lstStyle/>
              <a:p>
                <a:pPr algn="r"/>
                <a:r>
                  <a:rPr lang="en-US" sz="2000" dirty="0">
                    <a:latin typeface="Abadi" panose="020B0604020104020204" pitchFamily="34" charset="0"/>
                  </a:rPr>
                  <a:t>1993</a:t>
                </a:r>
              </a:p>
            </p:txBody>
          </p:sp>
          <p:sp>
            <p:nvSpPr>
              <p:cNvPr id="33" name="TextBox 32">
                <a:extLst>
                  <a:ext uri="{FF2B5EF4-FFF2-40B4-BE49-F238E27FC236}">
                    <a16:creationId xmlns:a16="http://schemas.microsoft.com/office/drawing/2014/main" id="{F3704DC8-530E-5FCF-BE52-07EEAC8235BD}"/>
                  </a:ext>
                </a:extLst>
              </p:cNvPr>
              <p:cNvSpPr txBox="1"/>
              <p:nvPr/>
            </p:nvSpPr>
            <p:spPr>
              <a:xfrm rot="16200000">
                <a:off x="1228822" y="5810592"/>
                <a:ext cx="806632" cy="400110"/>
              </a:xfrm>
              <a:prstGeom prst="rect">
                <a:avLst/>
              </a:prstGeom>
              <a:noFill/>
            </p:spPr>
            <p:txBody>
              <a:bodyPr wrap="none" rtlCol="0">
                <a:spAutoFit/>
              </a:bodyPr>
              <a:lstStyle/>
              <a:p>
                <a:pPr algn="r"/>
                <a:r>
                  <a:rPr lang="en-US" sz="2000" dirty="0">
                    <a:latin typeface="Abadi" panose="020B0604020104020204" pitchFamily="34" charset="0"/>
                  </a:rPr>
                  <a:t>1995</a:t>
                </a:r>
              </a:p>
            </p:txBody>
          </p:sp>
          <p:sp>
            <p:nvSpPr>
              <p:cNvPr id="34" name="TextBox 33">
                <a:extLst>
                  <a:ext uri="{FF2B5EF4-FFF2-40B4-BE49-F238E27FC236}">
                    <a16:creationId xmlns:a16="http://schemas.microsoft.com/office/drawing/2014/main" id="{BA024ABC-0619-FB50-DC0C-EBD1201C2C31}"/>
                  </a:ext>
                </a:extLst>
              </p:cNvPr>
              <p:cNvSpPr txBox="1"/>
              <p:nvPr/>
            </p:nvSpPr>
            <p:spPr>
              <a:xfrm rot="16200000">
                <a:off x="1945243" y="6101486"/>
                <a:ext cx="806632" cy="400110"/>
              </a:xfrm>
              <a:prstGeom prst="rect">
                <a:avLst/>
              </a:prstGeom>
              <a:noFill/>
            </p:spPr>
            <p:txBody>
              <a:bodyPr wrap="none" rtlCol="0">
                <a:spAutoFit/>
              </a:bodyPr>
              <a:lstStyle/>
              <a:p>
                <a:pPr algn="r"/>
                <a:r>
                  <a:rPr lang="en-US" sz="2000" dirty="0">
                    <a:latin typeface="Abadi" panose="020B0604020104020204" pitchFamily="34" charset="0"/>
                  </a:rPr>
                  <a:t>1997</a:t>
                </a:r>
              </a:p>
            </p:txBody>
          </p:sp>
          <p:sp>
            <p:nvSpPr>
              <p:cNvPr id="35" name="TextBox 34">
                <a:extLst>
                  <a:ext uri="{FF2B5EF4-FFF2-40B4-BE49-F238E27FC236}">
                    <a16:creationId xmlns:a16="http://schemas.microsoft.com/office/drawing/2014/main" id="{83730027-A8DC-9614-8469-158846AAB7A9}"/>
                  </a:ext>
                </a:extLst>
              </p:cNvPr>
              <p:cNvSpPr txBox="1"/>
              <p:nvPr/>
            </p:nvSpPr>
            <p:spPr>
              <a:xfrm rot="16200000">
                <a:off x="2658065" y="6007196"/>
                <a:ext cx="806631" cy="400110"/>
              </a:xfrm>
              <a:prstGeom prst="rect">
                <a:avLst/>
              </a:prstGeom>
              <a:noFill/>
            </p:spPr>
            <p:txBody>
              <a:bodyPr wrap="none" rtlCol="0">
                <a:spAutoFit/>
              </a:bodyPr>
              <a:lstStyle/>
              <a:p>
                <a:pPr algn="r"/>
                <a:r>
                  <a:rPr lang="en-US" sz="2000" dirty="0">
                    <a:latin typeface="Abadi" panose="020B0604020104020204" pitchFamily="34" charset="0"/>
                  </a:rPr>
                  <a:t>1999</a:t>
                </a:r>
              </a:p>
            </p:txBody>
          </p:sp>
          <p:sp>
            <p:nvSpPr>
              <p:cNvPr id="36" name="TextBox 35">
                <a:extLst>
                  <a:ext uri="{FF2B5EF4-FFF2-40B4-BE49-F238E27FC236}">
                    <a16:creationId xmlns:a16="http://schemas.microsoft.com/office/drawing/2014/main" id="{129793B3-F420-C9BC-4E82-7A6C98A840E9}"/>
                  </a:ext>
                </a:extLst>
              </p:cNvPr>
              <p:cNvSpPr txBox="1"/>
              <p:nvPr/>
            </p:nvSpPr>
            <p:spPr>
              <a:xfrm rot="16200000">
                <a:off x="3376661" y="5519792"/>
                <a:ext cx="806631" cy="400110"/>
              </a:xfrm>
              <a:prstGeom prst="rect">
                <a:avLst/>
              </a:prstGeom>
              <a:noFill/>
            </p:spPr>
            <p:txBody>
              <a:bodyPr wrap="none" rtlCol="0">
                <a:spAutoFit/>
              </a:bodyPr>
              <a:lstStyle/>
              <a:p>
                <a:pPr algn="r"/>
                <a:r>
                  <a:rPr lang="en-US" sz="2000" dirty="0">
                    <a:latin typeface="Abadi" panose="020B0604020104020204" pitchFamily="34" charset="0"/>
                  </a:rPr>
                  <a:t>2001</a:t>
                </a:r>
              </a:p>
            </p:txBody>
          </p:sp>
          <p:sp>
            <p:nvSpPr>
              <p:cNvPr id="37" name="TextBox 36">
                <a:extLst>
                  <a:ext uri="{FF2B5EF4-FFF2-40B4-BE49-F238E27FC236}">
                    <a16:creationId xmlns:a16="http://schemas.microsoft.com/office/drawing/2014/main" id="{2BB4F18A-6D2C-FE06-A5AB-07D71E53E967}"/>
                  </a:ext>
                </a:extLst>
              </p:cNvPr>
              <p:cNvSpPr txBox="1"/>
              <p:nvPr/>
            </p:nvSpPr>
            <p:spPr>
              <a:xfrm rot="16200000">
                <a:off x="4092608" y="5414742"/>
                <a:ext cx="806631" cy="400110"/>
              </a:xfrm>
              <a:prstGeom prst="rect">
                <a:avLst/>
              </a:prstGeom>
              <a:noFill/>
            </p:spPr>
            <p:txBody>
              <a:bodyPr wrap="none" rtlCol="0">
                <a:spAutoFit/>
              </a:bodyPr>
              <a:lstStyle/>
              <a:p>
                <a:pPr algn="r"/>
                <a:r>
                  <a:rPr lang="en-US" sz="2000" dirty="0">
                    <a:latin typeface="Abadi" panose="020B0604020104020204" pitchFamily="34" charset="0"/>
                  </a:rPr>
                  <a:t>2003</a:t>
                </a:r>
              </a:p>
            </p:txBody>
          </p:sp>
          <p:sp>
            <p:nvSpPr>
              <p:cNvPr id="38" name="TextBox 37">
                <a:extLst>
                  <a:ext uri="{FF2B5EF4-FFF2-40B4-BE49-F238E27FC236}">
                    <a16:creationId xmlns:a16="http://schemas.microsoft.com/office/drawing/2014/main" id="{D7D73D2B-D371-2A5D-3710-198575393267}"/>
                  </a:ext>
                </a:extLst>
              </p:cNvPr>
              <p:cNvSpPr txBox="1"/>
              <p:nvPr/>
            </p:nvSpPr>
            <p:spPr>
              <a:xfrm rot="16200000">
                <a:off x="4808554" y="5812076"/>
                <a:ext cx="806632" cy="400110"/>
              </a:xfrm>
              <a:prstGeom prst="rect">
                <a:avLst/>
              </a:prstGeom>
              <a:noFill/>
            </p:spPr>
            <p:txBody>
              <a:bodyPr wrap="none" rtlCol="0">
                <a:spAutoFit/>
              </a:bodyPr>
              <a:lstStyle/>
              <a:p>
                <a:pPr algn="r"/>
                <a:r>
                  <a:rPr lang="en-US" sz="2000" dirty="0">
                    <a:latin typeface="Abadi" panose="020B0604020104020204" pitchFamily="34" charset="0"/>
                  </a:rPr>
                  <a:t>2005</a:t>
                </a:r>
              </a:p>
            </p:txBody>
          </p:sp>
          <p:sp>
            <p:nvSpPr>
              <p:cNvPr id="39" name="TextBox 38">
                <a:extLst>
                  <a:ext uri="{FF2B5EF4-FFF2-40B4-BE49-F238E27FC236}">
                    <a16:creationId xmlns:a16="http://schemas.microsoft.com/office/drawing/2014/main" id="{9E9ED5D6-24E7-5813-E8A4-15BD1F9BED55}"/>
                  </a:ext>
                </a:extLst>
              </p:cNvPr>
              <p:cNvSpPr txBox="1"/>
              <p:nvPr/>
            </p:nvSpPr>
            <p:spPr>
              <a:xfrm rot="16200000">
                <a:off x="5527151" y="6135653"/>
                <a:ext cx="806632" cy="400110"/>
              </a:xfrm>
              <a:prstGeom prst="rect">
                <a:avLst/>
              </a:prstGeom>
              <a:noFill/>
            </p:spPr>
            <p:txBody>
              <a:bodyPr wrap="none" rtlCol="0">
                <a:spAutoFit/>
              </a:bodyPr>
              <a:lstStyle/>
              <a:p>
                <a:pPr algn="r"/>
                <a:r>
                  <a:rPr lang="en-US" sz="2000" dirty="0">
                    <a:latin typeface="Abadi" panose="020B0604020104020204" pitchFamily="34" charset="0"/>
                  </a:rPr>
                  <a:t>2007</a:t>
                </a:r>
              </a:p>
            </p:txBody>
          </p:sp>
          <p:sp>
            <p:nvSpPr>
              <p:cNvPr id="40" name="TextBox 39">
                <a:extLst>
                  <a:ext uri="{FF2B5EF4-FFF2-40B4-BE49-F238E27FC236}">
                    <a16:creationId xmlns:a16="http://schemas.microsoft.com/office/drawing/2014/main" id="{103EB230-EBB5-5A76-3242-A354CD6FBB80}"/>
                  </a:ext>
                </a:extLst>
              </p:cNvPr>
              <p:cNvSpPr txBox="1"/>
              <p:nvPr/>
            </p:nvSpPr>
            <p:spPr>
              <a:xfrm rot="16200000">
                <a:off x="6237798" y="6043792"/>
                <a:ext cx="806631" cy="400110"/>
              </a:xfrm>
              <a:prstGeom prst="rect">
                <a:avLst/>
              </a:prstGeom>
              <a:noFill/>
            </p:spPr>
            <p:txBody>
              <a:bodyPr wrap="none" rtlCol="0">
                <a:spAutoFit/>
              </a:bodyPr>
              <a:lstStyle/>
              <a:p>
                <a:pPr algn="r"/>
                <a:r>
                  <a:rPr lang="en-US" sz="2000" dirty="0">
                    <a:latin typeface="Abadi" panose="020B0604020104020204" pitchFamily="34" charset="0"/>
                  </a:rPr>
                  <a:t>2009</a:t>
                </a:r>
              </a:p>
            </p:txBody>
          </p:sp>
          <p:sp>
            <p:nvSpPr>
              <p:cNvPr id="41" name="TextBox 40">
                <a:extLst>
                  <a:ext uri="{FF2B5EF4-FFF2-40B4-BE49-F238E27FC236}">
                    <a16:creationId xmlns:a16="http://schemas.microsoft.com/office/drawing/2014/main" id="{1CE91971-4D57-983A-FDA2-9C7E82E06B54}"/>
                  </a:ext>
                </a:extLst>
              </p:cNvPr>
              <p:cNvSpPr txBox="1"/>
              <p:nvPr/>
            </p:nvSpPr>
            <p:spPr>
              <a:xfrm rot="16200000">
                <a:off x="6953744" y="5514812"/>
                <a:ext cx="806631" cy="400110"/>
              </a:xfrm>
              <a:prstGeom prst="rect">
                <a:avLst/>
              </a:prstGeom>
              <a:noFill/>
            </p:spPr>
            <p:txBody>
              <a:bodyPr wrap="none" rtlCol="0">
                <a:spAutoFit/>
              </a:bodyPr>
              <a:lstStyle/>
              <a:p>
                <a:pPr algn="r"/>
                <a:r>
                  <a:rPr lang="en-US" sz="2000" dirty="0">
                    <a:latin typeface="Abadi" panose="020B0604020104020204" pitchFamily="34" charset="0"/>
                  </a:rPr>
                  <a:t>2011</a:t>
                </a:r>
              </a:p>
            </p:txBody>
          </p:sp>
          <p:sp>
            <p:nvSpPr>
              <p:cNvPr id="42" name="TextBox 41">
                <a:extLst>
                  <a:ext uri="{FF2B5EF4-FFF2-40B4-BE49-F238E27FC236}">
                    <a16:creationId xmlns:a16="http://schemas.microsoft.com/office/drawing/2014/main" id="{91EA6B76-0B71-9BCD-F8AA-5DA18E4BB5E7}"/>
                  </a:ext>
                </a:extLst>
              </p:cNvPr>
              <p:cNvSpPr txBox="1"/>
              <p:nvPr/>
            </p:nvSpPr>
            <p:spPr>
              <a:xfrm rot="16200000">
                <a:off x="7669690" y="5383858"/>
                <a:ext cx="806631" cy="400110"/>
              </a:xfrm>
              <a:prstGeom prst="rect">
                <a:avLst/>
              </a:prstGeom>
              <a:noFill/>
            </p:spPr>
            <p:txBody>
              <a:bodyPr wrap="none" rtlCol="0">
                <a:spAutoFit/>
              </a:bodyPr>
              <a:lstStyle/>
              <a:p>
                <a:pPr algn="r"/>
                <a:r>
                  <a:rPr lang="en-US" sz="2000" dirty="0">
                    <a:latin typeface="Abadi" panose="020B0604020104020204" pitchFamily="34" charset="0"/>
                  </a:rPr>
                  <a:t>2013</a:t>
                </a:r>
              </a:p>
            </p:txBody>
          </p:sp>
          <p:sp>
            <p:nvSpPr>
              <p:cNvPr id="43" name="TextBox 42">
                <a:extLst>
                  <a:ext uri="{FF2B5EF4-FFF2-40B4-BE49-F238E27FC236}">
                    <a16:creationId xmlns:a16="http://schemas.microsoft.com/office/drawing/2014/main" id="{1C4E6C24-667E-19B6-4F8F-CF559CD901D2}"/>
                  </a:ext>
                </a:extLst>
              </p:cNvPr>
              <p:cNvSpPr txBox="1"/>
              <p:nvPr/>
            </p:nvSpPr>
            <p:spPr>
              <a:xfrm rot="16200000">
                <a:off x="8385637" y="5773226"/>
                <a:ext cx="806632" cy="400110"/>
              </a:xfrm>
              <a:prstGeom prst="rect">
                <a:avLst/>
              </a:prstGeom>
              <a:noFill/>
            </p:spPr>
            <p:txBody>
              <a:bodyPr wrap="none" rtlCol="0">
                <a:spAutoFit/>
              </a:bodyPr>
              <a:lstStyle/>
              <a:p>
                <a:pPr algn="r"/>
                <a:r>
                  <a:rPr lang="en-US" sz="2000" dirty="0">
                    <a:latin typeface="Abadi" panose="020B0604020104020204" pitchFamily="34" charset="0"/>
                  </a:rPr>
                  <a:t>2015</a:t>
                </a:r>
              </a:p>
            </p:txBody>
          </p:sp>
          <p:sp>
            <p:nvSpPr>
              <p:cNvPr id="44" name="TextBox 43">
                <a:extLst>
                  <a:ext uri="{FF2B5EF4-FFF2-40B4-BE49-F238E27FC236}">
                    <a16:creationId xmlns:a16="http://schemas.microsoft.com/office/drawing/2014/main" id="{8C65EBA7-787D-5B3B-828A-138E8EA513DD}"/>
                  </a:ext>
                </a:extLst>
              </p:cNvPr>
              <p:cNvSpPr txBox="1"/>
              <p:nvPr/>
            </p:nvSpPr>
            <p:spPr>
              <a:xfrm rot="16200000">
                <a:off x="9101583" y="6113210"/>
                <a:ext cx="806632" cy="400110"/>
              </a:xfrm>
              <a:prstGeom prst="rect">
                <a:avLst/>
              </a:prstGeom>
              <a:noFill/>
            </p:spPr>
            <p:txBody>
              <a:bodyPr wrap="none" rtlCol="0">
                <a:spAutoFit/>
              </a:bodyPr>
              <a:lstStyle/>
              <a:p>
                <a:pPr algn="r"/>
                <a:r>
                  <a:rPr lang="en-US" sz="2000" dirty="0">
                    <a:latin typeface="Abadi" panose="020B0604020104020204" pitchFamily="34" charset="0"/>
                  </a:rPr>
                  <a:t>2017</a:t>
                </a:r>
              </a:p>
            </p:txBody>
          </p:sp>
          <p:sp>
            <p:nvSpPr>
              <p:cNvPr id="45" name="TextBox 44">
                <a:extLst>
                  <a:ext uri="{FF2B5EF4-FFF2-40B4-BE49-F238E27FC236}">
                    <a16:creationId xmlns:a16="http://schemas.microsoft.com/office/drawing/2014/main" id="{040387FB-E679-7915-1359-AE807E86BA57}"/>
                  </a:ext>
                </a:extLst>
              </p:cNvPr>
              <p:cNvSpPr txBox="1"/>
              <p:nvPr/>
            </p:nvSpPr>
            <p:spPr>
              <a:xfrm rot="16200000">
                <a:off x="9814879" y="6027127"/>
                <a:ext cx="806631" cy="400110"/>
              </a:xfrm>
              <a:prstGeom prst="rect">
                <a:avLst/>
              </a:prstGeom>
              <a:noFill/>
            </p:spPr>
            <p:txBody>
              <a:bodyPr wrap="none" rtlCol="0">
                <a:spAutoFit/>
              </a:bodyPr>
              <a:lstStyle/>
              <a:p>
                <a:pPr algn="r"/>
                <a:r>
                  <a:rPr lang="en-US" sz="2000" dirty="0">
                    <a:latin typeface="Abadi" panose="020B0604020104020204" pitchFamily="34" charset="0"/>
                  </a:rPr>
                  <a:t>2019</a:t>
                </a:r>
              </a:p>
            </p:txBody>
          </p:sp>
          <p:sp>
            <p:nvSpPr>
              <p:cNvPr id="91" name="TextBox 90">
                <a:extLst>
                  <a:ext uri="{FF2B5EF4-FFF2-40B4-BE49-F238E27FC236}">
                    <a16:creationId xmlns:a16="http://schemas.microsoft.com/office/drawing/2014/main" id="{CAB6AB92-B29B-29FC-8B92-F6FC2217D62D}"/>
                  </a:ext>
                </a:extLst>
              </p:cNvPr>
              <p:cNvSpPr txBox="1"/>
              <p:nvPr/>
            </p:nvSpPr>
            <p:spPr>
              <a:xfrm rot="16200000">
                <a:off x="10533476" y="5521556"/>
                <a:ext cx="806631" cy="400110"/>
              </a:xfrm>
              <a:prstGeom prst="rect">
                <a:avLst/>
              </a:prstGeom>
              <a:noFill/>
            </p:spPr>
            <p:txBody>
              <a:bodyPr wrap="none" rtlCol="0">
                <a:spAutoFit/>
              </a:bodyPr>
              <a:lstStyle/>
              <a:p>
                <a:pPr algn="r"/>
                <a:r>
                  <a:rPr lang="en-US" sz="2000" dirty="0">
                    <a:latin typeface="Abadi" panose="020B0604020104020204" pitchFamily="34" charset="0"/>
                  </a:rPr>
                  <a:t>2021</a:t>
                </a:r>
              </a:p>
            </p:txBody>
          </p:sp>
          <p:sp>
            <p:nvSpPr>
              <p:cNvPr id="92" name="TextBox 91">
                <a:extLst>
                  <a:ext uri="{FF2B5EF4-FFF2-40B4-BE49-F238E27FC236}">
                    <a16:creationId xmlns:a16="http://schemas.microsoft.com/office/drawing/2014/main" id="{90257000-A59F-D8C6-AE5F-309EDB8B150D}"/>
                  </a:ext>
                </a:extLst>
              </p:cNvPr>
              <p:cNvSpPr txBox="1"/>
              <p:nvPr/>
            </p:nvSpPr>
            <p:spPr>
              <a:xfrm rot="16200000">
                <a:off x="11244123" y="5385587"/>
                <a:ext cx="806631" cy="400110"/>
              </a:xfrm>
              <a:prstGeom prst="rect">
                <a:avLst/>
              </a:prstGeom>
              <a:noFill/>
            </p:spPr>
            <p:txBody>
              <a:bodyPr wrap="none" rtlCol="0">
                <a:spAutoFit/>
              </a:bodyPr>
              <a:lstStyle/>
              <a:p>
                <a:pPr algn="r"/>
                <a:r>
                  <a:rPr lang="en-US" sz="2000" dirty="0">
                    <a:latin typeface="Abadi" panose="020B0604020104020204" pitchFamily="34" charset="0"/>
                  </a:rPr>
                  <a:t>2023</a:t>
                </a:r>
              </a:p>
            </p:txBody>
          </p:sp>
        </p:grpSp>
      </p:grpSp>
      <p:pic>
        <p:nvPicPr>
          <p:cNvPr id="5" name="Picture 4" descr="A group of people posing for a photo&#10;&#10;Description automatically generated">
            <a:extLst>
              <a:ext uri="{FF2B5EF4-FFF2-40B4-BE49-F238E27FC236}">
                <a16:creationId xmlns:a16="http://schemas.microsoft.com/office/drawing/2014/main" id="{A3EF2D75-D3D0-AB93-5400-823D2BC5536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000"/>
                    </a14:imgEffect>
                    <a14:imgEffect>
                      <a14:saturation sat="95000"/>
                    </a14:imgEffect>
                  </a14:imgLayer>
                </a14:imgProps>
              </a:ext>
              <a:ext uri="{28A0092B-C50C-407E-A947-70E740481C1C}">
                <a14:useLocalDpi xmlns:a14="http://schemas.microsoft.com/office/drawing/2010/main" val="0"/>
              </a:ext>
            </a:extLst>
          </a:blip>
          <a:srcRect l="6798" t="10715" r="15751" b="54912"/>
          <a:stretch/>
        </p:blipFill>
        <p:spPr>
          <a:xfrm>
            <a:off x="1140206" y="1579543"/>
            <a:ext cx="9934817" cy="3205934"/>
          </a:xfrm>
          <a:prstGeom prst="rect">
            <a:avLst/>
          </a:prstGeom>
          <a:ln w="50800" cmpd="thickThin">
            <a:solidFill>
              <a:schemeClr val="accent1">
                <a:lumMod val="50000"/>
              </a:schemeClr>
            </a:solidFill>
          </a:ln>
        </p:spPr>
      </p:pic>
      <p:sp>
        <p:nvSpPr>
          <p:cNvPr id="9" name="Star: 5 Points 8">
            <a:extLst>
              <a:ext uri="{FF2B5EF4-FFF2-40B4-BE49-F238E27FC236}">
                <a16:creationId xmlns:a16="http://schemas.microsoft.com/office/drawing/2014/main" id="{A35805AC-BE1C-6651-DBA8-482614D3C01C}"/>
              </a:ext>
            </a:extLst>
          </p:cNvPr>
          <p:cNvSpPr>
            <a:spLocks noChangeAspect="1"/>
          </p:cNvSpPr>
          <p:nvPr/>
        </p:nvSpPr>
        <p:spPr>
          <a:xfrm>
            <a:off x="2481424" y="5493011"/>
            <a:ext cx="457200" cy="457200"/>
          </a:xfrm>
          <a:prstGeom prst="star5">
            <a:avLst>
              <a:gd name="adj" fmla="val 28637"/>
              <a:gd name="hf" fmla="val 105146"/>
              <a:gd name="vf" fmla="val 110557"/>
            </a:avLst>
          </a:prstGeom>
          <a:gradFill flip="none" rotWithShape="1">
            <a:gsLst>
              <a:gs pos="38000">
                <a:schemeClr val="bg1"/>
              </a:gs>
              <a:gs pos="0">
                <a:schemeClr val="bg1"/>
              </a:gs>
              <a:gs pos="100000">
                <a:srgbClr val="DFE0E2"/>
              </a:gs>
            </a:gsLst>
            <a:path path="shap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977F02E-436B-CA7B-5F35-7F8FBC796A69}"/>
              </a:ext>
            </a:extLst>
          </p:cNvPr>
          <p:cNvSpPr/>
          <p:nvPr/>
        </p:nvSpPr>
        <p:spPr>
          <a:xfrm>
            <a:off x="3577776" y="4930208"/>
            <a:ext cx="7552944" cy="1746504"/>
          </a:xfrm>
          <a:prstGeom prst="roundRect">
            <a:avLst>
              <a:gd name="adj" fmla="val 9520"/>
            </a:avLst>
          </a:prstGeom>
          <a:gradFill flip="none" rotWithShape="1">
            <a:gsLst>
              <a:gs pos="72000">
                <a:schemeClr val="accent1">
                  <a:lumMod val="75000"/>
                </a:schemeClr>
              </a:gs>
              <a:gs pos="0">
                <a:schemeClr val="accent1"/>
              </a:gs>
              <a:gs pos="100000">
                <a:schemeClr val="accent1">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b="1" u="sng" dirty="0">
                <a:latin typeface="Abadi" panose="020B0604020104020204" pitchFamily="34" charset="0"/>
              </a:rPr>
              <a:t>Left to right</a:t>
            </a:r>
            <a:r>
              <a:rPr lang="en-US" dirty="0">
                <a:latin typeface="Abadi" panose="020B0604020104020204" pitchFamily="34" charset="0"/>
              </a:rPr>
              <a:t>: Sang-Mi Lee, Sharon Leduc, Tanya Spero, Gary Walter, Frank Binkowski, Alfreida Torian, Shawn Roselle, Daewon Byun, Jon Pleim, Joan Novak, Jeff Young, Jason Ching, Bill Benjey, Jerry Gipson, Steve Howard</a:t>
            </a:r>
          </a:p>
          <a:p>
            <a:pPr>
              <a:spcAft>
                <a:spcPts val="1200"/>
              </a:spcAft>
            </a:pPr>
            <a:r>
              <a:rPr lang="en-US" b="1" u="sng" dirty="0">
                <a:solidFill>
                  <a:schemeClr val="bg1"/>
                </a:solidFill>
                <a:latin typeface="Abadi" panose="020B0604020104020204" pitchFamily="34" charset="0"/>
              </a:rPr>
              <a:t>Not pictured</a:t>
            </a:r>
            <a:r>
              <a:rPr lang="en-US" dirty="0">
                <a:solidFill>
                  <a:schemeClr val="bg1"/>
                </a:solidFill>
                <a:latin typeface="Abadi" panose="020B0604020104020204" pitchFamily="34" charset="0"/>
              </a:rPr>
              <a:t>: Russ Bullock, Robin Dennis, Jim </a:t>
            </a:r>
            <a:r>
              <a:rPr lang="en-US" dirty="0" err="1">
                <a:solidFill>
                  <a:schemeClr val="bg1"/>
                </a:solidFill>
                <a:latin typeface="Abadi" panose="020B0604020104020204" pitchFamily="34" charset="0"/>
              </a:rPr>
              <a:t>Godowitch</a:t>
            </a:r>
            <a:r>
              <a:rPr lang="en-US" dirty="0">
                <a:solidFill>
                  <a:schemeClr val="bg1"/>
                </a:solidFill>
                <a:latin typeface="Abadi" panose="020B0604020104020204" pitchFamily="34" charset="0"/>
              </a:rPr>
              <a:t>, Ken Schere, Frank </a:t>
            </a:r>
            <a:r>
              <a:rPr lang="en-US" dirty="0" err="1">
                <a:solidFill>
                  <a:schemeClr val="bg1"/>
                </a:solidFill>
                <a:latin typeface="Abadi" panose="020B0604020104020204" pitchFamily="34" charset="0"/>
              </a:rPr>
              <a:t>Schiermeier</a:t>
            </a:r>
            <a:endParaRPr lang="en-US" dirty="0">
              <a:solidFill>
                <a:schemeClr val="bg1"/>
              </a:solidFill>
              <a:latin typeface="Abadi" panose="020B0604020104020204" pitchFamily="34" charset="0"/>
            </a:endParaRPr>
          </a:p>
        </p:txBody>
      </p:sp>
    </p:spTree>
    <p:extLst>
      <p:ext uri="{BB962C8B-B14F-4D97-AF65-F5344CB8AC3E}">
        <p14:creationId xmlns:p14="http://schemas.microsoft.com/office/powerpoint/2010/main" val="3427467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2000">
              <a:schemeClr val="accent1">
                <a:lumMod val="75000"/>
              </a:schemeClr>
            </a:gs>
            <a:gs pos="0">
              <a:schemeClr val="accent1"/>
            </a:gs>
            <a:gs pos="100000">
              <a:schemeClr val="accent1">
                <a:lumMod val="50000"/>
              </a:schemeClr>
            </a:gs>
          </a:gsLst>
          <a:lin ang="16200000" scaled="1"/>
          <a:tileRect/>
        </a:gradFill>
      </a:spPr>
      <a:bodyPr rtlCol="0" anchor="ctr"/>
      <a:lstStyle>
        <a:defPPr algn="l">
          <a:spcAft>
            <a:spcPts val="1200"/>
          </a:spcAft>
          <a:defRPr dirty="0" smtClean="0">
            <a:solidFill>
              <a:schemeClr val="bg1"/>
            </a:solidFill>
            <a:latin typeface="Abadi" panose="020B0604020104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52017</TotalTime>
  <Words>3005</Words>
  <Application>Microsoft Office PowerPoint</Application>
  <PresentationFormat>Widescreen</PresentationFormat>
  <Paragraphs>723</Paragraphs>
  <Slides>33</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Abadi</vt:lpstr>
      <vt:lpstr>Amasis MT Pro</vt:lpstr>
      <vt:lpstr>Arial</vt:lpstr>
      <vt:lpstr>Calibri</vt:lpstr>
      <vt:lpstr>Calibri Light</vt:lpstr>
      <vt:lpstr>Wingdings</vt:lpstr>
      <vt:lpstr>Office Theme</vt:lpstr>
      <vt:lpstr>1_Office Theme</vt:lpstr>
      <vt:lpstr>CMAQ: In the Beginning and Making a Mark </vt:lpstr>
      <vt:lpstr>What is CMAQ?</vt:lpstr>
      <vt:lpstr>AQ Models: Implementing the Clean Air Act</vt:lpstr>
      <vt:lpstr>Before CMAQ, it was “Models-3”.</vt:lpstr>
      <vt:lpstr>Big Plans for Models-3/CMAQ!</vt:lpstr>
      <vt:lpstr>Modular, Extensible, One-Atmosphere</vt:lpstr>
      <vt:lpstr>MAQSIP: A Prototype for CMAQ</vt:lpstr>
      <vt:lpstr>Releasing CMAQ!</vt:lpstr>
      <vt:lpstr>Initial Release Celebration!</vt:lpstr>
      <vt:lpstr>Lots of Documentation!</vt:lpstr>
      <vt:lpstr>Establishing Community Modeling and Analysis System (CMAS)</vt:lpstr>
      <vt:lpstr>Air Quality Forecasting</vt:lpstr>
      <vt:lpstr>Quantifying Atmospheric Ammonia</vt:lpstr>
      <vt:lpstr>Climate Impacts on Regional Air Quality</vt:lpstr>
      <vt:lpstr>Evaluation to Inform Model Development</vt:lpstr>
      <vt:lpstr>Coordinated Model Evaluation</vt:lpstr>
      <vt:lpstr>Air Quality–Meteorology Interactions</vt:lpstr>
      <vt:lpstr>One Atmosphere  One Environment</vt:lpstr>
      <vt:lpstr>Air Quality: A Global Transport Issue</vt:lpstr>
      <vt:lpstr>Tools for Air Quality Managers</vt:lpstr>
      <vt:lpstr>Natural Emissions</vt:lpstr>
      <vt:lpstr>Emerging Pollutants of Concern: PFAS</vt:lpstr>
      <vt:lpstr>EQUATES: EPA’s Air QUAlity TimE Series</vt:lpstr>
      <vt:lpstr>https://www.epa.gov/cmaq </vt:lpstr>
      <vt:lpstr>CMAQ Community Engagement</vt:lpstr>
      <vt:lpstr>Application-Driven Model Development</vt:lpstr>
      <vt:lpstr>CMAQ Development and Use Cases</vt:lpstr>
      <vt:lpstr>Continual Development</vt:lpstr>
      <vt:lpstr>The CMAQ Modeling System Today </vt:lpstr>
      <vt:lpstr>CMAQ Research Impact (2022) </vt:lpstr>
      <vt:lpstr>Moving Forward with CMAQ</vt:lpstr>
      <vt:lpstr>PowerPoint Presentation</vt:lpstr>
      <vt:lpstr>In Memoriam…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Tarpley, Keith</dc:creator>
  <cp:lastModifiedBy>Gilliland, Alice</cp:lastModifiedBy>
  <cp:revision>132</cp:revision>
  <dcterms:created xsi:type="dcterms:W3CDTF">2016-06-28T14:09:22Z</dcterms:created>
  <dcterms:modified xsi:type="dcterms:W3CDTF">2023-10-16T13:02:43Z</dcterms:modified>
</cp:coreProperties>
</file>