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1" r:id="rId1"/>
  </p:sldMasterIdLst>
  <p:notesMasterIdLst>
    <p:notesMasterId r:id="rId17"/>
  </p:notesMasterIdLst>
  <p:handoutMasterIdLst>
    <p:handoutMasterId r:id="rId18"/>
  </p:handoutMasterIdLst>
  <p:sldIdLst>
    <p:sldId id="256" r:id="rId2"/>
    <p:sldId id="2648" r:id="rId3"/>
    <p:sldId id="463" r:id="rId4"/>
    <p:sldId id="457" r:id="rId5"/>
    <p:sldId id="2663" r:id="rId6"/>
    <p:sldId id="2654" r:id="rId7"/>
    <p:sldId id="2664" r:id="rId8"/>
    <p:sldId id="2662" r:id="rId9"/>
    <p:sldId id="591" r:id="rId10"/>
    <p:sldId id="274" r:id="rId11"/>
    <p:sldId id="342" r:id="rId12"/>
    <p:sldId id="2658" r:id="rId13"/>
    <p:sldId id="278" r:id="rId14"/>
    <p:sldId id="258" r:id="rId15"/>
    <p:sldId id="2665" r:id="rId16"/>
  </p:sldIdLst>
  <p:sldSz cx="9144000" cy="6858000" type="screen4x3"/>
  <p:notesSz cx="7019925" cy="930592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1BC"/>
    <a:srgbClr val="0099FF"/>
    <a:srgbClr val="BABEBB"/>
    <a:srgbClr val="D5A42B"/>
    <a:srgbClr val="7DA7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77" autoAdjust="0"/>
    <p:restoredTop sz="88855" autoAdjust="0"/>
  </p:normalViewPr>
  <p:slideViewPr>
    <p:cSldViewPr>
      <p:cViewPr varScale="1">
        <p:scale>
          <a:sx n="97" d="100"/>
          <a:sy n="97" d="100"/>
        </p:scale>
        <p:origin x="1998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ayland, Richard" userId="a3636474-cbc8-40bd-a7ae-486bc4e694c4" providerId="ADAL" clId="{E0724656-65E2-4E8E-B83F-C1EEA548D389}"/>
    <pc:docChg chg="custSel addSld delSld modSld">
      <pc:chgData name="Wayland, Richard" userId="a3636474-cbc8-40bd-a7ae-486bc4e694c4" providerId="ADAL" clId="{E0724656-65E2-4E8E-B83F-C1EEA548D389}" dt="2023-10-13T18:14:04.661" v="1282" actId="1076"/>
      <pc:docMkLst>
        <pc:docMk/>
      </pc:docMkLst>
      <pc:sldChg chg="modNotesTx">
        <pc:chgData name="Wayland, Richard" userId="a3636474-cbc8-40bd-a7ae-486bc4e694c4" providerId="ADAL" clId="{E0724656-65E2-4E8E-B83F-C1EEA548D389}" dt="2023-10-13T17:27:44.902" v="1274" actId="313"/>
        <pc:sldMkLst>
          <pc:docMk/>
          <pc:sldMk cId="2530595153" sldId="258"/>
        </pc:sldMkLst>
      </pc:sldChg>
      <pc:sldChg chg="modNotesTx">
        <pc:chgData name="Wayland, Richard" userId="a3636474-cbc8-40bd-a7ae-486bc4e694c4" providerId="ADAL" clId="{E0724656-65E2-4E8E-B83F-C1EEA548D389}" dt="2023-10-13T17:24:06.142" v="905" actId="20577"/>
        <pc:sldMkLst>
          <pc:docMk/>
          <pc:sldMk cId="4064315927" sldId="278"/>
        </pc:sldMkLst>
      </pc:sldChg>
      <pc:sldChg chg="modNotesTx">
        <pc:chgData name="Wayland, Richard" userId="a3636474-cbc8-40bd-a7ae-486bc4e694c4" providerId="ADAL" clId="{E0724656-65E2-4E8E-B83F-C1EEA548D389}" dt="2023-10-13T17:20:44.306" v="516" actId="313"/>
        <pc:sldMkLst>
          <pc:docMk/>
          <pc:sldMk cId="48719750" sldId="342"/>
        </pc:sldMkLst>
      </pc:sldChg>
      <pc:sldChg chg="modSp mod">
        <pc:chgData name="Wayland, Richard" userId="a3636474-cbc8-40bd-a7ae-486bc4e694c4" providerId="ADAL" clId="{E0724656-65E2-4E8E-B83F-C1EEA548D389}" dt="2023-10-13T17:13:13.637" v="142" actId="20577"/>
        <pc:sldMkLst>
          <pc:docMk/>
          <pc:sldMk cId="4226780530" sldId="457"/>
        </pc:sldMkLst>
        <pc:spChg chg="mod">
          <ac:chgData name="Wayland, Richard" userId="a3636474-cbc8-40bd-a7ae-486bc4e694c4" providerId="ADAL" clId="{E0724656-65E2-4E8E-B83F-C1EEA548D389}" dt="2023-10-13T17:13:13.637" v="142" actId="20577"/>
          <ac:spMkLst>
            <pc:docMk/>
            <pc:sldMk cId="4226780530" sldId="457"/>
            <ac:spMk id="9" creationId="{D2369731-99EB-4DB3-B12B-A05A6C163DF0}"/>
          </ac:spMkLst>
        </pc:spChg>
      </pc:sldChg>
      <pc:sldChg chg="addSp modSp mod modNotesTx">
        <pc:chgData name="Wayland, Richard" userId="a3636474-cbc8-40bd-a7ae-486bc4e694c4" providerId="ADAL" clId="{E0724656-65E2-4E8E-B83F-C1EEA548D389}" dt="2023-10-13T17:12:36.828" v="138" actId="20577"/>
        <pc:sldMkLst>
          <pc:docMk/>
          <pc:sldMk cId="3817986459" sldId="463"/>
        </pc:sldMkLst>
        <pc:picChg chg="add mod">
          <ac:chgData name="Wayland, Richard" userId="a3636474-cbc8-40bd-a7ae-486bc4e694c4" providerId="ADAL" clId="{E0724656-65E2-4E8E-B83F-C1EEA548D389}" dt="2023-10-13T17:12:20.367" v="100" actId="1076"/>
          <ac:picMkLst>
            <pc:docMk/>
            <pc:sldMk cId="3817986459" sldId="463"/>
            <ac:picMk id="4" creationId="{0EBD4BC8-021B-F883-5CC5-B15156D19B2B}"/>
          </ac:picMkLst>
        </pc:picChg>
      </pc:sldChg>
      <pc:sldChg chg="modNotesTx">
        <pc:chgData name="Wayland, Richard" userId="a3636474-cbc8-40bd-a7ae-486bc4e694c4" providerId="ADAL" clId="{E0724656-65E2-4E8E-B83F-C1EEA548D389}" dt="2023-10-13T17:16:16.729" v="235" actId="20577"/>
        <pc:sldMkLst>
          <pc:docMk/>
          <pc:sldMk cId="2810973306" sldId="591"/>
        </pc:sldMkLst>
      </pc:sldChg>
      <pc:sldChg chg="modSp mod modNotesTx">
        <pc:chgData name="Wayland, Richard" userId="a3636474-cbc8-40bd-a7ae-486bc4e694c4" providerId="ADAL" clId="{E0724656-65E2-4E8E-B83F-C1EEA548D389}" dt="2023-10-13T18:12:30.232" v="1280" actId="14100"/>
        <pc:sldMkLst>
          <pc:docMk/>
          <pc:sldMk cId="3782922416" sldId="2658"/>
        </pc:sldMkLst>
        <pc:spChg chg="mod">
          <ac:chgData name="Wayland, Richard" userId="a3636474-cbc8-40bd-a7ae-486bc4e694c4" providerId="ADAL" clId="{E0724656-65E2-4E8E-B83F-C1EEA548D389}" dt="2023-10-13T18:12:03.418" v="1278" actId="6549"/>
          <ac:spMkLst>
            <pc:docMk/>
            <pc:sldMk cId="3782922416" sldId="2658"/>
            <ac:spMk id="5" creationId="{F554FB08-EE11-4D1C-1D61-31F1C2B70892}"/>
          </ac:spMkLst>
        </pc:spChg>
        <pc:picChg chg="mod">
          <ac:chgData name="Wayland, Richard" userId="a3636474-cbc8-40bd-a7ae-486bc4e694c4" providerId="ADAL" clId="{E0724656-65E2-4E8E-B83F-C1EEA548D389}" dt="2023-10-13T18:12:30.232" v="1280" actId="14100"/>
          <ac:picMkLst>
            <pc:docMk/>
            <pc:sldMk cId="3782922416" sldId="2658"/>
            <ac:picMk id="1026" creationId="{542EF634-3C07-4C04-4E7A-2A442B63794B}"/>
          </ac:picMkLst>
        </pc:picChg>
      </pc:sldChg>
      <pc:sldChg chg="modSp mod">
        <pc:chgData name="Wayland, Richard" userId="a3636474-cbc8-40bd-a7ae-486bc4e694c4" providerId="ADAL" clId="{E0724656-65E2-4E8E-B83F-C1EEA548D389}" dt="2023-10-13T18:14:04.661" v="1282" actId="1076"/>
        <pc:sldMkLst>
          <pc:docMk/>
          <pc:sldMk cId="4286860367" sldId="2665"/>
        </pc:sldMkLst>
        <pc:picChg chg="mod">
          <ac:chgData name="Wayland, Richard" userId="a3636474-cbc8-40bd-a7ae-486bc4e694c4" providerId="ADAL" clId="{E0724656-65E2-4E8E-B83F-C1EEA548D389}" dt="2023-10-13T18:14:04.661" v="1282" actId="1076"/>
          <ac:picMkLst>
            <pc:docMk/>
            <pc:sldMk cId="4286860367" sldId="2665"/>
            <ac:picMk id="6" creationId="{D87CD952-CDB3-E476-8283-58F01BA7136C}"/>
          </ac:picMkLst>
        </pc:picChg>
      </pc:sldChg>
      <pc:sldChg chg="new del">
        <pc:chgData name="Wayland, Richard" userId="a3636474-cbc8-40bd-a7ae-486bc4e694c4" providerId="ADAL" clId="{E0724656-65E2-4E8E-B83F-C1EEA548D389}" dt="2023-10-13T17:42:06.065" v="1276" actId="47"/>
        <pc:sldMkLst>
          <pc:docMk/>
          <pc:sldMk cId="903580552" sldId="2666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3010" name="Rectangle 2">
            <a:extLst>
              <a:ext uri="{FF2B5EF4-FFF2-40B4-BE49-F238E27FC236}">
                <a16:creationId xmlns:a16="http://schemas.microsoft.com/office/drawing/2014/main" id="{472B257B-79EA-498D-94A0-909FFF0520CF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165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 altLang="en-US" dirty="0"/>
          </a:p>
        </p:txBody>
      </p:sp>
      <p:sp>
        <p:nvSpPr>
          <p:cNvPr id="683011" name="Rectangle 3">
            <a:extLst>
              <a:ext uri="{FF2B5EF4-FFF2-40B4-BE49-F238E27FC236}">
                <a16:creationId xmlns:a16="http://schemas.microsoft.com/office/drawing/2014/main" id="{96ED5639-1745-44EF-B348-D8FCE5986640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6688" y="0"/>
            <a:ext cx="304165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endParaRPr lang="en-US" altLang="en-US" dirty="0"/>
          </a:p>
        </p:txBody>
      </p:sp>
      <p:sp>
        <p:nvSpPr>
          <p:cNvPr id="683012" name="Rectangle 4">
            <a:extLst>
              <a:ext uri="{FF2B5EF4-FFF2-40B4-BE49-F238E27FC236}">
                <a16:creationId xmlns:a16="http://schemas.microsoft.com/office/drawing/2014/main" id="{A8C0983A-2520-4970-9FA1-98016AAF80EB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9200"/>
            <a:ext cx="304165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 altLang="en-US" dirty="0"/>
          </a:p>
        </p:txBody>
      </p:sp>
      <p:sp>
        <p:nvSpPr>
          <p:cNvPr id="683013" name="Rectangle 5">
            <a:extLst>
              <a:ext uri="{FF2B5EF4-FFF2-40B4-BE49-F238E27FC236}">
                <a16:creationId xmlns:a16="http://schemas.microsoft.com/office/drawing/2014/main" id="{BD8C10D6-9DAB-4147-B9A6-80D588D0FFEA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6688" y="8839200"/>
            <a:ext cx="304165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9257EF26-8CCF-45B9-8ACB-4747F3001DB8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38A90D32-10AE-48C2-B548-6919DBF504E8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165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287" tIns="46644" rIns="93287" bIns="46644" numCol="1" anchor="t" anchorCtr="0" compatLnSpc="1">
            <a:prstTxWarp prst="textNoShape">
              <a:avLst/>
            </a:prstTxWarp>
          </a:bodyPr>
          <a:lstStyle>
            <a:lvl1pPr defTabSz="933450" eaLnBrk="1" hangingPunct="1">
              <a:defRPr sz="1200"/>
            </a:lvl1pPr>
          </a:lstStyle>
          <a:p>
            <a:endParaRPr lang="en-US" altLang="en-US" dirty="0"/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418DE8A9-1132-4979-8A00-55AB8ED7E8D2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976688" y="0"/>
            <a:ext cx="304165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287" tIns="46644" rIns="93287" bIns="46644" numCol="1" anchor="t" anchorCtr="0" compatLnSpc="1">
            <a:prstTxWarp prst="textNoShape">
              <a:avLst/>
            </a:prstTxWarp>
          </a:bodyPr>
          <a:lstStyle>
            <a:lvl1pPr algn="r" defTabSz="933450" eaLnBrk="1" hangingPunct="1">
              <a:defRPr sz="1200"/>
            </a:lvl1pPr>
          </a:lstStyle>
          <a:p>
            <a:endParaRPr lang="en-US" altLang="en-US" dirty="0"/>
          </a:p>
        </p:txBody>
      </p:sp>
      <p:sp>
        <p:nvSpPr>
          <p:cNvPr id="7172" name="Rectangle 4">
            <a:extLst>
              <a:ext uri="{FF2B5EF4-FFF2-40B4-BE49-F238E27FC236}">
                <a16:creationId xmlns:a16="http://schemas.microsoft.com/office/drawing/2014/main" id="{DCB6EFE3-3251-4E48-97DF-CEE5309D2938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4275" y="698500"/>
            <a:ext cx="4652963" cy="34893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173" name="Rectangle 5">
            <a:extLst>
              <a:ext uri="{FF2B5EF4-FFF2-40B4-BE49-F238E27FC236}">
                <a16:creationId xmlns:a16="http://schemas.microsoft.com/office/drawing/2014/main" id="{7B50D871-132D-4DF7-9B9A-5E558D34A6BB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19600"/>
            <a:ext cx="5616575" cy="418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287" tIns="46644" rIns="93287" bIns="466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7174" name="Rectangle 6">
            <a:extLst>
              <a:ext uri="{FF2B5EF4-FFF2-40B4-BE49-F238E27FC236}">
                <a16:creationId xmlns:a16="http://schemas.microsoft.com/office/drawing/2014/main" id="{EDA4880A-F262-4C77-854A-8A3166E67CD1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9200"/>
            <a:ext cx="304165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287" tIns="46644" rIns="93287" bIns="46644" numCol="1" anchor="b" anchorCtr="0" compatLnSpc="1">
            <a:prstTxWarp prst="textNoShape">
              <a:avLst/>
            </a:prstTxWarp>
          </a:bodyPr>
          <a:lstStyle>
            <a:lvl1pPr defTabSz="933450" eaLnBrk="1" hangingPunct="1">
              <a:defRPr sz="1200"/>
            </a:lvl1pPr>
          </a:lstStyle>
          <a:p>
            <a:endParaRPr lang="en-US" altLang="en-US" dirty="0"/>
          </a:p>
        </p:txBody>
      </p:sp>
      <p:sp>
        <p:nvSpPr>
          <p:cNvPr id="7175" name="Rectangle 7">
            <a:extLst>
              <a:ext uri="{FF2B5EF4-FFF2-40B4-BE49-F238E27FC236}">
                <a16:creationId xmlns:a16="http://schemas.microsoft.com/office/drawing/2014/main" id="{0C3FA350-4609-420F-8ABE-ACA49E33FEA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6688" y="8839200"/>
            <a:ext cx="304165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287" tIns="46644" rIns="93287" bIns="46644" numCol="1" anchor="b" anchorCtr="0" compatLnSpc="1">
            <a:prstTxWarp prst="textNoShape">
              <a:avLst/>
            </a:prstTxWarp>
          </a:bodyPr>
          <a:lstStyle>
            <a:lvl1pPr algn="r" defTabSz="933450" eaLnBrk="1" hangingPunct="1">
              <a:defRPr sz="1200"/>
            </a:lvl1pPr>
          </a:lstStyle>
          <a:p>
            <a:fld id="{E3B5D3E1-980F-43FE-8BDC-840794F180F6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4B413C8D-4379-49B6-AD5C-1C05C0F2A59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8D27781-1931-4674-A263-5497BD7D64C3}" type="slidenum">
              <a:rPr lang="en-US" altLang="en-US"/>
              <a:pPr/>
              <a:t>1</a:t>
            </a:fld>
            <a:endParaRPr lang="en-US" altLang="en-US" dirty="0"/>
          </a:p>
        </p:txBody>
      </p:sp>
      <p:sp>
        <p:nvSpPr>
          <p:cNvPr id="619522" name="Rectangle 2">
            <a:extLst>
              <a:ext uri="{FF2B5EF4-FFF2-40B4-BE49-F238E27FC236}">
                <a16:creationId xmlns:a16="http://schemas.microsoft.com/office/drawing/2014/main" id="{C6670CCA-1AF8-4478-A5BF-EFA13416520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9523" name="Rectangle 3">
            <a:extLst>
              <a:ext uri="{FF2B5EF4-FFF2-40B4-BE49-F238E27FC236}">
                <a16:creationId xmlns:a16="http://schemas.microsoft.com/office/drawing/2014/main" id="{55545DC7-7755-4128-8ECB-9ED2BACA47F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3BEE2B-5225-43BA-B7F2-D4D4C016E23F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05676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217353-7519-46CC-88F4-4DB644DC053D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83300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B5D3E1-980F-43FE-8BDC-840794F180F6}" type="slidenum">
              <a:rPr lang="en-US" altLang="en-US" smtClean="0"/>
              <a:pPr/>
              <a:t>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7365839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E1FD4E-3217-4F7B-8A1E-F846D6B76D05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2721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E1FD4E-3217-4F7B-8A1E-F846D6B76D05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2262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E1FD4E-3217-4F7B-8A1E-F846D6B76D05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25629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E1FD4E-3217-4F7B-8A1E-F846D6B76D05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1990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B5D3E1-980F-43FE-8BDC-840794F180F6}" type="slidenum">
              <a:rPr lang="en-US" altLang="en-US" smtClean="0"/>
              <a:pPr/>
              <a:t>11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822470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B5D3E1-980F-43FE-8BDC-840794F180F6}" type="slidenum">
              <a:rPr lang="en-US" altLang="en-US" smtClean="0"/>
              <a:pPr/>
              <a:t>12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664397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217353-7519-46CC-88F4-4DB644DC053D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72398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6626" name="Rectangle 2">
            <a:extLst>
              <a:ext uri="{FF2B5EF4-FFF2-40B4-BE49-F238E27FC236}">
                <a16:creationId xmlns:a16="http://schemas.microsoft.com/office/drawing/2014/main" id="{92EA5F82-96E6-4347-A6BF-B67D346BB4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362200" cy="6858000"/>
          </a:xfrm>
          <a:prstGeom prst="rect">
            <a:avLst/>
          </a:prstGeom>
          <a:solidFill>
            <a:srgbClr val="7DA7D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anchor="ctr"/>
          <a:lstStyle/>
          <a:p>
            <a:endParaRPr lang="en-US" dirty="0"/>
          </a:p>
        </p:txBody>
      </p:sp>
      <p:sp>
        <p:nvSpPr>
          <p:cNvPr id="666627" name="Rectangle 3">
            <a:extLst>
              <a:ext uri="{FF2B5EF4-FFF2-40B4-BE49-F238E27FC236}">
                <a16:creationId xmlns:a16="http://schemas.microsoft.com/office/drawing/2014/main" id="{781BA957-D325-4E61-8854-16D597F9D6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-762000" y="3886200"/>
            <a:ext cx="152400" cy="2971800"/>
          </a:xfrm>
          <a:prstGeom prst="rect">
            <a:avLst/>
          </a:prstGeom>
          <a:solidFill>
            <a:srgbClr val="7DA7D8">
              <a:alpha val="11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anchor="ctr"/>
          <a:lstStyle/>
          <a:p>
            <a:endParaRPr lang="en-US" dirty="0"/>
          </a:p>
        </p:txBody>
      </p:sp>
      <p:sp>
        <p:nvSpPr>
          <p:cNvPr id="666628" name="Rectangle 4">
            <a:extLst>
              <a:ext uri="{FF2B5EF4-FFF2-40B4-BE49-F238E27FC236}">
                <a16:creationId xmlns:a16="http://schemas.microsoft.com/office/drawing/2014/main" id="{0C1C30C9-902A-4EA3-8BC3-E6731500A2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685800"/>
            <a:ext cx="8153400" cy="5257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71B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anchor="ctr"/>
          <a:lstStyle/>
          <a:p>
            <a:endParaRPr lang="en-US" dirty="0"/>
          </a:p>
        </p:txBody>
      </p:sp>
      <p:sp>
        <p:nvSpPr>
          <p:cNvPr id="28" name="Straight Connector 27">
            <a:extLst>
              <a:ext uri="{FF2B5EF4-FFF2-40B4-BE49-F238E27FC236}">
                <a16:creationId xmlns:a16="http://schemas.microsoft.com/office/drawing/2014/main" id="{480BB6BA-8618-4D00-9FE5-1E2519DA1BB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71450" y="533400"/>
            <a:ext cx="0" cy="5819775"/>
          </a:xfrm>
          <a:prstGeom prst="line">
            <a:avLst/>
          </a:prstGeom>
          <a:noFill/>
          <a:ln w="9525" algn="ctr">
            <a:solidFill>
              <a:schemeClr val="bg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EE02196A-6C77-488E-A7A0-DFB93C714F40}"/>
              </a:ext>
            </a:extLst>
          </p:cNvPr>
          <p:cNvSpPr>
            <a:spLocks noChangeAspect="1"/>
          </p:cNvSpPr>
          <p:nvPr/>
        </p:nvSpPr>
        <p:spPr bwMode="auto">
          <a:xfrm rot="5400000">
            <a:off x="365125" y="6164263"/>
            <a:ext cx="190500" cy="120650"/>
          </a:xfrm>
          <a:prstGeom prst="triangle">
            <a:avLst>
              <a:gd name="adj" fmla="val 50000"/>
            </a:avLst>
          </a:prstGeom>
          <a:solidFill>
            <a:srgbClr val="0071BC"/>
          </a:solidFill>
          <a:ln w="25400" cap="rnd" algn="ctr">
            <a:solidFill>
              <a:schemeClr val="bg1"/>
            </a:solidFill>
            <a:miter lim="800000"/>
            <a:headEnd/>
            <a:tailEnd/>
          </a:ln>
        </p:spPr>
        <p:txBody>
          <a:bodyPr rot="10800000" vert="eaVert" anchor="ctr"/>
          <a:lstStyle/>
          <a:p>
            <a:pPr algn="ctr" eaLnBrk="1" hangingPunct="1"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666631" name="Line 7">
            <a:extLst>
              <a:ext uri="{FF2B5EF4-FFF2-40B4-BE49-F238E27FC236}">
                <a16:creationId xmlns:a16="http://schemas.microsoft.com/office/drawing/2014/main" id="{842B2383-CD9B-4230-9489-62ACCF61864A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6019800"/>
            <a:ext cx="9067800" cy="0"/>
          </a:xfrm>
          <a:prstGeom prst="line">
            <a:avLst/>
          </a:prstGeom>
          <a:noFill/>
          <a:ln w="9525">
            <a:solidFill>
              <a:srgbClr val="0071B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/>
          <a:lstStyle/>
          <a:p>
            <a:endParaRPr lang="en-US" dirty="0"/>
          </a:p>
        </p:txBody>
      </p:sp>
      <p:sp>
        <p:nvSpPr>
          <p:cNvPr id="666632" name="Rectangle 8">
            <a:extLst>
              <a:ext uri="{FF2B5EF4-FFF2-40B4-BE49-F238E27FC236}">
                <a16:creationId xmlns:a16="http://schemas.microsoft.com/office/drawing/2014/main" id="{A17D3E66-1EA8-4E02-AF2A-9227E9983511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600200" y="3352800"/>
            <a:ext cx="6400800" cy="914400"/>
          </a:xfrm>
        </p:spPr>
        <p:txBody>
          <a:bodyPr wrap="none" lIns="0" anchor="t"/>
          <a:lstStyle>
            <a:lvl1pPr>
              <a:defRPr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666633" name="Rectangle 9">
            <a:extLst>
              <a:ext uri="{FF2B5EF4-FFF2-40B4-BE49-F238E27FC236}">
                <a16:creationId xmlns:a16="http://schemas.microsoft.com/office/drawing/2014/main" id="{865C1EFA-FC64-4BB9-8468-8D042D5AEB78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600200" y="4419600"/>
            <a:ext cx="5486400" cy="762000"/>
          </a:xfrm>
        </p:spPr>
        <p:txBody>
          <a:bodyPr/>
          <a:lstStyle>
            <a:lvl1pPr marL="0" indent="0" algn="ctr">
              <a:buFont typeface="GillSans" pitchFamily="34" charset="0"/>
              <a:buNone/>
              <a:defRPr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pic>
        <p:nvPicPr>
          <p:cNvPr id="666634" name="Picture 10">
            <a:extLst>
              <a:ext uri="{FF2B5EF4-FFF2-40B4-BE49-F238E27FC236}">
                <a16:creationId xmlns:a16="http://schemas.microsoft.com/office/drawing/2014/main" id="{0DA4AF5D-6195-456B-99A1-2A365DB548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219200"/>
            <a:ext cx="3810000" cy="1266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</p:pic>
      <p:sp>
        <p:nvSpPr>
          <p:cNvPr id="2" name="Straight Connector 27">
            <a:extLst>
              <a:ext uri="{FF2B5EF4-FFF2-40B4-BE49-F238E27FC236}">
                <a16:creationId xmlns:a16="http://schemas.microsoft.com/office/drawing/2014/main" id="{58E1E6C6-3A29-4EF4-8044-A49FF678A1B6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algn="ctr">
            <a:solidFill>
              <a:srgbClr val="0071BC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40635388-CCF6-4403-9EDA-1CBDC5F37E3D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3" name="Isosceles Triangle 10">
            <a:extLst>
              <a:ext uri="{FF2B5EF4-FFF2-40B4-BE49-F238E27FC236}">
                <a16:creationId xmlns:a16="http://schemas.microsoft.com/office/drawing/2014/main" id="{3B001DF7-8B67-435B-BB5D-07912C95DAD7}"/>
              </a:ext>
            </a:extLst>
          </p:cNvPr>
          <p:cNvSpPr>
            <a:spLocks noChangeAspect="1"/>
          </p:cNvSpPr>
          <p:nvPr userDrawn="1"/>
        </p:nvSpPr>
        <p:spPr bwMode="auto"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rgbClr val="0071BC"/>
          </a:solidFill>
          <a:ln w="25400" cap="rnd" algn="ctr">
            <a:solidFill>
              <a:srgbClr val="7DA7D8"/>
            </a:solidFill>
            <a:miter lim="800000"/>
            <a:headEnd/>
            <a:tailEnd/>
          </a:ln>
        </p:spPr>
        <p:txBody>
          <a:bodyPr rot="10800000" vert="eaVert" anchor="ctr"/>
          <a:lstStyle/>
          <a:p>
            <a:pPr algn="ctr" eaLnBrk="1" hangingPunct="1"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4" name="Straight Connector 27">
            <a:extLst>
              <a:ext uri="{FF2B5EF4-FFF2-40B4-BE49-F238E27FC236}">
                <a16:creationId xmlns:a16="http://schemas.microsoft.com/office/drawing/2014/main" id="{35E7ECE4-BFD7-4D65-9A63-0AFAE64C8DCE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457200" y="1123950"/>
            <a:ext cx="8229600" cy="0"/>
          </a:xfrm>
          <a:prstGeom prst="line">
            <a:avLst/>
          </a:prstGeom>
          <a:noFill/>
          <a:ln w="9525" algn="ctr">
            <a:solidFill>
              <a:srgbClr val="0071B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pic>
        <p:nvPicPr>
          <p:cNvPr id="666641" name="Picture 17">
            <a:extLst>
              <a:ext uri="{FF2B5EF4-FFF2-40B4-BE49-F238E27FC236}">
                <a16:creationId xmlns:a16="http://schemas.microsoft.com/office/drawing/2014/main" id="{83CF5430-1491-4D4F-9A24-30696FBFBFE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5029200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70BB9D-AE6A-42CF-BF72-1E8323552E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D9686F7-3493-4446-9FDF-D19E65D227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4A3BAD-6E77-42A5-9D3C-F40386D885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sz="1400" dirty="0"/>
          </a:p>
        </p:txBody>
      </p:sp>
    </p:spTree>
    <p:extLst>
      <p:ext uri="{BB962C8B-B14F-4D97-AF65-F5344CB8AC3E}">
        <p14:creationId xmlns:p14="http://schemas.microsoft.com/office/powerpoint/2010/main" val="23406108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A41FFF8-6AD2-43FB-9622-9188F9EA0FD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152400"/>
            <a:ext cx="2057400" cy="58975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301A7DA-8EFC-43C9-A203-A9EE3AD4F4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152400"/>
            <a:ext cx="6019800" cy="58975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3578D1-5965-4DF1-B88F-3488D8DFD8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sz="1400" dirty="0"/>
          </a:p>
        </p:txBody>
      </p:sp>
    </p:spTree>
    <p:extLst>
      <p:ext uri="{BB962C8B-B14F-4D97-AF65-F5344CB8AC3E}">
        <p14:creationId xmlns:p14="http://schemas.microsoft.com/office/powerpoint/2010/main" val="42807882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 dirty="0"/>
          </a:p>
        </p:txBody>
      </p:sp>
      <p:sp>
        <p:nvSpPr>
          <p:cNvPr id="3" name="Slide Number Placeholder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356452E-FF4A-4974-B652-256D9361BD28}" type="slidenum">
              <a:t>‹#›</a:t>
            </a:fld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3D32CC-20E0-94BE-EB45-E19556EB199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7700" y="6378575"/>
            <a:ext cx="2289175" cy="365125"/>
          </a:xfrm>
        </p:spPr>
        <p:txBody>
          <a:bodyPr/>
          <a:lstStyle>
            <a:lvl1pPr>
              <a:defRPr/>
            </a:lvl1pPr>
          </a:lstStyle>
          <a:p>
            <a:endParaRPr lang="en-US" altLang="en-US" sz="1400" dirty="0"/>
          </a:p>
        </p:txBody>
      </p:sp>
    </p:spTree>
    <p:extLst>
      <p:ext uri="{BB962C8B-B14F-4D97-AF65-F5344CB8AC3E}">
        <p14:creationId xmlns:p14="http://schemas.microsoft.com/office/powerpoint/2010/main" val="1487846358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265C04-B05E-4C64-8791-2008DA1BF1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60FDBD-AA23-4291-92B0-5583B71D25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ED739C-FEDE-4B7F-892A-0C19CE850C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sz="1400" dirty="0"/>
          </a:p>
        </p:txBody>
      </p:sp>
    </p:spTree>
    <p:extLst>
      <p:ext uri="{BB962C8B-B14F-4D97-AF65-F5344CB8AC3E}">
        <p14:creationId xmlns:p14="http://schemas.microsoft.com/office/powerpoint/2010/main" val="9475307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E591D0-7573-47C8-A68E-F08CA26648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A86CEE-683F-436E-868B-D8C750F235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2EA6E4-D55A-4EAA-B67C-E0B3CF4CF3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sz="1400" dirty="0"/>
          </a:p>
        </p:txBody>
      </p:sp>
    </p:spTree>
    <p:extLst>
      <p:ext uri="{BB962C8B-B14F-4D97-AF65-F5344CB8AC3E}">
        <p14:creationId xmlns:p14="http://schemas.microsoft.com/office/powerpoint/2010/main" val="21368738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F821DF-2449-43DC-865B-90F6F068D7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8C3282-C704-46AD-994E-81475732338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4038600" cy="46783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5AB0358-B4CE-4884-A8FA-471ABFBF6A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038600" cy="46783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9C1599-3DA4-4CDA-AA9F-02A873907E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sz="1400" dirty="0"/>
          </a:p>
        </p:txBody>
      </p:sp>
    </p:spTree>
    <p:extLst>
      <p:ext uri="{BB962C8B-B14F-4D97-AF65-F5344CB8AC3E}">
        <p14:creationId xmlns:p14="http://schemas.microsoft.com/office/powerpoint/2010/main" val="1162369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84C593-50C9-465E-BF5A-193817E54D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052F02-965F-46CD-B9DE-65B33EB144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E847BB0-BE00-48FB-BE29-049B4AE663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4F1BF2-58D7-4EC2-AAA6-E6D56010518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8E54BD9-7760-422C-AF20-91600174742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12C8A43-B3CB-423F-A9D5-8EB797F1DC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sz="1400" dirty="0"/>
          </a:p>
        </p:txBody>
      </p:sp>
    </p:spTree>
    <p:extLst>
      <p:ext uri="{BB962C8B-B14F-4D97-AF65-F5344CB8AC3E}">
        <p14:creationId xmlns:p14="http://schemas.microsoft.com/office/powerpoint/2010/main" val="31810923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FFCA65-9E5D-4A94-8BD2-45499EB70C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808F6F5-DE81-4D96-8C0A-3CC7A40134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sz="1400" dirty="0"/>
          </a:p>
        </p:txBody>
      </p:sp>
    </p:spTree>
    <p:extLst>
      <p:ext uri="{BB962C8B-B14F-4D97-AF65-F5344CB8AC3E}">
        <p14:creationId xmlns:p14="http://schemas.microsoft.com/office/powerpoint/2010/main" val="18588985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6AEE908-0422-4998-9B3E-9D6A07C2EB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sz="1400" dirty="0"/>
          </a:p>
        </p:txBody>
      </p:sp>
    </p:spTree>
    <p:extLst>
      <p:ext uri="{BB962C8B-B14F-4D97-AF65-F5344CB8AC3E}">
        <p14:creationId xmlns:p14="http://schemas.microsoft.com/office/powerpoint/2010/main" val="23860359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DF66C0-36A5-43D2-A5CF-21A8A385E2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348E21-4184-479C-A041-9C14C2A7F0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017A7E1-EBA7-4814-A81A-8189147D13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DC3701B-1151-4BB4-AC9C-C10CAC472D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sz="1400" dirty="0"/>
          </a:p>
        </p:txBody>
      </p:sp>
    </p:spTree>
    <p:extLst>
      <p:ext uri="{BB962C8B-B14F-4D97-AF65-F5344CB8AC3E}">
        <p14:creationId xmlns:p14="http://schemas.microsoft.com/office/powerpoint/2010/main" val="25850976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A5DEA1-897B-4B4F-B8B3-924D9E245C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1CBF59D-FE34-42DA-B851-91135054004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40FC27-A52C-4897-B524-05C7052E0E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61B6F8-F81A-4C22-8785-30FB6FA4EF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sz="1400" dirty="0"/>
          </a:p>
        </p:txBody>
      </p:sp>
    </p:spTree>
    <p:extLst>
      <p:ext uri="{BB962C8B-B14F-4D97-AF65-F5344CB8AC3E}">
        <p14:creationId xmlns:p14="http://schemas.microsoft.com/office/powerpoint/2010/main" val="2575920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02" name="Rectangle 2">
            <a:extLst>
              <a:ext uri="{FF2B5EF4-FFF2-40B4-BE49-F238E27FC236}">
                <a16:creationId xmlns:a16="http://schemas.microsoft.com/office/drawing/2014/main" id="{9DAB5069-CEC7-4D4E-A1F7-795414A1FDD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71600"/>
            <a:ext cx="8229600" cy="4678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</p:txBody>
      </p:sp>
      <p:sp>
        <p:nvSpPr>
          <p:cNvPr id="28" name="Straight Connector 27">
            <a:extLst>
              <a:ext uri="{FF2B5EF4-FFF2-40B4-BE49-F238E27FC236}">
                <a16:creationId xmlns:a16="http://schemas.microsoft.com/office/drawing/2014/main" id="{DE57B46F-C913-41E1-9124-1AF4C5E2EA34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" y="6248400"/>
            <a:ext cx="8229600" cy="0"/>
          </a:xfrm>
          <a:prstGeom prst="line">
            <a:avLst/>
          </a:prstGeom>
          <a:noFill/>
          <a:ln w="9525" algn="ctr">
            <a:solidFill>
              <a:srgbClr val="0071BC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F2A578E9-7C00-40A3-8BD2-A827E9B17076}"/>
              </a:ext>
            </a:extLst>
          </p:cNvPr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ED39A522-98B4-4BC5-A401-6805D27F6ADD}"/>
              </a:ext>
            </a:extLst>
          </p:cNvPr>
          <p:cNvSpPr>
            <a:spLocks noChangeAspect="1"/>
          </p:cNvSpPr>
          <p:nvPr/>
        </p:nvSpPr>
        <p:spPr bwMode="auto"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rgbClr val="0071BC"/>
          </a:solidFill>
          <a:ln w="25400" cap="rnd" algn="ctr">
            <a:solidFill>
              <a:srgbClr val="7DA7D8"/>
            </a:solidFill>
            <a:miter lim="800000"/>
            <a:headEnd/>
            <a:tailEnd/>
          </a:ln>
        </p:spPr>
        <p:txBody>
          <a:bodyPr rot="10800000" vert="eaVert" anchor="ctr"/>
          <a:lstStyle/>
          <a:p>
            <a:pPr algn="ctr" eaLnBrk="1" hangingPunct="1"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2" name="Date Placeholder 2">
            <a:extLst>
              <a:ext uri="{FF2B5EF4-FFF2-40B4-BE49-F238E27FC236}">
                <a16:creationId xmlns:a16="http://schemas.microsoft.com/office/drawing/2014/main" id="{D584CD11-DC7B-4129-8935-08247F6003C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7700" y="6378575"/>
            <a:ext cx="2289175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solidFill>
                  <a:schemeClr val="tx2"/>
                </a:solidFill>
              </a:defRPr>
            </a:lvl1pPr>
          </a:lstStyle>
          <a:p>
            <a:endParaRPr lang="en-US" altLang="en-US" sz="1400" dirty="0"/>
          </a:p>
        </p:txBody>
      </p:sp>
      <p:sp>
        <p:nvSpPr>
          <p:cNvPr id="665608" name="Rectangle 8">
            <a:extLst>
              <a:ext uri="{FF2B5EF4-FFF2-40B4-BE49-F238E27FC236}">
                <a16:creationId xmlns:a16="http://schemas.microsoft.com/office/drawing/2014/main" id="{E91E6AFE-D03A-402A-ADD4-C4C83C5078F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24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" name="Straight Connector 27">
            <a:extLst>
              <a:ext uri="{FF2B5EF4-FFF2-40B4-BE49-F238E27FC236}">
                <a16:creationId xmlns:a16="http://schemas.microsoft.com/office/drawing/2014/main" id="{2174970C-7AE8-4F14-9362-D0997F1C1D64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" y="1123950"/>
            <a:ext cx="8229600" cy="0"/>
          </a:xfrm>
          <a:prstGeom prst="line">
            <a:avLst/>
          </a:prstGeom>
          <a:noFill/>
          <a:ln w="9525" algn="ctr">
            <a:solidFill>
              <a:srgbClr val="0071B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" name="Straight Connector 27">
            <a:extLst>
              <a:ext uri="{FF2B5EF4-FFF2-40B4-BE49-F238E27FC236}">
                <a16:creationId xmlns:a16="http://schemas.microsoft.com/office/drawing/2014/main" id="{E64D156C-9F69-486A-96EC-62152541BBE9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457200" y="6248400"/>
            <a:ext cx="8229600" cy="0"/>
          </a:xfrm>
          <a:prstGeom prst="line">
            <a:avLst/>
          </a:prstGeom>
          <a:noFill/>
          <a:ln w="9525" algn="ctr">
            <a:solidFill>
              <a:srgbClr val="0071BC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4" name="Isosceles Triangle 9">
            <a:extLst>
              <a:ext uri="{FF2B5EF4-FFF2-40B4-BE49-F238E27FC236}">
                <a16:creationId xmlns:a16="http://schemas.microsoft.com/office/drawing/2014/main" id="{7D30B119-8D00-4720-BEDB-4B849CED35EE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5" name="Isosceles Triangle 10">
            <a:extLst>
              <a:ext uri="{FF2B5EF4-FFF2-40B4-BE49-F238E27FC236}">
                <a16:creationId xmlns:a16="http://schemas.microsoft.com/office/drawing/2014/main" id="{C45E8200-E347-4B91-8B76-E90F8CD2EF42}"/>
              </a:ext>
            </a:extLst>
          </p:cNvPr>
          <p:cNvSpPr>
            <a:spLocks noChangeAspect="1"/>
          </p:cNvSpPr>
          <p:nvPr userDrawn="1"/>
        </p:nvSpPr>
        <p:spPr bwMode="auto"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rgbClr val="0071BC"/>
          </a:solidFill>
          <a:ln w="25400" cap="rnd" algn="ctr">
            <a:solidFill>
              <a:srgbClr val="7DA7D8"/>
            </a:solidFill>
            <a:miter lim="800000"/>
            <a:headEnd/>
            <a:tailEnd/>
          </a:ln>
        </p:spPr>
        <p:txBody>
          <a:bodyPr rot="10800000" vert="eaVert" anchor="ctr"/>
          <a:lstStyle/>
          <a:p>
            <a:pPr algn="ctr" eaLnBrk="1" hangingPunct="1"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pic>
        <p:nvPicPr>
          <p:cNvPr id="665613" name="Picture 13">
            <a:extLst>
              <a:ext uri="{FF2B5EF4-FFF2-40B4-BE49-F238E27FC236}">
                <a16:creationId xmlns:a16="http://schemas.microsoft.com/office/drawing/2014/main" id="{DA09239E-E293-4CA2-8CC8-B77CCE9DF2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728"/>
          <a:stretch>
            <a:fillRect/>
          </a:stretch>
        </p:blipFill>
        <p:spPr bwMode="auto">
          <a:xfrm>
            <a:off x="7315200" y="6324600"/>
            <a:ext cx="1524000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traight Connector 27">
            <a:extLst>
              <a:ext uri="{FF2B5EF4-FFF2-40B4-BE49-F238E27FC236}">
                <a16:creationId xmlns:a16="http://schemas.microsoft.com/office/drawing/2014/main" id="{D0F299FF-B774-42E5-B1F6-15CBF8CA12AF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457200" y="1123950"/>
            <a:ext cx="8229600" cy="0"/>
          </a:xfrm>
          <a:prstGeom prst="line">
            <a:avLst/>
          </a:prstGeom>
          <a:noFill/>
          <a:ln w="15875" algn="ctr">
            <a:solidFill>
              <a:srgbClr val="0071B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hf sldNum="0" hdr="0" ftr="0" dt="0"/>
  <p:txStyles>
    <p:titleStyle>
      <a:lvl1pPr algn="l" rtl="0" fontAlgn="base">
        <a:spcBef>
          <a:spcPct val="0"/>
        </a:spcBef>
        <a:spcAft>
          <a:spcPct val="0"/>
        </a:spcAft>
        <a:defRPr sz="3600" b="1" kern="1200">
          <a:solidFill>
            <a:schemeClr val="bg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 b="1">
          <a:solidFill>
            <a:schemeClr val="bg2"/>
          </a:solidFill>
          <a:latin typeface="Century Gothic" panose="020B050202020202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 b="1">
          <a:solidFill>
            <a:schemeClr val="bg2"/>
          </a:solidFill>
          <a:latin typeface="Century Gothic" panose="020B050202020202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 b="1">
          <a:solidFill>
            <a:schemeClr val="bg2"/>
          </a:solidFill>
          <a:latin typeface="Century Gothic" panose="020B050202020202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 b="1">
          <a:solidFill>
            <a:schemeClr val="bg2"/>
          </a:solidFill>
          <a:latin typeface="Century Gothic" panose="020B0502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bg2"/>
          </a:solidFill>
          <a:latin typeface="Century Gothic" panose="020B0502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bg2"/>
          </a:solidFill>
          <a:latin typeface="Century Gothic" panose="020B0502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bg2"/>
          </a:solidFill>
          <a:latin typeface="Century Gothic" panose="020B0502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bg2"/>
          </a:solidFill>
          <a:latin typeface="Century Gothic" panose="020B0502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0071BC"/>
        </a:buClr>
        <a:buSzPct val="90000"/>
        <a:buFont typeface="GillSans" pitchFamily="34" charset="0"/>
        <a:buChar char="►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7DA7D8"/>
        </a:buClr>
        <a:buSzPct val="80000"/>
        <a:buFont typeface="GillSans" pitchFamily="34" charset="0"/>
        <a:buChar char="►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70000"/>
        <a:buFont typeface="GillSans" pitchFamily="34" charset="0"/>
        <a:buChar char="►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10" Type="http://schemas.openxmlformats.org/officeDocument/2006/relationships/hyperlink" Target="https://doi.org/10.1016/j.envres.2020.110432" TargetMode="External"/><Relationship Id="rId4" Type="http://schemas.openxmlformats.org/officeDocument/2006/relationships/image" Target="../media/image16.jpeg"/><Relationship Id="rId9" Type="http://schemas.openxmlformats.org/officeDocument/2006/relationships/hyperlink" Target="https://www.sciencedirect.com/science/article/abs/pii/S0013935120313293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pa.gov/hesc/rsig-related-downloadable-data-files#faqsd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Rectangle 7">
            <a:extLst>
              <a:ext uri="{FF2B5EF4-FFF2-40B4-BE49-F238E27FC236}">
                <a16:creationId xmlns:a16="http://schemas.microsoft.com/office/drawing/2014/main" id="{1EA3AE2D-24A9-4287-B8C9-C214C37B0C5C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371600" y="2971800"/>
            <a:ext cx="6400800" cy="914400"/>
          </a:xfrm>
        </p:spPr>
        <p:txBody>
          <a:bodyPr/>
          <a:lstStyle/>
          <a:p>
            <a:pPr algn="ctr"/>
            <a:r>
              <a:rPr lang="en-US" altLang="en-US" sz="3200" dirty="0">
                <a:solidFill>
                  <a:schemeClr val="accent5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CMAQ at 25 Years: </a:t>
            </a:r>
            <a:br>
              <a:rPr lang="en-US" altLang="en-US" sz="3200" dirty="0">
                <a:solidFill>
                  <a:schemeClr val="accent5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altLang="en-US" sz="3200" dirty="0">
                <a:solidFill>
                  <a:schemeClr val="accent5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What It All Means for Regulatory Applications</a:t>
            </a:r>
            <a:endParaRPr lang="en-US" altLang="en-US" sz="2400" dirty="0">
              <a:solidFill>
                <a:schemeClr val="accent5">
                  <a:lumMod val="50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" name="Subtitle 1">
            <a:extLst>
              <a:ext uri="{FF2B5EF4-FFF2-40B4-BE49-F238E27FC236}">
                <a16:creationId xmlns:a16="http://schemas.microsoft.com/office/drawing/2014/main" id="{D9296B62-20D0-C114-11AC-10D919EF71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28800" y="4495800"/>
            <a:ext cx="5486400" cy="1219200"/>
          </a:xfrm>
        </p:spPr>
        <p:txBody>
          <a:bodyPr/>
          <a:lstStyle/>
          <a:p>
            <a:r>
              <a:rPr lang="en-US" sz="1800" dirty="0">
                <a:solidFill>
                  <a:srgbClr val="0070C0"/>
                </a:solidFill>
              </a:rPr>
              <a:t>Richard A. “Chet” Wayland</a:t>
            </a:r>
          </a:p>
          <a:p>
            <a:r>
              <a:rPr lang="en-US" sz="1600" dirty="0"/>
              <a:t>Division Director</a:t>
            </a:r>
          </a:p>
          <a:p>
            <a:r>
              <a:rPr lang="en-US" sz="1600" dirty="0"/>
              <a:t>Air Quality Assessment Division,</a:t>
            </a:r>
          </a:p>
          <a:p>
            <a:r>
              <a:rPr lang="en-US" sz="1600" dirty="0"/>
              <a:t>Office of Air Quality Planning &amp; Standards</a:t>
            </a:r>
          </a:p>
          <a:p>
            <a:r>
              <a:rPr lang="en-US" sz="1600" dirty="0"/>
              <a:t>October 16, 2023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EBFBF844-118B-47D0-9018-5BD51A61A54B}"/>
              </a:ext>
            </a:extLst>
          </p:cNvPr>
          <p:cNvSpPr/>
          <p:nvPr/>
        </p:nvSpPr>
        <p:spPr>
          <a:xfrm>
            <a:off x="163620" y="1885988"/>
            <a:ext cx="2851199" cy="3579221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C3336A8-18DB-4EF2-89B3-4703225BB316}"/>
              </a:ext>
            </a:extLst>
          </p:cNvPr>
          <p:cNvSpPr/>
          <p:nvPr/>
        </p:nvSpPr>
        <p:spPr>
          <a:xfrm>
            <a:off x="6265854" y="1907556"/>
            <a:ext cx="2746791" cy="3579221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C7A59E6-ED37-4662-A24E-109A01A0A3BE}"/>
              </a:ext>
            </a:extLst>
          </p:cNvPr>
          <p:cNvSpPr/>
          <p:nvPr/>
        </p:nvSpPr>
        <p:spPr>
          <a:xfrm>
            <a:off x="3291175" y="1885988"/>
            <a:ext cx="2643110" cy="3579221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2" name="Title 21">
            <a:extLst>
              <a:ext uri="{FF2B5EF4-FFF2-40B4-BE49-F238E27FC236}">
                <a16:creationId xmlns:a16="http://schemas.microsoft.com/office/drawing/2014/main" id="{138981D8-A730-4D22-85DA-49A611F066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867" y="101892"/>
            <a:ext cx="8619877" cy="994172"/>
          </a:xfrm>
        </p:spPr>
        <p:txBody>
          <a:bodyPr>
            <a:noAutofit/>
          </a:bodyPr>
          <a:lstStyle/>
          <a:p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Inform Estimates of AQ Changes &amp; Health Benefits for Regulatory Actions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69ACE5-8FFA-4E5C-9BCA-717AD4274C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DCEE8EFF-BC62-46EC-A77F-6EC74280D757}" type="slidenum">
              <a:rPr lang="en-US" smtClean="0"/>
              <a:pPr algn="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10</a:t>
            </a:fld>
            <a:endParaRPr lang="en-US" sz="900" dirty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BF0FBF8-3729-4FE1-89FA-C6CBAE31C46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7" t="7250" r="15469" b="3386"/>
          <a:stretch/>
        </p:blipFill>
        <p:spPr>
          <a:xfrm>
            <a:off x="3699976" y="3240513"/>
            <a:ext cx="2157077" cy="168522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CE6B518-C9D5-4277-8466-E468BF9E4DA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87" t="69357" r="5347" b="-26"/>
          <a:stretch/>
        </p:blipFill>
        <p:spPr>
          <a:xfrm>
            <a:off x="709440" y="3280373"/>
            <a:ext cx="2215134" cy="157734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F331BC6-5AEB-4EF5-BF01-080010A8BEC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87" t="69357" r="5347" b="-26"/>
          <a:stretch/>
        </p:blipFill>
        <p:spPr>
          <a:xfrm>
            <a:off x="438196" y="3394673"/>
            <a:ext cx="2215134" cy="157734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EF8F0A4-D366-4361-AF60-FDF02D2BAAD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87" t="69357" r="5347" b="-26"/>
          <a:stretch/>
        </p:blipFill>
        <p:spPr>
          <a:xfrm>
            <a:off x="166952" y="3508973"/>
            <a:ext cx="2215134" cy="157734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E506E3B-CF09-4471-91E4-4FD46243EA4A}"/>
              </a:ext>
            </a:extLst>
          </p:cNvPr>
          <p:cNvSpPr txBox="1"/>
          <p:nvPr/>
        </p:nvSpPr>
        <p:spPr>
          <a:xfrm>
            <a:off x="258413" y="1988767"/>
            <a:ext cx="26661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prstClr val="black"/>
                </a:solidFill>
                <a:latin typeface="Calibri" panose="020F0502020204030204"/>
              </a:rPr>
              <a:t>Base year &amp; projected future year emissions scenarios are developed (pre- &amp; post-control) based on the National Emissions Inventory and complex emissions models (e.g., IPM and MOVES)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90B48D6-4268-438A-9EC3-76CC90A5D52C}"/>
              </a:ext>
            </a:extLst>
          </p:cNvPr>
          <p:cNvSpPr txBox="1"/>
          <p:nvPr/>
        </p:nvSpPr>
        <p:spPr>
          <a:xfrm>
            <a:off x="3410518" y="1988767"/>
            <a:ext cx="24727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prstClr val="black"/>
                </a:solidFill>
                <a:latin typeface="Calibri" panose="020F0502020204030204"/>
              </a:rPr>
              <a:t>Air quality model surfaces for each emissions scenario are generated with a photochemical grid model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9D66FA9-642C-440B-8A77-16AF2A12A106}"/>
              </a:ext>
            </a:extLst>
          </p:cNvPr>
          <p:cNvSpPr txBox="1"/>
          <p:nvPr/>
        </p:nvSpPr>
        <p:spPr>
          <a:xfrm>
            <a:off x="6402649" y="1986250"/>
            <a:ext cx="25190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prstClr val="black"/>
                </a:solidFill>
                <a:latin typeface="Calibri" panose="020F0502020204030204"/>
              </a:rPr>
              <a:t>Differences in air quality along with location-specific health incidence rates and population are used to estimate health impacts via BenMAP</a:t>
            </a:r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893D519C-D5AF-4EEA-8848-1E26B0AD8CB3}"/>
              </a:ext>
            </a:extLst>
          </p:cNvPr>
          <p:cNvSpPr/>
          <p:nvPr/>
        </p:nvSpPr>
        <p:spPr>
          <a:xfrm>
            <a:off x="6003634" y="3456219"/>
            <a:ext cx="399689" cy="420251"/>
          </a:xfrm>
          <a:prstGeom prst="rightArrow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 dirty="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364F7076-CD94-4348-9CF2-2C74E082732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7" t="7250" r="15469" b="3386"/>
          <a:stretch/>
        </p:blipFill>
        <p:spPr>
          <a:xfrm>
            <a:off x="3496001" y="3366938"/>
            <a:ext cx="2157077" cy="1685221"/>
          </a:xfrm>
          <a:prstGeom prst="rect">
            <a:avLst/>
          </a:prstGeom>
        </p:spPr>
      </p:pic>
      <p:sp>
        <p:nvSpPr>
          <p:cNvPr id="13" name="Arrow: Right 12">
            <a:extLst>
              <a:ext uri="{FF2B5EF4-FFF2-40B4-BE49-F238E27FC236}">
                <a16:creationId xmlns:a16="http://schemas.microsoft.com/office/drawing/2014/main" id="{DD5773CB-049E-465B-A7F0-52454EAC1AF1}"/>
              </a:ext>
            </a:extLst>
          </p:cNvPr>
          <p:cNvSpPr/>
          <p:nvPr/>
        </p:nvSpPr>
        <p:spPr>
          <a:xfrm>
            <a:off x="3041769" y="3487041"/>
            <a:ext cx="399689" cy="420251"/>
          </a:xfrm>
          <a:prstGeom prst="rightArrow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C7C8379-12B5-475D-9E23-9109D4BEBB6F}"/>
              </a:ext>
            </a:extLst>
          </p:cNvPr>
          <p:cNvSpPr txBox="1"/>
          <p:nvPr/>
        </p:nvSpPr>
        <p:spPr>
          <a:xfrm>
            <a:off x="753173" y="5498159"/>
            <a:ext cx="167209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50" b="1" dirty="0">
                <a:solidFill>
                  <a:prstClr val="black"/>
                </a:solidFill>
                <a:latin typeface="Calibri" panose="020F0502020204030204"/>
              </a:rPr>
              <a:t>Changes in emissions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F6D0A7E-77E2-46EA-8B71-ED3BC06E39E5}"/>
              </a:ext>
            </a:extLst>
          </p:cNvPr>
          <p:cNvSpPr txBox="1"/>
          <p:nvPr/>
        </p:nvSpPr>
        <p:spPr>
          <a:xfrm>
            <a:off x="3776682" y="5495990"/>
            <a:ext cx="167209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50" b="1" dirty="0">
                <a:solidFill>
                  <a:prstClr val="black"/>
                </a:solidFill>
                <a:latin typeface="Calibri" panose="020F0502020204030204"/>
              </a:rPr>
              <a:t>Changes in air quality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D5E1E98-6CE6-4793-852F-DBEDC1D276F6}"/>
              </a:ext>
            </a:extLst>
          </p:cNvPr>
          <p:cNvSpPr txBox="1"/>
          <p:nvPr/>
        </p:nvSpPr>
        <p:spPr>
          <a:xfrm>
            <a:off x="7300531" y="5496367"/>
            <a:ext cx="776669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50" b="1" dirty="0">
                <a:solidFill>
                  <a:prstClr val="black"/>
                </a:solidFill>
                <a:latin typeface="Calibri" panose="020F0502020204030204"/>
              </a:rPr>
              <a:t>Benefits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7A32CA1E-6ABB-4EE5-B9D8-9D6F91C954B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10419" y="2838672"/>
            <a:ext cx="2457662" cy="1172115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C520F099-D53B-4ACC-9639-9934FFB7A56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10419" y="3981068"/>
            <a:ext cx="2457662" cy="1360287"/>
          </a:xfrm>
          <a:prstGeom prst="rect">
            <a:avLst/>
          </a:prstGeom>
        </p:spPr>
      </p:pic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E01F9631-D0AA-4F5C-ADF1-01B3B5341579}"/>
              </a:ext>
            </a:extLst>
          </p:cNvPr>
          <p:cNvCxnSpPr/>
          <p:nvPr/>
        </p:nvCxnSpPr>
        <p:spPr>
          <a:xfrm flipH="1">
            <a:off x="7483793" y="3876470"/>
            <a:ext cx="240030" cy="1457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90869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87A2964B-BEB4-4E60-879D-8D8676660B9E}"/>
              </a:ext>
            </a:extLst>
          </p:cNvPr>
          <p:cNvSpPr txBox="1">
            <a:spLocks/>
          </p:cNvSpPr>
          <p:nvPr/>
        </p:nvSpPr>
        <p:spPr>
          <a:xfrm>
            <a:off x="239711" y="99044"/>
            <a:ext cx="7608889" cy="887672"/>
          </a:xfrm>
          <a:prstGeom prst="rect">
            <a:avLst/>
          </a:prstGeom>
          <a:noFill/>
          <a:ln>
            <a:noFill/>
          </a:ln>
        </p:spPr>
        <p:txBody>
          <a:bodyPr vert="horz" wrap="square" lIns="68580" tIns="34290" rIns="68580" bIns="34290" rtlCol="0" anchor="b" anchorCtr="0" compatLnSpc="1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685800" fontAlgn="auto">
              <a:spcAft>
                <a:spcPts val="0"/>
              </a:spcAft>
              <a:defRPr/>
            </a:pPr>
            <a:r>
              <a:rPr lang="en-US" sz="3300" dirty="0">
                <a:solidFill>
                  <a:schemeClr val="accent1">
                    <a:lumMod val="75000"/>
                  </a:schemeClr>
                </a:solidFill>
                <a:latin typeface="Calibri Light" panose="020F0302020204030204"/>
              </a:rPr>
              <a:t>Impacts of the Tier 3 Mobile Source Rule on Air Pollution Concentrations in 2030</a:t>
            </a:r>
            <a:endParaRPr lang="en-US" sz="3300" dirty="0">
              <a:solidFill>
                <a:schemeClr val="accent1">
                  <a:lumMod val="75000"/>
                </a:schemeClr>
              </a:solidFill>
              <a:latin typeface="Calibri" panose="020F0502020204030204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0C5D7B8-EDC3-469E-8CA5-91692EDC38B4}"/>
              </a:ext>
            </a:extLst>
          </p:cNvPr>
          <p:cNvSpPr txBox="1"/>
          <p:nvPr/>
        </p:nvSpPr>
        <p:spPr>
          <a:xfrm>
            <a:off x="358138" y="1343247"/>
            <a:ext cx="3123282" cy="30008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50" b="1" dirty="0">
                <a:solidFill>
                  <a:prstClr val="black"/>
                </a:solidFill>
                <a:latin typeface="Calibri" panose="020F0502020204030204"/>
              </a:rPr>
              <a:t>Emissions Reductions from Tier 3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9BD9EB3-B5AA-4A64-A304-777C8E7E0563}"/>
              </a:ext>
            </a:extLst>
          </p:cNvPr>
          <p:cNvSpPr txBox="1"/>
          <p:nvPr/>
        </p:nvSpPr>
        <p:spPr>
          <a:xfrm>
            <a:off x="4485334" y="1326447"/>
            <a:ext cx="3123282" cy="30008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50" b="1" dirty="0">
                <a:solidFill>
                  <a:prstClr val="black"/>
                </a:solidFill>
                <a:latin typeface="Calibri" panose="020F0502020204030204"/>
              </a:rPr>
              <a:t>AQ Reductions in 2030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E1244F-B71A-444D-B164-53E30FAA71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CEE8EFF-BC62-46EC-A77F-6EC74280D757}" type="slidenum">
              <a:rPr lang="en-US" smtClean="0"/>
              <a:pPr/>
              <a:t>11</a:t>
            </a:fld>
            <a:endParaRPr lang="en-US" dirty="0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342B7341-6571-4417-A546-37BF4B51B8AE}"/>
              </a:ext>
            </a:extLst>
          </p:cNvPr>
          <p:cNvCxnSpPr>
            <a:cxnSpLocks/>
          </p:cNvCxnSpPr>
          <p:nvPr/>
        </p:nvCxnSpPr>
        <p:spPr>
          <a:xfrm>
            <a:off x="3217274" y="3364287"/>
            <a:ext cx="1367864" cy="0"/>
          </a:xfrm>
          <a:prstGeom prst="straightConnector1">
            <a:avLst/>
          </a:prstGeom>
          <a:ln w="1016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16ABE441-931F-4C1D-9A6E-9C15685E1C6D}"/>
              </a:ext>
            </a:extLst>
          </p:cNvPr>
          <p:cNvSpPr txBox="1"/>
          <p:nvPr/>
        </p:nvSpPr>
        <p:spPr>
          <a:xfrm>
            <a:off x="100403" y="4866366"/>
            <a:ext cx="348011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Source: US EPA, 2014. Control of Air Pollution from Motor Vehicles: Tier 3 Motor Vehicle Emission and Fuel Standards Final Rule Regulatory Impact Analysis, EPA-420-R-14-005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39FEFCF-2D1E-40E0-92D6-66EBD1192AB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568" t="6400" r="11196" b="10633"/>
          <a:stretch/>
        </p:blipFill>
        <p:spPr>
          <a:xfrm>
            <a:off x="4734763" y="1800412"/>
            <a:ext cx="2799506" cy="214969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B4DA505-3A4C-4A61-AF99-77AFA4A42D5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947" t="3761" r="14594" b="13044"/>
          <a:stretch/>
        </p:blipFill>
        <p:spPr>
          <a:xfrm>
            <a:off x="6631255" y="4101506"/>
            <a:ext cx="2321795" cy="176936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375C16D-37A3-4E1A-941C-3CFDA528A96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0116" t="3440" b="14995"/>
          <a:stretch/>
        </p:blipFill>
        <p:spPr>
          <a:xfrm>
            <a:off x="4376627" y="4162151"/>
            <a:ext cx="2254628" cy="1770153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1BD7C9C6-3A32-4FBB-A3FD-3F90CFF02C8D}"/>
              </a:ext>
            </a:extLst>
          </p:cNvPr>
          <p:cNvSpPr txBox="1"/>
          <p:nvPr/>
        </p:nvSpPr>
        <p:spPr>
          <a:xfrm>
            <a:off x="7589604" y="2372543"/>
            <a:ext cx="1276938" cy="27699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∆ Annual PM2.5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1C28702-9187-4F06-8664-54C6CAF72B0E}"/>
              </a:ext>
            </a:extLst>
          </p:cNvPr>
          <p:cNvSpPr txBox="1"/>
          <p:nvPr/>
        </p:nvSpPr>
        <p:spPr>
          <a:xfrm>
            <a:off x="7589604" y="5624513"/>
            <a:ext cx="1276938" cy="27699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∆ Annual NO</a:t>
            </a:r>
            <a:r>
              <a:rPr lang="en-US" sz="1200" baseline="-25000" dirty="0"/>
              <a:t>2</a:t>
            </a:r>
            <a:endParaRPr lang="en-US" sz="12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C7708F4-3EC3-4632-993E-8E4E12B12AF6}"/>
              </a:ext>
            </a:extLst>
          </p:cNvPr>
          <p:cNvSpPr txBox="1"/>
          <p:nvPr/>
        </p:nvSpPr>
        <p:spPr>
          <a:xfrm>
            <a:off x="4876800" y="5624513"/>
            <a:ext cx="1667803" cy="27699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∆ Annual benzene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22416BE-47BF-4218-ABCC-422E6413E79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1007" y="1695479"/>
            <a:ext cx="2486643" cy="2867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197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DEE1E4-9E22-82E1-A9DF-429949BA1D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6295" y="-61005"/>
            <a:ext cx="10466910" cy="1416549"/>
          </a:xfrm>
          <a:effectLst/>
        </p:spPr>
        <p:txBody>
          <a:bodyPr/>
          <a:lstStyle/>
          <a:p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AirToxScreen: </a:t>
            </a:r>
            <a:br>
              <a:rPr lang="en-US" sz="3200" dirty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Multi-Pollutant Modeling Platform</a:t>
            </a:r>
          </a:p>
        </p:txBody>
      </p:sp>
      <p:pic>
        <p:nvPicPr>
          <p:cNvPr id="1026" name="Picture 1">
            <a:extLst>
              <a:ext uri="{FF2B5EF4-FFF2-40B4-BE49-F238E27FC236}">
                <a16:creationId xmlns:a16="http://schemas.microsoft.com/office/drawing/2014/main" id="{542EF634-3C07-4C04-4E7A-2A442B6379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4045547"/>
            <a:ext cx="3792536" cy="2191790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6">
            <a:extLst>
              <a:ext uri="{FF2B5EF4-FFF2-40B4-BE49-F238E27FC236}">
                <a16:creationId xmlns:a16="http://schemas.microsoft.com/office/drawing/2014/main" id="{F554FB08-EE11-4D1C-1D61-31F1C2B70892}"/>
              </a:ext>
            </a:extLst>
          </p:cNvPr>
          <p:cNvSpPr txBox="1">
            <a:spLocks/>
          </p:cNvSpPr>
          <p:nvPr/>
        </p:nvSpPr>
        <p:spPr>
          <a:xfrm>
            <a:off x="134937" y="1421043"/>
            <a:ext cx="8610600" cy="4572000"/>
          </a:xfrm>
          <a:prstGeom prst="rect">
            <a:avLst/>
          </a:prstGeom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0071BC"/>
              </a:buClr>
              <a:buSzPct val="90000"/>
              <a:buFont typeface="GillSans" pitchFamily="34" charset="0"/>
              <a:buChar char="►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7DA7D8"/>
              </a:buClr>
              <a:buSzPct val="80000"/>
              <a:buFont typeface="GillSans" pitchFamily="34" charset="0"/>
              <a:buChar char="►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GillSans" pitchFamily="34" charset="0"/>
              <a:buChar char="►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en-US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EPA/OAQPS provides modeled hazardous air pollutant (HAP) concentrations and risk at census block level for AirToxScreen (released annually)</a:t>
            </a:r>
          </a:p>
          <a:p>
            <a:pPr lvl="1" eaLnBrk="1" hangingPunct="1"/>
            <a:r>
              <a:rPr lang="en-US"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>Emissions are from the most current National Emissions Inventory (NEI)/Emissions Modeling Platform</a:t>
            </a:r>
          </a:p>
          <a:p>
            <a:pPr eaLnBrk="1" hangingPunct="1"/>
            <a:r>
              <a:rPr lang="en-US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AQ characterization based on two models</a:t>
            </a:r>
          </a:p>
          <a:p>
            <a:pPr lvl="1" eaLnBrk="1" hangingPunct="1"/>
            <a:r>
              <a:rPr lang="en-US"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>CMAQ Multipollutant – 12 CMAQ runs </a:t>
            </a:r>
          </a:p>
          <a:p>
            <a:pPr lvl="1" eaLnBrk="1" hangingPunct="1"/>
            <a:r>
              <a:rPr lang="en-US"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>AERMOD – All anthropogenic sources </a:t>
            </a:r>
          </a:p>
          <a:p>
            <a:pPr eaLnBrk="1" hangingPunct="1">
              <a:spcBef>
                <a:spcPts val="0"/>
              </a:spcBef>
            </a:pPr>
            <a:r>
              <a:rPr lang="en-US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Hybrid approach: Combine CMAQ and AERMOD </a:t>
            </a:r>
          </a:p>
          <a:p>
            <a:pPr marL="0" indent="0" eaLnBrk="1" hangingPunct="1">
              <a:spcBef>
                <a:spcPts val="0"/>
              </a:spcBef>
              <a:buNone/>
            </a:pPr>
            <a:r>
              <a:rPr lang="en-US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      results to get finer scale annual average </a:t>
            </a:r>
          </a:p>
          <a:p>
            <a:pPr marL="0" indent="0" eaLnBrk="1" hangingPunct="1">
              <a:spcBef>
                <a:spcPts val="0"/>
              </a:spcBef>
              <a:buNone/>
            </a:pPr>
            <a:r>
              <a:rPr lang="en-US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      concentration for each HAP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D605806-3B48-BF4B-BC6B-4DD4EACFF8B0}"/>
              </a:ext>
            </a:extLst>
          </p:cNvPr>
          <p:cNvSpPr txBox="1"/>
          <p:nvPr/>
        </p:nvSpPr>
        <p:spPr>
          <a:xfrm>
            <a:off x="3657600" y="6421993"/>
            <a:ext cx="39243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https://www.epa.gov/AirToxScreen</a:t>
            </a:r>
          </a:p>
        </p:txBody>
      </p:sp>
    </p:spTree>
    <p:extLst>
      <p:ext uri="{BB962C8B-B14F-4D97-AF65-F5344CB8AC3E}">
        <p14:creationId xmlns:p14="http://schemas.microsoft.com/office/powerpoint/2010/main" val="37829224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0FB244-228E-4245-8450-016535F08E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959" y="203004"/>
            <a:ext cx="8551102" cy="837644"/>
          </a:xfrm>
        </p:spPr>
        <p:txBody>
          <a:bodyPr>
            <a:noAutofit/>
          </a:bodyPr>
          <a:lstStyle/>
          <a:p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Future Year Projections: </a:t>
            </a:r>
            <a:br>
              <a:rPr lang="en-US" sz="3200" dirty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Exposure Disparities for PM</a:t>
            </a:r>
            <a:r>
              <a:rPr lang="en-US" sz="3200" baseline="-25000" dirty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2.5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for 2011 and 2028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4D172F4-1042-4191-87C4-6174FB25026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13" r="3637" b="9268"/>
          <a:stretch/>
        </p:blipFill>
        <p:spPr>
          <a:xfrm>
            <a:off x="5980575" y="2155449"/>
            <a:ext cx="3163426" cy="3086100"/>
          </a:xfrm>
          <a:prstGeom prst="rect">
            <a:avLst/>
          </a:prstGeom>
        </p:spPr>
      </p:pic>
      <p:pic>
        <p:nvPicPr>
          <p:cNvPr id="14" name="Picture 2" descr="Facebook Confirms It's Working on a New Internet Satellite | WIRED">
            <a:extLst>
              <a:ext uri="{FF2B5EF4-FFF2-40B4-BE49-F238E27FC236}">
                <a16:creationId xmlns:a16="http://schemas.microsoft.com/office/drawing/2014/main" id="{4117F205-BC94-4A34-84B3-DBB0BE88B92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99386" y="3960038"/>
            <a:ext cx="1056123" cy="617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1" descr="Map, scatter chart&#10;&#10;Description automatically generated">
            <a:extLst>
              <a:ext uri="{FF2B5EF4-FFF2-40B4-BE49-F238E27FC236}">
                <a16:creationId xmlns:a16="http://schemas.microsoft.com/office/drawing/2014/main" id="{D9310438-F6DC-4FA3-8FA9-5E7DD791552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2" t="7469" r="538" b="14574"/>
          <a:stretch/>
        </p:blipFill>
        <p:spPr>
          <a:xfrm>
            <a:off x="311856" y="2974997"/>
            <a:ext cx="1485629" cy="68580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E2C2BEEA-66F1-49D2-9E84-B476C63539D3}"/>
              </a:ext>
            </a:extLst>
          </p:cNvPr>
          <p:cNvSpPr txBox="1"/>
          <p:nvPr/>
        </p:nvSpPr>
        <p:spPr>
          <a:xfrm>
            <a:off x="548169" y="2733517"/>
            <a:ext cx="9829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Monitoring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BA0C78A-5C3E-473B-BA5E-1CF62CDCD79F}"/>
              </a:ext>
            </a:extLst>
          </p:cNvPr>
          <p:cNvSpPr txBox="1"/>
          <p:nvPr/>
        </p:nvSpPr>
        <p:spPr>
          <a:xfrm>
            <a:off x="391950" y="3715345"/>
            <a:ext cx="13901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Remote Sensing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16D9C2D-0A4A-4B23-A17F-60EE76E6BA9A}"/>
              </a:ext>
            </a:extLst>
          </p:cNvPr>
          <p:cNvSpPr txBox="1"/>
          <p:nvPr/>
        </p:nvSpPr>
        <p:spPr>
          <a:xfrm>
            <a:off x="454726" y="1564917"/>
            <a:ext cx="13756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CMAQ Modeling</a:t>
            </a:r>
          </a:p>
        </p:txBody>
      </p:sp>
      <p:sp>
        <p:nvSpPr>
          <p:cNvPr id="26" name="Arrow: Right 25">
            <a:extLst>
              <a:ext uri="{FF2B5EF4-FFF2-40B4-BE49-F238E27FC236}">
                <a16:creationId xmlns:a16="http://schemas.microsoft.com/office/drawing/2014/main" id="{241DEE40-50BB-43CE-A6C0-E289BAC5916D}"/>
              </a:ext>
            </a:extLst>
          </p:cNvPr>
          <p:cNvSpPr/>
          <p:nvPr/>
        </p:nvSpPr>
        <p:spPr>
          <a:xfrm rot="20000656">
            <a:off x="1861448" y="3901469"/>
            <a:ext cx="457200" cy="27699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Arrow: Right 26">
            <a:extLst>
              <a:ext uri="{FF2B5EF4-FFF2-40B4-BE49-F238E27FC236}">
                <a16:creationId xmlns:a16="http://schemas.microsoft.com/office/drawing/2014/main" id="{D2981C65-93FB-4A81-8DA3-4523E964D2CF}"/>
              </a:ext>
            </a:extLst>
          </p:cNvPr>
          <p:cNvSpPr/>
          <p:nvPr/>
        </p:nvSpPr>
        <p:spPr>
          <a:xfrm>
            <a:off x="5016262" y="3413579"/>
            <a:ext cx="633667" cy="27699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Arrow: Right 27">
            <a:extLst>
              <a:ext uri="{FF2B5EF4-FFF2-40B4-BE49-F238E27FC236}">
                <a16:creationId xmlns:a16="http://schemas.microsoft.com/office/drawing/2014/main" id="{7ED2E084-EED0-4ABA-9C75-339A191FFCA8}"/>
              </a:ext>
            </a:extLst>
          </p:cNvPr>
          <p:cNvSpPr/>
          <p:nvPr/>
        </p:nvSpPr>
        <p:spPr>
          <a:xfrm rot="1987612">
            <a:off x="1836019" y="2880818"/>
            <a:ext cx="457200" cy="27699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CECAAD01-344A-4177-98AB-5950EF4FF4F8}"/>
              </a:ext>
            </a:extLst>
          </p:cNvPr>
          <p:cNvGrpSpPr/>
          <p:nvPr/>
        </p:nvGrpSpPr>
        <p:grpSpPr>
          <a:xfrm>
            <a:off x="329773" y="1829596"/>
            <a:ext cx="1467712" cy="891540"/>
            <a:chOff x="403428" y="1826126"/>
            <a:chExt cx="1956949" cy="1188720"/>
          </a:xfrm>
        </p:grpSpPr>
        <p:pic>
          <p:nvPicPr>
            <p:cNvPr id="19" name="Picture 18" descr="36k-3d-box">
              <a:extLst>
                <a:ext uri="{FF2B5EF4-FFF2-40B4-BE49-F238E27FC236}">
                  <a16:creationId xmlns:a16="http://schemas.microsoft.com/office/drawing/2014/main" id="{3FFC2584-0C06-4DF4-9660-0DFE41E526BC}"/>
                </a:ext>
              </a:extLst>
            </p:cNvPr>
            <p:cNvPicPr/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102" t="33945" b="24242"/>
            <a:stretch/>
          </p:blipFill>
          <p:spPr bwMode="auto">
            <a:xfrm>
              <a:off x="403428" y="1826126"/>
              <a:ext cx="1956949" cy="1188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C43374E7-E749-44A5-9458-501C98111A58}"/>
                </a:ext>
              </a:extLst>
            </p:cNvPr>
            <p:cNvSpPr/>
            <p:nvPr/>
          </p:nvSpPr>
          <p:spPr>
            <a:xfrm>
              <a:off x="2107826" y="1983441"/>
              <a:ext cx="121024" cy="10085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2A759B83-AF93-4DC5-BB0F-683A9D56F8AF}"/>
                </a:ext>
              </a:extLst>
            </p:cNvPr>
            <p:cNvSpPr/>
            <p:nvPr/>
          </p:nvSpPr>
          <p:spPr>
            <a:xfrm>
              <a:off x="2028866" y="2504401"/>
              <a:ext cx="121024" cy="10085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EF3CA6A2-B17D-4004-850D-BBAB07CD2BA0}"/>
                </a:ext>
              </a:extLst>
            </p:cNvPr>
            <p:cNvSpPr/>
            <p:nvPr/>
          </p:nvSpPr>
          <p:spPr>
            <a:xfrm>
              <a:off x="449009" y="2476041"/>
              <a:ext cx="121024" cy="10085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33" name="Picture 32" descr="Map&#10;&#10;Description automatically generated">
            <a:extLst>
              <a:ext uri="{FF2B5EF4-FFF2-40B4-BE49-F238E27FC236}">
                <a16:creationId xmlns:a16="http://schemas.microsoft.com/office/drawing/2014/main" id="{3D9CF2E4-ED4B-4129-88DB-C1F4FE2F34DF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44" t="12822" b="17293"/>
          <a:stretch/>
        </p:blipFill>
        <p:spPr>
          <a:xfrm>
            <a:off x="2279307" y="3113496"/>
            <a:ext cx="2376133" cy="1057736"/>
          </a:xfrm>
          <a:prstGeom prst="rect">
            <a:avLst/>
          </a:prstGeom>
        </p:spPr>
      </p:pic>
      <p:pic>
        <p:nvPicPr>
          <p:cNvPr id="1026" name="Picture 2" descr="Dates of Statehood | Order of Succession">
            <a:extLst>
              <a:ext uri="{FF2B5EF4-FFF2-40B4-BE49-F238E27FC236}">
                <a16:creationId xmlns:a16="http://schemas.microsoft.com/office/drawing/2014/main" id="{D9C2718A-A676-421A-AE81-3AB037F910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36" y="4921823"/>
            <a:ext cx="1252527" cy="82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BC6AE27F-004F-4BD9-B684-B61081C06973}"/>
              </a:ext>
            </a:extLst>
          </p:cNvPr>
          <p:cNvSpPr txBox="1"/>
          <p:nvPr/>
        </p:nvSpPr>
        <p:spPr>
          <a:xfrm>
            <a:off x="399387" y="4622583"/>
            <a:ext cx="9701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Other Data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898A231F-F9FF-4FCD-A14F-88D2A9E72E15}"/>
              </a:ext>
            </a:extLst>
          </p:cNvPr>
          <p:cNvSpPr txBox="1"/>
          <p:nvPr/>
        </p:nvSpPr>
        <p:spPr>
          <a:xfrm>
            <a:off x="2331753" y="2457348"/>
            <a:ext cx="20906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Fused PM</a:t>
            </a:r>
            <a:r>
              <a:rPr lang="en-US" b="1" baseline="-25000" dirty="0"/>
              <a:t>2.5</a:t>
            </a:r>
            <a:r>
              <a:rPr lang="en-US" b="1" dirty="0"/>
              <a:t> Field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0529B9FF-41BD-4377-B668-FE44C7508669}"/>
              </a:ext>
            </a:extLst>
          </p:cNvPr>
          <p:cNvSpPr txBox="1"/>
          <p:nvPr/>
        </p:nvSpPr>
        <p:spPr>
          <a:xfrm>
            <a:off x="4578863" y="2727747"/>
            <a:ext cx="14782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Project w/ Future </a:t>
            </a:r>
          </a:p>
          <a:p>
            <a:r>
              <a:rPr lang="en-US" sz="1200" b="1" dirty="0"/>
              <a:t>“On-the-Books” </a:t>
            </a:r>
          </a:p>
          <a:p>
            <a:r>
              <a:rPr lang="en-US" sz="1200" b="1" dirty="0"/>
              <a:t>AQ Modeling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217835D4-6CE3-4B2B-BADB-B31AE87B5329}"/>
              </a:ext>
            </a:extLst>
          </p:cNvPr>
          <p:cNvSpPr txBox="1"/>
          <p:nvPr/>
        </p:nvSpPr>
        <p:spPr>
          <a:xfrm>
            <a:off x="5907056" y="1469617"/>
            <a:ext cx="30080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Exposure Gap</a:t>
            </a:r>
            <a:r>
              <a:rPr lang="en-US" sz="1200" b="1" baseline="30000" dirty="0"/>
              <a:t>*</a:t>
            </a:r>
            <a:r>
              <a:rPr lang="en-US" sz="1200" b="1" dirty="0"/>
              <a:t> by State Decreases from 2011 to 2028 but Most-Exposed Groups Persist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D946C62-3061-4A45-A88E-39A329254DA8}"/>
              </a:ext>
            </a:extLst>
          </p:cNvPr>
          <p:cNvSpPr txBox="1"/>
          <p:nvPr/>
        </p:nvSpPr>
        <p:spPr>
          <a:xfrm>
            <a:off x="5829812" y="5320550"/>
            <a:ext cx="2989052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aseline="30000" dirty="0"/>
              <a:t>*</a:t>
            </a:r>
            <a:r>
              <a:rPr lang="en-US" sz="900" dirty="0"/>
              <a:t>Exposure gap is defined here as the difference in population-weighted concentration between the most and least exposed group (but could be defined differently, e.g., gap between low-income non-white and high-income white) 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C571A49-D940-4B55-9059-D85BC69EC7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CEE8EFF-BC62-46EC-A77F-6EC74280D757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8A92FEF-7153-4258-8930-D2802FB76BF3}"/>
              </a:ext>
            </a:extLst>
          </p:cNvPr>
          <p:cNvSpPr txBox="1"/>
          <p:nvPr/>
        </p:nvSpPr>
        <p:spPr>
          <a:xfrm>
            <a:off x="1562164" y="5468793"/>
            <a:ext cx="40877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hlinkClick r:id="rId9"/>
              </a:rPr>
              <a:t>Kelly et al. (2021)</a:t>
            </a:r>
            <a:r>
              <a:rPr lang="en-US" sz="1200" dirty="0"/>
              <a:t> </a:t>
            </a:r>
            <a:r>
              <a:rPr lang="en-US" sz="1200" i="1" dirty="0"/>
              <a:t>Environmental Research (</a:t>
            </a:r>
            <a:r>
              <a:rPr lang="en-US" sz="1200" dirty="0">
                <a:hlinkClick r:id="rId10" tooltip="Persistent link using digital object identifier"/>
              </a:rPr>
              <a:t>https://doi.org/10.1016/j.envres.2020.110432</a:t>
            </a:r>
            <a:r>
              <a:rPr lang="en-US" sz="1200" dirty="0"/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40643159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>
            <a:extLst>
              <a:ext uri="{FF2B5EF4-FFF2-40B4-BE49-F238E27FC236}">
                <a16:creationId xmlns:a16="http://schemas.microsoft.com/office/drawing/2014/main" id="{3AD5BBA4-715E-4086-A6ED-57AC9A7276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2775" y="3681524"/>
            <a:ext cx="5867400" cy="696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noAutofit/>
          </a:bodyPr>
          <a:lstStyle/>
          <a:p>
            <a:pPr defTabSz="685800"/>
            <a:r>
              <a:rPr lang="en-US" altLang="en-US" sz="1100" i="1" dirty="0">
                <a:ea typeface="Calibri" panose="020F0502020204030204" pitchFamily="34" charset="0"/>
                <a:cs typeface="Arial" panose="020B0604020202020204" pitchFamily="34" charset="0"/>
              </a:rPr>
              <a:t>F</a:t>
            </a:r>
            <a:r>
              <a:rPr lang="en-US" altLang="en-US" sz="1100" i="1" dirty="0" bmk="">
                <a:ea typeface="Calibri" panose="020F0502020204030204" pitchFamily="34" charset="0"/>
                <a:cs typeface="Arial" panose="020B0604020202020204" pitchFamily="34" charset="0"/>
              </a:rPr>
              <a:t>igure </a:t>
            </a:r>
            <a:r>
              <a:rPr lang="en-US" altLang="en-US" sz="1100" i="1" dirty="0" bmk="_Ref79494209">
                <a:ea typeface="Calibri" panose="020F0502020204030204" pitchFamily="34" charset="0"/>
                <a:cs typeface="Arial" panose="020B0604020202020204" pitchFamily="34" charset="0"/>
              </a:rPr>
              <a:t>1</a:t>
            </a:r>
            <a:r>
              <a:rPr lang="en-US" altLang="en-US" sz="1100" i="1" dirty="0">
                <a:ea typeface="Calibri" panose="020F0502020204030204" pitchFamily="34" charset="0"/>
                <a:cs typeface="Arial" panose="020B0604020202020204" pitchFamily="34" charset="0"/>
              </a:rPr>
              <a:t>. Ozone MDA8 mixing ratios (ppb) for the 2016 4</a:t>
            </a:r>
            <a:r>
              <a:rPr lang="en-US" altLang="en-US" sz="1100" i="1" baseline="30000" dirty="0">
                <a:ea typeface="Calibri" panose="020F0502020204030204" pitchFamily="34" charset="0"/>
                <a:cs typeface="Arial" panose="020B0604020202020204" pitchFamily="34" charset="0"/>
              </a:rPr>
              <a:t>th</a:t>
            </a:r>
            <a:r>
              <a:rPr lang="en-US" altLang="en-US" sz="1100" i="1" dirty="0">
                <a:ea typeface="Calibri" panose="020F0502020204030204" pitchFamily="34" charset="0"/>
                <a:cs typeface="Arial" panose="020B0604020202020204" pitchFamily="34" charset="0"/>
              </a:rPr>
              <a:t> Maximum value, the Base Model, and the contributions calculated by difference. Monitors are sorted by the Intl Anth. The stars identify the seven sites highlighted in the methods.</a:t>
            </a:r>
            <a:endParaRPr lang="en-US" altLang="en-US" sz="1600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A2E61A06-BE7C-40E8-9A2C-72BE4D06DC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3684" y="113838"/>
            <a:ext cx="8576632" cy="994172"/>
          </a:xfrm>
        </p:spPr>
        <p:txBody>
          <a:bodyPr/>
          <a:lstStyle/>
          <a:p>
            <a:r>
              <a:rPr lang="en-US" dirty="0"/>
              <a:t>Tracking Anthropogenic and Natural Contributions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8559676B-6838-4350-AEF1-9E72D6B535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10/22/2021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3ACFFE06-7A8E-4389-B66C-B639721E1F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8D3E8B6-F795-45AA-97DD-A8F6DF346B69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045F1CE-6048-48D4-A99D-874A3009C1B5}"/>
              </a:ext>
            </a:extLst>
          </p:cNvPr>
          <p:cNvSpPr txBox="1"/>
          <p:nvPr/>
        </p:nvSpPr>
        <p:spPr>
          <a:xfrm>
            <a:off x="415664" y="1274582"/>
            <a:ext cx="2901030" cy="30162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latin typeface="Segoe UI" panose="020B0502040204020203" pitchFamily="34" charset="0"/>
              </a:rPr>
              <a:t>Unified Attribution Across Scales</a:t>
            </a:r>
          </a:p>
          <a:p>
            <a:pPr marL="257175" indent="-257175" defTabSz="6858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latin typeface="Segoe UI" panose="020B0502040204020203" pitchFamily="34" charset="0"/>
              </a:rPr>
              <a:t>Hemispheric CMAQ</a:t>
            </a:r>
          </a:p>
          <a:p>
            <a:pPr marL="257175" indent="-257175" defTabSz="6858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latin typeface="Segoe UI" panose="020B0502040204020203" pitchFamily="34" charset="0"/>
              </a:rPr>
              <a:t>North America CMAQ</a:t>
            </a:r>
          </a:p>
          <a:p>
            <a:pPr marL="257175" indent="-257175" defTabSz="6858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latin typeface="Segoe UI" panose="020B0502040204020203" pitchFamily="34" charset="0"/>
              </a:rPr>
              <a:t>USA CMAQ</a:t>
            </a:r>
          </a:p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400" dirty="0">
              <a:latin typeface="Segoe UI" panose="020B0502040204020203" pitchFamily="34" charset="0"/>
            </a:endParaRPr>
          </a:p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latin typeface="Segoe UI" panose="020B0502040204020203" pitchFamily="34" charset="0"/>
              </a:rPr>
              <a:t>Performance Enhances Confidence</a:t>
            </a:r>
          </a:p>
          <a:p>
            <a:pPr marL="257175" indent="-257175" defTabSz="6858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latin typeface="Segoe UI" panose="020B0502040204020203" pitchFamily="34" charset="0"/>
              </a:rPr>
              <a:t>Top 10 base model day average (black line)</a:t>
            </a:r>
          </a:p>
          <a:p>
            <a:pPr marL="257175" indent="-257175" defTabSz="6858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latin typeface="Segoe UI" panose="020B0502040204020203" pitchFamily="34" charset="0"/>
              </a:rPr>
              <a:t>2016 DV (</a:t>
            </a:r>
            <a:r>
              <a:rPr lang="en-US" sz="1600" dirty="0">
                <a:solidFill>
                  <a:srgbClr val="0070C0"/>
                </a:solidFill>
                <a:latin typeface="Segoe UI" panose="020B0502040204020203" pitchFamily="34" charset="0"/>
              </a:rPr>
              <a:t>blue</a:t>
            </a:r>
            <a:r>
              <a:rPr lang="en-US" sz="1600" dirty="0">
                <a:latin typeface="Segoe UI" panose="020B0502040204020203" pitchFamily="34" charset="0"/>
              </a:rPr>
              <a:t> dot)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23FCF95-03E2-4FFE-A9E3-06DF3B48B791}"/>
              </a:ext>
            </a:extLst>
          </p:cNvPr>
          <p:cNvSpPr txBox="1"/>
          <p:nvPr/>
        </p:nvSpPr>
        <p:spPr>
          <a:xfrm>
            <a:off x="415664" y="4343400"/>
            <a:ext cx="8080636" cy="18774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latin typeface="Segoe UI" panose="020B0502040204020203" pitchFamily="34" charset="0"/>
              </a:rPr>
              <a:t>Results Consistent with previous modeling</a:t>
            </a:r>
          </a:p>
          <a:p>
            <a:pPr marL="257175" indent="-257175" defTabSz="6858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latin typeface="Segoe UI" panose="020B0502040204020203" pitchFamily="34" charset="0"/>
              </a:rPr>
              <a:t>International Anthropogenic contribution: </a:t>
            </a:r>
            <a:r>
              <a:rPr lang="en-US" sz="1600" b="1" dirty="0">
                <a:latin typeface="Segoe UI" panose="020B0502040204020203" pitchFamily="34" charset="0"/>
              </a:rPr>
              <a:t>5.3±4.9 ppb </a:t>
            </a:r>
            <a:r>
              <a:rPr lang="en-US" sz="1600" dirty="0">
                <a:latin typeface="Segoe UI" panose="020B0502040204020203" pitchFamily="34" charset="0"/>
              </a:rPr>
              <a:t>(mean±std) </a:t>
            </a:r>
          </a:p>
          <a:p>
            <a:pPr marL="257175" indent="-257175" defTabSz="6858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latin typeface="Segoe UI" panose="020B0502040204020203" pitchFamily="34" charset="0"/>
              </a:rPr>
              <a:t>US Anthropogenic contribution: </a:t>
            </a:r>
            <a:r>
              <a:rPr lang="en-US" sz="1600" b="1" dirty="0">
                <a:latin typeface="Segoe UI" panose="020B0502040204020203" pitchFamily="34" charset="0"/>
              </a:rPr>
              <a:t>40.2±13.5 ppb</a:t>
            </a:r>
            <a:endParaRPr lang="en-US" sz="1600" dirty="0">
              <a:latin typeface="Segoe UI" panose="020B0502040204020203" pitchFamily="34" charset="0"/>
            </a:endParaRPr>
          </a:p>
          <a:p>
            <a:pPr marL="257175" indent="-257175" defTabSz="6858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latin typeface="Segoe UI" panose="020B0502040204020203" pitchFamily="34" charset="0"/>
              </a:rPr>
              <a:t>Three near-border areas furthest to the right (Yuma, AZ-11; Dona Ana, NM-21; and Imperial, CA-05) stand out in three aspects: all are southwest areas on the Mexico border, all have larger Intl Anth contributions (18-32 ppb) and all have smaller US Anth contributions (8-12 ppb) compared to all other nonattainment areas.</a:t>
            </a:r>
            <a:endParaRPr lang="en-US" sz="16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0F81EE6-80D1-B86F-FF77-120C96665EA2}"/>
              </a:ext>
            </a:extLst>
          </p:cNvPr>
          <p:cNvSpPr/>
          <p:nvPr/>
        </p:nvSpPr>
        <p:spPr bwMode="auto">
          <a:xfrm>
            <a:off x="3124200" y="1143000"/>
            <a:ext cx="5972175" cy="3182781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D4C0F830-7E74-CA89-9A70-C38076D65A5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62"/>
          <a:stretch/>
        </p:blipFill>
        <p:spPr>
          <a:xfrm>
            <a:off x="3152776" y="1195439"/>
            <a:ext cx="5943600" cy="2586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5951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upcake with candle and confetti">
            <a:extLst>
              <a:ext uri="{FF2B5EF4-FFF2-40B4-BE49-F238E27FC236}">
                <a16:creationId xmlns:a16="http://schemas.microsoft.com/office/drawing/2014/main" id="{D87CD952-CDB3-E476-8283-58F01BA7136C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199" y="4419600"/>
            <a:ext cx="2857021" cy="177753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E0FB244-228E-4245-8450-016535F08E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Summary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9B1CCE4-BB2A-1FA8-A77C-A55E81B0CF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CMAQ is critical element of the regulatory process 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Important that the science and technology stay current</a:t>
            </a:r>
          </a:p>
          <a:p>
            <a:r>
              <a:rPr lang="en-US" dirty="0">
                <a:solidFill>
                  <a:srgbClr val="0070C0"/>
                </a:solidFill>
              </a:rPr>
              <a:t>CMAS is also a critical element of the process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Important that the community stays current on that science and technology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Important to continue to foster a collaborative spirit amongst the scientific modeling community</a:t>
            </a:r>
          </a:p>
          <a:p>
            <a:r>
              <a:rPr lang="en-US" dirty="0">
                <a:solidFill>
                  <a:srgbClr val="0070C0"/>
                </a:solidFill>
              </a:rPr>
              <a:t>Happy 25</a:t>
            </a:r>
            <a:r>
              <a:rPr lang="en-US" baseline="30000" dirty="0">
                <a:solidFill>
                  <a:srgbClr val="0070C0"/>
                </a:solidFill>
              </a:rPr>
              <a:t>th!!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C571A49-D940-4B55-9059-D85BC69EC7EC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64008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CEE8EFF-BC62-46EC-A77F-6EC74280D757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68603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981BCF-014B-41DF-9DA3-692CC730F3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0176" y="72628"/>
            <a:ext cx="8000423" cy="994172"/>
          </a:xfrm>
        </p:spPr>
        <p:txBody>
          <a:bodyPr>
            <a:noAutofit/>
          </a:bodyPr>
          <a:lstStyle/>
          <a:p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Connections Between Regulatory Analytics and CMAQ Development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2ED05AC-A060-49DA-A5C4-617EFD9212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0176" y="1676400"/>
            <a:ext cx="7886700" cy="3733800"/>
          </a:xfrm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CMAQ science updates and releases provide a basis for EPA/OAR and State/Local/Tribal air agency modeling to meet rulemaking and CAA requirements</a:t>
            </a: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Full testing and evaluation of CMAQ versions and updated science provide confidence in the use of model predictions in ways that align with needs of regulatory applications</a:t>
            </a: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Instrumented tools within CMAQ are essential for assessing source culpability (i.e., ISAM) and model response (i.e., HDDM)</a:t>
            </a: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CMAQ can be helpful in interpreting shifts in atmospheric composition amid implemented regulations (e.g., decreasing contribution of regional sulfate/nitrate to PM2.5)</a:t>
            </a:r>
          </a:p>
          <a:p>
            <a:pPr>
              <a:lnSpc>
                <a:spcPct val="80000"/>
              </a:lnSpc>
              <a:spcBef>
                <a:spcPts val="0"/>
              </a:spcBef>
              <a:spcAft>
                <a:spcPts val="600"/>
              </a:spcAft>
            </a:pPr>
            <a:endParaRPr lang="en-US" sz="2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4168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91DF4E01-B59F-4ACE-9D13-5A01091D7BD5}"/>
              </a:ext>
            </a:extLst>
          </p:cNvPr>
          <p:cNvSpPr txBox="1">
            <a:spLocks/>
          </p:cNvSpPr>
          <p:nvPr/>
        </p:nvSpPr>
        <p:spPr>
          <a:xfrm>
            <a:off x="533400" y="166064"/>
            <a:ext cx="8256785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Use of CMAQ to Inform the Regulatory Air Quality Management System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09A07B4-5994-488D-B34B-8BE0AEC4957F}"/>
              </a:ext>
            </a:extLst>
          </p:cNvPr>
          <p:cNvGrpSpPr/>
          <p:nvPr/>
        </p:nvGrpSpPr>
        <p:grpSpPr>
          <a:xfrm>
            <a:off x="952500" y="1143000"/>
            <a:ext cx="7239000" cy="5060950"/>
            <a:chOff x="228600" y="990600"/>
            <a:chExt cx="6961384" cy="5518150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272B0BDA-93C8-4D71-9FEB-A622A6984070}"/>
                </a:ext>
              </a:extLst>
            </p:cNvPr>
            <p:cNvGrpSpPr/>
            <p:nvPr/>
          </p:nvGrpSpPr>
          <p:grpSpPr>
            <a:xfrm>
              <a:off x="228600" y="990600"/>
              <a:ext cx="6961384" cy="5518150"/>
              <a:chOff x="6003780" y="1422945"/>
              <a:chExt cx="5965755" cy="3834855"/>
            </a:xfrm>
          </p:grpSpPr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55A2A081-9B5B-4DA9-8BEB-C6A30AB87F2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harpenSoften amount="25000"/>
                        </a14:imgEffect>
                        <a14:imgEffect>
                          <a14:brightnessContrast contrast="-4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6003780" y="1600200"/>
                <a:ext cx="5965755" cy="3657600"/>
              </a:xfrm>
              <a:prstGeom prst="rect">
                <a:avLst/>
              </a:prstGeom>
            </p:spPr>
          </p:pic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73F6BD60-13B8-4064-8202-4C1E194F4C63}"/>
                  </a:ext>
                </a:extLst>
              </p:cNvPr>
              <p:cNvSpPr/>
              <p:nvPr/>
            </p:nvSpPr>
            <p:spPr>
              <a:xfrm>
                <a:off x="7335078" y="1422945"/>
                <a:ext cx="3140765" cy="35451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8D45B5E9-98C6-4FE3-A255-97F16EBA3F67}"/>
                </a:ext>
              </a:extLst>
            </p:cNvPr>
            <p:cNvSpPr txBox="1"/>
            <p:nvPr/>
          </p:nvSpPr>
          <p:spPr>
            <a:xfrm>
              <a:off x="2819400" y="3208795"/>
              <a:ext cx="1235247" cy="369332"/>
            </a:xfrm>
            <a:prstGeom prst="rect">
              <a:avLst/>
            </a:prstGeom>
            <a:noFill/>
            <a:ln>
              <a:solidFill>
                <a:schemeClr val="accent2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FF0000"/>
                  </a:solidFill>
                </a:rPr>
                <a:t>CMAQ</a:t>
              </a:r>
            </a:p>
          </p:txBody>
        </p:sp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095853C4-758A-45A6-AD41-D4DC8742877E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3460076" y="2667000"/>
              <a:ext cx="0" cy="541795"/>
            </a:xfrm>
            <a:prstGeom prst="straightConnector1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80EC9E4C-32C3-40CD-A55E-BA88360022FC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054647" y="3429000"/>
              <a:ext cx="607145" cy="149127"/>
            </a:xfrm>
            <a:prstGeom prst="straightConnector1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0EBD4BC8-021B-F883-5CC5-B15156D19B2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3269817" y="3130270"/>
            <a:ext cx="188992" cy="597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79864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D2369731-99EB-4DB3-B12B-A05A6C163D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90170"/>
            <a:ext cx="8686800" cy="994172"/>
          </a:xfrm>
        </p:spPr>
        <p:txBody>
          <a:bodyPr>
            <a:noAutofit/>
          </a:bodyPr>
          <a:lstStyle/>
          <a:p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Key Regulatory/Policy Questions that can be Informed by CMAQ Modeling  (1 of 2)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AC5234AF-AC28-439F-ACE1-AAFDA404FE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24000"/>
            <a:ext cx="7848600" cy="3222744"/>
          </a:xfrm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8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200" dirty="0">
                <a:latin typeface="Calibri Light" panose="020F0302020204030204" pitchFamily="34" charset="0"/>
                <a:cs typeface="Calibri Light" panose="020F0302020204030204" pitchFamily="34" charset="0"/>
              </a:rPr>
              <a:t>What is the extent of the air quality problem?</a:t>
            </a:r>
          </a:p>
          <a:p>
            <a:pPr lvl="1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>In combination with monitoring data and separately for current conditions</a:t>
            </a:r>
          </a:p>
          <a:p>
            <a:pPr lvl="1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>What locations have or are expected to have future problems attaining current standards?</a:t>
            </a:r>
          </a:p>
          <a:p>
            <a:pPr lvl="1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</a:pPr>
            <a:endParaRPr lang="en-US" sz="18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>
              <a:lnSpc>
                <a:spcPct val="8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200" dirty="0">
                <a:latin typeface="Calibri Light" panose="020F0302020204030204" pitchFamily="34" charset="0"/>
                <a:cs typeface="Calibri Light" panose="020F0302020204030204" pitchFamily="34" charset="0"/>
              </a:rPr>
              <a:t>Who contributes to the air quality problem?</a:t>
            </a:r>
          </a:p>
          <a:p>
            <a:pPr lvl="1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>What are the contributions of individual source areas, source sectors, and/or individual sources to present and future air quality concerns including nonattainment?</a:t>
            </a:r>
          </a:p>
          <a:p>
            <a:endParaRPr lang="en-US" sz="18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67805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D2369731-99EB-4DB3-B12B-A05A6C163D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90170"/>
            <a:ext cx="8362950" cy="994172"/>
          </a:xfrm>
        </p:spPr>
        <p:txBody>
          <a:bodyPr>
            <a:noAutofit/>
          </a:bodyPr>
          <a:lstStyle/>
          <a:p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Key Regulatory/Polich Questions that can be Informed by CMAQ Modeling  (2 of 2)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AC5234AF-AC28-439F-ACE1-AAFDA404FE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700" y="1447800"/>
            <a:ext cx="7848600" cy="3032125"/>
          </a:xfrm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8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200" dirty="0">
                <a:latin typeface="Calibri Light" panose="020F0302020204030204" pitchFamily="34" charset="0"/>
                <a:cs typeface="Calibri Light" panose="020F0302020204030204" pitchFamily="34" charset="0"/>
              </a:rPr>
              <a:t>What are the most cost-effective emissions reductions to achieve attainment/goals?</a:t>
            </a:r>
          </a:p>
          <a:p>
            <a:pPr lvl="1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>Determine largest/targeted air quality improvement(s) at the lowest cost of control across sources and pollutants</a:t>
            </a:r>
          </a:p>
          <a:p>
            <a:pPr lvl="1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</a:pPr>
            <a:endParaRPr lang="en-US" sz="18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>
              <a:lnSpc>
                <a:spcPct val="8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200" dirty="0">
                <a:latin typeface="Calibri Light" panose="020F0302020204030204" pitchFamily="34" charset="0"/>
                <a:cs typeface="Calibri Light" panose="020F0302020204030204" pitchFamily="34" charset="0"/>
              </a:rPr>
              <a:t>What are the health/welfare benefits of emissions reductions?</a:t>
            </a:r>
          </a:p>
          <a:p>
            <a:pPr lvl="1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>Control measures associated with a specific EPA/State/Local/Tribal actions (e.g., Federal rules such as Clean Power Plan, OTAQ rules, etc), or </a:t>
            </a:r>
          </a:p>
          <a:p>
            <a:pPr lvl="1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>Implementation scenarios with controls necessary for attainment of new NAAQS level (e.g., NAAQS Reviews: RIAs)</a:t>
            </a:r>
          </a:p>
          <a:p>
            <a:endParaRPr lang="en-US" sz="18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76568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1C798473-A79A-432F-ACFB-2E0A8A9C62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582" y="304800"/>
            <a:ext cx="8305800" cy="702945"/>
          </a:xfrm>
        </p:spPr>
        <p:txBody>
          <a:bodyPr>
            <a:noAutofit/>
          </a:bodyPr>
          <a:lstStyle/>
          <a:p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Role of Air Quality Modeling - States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BE024FF-ECB0-4635-B8B7-F9B8288453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684" y="1600200"/>
            <a:ext cx="7975315" cy="3581400"/>
          </a:xfrm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NAAQS Implementation</a:t>
            </a:r>
          </a:p>
          <a:p>
            <a:pPr lvl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>State Implementation Plans (SIPs): State and local air agencies use AQM to project future attainment status and evaluate controls necessary to attain O3 and PM2.5 NAAQS as well as Regional Haze goals</a:t>
            </a:r>
          </a:p>
          <a:p>
            <a:pPr lvl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>Various CAA demonstrations by State, Local, and Tribal air agencies including “exceptional events”, “179B” (i.e., international transport) and others</a:t>
            </a:r>
          </a:p>
          <a:p>
            <a:pPr marL="342900" lvl="1" indent="0">
              <a:spcBef>
                <a:spcPts val="0"/>
              </a:spcBef>
              <a:buNone/>
            </a:pPr>
            <a:endParaRPr lang="en-US" sz="15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en-US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New Source Permitting</a:t>
            </a:r>
          </a:p>
          <a:p>
            <a:pPr lvl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>Prevention of Significant Deterioration (PSD): Federal new source permitting program in attainment areas that requires compliance demonstrations including secondarily formed pollutants in O3 and PM2.5.</a:t>
            </a:r>
            <a:endParaRPr lang="en-US" sz="15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95617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1C798473-A79A-432F-ACFB-2E0A8A9C62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52400"/>
            <a:ext cx="8305800" cy="702945"/>
          </a:xfrm>
        </p:spPr>
        <p:txBody>
          <a:bodyPr>
            <a:noAutofit/>
          </a:bodyPr>
          <a:lstStyle/>
          <a:p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Role of Air Quality Modeling - EPA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BE024FF-ECB0-4635-B8B7-F9B8288453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1447800"/>
            <a:ext cx="7696200" cy="3404553"/>
          </a:xfrm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</a:pPr>
            <a:r>
              <a:rPr lang="en-US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EPA Rulemaking and Policy Analyses</a:t>
            </a:r>
          </a:p>
          <a:p>
            <a:pPr lvl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>Risk and Exposure Assessments (REAs): AQM is an essential component of estimating health impacts to the US population at different NAAQS standard levels under consideration</a:t>
            </a:r>
          </a:p>
          <a:p>
            <a:pPr lvl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>Regulatory Impact Analyses (RIAs): AQM provides input to the cost-benefit analysis to assess the health and environmental benefits of future year control strategies</a:t>
            </a:r>
          </a:p>
          <a:p>
            <a:pPr>
              <a:spcBef>
                <a:spcPts val="0"/>
              </a:spcBef>
            </a:pPr>
            <a:r>
              <a:rPr lang="en-US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Communication and Outreach</a:t>
            </a:r>
          </a:p>
          <a:p>
            <a:pPr lvl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>AQM provides data to inform the public about nature of air quality levels</a:t>
            </a:r>
          </a:p>
          <a:p>
            <a:pPr lvl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>AQM can provide information on differential impacts with respect to communities with EJ concerns</a:t>
            </a:r>
          </a:p>
          <a:p>
            <a:pPr marL="342900" lvl="1" indent="0">
              <a:spcBef>
                <a:spcPts val="0"/>
              </a:spcBef>
              <a:buNone/>
            </a:pPr>
            <a:endParaRPr lang="en-US" sz="15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69300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C5CD1A-2EA3-4710-98B5-0C527BC52B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305707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Examples of EPA/OAQPS CMAQ Applications</a:t>
            </a:r>
          </a:p>
        </p:txBody>
      </p:sp>
    </p:spTree>
    <p:extLst>
      <p:ext uri="{BB962C8B-B14F-4D97-AF65-F5344CB8AC3E}">
        <p14:creationId xmlns:p14="http://schemas.microsoft.com/office/powerpoint/2010/main" val="42925071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FB2EE9B4-4831-4125-969D-2329B4CF2B11}"/>
              </a:ext>
            </a:extLst>
          </p:cNvPr>
          <p:cNvSpPr txBox="1">
            <a:spLocks/>
          </p:cNvSpPr>
          <p:nvPr/>
        </p:nvSpPr>
        <p:spPr>
          <a:xfrm>
            <a:off x="286806" y="126249"/>
            <a:ext cx="7079624" cy="888206"/>
          </a:xfrm>
          <a:prstGeom prst="rect">
            <a:avLst/>
          </a:prstGeom>
          <a:noFill/>
          <a:ln>
            <a:noFill/>
          </a:ln>
        </p:spPr>
        <p:txBody>
          <a:bodyPr vert="horz" wrap="square" lIns="68580" tIns="34290" rIns="68580" bIns="34290" rtlCol="0" anchor="b" anchorCtr="0" compatLnSpc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CDC Phase Project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7402821-F5AC-46AB-B446-5EF83C1360B5}"/>
              </a:ext>
            </a:extLst>
          </p:cNvPr>
          <p:cNvSpPr txBox="1">
            <a:spLocks/>
          </p:cNvSpPr>
          <p:nvPr/>
        </p:nvSpPr>
        <p:spPr>
          <a:xfrm>
            <a:off x="132357" y="1219200"/>
            <a:ext cx="8803384" cy="261542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For over a decade, EPA has developed an annual platform to characterize national surfaces of O</a:t>
            </a:r>
            <a:r>
              <a:rPr lang="en-US" sz="2000" baseline="-25000" dirty="0">
                <a:latin typeface="Calibri Light" panose="020F0302020204030204" pitchFamily="34" charset="0"/>
                <a:cs typeface="Calibri Light" panose="020F0302020204030204" pitchFamily="34" charset="0"/>
              </a:rPr>
              <a:t>3</a:t>
            </a:r>
            <a:r>
              <a:rPr lang="en-US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 and PM</a:t>
            </a:r>
            <a:r>
              <a:rPr lang="en-US" sz="2000" baseline="-25000" dirty="0">
                <a:latin typeface="Calibri Light" panose="020F0302020204030204" pitchFamily="34" charset="0"/>
                <a:cs typeface="Calibri Light" panose="020F0302020204030204" pitchFamily="34" charset="0"/>
              </a:rPr>
              <a:t>2.5</a:t>
            </a:r>
            <a:r>
              <a:rPr lang="en-US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 in collaboration with the CDC</a:t>
            </a:r>
          </a:p>
          <a:p>
            <a:pPr lvl="1"/>
            <a:r>
              <a:rPr lang="en-US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CMAQ model output and measurement data are combined to create a fused surface that has better spatial coverage than monitors alone and less uncertainty than model data alone </a:t>
            </a:r>
          </a:p>
          <a:p>
            <a:pPr lvl="1"/>
            <a:r>
              <a:rPr lang="en-US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Data are intended to help explore the association between environmental exposures and health impacts</a:t>
            </a:r>
          </a:p>
          <a:p>
            <a:pPr lvl="1"/>
            <a:r>
              <a:rPr lang="en-US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Ozone and PM2.5 fused fields and associated documentation are currently available for 2002-2019 at </a:t>
            </a:r>
            <a:r>
              <a:rPr lang="en-US" sz="1600" u="sng" dirty="0">
                <a:solidFill>
                  <a:srgbClr val="000000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  <a:hlinkClick r:id="rId3"/>
              </a:rPr>
              <a:t>https://www.epa.gov/hesc/rsig-related-downloadable-data-files#faqsd</a:t>
            </a:r>
            <a:endParaRPr lang="en-US" sz="135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2B939A7-AA8C-449C-92E3-FF6E626FA21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-222" t="71285" r="23442" b="-411"/>
          <a:stretch/>
        </p:blipFill>
        <p:spPr>
          <a:xfrm>
            <a:off x="6113091" y="4648200"/>
            <a:ext cx="2506678" cy="149970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3F305B2-58F2-4AE4-BC90-6B8E290C2D0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6254" r="23220" b="32725"/>
          <a:stretch/>
        </p:blipFill>
        <p:spPr>
          <a:xfrm>
            <a:off x="3106014" y="4577019"/>
            <a:ext cx="2506678" cy="159725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18E61D8-760C-4606-B491-788AEDD616D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23220" b="67298"/>
          <a:stretch/>
        </p:blipFill>
        <p:spPr>
          <a:xfrm>
            <a:off x="244096" y="4440468"/>
            <a:ext cx="2506679" cy="1683825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E1CBE6AC-72A9-4F0E-A7A4-68F9C710044E}"/>
              </a:ext>
            </a:extLst>
          </p:cNvPr>
          <p:cNvSpPr/>
          <p:nvPr/>
        </p:nvSpPr>
        <p:spPr>
          <a:xfrm>
            <a:off x="265851" y="4028379"/>
            <a:ext cx="2518490" cy="54864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AQS measurement data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3215E54-5892-44C9-AF19-87C5AAEE3E0C}"/>
              </a:ext>
            </a:extLst>
          </p:cNvPr>
          <p:cNvSpPr/>
          <p:nvPr/>
        </p:nvSpPr>
        <p:spPr>
          <a:xfrm>
            <a:off x="3058945" y="4028379"/>
            <a:ext cx="2518217" cy="54864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CMAQ predictions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0FFA9AB-1FEF-4824-8C90-DA77BC9B9259}"/>
              </a:ext>
            </a:extLst>
          </p:cNvPr>
          <p:cNvSpPr/>
          <p:nvPr/>
        </p:nvSpPr>
        <p:spPr>
          <a:xfrm>
            <a:off x="6062351" y="4028379"/>
            <a:ext cx="2482314" cy="54864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Downscaler </a:t>
            </a:r>
          </a:p>
          <a:p>
            <a:pPr algn="ctr"/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(data fusion)</a:t>
            </a:r>
          </a:p>
        </p:txBody>
      </p:sp>
      <p:sp>
        <p:nvSpPr>
          <p:cNvPr id="18" name="Cross 17">
            <a:extLst>
              <a:ext uri="{FF2B5EF4-FFF2-40B4-BE49-F238E27FC236}">
                <a16:creationId xmlns:a16="http://schemas.microsoft.com/office/drawing/2014/main" id="{8C18A3A3-57C9-4501-ACE2-263AFD572291}"/>
              </a:ext>
            </a:extLst>
          </p:cNvPr>
          <p:cNvSpPr>
            <a:spLocks noChangeAspect="1"/>
          </p:cNvSpPr>
          <p:nvPr/>
        </p:nvSpPr>
        <p:spPr>
          <a:xfrm>
            <a:off x="2629381" y="4879746"/>
            <a:ext cx="418025" cy="411480"/>
          </a:xfrm>
          <a:prstGeom prst="plus">
            <a:avLst>
              <a:gd name="adj" fmla="val 40800"/>
            </a:avLst>
          </a:prstGeom>
          <a:solidFill>
            <a:schemeClr val="accent1">
              <a:lumMod val="9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Arrow: Right 1">
            <a:extLst>
              <a:ext uri="{FF2B5EF4-FFF2-40B4-BE49-F238E27FC236}">
                <a16:creationId xmlns:a16="http://schemas.microsoft.com/office/drawing/2014/main" id="{5029172D-BA9B-4416-819D-F713513A02D8}"/>
              </a:ext>
            </a:extLst>
          </p:cNvPr>
          <p:cNvSpPr/>
          <p:nvPr/>
        </p:nvSpPr>
        <p:spPr>
          <a:xfrm>
            <a:off x="5565623" y="4965962"/>
            <a:ext cx="539496" cy="270356"/>
          </a:xfrm>
          <a:prstGeom prst="rightArrow">
            <a:avLst/>
          </a:prstGeom>
          <a:solidFill>
            <a:schemeClr val="accent1">
              <a:lumMod val="9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0973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8765</TotalTime>
  <Words>1266</Words>
  <Application>Microsoft Office PowerPoint</Application>
  <PresentationFormat>On-screen Show (4:3)</PresentationFormat>
  <Paragraphs>125</Paragraphs>
  <Slides>15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Calibri</vt:lpstr>
      <vt:lpstr>Calibri Light</vt:lpstr>
      <vt:lpstr>Century Gothic</vt:lpstr>
      <vt:lpstr>GillSans</vt:lpstr>
      <vt:lpstr>Segoe UI</vt:lpstr>
      <vt:lpstr>Default Design</vt:lpstr>
      <vt:lpstr>CMAQ at 25 Years:  What It All Means for Regulatory Applications</vt:lpstr>
      <vt:lpstr>Connections Between Regulatory Analytics and CMAQ Development</vt:lpstr>
      <vt:lpstr>PowerPoint Presentation</vt:lpstr>
      <vt:lpstr>Key Regulatory/Policy Questions that can be Informed by CMAQ Modeling  (1 of 2)</vt:lpstr>
      <vt:lpstr>Key Regulatory/Polich Questions that can be Informed by CMAQ Modeling  (2 of 2)</vt:lpstr>
      <vt:lpstr>Role of Air Quality Modeling - States</vt:lpstr>
      <vt:lpstr>Role of Air Quality Modeling - EPA</vt:lpstr>
      <vt:lpstr>Examples of EPA/OAQPS CMAQ Applications</vt:lpstr>
      <vt:lpstr>PowerPoint Presentation</vt:lpstr>
      <vt:lpstr>Inform Estimates of AQ Changes &amp; Health Benefits for Regulatory Actions</vt:lpstr>
      <vt:lpstr>PowerPoint Presentation</vt:lpstr>
      <vt:lpstr>AirToxScreen:  Multi-Pollutant Modeling Platform</vt:lpstr>
      <vt:lpstr>Future Year Projections:  Exposure Disparities for PM2.5 for 2011 and 2028</vt:lpstr>
      <vt:lpstr>Tracking Anthropogenic and Natural Contributions</vt:lpstr>
      <vt:lpstr>Summary</vt:lpstr>
    </vt:vector>
  </TitlesOfParts>
  <Company>EPA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jashley</dc:creator>
  <cp:lastModifiedBy>Wayland, Richard</cp:lastModifiedBy>
  <cp:revision>253</cp:revision>
  <dcterms:created xsi:type="dcterms:W3CDTF">2008-11-13T17:12:34Z</dcterms:created>
  <dcterms:modified xsi:type="dcterms:W3CDTF">2023-10-13T18:22:26Z</dcterms:modified>
</cp:coreProperties>
</file>