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258" r:id="rId6"/>
    <p:sldId id="269" r:id="rId7"/>
    <p:sldId id="259" r:id="rId8"/>
    <p:sldId id="260" r:id="rId9"/>
    <p:sldId id="276" r:id="rId10"/>
    <p:sldId id="281" r:id="rId11"/>
    <p:sldId id="282" r:id="rId12"/>
    <p:sldId id="278" r:id="rId13"/>
    <p:sldId id="283" r:id="rId14"/>
    <p:sldId id="295" r:id="rId15"/>
    <p:sldId id="294" r:id="rId16"/>
    <p:sldId id="273" r:id="rId17"/>
    <p:sldId id="290" r:id="rId18"/>
    <p:sldId id="288" r:id="rId19"/>
    <p:sldId id="274" r:id="rId20"/>
    <p:sldId id="275" r:id="rId21"/>
    <p:sldId id="272" r:id="rId22"/>
    <p:sldId id="296" r:id="rId23"/>
    <p:sldId id="267" r:id="rId24"/>
    <p:sldId id="293" r:id="rId25"/>
    <p:sldId id="292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1"/>
    <p:restoredTop sz="76327"/>
  </p:normalViewPr>
  <p:slideViewPr>
    <p:cSldViewPr snapToGrid="0" snapToObjects="1">
      <p:cViewPr varScale="1">
        <p:scale>
          <a:sx n="52" d="100"/>
          <a:sy n="52" d="100"/>
        </p:scale>
        <p:origin x="1048" y="4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-19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B2AD7-61AE-0244-AEFF-1F3B08656B7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26D8B-812F-0B41-9478-C6ACD41AC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7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26D8B-812F-0B41-9478-C6ACD41AC385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97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26D8B-812F-0B41-9478-C6ACD41AC3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77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26D8B-812F-0B41-9478-C6ACD41AC3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82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26D8B-812F-0B41-9478-C6ACD41AC3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10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26D8B-812F-0B41-9478-C6ACD41AC3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38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26D8B-812F-0B41-9478-C6ACD41AC3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77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242424"/>
              </a:solidFill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26D8B-812F-0B41-9478-C6ACD41AC3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37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26D8B-812F-0B41-9478-C6ACD41AC3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46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26D8B-812F-0B41-9478-C6ACD41AC3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52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26D8B-812F-0B41-9478-C6ACD41AC3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23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26D8B-812F-0B41-9478-C6ACD41AC3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48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26D8B-812F-0B41-9478-C6ACD41AC3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53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26D8B-812F-0B41-9478-C6ACD41AC3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98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26D8B-812F-0B41-9478-C6ACD41AC3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0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26D8B-812F-0B41-9478-C6ACD41AC3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54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26D8B-812F-0B41-9478-C6ACD41AC3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25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26D8B-812F-0B41-9478-C6ACD41AC3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59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26D8B-812F-0B41-9478-C6ACD41AC3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00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26D8B-812F-0B41-9478-C6ACD41AC3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4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588AA-79C8-A851-9F88-6A2AB3CCA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CDC0E5-348A-6D2B-663A-09CCED1CD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8D622-7434-9866-1536-2BF6E4648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DEF-9D21-AD4D-8907-96BF718FE8C3}" type="datetime1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C8B56-F104-721F-3771-5960CEAE1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09D63-207E-5377-E68A-E14F8833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D8F1-F7C4-844B-99D1-C7E3C4ACB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8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6FBD2-1FBA-3D49-F13E-E458A9FB1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CA7F9A-5D5B-6612-4093-7C728D414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11E09-9A25-0928-5A9F-95A4065A5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5FBA-E9B9-A94A-AB5C-B0FA2478B053}" type="datetime1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29CD4-7D1E-6D3E-03DD-DE3664A7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D4A39-95A7-4D94-A620-D26E5585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D8F1-F7C4-844B-99D1-C7E3C4ACB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4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8519BD-E73A-A4FF-B948-24CED3B3C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2F9A4-F992-D8E9-6A88-48E1C541B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12B94-D2C1-D2F8-B60D-0887CCA4F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D63D-2C64-594F-BC70-B3DDAEC8196E}" type="datetime1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16C16-C0DF-3CC5-1926-CDF79361A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E2BD0-D34D-740F-1519-879B90687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D8F1-F7C4-844B-99D1-C7E3C4ACB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0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5CA26-F0F7-AD0C-4007-2D5383817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9248D-852B-AA8F-DC59-346892E2E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D4913-57F9-1A48-2B1C-F6421EDA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DED2-A0DF-3249-A2D7-4609510965AA}" type="datetime1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2C8CA-313A-E025-0E62-F18354733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F2F2E-E565-BF76-BFA5-CC034708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D8F1-F7C4-844B-99D1-C7E3C4ACB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9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EC90-0DE7-53C1-9967-BFF29197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E4D74-B2AB-ADA3-6D45-70B6EDED7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327F8-05D8-892D-B23A-1F79D0854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514A-623D-1340-AB91-F4B91BBBEB39}" type="datetime1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9D33C-D0E8-CA58-462B-68CE2C3D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A4D85-4842-7484-27E4-406F1F234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D8F1-F7C4-844B-99D1-C7E3C4ACB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4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99E3E-4F92-56D0-080E-12914EFA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3CE85-4D3B-405E-5967-6FB9D78A5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BB4CA-9C63-E15A-E85E-66D684853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E7741-0C83-F2C4-4DA3-086501D31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87A3-B23A-4F42-8917-46B1AFF415B4}" type="datetime1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F80B0-B01C-43F6-7246-08961885A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9B9F3-0B12-01B7-3965-3E28263E7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D8F1-F7C4-844B-99D1-C7E3C4ACB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7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FC88C-1412-9119-3F31-2ADAD6520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C662A-D6BE-B927-92BC-39EC9E730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7F213-B329-2C68-D1B6-BA1126EAB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FB9B7-65AD-A272-C552-4C8B9CBA9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0543DE-E797-9C39-2BB3-9E937EAF47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CD92BA-0DB2-94D6-673B-EA3D1F32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06BE-0AE3-4B43-B76A-F7B09526A2E6}" type="datetime1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D7CF1E-71B3-EC9D-0430-9F7FBB2B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093F23-253A-C100-F9F4-A2051D6C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D8F1-F7C4-844B-99D1-C7E3C4ACB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9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F13D9-CB80-70F4-7043-80E142DBD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D7CBFE-FBCD-487C-1F7E-D6C78D6A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0DCE-C8E0-1A4A-A5C3-C419F02F9DD9}" type="datetime1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8A9AF-0BE8-23FF-525E-2ACAACE7B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229EB-D824-BBA2-F04F-294898F6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D8F1-F7C4-844B-99D1-C7E3C4ACB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4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A70C8E-D9F5-6AA1-8F6E-9ABD288D7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A94A-6F06-624D-B8DE-C8D02567F779}" type="datetime1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73356A-7EC5-E377-853F-1A5C1B4B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0191C-3153-6A51-9335-4AF5B74F8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D8F1-F7C4-844B-99D1-C7E3C4ACB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5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61674-099F-7ABA-C7E8-0C093D2B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99F0B-B411-ACAD-6FC4-E0344A1EA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1F463-4BB3-C0D0-19F9-52FF45272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D4949-0B40-5158-7730-A77A4DB9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1E91-7636-9F49-8C47-EDC85A11947B}" type="datetime1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5D096-47E8-809A-62C7-0DE4CB3A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76FC2-2877-E56F-E041-EE88BD95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D8F1-F7C4-844B-99D1-C7E3C4ACB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F40B8-5F42-9A95-AD06-029975103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3AAD29-4D1B-0B5A-87FC-FE3785506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3524A-59C0-9491-FEA0-29EC612DF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859D4-1ED7-CB82-136F-E4C1E2560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E5B7-CE90-9747-884B-20CCB511E2E3}" type="datetime1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DFFCA-A9B3-D8C7-7F22-18EB73BE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FE3E7-4D49-85EA-CC76-DC288283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D8F1-F7C4-844B-99D1-C7E3C4ACB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17A16C-9B0D-4B76-3222-794B5CECE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C4C3F-0C8C-DA97-5069-7DD8265CB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A2A08-C4A3-5736-E8CF-1E4B71255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F8B1B-EC51-ED48-8965-C7C0827B241A}" type="datetime1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174EE-82CF-6D25-F565-515223471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1645A-E8AF-B9F0-5C11-2B595BA08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8D8F1-F7C4-844B-99D1-C7E3C4ACB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3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rasel@g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ascenter.org/conference/2022/agenda.cfm#tooltip275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rasel@gmu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89469-62F1-1B43-AFB3-E44F3B8AE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843" y="127615"/>
            <a:ext cx="11012557" cy="1289488"/>
          </a:xfrm>
        </p:spPr>
        <p:txBody>
          <a:bodyPr>
            <a:no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400" spc="-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COVID and beyond: COVID -19 interventions and power plant emissions in the United States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B8F0C-4C64-8F7C-0CAE-4C81EB3C5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580" y="1851744"/>
            <a:ext cx="9768840" cy="4714705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Annual CMAS Conference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Chapel Hill, NC October 17 – October 19, 2022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Munshi Md Rasel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1*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Kevin L. Chen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Rachel C. Nethery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and Lucas R.F. Henneman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Department of Civil, Environmental, and Infrastructure Engineering, George Mason University, Fairfax, VA, USA</a:t>
            </a:r>
          </a:p>
          <a:p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Department of Biostatistics, Harvard T.H. Chan School of Public Health, Boston, MA, USA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*Corresponding Author: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Munshi Md Rasel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mrasel@gmu.edu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4400 University Drive,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Fairfax, VA 22030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9FB22B-F67C-B048-792B-CD7992737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923134"/>
            <a:ext cx="2819400" cy="183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SPH-logo-center-email-retina-2 | Harvard T.H. Chan School of Public Health">
            <a:extLst>
              <a:ext uri="{FF2B5EF4-FFF2-40B4-BE49-F238E27FC236}">
                <a16:creationId xmlns:a16="http://schemas.microsoft.com/office/drawing/2014/main" id="{02BB0962-6406-2025-A92C-79F564159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7403"/>
            <a:ext cx="1989357" cy="128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PA-logo – Great Lakes Now">
            <a:extLst>
              <a:ext uri="{FF2B5EF4-FFF2-40B4-BE49-F238E27FC236}">
                <a16:creationId xmlns:a16="http://schemas.microsoft.com/office/drawing/2014/main" id="{6DA2945D-4F62-3858-0375-AD0126832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5543217"/>
            <a:ext cx="1273719" cy="126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0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CEAB1-F0FA-5F03-8367-EFB206FC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D8F1-F7C4-844B-99D1-C7E3C4ACB7A2}" type="slidenum">
              <a:rPr lang="en-US" smtClean="0"/>
              <a:t>9</a:t>
            </a:fld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A8EDD9E-9478-DF4D-62EE-E6A921527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89" y="9019"/>
            <a:ext cx="12048711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GSYNTH is better able to reproduce 2019 emissions than simple mean models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B746E3-1375-2284-E84B-831BA56FC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669"/>
            <a:ext cx="12192000" cy="406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15C822-5E68-CF52-AE88-E3DE6DA85922}"/>
              </a:ext>
            </a:extLst>
          </p:cNvPr>
          <p:cNvSpPr txBox="1"/>
          <p:nvPr/>
        </p:nvSpPr>
        <p:spPr>
          <a:xfrm>
            <a:off x="1436183" y="1982238"/>
            <a:ext cx="132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lockdown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53CA04-B45E-966C-BD03-794032282FEA}"/>
              </a:ext>
            </a:extLst>
          </p:cNvPr>
          <p:cNvCxnSpPr>
            <a:cxnSpLocks/>
          </p:cNvCxnSpPr>
          <p:nvPr/>
        </p:nvCxnSpPr>
        <p:spPr>
          <a:xfrm>
            <a:off x="1498600" y="2020338"/>
            <a:ext cx="861443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6986CCF-E9B8-2CC4-BA31-5C1C00223670}"/>
              </a:ext>
            </a:extLst>
          </p:cNvPr>
          <p:cNvSpPr txBox="1"/>
          <p:nvPr/>
        </p:nvSpPr>
        <p:spPr>
          <a:xfrm>
            <a:off x="4504586" y="1820283"/>
            <a:ext cx="1685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longterm</a:t>
            </a:r>
            <a:endParaRPr lang="en-US" sz="20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88FF692-B8DF-A773-9CEC-EF49A9006004}"/>
              </a:ext>
            </a:extLst>
          </p:cNvPr>
          <p:cNvCxnSpPr>
            <a:cxnSpLocks/>
          </p:cNvCxnSpPr>
          <p:nvPr/>
        </p:nvCxnSpPr>
        <p:spPr>
          <a:xfrm>
            <a:off x="1511300" y="1872906"/>
            <a:ext cx="45593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446E300-9521-D834-4524-C4779F3F60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9" t="76484" r="51250" b="17188"/>
          <a:stretch/>
        </p:blipFill>
        <p:spPr>
          <a:xfrm>
            <a:off x="1838726" y="5884283"/>
            <a:ext cx="8514548" cy="41913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6EDBF9-0A5B-3C3A-F74D-1148C9C9A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06" y="4541068"/>
            <a:ext cx="5145584" cy="40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08BE8-6003-321A-6948-16F1D7B20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365125"/>
            <a:ext cx="1114425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Emissions were greater than expected after the lockdowns began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5143C-FC78-CCA2-79C7-8DC62955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D8F1-F7C4-844B-99D1-C7E3C4ACB7A2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81222D63-384B-BBAA-031C-34AAA38140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7"/>
          <a:stretch/>
        </p:blipFill>
        <p:spPr>
          <a:xfrm>
            <a:off x="-19440" y="2191520"/>
            <a:ext cx="12152017" cy="3138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0368CC-FE77-DF94-2956-3DF1392EF55A}"/>
              </a:ext>
            </a:extLst>
          </p:cNvPr>
          <p:cNvSpPr txBox="1"/>
          <p:nvPr/>
        </p:nvSpPr>
        <p:spPr>
          <a:xfrm>
            <a:off x="1942888" y="4313747"/>
            <a:ext cx="2073405" cy="383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&gt;40% increase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A6F8F-6204-C9B3-46DD-2C9062B3ECF4}"/>
              </a:ext>
            </a:extLst>
          </p:cNvPr>
          <p:cNvSpPr txBox="1"/>
          <p:nvPr/>
        </p:nvSpPr>
        <p:spPr>
          <a:xfrm>
            <a:off x="6056568" y="4302983"/>
            <a:ext cx="2073405" cy="383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&gt;20% increase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72560D-0970-B8B6-C6D6-835CDB998049}"/>
              </a:ext>
            </a:extLst>
          </p:cNvPr>
          <p:cNvSpPr txBox="1"/>
          <p:nvPr/>
        </p:nvSpPr>
        <p:spPr>
          <a:xfrm>
            <a:off x="9882823" y="3785291"/>
            <a:ext cx="2073405" cy="383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&gt;15% increase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90B73D-F5EF-5806-8B7D-AB190DCABDE0}"/>
              </a:ext>
            </a:extLst>
          </p:cNvPr>
          <p:cNvCxnSpPr>
            <a:cxnSpLocks/>
          </p:cNvCxnSpPr>
          <p:nvPr/>
        </p:nvCxnSpPr>
        <p:spPr>
          <a:xfrm>
            <a:off x="1388021" y="4618547"/>
            <a:ext cx="261518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DA410E-73CC-36AF-B190-175550136C98}"/>
              </a:ext>
            </a:extLst>
          </p:cNvPr>
          <p:cNvCxnSpPr>
            <a:cxnSpLocks/>
          </p:cNvCxnSpPr>
          <p:nvPr/>
        </p:nvCxnSpPr>
        <p:spPr>
          <a:xfrm>
            <a:off x="5409224" y="4618547"/>
            <a:ext cx="2580725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CA2F80-272E-A331-6332-D013AFCE696B}"/>
              </a:ext>
            </a:extLst>
          </p:cNvPr>
          <p:cNvCxnSpPr>
            <a:cxnSpLocks/>
          </p:cNvCxnSpPr>
          <p:nvPr/>
        </p:nvCxnSpPr>
        <p:spPr>
          <a:xfrm>
            <a:off x="9220162" y="4103770"/>
            <a:ext cx="2871216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7551AC4-5238-4F08-6846-A4DFDAC7A76E}"/>
              </a:ext>
            </a:extLst>
          </p:cNvPr>
          <p:cNvSpPr txBox="1"/>
          <p:nvPr/>
        </p:nvSpPr>
        <p:spPr>
          <a:xfrm>
            <a:off x="7777316" y="6356350"/>
            <a:ext cx="3238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BAU: Business As Usual</a:t>
            </a:r>
          </a:p>
        </p:txBody>
      </p:sp>
    </p:spTree>
    <p:extLst>
      <p:ext uri="{BB962C8B-B14F-4D97-AF65-F5344CB8AC3E}">
        <p14:creationId xmlns:p14="http://schemas.microsoft.com/office/powerpoint/2010/main" val="104899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5143C-FC78-CCA2-79C7-8DC62955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D8F1-F7C4-844B-99D1-C7E3C4ACB7A2}" type="slidenum">
              <a:rPr lang="en-US" smtClean="0"/>
              <a:t>11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F37E680-5ADB-A009-CE96-1A1EDB95A409}"/>
              </a:ext>
            </a:extLst>
          </p:cNvPr>
          <p:cNvSpPr txBox="1">
            <a:spLocks/>
          </p:cNvSpPr>
          <p:nvPr/>
        </p:nvSpPr>
        <p:spPr>
          <a:xfrm>
            <a:off x="-352697" y="0"/>
            <a:ext cx="13167360" cy="7582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Long-term effect of COVID-19 Intervention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9316A4-0865-974C-5005-48FFF055C9F2}"/>
              </a:ext>
            </a:extLst>
          </p:cNvPr>
          <p:cNvSpPr txBox="1"/>
          <p:nvPr/>
        </p:nvSpPr>
        <p:spPr>
          <a:xfrm>
            <a:off x="238644" y="4889927"/>
            <a:ext cx="11714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the states has observed increased power plants emissions during COVID intervention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408F70-C294-0F3C-73EA-EB29112D193E}"/>
                  </a:ext>
                </a:extLst>
              </p:cNvPr>
              <p:cNvSpPr txBox="1"/>
              <p:nvPr/>
            </p:nvSpPr>
            <p:spPr>
              <a:xfrm>
                <a:off x="7176656" y="6386505"/>
                <a:ext cx="3962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/>
                  <a:t>: Total weekly emissions change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408F70-C294-0F3C-73EA-EB29112D1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656" y="6386505"/>
                <a:ext cx="3962399" cy="369332"/>
              </a:xfrm>
              <a:prstGeom prst="rect">
                <a:avLst/>
              </a:prstGeom>
              <a:blipFill>
                <a:blip r:embed="rId3"/>
                <a:stretch>
                  <a:fillRect t="-1034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5D3107BB-8786-1AE2-608B-268DAF46C4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07" r="68201" b="8470"/>
          <a:stretch/>
        </p:blipFill>
        <p:spPr>
          <a:xfrm>
            <a:off x="-96644" y="1429464"/>
            <a:ext cx="4031508" cy="2456424"/>
          </a:xfrm>
          <a:prstGeom prst="rect">
            <a:avLst/>
          </a:prstGeom>
        </p:spPr>
      </p:pic>
      <p:pic>
        <p:nvPicPr>
          <p:cNvPr id="6" name="Picture 5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B6678BB7-4A52-0A01-94B2-6CCBC4BC9E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8" t="64047" r="34724" b="8890"/>
          <a:stretch/>
        </p:blipFill>
        <p:spPr>
          <a:xfrm>
            <a:off x="4358268" y="1376932"/>
            <a:ext cx="3950453" cy="2495102"/>
          </a:xfrm>
          <a:prstGeom prst="rect">
            <a:avLst/>
          </a:prstGeom>
        </p:spPr>
      </p:pic>
      <p:pic>
        <p:nvPicPr>
          <p:cNvPr id="7" name="Picture 6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3B23043E-0927-764D-6711-94DC8AEFFE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7" t="62401" r="1741" b="8087"/>
          <a:stretch/>
        </p:blipFill>
        <p:spPr>
          <a:xfrm>
            <a:off x="8308721" y="1246253"/>
            <a:ext cx="3883279" cy="2670721"/>
          </a:xfrm>
          <a:prstGeom prst="rect">
            <a:avLst/>
          </a:prstGeom>
        </p:spPr>
      </p:pic>
      <p:pic>
        <p:nvPicPr>
          <p:cNvPr id="12" name="Picture 11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E64997D6-9468-75AD-D213-D2702B6D96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05" r="66900" b="-1001"/>
          <a:stretch/>
        </p:blipFill>
        <p:spPr>
          <a:xfrm>
            <a:off x="330322" y="3733684"/>
            <a:ext cx="3409883" cy="5811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56B9ED-384A-1313-E3F0-4474E7A202C5}"/>
              </a:ext>
            </a:extLst>
          </p:cNvPr>
          <p:cNvSpPr txBox="1"/>
          <p:nvPr/>
        </p:nvSpPr>
        <p:spPr>
          <a:xfrm>
            <a:off x="5168023" y="1061587"/>
            <a:ext cx="245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  <a:r>
              <a:rPr lang="en-US" baseline="-25000" dirty="0"/>
              <a:t>x</a:t>
            </a:r>
            <a:r>
              <a:rPr lang="en-US" dirty="0"/>
              <a:t> emissions change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98518C-CB74-D19F-ACC9-C2E1C4F00043}"/>
              </a:ext>
            </a:extLst>
          </p:cNvPr>
          <p:cNvSpPr txBox="1"/>
          <p:nvPr/>
        </p:nvSpPr>
        <p:spPr>
          <a:xfrm>
            <a:off x="9326675" y="1061587"/>
            <a:ext cx="245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emissions change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B2AAC-98D1-15CD-B85B-A2B33AC25600}"/>
              </a:ext>
            </a:extLst>
          </p:cNvPr>
          <p:cNvSpPr txBox="1"/>
          <p:nvPr/>
        </p:nvSpPr>
        <p:spPr>
          <a:xfrm>
            <a:off x="1009371" y="1061587"/>
            <a:ext cx="245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</a:t>
            </a:r>
            <a:r>
              <a:rPr lang="en-US" baseline="-25000" dirty="0"/>
              <a:t>2</a:t>
            </a:r>
            <a:r>
              <a:rPr lang="en-US" dirty="0"/>
              <a:t> emissions change </a:t>
            </a:r>
          </a:p>
        </p:txBody>
      </p:sp>
    </p:spTree>
    <p:extLst>
      <p:ext uri="{BB962C8B-B14F-4D97-AF65-F5344CB8AC3E}">
        <p14:creationId xmlns:p14="http://schemas.microsoft.com/office/powerpoint/2010/main" val="7849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BCE45D-3633-1789-F09C-DA4FA9BDA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44" y="365125"/>
            <a:ext cx="11611428" cy="57467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Coal facilities across the US drove emissions increases over business as usual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1ED522-A323-2145-33E5-AF7884CE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408D8F1-F7C4-844B-99D1-C7E3C4ACB7A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A74AB6-195E-FDF6-E954-18BA4C7D0D7B}"/>
              </a:ext>
            </a:extLst>
          </p:cNvPr>
          <p:cNvSpPr txBox="1"/>
          <p:nvPr/>
        </p:nvSpPr>
        <p:spPr>
          <a:xfrm>
            <a:off x="178438" y="1316827"/>
            <a:ext cx="53047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Coal EGU drives the emission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Increased SO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from facilities without scrubbers in Regions 5 &amp; 6</a:t>
            </a:r>
            <a:endParaRPr lang="en-US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AFD631-AF5A-ED36-F778-49AD147B3507}"/>
              </a:ext>
            </a:extLst>
          </p:cNvPr>
          <p:cNvSpPr txBox="1"/>
          <p:nvPr/>
        </p:nvSpPr>
        <p:spPr>
          <a:xfrm>
            <a:off x="2452914" y="-580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B705B1-BDC8-7293-ACDE-18CF8AC03336}"/>
              </a:ext>
            </a:extLst>
          </p:cNvPr>
          <p:cNvSpPr txBox="1"/>
          <p:nvPr/>
        </p:nvSpPr>
        <p:spPr>
          <a:xfrm rot="5400000">
            <a:off x="11231295" y="3801980"/>
            <a:ext cx="155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EPA Regions</a:t>
            </a:r>
          </a:p>
        </p:txBody>
      </p:sp>
      <p:pic>
        <p:nvPicPr>
          <p:cNvPr id="3" name="Picture 2" descr="Chart, funnel chart&#10;&#10;Description automatically generated">
            <a:extLst>
              <a:ext uri="{FF2B5EF4-FFF2-40B4-BE49-F238E27FC236}">
                <a16:creationId xmlns:a16="http://schemas.microsoft.com/office/drawing/2014/main" id="{204D3F15-CF03-E079-FDA9-2658D4E29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15292"/>
            <a:ext cx="5742708" cy="574270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F2DD043-78DB-678F-E0DD-912F315AD29A}"/>
              </a:ext>
            </a:extLst>
          </p:cNvPr>
          <p:cNvSpPr/>
          <p:nvPr/>
        </p:nvSpPr>
        <p:spPr>
          <a:xfrm>
            <a:off x="10050332" y="1660264"/>
            <a:ext cx="213153" cy="22090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0BD57C6-7EC4-2E92-CDF9-43F2CC26A803}"/>
              </a:ext>
            </a:extLst>
          </p:cNvPr>
          <p:cNvSpPr/>
          <p:nvPr/>
        </p:nvSpPr>
        <p:spPr>
          <a:xfrm>
            <a:off x="11092558" y="4177242"/>
            <a:ext cx="175395" cy="18842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359942-4E71-A8CF-FA87-99BA42090982}"/>
              </a:ext>
            </a:extLst>
          </p:cNvPr>
          <p:cNvSpPr/>
          <p:nvPr/>
        </p:nvSpPr>
        <p:spPr>
          <a:xfrm>
            <a:off x="10433971" y="3666646"/>
            <a:ext cx="213153" cy="22090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9903D2-8C6F-3BA5-E410-58FE65580B36}"/>
              </a:ext>
            </a:extLst>
          </p:cNvPr>
          <p:cNvSpPr/>
          <p:nvPr/>
        </p:nvSpPr>
        <p:spPr>
          <a:xfrm>
            <a:off x="9981059" y="5672446"/>
            <a:ext cx="213153" cy="22090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FA7AEEA-84F6-C349-4B42-B4A2AF5A8466}"/>
              </a:ext>
            </a:extLst>
          </p:cNvPr>
          <p:cNvSpPr/>
          <p:nvPr/>
        </p:nvSpPr>
        <p:spPr>
          <a:xfrm>
            <a:off x="7458241" y="2669405"/>
            <a:ext cx="221674" cy="20881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AFADA3-ED93-741E-6B2C-A028D3E1CF9C}"/>
              </a:ext>
            </a:extLst>
          </p:cNvPr>
          <p:cNvSpPr/>
          <p:nvPr/>
        </p:nvSpPr>
        <p:spPr>
          <a:xfrm>
            <a:off x="7408034" y="4150690"/>
            <a:ext cx="221673" cy="24938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38F6F6-E0EF-5555-0D9A-621E38446E3C}"/>
              </a:ext>
            </a:extLst>
          </p:cNvPr>
          <p:cNvSpPr/>
          <p:nvPr/>
        </p:nvSpPr>
        <p:spPr>
          <a:xfrm>
            <a:off x="7337305" y="3663538"/>
            <a:ext cx="213153" cy="22090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076E5E9-7BBC-DE80-A371-49AFED339091}"/>
              </a:ext>
            </a:extLst>
          </p:cNvPr>
          <p:cNvSpPr/>
          <p:nvPr/>
        </p:nvSpPr>
        <p:spPr>
          <a:xfrm>
            <a:off x="7211465" y="5671763"/>
            <a:ext cx="213153" cy="22090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DC01B2-5779-A8E1-DF83-00EDA6FEF8A1}"/>
              </a:ext>
            </a:extLst>
          </p:cNvPr>
          <p:cNvSpPr/>
          <p:nvPr/>
        </p:nvSpPr>
        <p:spPr>
          <a:xfrm>
            <a:off x="7321910" y="3163594"/>
            <a:ext cx="221673" cy="22465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070145-A5D7-34D2-005E-F6FCB041C84C}"/>
              </a:ext>
            </a:extLst>
          </p:cNvPr>
          <p:cNvSpPr/>
          <p:nvPr/>
        </p:nvSpPr>
        <p:spPr>
          <a:xfrm>
            <a:off x="7345443" y="5179607"/>
            <a:ext cx="203928" cy="22090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BBEF4D3-AC78-23E7-C5E5-E9A8D44F857B}"/>
              </a:ext>
            </a:extLst>
          </p:cNvPr>
          <p:cNvSpPr/>
          <p:nvPr/>
        </p:nvSpPr>
        <p:spPr>
          <a:xfrm>
            <a:off x="7338370" y="4667400"/>
            <a:ext cx="203929" cy="22090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9BD87EB9-6662-02EA-3E73-9C231559BB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" t="12668" r="5135" b="12391"/>
          <a:stretch/>
        </p:blipFill>
        <p:spPr>
          <a:xfrm>
            <a:off x="829786" y="4150690"/>
            <a:ext cx="4069548" cy="22578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55EC8A5-55CC-ED36-EBEA-4D2D80EEC6D8}"/>
              </a:ext>
            </a:extLst>
          </p:cNvPr>
          <p:cNvSpPr txBox="1"/>
          <p:nvPr/>
        </p:nvSpPr>
        <p:spPr>
          <a:xfrm>
            <a:off x="715029" y="5948531"/>
            <a:ext cx="209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EPA Regions</a:t>
            </a:r>
          </a:p>
        </p:txBody>
      </p:sp>
    </p:spTree>
    <p:extLst>
      <p:ext uri="{BB962C8B-B14F-4D97-AF65-F5344CB8AC3E}">
        <p14:creationId xmlns:p14="http://schemas.microsoft.com/office/powerpoint/2010/main" val="207266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BCE45D-3633-1789-F09C-DA4FA9BDA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43" y="84233"/>
            <a:ext cx="12226965" cy="85556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Coal facilities operated more time during intervention period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1ED522-A323-2145-33E5-AF7884CE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6583" y="6408642"/>
            <a:ext cx="2743200" cy="365125"/>
          </a:xfrm>
        </p:spPr>
        <p:txBody>
          <a:bodyPr/>
          <a:lstStyle/>
          <a:p>
            <a:fld id="{F408D8F1-F7C4-844B-99D1-C7E3C4ACB7A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AFD631-AF5A-ED36-F778-49AD147B3507}"/>
              </a:ext>
            </a:extLst>
          </p:cNvPr>
          <p:cNvSpPr txBox="1"/>
          <p:nvPr/>
        </p:nvSpPr>
        <p:spPr>
          <a:xfrm>
            <a:off x="2452914" y="-580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B705B1-BDC8-7293-ACDE-18CF8AC03336}"/>
              </a:ext>
            </a:extLst>
          </p:cNvPr>
          <p:cNvSpPr txBox="1"/>
          <p:nvPr/>
        </p:nvSpPr>
        <p:spPr>
          <a:xfrm rot="5400000">
            <a:off x="9569078" y="3876771"/>
            <a:ext cx="155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EPA Regions</a:t>
            </a:r>
          </a:p>
        </p:txBody>
      </p:sp>
      <p:pic>
        <p:nvPicPr>
          <p:cNvPr id="6" name="Picture 5" descr="Chart, funnel chart, box and whisker chart&#10;&#10;Description automatically generated">
            <a:extLst>
              <a:ext uri="{FF2B5EF4-FFF2-40B4-BE49-F238E27FC236}">
                <a16:creationId xmlns:a16="http://schemas.microsoft.com/office/drawing/2014/main" id="{D9321F53-BBC9-47B9-82A9-6BCC8B2AA9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656" y="1082296"/>
            <a:ext cx="4128655" cy="5780117"/>
          </a:xfrm>
          <a:prstGeom prst="rect">
            <a:avLst/>
          </a:prstGeom>
        </p:spPr>
      </p:pic>
      <p:pic>
        <p:nvPicPr>
          <p:cNvPr id="10" name="Picture 9" descr="Chart, funnel chart, box and whisker chart&#10;&#10;Description automatically generated">
            <a:extLst>
              <a:ext uri="{FF2B5EF4-FFF2-40B4-BE49-F238E27FC236}">
                <a16:creationId xmlns:a16="http://schemas.microsoft.com/office/drawing/2014/main" id="{0CEEAF8B-091A-2175-076D-ED65ADD97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857" y="1063271"/>
            <a:ext cx="4128655" cy="5780117"/>
          </a:xfrm>
          <a:prstGeom prst="rect">
            <a:avLst/>
          </a:prstGeom>
          <a:ln w="38100"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FBF3CC-2800-D982-DAF6-33495A7E2DDB}"/>
              </a:ext>
            </a:extLst>
          </p:cNvPr>
          <p:cNvSpPr/>
          <p:nvPr/>
        </p:nvSpPr>
        <p:spPr>
          <a:xfrm>
            <a:off x="4571998" y="2943788"/>
            <a:ext cx="235527" cy="23552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93D9F2-E029-6759-F2F1-BD9845AAC1CF}"/>
              </a:ext>
            </a:extLst>
          </p:cNvPr>
          <p:cNvSpPr/>
          <p:nvPr/>
        </p:nvSpPr>
        <p:spPr>
          <a:xfrm>
            <a:off x="4536830" y="3979705"/>
            <a:ext cx="235527" cy="23552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0A8E51-3C7D-8140-F0F7-555FEDAD3761}"/>
              </a:ext>
            </a:extLst>
          </p:cNvPr>
          <p:cNvSpPr/>
          <p:nvPr/>
        </p:nvSpPr>
        <p:spPr>
          <a:xfrm>
            <a:off x="8899320" y="2430917"/>
            <a:ext cx="235527" cy="23552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C407C1-ED1F-C7B4-46D2-5B0B4B6E3B0B}"/>
              </a:ext>
            </a:extLst>
          </p:cNvPr>
          <p:cNvSpPr/>
          <p:nvPr/>
        </p:nvSpPr>
        <p:spPr>
          <a:xfrm>
            <a:off x="8890528" y="2934995"/>
            <a:ext cx="235527" cy="23552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D7D3B8-3BFC-266F-E262-8FEABA21CBCF}"/>
              </a:ext>
            </a:extLst>
          </p:cNvPr>
          <p:cNvSpPr/>
          <p:nvPr/>
        </p:nvSpPr>
        <p:spPr>
          <a:xfrm>
            <a:off x="4453703" y="5549639"/>
            <a:ext cx="235527" cy="23552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8A7B8F6-BE30-B08C-A1CF-AC654A3EBECF}"/>
              </a:ext>
            </a:extLst>
          </p:cNvPr>
          <p:cNvSpPr/>
          <p:nvPr/>
        </p:nvSpPr>
        <p:spPr>
          <a:xfrm>
            <a:off x="9207703" y="3966581"/>
            <a:ext cx="235527" cy="23552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2A6167-197D-32A1-0189-FD64A5D96A73}"/>
              </a:ext>
            </a:extLst>
          </p:cNvPr>
          <p:cNvSpPr/>
          <p:nvPr/>
        </p:nvSpPr>
        <p:spPr>
          <a:xfrm>
            <a:off x="8888661" y="5509908"/>
            <a:ext cx="235527" cy="23552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4E8D1AF-29FD-BE1D-42CE-533C01967B0E}"/>
              </a:ext>
            </a:extLst>
          </p:cNvPr>
          <p:cNvSpPr/>
          <p:nvPr/>
        </p:nvSpPr>
        <p:spPr>
          <a:xfrm>
            <a:off x="4254852" y="5021869"/>
            <a:ext cx="235527" cy="23552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CE31F6-6B92-E0EC-872A-2D83F8315591}"/>
              </a:ext>
            </a:extLst>
          </p:cNvPr>
          <p:cNvSpPr/>
          <p:nvPr/>
        </p:nvSpPr>
        <p:spPr>
          <a:xfrm>
            <a:off x="8482807" y="5005078"/>
            <a:ext cx="235527" cy="23552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F2A823-52F9-8ABB-DA64-8818924DC981}"/>
              </a:ext>
            </a:extLst>
          </p:cNvPr>
          <p:cNvSpPr/>
          <p:nvPr/>
        </p:nvSpPr>
        <p:spPr>
          <a:xfrm>
            <a:off x="4152892" y="2424666"/>
            <a:ext cx="235527" cy="23552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B0614A4-9664-B54C-315F-5DDFA306E69A}"/>
              </a:ext>
            </a:extLst>
          </p:cNvPr>
          <p:cNvSpPr/>
          <p:nvPr/>
        </p:nvSpPr>
        <p:spPr>
          <a:xfrm>
            <a:off x="8520123" y="3448616"/>
            <a:ext cx="235527" cy="23552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781F5BF-7C8A-00DF-D828-04C371C437AE}"/>
              </a:ext>
            </a:extLst>
          </p:cNvPr>
          <p:cNvSpPr/>
          <p:nvPr/>
        </p:nvSpPr>
        <p:spPr>
          <a:xfrm>
            <a:off x="8428404" y="4485814"/>
            <a:ext cx="235527" cy="23552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E0C4F3-8744-CB3F-7541-BBFE3963D86E}"/>
              </a:ext>
            </a:extLst>
          </p:cNvPr>
          <p:cNvSpPr txBox="1"/>
          <p:nvPr/>
        </p:nvSpPr>
        <p:spPr>
          <a:xfrm>
            <a:off x="2894361" y="708967"/>
            <a:ext cx="7101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EGU facility characteristics driven emissions change</a:t>
            </a:r>
          </a:p>
        </p:txBody>
      </p:sp>
    </p:spTree>
    <p:extLst>
      <p:ext uri="{BB962C8B-B14F-4D97-AF65-F5344CB8AC3E}">
        <p14:creationId xmlns:p14="http://schemas.microsoft.com/office/powerpoint/2010/main" val="15151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E171E-15A7-7A45-2B72-3727730EB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41" y="365125"/>
            <a:ext cx="11845159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HYSPLIT Average Dispersion model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HyADS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Exposure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93BF4-31A5-ADE7-BD3C-110579035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62" y="1847849"/>
            <a:ext cx="5599879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Reduced complexity model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Tracks air parcels based on wind speed and directions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Estimates unitless exposure, which is converted to “coal PM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with statistical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3B95E-4874-5681-F9C6-B2AE533D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D8F1-F7C4-844B-99D1-C7E3C4ACB7A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33972378-E8E5-D5EC-417B-03B633338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06"/>
          <a:stretch/>
        </p:blipFill>
        <p:spPr>
          <a:xfrm>
            <a:off x="5455291" y="1574799"/>
            <a:ext cx="6310618" cy="478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4067C4-C2D3-DCCA-F0E7-B009AB0B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205" y="114031"/>
            <a:ext cx="1084506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Coal SO</a:t>
            </a:r>
            <a:r>
              <a:rPr lang="en-US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contributions to ambient PM</a:t>
            </a:r>
            <a:r>
              <a:rPr lang="en-US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2.5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increased relative from BAU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0E1E80-1954-06CC-16BF-77640575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6007" y="6718957"/>
            <a:ext cx="2743200" cy="365125"/>
          </a:xfrm>
        </p:spPr>
        <p:txBody>
          <a:bodyPr/>
          <a:lstStyle/>
          <a:p>
            <a:fld id="{F408D8F1-F7C4-844B-99D1-C7E3C4ACB7A2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184877-5DD2-840E-22FC-177B0D689BA2}"/>
              </a:ext>
            </a:extLst>
          </p:cNvPr>
          <p:cNvSpPr txBox="1"/>
          <p:nvPr/>
        </p:nvSpPr>
        <p:spPr>
          <a:xfrm>
            <a:off x="3720327" y="1724831"/>
            <a:ext cx="4523128" cy="950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March-December, 2020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0.01µg m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(26%) increase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242D0299-1C40-5883-7781-5352E3223B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61"/>
          <a:stretch/>
        </p:blipFill>
        <p:spPr>
          <a:xfrm>
            <a:off x="3342600" y="2749012"/>
            <a:ext cx="5278582" cy="397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8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97357A-EA6D-D164-7D15-80E8C7151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5F96B-9875-5403-90B9-7ABBDBC84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EGU SO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NO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and CO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emissions increased after the COVID-19 lockdowns compared to BAU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Pronounced increases in the East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Increases driven by increased operations at coal facilities</a:t>
            </a:r>
          </a:p>
          <a:p>
            <a:pPr lvl="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Coal emissions drove higher exposure associated with SO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relative to BAU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46CF95-4CD7-9F46-DC59-58C268A8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D8F1-F7C4-844B-99D1-C7E3C4ACB7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C1BC-A350-4ACF-342A-9D5B44BE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A5BD5-AAF1-345C-BA8F-C44EE7C28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work was supported by research funding from EPA 835872 and George Mason University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E8A04-A13D-1EC3-0D1C-60869E8F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D8F1-F7C4-844B-99D1-C7E3C4ACB7A2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6" descr="EPA-logo – Great Lakes Now">
            <a:extLst>
              <a:ext uri="{FF2B5EF4-FFF2-40B4-BE49-F238E27FC236}">
                <a16:creationId xmlns:a16="http://schemas.microsoft.com/office/drawing/2014/main" id="{5D763F11-4DE3-04D7-B481-907176531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125" y="3150703"/>
            <a:ext cx="2659865" cy="263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629EB1D-2566-547F-3D7F-E2829332A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44" y="3429000"/>
            <a:ext cx="2819400" cy="183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775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E2778-79DA-1775-802D-C36FFB17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CF852-C0D8-77FA-7CF6-BD819CFE9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0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US coal power plant emissions changes and inequities since 1999</a:t>
            </a:r>
            <a:endParaRPr lang="en-US" sz="3600" b="0" strike="noStrike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Presented by: Lucas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Henneman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Authors: Lucas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Henneman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Munshi Md Rasel, Christine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Choirat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Susan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Anenberg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Corwin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Zigler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Time: October 18, 2022, 9am @ Grumman Auditorium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F50C2-FD9B-AC8B-5842-A920AD659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D8F1-F7C4-844B-99D1-C7E3C4ACB7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8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4697-2405-0AA0-7F3B-5BB6E3C1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51" y="196265"/>
            <a:ext cx="10515600" cy="627652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87F36-5EE1-F11E-5FA1-A6FC685B6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51" y="5586482"/>
            <a:ext cx="11013923" cy="80387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U.S. power plants have historically contributed a big role in terms of air pollution and climate impact in the country</a:t>
            </a:r>
            <a:endParaRPr lang="en-US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E093E-FE95-CFD0-AF7B-8CCADB4C2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4240"/>
            <a:ext cx="2743200" cy="365125"/>
          </a:xfrm>
        </p:spPr>
        <p:txBody>
          <a:bodyPr/>
          <a:lstStyle/>
          <a:p>
            <a:fld id="{F408D8F1-F7C4-844B-99D1-C7E3C4ACB7A2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Chart, funnel chart&#10;&#10;Description automatically generated">
            <a:extLst>
              <a:ext uri="{FF2B5EF4-FFF2-40B4-BE49-F238E27FC236}">
                <a16:creationId xmlns:a16="http://schemas.microsoft.com/office/drawing/2014/main" id="{2DFFE791-EADD-E3AF-DE97-2869D7AE9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05" y="1264126"/>
            <a:ext cx="5803905" cy="29997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71210C-27A7-DA3F-F934-B47F80CE670A}"/>
              </a:ext>
            </a:extLst>
          </p:cNvPr>
          <p:cNvSpPr txBox="1"/>
          <p:nvPr/>
        </p:nvSpPr>
        <p:spPr>
          <a:xfrm>
            <a:off x="0" y="4271656"/>
            <a:ext cx="65761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Health Effects Institute. 2020. State of Global Air 2020. Special Report. Boston, 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F7E2E2-3586-CFD9-F959-0D6CB6304100}"/>
              </a:ext>
            </a:extLst>
          </p:cNvPr>
          <p:cNvSpPr txBox="1"/>
          <p:nvPr/>
        </p:nvSpPr>
        <p:spPr>
          <a:xfrm>
            <a:off x="7376513" y="4212272"/>
            <a:ext cx="4498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Power plant facilities in the U.S.</a:t>
            </a: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EDFE91CA-313F-9AC6-E83B-F9A14C1A86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25" t="14853" r="5092" b="8666"/>
          <a:stretch/>
        </p:blipFill>
        <p:spPr>
          <a:xfrm>
            <a:off x="7064855" y="1242412"/>
            <a:ext cx="4810249" cy="296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1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2C2CE8-0AC2-8B86-891D-CE46B5C0E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DAB30-3FFB-8B3F-83E8-B46B3CBD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D8F1-F7C4-844B-99D1-C7E3C4ACB7A2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67BF48-121C-E769-42E3-48D8260059AF}"/>
              </a:ext>
            </a:extLst>
          </p:cNvPr>
          <p:cNvSpPr txBox="1"/>
          <p:nvPr/>
        </p:nvSpPr>
        <p:spPr>
          <a:xfrm>
            <a:off x="2545556" y="2613392"/>
            <a:ext cx="71008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Questions?</a:t>
            </a:r>
          </a:p>
          <a:p>
            <a:pPr algn="ctr"/>
            <a:r>
              <a:rPr lang="en-US" sz="4400" dirty="0">
                <a:hlinkClick r:id="rId2"/>
              </a:rPr>
              <a:t>mrasel@gmu.edu</a:t>
            </a:r>
            <a:r>
              <a:rPr lang="en-US" sz="4400" dirty="0"/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BC0DFAA-C45A-89A1-46D9-4CF215AEA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592" y="13252"/>
            <a:ext cx="2819400" cy="183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SPH-logo-center-email-retina-2 | Harvard T.H. Chan School of Public Health">
            <a:extLst>
              <a:ext uri="{FF2B5EF4-FFF2-40B4-BE49-F238E27FC236}">
                <a16:creationId xmlns:a16="http://schemas.microsoft.com/office/drawing/2014/main" id="{757DF280-B6B4-C1F0-A532-58E92EB62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472735"/>
            <a:ext cx="1989357" cy="128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PA-logo – Great Lakes Now">
            <a:extLst>
              <a:ext uri="{FF2B5EF4-FFF2-40B4-BE49-F238E27FC236}">
                <a16:creationId xmlns:a16="http://schemas.microsoft.com/office/drawing/2014/main" id="{AE21B5DD-8900-E7E9-982E-9BA184F86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56" y="572879"/>
            <a:ext cx="1273719" cy="126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792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3830A-90BF-16F7-FB61-9A46F767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D8F1-F7C4-844B-99D1-C7E3C4ACB7A2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C4EB4F61-B861-F135-2A6A-FBB2AA6EA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5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7953C-65A1-F1B5-4F70-ACAB8E57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D8F1-F7C4-844B-99D1-C7E3C4ACB7A2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E04CE883-85DC-CC9C-639D-EF787D6B2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8600"/>
            <a:ext cx="457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B8673-7EE0-CB33-6AB7-75B9CF428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4C5EE569-80D6-2C5C-4F32-794AE260B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7988" y="365125"/>
            <a:ext cx="4588194" cy="642347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B7A2D-6E06-3C21-0DD8-5F384A4AA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D8F1-F7C4-844B-99D1-C7E3C4ACB7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DCAB-98FB-CE2B-DED2-B0D8E3813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Emissions of many sources decreased during COVID-19 lockdown period—what was the impact on power plant emissions?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B3745-B3BE-15A5-10F6-1F1909577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D8F1-F7C4-844B-99D1-C7E3C4ACB7A2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A0AA09-76C2-7F32-74B7-E9460AE5BEEE}"/>
              </a:ext>
            </a:extLst>
          </p:cNvPr>
          <p:cNvSpPr txBox="1"/>
          <p:nvPr/>
        </p:nvSpPr>
        <p:spPr>
          <a:xfrm>
            <a:off x="1508341" y="4342367"/>
            <a:ext cx="1566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COVID-19</a:t>
            </a:r>
          </a:p>
        </p:txBody>
      </p:sp>
      <p:pic>
        <p:nvPicPr>
          <p:cNvPr id="1026" name="Picture 2" descr="Coronavirus">
            <a:extLst>
              <a:ext uri="{FF2B5EF4-FFF2-40B4-BE49-F238E27FC236}">
                <a16:creationId xmlns:a16="http://schemas.microsoft.com/office/drawing/2014/main" id="{BD3B86DB-C24D-4406-E782-7FDE20A37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59" y="2743327"/>
            <a:ext cx="2338822" cy="155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FAA1F0-6ED2-F20C-A27D-4C1221AA15A3}"/>
              </a:ext>
            </a:extLst>
          </p:cNvPr>
          <p:cNvSpPr txBox="1"/>
          <p:nvPr/>
        </p:nvSpPr>
        <p:spPr>
          <a:xfrm>
            <a:off x="4509370" y="2827181"/>
            <a:ext cx="2551134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Lockdown (March-April, 2020)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1F3E35-E234-5F1D-7193-878D21157BED}"/>
              </a:ext>
            </a:extLst>
          </p:cNvPr>
          <p:cNvSpPr txBox="1"/>
          <p:nvPr/>
        </p:nvSpPr>
        <p:spPr>
          <a:xfrm>
            <a:off x="7912443" y="2427997"/>
            <a:ext cx="2404997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Mobile Emissions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A3679-A02A-3729-D7E1-0D53450E9207}"/>
              </a:ext>
            </a:extLst>
          </p:cNvPr>
          <p:cNvSpPr txBox="1"/>
          <p:nvPr/>
        </p:nvSpPr>
        <p:spPr>
          <a:xfrm>
            <a:off x="7926066" y="3701846"/>
            <a:ext cx="2404997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Stationary power plant emissions</a:t>
            </a:r>
            <a:r>
              <a:rPr lang="en-US" sz="2800" dirty="0">
                <a:solidFill>
                  <a:srgbClr val="FF0000"/>
                </a:solidFill>
              </a:rPr>
              <a:t>??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E54204A7-AAF1-D785-C627-AD9014972B39}"/>
              </a:ext>
            </a:extLst>
          </p:cNvPr>
          <p:cNvSpPr/>
          <p:nvPr/>
        </p:nvSpPr>
        <p:spPr>
          <a:xfrm>
            <a:off x="9982200" y="2601773"/>
            <a:ext cx="239038" cy="626301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E512FB-0691-A72F-45B7-6E1D71776809}"/>
              </a:ext>
            </a:extLst>
          </p:cNvPr>
          <p:cNvSpPr txBox="1"/>
          <p:nvPr/>
        </p:nvSpPr>
        <p:spPr>
          <a:xfrm>
            <a:off x="0" y="6492875"/>
            <a:ext cx="6100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Refs: https://</a:t>
            </a:r>
            <a:r>
              <a:rPr lang="en-US" dirty="0" err="1"/>
              <a:t>www.who.int</a:t>
            </a:r>
            <a:r>
              <a:rPr lang="en-US" dirty="0"/>
              <a:t>/health-topics/coronavirus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0EAAEFDA-2790-560D-C042-7593E6F82814}"/>
              </a:ext>
            </a:extLst>
          </p:cNvPr>
          <p:cNvSpPr/>
          <p:nvPr/>
        </p:nvSpPr>
        <p:spPr>
          <a:xfrm>
            <a:off x="3626284" y="3415329"/>
            <a:ext cx="883086" cy="250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210B2DE8-EDA3-2AC8-F6FC-1488BAE0225F}"/>
              </a:ext>
            </a:extLst>
          </p:cNvPr>
          <p:cNvSpPr/>
          <p:nvPr/>
        </p:nvSpPr>
        <p:spPr>
          <a:xfrm rot="19987843">
            <a:off x="7069448" y="3100960"/>
            <a:ext cx="883086" cy="250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A205395D-DCC5-2C78-1C01-C6D59BA0E9CF}"/>
              </a:ext>
            </a:extLst>
          </p:cNvPr>
          <p:cNvSpPr/>
          <p:nvPr/>
        </p:nvSpPr>
        <p:spPr>
          <a:xfrm rot="2117149">
            <a:off x="7051741" y="3916055"/>
            <a:ext cx="883086" cy="250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8" grpId="0" animBg="1"/>
      <p:bldP spid="9" grpId="0" animBg="1"/>
      <p:bldP spid="7" grpId="0" animBg="1"/>
      <p:bldP spid="14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8338-F00D-A911-A95B-733BE3C4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E46F9A1-FFFD-138B-E754-C17B05D83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Quantify impact of COVID-19 intervention on power plant emissions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Identify facility characteristics that drives changes in emissions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Estimate PM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exposure changes associated with SO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emissions changes</a:t>
            </a:r>
            <a:endParaRPr lang="en-US" sz="4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6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7CC5A-0EBC-6CB6-A619-5F877964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02" y="256786"/>
            <a:ext cx="10515600" cy="527109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Steps followed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5D884-020B-D787-927C-756DA26E8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9331" y="6369093"/>
            <a:ext cx="2743200" cy="365125"/>
          </a:xfrm>
        </p:spPr>
        <p:txBody>
          <a:bodyPr/>
          <a:lstStyle/>
          <a:p>
            <a:fld id="{F408D8F1-F7C4-844B-99D1-C7E3C4ACB7A2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7BCB23-629D-8095-8C0D-DEBAE709C598}"/>
              </a:ext>
            </a:extLst>
          </p:cNvPr>
          <p:cNvSpPr txBox="1"/>
          <p:nvPr/>
        </p:nvSpPr>
        <p:spPr>
          <a:xfrm>
            <a:off x="2077324" y="2695907"/>
            <a:ext cx="269917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Power plant emissions data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59A88D-987C-541F-BF71-B6BF24458FEC}"/>
              </a:ext>
            </a:extLst>
          </p:cNvPr>
          <p:cNvSpPr txBox="1"/>
          <p:nvPr/>
        </p:nvSpPr>
        <p:spPr>
          <a:xfrm>
            <a:off x="5587144" y="1267121"/>
            <a:ext cx="2555838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Meteorological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014ABB-7902-42B2-AF47-F6AFFE93D3F9}"/>
              </a:ext>
            </a:extLst>
          </p:cNvPr>
          <p:cNvSpPr txBox="1"/>
          <p:nvPr/>
        </p:nvSpPr>
        <p:spPr>
          <a:xfrm>
            <a:off x="5649817" y="2886236"/>
            <a:ext cx="240499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GSYNTH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909F5-BCA1-D31C-005F-665EC84F9860}"/>
              </a:ext>
            </a:extLst>
          </p:cNvPr>
          <p:cNvSpPr txBox="1"/>
          <p:nvPr/>
        </p:nvSpPr>
        <p:spPr>
          <a:xfrm>
            <a:off x="4151975" y="3850150"/>
            <a:ext cx="2517731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Facility characteristics associated with emissions changes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07683A-862E-4A71-56D4-80F2C058E3D0}"/>
              </a:ext>
            </a:extLst>
          </p:cNvPr>
          <p:cNvSpPr txBox="1"/>
          <p:nvPr/>
        </p:nvSpPr>
        <p:spPr>
          <a:xfrm>
            <a:off x="6907340" y="3903622"/>
            <a:ext cx="2404997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Exposure change</a:t>
            </a:r>
            <a:endParaRPr lang="en-US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81211C-EF8B-BB91-3ADD-CAD550F5846B}"/>
              </a:ext>
            </a:extLst>
          </p:cNvPr>
          <p:cNvSpPr txBox="1"/>
          <p:nvPr/>
        </p:nvSpPr>
        <p:spPr>
          <a:xfrm>
            <a:off x="8696915" y="2635014"/>
            <a:ext cx="191124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Model evaluation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CF547044-857B-2133-D189-BDEBC4686B32}"/>
              </a:ext>
            </a:extLst>
          </p:cNvPr>
          <p:cNvSpPr/>
          <p:nvPr/>
        </p:nvSpPr>
        <p:spPr>
          <a:xfrm rot="5400000">
            <a:off x="6645865" y="2449659"/>
            <a:ext cx="639263" cy="20086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39643F04-6991-8DBC-592C-5D727F6550B6}"/>
              </a:ext>
            </a:extLst>
          </p:cNvPr>
          <p:cNvSpPr/>
          <p:nvPr/>
        </p:nvSpPr>
        <p:spPr>
          <a:xfrm rot="7483380">
            <a:off x="6423196" y="3540060"/>
            <a:ext cx="382181" cy="17948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D578FBAD-8013-166A-781C-A0E178709912}"/>
              </a:ext>
            </a:extLst>
          </p:cNvPr>
          <p:cNvSpPr/>
          <p:nvPr/>
        </p:nvSpPr>
        <p:spPr>
          <a:xfrm rot="3514598">
            <a:off x="7071194" y="3565085"/>
            <a:ext cx="430584" cy="1649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BF97AC9A-45F7-D18D-D6BF-AD32AC6A40CB}"/>
              </a:ext>
            </a:extLst>
          </p:cNvPr>
          <p:cNvSpPr/>
          <p:nvPr/>
        </p:nvSpPr>
        <p:spPr>
          <a:xfrm>
            <a:off x="4791443" y="3031697"/>
            <a:ext cx="858374" cy="2973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161DE4-48E6-44B0-4C0D-E3BB4D724617}"/>
              </a:ext>
            </a:extLst>
          </p:cNvPr>
          <p:cNvSpPr txBox="1"/>
          <p:nvPr/>
        </p:nvSpPr>
        <p:spPr>
          <a:xfrm>
            <a:off x="0" y="6457890"/>
            <a:ext cx="6076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GSYNTH: Generalized Synthetic Control Model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901B142A-DABB-FCF2-237A-36283712C9D7}"/>
              </a:ext>
            </a:extLst>
          </p:cNvPr>
          <p:cNvSpPr/>
          <p:nvPr/>
        </p:nvSpPr>
        <p:spPr>
          <a:xfrm>
            <a:off x="8062382" y="3011606"/>
            <a:ext cx="634533" cy="26499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71E75-E438-EB1B-5D35-D304873F1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91" y="116954"/>
            <a:ext cx="12370279" cy="84526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Generalized synthetic control (GSYNTH)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BE344-29B4-30AB-64E7-155ED2C86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891" y="5332317"/>
            <a:ext cx="11592618" cy="994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Computes counterfactual values using the control period’s time-varying information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CB0B31-7904-322F-4941-4D6AE0FB3138}"/>
              </a:ext>
            </a:extLst>
          </p:cNvPr>
          <p:cNvCxnSpPr/>
          <p:nvPr/>
        </p:nvCxnSpPr>
        <p:spPr>
          <a:xfrm>
            <a:off x="3894908" y="1439862"/>
            <a:ext cx="0" cy="33049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D690EA-13B5-EB0A-9984-385410F1A718}"/>
              </a:ext>
            </a:extLst>
          </p:cNvPr>
          <p:cNvCxnSpPr>
            <a:cxnSpLocks/>
          </p:cNvCxnSpPr>
          <p:nvPr/>
        </p:nvCxnSpPr>
        <p:spPr>
          <a:xfrm flipH="1" flipV="1">
            <a:off x="3894908" y="4732824"/>
            <a:ext cx="4402183" cy="384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F0428B-567B-C3F9-3DAD-A6BD6038630E}"/>
              </a:ext>
            </a:extLst>
          </p:cNvPr>
          <p:cNvCxnSpPr/>
          <p:nvPr/>
        </p:nvCxnSpPr>
        <p:spPr>
          <a:xfrm>
            <a:off x="5640976" y="1439862"/>
            <a:ext cx="0" cy="3304903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1AC45F-4889-B33F-AEC9-1D6C8383EEE6}"/>
              </a:ext>
            </a:extLst>
          </p:cNvPr>
          <p:cNvCxnSpPr/>
          <p:nvPr/>
        </p:nvCxnSpPr>
        <p:spPr>
          <a:xfrm>
            <a:off x="3894908" y="2693896"/>
            <a:ext cx="1746068" cy="54864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D68E4CD-C1A7-A377-CA65-7B7741BFB146}"/>
              </a:ext>
            </a:extLst>
          </p:cNvPr>
          <p:cNvCxnSpPr>
            <a:cxnSpLocks/>
          </p:cNvCxnSpPr>
          <p:nvPr/>
        </p:nvCxnSpPr>
        <p:spPr>
          <a:xfrm flipV="1">
            <a:off x="5640976" y="2778861"/>
            <a:ext cx="2656115" cy="4610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DAF392D-20C2-809F-C4CA-7AD3262EACD8}"/>
              </a:ext>
            </a:extLst>
          </p:cNvPr>
          <p:cNvCxnSpPr>
            <a:cxnSpLocks/>
          </p:cNvCxnSpPr>
          <p:nvPr/>
        </p:nvCxnSpPr>
        <p:spPr>
          <a:xfrm>
            <a:off x="5640975" y="3239905"/>
            <a:ext cx="2656116" cy="692599"/>
          </a:xfrm>
          <a:prstGeom prst="line">
            <a:avLst/>
          </a:prstGeom>
          <a:ln w="57150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F9F216C-B321-A184-A448-DDCC6148F417}"/>
              </a:ext>
            </a:extLst>
          </p:cNvPr>
          <p:cNvSpPr txBox="1"/>
          <p:nvPr/>
        </p:nvSpPr>
        <p:spPr>
          <a:xfrm>
            <a:off x="5850290" y="4094648"/>
            <a:ext cx="206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Intervention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3DC0E9-D0E7-D1A6-7DA7-72167FFCD3C2}"/>
              </a:ext>
            </a:extLst>
          </p:cNvPr>
          <p:cNvSpPr txBox="1"/>
          <p:nvPr/>
        </p:nvSpPr>
        <p:spPr>
          <a:xfrm rot="20926907">
            <a:off x="6420314" y="2474910"/>
            <a:ext cx="2213117" cy="47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Actual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092071C-25FE-C1F8-41E6-1840C1F91ED5}"/>
                  </a:ext>
                </a:extLst>
              </p:cNvPr>
              <p:cNvSpPr txBox="1"/>
              <p:nvPr/>
            </p:nvSpPr>
            <p:spPr>
              <a:xfrm rot="826299">
                <a:off x="6689038" y="3230987"/>
                <a:ext cx="1050400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AU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092071C-25FE-C1F8-41E6-1840C1F91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26299">
                <a:off x="6689038" y="3230987"/>
                <a:ext cx="1050400" cy="477888"/>
              </a:xfrm>
              <a:prstGeom prst="rect">
                <a:avLst/>
              </a:prstGeom>
              <a:blipFill>
                <a:blip r:embed="rId3"/>
                <a:stretch>
                  <a:fillRect l="-11111" t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CAD4D199-A2D1-05FF-B23F-3A500D96D10A}"/>
              </a:ext>
            </a:extLst>
          </p:cNvPr>
          <p:cNvSpPr txBox="1"/>
          <p:nvPr/>
        </p:nvSpPr>
        <p:spPr>
          <a:xfrm>
            <a:off x="5758518" y="4706656"/>
            <a:ext cx="291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Intervention period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4E4414-AC55-D708-9B66-20B17C806470}"/>
              </a:ext>
            </a:extLst>
          </p:cNvPr>
          <p:cNvSpPr txBox="1"/>
          <p:nvPr/>
        </p:nvSpPr>
        <p:spPr>
          <a:xfrm>
            <a:off x="3715785" y="4706656"/>
            <a:ext cx="2063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Control period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EB0E170-25F4-8066-B611-EA2B8B42CB73}"/>
              </a:ext>
            </a:extLst>
          </p:cNvPr>
          <p:cNvCxnSpPr>
            <a:cxnSpLocks/>
          </p:cNvCxnSpPr>
          <p:nvPr/>
        </p:nvCxnSpPr>
        <p:spPr>
          <a:xfrm>
            <a:off x="3894908" y="1439862"/>
            <a:ext cx="44021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099FA37-9A73-1DB2-A5F6-0790286C33B3}"/>
              </a:ext>
            </a:extLst>
          </p:cNvPr>
          <p:cNvCxnSpPr>
            <a:cxnSpLocks/>
          </p:cNvCxnSpPr>
          <p:nvPr/>
        </p:nvCxnSpPr>
        <p:spPr>
          <a:xfrm flipV="1">
            <a:off x="8297091" y="1439862"/>
            <a:ext cx="0" cy="33433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210AC91-D5AC-EC36-6032-29BB9364756A}"/>
              </a:ext>
            </a:extLst>
          </p:cNvPr>
          <p:cNvCxnSpPr/>
          <p:nvPr/>
        </p:nvCxnSpPr>
        <p:spPr>
          <a:xfrm flipH="1">
            <a:off x="5753078" y="4478513"/>
            <a:ext cx="250101" cy="1929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BE3BB81-A871-AB1D-111D-789C6BCAD92F}"/>
              </a:ext>
            </a:extLst>
          </p:cNvPr>
          <p:cNvSpPr txBox="1"/>
          <p:nvPr/>
        </p:nvSpPr>
        <p:spPr>
          <a:xfrm>
            <a:off x="8784099" y="6262042"/>
            <a:ext cx="3238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BAU: Business As Usual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C6F533-876B-820D-3E01-AB6E3153A9CF}"/>
              </a:ext>
            </a:extLst>
          </p:cNvPr>
          <p:cNvSpPr txBox="1"/>
          <p:nvPr/>
        </p:nvSpPr>
        <p:spPr>
          <a:xfrm rot="16200000">
            <a:off x="2876040" y="2812098"/>
            <a:ext cx="155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Emissions</a:t>
            </a:r>
          </a:p>
        </p:txBody>
      </p:sp>
    </p:spTree>
    <p:extLst>
      <p:ext uri="{BB962C8B-B14F-4D97-AF65-F5344CB8AC3E}">
        <p14:creationId xmlns:p14="http://schemas.microsoft.com/office/powerpoint/2010/main" val="39569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71E75-E438-EB1B-5D35-D304873F1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6" y="214854"/>
            <a:ext cx="12096747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Generalized synthetic control (GSYNTH)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BE344-29B4-30AB-64E7-155ED2C86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34" y="171144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Control period: Jan 2010- Feb 2020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Intervention period: March-Dec 2020 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Lockdown period: Mar-Apr</a:t>
            </a:r>
          </a:p>
          <a:p>
            <a:pPr lvl="1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Longterm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period: Mar-Dec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Analysis elements: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Electricity generating unit facilities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Weekly emissions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Covariates: 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Meteorology 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Precipitation, temperature, humidity, wind speed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CB0B31-7904-322F-4941-4D6AE0FB3138}"/>
              </a:ext>
            </a:extLst>
          </p:cNvPr>
          <p:cNvCxnSpPr/>
          <p:nvPr/>
        </p:nvCxnSpPr>
        <p:spPr>
          <a:xfrm>
            <a:off x="7587173" y="1391738"/>
            <a:ext cx="0" cy="33049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D690EA-13B5-EB0A-9984-385410F1A718}"/>
              </a:ext>
            </a:extLst>
          </p:cNvPr>
          <p:cNvCxnSpPr>
            <a:cxnSpLocks/>
          </p:cNvCxnSpPr>
          <p:nvPr/>
        </p:nvCxnSpPr>
        <p:spPr>
          <a:xfrm flipH="1" flipV="1">
            <a:off x="7587173" y="4684700"/>
            <a:ext cx="4402183" cy="384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F0428B-567B-C3F9-3DAD-A6BD6038630E}"/>
              </a:ext>
            </a:extLst>
          </p:cNvPr>
          <p:cNvCxnSpPr/>
          <p:nvPr/>
        </p:nvCxnSpPr>
        <p:spPr>
          <a:xfrm>
            <a:off x="9333241" y="1391738"/>
            <a:ext cx="0" cy="3304903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1AC45F-4889-B33F-AEC9-1D6C8383EEE6}"/>
              </a:ext>
            </a:extLst>
          </p:cNvPr>
          <p:cNvCxnSpPr/>
          <p:nvPr/>
        </p:nvCxnSpPr>
        <p:spPr>
          <a:xfrm>
            <a:off x="7587173" y="2645772"/>
            <a:ext cx="1746068" cy="54864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D68E4CD-C1A7-A377-CA65-7B7741BFB146}"/>
              </a:ext>
            </a:extLst>
          </p:cNvPr>
          <p:cNvCxnSpPr>
            <a:cxnSpLocks/>
          </p:cNvCxnSpPr>
          <p:nvPr/>
        </p:nvCxnSpPr>
        <p:spPr>
          <a:xfrm flipV="1">
            <a:off x="9333241" y="2730737"/>
            <a:ext cx="2656115" cy="4610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DAF392D-20C2-809F-C4CA-7AD3262EACD8}"/>
              </a:ext>
            </a:extLst>
          </p:cNvPr>
          <p:cNvCxnSpPr>
            <a:cxnSpLocks/>
          </p:cNvCxnSpPr>
          <p:nvPr/>
        </p:nvCxnSpPr>
        <p:spPr>
          <a:xfrm>
            <a:off x="9333240" y="3191781"/>
            <a:ext cx="2656116" cy="69259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F9F216C-B321-A184-A448-DDCC6148F417}"/>
              </a:ext>
            </a:extLst>
          </p:cNvPr>
          <p:cNvSpPr txBox="1"/>
          <p:nvPr/>
        </p:nvSpPr>
        <p:spPr>
          <a:xfrm>
            <a:off x="9542555" y="4046524"/>
            <a:ext cx="206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Intervention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3DC0E9-D0E7-D1A6-7DA7-72167FFCD3C2}"/>
              </a:ext>
            </a:extLst>
          </p:cNvPr>
          <p:cNvSpPr txBox="1"/>
          <p:nvPr/>
        </p:nvSpPr>
        <p:spPr>
          <a:xfrm rot="20926907">
            <a:off x="10121366" y="2516249"/>
            <a:ext cx="1293402" cy="47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Actual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092071C-25FE-C1F8-41E6-1840C1F91ED5}"/>
                  </a:ext>
                </a:extLst>
              </p:cNvPr>
              <p:cNvSpPr txBox="1"/>
              <p:nvPr/>
            </p:nvSpPr>
            <p:spPr>
              <a:xfrm rot="826299">
                <a:off x="10810792" y="3307558"/>
                <a:ext cx="1050400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AU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092071C-25FE-C1F8-41E6-1840C1F91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26299">
                <a:off x="10810792" y="3307558"/>
                <a:ext cx="1050400" cy="477888"/>
              </a:xfrm>
              <a:prstGeom prst="rect">
                <a:avLst/>
              </a:prstGeom>
              <a:blipFill>
                <a:blip r:embed="rId3"/>
                <a:stretch>
                  <a:fillRect l="-9890" t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CAD4D199-A2D1-05FF-B23F-3A500D96D10A}"/>
              </a:ext>
            </a:extLst>
          </p:cNvPr>
          <p:cNvSpPr txBox="1"/>
          <p:nvPr/>
        </p:nvSpPr>
        <p:spPr>
          <a:xfrm>
            <a:off x="9450783" y="4658532"/>
            <a:ext cx="291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Intervention period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4E4414-AC55-D708-9B66-20B17C806470}"/>
              </a:ext>
            </a:extLst>
          </p:cNvPr>
          <p:cNvSpPr txBox="1"/>
          <p:nvPr/>
        </p:nvSpPr>
        <p:spPr>
          <a:xfrm>
            <a:off x="7408050" y="4623356"/>
            <a:ext cx="2063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Control period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EB0E170-25F4-8066-B611-EA2B8B42CB73}"/>
              </a:ext>
            </a:extLst>
          </p:cNvPr>
          <p:cNvCxnSpPr>
            <a:cxnSpLocks/>
          </p:cNvCxnSpPr>
          <p:nvPr/>
        </p:nvCxnSpPr>
        <p:spPr>
          <a:xfrm>
            <a:off x="7587173" y="1391738"/>
            <a:ext cx="44021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099FA37-9A73-1DB2-A5F6-0790286C33B3}"/>
              </a:ext>
            </a:extLst>
          </p:cNvPr>
          <p:cNvCxnSpPr>
            <a:cxnSpLocks/>
          </p:cNvCxnSpPr>
          <p:nvPr/>
        </p:nvCxnSpPr>
        <p:spPr>
          <a:xfrm flipV="1">
            <a:off x="11989356" y="1391738"/>
            <a:ext cx="0" cy="33433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210AC91-D5AC-EC36-6032-29BB9364756A}"/>
              </a:ext>
            </a:extLst>
          </p:cNvPr>
          <p:cNvCxnSpPr/>
          <p:nvPr/>
        </p:nvCxnSpPr>
        <p:spPr>
          <a:xfrm flipH="1">
            <a:off x="9445343" y="4430389"/>
            <a:ext cx="250101" cy="1929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BE3BB81-A871-AB1D-111D-789C6BCAD92F}"/>
              </a:ext>
            </a:extLst>
          </p:cNvPr>
          <p:cNvSpPr txBox="1"/>
          <p:nvPr/>
        </p:nvSpPr>
        <p:spPr>
          <a:xfrm>
            <a:off x="9128343" y="6382480"/>
            <a:ext cx="3238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BAU: Business As Usual</a:t>
            </a:r>
          </a:p>
        </p:txBody>
      </p:sp>
    </p:spTree>
    <p:extLst>
      <p:ext uri="{BB962C8B-B14F-4D97-AF65-F5344CB8AC3E}">
        <p14:creationId xmlns:p14="http://schemas.microsoft.com/office/powerpoint/2010/main" val="17412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10FDE-C776-DE92-AA44-9489B945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D8F1-F7C4-844B-99D1-C7E3C4ACB7A2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A07423-1CCE-E76B-E61B-CF79E6B1BD66}"/>
              </a:ext>
            </a:extLst>
          </p:cNvPr>
          <p:cNvSpPr txBox="1"/>
          <p:nvPr/>
        </p:nvSpPr>
        <p:spPr>
          <a:xfrm>
            <a:off x="767327" y="1802115"/>
            <a:ext cx="2417634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Operational EGUs</a:t>
            </a:r>
          </a:p>
          <a:p>
            <a:pPr algn="ctr"/>
            <a:r>
              <a:rPr lang="en-US" sz="2400" dirty="0"/>
              <a:t>N=1654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3C0297-73D3-F2C8-9606-17092A87C7D6}"/>
              </a:ext>
            </a:extLst>
          </p:cNvPr>
          <p:cNvSpPr txBox="1"/>
          <p:nvPr/>
        </p:nvSpPr>
        <p:spPr>
          <a:xfrm>
            <a:off x="7890547" y="1726599"/>
            <a:ext cx="3492559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EGUs operating at least &gt;2015 year</a:t>
            </a:r>
          </a:p>
          <a:p>
            <a:pPr algn="ctr"/>
            <a:r>
              <a:rPr lang="en-US" sz="2400" dirty="0"/>
              <a:t>N=1310 remained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D0ECA-5CFD-A4C2-35E7-9AE97C0F9D75}"/>
              </a:ext>
            </a:extLst>
          </p:cNvPr>
          <p:cNvSpPr txBox="1"/>
          <p:nvPr/>
        </p:nvSpPr>
        <p:spPr>
          <a:xfrm>
            <a:off x="8152569" y="3507888"/>
            <a:ext cx="322652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Peaker Plants</a:t>
            </a:r>
          </a:p>
          <a:p>
            <a:pPr algn="ctr"/>
            <a:r>
              <a:rPr lang="en-US" sz="2400" dirty="0"/>
              <a:t>N=1205 remained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9836DF-66FE-7107-C3C6-776CA3293C6B}"/>
              </a:ext>
            </a:extLst>
          </p:cNvPr>
          <p:cNvSpPr txBox="1"/>
          <p:nvPr/>
        </p:nvSpPr>
        <p:spPr>
          <a:xfrm>
            <a:off x="3926811" y="1762757"/>
            <a:ext cx="322652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EGUs operating in 2020</a:t>
            </a:r>
          </a:p>
          <a:p>
            <a:pPr algn="ctr"/>
            <a:r>
              <a:rPr lang="en-US" sz="2400" dirty="0"/>
              <a:t>N=1403 remained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10F606-440A-2C41-25C4-B05A46761A3B}"/>
              </a:ext>
            </a:extLst>
          </p:cNvPr>
          <p:cNvSpPr txBox="1"/>
          <p:nvPr/>
        </p:nvSpPr>
        <p:spPr>
          <a:xfrm>
            <a:off x="4027995" y="3429562"/>
            <a:ext cx="3226523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EGUs&gt;15% operation 2010-2020</a:t>
            </a:r>
            <a:endParaRPr lang="en-US" sz="2400" baseline="30000" dirty="0"/>
          </a:p>
          <a:p>
            <a:pPr algn="ctr"/>
            <a:r>
              <a:rPr lang="en-US" sz="2400" dirty="0"/>
              <a:t>N=937 remained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6BE07B-979F-D11F-ED2A-41F1DFD2B41D}"/>
              </a:ext>
            </a:extLst>
          </p:cNvPr>
          <p:cNvCxnSpPr>
            <a:cxnSpLocks/>
          </p:cNvCxnSpPr>
          <p:nvPr/>
        </p:nvCxnSpPr>
        <p:spPr>
          <a:xfrm>
            <a:off x="3184961" y="2193497"/>
            <a:ext cx="7430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5AB7AD-24FC-9148-E341-EEB5DB5C20FA}"/>
              </a:ext>
            </a:extLst>
          </p:cNvPr>
          <p:cNvCxnSpPr>
            <a:cxnSpLocks/>
          </p:cNvCxnSpPr>
          <p:nvPr/>
        </p:nvCxnSpPr>
        <p:spPr>
          <a:xfrm>
            <a:off x="9720474" y="2949663"/>
            <a:ext cx="0" cy="5582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58103B7-EAA4-BFCE-BBDC-209140AECFB2}"/>
              </a:ext>
            </a:extLst>
          </p:cNvPr>
          <p:cNvSpPr txBox="1"/>
          <p:nvPr/>
        </p:nvSpPr>
        <p:spPr>
          <a:xfrm>
            <a:off x="1512" y="6154738"/>
            <a:ext cx="429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EGU: Electricity Generating Units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BBD0371-C678-6135-D0D7-547CB73B7975}"/>
              </a:ext>
            </a:extLst>
          </p:cNvPr>
          <p:cNvCxnSpPr>
            <a:cxnSpLocks/>
          </p:cNvCxnSpPr>
          <p:nvPr/>
        </p:nvCxnSpPr>
        <p:spPr>
          <a:xfrm>
            <a:off x="7153334" y="2193497"/>
            <a:ext cx="7430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31CDAF7-90FE-B3D7-0087-187F17A257D6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7254521" y="3923387"/>
            <a:ext cx="898048" cy="71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CF9B79D-0404-8281-1561-5F11D80D191E}"/>
              </a:ext>
            </a:extLst>
          </p:cNvPr>
          <p:cNvSpPr txBox="1"/>
          <p:nvPr/>
        </p:nvSpPr>
        <p:spPr>
          <a:xfrm>
            <a:off x="517299" y="37512"/>
            <a:ext cx="7186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Exclusions Criteria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4CB54B-D26D-3476-4B4E-4268784DDF0D}"/>
              </a:ext>
            </a:extLst>
          </p:cNvPr>
          <p:cNvSpPr txBox="1"/>
          <p:nvPr/>
        </p:nvSpPr>
        <p:spPr>
          <a:xfrm>
            <a:off x="481263" y="5174818"/>
            <a:ext cx="11229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937 EGUs across the U.S. (covering &gt;80% of original emissions) are used for this study of which 238 EGUs are coal fueled facilities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CA6068-5653-2398-D377-B5358E3463F0}"/>
              </a:ext>
            </a:extLst>
          </p:cNvPr>
          <p:cNvCxnSpPr>
            <a:cxnSpLocks/>
          </p:cNvCxnSpPr>
          <p:nvPr/>
        </p:nvCxnSpPr>
        <p:spPr>
          <a:xfrm flipH="1">
            <a:off x="3129944" y="3926957"/>
            <a:ext cx="898048" cy="71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879ADCF-225A-8EA2-2F73-8852D7352B7E}"/>
              </a:ext>
            </a:extLst>
          </p:cNvPr>
          <p:cNvSpPr txBox="1"/>
          <p:nvPr/>
        </p:nvSpPr>
        <p:spPr>
          <a:xfrm>
            <a:off x="1006468" y="4548118"/>
            <a:ext cx="241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937 EGU facilities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BC96A34-B355-6703-13CE-0EC857676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74" y="2949663"/>
            <a:ext cx="2417634" cy="17268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0C6BE1-187A-ED98-6FCA-4ECD1E48E513}"/>
              </a:ext>
            </a:extLst>
          </p:cNvPr>
          <p:cNvSpPr txBox="1"/>
          <p:nvPr/>
        </p:nvSpPr>
        <p:spPr>
          <a:xfrm>
            <a:off x="0" y="6457890"/>
            <a:ext cx="10986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Peaker plants: EGUs that come online only when there is a high demand in the area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27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530C5223-5E9D-73C8-8271-364077D83B72}"/>
              </a:ext>
            </a:extLst>
          </p:cNvPr>
          <p:cNvSpPr txBox="1"/>
          <p:nvPr/>
        </p:nvSpPr>
        <p:spPr>
          <a:xfrm>
            <a:off x="0" y="109030"/>
            <a:ext cx="12354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Significant reduction of emissions from EGUs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9E6E134B-A2C4-B8BC-C49D-581B9A755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54" y="1753216"/>
            <a:ext cx="12201754" cy="381304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958411-5467-533F-7BF1-DB77AD888DBB}"/>
              </a:ext>
            </a:extLst>
          </p:cNvPr>
          <p:cNvCxnSpPr/>
          <p:nvPr/>
        </p:nvCxnSpPr>
        <p:spPr>
          <a:xfrm>
            <a:off x="1040220" y="3332386"/>
            <a:ext cx="2730138" cy="13585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C85AB1-3835-42AF-225E-E6F910EA1A2F}"/>
              </a:ext>
            </a:extLst>
          </p:cNvPr>
          <p:cNvSpPr txBox="1"/>
          <p:nvPr/>
        </p:nvSpPr>
        <p:spPr>
          <a:xfrm rot="1668445">
            <a:off x="1434767" y="4042893"/>
            <a:ext cx="2209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64% reduction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319D09-37EA-A2CD-F095-516063F2A6C1}"/>
              </a:ext>
            </a:extLst>
          </p:cNvPr>
          <p:cNvCxnSpPr>
            <a:cxnSpLocks/>
          </p:cNvCxnSpPr>
          <p:nvPr/>
        </p:nvCxnSpPr>
        <p:spPr>
          <a:xfrm>
            <a:off x="5020036" y="2261507"/>
            <a:ext cx="2840287" cy="22049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AE92F7-728D-2BBC-69B8-52B150E0CA6B}"/>
              </a:ext>
            </a:extLst>
          </p:cNvPr>
          <p:cNvCxnSpPr>
            <a:cxnSpLocks/>
          </p:cNvCxnSpPr>
          <p:nvPr/>
        </p:nvCxnSpPr>
        <p:spPr>
          <a:xfrm>
            <a:off x="9069522" y="3252993"/>
            <a:ext cx="2812870" cy="8686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3F90C24-F024-4BC6-5B39-762324745779}"/>
              </a:ext>
            </a:extLst>
          </p:cNvPr>
          <p:cNvSpPr txBox="1"/>
          <p:nvPr/>
        </p:nvSpPr>
        <p:spPr>
          <a:xfrm rot="2350258">
            <a:off x="5866505" y="3329308"/>
            <a:ext cx="2128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85% reduction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1822A1-FC75-E979-B7E6-7D2FD84E1B6C}"/>
              </a:ext>
            </a:extLst>
          </p:cNvPr>
          <p:cNvSpPr txBox="1"/>
          <p:nvPr/>
        </p:nvSpPr>
        <p:spPr>
          <a:xfrm rot="1037370">
            <a:off x="9648051" y="3742002"/>
            <a:ext cx="2458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46% reduction</a:t>
            </a:r>
          </a:p>
        </p:txBody>
      </p:sp>
    </p:spTree>
    <p:extLst>
      <p:ext uri="{BB962C8B-B14F-4D97-AF65-F5344CB8AC3E}">
        <p14:creationId xmlns:p14="http://schemas.microsoft.com/office/powerpoint/2010/main" val="11337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88D9DB9280164BBB8FFE5832709DD6" ma:contentTypeVersion="21" ma:contentTypeDescription="Create a new document." ma:contentTypeScope="" ma:versionID="7fb811f502ae6148cb3de18f96d5ba7a">
  <xsd:schema xmlns:xsd="http://www.w3.org/2001/XMLSchema" xmlns:xs="http://www.w3.org/2001/XMLSchema" xmlns:p="http://schemas.microsoft.com/office/2006/metadata/properties" xmlns:ns2="a463f6a8-8939-4216-81e4-857e80bdd85d" xmlns:ns3="e30581e6-cb9f-4d15-9ebb-d9a0993af094" targetNamespace="http://schemas.microsoft.com/office/2006/metadata/properties" ma:root="true" ma:fieldsID="74eba7b4d6565294b818a1e1cc7d5f04" ns2:_="" ns3:_="">
    <xsd:import namespace="a463f6a8-8939-4216-81e4-857e80bdd85d"/>
    <xsd:import namespace="e30581e6-cb9f-4d15-9ebb-d9a0993af0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3f6a8-8939-4216-81e4-857e80bdd8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16c1bbba-1a2d-496b-84ee-32d9150662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581e6-cb9f-4d15-9ebb-d9a0993af094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048bcf91-89b6-4d09-98fe-0532f95a6bad}" ma:internalName="TaxCatchAll" ma:showField="CatchAllData" ma:web="e30581e6-cb9f-4d15-9ebb-d9a0993af0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a463f6a8-8939-4216-81e4-857e80bdd85d" xsi:nil="true"/>
    <FolderType xmlns="a463f6a8-8939-4216-81e4-857e80bdd85d" xsi:nil="true"/>
    <CultureName xmlns="a463f6a8-8939-4216-81e4-857e80bdd85d" xsi:nil="true"/>
    <AppVersion xmlns="a463f6a8-8939-4216-81e4-857e80bdd85d" xsi:nil="true"/>
    <TaxCatchAll xmlns="e30581e6-cb9f-4d15-9ebb-d9a0993af094" xsi:nil="true"/>
    <TeamsChannelId xmlns="a463f6a8-8939-4216-81e4-857e80bdd85d" xsi:nil="true"/>
    <lcf76f155ced4ddcb4097134ff3c332f xmlns="a463f6a8-8939-4216-81e4-857e80bdd85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3119BD-ED9D-4243-9B83-64416BE03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63f6a8-8939-4216-81e4-857e80bdd85d"/>
    <ds:schemaRef ds:uri="e30581e6-cb9f-4d15-9ebb-d9a0993af0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C53587-B061-4075-9412-693B7D9FF04C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e30581e6-cb9f-4d15-9ebb-d9a0993af094"/>
    <ds:schemaRef ds:uri="a463f6a8-8939-4216-81e4-857e80bdd85d"/>
  </ds:schemaRefs>
</ds:datastoreItem>
</file>

<file path=customXml/itemProps3.xml><?xml version="1.0" encoding="utf-8"?>
<ds:datastoreItem xmlns:ds="http://schemas.openxmlformats.org/officeDocument/2006/customXml" ds:itemID="{5B4652EA-D3A2-4ADC-A6C4-95A7E66F95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20915</TotalTime>
  <Words>754</Words>
  <Application>Microsoft Office PowerPoint</Application>
  <PresentationFormat>Widescreen</PresentationFormat>
  <Paragraphs>161</Paragraphs>
  <Slides>23</Slides>
  <Notes>19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-apple-system</vt:lpstr>
      <vt:lpstr>Arial</vt:lpstr>
      <vt:lpstr>Calibri</vt:lpstr>
      <vt:lpstr>Calibri Light</vt:lpstr>
      <vt:lpstr>Cambria Math</vt:lpstr>
      <vt:lpstr>Times New Roman</vt:lpstr>
      <vt:lpstr>Office Theme</vt:lpstr>
      <vt:lpstr>COVID and beyond: COVID -19 interventions and power plant emissions in the United States</vt:lpstr>
      <vt:lpstr>Background</vt:lpstr>
      <vt:lpstr>Emissions of many sources decreased during COVID-19 lockdown period—what was the impact on power plant emissions?</vt:lpstr>
      <vt:lpstr>Objectives</vt:lpstr>
      <vt:lpstr>Steps followed</vt:lpstr>
      <vt:lpstr>Generalized synthetic control (GSYNTH) model</vt:lpstr>
      <vt:lpstr>Generalized synthetic control (GSYNTH) model</vt:lpstr>
      <vt:lpstr>PowerPoint Presentation</vt:lpstr>
      <vt:lpstr>PowerPoint Presentation</vt:lpstr>
      <vt:lpstr>GSYNTH is better able to reproduce 2019 emissions than simple mean models</vt:lpstr>
      <vt:lpstr>Emissions were greater than expected after the lockdowns began </vt:lpstr>
      <vt:lpstr>PowerPoint Presentation</vt:lpstr>
      <vt:lpstr>Coal facilities across the US drove emissions increases over business as usual</vt:lpstr>
      <vt:lpstr>Coal facilities operated more time during intervention period</vt:lpstr>
      <vt:lpstr>HYSPLIT Average Dispersion model (HyADS) Exposure Model</vt:lpstr>
      <vt:lpstr>Coal SO2 contributions to ambient PM2.5 increased relative from BAU</vt:lpstr>
      <vt:lpstr>Summary</vt:lpstr>
      <vt:lpstr>Acknowledgement</vt:lpstr>
      <vt:lpstr>Recommending</vt:lpstr>
      <vt:lpstr>Thank you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Munshi Md Rasel</dc:creator>
  <cp:lastModifiedBy>FCCR User</cp:lastModifiedBy>
  <cp:revision>319</cp:revision>
  <dcterms:created xsi:type="dcterms:W3CDTF">2022-06-06T16:14:21Z</dcterms:created>
  <dcterms:modified xsi:type="dcterms:W3CDTF">2022-10-17T14:05:47Z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0x0101003F88D9DB9280164BBB8FFE5832709DD6</vt:lpwstr>
  </property>
  <property fmtid="{D5CDD505-2E9C-101B-9397-08002B2CF9AE}" pid="3" name="MediaServiceImageTags">
    <vt:lpwstr/>
  </property>
</Properties>
</file>