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0" r:id="rId4"/>
  </p:sldMasterIdLst>
  <p:notesMasterIdLst>
    <p:notesMasterId r:id="rId20"/>
  </p:notesMasterIdLst>
  <p:handoutMasterIdLst>
    <p:handoutMasterId r:id="rId21"/>
  </p:handoutMasterIdLst>
  <p:sldIdLst>
    <p:sldId id="493" r:id="rId5"/>
    <p:sldId id="589" r:id="rId6"/>
    <p:sldId id="614" r:id="rId7"/>
    <p:sldId id="636" r:id="rId8"/>
    <p:sldId id="637" r:id="rId9"/>
    <p:sldId id="638" r:id="rId10"/>
    <p:sldId id="645" r:id="rId11"/>
    <p:sldId id="629" r:id="rId12"/>
    <p:sldId id="631" r:id="rId13"/>
    <p:sldId id="630" r:id="rId14"/>
    <p:sldId id="632" r:id="rId15"/>
    <p:sldId id="633" r:id="rId16"/>
    <p:sldId id="634" r:id="rId17"/>
    <p:sldId id="595" r:id="rId18"/>
    <p:sldId id="586" r:id="rId19"/>
  </p:sldIdLst>
  <p:sldSz cx="9144000" cy="6858000" type="screen4x3"/>
  <p:notesSz cx="6881813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Helvetica" pitchFamily="2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F905E57-6F7D-F963-72D5-744DF201E96A}" name="Efstathiou, Christos" initials="EC" userId="S::chef@ad.unc.edu::8a5025c4-6d6a-4455-93f7-a20a98f3234f" providerId="AD"/>
  <p188:author id="{69F88895-4FCB-0B12-E1E0-140BE4375AEB}" name="Adams, Liz" initials="AL" userId="S::lizadams@ad.unc.edu::9d2b8eb0-106e-423c-8e5a-342ea4d3647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8827A"/>
    <a:srgbClr val="BAC4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9" d="100"/>
          <a:sy n="149" d="100"/>
        </p:scale>
        <p:origin x="27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fstathiou, Christos" userId="8a5025c4-6d6a-4455-93f7-a20a98f3234f" providerId="ADAL" clId="{17764AF4-AD68-4668-8962-CFF47156E015}"/>
    <pc:docChg chg="delSld">
      <pc:chgData name="Efstathiou, Christos" userId="8a5025c4-6d6a-4455-93f7-a20a98f3234f" providerId="ADAL" clId="{17764AF4-AD68-4668-8962-CFF47156E015}" dt="2022-10-21T14:28:58.113" v="2" actId="47"/>
      <pc:docMkLst>
        <pc:docMk/>
      </pc:docMkLst>
      <pc:sldChg chg="del">
        <pc:chgData name="Efstathiou, Christos" userId="8a5025c4-6d6a-4455-93f7-a20a98f3234f" providerId="ADAL" clId="{17764AF4-AD68-4668-8962-CFF47156E015}" dt="2022-10-21T14:28:55.078" v="0" actId="47"/>
        <pc:sldMkLst>
          <pc:docMk/>
          <pc:sldMk cId="333639943" sldId="646"/>
        </pc:sldMkLst>
      </pc:sldChg>
      <pc:sldChg chg="del">
        <pc:chgData name="Efstathiou, Christos" userId="8a5025c4-6d6a-4455-93f7-a20a98f3234f" providerId="ADAL" clId="{17764AF4-AD68-4668-8962-CFF47156E015}" dt="2022-10-21T14:28:56.607" v="1" actId="47"/>
        <pc:sldMkLst>
          <pc:docMk/>
          <pc:sldMk cId="377659905" sldId="647"/>
        </pc:sldMkLst>
      </pc:sldChg>
      <pc:sldChg chg="del">
        <pc:chgData name="Efstathiou, Christos" userId="8a5025c4-6d6a-4455-93f7-a20a98f3234f" providerId="ADAL" clId="{17764AF4-AD68-4668-8962-CFF47156E015}" dt="2022-10-21T14:28:58.113" v="2" actId="47"/>
        <pc:sldMkLst>
          <pc:docMk/>
          <pc:sldMk cId="3301910123" sldId="64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7E8503B8-9DF2-1943-A3AC-D8AA86BD9E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20" y="8896844"/>
            <a:ext cx="404191" cy="31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91" tIns="46903" rIns="92191" bIns="46903" anchor="ctr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B951A594-76B7-A744-BBE2-901B8653AE0C}" type="slidenum">
              <a:rPr lang="en-US" altLang="en-US" sz="1400"/>
              <a:pPr algn="r"/>
              <a:t>‹#›</a:t>
            </a:fld>
            <a:endParaRPr lang="en-US" altLang="en-US" sz="140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E16C4C9C-BE6B-1543-8954-F9C730193A6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6329" y="4414838"/>
            <a:ext cx="5049156" cy="41846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2191" tIns="46903" rIns="92191" bIns="469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3F04202A-F0BE-E44D-BD1D-8C75664BA0B1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19188" y="696913"/>
            <a:ext cx="4646612" cy="34861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66B3FCA3-A00F-3B42-81CD-848539902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4119" y="8896843"/>
            <a:ext cx="404192" cy="310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91" tIns="46903" rIns="92191" bIns="46903" anchor="ctr">
            <a:spAutoFit/>
          </a:bodyPr>
          <a:lstStyle>
            <a:lvl1pPr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defTabSz="928688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defTabSz="9286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r"/>
            <a:fld id="{58C134F7-74B6-FA42-B1C7-2F9DEB662D5C}" type="slidenum">
              <a:rPr lang="en-US" altLang="en-US" sz="1400"/>
              <a:pPr algn="r"/>
              <a:t>‹#›</a:t>
            </a:fld>
            <a:endParaRPr lang="en-US" altLang="en-US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ＭＳ Ｐゴシック" pitchFamily="-107" charset="-128"/>
      </a:defRPr>
    </a:lvl1pPr>
    <a:lvl2pPr marL="455613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2pPr>
    <a:lvl3pPr marL="911225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3pPr>
    <a:lvl4pPr marL="1366838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4pPr>
    <a:lvl5pPr marL="1822450" algn="l" defTabSz="9112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07" charset="0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66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A95F6170-EF6D-3748-AFAF-C2A5C0B8F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2803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428750" y="3536950"/>
            <a:ext cx="6664325" cy="2039938"/>
          </a:xfrm>
        </p:spPr>
        <p:txBody>
          <a:bodyPr/>
          <a:lstStyle>
            <a:lvl1pPr marL="0" indent="0" algn="ctr">
              <a:spcBef>
                <a:spcPct val="0"/>
              </a:spcBef>
              <a:buFont typeface="Helvetica CY" pitchFamily="-107" charset="-52"/>
              <a:buNone/>
              <a:defRPr b="1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865188" y="2057400"/>
            <a:ext cx="7772400" cy="1143000"/>
          </a:xfrm>
        </p:spPr>
        <p:txBody>
          <a:bodyPr anchorCtr="1"/>
          <a:lstStyle>
            <a:lvl1pPr algn="ctr">
              <a:lnSpc>
                <a:spcPct val="95000"/>
              </a:lnSpc>
              <a:defRPr sz="3600">
                <a:solidFill>
                  <a:srgbClr val="99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2448F-56AA-F34D-B520-58EE5047CC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3985" y="6004603"/>
            <a:ext cx="4784912" cy="675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597953-873E-25D5-5245-4E4A55CD49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499"/>
          <a:stretch/>
        </p:blipFill>
        <p:spPr>
          <a:xfrm>
            <a:off x="5216061" y="5999603"/>
            <a:ext cx="904875" cy="675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A84FB4-2EB1-D006-7CC6-FAFCE7D8208F}"/>
              </a:ext>
            </a:extLst>
          </p:cNvPr>
          <p:cNvSpPr txBox="1"/>
          <p:nvPr userDrawn="1"/>
        </p:nvSpPr>
        <p:spPr>
          <a:xfrm>
            <a:off x="6142379" y="6137307"/>
            <a:ext cx="2837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School of Public Health</a:t>
            </a:r>
          </a:p>
        </p:txBody>
      </p:sp>
    </p:spTree>
    <p:extLst>
      <p:ext uri="{BB962C8B-B14F-4D97-AF65-F5344CB8AC3E}">
        <p14:creationId xmlns:p14="http://schemas.microsoft.com/office/powerpoint/2010/main" val="139634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0081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4000" y="73025"/>
            <a:ext cx="2124075" cy="63150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7013" y="73025"/>
            <a:ext cx="6224587" cy="63150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62380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4727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15548" y="3800100"/>
            <a:ext cx="3083497" cy="16981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9F68A20D-52F7-06E6-A192-59FEBFC5AC5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4955" y="1004372"/>
            <a:ext cx="2887096" cy="2743035"/>
          </a:xfrm>
        </p:spPr>
        <p:txBody>
          <a:bodyPr/>
          <a:lstStyle/>
          <a:p>
            <a:endParaRPr lang="en-US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5DD4ECEB-9F65-B022-B374-6B3D50ECB3E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28452" y="1004372"/>
            <a:ext cx="2887096" cy="274303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0D7903A5-9487-8952-B6A0-93E639660E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1949" y="1004371"/>
            <a:ext cx="2887096" cy="274303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01DB68AD-79A6-FCDF-EF7A-857BC8CDEB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4955" y="4041940"/>
            <a:ext cx="2887096" cy="2743035"/>
          </a:xfrm>
        </p:spPr>
        <p:txBody>
          <a:bodyPr/>
          <a:lstStyle/>
          <a:p>
            <a:endParaRPr lang="en-US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38E093A6-83DB-33C3-BAB9-403CCC8381F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128452" y="4041939"/>
            <a:ext cx="2887096" cy="2743035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ADD01822-4CEB-51EE-B26E-E9BFE1339C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2041" y="5518063"/>
            <a:ext cx="1506883" cy="113034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888A407C-E3C9-6538-5119-855AB3759F8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598924" y="5518063"/>
            <a:ext cx="1506883" cy="113034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7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150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4338" y="1358900"/>
            <a:ext cx="4079875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358900"/>
            <a:ext cx="4081462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18479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120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57726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820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209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057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4211D16-2747-C843-B96B-E9359570A8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14338" y="1358900"/>
            <a:ext cx="8313737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927F146-4E86-5443-A34E-D4DB1E9FAC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6510338"/>
            <a:ext cx="709613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20254BA-EB71-9F49-BFDC-B2ED25CF9E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73025"/>
            <a:ext cx="624046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  <a:endParaRPr lang="en-US" altLang="en-US"/>
          </a:p>
        </p:txBody>
      </p:sp>
      <p:sp>
        <p:nvSpPr>
          <p:cNvPr id="427191" name="Text Box 183">
            <a:extLst>
              <a:ext uri="{FF2B5EF4-FFF2-40B4-BE49-F238E27FC236}">
                <a16:creationId xmlns:a16="http://schemas.microsoft.com/office/drawing/2014/main" id="{67C1F28C-DCBA-C64C-80E5-4435D3D3B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7263" y="6569075"/>
            <a:ext cx="4000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elvetica" pitchFamily="2" charset="0"/>
                <a:ea typeface="ＭＳ Ｐゴシック" panose="020B0600070205080204" pitchFamily="34" charset="-128"/>
              </a:defRPr>
            </a:lvl9pPr>
          </a:lstStyle>
          <a:p>
            <a:pPr algn="l"/>
            <a:fld id="{0F871323-C789-814F-9993-C39C4400BBAD}" type="slidenum">
              <a:rPr lang="en-US" altLang="en-US" sz="1400">
                <a:solidFill>
                  <a:schemeClr val="bg1"/>
                </a:solidFill>
              </a:rPr>
              <a:pPr algn="l"/>
              <a:t>‹#›</a:t>
            </a:fld>
            <a:endParaRPr lang="en-US" altLang="en-US" sz="14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FEDA45-2B30-2046-88D6-35B1EA8E0F5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935236" y="73025"/>
            <a:ext cx="2139191" cy="3020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  <p:sldLayoutId id="2147483927" r:id="rId8"/>
    <p:sldLayoutId id="2147483928" r:id="rId9"/>
    <p:sldLayoutId id="2147483929" r:id="rId10"/>
    <p:sldLayoutId id="2147483930" r:id="rId11"/>
    <p:sldLayoutId id="2147483932" r:id="rId12"/>
  </p:sldLayoutIdLst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6pPr>
      <a:lvl7pPr marL="9144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7pPr>
      <a:lvl8pPr marL="13716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8pPr>
      <a:lvl9pPr marL="1828800"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>
          <a:solidFill>
            <a:srgbClr val="EAFD39"/>
          </a:solidFill>
          <a:latin typeface="Helvetica" pitchFamily="-107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chemeClr val="bg1"/>
        </a:buClr>
        <a:buFont typeface="Helvetica CY" pitchFamily="2" charset="0"/>
        <a:buChar char="•"/>
        <a:defRPr sz="2400">
          <a:solidFill>
            <a:schemeClr val="bg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–"/>
        <a:defRPr sz="2000">
          <a:solidFill>
            <a:schemeClr val="bg1"/>
          </a:solidFill>
          <a:latin typeface="+mn-lt"/>
          <a:ea typeface="ＭＳ Ｐゴシック" pitchFamily="-107" charset="-128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•"/>
        <a:defRPr>
          <a:solidFill>
            <a:schemeClr val="bg1"/>
          </a:solidFill>
          <a:latin typeface="+mn-lt"/>
          <a:ea typeface="ＭＳ Ｐゴシック" pitchFamily="-107" charset="-128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–"/>
        <a:defRPr sz="1600">
          <a:solidFill>
            <a:schemeClr val="bg1"/>
          </a:solidFill>
          <a:latin typeface="+mn-lt"/>
          <a:ea typeface="ＭＳ Ｐゴシック" pitchFamily="-107" charset="-128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2" charset="0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5pPr>
      <a:lvl6pPr marL="25146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6pPr>
      <a:lvl7pPr marL="29718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7pPr>
      <a:lvl8pPr marL="34290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8pPr>
      <a:lvl9pPr marL="3886200" indent="-228600" algn="l" rtl="0" eaLnBrk="0" fontAlgn="base" hangingPunct="0">
        <a:spcBef>
          <a:spcPct val="0"/>
        </a:spcBef>
        <a:spcAft>
          <a:spcPct val="0"/>
        </a:spcAft>
        <a:buClr>
          <a:schemeClr val="bg1"/>
        </a:buClr>
        <a:buFont typeface="Helvetica CY" pitchFamily="-107" charset="-52"/>
        <a:buChar char="»"/>
        <a:defRPr sz="1600">
          <a:solidFill>
            <a:schemeClr val="bg1"/>
          </a:solidFill>
          <a:latin typeface="+mn-lt"/>
          <a:ea typeface="ＭＳ Ｐゴシック" pitchFamily="-107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0A6D3D0-39D9-4FB9-921A-314BDDBA5E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633" y="2306351"/>
            <a:ext cx="9146633" cy="3745199"/>
          </a:xfrm>
        </p:spPr>
        <p:txBody>
          <a:bodyPr>
            <a:normAutofit fontScale="92500" lnSpcReduction="10000"/>
          </a:bodyPr>
          <a:lstStyle/>
          <a:p>
            <a:r>
              <a:rPr lang="en-CA" sz="2850" dirty="0"/>
              <a:t>Christos Efstathiou</a:t>
            </a:r>
            <a:r>
              <a:rPr lang="en-CA" sz="2850" baseline="30000" dirty="0"/>
              <a:t>1</a:t>
            </a:r>
            <a:r>
              <a:rPr lang="en-CA" sz="2850" dirty="0"/>
              <a:t>, Calvin Arter</a:t>
            </a:r>
            <a:r>
              <a:rPr lang="en-CA" sz="2850" baseline="30000" dirty="0"/>
              <a:t>1</a:t>
            </a:r>
            <a:r>
              <a:rPr lang="en-CA" sz="2850" dirty="0"/>
              <a:t>, Jonathan Buonocore</a:t>
            </a:r>
            <a:r>
              <a:rPr lang="en-CA" sz="2850" baseline="30000" dirty="0"/>
              <a:t>2  </a:t>
            </a:r>
            <a:r>
              <a:rPr lang="en-CA" sz="2850" dirty="0"/>
              <a:t>and Saravanan Arunachalam</a:t>
            </a:r>
            <a:r>
              <a:rPr lang="en-CA" sz="2850" baseline="30000" dirty="0"/>
              <a:t>1</a:t>
            </a:r>
            <a:r>
              <a:rPr lang="en-CA" sz="2850" dirty="0"/>
              <a:t> </a:t>
            </a:r>
            <a:endParaRPr lang="en-CA" sz="2850" baseline="30000" dirty="0"/>
          </a:p>
          <a:p>
            <a:r>
              <a:rPr lang="en-CA" sz="2175" i="1" dirty="0"/>
              <a:t> </a:t>
            </a:r>
            <a:r>
              <a:rPr lang="en-US" sz="1500" i="1" baseline="30000" dirty="0"/>
              <a:t>1</a:t>
            </a:r>
            <a:r>
              <a:rPr lang="en-US" sz="1500" i="1" dirty="0"/>
              <a:t>Institute for the Environment, The University of North Carolina at Chapel Hill, NC, USA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500" i="1" baseline="30000" dirty="0"/>
              <a:t>2</a:t>
            </a:r>
            <a:r>
              <a:rPr lang="en-US" sz="1500" i="1" dirty="0"/>
              <a:t>Boston University School of Public Health, Department of Environmental Health, Boston, MA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5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5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5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5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5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5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5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1500" dirty="0"/>
          </a:p>
          <a:p>
            <a:r>
              <a:rPr lang="en-US" sz="1500" dirty="0"/>
              <a:t>Presented at</a:t>
            </a:r>
          </a:p>
          <a:p>
            <a:r>
              <a:rPr lang="en-US" sz="1500" dirty="0"/>
              <a:t>The 21</a:t>
            </a:r>
            <a:r>
              <a:rPr lang="en-US" sz="1500" baseline="30000" dirty="0"/>
              <a:t>st</a:t>
            </a:r>
            <a:r>
              <a:rPr lang="en-US" sz="1500" dirty="0"/>
              <a:t> Annual CMAS Conference, Oct.19,  Chapel Hill, </a:t>
            </a:r>
            <a:r>
              <a:rPr lang="en-US" sz="2175" dirty="0"/>
              <a:t>NC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train on the railway tracks&#10;&#10;Description automatically generated with medium confidence">
            <a:extLst>
              <a:ext uri="{FF2B5EF4-FFF2-40B4-BE49-F238E27FC236}">
                <a16:creationId xmlns:a16="http://schemas.microsoft.com/office/drawing/2014/main" id="{B74EA55D-6C02-56B1-5BE7-CED81F1E7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33" y="3670300"/>
            <a:ext cx="3101433" cy="16710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18B7A0-B5E7-415E-BC5C-5BA88E0BA3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4410" y="254000"/>
            <a:ext cx="8332546" cy="205235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Assessing the tradeoffs in emissions, air quality and health benefits from excess power generation due to climate-related policies for the transportation sector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10" name="Picture 9" descr="A picture containing building, outdoor, solar cell, outdoor object&#10;&#10;Description automatically generated">
            <a:extLst>
              <a:ext uri="{FF2B5EF4-FFF2-40B4-BE49-F238E27FC236}">
                <a16:creationId xmlns:a16="http://schemas.microsoft.com/office/drawing/2014/main" id="{B1A0734E-3A8A-B156-20BE-7E4F628757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04" t="5928"/>
          <a:stretch/>
        </p:blipFill>
        <p:spPr>
          <a:xfrm>
            <a:off x="6042566" y="3670300"/>
            <a:ext cx="3101433" cy="1671066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DB263CB1-7B5E-B0A1-191F-CD30E4B35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7333" y="3670300"/>
            <a:ext cx="2806700" cy="16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261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8" y="97509"/>
            <a:ext cx="7037636" cy="65752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+mn-lt"/>
              </a:rPr>
              <a:t>B4 – B3: Effect of TCI 25% Hybrid under BAU Electrical Grid with PA in RGGI</a:t>
            </a:r>
            <a:endParaRPr lang="en-US" b="1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6" name="Picture 5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7E700A9B-7964-E6B9-F6CB-5B4B12A90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79" r="19832"/>
          <a:stretch/>
        </p:blipFill>
        <p:spPr>
          <a:xfrm>
            <a:off x="1" y="3852229"/>
            <a:ext cx="2909454" cy="3005771"/>
          </a:xfrm>
          <a:prstGeom prst="rect">
            <a:avLst/>
          </a:prstGeom>
        </p:spPr>
      </p:pic>
      <p:pic>
        <p:nvPicPr>
          <p:cNvPr id="8" name="Picture 7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244CDC51-1E55-D5AF-0D5F-018BF7F5C0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447" r="31056"/>
          <a:stretch/>
        </p:blipFill>
        <p:spPr>
          <a:xfrm>
            <a:off x="2807855" y="3880329"/>
            <a:ext cx="2986187" cy="3359081"/>
          </a:xfrm>
          <a:prstGeom prst="rect">
            <a:avLst/>
          </a:prstGeom>
        </p:spPr>
      </p:pic>
      <p:pic>
        <p:nvPicPr>
          <p:cNvPr id="12" name="Picture 11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10432B36-F283-AA93-1AE8-778FC66D5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289" t="16916"/>
          <a:stretch/>
        </p:blipFill>
        <p:spPr>
          <a:xfrm>
            <a:off x="2359487" y="4860289"/>
            <a:ext cx="507168" cy="2379121"/>
          </a:xfrm>
          <a:prstGeom prst="rect">
            <a:avLst/>
          </a:prstGeom>
        </p:spPr>
      </p:pic>
      <p:pic>
        <p:nvPicPr>
          <p:cNvPr id="13" name="Picture 12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8DE5D054-EB06-0BFF-D6BB-ADFDB05ED6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430" t="20124"/>
          <a:stretch/>
        </p:blipFill>
        <p:spPr>
          <a:xfrm>
            <a:off x="5084189" y="4860289"/>
            <a:ext cx="1025713" cy="2770702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B6765C1D-DB03-C611-EB96-F8F172752B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2" t="8578" r="12580" b="10583"/>
          <a:stretch/>
        </p:blipFill>
        <p:spPr>
          <a:xfrm>
            <a:off x="109417" y="782773"/>
            <a:ext cx="2800038" cy="2982351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CD2A8BAE-E0FC-8738-798E-B410469080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12" t="8578" r="12580" b="10583"/>
          <a:stretch/>
        </p:blipFill>
        <p:spPr>
          <a:xfrm>
            <a:off x="3139025" y="782772"/>
            <a:ext cx="2800039" cy="2982352"/>
          </a:xfrm>
          <a:prstGeom prst="rect">
            <a:avLst/>
          </a:prstGeom>
        </p:spPr>
      </p:pic>
      <p:pic>
        <p:nvPicPr>
          <p:cNvPr id="19" name="Picture 18" descr="Diagram, map&#10;&#10;Description automatically generated">
            <a:extLst>
              <a:ext uri="{FF2B5EF4-FFF2-40B4-BE49-F238E27FC236}">
                <a16:creationId xmlns:a16="http://schemas.microsoft.com/office/drawing/2014/main" id="{667D72BB-0F8E-9F45-67E4-2122700C7E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15" t="8391" r="12676" b="10769"/>
          <a:stretch/>
        </p:blipFill>
        <p:spPr>
          <a:xfrm>
            <a:off x="6168635" y="782773"/>
            <a:ext cx="2800038" cy="2982351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79750C7-2FEA-7FED-3AF7-B24A34B92FDC}"/>
              </a:ext>
            </a:extLst>
          </p:cNvPr>
          <p:cNvSpPr txBox="1">
            <a:spLocks/>
          </p:cNvSpPr>
          <p:nvPr/>
        </p:nvSpPr>
        <p:spPr bwMode="auto">
          <a:xfrm>
            <a:off x="6042348" y="3806423"/>
            <a:ext cx="2986187" cy="1381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Deaths:  -370 (-200 - -580)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Asthma Exacerbations:             -43,000 (-1,100 - -85,000)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Mortality based value:</a:t>
            </a:r>
            <a:r>
              <a:rPr lang="el-GR" sz="1400" dirty="0"/>
              <a:t> </a:t>
            </a:r>
            <a:r>
              <a:rPr lang="en-US" sz="1400" dirty="0"/>
              <a:t>-3,900 Mil. USD (-1,200 -  -8,500)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0">
              <a:buFont typeface="Helvetica CY" pitchFamily="2" charset="0"/>
              <a:buNone/>
            </a:pPr>
            <a:endParaRPr lang="en-US" sz="18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endParaRPr lang="en-US" sz="1600" kern="0" dirty="0"/>
          </a:p>
          <a:p>
            <a:endParaRPr lang="en-US" sz="18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457200" lvl="1" indent="0" algn="just">
              <a:lnSpc>
                <a:spcPct val="150000"/>
              </a:lnSpc>
              <a:buFont typeface="Helvetica CY" pitchFamily="2" charset="0"/>
              <a:buNone/>
            </a:pPr>
            <a:endParaRPr lang="en-US" sz="1600" kern="0" dirty="0">
              <a:cs typeface="Calibri" panose="020F0502020204030204" pitchFamily="34" charset="0"/>
            </a:endParaRP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A35BEDB1-9684-10CF-B97D-05321624343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6" t="37966" r="27925" b="31682"/>
          <a:stretch/>
        </p:blipFill>
        <p:spPr>
          <a:xfrm>
            <a:off x="6016235" y="5397747"/>
            <a:ext cx="1529934" cy="1165421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9746FD25-74D5-55C6-4AC0-6C77B975B04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8" r="63999" b="31147"/>
          <a:stretch/>
        </p:blipFill>
        <p:spPr>
          <a:xfrm>
            <a:off x="7535440" y="5399319"/>
            <a:ext cx="1564109" cy="11638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FACB88C-743E-F314-DD19-76328503C1F1}"/>
              </a:ext>
            </a:extLst>
          </p:cNvPr>
          <p:cNvSpPr txBox="1"/>
          <p:nvPr/>
        </p:nvSpPr>
        <p:spPr>
          <a:xfrm>
            <a:off x="7420059" y="5142487"/>
            <a:ext cx="2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4" name="Elbow Connector 54">
            <a:extLst>
              <a:ext uri="{FF2B5EF4-FFF2-40B4-BE49-F238E27FC236}">
                <a16:creationId xmlns:a16="http://schemas.microsoft.com/office/drawing/2014/main" id="{38170C6C-B61C-E749-FDCF-4B93CAAFC40C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39170" y="3898547"/>
            <a:ext cx="1102597" cy="522833"/>
          </a:xfrm>
          <a:prstGeom prst="bentConnector3">
            <a:avLst>
              <a:gd name="adj1" fmla="val 100890"/>
            </a:avLst>
          </a:prstGeom>
          <a:ln w="952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54">
            <a:extLst>
              <a:ext uri="{FF2B5EF4-FFF2-40B4-BE49-F238E27FC236}">
                <a16:creationId xmlns:a16="http://schemas.microsoft.com/office/drawing/2014/main" id="{1C19E6C7-156D-E701-31EF-24DFEA0575DC}"/>
              </a:ext>
            </a:extLst>
          </p:cNvPr>
          <p:cNvCxnSpPr>
            <a:cxnSpLocks/>
          </p:cNvCxnSpPr>
          <p:nvPr/>
        </p:nvCxnSpPr>
        <p:spPr>
          <a:xfrm>
            <a:off x="102625" y="3895187"/>
            <a:ext cx="4736542" cy="529331"/>
          </a:xfrm>
          <a:prstGeom prst="bentConnector3">
            <a:avLst>
              <a:gd name="adj1" fmla="val 99843"/>
            </a:avLst>
          </a:prstGeom>
          <a:ln w="952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54">
            <a:extLst>
              <a:ext uri="{FF2B5EF4-FFF2-40B4-BE49-F238E27FC236}">
                <a16:creationId xmlns:a16="http://schemas.microsoft.com/office/drawing/2014/main" id="{A39838A2-99F5-C580-EEB5-91FCE953A2AE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75928" y="3808932"/>
            <a:ext cx="7191423" cy="589123"/>
          </a:xfrm>
          <a:prstGeom prst="bentConnector3">
            <a:avLst>
              <a:gd name="adj1" fmla="val 99994"/>
            </a:avLst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54">
            <a:extLst>
              <a:ext uri="{FF2B5EF4-FFF2-40B4-BE49-F238E27FC236}">
                <a16:creationId xmlns:a16="http://schemas.microsoft.com/office/drawing/2014/main" id="{B742E442-6F56-69EC-1D19-33C6E3A11496}"/>
              </a:ext>
            </a:extLst>
          </p:cNvPr>
          <p:cNvCxnSpPr>
            <a:cxnSpLocks/>
          </p:cNvCxnSpPr>
          <p:nvPr/>
        </p:nvCxnSpPr>
        <p:spPr>
          <a:xfrm>
            <a:off x="102625" y="3808933"/>
            <a:ext cx="1672879" cy="589123"/>
          </a:xfrm>
          <a:prstGeom prst="bentConnector3">
            <a:avLst>
              <a:gd name="adj1" fmla="val 100437"/>
            </a:avLst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BEAA7561-B81E-4249-CBCE-2A5DEB652F02}"/>
              </a:ext>
            </a:extLst>
          </p:cNvPr>
          <p:cNvSpPr/>
          <p:nvPr/>
        </p:nvSpPr>
        <p:spPr bwMode="auto">
          <a:xfrm rot="3171281">
            <a:off x="1967654" y="4290428"/>
            <a:ext cx="806553" cy="979979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7E27B24A-1C76-6EB5-8985-3B15914F55EF}"/>
              </a:ext>
            </a:extLst>
          </p:cNvPr>
          <p:cNvSpPr/>
          <p:nvPr/>
        </p:nvSpPr>
        <p:spPr bwMode="auto">
          <a:xfrm rot="1899132">
            <a:off x="1421990" y="4775776"/>
            <a:ext cx="494416" cy="734742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95BD2E8-A6B7-8BA5-A6E8-1D1C0A91F940}"/>
              </a:ext>
            </a:extLst>
          </p:cNvPr>
          <p:cNvSpPr/>
          <p:nvPr/>
        </p:nvSpPr>
        <p:spPr bwMode="auto">
          <a:xfrm rot="1899132">
            <a:off x="514903" y="5242516"/>
            <a:ext cx="406543" cy="604156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57719E-B3B0-E06D-A9AF-EAC748331664}"/>
              </a:ext>
            </a:extLst>
          </p:cNvPr>
          <p:cNvSpPr txBox="1"/>
          <p:nvPr/>
        </p:nvSpPr>
        <p:spPr>
          <a:xfrm>
            <a:off x="2431483" y="4665957"/>
            <a:ext cx="2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EA27A9D-6170-6962-86FB-5EB9195CA3F6}"/>
              </a:ext>
            </a:extLst>
          </p:cNvPr>
          <p:cNvSpPr txBox="1"/>
          <p:nvPr/>
        </p:nvSpPr>
        <p:spPr>
          <a:xfrm>
            <a:off x="842992" y="5437859"/>
            <a:ext cx="2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606BDB-5890-9EA0-981D-E618B8EF2D09}"/>
              </a:ext>
            </a:extLst>
          </p:cNvPr>
          <p:cNvSpPr txBox="1"/>
          <p:nvPr/>
        </p:nvSpPr>
        <p:spPr>
          <a:xfrm>
            <a:off x="1801625" y="5043804"/>
            <a:ext cx="2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442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789" y="302485"/>
            <a:ext cx="7442289" cy="65752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+mn-lt"/>
              </a:rPr>
              <a:t>B5 – B3: Effect of TCI 25% Hybrid and a Clean Energy Standard in a BAU Electrical Grid With PA in RGGI 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9" name="Picture 8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2ED67A04-38D7-E6BD-A1FE-EB754DEA6E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805" r="18728"/>
          <a:stretch/>
        </p:blipFill>
        <p:spPr>
          <a:xfrm>
            <a:off x="51059" y="3996087"/>
            <a:ext cx="2709080" cy="2739853"/>
          </a:xfrm>
          <a:prstGeom prst="rect">
            <a:avLst/>
          </a:prstGeom>
        </p:spPr>
      </p:pic>
      <p:pic>
        <p:nvPicPr>
          <p:cNvPr id="4" name="Picture 3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727E695F-805A-D46F-0BD4-5F490B1892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719" r="30873"/>
          <a:stretch/>
        </p:blipFill>
        <p:spPr>
          <a:xfrm>
            <a:off x="2683634" y="3992748"/>
            <a:ext cx="2852509" cy="3106445"/>
          </a:xfrm>
          <a:prstGeom prst="rect">
            <a:avLst/>
          </a:prstGeom>
        </p:spPr>
      </p:pic>
      <p:pic>
        <p:nvPicPr>
          <p:cNvPr id="13" name="Picture 12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8D458940-48FF-FDEC-AFF0-C0A048554D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26"/>
          <a:stretch/>
        </p:blipFill>
        <p:spPr>
          <a:xfrm>
            <a:off x="2157154" y="4007671"/>
            <a:ext cx="602986" cy="3411639"/>
          </a:xfrm>
          <a:prstGeom prst="rect">
            <a:avLst/>
          </a:prstGeom>
        </p:spPr>
      </p:pic>
      <p:pic>
        <p:nvPicPr>
          <p:cNvPr id="14" name="Picture 13" descr="A satellite in space&#10;&#10;Description automatically generated with medium confidence">
            <a:extLst>
              <a:ext uri="{FF2B5EF4-FFF2-40B4-BE49-F238E27FC236}">
                <a16:creationId xmlns:a16="http://schemas.microsoft.com/office/drawing/2014/main" id="{747FF394-17C4-6CE0-782B-751B409FC39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49" t="24013" r="2634"/>
          <a:stretch/>
        </p:blipFill>
        <p:spPr>
          <a:xfrm>
            <a:off x="4848419" y="4859748"/>
            <a:ext cx="914400" cy="2630164"/>
          </a:xfrm>
          <a:prstGeom prst="rect">
            <a:avLst/>
          </a:prstGeom>
        </p:spPr>
      </p:pic>
      <p:pic>
        <p:nvPicPr>
          <p:cNvPr id="16" name="Picture 15" descr="Diagram, map&#10;&#10;Description automatically generated">
            <a:extLst>
              <a:ext uri="{FF2B5EF4-FFF2-40B4-BE49-F238E27FC236}">
                <a16:creationId xmlns:a16="http://schemas.microsoft.com/office/drawing/2014/main" id="{208F5786-2C6D-08A9-D584-22ED285051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15" t="8485" r="12483" b="10583"/>
          <a:stretch/>
        </p:blipFill>
        <p:spPr>
          <a:xfrm>
            <a:off x="242706" y="1190442"/>
            <a:ext cx="2587178" cy="2752048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6EEE770F-DD0F-1526-2429-C74DE0E51FF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323" t="8578" r="12775" b="10490"/>
          <a:stretch/>
        </p:blipFill>
        <p:spPr>
          <a:xfrm>
            <a:off x="3216729" y="1190442"/>
            <a:ext cx="2587178" cy="2752048"/>
          </a:xfrm>
          <a:prstGeom prst="rect">
            <a:avLst/>
          </a:prstGeom>
        </p:spPr>
      </p:pic>
      <p:pic>
        <p:nvPicPr>
          <p:cNvPr id="23" name="Picture 22" descr="Diagram, map&#10;&#10;Description automatically generated">
            <a:extLst>
              <a:ext uri="{FF2B5EF4-FFF2-40B4-BE49-F238E27FC236}">
                <a16:creationId xmlns:a16="http://schemas.microsoft.com/office/drawing/2014/main" id="{37BE47FD-4F1B-FE9A-6DF2-E830BBD5321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323" t="8578" r="12775" b="10490"/>
          <a:stretch/>
        </p:blipFill>
        <p:spPr>
          <a:xfrm>
            <a:off x="6190752" y="1190442"/>
            <a:ext cx="2587178" cy="2752048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FDE4DBAC-3A9E-43DD-D1BF-F4FA6110888B}"/>
              </a:ext>
            </a:extLst>
          </p:cNvPr>
          <p:cNvSpPr txBox="1">
            <a:spLocks/>
          </p:cNvSpPr>
          <p:nvPr/>
        </p:nvSpPr>
        <p:spPr bwMode="auto">
          <a:xfrm>
            <a:off x="5613401" y="4028741"/>
            <a:ext cx="3431208" cy="1375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Deaths: -6,700 (-5,200 - -8,500)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Asthma Exacerbations: -230,000       (-2,800 - -460,000)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Mortality based value: -69,000 Mil. USD (-32,000 - -120,000)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0">
              <a:buFont typeface="Helvetica CY" pitchFamily="2" charset="0"/>
              <a:buNone/>
            </a:pPr>
            <a:endParaRPr lang="en-US" sz="18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endParaRPr lang="en-US" sz="1600" kern="0" dirty="0"/>
          </a:p>
          <a:p>
            <a:endParaRPr lang="en-US" sz="18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457200" lvl="1" indent="0" algn="just">
              <a:lnSpc>
                <a:spcPct val="150000"/>
              </a:lnSpc>
              <a:buFont typeface="Helvetica CY" pitchFamily="2" charset="0"/>
              <a:buNone/>
            </a:pPr>
            <a:endParaRPr lang="en-US" sz="1600" kern="0" dirty="0">
              <a:cs typeface="Calibri" panose="020F0502020204030204" pitchFamily="34" charset="0"/>
            </a:endParaRPr>
          </a:p>
        </p:txBody>
      </p:sp>
      <p:pic>
        <p:nvPicPr>
          <p:cNvPr id="32" name="Picture 31" descr="Table&#10;&#10;Description automatically generated">
            <a:extLst>
              <a:ext uri="{FF2B5EF4-FFF2-40B4-BE49-F238E27FC236}">
                <a16:creationId xmlns:a16="http://schemas.microsoft.com/office/drawing/2014/main" id="{2F1FA86E-494D-AA47-DF29-0E67570310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0" t="70035" r="27851" b="-387"/>
          <a:stretch/>
        </p:blipFill>
        <p:spPr>
          <a:xfrm>
            <a:off x="5797298" y="5396240"/>
            <a:ext cx="1639347" cy="1248766"/>
          </a:xfrm>
          <a:prstGeom prst="rect">
            <a:avLst/>
          </a:prstGeom>
        </p:spPr>
      </p:pic>
      <p:pic>
        <p:nvPicPr>
          <p:cNvPr id="33" name="Picture 32" descr="Table&#10;&#10;Description automatically generated">
            <a:extLst>
              <a:ext uri="{FF2B5EF4-FFF2-40B4-BE49-F238E27FC236}">
                <a16:creationId xmlns:a16="http://schemas.microsoft.com/office/drawing/2014/main" id="{FD3CCB49-3D07-1E5A-851F-1F909F7283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38" r="63999" b="31147"/>
          <a:stretch/>
        </p:blipFill>
        <p:spPr>
          <a:xfrm>
            <a:off x="7429500" y="5396240"/>
            <a:ext cx="1663441" cy="1226672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C8D22AF-F187-3C09-F251-730672041461}"/>
              </a:ext>
            </a:extLst>
          </p:cNvPr>
          <p:cNvSpPr txBox="1"/>
          <p:nvPr/>
        </p:nvSpPr>
        <p:spPr>
          <a:xfrm>
            <a:off x="7310535" y="5123127"/>
            <a:ext cx="2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3" name="Elbow Connector 54">
            <a:extLst>
              <a:ext uri="{FF2B5EF4-FFF2-40B4-BE49-F238E27FC236}">
                <a16:creationId xmlns:a16="http://schemas.microsoft.com/office/drawing/2014/main" id="{65133B25-BF16-ED30-441C-AFF777FA2AD8}"/>
              </a:ext>
            </a:extLst>
          </p:cNvPr>
          <p:cNvCxnSpPr>
            <a:cxnSpLocks/>
          </p:cNvCxnSpPr>
          <p:nvPr/>
        </p:nvCxnSpPr>
        <p:spPr>
          <a:xfrm rot="10800000" flipV="1">
            <a:off x="4542908" y="4064792"/>
            <a:ext cx="1254391" cy="431883"/>
          </a:xfrm>
          <a:prstGeom prst="bentConnector3">
            <a:avLst>
              <a:gd name="adj1" fmla="val 100364"/>
            </a:avLst>
          </a:prstGeom>
          <a:ln w="952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54">
            <a:extLst>
              <a:ext uri="{FF2B5EF4-FFF2-40B4-BE49-F238E27FC236}">
                <a16:creationId xmlns:a16="http://schemas.microsoft.com/office/drawing/2014/main" id="{BA7B99C3-8DD0-237F-3AA7-262CC72A6D27}"/>
              </a:ext>
            </a:extLst>
          </p:cNvPr>
          <p:cNvCxnSpPr>
            <a:cxnSpLocks/>
          </p:cNvCxnSpPr>
          <p:nvPr/>
        </p:nvCxnSpPr>
        <p:spPr>
          <a:xfrm>
            <a:off x="242706" y="4064793"/>
            <a:ext cx="4300199" cy="431883"/>
          </a:xfrm>
          <a:prstGeom prst="bentConnector3">
            <a:avLst>
              <a:gd name="adj1" fmla="val 99971"/>
            </a:avLst>
          </a:prstGeom>
          <a:ln w="952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4">
            <a:extLst>
              <a:ext uri="{FF2B5EF4-FFF2-40B4-BE49-F238E27FC236}">
                <a16:creationId xmlns:a16="http://schemas.microsoft.com/office/drawing/2014/main" id="{EDE51577-4D88-106B-3F60-0EE47B18C7FD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75930" y="3971710"/>
            <a:ext cx="7002001" cy="600901"/>
          </a:xfrm>
          <a:prstGeom prst="bentConnector3">
            <a:avLst>
              <a:gd name="adj1" fmla="val 100040"/>
            </a:avLst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54">
            <a:extLst>
              <a:ext uri="{FF2B5EF4-FFF2-40B4-BE49-F238E27FC236}">
                <a16:creationId xmlns:a16="http://schemas.microsoft.com/office/drawing/2014/main" id="{7A2C1188-AF8B-3451-CD49-25A88E70E855}"/>
              </a:ext>
            </a:extLst>
          </p:cNvPr>
          <p:cNvCxnSpPr>
            <a:cxnSpLocks/>
          </p:cNvCxnSpPr>
          <p:nvPr/>
        </p:nvCxnSpPr>
        <p:spPr>
          <a:xfrm>
            <a:off x="242706" y="3975178"/>
            <a:ext cx="1533222" cy="597434"/>
          </a:xfrm>
          <a:prstGeom prst="bentConnector3">
            <a:avLst>
              <a:gd name="adj1" fmla="val 99880"/>
            </a:avLst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Oval 44">
            <a:extLst>
              <a:ext uri="{FF2B5EF4-FFF2-40B4-BE49-F238E27FC236}">
                <a16:creationId xmlns:a16="http://schemas.microsoft.com/office/drawing/2014/main" id="{4C13BF47-949B-26EF-7571-7D41D3D8E415}"/>
              </a:ext>
            </a:extLst>
          </p:cNvPr>
          <p:cNvSpPr/>
          <p:nvPr/>
        </p:nvSpPr>
        <p:spPr bwMode="auto">
          <a:xfrm rot="5879905">
            <a:off x="3627052" y="5730425"/>
            <a:ext cx="377389" cy="56083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D6BDA9B9-0AFC-C4DA-44D0-69CE5202D135}"/>
              </a:ext>
            </a:extLst>
          </p:cNvPr>
          <p:cNvSpPr/>
          <p:nvPr/>
        </p:nvSpPr>
        <p:spPr bwMode="auto">
          <a:xfrm rot="5879905">
            <a:off x="3240983" y="4821070"/>
            <a:ext cx="251164" cy="37325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20A4B4D9-C019-BD1B-6891-805518868FE6}"/>
              </a:ext>
            </a:extLst>
          </p:cNvPr>
          <p:cNvSpPr/>
          <p:nvPr/>
        </p:nvSpPr>
        <p:spPr bwMode="auto">
          <a:xfrm rot="5879905">
            <a:off x="947223" y="5729160"/>
            <a:ext cx="377389" cy="56083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471AB43-D22A-57A7-FFF4-7496DC3781B0}"/>
              </a:ext>
            </a:extLst>
          </p:cNvPr>
          <p:cNvSpPr/>
          <p:nvPr/>
        </p:nvSpPr>
        <p:spPr bwMode="auto">
          <a:xfrm rot="5879905">
            <a:off x="549716" y="4841200"/>
            <a:ext cx="251164" cy="37325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B19C7C-1D70-7383-CBD0-D68AC9BE54A5}"/>
              </a:ext>
            </a:extLst>
          </p:cNvPr>
          <p:cNvSpPr txBox="1"/>
          <p:nvPr/>
        </p:nvSpPr>
        <p:spPr>
          <a:xfrm>
            <a:off x="1284076" y="5973843"/>
            <a:ext cx="2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DAA9F1-9EFE-6279-0AD3-146B9ED6352D}"/>
              </a:ext>
            </a:extLst>
          </p:cNvPr>
          <p:cNvSpPr txBox="1"/>
          <p:nvPr/>
        </p:nvSpPr>
        <p:spPr>
          <a:xfrm>
            <a:off x="392386" y="4555587"/>
            <a:ext cx="2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38766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3" y="127888"/>
            <a:ext cx="7434090" cy="65752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+mn-lt"/>
              </a:rPr>
              <a:t>B5 – B2: Effect of PA joining RGGI and CES under TCI 25% Hybrid EV deployment</a:t>
            </a:r>
            <a:endParaRPr lang="en-US" b="1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0D8E513-DD7A-4018-C51F-88F4E8A8C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17" r="19421"/>
          <a:stretch/>
        </p:blipFill>
        <p:spPr>
          <a:xfrm>
            <a:off x="-16193" y="3826326"/>
            <a:ext cx="2956068" cy="3095618"/>
          </a:xfrm>
          <a:prstGeom prst="rect">
            <a:avLst/>
          </a:prstGeom>
        </p:spPr>
      </p:pic>
      <p:pic>
        <p:nvPicPr>
          <p:cNvPr id="8" name="Picture 7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AFC1A5DC-3D34-803B-56DC-5D0343D6B5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595" r="31220"/>
          <a:stretch/>
        </p:blipFill>
        <p:spPr>
          <a:xfrm>
            <a:off x="2882093" y="3821530"/>
            <a:ext cx="3054989" cy="34381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A17F860-BFF5-CBB7-1852-AE014609B5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009"/>
          <a:stretch/>
        </p:blipFill>
        <p:spPr>
          <a:xfrm>
            <a:off x="2280229" y="4550557"/>
            <a:ext cx="487392" cy="2709080"/>
          </a:xfrm>
          <a:prstGeom prst="rect">
            <a:avLst/>
          </a:prstGeom>
        </p:spPr>
      </p:pic>
      <p:pic>
        <p:nvPicPr>
          <p:cNvPr id="18" name="Picture 17" descr="A satellite in space&#10;&#10;Description automatically generated with low confidence">
            <a:extLst>
              <a:ext uri="{FF2B5EF4-FFF2-40B4-BE49-F238E27FC236}">
                <a16:creationId xmlns:a16="http://schemas.microsoft.com/office/drawing/2014/main" id="{82CD7C7F-867E-01B9-E416-E3E24E6A2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078" t="21980" r="811" b="-226"/>
          <a:stretch/>
        </p:blipFill>
        <p:spPr>
          <a:xfrm>
            <a:off x="5165696" y="4966192"/>
            <a:ext cx="965550" cy="2595245"/>
          </a:xfrm>
          <a:prstGeom prst="rect">
            <a:avLst/>
          </a:prstGeom>
        </p:spPr>
      </p:pic>
      <p:pic>
        <p:nvPicPr>
          <p:cNvPr id="23" name="Picture 22" descr="Diagram, map&#10;&#10;Description automatically generated">
            <a:extLst>
              <a:ext uri="{FF2B5EF4-FFF2-40B4-BE49-F238E27FC236}">
                <a16:creationId xmlns:a16="http://schemas.microsoft.com/office/drawing/2014/main" id="{97005C36-996C-1DFF-DDCD-ECF918E7D2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19" t="8486" r="12289" b="10769"/>
          <a:stretch/>
        </p:blipFill>
        <p:spPr>
          <a:xfrm>
            <a:off x="172654" y="856445"/>
            <a:ext cx="2661681" cy="2814431"/>
          </a:xfrm>
          <a:prstGeom prst="rect">
            <a:avLst/>
          </a:prstGeom>
        </p:spPr>
      </p:pic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C6730B73-A4AB-832B-6A20-DFF571DEBB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29" t="8205" r="12580" b="10303"/>
          <a:stretch/>
        </p:blipFill>
        <p:spPr>
          <a:xfrm>
            <a:off x="3183006" y="842914"/>
            <a:ext cx="2661681" cy="2840430"/>
          </a:xfrm>
          <a:prstGeom prst="rect">
            <a:avLst/>
          </a:prstGeom>
        </p:spPr>
      </p:pic>
      <p:pic>
        <p:nvPicPr>
          <p:cNvPr id="27" name="Picture 26" descr="Diagram, map&#10;&#10;Description automatically generated">
            <a:extLst>
              <a:ext uri="{FF2B5EF4-FFF2-40B4-BE49-F238E27FC236}">
                <a16:creationId xmlns:a16="http://schemas.microsoft.com/office/drawing/2014/main" id="{A74D41E7-3818-8AB3-33A2-E426526FA7F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29" t="8205" r="12580" b="10676"/>
          <a:stretch/>
        </p:blipFill>
        <p:spPr>
          <a:xfrm>
            <a:off x="6273606" y="845788"/>
            <a:ext cx="2661682" cy="2827431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47AC82A1-FDCC-0DA7-3125-F465BC865724}"/>
              </a:ext>
            </a:extLst>
          </p:cNvPr>
          <p:cNvSpPr txBox="1">
            <a:spLocks/>
          </p:cNvSpPr>
          <p:nvPr/>
        </p:nvSpPr>
        <p:spPr bwMode="auto">
          <a:xfrm>
            <a:off x="5794803" y="3842243"/>
            <a:ext cx="3450797" cy="136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Deaths:  -6,400 (-5,000 - -8,000)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Asthma Exacerbations:             -190,000 (-1,900 - -380,000)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Mortality based value: -65,000 Mil. USD (-31,000 - -120,000) </a:t>
            </a:r>
          </a:p>
          <a:p>
            <a:pPr marL="0" indent="0">
              <a:buFont typeface="Helvetica CY" pitchFamily="2" charset="0"/>
              <a:buNone/>
            </a:pPr>
            <a:endParaRPr lang="en-US" sz="1400" dirty="0"/>
          </a:p>
          <a:p>
            <a:pPr marL="0" indent="0">
              <a:buFont typeface="Helvetica CY" pitchFamily="2" charset="0"/>
              <a:buNone/>
            </a:pPr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endParaRPr lang="en-US" sz="1600" kern="0" dirty="0"/>
          </a:p>
          <a:p>
            <a:endParaRPr lang="en-US" sz="18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457200" lvl="1" indent="0" algn="just">
              <a:lnSpc>
                <a:spcPct val="150000"/>
              </a:lnSpc>
              <a:buFont typeface="Helvetica CY" pitchFamily="2" charset="0"/>
              <a:buNone/>
            </a:pPr>
            <a:endParaRPr lang="en-US" sz="1600" kern="0" dirty="0">
              <a:cs typeface="Calibri" panose="020F0502020204030204" pitchFamily="34" charset="0"/>
            </a:endParaRP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0E9E833F-D8F2-7CF1-4FEF-1B8BAE07C7A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70" t="70035" r="27851" b="-387"/>
          <a:stretch/>
        </p:blipFill>
        <p:spPr>
          <a:xfrm>
            <a:off x="6094048" y="5405196"/>
            <a:ext cx="1517196" cy="1155718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DDE98070-427E-C026-D2E1-C0195AF814B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8" t="7214" r="28163" b="62969"/>
          <a:stretch/>
        </p:blipFill>
        <p:spPr>
          <a:xfrm>
            <a:off x="7598469" y="5398846"/>
            <a:ext cx="1517195" cy="11353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224430-2F76-79E0-5B32-032D1150EADA}"/>
              </a:ext>
            </a:extLst>
          </p:cNvPr>
          <p:cNvSpPr txBox="1"/>
          <p:nvPr/>
        </p:nvSpPr>
        <p:spPr>
          <a:xfrm>
            <a:off x="7472359" y="5098811"/>
            <a:ext cx="2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2" name="Elbow Connector 54">
            <a:extLst>
              <a:ext uri="{FF2B5EF4-FFF2-40B4-BE49-F238E27FC236}">
                <a16:creationId xmlns:a16="http://schemas.microsoft.com/office/drawing/2014/main" id="{309E6BBB-4DAC-A7BA-489D-0FD4233E322B}"/>
              </a:ext>
            </a:extLst>
          </p:cNvPr>
          <p:cNvCxnSpPr>
            <a:cxnSpLocks/>
          </p:cNvCxnSpPr>
          <p:nvPr/>
        </p:nvCxnSpPr>
        <p:spPr>
          <a:xfrm rot="10800000" flipV="1">
            <a:off x="4839170" y="3802955"/>
            <a:ext cx="1102597" cy="522833"/>
          </a:xfrm>
          <a:prstGeom prst="bentConnector3">
            <a:avLst>
              <a:gd name="adj1" fmla="val 100890"/>
            </a:avLst>
          </a:prstGeom>
          <a:ln w="952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54">
            <a:extLst>
              <a:ext uri="{FF2B5EF4-FFF2-40B4-BE49-F238E27FC236}">
                <a16:creationId xmlns:a16="http://schemas.microsoft.com/office/drawing/2014/main" id="{E7A3CB77-338E-C4CD-A5C3-FFBB53B5B0BB}"/>
              </a:ext>
            </a:extLst>
          </p:cNvPr>
          <p:cNvCxnSpPr>
            <a:cxnSpLocks/>
          </p:cNvCxnSpPr>
          <p:nvPr/>
        </p:nvCxnSpPr>
        <p:spPr>
          <a:xfrm>
            <a:off x="102625" y="3799595"/>
            <a:ext cx="4736542" cy="529331"/>
          </a:xfrm>
          <a:prstGeom prst="bentConnector3">
            <a:avLst>
              <a:gd name="adj1" fmla="val 99843"/>
            </a:avLst>
          </a:prstGeom>
          <a:ln w="952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54">
            <a:extLst>
              <a:ext uri="{FF2B5EF4-FFF2-40B4-BE49-F238E27FC236}">
                <a16:creationId xmlns:a16="http://schemas.microsoft.com/office/drawing/2014/main" id="{8EB72023-214F-E252-B7E6-256E248F3270}"/>
              </a:ext>
            </a:extLst>
          </p:cNvPr>
          <p:cNvCxnSpPr>
            <a:cxnSpLocks/>
          </p:cNvCxnSpPr>
          <p:nvPr/>
        </p:nvCxnSpPr>
        <p:spPr>
          <a:xfrm rot="10800000" flipV="1">
            <a:off x="1775928" y="3713340"/>
            <a:ext cx="7191423" cy="589123"/>
          </a:xfrm>
          <a:prstGeom prst="bentConnector3">
            <a:avLst>
              <a:gd name="adj1" fmla="val 99994"/>
            </a:avLst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54">
            <a:extLst>
              <a:ext uri="{FF2B5EF4-FFF2-40B4-BE49-F238E27FC236}">
                <a16:creationId xmlns:a16="http://schemas.microsoft.com/office/drawing/2014/main" id="{1BD5ADC2-D810-7F10-54F8-FD0358BD00FA}"/>
              </a:ext>
            </a:extLst>
          </p:cNvPr>
          <p:cNvCxnSpPr>
            <a:cxnSpLocks/>
          </p:cNvCxnSpPr>
          <p:nvPr/>
        </p:nvCxnSpPr>
        <p:spPr>
          <a:xfrm>
            <a:off x="102625" y="3713341"/>
            <a:ext cx="1672879" cy="589123"/>
          </a:xfrm>
          <a:prstGeom prst="bentConnector3">
            <a:avLst>
              <a:gd name="adj1" fmla="val 100437"/>
            </a:avLst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val 15">
            <a:extLst>
              <a:ext uri="{FF2B5EF4-FFF2-40B4-BE49-F238E27FC236}">
                <a16:creationId xmlns:a16="http://schemas.microsoft.com/office/drawing/2014/main" id="{60E11528-8757-8254-2D61-57D7B04065E7}"/>
              </a:ext>
            </a:extLst>
          </p:cNvPr>
          <p:cNvSpPr/>
          <p:nvPr/>
        </p:nvSpPr>
        <p:spPr bwMode="auto">
          <a:xfrm>
            <a:off x="889143" y="5806697"/>
            <a:ext cx="525727" cy="496237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94857E5-738F-91C9-5F45-CBCC807BE999}"/>
              </a:ext>
            </a:extLst>
          </p:cNvPr>
          <p:cNvSpPr/>
          <p:nvPr/>
        </p:nvSpPr>
        <p:spPr bwMode="auto">
          <a:xfrm rot="5879905">
            <a:off x="3473430" y="4730857"/>
            <a:ext cx="251164" cy="373250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30443BD-16E6-7336-3E9E-4306B97D4DB8}"/>
              </a:ext>
            </a:extLst>
          </p:cNvPr>
          <p:cNvSpPr/>
          <p:nvPr/>
        </p:nvSpPr>
        <p:spPr bwMode="auto">
          <a:xfrm rot="5879905">
            <a:off x="3870600" y="5647397"/>
            <a:ext cx="452143" cy="671921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71C379-54CB-9059-D76B-905AF004B34C}"/>
              </a:ext>
            </a:extLst>
          </p:cNvPr>
          <p:cNvSpPr txBox="1"/>
          <p:nvPr/>
        </p:nvSpPr>
        <p:spPr>
          <a:xfrm>
            <a:off x="1284076" y="5973843"/>
            <a:ext cx="2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203007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BEB8-E806-FD4E-A786-77B11DDF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FF00"/>
                </a:solidFill>
                <a:latin typeface="+mn-lt"/>
              </a:rPr>
              <a:t>Health </a:t>
            </a:r>
            <a:r>
              <a:rPr lang="en-US">
                <a:solidFill>
                  <a:srgbClr val="FFFF00"/>
                </a:solidFill>
                <a:latin typeface="+mn-lt"/>
              </a:rPr>
              <a:t>Impacts Comparison</a:t>
            </a:r>
            <a:endParaRPr lang="en-US" b="1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3F0E2305-C372-3829-200D-348FFF823293}"/>
              </a:ext>
            </a:extLst>
          </p:cNvPr>
          <p:cNvSpPr txBox="1">
            <a:spLocks/>
          </p:cNvSpPr>
          <p:nvPr/>
        </p:nvSpPr>
        <p:spPr bwMode="auto">
          <a:xfrm>
            <a:off x="72428" y="4675188"/>
            <a:ext cx="9488031" cy="2214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r>
              <a:rPr lang="en-US" sz="1600" kern="0" dirty="0">
                <a:solidFill>
                  <a:srgbClr val="FFFF00"/>
                </a:solidFill>
              </a:rPr>
              <a:t>B2 – B1: Effect of TCI 25% Hybrid EV under BAU Electrical Grid with PA not in RGGI</a:t>
            </a:r>
          </a:p>
          <a:p>
            <a:r>
              <a:rPr lang="en-US" sz="1600" kern="0" dirty="0">
                <a:solidFill>
                  <a:srgbClr val="FFFF00"/>
                </a:solidFill>
              </a:rPr>
              <a:t>B3 – B1: Effect of PA joining RGGI under BAU EV deployment </a:t>
            </a:r>
          </a:p>
          <a:p>
            <a:r>
              <a:rPr lang="en-US" sz="1600" kern="0" dirty="0">
                <a:solidFill>
                  <a:srgbClr val="FFFF00"/>
                </a:solidFill>
              </a:rPr>
              <a:t>B4 – B2: Effect of PA joining RGGI under TCI 25% Hybrid EV deployment</a:t>
            </a:r>
          </a:p>
          <a:p>
            <a:r>
              <a:rPr lang="en-US" sz="1600" kern="0" dirty="0">
                <a:solidFill>
                  <a:srgbClr val="FFFF00"/>
                </a:solidFill>
              </a:rPr>
              <a:t>B4 – B3: Effect of TCI 25% Hybrid under BAU Electrical Grid with PA in RGGI</a:t>
            </a:r>
          </a:p>
          <a:p>
            <a:r>
              <a:rPr lang="en-US" sz="1600" kern="0" dirty="0">
                <a:solidFill>
                  <a:srgbClr val="FFFF00"/>
                </a:solidFill>
              </a:rPr>
              <a:t>B5 – B3: Effect of TCI 25% Hybrid and CES in a BAU Electrical Grid With PA in RGGI</a:t>
            </a:r>
          </a:p>
          <a:p>
            <a:r>
              <a:rPr lang="en-US" sz="1600" kern="0" dirty="0">
                <a:solidFill>
                  <a:srgbClr val="FFFF00"/>
                </a:solidFill>
              </a:rPr>
              <a:t>B5 – B2: Effect of PA joining RGGI and CES under TCI 25% Hybrid EV deployment</a:t>
            </a:r>
          </a:p>
          <a:p>
            <a:pPr marL="457200" lvl="1" indent="0" algn="just">
              <a:lnSpc>
                <a:spcPct val="150000"/>
              </a:lnSpc>
              <a:buFont typeface="Helvetica CY" pitchFamily="2" charset="0"/>
              <a:buNone/>
            </a:pPr>
            <a:endParaRPr lang="en-US" sz="1600" kern="0" dirty="0">
              <a:cs typeface="Calibri" panose="020F0502020204030204" pitchFamily="34" charset="0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4E1227B-3E94-FD35-918C-0499C0C635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621" y="631677"/>
            <a:ext cx="4062499" cy="3971854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D52D9010-A6EC-EA6C-86AD-2A3473983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6855" y="631677"/>
            <a:ext cx="3586014" cy="3967332"/>
          </a:xfrm>
          <a:prstGeom prst="rect">
            <a:avLst/>
          </a:prstGeom>
          <a:solidFill>
            <a:schemeClr val="accent2">
              <a:lumMod val="10000"/>
              <a:lumOff val="90000"/>
            </a:schemeClr>
          </a:solidFill>
        </p:spPr>
      </p:pic>
      <p:sp>
        <p:nvSpPr>
          <p:cNvPr id="3" name="Left-Right Arrow 9">
            <a:extLst>
              <a:ext uri="{FF2B5EF4-FFF2-40B4-BE49-F238E27FC236}">
                <a16:creationId xmlns:a16="http://schemas.microsoft.com/office/drawing/2014/main" id="{33BB2E64-2F94-948C-1F54-17718C600295}"/>
              </a:ext>
            </a:extLst>
          </p:cNvPr>
          <p:cNvSpPr/>
          <p:nvPr/>
        </p:nvSpPr>
        <p:spPr bwMode="auto">
          <a:xfrm rot="5400000">
            <a:off x="3530647" y="2876597"/>
            <a:ext cx="2771647" cy="200057"/>
          </a:xfrm>
          <a:prstGeom prst="leftRightArrow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5" name="Left-Right Arrow 9">
            <a:extLst>
              <a:ext uri="{FF2B5EF4-FFF2-40B4-BE49-F238E27FC236}">
                <a16:creationId xmlns:a16="http://schemas.microsoft.com/office/drawing/2014/main" id="{C48C68C8-9062-CE3D-674E-BEB70A700E36}"/>
              </a:ext>
            </a:extLst>
          </p:cNvPr>
          <p:cNvSpPr/>
          <p:nvPr/>
        </p:nvSpPr>
        <p:spPr bwMode="auto">
          <a:xfrm rot="5400000">
            <a:off x="4618019" y="1112821"/>
            <a:ext cx="596900" cy="200057"/>
          </a:xfrm>
          <a:prstGeom prst="left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7" name="Left-Right Arrow 9">
            <a:extLst>
              <a:ext uri="{FF2B5EF4-FFF2-40B4-BE49-F238E27FC236}">
                <a16:creationId xmlns:a16="http://schemas.microsoft.com/office/drawing/2014/main" id="{52E785E9-B8EC-DA76-1365-891F2DE7DB01}"/>
              </a:ext>
            </a:extLst>
          </p:cNvPr>
          <p:cNvSpPr/>
          <p:nvPr/>
        </p:nvSpPr>
        <p:spPr bwMode="auto">
          <a:xfrm rot="5400000">
            <a:off x="-1057035" y="2876597"/>
            <a:ext cx="2771647" cy="200057"/>
          </a:xfrm>
          <a:prstGeom prst="leftRightArrow">
            <a:avLst/>
          </a:prstGeom>
          <a:solidFill>
            <a:srgbClr val="92D05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8" name="Left-Right Arrow 9">
            <a:extLst>
              <a:ext uri="{FF2B5EF4-FFF2-40B4-BE49-F238E27FC236}">
                <a16:creationId xmlns:a16="http://schemas.microsoft.com/office/drawing/2014/main" id="{994484FF-32DE-AE29-2CE6-729341B58BBA}"/>
              </a:ext>
            </a:extLst>
          </p:cNvPr>
          <p:cNvSpPr/>
          <p:nvPr/>
        </p:nvSpPr>
        <p:spPr bwMode="auto">
          <a:xfrm rot="5400000">
            <a:off x="30337" y="1112821"/>
            <a:ext cx="596900" cy="200057"/>
          </a:xfrm>
          <a:prstGeom prst="left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7BA28D-0402-9E4A-9B37-FD7A7968215F}"/>
              </a:ext>
            </a:extLst>
          </p:cNvPr>
          <p:cNvSpPr txBox="1"/>
          <p:nvPr/>
        </p:nvSpPr>
        <p:spPr>
          <a:xfrm>
            <a:off x="3487011" y="997973"/>
            <a:ext cx="12907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Disbenefits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438B89-C6A1-48CF-82E7-4FA25BBA6307}"/>
              </a:ext>
            </a:extLst>
          </p:cNvPr>
          <p:cNvSpPr txBox="1"/>
          <p:nvPr/>
        </p:nvSpPr>
        <p:spPr>
          <a:xfrm>
            <a:off x="3682324" y="1958275"/>
            <a:ext cx="99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92D050"/>
                </a:solidFill>
              </a:rPr>
              <a:t>Benefits</a:t>
            </a:r>
          </a:p>
        </p:txBody>
      </p:sp>
    </p:spTree>
    <p:extLst>
      <p:ext uri="{BB962C8B-B14F-4D97-AF65-F5344CB8AC3E}">
        <p14:creationId xmlns:p14="http://schemas.microsoft.com/office/powerpoint/2010/main" val="12713096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FBEB8-E806-FD4E-A786-77B11DDF7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FF00"/>
                </a:solidFill>
                <a:latin typeface="+mn-lt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D0EA6-C3CD-5440-93A5-280EBF407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860137"/>
            <a:ext cx="8991599" cy="5603008"/>
          </a:xfrm>
        </p:spPr>
        <p:txBody>
          <a:bodyPr>
            <a:normAutofit/>
          </a:bodyPr>
          <a:lstStyle/>
          <a:p>
            <a:endParaRPr lang="en-US">
              <a:ea typeface="ＭＳ Ｐゴシック"/>
            </a:endParaRPr>
          </a:p>
          <a:p>
            <a:pPr marL="0" indent="0">
              <a:buNone/>
            </a:pPr>
            <a:endParaRPr lang="en-US"/>
          </a:p>
          <a:p>
            <a:pPr lvl="1">
              <a:lnSpc>
                <a:spcPct val="120000"/>
              </a:lnSpc>
            </a:pPr>
            <a:endParaRPr lang="en-US"/>
          </a:p>
          <a:p>
            <a:pPr marL="457200" lvl="1" indent="0">
              <a:buNone/>
            </a:pP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223650B-A7BC-ABAD-9A57-AF911211E24F}"/>
              </a:ext>
            </a:extLst>
          </p:cNvPr>
          <p:cNvSpPr txBox="1">
            <a:spLocks/>
          </p:cNvSpPr>
          <p:nvPr/>
        </p:nvSpPr>
        <p:spPr bwMode="auto">
          <a:xfrm>
            <a:off x="153484" y="777875"/>
            <a:ext cx="8838115" cy="3169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just">
              <a:buFont typeface="Helvetica CY" pitchFamily="2" charset="0"/>
              <a:buNone/>
            </a:pPr>
            <a:r>
              <a:rPr lang="en-US" sz="1600" b="1" kern="0" dirty="0">
                <a:solidFill>
                  <a:srgbClr val="FFFF00"/>
                </a:solidFill>
                <a:cs typeface="Calibri" panose="020F0502020204030204" pitchFamily="34" charset="0"/>
              </a:rPr>
              <a:t>Key points: </a:t>
            </a:r>
          </a:p>
          <a:p>
            <a:r>
              <a:rPr lang="en-US" sz="1600" kern="0" dirty="0"/>
              <a:t>Policies that evolve around the 25% Hybrid EV Portfolio have a significant positive effect on health co-benefits in the TCI region, while outside it:</a:t>
            </a:r>
          </a:p>
          <a:p>
            <a:pPr lvl="1"/>
            <a:r>
              <a:rPr lang="en-US" sz="1200" kern="0" dirty="0"/>
              <a:t>With BAU Electric Grid, there are negative effects in Louisiana-Arkansas-Missouri </a:t>
            </a:r>
          </a:p>
          <a:p>
            <a:pPr lvl="1"/>
            <a:r>
              <a:rPr lang="en-US" sz="1200" kern="0" dirty="0"/>
              <a:t>With PA entering RGGI, the positive effects weaken, and transmission shifts to Ohio, West Virginia</a:t>
            </a:r>
          </a:p>
          <a:p>
            <a:r>
              <a:rPr lang="en-US" sz="1600" kern="0" dirty="0"/>
              <a:t>Departing from a BAU Electric Grid enhances the overall positive effects from vehicle electrification</a:t>
            </a:r>
          </a:p>
          <a:p>
            <a:r>
              <a:rPr lang="en-US" sz="1600" kern="0" dirty="0"/>
              <a:t>PA joining RGGI has a mixed effect, depending on the degree of EV penetration</a:t>
            </a:r>
          </a:p>
          <a:p>
            <a:pPr lvl="1"/>
            <a:r>
              <a:rPr lang="en-US" sz="1200" kern="0" dirty="0"/>
              <a:t>Under a BAU Electric Grid scenario, the effect is negative for TCI, Pennsylvania, Ohio River (small + in central states)</a:t>
            </a:r>
          </a:p>
          <a:p>
            <a:pPr lvl="1"/>
            <a:r>
              <a:rPr lang="en-US" sz="1200" kern="0" dirty="0"/>
              <a:t>Under 25% Hybrid EV in TCI region, the effect is positive for TCI and PA, slightly negative for Ohio River (no TCI-EV)</a:t>
            </a:r>
          </a:p>
          <a:p>
            <a:r>
              <a:rPr lang="en-US" sz="1600" kern="0" dirty="0"/>
              <a:t>Employing a CES has a drastic positive impact across most of the domain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kern="0" dirty="0"/>
              <a:t>Following the TCI 25% Hybrid portfolio results in additional health benefits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kern="0" dirty="0"/>
              <a:t>Transmission affects negatively Louisiana and Nebraska (Pennsylvania’s entry in RGGI reduces that to some degree)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800" kern="0" dirty="0"/>
          </a:p>
          <a:p>
            <a:pPr marL="0" indent="0">
              <a:buNone/>
            </a:pPr>
            <a:r>
              <a:rPr lang="en-US" sz="1600" b="1" kern="0" dirty="0">
                <a:solidFill>
                  <a:srgbClr val="FFFF00"/>
                </a:solidFill>
                <a:cs typeface="Calibri" panose="020F0502020204030204" pitchFamily="34" charset="0"/>
              </a:rPr>
              <a:t>Future work: </a:t>
            </a:r>
          </a:p>
          <a:p>
            <a:r>
              <a:rPr lang="en-US" sz="1600" kern="0" dirty="0"/>
              <a:t>Tighter coupling of IPM with SMOKE with updated inventories using hourly FF10 file inputs </a:t>
            </a:r>
          </a:p>
          <a:p>
            <a:r>
              <a:rPr lang="en-US" sz="1600" kern="0" dirty="0"/>
              <a:t>Include heat-based method for projecting state-level IPM estimates to pollutants other than NO</a:t>
            </a:r>
            <a:r>
              <a:rPr lang="en-US" sz="1600" kern="0" baseline="-25000" dirty="0"/>
              <a:t>x</a:t>
            </a:r>
            <a:r>
              <a:rPr lang="en-US" sz="1600" kern="0" dirty="0"/>
              <a:t> and SO</a:t>
            </a:r>
            <a:r>
              <a:rPr lang="en-US" sz="1600" kern="0" baseline="-25000" dirty="0"/>
              <a:t>2</a:t>
            </a:r>
            <a:r>
              <a:rPr lang="en-US" sz="1600" kern="0" dirty="0"/>
              <a:t>  </a:t>
            </a:r>
          </a:p>
          <a:p>
            <a:pPr marL="457200" lvl="1" indent="0" algn="just">
              <a:lnSpc>
                <a:spcPct val="150000"/>
              </a:lnSpc>
              <a:buFont typeface="Helvetica CY" pitchFamily="2" charset="0"/>
              <a:buNone/>
            </a:pPr>
            <a:endParaRPr lang="en-US" sz="1600" kern="0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8036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065A9-A0E9-44BA-868C-416214C13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FF00"/>
                </a:solidFill>
              </a:rPr>
              <a:t>Acknowledgments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575667C-C587-B031-B764-6CA1B9852F71}"/>
              </a:ext>
            </a:extLst>
          </p:cNvPr>
          <p:cNvSpPr txBox="1">
            <a:spLocks/>
          </p:cNvSpPr>
          <p:nvPr/>
        </p:nvSpPr>
        <p:spPr bwMode="auto">
          <a:xfrm>
            <a:off x="-181117" y="876846"/>
            <a:ext cx="8911988" cy="5908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>
              <a:buFont typeface="Arial" panose="020B0604020202020204" pitchFamily="34" charset="0"/>
              <a:buChar char="•"/>
            </a:pPr>
            <a:r>
              <a:rPr lang="en-US" sz="1600" kern="0" dirty="0">
                <a:cs typeface="Helvetica"/>
              </a:rPr>
              <a:t>Barr Foundation and Energy Foundation for funding the TRECH study Phase 1 and 2</a:t>
            </a:r>
          </a:p>
          <a:p>
            <a:pPr marL="457200" lvl="1" indent="0">
              <a:buNone/>
            </a:pPr>
            <a:endParaRPr lang="en-US" sz="1600" kern="0" dirty="0">
              <a:cs typeface="Helvetica"/>
            </a:endParaRPr>
          </a:p>
          <a:p>
            <a:pPr marL="457200" lvl="1" indent="0">
              <a:buNone/>
            </a:pPr>
            <a:endParaRPr lang="en-US" sz="1600" kern="0" dirty="0">
              <a:cs typeface="Helvetica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600" kern="0" dirty="0">
                <a:cs typeface="Helvetica"/>
              </a:rPr>
              <a:t>The TRECH Study is an independent research effort with a collaboration between:</a:t>
            </a:r>
          </a:p>
          <a:p>
            <a:pPr marL="457200" lvl="1" indent="0">
              <a:buNone/>
            </a:pPr>
            <a:endParaRPr lang="en-US" sz="1600" kern="0" dirty="0">
              <a:cs typeface="Helvetica"/>
            </a:endParaRPr>
          </a:p>
          <a:p>
            <a:pPr marL="914400" marR="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C-CHANGE, Harvard University T.H. Chan School of Public Health</a:t>
            </a:r>
            <a:endParaRPr lang="en-US" sz="18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 marR="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Institute for the Environment, University of North Carolina at Chapel Hill</a:t>
            </a:r>
            <a:endParaRPr lang="en-US" sz="18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 marR="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Dept. of Environmental Health, Boston University School of Public Health</a:t>
            </a:r>
            <a:endParaRPr lang="en-US" sz="18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914400" marR="0"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Columbia Center for Children’s Environ. Health at Columbia University Mailman School of Public Health</a:t>
            </a:r>
            <a:endParaRPr lang="en-US" sz="1800" dirty="0">
              <a:solidFill>
                <a:schemeClr val="bg1">
                  <a:lumMod val="9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600" kern="0" dirty="0">
              <a:cs typeface="Helvetica"/>
            </a:endParaRPr>
          </a:p>
          <a:p>
            <a:pPr marL="457200" lvl="1" indent="0">
              <a:buNone/>
            </a:pPr>
            <a:endParaRPr lang="en-US" sz="1600" kern="0" dirty="0">
              <a:cs typeface="Helvetica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7D3FE3-E791-A943-28A1-4F93E1E74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1154"/>
            <a:ext cx="3135911" cy="41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EC7C17EE-C297-34BD-32CB-2A267489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461" y="5984178"/>
            <a:ext cx="2894014" cy="41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10E49ACD-B81E-CB9E-A5A1-4E73E75335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8580" y="5332612"/>
            <a:ext cx="2186597" cy="978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>
            <a:extLst>
              <a:ext uri="{FF2B5EF4-FFF2-40B4-BE49-F238E27FC236}">
                <a16:creationId xmlns:a16="http://schemas.microsoft.com/office/drawing/2014/main" id="{3E8DAF9D-EC2B-8491-E471-3E65141C9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1068" y="5332613"/>
            <a:ext cx="3449964" cy="708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>
            <a:extLst>
              <a:ext uri="{FF2B5EF4-FFF2-40B4-BE49-F238E27FC236}">
                <a16:creationId xmlns:a16="http://schemas.microsoft.com/office/drawing/2014/main" id="{E2C51ECE-DB1B-3B81-5352-575B92F25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476" y="6008865"/>
            <a:ext cx="934196" cy="41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>
            <a:extLst>
              <a:ext uri="{FF2B5EF4-FFF2-40B4-BE49-F238E27FC236}">
                <a16:creationId xmlns:a16="http://schemas.microsoft.com/office/drawing/2014/main" id="{8454884D-3E62-05CD-0F65-E3095A1A0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878" y="6012838"/>
            <a:ext cx="2018157" cy="41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781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57" y="12185"/>
            <a:ext cx="7886700" cy="657520"/>
          </a:xfrm>
        </p:spPr>
        <p:txBody>
          <a:bodyPr/>
          <a:lstStyle/>
          <a:p>
            <a:r>
              <a:rPr lang="en-US" b="1" dirty="0">
                <a:solidFill>
                  <a:srgbClr val="FFFF00"/>
                </a:solidFill>
                <a:latin typeface="+mn-lt"/>
              </a:rPr>
              <a:t>Introduction to TRECH2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1D7AB4-2EAD-46EF-96D9-81F1CD88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976" y="533401"/>
            <a:ext cx="8838115" cy="491951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sz="1600" b="1" dirty="0">
                <a:solidFill>
                  <a:srgbClr val="FFFF00"/>
                </a:solidFill>
                <a:cs typeface="Calibri" panose="020F0502020204030204" pitchFamily="34" charset="0"/>
              </a:rPr>
              <a:t>Background: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Electrification of the transportation sector with decarbonized electricity is at the core of current strategies for carbon mitigation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Cap-and-invest programs set limits on carbon emissions at the state level and require businesses to obtain allowances equal to their covered emissions (revenue to be invested)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12 East Coast States and the District of Columbia formed a regional cap-and-invest program to reduce greenhouse gas GHG emissions from transportation - </a:t>
            </a:r>
            <a:r>
              <a:rPr lang="en-US" sz="1600" b="1" dirty="0">
                <a:cs typeface="Calibri" panose="020F0502020204030204" pitchFamily="34" charset="0"/>
              </a:rPr>
              <a:t>Transportation Committee Initiative (TCI)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At the same time, the </a:t>
            </a:r>
            <a:r>
              <a:rPr lang="en-US" sz="1600" b="1" dirty="0">
                <a:cs typeface="Calibri" panose="020F0502020204030204" pitchFamily="34" charset="0"/>
              </a:rPr>
              <a:t>Regional Greenhouse Gas Initiative (RGGI) </a:t>
            </a:r>
            <a:r>
              <a:rPr lang="en-US" sz="1600" dirty="0">
                <a:cs typeface="Calibri" panose="020F0502020204030204" pitchFamily="34" charset="0"/>
              </a:rPr>
              <a:t>targets through a         cap-and-invest program, the energy generation sector of the Northeast US</a:t>
            </a:r>
          </a:p>
          <a:p>
            <a:pPr algn="just">
              <a:buFont typeface="Wingdings" panose="05000000000000000000" pitchFamily="2" charset="2"/>
              <a:buChar char="§"/>
            </a:pPr>
            <a:r>
              <a:rPr lang="en-US" sz="1600" dirty="0">
                <a:cs typeface="Calibri" panose="020F0502020204030204" pitchFamily="34" charset="0"/>
              </a:rPr>
              <a:t>The </a:t>
            </a:r>
            <a:r>
              <a:rPr lang="en-US" sz="1600" b="1" dirty="0">
                <a:cs typeface="Calibri" panose="020F0502020204030204" pitchFamily="34" charset="0"/>
              </a:rPr>
              <a:t>Transportation, Equity, Climate, and Health (TRECH) </a:t>
            </a:r>
            <a:r>
              <a:rPr lang="en-US" sz="1600" dirty="0">
                <a:cs typeface="Calibri" panose="020F0502020204030204" pitchFamily="34" charset="0"/>
              </a:rPr>
              <a:t>study has previously evaluated the air-quality related health co-benefits of five cap-and-invest scenarios from TCI, depending on Pennsylvania’s participation in RGGI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BE7812-3FE4-DBE4-123D-5F38BF9E56B8}"/>
              </a:ext>
            </a:extLst>
          </p:cNvPr>
          <p:cNvSpPr txBox="1">
            <a:spLocks/>
          </p:cNvSpPr>
          <p:nvPr/>
        </p:nvSpPr>
        <p:spPr bwMode="auto">
          <a:xfrm>
            <a:off x="158748" y="4451350"/>
            <a:ext cx="8838115" cy="472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 algn="just">
              <a:buFont typeface="Helvetica CY" pitchFamily="2" charset="0"/>
              <a:buNone/>
            </a:pPr>
            <a:r>
              <a:rPr lang="en-US" sz="1600" b="1" kern="0" dirty="0">
                <a:solidFill>
                  <a:srgbClr val="FFFF00"/>
                </a:solidFill>
                <a:cs typeface="Calibri" panose="020F0502020204030204" pitchFamily="34" charset="0"/>
              </a:rPr>
              <a:t>Objectives: </a:t>
            </a:r>
          </a:p>
          <a:p>
            <a:r>
              <a:rPr lang="en-US" sz="1600" kern="0" dirty="0"/>
              <a:t>The second phase of the TRECH study adds to previous efforts to quantify the impacts on emissions and public health solely from onroad sources by: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kern="0" dirty="0"/>
              <a:t>Adding the shift in energy demand related to higher deployment of electric vehicles (EV)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kern="0" dirty="0"/>
              <a:t>Addressing the role and effect of key states (i.e. Pennsylvania) and regions (Ohio River)</a:t>
            </a:r>
          </a:p>
          <a:p>
            <a:pPr lvl="1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600" kern="0" dirty="0"/>
              <a:t>Assessing the effect of different combinations of policies and establishing relationships to public health through a set of  illustrative scenarios </a:t>
            </a:r>
          </a:p>
          <a:p>
            <a:pPr marL="457200" lvl="1" indent="0" algn="just">
              <a:lnSpc>
                <a:spcPct val="150000"/>
              </a:lnSpc>
              <a:buFont typeface="Helvetica CY" pitchFamily="2" charset="0"/>
              <a:buNone/>
            </a:pPr>
            <a:endParaRPr lang="en-US" sz="1600" kern="0" dirty="0">
              <a:cs typeface="Calibri" panose="020F050202020403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CDEF5F8-BF77-CF67-ACB5-98DABBC96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3603" y="12185"/>
            <a:ext cx="2367097" cy="71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1409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957" y="189985"/>
            <a:ext cx="7886700" cy="65752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latin typeface="+mn-lt"/>
              </a:rPr>
              <a:t>Study Design:  Future Year Scenarios 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2C92B3-7C81-7FC0-792F-32E130C6F672}"/>
              </a:ext>
            </a:extLst>
          </p:cNvPr>
          <p:cNvSpPr txBox="1">
            <a:spLocks/>
          </p:cNvSpPr>
          <p:nvPr/>
        </p:nvSpPr>
        <p:spPr bwMode="auto">
          <a:xfrm>
            <a:off x="0" y="1034701"/>
            <a:ext cx="3746499" cy="582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Font typeface="Helvetica CY" pitchFamily="2" charset="0"/>
              <a:buNone/>
            </a:pPr>
            <a:r>
              <a:rPr lang="en-US" sz="1800" b="1" kern="0" dirty="0">
                <a:solidFill>
                  <a:srgbClr val="FFFF00"/>
                </a:solidFill>
                <a:cs typeface="Calibri" panose="020F0502020204030204" pitchFamily="34" charset="0"/>
              </a:rPr>
              <a:t>2032 sector-based projections: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Onroad sector emissions under a business as usual “BAU” and a hybrid cap and invest portfolio (TCI 25% Hybrid)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Onroad sector scenarios have been discussed in phase 1 - Arter et al., 2021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Energy sector emissions under a BAU scenario, a scenario with PA in RGGI, and a Clean Energy Standard scenario with PA part of RGGI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For the energy sector, the scenarios were processed by SMOKE using output from the Integrated Planning Model (IPM) and an interface developed in R (IPM2SMOKE)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Scenario-based emissions were processed for future year 2032 using standard SMOKE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Simulations for 12-km East US domain for January and July of 2016 with 15 days of spinup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Font typeface="Helvetica CY" pitchFamily="2" charset="0"/>
              <a:buNone/>
            </a:pPr>
            <a:endParaRPr lang="en-US" sz="18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endParaRPr lang="en-US" sz="1600" kern="0" dirty="0"/>
          </a:p>
          <a:p>
            <a:endParaRPr lang="en-US" sz="18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457200" lvl="1" indent="0" algn="just">
              <a:lnSpc>
                <a:spcPct val="150000"/>
              </a:lnSpc>
              <a:buFont typeface="Helvetica CY" pitchFamily="2" charset="0"/>
              <a:buNone/>
            </a:pPr>
            <a:endParaRPr lang="en-US" sz="1600" kern="0" dirty="0">
              <a:cs typeface="Calibri" panose="020F050202020403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48AE74-FFCC-8654-29E1-73F231721C5A}"/>
              </a:ext>
            </a:extLst>
          </p:cNvPr>
          <p:cNvGrpSpPr/>
          <p:nvPr/>
        </p:nvGrpSpPr>
        <p:grpSpPr>
          <a:xfrm>
            <a:off x="3746499" y="1470812"/>
            <a:ext cx="5333526" cy="4749117"/>
            <a:chOff x="3746500" y="1474968"/>
            <a:chExt cx="5333526" cy="4749117"/>
          </a:xfrm>
        </p:grpSpPr>
        <p:pic>
          <p:nvPicPr>
            <p:cNvPr id="5" name="Picture 4" descr="Table&#10;&#10;Description automatically generated">
              <a:extLst>
                <a:ext uri="{FF2B5EF4-FFF2-40B4-BE49-F238E27FC236}">
                  <a16:creationId xmlns:a16="http://schemas.microsoft.com/office/drawing/2014/main" id="{45B8FCBA-C251-4EA0-2AFF-460217ACB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500" y="1474968"/>
              <a:ext cx="5333526" cy="4749117"/>
            </a:xfrm>
            <a:prstGeom prst="rect">
              <a:avLst/>
            </a:prstGeom>
          </p:spPr>
        </p:pic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C369531-0316-787B-D5B1-51E3A734F76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170527" y="1708436"/>
              <a:ext cx="1043247" cy="0"/>
            </a:xfrm>
            <a:prstGeom prst="straightConnector1">
              <a:avLst/>
            </a:prstGeom>
            <a:ln w="60325">
              <a:solidFill>
                <a:srgbClr val="92D050"/>
              </a:solidFill>
              <a:headEnd type="none" w="sm" len="sm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703464D1-7348-1258-4786-133E49B2364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270084" y="2879817"/>
              <a:ext cx="0" cy="710567"/>
            </a:xfrm>
            <a:prstGeom prst="straightConnector1">
              <a:avLst/>
            </a:prstGeom>
            <a:ln w="60325">
              <a:solidFill>
                <a:srgbClr val="00B0F0"/>
              </a:solidFill>
              <a:headEnd type="none" w="sm" len="sm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0" name="Left-Right Arrow 9">
              <a:extLst>
                <a:ext uri="{FF2B5EF4-FFF2-40B4-BE49-F238E27FC236}">
                  <a16:creationId xmlns:a16="http://schemas.microsoft.com/office/drawing/2014/main" id="{041BAEFD-C596-677B-D3F7-C269D72DB399}"/>
                </a:ext>
              </a:extLst>
            </p:cNvPr>
            <p:cNvSpPr/>
            <p:nvPr/>
          </p:nvSpPr>
          <p:spPr bwMode="auto">
            <a:xfrm rot="5400000">
              <a:off x="3684359" y="3257666"/>
              <a:ext cx="515877" cy="149558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sp>
          <p:nvSpPr>
            <p:cNvPr id="13" name="Left-Right Arrow 12">
              <a:extLst>
                <a:ext uri="{FF2B5EF4-FFF2-40B4-BE49-F238E27FC236}">
                  <a16:creationId xmlns:a16="http://schemas.microsoft.com/office/drawing/2014/main" id="{50F139AB-2481-B11E-E53D-2FA2C6A9F52C}"/>
                </a:ext>
              </a:extLst>
            </p:cNvPr>
            <p:cNvSpPr/>
            <p:nvPr/>
          </p:nvSpPr>
          <p:spPr bwMode="auto">
            <a:xfrm rot="5400000">
              <a:off x="6925831" y="3149286"/>
              <a:ext cx="515877" cy="149558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sp>
          <p:nvSpPr>
            <p:cNvPr id="14" name="Left-Right Arrow 13">
              <a:extLst>
                <a:ext uri="{FF2B5EF4-FFF2-40B4-BE49-F238E27FC236}">
                  <a16:creationId xmlns:a16="http://schemas.microsoft.com/office/drawing/2014/main" id="{4381F597-0F7A-9A86-655A-605239990C63}"/>
                </a:ext>
              </a:extLst>
            </p:cNvPr>
            <p:cNvSpPr/>
            <p:nvPr/>
          </p:nvSpPr>
          <p:spPr bwMode="auto">
            <a:xfrm>
              <a:off x="5425312" y="3332446"/>
              <a:ext cx="515877" cy="149558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sp>
          <p:nvSpPr>
            <p:cNvPr id="15" name="Left-Right Arrow 14">
              <a:extLst>
                <a:ext uri="{FF2B5EF4-FFF2-40B4-BE49-F238E27FC236}">
                  <a16:creationId xmlns:a16="http://schemas.microsoft.com/office/drawing/2014/main" id="{E376CCC3-04E7-3301-C8FF-AADA78C0A6C0}"/>
                </a:ext>
              </a:extLst>
            </p:cNvPr>
            <p:cNvSpPr/>
            <p:nvPr/>
          </p:nvSpPr>
          <p:spPr bwMode="auto">
            <a:xfrm>
              <a:off x="5425312" y="1903108"/>
              <a:ext cx="515877" cy="149558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sp>
          <p:nvSpPr>
            <p:cNvPr id="16" name="Left-Right Arrow 15">
              <a:extLst>
                <a:ext uri="{FF2B5EF4-FFF2-40B4-BE49-F238E27FC236}">
                  <a16:creationId xmlns:a16="http://schemas.microsoft.com/office/drawing/2014/main" id="{59CF94C1-528D-A859-BB40-DCEE5DDCDECE}"/>
                </a:ext>
              </a:extLst>
            </p:cNvPr>
            <p:cNvSpPr/>
            <p:nvPr/>
          </p:nvSpPr>
          <p:spPr bwMode="auto">
            <a:xfrm rot="5400000">
              <a:off x="6574025" y="3871571"/>
              <a:ext cx="1982146" cy="149560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  <p:sp>
          <p:nvSpPr>
            <p:cNvPr id="17" name="Left-Right Arrow 16">
              <a:extLst>
                <a:ext uri="{FF2B5EF4-FFF2-40B4-BE49-F238E27FC236}">
                  <a16:creationId xmlns:a16="http://schemas.microsoft.com/office/drawing/2014/main" id="{D0BE1F0B-40EF-484E-ECCC-FF60DA4132E7}"/>
                </a:ext>
              </a:extLst>
            </p:cNvPr>
            <p:cNvSpPr/>
            <p:nvPr/>
          </p:nvSpPr>
          <p:spPr bwMode="auto">
            <a:xfrm rot="3096642">
              <a:off x="5288907" y="4608944"/>
              <a:ext cx="677643" cy="179646"/>
            </a:xfrm>
            <a:prstGeom prst="leftRightArrow">
              <a:avLst/>
            </a:prstGeom>
            <a:solidFill>
              <a:srgbClr val="FF0000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0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07" charset="0"/>
              </a:endParaRPr>
            </a:p>
          </p:txBody>
        </p:sp>
      </p:grp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A1C62A8-858E-AF44-DF16-F982F5CA9F38}"/>
              </a:ext>
            </a:extLst>
          </p:cNvPr>
          <p:cNvCxnSpPr>
            <a:cxnSpLocks/>
          </p:cNvCxnSpPr>
          <p:nvPr/>
        </p:nvCxnSpPr>
        <p:spPr bwMode="auto">
          <a:xfrm>
            <a:off x="8270084" y="4343483"/>
            <a:ext cx="0" cy="710567"/>
          </a:xfrm>
          <a:prstGeom prst="straightConnector1">
            <a:avLst/>
          </a:prstGeom>
          <a:ln w="60325">
            <a:solidFill>
              <a:srgbClr val="00B0F0"/>
            </a:solidFill>
            <a:headEnd type="none" w="sm" len="sm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04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4094-96DA-E851-8116-3DDD8623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Modeling Framework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7E69B62-2003-26FE-81F0-92C0FAD65500}"/>
              </a:ext>
            </a:extLst>
          </p:cNvPr>
          <p:cNvCxnSpPr>
            <a:cxnSpLocks/>
          </p:cNvCxnSpPr>
          <p:nvPr/>
        </p:nvCxnSpPr>
        <p:spPr bwMode="auto">
          <a:xfrm>
            <a:off x="9988244" y="2884956"/>
            <a:ext cx="368606" cy="0"/>
          </a:xfrm>
          <a:prstGeom prst="straightConnector1">
            <a:avLst/>
          </a:prstGeom>
          <a:ln w="60325">
            <a:solidFill>
              <a:srgbClr val="FF0000"/>
            </a:solidFill>
            <a:headEnd type="none" w="sm" len="sm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7A66744-1A12-87B5-2A57-1AF93052E615}"/>
              </a:ext>
            </a:extLst>
          </p:cNvPr>
          <p:cNvGrpSpPr/>
          <p:nvPr/>
        </p:nvGrpSpPr>
        <p:grpSpPr>
          <a:xfrm>
            <a:off x="35501" y="863166"/>
            <a:ext cx="4461957" cy="2562054"/>
            <a:chOff x="-50770" y="706310"/>
            <a:chExt cx="4461957" cy="2562054"/>
          </a:xfrm>
        </p:grpSpPr>
        <p:sp>
          <p:nvSpPr>
            <p:cNvPr id="55" name="Rounded Rectangle 50">
              <a:extLst>
                <a:ext uri="{FF2B5EF4-FFF2-40B4-BE49-F238E27FC236}">
                  <a16:creationId xmlns:a16="http://schemas.microsoft.com/office/drawing/2014/main" id="{E3255B4A-EF32-7B26-D377-5049A06B37FD}"/>
                </a:ext>
              </a:extLst>
            </p:cNvPr>
            <p:cNvSpPr/>
            <p:nvPr/>
          </p:nvSpPr>
          <p:spPr>
            <a:xfrm>
              <a:off x="16478" y="706310"/>
              <a:ext cx="4394709" cy="2562054"/>
            </a:xfrm>
            <a:prstGeom prst="roundRect">
              <a:avLst/>
            </a:prstGeom>
            <a:solidFill>
              <a:srgbClr val="BAC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Onroad Sector – TRECH phase 1</a:t>
              </a:r>
            </a:p>
          </p:txBody>
        </p:sp>
        <p:sp>
          <p:nvSpPr>
            <p:cNvPr id="4" name="Rounded Rectangle 47">
              <a:extLst>
                <a:ext uri="{FF2B5EF4-FFF2-40B4-BE49-F238E27FC236}">
                  <a16:creationId xmlns:a16="http://schemas.microsoft.com/office/drawing/2014/main" id="{B555A39D-B63D-FA9B-AED1-21E8D07D1755}"/>
                </a:ext>
              </a:extLst>
            </p:cNvPr>
            <p:cNvSpPr/>
            <p:nvPr/>
          </p:nvSpPr>
          <p:spPr>
            <a:xfrm>
              <a:off x="2586987" y="788097"/>
              <a:ext cx="1456509" cy="868681"/>
            </a:xfrm>
            <a:prstGeom prst="roundRect">
              <a:avLst/>
            </a:prstGeom>
            <a:solidFill>
              <a:srgbClr val="5B9B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Emission Factors</a:t>
              </a:r>
            </a:p>
          </p:txBody>
        </p:sp>
        <p:sp>
          <p:nvSpPr>
            <p:cNvPr id="10" name="TextBox 2">
              <a:extLst>
                <a:ext uri="{FF2B5EF4-FFF2-40B4-BE49-F238E27FC236}">
                  <a16:creationId xmlns:a16="http://schemas.microsoft.com/office/drawing/2014/main" id="{BED516CA-4936-756D-F76A-949B724D34A1}"/>
                </a:ext>
              </a:extLst>
            </p:cNvPr>
            <p:cNvSpPr txBox="1"/>
            <p:nvPr/>
          </p:nvSpPr>
          <p:spPr>
            <a:xfrm>
              <a:off x="383211" y="1037771"/>
              <a:ext cx="102543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600" dirty="0"/>
                <a:t>MOVES</a:t>
              </a:r>
            </a:p>
          </p:txBody>
        </p:sp>
        <p:sp>
          <p:nvSpPr>
            <p:cNvPr id="11" name="Rounded Rectangle 50">
              <a:extLst>
                <a:ext uri="{FF2B5EF4-FFF2-40B4-BE49-F238E27FC236}">
                  <a16:creationId xmlns:a16="http://schemas.microsoft.com/office/drawing/2014/main" id="{8A65294C-C0D0-4576-27F8-8B02F118F376}"/>
                </a:ext>
              </a:extLst>
            </p:cNvPr>
            <p:cNvSpPr/>
            <p:nvPr/>
          </p:nvSpPr>
          <p:spPr>
            <a:xfrm>
              <a:off x="2600505" y="1924060"/>
              <a:ext cx="1456509" cy="868681"/>
            </a:xfrm>
            <a:prstGeom prst="roundRect">
              <a:avLst/>
            </a:prstGeom>
            <a:solidFill>
              <a:srgbClr val="54CD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VMT, VPOP, VHOT</a:t>
              </a:r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58CA724B-F34B-F149-2FD2-B3CCAFB62F33}"/>
                </a:ext>
              </a:extLst>
            </p:cNvPr>
            <p:cNvSpPr txBox="1"/>
            <p:nvPr/>
          </p:nvSpPr>
          <p:spPr>
            <a:xfrm>
              <a:off x="-50770" y="2100934"/>
              <a:ext cx="16851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CAMSYS Investment Tool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1C70251E-E104-A126-8656-8E8F0CBA577B}"/>
                </a:ext>
              </a:extLst>
            </p:cNvPr>
            <p:cNvCxnSpPr>
              <a:cxnSpLocks/>
            </p:cNvCxnSpPr>
            <p:nvPr/>
          </p:nvCxnSpPr>
          <p:spPr>
            <a:xfrm>
              <a:off x="1634338" y="1207048"/>
              <a:ext cx="729644" cy="0"/>
            </a:xfrm>
            <a:prstGeom prst="straightConnector1">
              <a:avLst/>
            </a:prstGeom>
            <a:ln w="952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323A153E-65B5-739D-C962-FFE61D96D61E}"/>
                </a:ext>
              </a:extLst>
            </p:cNvPr>
            <p:cNvCxnSpPr>
              <a:cxnSpLocks/>
            </p:cNvCxnSpPr>
            <p:nvPr/>
          </p:nvCxnSpPr>
          <p:spPr>
            <a:xfrm>
              <a:off x="1634338" y="2409261"/>
              <a:ext cx="729644" cy="0"/>
            </a:xfrm>
            <a:prstGeom prst="straightConnector1">
              <a:avLst/>
            </a:prstGeom>
            <a:ln w="952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Rounded Rectangle 50">
            <a:extLst>
              <a:ext uri="{FF2B5EF4-FFF2-40B4-BE49-F238E27FC236}">
                <a16:creationId xmlns:a16="http://schemas.microsoft.com/office/drawing/2014/main" id="{8D7BD365-670D-BE13-FC2E-9D6BB4534BDC}"/>
              </a:ext>
            </a:extLst>
          </p:cNvPr>
          <p:cNvSpPr/>
          <p:nvPr/>
        </p:nvSpPr>
        <p:spPr>
          <a:xfrm>
            <a:off x="110736" y="5777342"/>
            <a:ext cx="4394708" cy="674608"/>
          </a:xfrm>
          <a:prstGeom prst="roundRect">
            <a:avLst/>
          </a:prstGeom>
          <a:solidFill>
            <a:srgbClr val="BAC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Other Emissions Sectors</a:t>
            </a:r>
          </a:p>
        </p:txBody>
      </p:sp>
      <p:cxnSp>
        <p:nvCxnSpPr>
          <p:cNvPr id="70" name="Elbow Connector 54">
            <a:extLst>
              <a:ext uri="{FF2B5EF4-FFF2-40B4-BE49-F238E27FC236}">
                <a16:creationId xmlns:a16="http://schemas.microsoft.com/office/drawing/2014/main" id="{E2BC3055-EE02-2783-EE2D-27F4378C2A9C}"/>
              </a:ext>
            </a:extLst>
          </p:cNvPr>
          <p:cNvCxnSpPr>
            <a:cxnSpLocks/>
            <a:stCxn id="55" idx="3"/>
            <a:endCxn id="80" idx="1"/>
          </p:cNvCxnSpPr>
          <p:nvPr/>
        </p:nvCxnSpPr>
        <p:spPr>
          <a:xfrm>
            <a:off x="4497458" y="2144193"/>
            <a:ext cx="879982" cy="745238"/>
          </a:xfrm>
          <a:prstGeom prst="bentConnector3">
            <a:avLst>
              <a:gd name="adj1" fmla="val 36289"/>
            </a:avLst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lbow Connector 55">
            <a:extLst>
              <a:ext uri="{FF2B5EF4-FFF2-40B4-BE49-F238E27FC236}">
                <a16:creationId xmlns:a16="http://schemas.microsoft.com/office/drawing/2014/main" id="{B2FFD9BA-EBAA-0966-D332-894EC76A173D}"/>
              </a:ext>
            </a:extLst>
          </p:cNvPr>
          <p:cNvCxnSpPr>
            <a:cxnSpLocks/>
            <a:stCxn id="57" idx="3"/>
            <a:endCxn id="80" idx="1"/>
          </p:cNvCxnSpPr>
          <p:nvPr/>
        </p:nvCxnSpPr>
        <p:spPr>
          <a:xfrm flipV="1">
            <a:off x="4503648" y="2889431"/>
            <a:ext cx="873792" cy="1701992"/>
          </a:xfrm>
          <a:prstGeom prst="bentConnector3">
            <a:avLst>
              <a:gd name="adj1" fmla="val 35466"/>
            </a:avLst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6487EB9-E1C0-06F5-AD4C-B836648BCB5C}"/>
              </a:ext>
            </a:extLst>
          </p:cNvPr>
          <p:cNvGrpSpPr/>
          <p:nvPr/>
        </p:nvGrpSpPr>
        <p:grpSpPr>
          <a:xfrm>
            <a:off x="74702" y="3675625"/>
            <a:ext cx="4428946" cy="1831595"/>
            <a:chOff x="74702" y="3675625"/>
            <a:chExt cx="4428946" cy="1831595"/>
          </a:xfrm>
        </p:grpSpPr>
        <p:sp>
          <p:nvSpPr>
            <p:cNvPr id="57" name="Rounded Rectangle 50">
              <a:extLst>
                <a:ext uri="{FF2B5EF4-FFF2-40B4-BE49-F238E27FC236}">
                  <a16:creationId xmlns:a16="http://schemas.microsoft.com/office/drawing/2014/main" id="{CFD3B16C-5CB0-2322-DB06-43A483922756}"/>
                </a:ext>
              </a:extLst>
            </p:cNvPr>
            <p:cNvSpPr/>
            <p:nvPr/>
          </p:nvSpPr>
          <p:spPr>
            <a:xfrm>
              <a:off x="91180" y="3675625"/>
              <a:ext cx="4412468" cy="1831595"/>
            </a:xfrm>
            <a:prstGeom prst="roundRect">
              <a:avLst/>
            </a:prstGeom>
            <a:solidFill>
              <a:srgbClr val="BAC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EGU Sector – TRECH phase 2</a:t>
              </a:r>
            </a:p>
          </p:txBody>
        </p:sp>
        <p:sp>
          <p:nvSpPr>
            <p:cNvPr id="12" name="Cylinder 11">
              <a:extLst>
                <a:ext uri="{FF2B5EF4-FFF2-40B4-BE49-F238E27FC236}">
                  <a16:creationId xmlns:a16="http://schemas.microsoft.com/office/drawing/2014/main" id="{CF5817D3-1F56-9C9B-C28A-48C2D4E94180}"/>
                </a:ext>
              </a:extLst>
            </p:cNvPr>
            <p:cNvSpPr/>
            <p:nvPr/>
          </p:nvSpPr>
          <p:spPr bwMode="auto">
            <a:xfrm>
              <a:off x="2775725" y="4810761"/>
              <a:ext cx="1255472" cy="538282"/>
            </a:xfrm>
            <a:prstGeom prst="can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07" charset="0"/>
                </a:rPr>
                <a:t>2016v2 NEI</a:t>
              </a:r>
            </a:p>
          </p:txBody>
        </p:sp>
        <p:sp>
          <p:nvSpPr>
            <p:cNvPr id="31" name="Cylinder 30">
              <a:extLst>
                <a:ext uri="{FF2B5EF4-FFF2-40B4-BE49-F238E27FC236}">
                  <a16:creationId xmlns:a16="http://schemas.microsoft.com/office/drawing/2014/main" id="{350F1F0F-665C-2F9C-3C68-EDAC78F1573F}"/>
                </a:ext>
              </a:extLst>
            </p:cNvPr>
            <p:cNvSpPr/>
            <p:nvPr/>
          </p:nvSpPr>
          <p:spPr bwMode="auto">
            <a:xfrm>
              <a:off x="478623" y="4810761"/>
              <a:ext cx="1107439" cy="538282"/>
            </a:xfrm>
            <a:prstGeom prst="can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-107" charset="0"/>
                </a:rPr>
                <a:t>NEEDs*</a:t>
              </a:r>
            </a:p>
          </p:txBody>
        </p:sp>
        <p:sp>
          <p:nvSpPr>
            <p:cNvPr id="37" name="TextBox 4">
              <a:extLst>
                <a:ext uri="{FF2B5EF4-FFF2-40B4-BE49-F238E27FC236}">
                  <a16:creationId xmlns:a16="http://schemas.microsoft.com/office/drawing/2014/main" id="{0D858CA7-0486-182D-2616-4D7F119CE025}"/>
                </a:ext>
              </a:extLst>
            </p:cNvPr>
            <p:cNvSpPr txBox="1"/>
            <p:nvPr/>
          </p:nvSpPr>
          <p:spPr>
            <a:xfrm>
              <a:off x="74702" y="3840717"/>
              <a:ext cx="16851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Integrated Planning Model </a:t>
              </a:r>
            </a:p>
          </p:txBody>
        </p: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FDFF272C-6D84-9562-D9D4-A253273C6E53}"/>
                </a:ext>
              </a:extLst>
            </p:cNvPr>
            <p:cNvCxnSpPr>
              <a:cxnSpLocks/>
            </p:cNvCxnSpPr>
            <p:nvPr/>
          </p:nvCxnSpPr>
          <p:spPr>
            <a:xfrm>
              <a:off x="1709040" y="4009994"/>
              <a:ext cx="729644" cy="0"/>
            </a:xfrm>
            <a:prstGeom prst="straightConnector1">
              <a:avLst/>
            </a:prstGeom>
            <a:ln w="952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DC86865F-E93F-0A44-7DA6-7C71C1B788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9480" y="4350098"/>
              <a:ext cx="0" cy="552474"/>
            </a:xfrm>
            <a:prstGeom prst="straightConnector1">
              <a:avLst/>
            </a:prstGeom>
            <a:ln w="952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AC2B1281-CD69-220D-D14E-3C8CC744ED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74180" y="4258287"/>
              <a:ext cx="0" cy="552474"/>
            </a:xfrm>
            <a:prstGeom prst="straightConnector1">
              <a:avLst/>
            </a:prstGeom>
            <a:ln w="95250">
              <a:solidFill>
                <a:schemeClr val="bg2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>
              <a:extLst>
                <a:ext uri="{FF2B5EF4-FFF2-40B4-BE49-F238E27FC236}">
                  <a16:creationId xmlns:a16="http://schemas.microsoft.com/office/drawing/2014/main" id="{52E3248E-9B24-B256-DC55-DEBE3D876166}"/>
                </a:ext>
              </a:extLst>
            </p:cNvPr>
            <p:cNvCxnSpPr>
              <a:cxnSpLocks/>
            </p:cNvCxnSpPr>
            <p:nvPr/>
          </p:nvCxnSpPr>
          <p:spPr>
            <a:xfrm>
              <a:off x="1605112" y="5079902"/>
              <a:ext cx="1127584" cy="0"/>
            </a:xfrm>
            <a:prstGeom prst="straightConnector1">
              <a:avLst/>
            </a:prstGeom>
            <a:ln w="95250">
              <a:solidFill>
                <a:schemeClr val="bg2">
                  <a:lumMod val="50000"/>
                </a:schemeClr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ounded Rectangle 50">
              <a:extLst>
                <a:ext uri="{FF2B5EF4-FFF2-40B4-BE49-F238E27FC236}">
                  <a16:creationId xmlns:a16="http://schemas.microsoft.com/office/drawing/2014/main" id="{284ABC94-7821-99EF-1B46-B383B720BF6F}"/>
                </a:ext>
              </a:extLst>
            </p:cNvPr>
            <p:cNvSpPr/>
            <p:nvPr/>
          </p:nvSpPr>
          <p:spPr>
            <a:xfrm>
              <a:off x="2495375" y="3873672"/>
              <a:ext cx="1789136" cy="259432"/>
            </a:xfrm>
            <a:prstGeom prst="roundRect">
              <a:avLst/>
            </a:prstGeom>
            <a:solidFill>
              <a:srgbClr val="A88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dirty="0"/>
                <a:t>IPM2SMOKE</a:t>
              </a:r>
            </a:p>
          </p:txBody>
        </p:sp>
      </p:grpSp>
      <p:sp>
        <p:nvSpPr>
          <p:cNvPr id="80" name="Rounded Rectangle 50">
            <a:extLst>
              <a:ext uri="{FF2B5EF4-FFF2-40B4-BE49-F238E27FC236}">
                <a16:creationId xmlns:a16="http://schemas.microsoft.com/office/drawing/2014/main" id="{9A999B78-D1D6-FAA4-8DB4-D6BB55258B1E}"/>
              </a:ext>
            </a:extLst>
          </p:cNvPr>
          <p:cNvSpPr/>
          <p:nvPr/>
        </p:nvSpPr>
        <p:spPr>
          <a:xfrm>
            <a:off x="5377440" y="2552127"/>
            <a:ext cx="1200313" cy="674608"/>
          </a:xfrm>
          <a:prstGeom prst="roundRect">
            <a:avLst/>
          </a:prstGeom>
          <a:solidFill>
            <a:srgbClr val="BAC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SMOKE</a:t>
            </a:r>
          </a:p>
        </p:txBody>
      </p:sp>
      <p:sp>
        <p:nvSpPr>
          <p:cNvPr id="87" name="Rounded Rectangle 50">
            <a:extLst>
              <a:ext uri="{FF2B5EF4-FFF2-40B4-BE49-F238E27FC236}">
                <a16:creationId xmlns:a16="http://schemas.microsoft.com/office/drawing/2014/main" id="{DEC590D3-CC53-F24C-136B-705E44AA22CA}"/>
              </a:ext>
            </a:extLst>
          </p:cNvPr>
          <p:cNvSpPr/>
          <p:nvPr/>
        </p:nvSpPr>
        <p:spPr>
          <a:xfrm>
            <a:off x="6239399" y="701717"/>
            <a:ext cx="1587109" cy="674608"/>
          </a:xfrm>
          <a:prstGeom prst="roundRect">
            <a:avLst/>
          </a:prstGeom>
          <a:solidFill>
            <a:srgbClr val="BAC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WRF</a:t>
            </a:r>
          </a:p>
        </p:txBody>
      </p:sp>
      <p:sp>
        <p:nvSpPr>
          <p:cNvPr id="95" name="Rounded Rectangle 50">
            <a:extLst>
              <a:ext uri="{FF2B5EF4-FFF2-40B4-BE49-F238E27FC236}">
                <a16:creationId xmlns:a16="http://schemas.microsoft.com/office/drawing/2014/main" id="{1AC32DA5-2561-1F75-863B-845DAC1A9A88}"/>
              </a:ext>
            </a:extLst>
          </p:cNvPr>
          <p:cNvSpPr/>
          <p:nvPr/>
        </p:nvSpPr>
        <p:spPr>
          <a:xfrm>
            <a:off x="6245749" y="1722416"/>
            <a:ext cx="1587109" cy="674608"/>
          </a:xfrm>
          <a:prstGeom prst="roundRect">
            <a:avLst/>
          </a:prstGeom>
          <a:solidFill>
            <a:srgbClr val="BAC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MCIP</a:t>
            </a:r>
          </a:p>
        </p:txBody>
      </p:sp>
      <p:sp>
        <p:nvSpPr>
          <p:cNvPr id="96" name="Rounded Rectangle 50">
            <a:extLst>
              <a:ext uri="{FF2B5EF4-FFF2-40B4-BE49-F238E27FC236}">
                <a16:creationId xmlns:a16="http://schemas.microsoft.com/office/drawing/2014/main" id="{5369C1EE-0950-9A8A-9DC7-BDD7673A674F}"/>
              </a:ext>
            </a:extLst>
          </p:cNvPr>
          <p:cNvSpPr/>
          <p:nvPr/>
        </p:nvSpPr>
        <p:spPr>
          <a:xfrm>
            <a:off x="7694869" y="2551681"/>
            <a:ext cx="1200313" cy="674608"/>
          </a:xfrm>
          <a:prstGeom prst="roundRect">
            <a:avLst/>
          </a:prstGeom>
          <a:solidFill>
            <a:srgbClr val="BAC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CMAQ</a:t>
            </a:r>
          </a:p>
        </p:txBody>
      </p:sp>
      <p:cxnSp>
        <p:nvCxnSpPr>
          <p:cNvPr id="97" name="Elbow Connector 54">
            <a:extLst>
              <a:ext uri="{FF2B5EF4-FFF2-40B4-BE49-F238E27FC236}">
                <a16:creationId xmlns:a16="http://schemas.microsoft.com/office/drawing/2014/main" id="{7D740CE5-443E-2FA3-8B02-4EE6E3E063F7}"/>
              </a:ext>
            </a:extLst>
          </p:cNvPr>
          <p:cNvCxnSpPr>
            <a:cxnSpLocks/>
            <a:stCxn id="87" idx="2"/>
            <a:endCxn id="95" idx="0"/>
          </p:cNvCxnSpPr>
          <p:nvPr/>
        </p:nvCxnSpPr>
        <p:spPr>
          <a:xfrm rot="16200000" flipH="1">
            <a:off x="6863084" y="1546195"/>
            <a:ext cx="346091" cy="6350"/>
          </a:xfrm>
          <a:prstGeom prst="bentConnector3">
            <a:avLst>
              <a:gd name="adj1" fmla="val 50000"/>
            </a:avLst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Elbow Connector 54">
            <a:extLst>
              <a:ext uri="{FF2B5EF4-FFF2-40B4-BE49-F238E27FC236}">
                <a16:creationId xmlns:a16="http://schemas.microsoft.com/office/drawing/2014/main" id="{B2B32465-BEB5-4B1F-C6F9-6442D202B8F4}"/>
              </a:ext>
            </a:extLst>
          </p:cNvPr>
          <p:cNvCxnSpPr>
            <a:cxnSpLocks/>
            <a:stCxn id="95" idx="1"/>
            <a:endCxn id="80" idx="0"/>
          </p:cNvCxnSpPr>
          <p:nvPr/>
        </p:nvCxnSpPr>
        <p:spPr>
          <a:xfrm rot="10800000" flipV="1">
            <a:off x="5977597" y="2059719"/>
            <a:ext cx="268152" cy="492407"/>
          </a:xfrm>
          <a:prstGeom prst="bentConnector2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Elbow Connector 54">
            <a:extLst>
              <a:ext uri="{FF2B5EF4-FFF2-40B4-BE49-F238E27FC236}">
                <a16:creationId xmlns:a16="http://schemas.microsoft.com/office/drawing/2014/main" id="{C5019184-5C43-C64C-B68E-F948308A3438}"/>
              </a:ext>
            </a:extLst>
          </p:cNvPr>
          <p:cNvCxnSpPr>
            <a:cxnSpLocks/>
            <a:stCxn id="95" idx="3"/>
            <a:endCxn id="96" idx="0"/>
          </p:cNvCxnSpPr>
          <p:nvPr/>
        </p:nvCxnSpPr>
        <p:spPr>
          <a:xfrm>
            <a:off x="7832858" y="2059720"/>
            <a:ext cx="462168" cy="491961"/>
          </a:xfrm>
          <a:prstGeom prst="bentConnector2">
            <a:avLst/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Rounded Rectangle 50">
            <a:extLst>
              <a:ext uri="{FF2B5EF4-FFF2-40B4-BE49-F238E27FC236}">
                <a16:creationId xmlns:a16="http://schemas.microsoft.com/office/drawing/2014/main" id="{71DCFB4B-E9BC-71AF-FFD5-AB6725C432AC}"/>
              </a:ext>
            </a:extLst>
          </p:cNvPr>
          <p:cNvSpPr/>
          <p:nvPr/>
        </p:nvSpPr>
        <p:spPr>
          <a:xfrm>
            <a:off x="5046112" y="3748236"/>
            <a:ext cx="3970956" cy="2828628"/>
          </a:xfrm>
          <a:prstGeom prst="roundRect">
            <a:avLst/>
          </a:prstGeom>
          <a:solidFill>
            <a:srgbClr val="BAC4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dirty="0" err="1"/>
              <a:t>BenMAPR</a:t>
            </a:r>
            <a:endParaRPr lang="en-US" sz="1600" dirty="0"/>
          </a:p>
        </p:txBody>
      </p:sp>
      <p:sp>
        <p:nvSpPr>
          <p:cNvPr id="109" name="Rounded Rectangle 50">
            <a:extLst>
              <a:ext uri="{FF2B5EF4-FFF2-40B4-BE49-F238E27FC236}">
                <a16:creationId xmlns:a16="http://schemas.microsoft.com/office/drawing/2014/main" id="{77D7F9B7-78C6-21BA-9129-45DE872DB6E7}"/>
              </a:ext>
            </a:extLst>
          </p:cNvPr>
          <p:cNvSpPr/>
          <p:nvPr/>
        </p:nvSpPr>
        <p:spPr>
          <a:xfrm>
            <a:off x="5415351" y="5514826"/>
            <a:ext cx="1456509" cy="868681"/>
          </a:xfrm>
          <a:prstGeom prst="roundRect">
            <a:avLst/>
          </a:prstGeom>
          <a:solidFill>
            <a:srgbClr val="54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Population &amp; background health data</a:t>
            </a:r>
          </a:p>
        </p:txBody>
      </p:sp>
      <p:sp>
        <p:nvSpPr>
          <p:cNvPr id="110" name="Rounded Rectangle 50">
            <a:extLst>
              <a:ext uri="{FF2B5EF4-FFF2-40B4-BE49-F238E27FC236}">
                <a16:creationId xmlns:a16="http://schemas.microsoft.com/office/drawing/2014/main" id="{6298C7F2-2437-BFED-6963-0E3A214BD58A}"/>
              </a:ext>
            </a:extLst>
          </p:cNvPr>
          <p:cNvSpPr/>
          <p:nvPr/>
        </p:nvSpPr>
        <p:spPr>
          <a:xfrm>
            <a:off x="7282539" y="4980757"/>
            <a:ext cx="1552525" cy="333136"/>
          </a:xfrm>
          <a:prstGeom prst="roundRect">
            <a:avLst/>
          </a:prstGeom>
          <a:solidFill>
            <a:srgbClr val="54CD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Epidemiology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5F92332-7264-BB23-F1EB-26829EEAC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94" y="3813965"/>
            <a:ext cx="1468885" cy="104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ACEDD0F5-B56D-5281-3D49-56EF07AF7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61" y="3801427"/>
            <a:ext cx="1660208" cy="1660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1" name="Rounded Rectangle 50">
            <a:extLst>
              <a:ext uri="{FF2B5EF4-FFF2-40B4-BE49-F238E27FC236}">
                <a16:creationId xmlns:a16="http://schemas.microsoft.com/office/drawing/2014/main" id="{3AA94922-358C-96F9-AE10-842DB1CC5132}"/>
              </a:ext>
            </a:extLst>
          </p:cNvPr>
          <p:cNvSpPr/>
          <p:nvPr/>
        </p:nvSpPr>
        <p:spPr>
          <a:xfrm>
            <a:off x="7241099" y="5777342"/>
            <a:ext cx="1648901" cy="333136"/>
          </a:xfrm>
          <a:prstGeom prst="roundRect">
            <a:avLst/>
          </a:prstGeom>
          <a:solidFill>
            <a:srgbClr val="A882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Health Benefits</a:t>
            </a:r>
          </a:p>
        </p:txBody>
      </p: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D234ED25-46B6-37F8-D240-A03EB6FC400F}"/>
              </a:ext>
            </a:extLst>
          </p:cNvPr>
          <p:cNvCxnSpPr>
            <a:cxnSpLocks/>
            <a:stCxn id="109" idx="3"/>
            <a:endCxn id="111" idx="1"/>
          </p:cNvCxnSpPr>
          <p:nvPr/>
        </p:nvCxnSpPr>
        <p:spPr>
          <a:xfrm flipV="1">
            <a:off x="6871860" y="5943910"/>
            <a:ext cx="369239" cy="5257"/>
          </a:xfrm>
          <a:prstGeom prst="straightConnector1">
            <a:avLst/>
          </a:prstGeom>
          <a:ln w="952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90F1BB81-64AA-815D-C84C-988241704FE2}"/>
              </a:ext>
            </a:extLst>
          </p:cNvPr>
          <p:cNvCxnSpPr>
            <a:cxnSpLocks/>
            <a:stCxn id="110" idx="2"/>
            <a:endCxn id="111" idx="0"/>
          </p:cNvCxnSpPr>
          <p:nvPr/>
        </p:nvCxnSpPr>
        <p:spPr>
          <a:xfrm>
            <a:off x="8058802" y="5313893"/>
            <a:ext cx="6748" cy="463449"/>
          </a:xfrm>
          <a:prstGeom prst="straightConnector1">
            <a:avLst/>
          </a:prstGeom>
          <a:ln w="952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Elbow Connector 54">
            <a:extLst>
              <a:ext uri="{FF2B5EF4-FFF2-40B4-BE49-F238E27FC236}">
                <a16:creationId xmlns:a16="http://schemas.microsoft.com/office/drawing/2014/main" id="{D0726DD0-75A8-B2C6-2619-DED714E22A9B}"/>
              </a:ext>
            </a:extLst>
          </p:cNvPr>
          <p:cNvCxnSpPr>
            <a:cxnSpLocks/>
            <a:stCxn id="80" idx="3"/>
            <a:endCxn id="96" idx="1"/>
          </p:cNvCxnSpPr>
          <p:nvPr/>
        </p:nvCxnSpPr>
        <p:spPr>
          <a:xfrm flipV="1">
            <a:off x="6577753" y="2888985"/>
            <a:ext cx="1117116" cy="446"/>
          </a:xfrm>
          <a:prstGeom prst="bentConnector3">
            <a:avLst>
              <a:gd name="adj1" fmla="val 50000"/>
            </a:avLst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lbow Connector 54">
            <a:extLst>
              <a:ext uri="{FF2B5EF4-FFF2-40B4-BE49-F238E27FC236}">
                <a16:creationId xmlns:a16="http://schemas.microsoft.com/office/drawing/2014/main" id="{2E6573C4-DB41-B117-196C-2725E90B013F}"/>
              </a:ext>
            </a:extLst>
          </p:cNvPr>
          <p:cNvCxnSpPr>
            <a:cxnSpLocks/>
            <a:stCxn id="96" idx="2"/>
            <a:endCxn id="108" idx="0"/>
          </p:cNvCxnSpPr>
          <p:nvPr/>
        </p:nvCxnSpPr>
        <p:spPr>
          <a:xfrm rot="5400000">
            <a:off x="7402335" y="2855544"/>
            <a:ext cx="521947" cy="1263436"/>
          </a:xfrm>
          <a:prstGeom prst="bentConnector3">
            <a:avLst>
              <a:gd name="adj1" fmla="val 26906"/>
            </a:avLst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54">
            <a:extLst>
              <a:ext uri="{FF2B5EF4-FFF2-40B4-BE49-F238E27FC236}">
                <a16:creationId xmlns:a16="http://schemas.microsoft.com/office/drawing/2014/main" id="{A85C5AC5-1EEF-358F-5989-F69420791344}"/>
              </a:ext>
            </a:extLst>
          </p:cNvPr>
          <p:cNvCxnSpPr>
            <a:cxnSpLocks/>
            <a:stCxn id="69" idx="3"/>
            <a:endCxn id="80" idx="1"/>
          </p:cNvCxnSpPr>
          <p:nvPr/>
        </p:nvCxnSpPr>
        <p:spPr>
          <a:xfrm flipV="1">
            <a:off x="4505444" y="2889431"/>
            <a:ext cx="871996" cy="3225215"/>
          </a:xfrm>
          <a:prstGeom prst="bentConnector3">
            <a:avLst>
              <a:gd name="adj1" fmla="val 35436"/>
            </a:avLst>
          </a:prstGeom>
          <a:ln w="952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928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E369E-6816-4A1D-28AA-26F943831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" y="-67677"/>
            <a:ext cx="8401050" cy="1143000"/>
          </a:xfrm>
        </p:spPr>
        <p:txBody>
          <a:bodyPr/>
          <a:lstStyle/>
          <a:p>
            <a:r>
              <a:rPr lang="en-US" dirty="0"/>
              <a:t>2032 onroad sector emissions:</a:t>
            </a:r>
            <a:br>
              <a:rPr lang="en-US" dirty="0"/>
            </a:br>
            <a:r>
              <a:rPr lang="en-US" dirty="0"/>
              <a:t> TCI BAU vs TCI 25% Hybrid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AF746608-E865-4A80-2A19-37182A5026C9}"/>
              </a:ext>
            </a:extLst>
          </p:cNvPr>
          <p:cNvSpPr txBox="1"/>
          <p:nvPr/>
        </p:nvSpPr>
        <p:spPr>
          <a:xfrm>
            <a:off x="502684" y="6145494"/>
            <a:ext cx="792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25% cap and invest scenario = 6% GHG (CO</a:t>
            </a:r>
            <a:r>
              <a:rPr kumimoji="0" lang="en-US" sz="1600" b="0" i="0" u="none" strike="noStrike" kern="1200" cap="none" spc="0" normalizeH="0" baseline="-25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rPr>
              <a:t>) emission by 2032 – investing with a hybrid portfolio across the broader transportation sector</a:t>
            </a:r>
          </a:p>
        </p:txBody>
      </p:sp>
      <p:pic>
        <p:nvPicPr>
          <p:cNvPr id="1035" name="Picture 11">
            <a:extLst>
              <a:ext uri="{FF2B5EF4-FFF2-40B4-BE49-F238E27FC236}">
                <a16:creationId xmlns:a16="http://schemas.microsoft.com/office/drawing/2014/main" id="{AFF84EBF-CF2B-341E-BED7-F8FCD84A45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2" y="850314"/>
            <a:ext cx="7924308" cy="2502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>
            <a:extLst>
              <a:ext uri="{FF2B5EF4-FFF2-40B4-BE49-F238E27FC236}">
                <a16:creationId xmlns:a16="http://schemas.microsoft.com/office/drawing/2014/main" id="{6A9F60CB-11C7-6D2D-B882-9366789210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7"/>
          <a:stretch/>
        </p:blipFill>
        <p:spPr bwMode="auto">
          <a:xfrm>
            <a:off x="704852" y="3347687"/>
            <a:ext cx="7924800" cy="237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118C5B8C-224F-91DC-0DC8-543BC914ADDE}"/>
              </a:ext>
            </a:extLst>
          </p:cNvPr>
          <p:cNvSpPr txBox="1"/>
          <p:nvPr/>
        </p:nvSpPr>
        <p:spPr>
          <a:xfrm rot="16200000">
            <a:off x="-215383" y="1715221"/>
            <a:ext cx="106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January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41720B2-7D90-A391-230B-DC57DC5B1849}"/>
              </a:ext>
            </a:extLst>
          </p:cNvPr>
          <p:cNvSpPr txBox="1"/>
          <p:nvPr/>
        </p:nvSpPr>
        <p:spPr>
          <a:xfrm rot="16200000">
            <a:off x="-215382" y="3853935"/>
            <a:ext cx="1066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July</a:t>
            </a:r>
          </a:p>
        </p:txBody>
      </p:sp>
      <p:pic>
        <p:nvPicPr>
          <p:cNvPr id="1039" name="Picture 15">
            <a:extLst>
              <a:ext uri="{FF2B5EF4-FFF2-40B4-BE49-F238E27FC236}">
                <a16:creationId xmlns:a16="http://schemas.microsoft.com/office/drawing/2014/main" id="{57E2E009-B3D3-678F-903F-AF2857FF6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7632"/>
            <a:ext cx="9144000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Left-Right Arrow 9">
            <a:extLst>
              <a:ext uri="{FF2B5EF4-FFF2-40B4-BE49-F238E27FC236}">
                <a16:creationId xmlns:a16="http://schemas.microsoft.com/office/drawing/2014/main" id="{59822C2E-AF3E-77BA-F141-AE78E1C8B385}"/>
              </a:ext>
            </a:extLst>
          </p:cNvPr>
          <p:cNvSpPr/>
          <p:nvPr/>
        </p:nvSpPr>
        <p:spPr bwMode="auto">
          <a:xfrm rot="5400000">
            <a:off x="1734909" y="2810820"/>
            <a:ext cx="515877" cy="149558"/>
          </a:xfrm>
          <a:prstGeom prst="left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4" name="Left-Right Arrow 9">
            <a:extLst>
              <a:ext uri="{FF2B5EF4-FFF2-40B4-BE49-F238E27FC236}">
                <a16:creationId xmlns:a16="http://schemas.microsoft.com/office/drawing/2014/main" id="{017E2CF9-B3D3-CF8A-33F2-4EAA891781F7}"/>
              </a:ext>
            </a:extLst>
          </p:cNvPr>
          <p:cNvSpPr/>
          <p:nvPr/>
        </p:nvSpPr>
        <p:spPr bwMode="auto">
          <a:xfrm rot="5400000">
            <a:off x="3104033" y="2868711"/>
            <a:ext cx="515877" cy="149558"/>
          </a:xfrm>
          <a:prstGeom prst="left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5" name="Left-Right Arrow 9">
            <a:extLst>
              <a:ext uri="{FF2B5EF4-FFF2-40B4-BE49-F238E27FC236}">
                <a16:creationId xmlns:a16="http://schemas.microsoft.com/office/drawing/2014/main" id="{FFBFEC71-E10F-EC52-1713-115ED608FC8B}"/>
              </a:ext>
            </a:extLst>
          </p:cNvPr>
          <p:cNvSpPr/>
          <p:nvPr/>
        </p:nvSpPr>
        <p:spPr bwMode="auto">
          <a:xfrm rot="5400000">
            <a:off x="4538728" y="2921865"/>
            <a:ext cx="428917" cy="160494"/>
          </a:xfrm>
          <a:prstGeom prst="left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6" name="Left-Right Arrow 9">
            <a:extLst>
              <a:ext uri="{FF2B5EF4-FFF2-40B4-BE49-F238E27FC236}">
                <a16:creationId xmlns:a16="http://schemas.microsoft.com/office/drawing/2014/main" id="{98AC08C9-9124-9FF9-7FF2-1E7A0E655900}"/>
              </a:ext>
            </a:extLst>
          </p:cNvPr>
          <p:cNvSpPr/>
          <p:nvPr/>
        </p:nvSpPr>
        <p:spPr bwMode="auto">
          <a:xfrm rot="5400000">
            <a:off x="5974233" y="2771733"/>
            <a:ext cx="515877" cy="149558"/>
          </a:xfrm>
          <a:prstGeom prst="left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7" name="Left-Right Arrow 9">
            <a:extLst>
              <a:ext uri="{FF2B5EF4-FFF2-40B4-BE49-F238E27FC236}">
                <a16:creationId xmlns:a16="http://schemas.microsoft.com/office/drawing/2014/main" id="{2D6D4B90-B7DA-26FD-84DA-13480EF6BF1C}"/>
              </a:ext>
            </a:extLst>
          </p:cNvPr>
          <p:cNvSpPr/>
          <p:nvPr/>
        </p:nvSpPr>
        <p:spPr bwMode="auto">
          <a:xfrm rot="5400000">
            <a:off x="7389595" y="2810820"/>
            <a:ext cx="515877" cy="149558"/>
          </a:xfrm>
          <a:prstGeom prst="leftRightArrow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0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96017E4-43B5-B0D4-73CE-45CC9BD1237C}"/>
              </a:ext>
            </a:extLst>
          </p:cNvPr>
          <p:cNvSpPr/>
          <p:nvPr/>
        </p:nvSpPr>
        <p:spPr bwMode="auto">
          <a:xfrm>
            <a:off x="3781426" y="5623181"/>
            <a:ext cx="1692274" cy="496237"/>
          </a:xfrm>
          <a:prstGeom prst="ellipse">
            <a:avLst/>
          </a:prstGeom>
          <a:solidFill>
            <a:schemeClr val="bg1">
              <a:alpha val="0"/>
            </a:schemeClr>
          </a:solidFill>
          <a:ln w="4445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196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4094-96DA-E851-8116-3DDD8623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kern="0" dirty="0">
                <a:solidFill>
                  <a:srgbClr val="FFFF00"/>
                </a:solidFill>
                <a:cs typeface="Calibri" panose="020F0502020204030204" pitchFamily="34" charset="0"/>
              </a:rPr>
              <a:t>EGU emissions from IPM with SMOKE (IPM2SMOKE):</a:t>
            </a:r>
            <a:endParaRPr lang="en-US" dirty="0"/>
          </a:p>
        </p:txBody>
      </p:sp>
      <p:sp>
        <p:nvSpPr>
          <p:cNvPr id="132" name="Content Placeholder 2">
            <a:extLst>
              <a:ext uri="{FF2B5EF4-FFF2-40B4-BE49-F238E27FC236}">
                <a16:creationId xmlns:a16="http://schemas.microsoft.com/office/drawing/2014/main" id="{0DB87270-5B4D-8C4F-7EAD-C9A9D6B3B4FA}"/>
              </a:ext>
            </a:extLst>
          </p:cNvPr>
          <p:cNvSpPr txBox="1">
            <a:spLocks/>
          </p:cNvSpPr>
          <p:nvPr/>
        </p:nvSpPr>
        <p:spPr bwMode="auto">
          <a:xfrm>
            <a:off x="17728" y="761999"/>
            <a:ext cx="9011972" cy="560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0" indent="0">
              <a:buNone/>
            </a:pPr>
            <a:r>
              <a:rPr lang="en-US" sz="1400" b="1" u="sng" dirty="0">
                <a:solidFill>
                  <a:srgbClr val="FFFF00"/>
                </a:solidFill>
                <a:ea typeface="ＭＳ Ｐゴシック"/>
              </a:rPr>
              <a:t>Step 1.</a:t>
            </a:r>
            <a:r>
              <a:rPr lang="en-US" sz="1400" dirty="0">
                <a:solidFill>
                  <a:srgbClr val="FFFF00"/>
                </a:solidFill>
                <a:ea typeface="ＭＳ Ｐゴシック"/>
              </a:rPr>
              <a:t> </a:t>
            </a:r>
            <a:r>
              <a:rPr lang="en-US" sz="1400" dirty="0">
                <a:ea typeface="ＭＳ Ｐゴシック"/>
              </a:rPr>
              <a:t>Establishing the emissions framework before considering IPM inputs</a:t>
            </a:r>
          </a:p>
          <a:p>
            <a:r>
              <a:rPr lang="en-US" sz="1400" dirty="0">
                <a:ea typeface="ＭＳ Ｐゴシック"/>
              </a:rPr>
              <a:t>Based on inventories from the 2016v2 Emissions platform (</a:t>
            </a:r>
            <a:r>
              <a:rPr lang="en-US" sz="1400" dirty="0" err="1">
                <a:ea typeface="ＭＳ Ｐゴシック"/>
              </a:rPr>
              <a:t>A_Baseline</a:t>
            </a:r>
            <a:r>
              <a:rPr lang="en-US" sz="1400" dirty="0">
                <a:ea typeface="ＭＳ Ｐゴシック"/>
              </a:rPr>
              <a:t>)</a:t>
            </a:r>
          </a:p>
          <a:p>
            <a:r>
              <a:rPr lang="en-US" sz="1400" dirty="0">
                <a:ea typeface="ＭＳ Ｐゴシック"/>
              </a:rPr>
              <a:t>Default 2030 projection included in the 2016v2 Emissions platform (A_2030proj)</a:t>
            </a:r>
          </a:p>
          <a:p>
            <a:r>
              <a:rPr lang="en-US" sz="1400" dirty="0">
                <a:ea typeface="ＭＳ Ｐゴシック"/>
              </a:rPr>
              <a:t>Aligning the 2016v2 inventories with the 2020 inventories used by IPM (</a:t>
            </a:r>
            <a:r>
              <a:rPr lang="en-US" sz="1400" dirty="0" err="1">
                <a:ea typeface="ＭＳ Ｐゴシック"/>
              </a:rPr>
              <a:t>B_Baseline</a:t>
            </a:r>
            <a:r>
              <a:rPr lang="en-US" sz="1400" dirty="0">
                <a:ea typeface="ＭＳ Ｐゴシック"/>
              </a:rPr>
              <a:t>)  namely removals and additions of EGUs in the 2016-2020 period, as IPM simulations cover 2020-2032</a:t>
            </a:r>
          </a:p>
          <a:p>
            <a:pPr marL="0" indent="0">
              <a:buNone/>
            </a:pPr>
            <a:r>
              <a:rPr lang="en-US" sz="1400" b="1" u="sng" dirty="0">
                <a:solidFill>
                  <a:srgbClr val="FFFF00"/>
                </a:solidFill>
                <a:ea typeface="ＭＳ Ｐゴシック"/>
              </a:rPr>
              <a:t>Step 2.</a:t>
            </a:r>
            <a:r>
              <a:rPr lang="en-US" sz="1400" dirty="0">
                <a:ea typeface="ＭＳ Ｐゴシック"/>
              </a:rPr>
              <a:t> Mapping State-Level emission estimates for 2032 from IPM for each one of the illustrative scenarios B1-B5, and processing the sector through </a:t>
            </a:r>
          </a:p>
          <a:p>
            <a:r>
              <a:rPr lang="en-US" sz="1400" dirty="0">
                <a:ea typeface="ＭＳ Ｐゴシック"/>
              </a:rPr>
              <a:t>SMOKE </a:t>
            </a:r>
            <a:r>
              <a:rPr lang="en-US" sz="1400" kern="0" dirty="0"/>
              <a:t>IPM model outputs direct estimates for NO</a:t>
            </a:r>
            <a:r>
              <a:rPr lang="en-US" sz="1400" kern="0" baseline="-25000" dirty="0"/>
              <a:t>x</a:t>
            </a:r>
            <a:r>
              <a:rPr lang="en-US" sz="1400" kern="0" dirty="0"/>
              <a:t> and SO</a:t>
            </a:r>
            <a:r>
              <a:rPr lang="en-US" sz="1400" kern="0" baseline="-25000" dirty="0"/>
              <a:t>2</a:t>
            </a:r>
            <a:r>
              <a:rPr lang="en-US" sz="1400" kern="0" dirty="0"/>
              <a:t> only, the remaining pollutants were adjusted at the unit level by averaging the difference of both NO</a:t>
            </a:r>
            <a:r>
              <a:rPr lang="en-US" sz="1400" kern="0" baseline="-25000" dirty="0"/>
              <a:t>x</a:t>
            </a:r>
            <a:r>
              <a:rPr lang="en-US" sz="1400" kern="0" dirty="0"/>
              <a:t> and SO</a:t>
            </a:r>
            <a:r>
              <a:rPr lang="en-US" sz="1400" kern="0" baseline="-25000" dirty="0"/>
              <a:t>2</a:t>
            </a:r>
            <a:r>
              <a:rPr lang="en-US" sz="1400" kern="0" dirty="0"/>
              <a:t> at the State-level</a:t>
            </a:r>
          </a:p>
          <a:p>
            <a:pPr marL="0" indent="0">
              <a:buNone/>
            </a:pPr>
            <a:r>
              <a:rPr lang="en-US" sz="1400" b="1" u="sng" dirty="0">
                <a:solidFill>
                  <a:srgbClr val="FFFF00"/>
                </a:solidFill>
                <a:ea typeface="ＭＳ Ｐゴシック"/>
              </a:rPr>
              <a:t>Step 3.</a:t>
            </a:r>
            <a:r>
              <a:rPr lang="en-US" sz="1400" dirty="0">
                <a:ea typeface="ＭＳ Ｐゴシック"/>
              </a:rPr>
              <a:t> Merge onroad and EGU sectors along with the remaining of emissions to create CMAQ-ready inputs for each scenario</a:t>
            </a:r>
          </a:p>
          <a:p>
            <a:pPr marL="0" indent="0">
              <a:buNone/>
            </a:pPr>
            <a:endParaRPr lang="en-US" sz="1400" dirty="0">
              <a:ea typeface="ＭＳ Ｐゴシック"/>
            </a:endParaRPr>
          </a:p>
          <a:p>
            <a:pPr marL="0" indent="0">
              <a:buNone/>
            </a:pPr>
            <a:endParaRPr lang="en-US" sz="1400" dirty="0">
              <a:ea typeface="ＭＳ Ｐゴシック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Font typeface="Helvetica CY" pitchFamily="2" charset="0"/>
              <a:buNone/>
            </a:pPr>
            <a:endParaRPr lang="en-US" sz="14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400" kern="0" dirty="0">
              <a:latin typeface="+mj-lt"/>
            </a:endParaRPr>
          </a:p>
          <a:p>
            <a:endParaRPr lang="en-US" sz="1400" kern="0" dirty="0">
              <a:latin typeface="+mj-lt"/>
            </a:endParaRPr>
          </a:p>
          <a:p>
            <a:endParaRPr lang="en-US" sz="1400" kern="0" dirty="0">
              <a:latin typeface="+mj-lt"/>
            </a:endParaRPr>
          </a:p>
          <a:p>
            <a:endParaRPr lang="en-US" sz="14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400" kern="0" dirty="0"/>
          </a:p>
          <a:p>
            <a:pPr marL="0" indent="0">
              <a:buFont typeface="Helvetica CY" pitchFamily="2" charset="0"/>
              <a:buNone/>
            </a:pPr>
            <a:endParaRPr lang="en-US" sz="1400" kern="0" dirty="0"/>
          </a:p>
          <a:p>
            <a:pPr marL="0" indent="0">
              <a:buFont typeface="Helvetica CY" pitchFamily="2" charset="0"/>
              <a:buNone/>
            </a:pPr>
            <a:endParaRPr lang="en-US" sz="1400" kern="0" dirty="0"/>
          </a:p>
          <a:p>
            <a:pPr marL="0" indent="0">
              <a:buFont typeface="Helvetica CY" pitchFamily="2" charset="0"/>
              <a:buNone/>
            </a:pPr>
            <a:endParaRPr lang="en-US" sz="1400" kern="0" dirty="0"/>
          </a:p>
          <a:p>
            <a:endParaRPr lang="en-US" sz="1400" kern="0" dirty="0"/>
          </a:p>
          <a:p>
            <a:endParaRPr lang="en-US" sz="1400" kern="0" dirty="0"/>
          </a:p>
          <a:p>
            <a:endParaRPr lang="en-US" sz="1400" kern="0" dirty="0"/>
          </a:p>
          <a:p>
            <a:endParaRPr lang="en-US" sz="1400" kern="0" dirty="0"/>
          </a:p>
          <a:p>
            <a:endParaRPr lang="en-US" sz="1400" kern="0" dirty="0"/>
          </a:p>
          <a:p>
            <a:endParaRPr lang="en-US" sz="1400" kern="0" dirty="0"/>
          </a:p>
          <a:p>
            <a:pPr marL="0" indent="0">
              <a:buFont typeface="Helvetica CY" pitchFamily="2" charset="0"/>
              <a:buNone/>
            </a:pPr>
            <a:endParaRPr lang="en-US" sz="1400" kern="0" dirty="0"/>
          </a:p>
          <a:p>
            <a:pPr marL="0" indent="0">
              <a:buFont typeface="Helvetica CY" pitchFamily="2" charset="0"/>
              <a:buNone/>
            </a:pPr>
            <a:endParaRPr lang="en-US" sz="1400" kern="0" dirty="0"/>
          </a:p>
          <a:p>
            <a:pPr marL="457200" lvl="1" indent="0" algn="just">
              <a:lnSpc>
                <a:spcPct val="150000"/>
              </a:lnSpc>
              <a:buFont typeface="Helvetica CY" pitchFamily="2" charset="0"/>
              <a:buNone/>
            </a:pPr>
            <a:endParaRPr lang="en-US" sz="1400" kern="0" dirty="0">
              <a:cs typeface="Calibri" panose="020F0502020204030204" pitchFamily="34" charset="0"/>
            </a:endParaRPr>
          </a:p>
        </p:txBody>
      </p:sp>
      <p:sp>
        <p:nvSpPr>
          <p:cNvPr id="133" name="Content Placeholder 2">
            <a:extLst>
              <a:ext uri="{FF2B5EF4-FFF2-40B4-BE49-F238E27FC236}">
                <a16:creationId xmlns:a16="http://schemas.microsoft.com/office/drawing/2014/main" id="{C0703DD2-6CB2-8154-2B89-0673BDA75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28" y="3963943"/>
            <a:ext cx="8774699" cy="84935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1600" dirty="0">
              <a:ea typeface="ＭＳ Ｐゴシック"/>
            </a:endParaRPr>
          </a:p>
          <a:p>
            <a:pPr marL="0" indent="0">
              <a:buNone/>
            </a:pPr>
            <a:endParaRPr lang="en-US" sz="1400" dirty="0">
              <a:ea typeface="ＭＳ Ｐゴシック"/>
            </a:endParaRPr>
          </a:p>
          <a:p>
            <a:pPr marL="0" indent="0">
              <a:buNone/>
            </a:pPr>
            <a:endParaRPr lang="en-US" sz="1400" dirty="0">
              <a:ea typeface="ＭＳ Ｐゴシック"/>
            </a:endParaRPr>
          </a:p>
          <a:p>
            <a:pPr marL="0" indent="0">
              <a:buNone/>
            </a:pPr>
            <a:endParaRPr lang="en-US" sz="1600" dirty="0">
              <a:ea typeface="ＭＳ Ｐゴシック"/>
            </a:endParaRPr>
          </a:p>
          <a:p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pPr marL="457200" lvl="1" indent="0" algn="just">
              <a:lnSpc>
                <a:spcPct val="150000"/>
              </a:lnSpc>
              <a:buNone/>
            </a:pPr>
            <a:endParaRPr lang="en-US" sz="1600" dirty="0">
              <a:cs typeface="Calibri" panose="020F050202020403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E4A7CA-DD40-08FB-04EF-AC2B4C829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481626"/>
              </p:ext>
            </p:extLst>
          </p:nvPr>
        </p:nvGraphicFramePr>
        <p:xfrm>
          <a:off x="227013" y="3855522"/>
          <a:ext cx="8324598" cy="2929453"/>
        </p:xfrm>
        <a:graphic>
          <a:graphicData uri="http://schemas.openxmlformats.org/drawingml/2006/table">
            <a:tbl>
              <a:tblPr firstRow="1" firstCol="1" bandRow="1">
                <a:solidFill>
                  <a:schemeClr val="tx1">
                    <a:lumMod val="75000"/>
                    <a:lumOff val="25000"/>
                  </a:schemeClr>
                </a:solidFill>
                <a:tableStyleId>{5C22544A-7EE6-4342-B048-85BDC9FD1C3A}</a:tableStyleId>
              </a:tblPr>
              <a:tblGrid>
                <a:gridCol w="1065225">
                  <a:extLst>
                    <a:ext uri="{9D8B030D-6E8A-4147-A177-3AD203B41FA5}">
                      <a16:colId xmlns:a16="http://schemas.microsoft.com/office/drawing/2014/main" val="1466671626"/>
                    </a:ext>
                  </a:extLst>
                </a:gridCol>
                <a:gridCol w="1113895">
                  <a:extLst>
                    <a:ext uri="{9D8B030D-6E8A-4147-A177-3AD203B41FA5}">
                      <a16:colId xmlns:a16="http://schemas.microsoft.com/office/drawing/2014/main" val="4157764036"/>
                    </a:ext>
                  </a:extLst>
                </a:gridCol>
                <a:gridCol w="1121268">
                  <a:extLst>
                    <a:ext uri="{9D8B030D-6E8A-4147-A177-3AD203B41FA5}">
                      <a16:colId xmlns:a16="http://schemas.microsoft.com/office/drawing/2014/main" val="1050310491"/>
                    </a:ext>
                  </a:extLst>
                </a:gridCol>
                <a:gridCol w="1113895">
                  <a:extLst>
                    <a:ext uri="{9D8B030D-6E8A-4147-A177-3AD203B41FA5}">
                      <a16:colId xmlns:a16="http://schemas.microsoft.com/office/drawing/2014/main" val="3248676382"/>
                    </a:ext>
                  </a:extLst>
                </a:gridCol>
                <a:gridCol w="782063">
                  <a:extLst>
                    <a:ext uri="{9D8B030D-6E8A-4147-A177-3AD203B41FA5}">
                      <a16:colId xmlns:a16="http://schemas.microsoft.com/office/drawing/2014/main" val="3934776599"/>
                    </a:ext>
                  </a:extLst>
                </a:gridCol>
                <a:gridCol w="782063">
                  <a:extLst>
                    <a:ext uri="{9D8B030D-6E8A-4147-A177-3AD203B41FA5}">
                      <a16:colId xmlns:a16="http://schemas.microsoft.com/office/drawing/2014/main" val="2369640151"/>
                    </a:ext>
                  </a:extLst>
                </a:gridCol>
                <a:gridCol w="782063">
                  <a:extLst>
                    <a:ext uri="{9D8B030D-6E8A-4147-A177-3AD203B41FA5}">
                      <a16:colId xmlns:a16="http://schemas.microsoft.com/office/drawing/2014/main" val="2983532045"/>
                    </a:ext>
                  </a:extLst>
                </a:gridCol>
                <a:gridCol w="782063">
                  <a:extLst>
                    <a:ext uri="{9D8B030D-6E8A-4147-A177-3AD203B41FA5}">
                      <a16:colId xmlns:a16="http://schemas.microsoft.com/office/drawing/2014/main" val="891549781"/>
                    </a:ext>
                  </a:extLst>
                </a:gridCol>
                <a:gridCol w="782063">
                  <a:extLst>
                    <a:ext uri="{9D8B030D-6E8A-4147-A177-3AD203B41FA5}">
                      <a16:colId xmlns:a16="http://schemas.microsoft.com/office/drawing/2014/main" val="2206229272"/>
                    </a:ext>
                  </a:extLst>
                </a:gridCol>
              </a:tblGrid>
              <a:tr h="402094">
                <a:tc rowSpan="2"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cap="none" spc="0" dirty="0">
                          <a:solidFill>
                            <a:schemeClr val="bg1"/>
                          </a:solidFill>
                          <a:effectLst/>
                        </a:rPr>
                        <a:t>Emissions (tons/year)</a:t>
                      </a:r>
                      <a:endParaRPr lang="en-US" sz="1200" b="0" cap="none" spc="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89" marR="90189" marT="45095" marB="45095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cap="none" spc="0" dirty="0">
                          <a:solidFill>
                            <a:schemeClr val="bg1"/>
                          </a:solidFill>
                          <a:effectLst/>
                        </a:rPr>
                        <a:t>Scenario</a:t>
                      </a:r>
                      <a:endParaRPr lang="en-US" sz="1200" b="0" cap="none" spc="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189" marR="90189" marT="45095" marB="45095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5331406"/>
                  </a:ext>
                </a:extLst>
              </a:tr>
              <a:tr h="51688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A_Baseline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38100" cmpd="sng">
                      <a:noFill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A_2030proj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B_Baseline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B1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B2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B3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B4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B5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315032"/>
                  </a:ext>
                </a:extLst>
              </a:tr>
              <a:tr h="40209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NO</a:t>
                      </a:r>
                      <a:r>
                        <a:rPr lang="en-US" sz="1200" cap="none" spc="0" baseline="-25000">
                          <a:solidFill>
                            <a:schemeClr val="bg1"/>
                          </a:solidFill>
                          <a:effectLst/>
                        </a:rPr>
                        <a:t>x</a:t>
                      </a:r>
                      <a:endParaRPr lang="en-US" sz="1200" cap="none" spc="0" baseline="-2500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169,506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82,200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153,004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46,989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47,163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41,030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41,200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39,095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4717302"/>
                  </a:ext>
                </a:extLst>
              </a:tr>
              <a:tr h="40209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SO</a:t>
                      </a:r>
                      <a:r>
                        <a:rPr lang="en-US" sz="1200" cap="none" spc="0" baseline="-250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  <a:endParaRPr lang="en-US" sz="1200" cap="none" spc="0" baseline="-2500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141,107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13,866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114,868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14,543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13,975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11,721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11,467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10,152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5690162"/>
                  </a:ext>
                </a:extLst>
              </a:tr>
              <a:tr h="40209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PM</a:t>
                      </a:r>
                      <a:r>
                        <a:rPr lang="en-US" sz="1200" cap="none" spc="0" baseline="-25000">
                          <a:solidFill>
                            <a:schemeClr val="bg1"/>
                          </a:solidFill>
                          <a:effectLst/>
                        </a:rPr>
                        <a:t>2.5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13,000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16,725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11,882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2,470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2,458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2,138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2,143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1,910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8189321"/>
                  </a:ext>
                </a:extLst>
              </a:tr>
              <a:tr h="40209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VOC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38100" cap="flat" cmpd="sng" algn="ctr">
                      <a:noFill/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4,451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5,406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4,199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1,091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1,105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1,042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1,057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1,006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38100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75000"/>
                        <a:lumOff val="2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450548"/>
                  </a:ext>
                </a:extLst>
              </a:tr>
              <a:tr h="402094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NH</a:t>
                      </a:r>
                      <a:r>
                        <a:rPr lang="en-US" sz="1200" cap="none" spc="0" baseline="-250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  <a:endParaRPr lang="en-US" sz="1200" cap="none" spc="0" baseline="-2500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3,774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9,089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3,700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865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874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813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>
                          <a:solidFill>
                            <a:schemeClr val="bg1"/>
                          </a:solidFill>
                          <a:effectLst/>
                        </a:rPr>
                        <a:t>822</a:t>
                      </a:r>
                      <a:endParaRPr lang="en-US" sz="1200" cap="none" spc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cap="none" spc="0" dirty="0">
                          <a:solidFill>
                            <a:schemeClr val="bg1"/>
                          </a:solidFill>
                          <a:effectLst/>
                        </a:rPr>
                        <a:t>783</a:t>
                      </a:r>
                      <a:endParaRPr lang="en-US" sz="1200" cap="none" spc="0" dirty="0">
                        <a:solidFill>
                          <a:schemeClr val="bg1"/>
                        </a:solidFill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10434" marR="63712" marT="84947" marB="84947" anchor="b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8293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69694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553" y="97509"/>
            <a:ext cx="8087468" cy="65752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+mn-lt"/>
              </a:rPr>
              <a:t>B2 – B1: Effect of TCI 25% Hybrid EV</a:t>
            </a:r>
            <a:br>
              <a:rPr lang="en-US">
                <a:solidFill>
                  <a:srgbClr val="FFFF00"/>
                </a:solidFill>
                <a:latin typeface="+mn-lt"/>
              </a:rPr>
            </a:br>
            <a:r>
              <a:rPr lang="en-US">
                <a:solidFill>
                  <a:srgbClr val="FFFF00"/>
                </a:solidFill>
                <a:latin typeface="+mn-lt"/>
              </a:rPr>
              <a:t>under BAU Electrical Grid with PA not in RGGI</a:t>
            </a:r>
            <a:endParaRPr lang="en-US" b="1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3" name="Picture 2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0D46D61A-6660-34C8-7D7D-849AEDE818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69" r="19594"/>
          <a:stretch/>
        </p:blipFill>
        <p:spPr>
          <a:xfrm>
            <a:off x="-28052" y="3733378"/>
            <a:ext cx="2988667" cy="3156856"/>
          </a:xfrm>
          <a:prstGeom prst="rect">
            <a:avLst/>
          </a:prstGeom>
        </p:spPr>
      </p:pic>
      <p:pic>
        <p:nvPicPr>
          <p:cNvPr id="4" name="Picture 3" descr="A picture containing transport, satellite&#10;&#10;Description automatically generated">
            <a:extLst>
              <a:ext uri="{FF2B5EF4-FFF2-40B4-BE49-F238E27FC236}">
                <a16:creationId xmlns:a16="http://schemas.microsoft.com/office/drawing/2014/main" id="{67465219-7CC3-20A2-D1E3-8C400F2FF0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886" r="31858"/>
          <a:stretch/>
        </p:blipFill>
        <p:spPr>
          <a:xfrm>
            <a:off x="2941457" y="3812254"/>
            <a:ext cx="2974438" cy="3409742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73E5976-800C-8DB1-0B20-19F771696F3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20" t="8519" r="12734" b="10648"/>
          <a:stretch/>
        </p:blipFill>
        <p:spPr>
          <a:xfrm>
            <a:off x="163813" y="799960"/>
            <a:ext cx="2692764" cy="2873818"/>
          </a:xfrm>
          <a:prstGeom prst="rect">
            <a:avLst/>
          </a:prstGeom>
        </p:spPr>
      </p:pic>
      <p:pic>
        <p:nvPicPr>
          <p:cNvPr id="19" name="Picture 18" descr="Map&#10;&#10;Description automatically generated">
            <a:extLst>
              <a:ext uri="{FF2B5EF4-FFF2-40B4-BE49-F238E27FC236}">
                <a16:creationId xmlns:a16="http://schemas.microsoft.com/office/drawing/2014/main" id="{E9CC75CA-FEA5-8157-A89C-59617F94D6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74" t="8392" r="12580" b="10775"/>
          <a:stretch/>
        </p:blipFill>
        <p:spPr>
          <a:xfrm>
            <a:off x="3266664" y="804615"/>
            <a:ext cx="2692764" cy="2873818"/>
          </a:xfrm>
          <a:prstGeom prst="rect">
            <a:avLst/>
          </a:prstGeom>
        </p:spPr>
      </p:pic>
      <p:pic>
        <p:nvPicPr>
          <p:cNvPr id="25" name="Picture 24" descr="Diagram, map&#10;&#10;Description automatically generated">
            <a:extLst>
              <a:ext uri="{FF2B5EF4-FFF2-40B4-BE49-F238E27FC236}">
                <a16:creationId xmlns:a16="http://schemas.microsoft.com/office/drawing/2014/main" id="{27C0330C-3553-2C4B-34B9-FCC3243AC0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74" t="8392" r="12580" b="10775"/>
          <a:stretch/>
        </p:blipFill>
        <p:spPr>
          <a:xfrm>
            <a:off x="6335771" y="803391"/>
            <a:ext cx="2692764" cy="2873818"/>
          </a:xfrm>
          <a:prstGeom prst="rect">
            <a:avLst/>
          </a:prstGeom>
        </p:spPr>
      </p:pic>
      <p:pic>
        <p:nvPicPr>
          <p:cNvPr id="26" name="Picture 25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3123BCC-3A6C-029D-DE28-9FE52DE094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3531" t="15069" r="1024"/>
          <a:stretch/>
        </p:blipFill>
        <p:spPr>
          <a:xfrm>
            <a:off x="2496907" y="4629550"/>
            <a:ext cx="546830" cy="3006918"/>
          </a:xfrm>
          <a:prstGeom prst="rect">
            <a:avLst/>
          </a:prstGeom>
        </p:spPr>
      </p:pic>
      <p:pic>
        <p:nvPicPr>
          <p:cNvPr id="27" name="Picture 26" descr="A picture containing transport, satellite&#10;&#10;Description automatically generated">
            <a:extLst>
              <a:ext uri="{FF2B5EF4-FFF2-40B4-BE49-F238E27FC236}">
                <a16:creationId xmlns:a16="http://schemas.microsoft.com/office/drawing/2014/main" id="{D40A9D15-FB70-9EFD-A2BD-EA8C1B2ABA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344" t="21764" r="2580" b="122"/>
          <a:stretch/>
        </p:blipFill>
        <p:spPr>
          <a:xfrm>
            <a:off x="5248827" y="4866824"/>
            <a:ext cx="909812" cy="2725541"/>
          </a:xfrm>
          <a:prstGeom prst="rect">
            <a:avLst/>
          </a:prstGeom>
        </p:spPr>
      </p:pic>
      <p:cxnSp>
        <p:nvCxnSpPr>
          <p:cNvPr id="7" name="Elbow Connector 54">
            <a:extLst>
              <a:ext uri="{FF2B5EF4-FFF2-40B4-BE49-F238E27FC236}">
                <a16:creationId xmlns:a16="http://schemas.microsoft.com/office/drawing/2014/main" id="{DDF9EE7B-DE1C-FB05-A503-51C2B7C94F76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00356" y="3803941"/>
            <a:ext cx="1102597" cy="522833"/>
          </a:xfrm>
          <a:prstGeom prst="bentConnector3">
            <a:avLst>
              <a:gd name="adj1" fmla="val 100890"/>
            </a:avLst>
          </a:prstGeom>
          <a:ln w="952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54">
            <a:extLst>
              <a:ext uri="{FF2B5EF4-FFF2-40B4-BE49-F238E27FC236}">
                <a16:creationId xmlns:a16="http://schemas.microsoft.com/office/drawing/2014/main" id="{A9439933-02BB-71EA-A1F3-F958084F85D6}"/>
              </a:ext>
            </a:extLst>
          </p:cNvPr>
          <p:cNvCxnSpPr>
            <a:cxnSpLocks/>
          </p:cNvCxnSpPr>
          <p:nvPr/>
        </p:nvCxnSpPr>
        <p:spPr>
          <a:xfrm>
            <a:off x="163811" y="3800581"/>
            <a:ext cx="4736542" cy="529331"/>
          </a:xfrm>
          <a:prstGeom prst="bentConnector3">
            <a:avLst>
              <a:gd name="adj1" fmla="val 99843"/>
            </a:avLst>
          </a:prstGeom>
          <a:ln w="952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lbow Connector 54">
            <a:extLst>
              <a:ext uri="{FF2B5EF4-FFF2-40B4-BE49-F238E27FC236}">
                <a16:creationId xmlns:a16="http://schemas.microsoft.com/office/drawing/2014/main" id="{C82A5979-9C2F-3A5E-FD83-5EB7FD8CBBD4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37114" y="3714326"/>
            <a:ext cx="7191423" cy="589123"/>
          </a:xfrm>
          <a:prstGeom prst="bentConnector3">
            <a:avLst>
              <a:gd name="adj1" fmla="val 99994"/>
            </a:avLst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54">
            <a:extLst>
              <a:ext uri="{FF2B5EF4-FFF2-40B4-BE49-F238E27FC236}">
                <a16:creationId xmlns:a16="http://schemas.microsoft.com/office/drawing/2014/main" id="{2F8D921F-8968-D3FA-9F29-67CC8E92D2AF}"/>
              </a:ext>
            </a:extLst>
          </p:cNvPr>
          <p:cNvCxnSpPr>
            <a:cxnSpLocks/>
          </p:cNvCxnSpPr>
          <p:nvPr/>
        </p:nvCxnSpPr>
        <p:spPr>
          <a:xfrm>
            <a:off x="163811" y="3714327"/>
            <a:ext cx="1672879" cy="589123"/>
          </a:xfrm>
          <a:prstGeom prst="bentConnector3">
            <a:avLst>
              <a:gd name="adj1" fmla="val 100437"/>
            </a:avLst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FD7D3C-DDE6-110C-E963-C6878BF8EADF}"/>
              </a:ext>
            </a:extLst>
          </p:cNvPr>
          <p:cNvSpPr txBox="1">
            <a:spLocks/>
          </p:cNvSpPr>
          <p:nvPr/>
        </p:nvSpPr>
        <p:spPr bwMode="auto">
          <a:xfrm>
            <a:off x="6118415" y="3806423"/>
            <a:ext cx="3025585" cy="1406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Deaths: -550 (-340 - -780)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Asthma Exacerbations:      -47,000 (-1,100 - -93,000)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Mortality-based value: -5,600 Mil. USD (-2,100 - -11,000)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0">
              <a:buFont typeface="Helvetica CY" pitchFamily="2" charset="0"/>
              <a:buNone/>
            </a:pPr>
            <a:endParaRPr lang="en-US" sz="18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endParaRPr lang="en-US" sz="1600" kern="0" dirty="0"/>
          </a:p>
          <a:p>
            <a:endParaRPr lang="en-US" sz="18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457200" lvl="1" indent="0" algn="just">
              <a:lnSpc>
                <a:spcPct val="150000"/>
              </a:lnSpc>
              <a:buFont typeface="Helvetica CY" pitchFamily="2" charset="0"/>
              <a:buNone/>
            </a:pPr>
            <a:endParaRPr lang="en-US" sz="1600" kern="0" dirty="0">
              <a:cs typeface="Calibri" panose="020F0502020204030204" pitchFamily="34" charset="0"/>
            </a:endParaRPr>
          </a:p>
        </p:txBody>
      </p:sp>
      <p:pic>
        <p:nvPicPr>
          <p:cNvPr id="16" name="Picture 15" descr="Table&#10;&#10;Description automatically generated">
            <a:extLst>
              <a:ext uri="{FF2B5EF4-FFF2-40B4-BE49-F238E27FC236}">
                <a16:creationId xmlns:a16="http://schemas.microsoft.com/office/drawing/2014/main" id="{AFA0F9B1-1469-04EF-4794-EEF72B3E2F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8" t="7214" r="28163" b="62969"/>
          <a:stretch/>
        </p:blipFill>
        <p:spPr>
          <a:xfrm>
            <a:off x="6158169" y="5480049"/>
            <a:ext cx="1468019" cy="1098551"/>
          </a:xfrm>
          <a:prstGeom prst="rect">
            <a:avLst/>
          </a:prstGeom>
        </p:spPr>
      </p:pic>
      <p:pic>
        <p:nvPicPr>
          <p:cNvPr id="17" name="Picture 16" descr="Table&#10;&#10;Description automatically generated">
            <a:extLst>
              <a:ext uri="{FF2B5EF4-FFF2-40B4-BE49-F238E27FC236}">
                <a16:creationId xmlns:a16="http://schemas.microsoft.com/office/drawing/2014/main" id="{D7E0E7D8-6126-3660-A1F2-C0410234560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t="6545" r="63999" b="63103"/>
          <a:stretch/>
        </p:blipFill>
        <p:spPr>
          <a:xfrm>
            <a:off x="7625083" y="5480049"/>
            <a:ext cx="1461507" cy="10985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9F6E027-865D-6CA3-1ADF-B8C4436A8127}"/>
              </a:ext>
            </a:extLst>
          </p:cNvPr>
          <p:cNvSpPr txBox="1"/>
          <p:nvPr/>
        </p:nvSpPr>
        <p:spPr>
          <a:xfrm>
            <a:off x="7498973" y="5213350"/>
            <a:ext cx="2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9044D2-8E57-577B-3F84-1F269C9E8D13}"/>
              </a:ext>
            </a:extLst>
          </p:cNvPr>
          <p:cNvSpPr txBox="1"/>
          <p:nvPr/>
        </p:nvSpPr>
        <p:spPr>
          <a:xfrm>
            <a:off x="3898177" y="2942916"/>
            <a:ext cx="2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ABA0D6-22C3-8E14-3778-6F661B4622A0}"/>
              </a:ext>
            </a:extLst>
          </p:cNvPr>
          <p:cNvSpPr txBox="1"/>
          <p:nvPr/>
        </p:nvSpPr>
        <p:spPr>
          <a:xfrm>
            <a:off x="5577623" y="1640589"/>
            <a:ext cx="2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84A40F-9414-9E36-E4BD-7A5DED977C8F}"/>
              </a:ext>
            </a:extLst>
          </p:cNvPr>
          <p:cNvSpPr txBox="1"/>
          <p:nvPr/>
        </p:nvSpPr>
        <p:spPr>
          <a:xfrm>
            <a:off x="7201375" y="2281206"/>
            <a:ext cx="2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499A063-7FE7-A537-3B41-4297B56C29CF}"/>
              </a:ext>
            </a:extLst>
          </p:cNvPr>
          <p:cNvSpPr txBox="1"/>
          <p:nvPr/>
        </p:nvSpPr>
        <p:spPr>
          <a:xfrm>
            <a:off x="6320574" y="1855603"/>
            <a:ext cx="2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C1311B5-1674-3004-E355-A36CE5A73288}"/>
              </a:ext>
            </a:extLst>
          </p:cNvPr>
          <p:cNvSpPr txBox="1"/>
          <p:nvPr/>
        </p:nvSpPr>
        <p:spPr>
          <a:xfrm>
            <a:off x="8630889" y="1374582"/>
            <a:ext cx="2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B86326DD-8EC3-4369-D949-B0329622A4FE}"/>
              </a:ext>
            </a:extLst>
          </p:cNvPr>
          <p:cNvSpPr/>
          <p:nvPr/>
        </p:nvSpPr>
        <p:spPr bwMode="auto">
          <a:xfrm>
            <a:off x="3883418" y="4958050"/>
            <a:ext cx="626763" cy="1284808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1DCE4F01-A6B3-4CE9-5EFF-D5E44F135927}"/>
              </a:ext>
            </a:extLst>
          </p:cNvPr>
          <p:cNvSpPr/>
          <p:nvPr/>
        </p:nvSpPr>
        <p:spPr bwMode="auto">
          <a:xfrm>
            <a:off x="3795380" y="2115588"/>
            <a:ext cx="556333" cy="1164527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3F9AF0-BBE6-71D2-6638-B8D92380E597}"/>
              </a:ext>
            </a:extLst>
          </p:cNvPr>
          <p:cNvSpPr txBox="1"/>
          <p:nvPr/>
        </p:nvSpPr>
        <p:spPr>
          <a:xfrm>
            <a:off x="2466963" y="4493748"/>
            <a:ext cx="2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A334D5-5094-C182-685B-170538988E3C}"/>
              </a:ext>
            </a:extLst>
          </p:cNvPr>
          <p:cNvSpPr txBox="1"/>
          <p:nvPr/>
        </p:nvSpPr>
        <p:spPr>
          <a:xfrm>
            <a:off x="4300949" y="5885469"/>
            <a:ext cx="2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C222BBA-9F8B-B700-E515-9E495453D617}"/>
              </a:ext>
            </a:extLst>
          </p:cNvPr>
          <p:cNvSpPr/>
          <p:nvPr/>
        </p:nvSpPr>
        <p:spPr bwMode="auto">
          <a:xfrm rot="1230467">
            <a:off x="1896906" y="4094451"/>
            <a:ext cx="808980" cy="1267562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42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64" y="105740"/>
            <a:ext cx="6807438" cy="65752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+mn-lt"/>
              </a:rPr>
              <a:t>B3 – B1: Effect of PA joining RGGI under BAU EV deployment  </a:t>
            </a:r>
            <a:endParaRPr lang="en-US" b="1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9" name="Picture 8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289DE91A-8665-498F-F0E5-983FD45E4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18" r="20409"/>
          <a:stretch/>
        </p:blipFill>
        <p:spPr>
          <a:xfrm>
            <a:off x="52030" y="3900587"/>
            <a:ext cx="2836691" cy="3011013"/>
          </a:xfrm>
          <a:prstGeom prst="rect">
            <a:avLst/>
          </a:prstGeom>
        </p:spPr>
      </p:pic>
      <p:pic>
        <p:nvPicPr>
          <p:cNvPr id="4" name="Picture 3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722DB309-12CD-7DD4-1B3D-1FE856A1D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038" r="31840"/>
          <a:stretch/>
        </p:blipFill>
        <p:spPr>
          <a:xfrm>
            <a:off x="2988908" y="3850139"/>
            <a:ext cx="2944018" cy="3367414"/>
          </a:xfrm>
          <a:prstGeom prst="rect">
            <a:avLst/>
          </a:prstGeom>
        </p:spPr>
      </p:pic>
      <p:pic>
        <p:nvPicPr>
          <p:cNvPr id="14" name="Picture 13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D88C14CE-C57F-0373-AB8F-0326C8ECD8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399"/>
          <a:stretch/>
        </p:blipFill>
        <p:spPr>
          <a:xfrm>
            <a:off x="2351584" y="4623730"/>
            <a:ext cx="476854" cy="2709080"/>
          </a:xfrm>
          <a:prstGeom prst="rect">
            <a:avLst/>
          </a:prstGeom>
        </p:spPr>
      </p:pic>
      <p:pic>
        <p:nvPicPr>
          <p:cNvPr id="15" name="Picture 14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287C0B8A-C88D-AFFA-0242-194F0B5B1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266"/>
          <a:stretch/>
        </p:blipFill>
        <p:spPr>
          <a:xfrm>
            <a:off x="5295234" y="4267762"/>
            <a:ext cx="925589" cy="3221182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E5F828AF-FE3B-D81C-A173-53841A0C03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24" t="8535" r="12667" b="10626"/>
          <a:stretch/>
        </p:blipFill>
        <p:spPr>
          <a:xfrm>
            <a:off x="181392" y="844403"/>
            <a:ext cx="2733884" cy="2911892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F2371FDD-281E-3260-A249-4074285D25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002" t="8485" r="12289" b="10676"/>
          <a:stretch/>
        </p:blipFill>
        <p:spPr>
          <a:xfrm>
            <a:off x="3249842" y="844403"/>
            <a:ext cx="2733884" cy="2911892"/>
          </a:xfrm>
          <a:prstGeom prst="rect">
            <a:avLst/>
          </a:prstGeom>
        </p:spPr>
      </p:pic>
      <p:pic>
        <p:nvPicPr>
          <p:cNvPr id="24" name="Picture 23" descr="Diagram, map&#10;&#10;Description automatically generated">
            <a:extLst>
              <a:ext uri="{FF2B5EF4-FFF2-40B4-BE49-F238E27FC236}">
                <a16:creationId xmlns:a16="http://schemas.microsoft.com/office/drawing/2014/main" id="{2382385B-CCBB-275D-89E0-DC062F3567C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002" t="8485" r="12290" b="10676"/>
          <a:stretch/>
        </p:blipFill>
        <p:spPr>
          <a:xfrm>
            <a:off x="6316073" y="844403"/>
            <a:ext cx="2733884" cy="2911892"/>
          </a:xfrm>
          <a:prstGeom prst="rect">
            <a:avLst/>
          </a:prstGeom>
        </p:spPr>
      </p:pic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287B16DF-B426-C804-007F-522F7086B40D}"/>
              </a:ext>
            </a:extLst>
          </p:cNvPr>
          <p:cNvSpPr txBox="1">
            <a:spLocks/>
          </p:cNvSpPr>
          <p:nvPr/>
        </p:nvSpPr>
        <p:spPr bwMode="auto">
          <a:xfrm>
            <a:off x="5994028" y="3876779"/>
            <a:ext cx="3044809" cy="1419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Deaths 210 (160 - 280)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Asthma Exacerbations 7,000 (84 - 14,000)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Mortality based value: 2,200 Mil. USD (1,000 - 4,000)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0">
              <a:buFont typeface="Helvetica CY" pitchFamily="2" charset="0"/>
              <a:buNone/>
            </a:pPr>
            <a:endParaRPr lang="en-US" sz="18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endParaRPr lang="en-US" sz="1600" kern="0" dirty="0"/>
          </a:p>
          <a:p>
            <a:endParaRPr lang="en-US" sz="18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457200" lvl="1" indent="0" algn="just">
              <a:lnSpc>
                <a:spcPct val="150000"/>
              </a:lnSpc>
              <a:buFont typeface="Helvetica CY" pitchFamily="2" charset="0"/>
              <a:buNone/>
            </a:pPr>
            <a:endParaRPr lang="en-US" sz="1600" kern="0" dirty="0">
              <a:cs typeface="Calibri" panose="020F0502020204030204" pitchFamily="34" charset="0"/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60725653-2F03-AFED-2C97-EF160F43952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" t="6545" r="63999" b="63103"/>
          <a:stretch/>
        </p:blipFill>
        <p:spPr>
          <a:xfrm>
            <a:off x="7670161" y="5473700"/>
            <a:ext cx="1449506" cy="1089530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FC5DD8F3-4ABC-F67C-26B7-46A53E8AD5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68" r="63999" b="31147"/>
          <a:stretch/>
        </p:blipFill>
        <p:spPr>
          <a:xfrm>
            <a:off x="6172200" y="5473700"/>
            <a:ext cx="1498837" cy="11152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47D75D0-3A9C-0117-12E7-D1CEACE544B3}"/>
              </a:ext>
            </a:extLst>
          </p:cNvPr>
          <p:cNvSpPr txBox="1"/>
          <p:nvPr/>
        </p:nvSpPr>
        <p:spPr>
          <a:xfrm>
            <a:off x="7544051" y="5237737"/>
            <a:ext cx="2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26" name="Elbow Connector 54">
            <a:extLst>
              <a:ext uri="{FF2B5EF4-FFF2-40B4-BE49-F238E27FC236}">
                <a16:creationId xmlns:a16="http://schemas.microsoft.com/office/drawing/2014/main" id="{16B15E0F-7D95-DD8A-5AD8-F0F361D3330C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21136" y="3891222"/>
            <a:ext cx="1102597" cy="522833"/>
          </a:xfrm>
          <a:prstGeom prst="bentConnector3">
            <a:avLst>
              <a:gd name="adj1" fmla="val 100890"/>
            </a:avLst>
          </a:prstGeom>
          <a:ln w="952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lbow Connector 54">
            <a:extLst>
              <a:ext uri="{FF2B5EF4-FFF2-40B4-BE49-F238E27FC236}">
                <a16:creationId xmlns:a16="http://schemas.microsoft.com/office/drawing/2014/main" id="{935491DC-2761-86D1-ED35-1816918F26AB}"/>
              </a:ext>
            </a:extLst>
          </p:cNvPr>
          <p:cNvCxnSpPr>
            <a:cxnSpLocks/>
          </p:cNvCxnSpPr>
          <p:nvPr/>
        </p:nvCxnSpPr>
        <p:spPr>
          <a:xfrm>
            <a:off x="184591" y="3887862"/>
            <a:ext cx="4736542" cy="529331"/>
          </a:xfrm>
          <a:prstGeom prst="bentConnector3">
            <a:avLst>
              <a:gd name="adj1" fmla="val 99843"/>
            </a:avLst>
          </a:prstGeom>
          <a:ln w="952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54">
            <a:extLst>
              <a:ext uri="{FF2B5EF4-FFF2-40B4-BE49-F238E27FC236}">
                <a16:creationId xmlns:a16="http://schemas.microsoft.com/office/drawing/2014/main" id="{DB5AEF5F-7BEF-67C4-2034-7A8776E169D5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57894" y="3801607"/>
            <a:ext cx="7191423" cy="589123"/>
          </a:xfrm>
          <a:prstGeom prst="bentConnector3">
            <a:avLst>
              <a:gd name="adj1" fmla="val 99994"/>
            </a:avLst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54">
            <a:extLst>
              <a:ext uri="{FF2B5EF4-FFF2-40B4-BE49-F238E27FC236}">
                <a16:creationId xmlns:a16="http://schemas.microsoft.com/office/drawing/2014/main" id="{DA20B5CA-69F8-435C-FC00-5D1FC9FB5A78}"/>
              </a:ext>
            </a:extLst>
          </p:cNvPr>
          <p:cNvCxnSpPr>
            <a:cxnSpLocks/>
          </p:cNvCxnSpPr>
          <p:nvPr/>
        </p:nvCxnSpPr>
        <p:spPr>
          <a:xfrm>
            <a:off x="184591" y="3801608"/>
            <a:ext cx="1672879" cy="589123"/>
          </a:xfrm>
          <a:prstGeom prst="bentConnector3">
            <a:avLst>
              <a:gd name="adj1" fmla="val 100437"/>
            </a:avLst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48FB3969-1299-7087-BAF8-72A5310A51EE}"/>
              </a:ext>
            </a:extLst>
          </p:cNvPr>
          <p:cNvSpPr txBox="1"/>
          <p:nvPr/>
        </p:nvSpPr>
        <p:spPr>
          <a:xfrm>
            <a:off x="2393848" y="4646486"/>
            <a:ext cx="2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35B7EF1C-8E18-BCE2-F7F1-8091322E4D52}"/>
              </a:ext>
            </a:extLst>
          </p:cNvPr>
          <p:cNvSpPr/>
          <p:nvPr/>
        </p:nvSpPr>
        <p:spPr bwMode="auto">
          <a:xfrm rot="2894570">
            <a:off x="3577151" y="1865699"/>
            <a:ext cx="883237" cy="1439011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B5CCB6B-F0AD-5AF4-AE08-4B58BA1F6764}"/>
              </a:ext>
            </a:extLst>
          </p:cNvPr>
          <p:cNvSpPr txBox="1"/>
          <p:nvPr/>
        </p:nvSpPr>
        <p:spPr>
          <a:xfrm>
            <a:off x="4334807" y="2692991"/>
            <a:ext cx="2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974DB2E3-B6E4-07CD-FB12-324FE440B4E7}"/>
              </a:ext>
            </a:extLst>
          </p:cNvPr>
          <p:cNvSpPr/>
          <p:nvPr/>
        </p:nvSpPr>
        <p:spPr bwMode="auto">
          <a:xfrm rot="2894570">
            <a:off x="3640316" y="4763989"/>
            <a:ext cx="904998" cy="1474465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1593D4-BAB9-0D45-A12E-9F0DA2B15655}"/>
              </a:ext>
            </a:extLst>
          </p:cNvPr>
          <p:cNvSpPr txBox="1"/>
          <p:nvPr/>
        </p:nvSpPr>
        <p:spPr>
          <a:xfrm>
            <a:off x="4414831" y="5589086"/>
            <a:ext cx="2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9B80685-80B6-2100-07B3-E6EE050F9F1B}"/>
              </a:ext>
            </a:extLst>
          </p:cNvPr>
          <p:cNvSpPr/>
          <p:nvPr/>
        </p:nvSpPr>
        <p:spPr bwMode="auto">
          <a:xfrm rot="2894570">
            <a:off x="1822621" y="4109820"/>
            <a:ext cx="883237" cy="1439011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738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CEA78-1D27-4D9E-A132-4FCE289A7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803" y="83128"/>
            <a:ext cx="6769071" cy="657520"/>
          </a:xfrm>
        </p:spPr>
        <p:txBody>
          <a:bodyPr/>
          <a:lstStyle/>
          <a:p>
            <a:r>
              <a:rPr lang="en-US">
                <a:solidFill>
                  <a:srgbClr val="FFFF00"/>
                </a:solidFill>
                <a:latin typeface="+mn-lt"/>
              </a:rPr>
              <a:t>B4 – B2: Effect of PA joining RGGI under TCI 25% Hybrid EV deployment</a:t>
            </a:r>
            <a:endParaRPr lang="en-US" b="1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7" name="Picture 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3270CBF5-6D60-0CEA-E137-BD7A1FF423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79" r="19188"/>
          <a:stretch/>
        </p:blipFill>
        <p:spPr>
          <a:xfrm>
            <a:off x="115465" y="3912838"/>
            <a:ext cx="2815916" cy="2945162"/>
          </a:xfrm>
          <a:prstGeom prst="rect">
            <a:avLst/>
          </a:prstGeom>
        </p:spPr>
      </p:pic>
      <p:pic>
        <p:nvPicPr>
          <p:cNvPr id="8" name="Picture 7" descr="A picture containing satellite&#10;&#10;Description automatically generated">
            <a:extLst>
              <a:ext uri="{FF2B5EF4-FFF2-40B4-BE49-F238E27FC236}">
                <a16:creationId xmlns:a16="http://schemas.microsoft.com/office/drawing/2014/main" id="{CA0D9B94-8A30-92FB-6367-8E8634600F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651" r="30528"/>
          <a:stretch/>
        </p:blipFill>
        <p:spPr>
          <a:xfrm>
            <a:off x="3003065" y="3912838"/>
            <a:ext cx="2872270" cy="3239304"/>
          </a:xfrm>
          <a:prstGeom prst="rect">
            <a:avLst/>
          </a:prstGeom>
        </p:spPr>
      </p:pic>
      <p:pic>
        <p:nvPicPr>
          <p:cNvPr id="14" name="Picture 13" descr="Diagram, map&#10;&#10;Description automatically generated">
            <a:extLst>
              <a:ext uri="{FF2B5EF4-FFF2-40B4-BE49-F238E27FC236}">
                <a16:creationId xmlns:a16="http://schemas.microsoft.com/office/drawing/2014/main" id="{D087760F-8DE3-A8ED-7441-28CEB5052D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05" t="8391" r="12483" b="10303"/>
          <a:stretch/>
        </p:blipFill>
        <p:spPr>
          <a:xfrm>
            <a:off x="232803" y="794752"/>
            <a:ext cx="2770262" cy="2971304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753140C2-1603-1E89-C895-19E75CE94A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05" t="8391" r="12483" b="10303"/>
          <a:stretch/>
        </p:blipFill>
        <p:spPr>
          <a:xfrm>
            <a:off x="3215155" y="794752"/>
            <a:ext cx="2770262" cy="2971304"/>
          </a:xfrm>
          <a:prstGeom prst="rect">
            <a:avLst/>
          </a:prstGeom>
        </p:spPr>
      </p:pic>
      <p:pic>
        <p:nvPicPr>
          <p:cNvPr id="18" name="Picture 17" descr="Diagram, map&#10;&#10;Description automatically generated">
            <a:extLst>
              <a:ext uri="{FF2B5EF4-FFF2-40B4-BE49-F238E27FC236}">
                <a16:creationId xmlns:a16="http://schemas.microsoft.com/office/drawing/2014/main" id="{72C91639-8631-243B-0D14-B2390A1F6C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905" t="8391" r="12483" b="10303"/>
          <a:stretch/>
        </p:blipFill>
        <p:spPr>
          <a:xfrm>
            <a:off x="6197508" y="796052"/>
            <a:ext cx="2770262" cy="2971304"/>
          </a:xfrm>
          <a:prstGeom prst="rect">
            <a:avLst/>
          </a:prstGeom>
        </p:spPr>
      </p:pic>
      <p:pic>
        <p:nvPicPr>
          <p:cNvPr id="19" name="Picture 18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9D22E755-5162-1E8A-12DF-F86DC29B47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679"/>
          <a:stretch/>
        </p:blipFill>
        <p:spPr>
          <a:xfrm>
            <a:off x="2449056" y="4513401"/>
            <a:ext cx="469227" cy="2709080"/>
          </a:xfrm>
          <a:prstGeom prst="rect">
            <a:avLst/>
          </a:prstGeom>
        </p:spPr>
      </p:pic>
      <p:pic>
        <p:nvPicPr>
          <p:cNvPr id="23" name="Picture 22" descr="A picture containing satellite&#10;&#10;Description automatically generated">
            <a:extLst>
              <a:ext uri="{FF2B5EF4-FFF2-40B4-BE49-F238E27FC236}">
                <a16:creationId xmlns:a16="http://schemas.microsoft.com/office/drawing/2014/main" id="{A542840F-96BF-647C-34B9-96D6AED109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62"/>
          <a:stretch/>
        </p:blipFill>
        <p:spPr>
          <a:xfrm>
            <a:off x="5208875" y="4298913"/>
            <a:ext cx="914361" cy="3138055"/>
          </a:xfrm>
          <a:prstGeom prst="rect">
            <a:avLst/>
          </a:prstGeom>
        </p:spPr>
      </p:pic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6B03BAF-EFCB-3726-A081-D37E6ADA7526}"/>
              </a:ext>
            </a:extLst>
          </p:cNvPr>
          <p:cNvSpPr txBox="1">
            <a:spLocks/>
          </p:cNvSpPr>
          <p:nvPr/>
        </p:nvSpPr>
        <p:spPr bwMode="auto">
          <a:xfrm>
            <a:off x="6167686" y="3806423"/>
            <a:ext cx="2905299" cy="1578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 sz="2400">
                <a:solidFill>
                  <a:schemeClr val="bg1"/>
                </a:solidFill>
                <a:latin typeface="+mn-lt"/>
                <a:ea typeface="ＭＳ Ｐゴシック" pitchFamily="-107" charset="-128"/>
                <a:cs typeface="ＭＳ Ｐゴシック" pitchFamily="-107" charset="-128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20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•"/>
              <a:defRPr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2" charset="0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buClr>
                <a:schemeClr val="bg1"/>
              </a:buClr>
              <a:buFont typeface="Helvetica CY" pitchFamily="-107" charset="-52"/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Deaths:  -43 (-20 - -77)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Asthma Exacerbations:             -3,100 (-78 - -6,100)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Mortality based value: -440 Mil. USD (-120 - -1,100)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0" indent="0">
              <a:buFont typeface="Helvetica CY" pitchFamily="2" charset="0"/>
              <a:buNone/>
            </a:pPr>
            <a:endParaRPr lang="en-US" sz="18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endParaRPr lang="en-US" sz="1800" kern="0" dirty="0">
              <a:latin typeface="+mj-lt"/>
            </a:endParaRPr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endParaRPr lang="en-US" sz="1600" kern="0" dirty="0"/>
          </a:p>
          <a:p>
            <a:endParaRPr lang="en-US" sz="18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0" indent="0">
              <a:buFont typeface="Helvetica CY" pitchFamily="2" charset="0"/>
              <a:buNone/>
            </a:pPr>
            <a:endParaRPr lang="en-US" sz="1600" kern="0" dirty="0"/>
          </a:p>
          <a:p>
            <a:pPr marL="457200" lvl="1" indent="0" algn="just">
              <a:lnSpc>
                <a:spcPct val="150000"/>
              </a:lnSpc>
              <a:buFont typeface="Helvetica CY" pitchFamily="2" charset="0"/>
              <a:buNone/>
            </a:pPr>
            <a:endParaRPr lang="en-US" sz="1600" kern="0" dirty="0">
              <a:cs typeface="Calibri" panose="020F0502020204030204" pitchFamily="34" charset="0"/>
            </a:endParaRPr>
          </a:p>
        </p:txBody>
      </p:sp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084F4B11-D049-B213-134F-DADED5EF772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96" t="37966" r="27925" b="31682"/>
          <a:stretch/>
        </p:blipFill>
        <p:spPr>
          <a:xfrm>
            <a:off x="6058988" y="5352508"/>
            <a:ext cx="1517232" cy="1155745"/>
          </a:xfrm>
          <a:prstGeom prst="rect">
            <a:avLst/>
          </a:prstGeom>
        </p:spPr>
      </p:pic>
      <p:pic>
        <p:nvPicPr>
          <p:cNvPr id="10" name="Picture 9" descr="Table&#10;&#10;Description automatically generated">
            <a:extLst>
              <a:ext uri="{FF2B5EF4-FFF2-40B4-BE49-F238E27FC236}">
                <a16:creationId xmlns:a16="http://schemas.microsoft.com/office/drawing/2014/main" id="{50DA7176-3061-6BB3-085B-93E119ED65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58" t="7214" r="28163" b="62969"/>
          <a:stretch/>
        </p:blipFill>
        <p:spPr>
          <a:xfrm>
            <a:off x="7576220" y="5352508"/>
            <a:ext cx="1544448" cy="11557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2B46064-DB88-A15C-6C1B-E17227B03767}"/>
              </a:ext>
            </a:extLst>
          </p:cNvPr>
          <p:cNvSpPr txBox="1"/>
          <p:nvPr/>
        </p:nvSpPr>
        <p:spPr>
          <a:xfrm>
            <a:off x="7450110" y="5141272"/>
            <a:ext cx="2522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>
                <a:solidFill>
                  <a:srgbClr val="FF0000"/>
                </a:solidFill>
              </a:rPr>
              <a:t>-</a:t>
            </a:r>
            <a:endParaRPr lang="en-US" sz="4000" dirty="0">
              <a:solidFill>
                <a:srgbClr val="FF0000"/>
              </a:solidFill>
            </a:endParaRPr>
          </a:p>
        </p:txBody>
      </p:sp>
      <p:cxnSp>
        <p:nvCxnSpPr>
          <p:cNvPr id="12" name="Elbow Connector 54">
            <a:extLst>
              <a:ext uri="{FF2B5EF4-FFF2-40B4-BE49-F238E27FC236}">
                <a16:creationId xmlns:a16="http://schemas.microsoft.com/office/drawing/2014/main" id="{DACCAD4C-C3F4-8069-C09E-FA7E8A8709DC}"/>
              </a:ext>
            </a:extLst>
          </p:cNvPr>
          <p:cNvCxnSpPr>
            <a:cxnSpLocks/>
          </p:cNvCxnSpPr>
          <p:nvPr/>
        </p:nvCxnSpPr>
        <p:spPr>
          <a:xfrm rot="10800000" flipV="1">
            <a:off x="4900356" y="3882911"/>
            <a:ext cx="1102597" cy="522833"/>
          </a:xfrm>
          <a:prstGeom prst="bentConnector3">
            <a:avLst>
              <a:gd name="adj1" fmla="val 100890"/>
            </a:avLst>
          </a:prstGeom>
          <a:ln w="952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54">
            <a:extLst>
              <a:ext uri="{FF2B5EF4-FFF2-40B4-BE49-F238E27FC236}">
                <a16:creationId xmlns:a16="http://schemas.microsoft.com/office/drawing/2014/main" id="{DAC882F6-621A-7C11-CF25-AAC378562860}"/>
              </a:ext>
            </a:extLst>
          </p:cNvPr>
          <p:cNvCxnSpPr>
            <a:cxnSpLocks/>
          </p:cNvCxnSpPr>
          <p:nvPr/>
        </p:nvCxnSpPr>
        <p:spPr>
          <a:xfrm>
            <a:off x="163811" y="3879551"/>
            <a:ext cx="4736542" cy="529331"/>
          </a:xfrm>
          <a:prstGeom prst="bentConnector3">
            <a:avLst>
              <a:gd name="adj1" fmla="val 99843"/>
            </a:avLst>
          </a:prstGeom>
          <a:ln w="952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lbow Connector 54">
            <a:extLst>
              <a:ext uri="{FF2B5EF4-FFF2-40B4-BE49-F238E27FC236}">
                <a16:creationId xmlns:a16="http://schemas.microsoft.com/office/drawing/2014/main" id="{15E22E5B-436B-532D-CBDF-8B3EE5B0111B}"/>
              </a:ext>
            </a:extLst>
          </p:cNvPr>
          <p:cNvCxnSpPr>
            <a:cxnSpLocks/>
          </p:cNvCxnSpPr>
          <p:nvPr/>
        </p:nvCxnSpPr>
        <p:spPr>
          <a:xfrm rot="10800000" flipV="1">
            <a:off x="1837114" y="3793296"/>
            <a:ext cx="7191423" cy="589123"/>
          </a:xfrm>
          <a:prstGeom prst="bentConnector3">
            <a:avLst>
              <a:gd name="adj1" fmla="val 99994"/>
            </a:avLst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lbow Connector 54">
            <a:extLst>
              <a:ext uri="{FF2B5EF4-FFF2-40B4-BE49-F238E27FC236}">
                <a16:creationId xmlns:a16="http://schemas.microsoft.com/office/drawing/2014/main" id="{8511B143-7D78-7FDF-B4B6-CB2737FEB118}"/>
              </a:ext>
            </a:extLst>
          </p:cNvPr>
          <p:cNvCxnSpPr>
            <a:cxnSpLocks/>
          </p:cNvCxnSpPr>
          <p:nvPr/>
        </p:nvCxnSpPr>
        <p:spPr>
          <a:xfrm>
            <a:off x="163811" y="3793297"/>
            <a:ext cx="1672879" cy="589123"/>
          </a:xfrm>
          <a:prstGeom prst="bentConnector3">
            <a:avLst>
              <a:gd name="adj1" fmla="val 100437"/>
            </a:avLst>
          </a:prstGeom>
          <a:ln w="952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FFDCCB6F-4D8A-124D-547A-EE2DB0E0D556}"/>
              </a:ext>
            </a:extLst>
          </p:cNvPr>
          <p:cNvSpPr/>
          <p:nvPr/>
        </p:nvSpPr>
        <p:spPr bwMode="auto">
          <a:xfrm rot="3171281">
            <a:off x="1421119" y="4771513"/>
            <a:ext cx="375168" cy="697984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5A49125-A977-9D00-71D7-DFF1CDDA9588}"/>
              </a:ext>
            </a:extLst>
          </p:cNvPr>
          <p:cNvSpPr/>
          <p:nvPr/>
        </p:nvSpPr>
        <p:spPr bwMode="auto">
          <a:xfrm rot="3171281">
            <a:off x="2053711" y="4322535"/>
            <a:ext cx="514847" cy="957851"/>
          </a:xfrm>
          <a:prstGeom prst="ellipse">
            <a:avLst/>
          </a:prstGeom>
          <a:solidFill>
            <a:schemeClr val="bg1">
              <a:alpha val="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med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07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1B3F743-FB24-63E8-4ACC-52A6ED5F3798}"/>
              </a:ext>
            </a:extLst>
          </p:cNvPr>
          <p:cNvSpPr txBox="1"/>
          <p:nvPr/>
        </p:nvSpPr>
        <p:spPr>
          <a:xfrm>
            <a:off x="2532082" y="4729005"/>
            <a:ext cx="2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C5ECC5A-F0FE-E778-A02B-0D7B08AE1718}"/>
              </a:ext>
            </a:extLst>
          </p:cNvPr>
          <p:cNvSpPr txBox="1"/>
          <p:nvPr/>
        </p:nvSpPr>
        <p:spPr>
          <a:xfrm>
            <a:off x="1122182" y="4729005"/>
            <a:ext cx="252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095209347"/>
      </p:ext>
    </p:extLst>
  </p:cSld>
  <p:clrMapOvr>
    <a:masterClrMapping/>
  </p:clrMapOvr>
</p:sld>
</file>

<file path=ppt/theme/theme1.xml><?xml version="1.0" encoding="utf-8"?>
<a:theme xmlns:a="http://schemas.openxmlformats.org/drawingml/2006/main" name="PARTNER_Proj">
  <a:themeElements>
    <a:clrScheme name="">
      <a:dk1>
        <a:srgbClr val="000000"/>
      </a:dk1>
      <a:lt1>
        <a:srgbClr val="FFFFFF"/>
      </a:lt1>
      <a:dk2>
        <a:srgbClr val="000000"/>
      </a:dk2>
      <a:lt2>
        <a:srgbClr val="CECECE"/>
      </a:lt2>
      <a:accent1>
        <a:srgbClr val="EBEBEB"/>
      </a:accent1>
      <a:accent2>
        <a:srgbClr val="232323"/>
      </a:accent2>
      <a:accent3>
        <a:srgbClr val="FFFFFF"/>
      </a:accent3>
      <a:accent4>
        <a:srgbClr val="000000"/>
      </a:accent4>
      <a:accent5>
        <a:srgbClr val="F3F3F3"/>
      </a:accent5>
      <a:accent6>
        <a:srgbClr val="1F1F1F"/>
      </a:accent6>
      <a:hlink>
        <a:srgbClr val="9C9C9C"/>
      </a:hlink>
      <a:folHlink>
        <a:srgbClr val="676767"/>
      </a:folHlink>
    </a:clrScheme>
    <a:fontScheme name="PARTNER_Proj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med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07" charset="0"/>
          </a:defRPr>
        </a:defPPr>
      </a:lstStyle>
    </a:lnDef>
  </a:objectDefaults>
  <a:extraClrSchemeLst>
    <a:extraClrScheme>
      <a:clrScheme name="PARTNER_Proj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ARTNER_Proj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ARTNER_Proj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A8FE91CBDD3F4EB738A048B99FE129" ma:contentTypeVersion="14" ma:contentTypeDescription="Create a new document." ma:contentTypeScope="" ma:versionID="2d5237a5d9b6778182f343e6d604c02a">
  <xsd:schema xmlns:xsd="http://www.w3.org/2001/XMLSchema" xmlns:xs="http://www.w3.org/2001/XMLSchema" xmlns:p="http://schemas.microsoft.com/office/2006/metadata/properties" xmlns:ns2="cf3f10f6-e0ba-4e97-b779-5f34562eb98d" xmlns:ns3="c3aa107e-e8f5-4bc9-bb62-8b885fdc735f" targetNamespace="http://schemas.microsoft.com/office/2006/metadata/properties" ma:root="true" ma:fieldsID="4e66b9b24267e8939b19567bf9bd4e49" ns2:_="" ns3:_="">
    <xsd:import namespace="cf3f10f6-e0ba-4e97-b779-5f34562eb98d"/>
    <xsd:import namespace="c3aa107e-e8f5-4bc9-bb62-8b885fdc73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3f10f6-e0ba-4e97-b779-5f34562eb9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33fdc6da-32ca-4a2b-983e-32d6a4a8a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aa107e-e8f5-4bc9-bb62-8b885fdc735f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3fe4bc03-4c14-4a42-bbcf-d21583566488}" ma:internalName="TaxCatchAll" ma:showField="CatchAllData" ma:web="c3aa107e-e8f5-4bc9-bb62-8b885fdc735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aa107e-e8f5-4bc9-bb62-8b885fdc735f" xsi:nil="true"/>
    <lcf76f155ced4ddcb4097134ff3c332f xmlns="cf3f10f6-e0ba-4e97-b779-5f34562eb98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00AEF0C-20A5-46AA-929D-9C1D9DDDEE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C29071E-2C40-45B7-9851-2398BBB13B9E}">
  <ds:schemaRefs>
    <ds:schemaRef ds:uri="c3aa107e-e8f5-4bc9-bb62-8b885fdc735f"/>
    <ds:schemaRef ds:uri="cf3f10f6-e0ba-4e97-b779-5f34562eb9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2A153EB7-2CED-48D6-9A65-6ADB8192797B}">
  <ds:schemaRefs>
    <ds:schemaRef ds:uri="c3aa107e-e8f5-4bc9-bb62-8b885fdc735f"/>
    <ds:schemaRef ds:uri="cf3f10f6-e0ba-4e97-b779-5f34562eb9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neilyoung:Applications:Microsoft Office X:Templates:My Templates:PARTNER_Proj.pot</Template>
  <TotalTime>848</TotalTime>
  <Words>1517</Words>
  <Application>Microsoft Office PowerPoint</Application>
  <PresentationFormat>On-screen Show (4:3)</PresentationFormat>
  <Paragraphs>352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Helvetica</vt:lpstr>
      <vt:lpstr>Helvetica CY</vt:lpstr>
      <vt:lpstr>Times</vt:lpstr>
      <vt:lpstr>Wingdings</vt:lpstr>
      <vt:lpstr>PARTNER_Proj</vt:lpstr>
      <vt:lpstr>Assessing the tradeoffs in emissions, air quality and health benefits from excess power generation due to climate-related policies for the transportation sector</vt:lpstr>
      <vt:lpstr>Introduction to TRECH2</vt:lpstr>
      <vt:lpstr>Study Design:  Future Year Scenarios </vt:lpstr>
      <vt:lpstr>Modeling Framework</vt:lpstr>
      <vt:lpstr>2032 onroad sector emissions:  TCI BAU vs TCI 25% Hybrid</vt:lpstr>
      <vt:lpstr>EGU emissions from IPM with SMOKE (IPM2SMOKE):</vt:lpstr>
      <vt:lpstr>B2 – B1: Effect of TCI 25% Hybrid EV under BAU Electrical Grid with PA not in RGGI</vt:lpstr>
      <vt:lpstr>B3 – B1: Effect of PA joining RGGI under BAU EV deployment  </vt:lpstr>
      <vt:lpstr>B4 – B2: Effect of PA joining RGGI under TCI 25% Hybrid EV deployment</vt:lpstr>
      <vt:lpstr>B4 – B3: Effect of TCI 25% Hybrid under BAU Electrical Grid with PA in RGGI</vt:lpstr>
      <vt:lpstr>B5 – B3: Effect of TCI 25% Hybrid and a Clean Energy Standard in a BAU Electrical Grid With PA in RGGI </vt:lpstr>
      <vt:lpstr>B5 – B2: Effect of PA joining RGGI and CES under TCI 25% Hybrid EV deployment</vt:lpstr>
      <vt:lpstr>Health Impacts Comparison</vt:lpstr>
      <vt:lpstr>Summary</vt:lpstr>
      <vt:lpstr>Acknowledgments</vt:lpstr>
    </vt:vector>
  </TitlesOfParts>
  <Manager/>
  <Company>뿿촰뿿첐ˡაÔ뿿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(in words) (Project #)</dc:title>
  <dc:subject>Project Overview</dc:subject>
  <dc:creator>Jennie Leith</dc:creator>
  <cp:keywords/>
  <dc:description/>
  <cp:lastModifiedBy>Efstathiou, Christos</cp:lastModifiedBy>
  <cp:revision>2</cp:revision>
  <cp:lastPrinted>2019-04-05T03:19:00Z</cp:lastPrinted>
  <dcterms:created xsi:type="dcterms:W3CDTF">2010-04-28T08:22:37Z</dcterms:created>
  <dcterms:modified xsi:type="dcterms:W3CDTF">2022-10-21T14:29:06Z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0x0101007AA8FE91CBDD3F4EB738A048B99FE129</vt:lpwstr>
  </property>
  <property fmtid="{D5CDD505-2E9C-101B-9397-08002B2CF9AE}" pid="3" name="MediaServiceImageTags">
    <vt:lpwstr/>
  </property>
</Properties>
</file>