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60" r:id="rId2"/>
    <p:sldId id="385" r:id="rId3"/>
    <p:sldId id="381" r:id="rId4"/>
    <p:sldId id="386" r:id="rId5"/>
    <p:sldId id="387" r:id="rId6"/>
    <p:sldId id="389" r:id="rId7"/>
    <p:sldId id="388" r:id="rId8"/>
    <p:sldId id="392" r:id="rId9"/>
    <p:sldId id="393" r:id="rId10"/>
    <p:sldId id="390" r:id="rId11"/>
    <p:sldId id="394" r:id="rId12"/>
    <p:sldId id="395" r:id="rId13"/>
    <p:sldId id="396" r:id="rId14"/>
    <p:sldId id="397" r:id="rId15"/>
    <p:sldId id="399" r:id="rId16"/>
    <p:sldId id="404" r:id="rId17"/>
    <p:sldId id="401" r:id="rId18"/>
    <p:sldId id="403" r:id="rId19"/>
    <p:sldId id="402" r:id="rId20"/>
    <p:sldId id="391" r:id="rId21"/>
    <p:sldId id="266" r:id="rId22"/>
    <p:sldId id="398" r:id="rId23"/>
    <p:sldId id="405" r:id="rId24"/>
  </p:sldIdLst>
  <p:sldSz cx="9144000" cy="5143500" type="screen16x9"/>
  <p:notesSz cx="7315200" cy="9601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48"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38E"/>
    <a:srgbClr val="357250"/>
    <a:srgbClr val="F7F7F6"/>
    <a:srgbClr val="FFFFFF"/>
    <a:srgbClr val="7F6000"/>
    <a:srgbClr val="C00000"/>
    <a:srgbClr val="427E93"/>
    <a:srgbClr val="344891"/>
    <a:srgbClr val="5B73BB"/>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5097" autoAdjust="0"/>
  </p:normalViewPr>
  <p:slideViewPr>
    <p:cSldViewPr snapToGrid="0" snapToObjects="1">
      <p:cViewPr varScale="1">
        <p:scale>
          <a:sx n="83" d="100"/>
          <a:sy n="83" d="100"/>
        </p:scale>
        <p:origin x="204" y="12"/>
      </p:cViewPr>
      <p:guideLst>
        <p:guide orient="horz" pos="1548"/>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2021\chapter3\data\generationChange.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GridPath\database\results_pc\PC_summary%20(version%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GridPath\database\results_ce\processedResults\results_updatedWin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41283247940312"/>
          <c:y val="5.057789865304213E-2"/>
          <c:w val="0.69548763259483148"/>
          <c:h val="0.710586681302526"/>
        </c:manualLayout>
      </c:layout>
      <c:bubbleChart>
        <c:varyColors val="0"/>
        <c:ser>
          <c:idx val="0"/>
          <c:order val="0"/>
          <c:tx>
            <c:strRef>
              <c:f>generationChange!$D$1</c:f>
              <c:strCache>
                <c:ptCount val="1"/>
                <c:pt idx="0">
                  <c:v>ES</c:v>
                </c:pt>
              </c:strCache>
            </c:strRef>
          </c:tx>
          <c:spPr>
            <a:solidFill>
              <a:schemeClr val="tx1">
                <a:lumMod val="65000"/>
                <a:lumOff val="35000"/>
                <a:alpha val="51000"/>
              </a:schemeClr>
            </a:solidFill>
            <a:ln w="12700">
              <a:solidFill>
                <a:schemeClr val="tx1"/>
              </a:solidFill>
            </a:ln>
            <a:effectLst/>
          </c:spPr>
          <c:invertIfNegative val="0"/>
          <c:dPt>
            <c:idx val="0"/>
            <c:invertIfNegative val="0"/>
            <c:bubble3D val="0"/>
            <c:spPr>
              <a:solidFill>
                <a:srgbClr val="F4B193"/>
              </a:solidFill>
              <a:ln w="12700">
                <a:solidFill>
                  <a:schemeClr val="tx1"/>
                </a:solidFill>
              </a:ln>
              <a:effectLst/>
            </c:spPr>
            <c:extLst>
              <c:ext xmlns:c16="http://schemas.microsoft.com/office/drawing/2014/chart" uri="{C3380CC4-5D6E-409C-BE32-E72D297353CC}">
                <c16:uniqueId val="{00000001-F1D5-424E-BABF-ACB637B0EF5D}"/>
              </c:ext>
            </c:extLst>
          </c:dPt>
          <c:dPt>
            <c:idx val="3"/>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03-F1D5-424E-BABF-ACB637B0EF5D}"/>
              </c:ext>
            </c:extLst>
          </c:dPt>
          <c:dPt>
            <c:idx val="4"/>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05-F1D5-424E-BABF-ACB637B0EF5D}"/>
              </c:ext>
            </c:extLst>
          </c:dPt>
          <c:dPt>
            <c:idx val="5"/>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07-F1D5-424E-BABF-ACB637B0EF5D}"/>
              </c:ext>
            </c:extLst>
          </c:dPt>
          <c:dPt>
            <c:idx val="6"/>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09-F1D5-424E-BABF-ACB637B0EF5D}"/>
              </c:ext>
            </c:extLst>
          </c:dPt>
          <c:dPt>
            <c:idx val="8"/>
            <c:invertIfNegative val="0"/>
            <c:bubble3D val="0"/>
            <c:spPr>
              <a:solidFill>
                <a:srgbClr val="56A1CA"/>
              </a:solidFill>
              <a:ln w="12700">
                <a:solidFill>
                  <a:schemeClr val="tx1"/>
                </a:solidFill>
              </a:ln>
              <a:effectLst/>
            </c:spPr>
            <c:extLst>
              <c:ext xmlns:c16="http://schemas.microsoft.com/office/drawing/2014/chart" uri="{C3380CC4-5D6E-409C-BE32-E72D297353CC}">
                <c16:uniqueId val="{0000000B-F1D5-424E-BABF-ACB637B0EF5D}"/>
              </c:ext>
            </c:extLst>
          </c:dPt>
          <c:dPt>
            <c:idx val="9"/>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0D-F1D5-424E-BABF-ACB637B0EF5D}"/>
              </c:ext>
            </c:extLst>
          </c:dPt>
          <c:dPt>
            <c:idx val="10"/>
            <c:invertIfNegative val="0"/>
            <c:bubble3D val="0"/>
            <c:spPr>
              <a:solidFill>
                <a:srgbClr val="F4B193">
                  <a:alpha val="96000"/>
                </a:srgbClr>
              </a:solidFill>
              <a:ln w="12700">
                <a:solidFill>
                  <a:schemeClr val="tx1"/>
                </a:solidFill>
              </a:ln>
              <a:effectLst/>
            </c:spPr>
            <c:extLst>
              <c:ext xmlns:c16="http://schemas.microsoft.com/office/drawing/2014/chart" uri="{C3380CC4-5D6E-409C-BE32-E72D297353CC}">
                <c16:uniqueId val="{0000000F-F1D5-424E-BABF-ACB637B0EF5D}"/>
              </c:ext>
            </c:extLst>
          </c:dPt>
          <c:dPt>
            <c:idx val="11"/>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11-F1D5-424E-BABF-ACB637B0EF5D}"/>
              </c:ext>
            </c:extLst>
          </c:dPt>
          <c:dPt>
            <c:idx val="12"/>
            <c:invertIfNegative val="0"/>
            <c:bubble3D val="0"/>
            <c:spPr>
              <a:solidFill>
                <a:srgbClr val="F4B193"/>
              </a:solidFill>
              <a:ln w="12700">
                <a:solidFill>
                  <a:schemeClr val="tx1"/>
                </a:solidFill>
              </a:ln>
              <a:effectLst/>
            </c:spPr>
            <c:extLst>
              <c:ext xmlns:c16="http://schemas.microsoft.com/office/drawing/2014/chart" uri="{C3380CC4-5D6E-409C-BE32-E72D297353CC}">
                <c16:uniqueId val="{00000013-F1D5-424E-BABF-ACB637B0EF5D}"/>
              </c:ext>
            </c:extLst>
          </c:dPt>
          <c:dPt>
            <c:idx val="13"/>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15-F1D5-424E-BABF-ACB637B0EF5D}"/>
              </c:ext>
            </c:extLst>
          </c:dPt>
          <c:dPt>
            <c:idx val="14"/>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17-F1D5-424E-BABF-ACB637B0EF5D}"/>
              </c:ext>
            </c:extLst>
          </c:dPt>
          <c:dPt>
            <c:idx val="15"/>
            <c:invertIfNegative val="0"/>
            <c:bubble3D val="0"/>
            <c:spPr>
              <a:solidFill>
                <a:srgbClr val="CA0020"/>
              </a:solidFill>
              <a:ln w="12700">
                <a:solidFill>
                  <a:schemeClr val="tx1"/>
                </a:solidFill>
              </a:ln>
              <a:effectLst/>
            </c:spPr>
            <c:extLst>
              <c:ext xmlns:c16="http://schemas.microsoft.com/office/drawing/2014/chart" uri="{C3380CC4-5D6E-409C-BE32-E72D297353CC}">
                <c16:uniqueId val="{00000019-F1D5-424E-BABF-ACB637B0EF5D}"/>
              </c:ext>
            </c:extLst>
          </c:dPt>
          <c:dPt>
            <c:idx val="16"/>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1B-F1D5-424E-BABF-ACB637B0EF5D}"/>
              </c:ext>
            </c:extLst>
          </c:dPt>
          <c:dPt>
            <c:idx val="17"/>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1D-F1D5-424E-BABF-ACB637B0EF5D}"/>
              </c:ext>
            </c:extLst>
          </c:dPt>
          <c:dPt>
            <c:idx val="18"/>
            <c:invertIfNegative val="0"/>
            <c:bubble3D val="0"/>
            <c:spPr>
              <a:solidFill>
                <a:srgbClr val="F4B193"/>
              </a:solidFill>
              <a:ln w="12700">
                <a:solidFill>
                  <a:schemeClr val="tx1"/>
                </a:solidFill>
              </a:ln>
              <a:effectLst/>
            </c:spPr>
            <c:extLst>
              <c:ext xmlns:c16="http://schemas.microsoft.com/office/drawing/2014/chart" uri="{C3380CC4-5D6E-409C-BE32-E72D297353CC}">
                <c16:uniqueId val="{0000001F-F1D5-424E-BABF-ACB637B0EF5D}"/>
              </c:ext>
            </c:extLst>
          </c:dPt>
          <c:dPt>
            <c:idx val="19"/>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21-F1D5-424E-BABF-ACB637B0EF5D}"/>
              </c:ext>
            </c:extLst>
          </c:dPt>
          <c:dPt>
            <c:idx val="20"/>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23-F1D5-424E-BABF-ACB637B0EF5D}"/>
              </c:ext>
            </c:extLst>
          </c:dPt>
          <c:dPt>
            <c:idx val="21"/>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25-F1D5-424E-BABF-ACB637B0EF5D}"/>
              </c:ext>
            </c:extLst>
          </c:dPt>
          <c:dPt>
            <c:idx val="22"/>
            <c:invertIfNegative val="0"/>
            <c:bubble3D val="0"/>
            <c:spPr>
              <a:solidFill>
                <a:srgbClr val="E25F59"/>
              </a:solidFill>
              <a:ln w="12700">
                <a:solidFill>
                  <a:schemeClr val="tx1"/>
                </a:solidFill>
              </a:ln>
              <a:effectLst/>
            </c:spPr>
            <c:extLst>
              <c:ext xmlns:c16="http://schemas.microsoft.com/office/drawing/2014/chart" uri="{C3380CC4-5D6E-409C-BE32-E72D297353CC}">
                <c16:uniqueId val="{00000027-F1D5-424E-BABF-ACB637B0EF5D}"/>
              </c:ext>
            </c:extLst>
          </c:dPt>
          <c:dPt>
            <c:idx val="23"/>
            <c:invertIfNegative val="0"/>
            <c:bubble3D val="0"/>
            <c:spPr>
              <a:solidFill>
                <a:srgbClr val="F4B193"/>
              </a:solidFill>
              <a:ln w="12700">
                <a:solidFill>
                  <a:schemeClr val="tx1"/>
                </a:solidFill>
              </a:ln>
              <a:effectLst/>
            </c:spPr>
            <c:extLst>
              <c:ext xmlns:c16="http://schemas.microsoft.com/office/drawing/2014/chart" uri="{C3380CC4-5D6E-409C-BE32-E72D297353CC}">
                <c16:uniqueId val="{00000029-F1D5-424E-BABF-ACB637B0EF5D}"/>
              </c:ext>
            </c:extLst>
          </c:dPt>
          <c:dPt>
            <c:idx val="24"/>
            <c:invertIfNegative val="0"/>
            <c:bubble3D val="0"/>
            <c:spPr>
              <a:solidFill>
                <a:srgbClr val="56A1CA"/>
              </a:solidFill>
              <a:ln w="12700">
                <a:solidFill>
                  <a:schemeClr val="tx1"/>
                </a:solidFill>
              </a:ln>
              <a:effectLst/>
            </c:spPr>
            <c:extLst>
              <c:ext xmlns:c16="http://schemas.microsoft.com/office/drawing/2014/chart" uri="{C3380CC4-5D6E-409C-BE32-E72D297353CC}">
                <c16:uniqueId val="{0000002B-F1D5-424E-BABF-ACB637B0EF5D}"/>
              </c:ext>
            </c:extLst>
          </c:dPt>
          <c:dPt>
            <c:idx val="25"/>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2D-F1D5-424E-BABF-ACB637B0EF5D}"/>
              </c:ext>
            </c:extLst>
          </c:dPt>
          <c:dPt>
            <c:idx val="26"/>
            <c:invertIfNegative val="0"/>
            <c:bubble3D val="0"/>
            <c:spPr>
              <a:solidFill>
                <a:srgbClr val="F6E0D6"/>
              </a:solidFill>
              <a:ln w="12700">
                <a:solidFill>
                  <a:schemeClr val="tx1"/>
                </a:solidFill>
              </a:ln>
              <a:effectLst/>
            </c:spPr>
            <c:extLst>
              <c:ext xmlns:c16="http://schemas.microsoft.com/office/drawing/2014/chart" uri="{C3380CC4-5D6E-409C-BE32-E72D297353CC}">
                <c16:uniqueId val="{0000002F-F1D5-424E-BABF-ACB637B0EF5D}"/>
              </c:ext>
            </c:extLst>
          </c:dPt>
          <c:dPt>
            <c:idx val="27"/>
            <c:invertIfNegative val="0"/>
            <c:bubble3D val="0"/>
            <c:spPr>
              <a:solidFill>
                <a:srgbClr val="56A1CA"/>
              </a:solidFill>
              <a:ln w="12700">
                <a:solidFill>
                  <a:schemeClr val="tx1"/>
                </a:solidFill>
              </a:ln>
              <a:effectLst/>
            </c:spPr>
            <c:extLst>
              <c:ext xmlns:c16="http://schemas.microsoft.com/office/drawing/2014/chart" uri="{C3380CC4-5D6E-409C-BE32-E72D297353CC}">
                <c16:uniqueId val="{00000031-F1D5-424E-BABF-ACB637B0EF5D}"/>
              </c:ext>
            </c:extLst>
          </c:dPt>
          <c:dPt>
            <c:idx val="28"/>
            <c:invertIfNegative val="0"/>
            <c:bubble3D val="0"/>
            <c:spPr>
              <a:solidFill>
                <a:srgbClr val="0672B0"/>
              </a:solidFill>
              <a:ln w="12700">
                <a:solidFill>
                  <a:schemeClr val="tx1"/>
                </a:solidFill>
              </a:ln>
              <a:effectLst/>
            </c:spPr>
            <c:extLst>
              <c:ext xmlns:c16="http://schemas.microsoft.com/office/drawing/2014/chart" uri="{C3380CC4-5D6E-409C-BE32-E72D297353CC}">
                <c16:uniqueId val="{00000033-F1D5-424E-BABF-ACB637B0EF5D}"/>
              </c:ext>
            </c:extLst>
          </c:dPt>
          <c:dPt>
            <c:idx val="29"/>
            <c:invertIfNegative val="0"/>
            <c:bubble3D val="0"/>
            <c:spPr>
              <a:solidFill>
                <a:srgbClr val="A0CCE2"/>
              </a:solidFill>
              <a:ln w="12700">
                <a:solidFill>
                  <a:schemeClr val="tx1"/>
                </a:solidFill>
              </a:ln>
              <a:effectLst/>
            </c:spPr>
            <c:extLst>
              <c:ext xmlns:c16="http://schemas.microsoft.com/office/drawing/2014/chart" uri="{C3380CC4-5D6E-409C-BE32-E72D297353CC}">
                <c16:uniqueId val="{00000035-F1D5-424E-BABF-ACB637B0EF5D}"/>
              </c:ext>
            </c:extLst>
          </c:dPt>
          <c:dPt>
            <c:idx val="30"/>
            <c:invertIfNegative val="0"/>
            <c:bubble3D val="0"/>
            <c:spPr>
              <a:solidFill>
                <a:srgbClr val="E25F59"/>
              </a:solidFill>
              <a:ln w="12700">
                <a:solidFill>
                  <a:schemeClr val="tx1"/>
                </a:solidFill>
              </a:ln>
              <a:effectLst/>
            </c:spPr>
            <c:extLst>
              <c:ext xmlns:c16="http://schemas.microsoft.com/office/drawing/2014/chart" uri="{C3380CC4-5D6E-409C-BE32-E72D297353CC}">
                <c16:uniqueId val="{00000037-F1D5-424E-BABF-ACB637B0EF5D}"/>
              </c:ext>
            </c:extLst>
          </c:dPt>
          <c:xVal>
            <c:numRef>
              <c:f>generationChange!$B$2:$B$32</c:f>
              <c:numCache>
                <c:formatCode>General</c:formatCode>
                <c:ptCount val="31"/>
                <c:pt idx="0">
                  <c:v>259.8</c:v>
                </c:pt>
                <c:pt idx="1">
                  <c:v>120.36</c:v>
                </c:pt>
                <c:pt idx="2">
                  <c:v>120.18</c:v>
                </c:pt>
                <c:pt idx="3">
                  <c:v>113.65</c:v>
                </c:pt>
                <c:pt idx="4">
                  <c:v>222.33</c:v>
                </c:pt>
                <c:pt idx="5">
                  <c:v>138.63999999999999</c:v>
                </c:pt>
                <c:pt idx="6">
                  <c:v>543.42999999999995</c:v>
                </c:pt>
                <c:pt idx="7">
                  <c:v>192.64</c:v>
                </c:pt>
                <c:pt idx="8">
                  <c:v>168.33</c:v>
                </c:pt>
                <c:pt idx="9">
                  <c:v>32.07</c:v>
                </c:pt>
                <c:pt idx="10">
                  <c:v>427.63</c:v>
                </c:pt>
                <c:pt idx="11">
                  <c:v>111.7</c:v>
                </c:pt>
                <c:pt idx="12">
                  <c:v>394.52</c:v>
                </c:pt>
                <c:pt idx="13">
                  <c:v>245.66</c:v>
                </c:pt>
                <c:pt idx="14">
                  <c:v>209.72</c:v>
                </c:pt>
                <c:pt idx="15">
                  <c:v>685.52</c:v>
                </c:pt>
                <c:pt idx="16">
                  <c:v>160.99</c:v>
                </c:pt>
                <c:pt idx="17">
                  <c:v>89.48</c:v>
                </c:pt>
                <c:pt idx="18">
                  <c:v>268.22000000000003</c:v>
                </c:pt>
                <c:pt idx="19">
                  <c:v>113.77</c:v>
                </c:pt>
                <c:pt idx="20">
                  <c:v>76.53</c:v>
                </c:pt>
                <c:pt idx="21">
                  <c:v>194.84</c:v>
                </c:pt>
                <c:pt idx="22">
                  <c:v>663.21</c:v>
                </c:pt>
                <c:pt idx="23">
                  <c:v>183.29</c:v>
                </c:pt>
                <c:pt idx="24">
                  <c:v>255.56</c:v>
                </c:pt>
                <c:pt idx="25">
                  <c:v>289.47000000000003</c:v>
                </c:pt>
                <c:pt idx="26">
                  <c:v>98.87</c:v>
                </c:pt>
                <c:pt idx="27">
                  <c:v>265.19</c:v>
                </c:pt>
                <c:pt idx="28">
                  <c:v>302.55</c:v>
                </c:pt>
                <c:pt idx="29">
                  <c:v>192.06</c:v>
                </c:pt>
                <c:pt idx="30">
                  <c:v>473.57</c:v>
                </c:pt>
              </c:numCache>
            </c:numRef>
          </c:xVal>
          <c:yVal>
            <c:numRef>
              <c:f>generationChange!$F$2:$F$32</c:f>
              <c:numCache>
                <c:formatCode>General</c:formatCode>
                <c:ptCount val="31"/>
                <c:pt idx="0">
                  <c:v>71.36</c:v>
                </c:pt>
                <c:pt idx="1">
                  <c:v>3.59</c:v>
                </c:pt>
                <c:pt idx="2">
                  <c:v>13.44</c:v>
                </c:pt>
                <c:pt idx="3">
                  <c:v>18.95</c:v>
                </c:pt>
                <c:pt idx="4">
                  <c:v>-23.98</c:v>
                </c:pt>
                <c:pt idx="5">
                  <c:v>-35.04</c:v>
                </c:pt>
                <c:pt idx="6">
                  <c:v>28.71</c:v>
                </c:pt>
                <c:pt idx="7">
                  <c:v>-23.48</c:v>
                </c:pt>
                <c:pt idx="8">
                  <c:v>-74.489999999999995</c:v>
                </c:pt>
                <c:pt idx="9">
                  <c:v>1.3</c:v>
                </c:pt>
                <c:pt idx="10">
                  <c:v>90.32</c:v>
                </c:pt>
                <c:pt idx="11">
                  <c:v>0.18</c:v>
                </c:pt>
                <c:pt idx="12">
                  <c:v>95.42</c:v>
                </c:pt>
                <c:pt idx="13">
                  <c:v>-30.62</c:v>
                </c:pt>
                <c:pt idx="14">
                  <c:v>19.97</c:v>
                </c:pt>
                <c:pt idx="15">
                  <c:v>181.19</c:v>
                </c:pt>
                <c:pt idx="16">
                  <c:v>5.27</c:v>
                </c:pt>
                <c:pt idx="17">
                  <c:v>-14.02</c:v>
                </c:pt>
                <c:pt idx="18">
                  <c:v>69.31</c:v>
                </c:pt>
                <c:pt idx="19">
                  <c:v>-41.51</c:v>
                </c:pt>
                <c:pt idx="20">
                  <c:v>-0.69</c:v>
                </c:pt>
                <c:pt idx="21">
                  <c:v>-30.53</c:v>
                </c:pt>
                <c:pt idx="22">
                  <c:v>104.36</c:v>
                </c:pt>
                <c:pt idx="23">
                  <c:v>68.709999999999994</c:v>
                </c:pt>
                <c:pt idx="24">
                  <c:v>-74.53</c:v>
                </c:pt>
                <c:pt idx="25">
                  <c:v>14.2</c:v>
                </c:pt>
                <c:pt idx="26">
                  <c:v>41.03</c:v>
                </c:pt>
                <c:pt idx="27">
                  <c:v>-60.35</c:v>
                </c:pt>
                <c:pt idx="28">
                  <c:v>-138.13</c:v>
                </c:pt>
                <c:pt idx="29">
                  <c:v>-4.58</c:v>
                </c:pt>
                <c:pt idx="30">
                  <c:v>123.64</c:v>
                </c:pt>
              </c:numCache>
            </c:numRef>
          </c:yVal>
          <c:bubbleSize>
            <c:numRef>
              <c:f>generationChange!$D$2:$D$32</c:f>
              <c:numCache>
                <c:formatCode>General</c:formatCode>
                <c:ptCount val="31"/>
                <c:pt idx="0">
                  <c:v>235.82</c:v>
                </c:pt>
                <c:pt idx="1">
                  <c:v>3.04</c:v>
                </c:pt>
                <c:pt idx="2">
                  <c:v>51.29</c:v>
                </c:pt>
                <c:pt idx="3">
                  <c:v>154.1</c:v>
                </c:pt>
                <c:pt idx="4">
                  <c:v>124.04</c:v>
                </c:pt>
                <c:pt idx="5">
                  <c:v>82.33</c:v>
                </c:pt>
                <c:pt idx="6">
                  <c:v>244.64</c:v>
                </c:pt>
                <c:pt idx="7">
                  <c:v>90.73</c:v>
                </c:pt>
                <c:pt idx="8">
                  <c:v>129.63</c:v>
                </c:pt>
                <c:pt idx="9">
                  <c:v>11.89</c:v>
                </c:pt>
                <c:pt idx="10">
                  <c:v>221.15</c:v>
                </c:pt>
                <c:pt idx="11">
                  <c:v>75.33</c:v>
                </c:pt>
                <c:pt idx="12">
                  <c:v>233.1</c:v>
                </c:pt>
                <c:pt idx="13">
                  <c:v>110.07</c:v>
                </c:pt>
                <c:pt idx="14">
                  <c:v>73.16</c:v>
                </c:pt>
                <c:pt idx="15">
                  <c:v>331.67</c:v>
                </c:pt>
                <c:pt idx="16">
                  <c:v>104.31</c:v>
                </c:pt>
                <c:pt idx="17">
                  <c:v>65.02</c:v>
                </c:pt>
                <c:pt idx="18">
                  <c:v>126.28</c:v>
                </c:pt>
                <c:pt idx="19">
                  <c:v>132.54</c:v>
                </c:pt>
                <c:pt idx="20">
                  <c:v>8.41</c:v>
                </c:pt>
                <c:pt idx="21">
                  <c:v>196.19</c:v>
                </c:pt>
                <c:pt idx="22">
                  <c:v>466.34</c:v>
                </c:pt>
                <c:pt idx="23">
                  <c:v>52.96</c:v>
                </c:pt>
                <c:pt idx="24">
                  <c:v>295.60000000000002</c:v>
                </c:pt>
                <c:pt idx="25">
                  <c:v>37.119999999999997</c:v>
                </c:pt>
                <c:pt idx="26">
                  <c:v>49.07</c:v>
                </c:pt>
                <c:pt idx="27">
                  <c:v>324.29000000000002</c:v>
                </c:pt>
                <c:pt idx="28">
                  <c:v>332.29</c:v>
                </c:pt>
                <c:pt idx="29">
                  <c:v>31.85</c:v>
                </c:pt>
                <c:pt idx="30">
                  <c:v>170.22</c:v>
                </c:pt>
              </c:numCache>
            </c:numRef>
          </c:bubbleSize>
          <c:bubble3D val="0"/>
          <c:extLst>
            <c:ext xmlns:c16="http://schemas.microsoft.com/office/drawing/2014/chart" uri="{C3380CC4-5D6E-409C-BE32-E72D297353CC}">
              <c16:uniqueId val="{00000038-F1D5-424E-BABF-ACB637B0EF5D}"/>
            </c:ext>
          </c:extLst>
        </c:ser>
        <c:dLbls>
          <c:showLegendKey val="0"/>
          <c:showVal val="0"/>
          <c:showCatName val="0"/>
          <c:showSerName val="0"/>
          <c:showPercent val="0"/>
          <c:showBubbleSize val="0"/>
        </c:dLbls>
        <c:bubbleScale val="50"/>
        <c:showNegBubbles val="0"/>
        <c:axId val="923698888"/>
        <c:axId val="923696264"/>
      </c:bubbleChart>
      <c:valAx>
        <c:axId val="923698888"/>
        <c:scaling>
          <c:orientation val="minMax"/>
          <c:min val="0"/>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f-ZA" sz="1200" b="1" dirty="0"/>
                  <a:t>Annual</a:t>
                </a:r>
                <a:r>
                  <a:rPr lang="af-ZA" sz="1200" b="1" baseline="0" dirty="0"/>
                  <a:t> </a:t>
                </a:r>
                <a:r>
                  <a:rPr lang="af-ZA" sz="1200" b="1" dirty="0"/>
                  <a:t>electricity demand (TWh)</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3696264"/>
        <c:crossesAt val="-200"/>
        <c:crossBetween val="midCat"/>
      </c:valAx>
      <c:valAx>
        <c:axId val="923696264"/>
        <c:scaling>
          <c:orientation val="minMax"/>
          <c:max val="215"/>
          <c:min val="-200"/>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zh-CN" sz="1200" b="1" i="0" u="none" strike="noStrike" baseline="0" dirty="0">
                    <a:effectLst/>
                    <a:sym typeface="Symbol" panose="05050102010706020507" pitchFamily="18" charset="2"/>
                  </a:rPr>
                  <a:t> </a:t>
                </a:r>
                <a:r>
                  <a:rPr lang="af-ZA" altLang="zh-CN" sz="1200" b="1" i="0" u="none" strike="noStrike" baseline="0" dirty="0">
                    <a:effectLst/>
                    <a:sym typeface="Symbol" panose="05050102010706020507" pitchFamily="18" charset="2"/>
                  </a:rPr>
                  <a:t>a</a:t>
                </a:r>
                <a:r>
                  <a:rPr lang="af-ZA" sz="1200" b="1" dirty="0"/>
                  <a:t>nnual generation (TWh)</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3698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'co2'!$B$1</c:f>
              <c:strCache>
                <c:ptCount val="1"/>
                <c:pt idx="0">
                  <c:v>total CO2 emissions (M tons)</c:v>
                </c:pt>
              </c:strCache>
            </c:strRef>
          </c:tx>
          <c:spPr>
            <a:ln w="6350" cap="rnd">
              <a:noFill/>
              <a:round/>
            </a:ln>
            <a:effectLst/>
          </c:spPr>
          <c:marker>
            <c:symbol val="circle"/>
            <c:size val="5"/>
            <c:spPr>
              <a:noFill/>
              <a:ln w="9525">
                <a:solidFill>
                  <a:schemeClr val="accent1"/>
                </a:solidFill>
              </a:ln>
              <a:effectLst/>
            </c:spPr>
          </c:marker>
          <c:val>
            <c:numRef>
              <c:f>'co2'!$B$2:$B$5</c:f>
              <c:numCache>
                <c:formatCode>General</c:formatCode>
                <c:ptCount val="4"/>
                <c:pt idx="0">
                  <c:v>71406.757553117495</c:v>
                </c:pt>
                <c:pt idx="1">
                  <c:v>49835.178178306502</c:v>
                </c:pt>
                <c:pt idx="2">
                  <c:v>41511.062817837999</c:v>
                </c:pt>
                <c:pt idx="3">
                  <c:v>40014.999999998603</c:v>
                </c:pt>
              </c:numCache>
            </c:numRef>
          </c:val>
          <c:smooth val="0"/>
          <c:extLst>
            <c:ext xmlns:c16="http://schemas.microsoft.com/office/drawing/2014/chart" uri="{C3380CC4-5D6E-409C-BE32-E72D297353CC}">
              <c16:uniqueId val="{00000000-6551-488A-A41D-130C034CA12C}"/>
            </c:ext>
          </c:extLst>
        </c:ser>
        <c:dLbls>
          <c:showLegendKey val="0"/>
          <c:showVal val="0"/>
          <c:showCatName val="0"/>
          <c:showSerName val="0"/>
          <c:showPercent val="0"/>
          <c:showBubbleSize val="0"/>
        </c:dLbls>
        <c:marker val="1"/>
        <c:smooth val="0"/>
        <c:axId val="496285984"/>
        <c:axId val="496281064"/>
      </c:lineChart>
      <c:lineChart>
        <c:grouping val="standard"/>
        <c:varyColors val="0"/>
        <c:ser>
          <c:idx val="1"/>
          <c:order val="1"/>
          <c:tx>
            <c:strRef>
              <c:f>'co2'!$C$1</c:f>
              <c:strCache>
                <c:ptCount val="1"/>
                <c:pt idx="0">
                  <c:v>total CO2 emissions (M tons)</c:v>
                </c:pt>
              </c:strCache>
            </c:strRef>
          </c:tx>
          <c:spPr>
            <a:ln w="28575" cap="rnd">
              <a:solidFill>
                <a:schemeClr val="accent2">
                  <a:lumMod val="50000"/>
                </a:schemeClr>
              </a:solidFill>
              <a:round/>
            </a:ln>
            <a:effectLst/>
          </c:spPr>
          <c:marker>
            <c:symbol val="circle"/>
            <c:size val="7"/>
            <c:spPr>
              <a:solidFill>
                <a:schemeClr val="accent2">
                  <a:lumMod val="50000"/>
                </a:schemeClr>
              </a:solidFill>
              <a:ln w="9525">
                <a:noFill/>
              </a:ln>
              <a:effectLst/>
            </c:spPr>
          </c:marker>
          <c:val>
            <c:numRef>
              <c:f>'co2'!$C$2:$C$5</c:f>
              <c:numCache>
                <c:formatCode>General</c:formatCode>
                <c:ptCount val="4"/>
                <c:pt idx="0">
                  <c:v>71406.757553117495</c:v>
                </c:pt>
                <c:pt idx="1">
                  <c:v>49835.178178306502</c:v>
                </c:pt>
                <c:pt idx="2">
                  <c:v>41511.062817837999</c:v>
                </c:pt>
                <c:pt idx="3">
                  <c:v>40014.999999998603</c:v>
                </c:pt>
              </c:numCache>
            </c:numRef>
          </c:val>
          <c:smooth val="0"/>
          <c:extLst>
            <c:ext xmlns:c16="http://schemas.microsoft.com/office/drawing/2014/chart" uri="{C3380CC4-5D6E-409C-BE32-E72D297353CC}">
              <c16:uniqueId val="{00000001-6551-488A-A41D-130C034CA12C}"/>
            </c:ext>
          </c:extLst>
        </c:ser>
        <c:dLbls>
          <c:showLegendKey val="0"/>
          <c:showVal val="0"/>
          <c:showCatName val="0"/>
          <c:showSerName val="0"/>
          <c:showPercent val="0"/>
          <c:showBubbleSize val="0"/>
        </c:dLbls>
        <c:marker val="1"/>
        <c:smooth val="0"/>
        <c:axId val="498972904"/>
        <c:axId val="498972576"/>
      </c:lineChart>
      <c:catAx>
        <c:axId val="496285984"/>
        <c:scaling>
          <c:orientation val="minMax"/>
        </c:scaling>
        <c:delete val="1"/>
        <c:axPos val="b"/>
        <c:majorTickMark val="none"/>
        <c:minorTickMark val="none"/>
        <c:tickLblPos val="nextTo"/>
        <c:crossAx val="496281064"/>
        <c:crosses val="autoZero"/>
        <c:auto val="1"/>
        <c:lblAlgn val="ctr"/>
        <c:lblOffset val="100"/>
        <c:noMultiLvlLbl val="0"/>
      </c:catAx>
      <c:valAx>
        <c:axId val="496281064"/>
        <c:scaling>
          <c:orientation val="minMax"/>
        </c:scaling>
        <c:delete val="1"/>
        <c:axPos val="l"/>
        <c:numFmt formatCode="General" sourceLinked="1"/>
        <c:majorTickMark val="none"/>
        <c:minorTickMark val="none"/>
        <c:tickLblPos val="nextTo"/>
        <c:crossAx val="496285984"/>
        <c:crosses val="autoZero"/>
        <c:crossBetween val="between"/>
      </c:valAx>
      <c:valAx>
        <c:axId val="498972576"/>
        <c:scaling>
          <c:orientation val="minMax"/>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8972904"/>
        <c:crosses val="max"/>
        <c:crossBetween val="between"/>
        <c:majorUnit val="20000"/>
      </c:valAx>
      <c:catAx>
        <c:axId val="498972904"/>
        <c:scaling>
          <c:orientation val="minMax"/>
        </c:scaling>
        <c:delete val="1"/>
        <c:axPos val="b"/>
        <c:majorTickMark val="out"/>
        <c:minorTickMark val="none"/>
        <c:tickLblPos val="nextTo"/>
        <c:crossAx val="49897257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7"/>
          <c:order val="7"/>
          <c:tx>
            <c:strRef>
              <c:f>'hd (2)'!$J$7</c:f>
              <c:strCache>
                <c:ptCount val="1"/>
                <c:pt idx="0">
                  <c:v>zero2050</c:v>
                </c:pt>
              </c:strCache>
            </c:strRef>
          </c:tx>
          <c:spPr>
            <a:solidFill>
              <a:schemeClr val="accent2">
                <a:lumMod val="40000"/>
                <a:lumOff val="60000"/>
              </a:schemeClr>
            </a:solidFill>
            <a:ln>
              <a:noFill/>
            </a:ln>
            <a:effectLst/>
          </c:spPr>
          <c:invertIfNegative val="0"/>
          <c:cat>
            <c:numRef>
              <c:f>'hd (2)'!$K$2:$P$2</c:f>
              <c:numCache>
                <c:formatCode>General</c:formatCode>
                <c:ptCount val="6"/>
                <c:pt idx="0">
                  <c:v>2025</c:v>
                </c:pt>
                <c:pt idx="1">
                  <c:v>2030</c:v>
                </c:pt>
                <c:pt idx="2">
                  <c:v>2035</c:v>
                </c:pt>
                <c:pt idx="3">
                  <c:v>2040</c:v>
                </c:pt>
                <c:pt idx="4">
                  <c:v>2045</c:v>
                </c:pt>
                <c:pt idx="5">
                  <c:v>2050</c:v>
                </c:pt>
              </c:numCache>
            </c:numRef>
          </c:cat>
          <c:val>
            <c:numRef>
              <c:f>'hd (2)'!$K$7:$P$7</c:f>
              <c:numCache>
                <c:formatCode>0.0%</c:formatCode>
                <c:ptCount val="6"/>
                <c:pt idx="0">
                  <c:v>9.1151181644636443E-3</c:v>
                </c:pt>
                <c:pt idx="1">
                  <c:v>3.5809389610232924E-2</c:v>
                </c:pt>
                <c:pt idx="2">
                  <c:v>0.17828881103830724</c:v>
                </c:pt>
                <c:pt idx="3">
                  <c:v>0.30865018789227716</c:v>
                </c:pt>
                <c:pt idx="4">
                  <c:v>0.18477038846157448</c:v>
                </c:pt>
                <c:pt idx="5">
                  <c:v>0.51797405151172105</c:v>
                </c:pt>
              </c:numCache>
            </c:numRef>
          </c:val>
          <c:extLst>
            <c:ext xmlns:c16="http://schemas.microsoft.com/office/drawing/2014/chart" uri="{C3380CC4-5D6E-409C-BE32-E72D297353CC}">
              <c16:uniqueId val="{00000000-7761-4E2B-959D-156829FE77EB}"/>
            </c:ext>
          </c:extLst>
        </c:ser>
        <c:ser>
          <c:idx val="8"/>
          <c:order val="8"/>
          <c:tx>
            <c:strRef>
              <c:f>'hd (2)'!$J$8</c:f>
              <c:strCache>
                <c:ptCount val="1"/>
                <c:pt idx="0">
                  <c:v>zero2045</c:v>
                </c:pt>
              </c:strCache>
            </c:strRef>
          </c:tx>
          <c:spPr>
            <a:solidFill>
              <a:schemeClr val="accent6">
                <a:lumMod val="60000"/>
                <a:lumOff val="40000"/>
              </a:schemeClr>
            </a:solidFill>
            <a:ln>
              <a:noFill/>
            </a:ln>
            <a:effectLst/>
          </c:spPr>
          <c:invertIfNegative val="0"/>
          <c:cat>
            <c:numRef>
              <c:f>'hd (2)'!$K$2:$P$2</c:f>
              <c:numCache>
                <c:formatCode>General</c:formatCode>
                <c:ptCount val="6"/>
                <c:pt idx="0">
                  <c:v>2025</c:v>
                </c:pt>
                <c:pt idx="1">
                  <c:v>2030</c:v>
                </c:pt>
                <c:pt idx="2">
                  <c:v>2035</c:v>
                </c:pt>
                <c:pt idx="3">
                  <c:v>2040</c:v>
                </c:pt>
                <c:pt idx="4">
                  <c:v>2045</c:v>
                </c:pt>
                <c:pt idx="5">
                  <c:v>2050</c:v>
                </c:pt>
              </c:numCache>
            </c:numRef>
          </c:cat>
          <c:val>
            <c:numRef>
              <c:f>'hd (2)'!$K$8:$P$8</c:f>
              <c:numCache>
                <c:formatCode>0.0%</c:formatCode>
                <c:ptCount val="6"/>
                <c:pt idx="0">
                  <c:v>1.0223106049745821E-2</c:v>
                </c:pt>
                <c:pt idx="1">
                  <c:v>9.4964745703469425E-2</c:v>
                </c:pt>
                <c:pt idx="2">
                  <c:v>0.2686522759593663</c:v>
                </c:pt>
                <c:pt idx="3">
                  <c:v>0.33714892312461459</c:v>
                </c:pt>
                <c:pt idx="4">
                  <c:v>0.39752189472622801</c:v>
                </c:pt>
                <c:pt idx="5">
                  <c:v>0.33989372191922712</c:v>
                </c:pt>
              </c:numCache>
            </c:numRef>
          </c:val>
          <c:extLst>
            <c:ext xmlns:c16="http://schemas.microsoft.com/office/drawing/2014/chart" uri="{C3380CC4-5D6E-409C-BE32-E72D297353CC}">
              <c16:uniqueId val="{00000001-7761-4E2B-959D-156829FE77EB}"/>
            </c:ext>
          </c:extLst>
        </c:ser>
        <c:ser>
          <c:idx val="9"/>
          <c:order val="9"/>
          <c:tx>
            <c:strRef>
              <c:f>'hd (2)'!$J$9</c:f>
              <c:strCache>
                <c:ptCount val="1"/>
                <c:pt idx="0">
                  <c:v>cap80</c:v>
                </c:pt>
              </c:strCache>
            </c:strRef>
          </c:tx>
          <c:spPr>
            <a:solidFill>
              <a:schemeClr val="accent1"/>
            </a:solidFill>
            <a:ln>
              <a:noFill/>
            </a:ln>
            <a:effectLst/>
          </c:spPr>
          <c:invertIfNegative val="0"/>
          <c:cat>
            <c:numRef>
              <c:f>'hd (2)'!$K$2:$P$2</c:f>
              <c:numCache>
                <c:formatCode>General</c:formatCode>
                <c:ptCount val="6"/>
                <c:pt idx="0">
                  <c:v>2025</c:v>
                </c:pt>
                <c:pt idx="1">
                  <c:v>2030</c:v>
                </c:pt>
                <c:pt idx="2">
                  <c:v>2035</c:v>
                </c:pt>
                <c:pt idx="3">
                  <c:v>2040</c:v>
                </c:pt>
                <c:pt idx="4">
                  <c:v>2045</c:v>
                </c:pt>
                <c:pt idx="5">
                  <c:v>2050</c:v>
                </c:pt>
              </c:numCache>
            </c:numRef>
          </c:cat>
          <c:val>
            <c:numRef>
              <c:f>'hd (2)'!$K$9:$P$9</c:f>
              <c:numCache>
                <c:formatCode>0.0%</c:formatCode>
                <c:ptCount val="6"/>
                <c:pt idx="0">
                  <c:v>0.1884597183549494</c:v>
                </c:pt>
                <c:pt idx="1">
                  <c:v>0.23695505976848114</c:v>
                </c:pt>
                <c:pt idx="2">
                  <c:v>0.29268162494498867</c:v>
                </c:pt>
                <c:pt idx="3">
                  <c:v>0.3316045122826603</c:v>
                </c:pt>
                <c:pt idx="4">
                  <c:v>0.2150960514218915</c:v>
                </c:pt>
                <c:pt idx="5">
                  <c:v>0.50901225538018358</c:v>
                </c:pt>
              </c:numCache>
            </c:numRef>
          </c:val>
          <c:extLst>
            <c:ext xmlns:c16="http://schemas.microsoft.com/office/drawing/2014/chart" uri="{C3380CC4-5D6E-409C-BE32-E72D297353CC}">
              <c16:uniqueId val="{00000002-7761-4E2B-959D-156829FE77EB}"/>
            </c:ext>
          </c:extLst>
        </c:ser>
        <c:dLbls>
          <c:showLegendKey val="0"/>
          <c:showVal val="0"/>
          <c:showCatName val="0"/>
          <c:showSerName val="0"/>
          <c:showPercent val="0"/>
          <c:showBubbleSize val="0"/>
        </c:dLbls>
        <c:gapWidth val="219"/>
        <c:axId val="830862760"/>
        <c:axId val="830866368"/>
      </c:barChart>
      <c:lineChart>
        <c:grouping val="standard"/>
        <c:varyColors val="0"/>
        <c:ser>
          <c:idx val="0"/>
          <c:order val="0"/>
          <c:tx>
            <c:strRef>
              <c:f>'hd (2)'!$J$3</c:f>
              <c:strCache>
                <c:ptCount val="1"/>
                <c:pt idx="0">
                  <c:v>nocap</c:v>
                </c:pt>
              </c:strCache>
            </c:strRef>
          </c:tx>
          <c:spPr>
            <a:ln w="19050" cap="rnd">
              <a:solidFill>
                <a:schemeClr val="tx1"/>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(2)'!$K$3:$P$3</c:f>
              <c:numCache>
                <c:formatCode>General</c:formatCode>
                <c:ptCount val="6"/>
                <c:pt idx="0">
                  <c:v>233.177081604303</c:v>
                </c:pt>
                <c:pt idx="1">
                  <c:v>204.39602402059501</c:v>
                </c:pt>
                <c:pt idx="2">
                  <c:v>190.76833723322198</c:v>
                </c:pt>
                <c:pt idx="3">
                  <c:v>173.38949863104901</c:v>
                </c:pt>
                <c:pt idx="4">
                  <c:v>161.82503544495302</c:v>
                </c:pt>
                <c:pt idx="5">
                  <c:v>96.489322480765708</c:v>
                </c:pt>
              </c:numCache>
            </c:numRef>
          </c:val>
          <c:smooth val="0"/>
          <c:extLst>
            <c:ext xmlns:c16="http://schemas.microsoft.com/office/drawing/2014/chart" uri="{C3380CC4-5D6E-409C-BE32-E72D297353CC}">
              <c16:uniqueId val="{00000003-7761-4E2B-959D-156829FE77EB}"/>
            </c:ext>
          </c:extLst>
        </c:ser>
        <c:ser>
          <c:idx val="1"/>
          <c:order val="1"/>
          <c:tx>
            <c:strRef>
              <c:f>'hd (2)'!$J$4</c:f>
              <c:strCache>
                <c:ptCount val="1"/>
                <c:pt idx="0">
                  <c:v>zero2050</c:v>
                </c:pt>
              </c:strCache>
            </c:strRef>
          </c:tx>
          <c:spPr>
            <a:ln w="19050" cap="rnd">
              <a:solidFill>
                <a:schemeClr val="accent2"/>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(2)'!$K$4:$P$4</c:f>
              <c:numCache>
                <c:formatCode>General</c:formatCode>
                <c:ptCount val="6"/>
                <c:pt idx="0">
                  <c:v>231.05164495223499</c:v>
                </c:pt>
                <c:pt idx="1">
                  <c:v>197.07672716165899</c:v>
                </c:pt>
                <c:pt idx="2">
                  <c:v>156.756477204156</c:v>
                </c:pt>
                <c:pt idx="3">
                  <c:v>119.872797300028</c:v>
                </c:pt>
                <c:pt idx="4">
                  <c:v>131.92456078298099</c:v>
                </c:pt>
                <c:pt idx="5">
                  <c:v>46.510357187782503</c:v>
                </c:pt>
              </c:numCache>
            </c:numRef>
          </c:val>
          <c:smooth val="0"/>
          <c:extLst>
            <c:ext xmlns:c16="http://schemas.microsoft.com/office/drawing/2014/chart" uri="{C3380CC4-5D6E-409C-BE32-E72D297353CC}">
              <c16:uniqueId val="{00000004-7761-4E2B-959D-156829FE77EB}"/>
            </c:ext>
          </c:extLst>
        </c:ser>
        <c:ser>
          <c:idx val="2"/>
          <c:order val="2"/>
          <c:tx>
            <c:strRef>
              <c:f>'hd (2)'!$J$5</c:f>
              <c:strCache>
                <c:ptCount val="1"/>
                <c:pt idx="0">
                  <c:v>zero2045</c:v>
                </c:pt>
              </c:strCache>
            </c:strRef>
          </c:tx>
          <c:spPr>
            <a:ln w="19050" cap="rnd">
              <a:solidFill>
                <a:schemeClr val="accent6"/>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(2)'!$K$5:$P$5</c:f>
              <c:numCache>
                <c:formatCode>General</c:formatCode>
                <c:ptCount val="6"/>
                <c:pt idx="0">
                  <c:v>230.79328757069197</c:v>
                </c:pt>
                <c:pt idx="1">
                  <c:v>184.98560757667897</c:v>
                </c:pt>
                <c:pt idx="2">
                  <c:v>139.51798925453298</c:v>
                </c:pt>
                <c:pt idx="3">
                  <c:v>114.931415886474</c:v>
                </c:pt>
                <c:pt idx="4">
                  <c:v>97.496040740736291</c:v>
                </c:pt>
                <c:pt idx="5">
                  <c:v>63.693207537313697</c:v>
                </c:pt>
              </c:numCache>
            </c:numRef>
          </c:val>
          <c:smooth val="0"/>
          <c:extLst>
            <c:ext xmlns:c16="http://schemas.microsoft.com/office/drawing/2014/chart" uri="{C3380CC4-5D6E-409C-BE32-E72D297353CC}">
              <c16:uniqueId val="{00000005-7761-4E2B-959D-156829FE77EB}"/>
            </c:ext>
          </c:extLst>
        </c:ser>
        <c:ser>
          <c:idx val="3"/>
          <c:order val="3"/>
          <c:tx>
            <c:strRef>
              <c:f>'hd (2)'!$J$6</c:f>
              <c:strCache>
                <c:ptCount val="1"/>
                <c:pt idx="0">
                  <c:v>cap80</c:v>
                </c:pt>
              </c:strCache>
            </c:strRef>
          </c:tx>
          <c:spPr>
            <a:ln w="19050" cap="rnd">
              <a:solidFill>
                <a:schemeClr val="accent1"/>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(2)'!$K$6:$P$6</c:f>
              <c:numCache>
                <c:formatCode>General</c:formatCode>
                <c:ptCount val="6"/>
                <c:pt idx="0">
                  <c:v>189.232594478327</c:v>
                </c:pt>
                <c:pt idx="1">
                  <c:v>155.96335193235501</c:v>
                </c:pt>
                <c:pt idx="2">
                  <c:v>134.93395030374899</c:v>
                </c:pt>
                <c:pt idx="3">
                  <c:v>115.892758502565</c:v>
                </c:pt>
                <c:pt idx="4">
                  <c:v>127.01710929953599</c:v>
                </c:pt>
                <c:pt idx="5">
                  <c:v>47.375074824725303</c:v>
                </c:pt>
              </c:numCache>
            </c:numRef>
          </c:val>
          <c:smooth val="0"/>
          <c:extLst>
            <c:ext xmlns:c16="http://schemas.microsoft.com/office/drawing/2014/chart" uri="{C3380CC4-5D6E-409C-BE32-E72D297353CC}">
              <c16:uniqueId val="{00000006-7761-4E2B-959D-156829FE77EB}"/>
            </c:ext>
          </c:extLst>
        </c:ser>
        <c:ser>
          <c:idx val="4"/>
          <c:order val="4"/>
          <c:tx>
            <c:strRef>
              <c:f>'hd (2)'!#REF!</c:f>
              <c:strCache>
                <c:ptCount val="1"/>
                <c:pt idx="0">
                  <c:v>#REF!</c:v>
                </c:pt>
              </c:strCache>
            </c:strRef>
          </c:tx>
          <c:spPr>
            <a:ln w="28575" cap="rnd">
              <a:solidFill>
                <a:schemeClr val="accent5"/>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(2)'!#REF!</c:f>
              <c:numCache>
                <c:formatCode>General</c:formatCode>
                <c:ptCount val="1"/>
                <c:pt idx="0">
                  <c:v>1</c:v>
                </c:pt>
              </c:numCache>
            </c:numRef>
          </c:val>
          <c:smooth val="0"/>
          <c:extLst>
            <c:ext xmlns:c16="http://schemas.microsoft.com/office/drawing/2014/chart" uri="{C3380CC4-5D6E-409C-BE32-E72D297353CC}">
              <c16:uniqueId val="{00000007-7761-4E2B-959D-156829FE77EB}"/>
            </c:ext>
          </c:extLst>
        </c:ser>
        <c:ser>
          <c:idx val="5"/>
          <c:order val="5"/>
          <c:tx>
            <c:strRef>
              <c:f>'hd (2)'!#REF!</c:f>
              <c:strCache>
                <c:ptCount val="1"/>
                <c:pt idx="0">
                  <c:v>#REF!</c:v>
                </c:pt>
              </c:strCache>
            </c:strRef>
          </c:tx>
          <c:spPr>
            <a:ln w="28575" cap="rnd">
              <a:solidFill>
                <a:schemeClr val="accent6"/>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(2)'!#REF!</c:f>
              <c:numCache>
                <c:formatCode>General</c:formatCode>
                <c:ptCount val="1"/>
                <c:pt idx="0">
                  <c:v>1</c:v>
                </c:pt>
              </c:numCache>
            </c:numRef>
          </c:val>
          <c:smooth val="0"/>
          <c:extLst>
            <c:ext xmlns:c16="http://schemas.microsoft.com/office/drawing/2014/chart" uri="{C3380CC4-5D6E-409C-BE32-E72D297353CC}">
              <c16:uniqueId val="{00000008-7761-4E2B-959D-156829FE77EB}"/>
            </c:ext>
          </c:extLst>
        </c:ser>
        <c:ser>
          <c:idx val="6"/>
          <c:order val="6"/>
          <c:tx>
            <c:strRef>
              <c:f>'hd (2)'!#REF!</c:f>
              <c:strCache>
                <c:ptCount val="1"/>
                <c:pt idx="0">
                  <c:v>#REF!</c:v>
                </c:pt>
              </c:strCache>
            </c:strRef>
          </c:tx>
          <c:spPr>
            <a:ln w="28575" cap="rnd">
              <a:solidFill>
                <a:schemeClr val="accent1">
                  <a:lumMod val="60000"/>
                </a:schemeClr>
              </a:solidFill>
              <a:round/>
            </a:ln>
            <a:effectLst/>
          </c:spPr>
          <c:marker>
            <c:symbol val="none"/>
          </c:marker>
          <c:cat>
            <c:numRef>
              <c:f>'hd (2)'!$K$2:$P$2</c:f>
              <c:numCache>
                <c:formatCode>General</c:formatCode>
                <c:ptCount val="6"/>
                <c:pt idx="0">
                  <c:v>2025</c:v>
                </c:pt>
                <c:pt idx="1">
                  <c:v>2030</c:v>
                </c:pt>
                <c:pt idx="2">
                  <c:v>2035</c:v>
                </c:pt>
                <c:pt idx="3">
                  <c:v>2040</c:v>
                </c:pt>
                <c:pt idx="4">
                  <c:v>2045</c:v>
                </c:pt>
                <c:pt idx="5">
                  <c:v>2050</c:v>
                </c:pt>
              </c:numCache>
            </c:numRef>
          </c:cat>
          <c:val>
            <c:numRef>
              <c:f>'hd (2)'!#REF!</c:f>
              <c:numCache>
                <c:formatCode>General</c:formatCode>
                <c:ptCount val="1"/>
                <c:pt idx="0">
                  <c:v>1</c:v>
                </c:pt>
              </c:numCache>
            </c:numRef>
          </c:val>
          <c:smooth val="0"/>
          <c:extLst>
            <c:ext xmlns:c16="http://schemas.microsoft.com/office/drawing/2014/chart" uri="{C3380CC4-5D6E-409C-BE32-E72D297353CC}">
              <c16:uniqueId val="{00000009-7761-4E2B-959D-156829FE77EB}"/>
            </c:ext>
          </c:extLst>
        </c:ser>
        <c:dLbls>
          <c:showLegendKey val="0"/>
          <c:showVal val="0"/>
          <c:showCatName val="0"/>
          <c:showSerName val="0"/>
          <c:showPercent val="0"/>
          <c:showBubbleSize val="0"/>
        </c:dLbls>
        <c:marker val="1"/>
        <c:smooth val="0"/>
        <c:axId val="508995808"/>
        <c:axId val="508988592"/>
      </c:lineChart>
      <c:catAx>
        <c:axId val="508995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988592"/>
        <c:crosses val="autoZero"/>
        <c:auto val="1"/>
        <c:lblAlgn val="ctr"/>
        <c:lblOffset val="100"/>
        <c:noMultiLvlLbl val="0"/>
      </c:catAx>
      <c:valAx>
        <c:axId val="50898859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f-ZA"/>
                  <a:t>5-year monetized health damages (T$)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8995808"/>
        <c:crosses val="autoZero"/>
        <c:crossBetween val="between"/>
      </c:valAx>
      <c:valAx>
        <c:axId val="83086636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f-ZA"/>
                  <a:t>Health damage reduction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30862760"/>
        <c:crosses val="max"/>
        <c:crossBetween val="between"/>
      </c:valAx>
      <c:catAx>
        <c:axId val="830862760"/>
        <c:scaling>
          <c:orientation val="minMax"/>
        </c:scaling>
        <c:delete val="1"/>
        <c:axPos val="b"/>
        <c:numFmt formatCode="General" sourceLinked="1"/>
        <c:majorTickMark val="out"/>
        <c:minorTickMark val="none"/>
        <c:tickLblPos val="nextTo"/>
        <c:crossAx val="83086636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0901698783129"/>
          <c:y val="6.2482952355899478E-2"/>
          <c:w val="0.76413496415284032"/>
          <c:h val="0.84482704507825823"/>
        </c:manualLayout>
      </c:layout>
      <c:barChart>
        <c:barDir val="col"/>
        <c:grouping val="stacked"/>
        <c:varyColors val="0"/>
        <c:ser>
          <c:idx val="0"/>
          <c:order val="0"/>
          <c:tx>
            <c:strRef>
              <c:f>costs_newEmis!$A$41</c:f>
              <c:strCache>
                <c:ptCount val="1"/>
                <c:pt idx="0">
                  <c:v>Fuel</c:v>
                </c:pt>
              </c:strCache>
            </c:strRef>
          </c:tx>
          <c:spPr>
            <a:solidFill>
              <a:srgbClr val="A88458"/>
            </a:solidFill>
            <a:ln>
              <a:solidFill>
                <a:schemeClr val="tx1"/>
              </a:solidFill>
            </a:ln>
            <a:effectLst/>
          </c:spPr>
          <c:invertIfNegative val="0"/>
          <c:cat>
            <c:strRef>
              <c:f>costs_newEmis!$C$40:$D$40</c:f>
              <c:strCache>
                <c:ptCount val="2"/>
                <c:pt idx="0">
                  <c:v>HD1M</c:v>
                </c:pt>
                <c:pt idx="1">
                  <c:v>CP55</c:v>
                </c:pt>
              </c:strCache>
            </c:strRef>
          </c:cat>
          <c:val>
            <c:numRef>
              <c:f>costs_newEmis!$C$41:$D$41</c:f>
              <c:numCache>
                <c:formatCode>General</c:formatCode>
                <c:ptCount val="2"/>
                <c:pt idx="0">
                  <c:v>1.0800000000000125</c:v>
                </c:pt>
                <c:pt idx="1">
                  <c:v>-11.199999999999989</c:v>
                </c:pt>
              </c:numCache>
            </c:numRef>
          </c:val>
          <c:extLst>
            <c:ext xmlns:c16="http://schemas.microsoft.com/office/drawing/2014/chart" uri="{C3380CC4-5D6E-409C-BE32-E72D297353CC}">
              <c16:uniqueId val="{00000000-0648-4EF8-AA5F-8051BD639B63}"/>
            </c:ext>
          </c:extLst>
        </c:ser>
        <c:ser>
          <c:idx val="1"/>
          <c:order val="1"/>
          <c:tx>
            <c:strRef>
              <c:f>costs_newEmis!$A$42</c:f>
              <c:strCache>
                <c:ptCount val="1"/>
                <c:pt idx="0">
                  <c:v>Variable operation and maintenance</c:v>
                </c:pt>
              </c:strCache>
            </c:strRef>
          </c:tx>
          <c:spPr>
            <a:solidFill>
              <a:srgbClr val="FA9EA7"/>
            </a:solidFill>
            <a:ln>
              <a:solidFill>
                <a:schemeClr val="tx1"/>
              </a:solidFill>
            </a:ln>
            <a:effectLst/>
          </c:spPr>
          <c:invertIfNegative val="0"/>
          <c:cat>
            <c:strRef>
              <c:f>costs_newEmis!$C$40:$D$40</c:f>
              <c:strCache>
                <c:ptCount val="2"/>
                <c:pt idx="0">
                  <c:v>HD1M</c:v>
                </c:pt>
                <c:pt idx="1">
                  <c:v>CP55</c:v>
                </c:pt>
              </c:strCache>
            </c:strRef>
          </c:cat>
          <c:val>
            <c:numRef>
              <c:f>costs_newEmis!$C$42:$D$42</c:f>
              <c:numCache>
                <c:formatCode>General</c:formatCode>
                <c:ptCount val="2"/>
                <c:pt idx="0">
                  <c:v>0.20000000000000284</c:v>
                </c:pt>
                <c:pt idx="1">
                  <c:v>0.55000000000000071</c:v>
                </c:pt>
              </c:numCache>
            </c:numRef>
          </c:val>
          <c:extLst>
            <c:ext xmlns:c16="http://schemas.microsoft.com/office/drawing/2014/chart" uri="{C3380CC4-5D6E-409C-BE32-E72D297353CC}">
              <c16:uniqueId val="{00000001-0648-4EF8-AA5F-8051BD639B63}"/>
            </c:ext>
          </c:extLst>
        </c:ser>
        <c:ser>
          <c:idx val="2"/>
          <c:order val="2"/>
          <c:tx>
            <c:strRef>
              <c:f>costs_newEmis!$A$43</c:f>
              <c:strCache>
                <c:ptCount val="1"/>
                <c:pt idx="0">
                  <c:v>Transmission</c:v>
                </c:pt>
              </c:strCache>
            </c:strRef>
          </c:tx>
          <c:spPr>
            <a:solidFill>
              <a:schemeClr val="bg1">
                <a:lumMod val="65000"/>
              </a:schemeClr>
            </a:solidFill>
            <a:ln>
              <a:solidFill>
                <a:schemeClr val="tx1"/>
              </a:solidFill>
            </a:ln>
            <a:effectLst/>
          </c:spPr>
          <c:invertIfNegative val="0"/>
          <c:cat>
            <c:strRef>
              <c:f>costs_newEmis!$C$40:$D$40</c:f>
              <c:strCache>
                <c:ptCount val="2"/>
                <c:pt idx="0">
                  <c:v>HD1M</c:v>
                </c:pt>
                <c:pt idx="1">
                  <c:v>CP55</c:v>
                </c:pt>
              </c:strCache>
            </c:strRef>
          </c:cat>
          <c:val>
            <c:numRef>
              <c:f>costs_newEmis!$C$43:$D$43</c:f>
              <c:numCache>
                <c:formatCode>General</c:formatCode>
                <c:ptCount val="2"/>
                <c:pt idx="0">
                  <c:v>-9.5100000000000016</c:v>
                </c:pt>
                <c:pt idx="1">
                  <c:v>1.5</c:v>
                </c:pt>
              </c:numCache>
            </c:numRef>
          </c:val>
          <c:extLst>
            <c:ext xmlns:c16="http://schemas.microsoft.com/office/drawing/2014/chart" uri="{C3380CC4-5D6E-409C-BE32-E72D297353CC}">
              <c16:uniqueId val="{00000002-0648-4EF8-AA5F-8051BD639B63}"/>
            </c:ext>
          </c:extLst>
        </c:ser>
        <c:ser>
          <c:idx val="3"/>
          <c:order val="3"/>
          <c:tx>
            <c:strRef>
              <c:f>costs_newEmis!$A$44</c:f>
              <c:strCache>
                <c:ptCount val="1"/>
                <c:pt idx="0">
                  <c:v>Avoided PM    mortality</c:v>
                </c:pt>
              </c:strCache>
            </c:strRef>
          </c:tx>
          <c:spPr>
            <a:solidFill>
              <a:srgbClr val="87BF61">
                <a:alpha val="83000"/>
              </a:srgbClr>
            </a:solidFill>
            <a:ln>
              <a:solidFill>
                <a:schemeClr val="tx1"/>
              </a:solidFill>
            </a:ln>
            <a:effectLst/>
          </c:spPr>
          <c:invertIfNegative val="0"/>
          <c:cat>
            <c:strRef>
              <c:f>costs_newEmis!$C$40:$D$40</c:f>
              <c:strCache>
                <c:ptCount val="2"/>
                <c:pt idx="0">
                  <c:v>HD1M</c:v>
                </c:pt>
                <c:pt idx="1">
                  <c:v>CP55</c:v>
                </c:pt>
              </c:strCache>
            </c:strRef>
          </c:cat>
          <c:val>
            <c:numRef>
              <c:f>costs_newEmis!$C$44:$D$44</c:f>
              <c:numCache>
                <c:formatCode>General</c:formatCode>
                <c:ptCount val="2"/>
                <c:pt idx="0">
                  <c:v>10.425000000000011</c:v>
                </c:pt>
                <c:pt idx="1">
                  <c:v>4.3250000000000171</c:v>
                </c:pt>
              </c:numCache>
            </c:numRef>
          </c:val>
          <c:extLst>
            <c:ext xmlns:c16="http://schemas.microsoft.com/office/drawing/2014/chart" uri="{C3380CC4-5D6E-409C-BE32-E72D297353CC}">
              <c16:uniqueId val="{00000003-0648-4EF8-AA5F-8051BD639B63}"/>
            </c:ext>
          </c:extLst>
        </c:ser>
        <c:ser>
          <c:idx val="4"/>
          <c:order val="4"/>
          <c:tx>
            <c:strRef>
              <c:f>costs_newEmis!$A$45</c:f>
              <c:strCache>
                <c:ptCount val="1"/>
                <c:pt idx="0">
                  <c:v>Avoided social costs of carbon emissions</c:v>
                </c:pt>
              </c:strCache>
            </c:strRef>
          </c:tx>
          <c:spPr>
            <a:solidFill>
              <a:srgbClr val="5B74B1"/>
            </a:solidFill>
            <a:ln>
              <a:solidFill>
                <a:schemeClr val="tx1"/>
              </a:solidFill>
            </a:ln>
            <a:effectLst/>
          </c:spPr>
          <c:invertIfNegative val="0"/>
          <c:cat>
            <c:strRef>
              <c:f>costs_newEmis!$C$40:$D$40</c:f>
              <c:strCache>
                <c:ptCount val="2"/>
                <c:pt idx="0">
                  <c:v>HD1M</c:v>
                </c:pt>
                <c:pt idx="1">
                  <c:v>CP55</c:v>
                </c:pt>
              </c:strCache>
            </c:strRef>
          </c:cat>
          <c:val>
            <c:numRef>
              <c:f>costs_newEmis!$C$45:$D$45</c:f>
              <c:numCache>
                <c:formatCode>General</c:formatCode>
                <c:ptCount val="2"/>
                <c:pt idx="0">
                  <c:v>13.491955812270646</c:v>
                </c:pt>
                <c:pt idx="1">
                  <c:v>13.300370392696777</c:v>
                </c:pt>
              </c:numCache>
            </c:numRef>
          </c:val>
          <c:extLst>
            <c:ext xmlns:c16="http://schemas.microsoft.com/office/drawing/2014/chart" uri="{C3380CC4-5D6E-409C-BE32-E72D297353CC}">
              <c16:uniqueId val="{00000004-0648-4EF8-AA5F-8051BD639B63}"/>
            </c:ext>
          </c:extLst>
        </c:ser>
        <c:dLbls>
          <c:showLegendKey val="0"/>
          <c:showVal val="0"/>
          <c:showCatName val="0"/>
          <c:showSerName val="0"/>
          <c:showPercent val="0"/>
          <c:showBubbleSize val="0"/>
        </c:dLbls>
        <c:gapWidth val="80"/>
        <c:overlap val="100"/>
        <c:axId val="807400976"/>
        <c:axId val="807404584"/>
      </c:barChart>
      <c:lineChart>
        <c:grouping val="stacked"/>
        <c:varyColors val="0"/>
        <c:ser>
          <c:idx val="5"/>
          <c:order val="5"/>
          <c:tx>
            <c:strRef>
              <c:f>costs_newEmis!$A$46</c:f>
              <c:strCache>
                <c:ptCount val="1"/>
                <c:pt idx="0">
                  <c:v>Net benefits</c:v>
                </c:pt>
              </c:strCache>
            </c:strRef>
          </c:tx>
          <c:spPr>
            <a:ln w="25400" cap="rnd">
              <a:noFill/>
              <a:round/>
            </a:ln>
            <a:effectLst/>
          </c:spPr>
          <c:marker>
            <c:symbol val="circle"/>
            <c:size val="15"/>
            <c:spPr>
              <a:solidFill>
                <a:schemeClr val="bg1"/>
              </a:solidFill>
              <a:ln w="9525">
                <a:solidFill>
                  <a:schemeClr val="tx1"/>
                </a:solidFill>
              </a:ln>
              <a:effectLst/>
            </c:spPr>
          </c:marker>
          <c:cat>
            <c:strRef>
              <c:f>costs_newEmis!$C$18:$D$18</c:f>
              <c:strCache>
                <c:ptCount val="2"/>
                <c:pt idx="0">
                  <c:v>HD1M</c:v>
                </c:pt>
                <c:pt idx="1">
                  <c:v>CP55</c:v>
                </c:pt>
              </c:strCache>
            </c:strRef>
          </c:cat>
          <c:val>
            <c:numRef>
              <c:f>costs_newEmis!$C$46:$D$46</c:f>
              <c:numCache>
                <c:formatCode>General</c:formatCode>
                <c:ptCount val="2"/>
                <c:pt idx="0">
                  <c:v>15.686955812270753</c:v>
                </c:pt>
                <c:pt idx="1">
                  <c:v>8.4753703926969592</c:v>
                </c:pt>
              </c:numCache>
            </c:numRef>
          </c:val>
          <c:smooth val="0"/>
          <c:extLst>
            <c:ext xmlns:c16="http://schemas.microsoft.com/office/drawing/2014/chart" uri="{C3380CC4-5D6E-409C-BE32-E72D297353CC}">
              <c16:uniqueId val="{00000005-0648-4EF8-AA5F-8051BD639B63}"/>
            </c:ext>
          </c:extLst>
        </c:ser>
        <c:dLbls>
          <c:showLegendKey val="0"/>
          <c:showVal val="0"/>
          <c:showCatName val="0"/>
          <c:showSerName val="0"/>
          <c:showPercent val="0"/>
          <c:showBubbleSize val="0"/>
        </c:dLbls>
        <c:marker val="1"/>
        <c:smooth val="0"/>
        <c:axId val="807400976"/>
        <c:axId val="807404584"/>
      </c:lineChart>
      <c:catAx>
        <c:axId val="807400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07404584"/>
        <c:crosses val="autoZero"/>
        <c:auto val="1"/>
        <c:lblAlgn val="ctr"/>
        <c:lblOffset val="100"/>
        <c:noMultiLvlLbl val="0"/>
      </c:catAx>
      <c:valAx>
        <c:axId val="807404584"/>
        <c:scaling>
          <c:orientation val="minMax"/>
          <c:min val="-20"/>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f-ZA" sz="1600"/>
                  <a:t>Annual costs (-) and benefits (+) (Billion$)</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7400976"/>
        <c:crosses val="autoZero"/>
        <c:crossBetween val="between"/>
      </c:valAx>
      <c:spPr>
        <a:noFill/>
        <a:ln>
          <a:noFill/>
        </a:ln>
        <a:effectLst/>
      </c:spPr>
    </c:plotArea>
    <c:legend>
      <c:legendPos val="r"/>
      <c:layout>
        <c:manualLayout>
          <c:xMode val="edge"/>
          <c:yMode val="edge"/>
          <c:x val="0.13289385456234398"/>
          <c:y val="0.7664460416541008"/>
          <c:w val="0.78819717170370085"/>
          <c:h val="0.2335539583458991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485237193677"/>
          <c:y val="6.4798480622223043E-2"/>
          <c:w val="0.83427037603320275"/>
          <c:h val="0.89808277505266776"/>
        </c:manualLayout>
      </c:layout>
      <c:barChart>
        <c:barDir val="col"/>
        <c:grouping val="stacked"/>
        <c:varyColors val="0"/>
        <c:ser>
          <c:idx val="0"/>
          <c:order val="0"/>
          <c:tx>
            <c:strRef>
              <c:f>'total costs'!$C$14</c:f>
              <c:strCache>
                <c:ptCount val="1"/>
                <c:pt idx="0">
                  <c:v>CO2</c:v>
                </c:pt>
              </c:strCache>
            </c:strRef>
          </c:tx>
          <c:spPr>
            <a:solidFill>
              <a:srgbClr val="CBAC88"/>
            </a:solidFill>
            <a:ln>
              <a:noFill/>
            </a:ln>
            <a:effectLst/>
          </c:spPr>
          <c:invertIfNegative val="0"/>
          <c:dPt>
            <c:idx val="3"/>
            <c:invertIfNegative val="0"/>
            <c:bubble3D val="0"/>
            <c:spPr>
              <a:solidFill>
                <a:srgbClr val="CBAC88"/>
              </a:solidFill>
              <a:ln>
                <a:noFill/>
              </a:ln>
              <a:effectLst/>
            </c:spPr>
            <c:extLst>
              <c:ext xmlns:c16="http://schemas.microsoft.com/office/drawing/2014/chart" uri="{C3380CC4-5D6E-409C-BE32-E72D297353CC}">
                <c16:uniqueId val="{00000001-9D83-4F24-B695-297DA129AF6C}"/>
              </c:ext>
            </c:extLst>
          </c:dPt>
          <c:dPt>
            <c:idx val="4"/>
            <c:invertIfNegative val="0"/>
            <c:bubble3D val="0"/>
            <c:spPr>
              <a:solidFill>
                <a:srgbClr val="CBAC88"/>
              </a:solidFill>
              <a:ln>
                <a:noFill/>
              </a:ln>
              <a:effectLst/>
            </c:spPr>
            <c:extLst>
              <c:ext xmlns:c16="http://schemas.microsoft.com/office/drawing/2014/chart" uri="{C3380CC4-5D6E-409C-BE32-E72D297353CC}">
                <c16:uniqueId val="{00000003-9D83-4F24-B695-297DA129AF6C}"/>
              </c:ext>
            </c:extLst>
          </c:dPt>
          <c:dPt>
            <c:idx val="5"/>
            <c:invertIfNegative val="0"/>
            <c:bubble3D val="0"/>
            <c:spPr>
              <a:solidFill>
                <a:srgbClr val="CBAC88"/>
              </a:solidFill>
              <a:ln>
                <a:noFill/>
              </a:ln>
              <a:effectLst/>
            </c:spPr>
            <c:extLst>
              <c:ext xmlns:c16="http://schemas.microsoft.com/office/drawing/2014/chart" uri="{C3380CC4-5D6E-409C-BE32-E72D297353CC}">
                <c16:uniqueId val="{00000005-9D83-4F24-B695-297DA129AF6C}"/>
              </c:ext>
            </c:extLst>
          </c:dPt>
          <c:cat>
            <c:strRef>
              <c:f>'total costs'!$B$15:$B$20</c:f>
              <c:strCache>
                <c:ptCount val="6"/>
                <c:pt idx="0">
                  <c:v>ZERO50</c:v>
                </c:pt>
                <c:pt idx="1">
                  <c:v>ZERO45</c:v>
                </c:pt>
                <c:pt idx="2">
                  <c:v>CAP80</c:v>
                </c:pt>
                <c:pt idx="3">
                  <c:v>ZERO50-HDI</c:v>
                </c:pt>
                <c:pt idx="4">
                  <c:v>ZERO45-HDI</c:v>
                </c:pt>
                <c:pt idx="5">
                  <c:v>CAP80-HDI</c:v>
                </c:pt>
              </c:strCache>
            </c:strRef>
          </c:cat>
          <c:val>
            <c:numRef>
              <c:f>'total costs'!$C$15:$C$20</c:f>
              <c:numCache>
                <c:formatCode>General</c:formatCode>
                <c:ptCount val="6"/>
                <c:pt idx="0">
                  <c:v>1078.5789687405497</c:v>
                </c:pt>
                <c:pt idx="1">
                  <c:v>1494.7847367639749</c:v>
                </c:pt>
                <c:pt idx="2">
                  <c:v>1569.5878776559448</c:v>
                </c:pt>
                <c:pt idx="3">
                  <c:v>1600.0821217689352</c:v>
                </c:pt>
                <c:pt idx="4">
                  <c:v>1903.1365257311202</c:v>
                </c:pt>
                <c:pt idx="5">
                  <c:v>2201.95045278515</c:v>
                </c:pt>
              </c:numCache>
            </c:numRef>
          </c:val>
          <c:extLst>
            <c:ext xmlns:c16="http://schemas.microsoft.com/office/drawing/2014/chart" uri="{C3380CC4-5D6E-409C-BE32-E72D297353CC}">
              <c16:uniqueId val="{00000006-9D83-4F24-B695-297DA129AF6C}"/>
            </c:ext>
          </c:extLst>
        </c:ser>
        <c:ser>
          <c:idx val="1"/>
          <c:order val="1"/>
          <c:tx>
            <c:strRef>
              <c:f>'total costs'!$D$14</c:f>
              <c:strCache>
                <c:ptCount val="1"/>
                <c:pt idx="0">
                  <c:v>Capacity</c:v>
                </c:pt>
              </c:strCache>
            </c:strRef>
          </c:tx>
          <c:spPr>
            <a:solidFill>
              <a:srgbClr val="69995D"/>
            </a:solidFill>
            <a:ln>
              <a:noFill/>
            </a:ln>
            <a:effectLst/>
          </c:spPr>
          <c:invertIfNegative val="0"/>
          <c:dPt>
            <c:idx val="3"/>
            <c:invertIfNegative val="0"/>
            <c:bubble3D val="0"/>
            <c:spPr>
              <a:solidFill>
                <a:srgbClr val="69995D"/>
              </a:solidFill>
              <a:ln>
                <a:noFill/>
              </a:ln>
              <a:effectLst/>
            </c:spPr>
            <c:extLst>
              <c:ext xmlns:c16="http://schemas.microsoft.com/office/drawing/2014/chart" uri="{C3380CC4-5D6E-409C-BE32-E72D297353CC}">
                <c16:uniqueId val="{00000008-9D83-4F24-B695-297DA129AF6C}"/>
              </c:ext>
            </c:extLst>
          </c:dPt>
          <c:dPt>
            <c:idx val="4"/>
            <c:invertIfNegative val="0"/>
            <c:bubble3D val="0"/>
            <c:spPr>
              <a:solidFill>
                <a:srgbClr val="69995D"/>
              </a:solidFill>
              <a:ln>
                <a:noFill/>
              </a:ln>
              <a:effectLst/>
            </c:spPr>
            <c:extLst>
              <c:ext xmlns:c16="http://schemas.microsoft.com/office/drawing/2014/chart" uri="{C3380CC4-5D6E-409C-BE32-E72D297353CC}">
                <c16:uniqueId val="{0000000A-9D83-4F24-B695-297DA129AF6C}"/>
              </c:ext>
            </c:extLst>
          </c:dPt>
          <c:dPt>
            <c:idx val="5"/>
            <c:invertIfNegative val="0"/>
            <c:bubble3D val="0"/>
            <c:spPr>
              <a:solidFill>
                <a:srgbClr val="69995D"/>
              </a:solidFill>
              <a:ln>
                <a:noFill/>
              </a:ln>
              <a:effectLst/>
            </c:spPr>
            <c:extLst>
              <c:ext xmlns:c16="http://schemas.microsoft.com/office/drawing/2014/chart" uri="{C3380CC4-5D6E-409C-BE32-E72D297353CC}">
                <c16:uniqueId val="{0000000C-9D83-4F24-B695-297DA129AF6C}"/>
              </c:ext>
            </c:extLst>
          </c:dPt>
          <c:cat>
            <c:strRef>
              <c:f>'total costs'!$B$15:$B$20</c:f>
              <c:strCache>
                <c:ptCount val="6"/>
                <c:pt idx="0">
                  <c:v>ZERO50</c:v>
                </c:pt>
                <c:pt idx="1">
                  <c:v>ZERO45</c:v>
                </c:pt>
                <c:pt idx="2">
                  <c:v>CAP80</c:v>
                </c:pt>
                <c:pt idx="3">
                  <c:v>ZERO50-HDI</c:v>
                </c:pt>
                <c:pt idx="4">
                  <c:v>ZERO45-HDI</c:v>
                </c:pt>
                <c:pt idx="5">
                  <c:v>CAP80-HDI</c:v>
                </c:pt>
              </c:strCache>
            </c:strRef>
          </c:cat>
          <c:val>
            <c:numRef>
              <c:f>'total costs'!$D$15:$D$20</c:f>
              <c:numCache>
                <c:formatCode>General</c:formatCode>
                <c:ptCount val="6"/>
                <c:pt idx="0">
                  <c:v>-121.28632356820508</c:v>
                </c:pt>
                <c:pt idx="1">
                  <c:v>-245.96608709917382</c:v>
                </c:pt>
                <c:pt idx="2">
                  <c:v>-227.13069472251954</c:v>
                </c:pt>
                <c:pt idx="3">
                  <c:v>-467.01933263766506</c:v>
                </c:pt>
                <c:pt idx="4">
                  <c:v>-526.1560225400068</c:v>
                </c:pt>
                <c:pt idx="5">
                  <c:v>-639.67700356001853</c:v>
                </c:pt>
              </c:numCache>
            </c:numRef>
          </c:val>
          <c:extLst>
            <c:ext xmlns:c16="http://schemas.microsoft.com/office/drawing/2014/chart" uri="{C3380CC4-5D6E-409C-BE32-E72D297353CC}">
              <c16:uniqueId val="{0000000D-9D83-4F24-B695-297DA129AF6C}"/>
            </c:ext>
          </c:extLst>
        </c:ser>
        <c:ser>
          <c:idx val="2"/>
          <c:order val="2"/>
          <c:tx>
            <c:strRef>
              <c:f>'total costs'!$E$14</c:f>
              <c:strCache>
                <c:ptCount val="1"/>
                <c:pt idx="0">
                  <c:v>Health damages</c:v>
                </c:pt>
              </c:strCache>
            </c:strRef>
          </c:tx>
          <c:spPr>
            <a:solidFill>
              <a:srgbClr val="394648"/>
            </a:solidFill>
            <a:ln>
              <a:noFill/>
            </a:ln>
            <a:effectLst/>
          </c:spPr>
          <c:invertIfNegative val="0"/>
          <c:dPt>
            <c:idx val="3"/>
            <c:invertIfNegative val="0"/>
            <c:bubble3D val="0"/>
            <c:spPr>
              <a:solidFill>
                <a:srgbClr val="394648"/>
              </a:solidFill>
              <a:ln>
                <a:noFill/>
              </a:ln>
              <a:effectLst/>
            </c:spPr>
            <c:extLst>
              <c:ext xmlns:c16="http://schemas.microsoft.com/office/drawing/2014/chart" uri="{C3380CC4-5D6E-409C-BE32-E72D297353CC}">
                <c16:uniqueId val="{0000000F-9D83-4F24-B695-297DA129AF6C}"/>
              </c:ext>
            </c:extLst>
          </c:dPt>
          <c:dPt>
            <c:idx val="4"/>
            <c:invertIfNegative val="0"/>
            <c:bubble3D val="0"/>
            <c:spPr>
              <a:solidFill>
                <a:srgbClr val="394648"/>
              </a:solidFill>
              <a:ln>
                <a:noFill/>
              </a:ln>
              <a:effectLst/>
            </c:spPr>
            <c:extLst>
              <c:ext xmlns:c16="http://schemas.microsoft.com/office/drawing/2014/chart" uri="{C3380CC4-5D6E-409C-BE32-E72D297353CC}">
                <c16:uniqueId val="{00000011-9D83-4F24-B695-297DA129AF6C}"/>
              </c:ext>
            </c:extLst>
          </c:dPt>
          <c:dPt>
            <c:idx val="5"/>
            <c:invertIfNegative val="0"/>
            <c:bubble3D val="0"/>
            <c:spPr>
              <a:solidFill>
                <a:srgbClr val="394648"/>
              </a:solidFill>
              <a:ln>
                <a:noFill/>
              </a:ln>
              <a:effectLst/>
            </c:spPr>
            <c:extLst>
              <c:ext xmlns:c16="http://schemas.microsoft.com/office/drawing/2014/chart" uri="{C3380CC4-5D6E-409C-BE32-E72D297353CC}">
                <c16:uniqueId val="{00000013-9D83-4F24-B695-297DA129AF6C}"/>
              </c:ext>
            </c:extLst>
          </c:dPt>
          <c:cat>
            <c:strRef>
              <c:f>'total costs'!$B$15:$B$20</c:f>
              <c:strCache>
                <c:ptCount val="6"/>
                <c:pt idx="0">
                  <c:v>ZERO50</c:v>
                </c:pt>
                <c:pt idx="1">
                  <c:v>ZERO45</c:v>
                </c:pt>
                <c:pt idx="2">
                  <c:v>CAP80</c:v>
                </c:pt>
                <c:pt idx="3">
                  <c:v>ZERO50-HDI</c:v>
                </c:pt>
                <c:pt idx="4">
                  <c:v>ZERO45-HDI</c:v>
                </c:pt>
                <c:pt idx="5">
                  <c:v>CAP80-HDI</c:v>
                </c:pt>
              </c:strCache>
            </c:strRef>
          </c:cat>
          <c:val>
            <c:numRef>
              <c:f>'total costs'!$E$15:$E$20</c:f>
              <c:numCache>
                <c:formatCode>General</c:formatCode>
                <c:ptCount val="6"/>
                <c:pt idx="0">
                  <c:v>176.85273482604603</c:v>
                </c:pt>
                <c:pt idx="1">
                  <c:v>228.62775084846106</c:v>
                </c:pt>
                <c:pt idx="2">
                  <c:v>289.63046007363096</c:v>
                </c:pt>
                <c:pt idx="3">
                  <c:v>524.29579020259098</c:v>
                </c:pt>
                <c:pt idx="4">
                  <c:v>568.05000764573003</c:v>
                </c:pt>
                <c:pt idx="5">
                  <c:v>610.24835507952707</c:v>
                </c:pt>
              </c:numCache>
            </c:numRef>
          </c:val>
          <c:extLst>
            <c:ext xmlns:c16="http://schemas.microsoft.com/office/drawing/2014/chart" uri="{C3380CC4-5D6E-409C-BE32-E72D297353CC}">
              <c16:uniqueId val="{00000014-9D83-4F24-B695-297DA129AF6C}"/>
            </c:ext>
          </c:extLst>
        </c:ser>
        <c:dLbls>
          <c:showLegendKey val="0"/>
          <c:showVal val="0"/>
          <c:showCatName val="0"/>
          <c:showSerName val="0"/>
          <c:showPercent val="0"/>
          <c:showBubbleSize val="0"/>
        </c:dLbls>
        <c:gapWidth val="150"/>
        <c:overlap val="100"/>
        <c:axId val="724357504"/>
        <c:axId val="724360456"/>
      </c:barChart>
      <c:lineChart>
        <c:grouping val="stacked"/>
        <c:varyColors val="0"/>
        <c:ser>
          <c:idx val="3"/>
          <c:order val="3"/>
          <c:tx>
            <c:strRef>
              <c:f>'total costs'!$F$14</c:f>
              <c:strCache>
                <c:ptCount val="1"/>
                <c:pt idx="0">
                  <c:v>Total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'total costs'!$B$15:$B$20</c:f>
              <c:strCache>
                <c:ptCount val="6"/>
                <c:pt idx="0">
                  <c:v>ZERO50</c:v>
                </c:pt>
                <c:pt idx="1">
                  <c:v>ZERO45</c:v>
                </c:pt>
                <c:pt idx="2">
                  <c:v>CAP80</c:v>
                </c:pt>
                <c:pt idx="3">
                  <c:v>ZERO50-HDI</c:v>
                </c:pt>
                <c:pt idx="4">
                  <c:v>ZERO45-HDI</c:v>
                </c:pt>
                <c:pt idx="5">
                  <c:v>CAP80-HDI</c:v>
                </c:pt>
              </c:strCache>
            </c:strRef>
          </c:cat>
          <c:val>
            <c:numRef>
              <c:f>'total costs'!$F$15:$F$20</c:f>
              <c:numCache>
                <c:formatCode>General</c:formatCode>
                <c:ptCount val="6"/>
                <c:pt idx="0">
                  <c:v>1134.1453799983908</c:v>
                </c:pt>
                <c:pt idx="1">
                  <c:v>1477.4464005132622</c:v>
                </c:pt>
                <c:pt idx="2">
                  <c:v>1632.0876430070562</c:v>
                </c:pt>
                <c:pt idx="3">
                  <c:v>1657.3585793338611</c:v>
                </c:pt>
                <c:pt idx="4">
                  <c:v>1945.0305108368434</c:v>
                </c:pt>
                <c:pt idx="5">
                  <c:v>2172.5218043046589</c:v>
                </c:pt>
              </c:numCache>
            </c:numRef>
          </c:val>
          <c:smooth val="0"/>
          <c:extLst>
            <c:ext xmlns:c16="http://schemas.microsoft.com/office/drawing/2014/chart" uri="{C3380CC4-5D6E-409C-BE32-E72D297353CC}">
              <c16:uniqueId val="{00000015-9D83-4F24-B695-297DA129AF6C}"/>
            </c:ext>
          </c:extLst>
        </c:ser>
        <c:dLbls>
          <c:showLegendKey val="0"/>
          <c:showVal val="0"/>
          <c:showCatName val="0"/>
          <c:showSerName val="0"/>
          <c:showPercent val="0"/>
          <c:showBubbleSize val="0"/>
        </c:dLbls>
        <c:marker val="1"/>
        <c:smooth val="0"/>
        <c:axId val="724357504"/>
        <c:axId val="724360456"/>
      </c:lineChart>
      <c:catAx>
        <c:axId val="72435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4360456"/>
        <c:crosses val="autoZero"/>
        <c:auto val="1"/>
        <c:lblAlgn val="ctr"/>
        <c:lblOffset val="100"/>
        <c:noMultiLvlLbl val="0"/>
      </c:catAx>
      <c:valAx>
        <c:axId val="7243604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af-ZA" sz="1400" b="1"/>
                  <a:t>Extra costs (-) and benefits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24357504"/>
        <c:crosses val="autoZero"/>
        <c:crossBetween val="between"/>
      </c:valAx>
      <c:spPr>
        <a:noFill/>
        <a:ln>
          <a:noFill/>
        </a:ln>
        <a:effectLst/>
      </c:spPr>
    </c:plotArea>
    <c:legend>
      <c:legendPos val="b"/>
      <c:layout>
        <c:manualLayout>
          <c:xMode val="edge"/>
          <c:yMode val="edge"/>
          <c:x val="0.17781281618975286"/>
          <c:y val="6.52396127975408E-2"/>
          <c:w val="0.56127832654520449"/>
          <c:h val="9.157182641287819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0.59841</cdr:x>
      <cdr:y>0.49035</cdr:y>
    </cdr:from>
    <cdr:to>
      <cdr:x>0.9336</cdr:x>
      <cdr:y>0.74419</cdr:y>
    </cdr:to>
    <cdr:sp macro="" textlink="">
      <cdr:nvSpPr>
        <cdr:cNvPr id="4" name="TextBox 3">
          <a:extLst xmlns:a="http://schemas.openxmlformats.org/drawingml/2006/main">
            <a:ext uri="{FF2B5EF4-FFF2-40B4-BE49-F238E27FC236}">
              <a16:creationId xmlns:a16="http://schemas.microsoft.com/office/drawing/2014/main" id="{9856DFD8-AAC7-4296-AE15-F72EC58A4645}"/>
            </a:ext>
          </a:extLst>
        </cdr:cNvPr>
        <cdr:cNvSpPr txBox="1"/>
      </cdr:nvSpPr>
      <cdr:spPr>
        <a:xfrm xmlns:a="http://schemas.openxmlformats.org/drawingml/2006/main">
          <a:off x="2833559" y="1975734"/>
          <a:ext cx="1587161" cy="102278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altLang="zh-CN" sz="700" b="1" dirty="0">
              <a:latin typeface="Arial" panose="020B0604020202020204" pitchFamily="34" charset="0"/>
              <a:cs typeface="Arial" panose="020B0604020202020204" pitchFamily="34" charset="0"/>
            </a:rPr>
            <a:t>Annual generation under equal-share dispatch</a:t>
          </a:r>
          <a:endParaRPr lang="zh-CN" altLang="en-US" sz="7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0.66858</cdr:x>
      <cdr:y>0.64195</cdr:y>
    </cdr:from>
    <cdr:to>
      <cdr:x>0.68131</cdr:x>
      <cdr:y>0.65692</cdr:y>
    </cdr:to>
    <cdr:sp macro="" textlink="">
      <cdr:nvSpPr>
        <cdr:cNvPr id="5" name="Oval 4">
          <a:extLst xmlns:a="http://schemas.openxmlformats.org/drawingml/2006/main">
            <a:ext uri="{FF2B5EF4-FFF2-40B4-BE49-F238E27FC236}">
              <a16:creationId xmlns:a16="http://schemas.microsoft.com/office/drawing/2014/main" id="{C3643065-5D72-4FB3-8156-C74829151CA9}"/>
            </a:ext>
          </a:extLst>
        </cdr:cNvPr>
        <cdr:cNvSpPr/>
      </cdr:nvSpPr>
      <cdr:spPr>
        <a:xfrm xmlns:a="http://schemas.openxmlformats.org/drawingml/2006/main">
          <a:off x="2400756" y="1961493"/>
          <a:ext cx="45719" cy="45719"/>
        </a:xfrm>
        <a:prstGeom xmlns:a="http://schemas.openxmlformats.org/drawingml/2006/main" prst="ellipse">
          <a:avLst/>
        </a:prstGeom>
        <a:solidFill xmlns:a="http://schemas.openxmlformats.org/drawingml/2006/main">
          <a:schemeClr val="bg1">
            <a:lumMod val="50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0.77495</cdr:x>
      <cdr:y>0.58654</cdr:y>
    </cdr:from>
    <cdr:to>
      <cdr:x>0.88942</cdr:x>
      <cdr:y>0.72107</cdr:y>
    </cdr:to>
    <cdr:sp macro="" textlink="">
      <cdr:nvSpPr>
        <cdr:cNvPr id="6" name="Oval 5">
          <a:extLst xmlns:a="http://schemas.openxmlformats.org/drawingml/2006/main">
            <a:ext uri="{FF2B5EF4-FFF2-40B4-BE49-F238E27FC236}">
              <a16:creationId xmlns:a16="http://schemas.microsoft.com/office/drawing/2014/main" id="{622E246C-82B4-4E09-B281-E3100707EAD2}"/>
            </a:ext>
          </a:extLst>
        </cdr:cNvPr>
        <cdr:cNvSpPr/>
      </cdr:nvSpPr>
      <cdr:spPr>
        <a:xfrm xmlns:a="http://schemas.openxmlformats.org/drawingml/2006/main">
          <a:off x="2782725" y="1792192"/>
          <a:ext cx="411037" cy="411037"/>
        </a:xfrm>
        <a:prstGeom xmlns:a="http://schemas.openxmlformats.org/drawingml/2006/main" prst="ellipse">
          <a:avLst/>
        </a:prstGeom>
        <a:solidFill xmlns:a="http://schemas.openxmlformats.org/drawingml/2006/main">
          <a:schemeClr val="bg1">
            <a:lumMod val="50000"/>
          </a:schemeClr>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35AC5A-DD6A-412E-A35B-008C0764EC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zh-CN" altLang="en-US"/>
          </a:p>
        </p:txBody>
      </p:sp>
      <p:sp>
        <p:nvSpPr>
          <p:cNvPr id="3" name="Date Placeholder 2">
            <a:extLst>
              <a:ext uri="{FF2B5EF4-FFF2-40B4-BE49-F238E27FC236}">
                <a16:creationId xmlns:a16="http://schemas.microsoft.com/office/drawing/2014/main" id="{54536886-31BB-403A-A8FF-52809760D82D}"/>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3B36B2-3C83-43A3-ACAC-57124C0439DD}" type="datetimeFigureOut">
              <a:rPr lang="zh-CN" altLang="en-US" smtClean="0"/>
              <a:t>2022/10/17</a:t>
            </a:fld>
            <a:endParaRPr lang="zh-CN" altLang="en-US"/>
          </a:p>
        </p:txBody>
      </p:sp>
      <p:sp>
        <p:nvSpPr>
          <p:cNvPr id="4" name="Slide Image Placeholder 3">
            <a:extLst>
              <a:ext uri="{FF2B5EF4-FFF2-40B4-BE49-F238E27FC236}">
                <a16:creationId xmlns:a16="http://schemas.microsoft.com/office/drawing/2014/main" id="{4CC2D636-2239-46F2-920B-9BF853FD52F0}"/>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zh-CN" altLang="en-US"/>
          </a:p>
        </p:txBody>
      </p:sp>
      <p:sp>
        <p:nvSpPr>
          <p:cNvPr id="5" name="Notes Placeholder 4">
            <a:extLst>
              <a:ext uri="{FF2B5EF4-FFF2-40B4-BE49-F238E27FC236}">
                <a16:creationId xmlns:a16="http://schemas.microsoft.com/office/drawing/2014/main" id="{3F54D24F-D3D4-4884-BB6A-26E6FC028581}"/>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a:extLst>
              <a:ext uri="{FF2B5EF4-FFF2-40B4-BE49-F238E27FC236}">
                <a16:creationId xmlns:a16="http://schemas.microsoft.com/office/drawing/2014/main" id="{88858142-4AF3-4E96-80DE-20708F417A13}"/>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zh-CN" altLang="en-US"/>
          </a:p>
        </p:txBody>
      </p:sp>
      <p:sp>
        <p:nvSpPr>
          <p:cNvPr id="7" name="Slide Number Placeholder 6">
            <a:extLst>
              <a:ext uri="{FF2B5EF4-FFF2-40B4-BE49-F238E27FC236}">
                <a16:creationId xmlns:a16="http://schemas.microsoft.com/office/drawing/2014/main" id="{9DF94645-B6A4-4CEB-9596-E1DDD1BFE82F}"/>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3FCE5A-4919-4149-81C0-40308FBA02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Good afternoon, everyone. My name is Qian Luo and I am a PhD candidate at North Carolina State University. My advisors are </a:t>
            </a:r>
            <a:r>
              <a:rPr lang="en-US" altLang="zh-CN" sz="1200" dirty="0">
                <a:solidFill>
                  <a:schemeClr val="tx1">
                    <a:lumMod val="65000"/>
                    <a:lumOff val="35000"/>
                  </a:schemeClr>
                </a:solidFill>
                <a:ea typeface="+mn-ea"/>
              </a:rPr>
              <a:t>Drs. Jeremiah Johnson and Fernando Garcia Menendez.  Today, I will talk about how to Integrate climate and health impacts in China’s power system operations</a:t>
            </a:r>
          </a:p>
          <a:p>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a:t>
            </a:fld>
            <a:endParaRPr lang="zh-CN" altLang="en-US"/>
          </a:p>
        </p:txBody>
      </p:sp>
    </p:spTree>
    <p:extLst>
      <p:ext uri="{BB962C8B-B14F-4D97-AF65-F5344CB8AC3E}">
        <p14:creationId xmlns:p14="http://schemas.microsoft.com/office/powerpoint/2010/main" val="160403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Various scenarios are developed and compared in this work. First, the business as usual scenario has no CO2 cap. One decarbonization scenario has a zero-emission goal by 2050 and two decarbonization acceleration scenarios have zero-emission target by 2045 and 20% lower emission limit than ZERO50, respectively. A linear decrease is assumed, and the figure here show the carbon limit in each period under the three scenarios. Another set of scenarios is internalizing health damages in the decarbonization scenarios.</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10</a:t>
            </a:fld>
            <a:endParaRPr lang="zh-CN" altLang="en-US"/>
          </a:p>
        </p:txBody>
      </p:sp>
    </p:spTree>
    <p:extLst>
      <p:ext uri="{BB962C8B-B14F-4D97-AF65-F5344CB8AC3E}">
        <p14:creationId xmlns:p14="http://schemas.microsoft.com/office/powerpoint/2010/main" val="42871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Similarly, let’s look at the results before health damage internalization. The figure here shows the capacity fuel mix in 2045 and 2050.</a:t>
            </a:r>
          </a:p>
          <a:p>
            <a:endParaRPr lang="en-US" altLang="zh-CN" dirty="0"/>
          </a:p>
          <a:p>
            <a:r>
              <a:rPr lang="en-US" altLang="zh-CN" dirty="0"/>
              <a:t>Scenarios have very high renewable penetration levels, even without any carbon emission cap</a:t>
            </a:r>
            <a:r>
              <a:rPr lang="en-US" altLang="zh-CN" b="0" i="0" dirty="0">
                <a:effectLst/>
                <a:latin typeface="Arial" panose="020B0604020202020204" pitchFamily="34" charset="0"/>
              </a:rPr>
              <a:t>, revealing the high cost-effectiveness of renewable energy and battery storage in the future. However, CO2 emissions under the BAU scenario is still 40% higher than those under decarbonization scenarios. Although adding carbon caps would increase system costs, the emission abatement cost will be as low as $6 per ton of CO2, much lower than the social cost of carbon. On the basis of ZERO50, accelerating decarbonization still has a relatively low CO2 abatement cost.</a:t>
            </a:r>
          </a:p>
          <a:p>
            <a:endParaRPr lang="en-US" altLang="zh-CN" b="0" i="0" dirty="0">
              <a:effectLst/>
              <a:latin typeface="Arial" panose="020B0604020202020204" pitchFamily="34" charset="0"/>
            </a:endParaRPr>
          </a:p>
          <a:p>
            <a:r>
              <a:rPr lang="en-US" altLang="zh-CN" b="0" i="0" dirty="0">
                <a:effectLst/>
                <a:latin typeface="Arial" panose="020B0604020202020204" pitchFamily="34" charset="0"/>
              </a:rPr>
              <a:t>Carbon capture and storage (CCS) will be added in both 2045 and 2050 under all scenarios. However, due to high natural gas prices in China, most CCS would be coupled with coal.</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11</a:t>
            </a:fld>
            <a:endParaRPr lang="zh-CN" altLang="en-US"/>
          </a:p>
        </p:txBody>
      </p:sp>
    </p:spTree>
    <p:extLst>
      <p:ext uri="{BB962C8B-B14F-4D97-AF65-F5344CB8AC3E}">
        <p14:creationId xmlns:p14="http://schemas.microsoft.com/office/powerpoint/2010/main" val="120509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we look at the total health impacts caused by the power sector in the future three decades. When no Carbon cap is applied, eastern and central China would receive most health damages due to high demand and meteorology. As other air pollutant emissions also drop with reducing fossil fuel-fired generations, three decarbonization scenarios reduce health damages by 17 - 27</a:t>
            </a:r>
            <a:r>
              <a:rPr lang="en-US" altLang="zh-CN" b="0" i="0" dirty="0">
                <a:effectLst/>
                <a:latin typeface="Arial" panose="020B0604020202020204" pitchFamily="34" charset="0"/>
              </a:rPr>
              <a:t>%, with CAP80 has most damage impact reductions. However, due to the addition of CCS, we find that the health damages increase in the period of 2045.</a:t>
            </a:r>
            <a:r>
              <a:rPr lang="en-US" altLang="zh-CN" dirty="0"/>
              <a:t>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12</a:t>
            </a:fld>
            <a:endParaRPr lang="zh-CN" altLang="en-US"/>
          </a:p>
        </p:txBody>
      </p:sp>
    </p:spTree>
    <p:extLst>
      <p:ext uri="{BB962C8B-B14F-4D97-AF65-F5344CB8AC3E}">
        <p14:creationId xmlns:p14="http://schemas.microsoft.com/office/powerpoint/2010/main" val="200863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These negative impacts associated with CCS are not evenly distributed. Although most provinces benefit from decarbonizing the grid, indicated by large green and blue regions in the maps, there are orange and red regions that always receive negative health impacts under all decarbonization scenarios. These provinces share two common things: high demand and limited renewable and nuclear potential. Therefore, coal-CCS is added to those regions, leading to increases in air pollutant emissions and the associated health damages.</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13</a:t>
            </a:fld>
            <a:endParaRPr lang="zh-CN" altLang="en-US"/>
          </a:p>
        </p:txBody>
      </p:sp>
    </p:spTree>
    <p:extLst>
      <p:ext uri="{BB962C8B-B14F-4D97-AF65-F5344CB8AC3E}">
        <p14:creationId xmlns:p14="http://schemas.microsoft.com/office/powerpoint/2010/main" val="35748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health impacts are integrated in to the decarbonization decision making process. HDI scenarios, the chart at the bottom, have more capacity from wind and gas-CCS due to their low health impacts. This transition also leads to lower CO2 emissions. 21 - 34% of CO2 emissions are further reduced on the basis of decarbonization. In spite of the great health co-benefits solely achieved by decarbonizing the power grid in China, another 39 - 46\% of the remained health damages can be mitigated by health damage internalization.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14</a:t>
            </a:fld>
            <a:endParaRPr lang="zh-CN" altLang="en-US"/>
          </a:p>
        </p:txBody>
      </p:sp>
    </p:spTree>
    <p:extLst>
      <p:ext uri="{BB962C8B-B14F-4D97-AF65-F5344CB8AC3E}">
        <p14:creationId xmlns:p14="http://schemas.microsoft.com/office/powerpoint/2010/main" val="314203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latin typeface="Arial" panose="020B0604020202020204" pitchFamily="34" charset="0"/>
              </a:rPr>
              <a:t>Health damage internalization will also lead to changes in the spatial distribution of electricity generation and public health impacts. Here, we compare the energy portfolio of  electricity generation and the health impacts for scenarios ZERO50 and ZERO50-HD in 2030, when a great amount of coal-fired generation still exists in the system. </a:t>
            </a:r>
            <a:r>
              <a:rPr lang="en-US" altLang="zh-CN" dirty="0"/>
              <a:t>Coal generation, the black sector, drops in almost all regions. Health damage centers would shift from central and eastern China to north and south China because regions with high demand and relatively low health damage costs still have a lot of generation from coal. </a:t>
            </a:r>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15</a:t>
            </a:fld>
            <a:endParaRPr lang="zh-CN" altLang="en-US"/>
          </a:p>
        </p:txBody>
      </p:sp>
    </p:spTree>
    <p:extLst>
      <p:ext uri="{BB962C8B-B14F-4D97-AF65-F5344CB8AC3E}">
        <p14:creationId xmlns:p14="http://schemas.microsoft.com/office/powerpoint/2010/main" val="68811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latin typeface="Arial" panose="020B0604020202020204" pitchFamily="34" charset="0"/>
              </a:rPr>
              <a:t>Total amount of electricity generation in each province does not change much as coal generation is replaced by different energy resources depending on the location. More expensive offshore wind is added to costal regions, and more hydropower is added to inland provinces that have </a:t>
            </a:r>
            <a:r>
              <a:rPr lang="en-US" altLang="zh-CN" dirty="0"/>
              <a:t>abundant water resources</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16</a:t>
            </a:fld>
            <a:endParaRPr lang="zh-CN" altLang="en-US"/>
          </a:p>
        </p:txBody>
      </p:sp>
    </p:spTree>
    <p:extLst>
      <p:ext uri="{BB962C8B-B14F-4D97-AF65-F5344CB8AC3E}">
        <p14:creationId xmlns:p14="http://schemas.microsoft.com/office/powerpoint/2010/main" val="239310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zh-CN" dirty="0">
                <a:effectLst/>
                <a:latin typeface="Arial" panose="020B0604020202020204" pitchFamily="34" charset="0"/>
              </a:rPr>
              <a:t>There is also a regional shift of nuclear and hydro power. Generation from nuclear and hydro is shifted from coastal regions to inland provinces where renewable resource is more limited. This transition may provide some insights on how to plan the two zero-emission resources to maximize their benefits. When the resource potentials are similar, add them to regions without much wind or solar, instead of adding them to coastal regions which have diverse renewable potential.</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17</a:t>
            </a:fld>
            <a:endParaRPr lang="zh-CN" altLang="en-US"/>
          </a:p>
        </p:txBody>
      </p:sp>
    </p:spTree>
    <p:extLst>
      <p:ext uri="{BB962C8B-B14F-4D97-AF65-F5344CB8AC3E}">
        <p14:creationId xmlns:p14="http://schemas.microsoft.com/office/powerpoint/2010/main" val="166195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18</a:t>
            </a:fld>
            <a:endParaRPr lang="zh-CN" altLang="en-US"/>
          </a:p>
        </p:txBody>
      </p:sp>
    </p:spTree>
    <p:extLst>
      <p:ext uri="{BB962C8B-B14F-4D97-AF65-F5344CB8AC3E}">
        <p14:creationId xmlns:p14="http://schemas.microsoft.com/office/powerpoint/2010/main" val="255974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With that, I will stop my presentation here and I am happy to take any questions you may have.</a:t>
            </a:r>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19</a:t>
            </a:fld>
            <a:endParaRPr lang="zh-CN" altLang="en-US"/>
          </a:p>
        </p:txBody>
      </p:sp>
    </p:spTree>
    <p:extLst>
      <p:ext uri="{BB962C8B-B14F-4D97-AF65-F5344CB8AC3E}">
        <p14:creationId xmlns:p14="http://schemas.microsoft.com/office/powerpoint/2010/main" val="318242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a brief introduction of the power sector in China. First of all, it is coal dominated, releasing a lot of CO2 and other air pollutant emissions. As one of the biggest developing countries, China contributes 30% of global CO2 emissions and 40% of China’s emissions are from electricity generation. 10% of the air pollution associated mortalities in China are also caused by power plant emissions. The power system in China is highly regulated. To determine electricity generation from each power plants, China adopts “equal share” dispatch approach, under which power plants using similar fuels will be assigned similar running hours at the beginning of each year, to ensure the “fairness”. However, people are realizing that this approach does not maximize efficiency and planning to adopt market mechanisms. And the carbon neutrality goal by 2060 set by the Chinese government will strongly influence the power system planning in China. To ensure a steady transition in other sectors, the power sector is expected to achieve zero emissions earlier than 2060. </a:t>
            </a:r>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2</a:t>
            </a:fld>
            <a:endParaRPr lang="zh-CN" altLang="en-US"/>
          </a:p>
        </p:txBody>
      </p:sp>
    </p:spTree>
    <p:extLst>
      <p:ext uri="{BB962C8B-B14F-4D97-AF65-F5344CB8AC3E}">
        <p14:creationId xmlns:p14="http://schemas.microsoft.com/office/powerpoint/2010/main" val="299611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NimbusRomNo9L-Regu"/>
              </a:rPr>
              <a:t>Here, I compared the regional health benefits under three scenarios when compared with equal share. Their impacts are quite different. Considering emission externalities will mainly affect central south, east, and north China. Health damage internalization yields health benefits in most regions except for regions where population density is really low, like Xinjiang.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solidFill>
                <a:srgbClr val="000000"/>
              </a:solidFill>
              <a:latin typeface="NimbusRomNo9L-Regu"/>
            </a:endParaRPr>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20</a:t>
            </a:fld>
            <a:endParaRPr lang="zh-CN" altLang="en-US"/>
          </a:p>
        </p:txBody>
      </p:sp>
    </p:spTree>
    <p:extLst>
      <p:ext uri="{BB962C8B-B14F-4D97-AF65-F5344CB8AC3E}">
        <p14:creationId xmlns:p14="http://schemas.microsoft.com/office/powerpoint/2010/main" val="13575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NimbusRomNo9L-Regu"/>
              </a:rPr>
              <a:t>On the other hand, we can expect that considering emission externalities will increase the system operational costs. However, when including all monetized health and climate benefits, there are s</a:t>
            </a:r>
            <a:r>
              <a:rPr lang="en-US" altLang="zh-CN" sz="1200" dirty="0"/>
              <a:t>ignificant positive net benefits under the two scenarios. The climate benefits and health benefits are quite close, especially under the carbon tax scenario. </a:t>
            </a:r>
            <a:r>
              <a:rPr lang="en-US" altLang="zh-CN" sz="1000" b="0" i="0" u="none" strike="noStrike" baseline="0" dirty="0">
                <a:solidFill>
                  <a:srgbClr val="000000"/>
                </a:solidFill>
                <a:latin typeface="NimbusRomNo9L-Regu"/>
              </a:rPr>
              <a:t>Transmission </a:t>
            </a:r>
            <a:r>
              <a:rPr lang="en-US" altLang="zh-CN" sz="1200" b="0" i="0" u="none" strike="noStrike" baseline="0" dirty="0">
                <a:latin typeface="NimbusRomNo9L-Regu"/>
              </a:rPr>
              <a:t>costs significantly increase after incorporating health damages, in which more electricity is transported across load zones.</a:t>
            </a:r>
            <a:r>
              <a:rPr lang="zh-CN" altLang="en-US" sz="1200" b="0" i="0" u="none" strike="noStrike" baseline="0" dirty="0">
                <a:solidFill>
                  <a:schemeClr val="tx1"/>
                </a:solidFill>
                <a:latin typeface="+mn-lt"/>
              </a:rPr>
              <a:t> </a:t>
            </a:r>
            <a:r>
              <a:rPr lang="en-US" altLang="zh-CN" sz="1200" b="0" i="0" u="none" strike="noStrike" baseline="0" dirty="0">
                <a:solidFill>
                  <a:srgbClr val="000000"/>
                </a:solidFill>
                <a:latin typeface="NimbusRomNo9L-Regu"/>
              </a:rPr>
              <a:t>Fuel costs rise a lot </a:t>
            </a:r>
            <a:r>
              <a:rPr lang="en-US" altLang="zh-CN" dirty="0"/>
              <a:t>when carbon tax is applied</a:t>
            </a:r>
            <a:r>
              <a:rPr lang="en-US" altLang="zh-CN" sz="1200" b="0" i="0" u="none" strike="noStrike" baseline="0" dirty="0">
                <a:solidFill>
                  <a:srgbClr val="000000"/>
                </a:solidFill>
                <a:latin typeface="NimbusRomNo9L-Regu"/>
              </a:rPr>
              <a:t>. </a:t>
            </a:r>
            <a:r>
              <a:rPr lang="en-US" altLang="zh-CN" dirty="0"/>
              <a:t>Electricity generation is more shifted within each zone</a:t>
            </a:r>
            <a:endParaRPr lang="zh-CN" altLang="en-US" dirty="0"/>
          </a:p>
        </p:txBody>
      </p:sp>
      <p:sp>
        <p:nvSpPr>
          <p:cNvPr id="4" name="Slide Number Placeholder 3"/>
          <p:cNvSpPr>
            <a:spLocks noGrp="1"/>
          </p:cNvSpPr>
          <p:nvPr>
            <p:ph type="sldNum" sz="quarter" idx="5"/>
          </p:nvPr>
        </p:nvSpPr>
        <p:spPr/>
        <p:txBody>
          <a:bodyPr/>
          <a:lstStyle/>
          <a:p>
            <a:fld id="{32C5FE8D-97CB-4E92-BBEA-C13DAD37A4D1}" type="slidenum">
              <a:rPr lang="zh-CN" altLang="en-US" smtClean="0"/>
              <a:t>21</a:t>
            </a:fld>
            <a:endParaRPr lang="zh-CN" altLang="en-US"/>
          </a:p>
        </p:txBody>
      </p:sp>
    </p:spTree>
    <p:extLst>
      <p:ext uri="{BB962C8B-B14F-4D97-AF65-F5344CB8AC3E}">
        <p14:creationId xmlns:p14="http://schemas.microsoft.com/office/powerpoint/2010/main" val="47637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On the other hand, the system investment costs, these green bars here, are expected to increase. However, along with the climate and health benefits, decarbonization with HDI leads to greater net benefits.</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22</a:t>
            </a:fld>
            <a:endParaRPr lang="zh-CN" altLang="en-US"/>
          </a:p>
        </p:txBody>
      </p:sp>
    </p:spTree>
    <p:extLst>
      <p:ext uri="{BB962C8B-B14F-4D97-AF65-F5344CB8AC3E}">
        <p14:creationId xmlns:p14="http://schemas.microsoft.com/office/powerpoint/2010/main" val="234245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are the take home messages for the second part. A slight increase in the system costs will enable the power system in China to achieve zero emissions in 2050. However, due to the use of CCS, some regions will be negatively impacted in terms of public health. Accelerating the decarbonization process would have more benefits than the extra costs to implement it However, we need to be careful when selecting the acceleration path. For example, compared with CAP80, ZERO45 has a greater CO2 emission budget but lower net-benefits due to higher capacity investments in earlier time periods. Lastly, decarbonization with health damage internalization could have more net benefits than those of traditional decarbonization scenarios. But we should pay more attention to the distributional impacts, ensuring an equitable transition for everyone.</a:t>
            </a:r>
          </a:p>
          <a:p>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23</a:t>
            </a:fld>
            <a:endParaRPr lang="zh-CN" altLang="en-US"/>
          </a:p>
        </p:txBody>
      </p:sp>
    </p:spTree>
    <p:extLst>
      <p:ext uri="{BB962C8B-B14F-4D97-AF65-F5344CB8AC3E}">
        <p14:creationId xmlns:p14="http://schemas.microsoft.com/office/powerpoint/2010/main" val="230240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CAB038D-B8EB-432B-9B60-BE02A44FB693}"/>
              </a:ext>
            </a:extLst>
          </p:cNvPr>
          <p:cNvSpPr>
            <a:spLocks noGrp="1"/>
          </p:cNvSpPr>
          <p:nvPr>
            <p:ph type="body" idx="1"/>
          </p:nvPr>
        </p:nvSpPr>
        <p:spPr/>
        <p:txBody>
          <a:bodyPr/>
          <a:lstStyle/>
          <a:p>
            <a:pPr defTabSz="966612">
              <a:defRPr/>
            </a:pPr>
            <a:r>
              <a:rPr lang="en-US" altLang="zh-CN" sz="1300" dirty="0">
                <a:ea typeface="Times New Roman" panose="02020603050405020304" pitchFamily="18" charset="0"/>
              </a:rPr>
              <a:t>To mitigate negative impacts associated with power plant emissions, one major approach I am using is called emission externality internalization. I use one example here to demonstrate how I internalize health damages in power system models. First of all, I change the emission levels in different regions and run a reduced form air quality model, </a:t>
            </a:r>
            <a:r>
              <a:rPr lang="en-US" altLang="zh-CN" sz="1300" dirty="0" err="1">
                <a:ea typeface="Times New Roman" panose="02020603050405020304" pitchFamily="18" charset="0"/>
              </a:rPr>
              <a:t>InMAP</a:t>
            </a:r>
            <a:r>
              <a:rPr lang="en-US" altLang="zh-CN" sz="1300" dirty="0">
                <a:ea typeface="Times New Roman" panose="02020603050405020304" pitchFamily="18" charset="0"/>
              </a:rPr>
              <a:t>, multiple times to get the marginal health damages associated with one ton of air pollutant emissions. Then the value of statistical life is used to monetize those damages. Combining emission damage costs and emission rates at the generator level, I can get the health damage costs at dollar per MWh. The yellow boxplot on the right map shows the high variability of health damages at each electricity generating unit. The grey bars are for carbon ax. The last step is to treat the health damage or climate costs as part of the system operational costs, in the power system optimization model. </a:t>
            </a:r>
          </a:p>
          <a:p>
            <a:pPr defTabSz="966612">
              <a:defRPr/>
            </a:pPr>
            <a:endParaRPr lang="en-US" altLang="zh-CN" sz="1300" dirty="0">
              <a:latin typeface="Arial" panose="020B0604020202020204" pitchFamily="34" charset="0"/>
              <a:ea typeface="Times New Roman" panose="02020603050405020304" pitchFamily="18" charset="0"/>
              <a:cs typeface="Arial" panose="020B0604020202020204" pitchFamily="34" charset="0"/>
            </a:endParaRPr>
          </a:p>
          <a:p>
            <a:pPr defTabSz="966612">
              <a:defRPr/>
            </a:pPr>
            <a:endParaRPr lang="en-US" altLang="zh-CN" sz="1300" dirty="0">
              <a:ea typeface="Times New Roman" panose="02020603050405020304" pitchFamily="18" charset="0"/>
            </a:endParaRPr>
          </a:p>
          <a:p>
            <a:pPr defTabSz="966612">
              <a:defRPr/>
            </a:pPr>
            <a:endParaRPr lang="en-US" altLang="zh-CN" sz="1300" dirty="0">
              <a:latin typeface="Arial" panose="020B0604020202020204" pitchFamily="34" charset="0"/>
              <a:ea typeface="Times New Roman" panose="02020603050405020304" pitchFamily="18"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339514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 work covers two aspects of China’s power system operations. Firstly, I applied economic dispatch to China’s power system at the national level, where electricity generation will be determined by generation efficiency and costs. This optimization is based on existing facilities and is purely operational change. Then, I investigate the impacts of transitioning from equal share to economic dispatch. To integrate health and climate impacts, I treat health and climate damages as part of the system costs when minimizing the costs. Power plants and load data for year 2020 are used in this project. The second aspect is about the power grid decarbonization, and I will talk about it later.</a:t>
            </a:r>
            <a:endParaRPr lang="zh-CN" altLang="en-US" dirty="0"/>
          </a:p>
          <a:p>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4</a:t>
            </a:fld>
            <a:endParaRPr lang="zh-CN" altLang="en-US"/>
          </a:p>
        </p:txBody>
      </p:sp>
    </p:spTree>
    <p:extLst>
      <p:ext uri="{BB962C8B-B14F-4D97-AF65-F5344CB8AC3E}">
        <p14:creationId xmlns:p14="http://schemas.microsoft.com/office/powerpoint/2010/main" val="233043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table here compares equal share and economic dispatch in terms of generation portfolio, carbon emissions, and coal efficiency. No climate or health damage internalization at this point. You may have noticed that there is generation switched from gas to coal due to expensive gas, leading to more generation from coal after economic dispatch. However, this transition actually decreases carbon emissions by 3% through improved coal generation efficiency.</a:t>
            </a:r>
            <a:r>
              <a:rPr lang="zh-CN" altLang="en-US" dirty="0"/>
              <a:t> </a:t>
            </a:r>
            <a:r>
              <a:rPr lang="en-US" altLang="zh-CN" dirty="0"/>
              <a:t>Although 3% sounds like an insignificant number, </a:t>
            </a:r>
            <a:r>
              <a:rPr lang="en-US" altLang="zh-CN" b="0" i="0" dirty="0">
                <a:effectLst/>
                <a:latin typeface="Arial" panose="020B0604020202020204" pitchFamily="34" charset="0"/>
              </a:rPr>
              <a:t>the energy related carbon intensity in China has only dropped by 13% during the past three decades.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the graph here, we observe that generation is shifted from low demand regions to high demand regions, as economic dispatch considers the transmission cost and electricity transmission across load zones becomes expensive.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5</a:t>
            </a:fld>
            <a:endParaRPr lang="zh-CN" altLang="en-US"/>
          </a:p>
        </p:txBody>
      </p:sp>
    </p:spTree>
    <p:extLst>
      <p:ext uri="{BB962C8B-B14F-4D97-AF65-F5344CB8AC3E}">
        <p14:creationId xmlns:p14="http://schemas.microsoft.com/office/powerpoint/2010/main" val="154671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PM drops in most regions of China, indicated by the large blue area in the right map, and this leads to more than 8,000 avoided deaths per year, which is a 11% reduction when compared with the mortalities under the equal share scenario. However, in the four provinces in the east here, PM increases due to the increased generation, resulting in additional 3600 deaths per year. This unevenly distributed impacts are not something I want. Then, I incorporate emission externalities, trying to figure out if this will help mitigate negative impacts in the east.</a:t>
            </a:r>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6</a:t>
            </a:fld>
            <a:endParaRPr lang="zh-CN" altLang="en-US"/>
          </a:p>
        </p:txBody>
      </p:sp>
    </p:spTree>
    <p:extLst>
      <p:ext uri="{BB962C8B-B14F-4D97-AF65-F5344CB8AC3E}">
        <p14:creationId xmlns:p14="http://schemas.microsoft.com/office/powerpoint/2010/main" val="423512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NimbusRomNo9L-Regu"/>
              </a:rPr>
              <a:t>The two maps here are the avoided deaths after internalizing health damage and climate impacts, respectively. They are compared with the case where only power system costs are minimized.  They both reduce CO2 emissions by 5% and reduce premature deaths by 5 – 12%. From the two maps here, the distribution of the health benefits are very different under the two scenarios. Health damage internalization mitigates more negative impacts by increasing electricity generation from natural gas and moving air pollutant emissions away from population centers. As a result of this, the positive health impacts mostly happen in the eastern China and many regions with lower population receive negative health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solidFill>
                <a:srgbClr val="000000"/>
              </a:solidFill>
              <a:latin typeface="NimbusRomNo9L-Regu"/>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NimbusRomNo9L-Regu"/>
              </a:rPr>
              <a:t>For the carbon tax case, because CO2 prices are not significantly different across the country, premature deaths drop in most regions in China. </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7</a:t>
            </a:fld>
            <a:endParaRPr lang="zh-CN" altLang="en-US"/>
          </a:p>
        </p:txBody>
      </p:sp>
    </p:spTree>
    <p:extLst>
      <p:ext uri="{BB962C8B-B14F-4D97-AF65-F5344CB8AC3E}">
        <p14:creationId xmlns:p14="http://schemas.microsoft.com/office/powerpoint/2010/main" val="93062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Here</a:t>
            </a:r>
            <a:r>
              <a:rPr lang="zh-CN" altLang="en-US" dirty="0"/>
              <a:t> </a:t>
            </a:r>
            <a:r>
              <a:rPr lang="en-US" altLang="zh-CN" dirty="0"/>
              <a:t>are some take-home messages from this first part of this project: Adopting economic dispatch in China will reduce CO2 emissions by 3% and health damages by 11%, through improved generation efficiency. However, it may result in some negative health impacts in some regions in China due the regional shift of electricity generation. Fortunately, these negative impacts can be mitigated by considering climate and health damages in power system operations, leading to great net benefits in terms of system costs, CO2 emissions, and public health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8</a:t>
            </a:fld>
            <a:endParaRPr lang="zh-CN" altLang="en-US"/>
          </a:p>
        </p:txBody>
      </p:sp>
    </p:spTree>
    <p:extLst>
      <p:ext uri="{BB962C8B-B14F-4D97-AF65-F5344CB8AC3E}">
        <p14:creationId xmlns:p14="http://schemas.microsoft.com/office/powerpoint/2010/main" val="34239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That is all about how to optimize system operations with existing facilities. Now, I will focus on how to plan for a decarbonized power grid in China. Capacity expansion models are commonly used to determine what energy resources should be added to the system to meet future demands. To achieve deep decarbonization, a CO2 emission cap will be applied and only health damage costs will be internalized in the capacity expansion model.</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F13FCE5A-4919-4149-81C0-40308FBA0251}" type="slidenum">
              <a:rPr lang="zh-CN" altLang="en-US" smtClean="0"/>
              <a:t>9</a:t>
            </a:fld>
            <a:endParaRPr lang="zh-CN" altLang="en-US"/>
          </a:p>
        </p:txBody>
      </p:sp>
    </p:spTree>
    <p:extLst>
      <p:ext uri="{BB962C8B-B14F-4D97-AF65-F5344CB8AC3E}">
        <p14:creationId xmlns:p14="http://schemas.microsoft.com/office/powerpoint/2010/main" val="310097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ltLang="zh-CN"/>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4F403F5-A8BA-4760-8360-FF77BF9EDB4A}" type="datetime1">
              <a:rPr lang="en-US" altLang="zh-CN" smtClean="0"/>
              <a:t>10/17/2022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lvl1pPr>
              <a:defRPr/>
            </a:lvl1pPr>
          </a:lstStyle>
          <a:p>
            <a:pPr>
              <a:defRPr/>
            </a:pPr>
            <a:fld id="{5E9F25D6-B46E-4E08-9F92-3C1C44FCCED5}" type="datetime1">
              <a:rPr lang="en-US" altLang="zh-CN" smtClean="0"/>
              <a:t>10/17/2022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lvl1pPr>
              <a:defRPr/>
            </a:lvl1pPr>
          </a:lstStyle>
          <a:p>
            <a:pPr>
              <a:defRPr/>
            </a:pPr>
            <a:fld id="{12FDBA06-1424-4E4F-BF5B-60147D0C8F1B}" type="datetime1">
              <a:rPr lang="en-US" altLang="zh-CN" smtClean="0"/>
              <a:t>10/17/2022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AA6CE6F-92C4-4AAC-93E1-6BDDC5022E86}" type="datetime1">
              <a:rPr lang="en-US" altLang="zh-CN" smtClean="0"/>
              <a:t>10/17/2022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35563"/>
            <a:ext cx="7772400" cy="1021556"/>
          </a:xfrm>
        </p:spPr>
        <p:txBody>
          <a:bodyPr anchor="t"/>
          <a:lstStyle>
            <a:lvl1pPr algn="l">
              <a:defRPr sz="4000" b="1" cap="all"/>
            </a:lvl1pPr>
          </a:lstStyle>
          <a:p>
            <a:r>
              <a:rPr lang="en-US" altLang="zh-CN"/>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vl1pPr>
          </a:lstStyle>
          <a:p>
            <a:pPr>
              <a:defRPr/>
            </a:pPr>
            <a:fld id="{2A87394A-ED75-43D4-A6A5-6023CCEF70A1}" type="datetime1">
              <a:rPr lang="en-US" altLang="zh-CN" smtClean="0"/>
              <a:t>10/17/2022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476377"/>
            <a:ext cx="4038600" cy="3118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48200" y="1476377"/>
            <a:ext cx="4038600" cy="3118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73A7D68-7BAC-435F-B2E4-B33E9BBE754F}" type="datetime1">
              <a:rPr lang="en-US" altLang="zh-CN" smtClean="0"/>
              <a:t>10/17/2022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650504"/>
            <a:ext cx="8229600" cy="801290"/>
          </a:xfrm>
        </p:spPr>
        <p:txBody>
          <a:bodyPr/>
          <a:lstStyle>
            <a:lvl1pPr>
              <a:defRPr/>
            </a:lvl1pPr>
          </a:lstStyle>
          <a:p>
            <a:r>
              <a:rPr lang="en-US" altLang="zh-CN"/>
              <a:t>Click to edit Master title style</a:t>
            </a:r>
            <a:endParaRPr lang="en-US" dirty="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125E6B1-F3ED-476A-AED0-6D8F80710C02}" type="datetime1">
              <a:rPr lang="en-US" altLang="zh-CN" smtClean="0"/>
              <a:t>10/17/2022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EF42D5-A212-4958-B66C-637D8118C805}" type="datetime1">
              <a:rPr lang="en-US" altLang="zh-CN" smtClean="0"/>
              <a:t>10/17/2022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8717B-4E85-4660-A6E9-EFAC7BC72015}" type="datetime1">
              <a:rPr lang="en-US" altLang="zh-CN" smtClean="0"/>
              <a:t>10/17/2022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p:cNvSpPr>
            <a:spLocks noGrp="1"/>
          </p:cNvSpPr>
          <p:nvPr>
            <p:ph type="dt" sz="half" idx="10"/>
          </p:nvPr>
        </p:nvSpPr>
        <p:spPr/>
        <p:txBody>
          <a:bodyPr/>
          <a:lstStyle>
            <a:lvl1pPr>
              <a:defRPr/>
            </a:lvl1pPr>
          </a:lstStyle>
          <a:p>
            <a:pPr>
              <a:defRPr/>
            </a:pPr>
            <a:fld id="{ECF39276-83E1-4B6A-A92E-3580A1B57FE0}" type="datetime1">
              <a:rPr lang="en-US" altLang="zh-CN" smtClean="0"/>
              <a:t>10/17/2022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ltLang="zh-CN"/>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3"/>
          <p:cNvSpPr>
            <a:spLocks noGrp="1"/>
          </p:cNvSpPr>
          <p:nvPr>
            <p:ph type="dt" sz="half" idx="10"/>
          </p:nvPr>
        </p:nvSpPr>
        <p:spPr/>
        <p:txBody>
          <a:bodyPr/>
          <a:lstStyle>
            <a:lvl1pPr>
              <a:defRPr/>
            </a:lvl1pPr>
          </a:lstStyle>
          <a:p>
            <a:pPr>
              <a:defRPr/>
            </a:pPr>
            <a:fld id="{04D14907-4A6F-4C3C-901E-A2394999071A}" type="datetime1">
              <a:rPr lang="en-US" altLang="zh-CN" smtClean="0"/>
              <a:t>10/17/2022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75085"/>
            <a:ext cx="8229600" cy="801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2266950"/>
            <a:ext cx="8229600" cy="2327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D9E1823-0BC9-40C6-BAF8-71F619300D4A}" type="datetime1">
              <a:rPr lang="en-US" altLang="zh-CN" smtClean="0"/>
              <a:t>10/17/2022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52194"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jpe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hyperlink" Target="mailto:qluo4@nc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jpe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a:t>
            </a:fld>
            <a:endParaRPr lang="en-US"/>
          </a:p>
        </p:txBody>
      </p:sp>
      <p:sp>
        <p:nvSpPr>
          <p:cNvPr id="7" name="TextBox 6">
            <a:extLst>
              <a:ext uri="{FF2B5EF4-FFF2-40B4-BE49-F238E27FC236}">
                <a16:creationId xmlns:a16="http://schemas.microsoft.com/office/drawing/2014/main" id="{7FEC98D4-49AC-E455-8CA8-E1EC5B9DAB2C}"/>
              </a:ext>
            </a:extLst>
          </p:cNvPr>
          <p:cNvSpPr txBox="1"/>
          <p:nvPr/>
        </p:nvSpPr>
        <p:spPr>
          <a:xfrm>
            <a:off x="0" y="1342349"/>
            <a:ext cx="9144000" cy="1323439"/>
          </a:xfrm>
          <a:prstGeom prst="rect">
            <a:avLst/>
          </a:prstGeom>
          <a:noFill/>
        </p:spPr>
        <p:txBody>
          <a:bodyPr wrap="square">
            <a:spAutoFit/>
          </a:bodyPr>
          <a:lstStyle/>
          <a:p>
            <a:pPr algn="ctr"/>
            <a:r>
              <a:rPr lang="en-US" altLang="zh-CN" sz="4000" b="1" dirty="0"/>
              <a:t>Integrating climate and health impacts in China’s power system operations</a:t>
            </a:r>
            <a:endParaRPr lang="zh-CN" altLang="en-US" sz="4000" dirty="0"/>
          </a:p>
        </p:txBody>
      </p:sp>
      <p:sp>
        <p:nvSpPr>
          <p:cNvPr id="2" name="Subtitle 2">
            <a:extLst>
              <a:ext uri="{FF2B5EF4-FFF2-40B4-BE49-F238E27FC236}">
                <a16:creationId xmlns:a16="http://schemas.microsoft.com/office/drawing/2014/main" id="{27507541-C3CC-19B7-DAC8-350C4077293F}"/>
              </a:ext>
            </a:extLst>
          </p:cNvPr>
          <p:cNvSpPr txBox="1">
            <a:spLocks/>
          </p:cNvSpPr>
          <p:nvPr/>
        </p:nvSpPr>
        <p:spPr bwMode="auto">
          <a:xfrm>
            <a:off x="187198" y="2663375"/>
            <a:ext cx="8713177" cy="105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spcAft>
                <a:spcPts val="0"/>
              </a:spcAft>
              <a:buFont typeface="Arial"/>
              <a:buNone/>
              <a:defRPr/>
            </a:pPr>
            <a:r>
              <a:rPr lang="en-US" sz="1700" b="1" dirty="0">
                <a:solidFill>
                  <a:schemeClr val="tx1">
                    <a:lumMod val="65000"/>
                    <a:lumOff val="35000"/>
                  </a:schemeClr>
                </a:solidFill>
                <a:ea typeface="+mn-ea"/>
              </a:rPr>
              <a:t>Q</a:t>
            </a:r>
            <a:r>
              <a:rPr lang="en-US" altLang="zh-CN" sz="1700" b="1" dirty="0">
                <a:solidFill>
                  <a:schemeClr val="tx1">
                    <a:lumMod val="65000"/>
                    <a:lumOff val="35000"/>
                  </a:schemeClr>
                </a:solidFill>
                <a:ea typeface="+mn-ea"/>
              </a:rPr>
              <a:t>ian Luo </a:t>
            </a:r>
          </a:p>
          <a:p>
            <a:pPr algn="ctr" fontAlgn="auto">
              <a:spcAft>
                <a:spcPts val="0"/>
              </a:spcAft>
              <a:buFont typeface="Arial"/>
              <a:buNone/>
              <a:defRPr/>
            </a:pPr>
            <a:r>
              <a:rPr lang="en-US" altLang="zh-CN" sz="1500" dirty="0">
                <a:solidFill>
                  <a:schemeClr val="tx1">
                    <a:lumMod val="65000"/>
                    <a:lumOff val="35000"/>
                  </a:schemeClr>
                </a:solidFill>
                <a:ea typeface="+mn-ea"/>
              </a:rPr>
              <a:t>PhD candidate advised by Drs. Jeremiah Johnson and Fernando Garcia Menendez</a:t>
            </a:r>
          </a:p>
          <a:p>
            <a:pPr algn="ctr" fontAlgn="auto">
              <a:spcAft>
                <a:spcPts val="0"/>
              </a:spcAft>
              <a:buFont typeface="Arial"/>
              <a:buNone/>
              <a:defRPr/>
            </a:pPr>
            <a:r>
              <a:rPr lang="en-US" altLang="zh-CN" sz="1500" dirty="0">
                <a:solidFill>
                  <a:schemeClr val="tx1">
                    <a:lumMod val="65000"/>
                    <a:lumOff val="35000"/>
                  </a:schemeClr>
                </a:solidFill>
                <a:ea typeface="+mn-ea"/>
              </a:rPr>
              <a:t>Department of Civil, Construction, and Environmental Engineering</a:t>
            </a:r>
          </a:p>
          <a:p>
            <a:pPr algn="ctr" fontAlgn="auto">
              <a:spcAft>
                <a:spcPts val="0"/>
              </a:spcAft>
              <a:buFont typeface="Arial"/>
              <a:buNone/>
              <a:defRPr/>
            </a:pPr>
            <a:r>
              <a:rPr lang="en-US" altLang="zh-CN" sz="1500" dirty="0">
                <a:solidFill>
                  <a:schemeClr val="tx1">
                    <a:lumMod val="65000"/>
                    <a:lumOff val="35000"/>
                  </a:schemeClr>
                </a:solidFill>
                <a:ea typeface="+mn-ea"/>
              </a:rPr>
              <a:t>North Carolina State University</a:t>
            </a:r>
          </a:p>
        </p:txBody>
      </p:sp>
    </p:spTree>
    <p:extLst>
      <p:ext uri="{BB962C8B-B14F-4D97-AF65-F5344CB8AC3E}">
        <p14:creationId xmlns:p14="http://schemas.microsoft.com/office/powerpoint/2010/main" val="52328719"/>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10</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Decarbonization scenarios</a:t>
            </a:r>
            <a:endParaRPr lang="zh-CN" altLang="en-US" dirty="0"/>
          </a:p>
        </p:txBody>
      </p:sp>
      <p:sp>
        <p:nvSpPr>
          <p:cNvPr id="4" name="Content Placeholder 2">
            <a:extLst>
              <a:ext uri="{FF2B5EF4-FFF2-40B4-BE49-F238E27FC236}">
                <a16:creationId xmlns:a16="http://schemas.microsoft.com/office/drawing/2014/main" id="{A488D8C1-F006-3299-A3B6-280C98CED1B2}"/>
              </a:ext>
            </a:extLst>
          </p:cNvPr>
          <p:cNvSpPr>
            <a:spLocks noGrp="1"/>
          </p:cNvSpPr>
          <p:nvPr>
            <p:ph idx="1"/>
          </p:nvPr>
        </p:nvSpPr>
        <p:spPr>
          <a:xfrm>
            <a:off x="457200" y="1393933"/>
            <a:ext cx="4800600" cy="3742533"/>
          </a:xfrm>
        </p:spPr>
        <p:txBody>
          <a:bodyPr>
            <a:normAutofit/>
          </a:bodyPr>
          <a:lstStyle/>
          <a:p>
            <a:r>
              <a:rPr lang="en-US" altLang="zh-CN" sz="1800" dirty="0"/>
              <a:t>Business as usual (BAU)</a:t>
            </a:r>
          </a:p>
          <a:p>
            <a:pPr lvl="1"/>
            <a:r>
              <a:rPr lang="en-US" altLang="zh-CN" sz="1600" dirty="0"/>
              <a:t>No CO</a:t>
            </a:r>
            <a:r>
              <a:rPr lang="en-US" altLang="zh-CN" sz="1200" dirty="0"/>
              <a:t>2</a:t>
            </a:r>
            <a:r>
              <a:rPr lang="en-US" altLang="zh-CN" sz="1600" dirty="0"/>
              <a:t> cap applied</a:t>
            </a:r>
          </a:p>
          <a:p>
            <a:r>
              <a:rPr lang="en-US" altLang="zh-CN" sz="1800" dirty="0"/>
              <a:t>Zero emissions in 2050 (</a:t>
            </a:r>
            <a:r>
              <a:rPr lang="en-US" altLang="zh-CN" sz="1800" dirty="0">
                <a:solidFill>
                  <a:schemeClr val="accent6"/>
                </a:solidFill>
              </a:rPr>
              <a:t>ZERO50</a:t>
            </a:r>
            <a:r>
              <a:rPr lang="en-US" altLang="zh-CN" sz="1800" dirty="0"/>
              <a:t>)</a:t>
            </a:r>
          </a:p>
          <a:p>
            <a:pPr lvl="1"/>
            <a:r>
              <a:rPr lang="en-US" altLang="zh-CN" sz="1600" dirty="0"/>
              <a:t>2025 emissions from BAU work as the carbon cap for the first period</a:t>
            </a:r>
          </a:p>
          <a:p>
            <a:pPr lvl="1"/>
            <a:r>
              <a:rPr lang="en-US" altLang="zh-CN" sz="1600" dirty="0"/>
              <a:t>Linearly decrease to 0 in 2050</a:t>
            </a:r>
          </a:p>
          <a:p>
            <a:r>
              <a:rPr lang="en-US" altLang="zh-CN" sz="1800" dirty="0"/>
              <a:t>Decarbonization acceleration</a:t>
            </a:r>
          </a:p>
          <a:p>
            <a:pPr lvl="1"/>
            <a:r>
              <a:rPr lang="en-US" altLang="zh-CN" sz="1600" dirty="0">
                <a:solidFill>
                  <a:srgbClr val="92D050"/>
                </a:solidFill>
              </a:rPr>
              <a:t>ZERO45</a:t>
            </a:r>
            <a:r>
              <a:rPr lang="en-US" altLang="zh-CN" sz="1600" dirty="0"/>
              <a:t>: Zero emissions by 2045</a:t>
            </a:r>
          </a:p>
          <a:p>
            <a:pPr lvl="1"/>
            <a:r>
              <a:rPr lang="en-US" altLang="zh-CN" sz="1600" dirty="0">
                <a:solidFill>
                  <a:schemeClr val="accent1"/>
                </a:solidFill>
              </a:rPr>
              <a:t>CAP80</a:t>
            </a:r>
            <a:r>
              <a:rPr lang="en-US" altLang="zh-CN" sz="1600" dirty="0"/>
              <a:t>: 20% lower emission limit than ZERO50</a:t>
            </a:r>
          </a:p>
          <a:p>
            <a:r>
              <a:rPr lang="en-US" altLang="zh-CN" sz="1800" dirty="0"/>
              <a:t>Health damage internalization (HDI)</a:t>
            </a:r>
          </a:p>
          <a:p>
            <a:pPr lvl="1"/>
            <a:r>
              <a:rPr lang="en-US" altLang="zh-CN" sz="1600" dirty="0">
                <a:solidFill>
                  <a:schemeClr val="accent6"/>
                </a:solidFill>
              </a:rPr>
              <a:t>ZERO50 </a:t>
            </a:r>
            <a:r>
              <a:rPr lang="en-US" altLang="zh-CN" sz="1600" dirty="0"/>
              <a:t>\ </a:t>
            </a:r>
            <a:r>
              <a:rPr lang="en-US" altLang="zh-CN" sz="1600" dirty="0">
                <a:solidFill>
                  <a:srgbClr val="85BD5F"/>
                </a:solidFill>
              </a:rPr>
              <a:t>ZERO45 </a:t>
            </a:r>
            <a:r>
              <a:rPr lang="en-US" altLang="zh-CN" sz="1600" dirty="0"/>
              <a:t>\ </a:t>
            </a:r>
            <a:r>
              <a:rPr lang="en-US" altLang="zh-CN" sz="1600" dirty="0">
                <a:solidFill>
                  <a:schemeClr val="accent1"/>
                </a:solidFill>
              </a:rPr>
              <a:t>CAP80</a:t>
            </a:r>
            <a:r>
              <a:rPr lang="en-US" altLang="zh-CN" sz="1600" dirty="0"/>
              <a:t> + HDI</a:t>
            </a:r>
          </a:p>
        </p:txBody>
      </p:sp>
      <p:pic>
        <p:nvPicPr>
          <p:cNvPr id="5" name="Picture 4">
            <a:extLst>
              <a:ext uri="{FF2B5EF4-FFF2-40B4-BE49-F238E27FC236}">
                <a16:creationId xmlns:a16="http://schemas.microsoft.com/office/drawing/2014/main" id="{E2BA7DCA-E029-189F-CF13-BAE7775AB765}"/>
              </a:ext>
            </a:extLst>
          </p:cNvPr>
          <p:cNvPicPr>
            <a:picLocks noChangeAspect="1"/>
          </p:cNvPicPr>
          <p:nvPr/>
        </p:nvPicPr>
        <p:blipFill rotWithShape="1">
          <a:blip r:embed="rId4">
            <a:clrChange>
              <a:clrFrom>
                <a:srgbClr val="FFFFFF"/>
              </a:clrFrom>
              <a:clrTo>
                <a:srgbClr val="FFFFFF">
                  <a:alpha val="0"/>
                </a:srgbClr>
              </a:clrTo>
            </a:clrChange>
          </a:blip>
          <a:srcRect b="2625"/>
          <a:stretch/>
        </p:blipFill>
        <p:spPr>
          <a:xfrm>
            <a:off x="5338224" y="1960899"/>
            <a:ext cx="3519055" cy="2085259"/>
          </a:xfrm>
          <a:prstGeom prst="rect">
            <a:avLst/>
          </a:prstGeom>
        </p:spPr>
      </p:pic>
    </p:spTree>
    <p:extLst>
      <p:ext uri="{BB962C8B-B14F-4D97-AF65-F5344CB8AC3E}">
        <p14:creationId xmlns:p14="http://schemas.microsoft.com/office/powerpoint/2010/main" val="1417227820"/>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11</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Future capacity </a:t>
            </a:r>
            <a:endParaRPr lang="zh-CN" altLang="en-US" dirty="0"/>
          </a:p>
        </p:txBody>
      </p:sp>
      <p:sp>
        <p:nvSpPr>
          <p:cNvPr id="7" name="Content Placeholder 2">
            <a:extLst>
              <a:ext uri="{FF2B5EF4-FFF2-40B4-BE49-F238E27FC236}">
                <a16:creationId xmlns:a16="http://schemas.microsoft.com/office/drawing/2014/main" id="{502E1908-A903-65E5-1933-D1B036E629B9}"/>
              </a:ext>
            </a:extLst>
          </p:cNvPr>
          <p:cNvSpPr txBox="1">
            <a:spLocks/>
          </p:cNvSpPr>
          <p:nvPr/>
        </p:nvSpPr>
        <p:spPr bwMode="auto">
          <a:xfrm>
            <a:off x="578344" y="3745647"/>
            <a:ext cx="7890742" cy="1405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dirty="0"/>
              <a:t>High renewable penetration level even without carbon cap</a:t>
            </a:r>
          </a:p>
          <a:p>
            <a:r>
              <a:rPr lang="en-US" altLang="zh-CN" dirty="0"/>
              <a:t>CO</a:t>
            </a:r>
            <a:r>
              <a:rPr lang="en-US" altLang="zh-CN" sz="2000" dirty="0"/>
              <a:t>2</a:t>
            </a:r>
            <a:r>
              <a:rPr lang="en-US" altLang="zh-CN" dirty="0"/>
              <a:t> abatement costs: $6 per ton of CO</a:t>
            </a:r>
            <a:r>
              <a:rPr lang="en-US" altLang="zh-CN" sz="2000" dirty="0"/>
              <a:t>2</a:t>
            </a:r>
            <a:r>
              <a:rPr lang="en-US" altLang="zh-CN" dirty="0"/>
              <a:t> under ZERO50</a:t>
            </a:r>
          </a:p>
          <a:p>
            <a:pPr lvl="1"/>
            <a:r>
              <a:rPr lang="en-US" altLang="zh-CN" dirty="0"/>
              <a:t>ZERO45 and CAP80 have CO2 abatement costs at $9 and $16 per ton on the basis on ZERO50</a:t>
            </a:r>
          </a:p>
          <a:p>
            <a:r>
              <a:rPr lang="en-US" altLang="zh-CN" dirty="0"/>
              <a:t>Most is coal-CCS due to high prices of natural gas</a:t>
            </a:r>
          </a:p>
        </p:txBody>
      </p:sp>
      <p:pic>
        <p:nvPicPr>
          <p:cNvPr id="9" name="Picture 4">
            <a:extLst>
              <a:ext uri="{FF2B5EF4-FFF2-40B4-BE49-F238E27FC236}">
                <a16:creationId xmlns:a16="http://schemas.microsoft.com/office/drawing/2014/main" id="{052B29C2-2252-F35C-CABB-D7B0C9671B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562" t="7963" r="3228"/>
          <a:stretch/>
        </p:blipFill>
        <p:spPr bwMode="auto">
          <a:xfrm>
            <a:off x="2920594" y="1662185"/>
            <a:ext cx="822536" cy="20819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0C81126-3F77-1D41-71B3-DDF9B5DA5A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57" t="8227" r="2835"/>
          <a:stretch/>
        </p:blipFill>
        <p:spPr bwMode="auto">
          <a:xfrm>
            <a:off x="1969315" y="1671638"/>
            <a:ext cx="822537" cy="207600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64B2A927-F4AD-3660-83B7-4DBB2C20BB04}"/>
              </a:ext>
            </a:extLst>
          </p:cNvPr>
          <p:cNvCxnSpPr/>
          <p:nvPr/>
        </p:nvCxnSpPr>
        <p:spPr>
          <a:xfrm flipV="1">
            <a:off x="2866554" y="1518169"/>
            <a:ext cx="0" cy="1828800"/>
          </a:xfrm>
          <a:prstGeom prst="line">
            <a:avLst/>
          </a:prstGeom>
          <a:ln w="38100">
            <a:prstDash val="sysDot"/>
          </a:ln>
        </p:spPr>
        <p:style>
          <a:lnRef idx="1">
            <a:schemeClr val="dk1"/>
          </a:lnRef>
          <a:fillRef idx="0">
            <a:schemeClr val="dk1"/>
          </a:fillRef>
          <a:effectRef idx="0">
            <a:schemeClr val="dk1"/>
          </a:effectRef>
          <a:fontRef idx="minor">
            <a:schemeClr val="tx1"/>
          </a:fontRef>
        </p:style>
      </p:cxnSp>
      <p:pic>
        <p:nvPicPr>
          <p:cNvPr id="18" name="Picture 6">
            <a:extLst>
              <a:ext uri="{FF2B5EF4-FFF2-40B4-BE49-F238E27FC236}">
                <a16:creationId xmlns:a16="http://schemas.microsoft.com/office/drawing/2014/main" id="{E6F7B0D7-A5C8-647A-8417-9DE7BFBF42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355" t="7963" r="3437"/>
          <a:stretch/>
        </p:blipFill>
        <p:spPr bwMode="auto">
          <a:xfrm>
            <a:off x="3875516" y="1662184"/>
            <a:ext cx="822536" cy="208195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7DC11B85-4200-4A7C-CD5E-462B371A0E1A}"/>
              </a:ext>
            </a:extLst>
          </p:cNvPr>
          <p:cNvCxnSpPr/>
          <p:nvPr/>
        </p:nvCxnSpPr>
        <p:spPr>
          <a:xfrm flipV="1">
            <a:off x="3818443" y="1480846"/>
            <a:ext cx="0" cy="1828800"/>
          </a:xfrm>
          <a:prstGeom prst="line">
            <a:avLst/>
          </a:prstGeom>
          <a:ln w="38100">
            <a:prstDash val="sysDot"/>
          </a:ln>
        </p:spPr>
        <p:style>
          <a:lnRef idx="1">
            <a:schemeClr val="dk1"/>
          </a:lnRef>
          <a:fillRef idx="0">
            <a:schemeClr val="dk1"/>
          </a:fillRef>
          <a:effectRef idx="0">
            <a:schemeClr val="dk1"/>
          </a:effectRef>
          <a:fontRef idx="minor">
            <a:schemeClr val="tx1"/>
          </a:fontRef>
        </p:style>
      </p:cxnSp>
      <p:pic>
        <p:nvPicPr>
          <p:cNvPr id="20" name="Picture 8">
            <a:extLst>
              <a:ext uri="{FF2B5EF4-FFF2-40B4-BE49-F238E27FC236}">
                <a16:creationId xmlns:a16="http://schemas.microsoft.com/office/drawing/2014/main" id="{8B185A96-3818-6BE9-135E-F6FD5C93AE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927" t="7963" r="2864"/>
          <a:stretch/>
        </p:blipFill>
        <p:spPr bwMode="auto">
          <a:xfrm>
            <a:off x="4818619" y="1662184"/>
            <a:ext cx="822536" cy="208195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47731AEA-4EB8-7135-78C4-BEF20BA40997}"/>
              </a:ext>
            </a:extLst>
          </p:cNvPr>
          <p:cNvCxnSpPr/>
          <p:nvPr/>
        </p:nvCxnSpPr>
        <p:spPr>
          <a:xfrm flipV="1">
            <a:off x="4760096" y="1516957"/>
            <a:ext cx="0" cy="1828800"/>
          </a:xfrm>
          <a:prstGeom prst="line">
            <a:avLst/>
          </a:prstGeom>
          <a:ln w="38100">
            <a:prstDash val="sysDot"/>
          </a:ln>
        </p:spPr>
        <p:style>
          <a:lnRef idx="1">
            <a:schemeClr val="dk1"/>
          </a:lnRef>
          <a:fillRef idx="0">
            <a:schemeClr val="dk1"/>
          </a:fillRef>
          <a:effectRef idx="0">
            <a:schemeClr val="dk1"/>
          </a:effectRef>
          <a:fontRef idx="minor">
            <a:schemeClr val="tx1"/>
          </a:fontRef>
        </p:style>
      </p:cxnSp>
      <p:graphicFrame>
        <p:nvGraphicFramePr>
          <p:cNvPr id="22" name="Chart 21">
            <a:extLst>
              <a:ext uri="{FF2B5EF4-FFF2-40B4-BE49-F238E27FC236}">
                <a16:creationId xmlns:a16="http://schemas.microsoft.com/office/drawing/2014/main" id="{E3590839-42B6-E4FE-8F7C-952355B12132}"/>
              </a:ext>
            </a:extLst>
          </p:cNvPr>
          <p:cNvGraphicFramePr>
            <a:graphicFrameLocks/>
          </p:cNvGraphicFramePr>
          <p:nvPr>
            <p:extLst>
              <p:ext uri="{D42A27DB-BD31-4B8C-83A1-F6EECF244321}">
                <p14:modId xmlns:p14="http://schemas.microsoft.com/office/powerpoint/2010/main" val="2703393559"/>
              </p:ext>
            </p:extLst>
          </p:nvPr>
        </p:nvGraphicFramePr>
        <p:xfrm>
          <a:off x="1802305" y="1634240"/>
          <a:ext cx="4376880" cy="1822267"/>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a:extLst>
              <a:ext uri="{FF2B5EF4-FFF2-40B4-BE49-F238E27FC236}">
                <a16:creationId xmlns:a16="http://schemas.microsoft.com/office/drawing/2014/main" id="{DE9AA89B-27A1-E0B5-6952-E9E0A576D537}"/>
              </a:ext>
            </a:extLst>
          </p:cNvPr>
          <p:cNvSpPr txBox="1"/>
          <p:nvPr/>
        </p:nvSpPr>
        <p:spPr>
          <a:xfrm rot="5400000">
            <a:off x="5185899" y="2380247"/>
            <a:ext cx="2258557" cy="276999"/>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Total CO</a:t>
            </a:r>
            <a:r>
              <a:rPr lang="en-US" altLang="zh-CN" sz="1050" b="1" dirty="0">
                <a:latin typeface="Arial" panose="020B0604020202020204" pitchFamily="34" charset="0"/>
                <a:cs typeface="Arial" panose="020B0604020202020204" pitchFamily="34" charset="0"/>
              </a:rPr>
              <a:t>2</a:t>
            </a:r>
            <a:r>
              <a:rPr lang="en-US" altLang="zh-CN" sz="1200" b="1" dirty="0">
                <a:latin typeface="Arial" panose="020B0604020202020204" pitchFamily="34" charset="0"/>
                <a:cs typeface="Arial" panose="020B0604020202020204" pitchFamily="34" charset="0"/>
              </a:rPr>
              <a:t> emissions (M tons)</a:t>
            </a:r>
            <a:endParaRPr lang="zh-CN" altLang="en-US" sz="1200" b="1"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1943563E-C285-EC3C-C66F-F73C39884BFA}"/>
              </a:ext>
            </a:extLst>
          </p:cNvPr>
          <p:cNvGrpSpPr/>
          <p:nvPr/>
        </p:nvGrpSpPr>
        <p:grpSpPr>
          <a:xfrm>
            <a:off x="1416058" y="1615047"/>
            <a:ext cx="579457" cy="1764323"/>
            <a:chOff x="2328048" y="1713326"/>
            <a:chExt cx="544654" cy="2472140"/>
          </a:xfrm>
          <a:noFill/>
        </p:grpSpPr>
        <p:sp>
          <p:nvSpPr>
            <p:cNvPr id="25" name="TextBox 24">
              <a:extLst>
                <a:ext uri="{FF2B5EF4-FFF2-40B4-BE49-F238E27FC236}">
                  <a16:creationId xmlns:a16="http://schemas.microsoft.com/office/drawing/2014/main" id="{1083B186-3792-4479-32B6-506671199633}"/>
                </a:ext>
              </a:extLst>
            </p:cNvPr>
            <p:cNvSpPr txBox="1"/>
            <p:nvPr/>
          </p:nvSpPr>
          <p:spPr>
            <a:xfrm>
              <a:off x="2332838" y="1713326"/>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10000</a:t>
              </a:r>
              <a:endParaRPr lang="zh-CN" altLang="en-US" sz="9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686525F-85D2-094D-9764-A30CEC623699}"/>
                </a:ext>
              </a:extLst>
            </p:cNvPr>
            <p:cNvSpPr txBox="1"/>
            <p:nvPr/>
          </p:nvSpPr>
          <p:spPr>
            <a:xfrm>
              <a:off x="2337843" y="2157656"/>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8000</a:t>
              </a:r>
              <a:endParaRPr lang="zh-CN" altLang="en-US" sz="9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56C13E0-584D-1CC3-FAC2-5D53FD6B5931}"/>
                </a:ext>
              </a:extLst>
            </p:cNvPr>
            <p:cNvSpPr txBox="1"/>
            <p:nvPr/>
          </p:nvSpPr>
          <p:spPr>
            <a:xfrm>
              <a:off x="2337437" y="2607221"/>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6000</a:t>
              </a:r>
              <a:endParaRPr lang="zh-CN" altLang="en-US" sz="9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F58CF7A-1236-350E-89FC-E6789D13288D}"/>
                </a:ext>
              </a:extLst>
            </p:cNvPr>
            <p:cNvSpPr txBox="1"/>
            <p:nvPr/>
          </p:nvSpPr>
          <p:spPr>
            <a:xfrm>
              <a:off x="2328048" y="3060739"/>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40000</a:t>
              </a:r>
              <a:endParaRPr lang="zh-CN" altLang="en-US" sz="9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471C0D1-F5F7-6368-726F-372C52D412F4}"/>
                </a:ext>
              </a:extLst>
            </p:cNvPr>
            <p:cNvSpPr txBox="1"/>
            <p:nvPr/>
          </p:nvSpPr>
          <p:spPr>
            <a:xfrm>
              <a:off x="2333053" y="3505069"/>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2000</a:t>
              </a:r>
              <a:endParaRPr lang="zh-CN" altLang="en-US" sz="9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DDAD2A9-E364-E934-B4FB-D3C97CCDA0FA}"/>
                </a:ext>
              </a:extLst>
            </p:cNvPr>
            <p:cNvSpPr txBox="1"/>
            <p:nvPr/>
          </p:nvSpPr>
          <p:spPr>
            <a:xfrm>
              <a:off x="2332647" y="3954634"/>
              <a:ext cx="534859" cy="230832"/>
            </a:xfrm>
            <a:prstGeom prst="rect">
              <a:avLst/>
            </a:prstGeom>
            <a:grpFill/>
          </p:spPr>
          <p:txBody>
            <a:bodyPr wrap="square" rtlCol="0">
              <a:spAutoFit/>
            </a:bodyPr>
            <a:lstStyle/>
            <a:p>
              <a:pPr algn="r"/>
              <a:r>
                <a:rPr lang="en-US" altLang="zh-CN" sz="900" dirty="0">
                  <a:latin typeface="Arial" panose="020B0604020202020204" pitchFamily="34" charset="0"/>
                  <a:cs typeface="Arial" panose="020B0604020202020204" pitchFamily="34" charset="0"/>
                </a:rPr>
                <a:t>0</a:t>
              </a:r>
              <a:endParaRPr lang="zh-CN" altLang="en-US" sz="900" dirty="0">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1CFD46DC-96E6-7983-A3CF-A99C838BF1DE}"/>
              </a:ext>
            </a:extLst>
          </p:cNvPr>
          <p:cNvSpPr txBox="1"/>
          <p:nvPr/>
        </p:nvSpPr>
        <p:spPr>
          <a:xfrm rot="16200000" flipH="1">
            <a:off x="448251" y="2331999"/>
            <a:ext cx="1883390" cy="276999"/>
          </a:xfrm>
          <a:prstGeom prst="rect">
            <a:avLst/>
          </a:prstGeom>
          <a:noFill/>
        </p:spPr>
        <p:txBody>
          <a:bodyPr wrap="square" rtlCol="0">
            <a:spAutoFit/>
          </a:bodyPr>
          <a:lstStyle/>
          <a:p>
            <a:pPr algn="ctr"/>
            <a:r>
              <a:rPr lang="en-US" altLang="zh-CN" sz="1200" b="1" dirty="0">
                <a:latin typeface="Arial" panose="020B0604020202020204" pitchFamily="34" charset="0"/>
                <a:cs typeface="Arial" panose="020B0604020202020204" pitchFamily="34" charset="0"/>
              </a:rPr>
              <a:t>Installed capacity (GW)</a:t>
            </a:r>
            <a:endParaRPr lang="zh-CN" altLang="en-US" sz="1200" b="1" dirty="0">
              <a:latin typeface="Arial" panose="020B0604020202020204" pitchFamily="34" charset="0"/>
              <a:cs typeface="Arial" panose="020B0604020202020204" pitchFamily="34" charset="0"/>
            </a:endParaRPr>
          </a:p>
        </p:txBody>
      </p:sp>
      <p:grpSp>
        <p:nvGrpSpPr>
          <p:cNvPr id="4135" name="Group 4134">
            <a:extLst>
              <a:ext uri="{FF2B5EF4-FFF2-40B4-BE49-F238E27FC236}">
                <a16:creationId xmlns:a16="http://schemas.microsoft.com/office/drawing/2014/main" id="{4E3C78B2-F74D-B5E9-0951-5D0E1AECE3F0}"/>
              </a:ext>
            </a:extLst>
          </p:cNvPr>
          <p:cNvGrpSpPr/>
          <p:nvPr/>
        </p:nvGrpSpPr>
        <p:grpSpPr>
          <a:xfrm>
            <a:off x="6512389" y="1558381"/>
            <a:ext cx="1211684" cy="1998693"/>
            <a:chOff x="9564221" y="1476252"/>
            <a:chExt cx="1211684" cy="1998693"/>
          </a:xfrm>
        </p:grpSpPr>
        <p:grpSp>
          <p:nvGrpSpPr>
            <p:cNvPr id="4101" name="Group 4100">
              <a:extLst>
                <a:ext uri="{FF2B5EF4-FFF2-40B4-BE49-F238E27FC236}">
                  <a16:creationId xmlns:a16="http://schemas.microsoft.com/office/drawing/2014/main" id="{8D183B84-4C9C-4C04-4E70-EA618E0D5F78}"/>
                </a:ext>
              </a:extLst>
            </p:cNvPr>
            <p:cNvGrpSpPr/>
            <p:nvPr/>
          </p:nvGrpSpPr>
          <p:grpSpPr>
            <a:xfrm>
              <a:off x="9564221" y="1476252"/>
              <a:ext cx="1211684" cy="701605"/>
              <a:chOff x="545864" y="1615381"/>
              <a:chExt cx="1697791" cy="983076"/>
            </a:xfrm>
          </p:grpSpPr>
          <p:grpSp>
            <p:nvGrpSpPr>
              <p:cNvPr id="4122" name="Group 4121">
                <a:extLst>
                  <a:ext uri="{FF2B5EF4-FFF2-40B4-BE49-F238E27FC236}">
                    <a16:creationId xmlns:a16="http://schemas.microsoft.com/office/drawing/2014/main" id="{53CDF3BF-8F0A-765B-9712-A08ABBD1FA0A}"/>
                  </a:ext>
                </a:extLst>
              </p:cNvPr>
              <p:cNvGrpSpPr/>
              <p:nvPr/>
            </p:nvGrpSpPr>
            <p:grpSpPr>
              <a:xfrm>
                <a:off x="545864" y="1615381"/>
                <a:ext cx="1697791" cy="533734"/>
                <a:chOff x="545864" y="1615381"/>
                <a:chExt cx="1697791" cy="533734"/>
              </a:xfrm>
            </p:grpSpPr>
            <p:sp>
              <p:nvSpPr>
                <p:cNvPr id="4128" name="Rectangle 4127">
                  <a:extLst>
                    <a:ext uri="{FF2B5EF4-FFF2-40B4-BE49-F238E27FC236}">
                      <a16:creationId xmlns:a16="http://schemas.microsoft.com/office/drawing/2014/main" id="{B8000A6F-6D6E-D215-9DC3-5B498AD56CBF}"/>
                    </a:ext>
                  </a:extLst>
                </p:cNvPr>
                <p:cNvSpPr/>
                <p:nvPr/>
              </p:nvSpPr>
              <p:spPr>
                <a:xfrm>
                  <a:off x="545864" y="1682949"/>
                  <a:ext cx="274320" cy="137160"/>
                </a:xfrm>
                <a:prstGeom prst="rect">
                  <a:avLst/>
                </a:prstGeom>
                <a:solidFill>
                  <a:srgbClr val="306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29" name="TextBox 4128">
                  <a:extLst>
                    <a:ext uri="{FF2B5EF4-FFF2-40B4-BE49-F238E27FC236}">
                      <a16:creationId xmlns:a16="http://schemas.microsoft.com/office/drawing/2014/main" id="{E53A2C52-FAE5-E287-BDD2-2C4412998433}"/>
                    </a:ext>
                  </a:extLst>
                </p:cNvPr>
                <p:cNvSpPr txBox="1"/>
                <p:nvPr/>
              </p:nvSpPr>
              <p:spPr>
                <a:xfrm>
                  <a:off x="776806" y="1615381"/>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Pumped Hydro</a:t>
                  </a:r>
                  <a:endParaRPr lang="zh-CN" altLang="en-US" sz="900" dirty="0">
                    <a:latin typeface="Arial" panose="020B0604020202020204" pitchFamily="34" charset="0"/>
                    <a:cs typeface="Arial" panose="020B0604020202020204" pitchFamily="34" charset="0"/>
                  </a:endParaRPr>
                </a:p>
              </p:txBody>
            </p:sp>
            <p:sp>
              <p:nvSpPr>
                <p:cNvPr id="4130" name="Rectangle 4129">
                  <a:extLst>
                    <a:ext uri="{FF2B5EF4-FFF2-40B4-BE49-F238E27FC236}">
                      <a16:creationId xmlns:a16="http://schemas.microsoft.com/office/drawing/2014/main" id="{E94E8B8F-3D0C-62D4-867B-2F7899A47D74}"/>
                    </a:ext>
                  </a:extLst>
                </p:cNvPr>
                <p:cNvSpPr/>
                <p:nvPr/>
              </p:nvSpPr>
              <p:spPr>
                <a:xfrm>
                  <a:off x="545864" y="1907620"/>
                  <a:ext cx="274320" cy="137160"/>
                </a:xfrm>
                <a:prstGeom prst="rect">
                  <a:avLst/>
                </a:prstGeom>
                <a:solidFill>
                  <a:srgbClr val="ED3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31" name="TextBox 4130">
                  <a:extLst>
                    <a:ext uri="{FF2B5EF4-FFF2-40B4-BE49-F238E27FC236}">
                      <a16:creationId xmlns:a16="http://schemas.microsoft.com/office/drawing/2014/main" id="{D02FD79C-1AD5-E417-C82E-749D1C0D6949}"/>
                    </a:ext>
                  </a:extLst>
                </p:cNvPr>
                <p:cNvSpPr txBox="1"/>
                <p:nvPr/>
              </p:nvSpPr>
              <p:spPr>
                <a:xfrm>
                  <a:off x="776806" y="1840052"/>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Battery</a:t>
                  </a:r>
                  <a:endParaRPr lang="zh-CN" altLang="en-US" sz="900" dirty="0">
                    <a:latin typeface="Arial" panose="020B0604020202020204" pitchFamily="34" charset="0"/>
                    <a:cs typeface="Arial" panose="020B0604020202020204" pitchFamily="34" charset="0"/>
                  </a:endParaRPr>
                </a:p>
              </p:txBody>
            </p:sp>
          </p:grpSp>
          <p:grpSp>
            <p:nvGrpSpPr>
              <p:cNvPr id="4123" name="Group 4122">
                <a:extLst>
                  <a:ext uri="{FF2B5EF4-FFF2-40B4-BE49-F238E27FC236}">
                    <a16:creationId xmlns:a16="http://schemas.microsoft.com/office/drawing/2014/main" id="{16B88F70-5178-2109-C851-124F5FB33BE8}"/>
                  </a:ext>
                </a:extLst>
              </p:cNvPr>
              <p:cNvGrpSpPr/>
              <p:nvPr/>
            </p:nvGrpSpPr>
            <p:grpSpPr>
              <a:xfrm>
                <a:off x="545864" y="2064723"/>
                <a:ext cx="1697791" cy="533734"/>
                <a:chOff x="545864" y="1520131"/>
                <a:chExt cx="1697791" cy="533734"/>
              </a:xfrm>
            </p:grpSpPr>
            <p:sp>
              <p:nvSpPr>
                <p:cNvPr id="4124" name="Rectangle 4123">
                  <a:extLst>
                    <a:ext uri="{FF2B5EF4-FFF2-40B4-BE49-F238E27FC236}">
                      <a16:creationId xmlns:a16="http://schemas.microsoft.com/office/drawing/2014/main" id="{170A2B85-49CB-9ED7-F1B5-AB36ED29CE02}"/>
                    </a:ext>
                  </a:extLst>
                </p:cNvPr>
                <p:cNvSpPr/>
                <p:nvPr/>
              </p:nvSpPr>
              <p:spPr>
                <a:xfrm>
                  <a:off x="545864" y="1587699"/>
                  <a:ext cx="274320" cy="137160"/>
                </a:xfrm>
                <a:prstGeom prst="rect">
                  <a:avLst/>
                </a:prstGeom>
                <a:solidFill>
                  <a:srgbClr val="F9E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25" name="TextBox 4124">
                  <a:extLst>
                    <a:ext uri="{FF2B5EF4-FFF2-40B4-BE49-F238E27FC236}">
                      <a16:creationId xmlns:a16="http://schemas.microsoft.com/office/drawing/2014/main" id="{48CA5DC4-657E-2F44-CE27-1F66C5C49C9A}"/>
                    </a:ext>
                  </a:extLst>
                </p:cNvPr>
                <p:cNvSpPr txBox="1"/>
                <p:nvPr/>
              </p:nvSpPr>
              <p:spPr>
                <a:xfrm>
                  <a:off x="776806" y="1520131"/>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PV</a:t>
                  </a:r>
                  <a:endParaRPr lang="zh-CN" altLang="en-US" sz="900" dirty="0">
                    <a:latin typeface="Arial" panose="020B0604020202020204" pitchFamily="34" charset="0"/>
                    <a:cs typeface="Arial" panose="020B0604020202020204" pitchFamily="34" charset="0"/>
                  </a:endParaRPr>
                </a:p>
              </p:txBody>
            </p:sp>
            <p:sp>
              <p:nvSpPr>
                <p:cNvPr id="4126" name="Rectangle 4125">
                  <a:extLst>
                    <a:ext uri="{FF2B5EF4-FFF2-40B4-BE49-F238E27FC236}">
                      <a16:creationId xmlns:a16="http://schemas.microsoft.com/office/drawing/2014/main" id="{9DCAAD59-8513-7773-BAB6-8DD184551591}"/>
                    </a:ext>
                  </a:extLst>
                </p:cNvPr>
                <p:cNvSpPr/>
                <p:nvPr/>
              </p:nvSpPr>
              <p:spPr>
                <a:xfrm>
                  <a:off x="545864" y="1812370"/>
                  <a:ext cx="274320" cy="137160"/>
                </a:xfrm>
                <a:prstGeom prst="rect">
                  <a:avLst/>
                </a:prstGeom>
                <a:solidFill>
                  <a:srgbClr val="3F7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27" name="TextBox 4126">
                  <a:extLst>
                    <a:ext uri="{FF2B5EF4-FFF2-40B4-BE49-F238E27FC236}">
                      <a16:creationId xmlns:a16="http://schemas.microsoft.com/office/drawing/2014/main" id="{051A69A3-2C85-D0BA-E03B-F935B1F48704}"/>
                    </a:ext>
                  </a:extLst>
                </p:cNvPr>
                <p:cNvSpPr txBox="1"/>
                <p:nvPr/>
              </p:nvSpPr>
              <p:spPr>
                <a:xfrm>
                  <a:off x="776806" y="1744802"/>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Offshore Wind</a:t>
                  </a:r>
                  <a:endParaRPr lang="zh-CN" altLang="en-US" sz="900" dirty="0">
                    <a:latin typeface="Arial" panose="020B0604020202020204" pitchFamily="34" charset="0"/>
                    <a:cs typeface="Arial" panose="020B0604020202020204" pitchFamily="34" charset="0"/>
                  </a:endParaRPr>
                </a:p>
              </p:txBody>
            </p:sp>
          </p:grpSp>
        </p:grpSp>
        <p:grpSp>
          <p:nvGrpSpPr>
            <p:cNvPr id="4102" name="Group 4101">
              <a:extLst>
                <a:ext uri="{FF2B5EF4-FFF2-40B4-BE49-F238E27FC236}">
                  <a16:creationId xmlns:a16="http://schemas.microsoft.com/office/drawing/2014/main" id="{7CFE78E6-E8BE-25D0-092A-563EB2229A5B}"/>
                </a:ext>
              </a:extLst>
            </p:cNvPr>
            <p:cNvGrpSpPr/>
            <p:nvPr/>
          </p:nvGrpSpPr>
          <p:grpSpPr>
            <a:xfrm>
              <a:off x="9564221" y="2114210"/>
              <a:ext cx="1211684" cy="701605"/>
              <a:chOff x="545864" y="1615381"/>
              <a:chExt cx="1697791" cy="983076"/>
            </a:xfrm>
          </p:grpSpPr>
          <p:grpSp>
            <p:nvGrpSpPr>
              <p:cNvPr id="4112" name="Group 4111">
                <a:extLst>
                  <a:ext uri="{FF2B5EF4-FFF2-40B4-BE49-F238E27FC236}">
                    <a16:creationId xmlns:a16="http://schemas.microsoft.com/office/drawing/2014/main" id="{8712FA1B-8C75-9222-1835-849563EB3B9E}"/>
                  </a:ext>
                </a:extLst>
              </p:cNvPr>
              <p:cNvGrpSpPr/>
              <p:nvPr/>
            </p:nvGrpSpPr>
            <p:grpSpPr>
              <a:xfrm>
                <a:off x="545864" y="1615381"/>
                <a:ext cx="1697791" cy="533734"/>
                <a:chOff x="545864" y="1615381"/>
                <a:chExt cx="1697791" cy="533734"/>
              </a:xfrm>
            </p:grpSpPr>
            <p:sp>
              <p:nvSpPr>
                <p:cNvPr id="4118" name="Rectangle 4117">
                  <a:extLst>
                    <a:ext uri="{FF2B5EF4-FFF2-40B4-BE49-F238E27FC236}">
                      <a16:creationId xmlns:a16="http://schemas.microsoft.com/office/drawing/2014/main" id="{9F45811A-9A6B-8862-C608-D24FA32B5E3E}"/>
                    </a:ext>
                  </a:extLst>
                </p:cNvPr>
                <p:cNvSpPr/>
                <p:nvPr/>
              </p:nvSpPr>
              <p:spPr>
                <a:xfrm>
                  <a:off x="545864" y="1682949"/>
                  <a:ext cx="274320" cy="137160"/>
                </a:xfrm>
                <a:prstGeom prst="rect">
                  <a:avLst/>
                </a:prstGeom>
                <a:solidFill>
                  <a:srgbClr val="5FB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19" name="TextBox 4118">
                  <a:extLst>
                    <a:ext uri="{FF2B5EF4-FFF2-40B4-BE49-F238E27FC236}">
                      <a16:creationId xmlns:a16="http://schemas.microsoft.com/office/drawing/2014/main" id="{DE588456-B61F-EE07-AC18-3B0EDDA548E5}"/>
                    </a:ext>
                  </a:extLst>
                </p:cNvPr>
                <p:cNvSpPr txBox="1"/>
                <p:nvPr/>
              </p:nvSpPr>
              <p:spPr>
                <a:xfrm>
                  <a:off x="776806" y="1615381"/>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Onshore Wind</a:t>
                  </a:r>
                  <a:endParaRPr lang="zh-CN" altLang="en-US" sz="900" dirty="0">
                    <a:latin typeface="Arial" panose="020B0604020202020204" pitchFamily="34" charset="0"/>
                    <a:cs typeface="Arial" panose="020B0604020202020204" pitchFamily="34" charset="0"/>
                  </a:endParaRPr>
                </a:p>
              </p:txBody>
            </p:sp>
            <p:sp>
              <p:nvSpPr>
                <p:cNvPr id="4120" name="Rectangle 4119">
                  <a:extLst>
                    <a:ext uri="{FF2B5EF4-FFF2-40B4-BE49-F238E27FC236}">
                      <a16:creationId xmlns:a16="http://schemas.microsoft.com/office/drawing/2014/main" id="{BE46AB07-BF13-8743-C8F4-38EA82C1FC86}"/>
                    </a:ext>
                  </a:extLst>
                </p:cNvPr>
                <p:cNvSpPr/>
                <p:nvPr/>
              </p:nvSpPr>
              <p:spPr>
                <a:xfrm>
                  <a:off x="545864" y="1907620"/>
                  <a:ext cx="274320" cy="137160"/>
                </a:xfrm>
                <a:prstGeom prst="rect">
                  <a:avLst/>
                </a:prstGeom>
                <a:solidFill>
                  <a:srgbClr val="6C9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21" name="TextBox 4120">
                  <a:extLst>
                    <a:ext uri="{FF2B5EF4-FFF2-40B4-BE49-F238E27FC236}">
                      <a16:creationId xmlns:a16="http://schemas.microsoft.com/office/drawing/2014/main" id="{0EF89F4B-FA7C-D46B-FF48-98875104BD91}"/>
                    </a:ext>
                  </a:extLst>
                </p:cNvPr>
                <p:cNvSpPr txBox="1"/>
                <p:nvPr/>
              </p:nvSpPr>
              <p:spPr>
                <a:xfrm>
                  <a:off x="776806" y="1840052"/>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Hydropower</a:t>
                  </a:r>
                  <a:endParaRPr lang="zh-CN" altLang="en-US" sz="900" dirty="0">
                    <a:latin typeface="Arial" panose="020B0604020202020204" pitchFamily="34" charset="0"/>
                    <a:cs typeface="Arial" panose="020B0604020202020204" pitchFamily="34" charset="0"/>
                  </a:endParaRPr>
                </a:p>
              </p:txBody>
            </p:sp>
          </p:grpSp>
          <p:grpSp>
            <p:nvGrpSpPr>
              <p:cNvPr id="4113" name="Group 4112">
                <a:extLst>
                  <a:ext uri="{FF2B5EF4-FFF2-40B4-BE49-F238E27FC236}">
                    <a16:creationId xmlns:a16="http://schemas.microsoft.com/office/drawing/2014/main" id="{7F2D419B-97D5-9A6B-52B4-C392725C8633}"/>
                  </a:ext>
                </a:extLst>
              </p:cNvPr>
              <p:cNvGrpSpPr/>
              <p:nvPr/>
            </p:nvGrpSpPr>
            <p:grpSpPr>
              <a:xfrm>
                <a:off x="545864" y="2064723"/>
                <a:ext cx="1697791" cy="533734"/>
                <a:chOff x="545864" y="1520131"/>
                <a:chExt cx="1697791" cy="533734"/>
              </a:xfrm>
            </p:grpSpPr>
            <p:sp>
              <p:nvSpPr>
                <p:cNvPr id="4114" name="Rectangle 4113">
                  <a:extLst>
                    <a:ext uri="{FF2B5EF4-FFF2-40B4-BE49-F238E27FC236}">
                      <a16:creationId xmlns:a16="http://schemas.microsoft.com/office/drawing/2014/main" id="{C4E334F6-DD2C-8EE3-CB84-971B4A5103EF}"/>
                    </a:ext>
                  </a:extLst>
                </p:cNvPr>
                <p:cNvSpPr/>
                <p:nvPr/>
              </p:nvSpPr>
              <p:spPr>
                <a:xfrm>
                  <a:off x="545864" y="1587699"/>
                  <a:ext cx="274320" cy="137160"/>
                </a:xfrm>
                <a:prstGeom prst="rect">
                  <a:avLst/>
                </a:prstGeom>
                <a:solidFill>
                  <a:srgbClr val="885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15" name="TextBox 4114">
                  <a:extLst>
                    <a:ext uri="{FF2B5EF4-FFF2-40B4-BE49-F238E27FC236}">
                      <a16:creationId xmlns:a16="http://schemas.microsoft.com/office/drawing/2014/main" id="{48E206D8-2C3D-B7A6-9F9A-C0A4B353BBC0}"/>
                    </a:ext>
                  </a:extLst>
                </p:cNvPr>
                <p:cNvSpPr txBox="1"/>
                <p:nvPr/>
              </p:nvSpPr>
              <p:spPr>
                <a:xfrm>
                  <a:off x="776806" y="1520131"/>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Nuclear</a:t>
                  </a:r>
                  <a:endParaRPr lang="zh-CN" altLang="en-US" sz="900" dirty="0">
                    <a:latin typeface="Arial" panose="020B0604020202020204" pitchFamily="34" charset="0"/>
                    <a:cs typeface="Arial" panose="020B0604020202020204" pitchFamily="34" charset="0"/>
                  </a:endParaRPr>
                </a:p>
              </p:txBody>
            </p:sp>
            <p:sp>
              <p:nvSpPr>
                <p:cNvPr id="4116" name="Rectangle 4115">
                  <a:extLst>
                    <a:ext uri="{FF2B5EF4-FFF2-40B4-BE49-F238E27FC236}">
                      <a16:creationId xmlns:a16="http://schemas.microsoft.com/office/drawing/2014/main" id="{026632CB-2583-350E-4453-6D94D54DCD0C}"/>
                    </a:ext>
                  </a:extLst>
                </p:cNvPr>
                <p:cNvSpPr/>
                <p:nvPr/>
              </p:nvSpPr>
              <p:spPr>
                <a:xfrm>
                  <a:off x="545864" y="1812370"/>
                  <a:ext cx="274320" cy="137160"/>
                </a:xfrm>
                <a:prstGeom prst="rect">
                  <a:avLst/>
                </a:prstGeom>
                <a:solidFill>
                  <a:srgbClr val="D1B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17" name="TextBox 4116">
                  <a:extLst>
                    <a:ext uri="{FF2B5EF4-FFF2-40B4-BE49-F238E27FC236}">
                      <a16:creationId xmlns:a16="http://schemas.microsoft.com/office/drawing/2014/main" id="{97CBF73B-BB5A-2166-F729-F44B4A1E22F3}"/>
                    </a:ext>
                  </a:extLst>
                </p:cNvPr>
                <p:cNvSpPr txBox="1"/>
                <p:nvPr/>
              </p:nvSpPr>
              <p:spPr>
                <a:xfrm>
                  <a:off x="776806" y="1744802"/>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Gas CCS</a:t>
                  </a:r>
                  <a:endParaRPr lang="zh-CN" altLang="en-US" sz="900" dirty="0">
                    <a:latin typeface="Arial" panose="020B0604020202020204" pitchFamily="34" charset="0"/>
                    <a:cs typeface="Arial" panose="020B0604020202020204" pitchFamily="34" charset="0"/>
                  </a:endParaRPr>
                </a:p>
              </p:txBody>
            </p:sp>
          </p:grpSp>
        </p:grpSp>
        <p:grpSp>
          <p:nvGrpSpPr>
            <p:cNvPr id="4103" name="Group 4102">
              <a:extLst>
                <a:ext uri="{FF2B5EF4-FFF2-40B4-BE49-F238E27FC236}">
                  <a16:creationId xmlns:a16="http://schemas.microsoft.com/office/drawing/2014/main" id="{181E33E2-3DA9-2A8F-2A0D-D33D5E818A8A}"/>
                </a:ext>
              </a:extLst>
            </p:cNvPr>
            <p:cNvGrpSpPr/>
            <p:nvPr/>
          </p:nvGrpSpPr>
          <p:grpSpPr>
            <a:xfrm>
              <a:off x="9564221" y="2768157"/>
              <a:ext cx="1211684" cy="541261"/>
              <a:chOff x="545864" y="1615381"/>
              <a:chExt cx="1697791" cy="758406"/>
            </a:xfrm>
          </p:grpSpPr>
          <p:grpSp>
            <p:nvGrpSpPr>
              <p:cNvPr id="4104" name="Group 4103">
                <a:extLst>
                  <a:ext uri="{FF2B5EF4-FFF2-40B4-BE49-F238E27FC236}">
                    <a16:creationId xmlns:a16="http://schemas.microsoft.com/office/drawing/2014/main" id="{2570EF77-FAAB-9593-4422-7EAA6166E05C}"/>
                  </a:ext>
                </a:extLst>
              </p:cNvPr>
              <p:cNvGrpSpPr/>
              <p:nvPr/>
            </p:nvGrpSpPr>
            <p:grpSpPr>
              <a:xfrm>
                <a:off x="545864" y="1615381"/>
                <a:ext cx="1697791" cy="533737"/>
                <a:chOff x="545864" y="1615381"/>
                <a:chExt cx="1697791" cy="533737"/>
              </a:xfrm>
            </p:grpSpPr>
            <p:sp>
              <p:nvSpPr>
                <p:cNvPr id="4108" name="Rectangle 4107">
                  <a:extLst>
                    <a:ext uri="{FF2B5EF4-FFF2-40B4-BE49-F238E27FC236}">
                      <a16:creationId xmlns:a16="http://schemas.microsoft.com/office/drawing/2014/main" id="{745E361B-0F0F-515F-6402-5CAC08091B5D}"/>
                    </a:ext>
                  </a:extLst>
                </p:cNvPr>
                <p:cNvSpPr/>
                <p:nvPr/>
              </p:nvSpPr>
              <p:spPr>
                <a:xfrm>
                  <a:off x="545864" y="1682949"/>
                  <a:ext cx="274320" cy="137160"/>
                </a:xfrm>
                <a:prstGeom prst="rect">
                  <a:avLst/>
                </a:prstGeom>
                <a:solidFill>
                  <a:srgbClr val="582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09" name="TextBox 4108">
                  <a:extLst>
                    <a:ext uri="{FF2B5EF4-FFF2-40B4-BE49-F238E27FC236}">
                      <a16:creationId xmlns:a16="http://schemas.microsoft.com/office/drawing/2014/main" id="{ED1B9BD1-8934-6306-F91B-5304E06D4E67}"/>
                    </a:ext>
                  </a:extLst>
                </p:cNvPr>
                <p:cNvSpPr txBox="1"/>
                <p:nvPr/>
              </p:nvSpPr>
              <p:spPr>
                <a:xfrm>
                  <a:off x="776806" y="1615381"/>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Gas</a:t>
                  </a:r>
                  <a:endParaRPr lang="zh-CN" altLang="en-US" sz="900" dirty="0">
                    <a:latin typeface="Arial" panose="020B0604020202020204" pitchFamily="34" charset="0"/>
                    <a:cs typeface="Arial" panose="020B0604020202020204" pitchFamily="34" charset="0"/>
                  </a:endParaRPr>
                </a:p>
              </p:txBody>
            </p:sp>
            <p:sp>
              <p:nvSpPr>
                <p:cNvPr id="4110" name="Rectangle 4109">
                  <a:extLst>
                    <a:ext uri="{FF2B5EF4-FFF2-40B4-BE49-F238E27FC236}">
                      <a16:creationId xmlns:a16="http://schemas.microsoft.com/office/drawing/2014/main" id="{E10561C7-B327-CF12-7287-1AA779D28D60}"/>
                    </a:ext>
                  </a:extLst>
                </p:cNvPr>
                <p:cNvSpPr/>
                <p:nvPr/>
              </p:nvSpPr>
              <p:spPr>
                <a:xfrm>
                  <a:off x="545864" y="1907620"/>
                  <a:ext cx="274320" cy="137160"/>
                </a:xfrm>
                <a:prstGeom prst="rect">
                  <a:avLst/>
                </a:prstGeom>
                <a:solidFill>
                  <a:srgbClr val="8B8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11" name="TextBox 4110">
                  <a:extLst>
                    <a:ext uri="{FF2B5EF4-FFF2-40B4-BE49-F238E27FC236}">
                      <a16:creationId xmlns:a16="http://schemas.microsoft.com/office/drawing/2014/main" id="{DF90CDC4-662B-3D19-4BE5-BD3B944B764B}"/>
                    </a:ext>
                  </a:extLst>
                </p:cNvPr>
                <p:cNvSpPr txBox="1"/>
                <p:nvPr/>
              </p:nvSpPr>
              <p:spPr>
                <a:xfrm>
                  <a:off x="776806" y="1840055"/>
                  <a:ext cx="1466849" cy="30906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Coal CCS</a:t>
                  </a:r>
                  <a:endParaRPr lang="zh-CN" altLang="en-US" sz="900" dirty="0">
                    <a:latin typeface="Arial" panose="020B0604020202020204" pitchFamily="34" charset="0"/>
                    <a:cs typeface="Arial" panose="020B0604020202020204" pitchFamily="34" charset="0"/>
                  </a:endParaRPr>
                </a:p>
              </p:txBody>
            </p:sp>
          </p:grpSp>
          <p:grpSp>
            <p:nvGrpSpPr>
              <p:cNvPr id="4105" name="Group 4104">
                <a:extLst>
                  <a:ext uri="{FF2B5EF4-FFF2-40B4-BE49-F238E27FC236}">
                    <a16:creationId xmlns:a16="http://schemas.microsoft.com/office/drawing/2014/main" id="{1AADF0A7-A1BF-8BE2-F6CD-10B112B243CC}"/>
                  </a:ext>
                </a:extLst>
              </p:cNvPr>
              <p:cNvGrpSpPr/>
              <p:nvPr/>
            </p:nvGrpSpPr>
            <p:grpSpPr>
              <a:xfrm>
                <a:off x="545864" y="2064723"/>
                <a:ext cx="1697791" cy="309064"/>
                <a:chOff x="545864" y="1520131"/>
                <a:chExt cx="1697791" cy="309064"/>
              </a:xfrm>
            </p:grpSpPr>
            <p:sp>
              <p:nvSpPr>
                <p:cNvPr id="4106" name="Rectangle 4105">
                  <a:extLst>
                    <a:ext uri="{FF2B5EF4-FFF2-40B4-BE49-F238E27FC236}">
                      <a16:creationId xmlns:a16="http://schemas.microsoft.com/office/drawing/2014/main" id="{F73E76D0-494D-2E3E-DD4E-745DC4859A3C}"/>
                    </a:ext>
                  </a:extLst>
                </p:cNvPr>
                <p:cNvSpPr/>
                <p:nvPr/>
              </p:nvSpPr>
              <p:spPr>
                <a:xfrm>
                  <a:off x="545864" y="1587699"/>
                  <a:ext cx="27432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07" name="TextBox 4106">
                  <a:extLst>
                    <a:ext uri="{FF2B5EF4-FFF2-40B4-BE49-F238E27FC236}">
                      <a16:creationId xmlns:a16="http://schemas.microsoft.com/office/drawing/2014/main" id="{6E7D8EBD-11AD-530E-0991-72753A5F2732}"/>
                    </a:ext>
                  </a:extLst>
                </p:cNvPr>
                <p:cNvSpPr txBox="1"/>
                <p:nvPr/>
              </p:nvSpPr>
              <p:spPr>
                <a:xfrm>
                  <a:off x="776806" y="1520131"/>
                  <a:ext cx="1466849" cy="309064"/>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Coal</a:t>
                  </a:r>
                  <a:endParaRPr lang="zh-CN" altLang="en-US" sz="900" dirty="0">
                    <a:latin typeface="Arial" panose="020B0604020202020204" pitchFamily="34" charset="0"/>
                    <a:cs typeface="Arial" panose="020B0604020202020204" pitchFamily="34" charset="0"/>
                  </a:endParaRPr>
                </a:p>
              </p:txBody>
            </p:sp>
          </p:grpSp>
        </p:grpSp>
        <p:sp>
          <p:nvSpPr>
            <p:cNvPr id="4099" name="Oval 4098">
              <a:extLst>
                <a:ext uri="{FF2B5EF4-FFF2-40B4-BE49-F238E27FC236}">
                  <a16:creationId xmlns:a16="http://schemas.microsoft.com/office/drawing/2014/main" id="{F61DA7F5-F122-FB69-7617-BD36B205CDBD}"/>
                </a:ext>
              </a:extLst>
            </p:cNvPr>
            <p:cNvSpPr/>
            <p:nvPr/>
          </p:nvSpPr>
          <p:spPr>
            <a:xfrm>
              <a:off x="9632295" y="3314111"/>
              <a:ext cx="65259" cy="65259"/>
            </a:xfrm>
            <a:prstGeom prst="ellipse">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zh-CN" altLang="en-US" sz="1050"/>
            </a:p>
          </p:txBody>
        </p:sp>
        <p:sp>
          <p:nvSpPr>
            <p:cNvPr id="4100" name="TextBox 4099">
              <a:extLst>
                <a:ext uri="{FF2B5EF4-FFF2-40B4-BE49-F238E27FC236}">
                  <a16:creationId xmlns:a16="http://schemas.microsoft.com/office/drawing/2014/main" id="{7B8800A1-83EC-CD1D-3252-844E1A7CE252}"/>
                </a:ext>
              </a:extLst>
            </p:cNvPr>
            <p:cNvSpPr txBox="1"/>
            <p:nvPr/>
          </p:nvSpPr>
          <p:spPr>
            <a:xfrm>
              <a:off x="9729040" y="3254372"/>
              <a:ext cx="1046865" cy="220573"/>
            </a:xfrm>
            <a:prstGeom prst="rect">
              <a:avLst/>
            </a:prstGeom>
            <a:noFill/>
          </p:spPr>
          <p:txBody>
            <a:bodyPr wrap="square" rtlCol="0">
              <a:spAutoFit/>
            </a:bodyPr>
            <a:lstStyle/>
            <a:p>
              <a:pPr>
                <a:lnSpc>
                  <a:spcPts val="1000"/>
                </a:lnSpc>
              </a:pPr>
              <a:r>
                <a:rPr lang="en-US" altLang="zh-CN" sz="900" dirty="0">
                  <a:latin typeface="Arial" panose="020B0604020202020204" pitchFamily="34" charset="0"/>
                  <a:cs typeface="Arial" panose="020B0604020202020204" pitchFamily="34" charset="0"/>
                </a:rPr>
                <a:t>CO</a:t>
              </a:r>
              <a:r>
                <a:rPr lang="en-US" altLang="zh-CN" sz="700" dirty="0">
                  <a:latin typeface="Arial" panose="020B0604020202020204" pitchFamily="34" charset="0"/>
                  <a:cs typeface="Arial" panose="020B0604020202020204" pitchFamily="34" charset="0"/>
                </a:rPr>
                <a:t>2</a:t>
              </a:r>
              <a:r>
                <a:rPr lang="en-US" altLang="zh-CN" sz="900" dirty="0">
                  <a:latin typeface="Arial" panose="020B0604020202020204" pitchFamily="34" charset="0"/>
                  <a:cs typeface="Arial" panose="020B0604020202020204" pitchFamily="34" charset="0"/>
                </a:rPr>
                <a:t> Emission</a:t>
              </a:r>
              <a:endParaRPr lang="zh-CN" altLang="en-US" sz="900"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537D98DC-49E7-4F63-C4F6-8C2B23B3B561}"/>
              </a:ext>
            </a:extLst>
          </p:cNvPr>
          <p:cNvGrpSpPr/>
          <p:nvPr/>
        </p:nvGrpSpPr>
        <p:grpSpPr>
          <a:xfrm>
            <a:off x="2006287" y="1473949"/>
            <a:ext cx="3565460" cy="197689"/>
            <a:chOff x="2963504" y="1419405"/>
            <a:chExt cx="4995862" cy="276999"/>
          </a:xfrm>
        </p:grpSpPr>
        <p:sp>
          <p:nvSpPr>
            <p:cNvPr id="11" name="TextBox 10">
              <a:extLst>
                <a:ext uri="{FF2B5EF4-FFF2-40B4-BE49-F238E27FC236}">
                  <a16:creationId xmlns:a16="http://schemas.microsoft.com/office/drawing/2014/main" id="{A108C2CC-9BE6-6A1B-C02B-8EFABA90DD55}"/>
                </a:ext>
              </a:extLst>
            </p:cNvPr>
            <p:cNvSpPr txBox="1"/>
            <p:nvPr/>
          </p:nvSpPr>
          <p:spPr>
            <a:xfrm>
              <a:off x="2963504" y="1419405"/>
              <a:ext cx="1152525" cy="276999"/>
            </a:xfrm>
            <a:prstGeom prst="rect">
              <a:avLst/>
            </a:prstGeom>
            <a:noFill/>
            <a:ln>
              <a:noFill/>
            </a:ln>
          </p:spPr>
          <p:txBody>
            <a:bodyPr wrap="square" rtlCol="0">
              <a:spAutoFit/>
            </a:bodyPr>
            <a:lstStyle/>
            <a:p>
              <a:pPr algn="ctr"/>
              <a:r>
                <a:rPr lang="en-US" altLang="zh-CN" sz="1200" b="1" dirty="0">
                  <a:latin typeface="Arial" panose="020B0604020202020204" pitchFamily="34" charset="0"/>
                  <a:cs typeface="Arial" panose="020B0604020202020204" pitchFamily="34" charset="0"/>
                </a:rPr>
                <a:t>BAU</a:t>
              </a:r>
              <a:endParaRPr lang="zh-CN" altLang="en-US" sz="12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C83473F-6343-507B-6BCF-EDCDD5578161}"/>
                </a:ext>
              </a:extLst>
            </p:cNvPr>
            <p:cNvSpPr txBox="1"/>
            <p:nvPr/>
          </p:nvSpPr>
          <p:spPr>
            <a:xfrm>
              <a:off x="4244616" y="1419405"/>
              <a:ext cx="1152525" cy="276999"/>
            </a:xfrm>
            <a:prstGeom prst="rect">
              <a:avLst/>
            </a:prstGeom>
            <a:noFill/>
            <a:ln>
              <a:noFill/>
            </a:ln>
          </p:spPr>
          <p:txBody>
            <a:bodyPr wrap="square" rtlCol="0">
              <a:spAutoFit/>
            </a:bodyPr>
            <a:lstStyle/>
            <a:p>
              <a:pPr algn="ctr"/>
              <a:r>
                <a:rPr lang="en-US" altLang="zh-CN" sz="1200" b="1" dirty="0">
                  <a:latin typeface="Arial" panose="020B0604020202020204" pitchFamily="34" charset="0"/>
                  <a:cs typeface="Arial" panose="020B0604020202020204" pitchFamily="34" charset="0"/>
                </a:rPr>
                <a:t>ZERO50</a:t>
              </a:r>
              <a:endParaRPr lang="zh-CN" altLang="en-US"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38F810E-6773-A4B4-B591-C9F0C970F93B}"/>
                </a:ext>
              </a:extLst>
            </p:cNvPr>
            <p:cNvSpPr txBox="1"/>
            <p:nvPr/>
          </p:nvSpPr>
          <p:spPr>
            <a:xfrm>
              <a:off x="5525729" y="1419405"/>
              <a:ext cx="1152525" cy="276999"/>
            </a:xfrm>
            <a:prstGeom prst="rect">
              <a:avLst/>
            </a:prstGeom>
            <a:noFill/>
            <a:ln>
              <a:noFill/>
            </a:ln>
          </p:spPr>
          <p:txBody>
            <a:bodyPr wrap="square" rtlCol="0">
              <a:spAutoFit/>
            </a:bodyPr>
            <a:lstStyle/>
            <a:p>
              <a:pPr algn="ctr"/>
              <a:r>
                <a:rPr lang="en-US" altLang="zh-CN" sz="1200" b="1" dirty="0">
                  <a:latin typeface="Arial" panose="020B0604020202020204" pitchFamily="34" charset="0"/>
                  <a:cs typeface="Arial" panose="020B0604020202020204" pitchFamily="34" charset="0"/>
                </a:rPr>
                <a:t>ZERO45</a:t>
              </a:r>
              <a:endParaRPr lang="zh-CN" altLang="en-US" sz="12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46B98F-A6A4-D662-337D-A5EF37E5ADB3}"/>
                </a:ext>
              </a:extLst>
            </p:cNvPr>
            <p:cNvSpPr txBox="1"/>
            <p:nvPr/>
          </p:nvSpPr>
          <p:spPr>
            <a:xfrm>
              <a:off x="6806841" y="1419405"/>
              <a:ext cx="1152525" cy="276999"/>
            </a:xfrm>
            <a:prstGeom prst="rect">
              <a:avLst/>
            </a:prstGeom>
            <a:noFill/>
            <a:ln>
              <a:noFill/>
            </a:ln>
          </p:spPr>
          <p:txBody>
            <a:bodyPr wrap="square" rtlCol="0">
              <a:spAutoFit/>
            </a:bodyPr>
            <a:lstStyle/>
            <a:p>
              <a:pPr algn="ctr"/>
              <a:r>
                <a:rPr lang="en-US" altLang="zh-CN" sz="1200" b="1" dirty="0">
                  <a:latin typeface="Arial" panose="020B0604020202020204" pitchFamily="34" charset="0"/>
                  <a:cs typeface="Arial" panose="020B0604020202020204" pitchFamily="34" charset="0"/>
                </a:rPr>
                <a:t>CAP80</a:t>
              </a:r>
              <a:endParaRPr lang="zh-CN" alt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3743075"/>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a:xfrm>
            <a:off x="6811584" y="4767264"/>
            <a:ext cx="1875215" cy="240681"/>
          </a:xfrm>
        </p:spPr>
        <p:txBody>
          <a:bodyPr/>
          <a:lstStyle/>
          <a:p>
            <a:pPr>
              <a:defRPr/>
            </a:pPr>
            <a:fld id="{3FF2C605-4958-CF43-AA48-80339EFDB0AF}" type="slidenum">
              <a:rPr lang="en-US" smtClean="0"/>
              <a:pPr>
                <a:defRPr/>
              </a:pPr>
              <a:t>12</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Total health damages</a:t>
            </a:r>
            <a:endParaRPr lang="zh-CN" altLang="en-US" dirty="0"/>
          </a:p>
        </p:txBody>
      </p:sp>
      <p:pic>
        <p:nvPicPr>
          <p:cNvPr id="4" name="Content Placeholder 4">
            <a:extLst>
              <a:ext uri="{FF2B5EF4-FFF2-40B4-BE49-F238E27FC236}">
                <a16:creationId xmlns:a16="http://schemas.microsoft.com/office/drawing/2014/main" id="{A9F6BA18-07BB-3D99-09FB-C1907C9632CB}"/>
              </a:ext>
            </a:extLst>
          </p:cNvPr>
          <p:cNvPicPr>
            <a:picLocks noGrp="1" noChangeAspect="1"/>
          </p:cNvPicPr>
          <p:nvPr>
            <p:ph idx="1"/>
          </p:nvPr>
        </p:nvPicPr>
        <p:blipFill>
          <a:blip r:embed="rId4">
            <a:clrChange>
              <a:clrFrom>
                <a:srgbClr val="FEFFFF"/>
              </a:clrFrom>
              <a:clrTo>
                <a:srgbClr val="FEFFFF">
                  <a:alpha val="0"/>
                </a:srgbClr>
              </a:clrTo>
            </a:clrChange>
          </a:blip>
          <a:stretch>
            <a:fillRect/>
          </a:stretch>
        </p:blipFill>
        <p:spPr>
          <a:xfrm>
            <a:off x="181361" y="1277929"/>
            <a:ext cx="4463579" cy="2587642"/>
          </a:xfrm>
        </p:spPr>
      </p:pic>
      <p:grpSp>
        <p:nvGrpSpPr>
          <p:cNvPr id="5" name="Group 4">
            <a:extLst>
              <a:ext uri="{FF2B5EF4-FFF2-40B4-BE49-F238E27FC236}">
                <a16:creationId xmlns:a16="http://schemas.microsoft.com/office/drawing/2014/main" id="{5E778A76-07EA-4F6D-DDEF-807687489F8D}"/>
              </a:ext>
            </a:extLst>
          </p:cNvPr>
          <p:cNvGrpSpPr/>
          <p:nvPr/>
        </p:nvGrpSpPr>
        <p:grpSpPr>
          <a:xfrm>
            <a:off x="43476" y="2321594"/>
            <a:ext cx="1781525" cy="1514795"/>
            <a:chOff x="0" y="1820028"/>
            <a:chExt cx="2036299" cy="1861907"/>
          </a:xfrm>
        </p:grpSpPr>
        <p:pic>
          <p:nvPicPr>
            <p:cNvPr id="7" name="Picture 6">
              <a:extLst>
                <a:ext uri="{FF2B5EF4-FFF2-40B4-BE49-F238E27FC236}">
                  <a16:creationId xmlns:a16="http://schemas.microsoft.com/office/drawing/2014/main" id="{AD4BFECA-4907-FBE7-A929-13C54B74E395}"/>
                </a:ext>
              </a:extLst>
            </p:cNvPr>
            <p:cNvPicPr>
              <a:picLocks noChangeAspect="1"/>
            </p:cNvPicPr>
            <p:nvPr/>
          </p:nvPicPr>
          <p:blipFill rotWithShape="1">
            <a:blip r:embed="rId5">
              <a:clrChange>
                <a:clrFrom>
                  <a:srgbClr val="FFFFFF"/>
                </a:clrFrom>
                <a:clrTo>
                  <a:srgbClr val="FFFFFF">
                    <a:alpha val="0"/>
                  </a:srgbClr>
                </a:clrTo>
              </a:clrChange>
            </a:blip>
            <a:srcRect r="90171"/>
            <a:stretch/>
          </p:blipFill>
          <p:spPr>
            <a:xfrm>
              <a:off x="76198" y="2320813"/>
              <a:ext cx="258599" cy="1315473"/>
            </a:xfrm>
            <a:prstGeom prst="rect">
              <a:avLst/>
            </a:prstGeom>
          </p:spPr>
        </p:pic>
        <p:sp>
          <p:nvSpPr>
            <p:cNvPr id="9" name="TextBox 8">
              <a:extLst>
                <a:ext uri="{FF2B5EF4-FFF2-40B4-BE49-F238E27FC236}">
                  <a16:creationId xmlns:a16="http://schemas.microsoft.com/office/drawing/2014/main" id="{3F82A929-804C-588D-7919-6F72E0003826}"/>
                </a:ext>
              </a:extLst>
            </p:cNvPr>
            <p:cNvSpPr txBox="1"/>
            <p:nvPr/>
          </p:nvSpPr>
          <p:spPr>
            <a:xfrm>
              <a:off x="286638" y="2256126"/>
              <a:ext cx="1749661" cy="1425809"/>
            </a:xfrm>
            <a:prstGeom prst="rect">
              <a:avLst/>
            </a:prstGeom>
            <a:noFill/>
          </p:spPr>
          <p:txBody>
            <a:bodyPr wrap="square" rtlCol="0">
              <a:spAutoFit/>
            </a:bodyPr>
            <a:lstStyle/>
            <a:p>
              <a:pPr>
                <a:lnSpc>
                  <a:spcPts val="1735"/>
                </a:lnSpc>
              </a:pPr>
              <a:r>
                <a:rPr lang="en-US" altLang="zh-CN" sz="1050" dirty="0">
                  <a:latin typeface="Arial" panose="020B0604020202020204" pitchFamily="34" charset="0"/>
                  <a:cs typeface="Arial" panose="020B0604020202020204" pitchFamily="34" charset="0"/>
                </a:rPr>
                <a:t>0 – 1250</a:t>
              </a:r>
            </a:p>
            <a:p>
              <a:pPr>
                <a:lnSpc>
                  <a:spcPts val="1735"/>
                </a:lnSpc>
              </a:pPr>
              <a:r>
                <a:rPr lang="en-US" altLang="zh-CN" sz="1050" dirty="0">
                  <a:latin typeface="Arial" panose="020B0604020202020204" pitchFamily="34" charset="0"/>
                  <a:cs typeface="Arial" panose="020B0604020202020204" pitchFamily="34" charset="0"/>
                </a:rPr>
                <a:t>1250 – 2500</a:t>
              </a:r>
            </a:p>
            <a:p>
              <a:pPr>
                <a:lnSpc>
                  <a:spcPts val="1735"/>
                </a:lnSpc>
              </a:pPr>
              <a:r>
                <a:rPr lang="en-US" altLang="zh-CN" sz="1050" dirty="0">
                  <a:latin typeface="Arial" panose="020B0604020202020204" pitchFamily="34" charset="0"/>
                  <a:cs typeface="Arial" panose="020B0604020202020204" pitchFamily="34" charset="0"/>
                </a:rPr>
                <a:t>2500 – 5000</a:t>
              </a:r>
            </a:p>
            <a:p>
              <a:pPr>
                <a:lnSpc>
                  <a:spcPts val="1735"/>
                </a:lnSpc>
              </a:pPr>
              <a:r>
                <a:rPr lang="en-US" altLang="zh-CN" sz="1050" dirty="0">
                  <a:latin typeface="Arial" panose="020B0604020202020204" pitchFamily="34" charset="0"/>
                  <a:cs typeface="Arial" panose="020B0604020202020204" pitchFamily="34" charset="0"/>
                </a:rPr>
                <a:t>5000 – 10000</a:t>
              </a:r>
            </a:p>
            <a:p>
              <a:pPr>
                <a:lnSpc>
                  <a:spcPts val="1735"/>
                </a:lnSpc>
              </a:pPr>
              <a:r>
                <a:rPr lang="en-US" altLang="zh-CN" sz="1050" dirty="0">
                  <a:latin typeface="Arial" panose="020B0604020202020204" pitchFamily="34" charset="0"/>
                  <a:cs typeface="Arial" panose="020B0604020202020204" pitchFamily="34" charset="0"/>
                </a:rPr>
                <a:t>10000 – 20000</a:t>
              </a:r>
            </a:p>
          </p:txBody>
        </p:sp>
        <p:sp>
          <p:nvSpPr>
            <p:cNvPr id="10" name="TextBox 9">
              <a:extLst>
                <a:ext uri="{FF2B5EF4-FFF2-40B4-BE49-F238E27FC236}">
                  <a16:creationId xmlns:a16="http://schemas.microsoft.com/office/drawing/2014/main" id="{1E35408C-9887-F325-ADCE-B48A39AD293C}"/>
                </a:ext>
              </a:extLst>
            </p:cNvPr>
            <p:cNvSpPr txBox="1"/>
            <p:nvPr/>
          </p:nvSpPr>
          <p:spPr>
            <a:xfrm>
              <a:off x="0" y="1820028"/>
              <a:ext cx="1514067" cy="621914"/>
            </a:xfrm>
            <a:prstGeom prst="rect">
              <a:avLst/>
            </a:prstGeom>
            <a:noFill/>
          </p:spPr>
          <p:txBody>
            <a:bodyPr wrap="square" rtlCol="0">
              <a:spAutoFit/>
            </a:bodyPr>
            <a:lstStyle/>
            <a:p>
              <a:pPr>
                <a:lnSpc>
                  <a:spcPts val="1735"/>
                </a:lnSpc>
              </a:pPr>
              <a:r>
                <a:rPr lang="en-US" altLang="zh-CN" sz="1100" b="1" dirty="0">
                  <a:latin typeface="Arial" panose="020B0604020202020204" pitchFamily="34" charset="0"/>
                  <a:cs typeface="Arial" panose="020B0604020202020204" pitchFamily="34" charset="0"/>
                </a:rPr>
                <a:t>Total Health Damages ($M)  </a:t>
              </a:r>
            </a:p>
          </p:txBody>
        </p:sp>
      </p:grpSp>
      <p:sp>
        <p:nvSpPr>
          <p:cNvPr id="11" name="TextBox 10">
            <a:extLst>
              <a:ext uri="{FF2B5EF4-FFF2-40B4-BE49-F238E27FC236}">
                <a16:creationId xmlns:a16="http://schemas.microsoft.com/office/drawing/2014/main" id="{ECF1B7CB-29E0-8625-E87E-41D76AEA49F8}"/>
              </a:ext>
            </a:extLst>
          </p:cNvPr>
          <p:cNvSpPr txBox="1"/>
          <p:nvPr/>
        </p:nvSpPr>
        <p:spPr>
          <a:xfrm>
            <a:off x="1735195" y="1695319"/>
            <a:ext cx="1154602" cy="310341"/>
          </a:xfrm>
          <a:prstGeom prst="rect">
            <a:avLst/>
          </a:prstGeom>
          <a:solidFill>
            <a:schemeClr val="bg1"/>
          </a:solidFill>
        </p:spPr>
        <p:txBody>
          <a:bodyPr wrap="square" rtlCol="0">
            <a:spAutoFit/>
          </a:bodyPr>
          <a:lstStyle/>
          <a:p>
            <a:pPr algn="ctr">
              <a:lnSpc>
                <a:spcPts val="1735"/>
              </a:lnSpc>
            </a:pPr>
            <a:r>
              <a:rPr lang="en-US" altLang="zh-CN" b="1" dirty="0">
                <a:latin typeface="Arial" panose="020B0604020202020204" pitchFamily="34" charset="0"/>
                <a:cs typeface="Arial" panose="020B0604020202020204" pitchFamily="34" charset="0"/>
              </a:rPr>
              <a:t>BAU</a:t>
            </a:r>
          </a:p>
        </p:txBody>
      </p:sp>
      <p:sp>
        <p:nvSpPr>
          <p:cNvPr id="12" name="Rectangle 11">
            <a:extLst>
              <a:ext uri="{FF2B5EF4-FFF2-40B4-BE49-F238E27FC236}">
                <a16:creationId xmlns:a16="http://schemas.microsoft.com/office/drawing/2014/main" id="{6A32DF26-A351-8487-8E05-57F7938FD401}"/>
              </a:ext>
            </a:extLst>
          </p:cNvPr>
          <p:cNvSpPr/>
          <p:nvPr/>
        </p:nvSpPr>
        <p:spPr>
          <a:xfrm>
            <a:off x="1910483" y="1986231"/>
            <a:ext cx="1942188" cy="1173925"/>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3" name="Chart 12">
            <a:extLst>
              <a:ext uri="{FF2B5EF4-FFF2-40B4-BE49-F238E27FC236}">
                <a16:creationId xmlns:a16="http://schemas.microsoft.com/office/drawing/2014/main" id="{4E03A914-D414-5CCC-D7E2-7F64169C47BA}"/>
              </a:ext>
            </a:extLst>
          </p:cNvPr>
          <p:cNvGraphicFramePr>
            <a:graphicFrameLocks/>
          </p:cNvGraphicFramePr>
          <p:nvPr>
            <p:extLst>
              <p:ext uri="{D42A27DB-BD31-4B8C-83A1-F6EECF244321}">
                <p14:modId xmlns:p14="http://schemas.microsoft.com/office/powerpoint/2010/main" val="2283161859"/>
              </p:ext>
            </p:extLst>
          </p:nvPr>
        </p:nvGraphicFramePr>
        <p:xfrm>
          <a:off x="4533900" y="1392674"/>
          <a:ext cx="4566624" cy="2563454"/>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EFA6BF75-52B7-6D8E-7DE0-FA0497A32C94}"/>
              </a:ext>
            </a:extLst>
          </p:cNvPr>
          <p:cNvGrpSpPr/>
          <p:nvPr/>
        </p:nvGrpSpPr>
        <p:grpSpPr>
          <a:xfrm>
            <a:off x="6415340" y="1186381"/>
            <a:ext cx="1916329" cy="459857"/>
            <a:chOff x="9154372" y="1652403"/>
            <a:chExt cx="2180379" cy="523220"/>
          </a:xfrm>
        </p:grpSpPr>
        <p:sp>
          <p:nvSpPr>
            <p:cNvPr id="15" name="TextBox 14">
              <a:extLst>
                <a:ext uri="{FF2B5EF4-FFF2-40B4-BE49-F238E27FC236}">
                  <a16:creationId xmlns:a16="http://schemas.microsoft.com/office/drawing/2014/main" id="{37E016FD-7CC8-BEA3-9EB2-ECCF9C89111D}"/>
                </a:ext>
              </a:extLst>
            </p:cNvPr>
            <p:cNvSpPr txBox="1"/>
            <p:nvPr/>
          </p:nvSpPr>
          <p:spPr>
            <a:xfrm>
              <a:off x="9154372" y="1652403"/>
              <a:ext cx="1020023" cy="523220"/>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BAU</a:t>
              </a:r>
            </a:p>
            <a:p>
              <a:r>
                <a:rPr lang="en-US" altLang="zh-CN" sz="1400" b="1" dirty="0">
                  <a:solidFill>
                    <a:schemeClr val="accent6"/>
                  </a:solidFill>
                  <a:latin typeface="Arial" panose="020B0604020202020204" pitchFamily="34" charset="0"/>
                  <a:cs typeface="Arial" panose="020B0604020202020204" pitchFamily="34" charset="0"/>
                </a:rPr>
                <a:t>ZERO50</a:t>
              </a:r>
            </a:p>
          </p:txBody>
        </p:sp>
        <p:sp>
          <p:nvSpPr>
            <p:cNvPr id="16" name="TextBox 15">
              <a:extLst>
                <a:ext uri="{FF2B5EF4-FFF2-40B4-BE49-F238E27FC236}">
                  <a16:creationId xmlns:a16="http://schemas.microsoft.com/office/drawing/2014/main" id="{B4DAAA60-B800-6655-7008-0D0E28F391F1}"/>
                </a:ext>
              </a:extLst>
            </p:cNvPr>
            <p:cNvSpPr txBox="1"/>
            <p:nvPr/>
          </p:nvSpPr>
          <p:spPr>
            <a:xfrm>
              <a:off x="10144125" y="1652403"/>
              <a:ext cx="1190626" cy="523220"/>
            </a:xfrm>
            <a:prstGeom prst="rect">
              <a:avLst/>
            </a:prstGeom>
            <a:noFill/>
          </p:spPr>
          <p:txBody>
            <a:bodyPr wrap="square">
              <a:spAutoFit/>
            </a:bodyPr>
            <a:lstStyle/>
            <a:p>
              <a:r>
                <a:rPr lang="en-US" altLang="zh-CN" sz="1400" b="1" dirty="0">
                  <a:solidFill>
                    <a:srgbClr val="85BD5F"/>
                  </a:solidFill>
                  <a:latin typeface="Arial" panose="020B0604020202020204" pitchFamily="34" charset="0"/>
                  <a:cs typeface="Arial" panose="020B0604020202020204" pitchFamily="34" charset="0"/>
                </a:rPr>
                <a:t>ZERO45</a:t>
              </a:r>
            </a:p>
            <a:p>
              <a:r>
                <a:rPr lang="en-US" altLang="zh-CN" sz="1400" b="1" dirty="0">
                  <a:solidFill>
                    <a:schemeClr val="tx2">
                      <a:lumMod val="60000"/>
                      <a:lumOff val="40000"/>
                    </a:schemeClr>
                  </a:solidFill>
                  <a:latin typeface="Arial" panose="020B0604020202020204" pitchFamily="34" charset="0"/>
                  <a:cs typeface="Arial" panose="020B0604020202020204" pitchFamily="34" charset="0"/>
                </a:rPr>
                <a:t>CAP80</a:t>
              </a:r>
              <a:endParaRPr lang="zh-CN" altLang="en-US" sz="1400" b="1" dirty="0">
                <a:solidFill>
                  <a:schemeClr val="tx2">
                    <a:lumMod val="60000"/>
                    <a:lumOff val="40000"/>
                  </a:schemeClr>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F2C7DDD-3D9F-BB70-E863-D95653FA66D4}"/>
              </a:ext>
            </a:extLst>
          </p:cNvPr>
          <p:cNvGrpSpPr/>
          <p:nvPr/>
        </p:nvGrpSpPr>
        <p:grpSpPr>
          <a:xfrm>
            <a:off x="5851107" y="680248"/>
            <a:ext cx="2764820" cy="459857"/>
            <a:chOff x="8674742" y="1845066"/>
            <a:chExt cx="3145783" cy="523220"/>
          </a:xfrm>
        </p:grpSpPr>
        <p:sp>
          <p:nvSpPr>
            <p:cNvPr id="18" name="Rectangle 17">
              <a:extLst>
                <a:ext uri="{FF2B5EF4-FFF2-40B4-BE49-F238E27FC236}">
                  <a16:creationId xmlns:a16="http://schemas.microsoft.com/office/drawing/2014/main" id="{1809952A-6E56-2CF9-3B53-3F4C89F42044}"/>
                </a:ext>
              </a:extLst>
            </p:cNvPr>
            <p:cNvSpPr/>
            <p:nvPr/>
          </p:nvSpPr>
          <p:spPr>
            <a:xfrm>
              <a:off x="8677864" y="2142258"/>
              <a:ext cx="274320" cy="13716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BBA9A9E1-AD2B-C389-0E0C-737B1CB8C2E2}"/>
                </a:ext>
              </a:extLst>
            </p:cNvPr>
            <p:cNvSpPr txBox="1"/>
            <p:nvPr/>
          </p:nvSpPr>
          <p:spPr>
            <a:xfrm>
              <a:off x="8993296" y="1845066"/>
              <a:ext cx="2827229" cy="523220"/>
            </a:xfrm>
            <a:prstGeom prst="rect">
              <a:avLst/>
            </a:prstGeom>
            <a:noFill/>
          </p:spPr>
          <p:txBody>
            <a:bodyPr wrap="square">
              <a:spAutoFit/>
            </a:bodyPr>
            <a:lstStyle/>
            <a:p>
              <a:r>
                <a:rPr lang="en-US" altLang="zh-CN" sz="1400" b="1" dirty="0">
                  <a:solidFill>
                    <a:schemeClr val="bg1">
                      <a:lumMod val="50000"/>
                    </a:schemeClr>
                  </a:solidFill>
                  <a:latin typeface="Arial" panose="020B0604020202020204" pitchFamily="34" charset="0"/>
                  <a:cs typeface="Arial" panose="020B0604020202020204" pitchFamily="34" charset="0"/>
                </a:rPr>
                <a:t>Monetized health damages</a:t>
              </a:r>
            </a:p>
            <a:p>
              <a:r>
                <a:rPr lang="en-US" altLang="zh-CN" sz="1400" b="1" dirty="0">
                  <a:solidFill>
                    <a:schemeClr val="bg1">
                      <a:lumMod val="50000"/>
                    </a:schemeClr>
                  </a:solidFill>
                  <a:latin typeface="Arial" panose="020B0604020202020204" pitchFamily="34" charset="0"/>
                  <a:cs typeface="Arial" panose="020B0604020202020204" pitchFamily="34" charset="0"/>
                </a:rPr>
                <a:t>Health damage reductions</a:t>
              </a:r>
              <a:endParaRPr lang="zh-CN" altLang="en-US" sz="1400" b="1" dirty="0">
                <a:solidFill>
                  <a:schemeClr val="bg1">
                    <a:lumMod val="50000"/>
                  </a:schemeClr>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B0ED6765-5A0E-FB98-E663-999F5BA98C03}"/>
                </a:ext>
              </a:extLst>
            </p:cNvPr>
            <p:cNvCxnSpPr/>
            <p:nvPr/>
          </p:nvCxnSpPr>
          <p:spPr>
            <a:xfrm>
              <a:off x="8674742" y="1993001"/>
              <a:ext cx="274320" cy="0"/>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Content Placeholder 2">
            <a:extLst>
              <a:ext uri="{FF2B5EF4-FFF2-40B4-BE49-F238E27FC236}">
                <a16:creationId xmlns:a16="http://schemas.microsoft.com/office/drawing/2014/main" id="{22CE4860-257F-E1FC-21C5-F895F9CB77F0}"/>
              </a:ext>
            </a:extLst>
          </p:cNvPr>
          <p:cNvSpPr txBox="1">
            <a:spLocks/>
          </p:cNvSpPr>
          <p:nvPr/>
        </p:nvSpPr>
        <p:spPr>
          <a:xfrm>
            <a:off x="110140" y="3869799"/>
            <a:ext cx="8516636" cy="1506870"/>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FontTx/>
              <a:buBlip>
                <a:blip r:embed="rId7">
                  <a:extLst>
                    <a:ext uri="{96DAC541-7B7A-43D3-8B79-37D633B846F1}">
                      <asvg:svgBlip xmlns:asvg="http://schemas.microsoft.com/office/drawing/2016/SVG/main" r:embed="rId8"/>
                    </a:ext>
                  </a:extLst>
                </a:blip>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CC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spcBef>
                <a:spcPct val="20000"/>
              </a:spcBef>
              <a:buClr>
                <a:srgbClr val="CC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zh-CN" sz="1700" dirty="0">
                <a:latin typeface="Arial"/>
                <a:ea typeface="ＭＳ Ｐゴシック" charset="0"/>
                <a:cs typeface="Arial"/>
              </a:rPr>
              <a:t>More damages in central and eastern China due to high demand, dense population, and meteorology without decarbonization</a:t>
            </a:r>
          </a:p>
          <a:p>
            <a:pPr>
              <a:buFont typeface="Arial" panose="020B0604020202020204" pitchFamily="34" charset="0"/>
              <a:buChar char="•"/>
            </a:pPr>
            <a:r>
              <a:rPr lang="en-US" altLang="zh-CN" sz="1700" dirty="0">
                <a:latin typeface="Arial"/>
                <a:ea typeface="ＭＳ Ｐゴシック" charset="0"/>
                <a:cs typeface="Arial"/>
              </a:rPr>
              <a:t>Decarbonization mitigates total health damages by 17 – 27%</a:t>
            </a:r>
          </a:p>
          <a:p>
            <a:pPr>
              <a:buFont typeface="Arial" panose="020B0604020202020204" pitchFamily="34" charset="0"/>
              <a:buChar char="•"/>
            </a:pPr>
            <a:r>
              <a:rPr lang="en-US" altLang="zh-CN" sz="1700" dirty="0">
                <a:latin typeface="Arial"/>
                <a:ea typeface="ＭＳ Ｐゴシック" charset="0"/>
                <a:cs typeface="Arial"/>
              </a:rPr>
              <a:t>Health damages increase in the period of 2045 due to new coal-CCS generation.</a:t>
            </a:r>
            <a:endParaRPr lang="zh-CN" altLang="en-US" sz="1700" dirty="0">
              <a:latin typeface="Arial"/>
              <a:ea typeface="ＭＳ Ｐゴシック" charset="0"/>
              <a:cs typeface="Arial"/>
            </a:endParaRPr>
          </a:p>
        </p:txBody>
      </p:sp>
      <p:sp>
        <p:nvSpPr>
          <p:cNvPr id="22" name="TextBox 21">
            <a:extLst>
              <a:ext uri="{FF2B5EF4-FFF2-40B4-BE49-F238E27FC236}">
                <a16:creationId xmlns:a16="http://schemas.microsoft.com/office/drawing/2014/main" id="{471C5EBF-D636-3F42-FB19-AA198B35CB67}"/>
              </a:ext>
            </a:extLst>
          </p:cNvPr>
          <p:cNvSpPr txBox="1"/>
          <p:nvPr/>
        </p:nvSpPr>
        <p:spPr>
          <a:xfrm>
            <a:off x="2230391" y="2291554"/>
            <a:ext cx="1585528" cy="584775"/>
          </a:xfrm>
          <a:prstGeom prst="rect">
            <a:avLst/>
          </a:prstGeom>
          <a:noFill/>
        </p:spPr>
        <p:txBody>
          <a:bodyPr wrap="square" rtlCol="0">
            <a:spAutoFit/>
          </a:bodyPr>
          <a:lstStyle/>
          <a:p>
            <a:r>
              <a:rPr lang="en-US" altLang="zh-CN" sz="1600" b="1" dirty="0">
                <a:solidFill>
                  <a:schemeClr val="bg1"/>
                </a:solidFill>
                <a:latin typeface="Arial" panose="020B0604020202020204" pitchFamily="34" charset="0"/>
                <a:cs typeface="Arial" panose="020B0604020202020204" pitchFamily="34" charset="0"/>
              </a:rPr>
              <a:t>Central and eastern China</a:t>
            </a:r>
            <a:endParaRPr lang="zh-CN" altLang="en-US" sz="1600" b="1" dirty="0">
              <a:solidFill>
                <a:schemeClr val="bg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F4DC522-4DF2-E64C-5485-1B3976DE9A94}"/>
              </a:ext>
            </a:extLst>
          </p:cNvPr>
          <p:cNvSpPr/>
          <p:nvPr/>
        </p:nvSpPr>
        <p:spPr>
          <a:xfrm>
            <a:off x="7187765" y="2090864"/>
            <a:ext cx="589672" cy="1069292"/>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4" name="Speech Bubble: Rectangle 23">
            <a:extLst>
              <a:ext uri="{FF2B5EF4-FFF2-40B4-BE49-F238E27FC236}">
                <a16:creationId xmlns:a16="http://schemas.microsoft.com/office/drawing/2014/main" id="{8A0518D6-F39C-9E41-FE8D-147C1CDCAA7B}"/>
              </a:ext>
            </a:extLst>
          </p:cNvPr>
          <p:cNvSpPr/>
          <p:nvPr/>
        </p:nvSpPr>
        <p:spPr>
          <a:xfrm>
            <a:off x="5547322" y="1912138"/>
            <a:ext cx="1205655" cy="499225"/>
          </a:xfrm>
          <a:prstGeom prst="wedgeRectCallout">
            <a:avLst>
              <a:gd name="adj1" fmla="val 84973"/>
              <a:gd name="adj2" fmla="val 80054"/>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1600" b="1" dirty="0">
                <a:solidFill>
                  <a:schemeClr val="accent2"/>
                </a:solidFill>
                <a:latin typeface="Arial" panose="020B0604020202020204" pitchFamily="34" charset="0"/>
                <a:cs typeface="Arial" panose="020B0604020202020204" pitchFamily="34" charset="0"/>
              </a:rPr>
              <a:t>Increased damages</a:t>
            </a:r>
            <a:endParaRPr lang="zh-CN" altLang="en-US" sz="16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017945"/>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13</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Total health damages</a:t>
            </a:r>
            <a:endParaRPr lang="zh-CN" altLang="en-US" dirty="0"/>
          </a:p>
        </p:txBody>
      </p:sp>
      <p:sp>
        <p:nvSpPr>
          <p:cNvPr id="4" name="Content Placeholder 27">
            <a:extLst>
              <a:ext uri="{FF2B5EF4-FFF2-40B4-BE49-F238E27FC236}">
                <a16:creationId xmlns:a16="http://schemas.microsoft.com/office/drawing/2014/main" id="{83FDB3F7-7EBB-9B5A-5A9F-36B15AED0E44}"/>
              </a:ext>
            </a:extLst>
          </p:cNvPr>
          <p:cNvSpPr>
            <a:spLocks noGrp="1"/>
          </p:cNvSpPr>
          <p:nvPr>
            <p:ph idx="1"/>
          </p:nvPr>
        </p:nvSpPr>
        <p:spPr>
          <a:xfrm>
            <a:off x="191824" y="1400406"/>
            <a:ext cx="4216850" cy="3640702"/>
          </a:xfrm>
        </p:spPr>
        <p:txBody>
          <a:bodyPr>
            <a:normAutofit/>
          </a:bodyPr>
          <a:lstStyle/>
          <a:p>
            <a:r>
              <a:rPr lang="en-US" altLang="zh-CN" sz="1800" dirty="0"/>
              <a:t>Distribution of health impacts</a:t>
            </a:r>
          </a:p>
          <a:p>
            <a:pPr lvl="1"/>
            <a:r>
              <a:rPr lang="en-US" altLang="zh-CN" sz="1800" dirty="0"/>
              <a:t>Most provinces benefit from decarbonization	</a:t>
            </a:r>
          </a:p>
          <a:p>
            <a:pPr lvl="1"/>
            <a:r>
              <a:rPr lang="en-US" altLang="zh-CN" sz="1800" dirty="0"/>
              <a:t>Negative impacts in </a:t>
            </a:r>
            <a:r>
              <a:rPr lang="en-US" altLang="zh-CN" sz="1800" dirty="0">
                <a:solidFill>
                  <a:schemeClr val="accent6"/>
                </a:solidFill>
              </a:rPr>
              <a:t>Beijing, Sichuan, Chongqing, and Shanghai</a:t>
            </a:r>
          </a:p>
          <a:p>
            <a:pPr lvl="1"/>
            <a:r>
              <a:rPr lang="en-US" altLang="zh-CN" sz="1800" dirty="0"/>
              <a:t>Use of Coal-CCS in regions with high electricity demand but limited renewable and nuclear potential</a:t>
            </a:r>
            <a:endParaRPr lang="zh-CN" altLang="en-US" sz="1800" dirty="0"/>
          </a:p>
          <a:p>
            <a:endParaRPr lang="zh-CN" altLang="en-US" sz="1800" dirty="0"/>
          </a:p>
        </p:txBody>
      </p:sp>
      <p:grpSp>
        <p:nvGrpSpPr>
          <p:cNvPr id="5" name="Group 4">
            <a:extLst>
              <a:ext uri="{FF2B5EF4-FFF2-40B4-BE49-F238E27FC236}">
                <a16:creationId xmlns:a16="http://schemas.microsoft.com/office/drawing/2014/main" id="{E044484F-DFF3-3A86-1311-330112C30488}"/>
              </a:ext>
            </a:extLst>
          </p:cNvPr>
          <p:cNvGrpSpPr/>
          <p:nvPr/>
        </p:nvGrpSpPr>
        <p:grpSpPr>
          <a:xfrm>
            <a:off x="5744031" y="3287994"/>
            <a:ext cx="3288375" cy="1828800"/>
            <a:chOff x="1828094" y="4257159"/>
            <a:chExt cx="3693539" cy="2171868"/>
          </a:xfrm>
        </p:grpSpPr>
        <p:pic>
          <p:nvPicPr>
            <p:cNvPr id="7" name="Picture 6">
              <a:extLst>
                <a:ext uri="{FF2B5EF4-FFF2-40B4-BE49-F238E27FC236}">
                  <a16:creationId xmlns:a16="http://schemas.microsoft.com/office/drawing/2014/main" id="{7433B0BD-8373-8DFC-4756-4FE717CBC468}"/>
                </a:ext>
              </a:extLst>
            </p:cNvPr>
            <p:cNvPicPr>
              <a:picLocks noChangeAspect="1"/>
            </p:cNvPicPr>
            <p:nvPr/>
          </p:nvPicPr>
          <p:blipFill>
            <a:blip r:embed="rId4">
              <a:clrChange>
                <a:clrFrom>
                  <a:srgbClr val="FEFFFF"/>
                </a:clrFrom>
                <a:clrTo>
                  <a:srgbClr val="FEFFFF">
                    <a:alpha val="0"/>
                  </a:srgbClr>
                </a:clrTo>
              </a:clrChange>
            </a:blip>
            <a:stretch>
              <a:fillRect/>
            </a:stretch>
          </p:blipFill>
          <p:spPr>
            <a:xfrm>
              <a:off x="1828094" y="4257159"/>
              <a:ext cx="3693539" cy="2171868"/>
            </a:xfrm>
            <a:prstGeom prst="rect">
              <a:avLst/>
            </a:prstGeom>
          </p:spPr>
        </p:pic>
        <p:sp>
          <p:nvSpPr>
            <p:cNvPr id="9" name="TextBox 8">
              <a:extLst>
                <a:ext uri="{FF2B5EF4-FFF2-40B4-BE49-F238E27FC236}">
                  <a16:creationId xmlns:a16="http://schemas.microsoft.com/office/drawing/2014/main" id="{A7B0B7CA-1F59-22A9-4399-891DDBE6D5CE}"/>
                </a:ext>
              </a:extLst>
            </p:cNvPr>
            <p:cNvSpPr txBox="1"/>
            <p:nvPr/>
          </p:nvSpPr>
          <p:spPr>
            <a:xfrm>
              <a:off x="2985056" y="4486286"/>
              <a:ext cx="1313694" cy="290913"/>
            </a:xfrm>
            <a:prstGeom prst="rect">
              <a:avLst/>
            </a:prstGeom>
            <a:noFill/>
          </p:spPr>
          <p:txBody>
            <a:bodyPr wrap="square" rtlCol="0">
              <a:spAutoFit/>
            </a:bodyPr>
            <a:lstStyle/>
            <a:p>
              <a:pPr algn="ctr">
                <a:lnSpc>
                  <a:spcPts val="1735"/>
                </a:lnSpc>
              </a:pPr>
              <a:r>
                <a:rPr lang="en-US" altLang="zh-CN" sz="1200" b="1" dirty="0">
                  <a:latin typeface="Arial" panose="020B0604020202020204" pitchFamily="34" charset="0"/>
                  <a:cs typeface="Arial" panose="020B0604020202020204" pitchFamily="34" charset="0"/>
                </a:rPr>
                <a:t>ZERO2045</a:t>
              </a:r>
            </a:p>
          </p:txBody>
        </p:sp>
      </p:grpSp>
      <p:grpSp>
        <p:nvGrpSpPr>
          <p:cNvPr id="10" name="Group 9">
            <a:extLst>
              <a:ext uri="{FF2B5EF4-FFF2-40B4-BE49-F238E27FC236}">
                <a16:creationId xmlns:a16="http://schemas.microsoft.com/office/drawing/2014/main" id="{9FBFBEE3-0FFA-6A35-293E-644D111471E6}"/>
              </a:ext>
            </a:extLst>
          </p:cNvPr>
          <p:cNvGrpSpPr/>
          <p:nvPr/>
        </p:nvGrpSpPr>
        <p:grpSpPr>
          <a:xfrm>
            <a:off x="4262069" y="1855004"/>
            <a:ext cx="1562192" cy="1958281"/>
            <a:chOff x="4295729" y="1402018"/>
            <a:chExt cx="1419179" cy="2115521"/>
          </a:xfrm>
        </p:grpSpPr>
        <p:pic>
          <p:nvPicPr>
            <p:cNvPr id="11" name="Picture 10">
              <a:extLst>
                <a:ext uri="{FF2B5EF4-FFF2-40B4-BE49-F238E27FC236}">
                  <a16:creationId xmlns:a16="http://schemas.microsoft.com/office/drawing/2014/main" id="{808F41C7-9040-EB90-3978-0080880A4ECC}"/>
                </a:ext>
              </a:extLst>
            </p:cNvPr>
            <p:cNvPicPr>
              <a:picLocks noChangeAspect="1"/>
            </p:cNvPicPr>
            <p:nvPr/>
          </p:nvPicPr>
          <p:blipFill rotWithShape="1">
            <a:blip r:embed="rId5">
              <a:clrChange>
                <a:clrFrom>
                  <a:srgbClr val="FFFFFF"/>
                </a:clrFrom>
                <a:clrTo>
                  <a:srgbClr val="FFFFFF">
                    <a:alpha val="0"/>
                  </a:srgbClr>
                </a:clrTo>
              </a:clrChange>
            </a:blip>
            <a:srcRect r="89631"/>
            <a:stretch/>
          </p:blipFill>
          <p:spPr>
            <a:xfrm>
              <a:off x="4295729" y="1987787"/>
              <a:ext cx="267018" cy="1479151"/>
            </a:xfrm>
            <a:prstGeom prst="rect">
              <a:avLst/>
            </a:prstGeom>
          </p:spPr>
        </p:pic>
        <p:sp>
          <p:nvSpPr>
            <p:cNvPr id="12" name="TextBox 11">
              <a:extLst>
                <a:ext uri="{FF2B5EF4-FFF2-40B4-BE49-F238E27FC236}">
                  <a16:creationId xmlns:a16="http://schemas.microsoft.com/office/drawing/2014/main" id="{7287C4FF-E4A2-A0A7-94BE-DA34C0F773DE}"/>
                </a:ext>
              </a:extLst>
            </p:cNvPr>
            <p:cNvSpPr txBox="1"/>
            <p:nvPr/>
          </p:nvSpPr>
          <p:spPr>
            <a:xfrm>
              <a:off x="4543334" y="1939807"/>
              <a:ext cx="1171574" cy="1577732"/>
            </a:xfrm>
            <a:prstGeom prst="rect">
              <a:avLst/>
            </a:prstGeom>
            <a:noFill/>
          </p:spPr>
          <p:txBody>
            <a:bodyPr wrap="square" rtlCol="0">
              <a:spAutoFit/>
            </a:bodyPr>
            <a:lstStyle/>
            <a:p>
              <a:pPr>
                <a:lnSpc>
                  <a:spcPts val="1750"/>
                </a:lnSpc>
              </a:pPr>
              <a:r>
                <a:rPr lang="en-US" altLang="zh-CN" sz="1200" dirty="0">
                  <a:latin typeface="Arial" panose="020B0604020202020204" pitchFamily="34" charset="0"/>
                  <a:cs typeface="Arial" panose="020B0604020202020204" pitchFamily="34" charset="0"/>
                </a:rPr>
                <a:t>-5000 – -4000</a:t>
              </a:r>
            </a:p>
            <a:p>
              <a:pPr>
                <a:lnSpc>
                  <a:spcPts val="1750"/>
                </a:lnSpc>
              </a:pPr>
              <a:r>
                <a:rPr lang="en-US" altLang="zh-CN" sz="1200" dirty="0">
                  <a:latin typeface="Arial" panose="020B0604020202020204" pitchFamily="34" charset="0"/>
                  <a:cs typeface="Arial" panose="020B0604020202020204" pitchFamily="34" charset="0"/>
                </a:rPr>
                <a:t>-4000 – -2000</a:t>
              </a:r>
            </a:p>
            <a:p>
              <a:pPr>
                <a:lnSpc>
                  <a:spcPts val="1750"/>
                </a:lnSpc>
              </a:pPr>
              <a:r>
                <a:rPr lang="en-US" altLang="zh-CN" sz="1200" dirty="0">
                  <a:latin typeface="Arial" panose="020B0604020202020204" pitchFamily="34" charset="0"/>
                  <a:cs typeface="Arial" panose="020B0604020202020204" pitchFamily="34" charset="0"/>
                </a:rPr>
                <a:t>-2000 – 0</a:t>
              </a:r>
            </a:p>
            <a:p>
              <a:pPr>
                <a:lnSpc>
                  <a:spcPts val="1750"/>
                </a:lnSpc>
              </a:pPr>
              <a:r>
                <a:rPr lang="en-US" altLang="zh-CN" sz="1200" dirty="0">
                  <a:latin typeface="Arial" panose="020B0604020202020204" pitchFamily="34" charset="0"/>
                  <a:cs typeface="Arial" panose="020B0604020202020204" pitchFamily="34" charset="0"/>
                </a:rPr>
                <a:t>0 – 2000</a:t>
              </a:r>
            </a:p>
            <a:p>
              <a:pPr>
                <a:lnSpc>
                  <a:spcPts val="1750"/>
                </a:lnSpc>
              </a:pPr>
              <a:r>
                <a:rPr lang="en-US" altLang="zh-CN" sz="1200" dirty="0">
                  <a:latin typeface="Arial" panose="020B0604020202020204" pitchFamily="34" charset="0"/>
                  <a:cs typeface="Arial" panose="020B0604020202020204" pitchFamily="34" charset="0"/>
                </a:rPr>
                <a:t>2000 - 4000</a:t>
              </a:r>
            </a:p>
            <a:p>
              <a:pPr>
                <a:lnSpc>
                  <a:spcPts val="1750"/>
                </a:lnSpc>
              </a:pPr>
              <a:r>
                <a:rPr lang="en-US" altLang="zh-CN" sz="1200" dirty="0">
                  <a:latin typeface="Arial" panose="020B0604020202020204" pitchFamily="34" charset="0"/>
                  <a:cs typeface="Arial" panose="020B0604020202020204" pitchFamily="34" charset="0"/>
                </a:rPr>
                <a:t>2000 – 10000</a:t>
              </a:r>
            </a:p>
          </p:txBody>
        </p:sp>
        <p:sp>
          <p:nvSpPr>
            <p:cNvPr id="13" name="TextBox 12">
              <a:extLst>
                <a:ext uri="{FF2B5EF4-FFF2-40B4-BE49-F238E27FC236}">
                  <a16:creationId xmlns:a16="http://schemas.microsoft.com/office/drawing/2014/main" id="{DF5A23A4-0520-0EDF-3F80-7341858CD371}"/>
                </a:ext>
              </a:extLst>
            </p:cNvPr>
            <p:cNvSpPr txBox="1"/>
            <p:nvPr/>
          </p:nvSpPr>
          <p:spPr>
            <a:xfrm>
              <a:off x="4295729" y="1402018"/>
              <a:ext cx="1419179" cy="556020"/>
            </a:xfrm>
            <a:prstGeom prst="rect">
              <a:avLst/>
            </a:prstGeom>
            <a:noFill/>
          </p:spPr>
          <p:txBody>
            <a:bodyPr wrap="square" rtlCol="0">
              <a:spAutoFit/>
            </a:bodyPr>
            <a:lstStyle/>
            <a:p>
              <a:pPr>
                <a:lnSpc>
                  <a:spcPts val="1735"/>
                </a:lnSpc>
              </a:pPr>
              <a:r>
                <a:rPr lang="en-US" altLang="zh-CN" sz="1200" b="1" dirty="0">
                  <a:latin typeface="Arial" panose="020B0604020202020204" pitchFamily="34" charset="0"/>
                  <a:cs typeface="Arial" panose="020B0604020202020204" pitchFamily="34" charset="0"/>
                </a:rPr>
                <a:t>Avoided Health Damages ($M)</a:t>
              </a:r>
            </a:p>
          </p:txBody>
        </p:sp>
      </p:grpSp>
      <p:grpSp>
        <p:nvGrpSpPr>
          <p:cNvPr id="15" name="Group 14">
            <a:extLst>
              <a:ext uri="{FF2B5EF4-FFF2-40B4-BE49-F238E27FC236}">
                <a16:creationId xmlns:a16="http://schemas.microsoft.com/office/drawing/2014/main" id="{B6018DD9-A7A2-711C-B13D-4B281932EDC9}"/>
              </a:ext>
            </a:extLst>
          </p:cNvPr>
          <p:cNvGrpSpPr/>
          <p:nvPr/>
        </p:nvGrpSpPr>
        <p:grpSpPr>
          <a:xfrm>
            <a:off x="5663454" y="0"/>
            <a:ext cx="3288375" cy="1828800"/>
            <a:chOff x="7268037" y="897122"/>
            <a:chExt cx="3657600" cy="2154107"/>
          </a:xfrm>
        </p:grpSpPr>
        <p:pic>
          <p:nvPicPr>
            <p:cNvPr id="19" name="Picture 18">
              <a:extLst>
                <a:ext uri="{FF2B5EF4-FFF2-40B4-BE49-F238E27FC236}">
                  <a16:creationId xmlns:a16="http://schemas.microsoft.com/office/drawing/2014/main" id="{C120ACC2-4FEF-840B-7E3C-292CAC6DEB61}"/>
                </a:ext>
              </a:extLst>
            </p:cNvPr>
            <p:cNvPicPr>
              <a:picLocks noChangeAspect="1"/>
            </p:cNvPicPr>
            <p:nvPr/>
          </p:nvPicPr>
          <p:blipFill>
            <a:blip r:embed="rId6">
              <a:clrChange>
                <a:clrFrom>
                  <a:srgbClr val="FEFFFF"/>
                </a:clrFrom>
                <a:clrTo>
                  <a:srgbClr val="FEFFFF">
                    <a:alpha val="0"/>
                  </a:srgbClr>
                </a:clrTo>
              </a:clrChange>
            </a:blip>
            <a:stretch>
              <a:fillRect/>
            </a:stretch>
          </p:blipFill>
          <p:spPr>
            <a:xfrm>
              <a:off x="7268037" y="897122"/>
              <a:ext cx="3657600" cy="2154107"/>
            </a:xfrm>
            <a:prstGeom prst="rect">
              <a:avLst/>
            </a:prstGeom>
          </p:spPr>
        </p:pic>
        <p:sp>
          <p:nvSpPr>
            <p:cNvPr id="20" name="TextBox 19">
              <a:extLst>
                <a:ext uri="{FF2B5EF4-FFF2-40B4-BE49-F238E27FC236}">
                  <a16:creationId xmlns:a16="http://schemas.microsoft.com/office/drawing/2014/main" id="{CCBBE9EC-D152-7F67-F211-78779913CFF2}"/>
                </a:ext>
              </a:extLst>
            </p:cNvPr>
            <p:cNvSpPr txBox="1"/>
            <p:nvPr/>
          </p:nvSpPr>
          <p:spPr>
            <a:xfrm>
              <a:off x="8400958" y="1145161"/>
              <a:ext cx="1313694" cy="290913"/>
            </a:xfrm>
            <a:prstGeom prst="rect">
              <a:avLst/>
            </a:prstGeom>
            <a:noFill/>
          </p:spPr>
          <p:txBody>
            <a:bodyPr wrap="square" rtlCol="0">
              <a:spAutoFit/>
            </a:bodyPr>
            <a:lstStyle/>
            <a:p>
              <a:pPr algn="ctr">
                <a:lnSpc>
                  <a:spcPts val="1735"/>
                </a:lnSpc>
              </a:pPr>
              <a:r>
                <a:rPr lang="en-US" altLang="zh-CN" sz="1200" b="1" dirty="0">
                  <a:latin typeface="Arial" panose="020B0604020202020204" pitchFamily="34" charset="0"/>
                  <a:cs typeface="Arial" panose="020B0604020202020204" pitchFamily="34" charset="0"/>
                </a:rPr>
                <a:t>ZERO2050</a:t>
              </a:r>
            </a:p>
          </p:txBody>
        </p:sp>
      </p:grpSp>
      <p:grpSp>
        <p:nvGrpSpPr>
          <p:cNvPr id="16" name="Group 15">
            <a:extLst>
              <a:ext uri="{FF2B5EF4-FFF2-40B4-BE49-F238E27FC236}">
                <a16:creationId xmlns:a16="http://schemas.microsoft.com/office/drawing/2014/main" id="{9FFE3E63-C3AD-628D-7B5F-F096214C8898}"/>
              </a:ext>
            </a:extLst>
          </p:cNvPr>
          <p:cNvGrpSpPr/>
          <p:nvPr/>
        </p:nvGrpSpPr>
        <p:grpSpPr>
          <a:xfrm>
            <a:off x="5663801" y="1642741"/>
            <a:ext cx="3288375" cy="1828800"/>
            <a:chOff x="7268422" y="3303853"/>
            <a:chExt cx="3657600" cy="2141198"/>
          </a:xfrm>
        </p:grpSpPr>
        <p:pic>
          <p:nvPicPr>
            <p:cNvPr id="17" name="Picture 16">
              <a:extLst>
                <a:ext uri="{FF2B5EF4-FFF2-40B4-BE49-F238E27FC236}">
                  <a16:creationId xmlns:a16="http://schemas.microsoft.com/office/drawing/2014/main" id="{AEAAFD45-C689-7E00-EB0B-3D0CD43451DC}"/>
                </a:ext>
              </a:extLst>
            </p:cNvPr>
            <p:cNvPicPr>
              <a:picLocks noChangeAspect="1"/>
            </p:cNvPicPr>
            <p:nvPr/>
          </p:nvPicPr>
          <p:blipFill>
            <a:blip r:embed="rId7">
              <a:clrChange>
                <a:clrFrom>
                  <a:srgbClr val="FEFFFF"/>
                </a:clrFrom>
                <a:clrTo>
                  <a:srgbClr val="FEFFFF">
                    <a:alpha val="0"/>
                  </a:srgbClr>
                </a:clrTo>
              </a:clrChange>
            </a:blip>
            <a:stretch>
              <a:fillRect/>
            </a:stretch>
          </p:blipFill>
          <p:spPr>
            <a:xfrm>
              <a:off x="7268422" y="3303853"/>
              <a:ext cx="3657600" cy="2141198"/>
            </a:xfrm>
            <a:prstGeom prst="rect">
              <a:avLst/>
            </a:prstGeom>
          </p:spPr>
        </p:pic>
        <p:sp>
          <p:nvSpPr>
            <p:cNvPr id="18" name="TextBox 17">
              <a:extLst>
                <a:ext uri="{FF2B5EF4-FFF2-40B4-BE49-F238E27FC236}">
                  <a16:creationId xmlns:a16="http://schemas.microsoft.com/office/drawing/2014/main" id="{75C33166-2B13-50A0-21B3-601B62CE779C}"/>
                </a:ext>
              </a:extLst>
            </p:cNvPr>
            <p:cNvSpPr txBox="1"/>
            <p:nvPr/>
          </p:nvSpPr>
          <p:spPr>
            <a:xfrm>
              <a:off x="8400957" y="3516672"/>
              <a:ext cx="1313694" cy="290913"/>
            </a:xfrm>
            <a:prstGeom prst="rect">
              <a:avLst/>
            </a:prstGeom>
            <a:noFill/>
          </p:spPr>
          <p:txBody>
            <a:bodyPr wrap="square" rtlCol="0">
              <a:spAutoFit/>
            </a:bodyPr>
            <a:lstStyle/>
            <a:p>
              <a:pPr algn="ctr">
                <a:lnSpc>
                  <a:spcPts val="1735"/>
                </a:lnSpc>
              </a:pPr>
              <a:r>
                <a:rPr lang="en-US" altLang="zh-CN" sz="1200" b="1" dirty="0">
                  <a:latin typeface="Arial" panose="020B0604020202020204" pitchFamily="34" charset="0"/>
                  <a:cs typeface="Arial" panose="020B0604020202020204" pitchFamily="34" charset="0"/>
                </a:rPr>
                <a:t>CAP80</a:t>
              </a:r>
            </a:p>
          </p:txBody>
        </p:sp>
      </p:grpSp>
    </p:spTree>
    <p:extLst>
      <p:ext uri="{BB962C8B-B14F-4D97-AF65-F5344CB8AC3E}">
        <p14:creationId xmlns:p14="http://schemas.microsoft.com/office/powerpoint/2010/main" val="620064377"/>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14</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7" y="507283"/>
            <a:ext cx="4125684" cy="965990"/>
          </a:xfrm>
        </p:spPr>
        <p:txBody>
          <a:bodyPr/>
          <a:lstStyle/>
          <a:p>
            <a:pPr algn="l"/>
            <a:r>
              <a:rPr lang="en-US" altLang="zh-CN" dirty="0"/>
              <a:t>Health damage internalization</a:t>
            </a:r>
            <a:endParaRPr lang="zh-CN" altLang="en-US" dirty="0"/>
          </a:p>
        </p:txBody>
      </p:sp>
      <p:sp>
        <p:nvSpPr>
          <p:cNvPr id="4" name="Content Placeholder 2">
            <a:extLst>
              <a:ext uri="{FF2B5EF4-FFF2-40B4-BE49-F238E27FC236}">
                <a16:creationId xmlns:a16="http://schemas.microsoft.com/office/drawing/2014/main" id="{11DEFC7E-4CCF-8462-6F73-1ED316E71299}"/>
              </a:ext>
            </a:extLst>
          </p:cNvPr>
          <p:cNvSpPr>
            <a:spLocks noGrp="1"/>
          </p:cNvSpPr>
          <p:nvPr>
            <p:ph idx="1"/>
          </p:nvPr>
        </p:nvSpPr>
        <p:spPr>
          <a:xfrm>
            <a:off x="163286" y="2843555"/>
            <a:ext cx="4256708" cy="2292911"/>
          </a:xfrm>
        </p:spPr>
        <p:txBody>
          <a:bodyPr>
            <a:normAutofit/>
          </a:bodyPr>
          <a:lstStyle/>
          <a:p>
            <a:r>
              <a:rPr lang="en-US" altLang="zh-CN" sz="2000" dirty="0"/>
              <a:t>More </a:t>
            </a:r>
            <a:r>
              <a:rPr lang="en-US" altLang="zh-CN" sz="2000" dirty="0">
                <a:solidFill>
                  <a:srgbClr val="357250"/>
                </a:solidFill>
              </a:rPr>
              <a:t>offshore wind</a:t>
            </a:r>
            <a:r>
              <a:rPr lang="zh-CN" altLang="en-US" sz="2000" dirty="0">
                <a:solidFill>
                  <a:srgbClr val="357250"/>
                </a:solidFill>
              </a:rPr>
              <a:t> </a:t>
            </a:r>
            <a:r>
              <a:rPr lang="en-US" altLang="zh-CN" sz="2000" dirty="0"/>
              <a:t>and</a:t>
            </a:r>
            <a:r>
              <a:rPr lang="zh-CN" altLang="en-US" sz="2000" dirty="0"/>
              <a:t> </a:t>
            </a:r>
            <a:r>
              <a:rPr lang="en-US" altLang="zh-CN" sz="2000" dirty="0">
                <a:solidFill>
                  <a:srgbClr val="D0B38E"/>
                </a:solidFill>
              </a:rPr>
              <a:t>gas-CCS</a:t>
            </a:r>
          </a:p>
          <a:p>
            <a:r>
              <a:rPr lang="en-US" altLang="zh-CN" sz="2000" dirty="0"/>
              <a:t>21 – 34% CO</a:t>
            </a:r>
            <a:r>
              <a:rPr lang="en-US" altLang="zh-CN" sz="1600" dirty="0"/>
              <a:t>2</a:t>
            </a:r>
            <a:r>
              <a:rPr lang="en-US" altLang="zh-CN" sz="2000" dirty="0"/>
              <a:t> emission reductions</a:t>
            </a:r>
          </a:p>
          <a:p>
            <a:r>
              <a:rPr lang="en-US" altLang="zh-CN" sz="2000" dirty="0"/>
              <a:t>39 – 46% health damages mitigation</a:t>
            </a:r>
          </a:p>
        </p:txBody>
      </p:sp>
      <p:pic>
        <p:nvPicPr>
          <p:cNvPr id="5" name="Picture 4">
            <a:extLst>
              <a:ext uri="{FF2B5EF4-FFF2-40B4-BE49-F238E27FC236}">
                <a16:creationId xmlns:a16="http://schemas.microsoft.com/office/drawing/2014/main" id="{45ADEC53-8352-F15A-BBD4-E3F8A744504A}"/>
              </a:ext>
            </a:extLst>
          </p:cNvPr>
          <p:cNvPicPr>
            <a:picLocks noChangeAspect="1"/>
          </p:cNvPicPr>
          <p:nvPr/>
        </p:nvPicPr>
        <p:blipFill rotWithShape="1">
          <a:blip r:embed="rId4">
            <a:clrChange>
              <a:clrFrom>
                <a:srgbClr val="FFFFFF"/>
              </a:clrFrom>
              <a:clrTo>
                <a:srgbClr val="FFFFFF">
                  <a:alpha val="0"/>
                </a:srgbClr>
              </a:clrTo>
            </a:clrChange>
          </a:blip>
          <a:srcRect r="22294"/>
          <a:stretch/>
        </p:blipFill>
        <p:spPr>
          <a:xfrm>
            <a:off x="4182226" y="646003"/>
            <a:ext cx="4976061" cy="4395105"/>
          </a:xfrm>
          <a:prstGeom prst="rect">
            <a:avLst/>
          </a:prstGeom>
        </p:spPr>
      </p:pic>
      <p:pic>
        <p:nvPicPr>
          <p:cNvPr id="7" name="Picture 6">
            <a:extLst>
              <a:ext uri="{FF2B5EF4-FFF2-40B4-BE49-F238E27FC236}">
                <a16:creationId xmlns:a16="http://schemas.microsoft.com/office/drawing/2014/main" id="{2DDFFE9E-F953-F48A-6BC9-0A1B729EE2D5}"/>
              </a:ext>
            </a:extLst>
          </p:cNvPr>
          <p:cNvPicPr>
            <a:picLocks noChangeAspect="1"/>
          </p:cNvPicPr>
          <p:nvPr/>
        </p:nvPicPr>
        <p:blipFill rotWithShape="1">
          <a:blip r:embed="rId4">
            <a:clrChange>
              <a:clrFrom>
                <a:srgbClr val="FFFFFF"/>
              </a:clrFrom>
              <a:clrTo>
                <a:srgbClr val="FFFFFF">
                  <a:alpha val="0"/>
                </a:srgbClr>
              </a:clrTo>
            </a:clrChange>
          </a:blip>
          <a:srcRect l="78431" t="27348" b="26989"/>
          <a:stretch/>
        </p:blipFill>
        <p:spPr>
          <a:xfrm>
            <a:off x="3295106" y="1212834"/>
            <a:ext cx="1090748" cy="1584877"/>
          </a:xfrm>
          <a:prstGeom prst="rect">
            <a:avLst/>
          </a:prstGeom>
        </p:spPr>
      </p:pic>
    </p:spTree>
    <p:extLst>
      <p:ext uri="{BB962C8B-B14F-4D97-AF65-F5344CB8AC3E}">
        <p14:creationId xmlns:p14="http://schemas.microsoft.com/office/powerpoint/2010/main" val="1359348441"/>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a:xfrm>
            <a:off x="4094334" y="4825537"/>
            <a:ext cx="1581205" cy="202945"/>
          </a:xfrm>
        </p:spPr>
        <p:txBody>
          <a:bodyPr/>
          <a:lstStyle/>
          <a:p>
            <a:pPr>
              <a:defRPr/>
            </a:pPr>
            <a:fld id="{3FF2C605-4958-CF43-AA48-80339EFDB0AF}" type="slidenum">
              <a:rPr lang="en-US" smtClean="0"/>
              <a:pPr>
                <a:defRPr/>
              </a:pPr>
              <a:t>15</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7" y="507283"/>
            <a:ext cx="5116284" cy="965990"/>
          </a:xfrm>
        </p:spPr>
        <p:txBody>
          <a:bodyPr/>
          <a:lstStyle/>
          <a:p>
            <a:pPr algn="l"/>
            <a:r>
              <a:rPr lang="en-US" altLang="zh-CN" dirty="0"/>
              <a:t>Health damage internalization</a:t>
            </a:r>
            <a:endParaRPr lang="zh-CN" altLang="en-US" dirty="0"/>
          </a:p>
        </p:txBody>
      </p:sp>
      <p:sp>
        <p:nvSpPr>
          <p:cNvPr id="4" name="Content Placeholder 2">
            <a:extLst>
              <a:ext uri="{FF2B5EF4-FFF2-40B4-BE49-F238E27FC236}">
                <a16:creationId xmlns:a16="http://schemas.microsoft.com/office/drawing/2014/main" id="{8E90B227-09F7-8DF2-1EB1-6ABEF1B5AC05}"/>
              </a:ext>
            </a:extLst>
          </p:cNvPr>
          <p:cNvSpPr>
            <a:spLocks noGrp="1"/>
          </p:cNvSpPr>
          <p:nvPr>
            <p:ph idx="1"/>
          </p:nvPr>
        </p:nvSpPr>
        <p:spPr>
          <a:xfrm>
            <a:off x="43078" y="1792705"/>
            <a:ext cx="4226255" cy="4472104"/>
          </a:xfrm>
        </p:spPr>
        <p:txBody>
          <a:bodyPr>
            <a:normAutofit/>
          </a:bodyPr>
          <a:lstStyle/>
          <a:p>
            <a:r>
              <a:rPr lang="en-US" altLang="zh-CN" sz="2200" dirty="0"/>
              <a:t>Coal generation drops in almost all regions but mainly exists in </a:t>
            </a:r>
          </a:p>
          <a:p>
            <a:pPr lvl="1"/>
            <a:r>
              <a:rPr lang="en-US" altLang="zh-CN" sz="2000" dirty="0"/>
              <a:t>Regions with high demand</a:t>
            </a:r>
          </a:p>
          <a:p>
            <a:pPr lvl="1"/>
            <a:r>
              <a:rPr lang="en-US" altLang="zh-CN" sz="2000" dirty="0"/>
              <a:t>Regions with lower marginal health damage costs</a:t>
            </a:r>
          </a:p>
          <a:p>
            <a:pPr lvl="1"/>
            <a:r>
              <a:rPr lang="en-US" altLang="zh-CN" sz="2000" dirty="0"/>
              <a:t>Potential more negative impacts on ethnic minority residents</a:t>
            </a:r>
          </a:p>
          <a:p>
            <a:pPr lvl="1"/>
            <a:endParaRPr lang="zh-CN" altLang="en-US" sz="2200" dirty="0"/>
          </a:p>
        </p:txBody>
      </p:sp>
      <p:pic>
        <p:nvPicPr>
          <p:cNvPr id="5" name="Picture 4">
            <a:extLst>
              <a:ext uri="{FF2B5EF4-FFF2-40B4-BE49-F238E27FC236}">
                <a16:creationId xmlns:a16="http://schemas.microsoft.com/office/drawing/2014/main" id="{D698EFB0-7D7F-0674-953C-70CD8627BA96}"/>
              </a:ext>
            </a:extLst>
          </p:cNvPr>
          <p:cNvPicPr>
            <a:picLocks noChangeAspect="1"/>
          </p:cNvPicPr>
          <p:nvPr/>
        </p:nvPicPr>
        <p:blipFill>
          <a:blip r:embed="rId4">
            <a:clrChange>
              <a:clrFrom>
                <a:srgbClr val="FEFFFF"/>
              </a:clrFrom>
              <a:clrTo>
                <a:srgbClr val="FEFFFF">
                  <a:alpha val="0"/>
                </a:srgbClr>
              </a:clrTo>
            </a:clrChange>
          </a:blip>
          <a:stretch>
            <a:fillRect/>
          </a:stretch>
        </p:blipFill>
        <p:spPr>
          <a:xfrm>
            <a:off x="4650682" y="143998"/>
            <a:ext cx="4482433" cy="4955383"/>
          </a:xfrm>
          <a:prstGeom prst="rect">
            <a:avLst/>
          </a:prstGeom>
        </p:spPr>
      </p:pic>
      <p:sp>
        <p:nvSpPr>
          <p:cNvPr id="6" name="Rectangle 5">
            <a:extLst>
              <a:ext uri="{FF2B5EF4-FFF2-40B4-BE49-F238E27FC236}">
                <a16:creationId xmlns:a16="http://schemas.microsoft.com/office/drawing/2014/main" id="{1C60E670-5003-9ADB-E8A6-387E37175503}"/>
              </a:ext>
            </a:extLst>
          </p:cNvPr>
          <p:cNvSpPr/>
          <p:nvPr/>
        </p:nvSpPr>
        <p:spPr>
          <a:xfrm>
            <a:off x="7306448" y="4351232"/>
            <a:ext cx="445030" cy="575777"/>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05C7B6B4-E9BE-AE2F-3DA1-79847094192F}"/>
              </a:ext>
            </a:extLst>
          </p:cNvPr>
          <p:cNvSpPr/>
          <p:nvPr/>
        </p:nvSpPr>
        <p:spPr>
          <a:xfrm>
            <a:off x="5205533" y="3133987"/>
            <a:ext cx="3002267" cy="424801"/>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Speech Bubble: Rectangle 8">
            <a:extLst>
              <a:ext uri="{FF2B5EF4-FFF2-40B4-BE49-F238E27FC236}">
                <a16:creationId xmlns:a16="http://schemas.microsoft.com/office/drawing/2014/main" id="{7C13EC9E-0C5A-8DFC-8B89-C3E9C7DB1DE7}"/>
              </a:ext>
            </a:extLst>
          </p:cNvPr>
          <p:cNvSpPr/>
          <p:nvPr/>
        </p:nvSpPr>
        <p:spPr>
          <a:xfrm>
            <a:off x="7957154" y="4138831"/>
            <a:ext cx="1033089" cy="424801"/>
          </a:xfrm>
          <a:prstGeom prst="wedgeRectCallout">
            <a:avLst>
              <a:gd name="adj1" fmla="val -66848"/>
              <a:gd name="adj2" fmla="val 74334"/>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altLang="zh-CN" sz="1400" b="1" dirty="0">
                <a:latin typeface="Arial" panose="020B0604020202020204" pitchFamily="34" charset="0"/>
                <a:cs typeface="Arial" panose="020B0604020202020204" pitchFamily="34" charset="0"/>
              </a:rPr>
              <a:t>High demand</a:t>
            </a:r>
            <a:endParaRPr lang="zh-CN" altLang="en-US" sz="1400" b="1" dirty="0">
              <a:latin typeface="Arial" panose="020B0604020202020204" pitchFamily="34" charset="0"/>
              <a:cs typeface="Arial" panose="020B0604020202020204" pitchFamily="34" charset="0"/>
            </a:endParaRPr>
          </a:p>
        </p:txBody>
      </p:sp>
      <p:sp>
        <p:nvSpPr>
          <p:cNvPr id="11" name="Slide Number Placeholder 9">
            <a:extLst>
              <a:ext uri="{FF2B5EF4-FFF2-40B4-BE49-F238E27FC236}">
                <a16:creationId xmlns:a16="http://schemas.microsoft.com/office/drawing/2014/main" id="{9406631C-7D94-92AC-CE2A-8FFEA82FB233}"/>
              </a:ext>
            </a:extLst>
          </p:cNvPr>
          <p:cNvSpPr txBox="1">
            <a:spLocks/>
          </p:cNvSpPr>
          <p:nvPr/>
        </p:nvSpPr>
        <p:spPr>
          <a:xfrm>
            <a:off x="9075658" y="6356351"/>
            <a:ext cx="2432775"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2425300F-DADA-45A8-99B9-101FC84059DF}" type="slidenum">
              <a:rPr lang="zh-CN" altLang="en-US" smtClean="0"/>
              <a:pPr/>
              <a:t>15</a:t>
            </a:fld>
            <a:endParaRPr lang="zh-CN" altLang="en-US"/>
          </a:p>
        </p:txBody>
      </p:sp>
      <p:sp>
        <p:nvSpPr>
          <p:cNvPr id="12" name="TextBox 11">
            <a:extLst>
              <a:ext uri="{FF2B5EF4-FFF2-40B4-BE49-F238E27FC236}">
                <a16:creationId xmlns:a16="http://schemas.microsoft.com/office/drawing/2014/main" id="{EE79D5B9-B409-9202-D474-C26410C52ACC}"/>
              </a:ext>
            </a:extLst>
          </p:cNvPr>
          <p:cNvSpPr txBox="1"/>
          <p:nvPr/>
        </p:nvSpPr>
        <p:spPr>
          <a:xfrm>
            <a:off x="6375631" y="546781"/>
            <a:ext cx="1159363" cy="307777"/>
          </a:xfrm>
          <a:prstGeom prst="rect">
            <a:avLst/>
          </a:prstGeom>
          <a:solidFill>
            <a:schemeClr val="bg1"/>
          </a:solidFill>
        </p:spPr>
        <p:txBody>
          <a:bodyPr wrap="square" rtlCol="0">
            <a:spAutoFit/>
          </a:bodyPr>
          <a:lstStyle/>
          <a:p>
            <a:pPr algn="ctr"/>
            <a:r>
              <a:rPr lang="en-US" altLang="zh-CN" sz="1400" b="1" dirty="0">
                <a:latin typeface="Arial" panose="020B0604020202020204" pitchFamily="34" charset="0"/>
                <a:cs typeface="Arial" panose="020B0604020202020204" pitchFamily="34" charset="0"/>
              </a:rPr>
              <a:t>ZERO50</a:t>
            </a:r>
            <a:endParaRPr lang="zh-CN" altLang="en-US" sz="1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D064F5E-5C27-B58A-E0F6-A4E8117FEDA5}"/>
              </a:ext>
            </a:extLst>
          </p:cNvPr>
          <p:cNvSpPr txBox="1"/>
          <p:nvPr/>
        </p:nvSpPr>
        <p:spPr>
          <a:xfrm>
            <a:off x="6178460" y="2789125"/>
            <a:ext cx="1459678" cy="307777"/>
          </a:xfrm>
          <a:prstGeom prst="rect">
            <a:avLst/>
          </a:prstGeom>
          <a:solidFill>
            <a:schemeClr val="bg1"/>
          </a:solidFill>
        </p:spPr>
        <p:txBody>
          <a:bodyPr wrap="square" rtlCol="0">
            <a:spAutoFit/>
          </a:bodyPr>
          <a:lstStyle/>
          <a:p>
            <a:pPr algn="ctr"/>
            <a:r>
              <a:rPr lang="en-US" altLang="zh-CN" sz="1400" b="1" dirty="0">
                <a:latin typeface="Arial" panose="020B0604020202020204" pitchFamily="34" charset="0"/>
                <a:cs typeface="Arial" panose="020B0604020202020204" pitchFamily="34" charset="0"/>
              </a:rPr>
              <a:t>ZERO50-HDI</a:t>
            </a:r>
            <a:endParaRPr lang="zh-CN" altLang="en-US" sz="1400" b="1" dirty="0">
              <a:latin typeface="Arial" panose="020B0604020202020204" pitchFamily="34" charset="0"/>
              <a:cs typeface="Arial" panose="020B0604020202020204" pitchFamily="34" charset="0"/>
            </a:endParaRPr>
          </a:p>
        </p:txBody>
      </p:sp>
      <p:sp>
        <p:nvSpPr>
          <p:cNvPr id="10" name="Speech Bubble: Rectangle 9">
            <a:extLst>
              <a:ext uri="{FF2B5EF4-FFF2-40B4-BE49-F238E27FC236}">
                <a16:creationId xmlns:a16="http://schemas.microsoft.com/office/drawing/2014/main" id="{2D62F47C-223C-164A-6302-236EA8FA55FA}"/>
              </a:ext>
            </a:extLst>
          </p:cNvPr>
          <p:cNvSpPr/>
          <p:nvPr/>
        </p:nvSpPr>
        <p:spPr>
          <a:xfrm>
            <a:off x="7534994" y="2339306"/>
            <a:ext cx="1459678" cy="424801"/>
          </a:xfrm>
          <a:prstGeom prst="wedgeRectCallout">
            <a:avLst>
              <a:gd name="adj1" fmla="val -51841"/>
              <a:gd name="adj2" fmla="val 135149"/>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altLang="zh-CN" sz="1400" b="1" dirty="0">
                <a:latin typeface="Arial" panose="020B0604020202020204" pitchFamily="34" charset="0"/>
                <a:cs typeface="Arial" panose="020B0604020202020204" pitchFamily="34" charset="0"/>
              </a:rPr>
              <a:t>Low health impacts</a:t>
            </a:r>
            <a:endParaRPr lang="zh-CN"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911993"/>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a:xfrm>
            <a:off x="4094334" y="4825537"/>
            <a:ext cx="1581205" cy="202945"/>
          </a:xfrm>
        </p:spPr>
        <p:txBody>
          <a:bodyPr/>
          <a:lstStyle/>
          <a:p>
            <a:pPr>
              <a:defRPr/>
            </a:pPr>
            <a:fld id="{3FF2C605-4958-CF43-AA48-80339EFDB0AF}" type="slidenum">
              <a:rPr lang="en-US" smtClean="0"/>
              <a:pPr>
                <a:defRPr/>
              </a:pPr>
              <a:t>16</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5229223" cy="965990"/>
          </a:xfrm>
        </p:spPr>
        <p:txBody>
          <a:bodyPr/>
          <a:lstStyle/>
          <a:p>
            <a:pPr algn="l"/>
            <a:r>
              <a:rPr lang="en-US" altLang="zh-CN" dirty="0"/>
              <a:t>Health damage internalization</a:t>
            </a:r>
            <a:endParaRPr lang="zh-CN" altLang="en-US" dirty="0"/>
          </a:p>
        </p:txBody>
      </p:sp>
      <p:sp>
        <p:nvSpPr>
          <p:cNvPr id="4" name="Content Placeholder 2">
            <a:extLst>
              <a:ext uri="{FF2B5EF4-FFF2-40B4-BE49-F238E27FC236}">
                <a16:creationId xmlns:a16="http://schemas.microsoft.com/office/drawing/2014/main" id="{8E90B227-09F7-8DF2-1EB1-6ABEF1B5AC05}"/>
              </a:ext>
            </a:extLst>
          </p:cNvPr>
          <p:cNvSpPr>
            <a:spLocks noGrp="1"/>
          </p:cNvSpPr>
          <p:nvPr>
            <p:ph idx="1"/>
          </p:nvPr>
        </p:nvSpPr>
        <p:spPr>
          <a:xfrm>
            <a:off x="324853" y="1678809"/>
            <a:ext cx="3930001" cy="3457657"/>
          </a:xfrm>
        </p:spPr>
        <p:txBody>
          <a:bodyPr>
            <a:normAutofit/>
          </a:bodyPr>
          <a:lstStyle/>
          <a:p>
            <a:r>
              <a:rPr lang="en-US" altLang="zh-CN" sz="2200" dirty="0"/>
              <a:t>Coal generation is replaced by</a:t>
            </a:r>
          </a:p>
          <a:p>
            <a:pPr lvl="1"/>
            <a:r>
              <a:rPr lang="en-US" altLang="zh-CN" sz="2000" dirty="0">
                <a:solidFill>
                  <a:srgbClr val="85BD5F"/>
                </a:solidFill>
              </a:rPr>
              <a:t>Offshore wind </a:t>
            </a:r>
            <a:r>
              <a:rPr lang="en-US" altLang="zh-CN" sz="2000" dirty="0"/>
              <a:t>in coastal provinces</a:t>
            </a:r>
          </a:p>
          <a:p>
            <a:pPr lvl="1"/>
            <a:r>
              <a:rPr lang="en-US" altLang="zh-CN" sz="2000" dirty="0">
                <a:solidFill>
                  <a:schemeClr val="accent1"/>
                </a:solidFill>
              </a:rPr>
              <a:t>Hydropower</a:t>
            </a:r>
            <a:r>
              <a:rPr lang="en-US" altLang="zh-CN" sz="2000" dirty="0"/>
              <a:t> in provinces that have abundant water resources</a:t>
            </a:r>
          </a:p>
          <a:p>
            <a:pPr lvl="1"/>
            <a:endParaRPr lang="zh-CN" altLang="en-US" sz="2200" dirty="0"/>
          </a:p>
        </p:txBody>
      </p:sp>
      <p:pic>
        <p:nvPicPr>
          <p:cNvPr id="5" name="Picture 4">
            <a:extLst>
              <a:ext uri="{FF2B5EF4-FFF2-40B4-BE49-F238E27FC236}">
                <a16:creationId xmlns:a16="http://schemas.microsoft.com/office/drawing/2014/main" id="{D698EFB0-7D7F-0674-953C-70CD8627BA96}"/>
              </a:ext>
            </a:extLst>
          </p:cNvPr>
          <p:cNvPicPr>
            <a:picLocks noChangeAspect="1"/>
          </p:cNvPicPr>
          <p:nvPr/>
        </p:nvPicPr>
        <p:blipFill>
          <a:blip r:embed="rId4">
            <a:clrChange>
              <a:clrFrom>
                <a:srgbClr val="FEFFFF"/>
              </a:clrFrom>
              <a:clrTo>
                <a:srgbClr val="FEFFFF">
                  <a:alpha val="0"/>
                </a:srgbClr>
              </a:clrTo>
            </a:clrChange>
          </a:blip>
          <a:stretch>
            <a:fillRect/>
          </a:stretch>
        </p:blipFill>
        <p:spPr>
          <a:xfrm>
            <a:off x="4650682" y="143998"/>
            <a:ext cx="4482433" cy="4955383"/>
          </a:xfrm>
          <a:prstGeom prst="rect">
            <a:avLst/>
          </a:prstGeom>
        </p:spPr>
      </p:pic>
      <p:sp>
        <p:nvSpPr>
          <p:cNvPr id="11" name="Slide Number Placeholder 9">
            <a:extLst>
              <a:ext uri="{FF2B5EF4-FFF2-40B4-BE49-F238E27FC236}">
                <a16:creationId xmlns:a16="http://schemas.microsoft.com/office/drawing/2014/main" id="{9406631C-7D94-92AC-CE2A-8FFEA82FB233}"/>
              </a:ext>
            </a:extLst>
          </p:cNvPr>
          <p:cNvSpPr txBox="1">
            <a:spLocks/>
          </p:cNvSpPr>
          <p:nvPr/>
        </p:nvSpPr>
        <p:spPr>
          <a:xfrm>
            <a:off x="9075658" y="6356351"/>
            <a:ext cx="2432775"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2425300F-DADA-45A8-99B9-101FC84059DF}" type="slidenum">
              <a:rPr lang="zh-CN" altLang="en-US" smtClean="0"/>
              <a:pPr/>
              <a:t>16</a:t>
            </a:fld>
            <a:endParaRPr lang="zh-CN" altLang="en-US"/>
          </a:p>
        </p:txBody>
      </p:sp>
      <p:sp>
        <p:nvSpPr>
          <p:cNvPr id="12" name="Rectangle 11">
            <a:extLst>
              <a:ext uri="{FF2B5EF4-FFF2-40B4-BE49-F238E27FC236}">
                <a16:creationId xmlns:a16="http://schemas.microsoft.com/office/drawing/2014/main" id="{3F185DDC-D3C6-6FC3-00D7-AB6397F2A28B}"/>
              </a:ext>
            </a:extLst>
          </p:cNvPr>
          <p:cNvSpPr/>
          <p:nvPr/>
        </p:nvSpPr>
        <p:spPr>
          <a:xfrm rot="19372402">
            <a:off x="7103027" y="4172395"/>
            <a:ext cx="1537206" cy="436404"/>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20D75BA7-CB25-0C4C-C610-BD24713EB2BB}"/>
              </a:ext>
            </a:extLst>
          </p:cNvPr>
          <p:cNvSpPr/>
          <p:nvPr/>
        </p:nvSpPr>
        <p:spPr>
          <a:xfrm rot="19372402">
            <a:off x="7069680" y="1854485"/>
            <a:ext cx="1537206" cy="436404"/>
          </a:xfrm>
          <a:prstGeom prst="rect">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C02EF4C0-E809-C99C-993C-32D0A74A32D4}"/>
              </a:ext>
            </a:extLst>
          </p:cNvPr>
          <p:cNvSpPr/>
          <p:nvPr/>
        </p:nvSpPr>
        <p:spPr>
          <a:xfrm rot="17547087" flipH="1">
            <a:off x="7247658" y="1521704"/>
            <a:ext cx="628422" cy="31421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DB9FCF6D-F6C1-7623-9417-1D335FA4185D}"/>
              </a:ext>
            </a:extLst>
          </p:cNvPr>
          <p:cNvSpPr/>
          <p:nvPr/>
        </p:nvSpPr>
        <p:spPr>
          <a:xfrm rot="17547087" flipH="1">
            <a:off x="7258878" y="3875101"/>
            <a:ext cx="628422" cy="314210"/>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5689350"/>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a:xfrm>
            <a:off x="6553200" y="4277406"/>
            <a:ext cx="2133600" cy="273844"/>
          </a:xfrm>
        </p:spPr>
        <p:txBody>
          <a:bodyPr/>
          <a:lstStyle/>
          <a:p>
            <a:pPr>
              <a:defRPr/>
            </a:pPr>
            <a:fld id="{3FF2C605-4958-CF43-AA48-80339EFDB0AF}" type="slidenum">
              <a:rPr lang="en-US" smtClean="0"/>
              <a:pPr>
                <a:defRPr/>
              </a:pPr>
              <a:t>17</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5110831" cy="965990"/>
          </a:xfrm>
        </p:spPr>
        <p:txBody>
          <a:bodyPr/>
          <a:lstStyle/>
          <a:p>
            <a:pPr algn="l"/>
            <a:r>
              <a:rPr lang="en-US" altLang="zh-CN" dirty="0"/>
              <a:t>Health damage internalization</a:t>
            </a:r>
            <a:endParaRPr lang="zh-CN" altLang="en-US" dirty="0"/>
          </a:p>
        </p:txBody>
      </p:sp>
      <p:pic>
        <p:nvPicPr>
          <p:cNvPr id="4" name="Picture 3">
            <a:extLst>
              <a:ext uri="{FF2B5EF4-FFF2-40B4-BE49-F238E27FC236}">
                <a16:creationId xmlns:a16="http://schemas.microsoft.com/office/drawing/2014/main" id="{EDD16030-A4D1-F970-F21C-328ECB4ED0C9}"/>
              </a:ext>
            </a:extLst>
          </p:cNvPr>
          <p:cNvPicPr>
            <a:picLocks noChangeAspect="1"/>
          </p:cNvPicPr>
          <p:nvPr/>
        </p:nvPicPr>
        <p:blipFill rotWithShape="1">
          <a:blip r:embed="rId4"/>
          <a:srcRect l="52379" t="67751" r="10164" b="13227"/>
          <a:stretch/>
        </p:blipFill>
        <p:spPr>
          <a:xfrm>
            <a:off x="5581439" y="3129846"/>
            <a:ext cx="3257445" cy="1828800"/>
          </a:xfrm>
          <a:prstGeom prst="rect">
            <a:avLst/>
          </a:prstGeom>
        </p:spPr>
      </p:pic>
      <p:pic>
        <p:nvPicPr>
          <p:cNvPr id="5" name="Picture 4">
            <a:extLst>
              <a:ext uri="{FF2B5EF4-FFF2-40B4-BE49-F238E27FC236}">
                <a16:creationId xmlns:a16="http://schemas.microsoft.com/office/drawing/2014/main" id="{3516957B-44A5-7000-6D22-82B2F797A0C9}"/>
              </a:ext>
            </a:extLst>
          </p:cNvPr>
          <p:cNvPicPr>
            <a:picLocks noChangeAspect="1"/>
          </p:cNvPicPr>
          <p:nvPr/>
        </p:nvPicPr>
        <p:blipFill rotWithShape="1">
          <a:blip r:embed="rId4"/>
          <a:srcRect l="52391" t="20293" r="12860" b="60492"/>
          <a:stretch/>
        </p:blipFill>
        <p:spPr>
          <a:xfrm>
            <a:off x="5581439" y="904174"/>
            <a:ext cx="2991670" cy="1828800"/>
          </a:xfrm>
          <a:prstGeom prst="rect">
            <a:avLst/>
          </a:prstGeom>
        </p:spPr>
      </p:pic>
      <p:sp>
        <p:nvSpPr>
          <p:cNvPr id="6" name="Content Placeholder 2">
            <a:extLst>
              <a:ext uri="{FF2B5EF4-FFF2-40B4-BE49-F238E27FC236}">
                <a16:creationId xmlns:a16="http://schemas.microsoft.com/office/drawing/2014/main" id="{8D5195F0-CC05-E923-6786-DB7517763CC5}"/>
              </a:ext>
            </a:extLst>
          </p:cNvPr>
          <p:cNvSpPr>
            <a:spLocks noGrp="1"/>
          </p:cNvSpPr>
          <p:nvPr>
            <p:ph idx="1"/>
          </p:nvPr>
        </p:nvSpPr>
        <p:spPr>
          <a:xfrm>
            <a:off x="446316" y="1719213"/>
            <a:ext cx="4069424" cy="4539644"/>
          </a:xfrm>
        </p:spPr>
        <p:txBody>
          <a:bodyPr/>
          <a:lstStyle/>
          <a:p>
            <a:r>
              <a:rPr lang="en-US" altLang="zh-CN" sz="2200" dirty="0"/>
              <a:t>Regional shift of </a:t>
            </a:r>
            <a:r>
              <a:rPr lang="en-US" altLang="zh-CN" sz="2200" dirty="0">
                <a:solidFill>
                  <a:srgbClr val="A900E6"/>
                </a:solidFill>
              </a:rPr>
              <a:t>nuclear</a:t>
            </a:r>
            <a:r>
              <a:rPr lang="en-US" altLang="zh-CN" sz="2200" dirty="0"/>
              <a:t> and </a:t>
            </a:r>
            <a:r>
              <a:rPr lang="en-US" altLang="zh-CN" sz="2200" dirty="0">
                <a:solidFill>
                  <a:schemeClr val="accent1"/>
                </a:solidFill>
              </a:rPr>
              <a:t>hydropower</a:t>
            </a:r>
          </a:p>
          <a:p>
            <a:pPr lvl="1"/>
            <a:r>
              <a:rPr lang="en-US" altLang="zh-CN" sz="2000" dirty="0"/>
              <a:t>Shifted from coastal regions to inland provinces where renewable resource is more limited</a:t>
            </a:r>
          </a:p>
        </p:txBody>
      </p:sp>
      <p:sp>
        <p:nvSpPr>
          <p:cNvPr id="9" name="Rectangle 8">
            <a:extLst>
              <a:ext uri="{FF2B5EF4-FFF2-40B4-BE49-F238E27FC236}">
                <a16:creationId xmlns:a16="http://schemas.microsoft.com/office/drawing/2014/main" id="{CD595EA4-7592-0CCA-9AED-B8D15166749A}"/>
              </a:ext>
            </a:extLst>
          </p:cNvPr>
          <p:cNvSpPr/>
          <p:nvPr/>
        </p:nvSpPr>
        <p:spPr>
          <a:xfrm rot="20414865" flipH="1">
            <a:off x="6330503" y="1218111"/>
            <a:ext cx="1620591" cy="662969"/>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709C0A1E-D6C9-7229-2C26-68BCE742BCF1}"/>
              </a:ext>
            </a:extLst>
          </p:cNvPr>
          <p:cNvSpPr/>
          <p:nvPr/>
        </p:nvSpPr>
        <p:spPr>
          <a:xfrm rot="20414865" flipH="1">
            <a:off x="6434715" y="3377282"/>
            <a:ext cx="1620591" cy="662969"/>
          </a:xfrm>
          <a:prstGeom prst="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011416A3-F7B6-D9C2-471D-E209CCEEBA48}"/>
              </a:ext>
            </a:extLst>
          </p:cNvPr>
          <p:cNvSpPr/>
          <p:nvPr/>
        </p:nvSpPr>
        <p:spPr>
          <a:xfrm rot="2152971" flipH="1">
            <a:off x="6770332" y="1825975"/>
            <a:ext cx="1252274" cy="736632"/>
          </a:xfrm>
          <a:prstGeom prst="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49E27AFA-CC36-121B-D447-8173E373DD43}"/>
              </a:ext>
            </a:extLst>
          </p:cNvPr>
          <p:cNvSpPr/>
          <p:nvPr/>
        </p:nvSpPr>
        <p:spPr>
          <a:xfrm rot="2152971" flipH="1">
            <a:off x="6806509" y="3990890"/>
            <a:ext cx="1252274" cy="736632"/>
          </a:xfrm>
          <a:prstGeom prst="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4" name="TextBox 13">
            <a:extLst>
              <a:ext uri="{FF2B5EF4-FFF2-40B4-BE49-F238E27FC236}">
                <a16:creationId xmlns:a16="http://schemas.microsoft.com/office/drawing/2014/main" id="{E4FF29A0-5FE3-A4A4-647F-BAAD851BA95B}"/>
              </a:ext>
            </a:extLst>
          </p:cNvPr>
          <p:cNvSpPr txBox="1"/>
          <p:nvPr/>
        </p:nvSpPr>
        <p:spPr>
          <a:xfrm>
            <a:off x="5390232" y="2794091"/>
            <a:ext cx="3374084" cy="369332"/>
          </a:xfrm>
          <a:prstGeom prst="rect">
            <a:avLst/>
          </a:prstGeom>
          <a:noFill/>
        </p:spPr>
        <p:txBody>
          <a:bodyPr wrap="square" rtlCol="0">
            <a:spAutoFit/>
          </a:bodyPr>
          <a:lstStyle/>
          <a:p>
            <a:pPr algn="ctr"/>
            <a:r>
              <a:rPr lang="en-US" altLang="zh-CN" b="1" dirty="0">
                <a:latin typeface="Arial" panose="020B0604020202020204" pitchFamily="34" charset="0"/>
                <a:cs typeface="Arial" panose="020B0604020202020204" pitchFamily="34" charset="0"/>
              </a:rPr>
              <a:t>ZERO50-HDI</a:t>
            </a:r>
            <a:endParaRPr lang="zh-CN" altLang="en-US" b="1" dirty="0">
              <a:latin typeface="Arial" panose="020B0604020202020204" pitchFamily="34" charset="0"/>
              <a:cs typeface="Arial" panose="020B0604020202020204" pitchFamily="34" charset="0"/>
            </a:endParaRPr>
          </a:p>
        </p:txBody>
      </p:sp>
      <p:sp>
        <p:nvSpPr>
          <p:cNvPr id="15" name="Arrow: Left 14">
            <a:extLst>
              <a:ext uri="{FF2B5EF4-FFF2-40B4-BE49-F238E27FC236}">
                <a16:creationId xmlns:a16="http://schemas.microsoft.com/office/drawing/2014/main" id="{8E63691A-8FCE-E5E9-69DC-2DBD12870757}"/>
              </a:ext>
            </a:extLst>
          </p:cNvPr>
          <p:cNvSpPr/>
          <p:nvPr/>
        </p:nvSpPr>
        <p:spPr>
          <a:xfrm rot="20403317">
            <a:off x="6131138" y="796635"/>
            <a:ext cx="1570760" cy="371913"/>
          </a:xfrm>
          <a:prstGeom prst="leftArrow">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Arrow: Left 15">
            <a:extLst>
              <a:ext uri="{FF2B5EF4-FFF2-40B4-BE49-F238E27FC236}">
                <a16:creationId xmlns:a16="http://schemas.microsoft.com/office/drawing/2014/main" id="{37BB4A68-9A49-4671-B8E7-0EE55B44DAA4}"/>
              </a:ext>
            </a:extLst>
          </p:cNvPr>
          <p:cNvSpPr/>
          <p:nvPr/>
        </p:nvSpPr>
        <p:spPr>
          <a:xfrm rot="2140322">
            <a:off x="7061320" y="1541735"/>
            <a:ext cx="1325938" cy="371913"/>
          </a:xfrm>
          <a:prstGeom prst="leftArrow">
            <a:avLst/>
          </a:prstGeom>
          <a:solidFill>
            <a:srgbClr val="A900E6"/>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TextBox 12">
            <a:extLst>
              <a:ext uri="{FF2B5EF4-FFF2-40B4-BE49-F238E27FC236}">
                <a16:creationId xmlns:a16="http://schemas.microsoft.com/office/drawing/2014/main" id="{62FCFCCB-9908-2D5B-1D8F-06CE6C7D6667}"/>
              </a:ext>
            </a:extLst>
          </p:cNvPr>
          <p:cNvSpPr txBox="1"/>
          <p:nvPr/>
        </p:nvSpPr>
        <p:spPr>
          <a:xfrm>
            <a:off x="5409840" y="480892"/>
            <a:ext cx="3374084" cy="369332"/>
          </a:xfrm>
          <a:prstGeom prst="rect">
            <a:avLst/>
          </a:prstGeom>
          <a:noFill/>
        </p:spPr>
        <p:txBody>
          <a:bodyPr wrap="square" rtlCol="0">
            <a:spAutoFit/>
          </a:bodyPr>
          <a:lstStyle/>
          <a:p>
            <a:pPr algn="ctr"/>
            <a:r>
              <a:rPr lang="en-US" altLang="zh-CN" b="1" dirty="0">
                <a:latin typeface="Arial" panose="020B0604020202020204" pitchFamily="34" charset="0"/>
                <a:cs typeface="Arial" panose="020B0604020202020204" pitchFamily="34" charset="0"/>
              </a:rPr>
              <a:t>ZERO50</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51698"/>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18</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Take-home messages</a:t>
            </a:r>
            <a:endParaRPr lang="zh-CN" altLang="en-US" dirty="0"/>
          </a:p>
        </p:txBody>
      </p:sp>
      <p:sp>
        <p:nvSpPr>
          <p:cNvPr id="4" name="Content Placeholder 2">
            <a:extLst>
              <a:ext uri="{FF2B5EF4-FFF2-40B4-BE49-F238E27FC236}">
                <a16:creationId xmlns:a16="http://schemas.microsoft.com/office/drawing/2014/main" id="{083E41C3-7A4E-712B-1FC5-4786C269CCFB}"/>
              </a:ext>
            </a:extLst>
          </p:cNvPr>
          <p:cNvSpPr>
            <a:spLocks noGrp="1"/>
          </p:cNvSpPr>
          <p:nvPr>
            <p:ph idx="1"/>
          </p:nvPr>
        </p:nvSpPr>
        <p:spPr>
          <a:xfrm>
            <a:off x="446317" y="1430741"/>
            <a:ext cx="8240484" cy="3693091"/>
          </a:xfrm>
        </p:spPr>
        <p:txBody>
          <a:bodyPr>
            <a:normAutofit/>
          </a:bodyPr>
          <a:lstStyle/>
          <a:p>
            <a:r>
              <a:rPr lang="en-US" altLang="zh-CN" dirty="0"/>
              <a:t>Operational change and long-term system planning that minimize system costs will help mitigate negative climate and public health impacts caused by power plant emissions in China</a:t>
            </a:r>
          </a:p>
          <a:p>
            <a:pPr lvl="1"/>
            <a:r>
              <a:rPr lang="en-US" altLang="zh-CN" dirty="0"/>
              <a:t>Improved generation efficiency and rapid cost decrease of renewable energy </a:t>
            </a:r>
          </a:p>
          <a:p>
            <a:r>
              <a:rPr lang="en-US" altLang="zh-CN" dirty="0"/>
              <a:t>Integrating emission externalities into power system operation and plan will significantly reduce negative impacts but not increase “real ($)” costs much</a:t>
            </a:r>
            <a:endParaRPr lang="zh-CN" altLang="en-US" dirty="0"/>
          </a:p>
        </p:txBody>
      </p:sp>
    </p:spTree>
    <p:extLst>
      <p:ext uri="{BB962C8B-B14F-4D97-AF65-F5344CB8AC3E}">
        <p14:creationId xmlns:p14="http://schemas.microsoft.com/office/powerpoint/2010/main" val="3994512143"/>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19</a:t>
            </a:fld>
            <a:endParaRPr lang="en-US"/>
          </a:p>
        </p:txBody>
      </p:sp>
      <p:sp>
        <p:nvSpPr>
          <p:cNvPr id="6" name="Title 1">
            <a:extLst>
              <a:ext uri="{FF2B5EF4-FFF2-40B4-BE49-F238E27FC236}">
                <a16:creationId xmlns:a16="http://schemas.microsoft.com/office/drawing/2014/main" id="{676FDB54-8EA8-4A2C-7B62-EE6BC7166B7A}"/>
              </a:ext>
            </a:extLst>
          </p:cNvPr>
          <p:cNvSpPr txBox="1">
            <a:spLocks/>
          </p:cNvSpPr>
          <p:nvPr/>
        </p:nvSpPr>
        <p:spPr bwMode="auto">
          <a:xfrm>
            <a:off x="152401" y="1501341"/>
            <a:ext cx="8923258"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r>
              <a:rPr lang="en-US" dirty="0"/>
              <a:t>Thanks!</a:t>
            </a:r>
          </a:p>
        </p:txBody>
      </p:sp>
      <p:sp>
        <p:nvSpPr>
          <p:cNvPr id="7" name="Subtitle 2">
            <a:extLst>
              <a:ext uri="{FF2B5EF4-FFF2-40B4-BE49-F238E27FC236}">
                <a16:creationId xmlns:a16="http://schemas.microsoft.com/office/drawing/2014/main" id="{01B787E7-1905-4E50-FFE5-E19DCAAEE6E0}"/>
              </a:ext>
            </a:extLst>
          </p:cNvPr>
          <p:cNvSpPr txBox="1">
            <a:spLocks/>
          </p:cNvSpPr>
          <p:nvPr/>
        </p:nvSpPr>
        <p:spPr bwMode="auto">
          <a:xfrm>
            <a:off x="936170" y="2815633"/>
            <a:ext cx="7195459"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Qian Luo ( </a:t>
            </a:r>
            <a:r>
              <a:rPr lang="en-US" dirty="0">
                <a:hlinkClick r:id="rId4"/>
              </a:rPr>
              <a:t>qluo4@ncsu.edu</a:t>
            </a:r>
            <a:r>
              <a:rPr lang="en-US" dirty="0"/>
              <a:t>)</a:t>
            </a:r>
          </a:p>
        </p:txBody>
      </p:sp>
      <p:sp>
        <p:nvSpPr>
          <p:cNvPr id="9" name="Slide Number Placeholder 2">
            <a:extLst>
              <a:ext uri="{FF2B5EF4-FFF2-40B4-BE49-F238E27FC236}">
                <a16:creationId xmlns:a16="http://schemas.microsoft.com/office/drawing/2014/main" id="{59262999-9B4E-EB99-1846-F5BED3AAE808}"/>
              </a:ext>
            </a:extLst>
          </p:cNvPr>
          <p:cNvSpPr txBox="1">
            <a:spLocks/>
          </p:cNvSpPr>
          <p:nvPr/>
        </p:nvSpPr>
        <p:spPr>
          <a:xfrm>
            <a:off x="9075658" y="6356351"/>
            <a:ext cx="2432775"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2425300F-DADA-45A8-99B9-101FC84059DF}" type="slidenum">
              <a:rPr lang="zh-CN" altLang="en-US" smtClean="0"/>
              <a:pPr/>
              <a:t>19</a:t>
            </a:fld>
            <a:endParaRPr lang="zh-CN" altLang="en-US"/>
          </a:p>
        </p:txBody>
      </p:sp>
      <p:sp>
        <p:nvSpPr>
          <p:cNvPr id="10" name="TextBox 9">
            <a:extLst>
              <a:ext uri="{FF2B5EF4-FFF2-40B4-BE49-F238E27FC236}">
                <a16:creationId xmlns:a16="http://schemas.microsoft.com/office/drawing/2014/main" id="{2599F147-DA51-8EE7-F740-9D0953565373}"/>
              </a:ext>
            </a:extLst>
          </p:cNvPr>
          <p:cNvSpPr txBox="1"/>
          <p:nvPr/>
        </p:nvSpPr>
        <p:spPr>
          <a:xfrm>
            <a:off x="437355" y="3970162"/>
            <a:ext cx="5314573" cy="1077218"/>
          </a:xfrm>
          <a:prstGeom prst="rect">
            <a:avLst/>
          </a:prstGeom>
          <a:noFill/>
        </p:spPr>
        <p:txBody>
          <a:bodyPr wrap="square">
            <a:spAutoFit/>
          </a:bodyPr>
          <a:lstStyle/>
          <a:p>
            <a:r>
              <a:rPr lang="af-ZA" altLang="zh-CN" sz="1600" b="0" i="0" u="none" strike="noStrike" baseline="0" dirty="0">
                <a:latin typeface="Times New Roman" panose="02020603050405020304" pitchFamily="18" charset="0"/>
                <a:cs typeface="Times New Roman" panose="02020603050405020304" pitchFamily="18" charset="0"/>
              </a:rPr>
              <a:t>Acknowledgement:</a:t>
            </a:r>
          </a:p>
          <a:p>
            <a:r>
              <a:rPr lang="en-US" altLang="zh-CN" sz="1600" b="0" i="0" u="none" strike="noStrike" baseline="0" dirty="0">
                <a:latin typeface="Times New Roman" panose="02020603050405020304" pitchFamily="18" charset="0"/>
                <a:cs typeface="Times New Roman" panose="02020603050405020304" pitchFamily="18" charset="0"/>
              </a:rPr>
              <a:t>This research has been founded by National Science Foundation and Duke Energy Data Analytics Fellowship supported by the Alfred P. Sloan Foundation</a:t>
            </a:r>
            <a:endParaRPr lang="zh-CN" altLang="en-US" sz="16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42BA7D4-C103-867E-649A-BECB602F92C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97328" y="3927107"/>
            <a:ext cx="1494736" cy="1114001"/>
          </a:xfrm>
          <a:prstGeom prst="rect">
            <a:avLst/>
          </a:prstGeom>
        </p:spPr>
      </p:pic>
      <p:pic>
        <p:nvPicPr>
          <p:cNvPr id="12" name="Picture 2" descr="Alfred P. Sloan Foundation - Wikipedia">
            <a:extLst>
              <a:ext uri="{FF2B5EF4-FFF2-40B4-BE49-F238E27FC236}">
                <a16:creationId xmlns:a16="http://schemas.microsoft.com/office/drawing/2014/main" id="{0C6922B5-D59C-4BEF-E63D-B9D624D1A5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2064" y="4067680"/>
            <a:ext cx="1494736" cy="88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78558"/>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2</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Power sector in China </a:t>
            </a:r>
            <a:endParaRPr lang="zh-CN" altLang="en-US" dirty="0"/>
          </a:p>
        </p:txBody>
      </p:sp>
      <p:sp>
        <p:nvSpPr>
          <p:cNvPr id="4" name="Content Placeholder 2">
            <a:extLst>
              <a:ext uri="{FF2B5EF4-FFF2-40B4-BE49-F238E27FC236}">
                <a16:creationId xmlns:a16="http://schemas.microsoft.com/office/drawing/2014/main" id="{71F37B71-4E7B-0964-F010-A3C07D89BF78}"/>
              </a:ext>
            </a:extLst>
          </p:cNvPr>
          <p:cNvSpPr>
            <a:spLocks noGrp="1"/>
          </p:cNvSpPr>
          <p:nvPr>
            <p:ph idx="1"/>
          </p:nvPr>
        </p:nvSpPr>
        <p:spPr>
          <a:xfrm>
            <a:off x="467385" y="1442806"/>
            <a:ext cx="8686799" cy="3836613"/>
          </a:xfrm>
        </p:spPr>
        <p:txBody>
          <a:bodyPr/>
          <a:lstStyle/>
          <a:p>
            <a:r>
              <a:rPr lang="en-US" altLang="zh-CN" dirty="0"/>
              <a:t>Coal dominated</a:t>
            </a:r>
          </a:p>
          <a:p>
            <a:pPr lvl="1"/>
            <a:r>
              <a:rPr lang="en-US" altLang="zh-CN" dirty="0"/>
              <a:t>High CO</a:t>
            </a:r>
            <a:r>
              <a:rPr lang="en-US" altLang="zh-CN" sz="2000" dirty="0"/>
              <a:t>2</a:t>
            </a:r>
            <a:r>
              <a:rPr lang="en-US" altLang="zh-CN" dirty="0"/>
              <a:t> emissions</a:t>
            </a:r>
          </a:p>
          <a:p>
            <a:pPr lvl="1"/>
            <a:r>
              <a:rPr lang="en-US" altLang="zh-CN" dirty="0"/>
              <a:t>Negative health impacts</a:t>
            </a:r>
          </a:p>
          <a:p>
            <a:r>
              <a:rPr lang="en-US" altLang="zh-CN" dirty="0"/>
              <a:t>Highly regulated power systems</a:t>
            </a:r>
          </a:p>
          <a:p>
            <a:pPr lvl="1"/>
            <a:r>
              <a:rPr lang="en-US" altLang="zh-CN" dirty="0"/>
              <a:t>Equal share dispatch</a:t>
            </a:r>
          </a:p>
          <a:p>
            <a:pPr lvl="1"/>
            <a:r>
              <a:rPr lang="en-US" altLang="zh-CN" dirty="0"/>
              <a:t>Generation efficiency is not maximized</a:t>
            </a:r>
          </a:p>
          <a:p>
            <a:r>
              <a:rPr lang="en-US" altLang="zh-CN" dirty="0"/>
              <a:t>Carbon neutrality goal by 2060</a:t>
            </a:r>
          </a:p>
          <a:p>
            <a:pPr lvl="1"/>
            <a:r>
              <a:rPr lang="en-US" altLang="zh-CN" dirty="0"/>
              <a:t>Earlier zero emission target in the power sector</a:t>
            </a:r>
          </a:p>
        </p:txBody>
      </p:sp>
      <p:grpSp>
        <p:nvGrpSpPr>
          <p:cNvPr id="9" name="Group 8">
            <a:extLst>
              <a:ext uri="{FF2B5EF4-FFF2-40B4-BE49-F238E27FC236}">
                <a16:creationId xmlns:a16="http://schemas.microsoft.com/office/drawing/2014/main" id="{6BC1C597-E77D-510A-8694-20E73CAC11F9}"/>
              </a:ext>
            </a:extLst>
          </p:cNvPr>
          <p:cNvGrpSpPr/>
          <p:nvPr/>
        </p:nvGrpSpPr>
        <p:grpSpPr>
          <a:xfrm>
            <a:off x="4986590" y="745702"/>
            <a:ext cx="1812204" cy="1754881"/>
            <a:chOff x="4543425" y="2333625"/>
            <a:chExt cx="2549525" cy="2468880"/>
          </a:xfrm>
        </p:grpSpPr>
        <p:sp>
          <p:nvSpPr>
            <p:cNvPr id="21" name="Partial Circle 20">
              <a:extLst>
                <a:ext uri="{FF2B5EF4-FFF2-40B4-BE49-F238E27FC236}">
                  <a16:creationId xmlns:a16="http://schemas.microsoft.com/office/drawing/2014/main" id="{466BD16C-E9B6-E191-001F-A26E7D4BC1AB}"/>
                </a:ext>
              </a:extLst>
            </p:cNvPr>
            <p:cNvSpPr/>
            <p:nvPr/>
          </p:nvSpPr>
          <p:spPr>
            <a:xfrm>
              <a:off x="4543425" y="2409825"/>
              <a:ext cx="2381250" cy="2381250"/>
            </a:xfrm>
            <a:prstGeom prst="pie">
              <a:avLst>
                <a:gd name="adj1" fmla="val 3352503"/>
                <a:gd name="adj2" fmla="val 1622794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400">
                <a:solidFill>
                  <a:schemeClr val="tx1"/>
                </a:solidFill>
              </a:endParaRPr>
            </a:p>
          </p:txBody>
        </p:sp>
        <p:sp>
          <p:nvSpPr>
            <p:cNvPr id="22" name="Partial Circle 21">
              <a:extLst>
                <a:ext uri="{FF2B5EF4-FFF2-40B4-BE49-F238E27FC236}">
                  <a16:creationId xmlns:a16="http://schemas.microsoft.com/office/drawing/2014/main" id="{A717C1C2-09E5-813D-14A5-1D2DAD2A2FAA}"/>
                </a:ext>
              </a:extLst>
            </p:cNvPr>
            <p:cNvSpPr/>
            <p:nvPr/>
          </p:nvSpPr>
          <p:spPr>
            <a:xfrm flipH="1">
              <a:off x="4624070" y="2333625"/>
              <a:ext cx="2468880" cy="2468880"/>
            </a:xfrm>
            <a:prstGeom prst="pie">
              <a:avLst>
                <a:gd name="adj1" fmla="val 7456057"/>
                <a:gd name="adj2" fmla="val 16227949"/>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400">
                <a:solidFill>
                  <a:schemeClr val="tx1"/>
                </a:solidFill>
              </a:endParaRPr>
            </a:p>
          </p:txBody>
        </p:sp>
      </p:grpSp>
      <p:sp>
        <p:nvSpPr>
          <p:cNvPr id="10" name="TextBox 9">
            <a:extLst>
              <a:ext uri="{FF2B5EF4-FFF2-40B4-BE49-F238E27FC236}">
                <a16:creationId xmlns:a16="http://schemas.microsoft.com/office/drawing/2014/main" id="{44E130EA-5086-1038-80E5-6E220D4870D6}"/>
              </a:ext>
            </a:extLst>
          </p:cNvPr>
          <p:cNvSpPr txBox="1"/>
          <p:nvPr/>
        </p:nvSpPr>
        <p:spPr>
          <a:xfrm>
            <a:off x="5034889" y="1151958"/>
            <a:ext cx="987588" cy="1077218"/>
          </a:xfrm>
          <a:prstGeom prst="rect">
            <a:avLst/>
          </a:prstGeom>
          <a:noFill/>
        </p:spPr>
        <p:txBody>
          <a:bodyPr wrap="square" rtlCol="0">
            <a:spAutoFit/>
          </a:bodyPr>
          <a:lstStyle/>
          <a:p>
            <a:pPr algn="ctr"/>
            <a:r>
              <a:rPr lang="en-US" altLang="zh-CN" sz="1600" dirty="0">
                <a:solidFill>
                  <a:schemeClr val="bg2">
                    <a:lumMod val="50000"/>
                  </a:schemeClr>
                </a:solidFill>
                <a:latin typeface="Arial Narrow" panose="020B0606020202030204" pitchFamily="34" charset="0"/>
              </a:rPr>
              <a:t>30% of global CO</a:t>
            </a:r>
            <a:r>
              <a:rPr lang="en-US" altLang="zh-CN" sz="1200" dirty="0">
                <a:solidFill>
                  <a:schemeClr val="bg2">
                    <a:lumMod val="50000"/>
                  </a:schemeClr>
                </a:solidFill>
                <a:latin typeface="Arial Narrow" panose="020B0606020202030204" pitchFamily="34" charset="0"/>
              </a:rPr>
              <a:t>2</a:t>
            </a:r>
            <a:r>
              <a:rPr lang="en-US" altLang="zh-CN" sz="1600" dirty="0">
                <a:solidFill>
                  <a:schemeClr val="bg2">
                    <a:lumMod val="50000"/>
                  </a:schemeClr>
                </a:solidFill>
                <a:latin typeface="Arial Narrow" panose="020B0606020202030204" pitchFamily="34" charset="0"/>
              </a:rPr>
              <a:t> emissions</a:t>
            </a:r>
            <a:endParaRPr lang="zh-CN" altLang="en-US" sz="1600" dirty="0">
              <a:solidFill>
                <a:schemeClr val="bg2">
                  <a:lumMod val="50000"/>
                </a:schemeClr>
              </a:solidFill>
              <a:latin typeface="Arial Narrow" panose="020B0606020202030204" pitchFamily="34" charset="0"/>
            </a:endParaRPr>
          </a:p>
        </p:txBody>
      </p:sp>
      <p:sp>
        <p:nvSpPr>
          <p:cNvPr id="12" name="TextBox 11">
            <a:extLst>
              <a:ext uri="{FF2B5EF4-FFF2-40B4-BE49-F238E27FC236}">
                <a16:creationId xmlns:a16="http://schemas.microsoft.com/office/drawing/2014/main" id="{EB56977B-0210-617A-CA5B-0C039E4C8AF9}"/>
              </a:ext>
            </a:extLst>
          </p:cNvPr>
          <p:cNvSpPr txBox="1"/>
          <p:nvPr/>
        </p:nvSpPr>
        <p:spPr>
          <a:xfrm>
            <a:off x="5114690" y="2761015"/>
            <a:ext cx="3695048" cy="369332"/>
          </a:xfrm>
          <a:prstGeom prst="rect">
            <a:avLst/>
          </a:prstGeom>
          <a:noFill/>
        </p:spPr>
        <p:txBody>
          <a:bodyPr wrap="square" rtlCol="0">
            <a:spAutoFit/>
          </a:bodyPr>
          <a:lstStyle/>
          <a:p>
            <a:pPr algn="ctr"/>
            <a:r>
              <a:rPr lang="en-US" altLang="zh-CN" b="1" dirty="0">
                <a:solidFill>
                  <a:schemeClr val="bg2">
                    <a:lumMod val="50000"/>
                  </a:schemeClr>
                </a:solidFill>
                <a:latin typeface="Arial Narrow" panose="020B0606020202030204" pitchFamily="34" charset="0"/>
              </a:rPr>
              <a:t>Electricity generation in China</a:t>
            </a:r>
            <a:endParaRPr lang="zh-CN" altLang="en-US" b="1" dirty="0">
              <a:solidFill>
                <a:schemeClr val="bg2">
                  <a:lumMod val="50000"/>
                </a:schemeClr>
              </a:solidFill>
              <a:latin typeface="Arial Narrow" panose="020B0606020202030204" pitchFamily="34" charset="0"/>
            </a:endParaRPr>
          </a:p>
        </p:txBody>
      </p:sp>
      <p:sp>
        <p:nvSpPr>
          <p:cNvPr id="13" name="TextBox 12">
            <a:extLst>
              <a:ext uri="{FF2B5EF4-FFF2-40B4-BE49-F238E27FC236}">
                <a16:creationId xmlns:a16="http://schemas.microsoft.com/office/drawing/2014/main" id="{F6545D1F-E203-0D91-13F3-A37D38ED1D59}"/>
              </a:ext>
            </a:extLst>
          </p:cNvPr>
          <p:cNvSpPr txBox="1"/>
          <p:nvPr/>
        </p:nvSpPr>
        <p:spPr>
          <a:xfrm>
            <a:off x="5789793" y="1265021"/>
            <a:ext cx="1223532" cy="369332"/>
          </a:xfrm>
          <a:prstGeom prst="rect">
            <a:avLst/>
          </a:prstGeom>
          <a:noFill/>
        </p:spPr>
        <p:txBody>
          <a:bodyPr wrap="square" rtlCol="0">
            <a:spAutoFit/>
          </a:bodyPr>
          <a:lstStyle/>
          <a:p>
            <a:pPr algn="ctr"/>
            <a:r>
              <a:rPr lang="en-US" altLang="zh-CN" b="1" dirty="0">
                <a:solidFill>
                  <a:schemeClr val="bg2">
                    <a:lumMod val="50000"/>
                  </a:schemeClr>
                </a:solidFill>
                <a:latin typeface="Arial Narrow" panose="020B0606020202030204" pitchFamily="34" charset="0"/>
              </a:rPr>
              <a:t>40%</a:t>
            </a:r>
            <a:endParaRPr lang="zh-CN" altLang="en-US" b="1" dirty="0">
              <a:solidFill>
                <a:schemeClr val="bg2">
                  <a:lumMod val="50000"/>
                </a:schemeClr>
              </a:solidFill>
              <a:latin typeface="Arial Narrow" panose="020B0606020202030204" pitchFamily="34" charset="0"/>
            </a:endParaRPr>
          </a:p>
        </p:txBody>
      </p:sp>
      <p:grpSp>
        <p:nvGrpSpPr>
          <p:cNvPr id="24" name="Group 23">
            <a:extLst>
              <a:ext uri="{FF2B5EF4-FFF2-40B4-BE49-F238E27FC236}">
                <a16:creationId xmlns:a16="http://schemas.microsoft.com/office/drawing/2014/main" id="{0C5D43B8-AACC-8F2A-4EA8-C0E0F582B0AA}"/>
              </a:ext>
            </a:extLst>
          </p:cNvPr>
          <p:cNvGrpSpPr/>
          <p:nvPr/>
        </p:nvGrpSpPr>
        <p:grpSpPr>
          <a:xfrm>
            <a:off x="7006881" y="740158"/>
            <a:ext cx="1957212" cy="1754881"/>
            <a:chOff x="7006881" y="870785"/>
            <a:chExt cx="1957212" cy="1754881"/>
          </a:xfrm>
        </p:grpSpPr>
        <p:grpSp>
          <p:nvGrpSpPr>
            <p:cNvPr id="11" name="Group 10">
              <a:extLst>
                <a:ext uri="{FF2B5EF4-FFF2-40B4-BE49-F238E27FC236}">
                  <a16:creationId xmlns:a16="http://schemas.microsoft.com/office/drawing/2014/main" id="{36D595B1-5E3B-5CA1-CA2F-2B85EFA634AE}"/>
                </a:ext>
              </a:extLst>
            </p:cNvPr>
            <p:cNvGrpSpPr/>
            <p:nvPr/>
          </p:nvGrpSpPr>
          <p:grpSpPr>
            <a:xfrm rot="5400000" flipH="1" flipV="1">
              <a:off x="7164005" y="825578"/>
              <a:ext cx="1754881" cy="1845295"/>
              <a:chOff x="4629151" y="2211021"/>
              <a:chExt cx="2453639" cy="2580053"/>
            </a:xfrm>
          </p:grpSpPr>
          <p:sp>
            <p:nvSpPr>
              <p:cNvPr id="19" name="Partial Circle 18">
                <a:extLst>
                  <a:ext uri="{FF2B5EF4-FFF2-40B4-BE49-F238E27FC236}">
                    <a16:creationId xmlns:a16="http://schemas.microsoft.com/office/drawing/2014/main" id="{11988B36-EC96-E29E-176F-15ABA19F5C83}"/>
                  </a:ext>
                </a:extLst>
              </p:cNvPr>
              <p:cNvSpPr/>
              <p:nvPr/>
            </p:nvSpPr>
            <p:spPr>
              <a:xfrm>
                <a:off x="4629151" y="2409824"/>
                <a:ext cx="2381251" cy="2381250"/>
              </a:xfrm>
              <a:prstGeom prst="pie">
                <a:avLst>
                  <a:gd name="adj1" fmla="val 18676932"/>
                  <a:gd name="adj2" fmla="val 1622794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400">
                  <a:solidFill>
                    <a:schemeClr val="tx1"/>
                  </a:solidFill>
                </a:endParaRPr>
              </a:p>
            </p:txBody>
          </p:sp>
          <p:sp>
            <p:nvSpPr>
              <p:cNvPr id="20" name="Partial Circle 19">
                <a:extLst>
                  <a:ext uri="{FF2B5EF4-FFF2-40B4-BE49-F238E27FC236}">
                    <a16:creationId xmlns:a16="http://schemas.microsoft.com/office/drawing/2014/main" id="{6B72D213-8E5B-7177-D0A1-91393E8EBA99}"/>
                  </a:ext>
                </a:extLst>
              </p:cNvPr>
              <p:cNvSpPr/>
              <p:nvPr/>
            </p:nvSpPr>
            <p:spPr>
              <a:xfrm flipH="1">
                <a:off x="4705350" y="2211021"/>
                <a:ext cx="2377440" cy="2377440"/>
              </a:xfrm>
              <a:prstGeom prst="pie">
                <a:avLst>
                  <a:gd name="adj1" fmla="val 13705999"/>
                  <a:gd name="adj2" fmla="val 16227949"/>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400">
                  <a:solidFill>
                    <a:schemeClr val="tx1"/>
                  </a:solidFill>
                </a:endParaRPr>
              </a:p>
            </p:txBody>
          </p:sp>
        </p:grpSp>
        <p:sp>
          <p:nvSpPr>
            <p:cNvPr id="14" name="TextBox 13">
              <a:extLst>
                <a:ext uri="{FF2B5EF4-FFF2-40B4-BE49-F238E27FC236}">
                  <a16:creationId xmlns:a16="http://schemas.microsoft.com/office/drawing/2014/main" id="{C4CE0323-7C4B-7B1E-936A-C3F20B21A1C7}"/>
                </a:ext>
              </a:extLst>
            </p:cNvPr>
            <p:cNvSpPr txBox="1"/>
            <p:nvPr/>
          </p:nvSpPr>
          <p:spPr>
            <a:xfrm>
              <a:off x="7006881" y="1347969"/>
              <a:ext cx="992264" cy="369332"/>
            </a:xfrm>
            <a:prstGeom prst="rect">
              <a:avLst/>
            </a:prstGeom>
            <a:noFill/>
          </p:spPr>
          <p:txBody>
            <a:bodyPr wrap="square" rtlCol="0">
              <a:spAutoFit/>
            </a:bodyPr>
            <a:lstStyle/>
            <a:p>
              <a:pPr algn="ctr"/>
              <a:r>
                <a:rPr lang="en-US" altLang="zh-CN" b="1" dirty="0">
                  <a:solidFill>
                    <a:schemeClr val="bg2">
                      <a:lumMod val="50000"/>
                    </a:schemeClr>
                  </a:solidFill>
                  <a:latin typeface="Arial Narrow" panose="020B0606020202030204" pitchFamily="34" charset="0"/>
                </a:rPr>
                <a:t>10%</a:t>
              </a:r>
              <a:endParaRPr lang="zh-CN" altLang="en-US" b="1" dirty="0">
                <a:solidFill>
                  <a:schemeClr val="bg2">
                    <a:lumMod val="50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8F8EE043-63F2-2B7C-1957-38695E9B83E6}"/>
                </a:ext>
              </a:extLst>
            </p:cNvPr>
            <p:cNvSpPr txBox="1"/>
            <p:nvPr/>
          </p:nvSpPr>
          <p:spPr>
            <a:xfrm>
              <a:off x="7858783" y="1158165"/>
              <a:ext cx="1088616" cy="1077218"/>
            </a:xfrm>
            <a:prstGeom prst="rect">
              <a:avLst/>
            </a:prstGeom>
            <a:noFill/>
          </p:spPr>
          <p:txBody>
            <a:bodyPr wrap="square" rtlCol="0">
              <a:spAutoFit/>
            </a:bodyPr>
            <a:lstStyle/>
            <a:p>
              <a:pPr algn="ctr"/>
              <a:r>
                <a:rPr lang="en-US" altLang="zh-CN" sz="1600" dirty="0">
                  <a:solidFill>
                    <a:schemeClr val="bg2">
                      <a:lumMod val="50000"/>
                    </a:schemeClr>
                  </a:solidFill>
                  <a:latin typeface="Arial Narrow" panose="020B0606020202030204" pitchFamily="34" charset="0"/>
                </a:rPr>
                <a:t>1 M air pollution-related mortalities</a:t>
              </a:r>
              <a:endParaRPr lang="zh-CN" altLang="en-US" sz="1600" dirty="0">
                <a:solidFill>
                  <a:schemeClr val="bg2">
                    <a:lumMod val="50000"/>
                  </a:schemeClr>
                </a:solidFill>
                <a:latin typeface="Arial Narrow" panose="020B0606020202030204" pitchFamily="34" charset="0"/>
              </a:endParaRPr>
            </a:p>
          </p:txBody>
        </p:sp>
      </p:grpSp>
      <p:cxnSp>
        <p:nvCxnSpPr>
          <p:cNvPr id="28" name="Straight Connector 27">
            <a:extLst>
              <a:ext uri="{FF2B5EF4-FFF2-40B4-BE49-F238E27FC236}">
                <a16:creationId xmlns:a16="http://schemas.microsoft.com/office/drawing/2014/main" id="{1B8F2EDB-FA01-E15E-6817-A879BC5D4D64}"/>
              </a:ext>
            </a:extLst>
          </p:cNvPr>
          <p:cNvCxnSpPr/>
          <p:nvPr/>
        </p:nvCxnSpPr>
        <p:spPr>
          <a:xfrm>
            <a:off x="6711842" y="1308565"/>
            <a:ext cx="457200"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F1F002A-901E-1B9E-D5E5-C2250AA81E34}"/>
              </a:ext>
            </a:extLst>
          </p:cNvPr>
          <p:cNvCxnSpPr>
            <a:cxnSpLocks/>
          </p:cNvCxnSpPr>
          <p:nvPr/>
        </p:nvCxnSpPr>
        <p:spPr>
          <a:xfrm flipV="1">
            <a:off x="6963770" y="1305712"/>
            <a:ext cx="0" cy="1491999"/>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367013"/>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20</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Economic dispatch</a:t>
            </a:r>
            <a:endParaRPr lang="zh-CN" altLang="en-US" dirty="0"/>
          </a:p>
        </p:txBody>
      </p:sp>
      <p:sp>
        <p:nvSpPr>
          <p:cNvPr id="4" name="Content Placeholder 2">
            <a:extLst>
              <a:ext uri="{FF2B5EF4-FFF2-40B4-BE49-F238E27FC236}">
                <a16:creationId xmlns:a16="http://schemas.microsoft.com/office/drawing/2014/main" id="{ABF58C8D-387F-F236-239C-8FBEFE7AE3E6}"/>
              </a:ext>
            </a:extLst>
          </p:cNvPr>
          <p:cNvSpPr>
            <a:spLocks noGrp="1"/>
          </p:cNvSpPr>
          <p:nvPr>
            <p:ph idx="1"/>
          </p:nvPr>
        </p:nvSpPr>
        <p:spPr>
          <a:xfrm>
            <a:off x="608281" y="4004268"/>
            <a:ext cx="7842299" cy="1180524"/>
          </a:xfrm>
        </p:spPr>
        <p:txBody>
          <a:bodyPr>
            <a:normAutofit fontScale="77500" lnSpcReduction="20000"/>
          </a:bodyPr>
          <a:lstStyle/>
          <a:p>
            <a:r>
              <a:rPr lang="en-US" altLang="zh-CN" sz="2800" dirty="0"/>
              <a:t>Health impacts are different across zones</a:t>
            </a:r>
          </a:p>
          <a:p>
            <a:pPr lvl="1"/>
            <a:r>
              <a:rPr lang="en-US" altLang="zh-CN" sz="2200" dirty="0"/>
              <a:t>Including externalities affects Central South, East, and North China</a:t>
            </a:r>
          </a:p>
          <a:p>
            <a:pPr lvl="1"/>
            <a:r>
              <a:rPr lang="en-US" altLang="zh-CN" sz="2200" dirty="0"/>
              <a:t>Health damage internalization leads to health benefits in most regions</a:t>
            </a:r>
          </a:p>
          <a:p>
            <a:pPr lvl="2"/>
            <a:r>
              <a:rPr lang="en-US" altLang="zh-CN" sz="2000" dirty="0"/>
              <a:t>Negative impacts in regions with low population density, </a:t>
            </a:r>
            <a:r>
              <a:rPr lang="en-US" altLang="zh-CN" sz="2000" dirty="0" err="1"/>
              <a:t>e.g.,Xinjiang</a:t>
            </a:r>
            <a:endParaRPr lang="en-US" altLang="zh-CN" sz="2000" dirty="0"/>
          </a:p>
        </p:txBody>
      </p:sp>
      <p:pic>
        <p:nvPicPr>
          <p:cNvPr id="5" name="Picture 4">
            <a:extLst>
              <a:ext uri="{FF2B5EF4-FFF2-40B4-BE49-F238E27FC236}">
                <a16:creationId xmlns:a16="http://schemas.microsoft.com/office/drawing/2014/main" id="{9CE581D9-F443-9F9D-6253-412B7179257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3420" y="1193082"/>
            <a:ext cx="7680960" cy="2811186"/>
          </a:xfrm>
          <a:prstGeom prst="rect">
            <a:avLst/>
          </a:prstGeom>
        </p:spPr>
      </p:pic>
    </p:spTree>
    <p:extLst>
      <p:ext uri="{BB962C8B-B14F-4D97-AF65-F5344CB8AC3E}">
        <p14:creationId xmlns:p14="http://schemas.microsoft.com/office/powerpoint/2010/main" val="315284024"/>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wsuits Pile Up Over Trump's Coal Power Plant Emissions Rule | National  News | US News">
            <a:extLst>
              <a:ext uri="{FF2B5EF4-FFF2-40B4-BE49-F238E27FC236}">
                <a16:creationId xmlns:a16="http://schemas.microsoft.com/office/drawing/2014/main" id="{A83E628C-6DF9-D60E-DE05-2F434A44F555}"/>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6096" y="465053"/>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B2E9493-84EE-AF0D-1979-7A2632AC2B70}"/>
              </a:ext>
            </a:extLst>
          </p:cNvPr>
          <p:cNvSpPr/>
          <p:nvPr/>
        </p:nvSpPr>
        <p:spPr>
          <a:xfrm>
            <a:off x="-6096" y="465053"/>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graphicFrame>
        <p:nvGraphicFramePr>
          <p:cNvPr id="11" name="Chart 10">
            <a:extLst>
              <a:ext uri="{FF2B5EF4-FFF2-40B4-BE49-F238E27FC236}">
                <a16:creationId xmlns:a16="http://schemas.microsoft.com/office/drawing/2014/main" id="{6E737CBC-EF16-EEE8-4E6F-96D676B6E359}"/>
              </a:ext>
            </a:extLst>
          </p:cNvPr>
          <p:cNvGraphicFramePr>
            <a:graphicFrameLocks/>
          </p:cNvGraphicFramePr>
          <p:nvPr>
            <p:extLst>
              <p:ext uri="{D42A27DB-BD31-4B8C-83A1-F6EECF244321}">
                <p14:modId xmlns:p14="http://schemas.microsoft.com/office/powerpoint/2010/main" val="328765110"/>
              </p:ext>
            </p:extLst>
          </p:nvPr>
        </p:nvGraphicFramePr>
        <p:xfrm>
          <a:off x="243840" y="950977"/>
          <a:ext cx="4962143" cy="4001158"/>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a:extLst>
              <a:ext uri="{FF2B5EF4-FFF2-40B4-BE49-F238E27FC236}">
                <a16:creationId xmlns:a16="http://schemas.microsoft.com/office/drawing/2014/main" id="{837EE0F5-97E4-4FCC-83BF-6FC27CD83992}"/>
              </a:ext>
            </a:extLst>
          </p:cNvPr>
          <p:cNvSpPr>
            <a:spLocks noGrp="1"/>
          </p:cNvSpPr>
          <p:nvPr>
            <p:ph idx="1"/>
          </p:nvPr>
        </p:nvSpPr>
        <p:spPr>
          <a:xfrm>
            <a:off x="5004198" y="816865"/>
            <a:ext cx="3779585" cy="4326636"/>
          </a:xfrm>
        </p:spPr>
        <p:txBody>
          <a:bodyPr>
            <a:normAutofit fontScale="85000" lnSpcReduction="20000"/>
          </a:bodyPr>
          <a:lstStyle/>
          <a:p>
            <a:r>
              <a:rPr lang="en-US" altLang="zh-CN" dirty="0"/>
              <a:t>After monetizing the health and climate benefits</a:t>
            </a:r>
          </a:p>
          <a:p>
            <a:pPr lvl="1"/>
            <a:r>
              <a:rPr lang="en-US" altLang="zh-CN" dirty="0"/>
              <a:t>Significant positive net benefits of considering emission externalities	</a:t>
            </a:r>
          </a:p>
          <a:p>
            <a:pPr lvl="1"/>
            <a:r>
              <a:rPr lang="en-US" altLang="zh-CN" dirty="0"/>
              <a:t>Considering health damages has larger costs from transmission due to more electricity shifted across load zones </a:t>
            </a:r>
          </a:p>
          <a:p>
            <a:pPr lvl="1"/>
            <a:r>
              <a:rPr lang="en-US" altLang="zh-CN" dirty="0"/>
              <a:t>Electricity generation is more shifted within each zone when carbon tax is applied</a:t>
            </a:r>
          </a:p>
        </p:txBody>
      </p:sp>
      <p:sp>
        <p:nvSpPr>
          <p:cNvPr id="12" name="TextBox 11">
            <a:extLst>
              <a:ext uri="{FF2B5EF4-FFF2-40B4-BE49-F238E27FC236}">
                <a16:creationId xmlns:a16="http://schemas.microsoft.com/office/drawing/2014/main" id="{F233D317-A0EC-44F4-9D67-EFEDAC71F435}"/>
              </a:ext>
            </a:extLst>
          </p:cNvPr>
          <p:cNvSpPr txBox="1"/>
          <p:nvPr/>
        </p:nvSpPr>
        <p:spPr>
          <a:xfrm>
            <a:off x="1426398" y="1007031"/>
            <a:ext cx="985837" cy="553998"/>
          </a:xfrm>
          <a:prstGeom prst="rect">
            <a:avLst/>
          </a:prstGeom>
          <a:noFill/>
        </p:spPr>
        <p:txBody>
          <a:bodyPr wrap="square" rtlCol="0">
            <a:spAutoFit/>
          </a:bodyPr>
          <a:lstStyle/>
          <a:p>
            <a:pPr algn="ctr"/>
            <a:r>
              <a:rPr lang="en-US" altLang="zh-CN" sz="1500" b="1" dirty="0">
                <a:latin typeface="Arial Narrow" panose="020B0606020202030204" pitchFamily="34" charset="0"/>
              </a:rPr>
              <a:t>Health damage</a:t>
            </a:r>
          </a:p>
        </p:txBody>
      </p:sp>
      <p:sp>
        <p:nvSpPr>
          <p:cNvPr id="13" name="TextBox 12">
            <a:extLst>
              <a:ext uri="{FF2B5EF4-FFF2-40B4-BE49-F238E27FC236}">
                <a16:creationId xmlns:a16="http://schemas.microsoft.com/office/drawing/2014/main" id="{1B291536-B793-4843-972B-C4F9219EB0C9}"/>
              </a:ext>
            </a:extLst>
          </p:cNvPr>
          <p:cNvSpPr txBox="1"/>
          <p:nvPr/>
        </p:nvSpPr>
        <p:spPr>
          <a:xfrm>
            <a:off x="3418661" y="1346964"/>
            <a:ext cx="924611" cy="553998"/>
          </a:xfrm>
          <a:prstGeom prst="rect">
            <a:avLst/>
          </a:prstGeom>
          <a:noFill/>
        </p:spPr>
        <p:txBody>
          <a:bodyPr wrap="square" rtlCol="0">
            <a:spAutoFit/>
          </a:bodyPr>
          <a:lstStyle/>
          <a:p>
            <a:pPr algn="ctr"/>
            <a:r>
              <a:rPr lang="en-US" altLang="zh-CN" sz="1500" b="1" dirty="0">
                <a:latin typeface="Arial Narrow" panose="020B0606020202030204" pitchFamily="34" charset="0"/>
              </a:rPr>
              <a:t>Carbon tax</a:t>
            </a:r>
          </a:p>
        </p:txBody>
      </p:sp>
      <p:sp>
        <p:nvSpPr>
          <p:cNvPr id="14" name="Slide Number Placeholder 13">
            <a:extLst>
              <a:ext uri="{FF2B5EF4-FFF2-40B4-BE49-F238E27FC236}">
                <a16:creationId xmlns:a16="http://schemas.microsoft.com/office/drawing/2014/main" id="{6BA708C9-B3D1-4EAC-9B25-4AF29D061354}"/>
              </a:ext>
            </a:extLst>
          </p:cNvPr>
          <p:cNvSpPr>
            <a:spLocks noGrp="1"/>
          </p:cNvSpPr>
          <p:nvPr>
            <p:ph type="sldNum" sz="quarter" idx="12"/>
          </p:nvPr>
        </p:nvSpPr>
        <p:spPr/>
        <p:txBody>
          <a:bodyPr/>
          <a:lstStyle/>
          <a:p>
            <a:fld id="{EFE71E98-A417-4ECC-ACEB-C0490C20DB04}" type="slidenum">
              <a:rPr lang="en-US" smtClean="0"/>
              <a:t>21</a:t>
            </a:fld>
            <a:endParaRPr lang="en-US"/>
          </a:p>
        </p:txBody>
      </p:sp>
    </p:spTree>
    <p:extLst>
      <p:ext uri="{BB962C8B-B14F-4D97-AF65-F5344CB8AC3E}">
        <p14:creationId xmlns:p14="http://schemas.microsoft.com/office/powerpoint/2010/main" val="36620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22</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Health damage internalization</a:t>
            </a:r>
            <a:endParaRPr lang="zh-CN" altLang="en-US" dirty="0"/>
          </a:p>
        </p:txBody>
      </p:sp>
      <p:sp>
        <p:nvSpPr>
          <p:cNvPr id="4" name="Content Placeholder 2">
            <a:extLst>
              <a:ext uri="{FF2B5EF4-FFF2-40B4-BE49-F238E27FC236}">
                <a16:creationId xmlns:a16="http://schemas.microsoft.com/office/drawing/2014/main" id="{B31063BD-F1BA-3BF6-EEC5-22A601B84FBA}"/>
              </a:ext>
            </a:extLst>
          </p:cNvPr>
          <p:cNvSpPr>
            <a:spLocks noGrp="1"/>
          </p:cNvSpPr>
          <p:nvPr>
            <p:ph idx="1"/>
          </p:nvPr>
        </p:nvSpPr>
        <p:spPr>
          <a:xfrm>
            <a:off x="631371" y="3670229"/>
            <a:ext cx="7783286" cy="1370880"/>
          </a:xfrm>
        </p:spPr>
        <p:txBody>
          <a:bodyPr>
            <a:normAutofit fontScale="85000" lnSpcReduction="20000"/>
          </a:bodyPr>
          <a:lstStyle/>
          <a:p>
            <a:r>
              <a:rPr lang="en-US" altLang="zh-CN" sz="2000" dirty="0"/>
              <a:t>Net benefits</a:t>
            </a:r>
          </a:p>
          <a:p>
            <a:pPr lvl="1"/>
            <a:r>
              <a:rPr lang="en-US" altLang="zh-CN" sz="2000" dirty="0"/>
              <a:t>Increased capacity investment</a:t>
            </a:r>
          </a:p>
          <a:p>
            <a:pPr lvl="1"/>
            <a:r>
              <a:rPr lang="en-US" altLang="zh-CN" sz="2000" dirty="0"/>
              <a:t>But lower CO</a:t>
            </a:r>
            <a:r>
              <a:rPr lang="en-US" altLang="zh-CN" sz="1800" dirty="0"/>
              <a:t>2</a:t>
            </a:r>
            <a:r>
              <a:rPr lang="en-US" altLang="zh-CN" sz="2000" dirty="0"/>
              <a:t> emissions and fewer negative health impacts</a:t>
            </a:r>
          </a:p>
          <a:p>
            <a:pPr lvl="1"/>
            <a:r>
              <a:rPr lang="en-US" altLang="zh-CN" sz="2000" dirty="0"/>
              <a:t>Accelerating decarbonization have greater benefits</a:t>
            </a:r>
          </a:p>
          <a:p>
            <a:pPr lvl="2"/>
            <a:r>
              <a:rPr lang="en-US" altLang="zh-CN" sz="1600" dirty="0"/>
              <a:t>More under CAP80</a:t>
            </a:r>
          </a:p>
          <a:p>
            <a:pPr lvl="1"/>
            <a:endParaRPr lang="zh-CN" altLang="en-US" sz="2000" dirty="0"/>
          </a:p>
        </p:txBody>
      </p:sp>
      <p:graphicFrame>
        <p:nvGraphicFramePr>
          <p:cNvPr id="5" name="Chart 4">
            <a:extLst>
              <a:ext uri="{FF2B5EF4-FFF2-40B4-BE49-F238E27FC236}">
                <a16:creationId xmlns:a16="http://schemas.microsoft.com/office/drawing/2014/main" id="{0B4F817C-4917-3192-3C22-35CD5CF807EE}"/>
              </a:ext>
            </a:extLst>
          </p:cNvPr>
          <p:cNvGraphicFramePr>
            <a:graphicFrameLocks/>
          </p:cNvGraphicFramePr>
          <p:nvPr>
            <p:extLst>
              <p:ext uri="{D42A27DB-BD31-4B8C-83A1-F6EECF244321}">
                <p14:modId xmlns:p14="http://schemas.microsoft.com/office/powerpoint/2010/main" val="2963100253"/>
              </p:ext>
            </p:extLst>
          </p:nvPr>
        </p:nvGraphicFramePr>
        <p:xfrm>
          <a:off x="1121229" y="1376131"/>
          <a:ext cx="7151914" cy="22940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275669"/>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23</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Take-home messages</a:t>
            </a:r>
            <a:endParaRPr lang="zh-CN" altLang="en-US" dirty="0"/>
          </a:p>
        </p:txBody>
      </p:sp>
      <p:sp>
        <p:nvSpPr>
          <p:cNvPr id="4" name="Content Placeholder 2">
            <a:extLst>
              <a:ext uri="{FF2B5EF4-FFF2-40B4-BE49-F238E27FC236}">
                <a16:creationId xmlns:a16="http://schemas.microsoft.com/office/drawing/2014/main" id="{083E41C3-7A4E-712B-1FC5-4786C269CCFB}"/>
              </a:ext>
            </a:extLst>
          </p:cNvPr>
          <p:cNvSpPr>
            <a:spLocks noGrp="1"/>
          </p:cNvSpPr>
          <p:nvPr>
            <p:ph idx="1"/>
          </p:nvPr>
        </p:nvSpPr>
        <p:spPr>
          <a:xfrm>
            <a:off x="446317" y="1491701"/>
            <a:ext cx="8240484" cy="3693091"/>
          </a:xfrm>
        </p:spPr>
        <p:txBody>
          <a:bodyPr>
            <a:normAutofit/>
          </a:bodyPr>
          <a:lstStyle/>
          <a:p>
            <a:r>
              <a:rPr lang="en-US" altLang="zh-CN" sz="2000" dirty="0"/>
              <a:t>A 2% increase in the system costs will enable the power system in China to achieve zero emissions in 2050</a:t>
            </a:r>
          </a:p>
          <a:p>
            <a:pPr lvl="1"/>
            <a:r>
              <a:rPr lang="en-US" altLang="zh-CN" sz="2000" dirty="0"/>
              <a:t>Negative health impacts from CCS</a:t>
            </a:r>
          </a:p>
          <a:p>
            <a:r>
              <a:rPr lang="en-US" altLang="zh-CN" sz="2000" dirty="0"/>
              <a:t>Accelerating the decarbonization process would have more benefits than the extra costs to implement it</a:t>
            </a:r>
          </a:p>
          <a:p>
            <a:pPr lvl="1"/>
            <a:r>
              <a:rPr lang="en-US" altLang="zh-CN" sz="2000" dirty="0"/>
              <a:t>Be careful when selecting the acceleration path. </a:t>
            </a:r>
          </a:p>
          <a:p>
            <a:r>
              <a:rPr lang="en-US" altLang="zh-CN" sz="2000" dirty="0"/>
              <a:t>By integrating health impacts into capacity expansion decision making process, HDI has more net benefits than those of traditional decarbonization scenarios</a:t>
            </a:r>
          </a:p>
          <a:p>
            <a:pPr lvl="1"/>
            <a:r>
              <a:rPr lang="en-US" altLang="zh-CN" sz="2000" dirty="0"/>
              <a:t>Pay attention to the distributional impacts</a:t>
            </a:r>
            <a:endParaRPr lang="zh-CN" altLang="en-US" sz="2000" dirty="0"/>
          </a:p>
        </p:txBody>
      </p:sp>
    </p:spTree>
    <p:extLst>
      <p:ext uri="{BB962C8B-B14F-4D97-AF65-F5344CB8AC3E}">
        <p14:creationId xmlns:p14="http://schemas.microsoft.com/office/powerpoint/2010/main" val="3945965756"/>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outdoor, object, grass, train&#10;&#10;Description automatically generated">
            <a:extLst>
              <a:ext uri="{FF2B5EF4-FFF2-40B4-BE49-F238E27FC236}">
                <a16:creationId xmlns:a16="http://schemas.microsoft.com/office/drawing/2014/main" id="{161FE069-EBCD-4CAA-A93C-E0D52FF22F6C}"/>
              </a:ext>
            </a:extLst>
          </p:cNvPr>
          <p:cNvPicPr/>
          <p:nvPr/>
        </p:nvPicPr>
        <p:blipFill>
          <a:blip r:embed="rId3">
            <a:duotone>
              <a:schemeClr val="bg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0" y="458445"/>
            <a:ext cx="9144000" cy="4682709"/>
          </a:xfrm>
          <a:prstGeom prst="rect">
            <a:avLst/>
          </a:prstGeom>
        </p:spPr>
      </p:pic>
      <p:sp>
        <p:nvSpPr>
          <p:cNvPr id="7" name="Title 1">
            <a:extLst>
              <a:ext uri="{FF2B5EF4-FFF2-40B4-BE49-F238E27FC236}">
                <a16:creationId xmlns:a16="http://schemas.microsoft.com/office/drawing/2014/main" id="{DF133775-6EB2-4139-A883-6E5740F1BA83}"/>
              </a:ext>
            </a:extLst>
          </p:cNvPr>
          <p:cNvSpPr txBox="1">
            <a:spLocks/>
          </p:cNvSpPr>
          <p:nvPr/>
        </p:nvSpPr>
        <p:spPr bwMode="auto">
          <a:xfrm>
            <a:off x="609599" y="646510"/>
            <a:ext cx="7905336" cy="801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a:lstStyle>
          <a:p>
            <a:pPr algn="l"/>
            <a:r>
              <a:rPr lang="en-US" altLang="zh-CN" dirty="0"/>
              <a:t>Emission externality internalization</a:t>
            </a:r>
            <a:endParaRPr lang="zh-CN" altLang="en-US" dirty="0"/>
          </a:p>
        </p:txBody>
      </p:sp>
      <p:sp>
        <p:nvSpPr>
          <p:cNvPr id="31" name="Slide Number Placeholder 30">
            <a:extLst>
              <a:ext uri="{FF2B5EF4-FFF2-40B4-BE49-F238E27FC236}">
                <a16:creationId xmlns:a16="http://schemas.microsoft.com/office/drawing/2014/main" id="{A3C84F2F-94F2-41ED-9C32-F36C60687562}"/>
              </a:ext>
            </a:extLst>
          </p:cNvPr>
          <p:cNvSpPr>
            <a:spLocks noGrp="1"/>
          </p:cNvSpPr>
          <p:nvPr>
            <p:ph type="sldNum" sz="quarter" idx="12"/>
          </p:nvPr>
        </p:nvSpPr>
        <p:spPr/>
        <p:txBody>
          <a:bodyPr/>
          <a:lstStyle/>
          <a:p>
            <a:pPr>
              <a:defRPr/>
            </a:pPr>
            <a:fld id="{3FF2C605-4958-CF43-AA48-80339EFDB0AF}" type="slidenum">
              <a:rPr lang="en-US" smtClean="0"/>
              <a:pPr>
                <a:defRPr/>
              </a:pPr>
              <a:t>3</a:t>
            </a:fld>
            <a:endParaRPr lang="en-US"/>
          </a:p>
        </p:txBody>
      </p:sp>
      <p:pic>
        <p:nvPicPr>
          <p:cNvPr id="3" name="Picture 2" descr="Map&#10;&#10;Description automatically generated">
            <a:extLst>
              <a:ext uri="{FF2B5EF4-FFF2-40B4-BE49-F238E27FC236}">
                <a16:creationId xmlns:a16="http://schemas.microsoft.com/office/drawing/2014/main" id="{E4A4E231-DB26-ECEF-1D4F-26BC677863C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324" y="1470957"/>
            <a:ext cx="3595081" cy="2928225"/>
          </a:xfrm>
          <a:prstGeom prst="rect">
            <a:avLst/>
          </a:prstGeom>
        </p:spPr>
      </p:pic>
      <p:grpSp>
        <p:nvGrpSpPr>
          <p:cNvPr id="8" name="Group 7">
            <a:extLst>
              <a:ext uri="{FF2B5EF4-FFF2-40B4-BE49-F238E27FC236}">
                <a16:creationId xmlns:a16="http://schemas.microsoft.com/office/drawing/2014/main" id="{DE0122E2-D64B-A143-0CDF-B36C9B282835}"/>
              </a:ext>
            </a:extLst>
          </p:cNvPr>
          <p:cNvGrpSpPr/>
          <p:nvPr/>
        </p:nvGrpSpPr>
        <p:grpSpPr>
          <a:xfrm>
            <a:off x="4970768" y="1409159"/>
            <a:ext cx="3613609" cy="2990023"/>
            <a:chOff x="242078" y="340615"/>
            <a:chExt cx="6400801" cy="5296241"/>
          </a:xfrm>
        </p:grpSpPr>
        <p:pic>
          <p:nvPicPr>
            <p:cNvPr id="10" name="Picture 9">
              <a:extLst>
                <a:ext uri="{FF2B5EF4-FFF2-40B4-BE49-F238E27FC236}">
                  <a16:creationId xmlns:a16="http://schemas.microsoft.com/office/drawing/2014/main" id="{EF89B12A-A360-8AA1-06C1-DF36E16654D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2078" y="340615"/>
              <a:ext cx="6400801" cy="5215745"/>
            </a:xfrm>
            <a:prstGeom prst="rect">
              <a:avLst/>
            </a:prstGeom>
          </p:spPr>
        </p:pic>
        <p:pic>
          <p:nvPicPr>
            <p:cNvPr id="11" name="Picture 10">
              <a:extLst>
                <a:ext uri="{FF2B5EF4-FFF2-40B4-BE49-F238E27FC236}">
                  <a16:creationId xmlns:a16="http://schemas.microsoft.com/office/drawing/2014/main" id="{34C1D11D-C2CD-DF4A-B301-5AAD88E389AF}"/>
                </a:ext>
              </a:extLst>
            </p:cNvPr>
            <p:cNvPicPr>
              <a:picLocks noChangeAspect="1"/>
            </p:cNvPicPr>
            <p:nvPr/>
          </p:nvPicPr>
          <p:blipFill>
            <a:blip r:embed="rId6"/>
            <a:stretch>
              <a:fillRect/>
            </a:stretch>
          </p:blipFill>
          <p:spPr>
            <a:xfrm>
              <a:off x="5820729" y="4563474"/>
              <a:ext cx="699148" cy="1007338"/>
            </a:xfrm>
            <a:prstGeom prst="rect">
              <a:avLst/>
            </a:prstGeom>
          </p:spPr>
        </p:pic>
        <p:cxnSp>
          <p:nvCxnSpPr>
            <p:cNvPr id="12" name="Straight Connector 11">
              <a:extLst>
                <a:ext uri="{FF2B5EF4-FFF2-40B4-BE49-F238E27FC236}">
                  <a16:creationId xmlns:a16="http://schemas.microsoft.com/office/drawing/2014/main" id="{2AEF8CD9-48FB-A4B8-1110-2484E3D97EF0}"/>
                </a:ext>
              </a:extLst>
            </p:cNvPr>
            <p:cNvCxnSpPr/>
            <p:nvPr/>
          </p:nvCxnSpPr>
          <p:spPr>
            <a:xfrm>
              <a:off x="5036340" y="2610503"/>
              <a:ext cx="552264" cy="262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BCE3D-A870-9FA7-824F-8831EF0A9778}"/>
                </a:ext>
              </a:extLst>
            </p:cNvPr>
            <p:cNvCxnSpPr>
              <a:cxnSpLocks/>
            </p:cNvCxnSpPr>
            <p:nvPr/>
          </p:nvCxnSpPr>
          <p:spPr>
            <a:xfrm>
              <a:off x="4977398" y="2358274"/>
              <a:ext cx="1057448" cy="363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EFD1BF-5F00-A8CC-D077-0DBB91E6844C}"/>
                </a:ext>
              </a:extLst>
            </p:cNvPr>
            <p:cNvCxnSpPr>
              <a:cxnSpLocks/>
            </p:cNvCxnSpPr>
            <p:nvPr/>
          </p:nvCxnSpPr>
          <p:spPr>
            <a:xfrm>
              <a:off x="5623907" y="3659117"/>
              <a:ext cx="219241" cy="3909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A2F6B83-68F2-CDD4-F3E2-0A5B1A2845F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747334" y="1541130"/>
              <a:ext cx="274320" cy="948497"/>
            </a:xfrm>
            <a:prstGeom prst="rect">
              <a:avLst/>
            </a:prstGeom>
          </p:spPr>
        </p:pic>
        <p:pic>
          <p:nvPicPr>
            <p:cNvPr id="17" name="Picture 16">
              <a:extLst>
                <a:ext uri="{FF2B5EF4-FFF2-40B4-BE49-F238E27FC236}">
                  <a16:creationId xmlns:a16="http://schemas.microsoft.com/office/drawing/2014/main" id="{57C9B431-FE44-244F-F486-1D37B1E2690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733527" y="703975"/>
              <a:ext cx="274320" cy="748568"/>
            </a:xfrm>
            <a:prstGeom prst="rect">
              <a:avLst/>
            </a:prstGeom>
          </p:spPr>
        </p:pic>
        <p:pic>
          <p:nvPicPr>
            <p:cNvPr id="19" name="Picture 18">
              <a:extLst>
                <a:ext uri="{FF2B5EF4-FFF2-40B4-BE49-F238E27FC236}">
                  <a16:creationId xmlns:a16="http://schemas.microsoft.com/office/drawing/2014/main" id="{E2ADA74F-E0FB-0AD1-E1BD-D07A0D3177C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926376" y="3026678"/>
              <a:ext cx="274320" cy="798897"/>
            </a:xfrm>
            <a:prstGeom prst="rect">
              <a:avLst/>
            </a:prstGeom>
          </p:spPr>
        </p:pic>
        <p:pic>
          <p:nvPicPr>
            <p:cNvPr id="20" name="Picture 19">
              <a:extLst>
                <a:ext uri="{FF2B5EF4-FFF2-40B4-BE49-F238E27FC236}">
                  <a16:creationId xmlns:a16="http://schemas.microsoft.com/office/drawing/2014/main" id="{50B4232B-4EEE-16E2-0216-9E3278C8D68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502785" y="1444736"/>
              <a:ext cx="274320" cy="938463"/>
            </a:xfrm>
            <a:prstGeom prst="rect">
              <a:avLst/>
            </a:prstGeom>
          </p:spPr>
        </p:pic>
        <p:pic>
          <p:nvPicPr>
            <p:cNvPr id="21" name="Picture 20">
              <a:extLst>
                <a:ext uri="{FF2B5EF4-FFF2-40B4-BE49-F238E27FC236}">
                  <a16:creationId xmlns:a16="http://schemas.microsoft.com/office/drawing/2014/main" id="{FD49AA41-752D-3E5B-0F7D-B8FE8EF4EED3}"/>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744308" y="2620390"/>
              <a:ext cx="274320" cy="1342724"/>
            </a:xfrm>
            <a:prstGeom prst="rect">
              <a:avLst/>
            </a:prstGeom>
          </p:spPr>
        </p:pic>
        <p:sp>
          <p:nvSpPr>
            <p:cNvPr id="23" name="TextBox 22">
              <a:extLst>
                <a:ext uri="{FF2B5EF4-FFF2-40B4-BE49-F238E27FC236}">
                  <a16:creationId xmlns:a16="http://schemas.microsoft.com/office/drawing/2014/main" id="{878D7137-6F25-053A-5E48-25F4916FC256}"/>
                </a:ext>
              </a:extLst>
            </p:cNvPr>
            <p:cNvSpPr txBox="1"/>
            <p:nvPr/>
          </p:nvSpPr>
          <p:spPr>
            <a:xfrm rot="16200000">
              <a:off x="361694" y="1619196"/>
              <a:ext cx="2160763" cy="654199"/>
            </a:xfrm>
            <a:prstGeom prst="rect">
              <a:avLst/>
            </a:prstGeom>
            <a:noFill/>
          </p:spPr>
          <p:txBody>
            <a:bodyPr wrap="square" rtlCol="0">
              <a:spAutoFit/>
            </a:bodyPr>
            <a:lstStyle/>
            <a:p>
              <a:pPr algn="ctr"/>
              <a:r>
                <a:rPr lang="en-US" altLang="zh-CN" sz="600" b="1" i="0" u="none" strike="noStrike" baseline="0" dirty="0">
                  <a:solidFill>
                    <a:sysClr val="windowText" lastClr="000000">
                      <a:lumMod val="65000"/>
                      <a:lumOff val="35000"/>
                    </a:sysClr>
                  </a:solidFill>
                  <a:latin typeface="Arial" panose="020B0604020202020204" pitchFamily="34" charset="0"/>
                  <a:cs typeface="Arial" panose="020B0604020202020204" pitchFamily="34" charset="0"/>
                </a:rPr>
                <a:t>Emission damage costs ($/MWh)</a:t>
              </a:r>
            </a:p>
            <a:p>
              <a:pPr algn="ctr"/>
              <a:endParaRPr lang="zh-CN" altLang="en-US" sz="600" b="1" dirty="0"/>
            </a:p>
          </p:txBody>
        </p:sp>
        <p:pic>
          <p:nvPicPr>
            <p:cNvPr id="24" name="Picture 23">
              <a:extLst>
                <a:ext uri="{FF2B5EF4-FFF2-40B4-BE49-F238E27FC236}">
                  <a16:creationId xmlns:a16="http://schemas.microsoft.com/office/drawing/2014/main" id="{DB0FBC84-CE8D-6169-4A68-24B056C4609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326447" y="2215753"/>
              <a:ext cx="274320" cy="998807"/>
            </a:xfrm>
            <a:prstGeom prst="rect">
              <a:avLst/>
            </a:prstGeom>
          </p:spPr>
        </p:pic>
        <p:grpSp>
          <p:nvGrpSpPr>
            <p:cNvPr id="25" name="Group 24">
              <a:extLst>
                <a:ext uri="{FF2B5EF4-FFF2-40B4-BE49-F238E27FC236}">
                  <a16:creationId xmlns:a16="http://schemas.microsoft.com/office/drawing/2014/main" id="{4FDBE673-4902-5A29-DFC6-42DDEA5F5054}"/>
                </a:ext>
              </a:extLst>
            </p:cNvPr>
            <p:cNvGrpSpPr/>
            <p:nvPr/>
          </p:nvGrpSpPr>
          <p:grpSpPr>
            <a:xfrm>
              <a:off x="1349393" y="1170911"/>
              <a:ext cx="666389" cy="1624001"/>
              <a:chOff x="1271722" y="954027"/>
              <a:chExt cx="666389" cy="1624001"/>
            </a:xfrm>
          </p:grpSpPr>
          <p:pic>
            <p:nvPicPr>
              <p:cNvPr id="1055" name="Picture 1054">
                <a:extLst>
                  <a:ext uri="{FF2B5EF4-FFF2-40B4-BE49-F238E27FC236}">
                    <a16:creationId xmlns:a16="http://schemas.microsoft.com/office/drawing/2014/main" id="{CAE88CA8-726A-AE91-7F54-C59215A6B71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663791" y="1847186"/>
                <a:ext cx="274320" cy="599284"/>
              </a:xfrm>
              <a:prstGeom prst="rect">
                <a:avLst/>
              </a:prstGeom>
            </p:spPr>
          </p:pic>
          <p:cxnSp>
            <p:nvCxnSpPr>
              <p:cNvPr id="1056" name="Straight Connector 1055">
                <a:extLst>
                  <a:ext uri="{FF2B5EF4-FFF2-40B4-BE49-F238E27FC236}">
                    <a16:creationId xmlns:a16="http://schemas.microsoft.com/office/drawing/2014/main" id="{F2E8F7DF-E71F-5B03-CAEB-8839F2569A1B}"/>
                  </a:ext>
                </a:extLst>
              </p:cNvPr>
              <p:cNvCxnSpPr/>
              <p:nvPr/>
            </p:nvCxnSpPr>
            <p:spPr>
              <a:xfrm flipV="1">
                <a:off x="1661450" y="1095845"/>
                <a:ext cx="0" cy="1329478"/>
              </a:xfrm>
              <a:prstGeom prst="line">
                <a:avLst/>
              </a:prstGeom>
              <a:ln w="9525">
                <a:solidFill>
                  <a:srgbClr val="838384"/>
                </a:solidFill>
              </a:ln>
            </p:spPr>
            <p:style>
              <a:lnRef idx="1">
                <a:schemeClr val="dk1"/>
              </a:lnRef>
              <a:fillRef idx="0">
                <a:schemeClr val="dk1"/>
              </a:fillRef>
              <a:effectRef idx="0">
                <a:schemeClr val="dk1"/>
              </a:effectRef>
              <a:fontRef idx="minor">
                <a:schemeClr val="tx1"/>
              </a:fontRef>
            </p:style>
          </p:cxnSp>
          <p:grpSp>
            <p:nvGrpSpPr>
              <p:cNvPr id="1057" name="Group 1056">
                <a:extLst>
                  <a:ext uri="{FF2B5EF4-FFF2-40B4-BE49-F238E27FC236}">
                    <a16:creationId xmlns:a16="http://schemas.microsoft.com/office/drawing/2014/main" id="{FDC62E04-1DF6-9AAD-62F1-86CBD333F6A2}"/>
                  </a:ext>
                </a:extLst>
              </p:cNvPr>
              <p:cNvGrpSpPr/>
              <p:nvPr/>
            </p:nvGrpSpPr>
            <p:grpSpPr>
              <a:xfrm>
                <a:off x="1271722" y="954027"/>
                <a:ext cx="500479" cy="1624001"/>
                <a:chOff x="2081070" y="1711054"/>
                <a:chExt cx="500479" cy="1624001"/>
              </a:xfrm>
            </p:grpSpPr>
            <p:sp>
              <p:nvSpPr>
                <p:cNvPr id="1058" name="TextBox 1057">
                  <a:extLst>
                    <a:ext uri="{FF2B5EF4-FFF2-40B4-BE49-F238E27FC236}">
                      <a16:creationId xmlns:a16="http://schemas.microsoft.com/office/drawing/2014/main" id="{C88702EA-12DD-EB71-7283-AA004A8FA3E7}"/>
                    </a:ext>
                  </a:extLst>
                </p:cNvPr>
                <p:cNvSpPr txBox="1"/>
                <p:nvPr/>
              </p:nvSpPr>
              <p:spPr>
                <a:xfrm>
                  <a:off x="2086728" y="1711054"/>
                  <a:ext cx="494821" cy="299841"/>
                </a:xfrm>
                <a:prstGeom prst="rect">
                  <a:avLst/>
                </a:prstGeom>
                <a:noFill/>
              </p:spPr>
              <p:txBody>
                <a:bodyPr wrap="square" rtlCol="0">
                  <a:spAutoFit/>
                </a:bodyPr>
                <a:lstStyle/>
                <a:p>
                  <a:pPr algn="r"/>
                  <a:r>
                    <a:rPr lang="en-US" altLang="zh-CN" sz="500" dirty="0">
                      <a:solidFill>
                        <a:srgbClr val="595959"/>
                      </a:solidFill>
                      <a:latin typeface="Arial Narrow" panose="020B0606020202030204" pitchFamily="34" charset="0"/>
                      <a:cs typeface="Arial" panose="020B0604020202020204" pitchFamily="34" charset="0"/>
                    </a:rPr>
                    <a:t>300</a:t>
                  </a:r>
                  <a:endParaRPr lang="zh-CN" altLang="en-US" sz="500" dirty="0">
                    <a:solidFill>
                      <a:srgbClr val="595959"/>
                    </a:solidFill>
                    <a:latin typeface="Arial Narrow" panose="020B0606020202030204" pitchFamily="34" charset="0"/>
                    <a:cs typeface="Arial" panose="020B0604020202020204" pitchFamily="34" charset="0"/>
                  </a:endParaRPr>
                </a:p>
              </p:txBody>
            </p:sp>
            <p:sp>
              <p:nvSpPr>
                <p:cNvPr id="1059" name="TextBox 1058">
                  <a:extLst>
                    <a:ext uri="{FF2B5EF4-FFF2-40B4-BE49-F238E27FC236}">
                      <a16:creationId xmlns:a16="http://schemas.microsoft.com/office/drawing/2014/main" id="{F0254218-985B-7ABB-7F85-4359C9B26D68}"/>
                    </a:ext>
                  </a:extLst>
                </p:cNvPr>
                <p:cNvSpPr txBox="1"/>
                <p:nvPr/>
              </p:nvSpPr>
              <p:spPr>
                <a:xfrm>
                  <a:off x="2086728" y="2143626"/>
                  <a:ext cx="494821" cy="299841"/>
                </a:xfrm>
                <a:prstGeom prst="rect">
                  <a:avLst/>
                </a:prstGeom>
                <a:noFill/>
              </p:spPr>
              <p:txBody>
                <a:bodyPr wrap="square" rtlCol="0">
                  <a:spAutoFit/>
                </a:bodyPr>
                <a:lstStyle/>
                <a:p>
                  <a:pPr algn="r"/>
                  <a:r>
                    <a:rPr lang="en-US" altLang="zh-CN" sz="500" dirty="0">
                      <a:solidFill>
                        <a:srgbClr val="595959"/>
                      </a:solidFill>
                      <a:latin typeface="Arial Narrow" panose="020B0606020202030204" pitchFamily="34" charset="0"/>
                      <a:cs typeface="Arial" panose="020B0604020202020204" pitchFamily="34" charset="0"/>
                    </a:rPr>
                    <a:t>200</a:t>
                  </a:r>
                  <a:endParaRPr lang="zh-CN" altLang="en-US" sz="500" dirty="0">
                    <a:solidFill>
                      <a:srgbClr val="595959"/>
                    </a:solidFill>
                    <a:latin typeface="Arial Narrow" panose="020B0606020202030204" pitchFamily="34" charset="0"/>
                    <a:cs typeface="Arial" panose="020B0604020202020204" pitchFamily="34" charset="0"/>
                  </a:endParaRPr>
                </a:p>
              </p:txBody>
            </p:sp>
            <p:sp>
              <p:nvSpPr>
                <p:cNvPr id="1060" name="TextBox 1059">
                  <a:extLst>
                    <a:ext uri="{FF2B5EF4-FFF2-40B4-BE49-F238E27FC236}">
                      <a16:creationId xmlns:a16="http://schemas.microsoft.com/office/drawing/2014/main" id="{61F0B2FC-AC8F-01CE-D8AF-B40AE3D5C9ED}"/>
                    </a:ext>
                  </a:extLst>
                </p:cNvPr>
                <p:cNvSpPr txBox="1"/>
                <p:nvPr/>
              </p:nvSpPr>
              <p:spPr>
                <a:xfrm>
                  <a:off x="2081070" y="2602642"/>
                  <a:ext cx="494821" cy="299841"/>
                </a:xfrm>
                <a:prstGeom prst="rect">
                  <a:avLst/>
                </a:prstGeom>
                <a:noFill/>
              </p:spPr>
              <p:txBody>
                <a:bodyPr wrap="square" rtlCol="0">
                  <a:spAutoFit/>
                </a:bodyPr>
                <a:lstStyle/>
                <a:p>
                  <a:pPr algn="r"/>
                  <a:r>
                    <a:rPr lang="en-US" altLang="zh-CN" sz="500" dirty="0">
                      <a:solidFill>
                        <a:srgbClr val="595959"/>
                      </a:solidFill>
                      <a:latin typeface="Arial Narrow" panose="020B0606020202030204" pitchFamily="34" charset="0"/>
                      <a:cs typeface="Arial" panose="020B0604020202020204" pitchFamily="34" charset="0"/>
                    </a:rPr>
                    <a:t>100</a:t>
                  </a:r>
                  <a:endParaRPr lang="zh-CN" altLang="en-US" sz="500" dirty="0">
                    <a:solidFill>
                      <a:srgbClr val="595959"/>
                    </a:solidFill>
                    <a:latin typeface="Arial Narrow" panose="020B0606020202030204" pitchFamily="34" charset="0"/>
                    <a:cs typeface="Arial" panose="020B0604020202020204" pitchFamily="34" charset="0"/>
                  </a:endParaRPr>
                </a:p>
              </p:txBody>
            </p:sp>
            <p:sp>
              <p:nvSpPr>
                <p:cNvPr id="1061" name="TextBox 1060">
                  <a:extLst>
                    <a:ext uri="{FF2B5EF4-FFF2-40B4-BE49-F238E27FC236}">
                      <a16:creationId xmlns:a16="http://schemas.microsoft.com/office/drawing/2014/main" id="{A6067567-A666-C9D5-7D67-EEB7400CC524}"/>
                    </a:ext>
                  </a:extLst>
                </p:cNvPr>
                <p:cNvSpPr txBox="1"/>
                <p:nvPr/>
              </p:nvSpPr>
              <p:spPr>
                <a:xfrm>
                  <a:off x="2081070" y="3035214"/>
                  <a:ext cx="494821" cy="299841"/>
                </a:xfrm>
                <a:prstGeom prst="rect">
                  <a:avLst/>
                </a:prstGeom>
                <a:noFill/>
              </p:spPr>
              <p:txBody>
                <a:bodyPr wrap="square" rtlCol="0">
                  <a:spAutoFit/>
                </a:bodyPr>
                <a:lstStyle/>
                <a:p>
                  <a:pPr algn="r"/>
                  <a:r>
                    <a:rPr lang="en-US" altLang="zh-CN" sz="500" dirty="0">
                      <a:solidFill>
                        <a:srgbClr val="595959"/>
                      </a:solidFill>
                      <a:latin typeface="Arial Narrow" panose="020B0606020202030204" pitchFamily="34" charset="0"/>
                      <a:cs typeface="Arial" panose="020B0604020202020204" pitchFamily="34" charset="0"/>
                    </a:rPr>
                    <a:t>0</a:t>
                  </a:r>
                  <a:endParaRPr lang="zh-CN" altLang="en-US" sz="500" dirty="0">
                    <a:solidFill>
                      <a:srgbClr val="595959"/>
                    </a:solidFill>
                    <a:latin typeface="Arial Narrow" panose="020B0606020202030204" pitchFamily="34" charset="0"/>
                    <a:cs typeface="Arial" panose="020B0604020202020204" pitchFamily="34" charset="0"/>
                  </a:endParaRPr>
                </a:p>
              </p:txBody>
            </p:sp>
          </p:grpSp>
        </p:grpSp>
        <p:pic>
          <p:nvPicPr>
            <p:cNvPr id="27" name="Picture 26">
              <a:extLst>
                <a:ext uri="{FF2B5EF4-FFF2-40B4-BE49-F238E27FC236}">
                  <a16:creationId xmlns:a16="http://schemas.microsoft.com/office/drawing/2014/main" id="{6A13E9A6-3EA0-868C-C16E-468B4ABB06B6}"/>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984559" y="2521775"/>
              <a:ext cx="274320" cy="889868"/>
            </a:xfrm>
            <a:prstGeom prst="rect">
              <a:avLst/>
            </a:prstGeom>
          </p:spPr>
        </p:pic>
        <p:pic>
          <p:nvPicPr>
            <p:cNvPr id="1024" name="Picture 1023">
              <a:extLst>
                <a:ext uri="{FF2B5EF4-FFF2-40B4-BE49-F238E27FC236}">
                  <a16:creationId xmlns:a16="http://schemas.microsoft.com/office/drawing/2014/main" id="{91C5B654-8093-DB89-D73F-92A7757F1C81}"/>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237512" y="3188713"/>
              <a:ext cx="274320" cy="372292"/>
            </a:xfrm>
            <a:prstGeom prst="rect">
              <a:avLst/>
            </a:prstGeom>
          </p:spPr>
        </p:pic>
        <p:pic>
          <p:nvPicPr>
            <p:cNvPr id="1025" name="Picture 1024">
              <a:extLst>
                <a:ext uri="{FF2B5EF4-FFF2-40B4-BE49-F238E27FC236}">
                  <a16:creationId xmlns:a16="http://schemas.microsoft.com/office/drawing/2014/main" id="{4B9F3022-626B-CBAE-8D02-1191955F63E7}"/>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3846962" y="4313238"/>
              <a:ext cx="292608" cy="682752"/>
            </a:xfrm>
            <a:prstGeom prst="rect">
              <a:avLst/>
            </a:prstGeom>
          </p:spPr>
        </p:pic>
        <p:pic>
          <p:nvPicPr>
            <p:cNvPr id="1027" name="Picture 1026">
              <a:extLst>
                <a:ext uri="{FF2B5EF4-FFF2-40B4-BE49-F238E27FC236}">
                  <a16:creationId xmlns:a16="http://schemas.microsoft.com/office/drawing/2014/main" id="{93CB145F-BA5F-3785-328A-F32FECE43025}"/>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953297" y="2759676"/>
              <a:ext cx="274320" cy="370013"/>
            </a:xfrm>
            <a:prstGeom prst="rect">
              <a:avLst/>
            </a:prstGeom>
          </p:spPr>
        </p:pic>
        <p:pic>
          <p:nvPicPr>
            <p:cNvPr id="1028" name="Picture 1027">
              <a:extLst>
                <a:ext uri="{FF2B5EF4-FFF2-40B4-BE49-F238E27FC236}">
                  <a16:creationId xmlns:a16="http://schemas.microsoft.com/office/drawing/2014/main" id="{9A1E9873-79BD-47E5-B5FF-933C0AFB2F31}"/>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4728783" y="2289586"/>
              <a:ext cx="274320" cy="434771"/>
            </a:xfrm>
            <a:prstGeom prst="rect">
              <a:avLst/>
            </a:prstGeom>
          </p:spPr>
        </p:pic>
        <p:pic>
          <p:nvPicPr>
            <p:cNvPr id="1029" name="Picture 1028">
              <a:extLst>
                <a:ext uri="{FF2B5EF4-FFF2-40B4-BE49-F238E27FC236}">
                  <a16:creationId xmlns:a16="http://schemas.microsoft.com/office/drawing/2014/main" id="{CBE43844-FD7B-5B4C-4F10-3B6253D9759C}"/>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5851107" y="3483824"/>
              <a:ext cx="274320" cy="403999"/>
            </a:xfrm>
            <a:prstGeom prst="rect">
              <a:avLst/>
            </a:prstGeom>
            <a:ln>
              <a:solidFill>
                <a:srgbClr val="838384"/>
              </a:solidFill>
              <a:prstDash val="dash"/>
            </a:ln>
          </p:spPr>
        </p:pic>
        <p:pic>
          <p:nvPicPr>
            <p:cNvPr id="1030" name="Picture 1029">
              <a:extLst>
                <a:ext uri="{FF2B5EF4-FFF2-40B4-BE49-F238E27FC236}">
                  <a16:creationId xmlns:a16="http://schemas.microsoft.com/office/drawing/2014/main" id="{CA81E1A5-4537-011B-3D46-4F9E77DBB948}"/>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4452938" y="4496097"/>
              <a:ext cx="274320" cy="396240"/>
            </a:xfrm>
            <a:prstGeom prst="rect">
              <a:avLst/>
            </a:prstGeom>
          </p:spPr>
        </p:pic>
        <p:pic>
          <p:nvPicPr>
            <p:cNvPr id="1031" name="Picture 1030">
              <a:extLst>
                <a:ext uri="{FF2B5EF4-FFF2-40B4-BE49-F238E27FC236}">
                  <a16:creationId xmlns:a16="http://schemas.microsoft.com/office/drawing/2014/main" id="{FDFE0E7E-29C1-A3A6-CC20-0B387BA0E001}"/>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5072858" y="1328825"/>
              <a:ext cx="292608" cy="595856"/>
            </a:xfrm>
            <a:prstGeom prst="rect">
              <a:avLst/>
            </a:prstGeom>
          </p:spPr>
        </p:pic>
        <p:pic>
          <p:nvPicPr>
            <p:cNvPr id="1032" name="Picture 1031">
              <a:extLst>
                <a:ext uri="{FF2B5EF4-FFF2-40B4-BE49-F238E27FC236}">
                  <a16:creationId xmlns:a16="http://schemas.microsoft.com/office/drawing/2014/main" id="{53798D51-1A95-7580-6E68-178ABEBB7279}"/>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5285607" y="3669496"/>
              <a:ext cx="274320" cy="414068"/>
            </a:xfrm>
            <a:prstGeom prst="rect">
              <a:avLst/>
            </a:prstGeom>
          </p:spPr>
        </p:pic>
        <p:pic>
          <p:nvPicPr>
            <p:cNvPr id="1033" name="Picture 1032">
              <a:extLst>
                <a:ext uri="{FF2B5EF4-FFF2-40B4-BE49-F238E27FC236}">
                  <a16:creationId xmlns:a16="http://schemas.microsoft.com/office/drawing/2014/main" id="{BC400B28-ACCC-7F25-A040-525C2544FDEB}"/>
                </a:ext>
              </a:extLst>
            </p:cNvPr>
            <p:cNvPicPr>
              <a:picLocks noChangeAspect="1"/>
            </p:cNvPicPr>
            <p:nvPr/>
          </p:nvPicPr>
          <p:blipFill>
            <a:blip r:embed="rId23">
              <a:clrChange>
                <a:clrFrom>
                  <a:srgbClr val="FFFFFF"/>
                </a:clrFrom>
                <a:clrTo>
                  <a:srgbClr val="FFFFFF">
                    <a:alpha val="0"/>
                  </a:srgbClr>
                </a:clrTo>
              </a:clrChange>
            </a:blip>
            <a:stretch>
              <a:fillRect/>
            </a:stretch>
          </p:blipFill>
          <p:spPr>
            <a:xfrm>
              <a:off x="3701558" y="4113045"/>
              <a:ext cx="274320" cy="369278"/>
            </a:xfrm>
            <a:prstGeom prst="rect">
              <a:avLst/>
            </a:prstGeom>
          </p:spPr>
        </p:pic>
        <p:pic>
          <p:nvPicPr>
            <p:cNvPr id="1034" name="Picture 1033">
              <a:extLst>
                <a:ext uri="{FF2B5EF4-FFF2-40B4-BE49-F238E27FC236}">
                  <a16:creationId xmlns:a16="http://schemas.microsoft.com/office/drawing/2014/main" id="{F2FE94E8-234F-9AB9-5483-3928091DFFE4}"/>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5849650" y="1513524"/>
              <a:ext cx="274320" cy="485336"/>
            </a:xfrm>
            <a:prstGeom prst="rect">
              <a:avLst/>
            </a:prstGeom>
          </p:spPr>
        </p:pic>
        <p:pic>
          <p:nvPicPr>
            <p:cNvPr id="1035" name="Picture 1034">
              <a:extLst>
                <a:ext uri="{FF2B5EF4-FFF2-40B4-BE49-F238E27FC236}">
                  <a16:creationId xmlns:a16="http://schemas.microsoft.com/office/drawing/2014/main" id="{293BA71E-E3E7-E4EE-5696-D6CF5CFAA267}"/>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4292621" y="2024899"/>
              <a:ext cx="274320" cy="1021976"/>
            </a:xfrm>
            <a:prstGeom prst="rect">
              <a:avLst/>
            </a:prstGeom>
          </p:spPr>
        </p:pic>
        <p:pic>
          <p:nvPicPr>
            <p:cNvPr id="1036" name="Picture 1035">
              <a:extLst>
                <a:ext uri="{FF2B5EF4-FFF2-40B4-BE49-F238E27FC236}">
                  <a16:creationId xmlns:a16="http://schemas.microsoft.com/office/drawing/2014/main" id="{7439AC74-31A9-7F5F-2F6D-27ECA0A3F802}"/>
                </a:ext>
              </a:extLst>
            </p:cNvPr>
            <p:cNvPicPr>
              <a:picLocks noChangeAspect="1"/>
            </p:cNvPicPr>
            <p:nvPr/>
          </p:nvPicPr>
          <p:blipFill>
            <a:blip r:embed="rId26">
              <a:clrChange>
                <a:clrFrom>
                  <a:srgbClr val="FFFFFF"/>
                </a:clrFrom>
                <a:clrTo>
                  <a:srgbClr val="FFFFFF">
                    <a:alpha val="0"/>
                  </a:srgbClr>
                </a:clrTo>
              </a:clrChange>
            </a:blip>
            <a:stretch>
              <a:fillRect/>
            </a:stretch>
          </p:blipFill>
          <p:spPr>
            <a:xfrm>
              <a:off x="3187000" y="3527924"/>
              <a:ext cx="274320" cy="405994"/>
            </a:xfrm>
            <a:prstGeom prst="rect">
              <a:avLst/>
            </a:prstGeom>
          </p:spPr>
        </p:pic>
        <p:pic>
          <p:nvPicPr>
            <p:cNvPr id="1037" name="Picture 1036">
              <a:extLst>
                <a:ext uri="{FF2B5EF4-FFF2-40B4-BE49-F238E27FC236}">
                  <a16:creationId xmlns:a16="http://schemas.microsoft.com/office/drawing/2014/main" id="{6211E4F8-7952-F956-9871-8C60FE793A15}"/>
                </a:ext>
              </a:extLst>
            </p:cNvPr>
            <p:cNvPicPr>
              <a:picLocks noChangeAspect="1"/>
            </p:cNvPicPr>
            <p:nvPr/>
          </p:nvPicPr>
          <p:blipFill>
            <a:blip r:embed="rId27">
              <a:clrChange>
                <a:clrFrom>
                  <a:srgbClr val="FFFFFF"/>
                </a:clrFrom>
                <a:clrTo>
                  <a:srgbClr val="FFFFFF">
                    <a:alpha val="0"/>
                  </a:srgbClr>
                </a:clrTo>
              </a:clrChange>
            </a:blip>
            <a:stretch>
              <a:fillRect/>
            </a:stretch>
          </p:blipFill>
          <p:spPr>
            <a:xfrm>
              <a:off x="4458878" y="2131731"/>
              <a:ext cx="274320" cy="1344168"/>
            </a:xfrm>
            <a:prstGeom prst="rect">
              <a:avLst/>
            </a:prstGeom>
          </p:spPr>
        </p:pic>
        <p:pic>
          <p:nvPicPr>
            <p:cNvPr id="1038" name="Picture 1037">
              <a:extLst>
                <a:ext uri="{FF2B5EF4-FFF2-40B4-BE49-F238E27FC236}">
                  <a16:creationId xmlns:a16="http://schemas.microsoft.com/office/drawing/2014/main" id="{5838FB98-EE87-B4CE-DEE6-920DB46BB556}"/>
                </a:ext>
              </a:extLst>
            </p:cNvPr>
            <p:cNvPicPr>
              <a:picLocks noChangeAspect="1"/>
            </p:cNvPicPr>
            <p:nvPr/>
          </p:nvPicPr>
          <p:blipFill>
            <a:blip r:embed="rId28">
              <a:clrChange>
                <a:clrFrom>
                  <a:srgbClr val="FFFFFF"/>
                </a:clrFrom>
                <a:clrTo>
                  <a:srgbClr val="FFFFFF">
                    <a:alpha val="0"/>
                  </a:srgbClr>
                </a:clrTo>
              </a:clrChange>
            </a:blip>
            <a:stretch>
              <a:fillRect/>
            </a:stretch>
          </p:blipFill>
          <p:spPr>
            <a:xfrm>
              <a:off x="4360342" y="3432308"/>
              <a:ext cx="274320" cy="419549"/>
            </a:xfrm>
            <a:prstGeom prst="rect">
              <a:avLst/>
            </a:prstGeom>
          </p:spPr>
        </p:pic>
        <p:pic>
          <p:nvPicPr>
            <p:cNvPr id="1039" name="Picture 1038">
              <a:extLst>
                <a:ext uri="{FF2B5EF4-FFF2-40B4-BE49-F238E27FC236}">
                  <a16:creationId xmlns:a16="http://schemas.microsoft.com/office/drawing/2014/main" id="{3C648B0C-8047-C3FA-0424-02E41702C859}"/>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4732578" y="3966747"/>
              <a:ext cx="274320" cy="395021"/>
            </a:xfrm>
            <a:prstGeom prst="rect">
              <a:avLst/>
            </a:prstGeom>
          </p:spPr>
        </p:pic>
        <p:pic>
          <p:nvPicPr>
            <p:cNvPr id="1040" name="Picture 1039">
              <a:extLst>
                <a:ext uri="{FF2B5EF4-FFF2-40B4-BE49-F238E27FC236}">
                  <a16:creationId xmlns:a16="http://schemas.microsoft.com/office/drawing/2014/main" id="{5A3A3C93-2C0D-4FE7-3401-2A490ACA0EC1}"/>
                </a:ext>
              </a:extLst>
            </p:cNvPr>
            <p:cNvPicPr>
              <a:picLocks noChangeAspect="1"/>
            </p:cNvPicPr>
            <p:nvPr/>
          </p:nvPicPr>
          <p:blipFill>
            <a:blip r:embed="rId30">
              <a:clrChange>
                <a:clrFrom>
                  <a:srgbClr val="FFFFFF"/>
                </a:clrFrom>
                <a:clrTo>
                  <a:srgbClr val="FFFFFF">
                    <a:alpha val="0"/>
                  </a:srgbClr>
                </a:clrTo>
              </a:clrChange>
            </a:blip>
            <a:stretch>
              <a:fillRect/>
            </a:stretch>
          </p:blipFill>
          <p:spPr>
            <a:xfrm>
              <a:off x="3605623" y="2430960"/>
              <a:ext cx="274320" cy="408791"/>
            </a:xfrm>
            <a:prstGeom prst="rect">
              <a:avLst/>
            </a:prstGeom>
          </p:spPr>
        </p:pic>
        <p:pic>
          <p:nvPicPr>
            <p:cNvPr id="1041" name="Picture 1040">
              <a:extLst>
                <a:ext uri="{FF2B5EF4-FFF2-40B4-BE49-F238E27FC236}">
                  <a16:creationId xmlns:a16="http://schemas.microsoft.com/office/drawing/2014/main" id="{D53234E3-3E7F-D4B8-CA39-961859EA2AE2}"/>
                </a:ext>
              </a:extLst>
            </p:cNvPr>
            <p:cNvPicPr>
              <a:picLocks noChangeAspect="1"/>
            </p:cNvPicPr>
            <p:nvPr/>
          </p:nvPicPr>
          <p:blipFill>
            <a:blip r:embed="rId31">
              <a:clrChange>
                <a:clrFrom>
                  <a:srgbClr val="FFFFFF"/>
                </a:clrFrom>
                <a:clrTo>
                  <a:srgbClr val="FFFFFF">
                    <a:alpha val="0"/>
                  </a:srgbClr>
                </a:clrTo>
              </a:clrChange>
            </a:blip>
            <a:stretch>
              <a:fillRect/>
            </a:stretch>
          </p:blipFill>
          <p:spPr>
            <a:xfrm>
              <a:off x="3431424" y="2839768"/>
              <a:ext cx="274320" cy="424420"/>
            </a:xfrm>
            <a:prstGeom prst="rect">
              <a:avLst/>
            </a:prstGeom>
          </p:spPr>
        </p:pic>
        <p:pic>
          <p:nvPicPr>
            <p:cNvPr id="1042" name="Picture 1041">
              <a:extLst>
                <a:ext uri="{FF2B5EF4-FFF2-40B4-BE49-F238E27FC236}">
                  <a16:creationId xmlns:a16="http://schemas.microsoft.com/office/drawing/2014/main" id="{07D15B52-E721-42B9-7099-B9749F63BFAC}"/>
                </a:ext>
              </a:extLst>
            </p:cNvPr>
            <p:cNvPicPr>
              <a:picLocks noChangeAspect="1"/>
            </p:cNvPicPr>
            <p:nvPr/>
          </p:nvPicPr>
          <p:blipFill>
            <a:blip r:embed="rId32">
              <a:clrChange>
                <a:clrFrom>
                  <a:srgbClr val="FFFFFF"/>
                </a:clrFrom>
                <a:clrTo>
                  <a:srgbClr val="FFFFFF">
                    <a:alpha val="0"/>
                  </a:srgbClr>
                </a:clrTo>
              </a:clrChange>
            </a:blip>
            <a:stretch>
              <a:fillRect/>
            </a:stretch>
          </p:blipFill>
          <p:spPr>
            <a:xfrm>
              <a:off x="5088782" y="4150889"/>
              <a:ext cx="274320" cy="355003"/>
            </a:xfrm>
            <a:prstGeom prst="rect">
              <a:avLst/>
            </a:prstGeom>
          </p:spPr>
        </p:pic>
        <p:pic>
          <p:nvPicPr>
            <p:cNvPr id="1043" name="Picture 1042">
              <a:extLst>
                <a:ext uri="{FF2B5EF4-FFF2-40B4-BE49-F238E27FC236}">
                  <a16:creationId xmlns:a16="http://schemas.microsoft.com/office/drawing/2014/main" id="{9362FAF6-A020-12FE-8127-C518C0BCDC20}"/>
                </a:ext>
              </a:extLst>
            </p:cNvPr>
            <p:cNvPicPr>
              <a:picLocks noChangeAspect="1"/>
            </p:cNvPicPr>
            <p:nvPr/>
          </p:nvPicPr>
          <p:blipFill>
            <a:blip r:embed="rId33">
              <a:clrChange>
                <a:clrFrom>
                  <a:srgbClr val="FFFFFF"/>
                </a:clrFrom>
                <a:clrTo>
                  <a:srgbClr val="FFFFFF">
                    <a:alpha val="0"/>
                  </a:srgbClr>
                </a:clrTo>
              </a:clrChange>
            </a:blip>
            <a:stretch>
              <a:fillRect/>
            </a:stretch>
          </p:blipFill>
          <p:spPr>
            <a:xfrm>
              <a:off x="4278643" y="3875431"/>
              <a:ext cx="274320" cy="466344"/>
            </a:xfrm>
            <a:prstGeom prst="rect">
              <a:avLst/>
            </a:prstGeom>
          </p:spPr>
        </p:pic>
        <p:pic>
          <p:nvPicPr>
            <p:cNvPr id="1044" name="Picture 1043">
              <a:extLst>
                <a:ext uri="{FF2B5EF4-FFF2-40B4-BE49-F238E27FC236}">
                  <a16:creationId xmlns:a16="http://schemas.microsoft.com/office/drawing/2014/main" id="{406B0643-9131-E0C7-8286-C8DF59DDD7C0}"/>
                </a:ext>
              </a:extLst>
            </p:cNvPr>
            <p:cNvPicPr>
              <a:picLocks noChangeAspect="1"/>
            </p:cNvPicPr>
            <p:nvPr/>
          </p:nvPicPr>
          <p:blipFill>
            <a:blip r:embed="rId34">
              <a:clrChange>
                <a:clrFrom>
                  <a:srgbClr val="FFFFFF"/>
                </a:clrFrom>
                <a:clrTo>
                  <a:srgbClr val="FFFFFF">
                    <a:alpha val="0"/>
                  </a:srgbClr>
                </a:clrTo>
              </a:clrChange>
            </a:blip>
            <a:stretch>
              <a:fillRect/>
            </a:stretch>
          </p:blipFill>
          <p:spPr>
            <a:xfrm>
              <a:off x="2949351" y="4361768"/>
              <a:ext cx="274320" cy="403412"/>
            </a:xfrm>
            <a:prstGeom prst="rect">
              <a:avLst/>
            </a:prstGeom>
          </p:spPr>
        </p:pic>
        <p:pic>
          <p:nvPicPr>
            <p:cNvPr id="1045" name="Picture 1044">
              <a:extLst>
                <a:ext uri="{FF2B5EF4-FFF2-40B4-BE49-F238E27FC236}">
                  <a16:creationId xmlns:a16="http://schemas.microsoft.com/office/drawing/2014/main" id="{2FFB820C-2E0E-0376-AF19-6591A81319C6}"/>
                </a:ext>
              </a:extLst>
            </p:cNvPr>
            <p:cNvPicPr>
              <a:picLocks noChangeAspect="1"/>
            </p:cNvPicPr>
            <p:nvPr/>
          </p:nvPicPr>
          <p:blipFill>
            <a:blip r:embed="rId35">
              <a:clrChange>
                <a:clrFrom>
                  <a:srgbClr val="FFFFFF"/>
                </a:clrFrom>
                <a:clrTo>
                  <a:srgbClr val="FFFFFF">
                    <a:alpha val="0"/>
                  </a:srgbClr>
                </a:clrTo>
              </a:clrChange>
            </a:blip>
            <a:stretch>
              <a:fillRect/>
            </a:stretch>
          </p:blipFill>
          <p:spPr>
            <a:xfrm>
              <a:off x="5617359" y="2696086"/>
              <a:ext cx="274320" cy="369278"/>
            </a:xfrm>
            <a:prstGeom prst="rect">
              <a:avLst/>
            </a:prstGeom>
            <a:ln>
              <a:solidFill>
                <a:srgbClr val="838384"/>
              </a:solidFill>
              <a:prstDash val="dash"/>
            </a:ln>
          </p:spPr>
        </p:pic>
        <p:pic>
          <p:nvPicPr>
            <p:cNvPr id="1046" name="Picture 1045">
              <a:extLst>
                <a:ext uri="{FF2B5EF4-FFF2-40B4-BE49-F238E27FC236}">
                  <a16:creationId xmlns:a16="http://schemas.microsoft.com/office/drawing/2014/main" id="{B83F374C-6AFA-A279-8833-0DA92F88CD66}"/>
                </a:ext>
              </a:extLst>
            </p:cNvPr>
            <p:cNvPicPr>
              <a:picLocks noChangeAspect="1"/>
            </p:cNvPicPr>
            <p:nvPr/>
          </p:nvPicPr>
          <p:blipFill>
            <a:blip r:embed="rId36">
              <a:clrChange>
                <a:clrFrom>
                  <a:srgbClr val="FFFFFF"/>
                </a:clrFrom>
                <a:clrTo>
                  <a:srgbClr val="FFFFFF">
                    <a:alpha val="0"/>
                  </a:srgbClr>
                </a:clrTo>
              </a:clrChange>
            </a:blip>
            <a:stretch>
              <a:fillRect/>
            </a:stretch>
          </p:blipFill>
          <p:spPr>
            <a:xfrm>
              <a:off x="4018628" y="4898700"/>
              <a:ext cx="265176" cy="525152"/>
            </a:xfrm>
            <a:prstGeom prst="rect">
              <a:avLst/>
            </a:prstGeom>
          </p:spPr>
        </p:pic>
        <p:pic>
          <p:nvPicPr>
            <p:cNvPr id="1047" name="Picture 1046">
              <a:extLst>
                <a:ext uri="{FF2B5EF4-FFF2-40B4-BE49-F238E27FC236}">
                  <a16:creationId xmlns:a16="http://schemas.microsoft.com/office/drawing/2014/main" id="{1079DB57-2C97-960C-0234-729A30E177AE}"/>
                </a:ext>
              </a:extLst>
            </p:cNvPr>
            <p:cNvPicPr>
              <a:picLocks noChangeAspect="1"/>
            </p:cNvPicPr>
            <p:nvPr/>
          </p:nvPicPr>
          <p:blipFill>
            <a:blip r:embed="rId37">
              <a:clrChange>
                <a:clrFrom>
                  <a:srgbClr val="FFFFFF"/>
                </a:clrFrom>
                <a:clrTo>
                  <a:srgbClr val="FFFFFF">
                    <a:alpha val="0"/>
                  </a:srgbClr>
                </a:clrTo>
              </a:clrChange>
            </a:blip>
            <a:stretch>
              <a:fillRect/>
            </a:stretch>
          </p:blipFill>
          <p:spPr>
            <a:xfrm>
              <a:off x="6043531" y="2300281"/>
              <a:ext cx="274320" cy="833717"/>
            </a:xfrm>
            <a:prstGeom prst="rect">
              <a:avLst/>
            </a:prstGeom>
            <a:ln>
              <a:solidFill>
                <a:srgbClr val="838384"/>
              </a:solidFill>
              <a:prstDash val="dash"/>
            </a:ln>
          </p:spPr>
        </p:pic>
        <p:grpSp>
          <p:nvGrpSpPr>
            <p:cNvPr id="1048" name="Group 1047">
              <a:extLst>
                <a:ext uri="{FF2B5EF4-FFF2-40B4-BE49-F238E27FC236}">
                  <a16:creationId xmlns:a16="http://schemas.microsoft.com/office/drawing/2014/main" id="{B12D666E-DBC3-D64A-B397-0C9978527305}"/>
                </a:ext>
              </a:extLst>
            </p:cNvPr>
            <p:cNvGrpSpPr/>
            <p:nvPr/>
          </p:nvGrpSpPr>
          <p:grpSpPr>
            <a:xfrm>
              <a:off x="410542" y="3702981"/>
              <a:ext cx="1372602" cy="1933875"/>
              <a:chOff x="324942" y="3779198"/>
              <a:chExt cx="1372602" cy="1933875"/>
            </a:xfrm>
          </p:grpSpPr>
          <p:grpSp>
            <p:nvGrpSpPr>
              <p:cNvPr id="1049" name="Group 1048">
                <a:extLst>
                  <a:ext uri="{FF2B5EF4-FFF2-40B4-BE49-F238E27FC236}">
                    <a16:creationId xmlns:a16="http://schemas.microsoft.com/office/drawing/2014/main" id="{9F81B6B0-1E1E-EAD1-C5CF-6156EA384D0D}"/>
                  </a:ext>
                </a:extLst>
              </p:cNvPr>
              <p:cNvGrpSpPr/>
              <p:nvPr/>
            </p:nvGrpSpPr>
            <p:grpSpPr>
              <a:xfrm>
                <a:off x="324942" y="3779198"/>
                <a:ext cx="1372602" cy="1933875"/>
                <a:chOff x="862541" y="3818352"/>
                <a:chExt cx="1372602" cy="1933875"/>
              </a:xfrm>
            </p:grpSpPr>
            <p:sp>
              <p:nvSpPr>
                <p:cNvPr id="1051" name="TextBox 1050">
                  <a:extLst>
                    <a:ext uri="{FF2B5EF4-FFF2-40B4-BE49-F238E27FC236}">
                      <a16:creationId xmlns:a16="http://schemas.microsoft.com/office/drawing/2014/main" id="{664AB376-BC4D-6BB0-D73D-4E996664298B}"/>
                    </a:ext>
                  </a:extLst>
                </p:cNvPr>
                <p:cNvSpPr txBox="1"/>
                <p:nvPr/>
              </p:nvSpPr>
              <p:spPr>
                <a:xfrm>
                  <a:off x="862541" y="3818352"/>
                  <a:ext cx="1372602" cy="1853563"/>
                </a:xfrm>
                <a:prstGeom prst="rect">
                  <a:avLst/>
                </a:prstGeom>
                <a:solidFill>
                  <a:schemeClr val="bg1"/>
                </a:solidFill>
                <a:ln>
                  <a:solidFill>
                    <a:schemeClr val="tx1"/>
                  </a:solidFill>
                </a:ln>
              </p:spPr>
              <p:txBody>
                <a:bodyPr wrap="square" rtlCol="0">
                  <a:spAutoFit/>
                </a:bodyPr>
                <a:lstStyle/>
                <a:p>
                  <a:pPr algn="ctr"/>
                  <a:endParaRPr lang="en-US" altLang="zh-CN" sz="600" b="1" dirty="0">
                    <a:latin typeface="Arial" panose="020B0604020202020204" pitchFamily="34" charset="0"/>
                    <a:cs typeface="Arial" panose="020B0604020202020204" pitchFamily="34" charset="0"/>
                  </a:endParaRPr>
                </a:p>
                <a:p>
                  <a:pPr algn="ctr"/>
                  <a:r>
                    <a:rPr lang="en-US" altLang="zh-CN" sz="700" b="1" dirty="0">
                      <a:latin typeface="Arial" panose="020B0604020202020204" pitchFamily="34" charset="0"/>
                      <a:cs typeface="Arial" panose="020B0604020202020204" pitchFamily="34" charset="0"/>
                    </a:rPr>
                    <a:t>Population </a:t>
                  </a:r>
                </a:p>
                <a:p>
                  <a:pPr algn="ctr"/>
                  <a:r>
                    <a:rPr lang="en-US" altLang="zh-CN" sz="700" b="1" dirty="0">
                      <a:latin typeface="Arial" panose="020B0604020202020204" pitchFamily="34" charset="0"/>
                      <a:cs typeface="Arial" panose="020B0604020202020204" pitchFamily="34" charset="0"/>
                    </a:rPr>
                    <a:t>per km²</a:t>
                  </a:r>
                </a:p>
                <a:p>
                  <a:pPr algn="ctr"/>
                  <a:endParaRPr lang="en-US" altLang="zh-CN" sz="1050" b="1" dirty="0">
                    <a:latin typeface="Arial" panose="020B0604020202020204" pitchFamily="34" charset="0"/>
                    <a:cs typeface="Arial" panose="020B0604020202020204" pitchFamily="34" charset="0"/>
                  </a:endParaRPr>
                </a:p>
                <a:p>
                  <a:pPr algn="ctr"/>
                  <a:endParaRPr lang="en-US" altLang="zh-CN" sz="1050" b="1" dirty="0">
                    <a:latin typeface="Arial" panose="020B0604020202020204" pitchFamily="34" charset="0"/>
                    <a:cs typeface="Arial" panose="020B0604020202020204" pitchFamily="34" charset="0"/>
                  </a:endParaRPr>
                </a:p>
                <a:p>
                  <a:pPr algn="ctr"/>
                  <a:endParaRPr lang="en-US" altLang="zh-CN" sz="1050" b="1" dirty="0">
                    <a:latin typeface="Arial" panose="020B0604020202020204" pitchFamily="34" charset="0"/>
                    <a:cs typeface="Arial" panose="020B0604020202020204" pitchFamily="34" charset="0"/>
                  </a:endParaRPr>
                </a:p>
                <a:p>
                  <a:pPr algn="ctr"/>
                  <a:endParaRPr lang="zh-CN" altLang="en-US" sz="1050" b="1" dirty="0">
                    <a:latin typeface="Arial" panose="020B0604020202020204" pitchFamily="34" charset="0"/>
                    <a:cs typeface="Arial" panose="020B0604020202020204" pitchFamily="34" charset="0"/>
                  </a:endParaRPr>
                </a:p>
              </p:txBody>
            </p:sp>
            <p:sp>
              <p:nvSpPr>
                <p:cNvPr id="1052" name="TextBox 1051">
                  <a:extLst>
                    <a:ext uri="{FF2B5EF4-FFF2-40B4-BE49-F238E27FC236}">
                      <a16:creationId xmlns:a16="http://schemas.microsoft.com/office/drawing/2014/main" id="{231C1BAE-87F9-8F48-949C-D88E69C2FB04}"/>
                    </a:ext>
                  </a:extLst>
                </p:cNvPr>
                <p:cNvSpPr txBox="1"/>
                <p:nvPr/>
              </p:nvSpPr>
              <p:spPr>
                <a:xfrm>
                  <a:off x="1112683" y="4348424"/>
                  <a:ext cx="1078438" cy="1403803"/>
                </a:xfrm>
                <a:prstGeom prst="rect">
                  <a:avLst/>
                </a:prstGeom>
                <a:noFill/>
              </p:spPr>
              <p:txBody>
                <a:bodyPr wrap="square" rtlCol="0">
                  <a:spAutoFit/>
                </a:bodyPr>
                <a:lstStyle/>
                <a:p>
                  <a:r>
                    <a:rPr lang="en-US" altLang="zh-CN" sz="650" dirty="0">
                      <a:latin typeface="Arial Narrow" panose="020B0606020202030204" pitchFamily="34" charset="0"/>
                      <a:cs typeface="Arial" panose="020B0604020202020204" pitchFamily="34" charset="0"/>
                    </a:rPr>
                    <a:t>0 to 125</a:t>
                  </a:r>
                </a:p>
                <a:p>
                  <a:r>
                    <a:rPr lang="en-US" altLang="zh-CN" sz="650" dirty="0">
                      <a:latin typeface="Arial Narrow" panose="020B0606020202030204" pitchFamily="34" charset="0"/>
                      <a:cs typeface="Arial" panose="020B0604020202020204" pitchFamily="34" charset="0"/>
                    </a:rPr>
                    <a:t>125 to 250</a:t>
                  </a:r>
                </a:p>
                <a:p>
                  <a:r>
                    <a:rPr lang="en-US" altLang="zh-CN" sz="650" dirty="0">
                      <a:latin typeface="Arial Narrow" panose="020B0606020202030204" pitchFamily="34" charset="0"/>
                      <a:cs typeface="Arial" panose="020B0604020202020204" pitchFamily="34" charset="0"/>
                    </a:rPr>
                    <a:t>250 to 500</a:t>
                  </a:r>
                </a:p>
                <a:p>
                  <a:r>
                    <a:rPr lang="en-US" altLang="zh-CN" sz="650" dirty="0">
                      <a:latin typeface="Arial Narrow" panose="020B0606020202030204" pitchFamily="34" charset="0"/>
                      <a:cs typeface="Arial" panose="020B0604020202020204" pitchFamily="34" charset="0"/>
                    </a:rPr>
                    <a:t>500 to 1000</a:t>
                  </a:r>
                </a:p>
                <a:p>
                  <a:r>
                    <a:rPr lang="en-US" altLang="zh-CN" sz="650" dirty="0">
                      <a:latin typeface="Arial Narrow" panose="020B0606020202030204" pitchFamily="34" charset="0"/>
                      <a:cs typeface="Arial" panose="020B0604020202020204" pitchFamily="34" charset="0"/>
                    </a:rPr>
                    <a:t>1000 to 2000</a:t>
                  </a:r>
                </a:p>
                <a:p>
                  <a:r>
                    <a:rPr lang="en-US" altLang="zh-CN" sz="650" dirty="0">
                      <a:latin typeface="Arial Narrow" panose="020B0606020202030204" pitchFamily="34" charset="0"/>
                      <a:cs typeface="Arial" panose="020B0604020202020204" pitchFamily="34" charset="0"/>
                    </a:rPr>
                    <a:t>2000 to 4000</a:t>
                  </a:r>
                </a:p>
                <a:p>
                  <a:r>
                    <a:rPr lang="en-US" altLang="zh-CN" sz="650" dirty="0">
                      <a:latin typeface="Arial Narrow" panose="020B0606020202030204" pitchFamily="34" charset="0"/>
                      <a:cs typeface="Arial" panose="020B0604020202020204" pitchFamily="34" charset="0"/>
                    </a:rPr>
                    <a:t>No data</a:t>
                  </a:r>
                </a:p>
              </p:txBody>
            </p:sp>
            <p:pic>
              <p:nvPicPr>
                <p:cNvPr id="1053" name="Picture 1052">
                  <a:extLst>
                    <a:ext uri="{FF2B5EF4-FFF2-40B4-BE49-F238E27FC236}">
                      <a16:creationId xmlns:a16="http://schemas.microsoft.com/office/drawing/2014/main" id="{DA784B8C-1FA4-AFEE-D87D-BAC59E111E7E}"/>
                    </a:ext>
                  </a:extLst>
                </p:cNvPr>
                <p:cNvPicPr>
                  <a:picLocks noChangeAspect="1"/>
                </p:cNvPicPr>
                <p:nvPr/>
              </p:nvPicPr>
              <p:blipFill>
                <a:blip r:embed="rId38"/>
                <a:stretch>
                  <a:fillRect/>
                </a:stretch>
              </p:blipFill>
              <p:spPr>
                <a:xfrm>
                  <a:off x="934042" y="4387322"/>
                  <a:ext cx="228600" cy="1110343"/>
                </a:xfrm>
                <a:prstGeom prst="rect">
                  <a:avLst/>
                </a:prstGeom>
              </p:spPr>
            </p:pic>
            <p:sp>
              <p:nvSpPr>
                <p:cNvPr id="1054" name="Rectangle 1053">
                  <a:extLst>
                    <a:ext uri="{FF2B5EF4-FFF2-40B4-BE49-F238E27FC236}">
                      <a16:creationId xmlns:a16="http://schemas.microsoft.com/office/drawing/2014/main" id="{1F72F1E0-DD1B-BFC8-E26A-E650348F3EA8}"/>
                    </a:ext>
                  </a:extLst>
                </p:cNvPr>
                <p:cNvSpPr/>
                <p:nvPr/>
              </p:nvSpPr>
              <p:spPr>
                <a:xfrm>
                  <a:off x="984668" y="5497665"/>
                  <a:ext cx="137160" cy="13716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50" name="Picture 1049">
                <a:extLst>
                  <a:ext uri="{FF2B5EF4-FFF2-40B4-BE49-F238E27FC236}">
                    <a16:creationId xmlns:a16="http://schemas.microsoft.com/office/drawing/2014/main" id="{DF8EFD13-2808-DB04-BB53-30E172AD7FD1}"/>
                  </a:ext>
                </a:extLst>
              </p:cNvPr>
              <p:cNvPicPr>
                <a:picLocks noChangeAspect="1"/>
              </p:cNvPicPr>
              <p:nvPr/>
            </p:nvPicPr>
            <p:blipFill>
              <a:blip r:embed="rId39"/>
              <a:stretch>
                <a:fillRect/>
              </a:stretch>
            </p:blipFill>
            <p:spPr>
              <a:xfrm>
                <a:off x="367420" y="3836899"/>
                <a:ext cx="1101700" cy="137177"/>
              </a:xfrm>
              <a:prstGeom prst="rect">
                <a:avLst/>
              </a:prstGeom>
            </p:spPr>
          </p:pic>
        </p:grpSp>
      </p:grpSp>
      <p:sp>
        <p:nvSpPr>
          <p:cNvPr id="1062" name="TextBox 1061">
            <a:extLst>
              <a:ext uri="{FF2B5EF4-FFF2-40B4-BE49-F238E27FC236}">
                <a16:creationId xmlns:a16="http://schemas.microsoft.com/office/drawing/2014/main" id="{F88852E4-DEE7-D25C-9C0C-BB9D9FAD4E95}"/>
              </a:ext>
            </a:extLst>
          </p:cNvPr>
          <p:cNvSpPr txBox="1"/>
          <p:nvPr/>
        </p:nvSpPr>
        <p:spPr>
          <a:xfrm>
            <a:off x="1464600" y="1563990"/>
            <a:ext cx="1760870"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Health damage costs (</a:t>
            </a:r>
            <a:r>
              <a:rPr lang="en-US" altLang="zh-CN" sz="1400" dirty="0">
                <a:solidFill>
                  <a:srgbClr val="C00000"/>
                </a:solidFill>
                <a:latin typeface="Arial" panose="020B0604020202020204" pitchFamily="34" charset="0"/>
                <a:cs typeface="Arial" panose="020B0604020202020204" pitchFamily="34" charset="0"/>
              </a:rPr>
              <a:t>$/ton</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p:txBody>
      </p:sp>
      <p:sp>
        <p:nvSpPr>
          <p:cNvPr id="1063" name="TextBox 1062">
            <a:extLst>
              <a:ext uri="{FF2B5EF4-FFF2-40B4-BE49-F238E27FC236}">
                <a16:creationId xmlns:a16="http://schemas.microsoft.com/office/drawing/2014/main" id="{433471CB-D40A-C55C-F691-0FCCB9BB5329}"/>
              </a:ext>
            </a:extLst>
          </p:cNvPr>
          <p:cNvSpPr txBox="1"/>
          <p:nvPr/>
        </p:nvSpPr>
        <p:spPr>
          <a:xfrm>
            <a:off x="6141099" y="1572697"/>
            <a:ext cx="1760870" cy="523220"/>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Health damage costs </a:t>
            </a:r>
            <a:r>
              <a:rPr lang="en-US" altLang="zh-CN" sz="1400" dirty="0">
                <a:solidFill>
                  <a:srgbClr val="C00000"/>
                </a:solidFill>
                <a:latin typeface="Arial" panose="020B0604020202020204" pitchFamily="34" charset="0"/>
                <a:cs typeface="Arial" panose="020B0604020202020204" pitchFamily="34" charset="0"/>
              </a:rPr>
              <a:t>($/MWh</a:t>
            </a:r>
            <a:r>
              <a:rPr lang="en-US" altLang="zh-CN"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p:txBody>
      </p:sp>
      <p:sp>
        <p:nvSpPr>
          <p:cNvPr id="1064" name="Content Placeholder 2">
            <a:extLst>
              <a:ext uri="{FF2B5EF4-FFF2-40B4-BE49-F238E27FC236}">
                <a16:creationId xmlns:a16="http://schemas.microsoft.com/office/drawing/2014/main" id="{BA54BD6D-9C2B-A4C7-075A-EB32E22234E4}"/>
              </a:ext>
            </a:extLst>
          </p:cNvPr>
          <p:cNvSpPr>
            <a:spLocks noGrp="1"/>
          </p:cNvSpPr>
          <p:nvPr>
            <p:ph idx="1"/>
          </p:nvPr>
        </p:nvSpPr>
        <p:spPr>
          <a:xfrm>
            <a:off x="457200" y="4448510"/>
            <a:ext cx="8229600" cy="581756"/>
          </a:xfrm>
        </p:spPr>
        <p:txBody>
          <a:bodyPr/>
          <a:lstStyle/>
          <a:p>
            <a:r>
              <a:rPr lang="en-US" altLang="zh-CN" sz="1800" dirty="0"/>
              <a:t>Value of statistical life is used to monetize health damages</a:t>
            </a:r>
          </a:p>
          <a:p>
            <a:r>
              <a:rPr lang="en-US" altLang="zh-CN" sz="1800" dirty="0"/>
              <a:t>Treat the health damage costs as part of system operational costs</a:t>
            </a:r>
            <a:endParaRPr lang="zh-CN" altLang="en-US" sz="1800" dirty="0"/>
          </a:p>
          <a:p>
            <a:pPr marL="457200" lvl="1" indent="0">
              <a:buNone/>
            </a:pPr>
            <a:endParaRPr lang="en-US" altLang="zh-CN" sz="1800" dirty="0"/>
          </a:p>
        </p:txBody>
      </p:sp>
    </p:spTree>
    <p:extLst>
      <p:ext uri="{BB962C8B-B14F-4D97-AF65-F5344CB8AC3E}">
        <p14:creationId xmlns:p14="http://schemas.microsoft.com/office/powerpoint/2010/main" val="1374401109"/>
      </p:ext>
    </p:extLst>
  </p:cSld>
  <p:clrMapOvr>
    <a:masterClrMapping/>
  </p:clrMapOvr>
  <mc:AlternateContent xmlns:mc="http://schemas.openxmlformats.org/markup-compatibility/2006" xmlns:p14="http://schemas.microsoft.com/office/powerpoint/2010/main">
    <mc:Choice Requires="p14">
      <p:transition spd="slow" p14:dur="2000" advTm="36093"/>
    </mc:Choice>
    <mc:Fallback xmlns="">
      <p:transition spd="slow" advTm="360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4</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Power system modeling</a:t>
            </a:r>
            <a:endParaRPr lang="zh-CN" altLang="en-US" dirty="0"/>
          </a:p>
        </p:txBody>
      </p:sp>
      <p:sp>
        <p:nvSpPr>
          <p:cNvPr id="4" name="Content Placeholder 2">
            <a:extLst>
              <a:ext uri="{FF2B5EF4-FFF2-40B4-BE49-F238E27FC236}">
                <a16:creationId xmlns:a16="http://schemas.microsoft.com/office/drawing/2014/main" id="{71F37B71-4E7B-0964-F010-A3C07D89BF78}"/>
              </a:ext>
            </a:extLst>
          </p:cNvPr>
          <p:cNvSpPr>
            <a:spLocks noGrp="1"/>
          </p:cNvSpPr>
          <p:nvPr>
            <p:ph idx="1"/>
          </p:nvPr>
        </p:nvSpPr>
        <p:spPr>
          <a:xfrm>
            <a:off x="467385" y="1442806"/>
            <a:ext cx="8686799" cy="3836613"/>
          </a:xfrm>
        </p:spPr>
        <p:txBody>
          <a:bodyPr/>
          <a:lstStyle/>
          <a:p>
            <a:r>
              <a:rPr lang="en-US" altLang="zh-CN" sz="2000" dirty="0"/>
              <a:t>Optimize system operations based on existing facilities</a:t>
            </a:r>
          </a:p>
          <a:p>
            <a:pPr lvl="1"/>
            <a:r>
              <a:rPr lang="en-US" altLang="zh-CN" sz="2000" dirty="0"/>
              <a:t>Economic dispatch at the national level</a:t>
            </a:r>
          </a:p>
          <a:p>
            <a:pPr lvl="1"/>
            <a:r>
              <a:rPr lang="en-US" altLang="zh-CN" sz="2000" dirty="0"/>
              <a:t>Minimize operational costs and emission externalities</a:t>
            </a:r>
          </a:p>
          <a:p>
            <a:pPr lvl="2"/>
            <a:r>
              <a:rPr lang="en-US" altLang="zh-CN" sz="1600" dirty="0"/>
              <a:t>fuel and variable O&amp;M + health and climate damage costs</a:t>
            </a:r>
          </a:p>
          <a:p>
            <a:pPr lvl="1"/>
            <a:r>
              <a:rPr lang="en-US" altLang="zh-CN" sz="2000" dirty="0"/>
              <a:t>Look at year 2020</a:t>
            </a:r>
          </a:p>
          <a:p>
            <a:r>
              <a:rPr lang="en-US" altLang="zh-CN" sz="2000" dirty="0">
                <a:solidFill>
                  <a:schemeClr val="bg2">
                    <a:lumMod val="75000"/>
                  </a:schemeClr>
                </a:solidFill>
              </a:rPr>
              <a:t>Plan for a decarbonized future</a:t>
            </a:r>
          </a:p>
          <a:p>
            <a:pPr lvl="1"/>
            <a:r>
              <a:rPr lang="en-US" altLang="zh-CN" sz="2000" dirty="0">
                <a:solidFill>
                  <a:schemeClr val="bg2">
                    <a:lumMod val="75000"/>
                  </a:schemeClr>
                </a:solidFill>
              </a:rPr>
              <a:t>Capacity expansion</a:t>
            </a:r>
          </a:p>
          <a:p>
            <a:pPr lvl="1"/>
            <a:r>
              <a:rPr lang="en-US" altLang="zh-CN" sz="2000" dirty="0">
                <a:solidFill>
                  <a:schemeClr val="bg2">
                    <a:lumMod val="75000"/>
                  </a:schemeClr>
                </a:solidFill>
              </a:rPr>
              <a:t>Minimize capital and operational costs with a carbon emission limit (costs from power plants and transmission lines)</a:t>
            </a:r>
          </a:p>
          <a:p>
            <a:pPr lvl="1"/>
            <a:r>
              <a:rPr lang="en-US" altLang="zh-CN" sz="2000" dirty="0">
                <a:solidFill>
                  <a:schemeClr val="bg2">
                    <a:lumMod val="75000"/>
                  </a:schemeClr>
                </a:solidFill>
              </a:rPr>
              <a:t>Plan for 2025 - 2050</a:t>
            </a:r>
            <a:endParaRPr lang="zh-CN" altLang="en-US" sz="2000" dirty="0">
              <a:solidFill>
                <a:schemeClr val="bg2">
                  <a:lumMod val="75000"/>
                </a:schemeClr>
              </a:solidFill>
            </a:endParaRPr>
          </a:p>
        </p:txBody>
      </p:sp>
    </p:spTree>
    <p:extLst>
      <p:ext uri="{BB962C8B-B14F-4D97-AF65-F5344CB8AC3E}">
        <p14:creationId xmlns:p14="http://schemas.microsoft.com/office/powerpoint/2010/main" val="2967866252"/>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5</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Economic dispatch</a:t>
            </a:r>
            <a:endParaRPr lang="zh-CN" altLang="en-US" dirty="0"/>
          </a:p>
        </p:txBody>
      </p:sp>
      <p:sp>
        <p:nvSpPr>
          <p:cNvPr id="10" name="Content Placeholder 2">
            <a:extLst>
              <a:ext uri="{FF2B5EF4-FFF2-40B4-BE49-F238E27FC236}">
                <a16:creationId xmlns:a16="http://schemas.microsoft.com/office/drawing/2014/main" id="{1242B203-833C-94DD-918A-21B777292783}"/>
              </a:ext>
            </a:extLst>
          </p:cNvPr>
          <p:cNvSpPr>
            <a:spLocks noGrp="1"/>
          </p:cNvSpPr>
          <p:nvPr>
            <p:ph idx="1"/>
          </p:nvPr>
        </p:nvSpPr>
        <p:spPr>
          <a:xfrm>
            <a:off x="4597671" y="2560206"/>
            <a:ext cx="4857438" cy="1738008"/>
          </a:xfrm>
        </p:spPr>
        <p:txBody>
          <a:bodyPr>
            <a:normAutofit/>
          </a:bodyPr>
          <a:lstStyle/>
          <a:p>
            <a:r>
              <a:rPr lang="en-US" altLang="zh-CN" sz="2000" dirty="0">
                <a:solidFill>
                  <a:schemeClr val="accent2"/>
                </a:solidFill>
              </a:rPr>
              <a:t>Increased coal</a:t>
            </a:r>
            <a:r>
              <a:rPr lang="en-US" altLang="zh-CN" sz="2000" dirty="0"/>
              <a:t> generation but </a:t>
            </a:r>
            <a:r>
              <a:rPr lang="en-US" altLang="zh-CN" sz="2000" dirty="0">
                <a:solidFill>
                  <a:schemeClr val="accent1"/>
                </a:solidFill>
              </a:rPr>
              <a:t>3% reductions in CO</a:t>
            </a:r>
            <a:r>
              <a:rPr lang="en-US" altLang="zh-CN" sz="1600" dirty="0">
                <a:solidFill>
                  <a:schemeClr val="accent1"/>
                </a:solidFill>
              </a:rPr>
              <a:t>2</a:t>
            </a:r>
            <a:r>
              <a:rPr lang="en-US" altLang="zh-CN" sz="2000" dirty="0"/>
              <a:t> emissions </a:t>
            </a:r>
          </a:p>
          <a:p>
            <a:pPr lvl="1"/>
            <a:r>
              <a:rPr lang="en-US" altLang="zh-CN" sz="1800" dirty="0"/>
              <a:t>Expensive gas</a:t>
            </a:r>
          </a:p>
          <a:p>
            <a:pPr lvl="1"/>
            <a:r>
              <a:rPr lang="en-US" altLang="zh-CN" sz="1800" dirty="0"/>
              <a:t>Improved coal generation efficiency</a:t>
            </a:r>
          </a:p>
          <a:p>
            <a:pPr marL="0" indent="0">
              <a:buNone/>
            </a:pPr>
            <a:endParaRPr lang="en-US" altLang="zh-CN" sz="2000" dirty="0"/>
          </a:p>
        </p:txBody>
      </p:sp>
      <p:pic>
        <p:nvPicPr>
          <p:cNvPr id="11" name="Picture 10">
            <a:extLst>
              <a:ext uri="{FF2B5EF4-FFF2-40B4-BE49-F238E27FC236}">
                <a16:creationId xmlns:a16="http://schemas.microsoft.com/office/drawing/2014/main" id="{B3F43187-3396-9DD1-4FFB-FF886850A83D}"/>
              </a:ext>
            </a:extLst>
          </p:cNvPr>
          <p:cNvPicPr>
            <a:picLocks noChangeAspect="1"/>
          </p:cNvPicPr>
          <p:nvPr/>
        </p:nvPicPr>
        <p:blipFill>
          <a:blip r:embed="rId4"/>
          <a:stretch>
            <a:fillRect/>
          </a:stretch>
        </p:blipFill>
        <p:spPr>
          <a:xfrm>
            <a:off x="1722353" y="1311590"/>
            <a:ext cx="5374698" cy="1244667"/>
          </a:xfrm>
          <a:prstGeom prst="rect">
            <a:avLst/>
          </a:prstGeom>
        </p:spPr>
      </p:pic>
      <p:sp>
        <p:nvSpPr>
          <p:cNvPr id="12" name="Content Placeholder 2">
            <a:extLst>
              <a:ext uri="{FF2B5EF4-FFF2-40B4-BE49-F238E27FC236}">
                <a16:creationId xmlns:a16="http://schemas.microsoft.com/office/drawing/2014/main" id="{851BBCFF-52C8-A056-3FA0-78FE05D7445D}"/>
              </a:ext>
            </a:extLst>
          </p:cNvPr>
          <p:cNvSpPr txBox="1">
            <a:spLocks/>
          </p:cNvSpPr>
          <p:nvPr/>
        </p:nvSpPr>
        <p:spPr>
          <a:xfrm>
            <a:off x="6997146" y="5403017"/>
            <a:ext cx="4857440" cy="1518849"/>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FontTx/>
              <a:buBlip>
                <a:blip r:embed="rId5">
                  <a:extLst>
                    <a:ext uri="{96DAC541-7B7A-43D3-8B79-37D633B846F1}">
                      <asvg:svgBlip xmlns:asvg="http://schemas.microsoft.com/office/drawing/2016/SVG/main" r:embed="rId6"/>
                    </a:ext>
                  </a:extLst>
                </a:blip>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CC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spcBef>
                <a:spcPct val="20000"/>
              </a:spcBef>
              <a:buClr>
                <a:srgbClr val="CC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zh-CN" alt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BEA27AC2-A34A-0F6D-E92C-A68CFF1B9BCF}"/>
              </a:ext>
            </a:extLst>
          </p:cNvPr>
          <p:cNvGrpSpPr/>
          <p:nvPr/>
        </p:nvGrpSpPr>
        <p:grpSpPr>
          <a:xfrm>
            <a:off x="12925" y="2465454"/>
            <a:ext cx="3762042" cy="2808443"/>
            <a:chOff x="3243943" y="4276023"/>
            <a:chExt cx="3590829" cy="3055509"/>
          </a:xfrm>
        </p:grpSpPr>
        <p:grpSp>
          <p:nvGrpSpPr>
            <p:cNvPr id="14" name="Group 13">
              <a:extLst>
                <a:ext uri="{FF2B5EF4-FFF2-40B4-BE49-F238E27FC236}">
                  <a16:creationId xmlns:a16="http://schemas.microsoft.com/office/drawing/2014/main" id="{59BAAAB0-5EED-5431-D1E6-8348265E1555}"/>
                </a:ext>
              </a:extLst>
            </p:cNvPr>
            <p:cNvGrpSpPr/>
            <p:nvPr/>
          </p:nvGrpSpPr>
          <p:grpSpPr>
            <a:xfrm>
              <a:off x="3243943" y="4276023"/>
              <a:ext cx="3590829" cy="3055509"/>
              <a:chOff x="3383280" y="4367105"/>
              <a:chExt cx="3451492" cy="2762076"/>
            </a:xfrm>
          </p:grpSpPr>
          <p:graphicFrame>
            <p:nvGraphicFramePr>
              <p:cNvPr id="22" name="Chart 21">
                <a:extLst>
                  <a:ext uri="{FF2B5EF4-FFF2-40B4-BE49-F238E27FC236}">
                    <a16:creationId xmlns:a16="http://schemas.microsoft.com/office/drawing/2014/main" id="{F7D1DF80-5DDF-0E4E-D43F-EEA8778470C1}"/>
                  </a:ext>
                </a:extLst>
              </p:cNvPr>
              <p:cNvGraphicFramePr>
                <a:graphicFrameLocks/>
              </p:cNvGraphicFramePr>
              <p:nvPr>
                <p:extLst>
                  <p:ext uri="{D42A27DB-BD31-4B8C-83A1-F6EECF244321}">
                    <p14:modId xmlns:p14="http://schemas.microsoft.com/office/powerpoint/2010/main" val="3603677762"/>
                  </p:ext>
                </p:extLst>
              </p:nvPr>
            </p:nvGraphicFramePr>
            <p:xfrm>
              <a:off x="3383280" y="4367105"/>
              <a:ext cx="3451492" cy="2762076"/>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1">
                <a:extLst>
                  <a:ext uri="{FF2B5EF4-FFF2-40B4-BE49-F238E27FC236}">
                    <a16:creationId xmlns:a16="http://schemas.microsoft.com/office/drawing/2014/main" id="{50B98FED-AAAF-68F2-3D98-83F988C6EF5B}"/>
                  </a:ext>
                </a:extLst>
              </p:cNvPr>
              <p:cNvSpPr txBox="1"/>
              <p:nvPr/>
            </p:nvSpPr>
            <p:spPr>
              <a:xfrm>
                <a:off x="5908340" y="4530630"/>
                <a:ext cx="701412" cy="26125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200" b="1" dirty="0">
                    <a:solidFill>
                      <a:schemeClr val="bg1"/>
                    </a:solidFill>
                    <a:latin typeface="Arial" panose="020B0604020202020204" pitchFamily="34" charset="0"/>
                    <a:cs typeface="Arial" panose="020B0604020202020204" pitchFamily="34" charset="0"/>
                  </a:rPr>
                  <a:t>JS</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24" name="TextBox 1">
                <a:extLst>
                  <a:ext uri="{FF2B5EF4-FFF2-40B4-BE49-F238E27FC236}">
                    <a16:creationId xmlns:a16="http://schemas.microsoft.com/office/drawing/2014/main" id="{FCAF1F46-B919-5442-E99E-0C15D5FE208B}"/>
                  </a:ext>
                </a:extLst>
              </p:cNvPr>
              <p:cNvSpPr txBox="1"/>
              <p:nvPr/>
            </p:nvSpPr>
            <p:spPr>
              <a:xfrm>
                <a:off x="4758320" y="6042339"/>
                <a:ext cx="701412" cy="26125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200" b="1" dirty="0">
                    <a:solidFill>
                      <a:schemeClr val="bg1"/>
                    </a:solidFill>
                    <a:latin typeface="Arial" panose="020B0604020202020204" pitchFamily="34" charset="0"/>
                    <a:cs typeface="Arial" panose="020B0604020202020204" pitchFamily="34" charset="0"/>
                  </a:rPr>
                  <a:t>XJ</a:t>
                </a:r>
                <a:endParaRPr lang="zh-CN" altLang="en-US" sz="1200" b="1" dirty="0">
                  <a:solidFill>
                    <a:schemeClr val="bg1"/>
                  </a:solidFill>
                  <a:latin typeface="Arial" panose="020B0604020202020204" pitchFamily="34" charset="0"/>
                  <a:cs typeface="Arial" panose="020B0604020202020204" pitchFamily="34" charset="0"/>
                </a:endParaRPr>
              </a:p>
            </p:txBody>
          </p:sp>
        </p:grpSp>
        <p:sp>
          <p:nvSpPr>
            <p:cNvPr id="15" name="TextBox 1">
              <a:extLst>
                <a:ext uri="{FF2B5EF4-FFF2-40B4-BE49-F238E27FC236}">
                  <a16:creationId xmlns:a16="http://schemas.microsoft.com/office/drawing/2014/main" id="{076A8D73-7762-C967-ABBD-0672FD15EC8E}"/>
                </a:ext>
              </a:extLst>
            </p:cNvPr>
            <p:cNvSpPr txBox="1"/>
            <p:nvPr/>
          </p:nvSpPr>
          <p:spPr>
            <a:xfrm>
              <a:off x="5213076" y="4758098"/>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200" b="1" dirty="0">
                  <a:solidFill>
                    <a:schemeClr val="bg1"/>
                  </a:solidFill>
                  <a:latin typeface="Arial" panose="020B0604020202020204" pitchFamily="34" charset="0"/>
                  <a:cs typeface="Arial" panose="020B0604020202020204" pitchFamily="34" charset="0"/>
                </a:rPr>
                <a:t>ZJ</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16" name="TextBox 1">
              <a:extLst>
                <a:ext uri="{FF2B5EF4-FFF2-40B4-BE49-F238E27FC236}">
                  <a16:creationId xmlns:a16="http://schemas.microsoft.com/office/drawing/2014/main" id="{3DDE05EF-4E7A-BB2D-C0AA-1D21E2126F35}"/>
                </a:ext>
              </a:extLst>
            </p:cNvPr>
            <p:cNvSpPr txBox="1"/>
            <p:nvPr/>
          </p:nvSpPr>
          <p:spPr>
            <a:xfrm>
              <a:off x="4296930" y="5047397"/>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900" b="1" dirty="0">
                  <a:solidFill>
                    <a:schemeClr val="bg1"/>
                  </a:solidFill>
                  <a:latin typeface="Arial" panose="020B0604020202020204" pitchFamily="34" charset="0"/>
                  <a:cs typeface="Arial" panose="020B0604020202020204" pitchFamily="34" charset="0"/>
                </a:rPr>
                <a:t>SH</a:t>
              </a:r>
              <a:endParaRPr lang="zh-CN" altLang="en-US" sz="900" b="1" dirty="0">
                <a:solidFill>
                  <a:schemeClr val="bg1"/>
                </a:solidFill>
                <a:latin typeface="Arial" panose="020B0604020202020204" pitchFamily="34" charset="0"/>
                <a:cs typeface="Arial" panose="020B0604020202020204" pitchFamily="34" charset="0"/>
              </a:endParaRPr>
            </a:p>
          </p:txBody>
        </p:sp>
        <p:sp>
          <p:nvSpPr>
            <p:cNvPr id="17" name="TextBox 1">
              <a:extLst>
                <a:ext uri="{FF2B5EF4-FFF2-40B4-BE49-F238E27FC236}">
                  <a16:creationId xmlns:a16="http://schemas.microsoft.com/office/drawing/2014/main" id="{F2E0D021-E3E8-436C-F586-82868B85830C}"/>
                </a:ext>
              </a:extLst>
            </p:cNvPr>
            <p:cNvSpPr txBox="1"/>
            <p:nvPr/>
          </p:nvSpPr>
          <p:spPr>
            <a:xfrm>
              <a:off x="4510710" y="5035550"/>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200" b="1" dirty="0">
                  <a:solidFill>
                    <a:schemeClr val="bg1"/>
                  </a:solidFill>
                  <a:latin typeface="Arial" panose="020B0604020202020204" pitchFamily="34" charset="0"/>
                  <a:cs typeface="Arial" panose="020B0604020202020204" pitchFamily="34" charset="0"/>
                </a:rPr>
                <a:t>AH</a:t>
              </a:r>
              <a:endParaRPr lang="zh-CN" altLang="en-US" sz="1200" b="1" dirty="0">
                <a:solidFill>
                  <a:schemeClr val="bg1"/>
                </a:solidFill>
                <a:latin typeface="Arial" panose="020B0604020202020204" pitchFamily="34" charset="0"/>
                <a:cs typeface="Arial" panose="020B0604020202020204" pitchFamily="34" charset="0"/>
              </a:endParaRPr>
            </a:p>
          </p:txBody>
        </p:sp>
        <p:sp>
          <p:nvSpPr>
            <p:cNvPr id="18" name="TextBox 1">
              <a:extLst>
                <a:ext uri="{FF2B5EF4-FFF2-40B4-BE49-F238E27FC236}">
                  <a16:creationId xmlns:a16="http://schemas.microsoft.com/office/drawing/2014/main" id="{182A1B9D-9A12-7FBE-EA81-B1A926145B57}"/>
                </a:ext>
              </a:extLst>
            </p:cNvPr>
            <p:cNvSpPr txBox="1"/>
            <p:nvPr/>
          </p:nvSpPr>
          <p:spPr>
            <a:xfrm>
              <a:off x="5310314" y="6246966"/>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900" b="1" dirty="0">
                  <a:latin typeface="Arial" panose="020B0604020202020204" pitchFamily="34" charset="0"/>
                  <a:cs typeface="Arial" panose="020B0604020202020204" pitchFamily="34" charset="0"/>
                </a:rPr>
                <a:t>3 TWh</a:t>
              </a:r>
              <a:endParaRPr lang="zh-CN" altLang="en-US" sz="900" b="1" dirty="0">
                <a:latin typeface="Arial" panose="020B0604020202020204" pitchFamily="34" charset="0"/>
                <a:cs typeface="Arial" panose="020B0604020202020204" pitchFamily="34" charset="0"/>
              </a:endParaRPr>
            </a:p>
          </p:txBody>
        </p:sp>
        <p:sp>
          <p:nvSpPr>
            <p:cNvPr id="19" name="TextBox 1">
              <a:extLst>
                <a:ext uri="{FF2B5EF4-FFF2-40B4-BE49-F238E27FC236}">
                  <a16:creationId xmlns:a16="http://schemas.microsoft.com/office/drawing/2014/main" id="{E7A78332-0E75-F28B-AE06-F78E1B5CBD3D}"/>
                </a:ext>
              </a:extLst>
            </p:cNvPr>
            <p:cNvSpPr txBox="1"/>
            <p:nvPr/>
          </p:nvSpPr>
          <p:spPr>
            <a:xfrm>
              <a:off x="5866604" y="6135324"/>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900" b="1" dirty="0">
                  <a:latin typeface="Arial" panose="020B0604020202020204" pitchFamily="34" charset="0"/>
                  <a:cs typeface="Arial" panose="020B0604020202020204" pitchFamily="34" charset="0"/>
                </a:rPr>
                <a:t>500 TWh</a:t>
              </a:r>
              <a:endParaRPr lang="zh-CN" altLang="en-US" sz="900" b="1"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249D3F8C-44AD-0664-E02B-B50134E72596}"/>
                </a:ext>
              </a:extLst>
            </p:cNvPr>
            <p:cNvCxnSpPr/>
            <p:nvPr/>
          </p:nvCxnSpPr>
          <p:spPr>
            <a:xfrm>
              <a:off x="4090718" y="5547360"/>
              <a:ext cx="251034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CE4732C4-3B01-DBA6-A255-CBDFFF7A84EB}"/>
                </a:ext>
              </a:extLst>
            </p:cNvPr>
            <p:cNvSpPr txBox="1"/>
            <p:nvPr/>
          </p:nvSpPr>
          <p:spPr>
            <a:xfrm>
              <a:off x="5806977" y="4858575"/>
              <a:ext cx="729728" cy="28901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zh-CN" sz="1200" b="1" dirty="0">
                  <a:solidFill>
                    <a:schemeClr val="bg1"/>
                  </a:solidFill>
                  <a:latin typeface="Arial" panose="020B0604020202020204" pitchFamily="34" charset="0"/>
                  <a:cs typeface="Arial" panose="020B0604020202020204" pitchFamily="34" charset="0"/>
                </a:rPr>
                <a:t>SD</a:t>
              </a:r>
              <a:endParaRPr lang="zh-CN" altLang="en-US" sz="1200" b="1" dirty="0">
                <a:solidFill>
                  <a:schemeClr val="bg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1673EE0B-898F-8D5C-C39C-0953CB525AE3}"/>
              </a:ext>
            </a:extLst>
          </p:cNvPr>
          <p:cNvGrpSpPr/>
          <p:nvPr/>
        </p:nvGrpSpPr>
        <p:grpSpPr>
          <a:xfrm>
            <a:off x="3738337" y="3699321"/>
            <a:ext cx="905883" cy="1189985"/>
            <a:chOff x="57964" y="5488839"/>
            <a:chExt cx="1072698" cy="1409114"/>
          </a:xfrm>
        </p:grpSpPr>
        <p:sp>
          <p:nvSpPr>
            <p:cNvPr id="26" name="TextBox 25">
              <a:extLst>
                <a:ext uri="{FF2B5EF4-FFF2-40B4-BE49-F238E27FC236}">
                  <a16:creationId xmlns:a16="http://schemas.microsoft.com/office/drawing/2014/main" id="{41219A9B-FFAD-6B76-B521-5377CF70D452}"/>
                </a:ext>
              </a:extLst>
            </p:cNvPr>
            <p:cNvSpPr txBox="1"/>
            <p:nvPr/>
          </p:nvSpPr>
          <p:spPr>
            <a:xfrm>
              <a:off x="57964" y="5488839"/>
              <a:ext cx="902792" cy="1384920"/>
            </a:xfrm>
            <a:prstGeom prst="rect">
              <a:avLst/>
            </a:prstGeom>
            <a:solidFill>
              <a:schemeClr val="bg1"/>
            </a:solidFill>
            <a:ln>
              <a:solidFill>
                <a:schemeClr val="tx1"/>
              </a:solidFill>
            </a:ln>
          </p:spPr>
          <p:txBody>
            <a:bodyPr wrap="square" rtlCol="0">
              <a:spAutoFit/>
            </a:bodyPr>
            <a:lstStyle/>
            <a:p>
              <a:pPr algn="ctr"/>
              <a:r>
                <a:rPr lang="en-US" altLang="zh-CN" sz="700" b="1" dirty="0">
                  <a:latin typeface="Arial" panose="020B0604020202020204" pitchFamily="34" charset="0"/>
                  <a:cs typeface="Arial" panose="020B0604020202020204" pitchFamily="34" charset="0"/>
                  <a:sym typeface="Symbol" panose="05050102010706020507" pitchFamily="18" charset="2"/>
                </a:rPr>
                <a:t> g</a:t>
              </a:r>
              <a:r>
                <a:rPr lang="en-US" altLang="zh-CN" sz="700" b="1" dirty="0">
                  <a:latin typeface="Arial" panose="020B0604020202020204" pitchFamily="34" charset="0"/>
                  <a:cs typeface="Arial" panose="020B0604020202020204" pitchFamily="34" charset="0"/>
                </a:rPr>
                <a:t>eneration (TWh)</a:t>
              </a: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a:p>
              <a:pPr algn="ctr"/>
              <a:endParaRPr lang="en-US" altLang="zh-CN" sz="700" b="1"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8E7AA30F-8496-A55B-6EEE-82D52B922FE9}"/>
                </a:ext>
              </a:extLst>
            </p:cNvPr>
            <p:cNvGrpSpPr/>
            <p:nvPr/>
          </p:nvGrpSpPr>
          <p:grpSpPr>
            <a:xfrm>
              <a:off x="81531" y="5768151"/>
              <a:ext cx="1049131" cy="1129802"/>
              <a:chOff x="527847" y="5893337"/>
              <a:chExt cx="1049131" cy="1129802"/>
            </a:xfrm>
          </p:grpSpPr>
          <p:pic>
            <p:nvPicPr>
              <p:cNvPr id="28" name="Picture 27">
                <a:extLst>
                  <a:ext uri="{FF2B5EF4-FFF2-40B4-BE49-F238E27FC236}">
                    <a16:creationId xmlns:a16="http://schemas.microsoft.com/office/drawing/2014/main" id="{560A058C-A203-1852-D871-2D78D57F5232}"/>
                  </a:ext>
                </a:extLst>
              </p:cNvPr>
              <p:cNvPicPr>
                <a:picLocks noChangeAspect="1"/>
              </p:cNvPicPr>
              <p:nvPr/>
            </p:nvPicPr>
            <p:blipFill rotWithShape="1">
              <a:blip r:embed="rId8"/>
              <a:srcRect l="1489" t="46032" r="82589"/>
              <a:stretch/>
            </p:blipFill>
            <p:spPr>
              <a:xfrm>
                <a:off x="539774" y="6325797"/>
                <a:ext cx="157450" cy="642601"/>
              </a:xfrm>
              <a:prstGeom prst="rect">
                <a:avLst/>
              </a:prstGeom>
            </p:spPr>
          </p:pic>
          <p:sp>
            <p:nvSpPr>
              <p:cNvPr id="29" name="TextBox 28">
                <a:extLst>
                  <a:ext uri="{FF2B5EF4-FFF2-40B4-BE49-F238E27FC236}">
                    <a16:creationId xmlns:a16="http://schemas.microsoft.com/office/drawing/2014/main" id="{4C912064-0A10-FEFE-A268-B8986BC91296}"/>
                  </a:ext>
                </a:extLst>
              </p:cNvPr>
              <p:cNvSpPr txBox="1"/>
              <p:nvPr/>
            </p:nvSpPr>
            <p:spPr>
              <a:xfrm>
                <a:off x="642397" y="5893337"/>
                <a:ext cx="934581" cy="1129802"/>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-150 to -100</a:t>
                </a:r>
              </a:p>
              <a:p>
                <a:r>
                  <a:rPr lang="en-US" altLang="zh-CN" sz="800" dirty="0">
                    <a:latin typeface="Arial" panose="020B0604020202020204" pitchFamily="34" charset="0"/>
                    <a:cs typeface="Arial" panose="020B0604020202020204" pitchFamily="34" charset="0"/>
                  </a:rPr>
                  <a:t>-100 to -50</a:t>
                </a:r>
              </a:p>
              <a:p>
                <a:r>
                  <a:rPr lang="en-US" altLang="zh-CN" sz="800" dirty="0">
                    <a:latin typeface="Arial" panose="020B0604020202020204" pitchFamily="34" charset="0"/>
                    <a:cs typeface="Arial" panose="020B0604020202020204" pitchFamily="34" charset="0"/>
                  </a:rPr>
                  <a:t>-50 to 0</a:t>
                </a:r>
              </a:p>
              <a:p>
                <a:r>
                  <a:rPr lang="en-US" altLang="zh-CN" sz="800" dirty="0">
                    <a:latin typeface="Arial" panose="020B0604020202020204" pitchFamily="34" charset="0"/>
                    <a:cs typeface="Arial" panose="020B0604020202020204" pitchFamily="34" charset="0"/>
                  </a:rPr>
                  <a:t>0 to 50</a:t>
                </a:r>
              </a:p>
              <a:p>
                <a:r>
                  <a:rPr lang="en-US" altLang="zh-CN" sz="800" dirty="0">
                    <a:latin typeface="Arial" panose="020B0604020202020204" pitchFamily="34" charset="0"/>
                    <a:cs typeface="Arial" panose="020B0604020202020204" pitchFamily="34" charset="0"/>
                  </a:rPr>
                  <a:t>50 to 100</a:t>
                </a:r>
              </a:p>
              <a:p>
                <a:r>
                  <a:rPr lang="en-US" altLang="zh-CN" sz="800" dirty="0">
                    <a:latin typeface="Arial" panose="020B0604020202020204" pitchFamily="34" charset="0"/>
                    <a:cs typeface="Arial" panose="020B0604020202020204" pitchFamily="34" charset="0"/>
                  </a:rPr>
                  <a:t>100 to 150</a:t>
                </a:r>
              </a:p>
              <a:p>
                <a:r>
                  <a:rPr lang="en-US" altLang="zh-CN" sz="800" dirty="0">
                    <a:latin typeface="Arial" panose="020B0604020202020204" pitchFamily="34" charset="0"/>
                    <a:cs typeface="Arial" panose="020B0604020202020204" pitchFamily="34" charset="0"/>
                  </a:rPr>
                  <a:t>150 to 200</a:t>
                </a:r>
              </a:p>
            </p:txBody>
          </p:sp>
          <p:pic>
            <p:nvPicPr>
              <p:cNvPr id="30" name="Picture 29">
                <a:extLst>
                  <a:ext uri="{FF2B5EF4-FFF2-40B4-BE49-F238E27FC236}">
                    <a16:creationId xmlns:a16="http://schemas.microsoft.com/office/drawing/2014/main" id="{2FFCDD35-DDD4-16A8-6EF1-0DF6052B8F77}"/>
                  </a:ext>
                </a:extLst>
              </p:cNvPr>
              <p:cNvPicPr>
                <a:picLocks noChangeAspect="1"/>
              </p:cNvPicPr>
              <p:nvPr/>
            </p:nvPicPr>
            <p:blipFill rotWithShape="1">
              <a:blip r:embed="rId8"/>
              <a:srcRect r="82589" b="62486"/>
              <a:stretch/>
            </p:blipFill>
            <p:spPr>
              <a:xfrm>
                <a:off x="527847" y="5923648"/>
                <a:ext cx="172168" cy="446674"/>
              </a:xfrm>
              <a:prstGeom prst="rect">
                <a:avLst/>
              </a:prstGeom>
            </p:spPr>
          </p:pic>
        </p:grpSp>
      </p:grpSp>
      <p:sp>
        <p:nvSpPr>
          <p:cNvPr id="31" name="Content Placeholder 2">
            <a:extLst>
              <a:ext uri="{FF2B5EF4-FFF2-40B4-BE49-F238E27FC236}">
                <a16:creationId xmlns:a16="http://schemas.microsoft.com/office/drawing/2014/main" id="{D0103901-1DE1-B7FC-4BD4-BEF971A00D4D}"/>
              </a:ext>
            </a:extLst>
          </p:cNvPr>
          <p:cNvSpPr txBox="1">
            <a:spLocks/>
          </p:cNvSpPr>
          <p:nvPr/>
        </p:nvSpPr>
        <p:spPr>
          <a:xfrm>
            <a:off x="4597671" y="3932282"/>
            <a:ext cx="4857440" cy="1322956"/>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FontTx/>
              <a:buBlip>
                <a:blip r:embed="rId5">
                  <a:extLst>
                    <a:ext uri="{96DAC541-7B7A-43D3-8B79-37D633B846F1}">
                      <asvg:svgBlip xmlns:asvg="http://schemas.microsoft.com/office/drawing/2016/SVG/main" r:embed="rId6"/>
                    </a:ext>
                  </a:extLst>
                </a:blip>
              </a:buBlip>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CC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spcBef>
                <a:spcPct val="20000"/>
              </a:spcBef>
              <a:buClr>
                <a:srgbClr val="CC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zh-CN" sz="2000" dirty="0"/>
              <a:t>More generation in regions with higher demand</a:t>
            </a:r>
          </a:p>
          <a:p>
            <a:pPr lvl="1">
              <a:buFont typeface="Arial" panose="020B0604020202020204" pitchFamily="34" charset="0"/>
              <a:buChar char="•"/>
            </a:pPr>
            <a:r>
              <a:rPr lang="en-US" altLang="zh-CN" sz="1800" dirty="0"/>
              <a:t>High transmission costs</a:t>
            </a:r>
            <a:endParaRPr lang="zh-CN" altLang="en-US" sz="1800" dirty="0"/>
          </a:p>
          <a:p>
            <a:pPr>
              <a:buFont typeface="Arial" panose="020B0604020202020204" pitchFamily="34" charset="0"/>
              <a:buChar char="•"/>
            </a:pPr>
            <a:endParaRPr lang="en-US" altLang="zh-CN" sz="2000" dirty="0"/>
          </a:p>
        </p:txBody>
      </p:sp>
      <p:sp>
        <p:nvSpPr>
          <p:cNvPr id="4" name="Rectangle 3">
            <a:extLst>
              <a:ext uri="{FF2B5EF4-FFF2-40B4-BE49-F238E27FC236}">
                <a16:creationId xmlns:a16="http://schemas.microsoft.com/office/drawing/2014/main" id="{95A7B694-60D1-1851-BA6E-2E9C7823FD9E}"/>
              </a:ext>
            </a:extLst>
          </p:cNvPr>
          <p:cNvSpPr/>
          <p:nvPr/>
        </p:nvSpPr>
        <p:spPr>
          <a:xfrm>
            <a:off x="2401053" y="1565626"/>
            <a:ext cx="4695997" cy="640804"/>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7246428"/>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6</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Economic dispatch</a:t>
            </a:r>
            <a:endParaRPr lang="zh-CN" altLang="en-US" dirty="0"/>
          </a:p>
        </p:txBody>
      </p:sp>
      <p:sp>
        <p:nvSpPr>
          <p:cNvPr id="4" name="Content Placeholder 2">
            <a:extLst>
              <a:ext uri="{FF2B5EF4-FFF2-40B4-BE49-F238E27FC236}">
                <a16:creationId xmlns:a16="http://schemas.microsoft.com/office/drawing/2014/main" id="{E1D013D6-4B0A-5805-76ED-A1D47CEE070C}"/>
              </a:ext>
            </a:extLst>
          </p:cNvPr>
          <p:cNvSpPr>
            <a:spLocks noGrp="1"/>
          </p:cNvSpPr>
          <p:nvPr>
            <p:ph idx="1"/>
          </p:nvPr>
        </p:nvSpPr>
        <p:spPr>
          <a:xfrm>
            <a:off x="293028" y="4496134"/>
            <a:ext cx="8362168" cy="721622"/>
          </a:xfrm>
        </p:spPr>
        <p:txBody>
          <a:bodyPr>
            <a:normAutofit/>
          </a:bodyPr>
          <a:lstStyle/>
          <a:p>
            <a:r>
              <a:rPr lang="en-US" altLang="zh-CN" sz="1800" b="0" i="0" dirty="0">
                <a:effectLst/>
                <a:latin typeface="Arial" panose="020B0604020202020204" pitchFamily="34" charset="0"/>
              </a:rPr>
              <a:t>Over 8,000 annual avoided deaths (11% reduction compared with the equal share scenario)</a:t>
            </a:r>
            <a:endParaRPr lang="zh-CN" altLang="en-US" sz="1800" dirty="0"/>
          </a:p>
        </p:txBody>
      </p:sp>
      <p:pic>
        <p:nvPicPr>
          <p:cNvPr id="5" name="Picture 4" descr="Map&#10;&#10;Description automatically generated">
            <a:extLst>
              <a:ext uri="{FF2B5EF4-FFF2-40B4-BE49-F238E27FC236}">
                <a16:creationId xmlns:a16="http://schemas.microsoft.com/office/drawing/2014/main" id="{39211013-F52D-598B-0A3D-28DD56867F8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a:xfrm>
            <a:off x="4738308" y="1203269"/>
            <a:ext cx="3916888" cy="3241387"/>
          </a:xfrm>
          <a:prstGeom prst="rect">
            <a:avLst/>
          </a:prstGeom>
        </p:spPr>
      </p:pic>
      <p:pic>
        <p:nvPicPr>
          <p:cNvPr id="6" name="Picture 5" descr="Chart, map, bubble chart&#10;&#10;Description automatically generated">
            <a:extLst>
              <a:ext uri="{FF2B5EF4-FFF2-40B4-BE49-F238E27FC236}">
                <a16:creationId xmlns:a16="http://schemas.microsoft.com/office/drawing/2014/main" id="{7230A913-7632-7878-1025-C930F2CF4FA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7421"/>
          <a:stretch/>
        </p:blipFill>
        <p:spPr>
          <a:xfrm>
            <a:off x="293028" y="1167331"/>
            <a:ext cx="4116053" cy="3277325"/>
          </a:xfrm>
          <a:prstGeom prst="rect">
            <a:avLst/>
          </a:prstGeom>
        </p:spPr>
      </p:pic>
      <p:sp>
        <p:nvSpPr>
          <p:cNvPr id="7" name="TextBox 6">
            <a:extLst>
              <a:ext uri="{FF2B5EF4-FFF2-40B4-BE49-F238E27FC236}">
                <a16:creationId xmlns:a16="http://schemas.microsoft.com/office/drawing/2014/main" id="{1F0EE896-6687-EC33-DB20-B11436D12D9D}"/>
              </a:ext>
            </a:extLst>
          </p:cNvPr>
          <p:cNvSpPr txBox="1"/>
          <p:nvPr/>
        </p:nvSpPr>
        <p:spPr>
          <a:xfrm>
            <a:off x="5951654" y="817124"/>
            <a:ext cx="1628400" cy="1077218"/>
          </a:xfrm>
          <a:prstGeom prst="rect">
            <a:avLst/>
          </a:prstGeom>
          <a:noFill/>
        </p:spPr>
        <p:txBody>
          <a:bodyPr wrap="square">
            <a:spAutoFit/>
          </a:bodyPr>
          <a:lstStyle/>
          <a:p>
            <a:r>
              <a:rPr lang="en-US" altLang="zh-CN" sz="1600" b="1" i="0" dirty="0">
                <a:solidFill>
                  <a:schemeClr val="tx2"/>
                </a:solidFill>
                <a:effectLst/>
                <a:latin typeface="Arial Narrow" panose="020B0606020202030204" pitchFamily="34" charset="0"/>
              </a:rPr>
              <a:t>PM</a:t>
            </a:r>
            <a:r>
              <a:rPr lang="en-US" altLang="zh-CN" sz="1200" b="1" i="0" dirty="0">
                <a:solidFill>
                  <a:schemeClr val="tx2"/>
                </a:solidFill>
                <a:effectLst/>
                <a:latin typeface="Arial Narrow" panose="020B0606020202030204" pitchFamily="34" charset="0"/>
              </a:rPr>
              <a:t>2.5</a:t>
            </a:r>
            <a:r>
              <a:rPr lang="en-US" altLang="zh-CN" sz="1600" b="1" i="0" dirty="0">
                <a:solidFill>
                  <a:schemeClr val="tx2"/>
                </a:solidFill>
                <a:effectLst/>
                <a:latin typeface="Arial Narrow" panose="020B0606020202030204" pitchFamily="34" charset="0"/>
              </a:rPr>
              <a:t> associated with power generation drops in most regions</a:t>
            </a:r>
            <a:endParaRPr lang="zh-CN" altLang="en-US" sz="1600" b="1" dirty="0">
              <a:solidFill>
                <a:schemeClr val="tx2"/>
              </a:solidFill>
              <a:latin typeface="Arial Narrow" panose="020B0606020202030204" pitchFamily="34" charset="0"/>
            </a:endParaRPr>
          </a:p>
        </p:txBody>
      </p:sp>
      <p:sp>
        <p:nvSpPr>
          <p:cNvPr id="9" name="TextBox 8">
            <a:extLst>
              <a:ext uri="{FF2B5EF4-FFF2-40B4-BE49-F238E27FC236}">
                <a16:creationId xmlns:a16="http://schemas.microsoft.com/office/drawing/2014/main" id="{EACFFCF9-8C7C-11FA-D45C-7B92D11924BD}"/>
              </a:ext>
            </a:extLst>
          </p:cNvPr>
          <p:cNvSpPr txBox="1"/>
          <p:nvPr/>
        </p:nvSpPr>
        <p:spPr>
          <a:xfrm>
            <a:off x="3995979" y="1936172"/>
            <a:ext cx="1784176" cy="1323439"/>
          </a:xfrm>
          <a:prstGeom prst="rect">
            <a:avLst/>
          </a:prstGeom>
          <a:solidFill>
            <a:schemeClr val="bg1"/>
          </a:solidFill>
        </p:spPr>
        <p:txBody>
          <a:bodyPr wrap="square">
            <a:spAutoFit/>
          </a:bodyPr>
          <a:lstStyle/>
          <a:p>
            <a:r>
              <a:rPr lang="en-US" altLang="zh-CN" sz="1600" b="1" dirty="0">
                <a:solidFill>
                  <a:schemeClr val="accent2"/>
                </a:solidFill>
                <a:latin typeface="Arial Narrow" panose="020B0606020202030204" pitchFamily="34" charset="0"/>
              </a:rPr>
              <a:t>PM</a:t>
            </a:r>
            <a:r>
              <a:rPr lang="en-US" altLang="zh-CN" sz="1200" b="1" dirty="0">
                <a:solidFill>
                  <a:schemeClr val="accent2"/>
                </a:solidFill>
                <a:latin typeface="Arial Narrow" panose="020B0606020202030204" pitchFamily="34" charset="0"/>
              </a:rPr>
              <a:t>2.5</a:t>
            </a:r>
            <a:r>
              <a:rPr lang="en-US" altLang="zh-CN" sz="1600" b="1" dirty="0">
                <a:solidFill>
                  <a:schemeClr val="accent2"/>
                </a:solidFill>
                <a:latin typeface="Arial Narrow" panose="020B0606020202030204" pitchFamily="34" charset="0"/>
              </a:rPr>
              <a:t> increasing in a few eastern regions. Mortalities increase by 3,600 per year.</a:t>
            </a:r>
            <a:endParaRPr lang="zh-CN" altLang="en-US" sz="1600" b="1" dirty="0">
              <a:solidFill>
                <a:schemeClr val="accent2"/>
              </a:solidFill>
              <a:latin typeface="Arial Narrow" panose="020B0606020202030204" pitchFamily="34" charset="0"/>
            </a:endParaRPr>
          </a:p>
        </p:txBody>
      </p:sp>
      <p:sp>
        <p:nvSpPr>
          <p:cNvPr id="10" name="Rectangle 9">
            <a:extLst>
              <a:ext uri="{FF2B5EF4-FFF2-40B4-BE49-F238E27FC236}">
                <a16:creationId xmlns:a16="http://schemas.microsoft.com/office/drawing/2014/main" id="{5A809D7B-E321-8D05-203F-FFD6400D3D52}"/>
              </a:ext>
            </a:extLst>
          </p:cNvPr>
          <p:cNvSpPr/>
          <p:nvPr/>
        </p:nvSpPr>
        <p:spPr>
          <a:xfrm>
            <a:off x="3294568" y="2871455"/>
            <a:ext cx="539402" cy="776312"/>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Rectangle 10">
            <a:extLst>
              <a:ext uri="{FF2B5EF4-FFF2-40B4-BE49-F238E27FC236}">
                <a16:creationId xmlns:a16="http://schemas.microsoft.com/office/drawing/2014/main" id="{8D0041AA-93A8-6BD2-133A-49F1A2439EED}"/>
              </a:ext>
            </a:extLst>
          </p:cNvPr>
          <p:cNvSpPr/>
          <p:nvPr/>
        </p:nvSpPr>
        <p:spPr>
          <a:xfrm>
            <a:off x="7536921" y="2823962"/>
            <a:ext cx="544235" cy="776312"/>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1219945"/>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7</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Emission externality internalization</a:t>
            </a:r>
            <a:endParaRPr lang="zh-CN" altLang="en-US" dirty="0"/>
          </a:p>
        </p:txBody>
      </p:sp>
      <p:sp>
        <p:nvSpPr>
          <p:cNvPr id="4" name="Content Placeholder 2">
            <a:extLst>
              <a:ext uri="{FF2B5EF4-FFF2-40B4-BE49-F238E27FC236}">
                <a16:creationId xmlns:a16="http://schemas.microsoft.com/office/drawing/2014/main" id="{CC99DB34-1390-C8E3-66C8-829AB52011E0}"/>
              </a:ext>
            </a:extLst>
          </p:cNvPr>
          <p:cNvSpPr>
            <a:spLocks noGrp="1"/>
          </p:cNvSpPr>
          <p:nvPr>
            <p:ph idx="1"/>
          </p:nvPr>
        </p:nvSpPr>
        <p:spPr>
          <a:xfrm>
            <a:off x="333322" y="4258584"/>
            <a:ext cx="8298837" cy="844558"/>
          </a:xfrm>
        </p:spPr>
        <p:txBody>
          <a:bodyPr>
            <a:normAutofit lnSpcReduction="10000"/>
          </a:bodyPr>
          <a:lstStyle/>
          <a:p>
            <a:r>
              <a:rPr lang="en-US" altLang="zh-CN" sz="1600" dirty="0"/>
              <a:t>5 % reductions in CO</a:t>
            </a:r>
            <a:r>
              <a:rPr lang="en-US" altLang="zh-CN" sz="1200" dirty="0"/>
              <a:t>2</a:t>
            </a:r>
            <a:r>
              <a:rPr lang="en-US" altLang="zh-CN" sz="1600" dirty="0"/>
              <a:t> emissions and 5 – 12% reductions in the health impacts associated with power plant emissions when compared with economic dispatch</a:t>
            </a:r>
          </a:p>
          <a:p>
            <a:r>
              <a:rPr lang="en-US" altLang="zh-CN" sz="1600" dirty="0"/>
              <a:t>Mitigate the negative health impacts in Eastern China</a:t>
            </a:r>
            <a:endParaRPr lang="zh-CN" altLang="en-US" sz="1600" dirty="0"/>
          </a:p>
        </p:txBody>
      </p:sp>
      <p:grpSp>
        <p:nvGrpSpPr>
          <p:cNvPr id="5" name="Group 4">
            <a:extLst>
              <a:ext uri="{FF2B5EF4-FFF2-40B4-BE49-F238E27FC236}">
                <a16:creationId xmlns:a16="http://schemas.microsoft.com/office/drawing/2014/main" id="{E7D57459-975D-4531-6332-591080E4A971}"/>
              </a:ext>
            </a:extLst>
          </p:cNvPr>
          <p:cNvGrpSpPr/>
          <p:nvPr/>
        </p:nvGrpSpPr>
        <p:grpSpPr>
          <a:xfrm>
            <a:off x="333322" y="1197927"/>
            <a:ext cx="8321040" cy="3108960"/>
            <a:chOff x="2314402" y="1643720"/>
            <a:chExt cx="6734182" cy="2652137"/>
          </a:xfrm>
        </p:grpSpPr>
        <p:pic>
          <p:nvPicPr>
            <p:cNvPr id="6" name="Picture 5">
              <a:extLst>
                <a:ext uri="{FF2B5EF4-FFF2-40B4-BE49-F238E27FC236}">
                  <a16:creationId xmlns:a16="http://schemas.microsoft.com/office/drawing/2014/main" id="{53ECA5BE-62F8-577B-196F-0549ADD83B5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64068" y="1663349"/>
              <a:ext cx="3298334" cy="2617786"/>
            </a:xfrm>
            <a:prstGeom prst="rect">
              <a:avLst/>
            </a:prstGeom>
          </p:spPr>
        </p:pic>
        <p:pic>
          <p:nvPicPr>
            <p:cNvPr id="7" name="Picture 6">
              <a:extLst>
                <a:ext uri="{FF2B5EF4-FFF2-40B4-BE49-F238E27FC236}">
                  <a16:creationId xmlns:a16="http://schemas.microsoft.com/office/drawing/2014/main" id="{D770294B-64F0-8A1F-25F3-A5BB32E567D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50250" y="1643720"/>
              <a:ext cx="3298334" cy="2630171"/>
            </a:xfrm>
            <a:prstGeom prst="rect">
              <a:avLst/>
            </a:prstGeom>
          </p:spPr>
        </p:pic>
        <p:pic>
          <p:nvPicPr>
            <p:cNvPr id="9" name="Picture 8">
              <a:extLst>
                <a:ext uri="{FF2B5EF4-FFF2-40B4-BE49-F238E27FC236}">
                  <a16:creationId xmlns:a16="http://schemas.microsoft.com/office/drawing/2014/main" id="{B1064769-86B5-A5AF-0C6F-289C633631C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664855" y="3768867"/>
              <a:ext cx="365760" cy="526990"/>
            </a:xfrm>
            <a:prstGeom prst="rect">
              <a:avLst/>
            </a:prstGeom>
          </p:spPr>
        </p:pic>
        <p:pic>
          <p:nvPicPr>
            <p:cNvPr id="10" name="Picture 9">
              <a:extLst>
                <a:ext uri="{FF2B5EF4-FFF2-40B4-BE49-F238E27FC236}">
                  <a16:creationId xmlns:a16="http://schemas.microsoft.com/office/drawing/2014/main" id="{7F8FC298-6B0B-CBB3-A39A-3BA7314FDD7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87760" y="3766965"/>
              <a:ext cx="365760" cy="526990"/>
            </a:xfrm>
            <a:prstGeom prst="rect">
              <a:avLst/>
            </a:prstGeom>
          </p:spPr>
        </p:pic>
        <p:grpSp>
          <p:nvGrpSpPr>
            <p:cNvPr id="11" name="Group 10">
              <a:extLst>
                <a:ext uri="{FF2B5EF4-FFF2-40B4-BE49-F238E27FC236}">
                  <a16:creationId xmlns:a16="http://schemas.microsoft.com/office/drawing/2014/main" id="{8C04658B-F7CE-5DA8-40EC-E3A9AC1EDC61}"/>
                </a:ext>
              </a:extLst>
            </p:cNvPr>
            <p:cNvGrpSpPr/>
            <p:nvPr/>
          </p:nvGrpSpPr>
          <p:grpSpPr>
            <a:xfrm>
              <a:off x="2314402" y="3100268"/>
              <a:ext cx="1472313" cy="1126293"/>
              <a:chOff x="107973" y="6397791"/>
              <a:chExt cx="1472313" cy="1126293"/>
            </a:xfrm>
          </p:grpSpPr>
          <p:sp>
            <p:nvSpPr>
              <p:cNvPr id="12" name="TextBox 11">
                <a:extLst>
                  <a:ext uri="{FF2B5EF4-FFF2-40B4-BE49-F238E27FC236}">
                    <a16:creationId xmlns:a16="http://schemas.microsoft.com/office/drawing/2014/main" id="{3E29F781-9F39-6B41-540A-87F02E208157}"/>
                  </a:ext>
                </a:extLst>
              </p:cNvPr>
              <p:cNvSpPr txBox="1"/>
              <p:nvPr/>
            </p:nvSpPr>
            <p:spPr>
              <a:xfrm>
                <a:off x="107973" y="6397791"/>
                <a:ext cx="1361598" cy="1121616"/>
              </a:xfrm>
              <a:prstGeom prst="rect">
                <a:avLst/>
              </a:prstGeom>
              <a:solidFill>
                <a:schemeClr val="bg1"/>
              </a:solidFill>
              <a:ln>
                <a:solidFill>
                  <a:schemeClr val="tx1"/>
                </a:solidFill>
              </a:ln>
            </p:spPr>
            <p:txBody>
              <a:bodyPr wrap="square" rtlCol="0">
                <a:spAutoFit/>
              </a:bodyPr>
              <a:lstStyle/>
              <a:p>
                <a:pPr algn="ctr"/>
                <a:r>
                  <a:rPr lang="en-US" altLang="zh-CN" sz="1200" dirty="0">
                    <a:latin typeface="Arial" panose="020B0604020202020204" pitchFamily="34" charset="0"/>
                    <a:cs typeface="Arial" panose="020B0604020202020204" pitchFamily="34" charset="0"/>
                  </a:rPr>
                  <a:t>Avoided Mortality (deaths/1,000 km²)</a:t>
                </a:r>
              </a:p>
              <a:p>
                <a:pPr algn="ctr"/>
                <a:endParaRPr lang="en-US" altLang="zh-CN" sz="1200" dirty="0">
                  <a:latin typeface="Arial" panose="020B0604020202020204" pitchFamily="34" charset="0"/>
                  <a:cs typeface="Arial" panose="020B0604020202020204" pitchFamily="34" charset="0"/>
                </a:endParaRPr>
              </a:p>
              <a:p>
                <a:pPr algn="ctr"/>
                <a:endParaRPr lang="en-US" altLang="zh-CN" sz="1200" dirty="0">
                  <a:latin typeface="Arial" panose="020B0604020202020204" pitchFamily="34" charset="0"/>
                  <a:cs typeface="Arial" panose="020B0604020202020204" pitchFamily="34" charset="0"/>
                </a:endParaRPr>
              </a:p>
              <a:p>
                <a:pPr algn="ctr"/>
                <a:endParaRPr lang="en-US" altLang="zh-CN" sz="1200" dirty="0">
                  <a:latin typeface="Arial" panose="020B0604020202020204" pitchFamily="34" charset="0"/>
                  <a:cs typeface="Arial" panose="020B0604020202020204" pitchFamily="34" charset="0"/>
                </a:endParaRPr>
              </a:p>
              <a:p>
                <a:pPr algn="ctr"/>
                <a:endParaRPr lang="en-US" altLang="zh-CN" sz="1200" dirty="0">
                  <a:latin typeface="Arial" panose="020B0604020202020204" pitchFamily="34" charset="0"/>
                  <a:cs typeface="Arial" panose="020B0604020202020204" pitchFamily="34" charset="0"/>
                </a:endParaRPr>
              </a:p>
              <a:p>
                <a:pPr algn="ctr"/>
                <a:endParaRPr lang="en-US" altLang="zh-CN" sz="1200" dirty="0">
                  <a:latin typeface="Arial" panose="020B0604020202020204" pitchFamily="34" charset="0"/>
                  <a:cs typeface="Arial" panose="020B0604020202020204" pitchFamily="34" charset="0"/>
                </a:endParaRPr>
              </a:p>
              <a:p>
                <a:pPr algn="ctr"/>
                <a:endParaRPr lang="en-US" altLang="zh-CN" sz="1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72FA8F3-FFAD-29BC-1DC9-C96B91E46B2A}"/>
                  </a:ext>
                </a:extLst>
              </p:cNvPr>
              <p:cNvGrpSpPr/>
              <p:nvPr/>
            </p:nvGrpSpPr>
            <p:grpSpPr>
              <a:xfrm>
                <a:off x="159688" y="6708865"/>
                <a:ext cx="1420598" cy="815219"/>
                <a:chOff x="159688" y="6763295"/>
                <a:chExt cx="1420598" cy="815219"/>
              </a:xfrm>
            </p:grpSpPr>
            <p:pic>
              <p:nvPicPr>
                <p:cNvPr id="14" name="Picture 13">
                  <a:extLst>
                    <a:ext uri="{FF2B5EF4-FFF2-40B4-BE49-F238E27FC236}">
                      <a16:creationId xmlns:a16="http://schemas.microsoft.com/office/drawing/2014/main" id="{79CF306C-7FAF-3617-C831-8D228703A466}"/>
                    </a:ext>
                  </a:extLst>
                </p:cNvPr>
                <p:cNvPicPr>
                  <a:picLocks noChangeAspect="1"/>
                </p:cNvPicPr>
                <p:nvPr/>
              </p:nvPicPr>
              <p:blipFill rotWithShape="1">
                <a:blip r:embed="rId7"/>
                <a:srcRect l="1" r="3570" b="54857"/>
                <a:stretch/>
              </p:blipFill>
              <p:spPr>
                <a:xfrm>
                  <a:off x="159688" y="6827448"/>
                  <a:ext cx="164592" cy="687315"/>
                </a:xfrm>
                <a:prstGeom prst="rect">
                  <a:avLst/>
                </a:prstGeom>
              </p:spPr>
            </p:pic>
            <p:pic>
              <p:nvPicPr>
                <p:cNvPr id="15" name="Picture 14">
                  <a:extLst>
                    <a:ext uri="{FF2B5EF4-FFF2-40B4-BE49-F238E27FC236}">
                      <a16:creationId xmlns:a16="http://schemas.microsoft.com/office/drawing/2014/main" id="{856A640D-153B-317A-D1EF-A4B2A7EF2FEE}"/>
                    </a:ext>
                  </a:extLst>
                </p:cNvPr>
                <p:cNvPicPr>
                  <a:picLocks noChangeAspect="1"/>
                </p:cNvPicPr>
                <p:nvPr/>
              </p:nvPicPr>
              <p:blipFill rotWithShape="1">
                <a:blip r:embed="rId7"/>
                <a:srcRect t="53484"/>
                <a:stretch/>
              </p:blipFill>
              <p:spPr>
                <a:xfrm>
                  <a:off x="765519" y="6824487"/>
                  <a:ext cx="173736" cy="720864"/>
                </a:xfrm>
                <a:prstGeom prst="rect">
                  <a:avLst/>
                </a:prstGeom>
              </p:spPr>
            </p:pic>
            <p:sp>
              <p:nvSpPr>
                <p:cNvPr id="16" name="TextBox 15">
                  <a:extLst>
                    <a:ext uri="{FF2B5EF4-FFF2-40B4-BE49-F238E27FC236}">
                      <a16:creationId xmlns:a16="http://schemas.microsoft.com/office/drawing/2014/main" id="{4D1EAFC7-162C-4483-1EDF-F8C2A731D939}"/>
                    </a:ext>
                  </a:extLst>
                </p:cNvPr>
                <p:cNvSpPr txBox="1"/>
                <p:nvPr/>
              </p:nvSpPr>
              <p:spPr>
                <a:xfrm>
                  <a:off x="254593" y="6763295"/>
                  <a:ext cx="725760" cy="800786"/>
                </a:xfrm>
                <a:prstGeom prst="rect">
                  <a:avLst/>
                </a:prstGeom>
                <a:noFill/>
              </p:spPr>
              <p:txBody>
                <a:bodyPr wrap="square" rtlCol="0">
                  <a:spAutoFit/>
                </a:bodyPr>
                <a:lstStyle/>
                <a:p>
                  <a:r>
                    <a:rPr lang="en-US" altLang="zh-CN" sz="1100" dirty="0">
                      <a:latin typeface="Arial Narrow" panose="020B0606020202030204" pitchFamily="34" charset="0"/>
                      <a:cs typeface="Arial" panose="020B0604020202020204" pitchFamily="34" charset="0"/>
                    </a:rPr>
                    <a:t>&lt; -80</a:t>
                  </a:r>
                </a:p>
                <a:p>
                  <a:r>
                    <a:rPr lang="en-US" altLang="zh-CN" sz="1100" dirty="0">
                      <a:latin typeface="Arial Narrow" panose="020B0606020202030204" pitchFamily="34" charset="0"/>
                      <a:cs typeface="Arial" panose="020B0604020202020204" pitchFamily="34" charset="0"/>
                    </a:rPr>
                    <a:t>-80 to -40</a:t>
                  </a:r>
                </a:p>
                <a:p>
                  <a:r>
                    <a:rPr lang="en-US" altLang="zh-CN" sz="1100" dirty="0">
                      <a:latin typeface="Arial Narrow" panose="020B0606020202030204" pitchFamily="34" charset="0"/>
                      <a:cs typeface="Arial" panose="020B0604020202020204" pitchFamily="34" charset="0"/>
                    </a:rPr>
                    <a:t>-40 to -20</a:t>
                  </a:r>
                </a:p>
                <a:p>
                  <a:r>
                    <a:rPr lang="en-US" altLang="zh-CN" sz="1100" dirty="0">
                      <a:latin typeface="Arial Narrow" panose="020B0606020202030204" pitchFamily="34" charset="0"/>
                      <a:cs typeface="Arial" panose="020B0604020202020204" pitchFamily="34" charset="0"/>
                    </a:rPr>
                    <a:t>-20 to -10</a:t>
                  </a:r>
                </a:p>
                <a:p>
                  <a:r>
                    <a:rPr lang="en-US" altLang="zh-CN" sz="1100" dirty="0">
                      <a:latin typeface="Arial Narrow" panose="020B0606020202030204" pitchFamily="34" charset="0"/>
                      <a:cs typeface="Arial" panose="020B0604020202020204" pitchFamily="34" charset="0"/>
                    </a:rPr>
                    <a:t>-10 to 0</a:t>
                  </a:r>
                </a:p>
              </p:txBody>
            </p:sp>
            <p:sp>
              <p:nvSpPr>
                <p:cNvPr id="17" name="TextBox 16">
                  <a:extLst>
                    <a:ext uri="{FF2B5EF4-FFF2-40B4-BE49-F238E27FC236}">
                      <a16:creationId xmlns:a16="http://schemas.microsoft.com/office/drawing/2014/main" id="{0A062021-B48E-B517-BC47-DA876B588FD3}"/>
                    </a:ext>
                  </a:extLst>
                </p:cNvPr>
                <p:cNvSpPr txBox="1"/>
                <p:nvPr/>
              </p:nvSpPr>
              <p:spPr>
                <a:xfrm>
                  <a:off x="854526" y="6777728"/>
                  <a:ext cx="725760" cy="800786"/>
                </a:xfrm>
                <a:prstGeom prst="rect">
                  <a:avLst/>
                </a:prstGeom>
                <a:noFill/>
              </p:spPr>
              <p:txBody>
                <a:bodyPr wrap="square" rtlCol="0">
                  <a:spAutoFit/>
                </a:bodyPr>
                <a:lstStyle/>
                <a:p>
                  <a:r>
                    <a:rPr lang="en-US" altLang="zh-CN" sz="1100" dirty="0">
                      <a:latin typeface="Arial Narrow" panose="020B0606020202030204" pitchFamily="34" charset="0"/>
                      <a:cs typeface="Arial" panose="020B0604020202020204" pitchFamily="34" charset="0"/>
                    </a:rPr>
                    <a:t>0 to 10</a:t>
                  </a:r>
                </a:p>
                <a:p>
                  <a:r>
                    <a:rPr lang="en-US" altLang="zh-CN" sz="1100" dirty="0">
                      <a:latin typeface="Arial Narrow" panose="020B0606020202030204" pitchFamily="34" charset="0"/>
                      <a:cs typeface="Arial" panose="020B0604020202020204" pitchFamily="34" charset="0"/>
                    </a:rPr>
                    <a:t>10 to 20</a:t>
                  </a:r>
                </a:p>
                <a:p>
                  <a:r>
                    <a:rPr lang="en-US" altLang="zh-CN" sz="1100" dirty="0">
                      <a:latin typeface="Arial Narrow" panose="020B0606020202030204" pitchFamily="34" charset="0"/>
                      <a:cs typeface="Arial" panose="020B0604020202020204" pitchFamily="34" charset="0"/>
                    </a:rPr>
                    <a:t>20 to 40</a:t>
                  </a:r>
                </a:p>
                <a:p>
                  <a:r>
                    <a:rPr lang="en-US" altLang="zh-CN" sz="1100" dirty="0">
                      <a:latin typeface="Arial Narrow" panose="020B0606020202030204" pitchFamily="34" charset="0"/>
                      <a:cs typeface="Arial" panose="020B0604020202020204" pitchFamily="34" charset="0"/>
                    </a:rPr>
                    <a:t>40 to 80</a:t>
                  </a:r>
                </a:p>
                <a:p>
                  <a:r>
                    <a:rPr lang="en-US" altLang="zh-CN" sz="1100" dirty="0">
                      <a:latin typeface="Arial Narrow" panose="020B0606020202030204" pitchFamily="34" charset="0"/>
                      <a:cs typeface="Arial" panose="020B0604020202020204" pitchFamily="34" charset="0"/>
                    </a:rPr>
                    <a:t>&gt;80</a:t>
                  </a:r>
                </a:p>
              </p:txBody>
            </p:sp>
          </p:grpSp>
        </p:grpSp>
      </p:grpSp>
      <p:sp>
        <p:nvSpPr>
          <p:cNvPr id="18" name="TextBox 17">
            <a:extLst>
              <a:ext uri="{FF2B5EF4-FFF2-40B4-BE49-F238E27FC236}">
                <a16:creationId xmlns:a16="http://schemas.microsoft.com/office/drawing/2014/main" id="{250273FA-28FC-CA07-3BCA-A01D474D48AF}"/>
              </a:ext>
            </a:extLst>
          </p:cNvPr>
          <p:cNvSpPr txBox="1"/>
          <p:nvPr/>
        </p:nvSpPr>
        <p:spPr>
          <a:xfrm>
            <a:off x="1334436" y="1469200"/>
            <a:ext cx="2356246" cy="923330"/>
          </a:xfrm>
          <a:prstGeom prst="rect">
            <a:avLst/>
          </a:prstGeom>
          <a:noFill/>
        </p:spPr>
        <p:txBody>
          <a:bodyPr wrap="square" rtlCol="0">
            <a:spAutoFit/>
          </a:bodyPr>
          <a:lstStyle/>
          <a:p>
            <a:pPr algn="ctr"/>
            <a:r>
              <a:rPr lang="en-US" altLang="zh-CN" b="1" dirty="0">
                <a:latin typeface="Arial Narrow" panose="020B0606020202030204" pitchFamily="34" charset="0"/>
              </a:rPr>
              <a:t>Health damage (HD1M)</a:t>
            </a:r>
          </a:p>
          <a:p>
            <a:pPr algn="ctr"/>
            <a:r>
              <a:rPr lang="en-US" altLang="zh-CN" b="1" dirty="0">
                <a:latin typeface="Arial Narrow" panose="020B0606020202030204" pitchFamily="34" charset="0"/>
              </a:rPr>
              <a:t>8,300 deaths avoided</a:t>
            </a:r>
          </a:p>
          <a:p>
            <a:pPr algn="ctr"/>
            <a:r>
              <a:rPr lang="en-US" altLang="zh-CN" b="1" dirty="0">
                <a:latin typeface="Arial Narrow" panose="020B0606020202030204" pitchFamily="34" charset="0"/>
              </a:rPr>
              <a:t>245 M tons CO</a:t>
            </a:r>
            <a:r>
              <a:rPr lang="en-US" altLang="zh-CN" sz="1400" b="1" dirty="0">
                <a:latin typeface="Arial Narrow" panose="020B0606020202030204" pitchFamily="34" charset="0"/>
              </a:rPr>
              <a:t>2</a:t>
            </a:r>
            <a:r>
              <a:rPr lang="en-US" altLang="zh-CN" b="1" dirty="0">
                <a:latin typeface="Arial Narrow" panose="020B0606020202030204" pitchFamily="34" charset="0"/>
              </a:rPr>
              <a:t> reduced</a:t>
            </a:r>
            <a:endParaRPr lang="zh-CN" altLang="en-US" b="1" dirty="0">
              <a:latin typeface="Arial Narrow" panose="020B0606020202030204" pitchFamily="34" charset="0"/>
            </a:endParaRPr>
          </a:p>
        </p:txBody>
      </p:sp>
      <p:sp>
        <p:nvSpPr>
          <p:cNvPr id="19" name="TextBox 18">
            <a:extLst>
              <a:ext uri="{FF2B5EF4-FFF2-40B4-BE49-F238E27FC236}">
                <a16:creationId xmlns:a16="http://schemas.microsoft.com/office/drawing/2014/main" id="{C5EEF4E6-AE59-C5BA-F7BD-85E3F6F36915}"/>
              </a:ext>
            </a:extLst>
          </p:cNvPr>
          <p:cNvSpPr txBox="1"/>
          <p:nvPr/>
        </p:nvSpPr>
        <p:spPr>
          <a:xfrm>
            <a:off x="5466921" y="1473273"/>
            <a:ext cx="2356246" cy="923330"/>
          </a:xfrm>
          <a:prstGeom prst="rect">
            <a:avLst/>
          </a:prstGeom>
          <a:noFill/>
        </p:spPr>
        <p:txBody>
          <a:bodyPr wrap="square" rtlCol="0">
            <a:spAutoFit/>
          </a:bodyPr>
          <a:lstStyle/>
          <a:p>
            <a:pPr algn="ctr"/>
            <a:r>
              <a:rPr lang="en-US" altLang="zh-CN" b="1" dirty="0">
                <a:latin typeface="Arial Narrow" panose="020B0606020202030204" pitchFamily="34" charset="0"/>
              </a:rPr>
              <a:t>Carbon price (CP55)</a:t>
            </a:r>
          </a:p>
          <a:p>
            <a:pPr algn="ctr"/>
            <a:r>
              <a:rPr lang="en-US" altLang="zh-CN" b="1" dirty="0">
                <a:latin typeface="Arial Narrow" panose="020B0606020202030204" pitchFamily="34" charset="0"/>
              </a:rPr>
              <a:t>3,500 deaths avoided</a:t>
            </a:r>
          </a:p>
          <a:p>
            <a:pPr algn="ctr"/>
            <a:r>
              <a:rPr lang="en-US" altLang="zh-CN" b="1" dirty="0">
                <a:latin typeface="Arial Narrow" panose="020B0606020202030204" pitchFamily="34" charset="0"/>
              </a:rPr>
              <a:t>242 M tons CO</a:t>
            </a:r>
            <a:r>
              <a:rPr lang="en-US" altLang="zh-CN" sz="1400" b="1" dirty="0">
                <a:latin typeface="Arial Narrow" panose="020B0606020202030204" pitchFamily="34" charset="0"/>
              </a:rPr>
              <a:t>2</a:t>
            </a:r>
            <a:r>
              <a:rPr lang="en-US" altLang="zh-CN" b="1" dirty="0">
                <a:latin typeface="Arial Narrow" panose="020B0606020202030204" pitchFamily="34" charset="0"/>
              </a:rPr>
              <a:t> reduced</a:t>
            </a:r>
            <a:endParaRPr lang="zh-CN" altLang="en-US" b="1" dirty="0">
              <a:latin typeface="Arial Narrow" panose="020B0606020202030204" pitchFamily="34" charset="0"/>
            </a:endParaRPr>
          </a:p>
        </p:txBody>
      </p:sp>
    </p:spTree>
    <p:extLst>
      <p:ext uri="{BB962C8B-B14F-4D97-AF65-F5344CB8AC3E}">
        <p14:creationId xmlns:p14="http://schemas.microsoft.com/office/powerpoint/2010/main" val="2791720607"/>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8</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Take-home messages</a:t>
            </a:r>
            <a:endParaRPr lang="zh-CN" altLang="en-US" dirty="0"/>
          </a:p>
        </p:txBody>
      </p:sp>
      <p:sp>
        <p:nvSpPr>
          <p:cNvPr id="4" name="Content Placeholder 2">
            <a:extLst>
              <a:ext uri="{FF2B5EF4-FFF2-40B4-BE49-F238E27FC236}">
                <a16:creationId xmlns:a16="http://schemas.microsoft.com/office/drawing/2014/main" id="{64F2760D-1DF6-BB93-72A7-95BA4F02EAC6}"/>
              </a:ext>
            </a:extLst>
          </p:cNvPr>
          <p:cNvSpPr>
            <a:spLocks noGrp="1"/>
          </p:cNvSpPr>
          <p:nvPr>
            <p:ph idx="1"/>
          </p:nvPr>
        </p:nvSpPr>
        <p:spPr>
          <a:xfrm>
            <a:off x="598714" y="1491701"/>
            <a:ext cx="7761516" cy="3406870"/>
          </a:xfrm>
        </p:spPr>
        <p:txBody>
          <a:bodyPr>
            <a:normAutofit/>
          </a:bodyPr>
          <a:lstStyle/>
          <a:p>
            <a:r>
              <a:rPr lang="en-US" altLang="zh-CN" sz="1800" dirty="0"/>
              <a:t>Economic dispatch in China can lead to significant reductions in CO</a:t>
            </a:r>
            <a:r>
              <a:rPr lang="en-US" altLang="zh-CN" sz="2000" dirty="0"/>
              <a:t>2</a:t>
            </a:r>
            <a:r>
              <a:rPr lang="en-US" altLang="zh-CN" sz="1800" dirty="0"/>
              <a:t> emissions and air pollution mortalities</a:t>
            </a:r>
          </a:p>
          <a:p>
            <a:pPr lvl="1"/>
            <a:r>
              <a:rPr lang="en-US" altLang="zh-CN" sz="1800" dirty="0"/>
              <a:t>3% reduction in CO2 emissions and 11% reduction in mortalities</a:t>
            </a:r>
          </a:p>
          <a:p>
            <a:pPr lvl="1"/>
            <a:r>
              <a:rPr lang="en-US" altLang="zh-CN" sz="1800" dirty="0"/>
              <a:t>Achieved through improved efficiency of coal-fired generation</a:t>
            </a:r>
          </a:p>
          <a:p>
            <a:pPr lvl="1"/>
            <a:r>
              <a:rPr lang="en-US" altLang="zh-CN" sz="1800" dirty="0"/>
              <a:t>Health damages increase in some regions in China due to increased electricity generation</a:t>
            </a:r>
          </a:p>
          <a:p>
            <a:r>
              <a:rPr lang="en-US" altLang="zh-CN" sz="1800" dirty="0"/>
              <a:t>Large climate and health benefits can be achieved by explicitly considering climate and health damages in power system operations</a:t>
            </a:r>
          </a:p>
          <a:p>
            <a:pPr lvl="1"/>
            <a:r>
              <a:rPr lang="en-US" altLang="zh-CN" sz="1800" dirty="0"/>
              <a:t>Up to $16 billion annual net benefits</a:t>
            </a:r>
          </a:p>
          <a:p>
            <a:pPr lvl="1"/>
            <a:r>
              <a:rPr lang="en-US" altLang="zh-CN" sz="1800" dirty="0"/>
              <a:t>Mitigate negative health impacts caused by economic dispatch</a:t>
            </a:r>
          </a:p>
          <a:p>
            <a:endParaRPr lang="zh-CN" altLang="en-US" sz="1800" dirty="0"/>
          </a:p>
        </p:txBody>
      </p:sp>
    </p:spTree>
    <p:extLst>
      <p:ext uri="{BB962C8B-B14F-4D97-AF65-F5344CB8AC3E}">
        <p14:creationId xmlns:p14="http://schemas.microsoft.com/office/powerpoint/2010/main" val="42618339"/>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wsuits Pile Up Over Trump's Coal Power Plant Emissions Rule | National  News | US News">
            <a:extLst>
              <a:ext uri="{FF2B5EF4-FFF2-40B4-BE49-F238E27FC236}">
                <a16:creationId xmlns:a16="http://schemas.microsoft.com/office/drawing/2014/main" id="{F6204090-46E6-4112-B52D-E795174C3958}"/>
              </a:ext>
            </a:extLst>
          </p:cNvPr>
          <p:cNvPicPr>
            <a:picLocks noChangeAspect="1" noChangeArrowheads="1"/>
          </p:cNvPicPr>
          <p:nvPr/>
        </p:nvPicPr>
        <p:blipFill rotWithShape="1">
          <a:blip r:embed="rId3">
            <a:alphaModFix amt="35000"/>
            <a:duotone>
              <a:schemeClr val="bg2">
                <a:shade val="45000"/>
                <a:satMod val="135000"/>
              </a:schemeClr>
              <a:prstClr val="white"/>
            </a:duotone>
            <a:extLst>
              <a:ext uri="{28A0092B-C50C-407E-A947-70E740481C1C}">
                <a14:useLocalDpi xmlns:a14="http://schemas.microsoft.com/office/drawing/2010/main" val="0"/>
              </a:ext>
            </a:extLst>
          </a:blip>
          <a:srcRect t="9744" b="5983"/>
          <a:stretch/>
        </p:blipFill>
        <p:spPr bwMode="auto">
          <a:xfrm>
            <a:off x="0" y="458957"/>
            <a:ext cx="9144000" cy="46775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210FF1-60BD-5E8D-F4EA-95CDB2501F2C}"/>
              </a:ext>
            </a:extLst>
          </p:cNvPr>
          <p:cNvSpPr/>
          <p:nvPr/>
        </p:nvSpPr>
        <p:spPr>
          <a:xfrm>
            <a:off x="0" y="458957"/>
            <a:ext cx="9144000" cy="4677509"/>
          </a:xfrm>
          <a:prstGeom prst="rect">
            <a:avLst/>
          </a:prstGeom>
          <a:gradFill>
            <a:gsLst>
              <a:gs pos="0">
                <a:schemeClr val="bg1">
                  <a:alpha val="0"/>
                </a:schemeClr>
              </a:gs>
              <a:gs pos="44800">
                <a:srgbClr val="FFFFFF">
                  <a:alpha val="66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Slide Number Placeholder 2">
            <a:extLst>
              <a:ext uri="{FF2B5EF4-FFF2-40B4-BE49-F238E27FC236}">
                <a16:creationId xmlns:a16="http://schemas.microsoft.com/office/drawing/2014/main" id="{8B9353F5-D705-486A-8961-E55376405E36}"/>
              </a:ext>
            </a:extLst>
          </p:cNvPr>
          <p:cNvSpPr>
            <a:spLocks noGrp="1"/>
          </p:cNvSpPr>
          <p:nvPr>
            <p:ph type="sldNum" sz="quarter" idx="12"/>
          </p:nvPr>
        </p:nvSpPr>
        <p:spPr/>
        <p:txBody>
          <a:bodyPr/>
          <a:lstStyle/>
          <a:p>
            <a:pPr>
              <a:defRPr/>
            </a:pPr>
            <a:fld id="{3FF2C605-4958-CF43-AA48-80339EFDB0AF}" type="slidenum">
              <a:rPr lang="en-US" smtClean="0"/>
              <a:pPr>
                <a:defRPr/>
              </a:pPr>
              <a:t>9</a:t>
            </a:fld>
            <a:endParaRPr lang="en-US"/>
          </a:p>
        </p:txBody>
      </p:sp>
      <p:sp>
        <p:nvSpPr>
          <p:cNvPr id="2" name="Title 1">
            <a:extLst>
              <a:ext uri="{FF2B5EF4-FFF2-40B4-BE49-F238E27FC236}">
                <a16:creationId xmlns:a16="http://schemas.microsoft.com/office/drawing/2014/main" id="{468F975B-C251-D72D-FC66-BB21B4C64C04}"/>
              </a:ext>
            </a:extLst>
          </p:cNvPr>
          <p:cNvSpPr>
            <a:spLocks noGrp="1"/>
          </p:cNvSpPr>
          <p:nvPr>
            <p:ph type="title"/>
          </p:nvPr>
        </p:nvSpPr>
        <p:spPr>
          <a:xfrm>
            <a:off x="446316" y="507283"/>
            <a:ext cx="8686799" cy="965990"/>
          </a:xfrm>
        </p:spPr>
        <p:txBody>
          <a:bodyPr/>
          <a:lstStyle/>
          <a:p>
            <a:pPr algn="l"/>
            <a:r>
              <a:rPr lang="en-US" altLang="zh-CN" dirty="0"/>
              <a:t>Power system modeling</a:t>
            </a:r>
            <a:endParaRPr lang="zh-CN" altLang="en-US" dirty="0"/>
          </a:p>
        </p:txBody>
      </p:sp>
      <p:sp>
        <p:nvSpPr>
          <p:cNvPr id="4" name="Content Placeholder 2">
            <a:extLst>
              <a:ext uri="{FF2B5EF4-FFF2-40B4-BE49-F238E27FC236}">
                <a16:creationId xmlns:a16="http://schemas.microsoft.com/office/drawing/2014/main" id="{71F37B71-4E7B-0964-F010-A3C07D89BF78}"/>
              </a:ext>
            </a:extLst>
          </p:cNvPr>
          <p:cNvSpPr>
            <a:spLocks noGrp="1"/>
          </p:cNvSpPr>
          <p:nvPr>
            <p:ph idx="1"/>
          </p:nvPr>
        </p:nvSpPr>
        <p:spPr>
          <a:xfrm>
            <a:off x="467385" y="1442806"/>
            <a:ext cx="8686799" cy="3836613"/>
          </a:xfrm>
        </p:spPr>
        <p:txBody>
          <a:bodyPr/>
          <a:lstStyle/>
          <a:p>
            <a:r>
              <a:rPr lang="en-US" altLang="zh-CN" sz="2000" dirty="0">
                <a:solidFill>
                  <a:schemeClr val="bg2">
                    <a:lumMod val="75000"/>
                  </a:schemeClr>
                </a:solidFill>
              </a:rPr>
              <a:t>Optimize system operations based on existing facilities</a:t>
            </a:r>
          </a:p>
          <a:p>
            <a:pPr lvl="1"/>
            <a:r>
              <a:rPr lang="en-US" altLang="zh-CN" sz="2000" dirty="0">
                <a:solidFill>
                  <a:schemeClr val="bg2">
                    <a:lumMod val="75000"/>
                  </a:schemeClr>
                </a:solidFill>
              </a:rPr>
              <a:t>Economic dispatch</a:t>
            </a:r>
          </a:p>
          <a:p>
            <a:pPr lvl="1"/>
            <a:r>
              <a:rPr lang="en-US" altLang="zh-CN" sz="2000" dirty="0">
                <a:solidFill>
                  <a:schemeClr val="bg2">
                    <a:lumMod val="75000"/>
                  </a:schemeClr>
                </a:solidFill>
              </a:rPr>
              <a:t>Minimize operational costs and emission externalities</a:t>
            </a:r>
          </a:p>
          <a:p>
            <a:pPr lvl="1"/>
            <a:r>
              <a:rPr lang="en-US" altLang="zh-CN" sz="2000" dirty="0">
                <a:solidFill>
                  <a:schemeClr val="bg2">
                    <a:lumMod val="75000"/>
                  </a:schemeClr>
                </a:solidFill>
              </a:rPr>
              <a:t>Look at year 2020</a:t>
            </a:r>
          </a:p>
          <a:p>
            <a:r>
              <a:rPr lang="en-US" altLang="zh-CN" sz="2000" dirty="0"/>
              <a:t>Plan for a decarbonized future</a:t>
            </a:r>
          </a:p>
          <a:p>
            <a:pPr lvl="1"/>
            <a:r>
              <a:rPr lang="en-US" altLang="zh-CN" sz="2000" dirty="0"/>
              <a:t>Capacity expansion</a:t>
            </a:r>
          </a:p>
          <a:p>
            <a:pPr lvl="1"/>
            <a:r>
              <a:rPr lang="en-US" altLang="zh-CN" sz="2000" dirty="0"/>
              <a:t>Minimize capital and operational costs with a carbon emission limit </a:t>
            </a:r>
          </a:p>
          <a:p>
            <a:pPr lvl="2"/>
            <a:r>
              <a:rPr lang="en-US" altLang="zh-CN" sz="1600" dirty="0"/>
              <a:t>costs from power plants and transmission lines)</a:t>
            </a:r>
          </a:p>
          <a:p>
            <a:pPr lvl="2"/>
            <a:r>
              <a:rPr lang="en-US" altLang="zh-CN" sz="1600" dirty="0"/>
              <a:t>costs from public health damages</a:t>
            </a:r>
          </a:p>
          <a:p>
            <a:pPr lvl="1"/>
            <a:r>
              <a:rPr lang="en-US" altLang="zh-CN" sz="2000" dirty="0"/>
              <a:t>Plan for 2025 - 2050</a:t>
            </a:r>
            <a:endParaRPr lang="zh-CN" altLang="en-US" sz="2000" dirty="0"/>
          </a:p>
        </p:txBody>
      </p:sp>
    </p:spTree>
    <p:extLst>
      <p:ext uri="{BB962C8B-B14F-4D97-AF65-F5344CB8AC3E}">
        <p14:creationId xmlns:p14="http://schemas.microsoft.com/office/powerpoint/2010/main" val="3590167332"/>
      </p:ext>
    </p:extLst>
  </p:cSld>
  <p:clrMapOvr>
    <a:masterClrMapping/>
  </p:clrMapOvr>
  <mc:AlternateContent xmlns:mc="http://schemas.openxmlformats.org/markup-compatibility/2006" xmlns:p14="http://schemas.microsoft.com/office/powerpoint/2010/main">
    <mc:Choice Requires="p14">
      <p:transition spd="slow" p14:dur="2000" advTm="14042"/>
    </mc:Choice>
    <mc:Fallback xmlns="">
      <p:transition spd="slow" advTm="14042"/>
    </mc:Fallback>
  </mc:AlternateContent>
</p:sld>
</file>

<file path=ppt/theme/theme1.xml><?xml version="1.0" encoding="utf-8"?>
<a:theme xmlns:a="http://schemas.openxmlformats.org/drawingml/2006/main" name="NCStateU-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prelim_QL</Template>
  <TotalTime>16543</TotalTime>
  <Words>3625</Words>
  <Application>Microsoft Office PowerPoint</Application>
  <PresentationFormat>On-screen Show (16:9)</PresentationFormat>
  <Paragraphs>342</Paragraphs>
  <Slides>23</Slides>
  <Notes>23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等线</vt:lpstr>
      <vt:lpstr>Arial</vt:lpstr>
      <vt:lpstr>Arial Narrow</vt:lpstr>
      <vt:lpstr>Calibri</vt:lpstr>
      <vt:lpstr>NimbusRomNo9L-Regu</vt:lpstr>
      <vt:lpstr>Times New Roman</vt:lpstr>
      <vt:lpstr>NCStateU-horizontal-left-logo</vt:lpstr>
      <vt:lpstr>PowerPoint Presentation</vt:lpstr>
      <vt:lpstr>Power sector in China </vt:lpstr>
      <vt:lpstr>PowerPoint Presentation</vt:lpstr>
      <vt:lpstr>Power system modeling</vt:lpstr>
      <vt:lpstr>Economic dispatch</vt:lpstr>
      <vt:lpstr>Economic dispatch</vt:lpstr>
      <vt:lpstr>Emission externality internalization</vt:lpstr>
      <vt:lpstr>Take-home messages</vt:lpstr>
      <vt:lpstr>Power system modeling</vt:lpstr>
      <vt:lpstr>Decarbonization scenarios</vt:lpstr>
      <vt:lpstr>Future capacity </vt:lpstr>
      <vt:lpstr>Total health damages</vt:lpstr>
      <vt:lpstr>Total health damages</vt:lpstr>
      <vt:lpstr>Health damage internalization</vt:lpstr>
      <vt:lpstr>Health damage internalization</vt:lpstr>
      <vt:lpstr>Health damage internalization</vt:lpstr>
      <vt:lpstr>Health damage internalization</vt:lpstr>
      <vt:lpstr>Take-home messages</vt:lpstr>
      <vt:lpstr>PowerPoint Presentation</vt:lpstr>
      <vt:lpstr>Economic dispatch</vt:lpstr>
      <vt:lpstr>PowerPoint Presentation</vt:lpstr>
      <vt:lpstr>Health damage internalization</vt:lpstr>
      <vt:lpstr>Take-home messages</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power systems and air quality models to mitigate negative health impacts of electricity generation</dc:title>
  <dc:creator>Qian Luo</dc:creator>
  <cp:lastModifiedBy>Luo, Qian</cp:lastModifiedBy>
  <cp:revision>343</cp:revision>
  <cp:lastPrinted>2020-10-08T17:05:55Z</cp:lastPrinted>
  <dcterms:created xsi:type="dcterms:W3CDTF">2020-09-26T19:22:09Z</dcterms:created>
  <dcterms:modified xsi:type="dcterms:W3CDTF">2022-10-17T17:00:04Z</dcterms:modified>
</cp:coreProperties>
</file>