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modernComment_242_EDF47302.xml" ContentType="application/vnd.ms-powerpoint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modernComment_3C7_2556971D.xml" ContentType="application/vnd.ms-powerpoint.comments+xml"/>
  <Override PartName="/ppt/notesSlides/notesSlide7.xml" ContentType="application/vnd.openxmlformats-officedocument.presentationml.notesSlide+xml"/>
  <Override PartName="/ppt/comments/modernComment_453_D3D54918.xml" ContentType="application/vnd.ms-powerpoint.comments+xml"/>
  <Override PartName="/ppt/notesSlides/notesSlide8.xml" ContentType="application/vnd.openxmlformats-officedocument.presentationml.notesSlide+xml"/>
  <Override PartName="/ppt/comments/modernComment_45E_8A60C588.xml" ContentType="application/vnd.ms-powerpoint.comments+xml"/>
  <Override PartName="/ppt/notesSlides/notesSlide9.xml" ContentType="application/vnd.openxmlformats-officedocument.presentationml.notesSlide+xml"/>
  <Override PartName="/ppt/comments/modernComment_44B_4953052E.xml" ContentType="application/vnd.ms-powerpoint.comments+xml"/>
  <Override PartName="/ppt/notesSlides/notesSlide10.xml" ContentType="application/vnd.openxmlformats-officedocument.presentationml.notesSlide+xml"/>
  <Override PartName="/ppt/comments/modernComment_253_DB090DBF.xml" ContentType="application/vnd.ms-powerpoint.comment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0" r:id="rId4"/>
  </p:sldMasterIdLst>
  <p:notesMasterIdLst>
    <p:notesMasterId r:id="rId34"/>
  </p:notesMasterIdLst>
  <p:handoutMasterIdLst>
    <p:handoutMasterId r:id="rId35"/>
  </p:handoutMasterIdLst>
  <p:sldIdLst>
    <p:sldId id="493" r:id="rId5"/>
    <p:sldId id="589" r:id="rId6"/>
    <p:sldId id="578" r:id="rId7"/>
    <p:sldId id="958" r:id="rId8"/>
    <p:sldId id="1106" r:id="rId9"/>
    <p:sldId id="1117" r:id="rId10"/>
    <p:sldId id="967" r:id="rId11"/>
    <p:sldId id="1107" r:id="rId12"/>
    <p:sldId id="1118" r:id="rId13"/>
    <p:sldId id="1099" r:id="rId14"/>
    <p:sldId id="612" r:id="rId15"/>
    <p:sldId id="595" r:id="rId16"/>
    <p:sldId id="260" r:id="rId17"/>
    <p:sldId id="1108" r:id="rId18"/>
    <p:sldId id="1110" r:id="rId19"/>
    <p:sldId id="1111" r:id="rId20"/>
    <p:sldId id="1109" r:id="rId21"/>
    <p:sldId id="1114" r:id="rId22"/>
    <p:sldId id="1116" r:id="rId23"/>
    <p:sldId id="1112" r:id="rId24"/>
    <p:sldId id="1113" r:id="rId25"/>
    <p:sldId id="966" r:id="rId26"/>
    <p:sldId id="1119" r:id="rId27"/>
    <p:sldId id="609" r:id="rId28"/>
    <p:sldId id="1101" r:id="rId29"/>
    <p:sldId id="1103" r:id="rId30"/>
    <p:sldId id="1039" r:id="rId31"/>
    <p:sldId id="1120" r:id="rId32"/>
    <p:sldId id="1121" r:id="rId33"/>
  </p:sldIdLst>
  <p:sldSz cx="9144000" cy="6858000" type="screen4x3"/>
  <p:notesSz cx="6881813" cy="92964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Helvetica" pitchFamily="2" charset="0"/>
        <a:ea typeface="ＭＳ Ｐゴシック" panose="020B0600070205080204" pitchFamily="34" charset="-128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Helvetica" pitchFamily="2" charset="0"/>
        <a:ea typeface="ＭＳ Ｐゴシック" panose="020B0600070205080204" pitchFamily="34" charset="-128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Helvetica" pitchFamily="2" charset="0"/>
        <a:ea typeface="ＭＳ Ｐゴシック" panose="020B0600070205080204" pitchFamily="34" charset="-128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Helvetica" pitchFamily="2" charset="0"/>
        <a:ea typeface="ＭＳ Ｐゴシック" panose="020B0600070205080204" pitchFamily="34" charset="-128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Helvetica" pitchFamily="2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Helvetica" pitchFamily="2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Helvetica" pitchFamily="2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Helvetica" pitchFamily="2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Helvetica" pitchFamily="2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D766F64-570F-709B-14DA-2A8D721DCDD6}" name="Tran, Huy Nguyen Quang" initials="THNQ" userId="S::tranhuy@ad.unc.edu::f1fd39f0-112e-4628-85af-de43e62aa09e" providerId="AD"/>
  <p188:author id="{CAA349B9-0544-3003-2CFE-912192A03A22}" name="Arunachalam, Sarav" initials="AS" userId="S::sarav@ad.unc.edu::f1ca68b7-3371-4d35-bd6d-2638dc9f5ce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42092"/>
    <a:srgbClr val="FF40FF"/>
    <a:srgbClr val="00C5EF"/>
    <a:srgbClr val="00F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9B705A-7EBD-B14B-B571-A79EC92ECDC0}" v="353" dt="2022-10-17T10:37:12.70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204"/>
    <p:restoredTop sz="78548"/>
  </p:normalViewPr>
  <p:slideViewPr>
    <p:cSldViewPr snapToGrid="0">
      <p:cViewPr>
        <p:scale>
          <a:sx n="124" d="100"/>
          <a:sy n="124" d="100"/>
        </p:scale>
        <p:origin x="244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632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2" y="0"/>
      </p:cViewPr>
      <p:guideLst/>
    </p:cSldViewPr>
  </p:notesViewPr>
  <p:gridSpacing cx="72237" cy="72237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/Relationships>
</file>

<file path=ppt/comments/modernComment_242_EDF4730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E746250-5352-B240-AF30-9162450EA162}" authorId="{CAA349B9-0544-3003-2CFE-912192A03A22}" created="2022-10-14T22:46:14.385">
    <pc:sldMkLst xmlns:pc="http://schemas.microsoft.com/office/powerpoint/2013/main/command">
      <pc:docMk/>
      <pc:sldMk cId="3992220418" sldId="578"/>
    </pc:sldMkLst>
    <p188:txBody>
      <a:bodyPr/>
      <a:lstStyle/>
      <a:p>
        <a:r>
          <a:rPr lang="en-US"/>
          <a:t>[@Tran, Huy Nguyen Quang] Why no values for LA, WY and CO in NEI? If not reported, state so. Else say 0</a:t>
        </a:r>
      </a:p>
    </p188:txBody>
  </p188:cm>
  <p188:cm id="{D4F3FE9A-430A-7B44-8045-8603DEEDD947}" authorId="{CAA349B9-0544-3003-2CFE-912192A03A22}" created="2022-10-14T22:49:37.077">
    <pc:sldMkLst xmlns:pc="http://schemas.microsoft.com/office/powerpoint/2013/main/command">
      <pc:docMk/>
      <pc:sldMk cId="3992220418" sldId="578"/>
    </pc:sldMkLst>
    <p188:txBody>
      <a:bodyPr/>
      <a:lstStyle/>
      <a:p>
        <a:r>
          <a:rPr lang="en-US"/>
          <a:t>Not all people may know Rystad and FOG. Since you have space below, can you add one bullet each to explain what these are</a:t>
        </a:r>
      </a:p>
    </p188:txBody>
  </p188:cm>
</p188:cmLst>
</file>

<file path=ppt/comments/modernComment_253_DB090DB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4E5355B-693E-114D-AA9E-2B8733D0FC42}" authorId="{CAA349B9-0544-3003-2CFE-912192A03A22}" created="2022-10-14T23:01:03.606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674803647" sldId="595"/>
      <ac:spMk id="3" creationId="{E2AD0EA6-C3CD-5440-93A5-280EBF407A32}"/>
      <ac:txMk cp="337" len="50">
        <ac:context len="1178" hash="1615250828"/>
      </ac:txMk>
    </ac:txMkLst>
    <p188:pos x="5116357" y="1546457"/>
    <p188:txBody>
      <a:bodyPr/>
      <a:lstStyle/>
      <a:p>
        <a:r>
          <a:rPr lang="en-US"/>
          <a:t>Which slide shows this?</a:t>
        </a:r>
      </a:p>
    </p188:txBody>
  </p188:cm>
  <p188:cm id="{C8EF4C3B-AE73-5640-BECA-63EF86840D4B}" authorId="{CAA349B9-0544-3003-2CFE-912192A03A22}" created="2022-10-14T23:02:06.325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674803647" sldId="595"/>
      <ac:spMk id="3" creationId="{E2AD0EA6-C3CD-5440-93A5-280EBF407A32}"/>
      <ac:txMk cp="630" len="54">
        <ac:context len="1178" hash="1615250828"/>
      </ac:txMk>
    </ac:txMkLst>
    <p188:pos x="6991456" y="2761798"/>
    <p188:txBody>
      <a:bodyPr/>
      <a:lstStyle/>
      <a:p>
        <a:r>
          <a:rPr lang="en-US"/>
          <a:t>The Basin (as the source) sees the 2nd highest impact on itself due to NO2? Please clarify</a:t>
        </a:r>
      </a:p>
    </p188:txBody>
  </p188:cm>
</p188:cmLst>
</file>

<file path=ppt/comments/modernComment_3C7_2556971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04B2C24-659A-7149-A5E4-11462D1C1CCB}" authorId="{CAA349B9-0544-3003-2CFE-912192A03A22}" created="2022-10-14T22:52:14.281">
    <pc:sldMkLst xmlns:pc="http://schemas.microsoft.com/office/powerpoint/2013/main/command">
      <pc:docMk/>
      <pc:sldMk cId="626431773" sldId="967"/>
    </pc:sldMkLst>
    <p188:txBody>
      <a:bodyPr/>
      <a:lstStyle/>
      <a:p>
        <a:r>
          <a:rPr lang="en-US"/>
          <a:t>See 2 questions here to quantify values</a:t>
        </a:r>
      </a:p>
    </p188:txBody>
  </p188:cm>
</p188:cmLst>
</file>

<file path=ppt/comments/modernComment_44B_4953052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2AC2976-947F-FB4D-ABD1-45BB0925FFDB}" authorId="{CAA349B9-0544-3003-2CFE-912192A03A22}" created="2022-10-14T22:56:45.379">
    <pc:sldMkLst xmlns:pc="http://schemas.microsoft.com/office/powerpoint/2013/main/command">
      <pc:docMk/>
      <pc:sldMk cId="1230177582" sldId="1099"/>
    </pc:sldMkLst>
    <p188:txBody>
      <a:bodyPr/>
      <a:lstStyle/>
      <a:p>
        <a:r>
          <a:rPr lang="en-US"/>
          <a:t>For all these NAAQS exceedances, can you either add or have knowledge of where they are occurring - roughly in terms of cities/states</a:t>
        </a:r>
      </a:p>
    </p188:txBody>
  </p188:cm>
</p188:cmLst>
</file>

<file path=ppt/comments/modernComment_453_D3D5491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F717127-D698-FF43-B2BF-AC486F512B7C}" authorId="{CAA349B9-0544-3003-2CFE-912192A03A22}" created="2022-10-14T22:53:01.128">
    <pc:sldMkLst xmlns:pc="http://schemas.microsoft.com/office/powerpoint/2013/main/command">
      <pc:docMk/>
      <pc:sldMk cId="3553970456" sldId="1107"/>
    </pc:sldMkLst>
    <p188:txBody>
      <a:bodyPr/>
      <a:lstStyle/>
      <a:p>
        <a:r>
          <a:rPr lang="en-US"/>
          <a:t>Similar to previous slide, quantify words like stronger, highest, etc. </a:t>
        </a:r>
      </a:p>
    </p188:txBody>
  </p188:cm>
  <p188:cm id="{255F90F8-60B1-CA44-BCF2-5D57855E5658}" authorId="{CAA349B9-0544-3003-2CFE-912192A03A22}" created="2022-10-14T22:53:42.469">
    <pc:sldMkLst xmlns:pc="http://schemas.microsoft.com/office/powerpoint/2013/main/command">
      <pc:docMk/>
      <pc:sldMk cId="3553970456" sldId="1107"/>
    </pc:sldMkLst>
    <p188:txBody>
      <a:bodyPr/>
      <a:lstStyle/>
      <a:p>
        <a:r>
          <a:rPr lang="en-US"/>
          <a:t>What is the triangle you have highlighted in red circle?</a:t>
        </a:r>
      </a:p>
    </p188:txBody>
  </p188:cm>
</p188:cmLst>
</file>

<file path=ppt/comments/modernComment_45E_8A60C58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9E8A19F-E748-A946-A9E7-4C7D3F86FF9A}" authorId="{CAA349B9-0544-3003-2CFE-912192A03A22}" created="2022-10-14T22:54:30.775">
    <pc:sldMkLst xmlns:pc="http://schemas.microsoft.com/office/powerpoint/2013/main/command">
      <pc:docMk/>
      <pc:sldMk cId="2321597832" sldId="1118"/>
    </pc:sldMkLst>
    <p188:txBody>
      <a:bodyPr/>
      <a:lstStyle/>
      <a:p>
        <a:r>
          <a:rPr lang="en-US"/>
          <a:t>Again quantify
You say summer twice in first bullet
2nd bullet has runoff with something missing
</a:t>
        </a:r>
      </a:p>
    </p188:txBody>
  </p188:cm>
  <p188:cm id="{96247772-0D09-EE42-88AC-FC00B3ACBDD0}" authorId="{CAA349B9-0544-3003-2CFE-912192A03A22}" created="2022-10-14T22:54:51.869">
    <pc:sldMkLst xmlns:pc="http://schemas.microsoft.com/office/powerpoint/2013/main/command">
      <pc:docMk/>
      <pc:sldMk cId="2321597832" sldId="1118"/>
    </pc:sldMkLst>
    <p188:txBody>
      <a:bodyPr/>
      <a:lstStyle/>
      <a:p>
        <a:r>
          <a:rPr lang="en-US"/>
          <a:t>Very unusual to find NO2 disbenefit. Why?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7E8503B8-9DF2-1943-A3AC-D8AA86BD9E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4120" y="8896844"/>
            <a:ext cx="404191" cy="310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191" tIns="46903" rIns="92191" bIns="46903" anchor="ctr">
            <a:spAutoFit/>
          </a:bodyPr>
          <a:lstStyle>
            <a:lvl1pPr defTabSz="928688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28688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28688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28688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28688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B951A594-76B7-A744-BBE2-901B8653AE0C}" type="slidenum">
              <a:rPr lang="en-US" altLang="en-US" sz="1400"/>
              <a:pPr algn="r"/>
              <a:t>‹#›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E16C4C9C-BE6B-1543-8954-F9C730193A6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6329" y="4414838"/>
            <a:ext cx="5049156" cy="418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191" tIns="46903" rIns="92191" bIns="469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notes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3F04202A-F0BE-E44D-BD1D-8C75664BA0B1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19188" y="696913"/>
            <a:ext cx="4646612" cy="34861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66B3FCA3-A00F-3B42-81CD-8485399029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4119" y="8896843"/>
            <a:ext cx="404192" cy="310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191" tIns="46903" rIns="92191" bIns="46903" anchor="ctr">
            <a:spAutoFit/>
          </a:bodyPr>
          <a:lstStyle>
            <a:lvl1pPr defTabSz="928688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28688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28688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28688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28688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58C134F7-74B6-FA42-B1C7-2F9DEB662D5C}" type="slidenum">
              <a:rPr lang="en-US" altLang="en-US" sz="1400"/>
              <a:pPr algn="r"/>
              <a:t>‹#›</a:t>
            </a:fld>
            <a:endParaRPr lang="en-US" altLang="en-US" sz="1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9112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-107" charset="0"/>
        <a:ea typeface="ＭＳ Ｐゴシック" pitchFamily="-107" charset="-128"/>
        <a:cs typeface="ＭＳ Ｐゴシック" pitchFamily="-107" charset="-128"/>
      </a:defRPr>
    </a:lvl1pPr>
    <a:lvl2pPr marL="455613" algn="l" defTabSz="9112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-107" charset="0"/>
        <a:ea typeface="ＭＳ Ｐゴシック" pitchFamily="-107" charset="-128"/>
        <a:cs typeface="+mn-cs"/>
      </a:defRPr>
    </a:lvl2pPr>
    <a:lvl3pPr marL="911225" algn="l" defTabSz="9112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-107" charset="0"/>
        <a:ea typeface="ＭＳ Ｐゴシック" pitchFamily="-107" charset="-128"/>
        <a:cs typeface="+mn-cs"/>
      </a:defRPr>
    </a:lvl3pPr>
    <a:lvl4pPr marL="1366838" algn="l" defTabSz="9112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-107" charset="0"/>
        <a:ea typeface="ＭＳ Ｐゴシック" pitchFamily="-107" charset="-128"/>
        <a:cs typeface="+mn-cs"/>
      </a:defRPr>
    </a:lvl4pPr>
    <a:lvl5pPr marL="1822450" algn="l" defTabSz="9112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-107" charset="0"/>
        <a:ea typeface="ＭＳ Ｐゴシック" pitchFamily="-107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1" dirty="0"/>
              <a:t>U.S. DOE 2019 Report: “Natural Gas Flaring and Venting: State and Federal Regulatory Overview, Trends, and Impacts”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451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dirty="0">
                <a:solidFill>
                  <a:schemeClr val="bg1"/>
                </a:solidFill>
              </a:rPr>
              <a:t>NO</a:t>
            </a:r>
            <a:r>
              <a:rPr lang="en-US" sz="1200" baseline="-25000" dirty="0">
                <a:solidFill>
                  <a:schemeClr val="bg1"/>
                </a:solidFill>
              </a:rPr>
              <a:t>X</a:t>
            </a:r>
            <a:r>
              <a:rPr lang="en-US" sz="1200" dirty="0">
                <a:solidFill>
                  <a:schemeClr val="bg1"/>
                </a:solidFill>
              </a:rPr>
              <a:t> emissions from Compressor Engines and Pumpjack/Drilling/Completion</a:t>
            </a:r>
          </a:p>
          <a:p>
            <a:pPr algn="l"/>
            <a:r>
              <a:rPr lang="en-US" sz="1200" dirty="0">
                <a:solidFill>
                  <a:schemeClr val="bg1"/>
                </a:solidFill>
              </a:rPr>
              <a:t>have strongest impact on O</a:t>
            </a:r>
            <a:r>
              <a:rPr lang="en-US" sz="1200" baseline="-25000" dirty="0">
                <a:solidFill>
                  <a:schemeClr val="bg1"/>
                </a:solidFill>
              </a:rPr>
              <a:t>3 </a:t>
            </a:r>
            <a:r>
              <a:rPr lang="en-US" sz="1200" dirty="0">
                <a:solidFill>
                  <a:schemeClr val="bg1"/>
                </a:solidFill>
              </a:rPr>
              <a:t>in area outside Oil &amp; Gas production basin.</a:t>
            </a:r>
          </a:p>
          <a:p>
            <a:pPr algn="l"/>
            <a:endParaRPr lang="en-US" sz="1200" dirty="0">
              <a:solidFill>
                <a:schemeClr val="bg1"/>
              </a:solidFill>
            </a:endParaRPr>
          </a:p>
          <a:p>
            <a:pPr algn="l"/>
            <a:r>
              <a:rPr lang="en-US" sz="1200" dirty="0">
                <a:solidFill>
                  <a:schemeClr val="bg1"/>
                </a:solidFill>
              </a:rPr>
              <a:t>However, over major Oil &amp; Gas production basins, O</a:t>
            </a:r>
            <a:r>
              <a:rPr lang="en-US" sz="1200" baseline="-25000" dirty="0">
                <a:solidFill>
                  <a:schemeClr val="bg1"/>
                </a:solidFill>
              </a:rPr>
              <a:t>3</a:t>
            </a:r>
            <a:r>
              <a:rPr lang="en-US" sz="1200" dirty="0">
                <a:solidFill>
                  <a:schemeClr val="bg1"/>
                </a:solidFill>
              </a:rPr>
              <a:t> negatively responses to NO</a:t>
            </a:r>
            <a:r>
              <a:rPr lang="en-US" sz="1200" baseline="-25000" dirty="0">
                <a:solidFill>
                  <a:schemeClr val="bg1"/>
                </a:solidFill>
              </a:rPr>
              <a:t>X</a:t>
            </a:r>
            <a:r>
              <a:rPr lang="en-US" sz="1200" dirty="0">
                <a:solidFill>
                  <a:schemeClr val="bg1"/>
                </a:solidFill>
              </a:rPr>
              <a:t> emissions.</a:t>
            </a:r>
          </a:p>
        </p:txBody>
      </p:sp>
    </p:spTree>
    <p:extLst>
      <p:ext uri="{BB962C8B-B14F-4D97-AF65-F5344CB8AC3E}">
        <p14:creationId xmlns:p14="http://schemas.microsoft.com/office/powerpoint/2010/main" val="6818939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9236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0472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4836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8497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3565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9910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6467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6108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SA: nice work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291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i="1" baseline="30000" dirty="0">
                <a:solidFill>
                  <a:schemeClr val="bg1"/>
                </a:solidFill>
              </a:rPr>
              <a:t>1</a:t>
            </a:r>
            <a:r>
              <a:rPr lang="en-US" sz="1200" i="1" dirty="0">
                <a:solidFill>
                  <a:schemeClr val="bg1"/>
                </a:solidFill>
              </a:rPr>
              <a:t>Rystad Energy. Cost of Flaring Abatement Final Report. Accessed February 2022. URL: https://</a:t>
            </a:r>
            <a:r>
              <a:rPr lang="en-US" sz="1200" i="1" dirty="0" err="1">
                <a:solidFill>
                  <a:schemeClr val="bg1"/>
                </a:solidFill>
              </a:rPr>
              <a:t>blogs.edf.org</a:t>
            </a:r>
            <a:r>
              <a:rPr lang="en-US" sz="1200" i="1" dirty="0">
                <a:solidFill>
                  <a:schemeClr val="bg1"/>
                </a:solidFill>
              </a:rPr>
              <a:t>/</a:t>
            </a:r>
            <a:r>
              <a:rPr lang="en-US" sz="1200" i="1" dirty="0" err="1">
                <a:solidFill>
                  <a:schemeClr val="bg1"/>
                </a:solidFill>
              </a:rPr>
              <a:t>energyexchange</a:t>
            </a:r>
            <a:r>
              <a:rPr lang="en-US" sz="1200" i="1" dirty="0">
                <a:solidFill>
                  <a:schemeClr val="bg1"/>
                </a:solidFill>
              </a:rPr>
              <a:t>/files/2022/02/Attachment-W-Rystad-Energy-Report_-Cost-of-Flaring-Abatement.pdf </a:t>
            </a:r>
          </a:p>
          <a:p>
            <a:pPr algn="l"/>
            <a:endParaRPr lang="en-US" sz="1200" i="1" baseline="30000" dirty="0">
              <a:solidFill>
                <a:schemeClr val="bg1"/>
              </a:solidFill>
            </a:endParaRPr>
          </a:p>
          <a:p>
            <a:pPr algn="l"/>
            <a:r>
              <a:rPr lang="en-US" sz="1200" i="1" baseline="30000" dirty="0">
                <a:solidFill>
                  <a:schemeClr val="bg1"/>
                </a:solidFill>
              </a:rPr>
              <a:t>2</a:t>
            </a:r>
            <a:r>
              <a:rPr lang="en-US" sz="1200" i="1" dirty="0">
                <a:solidFill>
                  <a:schemeClr val="bg1"/>
                </a:solidFill>
              </a:rPr>
              <a:t>Colby B. Francoeur, Brian C. McDonald, Jessica B. Gilman, Kyle J. </a:t>
            </a:r>
            <a:r>
              <a:rPr lang="en-US" sz="1200" i="1" dirty="0" err="1">
                <a:solidFill>
                  <a:schemeClr val="bg1"/>
                </a:solidFill>
              </a:rPr>
              <a:t>Zarzana</a:t>
            </a:r>
            <a:r>
              <a:rPr lang="en-US" sz="1200" i="1" dirty="0">
                <a:solidFill>
                  <a:schemeClr val="bg1"/>
                </a:solidFill>
              </a:rPr>
              <a:t>, Barbara Dix, Steven S. Brown, Joost A. de </a:t>
            </a:r>
            <a:r>
              <a:rPr lang="en-US" sz="1200" i="1" dirty="0" err="1">
                <a:solidFill>
                  <a:schemeClr val="bg1"/>
                </a:solidFill>
              </a:rPr>
              <a:t>Gouw</a:t>
            </a:r>
            <a:r>
              <a:rPr lang="en-US" sz="1200" i="1" dirty="0">
                <a:solidFill>
                  <a:schemeClr val="bg1"/>
                </a:solidFill>
              </a:rPr>
              <a:t>, Gregory J. Frost, Meng Li, Stuart A. McKeen, Jeff </a:t>
            </a:r>
            <a:r>
              <a:rPr lang="en-US" sz="1200" i="1" dirty="0" err="1">
                <a:solidFill>
                  <a:schemeClr val="bg1"/>
                </a:solidFill>
              </a:rPr>
              <a:t>Peischl</a:t>
            </a:r>
            <a:r>
              <a:rPr lang="en-US" sz="1200" i="1" dirty="0">
                <a:solidFill>
                  <a:schemeClr val="bg1"/>
                </a:solidFill>
              </a:rPr>
              <a:t>, Ilana B. Pollack, Thomas B. Ryerson, Chelsea Thompson, Carsten </a:t>
            </a:r>
            <a:r>
              <a:rPr lang="en-US" sz="1200" i="1" dirty="0" err="1">
                <a:solidFill>
                  <a:schemeClr val="bg1"/>
                </a:solidFill>
              </a:rPr>
              <a:t>Warneke</a:t>
            </a:r>
            <a:r>
              <a:rPr lang="en-US" sz="1200" i="1" dirty="0">
                <a:solidFill>
                  <a:schemeClr val="bg1"/>
                </a:solidFill>
              </a:rPr>
              <a:t>, and Michael Trainer. Quantifying Methane and Ozone Precursor Emissions from Oil and Gas Production Regions across the Contiguous US. Environmental Science &amp; Technology </a:t>
            </a:r>
            <a:r>
              <a:rPr lang="en-US" sz="1200" b="1" i="1" dirty="0">
                <a:solidFill>
                  <a:schemeClr val="bg1"/>
                </a:solidFill>
              </a:rPr>
              <a:t>2021</a:t>
            </a:r>
            <a:r>
              <a:rPr lang="en-US" sz="1200" i="1" dirty="0">
                <a:solidFill>
                  <a:schemeClr val="bg1"/>
                </a:solidFill>
              </a:rPr>
              <a:t> 55 (13), 9129-9139. DOI: 10.1021/acs.est.0c07352</a:t>
            </a:r>
          </a:p>
          <a:p>
            <a:endParaRPr lang="en-US" dirty="0"/>
          </a:p>
          <a:p>
            <a:pPr marL="0" marR="0" lvl="0" indent="0" algn="l" defTabSz="91122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FFFF00"/>
                </a:solidFill>
              </a:rPr>
              <a:t>Most of Flare NOx in Wyoming is from SCC 2310011020 - On shore oil production crude tanks including flash (1,656 tons/</a:t>
            </a:r>
            <a:r>
              <a:rPr lang="en-US" sz="1200" dirty="0" err="1">
                <a:solidFill>
                  <a:srgbClr val="FFFF00"/>
                </a:solidFill>
              </a:rPr>
              <a:t>yr</a:t>
            </a:r>
            <a:r>
              <a:rPr lang="en-US" sz="1200" dirty="0">
                <a:solidFill>
                  <a:srgbClr val="FFFF00"/>
                </a:solidFill>
              </a:rPr>
              <a:t>). </a:t>
            </a:r>
            <a:endParaRPr lang="en-US" sz="1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6915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dirty="0">
                <a:solidFill>
                  <a:schemeClr val="bg1"/>
                </a:solidFill>
              </a:rPr>
              <a:t>NO</a:t>
            </a:r>
            <a:r>
              <a:rPr lang="en-US" sz="1200" baseline="-25000" dirty="0">
                <a:solidFill>
                  <a:schemeClr val="bg1"/>
                </a:solidFill>
              </a:rPr>
              <a:t>X</a:t>
            </a:r>
            <a:r>
              <a:rPr lang="en-US" sz="1200" dirty="0">
                <a:solidFill>
                  <a:schemeClr val="bg1"/>
                </a:solidFill>
              </a:rPr>
              <a:t> emissions from Compressor Engines and Pumpjack/Drilling/Completion</a:t>
            </a:r>
          </a:p>
          <a:p>
            <a:pPr algn="l"/>
            <a:r>
              <a:rPr lang="en-US" sz="1200" dirty="0">
                <a:solidFill>
                  <a:schemeClr val="bg1"/>
                </a:solidFill>
              </a:rPr>
              <a:t>have strongest impact on O</a:t>
            </a:r>
            <a:r>
              <a:rPr lang="en-US" sz="1200" baseline="-25000" dirty="0">
                <a:solidFill>
                  <a:schemeClr val="bg1"/>
                </a:solidFill>
              </a:rPr>
              <a:t>3 </a:t>
            </a:r>
            <a:r>
              <a:rPr lang="en-US" sz="1200" dirty="0">
                <a:solidFill>
                  <a:schemeClr val="bg1"/>
                </a:solidFill>
              </a:rPr>
              <a:t>in area outside Oil &amp; Gas production basin.</a:t>
            </a:r>
          </a:p>
          <a:p>
            <a:pPr algn="l"/>
            <a:endParaRPr lang="en-US" sz="1200" dirty="0">
              <a:solidFill>
                <a:schemeClr val="bg1"/>
              </a:solidFill>
            </a:endParaRPr>
          </a:p>
          <a:p>
            <a:pPr algn="l"/>
            <a:r>
              <a:rPr lang="en-US" sz="1200" dirty="0">
                <a:solidFill>
                  <a:schemeClr val="bg1"/>
                </a:solidFill>
              </a:rPr>
              <a:t>However, over major Oil &amp; Gas production basins, O</a:t>
            </a:r>
            <a:r>
              <a:rPr lang="en-US" sz="1200" baseline="-25000" dirty="0">
                <a:solidFill>
                  <a:schemeClr val="bg1"/>
                </a:solidFill>
              </a:rPr>
              <a:t>3</a:t>
            </a:r>
            <a:r>
              <a:rPr lang="en-US" sz="1200" dirty="0">
                <a:solidFill>
                  <a:schemeClr val="bg1"/>
                </a:solidFill>
              </a:rPr>
              <a:t> negatively responses to NO</a:t>
            </a:r>
            <a:r>
              <a:rPr lang="en-US" sz="1200" baseline="-25000" dirty="0">
                <a:solidFill>
                  <a:schemeClr val="bg1"/>
                </a:solidFill>
              </a:rPr>
              <a:t>X</a:t>
            </a:r>
            <a:r>
              <a:rPr lang="en-US" sz="1200" dirty="0">
                <a:solidFill>
                  <a:schemeClr val="bg1"/>
                </a:solidFill>
              </a:rPr>
              <a:t> emissions.</a:t>
            </a:r>
          </a:p>
        </p:txBody>
      </p:sp>
    </p:spTree>
    <p:extLst>
      <p:ext uri="{BB962C8B-B14F-4D97-AF65-F5344CB8AC3E}">
        <p14:creationId xmlns:p14="http://schemas.microsoft.com/office/powerpoint/2010/main" val="33277526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Discuss Bakken basin in color circle: We have positive ozone contribution from flaring and venting. However, ozone is negative to NOx but positive sensitive to VOC. If flare NOx is excluded, Ozone may increase in the Bakken. </a:t>
            </a:r>
          </a:p>
        </p:txBody>
      </p:sp>
    </p:spTree>
    <p:extLst>
      <p:ext uri="{BB962C8B-B14F-4D97-AF65-F5344CB8AC3E}">
        <p14:creationId xmlns:p14="http://schemas.microsoft.com/office/powerpoint/2010/main" val="20972808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On average: 88% is to SO2 emission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At hot spot: 64% of PM</a:t>
            </a:r>
            <a:r>
              <a:rPr lang="en-US" sz="1200" baseline="-25000" dirty="0">
                <a:solidFill>
                  <a:schemeClr val="bg1"/>
                </a:solidFill>
              </a:rPr>
              <a:t>2.5</a:t>
            </a:r>
            <a:r>
              <a:rPr lang="en-US" sz="1200" dirty="0">
                <a:solidFill>
                  <a:schemeClr val="bg1"/>
                </a:solidFill>
              </a:rPr>
              <a:t> contributed from flaring is from primary PM</a:t>
            </a:r>
            <a:r>
              <a:rPr lang="en-US" sz="1200" baseline="-25000" dirty="0">
                <a:solidFill>
                  <a:schemeClr val="bg1"/>
                </a:solidFill>
              </a:rPr>
              <a:t>2.5 </a:t>
            </a:r>
            <a:r>
              <a:rPr lang="en-US" sz="1200" dirty="0">
                <a:solidFill>
                  <a:schemeClr val="bg1"/>
                </a:solidFill>
              </a:rPr>
              <a:t>emission (of which 100% is EC)., the remaining contributed PM</a:t>
            </a:r>
            <a:r>
              <a:rPr lang="en-US" sz="1200" baseline="-25000" dirty="0">
                <a:solidFill>
                  <a:schemeClr val="bg1"/>
                </a:solidFill>
              </a:rPr>
              <a:t>2.5</a:t>
            </a:r>
            <a:r>
              <a:rPr lang="en-US" sz="1200" dirty="0">
                <a:solidFill>
                  <a:schemeClr val="bg1"/>
                </a:solidFill>
              </a:rPr>
              <a:t> is from SO</a:t>
            </a:r>
            <a:r>
              <a:rPr lang="en-US" sz="1200" baseline="-25000" dirty="0">
                <a:solidFill>
                  <a:schemeClr val="bg1"/>
                </a:solidFill>
              </a:rPr>
              <a:t>2</a:t>
            </a:r>
            <a:r>
              <a:rPr lang="en-US" sz="1200" dirty="0">
                <a:solidFill>
                  <a:schemeClr val="bg1"/>
                </a:solidFill>
              </a:rPr>
              <a:t> emission from which 86% is in form of SO</a:t>
            </a:r>
            <a:r>
              <a:rPr lang="en-US" sz="1200" baseline="-25000" dirty="0">
                <a:solidFill>
                  <a:schemeClr val="bg1"/>
                </a:solidFill>
              </a:rPr>
              <a:t>4</a:t>
            </a:r>
            <a:r>
              <a:rPr lang="en-US" sz="1200" dirty="0">
                <a:solidFill>
                  <a:schemeClr val="bg1"/>
                </a:solidFill>
              </a:rPr>
              <a:t> and 14% is in form of NH</a:t>
            </a:r>
            <a:r>
              <a:rPr lang="en-US" sz="1200" baseline="-25000" dirty="0">
                <a:solidFill>
                  <a:schemeClr val="bg1"/>
                </a:solidFill>
              </a:rPr>
              <a:t>4</a:t>
            </a:r>
            <a:r>
              <a:rPr lang="en-US" sz="1200" dirty="0">
                <a:solidFill>
                  <a:schemeClr val="bg1"/>
                </a:solidFill>
              </a:rPr>
              <a:t> aerosols.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Less than 2% of PM</a:t>
            </a:r>
            <a:r>
              <a:rPr lang="en-US" sz="1200" baseline="-25000" dirty="0">
                <a:solidFill>
                  <a:schemeClr val="bg1"/>
                </a:solidFill>
              </a:rPr>
              <a:t>2.5 </a:t>
            </a:r>
            <a:r>
              <a:rPr lang="en-US" sz="1200" dirty="0">
                <a:solidFill>
                  <a:schemeClr val="bg1"/>
                </a:solidFill>
              </a:rPr>
              <a:t>is contributed by NO</a:t>
            </a:r>
            <a:r>
              <a:rPr lang="en-US" sz="1200" baseline="-25000" dirty="0">
                <a:solidFill>
                  <a:schemeClr val="bg1"/>
                </a:solidFill>
              </a:rPr>
              <a:t>X</a:t>
            </a:r>
            <a:r>
              <a:rPr lang="en-US" sz="1200" dirty="0">
                <a:solidFill>
                  <a:schemeClr val="bg1"/>
                </a:solidFill>
              </a:rPr>
              <a:t> (positive contribution) and VOC (negative contribution) emissions.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9089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Discuss Bakken basin in color circle: We have positive ozone contribution from flaring and venting. However, ozone is negative to NOx but positive sensitive to VOC. If flare NOx is excluded, Ozone may increase in the Bakken. </a:t>
            </a:r>
          </a:p>
        </p:txBody>
      </p:sp>
    </p:spTree>
    <p:extLst>
      <p:ext uri="{BB962C8B-B14F-4D97-AF65-F5344CB8AC3E}">
        <p14:creationId xmlns:p14="http://schemas.microsoft.com/office/powerpoint/2010/main" val="16477880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1681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4093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615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00B050"/>
                </a:solidFill>
              </a:rPr>
              <a:t>Visible Infrared Imaging Radiometer Suite (VIIRS)</a:t>
            </a:r>
          </a:p>
          <a:p>
            <a:r>
              <a:rPr lang="en-US" b="1" dirty="0">
                <a:solidFill>
                  <a:srgbClr val="00B050"/>
                </a:solidFill>
              </a:rPr>
              <a:t>US Sum VIIRS-BCM 2019: 17.7 BCM</a:t>
            </a:r>
          </a:p>
          <a:p>
            <a:r>
              <a:rPr lang="en-US" b="1" dirty="0">
                <a:solidFill>
                  <a:srgbClr val="00B050"/>
                </a:solidFill>
              </a:rPr>
              <a:t>5 State Sum VIIRS-BCM 2019: 16.6 BCM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1704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1429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Contributions from flaring and venting: VOC = 50%, NOx = 2.5%, PM2.5 = 18%, SO2 = 81%</a:t>
            </a:r>
          </a:p>
        </p:txBody>
      </p:sp>
    </p:spTree>
    <p:extLst>
      <p:ext uri="{BB962C8B-B14F-4D97-AF65-F5344CB8AC3E}">
        <p14:creationId xmlns:p14="http://schemas.microsoft.com/office/powerpoint/2010/main" val="8803588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122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chemeClr val="bg1"/>
                </a:solidFill>
                <a:latin typeface="+mn-lt"/>
              </a:rPr>
              <a:t>Impact on O</a:t>
            </a:r>
            <a:r>
              <a:rPr lang="en-US" sz="1200" b="0" baseline="-25000" dirty="0">
                <a:solidFill>
                  <a:schemeClr val="bg1"/>
                </a:solidFill>
                <a:latin typeface="+mn-lt"/>
              </a:rPr>
              <a:t>3</a:t>
            </a:r>
            <a:r>
              <a:rPr lang="en-US" sz="1200" b="0" dirty="0">
                <a:solidFill>
                  <a:schemeClr val="bg1"/>
                </a:solidFill>
                <a:latin typeface="+mn-lt"/>
              </a:rPr>
              <a:t> is more significant in winter than in summer months: Up to 16 </a:t>
            </a:r>
            <a:r>
              <a:rPr lang="en-US" sz="1200" b="0" dirty="0" err="1">
                <a:solidFill>
                  <a:schemeClr val="bg1"/>
                </a:solidFill>
                <a:latin typeface="+mn-lt"/>
              </a:rPr>
              <a:t>ppbV</a:t>
            </a:r>
            <a:r>
              <a:rPr lang="en-US" sz="1200" b="0" dirty="0">
                <a:solidFill>
                  <a:schemeClr val="bg1"/>
                </a:solidFill>
                <a:latin typeface="+mn-lt"/>
              </a:rPr>
              <a:t> (47%) in wFlare1 in January and at Denver Basin. Same values for wFlare2.</a:t>
            </a:r>
          </a:p>
          <a:p>
            <a:pPr marL="0" marR="0" lvl="0" indent="0" algn="l" defTabSz="91122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>
              <a:solidFill>
                <a:schemeClr val="bg1"/>
              </a:solidFill>
              <a:latin typeface="+mn-lt"/>
            </a:endParaRPr>
          </a:p>
          <a:p>
            <a:pPr marL="0" marR="0" lvl="0" indent="0" algn="l" defTabSz="91122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chemeClr val="bg1"/>
                </a:solidFill>
                <a:latin typeface="+mn-lt"/>
              </a:rPr>
              <a:t>On average, flaring and venting contribute 0.05 </a:t>
            </a:r>
            <a:r>
              <a:rPr lang="en-US" sz="1200" b="0" dirty="0" err="1">
                <a:solidFill>
                  <a:schemeClr val="bg1"/>
                </a:solidFill>
                <a:latin typeface="+mn-lt"/>
              </a:rPr>
              <a:t>ppbV</a:t>
            </a:r>
            <a:r>
              <a:rPr lang="en-US" sz="1200" b="0" dirty="0">
                <a:solidFill>
                  <a:schemeClr val="bg1"/>
                </a:solidFill>
                <a:latin typeface="+mn-lt"/>
              </a:rPr>
              <a:t> (0.15%) to O</a:t>
            </a:r>
            <a:r>
              <a:rPr lang="en-US" sz="1200" b="0" baseline="-25000" dirty="0">
                <a:solidFill>
                  <a:schemeClr val="bg1"/>
                </a:solidFill>
                <a:latin typeface="+mn-lt"/>
              </a:rPr>
              <a:t>3</a:t>
            </a:r>
            <a:r>
              <a:rPr lang="en-US" sz="1200" b="0" dirty="0">
                <a:solidFill>
                  <a:schemeClr val="bg1"/>
                </a:solidFill>
                <a:latin typeface="+mn-lt"/>
              </a:rPr>
              <a:t> MDA8 over CONUS with Denver Basin observes the highest impact (2.2 </a:t>
            </a:r>
            <a:r>
              <a:rPr lang="en-US" sz="1200" b="0" dirty="0" err="1">
                <a:solidFill>
                  <a:schemeClr val="bg1"/>
                </a:solidFill>
                <a:latin typeface="+mn-lt"/>
              </a:rPr>
              <a:t>ppbV</a:t>
            </a:r>
            <a:r>
              <a:rPr lang="en-US" sz="1200" b="0" dirty="0">
                <a:solidFill>
                  <a:schemeClr val="bg1"/>
                </a:solidFill>
                <a:latin typeface="+mn-lt"/>
              </a:rPr>
              <a:t>, 6.4%) in wFlare2 and wFlare1.</a:t>
            </a:r>
          </a:p>
          <a:p>
            <a:pPr marL="0" marR="0" lvl="0" indent="0" algn="l" defTabSz="91122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>
              <a:solidFill>
                <a:schemeClr val="bg1"/>
              </a:solidFill>
              <a:latin typeface="+mn-lt"/>
            </a:endParaRPr>
          </a:p>
          <a:p>
            <a:pPr marL="0" marR="0" lvl="0" indent="0" algn="l" defTabSz="91122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chemeClr val="bg1"/>
                </a:solidFill>
                <a:latin typeface="+mn-lt"/>
              </a:rPr>
              <a:t>“Augmented” flaring and venting emissions in wFlare2 increase O</a:t>
            </a:r>
            <a:r>
              <a:rPr lang="en-US" sz="1200" b="0" baseline="-25000" dirty="0">
                <a:solidFill>
                  <a:schemeClr val="bg1"/>
                </a:solidFill>
                <a:latin typeface="+mn-lt"/>
              </a:rPr>
              <a:t>3</a:t>
            </a:r>
            <a:r>
              <a:rPr lang="en-US" sz="1200" b="0" dirty="0">
                <a:solidFill>
                  <a:schemeClr val="bg1"/>
                </a:solidFill>
                <a:latin typeface="+mn-lt"/>
              </a:rPr>
              <a:t> MDA8 impact up to 6 ppb in January over wFlare1. Excess NO</a:t>
            </a:r>
            <a:r>
              <a:rPr lang="en-US" sz="1200" b="0" baseline="-25000" dirty="0">
                <a:solidFill>
                  <a:schemeClr val="bg1"/>
                </a:solidFill>
                <a:latin typeface="+mn-lt"/>
              </a:rPr>
              <a:t>X</a:t>
            </a:r>
            <a:r>
              <a:rPr lang="en-US" sz="1200" b="0" dirty="0">
                <a:solidFill>
                  <a:schemeClr val="bg1"/>
                </a:solidFill>
                <a:latin typeface="+mn-lt"/>
              </a:rPr>
              <a:t> emission over Pennsylvania in wFlare2 lead to O</a:t>
            </a:r>
            <a:r>
              <a:rPr lang="en-US" sz="1200" b="0" baseline="-25000" dirty="0">
                <a:solidFill>
                  <a:schemeClr val="bg1"/>
                </a:solidFill>
                <a:latin typeface="+mn-lt"/>
              </a:rPr>
              <a:t>3</a:t>
            </a:r>
            <a:r>
              <a:rPr lang="en-US" sz="1200" b="0" dirty="0">
                <a:solidFill>
                  <a:schemeClr val="bg1"/>
                </a:solidFill>
                <a:latin typeface="+mn-lt"/>
              </a:rPr>
              <a:t> disbenefit in winter but benefit in summer months.</a:t>
            </a:r>
          </a:p>
          <a:p>
            <a:pPr marL="0" marR="0" lvl="0" indent="0" algn="l" defTabSz="91122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>
              <a:solidFill>
                <a:schemeClr val="bg1"/>
              </a:solidFill>
              <a:latin typeface="+mn-lt"/>
            </a:endParaRPr>
          </a:p>
          <a:p>
            <a:pPr marL="0" marR="0" lvl="0" indent="0" algn="l" defTabSz="91122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>
              <a:solidFill>
                <a:schemeClr val="bg1"/>
              </a:solidFill>
              <a:latin typeface="+mn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192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dirty="0">
                <a:solidFill>
                  <a:schemeClr val="bg1"/>
                </a:solidFill>
                <a:latin typeface="+mn-lt"/>
              </a:rPr>
              <a:t>On any day, flaring and venting contribute up to 5.2 (5.1) ug/m</a:t>
            </a:r>
            <a:r>
              <a:rPr lang="en-US" sz="1200" b="0" baseline="30000" dirty="0">
                <a:solidFill>
                  <a:schemeClr val="bg1"/>
                </a:solidFill>
                <a:latin typeface="+mn-lt"/>
              </a:rPr>
              <a:t>3</a:t>
            </a:r>
            <a:r>
              <a:rPr lang="en-US" sz="1200" b="0" dirty="0">
                <a:solidFill>
                  <a:schemeClr val="bg1"/>
                </a:solidFill>
                <a:latin typeface="+mn-lt"/>
              </a:rPr>
              <a:t>, or 19% (18%) to total PM</a:t>
            </a:r>
            <a:r>
              <a:rPr lang="en-US" sz="1200" b="0" baseline="-25000" dirty="0">
                <a:solidFill>
                  <a:schemeClr val="bg1"/>
                </a:solidFill>
                <a:latin typeface="+mn-lt"/>
              </a:rPr>
              <a:t>2.5</a:t>
            </a:r>
            <a:r>
              <a:rPr lang="en-US" sz="1200" b="0" dirty="0">
                <a:solidFill>
                  <a:schemeClr val="bg1"/>
                </a:solidFill>
                <a:latin typeface="+mn-lt"/>
              </a:rPr>
              <a:t> concentration in wFlare2 (wFlare1) </a:t>
            </a:r>
          </a:p>
          <a:p>
            <a:endParaRPr lang="en-US" sz="1200" b="0" dirty="0">
              <a:solidFill>
                <a:schemeClr val="bg1"/>
              </a:solidFill>
              <a:latin typeface="+mn-lt"/>
            </a:endParaRPr>
          </a:p>
          <a:p>
            <a:r>
              <a:rPr lang="en-US" sz="1200" b="0" dirty="0">
                <a:solidFill>
                  <a:schemeClr val="bg1"/>
                </a:solidFill>
                <a:latin typeface="+mn-lt"/>
              </a:rPr>
              <a:t>On average, flaring and venting contribute 0.01 ug/m</a:t>
            </a:r>
            <a:r>
              <a:rPr lang="en-US" sz="1200" b="0" baseline="30000" dirty="0">
                <a:solidFill>
                  <a:schemeClr val="bg1"/>
                </a:solidFill>
                <a:latin typeface="+mn-lt"/>
              </a:rPr>
              <a:t>3</a:t>
            </a:r>
            <a:r>
              <a:rPr lang="en-US" sz="1200" b="0" dirty="0">
                <a:solidFill>
                  <a:schemeClr val="bg1"/>
                </a:solidFill>
                <a:latin typeface="+mn-lt"/>
              </a:rPr>
              <a:t> (0.39%) and up to 1.4 ug/m3 to PM</a:t>
            </a:r>
            <a:r>
              <a:rPr lang="en-US" sz="1200" b="0" baseline="-25000" dirty="0">
                <a:solidFill>
                  <a:schemeClr val="bg1"/>
                </a:solidFill>
                <a:latin typeface="+mn-lt"/>
              </a:rPr>
              <a:t>2.5</a:t>
            </a:r>
            <a:r>
              <a:rPr lang="en-US" sz="1200" b="0" dirty="0">
                <a:solidFill>
                  <a:schemeClr val="bg1"/>
                </a:solidFill>
                <a:latin typeface="+mn-lt"/>
              </a:rPr>
              <a:t> over CONUS with Bakken Basin observes the highest impact (0.57 ug/m3, 17%) in wFlare1. There are insignificant differences in wFlare2.</a:t>
            </a:r>
          </a:p>
          <a:p>
            <a:endParaRPr lang="en-US" sz="1200" b="0" dirty="0">
              <a:solidFill>
                <a:schemeClr val="bg1"/>
              </a:solidFill>
              <a:latin typeface="+mn-lt"/>
            </a:endParaRPr>
          </a:p>
          <a:p>
            <a:r>
              <a:rPr lang="en-US" sz="1200" b="0" dirty="0">
                <a:solidFill>
                  <a:schemeClr val="bg1"/>
                </a:solidFill>
                <a:latin typeface="+mn-lt"/>
              </a:rPr>
              <a:t>Small disbenefit of PM</a:t>
            </a:r>
            <a:r>
              <a:rPr lang="en-US" sz="1200" b="0" baseline="-25000" dirty="0">
                <a:solidFill>
                  <a:schemeClr val="bg1"/>
                </a:solidFill>
                <a:latin typeface="+mn-lt"/>
              </a:rPr>
              <a:t>2.5</a:t>
            </a:r>
            <a:r>
              <a:rPr lang="en-US" sz="1200" b="0" dirty="0">
                <a:solidFill>
                  <a:schemeClr val="bg1"/>
                </a:solidFill>
                <a:latin typeface="+mn-lt"/>
              </a:rPr>
              <a:t> in the North East regions (Minnesota) due to decrease in NO</a:t>
            </a:r>
            <a:r>
              <a:rPr lang="en-US" sz="1200" b="0" baseline="-25000" dirty="0">
                <a:solidFill>
                  <a:schemeClr val="bg1"/>
                </a:solidFill>
                <a:latin typeface="+mn-lt"/>
              </a:rPr>
              <a:t>3 </a:t>
            </a:r>
            <a:r>
              <a:rPr lang="en-US" sz="1200" b="0" dirty="0">
                <a:solidFill>
                  <a:schemeClr val="bg1"/>
                </a:solidFill>
                <a:latin typeface="+mn-lt"/>
              </a:rPr>
              <a:t>aerosol in wFlare1 and wFlare2 over </a:t>
            </a:r>
            <a:r>
              <a:rPr lang="en-US" sz="1200" b="0" dirty="0" err="1">
                <a:solidFill>
                  <a:schemeClr val="bg1"/>
                </a:solidFill>
                <a:latin typeface="+mn-lt"/>
              </a:rPr>
              <a:t>woFlare</a:t>
            </a:r>
            <a:r>
              <a:rPr lang="en-US" sz="1200" b="0" dirty="0">
                <a:solidFill>
                  <a:schemeClr val="bg1"/>
                </a:solidFill>
                <a:latin typeface="+mn-lt"/>
              </a:rPr>
              <a:t>.</a:t>
            </a:r>
            <a:endParaRPr lang="en-US" sz="1200" b="0" baseline="-25000" dirty="0">
              <a:solidFill>
                <a:schemeClr val="bg1"/>
              </a:solidFill>
              <a:latin typeface="+mn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6150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122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>
              <a:solidFill>
                <a:schemeClr val="bg1"/>
              </a:solidFill>
              <a:latin typeface="+mn-lt"/>
            </a:endParaRPr>
          </a:p>
          <a:p>
            <a:pPr marL="0" marR="0" lvl="0" indent="0" algn="l" defTabSz="91122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>
              <a:solidFill>
                <a:schemeClr val="bg1"/>
              </a:solidFill>
              <a:latin typeface="+mn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0125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896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A95F6170-EF6D-3748-AFAF-C2A5C0B8F5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7850" y="6510338"/>
            <a:ext cx="709613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2803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428750" y="3536950"/>
            <a:ext cx="6664325" cy="2039938"/>
          </a:xfrm>
        </p:spPr>
        <p:txBody>
          <a:bodyPr/>
          <a:lstStyle>
            <a:lvl1pPr marL="0" indent="0" algn="ctr">
              <a:spcBef>
                <a:spcPct val="0"/>
              </a:spcBef>
              <a:buFont typeface="Helvetica CY" pitchFamily="-107" charset="-52"/>
              <a:buNone/>
              <a:defRPr b="1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865188" y="2057400"/>
            <a:ext cx="7772400" cy="1143000"/>
          </a:xfrm>
        </p:spPr>
        <p:txBody>
          <a:bodyPr anchorCtr="1"/>
          <a:lstStyle>
            <a:lvl1pPr algn="ctr">
              <a:lnSpc>
                <a:spcPct val="95000"/>
              </a:lnSpc>
              <a:defRPr sz="3600"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32448F-56AA-F34D-B520-58EE5047CC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85611" y="5814598"/>
            <a:ext cx="4784912" cy="67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349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0081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04000" y="73025"/>
            <a:ext cx="2124075" cy="63150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7013" y="73025"/>
            <a:ext cx="6224587" cy="63150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6238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3575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0150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4338" y="1358900"/>
            <a:ext cx="4079875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358900"/>
            <a:ext cx="4081462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1847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8120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57726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8205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209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057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4211D16-2747-C843-B96B-E9359570A8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14338" y="1358900"/>
            <a:ext cx="8313737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927F146-4E86-5443-A34E-D4DB1E9FAC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7850" y="6510338"/>
            <a:ext cx="709613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20254BA-EB71-9F49-BFDC-B2ED25CF9E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7013" y="73025"/>
            <a:ext cx="6240462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  <a:endParaRPr lang="en-US" altLang="en-US"/>
          </a:p>
        </p:txBody>
      </p:sp>
      <p:sp>
        <p:nvSpPr>
          <p:cNvPr id="427191" name="Text Box 183">
            <a:extLst>
              <a:ext uri="{FF2B5EF4-FFF2-40B4-BE49-F238E27FC236}">
                <a16:creationId xmlns:a16="http://schemas.microsoft.com/office/drawing/2014/main" id="{67C1F28C-DCBA-C64C-80E5-4435D3D3BA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7263" y="6569075"/>
            <a:ext cx="4000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l"/>
            <a:fld id="{0F871323-C789-814F-9993-C39C4400BBAD}" type="slidenum">
              <a:rPr lang="en-US" altLang="en-US" sz="1400">
                <a:solidFill>
                  <a:schemeClr val="bg1"/>
                </a:solidFill>
              </a:rPr>
              <a:pPr algn="l"/>
              <a:t>‹#›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FEDA45-2B30-2046-88D6-35B1EA8E0F5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6935236" y="73025"/>
            <a:ext cx="2139191" cy="30200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</p:sldLayoutIdLst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rgbClr val="EAFD39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rgbClr val="EAFD39"/>
          </a:solidFill>
          <a:latin typeface="Helvetica" pitchFamily="-107" charset="0"/>
          <a:ea typeface="ＭＳ Ｐゴシック" pitchFamily="-107" charset="-128"/>
          <a:cs typeface="ＭＳ Ｐゴシック" pitchFamily="-107" charset="-128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rgbClr val="EAFD39"/>
          </a:solidFill>
          <a:latin typeface="Helvetica" pitchFamily="-107" charset="0"/>
          <a:ea typeface="ＭＳ Ｐゴシック" pitchFamily="-107" charset="-128"/>
          <a:cs typeface="ＭＳ Ｐゴシック" pitchFamily="-107" charset="-128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rgbClr val="EAFD39"/>
          </a:solidFill>
          <a:latin typeface="Helvetica" pitchFamily="-107" charset="0"/>
          <a:ea typeface="ＭＳ Ｐゴシック" pitchFamily="-107" charset="-128"/>
          <a:cs typeface="ＭＳ Ｐゴシック" pitchFamily="-107" charset="-128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rgbClr val="EAFD39"/>
          </a:solidFill>
          <a:latin typeface="Helvetica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rgbClr val="EAFD39"/>
          </a:solidFill>
          <a:latin typeface="Helvetica" pitchFamily="-107" charset="0"/>
        </a:defRPr>
      </a:lvl6pPr>
      <a:lvl7pPr marL="9144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rgbClr val="EAFD39"/>
          </a:solidFill>
          <a:latin typeface="Helvetica" pitchFamily="-107" charset="0"/>
        </a:defRPr>
      </a:lvl7pPr>
      <a:lvl8pPr marL="13716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rgbClr val="EAFD39"/>
          </a:solidFill>
          <a:latin typeface="Helvetica" pitchFamily="-107" charset="0"/>
        </a:defRPr>
      </a:lvl8pPr>
      <a:lvl9pPr marL="18288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rgbClr val="EAFD39"/>
          </a:solidFill>
          <a:latin typeface="Helvetica" pitchFamily="-107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chemeClr val="bg1"/>
        </a:buClr>
        <a:buFont typeface="Helvetica CY" pitchFamily="2" charset="0"/>
        <a:buChar char="•"/>
        <a:defRPr sz="2400">
          <a:solidFill>
            <a:schemeClr val="bg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chemeClr val="bg1"/>
        </a:buClr>
        <a:buFont typeface="Helvetica CY" pitchFamily="2" charset="0"/>
        <a:buChar char="–"/>
        <a:defRPr sz="2000">
          <a:solidFill>
            <a:schemeClr val="bg1"/>
          </a:solidFill>
          <a:latin typeface="+mn-lt"/>
          <a:ea typeface="ＭＳ Ｐゴシック" pitchFamily="-107" charset="-128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chemeClr val="bg1"/>
        </a:buClr>
        <a:buFont typeface="Helvetica CY" pitchFamily="2" charset="0"/>
        <a:buChar char="•"/>
        <a:defRPr>
          <a:solidFill>
            <a:schemeClr val="bg1"/>
          </a:solidFill>
          <a:latin typeface="+mn-lt"/>
          <a:ea typeface="ＭＳ Ｐゴシック" pitchFamily="-107" charset="-128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chemeClr val="bg1"/>
        </a:buClr>
        <a:buFont typeface="Helvetica CY" pitchFamily="2" charset="0"/>
        <a:buChar char="–"/>
        <a:defRPr sz="1600">
          <a:solidFill>
            <a:schemeClr val="bg1"/>
          </a:solidFill>
          <a:latin typeface="+mn-lt"/>
          <a:ea typeface="ＭＳ Ｐゴシック" pitchFamily="-107" charset="-128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chemeClr val="bg1"/>
        </a:buClr>
        <a:buFont typeface="Helvetica CY" pitchFamily="2" charset="0"/>
        <a:buChar char="»"/>
        <a:defRPr sz="1600">
          <a:solidFill>
            <a:schemeClr val="bg1"/>
          </a:solidFill>
          <a:latin typeface="+mn-lt"/>
          <a:ea typeface="ＭＳ Ｐゴシック" pitchFamily="-107" charset="-128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lr>
          <a:schemeClr val="bg1"/>
        </a:buClr>
        <a:buFont typeface="Helvetica CY" pitchFamily="-107" charset="-52"/>
        <a:buChar char="»"/>
        <a:defRPr sz="1600">
          <a:solidFill>
            <a:schemeClr val="bg1"/>
          </a:solidFill>
          <a:latin typeface="+mn-lt"/>
          <a:ea typeface="ＭＳ Ｐゴシック" pitchFamily="-107" charset="-128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lr>
          <a:schemeClr val="bg1"/>
        </a:buClr>
        <a:buFont typeface="Helvetica CY" pitchFamily="-107" charset="-52"/>
        <a:buChar char="»"/>
        <a:defRPr sz="1600">
          <a:solidFill>
            <a:schemeClr val="bg1"/>
          </a:solidFill>
          <a:latin typeface="+mn-lt"/>
          <a:ea typeface="ＭＳ Ｐゴシック" pitchFamily="-107" charset="-128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lr>
          <a:schemeClr val="bg1"/>
        </a:buClr>
        <a:buFont typeface="Helvetica CY" pitchFamily="-107" charset="-52"/>
        <a:buChar char="»"/>
        <a:defRPr sz="1600">
          <a:solidFill>
            <a:schemeClr val="bg1"/>
          </a:solidFill>
          <a:latin typeface="+mn-lt"/>
          <a:ea typeface="ＭＳ Ｐゴシック" pitchFamily="-107" charset="-128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lr>
          <a:schemeClr val="bg1"/>
        </a:buClr>
        <a:buFont typeface="Helvetica CY" pitchFamily="-107" charset="-52"/>
        <a:buChar char="»"/>
        <a:defRPr sz="1600">
          <a:solidFill>
            <a:schemeClr val="bg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44B_4953052E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253_DB090DBF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10.png"/><Relationship Id="rId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3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80.png"/><Relationship Id="rId4" Type="http://schemas.openxmlformats.org/officeDocument/2006/relationships/image" Target="../media/image31.png"/><Relationship Id="rId9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42_EDF4730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18/10/relationships/comments" Target="../comments/modernComment_3C7_2556971D.xml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18/10/relationships/comments" Target="../comments/modernComment_453_D3D54918.xml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18/10/relationships/comments" Target="../comments/modernComment_45E_8A60C588.xml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unset over a body of water&#10;&#10;Description automatically generated">
            <a:extLst>
              <a:ext uri="{FF2B5EF4-FFF2-40B4-BE49-F238E27FC236}">
                <a16:creationId xmlns:a16="http://schemas.microsoft.com/office/drawing/2014/main" id="{9DD36BB2-00C4-2848-B67D-6B463DC351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4" r="12269" b="-2"/>
          <a:stretch/>
        </p:blipFill>
        <p:spPr>
          <a:xfrm>
            <a:off x="48986" y="896439"/>
            <a:ext cx="9052139" cy="44283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18B7A0-B5E7-415E-BC5C-5BA88E0BA3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5488" y="1030827"/>
            <a:ext cx="7470648" cy="883743"/>
          </a:xfrm>
        </p:spPr>
        <p:txBody>
          <a:bodyPr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Investigation of Impacts of Flaring and Venting from Onshore Oil and Gas Production in the United States on Air Quality using CMAQ</a:t>
            </a:r>
            <a:endParaRPr lang="en-US" sz="20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A6D3D0-39D9-4FB9-921A-314BDDBA5E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8706" y="1914570"/>
            <a:ext cx="8606588" cy="2615595"/>
          </a:xfrm>
        </p:spPr>
        <p:txBody>
          <a:bodyPr>
            <a:normAutofit fontScale="70000" lnSpcReduction="20000"/>
          </a:bodyPr>
          <a:lstStyle/>
          <a:p>
            <a:endParaRPr lang="en-US" dirty="0"/>
          </a:p>
          <a:p>
            <a:endParaRPr lang="en-US" i="1" dirty="0"/>
          </a:p>
          <a:p>
            <a:r>
              <a:rPr lang="en-US" sz="2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Huy</a:t>
            </a:r>
            <a:r>
              <a:rPr lang="en-US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Tran</a:t>
            </a:r>
            <a:r>
              <a:rPr lang="en-US" sz="2200" baseline="30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Jonathan Buonocore</a:t>
            </a:r>
            <a:r>
              <a:rPr lang="en-US" sz="2200" baseline="30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Erin Polka</a:t>
            </a:r>
            <a:r>
              <a:rPr lang="en-US" sz="2200" baseline="30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>
                <a:effectLst/>
                <a:ea typeface="Calibri" panose="020F0502020204030204" pitchFamily="34" charset="0"/>
              </a:rPr>
              <a:t>Ananya Roy</a:t>
            </a:r>
            <a:r>
              <a:rPr lang="en-US" sz="2200" baseline="30000" dirty="0">
                <a:effectLst/>
                <a:ea typeface="Calibri" panose="020F0502020204030204" pitchFamily="34" charset="0"/>
              </a:rPr>
              <a:t>3</a:t>
            </a:r>
            <a:r>
              <a:rPr lang="en-US" sz="2200" dirty="0">
                <a:effectLst/>
                <a:ea typeface="Calibri" panose="020F0502020204030204" pitchFamily="34" charset="0"/>
              </a:rPr>
              <a:t>, Beth Trask</a:t>
            </a:r>
            <a:r>
              <a:rPr lang="en-US" sz="2200" baseline="30000" dirty="0">
                <a:effectLst/>
                <a:ea typeface="Calibri" panose="020F0502020204030204" pitchFamily="34" charset="0"/>
              </a:rPr>
              <a:t>3</a:t>
            </a:r>
            <a:r>
              <a:rPr lang="en-US" sz="2200" dirty="0">
                <a:effectLst/>
                <a:ea typeface="Calibri" panose="020F0502020204030204" pitchFamily="34" charset="0"/>
              </a:rPr>
              <a:t>, Hillary Hull</a:t>
            </a:r>
            <a:r>
              <a:rPr lang="en-US" sz="2200" baseline="30000" dirty="0">
                <a:effectLst/>
                <a:ea typeface="Calibri" panose="020F0502020204030204" pitchFamily="34" charset="0"/>
              </a:rPr>
              <a:t>3</a:t>
            </a:r>
            <a:r>
              <a:rPr lang="en-US" sz="2200" dirty="0">
                <a:effectLst/>
              </a:rPr>
              <a:t> </a:t>
            </a:r>
            <a:r>
              <a:rPr lang="en-US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>
                <a:effectLst/>
                <a:ea typeface="Calibri" panose="020F0502020204030204" pitchFamily="34" charset="0"/>
              </a:rPr>
              <a:t>Saravanan</a:t>
            </a:r>
            <a:r>
              <a:rPr lang="en-US" sz="2200" dirty="0">
                <a:effectLst/>
              </a:rPr>
              <a:t> </a:t>
            </a:r>
            <a:r>
              <a:rPr lang="en-US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Arunachalam</a:t>
            </a:r>
            <a:r>
              <a:rPr lang="en-US" sz="2200" baseline="30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en-US" sz="2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CA" sz="2850" dirty="0"/>
          </a:p>
          <a:p>
            <a:r>
              <a:rPr lang="en-CA" sz="2175" i="1" dirty="0"/>
              <a:t> 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1800" i="1" baseline="30000" dirty="0"/>
              <a:t>1</a:t>
            </a:r>
            <a:r>
              <a:rPr lang="en-US" sz="1800" i="1" dirty="0"/>
              <a:t>Institute for the Environment, The University of North Carolina at Chapel Hill, NC, USA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1800" i="1" baseline="30000" dirty="0">
                <a:effectLst/>
                <a:ea typeface="Calibri" panose="020F0502020204030204" pitchFamily="34" charset="0"/>
              </a:rPr>
              <a:t>2</a:t>
            </a:r>
            <a:r>
              <a:rPr lang="en-US" sz="1800" i="1" dirty="0">
                <a:effectLst/>
                <a:ea typeface="Calibri" panose="020F0502020204030204" pitchFamily="34" charset="0"/>
              </a:rPr>
              <a:t>Department of Environmental Health, Boston University School of Public Health 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1800" i="1" baseline="30000" dirty="0"/>
              <a:t>3</a:t>
            </a:r>
            <a:r>
              <a:rPr lang="en-US" sz="1800" i="1" dirty="0"/>
              <a:t>Environmental Defense Fund, Washington DC, USA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2175" dirty="0"/>
          </a:p>
          <a:p>
            <a:r>
              <a:rPr lang="en-US" sz="2175" dirty="0"/>
              <a:t>Presented at</a:t>
            </a:r>
          </a:p>
          <a:p>
            <a:r>
              <a:rPr lang="en-US" sz="2175" dirty="0"/>
              <a:t>The CMAS 2022 Conference, Chapel Hill, NC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54688F-EB54-D23F-EB3A-BED6FF757FCB}"/>
              </a:ext>
            </a:extLst>
          </p:cNvPr>
          <p:cNvSpPr txBox="1">
            <a:spLocks/>
          </p:cNvSpPr>
          <p:nvPr/>
        </p:nvSpPr>
        <p:spPr bwMode="auto">
          <a:xfrm>
            <a:off x="336000" y="4311736"/>
            <a:ext cx="8759014" cy="89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None/>
              <a:defRPr sz="2400" b="1">
                <a:solidFill>
                  <a:schemeClr val="bg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–"/>
              <a:defRPr sz="20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•"/>
              <a:defRPr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–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>
              <a:lnSpc>
                <a:spcPct val="80000"/>
              </a:lnSpc>
            </a:pPr>
            <a:endParaRPr lang="en-US" sz="1600" kern="0" dirty="0"/>
          </a:p>
          <a:p>
            <a:pPr algn="l">
              <a:lnSpc>
                <a:spcPct val="80000"/>
              </a:lnSpc>
            </a:pPr>
            <a:r>
              <a:rPr lang="en-US" sz="1600" b="1" dirty="0"/>
              <a:t>Acknowledgments:</a:t>
            </a:r>
          </a:p>
          <a:p>
            <a:pPr algn="l">
              <a:lnSpc>
                <a:spcPct val="80000"/>
              </a:lnSpc>
            </a:pPr>
            <a:endParaRPr lang="en-US" sz="1600" b="1" kern="0" dirty="0"/>
          </a:p>
          <a:p>
            <a:pPr marL="285750" indent="-285750" algn="l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1600" b="0" kern="0" dirty="0"/>
              <a:t>Environmental Defense Fund (EDF)</a:t>
            </a:r>
          </a:p>
          <a:p>
            <a:pPr marL="285750" indent="-285750" algn="l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1600" b="0" kern="0" dirty="0"/>
              <a:t>CDPHE, UDEQ, TCEQ, WDEQ,  and NOAA</a:t>
            </a:r>
          </a:p>
          <a:p>
            <a:pPr>
              <a:lnSpc>
                <a:spcPct val="80000"/>
              </a:lnSpc>
            </a:pPr>
            <a:endParaRPr lang="en-US" sz="1600" kern="0" dirty="0"/>
          </a:p>
          <a:p>
            <a:endParaRPr lang="en-US" sz="1600" kern="0" dirty="0"/>
          </a:p>
        </p:txBody>
      </p:sp>
    </p:spTree>
    <p:extLst>
      <p:ext uri="{BB962C8B-B14F-4D97-AF65-F5344CB8AC3E}">
        <p14:creationId xmlns:p14="http://schemas.microsoft.com/office/powerpoint/2010/main" val="898261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F6CF9-D8A5-E145-BC7F-31DB0E815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9454"/>
            <a:ext cx="6879195" cy="704850"/>
          </a:xfrm>
        </p:spPr>
        <p:txBody>
          <a:bodyPr/>
          <a:lstStyle/>
          <a:p>
            <a:r>
              <a:rPr lang="en-US" sz="2400" dirty="0"/>
              <a:t>Impacts on Air Quality Standard Exceedances</a:t>
            </a:r>
          </a:p>
        </p:txBody>
      </p:sp>
      <p:graphicFrame>
        <p:nvGraphicFramePr>
          <p:cNvPr id="8" name="Table 6">
            <a:extLst>
              <a:ext uri="{FF2B5EF4-FFF2-40B4-BE49-F238E27FC236}">
                <a16:creationId xmlns:a16="http://schemas.microsoft.com/office/drawing/2014/main" id="{A9C2E681-6EF1-EB21-23A8-D1BFBB4A6C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7234312"/>
              </p:ext>
            </p:extLst>
          </p:nvPr>
        </p:nvGraphicFramePr>
        <p:xfrm>
          <a:off x="164124" y="881732"/>
          <a:ext cx="8352690" cy="28146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8861">
                  <a:extLst>
                    <a:ext uri="{9D8B030D-6E8A-4147-A177-3AD203B41FA5}">
                      <a16:colId xmlns:a16="http://schemas.microsoft.com/office/drawing/2014/main" val="1554408859"/>
                    </a:ext>
                  </a:extLst>
                </a:gridCol>
                <a:gridCol w="691661">
                  <a:extLst>
                    <a:ext uri="{9D8B030D-6E8A-4147-A177-3AD203B41FA5}">
                      <a16:colId xmlns:a16="http://schemas.microsoft.com/office/drawing/2014/main" val="545208047"/>
                    </a:ext>
                  </a:extLst>
                </a:gridCol>
                <a:gridCol w="656492">
                  <a:extLst>
                    <a:ext uri="{9D8B030D-6E8A-4147-A177-3AD203B41FA5}">
                      <a16:colId xmlns:a16="http://schemas.microsoft.com/office/drawing/2014/main" val="1450572162"/>
                    </a:ext>
                  </a:extLst>
                </a:gridCol>
                <a:gridCol w="808893">
                  <a:extLst>
                    <a:ext uri="{9D8B030D-6E8A-4147-A177-3AD203B41FA5}">
                      <a16:colId xmlns:a16="http://schemas.microsoft.com/office/drawing/2014/main" val="3457910983"/>
                    </a:ext>
                  </a:extLst>
                </a:gridCol>
                <a:gridCol w="630658">
                  <a:extLst>
                    <a:ext uri="{9D8B030D-6E8A-4147-A177-3AD203B41FA5}">
                      <a16:colId xmlns:a16="http://schemas.microsoft.com/office/drawing/2014/main" val="3355068666"/>
                    </a:ext>
                  </a:extLst>
                </a:gridCol>
                <a:gridCol w="808933">
                  <a:extLst>
                    <a:ext uri="{9D8B030D-6E8A-4147-A177-3AD203B41FA5}">
                      <a16:colId xmlns:a16="http://schemas.microsoft.com/office/drawing/2014/main" val="1137569727"/>
                    </a:ext>
                  </a:extLst>
                </a:gridCol>
                <a:gridCol w="957517">
                  <a:extLst>
                    <a:ext uri="{9D8B030D-6E8A-4147-A177-3AD203B41FA5}">
                      <a16:colId xmlns:a16="http://schemas.microsoft.com/office/drawing/2014/main" val="635397644"/>
                    </a:ext>
                  </a:extLst>
                </a:gridCol>
                <a:gridCol w="883225">
                  <a:extLst>
                    <a:ext uri="{9D8B030D-6E8A-4147-A177-3AD203B41FA5}">
                      <a16:colId xmlns:a16="http://schemas.microsoft.com/office/drawing/2014/main" val="3027807847"/>
                    </a:ext>
                  </a:extLst>
                </a:gridCol>
                <a:gridCol w="883225">
                  <a:extLst>
                    <a:ext uri="{9D8B030D-6E8A-4147-A177-3AD203B41FA5}">
                      <a16:colId xmlns:a16="http://schemas.microsoft.com/office/drawing/2014/main" val="1739564893"/>
                    </a:ext>
                  </a:extLst>
                </a:gridCol>
                <a:gridCol w="883225">
                  <a:extLst>
                    <a:ext uri="{9D8B030D-6E8A-4147-A177-3AD203B41FA5}">
                      <a16:colId xmlns:a16="http://schemas.microsoft.com/office/drawing/2014/main" val="2528626357"/>
                    </a:ext>
                  </a:extLst>
                </a:gridCol>
              </a:tblGrid>
              <a:tr h="285116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MDA8O3 &gt; 70 </a:t>
                      </a:r>
                      <a:r>
                        <a:rPr lang="en-US" sz="1200" dirty="0" err="1">
                          <a:solidFill>
                            <a:schemeClr val="bg1"/>
                          </a:solidFill>
                        </a:rPr>
                        <a:t>ppbV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PM</a:t>
                      </a:r>
                      <a:r>
                        <a:rPr lang="en-US" sz="1200" baseline="-25000" dirty="0">
                          <a:solidFill>
                            <a:schemeClr val="bg1"/>
                          </a:solidFill>
                        </a:rPr>
                        <a:t>2.5</a:t>
                      </a:r>
                      <a:r>
                        <a:rPr lang="en-US" sz="1200" baseline="0" dirty="0">
                          <a:solidFill>
                            <a:schemeClr val="bg1"/>
                          </a:solidFill>
                        </a:rPr>
                        <a:t> &gt; 35 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µ</a:t>
                      </a:r>
                      <a:r>
                        <a:rPr lang="en-US" sz="1200" baseline="0" dirty="0">
                          <a:solidFill>
                            <a:schemeClr val="bg1"/>
                          </a:solidFill>
                        </a:rPr>
                        <a:t>g/m</a:t>
                      </a:r>
                      <a:r>
                        <a:rPr lang="en-US" sz="1200" baseline="30000" dirty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NO</a:t>
                      </a:r>
                      <a:r>
                        <a:rPr lang="en-US" sz="1200" baseline="-25000" dirty="0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 Daily Max &gt; 100 </a:t>
                      </a:r>
                      <a:r>
                        <a:rPr lang="en-US" sz="1200" dirty="0" err="1">
                          <a:solidFill>
                            <a:schemeClr val="bg1"/>
                          </a:solidFill>
                        </a:rPr>
                        <a:t>ppbV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0882381"/>
                  </a:ext>
                </a:extLst>
              </a:tr>
              <a:tr h="528161"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solidFill>
                            <a:schemeClr val="bg1"/>
                          </a:solidFill>
                        </a:rPr>
                        <a:t>woFlare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wFlare1+</a:t>
                      </a:r>
                    </a:p>
                  </a:txBody>
                  <a:tcPr marL="0" marR="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wFlare2+</a:t>
                      </a:r>
                    </a:p>
                  </a:txBody>
                  <a:tcPr marL="0" marR="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solidFill>
                            <a:schemeClr val="bg1"/>
                          </a:solidFill>
                        </a:rPr>
                        <a:t>woFlare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wFlare1+</a:t>
                      </a:r>
                    </a:p>
                  </a:txBody>
                  <a:tcPr marL="0" marR="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wFlare2+</a:t>
                      </a:r>
                    </a:p>
                  </a:txBody>
                  <a:tcPr marL="0" marR="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solidFill>
                            <a:schemeClr val="bg1"/>
                          </a:solidFill>
                        </a:rPr>
                        <a:t>woFlare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wFlare1+</a:t>
                      </a:r>
                    </a:p>
                  </a:txBody>
                  <a:tcPr marL="0" marR="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wFlare2+</a:t>
                      </a:r>
                    </a:p>
                  </a:txBody>
                  <a:tcPr marL="0" marR="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203682"/>
                  </a:ext>
                </a:extLst>
              </a:tr>
              <a:tr h="270184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Texas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6,884</a:t>
                      </a:r>
                    </a:p>
                  </a:txBody>
                  <a:tcPr marL="9525" marR="45720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802</a:t>
                      </a:r>
                    </a:p>
                  </a:txBody>
                  <a:tcPr marL="9525" marR="45720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953</a:t>
                      </a:r>
                    </a:p>
                  </a:txBody>
                  <a:tcPr marL="9525" marR="45720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7,653</a:t>
                      </a:r>
                    </a:p>
                  </a:txBody>
                  <a:tcPr marL="9525" marR="45720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45720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45720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9333753"/>
                  </a:ext>
                </a:extLst>
              </a:tr>
              <a:tr h="270184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North Dakota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</a:p>
                  </a:txBody>
                  <a:tcPr marL="9525" marR="45720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45720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45720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45720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45720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45720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831563"/>
                  </a:ext>
                </a:extLst>
              </a:tr>
              <a:tr h="270184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New Mexico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1,178</a:t>
                      </a:r>
                    </a:p>
                  </a:txBody>
                  <a:tcPr marL="9525" marR="45720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</a:p>
                  </a:txBody>
                  <a:tcPr marL="9525" marR="45720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155</a:t>
                      </a:r>
                    </a:p>
                  </a:txBody>
                  <a:tcPr marL="9525" marR="45720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45720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45720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45720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1692691"/>
                  </a:ext>
                </a:extLst>
              </a:tr>
              <a:tr h="270184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Colorado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2,790</a:t>
                      </a:r>
                    </a:p>
                  </a:txBody>
                  <a:tcPr marL="9525" marR="45720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2,015</a:t>
                      </a:r>
                    </a:p>
                  </a:txBody>
                  <a:tcPr marL="9525" marR="45720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2,015</a:t>
                      </a:r>
                    </a:p>
                  </a:txBody>
                  <a:tcPr marL="9525" marR="45720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45720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45720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45720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8941605"/>
                  </a:ext>
                </a:extLst>
              </a:tr>
              <a:tr h="270184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Wyoming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45720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45720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45720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45720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45720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45720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3753604"/>
                  </a:ext>
                </a:extLst>
              </a:tr>
              <a:tr h="314889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Pennsylvania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9,517</a:t>
                      </a:r>
                    </a:p>
                  </a:txBody>
                  <a:tcPr marL="9525" marR="45720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</a:p>
                  </a:txBody>
                  <a:tcPr marL="9525" marR="45720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527</a:t>
                      </a:r>
                    </a:p>
                  </a:txBody>
                  <a:tcPr marL="9525" marR="45720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6,045</a:t>
                      </a:r>
                    </a:p>
                  </a:txBody>
                  <a:tcPr marL="9525" marR="45720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</a:p>
                  </a:txBody>
                  <a:tcPr marL="9525" marR="45720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9525" marR="45720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6855774"/>
                  </a:ext>
                </a:extLst>
              </a:tr>
              <a:tr h="314889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CONUS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420,474</a:t>
                      </a:r>
                    </a:p>
                  </a:txBody>
                  <a:tcPr marL="9525" marR="45720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3,932</a:t>
                      </a:r>
                    </a:p>
                  </a:txBody>
                  <a:tcPr marL="9525" marR="45720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6,496</a:t>
                      </a:r>
                    </a:p>
                  </a:txBody>
                  <a:tcPr marL="9525" marR="45720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34,925</a:t>
                      </a:r>
                    </a:p>
                  </a:txBody>
                  <a:tcPr marL="9525" marR="45720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</a:p>
                  </a:txBody>
                  <a:tcPr marL="9525" marR="45720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45720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6009463"/>
                  </a:ext>
                </a:extLst>
              </a:tr>
            </a:tbl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E60C112B-1242-C5BF-7C8E-217BD16E24F5}"/>
              </a:ext>
            </a:extLst>
          </p:cNvPr>
          <p:cNvSpPr txBox="1">
            <a:spLocks/>
          </p:cNvSpPr>
          <p:nvPr/>
        </p:nvSpPr>
        <p:spPr bwMode="auto">
          <a:xfrm>
            <a:off x="-995837" y="533720"/>
            <a:ext cx="5120072" cy="501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9pPr>
          </a:lstStyle>
          <a:p>
            <a:pPr algn="ctr"/>
            <a:r>
              <a:rPr lang="en-US" sz="1800" kern="0" dirty="0">
                <a:solidFill>
                  <a:schemeClr val="bg1"/>
                </a:solidFill>
              </a:rPr>
              <a:t>Count of exceedances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E7AF5E8-887F-C2D9-CE0F-E47ED3C773A1}"/>
              </a:ext>
            </a:extLst>
          </p:cNvPr>
          <p:cNvSpPr txBox="1">
            <a:spLocks/>
          </p:cNvSpPr>
          <p:nvPr/>
        </p:nvSpPr>
        <p:spPr bwMode="auto">
          <a:xfrm>
            <a:off x="22737" y="3793815"/>
            <a:ext cx="8635463" cy="271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9pPr>
          </a:lstStyle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sz="1300" dirty="0">
                <a:solidFill>
                  <a:schemeClr val="bg1"/>
                </a:solidFill>
              </a:rPr>
              <a:t>MDA8O3:</a:t>
            </a:r>
          </a:p>
          <a:p>
            <a:pPr marL="742950" lvl="1" indent="-2857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300" b="0" dirty="0">
                <a:solidFill>
                  <a:schemeClr val="bg1"/>
                </a:solidFill>
              </a:rPr>
              <a:t>Exceedances largest in Colorado (Denver Basin). No MDA8O3 exceedances due to flaring and venting emissions in January in both wFlare1 and wFlare2</a:t>
            </a:r>
          </a:p>
          <a:p>
            <a:pPr marL="742950" lvl="1" indent="-2857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endParaRPr lang="en-US" sz="700" b="0" dirty="0">
              <a:solidFill>
                <a:schemeClr val="bg1"/>
              </a:solidFill>
            </a:endParaRPr>
          </a:p>
          <a:p>
            <a:pPr marL="742950" lvl="1" indent="-2857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300" b="0" dirty="0">
                <a:solidFill>
                  <a:schemeClr val="bg1"/>
                </a:solidFill>
              </a:rPr>
              <a:t>Largest additional exceedances occurred in July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endParaRPr lang="en-US" sz="1300" b="0" kern="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1300" kern="0" dirty="0">
                <a:solidFill>
                  <a:schemeClr val="bg1"/>
                </a:solidFill>
              </a:rPr>
              <a:t>PM</a:t>
            </a:r>
            <a:r>
              <a:rPr lang="en-US" sz="1300" kern="0" baseline="-25000" dirty="0">
                <a:solidFill>
                  <a:schemeClr val="bg1"/>
                </a:solidFill>
              </a:rPr>
              <a:t>2.5</a:t>
            </a:r>
            <a:r>
              <a:rPr lang="en-US" sz="1300" kern="0" dirty="0">
                <a:solidFill>
                  <a:schemeClr val="bg1"/>
                </a:solidFill>
              </a:rPr>
              <a:t> :</a:t>
            </a:r>
          </a:p>
          <a:p>
            <a:pPr marL="404813" lvl="1" indent="-17145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300" b="0" kern="0" dirty="0">
                <a:solidFill>
                  <a:schemeClr val="bg1"/>
                </a:solidFill>
              </a:rPr>
              <a:t>Exceedance is marginal and additional exceedances occur in January only</a:t>
            </a:r>
          </a:p>
          <a:p>
            <a:pPr marL="404813" lvl="1" indent="-17145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300" b="0" kern="0" dirty="0">
                <a:solidFill>
                  <a:schemeClr val="bg1"/>
                </a:solidFill>
              </a:rPr>
              <a:t>Decreases in nitrate and OC aerosols led to decrease in exceedances in some areas</a:t>
            </a:r>
          </a:p>
          <a:p>
            <a:pPr marL="404813" lvl="1" indent="-17145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300" b="0" kern="0" dirty="0">
                <a:solidFill>
                  <a:schemeClr val="bg1"/>
                </a:solidFill>
              </a:rPr>
              <a:t>If PM</a:t>
            </a:r>
            <a:r>
              <a:rPr lang="en-US" sz="1300" b="0" kern="0" baseline="-25000" dirty="0">
                <a:solidFill>
                  <a:schemeClr val="bg1"/>
                </a:solidFill>
              </a:rPr>
              <a:t>2.5</a:t>
            </a:r>
            <a:r>
              <a:rPr lang="en-US" sz="1300" b="0" kern="0" dirty="0">
                <a:solidFill>
                  <a:schemeClr val="bg1"/>
                </a:solidFill>
              </a:rPr>
              <a:t> daily NAAQS were lowered to 30 ug/m</a:t>
            </a:r>
            <a:r>
              <a:rPr lang="en-US" sz="1300" b="0" kern="0" baseline="30000" dirty="0">
                <a:solidFill>
                  <a:schemeClr val="bg1"/>
                </a:solidFill>
              </a:rPr>
              <a:t>3</a:t>
            </a:r>
            <a:r>
              <a:rPr lang="en-US" sz="1300" b="0" kern="0" dirty="0">
                <a:solidFill>
                  <a:schemeClr val="bg1"/>
                </a:solidFill>
              </a:rPr>
              <a:t>, flaring and venting emission would contribute  240 and 300 exceedances in wFlare1 and wFalre2, respectively </a:t>
            </a:r>
          </a:p>
          <a:p>
            <a:pPr marL="4763" lvl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1300" kern="0" dirty="0">
                <a:solidFill>
                  <a:schemeClr val="bg1"/>
                </a:solidFill>
              </a:rPr>
              <a:t>NO</a:t>
            </a:r>
            <a:r>
              <a:rPr lang="en-US" sz="1300" kern="0" baseline="-25000" dirty="0">
                <a:solidFill>
                  <a:schemeClr val="bg1"/>
                </a:solidFill>
              </a:rPr>
              <a:t>2</a:t>
            </a:r>
            <a:r>
              <a:rPr lang="en-US" sz="1300" kern="0" dirty="0">
                <a:solidFill>
                  <a:schemeClr val="bg1"/>
                </a:solidFill>
              </a:rPr>
              <a:t>:</a:t>
            </a:r>
          </a:p>
          <a:p>
            <a:pPr marL="401638" lvl="2" indent="-166688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300" b="0" kern="0" dirty="0">
                <a:solidFill>
                  <a:schemeClr val="bg1"/>
                </a:solidFill>
              </a:rPr>
              <a:t>Flaring and venting cause no additional NO</a:t>
            </a:r>
            <a:r>
              <a:rPr lang="en-US" sz="1300" b="0" kern="0" baseline="-25000" dirty="0">
                <a:solidFill>
                  <a:schemeClr val="bg1"/>
                </a:solidFill>
              </a:rPr>
              <a:t>2</a:t>
            </a:r>
            <a:r>
              <a:rPr lang="en-US" sz="1300" b="0" kern="0" dirty="0">
                <a:solidFill>
                  <a:schemeClr val="bg1"/>
                </a:solidFill>
              </a:rPr>
              <a:t> exceedances until the 1-hour NO</a:t>
            </a:r>
            <a:r>
              <a:rPr lang="en-US" sz="1300" b="0" kern="0" baseline="-25000" dirty="0">
                <a:solidFill>
                  <a:schemeClr val="bg1"/>
                </a:solidFill>
              </a:rPr>
              <a:t>2 </a:t>
            </a:r>
            <a:r>
              <a:rPr lang="en-US" sz="1300" b="0" kern="0" dirty="0">
                <a:solidFill>
                  <a:schemeClr val="bg1"/>
                </a:solidFill>
              </a:rPr>
              <a:t>standard were lowered to 60 </a:t>
            </a:r>
            <a:r>
              <a:rPr lang="en-US" sz="1300" b="0" kern="0" dirty="0" err="1">
                <a:solidFill>
                  <a:schemeClr val="bg1"/>
                </a:solidFill>
              </a:rPr>
              <a:t>ppbV</a:t>
            </a:r>
            <a:r>
              <a:rPr lang="en-US" sz="1300" b="0" kern="0" dirty="0">
                <a:solidFill>
                  <a:schemeClr val="bg1"/>
                </a:solidFill>
              </a:rPr>
              <a:t> at which wFlare1 and </a:t>
            </a:r>
            <a:r>
              <a:rPr lang="en-US" sz="1300" b="0" kern="0" dirty="0" err="1">
                <a:solidFill>
                  <a:schemeClr val="bg1"/>
                </a:solidFill>
              </a:rPr>
              <a:t>wFlares</a:t>
            </a:r>
            <a:r>
              <a:rPr lang="en-US" sz="1300" b="0" kern="0" dirty="0">
                <a:solidFill>
                  <a:schemeClr val="bg1"/>
                </a:solidFill>
              </a:rPr>
              <a:t> would add 279 and 310, respectively, to 8,726 exceedances in </a:t>
            </a:r>
            <a:r>
              <a:rPr lang="en-US" sz="1300" b="0" kern="0" dirty="0" err="1">
                <a:solidFill>
                  <a:schemeClr val="bg1"/>
                </a:solidFill>
              </a:rPr>
              <a:t>woFlare</a:t>
            </a:r>
            <a:r>
              <a:rPr lang="en-US" sz="1300" b="0" kern="0" dirty="0">
                <a:solidFill>
                  <a:schemeClr val="bg1"/>
                </a:solidFill>
              </a:rPr>
              <a:t>.</a:t>
            </a:r>
            <a:endParaRPr lang="en-US" sz="1300" b="0" kern="0" baseline="-25000" dirty="0">
              <a:solidFill>
                <a:schemeClr val="bg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15DAB01-F35D-2EA0-C30D-0E0452DEA110}"/>
              </a:ext>
            </a:extLst>
          </p:cNvPr>
          <p:cNvSpPr txBox="1">
            <a:spLocks/>
          </p:cNvSpPr>
          <p:nvPr/>
        </p:nvSpPr>
        <p:spPr bwMode="auto">
          <a:xfrm>
            <a:off x="3757188" y="636865"/>
            <a:ext cx="6041580" cy="244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9pPr>
          </a:lstStyle>
          <a:p>
            <a:r>
              <a:rPr lang="en-US" sz="1200" b="0" i="1" kern="0" dirty="0">
                <a:solidFill>
                  <a:schemeClr val="bg1"/>
                </a:solidFill>
              </a:rPr>
              <a:t>(Simple count of exceedances over 53,852,518 grid-cells x 123 days) </a:t>
            </a:r>
          </a:p>
        </p:txBody>
      </p:sp>
    </p:spTree>
    <p:extLst>
      <p:ext uri="{BB962C8B-B14F-4D97-AF65-F5344CB8AC3E}">
        <p14:creationId xmlns:p14="http://schemas.microsoft.com/office/powerpoint/2010/main" val="123017758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Map&#10;&#10;Description automatically generated">
            <a:extLst>
              <a:ext uri="{FF2B5EF4-FFF2-40B4-BE49-F238E27FC236}">
                <a16:creationId xmlns:a16="http://schemas.microsoft.com/office/drawing/2014/main" id="{DCA96B87-695F-128D-7EA6-860194510D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81" t="6362" r="14524"/>
          <a:stretch/>
        </p:blipFill>
        <p:spPr>
          <a:xfrm>
            <a:off x="6222018" y="3597539"/>
            <a:ext cx="2847462" cy="1929924"/>
          </a:xfrm>
          <a:prstGeom prst="rect">
            <a:avLst/>
          </a:prstGeom>
        </p:spPr>
      </p:pic>
      <p:pic>
        <p:nvPicPr>
          <p:cNvPr id="35" name="Picture 34" descr="Map&#10;&#10;Description automatically generated">
            <a:extLst>
              <a:ext uri="{FF2B5EF4-FFF2-40B4-BE49-F238E27FC236}">
                <a16:creationId xmlns:a16="http://schemas.microsoft.com/office/drawing/2014/main" id="{332F8A03-BF3B-8C84-FBB9-C4483CCB50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59" t="7791" r="14673"/>
          <a:stretch/>
        </p:blipFill>
        <p:spPr>
          <a:xfrm>
            <a:off x="6222018" y="1620362"/>
            <a:ext cx="2847462" cy="1922516"/>
          </a:xfrm>
          <a:prstGeom prst="rect">
            <a:avLst/>
          </a:prstGeom>
        </p:spPr>
      </p:pic>
      <p:pic>
        <p:nvPicPr>
          <p:cNvPr id="19" name="Picture 18" descr="Map&#10;&#10;Description automatically generated">
            <a:extLst>
              <a:ext uri="{FF2B5EF4-FFF2-40B4-BE49-F238E27FC236}">
                <a16:creationId xmlns:a16="http://schemas.microsoft.com/office/drawing/2014/main" id="{D33348A3-315F-A656-3921-8166F866AC6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37" t="9545" r="13958"/>
          <a:stretch/>
        </p:blipFill>
        <p:spPr>
          <a:xfrm>
            <a:off x="142778" y="4400813"/>
            <a:ext cx="2972974" cy="1943834"/>
          </a:xfrm>
          <a:prstGeom prst="rect">
            <a:avLst/>
          </a:prstGeom>
        </p:spPr>
      </p:pic>
      <p:pic>
        <p:nvPicPr>
          <p:cNvPr id="21" name="Picture 20" descr="Map&#10;&#10;Description automatically generated">
            <a:extLst>
              <a:ext uri="{FF2B5EF4-FFF2-40B4-BE49-F238E27FC236}">
                <a16:creationId xmlns:a16="http://schemas.microsoft.com/office/drawing/2014/main" id="{78251660-B7FB-45A6-CB48-30846B15C09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83" t="8583" r="14751"/>
          <a:stretch/>
        </p:blipFill>
        <p:spPr>
          <a:xfrm>
            <a:off x="3176151" y="4397828"/>
            <a:ext cx="2925069" cy="19531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BA63F3-F1D4-DB46-907C-CAA82DC29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2" y="73025"/>
            <a:ext cx="6752521" cy="704850"/>
          </a:xfrm>
        </p:spPr>
        <p:txBody>
          <a:bodyPr/>
          <a:lstStyle/>
          <a:p>
            <a:r>
              <a:rPr lang="en-US" dirty="0"/>
              <a:t>CMAQ-DDM to identify key segments that contribute to O</a:t>
            </a:r>
            <a:r>
              <a:rPr lang="en-US" baseline="-25000" dirty="0"/>
              <a:t>3</a:t>
            </a:r>
            <a:r>
              <a:rPr lang="en-US" dirty="0"/>
              <a:t>, PM</a:t>
            </a:r>
            <a:r>
              <a:rPr lang="en-US" baseline="-25000" dirty="0"/>
              <a:t>2.5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551F84-ED60-7608-B855-C4600DF505AF}"/>
              </a:ext>
            </a:extLst>
          </p:cNvPr>
          <p:cNvSpPr txBox="1"/>
          <p:nvPr/>
        </p:nvSpPr>
        <p:spPr>
          <a:xfrm>
            <a:off x="220028" y="644133"/>
            <a:ext cx="8871953" cy="10310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1400" b="1" u="sng" dirty="0">
                <a:solidFill>
                  <a:schemeClr val="bg1"/>
                </a:solidFill>
              </a:rPr>
              <a:t>DDM sensitivities based on wFlare2 for 4 source groups: </a:t>
            </a:r>
            <a:r>
              <a:rPr lang="en-US" sz="1400" dirty="0">
                <a:solidFill>
                  <a:schemeClr val="bg1"/>
                </a:solidFill>
              </a:rPr>
              <a:t>(1) Flaring and Venting; (2) Fugitives and Pneumatics; (3) Compressor Engines; (4) Pumpjack, Well Drilling and Completions</a:t>
            </a:r>
          </a:p>
          <a:p>
            <a:pPr algn="l"/>
            <a:endParaRPr lang="en-US" sz="500" dirty="0">
              <a:solidFill>
                <a:schemeClr val="bg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Assess O</a:t>
            </a:r>
            <a:r>
              <a:rPr lang="en-US" sz="1400" baseline="-25000" dirty="0">
                <a:solidFill>
                  <a:schemeClr val="bg1"/>
                </a:solidFill>
              </a:rPr>
              <a:t>3</a:t>
            </a:r>
            <a:r>
              <a:rPr lang="en-US" sz="1400" dirty="0">
                <a:solidFill>
                  <a:schemeClr val="bg1"/>
                </a:solidFill>
              </a:rPr>
              <a:t> and PM</a:t>
            </a:r>
            <a:r>
              <a:rPr lang="en-US" sz="1400" baseline="-25000" dirty="0">
                <a:solidFill>
                  <a:schemeClr val="bg1"/>
                </a:solidFill>
              </a:rPr>
              <a:t>2.5</a:t>
            </a:r>
            <a:r>
              <a:rPr lang="en-US" sz="1400" dirty="0">
                <a:solidFill>
                  <a:schemeClr val="bg1"/>
                </a:solidFill>
              </a:rPr>
              <a:t> sensitivity to NO</a:t>
            </a:r>
            <a:r>
              <a:rPr lang="en-US" sz="1400" baseline="-25000" dirty="0">
                <a:solidFill>
                  <a:schemeClr val="bg1"/>
                </a:solidFill>
              </a:rPr>
              <a:t>X</a:t>
            </a:r>
            <a:r>
              <a:rPr lang="en-US" sz="1400" dirty="0">
                <a:solidFill>
                  <a:schemeClr val="bg1"/>
                </a:solidFill>
              </a:rPr>
              <a:t> and VOC emissions from 4 sources groups, and to SO</a:t>
            </a:r>
            <a:r>
              <a:rPr lang="en-US" sz="1400" baseline="-25000" dirty="0">
                <a:solidFill>
                  <a:schemeClr val="bg1"/>
                </a:solidFill>
              </a:rPr>
              <a:t>2</a:t>
            </a:r>
            <a:r>
              <a:rPr lang="en-US" sz="1400" dirty="0">
                <a:solidFill>
                  <a:schemeClr val="bg1"/>
                </a:solidFill>
              </a:rPr>
              <a:t> and PM</a:t>
            </a:r>
            <a:r>
              <a:rPr lang="en-US" sz="1400" baseline="-25000" dirty="0">
                <a:solidFill>
                  <a:schemeClr val="bg1"/>
                </a:solidFill>
              </a:rPr>
              <a:t>2.5</a:t>
            </a:r>
            <a:r>
              <a:rPr lang="en-US" sz="1400" dirty="0">
                <a:solidFill>
                  <a:schemeClr val="bg1"/>
                </a:solidFill>
              </a:rPr>
              <a:t> emissions from group 1 (flaring and venting).</a:t>
            </a:r>
          </a:p>
        </p:txBody>
      </p:sp>
      <p:pic>
        <p:nvPicPr>
          <p:cNvPr id="22" name="Picture 21" descr="Table&#10;&#10;Description automatically generated">
            <a:extLst>
              <a:ext uri="{FF2B5EF4-FFF2-40B4-BE49-F238E27FC236}">
                <a16:creationId xmlns:a16="http://schemas.microsoft.com/office/drawing/2014/main" id="{EF13393F-57D3-4F62-B706-BC31DDBACA1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953" b="44146"/>
          <a:stretch/>
        </p:blipFill>
        <p:spPr>
          <a:xfrm>
            <a:off x="47199" y="1651535"/>
            <a:ext cx="4524801" cy="252342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9326837-152B-5DF6-73C1-A903A921594A}"/>
              </a:ext>
            </a:extLst>
          </p:cNvPr>
          <p:cNvSpPr/>
          <p:nvPr/>
        </p:nvSpPr>
        <p:spPr>
          <a:xfrm>
            <a:off x="598684" y="1659191"/>
            <a:ext cx="3968497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b="1" dirty="0"/>
              <a:t>Oil &amp; Gas sector</a:t>
            </a:r>
          </a:p>
        </p:txBody>
      </p:sp>
      <p:pic>
        <p:nvPicPr>
          <p:cNvPr id="4" name="Picture 3" descr="Table&#10;&#10;Description automatically generated with low confidence">
            <a:extLst>
              <a:ext uri="{FF2B5EF4-FFF2-40B4-BE49-F238E27FC236}">
                <a16:creationId xmlns:a16="http://schemas.microsoft.com/office/drawing/2014/main" id="{87901CC7-D870-170C-E029-7C19F67E450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013" t="56114" r="87127" b="33547"/>
          <a:stretch/>
        </p:blipFill>
        <p:spPr>
          <a:xfrm>
            <a:off x="3956644" y="2081513"/>
            <a:ext cx="536471" cy="9297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E4A9044-2663-4C1B-AB8F-8CE78963845B}"/>
              </a:ext>
            </a:extLst>
          </p:cNvPr>
          <p:cNvSpPr/>
          <p:nvPr/>
        </p:nvSpPr>
        <p:spPr>
          <a:xfrm>
            <a:off x="1663108" y="3578290"/>
            <a:ext cx="52041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50%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594CC6-187E-E509-A398-F43F66F0CAB2}"/>
              </a:ext>
            </a:extLst>
          </p:cNvPr>
          <p:cNvSpPr/>
          <p:nvPr/>
        </p:nvSpPr>
        <p:spPr>
          <a:xfrm>
            <a:off x="1663108" y="2509572"/>
            <a:ext cx="52041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36%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7FAAB4-2876-734A-285B-579B8C56EC7B}"/>
              </a:ext>
            </a:extLst>
          </p:cNvPr>
          <p:cNvSpPr/>
          <p:nvPr/>
        </p:nvSpPr>
        <p:spPr>
          <a:xfrm>
            <a:off x="2745673" y="3716789"/>
            <a:ext cx="52041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73%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81870D-1D9B-357B-C0BE-6C03EABEFFDC}"/>
              </a:ext>
            </a:extLst>
          </p:cNvPr>
          <p:cNvSpPr/>
          <p:nvPr/>
        </p:nvSpPr>
        <p:spPr>
          <a:xfrm>
            <a:off x="2745672" y="3215461"/>
            <a:ext cx="52041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18%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3DD58D-ABE6-E6AA-14D1-6C0BFBF87D5D}"/>
              </a:ext>
            </a:extLst>
          </p:cNvPr>
          <p:cNvSpPr/>
          <p:nvPr/>
        </p:nvSpPr>
        <p:spPr>
          <a:xfrm>
            <a:off x="6737336" y="3208598"/>
            <a:ext cx="19901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Compressors Engines</a:t>
            </a:r>
            <a:endParaRPr lang="en-US" sz="14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193EC5F-1143-998D-A2A3-48378CCBDAE8}"/>
              </a:ext>
            </a:extLst>
          </p:cNvPr>
          <p:cNvSpPr/>
          <p:nvPr/>
        </p:nvSpPr>
        <p:spPr>
          <a:xfrm>
            <a:off x="737336" y="6018371"/>
            <a:ext cx="16196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Flaring and Venting</a:t>
            </a:r>
            <a:endParaRPr lang="en-US" sz="14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12FD68-E4B9-11C5-1132-088C2DDF11FF}"/>
              </a:ext>
            </a:extLst>
          </p:cNvPr>
          <p:cNvSpPr/>
          <p:nvPr/>
        </p:nvSpPr>
        <p:spPr>
          <a:xfrm>
            <a:off x="6361539" y="5176075"/>
            <a:ext cx="296030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Pumpjack, Drilling &amp; Completion</a:t>
            </a:r>
            <a:endParaRPr lang="en-US" sz="1400" b="1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2EEEB35-B920-2BF9-9903-DE002F7EF8F1}"/>
              </a:ext>
            </a:extLst>
          </p:cNvPr>
          <p:cNvSpPr/>
          <p:nvPr/>
        </p:nvSpPr>
        <p:spPr>
          <a:xfrm>
            <a:off x="3305235" y="5759860"/>
            <a:ext cx="76674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</a:t>
            </a:r>
            <a:r>
              <a:rPr lang="en-US" sz="1200" b="1" baseline="-25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</a:t>
            </a:r>
            <a:r>
              <a:rPr lang="en-US" sz="12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_EVOC</a:t>
            </a:r>
            <a:endParaRPr lang="en-US" sz="12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32E85A7-8F2C-7FE7-9184-2C00BAE7B7CA}"/>
              </a:ext>
            </a:extLst>
          </p:cNvPr>
          <p:cNvSpPr/>
          <p:nvPr/>
        </p:nvSpPr>
        <p:spPr>
          <a:xfrm>
            <a:off x="53978" y="5721127"/>
            <a:ext cx="7671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</a:t>
            </a:r>
            <a:r>
              <a:rPr lang="en-US" sz="1200" b="1" baseline="-25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</a:t>
            </a:r>
            <a:r>
              <a:rPr lang="en-US" sz="12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_ENOx</a:t>
            </a:r>
            <a:endParaRPr lang="en-US" sz="12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D111F43-416D-F852-48F7-E211F47B771B}"/>
              </a:ext>
            </a:extLst>
          </p:cNvPr>
          <p:cNvSpPr/>
          <p:nvPr/>
        </p:nvSpPr>
        <p:spPr>
          <a:xfrm>
            <a:off x="6157494" y="3077686"/>
            <a:ext cx="7671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</a:t>
            </a:r>
            <a:r>
              <a:rPr lang="en-US" sz="1200" b="1" baseline="-25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</a:t>
            </a:r>
            <a:r>
              <a:rPr lang="en-US" sz="12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_ENOx</a:t>
            </a:r>
            <a:endParaRPr lang="en-US" sz="12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5735861-8E69-F9C6-9F1E-40393A03E4C7}"/>
              </a:ext>
            </a:extLst>
          </p:cNvPr>
          <p:cNvSpPr/>
          <p:nvPr/>
        </p:nvSpPr>
        <p:spPr>
          <a:xfrm>
            <a:off x="6167768" y="3628777"/>
            <a:ext cx="7671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</a:t>
            </a:r>
            <a:r>
              <a:rPr lang="en-US" sz="1200" b="1" baseline="-25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</a:t>
            </a:r>
            <a:r>
              <a:rPr lang="en-US" sz="12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_ENOx</a:t>
            </a:r>
            <a:endParaRPr lang="en-US" sz="12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F55A0EC-ADC0-5E39-F8DE-5B0ACEB48B7B}"/>
              </a:ext>
            </a:extLst>
          </p:cNvPr>
          <p:cNvSpPr/>
          <p:nvPr/>
        </p:nvSpPr>
        <p:spPr>
          <a:xfrm>
            <a:off x="3890563" y="6023436"/>
            <a:ext cx="16196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Flaring and Venting</a:t>
            </a:r>
            <a:endParaRPr lang="en-US" sz="1400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7E0E8DA-1326-31D2-AF5F-6C38CD1EAF32}"/>
              </a:ext>
            </a:extLst>
          </p:cNvPr>
          <p:cNvSpPr/>
          <p:nvPr/>
        </p:nvSpPr>
        <p:spPr bwMode="auto">
          <a:xfrm>
            <a:off x="1165811" y="4477908"/>
            <a:ext cx="346841" cy="274320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med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07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8F508C2-430E-FDC2-58C6-BD290E515656}"/>
              </a:ext>
            </a:extLst>
          </p:cNvPr>
          <p:cNvSpPr/>
          <p:nvPr/>
        </p:nvSpPr>
        <p:spPr bwMode="auto">
          <a:xfrm>
            <a:off x="4204420" y="4486000"/>
            <a:ext cx="346841" cy="274320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med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07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AC16AD0-8A2F-0106-24CE-106287B1695E}"/>
              </a:ext>
            </a:extLst>
          </p:cNvPr>
          <p:cNvSpPr/>
          <p:nvPr/>
        </p:nvSpPr>
        <p:spPr>
          <a:xfrm>
            <a:off x="109477" y="6463920"/>
            <a:ext cx="90345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>
                <a:solidFill>
                  <a:schemeClr val="bg1"/>
                </a:solidFill>
              </a:rPr>
              <a:t>Strong O</a:t>
            </a:r>
            <a:r>
              <a:rPr lang="en-US" sz="1400" baseline="-25000" dirty="0">
                <a:solidFill>
                  <a:schemeClr val="bg1"/>
                </a:solidFill>
              </a:rPr>
              <a:t>3 </a:t>
            </a:r>
            <a:r>
              <a:rPr lang="en-US" sz="1400" dirty="0">
                <a:solidFill>
                  <a:schemeClr val="bg1"/>
                </a:solidFill>
              </a:rPr>
              <a:t>sensitivities to NO</a:t>
            </a:r>
            <a:r>
              <a:rPr lang="en-US" sz="1400" baseline="-25000" dirty="0">
                <a:solidFill>
                  <a:schemeClr val="bg1"/>
                </a:solidFill>
              </a:rPr>
              <a:t>X</a:t>
            </a:r>
            <a:r>
              <a:rPr lang="en-US" sz="1400" dirty="0">
                <a:solidFill>
                  <a:schemeClr val="bg1"/>
                </a:solidFill>
              </a:rPr>
              <a:t> emissions from Compressor Engines and Pumpjack/Drilling/Completion</a:t>
            </a:r>
          </a:p>
        </p:txBody>
      </p:sp>
      <p:pic>
        <p:nvPicPr>
          <p:cNvPr id="16" name="Picture 15" descr="Map&#10;&#10;Description automatically generated">
            <a:extLst>
              <a:ext uri="{FF2B5EF4-FFF2-40B4-BE49-F238E27FC236}">
                <a16:creationId xmlns:a16="http://schemas.microsoft.com/office/drawing/2014/main" id="{63936E7B-0D2E-8534-4034-3001B52ED35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1052" t="3909" r="2117" b="3687"/>
          <a:stretch/>
        </p:blipFill>
        <p:spPr>
          <a:xfrm rot="5400000">
            <a:off x="7461129" y="4578172"/>
            <a:ext cx="369333" cy="292506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DE0A44A-F0DA-5DBE-043D-7E531AC4337F}"/>
              </a:ext>
            </a:extLst>
          </p:cNvPr>
          <p:cNvSpPr/>
          <p:nvPr/>
        </p:nvSpPr>
        <p:spPr>
          <a:xfrm>
            <a:off x="7175807" y="5607933"/>
            <a:ext cx="9399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O</a:t>
            </a:r>
            <a:r>
              <a:rPr lang="en-US" sz="1200" b="1" baseline="-25000" dirty="0">
                <a:solidFill>
                  <a:schemeClr val="bg1"/>
                </a:solidFill>
              </a:rPr>
              <a:t>3</a:t>
            </a:r>
            <a:r>
              <a:rPr lang="en-US" sz="1200" b="1" dirty="0">
                <a:solidFill>
                  <a:schemeClr val="bg1"/>
                </a:solidFill>
              </a:rPr>
              <a:t> (</a:t>
            </a:r>
            <a:r>
              <a:rPr lang="en-US" sz="1200" b="1" dirty="0" err="1">
                <a:solidFill>
                  <a:schemeClr val="bg1"/>
                </a:solidFill>
              </a:rPr>
              <a:t>ppbV</a:t>
            </a:r>
            <a:r>
              <a:rPr lang="en-US" sz="1200" b="1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984768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FBEB8-E806-FD4E-A786-77B11DDF7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FF00"/>
                </a:solidFill>
                <a:latin typeface="+mn-lt"/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D0EA6-C3CD-5440-93A5-280EBF407A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00" y="664308"/>
            <a:ext cx="8931885" cy="5029200"/>
          </a:xfrm>
        </p:spPr>
        <p:txBody>
          <a:bodyPr>
            <a:normAutofit fontScale="92500"/>
          </a:bodyPr>
          <a:lstStyle/>
          <a:p>
            <a:r>
              <a:rPr lang="en-US" sz="1600" dirty="0"/>
              <a:t>Impact of flaring and venting on O</a:t>
            </a:r>
            <a:r>
              <a:rPr lang="en-US" sz="1600" baseline="-25000" dirty="0"/>
              <a:t>3</a:t>
            </a:r>
            <a:r>
              <a:rPr lang="en-US" sz="1600" dirty="0"/>
              <a:t> concentration is significant and is stronger in winter (up to 5 ppb; 18% in MDA8O3) than in summer months (up to 2 ppb; 5%)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Highest impacts often mostly occurred over O&amp;G production basin where VIIRS flares were detected not captured in NEI). Denver Basin observed the highest impact on O</a:t>
            </a:r>
            <a:r>
              <a:rPr lang="en-US" sz="1600" baseline="-25000" dirty="0"/>
              <a:t>3 </a:t>
            </a:r>
            <a:r>
              <a:rPr lang="en-US" sz="1600" dirty="0"/>
              <a:t>and PM</a:t>
            </a:r>
            <a:r>
              <a:rPr lang="en-US" sz="1600" baseline="-25000" dirty="0"/>
              <a:t>2.5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O</a:t>
            </a:r>
            <a:r>
              <a:rPr lang="en-US" sz="1600" baseline="-25000" dirty="0"/>
              <a:t>3</a:t>
            </a:r>
            <a:r>
              <a:rPr lang="en-US" sz="1600" dirty="0"/>
              <a:t> is more sensitive to VOC than to NO</a:t>
            </a:r>
            <a:r>
              <a:rPr lang="en-US" sz="1600" baseline="-25000" dirty="0"/>
              <a:t>X</a:t>
            </a:r>
            <a:r>
              <a:rPr lang="en-US" sz="1600" dirty="0"/>
              <a:t> emissions from flaring and venting. O</a:t>
            </a:r>
            <a:r>
              <a:rPr lang="en-US" sz="1600" baseline="-25000" dirty="0"/>
              <a:t>3</a:t>
            </a:r>
            <a:r>
              <a:rPr lang="en-US" sz="1600" dirty="0"/>
              <a:t> has strongest sensitivity to NO</a:t>
            </a:r>
            <a:r>
              <a:rPr lang="en-US" sz="1600" baseline="-25000" dirty="0"/>
              <a:t>X </a:t>
            </a:r>
            <a:r>
              <a:rPr lang="en-US" sz="1600" dirty="0"/>
              <a:t>from compressor engines, pumpjack engines and well drilling and completions</a:t>
            </a:r>
            <a:endParaRPr lang="en-US" sz="1600" baseline="-25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Strongest impact on NO</a:t>
            </a:r>
            <a:r>
              <a:rPr lang="en-US" sz="1600" baseline="-25000" dirty="0"/>
              <a:t>2</a:t>
            </a:r>
            <a:r>
              <a:rPr lang="en-US" sz="1600" dirty="0"/>
              <a:t> in </a:t>
            </a:r>
            <a:r>
              <a:rPr lang="en-US" sz="1600" b="0" dirty="0">
                <a:solidFill>
                  <a:schemeClr val="bg1"/>
                </a:solidFill>
                <a:latin typeface="+mn-lt"/>
              </a:rPr>
              <a:t>Appalachian basin is subject to uncertainty in NO</a:t>
            </a:r>
            <a:r>
              <a:rPr lang="en-US" sz="1600" b="0" baseline="-25000" dirty="0">
                <a:solidFill>
                  <a:schemeClr val="bg1"/>
                </a:solidFill>
                <a:latin typeface="+mn-lt"/>
              </a:rPr>
              <a:t>X</a:t>
            </a:r>
            <a:r>
              <a:rPr lang="en-US" sz="1600" b="0" dirty="0">
                <a:solidFill>
                  <a:schemeClr val="bg1"/>
                </a:solidFill>
                <a:latin typeface="+mn-lt"/>
              </a:rPr>
              <a:t> emissions in Pennsylvania</a:t>
            </a:r>
            <a:r>
              <a:rPr lang="en-US" sz="1600" dirty="0"/>
              <a:t>. Denver Basin observes the second highest impact on NO</a:t>
            </a:r>
            <a:r>
              <a:rPr lang="en-US" sz="1600" baseline="-25000" dirty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Large uncertainties exist in current estimations of flaring and venting emissions. We have developed an approach that augments flaring emissions estimates from VIIRS-based satellite retrievals to identify flare locations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Additional improvements in emission inventory are needed for better quantification of air quality and health impacts</a:t>
            </a:r>
          </a:p>
          <a:p>
            <a:pPr marL="0" indent="0">
              <a:buNone/>
            </a:pPr>
            <a:endParaRPr lang="en-US" sz="1600" b="1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1600" b="1" dirty="0">
                <a:solidFill>
                  <a:srgbClr val="FFFF00"/>
                </a:solidFill>
              </a:rPr>
              <a:t>Next Steps</a:t>
            </a:r>
          </a:p>
          <a:p>
            <a:pPr lvl="1"/>
            <a:endParaRPr lang="en-US" sz="1600" dirty="0"/>
          </a:p>
          <a:p>
            <a:pPr lvl="1"/>
            <a:r>
              <a:rPr lang="en-US" sz="1600" dirty="0"/>
              <a:t>Continue perform CMAQ-DDM analysis for summer and winter months</a:t>
            </a:r>
          </a:p>
          <a:p>
            <a:pPr lvl="1"/>
            <a:r>
              <a:rPr lang="en-US" sz="1600" dirty="0"/>
              <a:t>Perform health-risk assessment due to O</a:t>
            </a:r>
            <a:r>
              <a:rPr lang="en-US" sz="1600" baseline="-25000" dirty="0"/>
              <a:t>3</a:t>
            </a:r>
            <a:r>
              <a:rPr lang="en-US" sz="1600" dirty="0"/>
              <a:t>, PM</a:t>
            </a:r>
            <a:r>
              <a:rPr lang="en-US" sz="1600" baseline="-25000" dirty="0"/>
              <a:t>2.5</a:t>
            </a:r>
            <a:r>
              <a:rPr lang="en-US" sz="1600" dirty="0"/>
              <a:t> and NO</a:t>
            </a:r>
            <a:r>
              <a:rPr lang="en-US" sz="1600" baseline="-25000" dirty="0"/>
              <a:t>2</a:t>
            </a:r>
            <a:r>
              <a:rPr lang="en-US" sz="1600" dirty="0"/>
              <a:t> based on DDM results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7480364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ky, outdoor, water, building&#10;&#10;Description automatically generated">
            <a:extLst>
              <a:ext uri="{FF2B5EF4-FFF2-40B4-BE49-F238E27FC236}">
                <a16:creationId xmlns:a16="http://schemas.microsoft.com/office/drawing/2014/main" id="{81ADF15A-CFDD-4705-8F3F-A08A2C8E3E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2" r="38537" b="-1"/>
          <a:stretch/>
        </p:blipFill>
        <p:spPr>
          <a:xfrm>
            <a:off x="621140" y="995749"/>
            <a:ext cx="4029074" cy="41783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3D4419A-2F6A-4F67-8E52-663406760E09}"/>
              </a:ext>
            </a:extLst>
          </p:cNvPr>
          <p:cNvSpPr/>
          <p:nvPr/>
        </p:nvSpPr>
        <p:spPr>
          <a:xfrm>
            <a:off x="3553185" y="5841097"/>
            <a:ext cx="266822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Thank you</a:t>
            </a:r>
            <a:endParaRPr lang="en-US" sz="3000" dirty="0">
              <a:solidFill>
                <a:srgbClr val="FFFF00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0BB39D8-1CE7-8344-AB70-49E927AA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299" y="995749"/>
            <a:ext cx="3285268" cy="219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xtraction Oil &amp; Gas well pad site near Windsor, Colorado. (Photo by Ted Wood/The Story Group)">
            <a:extLst>
              <a:ext uri="{FF2B5EF4-FFF2-40B4-BE49-F238E27FC236}">
                <a16:creationId xmlns:a16="http://schemas.microsoft.com/office/drawing/2014/main" id="{ADEE50F1-6D7D-D64A-AE30-4D615F1B4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006" y="3421259"/>
            <a:ext cx="2795855" cy="2096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7FAFEE-B104-D54C-BDC2-A1ED5057DC5C}"/>
              </a:ext>
            </a:extLst>
          </p:cNvPr>
          <p:cNvSpPr txBox="1"/>
          <p:nvPr/>
        </p:nvSpPr>
        <p:spPr>
          <a:xfrm>
            <a:off x="6811278" y="5540080"/>
            <a:ext cx="144018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dirty="0">
                <a:solidFill>
                  <a:schemeClr val="bg1"/>
                </a:solidFill>
              </a:rPr>
              <a:t>Ted Wood/Photo Group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8AC93B-411D-E54B-928B-14BE429640CB}"/>
              </a:ext>
            </a:extLst>
          </p:cNvPr>
          <p:cNvSpPr/>
          <p:nvPr/>
        </p:nvSpPr>
        <p:spPr>
          <a:xfrm>
            <a:off x="6981622" y="3165129"/>
            <a:ext cx="1369286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50" dirty="0">
                <a:solidFill>
                  <a:schemeClr val="bg1"/>
                </a:solidFill>
              </a:rPr>
              <a:t>Frans </a:t>
            </a:r>
            <a:r>
              <a:rPr lang="en-US" sz="750" dirty="0" err="1">
                <a:solidFill>
                  <a:schemeClr val="bg1"/>
                </a:solidFill>
              </a:rPr>
              <a:t>Lanting</a:t>
            </a:r>
            <a:r>
              <a:rPr lang="en-US" sz="750" dirty="0">
                <a:solidFill>
                  <a:schemeClr val="bg1"/>
                </a:solidFill>
              </a:rPr>
              <a:t>/Getty Images</a:t>
            </a:r>
          </a:p>
        </p:txBody>
      </p:sp>
    </p:spTree>
    <p:extLst>
      <p:ext uri="{BB962C8B-B14F-4D97-AF65-F5344CB8AC3E}">
        <p14:creationId xmlns:p14="http://schemas.microsoft.com/office/powerpoint/2010/main" val="42213483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Map&#10;&#10;Description automatically generated">
            <a:extLst>
              <a:ext uri="{FF2B5EF4-FFF2-40B4-BE49-F238E27FC236}">
                <a16:creationId xmlns:a16="http://schemas.microsoft.com/office/drawing/2014/main" id="{344A0A58-9E9E-B539-3CEF-F8EA6F2A6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833" y="3758010"/>
            <a:ext cx="4529268" cy="2652034"/>
          </a:xfrm>
          <a:prstGeom prst="rect">
            <a:avLst/>
          </a:prstGeom>
        </p:spPr>
      </p:pic>
      <p:pic>
        <p:nvPicPr>
          <p:cNvPr id="28" name="Picture 27" descr="Map&#10;&#10;Description automatically generated">
            <a:extLst>
              <a:ext uri="{FF2B5EF4-FFF2-40B4-BE49-F238E27FC236}">
                <a16:creationId xmlns:a16="http://schemas.microsoft.com/office/drawing/2014/main" id="{2244E317-3AC0-BD4F-CF9C-0B30749EEF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9107" y="3752249"/>
            <a:ext cx="4539107" cy="2657795"/>
          </a:xfrm>
          <a:prstGeom prst="rect">
            <a:avLst/>
          </a:prstGeom>
        </p:spPr>
      </p:pic>
      <p:pic>
        <p:nvPicPr>
          <p:cNvPr id="25" name="Picture 24" descr="Map&#10;&#10;Description automatically generated">
            <a:extLst>
              <a:ext uri="{FF2B5EF4-FFF2-40B4-BE49-F238E27FC236}">
                <a16:creationId xmlns:a16="http://schemas.microsoft.com/office/drawing/2014/main" id="{2330A8F6-6D4C-6BFF-EF12-83A2756C71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839" y="959065"/>
            <a:ext cx="4539107" cy="2657795"/>
          </a:xfrm>
          <a:prstGeom prst="rect">
            <a:avLst/>
          </a:prstGeom>
        </p:spPr>
      </p:pic>
      <p:pic>
        <p:nvPicPr>
          <p:cNvPr id="23" name="Picture 22" descr="Map&#10;&#10;Description automatically generated">
            <a:extLst>
              <a:ext uri="{FF2B5EF4-FFF2-40B4-BE49-F238E27FC236}">
                <a16:creationId xmlns:a16="http://schemas.microsoft.com/office/drawing/2014/main" id="{8B23CEDF-0963-D144-2AB8-97853388E8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959066"/>
            <a:ext cx="4506214" cy="26577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DCEA78-1D27-4D9E-A132-4FCE289A7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8785"/>
            <a:ext cx="5534526" cy="657520"/>
          </a:xfrm>
        </p:spPr>
        <p:txBody>
          <a:bodyPr/>
          <a:lstStyle/>
          <a:p>
            <a:r>
              <a:rPr lang="en-US" sz="1800" b="1" dirty="0">
                <a:solidFill>
                  <a:srgbClr val="FFFF00"/>
                </a:solidFill>
                <a:latin typeface="+mn-lt"/>
              </a:rPr>
              <a:t>Annual Average (wFlare1 – </a:t>
            </a:r>
            <a:r>
              <a:rPr lang="en-US" sz="1800" b="1" dirty="0" err="1">
                <a:solidFill>
                  <a:srgbClr val="FFFF00"/>
                </a:solidFill>
                <a:latin typeface="+mn-lt"/>
              </a:rPr>
              <a:t>woFlare</a:t>
            </a:r>
            <a:r>
              <a:rPr lang="en-US" sz="1800" b="1" dirty="0">
                <a:solidFill>
                  <a:srgbClr val="FFFF00"/>
                </a:solidFill>
                <a:latin typeface="+mn-lt"/>
              </a:rPr>
              <a:t>)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69300D9-D958-FB01-7E43-C8892A005913}"/>
              </a:ext>
            </a:extLst>
          </p:cNvPr>
          <p:cNvSpPr txBox="1">
            <a:spLocks/>
          </p:cNvSpPr>
          <p:nvPr/>
        </p:nvSpPr>
        <p:spPr bwMode="auto">
          <a:xfrm>
            <a:off x="2193185" y="677537"/>
            <a:ext cx="3999389" cy="316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9pPr>
          </a:lstStyle>
          <a:p>
            <a:pPr algn="ctr"/>
            <a:r>
              <a:rPr lang="en-US" sz="1600" kern="0" dirty="0">
                <a:solidFill>
                  <a:schemeClr val="bg1"/>
                </a:solidFill>
              </a:rPr>
              <a:t>Annual Average Difference (ppb)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D3E2AE7-4FC6-46CF-784D-C455AD5FA224}"/>
              </a:ext>
            </a:extLst>
          </p:cNvPr>
          <p:cNvSpPr txBox="1">
            <a:spLocks/>
          </p:cNvSpPr>
          <p:nvPr/>
        </p:nvSpPr>
        <p:spPr bwMode="auto">
          <a:xfrm>
            <a:off x="1167182" y="3155091"/>
            <a:ext cx="2140461" cy="547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9pPr>
          </a:lstStyle>
          <a:p>
            <a:pPr algn="ctr"/>
            <a:r>
              <a:rPr lang="en-US" sz="1600" kern="0" dirty="0">
                <a:solidFill>
                  <a:schemeClr val="tx1"/>
                </a:solidFill>
              </a:rPr>
              <a:t>O</a:t>
            </a:r>
            <a:r>
              <a:rPr lang="en-US" sz="1600" kern="0" baseline="-25000" dirty="0">
                <a:solidFill>
                  <a:schemeClr val="tx1"/>
                </a:solidFill>
              </a:rPr>
              <a:t>3</a:t>
            </a:r>
            <a:r>
              <a:rPr lang="en-US" sz="1600" kern="0" dirty="0">
                <a:solidFill>
                  <a:schemeClr val="tx1"/>
                </a:solidFill>
              </a:rPr>
              <a:t> MDA8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6476110-0B27-42FA-AFF2-36DE25AE63BC}"/>
              </a:ext>
            </a:extLst>
          </p:cNvPr>
          <p:cNvSpPr txBox="1">
            <a:spLocks/>
          </p:cNvSpPr>
          <p:nvPr/>
        </p:nvSpPr>
        <p:spPr bwMode="auto">
          <a:xfrm>
            <a:off x="5534527" y="3153246"/>
            <a:ext cx="2140461" cy="547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9pPr>
          </a:lstStyle>
          <a:p>
            <a:pPr algn="ctr"/>
            <a:r>
              <a:rPr lang="en-US" sz="1600" kern="0" dirty="0">
                <a:solidFill>
                  <a:schemeClr val="tx1"/>
                </a:solidFill>
              </a:rPr>
              <a:t>PM</a:t>
            </a:r>
            <a:r>
              <a:rPr lang="en-US" sz="1600" kern="0" baseline="-25000" dirty="0">
                <a:solidFill>
                  <a:schemeClr val="tx1"/>
                </a:solidFill>
              </a:rPr>
              <a:t>2.5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636E0EE-41AD-2637-9763-883DECBA8823}"/>
              </a:ext>
            </a:extLst>
          </p:cNvPr>
          <p:cNvSpPr txBox="1">
            <a:spLocks/>
          </p:cNvSpPr>
          <p:nvPr/>
        </p:nvSpPr>
        <p:spPr bwMode="auto">
          <a:xfrm>
            <a:off x="1122954" y="5782048"/>
            <a:ext cx="2140461" cy="547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9pPr>
          </a:lstStyle>
          <a:p>
            <a:pPr algn="ctr"/>
            <a:r>
              <a:rPr lang="en-US" sz="1600" kern="0" dirty="0">
                <a:solidFill>
                  <a:schemeClr val="tx1"/>
                </a:solidFill>
              </a:rPr>
              <a:t>O</a:t>
            </a:r>
            <a:r>
              <a:rPr lang="en-US" sz="1600" kern="0" baseline="-25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FA0A75A1-A4BE-ADCB-166B-55C3360A2A86}"/>
              </a:ext>
            </a:extLst>
          </p:cNvPr>
          <p:cNvSpPr txBox="1">
            <a:spLocks/>
          </p:cNvSpPr>
          <p:nvPr/>
        </p:nvSpPr>
        <p:spPr bwMode="auto">
          <a:xfrm>
            <a:off x="5718594" y="5793905"/>
            <a:ext cx="2140461" cy="547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9pPr>
          </a:lstStyle>
          <a:p>
            <a:pPr algn="ctr"/>
            <a:r>
              <a:rPr lang="en-US" sz="1600" kern="0" dirty="0">
                <a:solidFill>
                  <a:schemeClr val="tx1"/>
                </a:solidFill>
              </a:rPr>
              <a:t>NO</a:t>
            </a:r>
            <a:r>
              <a:rPr lang="en-US" sz="1600" kern="0" baseline="-25000" dirty="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3464016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998461D8-7508-C042-BF4A-7CE6052F66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439" y="986905"/>
            <a:ext cx="4514311" cy="26253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DCEA78-1D27-4D9E-A132-4FCE289A7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8785"/>
            <a:ext cx="5534526" cy="657520"/>
          </a:xfrm>
        </p:spPr>
        <p:txBody>
          <a:bodyPr/>
          <a:lstStyle/>
          <a:p>
            <a:r>
              <a:rPr lang="en-US" sz="1800" b="1" dirty="0">
                <a:solidFill>
                  <a:srgbClr val="FFFF00"/>
                </a:solidFill>
                <a:latin typeface="+mn-lt"/>
              </a:rPr>
              <a:t>Highest Impact Analyses (wFlare1 – </a:t>
            </a:r>
            <a:r>
              <a:rPr lang="en-US" sz="1800" b="1" dirty="0" err="1">
                <a:solidFill>
                  <a:srgbClr val="FFFF00"/>
                </a:solidFill>
                <a:latin typeface="+mn-lt"/>
              </a:rPr>
              <a:t>woFlare</a:t>
            </a:r>
            <a:r>
              <a:rPr lang="en-US" sz="1800" b="1" dirty="0">
                <a:solidFill>
                  <a:srgbClr val="FFFF00"/>
                </a:solidFill>
                <a:latin typeface="+mn-lt"/>
              </a:rPr>
              <a:t>)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69300D9-D958-FB01-7E43-C8892A005913}"/>
              </a:ext>
            </a:extLst>
          </p:cNvPr>
          <p:cNvSpPr txBox="1">
            <a:spLocks/>
          </p:cNvSpPr>
          <p:nvPr/>
        </p:nvSpPr>
        <p:spPr bwMode="auto">
          <a:xfrm>
            <a:off x="2193185" y="677537"/>
            <a:ext cx="3999389" cy="316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9pPr>
          </a:lstStyle>
          <a:p>
            <a:pPr algn="ctr"/>
            <a:r>
              <a:rPr lang="en-US" sz="1600" kern="0" dirty="0">
                <a:solidFill>
                  <a:schemeClr val="bg1"/>
                </a:solidFill>
              </a:rPr>
              <a:t>Annual Maximum Difference (ppb)</a:t>
            </a:r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85E92670-9F10-B23B-33C3-4802C614C9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9107" y="994389"/>
            <a:ext cx="4474824" cy="2620156"/>
          </a:xfrm>
          <a:prstGeom prst="rect">
            <a:avLst/>
          </a:prstGeom>
        </p:spPr>
      </p:pic>
      <p:pic>
        <p:nvPicPr>
          <p:cNvPr id="13" name="Picture 12" descr="Map&#10;&#10;Description automatically generated">
            <a:extLst>
              <a:ext uri="{FF2B5EF4-FFF2-40B4-BE49-F238E27FC236}">
                <a16:creationId xmlns:a16="http://schemas.microsoft.com/office/drawing/2014/main" id="{D7C9B219-EA19-D8D4-2205-B2D790E853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9107" y="3668056"/>
            <a:ext cx="4474824" cy="2620156"/>
          </a:xfrm>
          <a:prstGeom prst="rect">
            <a:avLst/>
          </a:prstGeom>
        </p:spPr>
      </p:pic>
      <p:pic>
        <p:nvPicPr>
          <p:cNvPr id="15" name="Picture 14" descr="Map&#10;&#10;Description automatically generated">
            <a:extLst>
              <a:ext uri="{FF2B5EF4-FFF2-40B4-BE49-F238E27FC236}">
                <a16:creationId xmlns:a16="http://schemas.microsoft.com/office/drawing/2014/main" id="{048C1991-98DA-B5F6-578C-BC685B154D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3668057"/>
            <a:ext cx="4474824" cy="2620156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3D3E2AE7-4FC6-46CF-784D-C455AD5FA224}"/>
              </a:ext>
            </a:extLst>
          </p:cNvPr>
          <p:cNvSpPr txBox="1">
            <a:spLocks/>
          </p:cNvSpPr>
          <p:nvPr/>
        </p:nvSpPr>
        <p:spPr bwMode="auto">
          <a:xfrm>
            <a:off x="1167182" y="3155091"/>
            <a:ext cx="2140461" cy="547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9pPr>
          </a:lstStyle>
          <a:p>
            <a:pPr algn="ctr"/>
            <a:r>
              <a:rPr lang="en-US" sz="1600" kern="0" dirty="0">
                <a:solidFill>
                  <a:schemeClr val="tx1"/>
                </a:solidFill>
              </a:rPr>
              <a:t>O</a:t>
            </a:r>
            <a:r>
              <a:rPr lang="en-US" sz="1600" kern="0" baseline="-25000" dirty="0">
                <a:solidFill>
                  <a:schemeClr val="tx1"/>
                </a:solidFill>
              </a:rPr>
              <a:t>3</a:t>
            </a:r>
            <a:r>
              <a:rPr lang="en-US" sz="1600" kern="0" dirty="0">
                <a:solidFill>
                  <a:schemeClr val="tx1"/>
                </a:solidFill>
              </a:rPr>
              <a:t> MDA8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6476110-0B27-42FA-AFF2-36DE25AE63BC}"/>
              </a:ext>
            </a:extLst>
          </p:cNvPr>
          <p:cNvSpPr txBox="1">
            <a:spLocks/>
          </p:cNvSpPr>
          <p:nvPr/>
        </p:nvSpPr>
        <p:spPr bwMode="auto">
          <a:xfrm>
            <a:off x="5534527" y="3153246"/>
            <a:ext cx="2140461" cy="547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9pPr>
          </a:lstStyle>
          <a:p>
            <a:pPr algn="ctr"/>
            <a:r>
              <a:rPr lang="en-US" sz="1600" kern="0" dirty="0">
                <a:solidFill>
                  <a:schemeClr val="tx1"/>
                </a:solidFill>
              </a:rPr>
              <a:t>PM</a:t>
            </a:r>
            <a:r>
              <a:rPr lang="en-US" sz="1600" kern="0" baseline="-25000" dirty="0">
                <a:solidFill>
                  <a:schemeClr val="tx1"/>
                </a:solidFill>
              </a:rPr>
              <a:t>2.5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636E0EE-41AD-2637-9763-883DECBA8823}"/>
              </a:ext>
            </a:extLst>
          </p:cNvPr>
          <p:cNvSpPr txBox="1">
            <a:spLocks/>
          </p:cNvSpPr>
          <p:nvPr/>
        </p:nvSpPr>
        <p:spPr bwMode="auto">
          <a:xfrm>
            <a:off x="1122954" y="5782048"/>
            <a:ext cx="2140461" cy="547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9pPr>
          </a:lstStyle>
          <a:p>
            <a:pPr algn="ctr"/>
            <a:r>
              <a:rPr lang="en-US" sz="1600" kern="0" dirty="0">
                <a:solidFill>
                  <a:schemeClr val="tx1"/>
                </a:solidFill>
              </a:rPr>
              <a:t>O</a:t>
            </a:r>
            <a:r>
              <a:rPr lang="en-US" sz="1600" kern="0" baseline="-25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FA0A75A1-A4BE-ADCB-166B-55C3360A2A86}"/>
              </a:ext>
            </a:extLst>
          </p:cNvPr>
          <p:cNvSpPr txBox="1">
            <a:spLocks/>
          </p:cNvSpPr>
          <p:nvPr/>
        </p:nvSpPr>
        <p:spPr bwMode="auto">
          <a:xfrm>
            <a:off x="5718594" y="5793905"/>
            <a:ext cx="2140461" cy="547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9pPr>
          </a:lstStyle>
          <a:p>
            <a:pPr algn="ctr"/>
            <a:r>
              <a:rPr lang="en-US" sz="1600" kern="0" dirty="0">
                <a:solidFill>
                  <a:schemeClr val="tx1"/>
                </a:solidFill>
              </a:rPr>
              <a:t>NO</a:t>
            </a:r>
            <a:r>
              <a:rPr lang="en-US" sz="1600" kern="0" baseline="-25000" dirty="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5586867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EE86DF9B-31C1-1DA8-0F29-4E555B5C52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791984"/>
            <a:ext cx="4530752" cy="2652903"/>
          </a:xfrm>
          <a:prstGeom prst="rect">
            <a:avLst/>
          </a:prstGeom>
        </p:spPr>
      </p:pic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E5A5F857-7A34-08BD-761F-C806FE7A83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732" y="3777840"/>
            <a:ext cx="4578878" cy="2681083"/>
          </a:xfrm>
          <a:prstGeom prst="rect">
            <a:avLst/>
          </a:prstGeom>
        </p:spPr>
      </p:pic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202263D9-248F-9A57-4D51-DBEC158F10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59717"/>
            <a:ext cx="4530751" cy="2652902"/>
          </a:xfrm>
          <a:prstGeom prst="rect">
            <a:avLst/>
          </a:prstGeom>
        </p:spPr>
      </p:pic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5C67C78A-97B9-899F-3356-201C7C50E0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9732" y="1045573"/>
            <a:ext cx="4578878" cy="26810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DCEA78-1D27-4D9E-A132-4FCE289A7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8785"/>
            <a:ext cx="5534526" cy="657520"/>
          </a:xfrm>
        </p:spPr>
        <p:txBody>
          <a:bodyPr/>
          <a:lstStyle/>
          <a:p>
            <a:r>
              <a:rPr lang="en-US" sz="1800" b="1" dirty="0">
                <a:solidFill>
                  <a:srgbClr val="FFFF00"/>
                </a:solidFill>
                <a:latin typeface="+mn-lt"/>
              </a:rPr>
              <a:t>Annual Average (wFlare2 – </a:t>
            </a:r>
            <a:r>
              <a:rPr lang="en-US" sz="1800" b="1" dirty="0" err="1">
                <a:solidFill>
                  <a:srgbClr val="FFFF00"/>
                </a:solidFill>
                <a:latin typeface="+mn-lt"/>
              </a:rPr>
              <a:t>woFlare</a:t>
            </a:r>
            <a:r>
              <a:rPr lang="en-US" sz="1800" b="1" dirty="0">
                <a:solidFill>
                  <a:srgbClr val="FFFF00"/>
                </a:solidFill>
                <a:latin typeface="+mn-lt"/>
              </a:rPr>
              <a:t>)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69300D9-D958-FB01-7E43-C8892A005913}"/>
              </a:ext>
            </a:extLst>
          </p:cNvPr>
          <p:cNvSpPr txBox="1">
            <a:spLocks/>
          </p:cNvSpPr>
          <p:nvPr/>
        </p:nvSpPr>
        <p:spPr bwMode="auto">
          <a:xfrm>
            <a:off x="2193185" y="677537"/>
            <a:ext cx="3999389" cy="316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9pPr>
          </a:lstStyle>
          <a:p>
            <a:pPr algn="ctr"/>
            <a:r>
              <a:rPr lang="en-US" sz="1600" kern="0" dirty="0">
                <a:solidFill>
                  <a:schemeClr val="bg1"/>
                </a:solidFill>
              </a:rPr>
              <a:t>Annual Average Difference (ppb)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D3E2AE7-4FC6-46CF-784D-C455AD5FA224}"/>
              </a:ext>
            </a:extLst>
          </p:cNvPr>
          <p:cNvSpPr txBox="1">
            <a:spLocks/>
          </p:cNvSpPr>
          <p:nvPr/>
        </p:nvSpPr>
        <p:spPr bwMode="auto">
          <a:xfrm>
            <a:off x="1167182" y="3293213"/>
            <a:ext cx="2140461" cy="409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9pPr>
          </a:lstStyle>
          <a:p>
            <a:pPr algn="ctr"/>
            <a:r>
              <a:rPr lang="en-US" sz="1600" kern="0" dirty="0">
                <a:solidFill>
                  <a:schemeClr val="tx1"/>
                </a:solidFill>
              </a:rPr>
              <a:t>O</a:t>
            </a:r>
            <a:r>
              <a:rPr lang="en-US" sz="1600" kern="0" baseline="-25000" dirty="0">
                <a:solidFill>
                  <a:schemeClr val="tx1"/>
                </a:solidFill>
              </a:rPr>
              <a:t>3</a:t>
            </a:r>
            <a:r>
              <a:rPr lang="en-US" sz="1600" kern="0" dirty="0">
                <a:solidFill>
                  <a:schemeClr val="tx1"/>
                </a:solidFill>
              </a:rPr>
              <a:t> MDA8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6476110-0B27-42FA-AFF2-36DE25AE63BC}"/>
              </a:ext>
            </a:extLst>
          </p:cNvPr>
          <p:cNvSpPr txBox="1">
            <a:spLocks/>
          </p:cNvSpPr>
          <p:nvPr/>
        </p:nvSpPr>
        <p:spPr bwMode="auto">
          <a:xfrm>
            <a:off x="5534527" y="3293214"/>
            <a:ext cx="2140461" cy="40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9pPr>
          </a:lstStyle>
          <a:p>
            <a:pPr algn="ctr"/>
            <a:r>
              <a:rPr lang="en-US" sz="1600" kern="0" dirty="0">
                <a:solidFill>
                  <a:schemeClr val="tx1"/>
                </a:solidFill>
              </a:rPr>
              <a:t>PM</a:t>
            </a:r>
            <a:r>
              <a:rPr lang="en-US" sz="1600" kern="0" baseline="-25000" dirty="0">
                <a:solidFill>
                  <a:schemeClr val="tx1"/>
                </a:solidFill>
              </a:rPr>
              <a:t>2.5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636E0EE-41AD-2637-9763-883DECBA8823}"/>
              </a:ext>
            </a:extLst>
          </p:cNvPr>
          <p:cNvSpPr txBox="1">
            <a:spLocks/>
          </p:cNvSpPr>
          <p:nvPr/>
        </p:nvSpPr>
        <p:spPr bwMode="auto">
          <a:xfrm>
            <a:off x="1122954" y="5782048"/>
            <a:ext cx="2140461" cy="547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9pPr>
          </a:lstStyle>
          <a:p>
            <a:pPr algn="ctr"/>
            <a:r>
              <a:rPr lang="en-US" sz="1600" kern="0" dirty="0">
                <a:solidFill>
                  <a:schemeClr val="tx1"/>
                </a:solidFill>
              </a:rPr>
              <a:t>O</a:t>
            </a:r>
            <a:r>
              <a:rPr lang="en-US" sz="1600" kern="0" baseline="-25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FA0A75A1-A4BE-ADCB-166B-55C3360A2A86}"/>
              </a:ext>
            </a:extLst>
          </p:cNvPr>
          <p:cNvSpPr txBox="1">
            <a:spLocks/>
          </p:cNvSpPr>
          <p:nvPr/>
        </p:nvSpPr>
        <p:spPr bwMode="auto">
          <a:xfrm>
            <a:off x="5718594" y="5793905"/>
            <a:ext cx="2140461" cy="547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9pPr>
          </a:lstStyle>
          <a:p>
            <a:pPr algn="ctr"/>
            <a:r>
              <a:rPr lang="en-US" sz="1600" kern="0" dirty="0">
                <a:solidFill>
                  <a:schemeClr val="tx1"/>
                </a:solidFill>
              </a:rPr>
              <a:t>NO</a:t>
            </a:r>
            <a:r>
              <a:rPr lang="en-US" sz="1600" kern="0" baseline="-25000" dirty="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300086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CEA78-1D27-4D9E-A132-4FCE289A7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8785"/>
            <a:ext cx="5534526" cy="657520"/>
          </a:xfrm>
        </p:spPr>
        <p:txBody>
          <a:bodyPr/>
          <a:lstStyle/>
          <a:p>
            <a:r>
              <a:rPr lang="en-US" sz="1800" b="1" dirty="0">
                <a:solidFill>
                  <a:srgbClr val="FFFF00"/>
                </a:solidFill>
                <a:latin typeface="+mn-lt"/>
              </a:rPr>
              <a:t>Highest Impact Analyses (wFlare2 – </a:t>
            </a:r>
            <a:r>
              <a:rPr lang="en-US" sz="1800" b="1" dirty="0" err="1">
                <a:solidFill>
                  <a:srgbClr val="FFFF00"/>
                </a:solidFill>
                <a:latin typeface="+mn-lt"/>
              </a:rPr>
              <a:t>woFlare</a:t>
            </a:r>
            <a:r>
              <a:rPr lang="en-US" sz="1800" b="1" dirty="0">
                <a:solidFill>
                  <a:srgbClr val="FFFF00"/>
                </a:solidFill>
                <a:latin typeface="+mn-lt"/>
              </a:rPr>
              <a:t>)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69300D9-D958-FB01-7E43-C8892A005913}"/>
              </a:ext>
            </a:extLst>
          </p:cNvPr>
          <p:cNvSpPr txBox="1">
            <a:spLocks/>
          </p:cNvSpPr>
          <p:nvPr/>
        </p:nvSpPr>
        <p:spPr bwMode="auto">
          <a:xfrm>
            <a:off x="2193185" y="677537"/>
            <a:ext cx="3999389" cy="316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9pPr>
          </a:lstStyle>
          <a:p>
            <a:pPr algn="ctr"/>
            <a:r>
              <a:rPr lang="en-US" sz="1600" kern="0" dirty="0">
                <a:solidFill>
                  <a:schemeClr val="bg1"/>
                </a:solidFill>
              </a:rPr>
              <a:t>Annual Maximum Difference (ppb)</a:t>
            </a:r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B650C11F-5C2D-9558-4218-72CAFBCF0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0139" y="932514"/>
            <a:ext cx="4535182" cy="2655497"/>
          </a:xfrm>
          <a:prstGeom prst="rect">
            <a:avLst/>
          </a:prstGeom>
        </p:spPr>
      </p:pic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D11D3A3C-18C1-2C22-62F0-AA0CE2EFD9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107" y="932514"/>
            <a:ext cx="4566214" cy="2655497"/>
          </a:xfrm>
          <a:prstGeom prst="rect">
            <a:avLst/>
          </a:prstGeom>
        </p:spPr>
      </p:pic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D6CC383A-9B58-DFD0-742D-DACC8963BB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9107" y="3673901"/>
            <a:ext cx="4566215" cy="2673668"/>
          </a:xfrm>
          <a:prstGeom prst="rect">
            <a:avLst/>
          </a:prstGeom>
        </p:spPr>
      </p:pic>
      <p:pic>
        <p:nvPicPr>
          <p:cNvPr id="19" name="Picture 18" descr="Map&#10;&#10;Description automatically generated">
            <a:extLst>
              <a:ext uri="{FF2B5EF4-FFF2-40B4-BE49-F238E27FC236}">
                <a16:creationId xmlns:a16="http://schemas.microsoft.com/office/drawing/2014/main" id="{0DF8606D-A89B-1538-AC89-F602AA61F3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673901"/>
            <a:ext cx="4539107" cy="2657795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42ECC0EA-5B4E-8581-E1F0-D2131AF16BEA}"/>
              </a:ext>
            </a:extLst>
          </p:cNvPr>
          <p:cNvSpPr txBox="1">
            <a:spLocks/>
          </p:cNvSpPr>
          <p:nvPr/>
        </p:nvSpPr>
        <p:spPr bwMode="auto">
          <a:xfrm>
            <a:off x="-177761" y="3083138"/>
            <a:ext cx="1300715" cy="547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9pPr>
          </a:lstStyle>
          <a:p>
            <a:pPr algn="ctr"/>
            <a:r>
              <a:rPr lang="en-US" sz="1600" kern="0" dirty="0">
                <a:solidFill>
                  <a:schemeClr val="tx1"/>
                </a:solidFill>
              </a:rPr>
              <a:t>O</a:t>
            </a:r>
            <a:r>
              <a:rPr lang="en-US" sz="1600" kern="0" baseline="-25000" dirty="0">
                <a:solidFill>
                  <a:schemeClr val="tx1"/>
                </a:solidFill>
              </a:rPr>
              <a:t>3</a:t>
            </a:r>
            <a:r>
              <a:rPr lang="en-US" sz="1600" kern="0" dirty="0">
                <a:solidFill>
                  <a:schemeClr val="tx1"/>
                </a:solidFill>
              </a:rPr>
              <a:t> MDA8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0B66D0B-EB7D-83ED-62CE-50EB7E82CD69}"/>
              </a:ext>
            </a:extLst>
          </p:cNvPr>
          <p:cNvSpPr txBox="1">
            <a:spLocks/>
          </p:cNvSpPr>
          <p:nvPr/>
        </p:nvSpPr>
        <p:spPr bwMode="auto">
          <a:xfrm>
            <a:off x="3891356" y="3194030"/>
            <a:ext cx="2140461" cy="34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9pPr>
          </a:lstStyle>
          <a:p>
            <a:pPr algn="ctr"/>
            <a:r>
              <a:rPr lang="en-US" sz="1600" kern="0" dirty="0">
                <a:solidFill>
                  <a:schemeClr val="tx1"/>
                </a:solidFill>
              </a:rPr>
              <a:t>PM</a:t>
            </a:r>
            <a:r>
              <a:rPr lang="en-US" sz="1600" kern="0" baseline="-25000" dirty="0">
                <a:solidFill>
                  <a:schemeClr val="tx1"/>
                </a:solidFill>
              </a:rPr>
              <a:t>2.5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4A54832A-3737-62AE-9FC2-64A8E65EA3FC}"/>
              </a:ext>
            </a:extLst>
          </p:cNvPr>
          <p:cNvSpPr txBox="1">
            <a:spLocks/>
          </p:cNvSpPr>
          <p:nvPr/>
        </p:nvSpPr>
        <p:spPr bwMode="auto">
          <a:xfrm>
            <a:off x="-284875" y="5793905"/>
            <a:ext cx="965519" cy="547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9pPr>
          </a:lstStyle>
          <a:p>
            <a:pPr algn="ctr"/>
            <a:r>
              <a:rPr lang="en-US" sz="1600" kern="0" dirty="0">
                <a:solidFill>
                  <a:schemeClr val="tx1"/>
                </a:solidFill>
              </a:rPr>
              <a:t>O</a:t>
            </a:r>
            <a:r>
              <a:rPr lang="en-US" sz="1600" kern="0" baseline="-25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64B0333-4FFA-8317-9E4B-895B9EEBB806}"/>
              </a:ext>
            </a:extLst>
          </p:cNvPr>
          <p:cNvSpPr txBox="1">
            <a:spLocks/>
          </p:cNvSpPr>
          <p:nvPr/>
        </p:nvSpPr>
        <p:spPr bwMode="auto">
          <a:xfrm>
            <a:off x="3891355" y="5768871"/>
            <a:ext cx="2140461" cy="547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9pPr>
          </a:lstStyle>
          <a:p>
            <a:pPr algn="ctr"/>
            <a:r>
              <a:rPr lang="en-US" sz="1600" kern="0" dirty="0">
                <a:solidFill>
                  <a:schemeClr val="tx1"/>
                </a:solidFill>
              </a:rPr>
              <a:t>NO</a:t>
            </a:r>
            <a:r>
              <a:rPr lang="en-US" sz="1600" kern="0" baseline="-25000" dirty="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5287526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CEA78-1D27-4D9E-A132-4FCE289A7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8785"/>
            <a:ext cx="5534526" cy="657520"/>
          </a:xfrm>
        </p:spPr>
        <p:txBody>
          <a:bodyPr/>
          <a:lstStyle/>
          <a:p>
            <a:r>
              <a:rPr lang="en-US" sz="1800" b="1" dirty="0">
                <a:solidFill>
                  <a:srgbClr val="FFFF00"/>
                </a:solidFill>
                <a:latin typeface="+mn-lt"/>
              </a:rPr>
              <a:t>PM</a:t>
            </a:r>
            <a:r>
              <a:rPr lang="en-US" sz="1800" b="1" baseline="-25000" dirty="0">
                <a:solidFill>
                  <a:srgbClr val="FFFF00"/>
                </a:solidFill>
                <a:latin typeface="+mn-lt"/>
              </a:rPr>
              <a:t>2.5</a:t>
            </a:r>
            <a:r>
              <a:rPr lang="en-US" sz="1800" b="1" dirty="0">
                <a:solidFill>
                  <a:srgbClr val="FFFF00"/>
                </a:solidFill>
                <a:latin typeface="+mn-lt"/>
              </a:rPr>
              <a:t> components (wFlare2 – </a:t>
            </a:r>
            <a:r>
              <a:rPr lang="en-US" sz="1800" b="1" dirty="0" err="1">
                <a:solidFill>
                  <a:srgbClr val="FFFF00"/>
                </a:solidFill>
                <a:latin typeface="+mn-lt"/>
              </a:rPr>
              <a:t>woFlare</a:t>
            </a:r>
            <a:r>
              <a:rPr lang="en-US" sz="1800" b="1" dirty="0">
                <a:solidFill>
                  <a:srgbClr val="FFFF00"/>
                </a:solidFill>
                <a:latin typeface="+mn-lt"/>
              </a:rPr>
              <a:t>) January</a:t>
            </a: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C1516191-EDEB-9276-0A96-08D497EE1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2563"/>
            <a:ext cx="3641473" cy="2132201"/>
          </a:xfrm>
          <a:prstGeom prst="rect">
            <a:avLst/>
          </a:prstGeom>
        </p:spPr>
      </p:pic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1847B661-BBCB-CFC2-7F10-3E2978ACE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56762"/>
            <a:ext cx="3641473" cy="2132202"/>
          </a:xfrm>
          <a:prstGeom prst="rect">
            <a:avLst/>
          </a:prstGeom>
        </p:spPr>
      </p:pic>
      <p:pic>
        <p:nvPicPr>
          <p:cNvPr id="13" name="Picture 12" descr="Map&#10;&#10;Description automatically generated">
            <a:extLst>
              <a:ext uri="{FF2B5EF4-FFF2-40B4-BE49-F238E27FC236}">
                <a16:creationId xmlns:a16="http://schemas.microsoft.com/office/drawing/2014/main" id="{DFEC8239-15F5-565C-503D-2CA1D13BF3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603935"/>
            <a:ext cx="3641473" cy="2132202"/>
          </a:xfrm>
          <a:prstGeom prst="rect">
            <a:avLst/>
          </a:prstGeom>
        </p:spPr>
      </p:pic>
      <p:pic>
        <p:nvPicPr>
          <p:cNvPr id="15" name="Picture 14" descr="Map&#10;&#10;Description automatically generated">
            <a:extLst>
              <a:ext uri="{FF2B5EF4-FFF2-40B4-BE49-F238E27FC236}">
                <a16:creationId xmlns:a16="http://schemas.microsoft.com/office/drawing/2014/main" id="{29F9793A-AF63-38D5-5AE8-AE212F90CE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4667" y="2676886"/>
            <a:ext cx="3728678" cy="2183263"/>
          </a:xfrm>
          <a:prstGeom prst="rect">
            <a:avLst/>
          </a:prstGeom>
        </p:spPr>
      </p:pic>
      <p:pic>
        <p:nvPicPr>
          <p:cNvPr id="18" name="Picture 17" descr="Map&#10;&#10;Description automatically generated">
            <a:extLst>
              <a:ext uri="{FF2B5EF4-FFF2-40B4-BE49-F238E27FC236}">
                <a16:creationId xmlns:a16="http://schemas.microsoft.com/office/drawing/2014/main" id="{0A0DA666-1B4E-C9C4-00A3-964DC454EA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4667" y="442564"/>
            <a:ext cx="3728678" cy="2183262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84E4EFB1-56FA-A396-3122-C8DD2A1FFE6A}"/>
              </a:ext>
            </a:extLst>
          </p:cNvPr>
          <p:cNvSpPr txBox="1">
            <a:spLocks/>
          </p:cNvSpPr>
          <p:nvPr/>
        </p:nvSpPr>
        <p:spPr bwMode="auto">
          <a:xfrm>
            <a:off x="-1" y="2129068"/>
            <a:ext cx="1300715" cy="547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9pPr>
          </a:lstStyle>
          <a:p>
            <a:pPr algn="ctr"/>
            <a:r>
              <a:rPr lang="en-US" sz="1600" kern="0" dirty="0">
                <a:solidFill>
                  <a:schemeClr val="tx1"/>
                </a:solidFill>
              </a:rPr>
              <a:t>SO4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A8418AC-53E5-8E52-DE88-036C2D382124}"/>
              </a:ext>
            </a:extLst>
          </p:cNvPr>
          <p:cNvSpPr txBox="1">
            <a:spLocks/>
          </p:cNvSpPr>
          <p:nvPr/>
        </p:nvSpPr>
        <p:spPr bwMode="auto">
          <a:xfrm>
            <a:off x="-2" y="4261269"/>
            <a:ext cx="1300715" cy="547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9pPr>
          </a:lstStyle>
          <a:p>
            <a:pPr algn="ctr"/>
            <a:r>
              <a:rPr lang="en-US" sz="1600" kern="0" dirty="0">
                <a:solidFill>
                  <a:schemeClr val="tx1"/>
                </a:solidFill>
              </a:rPr>
              <a:t>NH4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6A99B990-2F78-1BB6-5A1D-CBB4512E76D0}"/>
              </a:ext>
            </a:extLst>
          </p:cNvPr>
          <p:cNvSpPr txBox="1">
            <a:spLocks/>
          </p:cNvSpPr>
          <p:nvPr/>
        </p:nvSpPr>
        <p:spPr bwMode="auto">
          <a:xfrm>
            <a:off x="0" y="6422642"/>
            <a:ext cx="1300715" cy="547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9pPr>
          </a:lstStyle>
          <a:p>
            <a:pPr algn="ctr"/>
            <a:r>
              <a:rPr lang="en-US" sz="1600" kern="0" dirty="0">
                <a:solidFill>
                  <a:schemeClr val="tx1"/>
                </a:solidFill>
              </a:rPr>
              <a:t>NO3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B2E10747-E0C7-7786-2724-4DFBED03B201}"/>
              </a:ext>
            </a:extLst>
          </p:cNvPr>
          <p:cNvSpPr txBox="1">
            <a:spLocks/>
          </p:cNvSpPr>
          <p:nvPr/>
        </p:nvSpPr>
        <p:spPr bwMode="auto">
          <a:xfrm>
            <a:off x="4043756" y="2130173"/>
            <a:ext cx="1300715" cy="547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9pPr>
          </a:lstStyle>
          <a:p>
            <a:pPr algn="ctr"/>
            <a:r>
              <a:rPr lang="en-US" sz="1600" kern="0" dirty="0">
                <a:solidFill>
                  <a:schemeClr val="tx1"/>
                </a:solidFill>
              </a:rPr>
              <a:t>OC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3E1B5D48-1ED3-69B4-D66B-1D536E1D4932}"/>
              </a:ext>
            </a:extLst>
          </p:cNvPr>
          <p:cNvSpPr txBox="1">
            <a:spLocks/>
          </p:cNvSpPr>
          <p:nvPr/>
        </p:nvSpPr>
        <p:spPr bwMode="auto">
          <a:xfrm>
            <a:off x="4043756" y="4363391"/>
            <a:ext cx="1300715" cy="547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9pPr>
          </a:lstStyle>
          <a:p>
            <a:pPr algn="ctr"/>
            <a:r>
              <a:rPr lang="en-US" sz="1600" kern="0" dirty="0">
                <a:solidFill>
                  <a:schemeClr val="tx1"/>
                </a:solidFill>
              </a:rPr>
              <a:t>EC</a:t>
            </a:r>
          </a:p>
        </p:txBody>
      </p:sp>
    </p:spTree>
    <p:extLst>
      <p:ext uri="{BB962C8B-B14F-4D97-AF65-F5344CB8AC3E}">
        <p14:creationId xmlns:p14="http://schemas.microsoft.com/office/powerpoint/2010/main" val="13995232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Map&#10;&#10;Description automatically generated">
            <a:extLst>
              <a:ext uri="{FF2B5EF4-FFF2-40B4-BE49-F238E27FC236}">
                <a16:creationId xmlns:a16="http://schemas.microsoft.com/office/drawing/2014/main" id="{56194D0B-4649-4EEE-B0D0-458D0F5DC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4668" y="2727946"/>
            <a:ext cx="3728679" cy="2183263"/>
          </a:xfrm>
          <a:prstGeom prst="rect">
            <a:avLst/>
          </a:prstGeom>
        </p:spPr>
      </p:pic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79068471-06CE-7973-5922-5386CF5B0C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4668" y="493622"/>
            <a:ext cx="3728678" cy="2183263"/>
          </a:xfrm>
          <a:prstGeom prst="rect">
            <a:avLst/>
          </a:prstGeom>
        </p:spPr>
      </p:pic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501ACE28-740D-1614-B028-635DE3D4C7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589302"/>
            <a:ext cx="3641473" cy="2132201"/>
          </a:xfrm>
          <a:prstGeom prst="rect">
            <a:avLst/>
          </a:prstGeo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86D4BF3D-D251-F926-7BFA-CC400D0D99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4717013"/>
            <a:ext cx="3641474" cy="2132202"/>
          </a:xfrm>
          <a:prstGeom prst="rect">
            <a:avLst/>
          </a:prstGeom>
        </p:spPr>
      </p:pic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32A4B134-73A4-1DF9-1EB0-51E0E7D6B3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449231"/>
            <a:ext cx="3641475" cy="21322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DCEA78-1D27-4D9E-A132-4FCE289A7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8785"/>
            <a:ext cx="5534526" cy="657520"/>
          </a:xfrm>
        </p:spPr>
        <p:txBody>
          <a:bodyPr/>
          <a:lstStyle/>
          <a:p>
            <a:r>
              <a:rPr lang="en-US" sz="1800" b="1" dirty="0">
                <a:solidFill>
                  <a:srgbClr val="FFFF00"/>
                </a:solidFill>
                <a:latin typeface="+mn-lt"/>
              </a:rPr>
              <a:t>PM</a:t>
            </a:r>
            <a:r>
              <a:rPr lang="en-US" sz="1800" b="1" baseline="-25000" dirty="0">
                <a:solidFill>
                  <a:srgbClr val="FFFF00"/>
                </a:solidFill>
                <a:latin typeface="+mn-lt"/>
              </a:rPr>
              <a:t>2.5</a:t>
            </a:r>
            <a:r>
              <a:rPr lang="en-US" sz="1800" b="1" dirty="0">
                <a:solidFill>
                  <a:srgbClr val="FFFF00"/>
                </a:solidFill>
                <a:latin typeface="+mn-lt"/>
              </a:rPr>
              <a:t> components (wFlare2 – </a:t>
            </a:r>
            <a:r>
              <a:rPr lang="en-US" sz="1800" b="1" dirty="0" err="1">
                <a:solidFill>
                  <a:srgbClr val="FFFF00"/>
                </a:solidFill>
                <a:latin typeface="+mn-lt"/>
              </a:rPr>
              <a:t>woFlare</a:t>
            </a:r>
            <a:r>
              <a:rPr lang="en-US" sz="1800" b="1" dirty="0">
                <a:solidFill>
                  <a:srgbClr val="FFFF00"/>
                </a:solidFill>
                <a:latin typeface="+mn-lt"/>
              </a:rPr>
              <a:t>) July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84E4EFB1-56FA-A396-3122-C8DD2A1FFE6A}"/>
              </a:ext>
            </a:extLst>
          </p:cNvPr>
          <p:cNvSpPr txBox="1">
            <a:spLocks/>
          </p:cNvSpPr>
          <p:nvPr/>
        </p:nvSpPr>
        <p:spPr bwMode="auto">
          <a:xfrm>
            <a:off x="-1" y="2129068"/>
            <a:ext cx="1300715" cy="547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9pPr>
          </a:lstStyle>
          <a:p>
            <a:pPr algn="ctr"/>
            <a:r>
              <a:rPr lang="en-US" sz="1600" kern="0" dirty="0">
                <a:solidFill>
                  <a:schemeClr val="tx1"/>
                </a:solidFill>
              </a:rPr>
              <a:t>SO4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A8418AC-53E5-8E52-DE88-036C2D382124}"/>
              </a:ext>
            </a:extLst>
          </p:cNvPr>
          <p:cNvSpPr txBox="1">
            <a:spLocks/>
          </p:cNvSpPr>
          <p:nvPr/>
        </p:nvSpPr>
        <p:spPr bwMode="auto">
          <a:xfrm>
            <a:off x="-2" y="4261269"/>
            <a:ext cx="1300715" cy="547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9pPr>
          </a:lstStyle>
          <a:p>
            <a:pPr algn="ctr"/>
            <a:r>
              <a:rPr lang="en-US" sz="1600" kern="0" dirty="0">
                <a:solidFill>
                  <a:schemeClr val="tx1"/>
                </a:solidFill>
              </a:rPr>
              <a:t>NH4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6A99B990-2F78-1BB6-5A1D-CBB4512E76D0}"/>
              </a:ext>
            </a:extLst>
          </p:cNvPr>
          <p:cNvSpPr txBox="1">
            <a:spLocks/>
          </p:cNvSpPr>
          <p:nvPr/>
        </p:nvSpPr>
        <p:spPr bwMode="auto">
          <a:xfrm>
            <a:off x="0" y="6422642"/>
            <a:ext cx="1300715" cy="547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9pPr>
          </a:lstStyle>
          <a:p>
            <a:pPr algn="ctr"/>
            <a:r>
              <a:rPr lang="en-US" sz="1600" kern="0" dirty="0">
                <a:solidFill>
                  <a:schemeClr val="tx1"/>
                </a:solidFill>
              </a:rPr>
              <a:t>NO3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B2E10747-E0C7-7786-2724-4DFBED03B201}"/>
              </a:ext>
            </a:extLst>
          </p:cNvPr>
          <p:cNvSpPr txBox="1">
            <a:spLocks/>
          </p:cNvSpPr>
          <p:nvPr/>
        </p:nvSpPr>
        <p:spPr bwMode="auto">
          <a:xfrm>
            <a:off x="4043756" y="2130173"/>
            <a:ext cx="1300715" cy="547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9pPr>
          </a:lstStyle>
          <a:p>
            <a:pPr algn="ctr"/>
            <a:r>
              <a:rPr lang="en-US" sz="1600" kern="0" dirty="0">
                <a:solidFill>
                  <a:schemeClr val="tx1"/>
                </a:solidFill>
              </a:rPr>
              <a:t>OC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3E1B5D48-1ED3-69B4-D66B-1D536E1D4932}"/>
              </a:ext>
            </a:extLst>
          </p:cNvPr>
          <p:cNvSpPr txBox="1">
            <a:spLocks/>
          </p:cNvSpPr>
          <p:nvPr/>
        </p:nvSpPr>
        <p:spPr bwMode="auto">
          <a:xfrm>
            <a:off x="4043756" y="4363391"/>
            <a:ext cx="1300715" cy="547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9pPr>
          </a:lstStyle>
          <a:p>
            <a:pPr algn="ctr"/>
            <a:r>
              <a:rPr lang="en-US" sz="1600" kern="0" dirty="0">
                <a:solidFill>
                  <a:schemeClr val="tx1"/>
                </a:solidFill>
              </a:rPr>
              <a:t>EC</a:t>
            </a:r>
          </a:p>
        </p:txBody>
      </p:sp>
    </p:spTree>
    <p:extLst>
      <p:ext uri="{BB962C8B-B14F-4D97-AF65-F5344CB8AC3E}">
        <p14:creationId xmlns:p14="http://schemas.microsoft.com/office/powerpoint/2010/main" val="1743151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CEA78-1D27-4D9E-A132-4FCE289A7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957" y="189985"/>
            <a:ext cx="7886700" cy="657520"/>
          </a:xfrm>
        </p:spPr>
        <p:txBody>
          <a:bodyPr/>
          <a:lstStyle/>
          <a:p>
            <a:r>
              <a:rPr lang="en-US" b="1" dirty="0">
                <a:solidFill>
                  <a:srgbClr val="FFFF00"/>
                </a:solidFill>
                <a:latin typeface="+mn-lt"/>
              </a:rPr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1D7AB4-2EAD-46EF-96D9-81F1CD88C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37777"/>
            <a:ext cx="9144000" cy="113385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1600" b="1" dirty="0">
                <a:solidFill>
                  <a:srgbClr val="FFFF00"/>
                </a:solidFill>
                <a:cs typeface="Calibri" panose="020F0502020204030204" pitchFamily="34" charset="0"/>
              </a:rPr>
              <a:t>Background: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dirty="0"/>
              <a:t>Flaring is widely used to dispose of natural gas produced at Oil and Gas (O&amp;G) facilities that lack sufficient infrastructure to capture all of the gas that is produced for operational, safety and economic reasons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BC79EE2-E750-D0B2-9DC7-9F0FEFA0DF84}"/>
              </a:ext>
            </a:extLst>
          </p:cNvPr>
          <p:cNvSpPr txBox="1">
            <a:spLocks/>
          </p:cNvSpPr>
          <p:nvPr/>
        </p:nvSpPr>
        <p:spPr bwMode="auto">
          <a:xfrm>
            <a:off x="0" y="5169409"/>
            <a:ext cx="8985504" cy="17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–"/>
              <a:defRPr sz="20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•"/>
              <a:defRPr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–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0" indent="0" algn="just">
              <a:buFont typeface="Helvetica CY" pitchFamily="2" charset="0"/>
              <a:buNone/>
            </a:pPr>
            <a:r>
              <a:rPr lang="en-US" sz="1600" b="1" kern="0" dirty="0">
                <a:solidFill>
                  <a:srgbClr val="FFFF00"/>
                </a:solidFill>
                <a:cs typeface="Calibri" panose="020F0502020204030204" pitchFamily="34" charset="0"/>
              </a:rPr>
              <a:t>Objectives: 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kern="0" dirty="0">
                <a:cs typeface="Calibri" panose="020F0502020204030204" pitchFamily="34" charset="0"/>
              </a:rPr>
              <a:t>Estimate emissions from flaring (and venting) and compare to NEI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kern="0" dirty="0">
                <a:cs typeface="Calibri" panose="020F0502020204030204" pitchFamily="34" charset="0"/>
              </a:rPr>
              <a:t>Assess air quality impacts due to O&amp;G flaring (and venting) activities and other O&amp;G source types in the U.S. using CMAQ brute-force and CMAQ-DDM modeling techniques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B82D6F4-B66E-451D-4998-39C423B05CAE}"/>
              </a:ext>
            </a:extLst>
          </p:cNvPr>
          <p:cNvSpPr txBox="1">
            <a:spLocks/>
          </p:cNvSpPr>
          <p:nvPr/>
        </p:nvSpPr>
        <p:spPr bwMode="auto">
          <a:xfrm>
            <a:off x="0" y="4386763"/>
            <a:ext cx="6440424" cy="657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–"/>
              <a:defRPr sz="20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•"/>
              <a:defRPr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–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457200" lvl="1" indent="0">
              <a:buFont typeface="Helvetica CY" pitchFamily="2" charset="0"/>
              <a:buNone/>
            </a:pPr>
            <a:endParaRPr lang="en-US" sz="1600" kern="0" dirty="0"/>
          </a:p>
          <a:p>
            <a:pPr marL="285750" lvl="1" indent="-276225">
              <a:buFont typeface="Wingdings" pitchFamily="2" charset="2"/>
              <a:buChar char="Ø"/>
            </a:pPr>
            <a:r>
              <a:rPr lang="en-US" sz="1600" kern="0" dirty="0"/>
              <a:t>Flared gas volumes are often self-reported and inaccurate Therefore, emissions from flaring could be underestimated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600" kern="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DA6561F-0C0A-DC50-C9F5-73B0A215D694}"/>
              </a:ext>
            </a:extLst>
          </p:cNvPr>
          <p:cNvSpPr txBox="1">
            <a:spLocks/>
          </p:cNvSpPr>
          <p:nvPr/>
        </p:nvSpPr>
        <p:spPr bwMode="auto">
          <a:xfrm>
            <a:off x="0" y="1996758"/>
            <a:ext cx="5891784" cy="198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–"/>
              <a:defRPr sz="20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•"/>
              <a:defRPr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–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285750" indent="-285750">
              <a:buFont typeface="Wingdings" pitchFamily="2" charset="2"/>
              <a:buChar char="Ø"/>
            </a:pPr>
            <a:r>
              <a:rPr lang="en-US" sz="1600" kern="0" dirty="0"/>
              <a:t>Flaring is performed during various O&amp;G production (upstream), transporting (midstream) and processing (downstream) activities in which upstream activities have the largest flared volume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kern="0" dirty="0"/>
              <a:t>O&amp;G well drilling and completion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kern="0" dirty="0"/>
              <a:t>Well casing venting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kern="0" dirty="0"/>
              <a:t>Crude oil and condensate storage tanks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kern="0" dirty="0"/>
              <a:t>Dehydrators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kern="0" dirty="0"/>
              <a:t>Loading of oil and condensates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kern="0" dirty="0"/>
              <a:t>Oil refinery, gas plants and compressor stations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2C4DD4-26A1-4B0C-769E-796AB9FF7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0" y="1804790"/>
            <a:ext cx="2857500" cy="2235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AA2B7B-477F-A6C0-97B3-531C7969C730}"/>
              </a:ext>
            </a:extLst>
          </p:cNvPr>
          <p:cNvSpPr txBox="1"/>
          <p:nvPr/>
        </p:nvSpPr>
        <p:spPr>
          <a:xfrm>
            <a:off x="6717564" y="1707471"/>
            <a:ext cx="2322620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Gas flare from well testing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33E610-C680-EA07-2931-58386F502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1152" y="4131100"/>
            <a:ext cx="1819032" cy="19891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DC8C194-756D-D136-B441-2B01F1017120}"/>
              </a:ext>
            </a:extLst>
          </p:cNvPr>
          <p:cNvSpPr txBox="1"/>
          <p:nvPr/>
        </p:nvSpPr>
        <p:spPr>
          <a:xfrm>
            <a:off x="6286500" y="4137309"/>
            <a:ext cx="2857500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Associated gas flare at a well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1E55E5-2C25-E93E-9393-9488A799EAF9}"/>
              </a:ext>
            </a:extLst>
          </p:cNvPr>
          <p:cNvSpPr txBox="1"/>
          <p:nvPr/>
        </p:nvSpPr>
        <p:spPr>
          <a:xfrm>
            <a:off x="6133081" y="3789430"/>
            <a:ext cx="188334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Ref: U.S. DOE, 2019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E82BB4-3871-1D24-71A9-F9881C3D64C4}"/>
              </a:ext>
            </a:extLst>
          </p:cNvPr>
          <p:cNvSpPr txBox="1"/>
          <p:nvPr/>
        </p:nvSpPr>
        <p:spPr>
          <a:xfrm>
            <a:off x="7032264" y="5907895"/>
            <a:ext cx="188334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Ref: U.S. DOE, 2019</a:t>
            </a:r>
          </a:p>
        </p:txBody>
      </p:sp>
    </p:spTree>
    <p:extLst>
      <p:ext uri="{BB962C8B-B14F-4D97-AF65-F5344CB8AC3E}">
        <p14:creationId xmlns:p14="http://schemas.microsoft.com/office/powerpoint/2010/main" val="33914092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Map&#10;&#10;Description automatically generated">
            <a:extLst>
              <a:ext uri="{FF2B5EF4-FFF2-40B4-BE49-F238E27FC236}">
                <a16:creationId xmlns:a16="http://schemas.microsoft.com/office/drawing/2014/main" id="{52059712-311E-3BD2-D87E-86D998EC13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1623" y="972973"/>
            <a:ext cx="4442245" cy="2637170"/>
          </a:xfrm>
          <a:prstGeom prst="rect">
            <a:avLst/>
          </a:prstGeom>
        </p:spPr>
      </p:pic>
      <p:pic>
        <p:nvPicPr>
          <p:cNvPr id="16" name="Picture 15" descr="Map&#10;&#10;Description automatically generated">
            <a:extLst>
              <a:ext uri="{FF2B5EF4-FFF2-40B4-BE49-F238E27FC236}">
                <a16:creationId xmlns:a16="http://schemas.microsoft.com/office/drawing/2014/main" id="{84937FEE-CB5E-327E-A8E3-020FF56F2C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50" y="977393"/>
            <a:ext cx="4442245" cy="2619000"/>
          </a:xfrm>
          <a:prstGeom prst="rect">
            <a:avLst/>
          </a:prstGeom>
        </p:spPr>
      </p:pic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5F5EEB8F-9270-8877-15DE-7ABA196A2F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698851"/>
            <a:ext cx="4442245" cy="25934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DCEA78-1D27-4D9E-A132-4FCE289A7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8785"/>
            <a:ext cx="5534526" cy="657520"/>
          </a:xfrm>
        </p:spPr>
        <p:txBody>
          <a:bodyPr/>
          <a:lstStyle/>
          <a:p>
            <a:r>
              <a:rPr lang="en-US" sz="1800" b="1" dirty="0">
                <a:solidFill>
                  <a:srgbClr val="FFFF00"/>
                </a:solidFill>
                <a:latin typeface="+mn-lt"/>
              </a:rPr>
              <a:t>Emissions (wFlare1)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4A54832A-3737-62AE-9FC2-64A8E65EA3FC}"/>
              </a:ext>
            </a:extLst>
          </p:cNvPr>
          <p:cNvSpPr txBox="1">
            <a:spLocks/>
          </p:cNvSpPr>
          <p:nvPr/>
        </p:nvSpPr>
        <p:spPr bwMode="auto">
          <a:xfrm>
            <a:off x="1061077" y="5753292"/>
            <a:ext cx="2140461" cy="547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9pPr>
          </a:lstStyle>
          <a:p>
            <a:pPr algn="ctr"/>
            <a:r>
              <a:rPr lang="en-US" sz="1600" kern="0" dirty="0">
                <a:solidFill>
                  <a:schemeClr val="tx1"/>
                </a:solidFill>
              </a:rPr>
              <a:t>VOC wFlare1</a:t>
            </a:r>
            <a:endParaRPr lang="en-US" sz="1600" kern="0" baseline="-25000" dirty="0">
              <a:solidFill>
                <a:schemeClr val="tx1"/>
              </a:solidFill>
            </a:endParaRPr>
          </a:p>
        </p:txBody>
      </p:sp>
      <p:pic>
        <p:nvPicPr>
          <p:cNvPr id="9" name="Picture 8" descr="Diagram, map&#10;&#10;Description automatically generated">
            <a:extLst>
              <a:ext uri="{FF2B5EF4-FFF2-40B4-BE49-F238E27FC236}">
                <a16:creationId xmlns:a16="http://schemas.microsoft.com/office/drawing/2014/main" id="{46210ED9-A309-0650-E447-5D56428705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1624" y="3683595"/>
            <a:ext cx="4442245" cy="260873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A3AC5716-F02C-66A1-4BD5-610D8592AE28}"/>
              </a:ext>
            </a:extLst>
          </p:cNvPr>
          <p:cNvSpPr txBox="1">
            <a:spLocks/>
          </p:cNvSpPr>
          <p:nvPr/>
        </p:nvSpPr>
        <p:spPr bwMode="auto">
          <a:xfrm>
            <a:off x="5792515" y="5760072"/>
            <a:ext cx="2622715" cy="547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9pPr>
          </a:lstStyle>
          <a:p>
            <a:pPr algn="ctr"/>
            <a:r>
              <a:rPr lang="en-US" sz="1600" kern="0" dirty="0">
                <a:solidFill>
                  <a:schemeClr val="tx1"/>
                </a:solidFill>
              </a:rPr>
              <a:t>VOC (wFlare1 – </a:t>
            </a:r>
            <a:r>
              <a:rPr lang="en-US" sz="1600" kern="0" dirty="0" err="1">
                <a:solidFill>
                  <a:schemeClr val="tx1"/>
                </a:solidFill>
              </a:rPr>
              <a:t>woFlare</a:t>
            </a:r>
            <a:r>
              <a:rPr lang="en-US" sz="1600" kern="0" dirty="0">
                <a:solidFill>
                  <a:schemeClr val="tx1"/>
                </a:solidFill>
              </a:rPr>
              <a:t>)</a:t>
            </a:r>
            <a:endParaRPr lang="en-US" sz="1600" kern="0" baseline="-25000" dirty="0">
              <a:solidFill>
                <a:schemeClr val="tx1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CFFB062-75F4-93C5-3F60-90E3F64EAC2D}"/>
              </a:ext>
            </a:extLst>
          </p:cNvPr>
          <p:cNvSpPr txBox="1">
            <a:spLocks/>
          </p:cNvSpPr>
          <p:nvPr/>
        </p:nvSpPr>
        <p:spPr bwMode="auto">
          <a:xfrm>
            <a:off x="1061076" y="3099804"/>
            <a:ext cx="2140461" cy="547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9pPr>
          </a:lstStyle>
          <a:p>
            <a:pPr algn="ctr"/>
            <a:r>
              <a:rPr lang="en-US" sz="1600" kern="0" dirty="0">
                <a:solidFill>
                  <a:schemeClr val="tx1"/>
                </a:solidFill>
              </a:rPr>
              <a:t>NO</a:t>
            </a:r>
            <a:r>
              <a:rPr lang="en-US" sz="1600" kern="0" baseline="-25000" dirty="0">
                <a:solidFill>
                  <a:schemeClr val="tx1"/>
                </a:solidFill>
              </a:rPr>
              <a:t>X</a:t>
            </a:r>
            <a:r>
              <a:rPr lang="en-US" sz="1600" kern="0" dirty="0">
                <a:solidFill>
                  <a:schemeClr val="tx1"/>
                </a:solidFill>
              </a:rPr>
              <a:t> wFlare1</a:t>
            </a:r>
            <a:endParaRPr lang="en-US" sz="1600" kern="0" baseline="-25000" dirty="0">
              <a:solidFill>
                <a:schemeClr val="tx1"/>
              </a:solidFill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543BA349-84BD-4BE6-279E-47C33F08CCCA}"/>
              </a:ext>
            </a:extLst>
          </p:cNvPr>
          <p:cNvSpPr txBox="1">
            <a:spLocks/>
          </p:cNvSpPr>
          <p:nvPr/>
        </p:nvSpPr>
        <p:spPr bwMode="auto">
          <a:xfrm>
            <a:off x="5534527" y="3135777"/>
            <a:ext cx="2622715" cy="547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9pPr>
          </a:lstStyle>
          <a:p>
            <a:pPr algn="ctr"/>
            <a:r>
              <a:rPr lang="en-US" sz="1600" kern="0" dirty="0">
                <a:solidFill>
                  <a:schemeClr val="tx1"/>
                </a:solidFill>
              </a:rPr>
              <a:t>NO</a:t>
            </a:r>
            <a:r>
              <a:rPr lang="en-US" sz="1600" kern="0" baseline="-25000" dirty="0">
                <a:solidFill>
                  <a:schemeClr val="tx1"/>
                </a:solidFill>
              </a:rPr>
              <a:t>X</a:t>
            </a:r>
            <a:r>
              <a:rPr lang="en-US" sz="1600" kern="0" dirty="0">
                <a:solidFill>
                  <a:schemeClr val="tx1"/>
                </a:solidFill>
              </a:rPr>
              <a:t> (wFlare1 – </a:t>
            </a:r>
            <a:r>
              <a:rPr lang="en-US" sz="1600" kern="0" dirty="0" err="1">
                <a:solidFill>
                  <a:schemeClr val="tx1"/>
                </a:solidFill>
              </a:rPr>
              <a:t>woFlare</a:t>
            </a:r>
            <a:r>
              <a:rPr lang="en-US" sz="1600" kern="0" dirty="0">
                <a:solidFill>
                  <a:schemeClr val="tx1"/>
                </a:solidFill>
              </a:rPr>
              <a:t>)</a:t>
            </a:r>
            <a:endParaRPr lang="en-US" sz="1600" kern="0" baseline="-25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1057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Map&#10;&#10;Description automatically generated">
            <a:extLst>
              <a:ext uri="{FF2B5EF4-FFF2-40B4-BE49-F238E27FC236}">
                <a16:creationId xmlns:a16="http://schemas.microsoft.com/office/drawing/2014/main" id="{1DF0236B-EB5C-4808-735E-54525317AA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0985" y="3683596"/>
            <a:ext cx="4442245" cy="2608730"/>
          </a:xfrm>
          <a:prstGeom prst="rect">
            <a:avLst/>
          </a:prstGeom>
        </p:spPr>
      </p:pic>
      <p:pic>
        <p:nvPicPr>
          <p:cNvPr id="13" name="Picture 12" descr="Map&#10;&#10;Description automatically generated">
            <a:extLst>
              <a:ext uri="{FF2B5EF4-FFF2-40B4-BE49-F238E27FC236}">
                <a16:creationId xmlns:a16="http://schemas.microsoft.com/office/drawing/2014/main" id="{5CE096E7-3475-0B8D-F47A-51A64A979D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83596"/>
            <a:ext cx="4442244" cy="2608730"/>
          </a:xfrm>
          <a:prstGeom prst="rect">
            <a:avLst/>
          </a:prstGeom>
        </p:spPr>
      </p:pic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A521FB8A-0839-4155-053D-6791A31BA3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9499" y="845428"/>
            <a:ext cx="4494992" cy="2668484"/>
          </a:xfrm>
          <a:prstGeom prst="rect">
            <a:avLst/>
          </a:prstGeo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96077FC6-F7B8-620F-0AA3-D2AA4BEF57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6840" y="845428"/>
            <a:ext cx="4459085" cy="26471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DCEA78-1D27-4D9E-A132-4FCE289A7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8785"/>
            <a:ext cx="5534526" cy="657520"/>
          </a:xfrm>
        </p:spPr>
        <p:txBody>
          <a:bodyPr/>
          <a:lstStyle/>
          <a:p>
            <a:r>
              <a:rPr lang="en-US" sz="1800" b="1" dirty="0">
                <a:solidFill>
                  <a:srgbClr val="FFFF00"/>
                </a:solidFill>
                <a:latin typeface="+mn-lt"/>
              </a:rPr>
              <a:t>Emissions (wFlare2)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4A54832A-3737-62AE-9FC2-64A8E65EA3FC}"/>
              </a:ext>
            </a:extLst>
          </p:cNvPr>
          <p:cNvSpPr txBox="1">
            <a:spLocks/>
          </p:cNvSpPr>
          <p:nvPr/>
        </p:nvSpPr>
        <p:spPr bwMode="auto">
          <a:xfrm>
            <a:off x="1061077" y="5753292"/>
            <a:ext cx="2630899" cy="547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9pPr>
          </a:lstStyle>
          <a:p>
            <a:pPr algn="ctr"/>
            <a:r>
              <a:rPr lang="en-US" sz="1600" kern="0" dirty="0">
                <a:solidFill>
                  <a:schemeClr val="tx1"/>
                </a:solidFill>
              </a:rPr>
              <a:t>VOC (wFlare2 – </a:t>
            </a:r>
            <a:r>
              <a:rPr lang="en-US" sz="1600" kern="0" dirty="0" err="1">
                <a:solidFill>
                  <a:schemeClr val="tx1"/>
                </a:solidFill>
              </a:rPr>
              <a:t>woFlare</a:t>
            </a:r>
            <a:r>
              <a:rPr lang="en-US" sz="1600" kern="0" dirty="0">
                <a:solidFill>
                  <a:schemeClr val="tx1"/>
                </a:solidFill>
              </a:rPr>
              <a:t>)</a:t>
            </a:r>
            <a:endParaRPr lang="en-US" sz="1600" kern="0" baseline="-25000" dirty="0">
              <a:solidFill>
                <a:schemeClr val="tx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3AC5716-F02C-66A1-4BD5-610D8592AE28}"/>
              </a:ext>
            </a:extLst>
          </p:cNvPr>
          <p:cNvSpPr txBox="1">
            <a:spLocks/>
          </p:cNvSpPr>
          <p:nvPr/>
        </p:nvSpPr>
        <p:spPr bwMode="auto">
          <a:xfrm>
            <a:off x="5792515" y="5760072"/>
            <a:ext cx="2622715" cy="547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9pPr>
          </a:lstStyle>
          <a:p>
            <a:pPr algn="ctr"/>
            <a:r>
              <a:rPr lang="en-US" sz="1600" kern="0" dirty="0">
                <a:solidFill>
                  <a:schemeClr val="tx1"/>
                </a:solidFill>
              </a:rPr>
              <a:t>VOC (wFlare2 – wFlare1)</a:t>
            </a:r>
            <a:endParaRPr lang="en-US" sz="1600" kern="0" baseline="-25000" dirty="0">
              <a:solidFill>
                <a:schemeClr val="tx1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CFFB062-75F4-93C5-3F60-90E3F64EAC2D}"/>
              </a:ext>
            </a:extLst>
          </p:cNvPr>
          <p:cNvSpPr txBox="1">
            <a:spLocks/>
          </p:cNvSpPr>
          <p:nvPr/>
        </p:nvSpPr>
        <p:spPr bwMode="auto">
          <a:xfrm>
            <a:off x="986758" y="2966094"/>
            <a:ext cx="2705218" cy="547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9pPr>
          </a:lstStyle>
          <a:p>
            <a:pPr algn="ctr"/>
            <a:r>
              <a:rPr lang="en-US" sz="1600" kern="0" dirty="0">
                <a:solidFill>
                  <a:schemeClr val="tx1"/>
                </a:solidFill>
              </a:rPr>
              <a:t>NO</a:t>
            </a:r>
            <a:r>
              <a:rPr lang="en-US" sz="1600" kern="0" baseline="-25000" dirty="0">
                <a:solidFill>
                  <a:schemeClr val="tx1"/>
                </a:solidFill>
              </a:rPr>
              <a:t>X</a:t>
            </a:r>
            <a:r>
              <a:rPr lang="en-US" sz="1600" kern="0" dirty="0">
                <a:solidFill>
                  <a:schemeClr val="tx1"/>
                </a:solidFill>
              </a:rPr>
              <a:t> (wFlare2 – </a:t>
            </a:r>
            <a:r>
              <a:rPr lang="en-US" sz="1600" kern="0" dirty="0" err="1">
                <a:solidFill>
                  <a:schemeClr val="tx1"/>
                </a:solidFill>
              </a:rPr>
              <a:t>woFlare</a:t>
            </a:r>
            <a:r>
              <a:rPr lang="en-US" sz="1600" kern="0" dirty="0">
                <a:solidFill>
                  <a:schemeClr val="tx1"/>
                </a:solidFill>
              </a:rPr>
              <a:t>)</a:t>
            </a:r>
            <a:endParaRPr lang="en-US" sz="1600" kern="0" baseline="-25000" dirty="0">
              <a:solidFill>
                <a:schemeClr val="tx1"/>
              </a:solidFill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543BA349-84BD-4BE6-279E-47C33F08CCCA}"/>
              </a:ext>
            </a:extLst>
          </p:cNvPr>
          <p:cNvSpPr txBox="1">
            <a:spLocks/>
          </p:cNvSpPr>
          <p:nvPr/>
        </p:nvSpPr>
        <p:spPr bwMode="auto">
          <a:xfrm>
            <a:off x="5551388" y="2973877"/>
            <a:ext cx="2622715" cy="547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9pPr>
          </a:lstStyle>
          <a:p>
            <a:pPr algn="ctr"/>
            <a:r>
              <a:rPr lang="en-US" sz="1600" kern="0" dirty="0">
                <a:solidFill>
                  <a:schemeClr val="tx1"/>
                </a:solidFill>
              </a:rPr>
              <a:t>NO</a:t>
            </a:r>
            <a:r>
              <a:rPr lang="en-US" sz="1600" kern="0" baseline="-25000" dirty="0">
                <a:solidFill>
                  <a:schemeClr val="tx1"/>
                </a:solidFill>
              </a:rPr>
              <a:t>X</a:t>
            </a:r>
            <a:r>
              <a:rPr lang="en-US" sz="1600" kern="0" dirty="0">
                <a:solidFill>
                  <a:schemeClr val="tx1"/>
                </a:solidFill>
              </a:rPr>
              <a:t> (wFlare2 – wFlare1)</a:t>
            </a:r>
            <a:endParaRPr lang="en-US" sz="1600" kern="0" baseline="-25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2513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 descr="Table&#10;&#10;Description automatically generated">
            <a:extLst>
              <a:ext uri="{FF2B5EF4-FFF2-40B4-BE49-F238E27FC236}">
                <a16:creationId xmlns:a16="http://schemas.microsoft.com/office/drawing/2014/main" id="{196790FC-7846-6969-DC7A-D9D0817E18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546" t="658" r="1" b="16516"/>
          <a:stretch/>
        </p:blipFill>
        <p:spPr>
          <a:xfrm>
            <a:off x="0" y="3415303"/>
            <a:ext cx="4362713" cy="3180705"/>
          </a:xfrm>
          <a:prstGeom prst="rect">
            <a:avLst/>
          </a:prstGeom>
        </p:spPr>
      </p:pic>
      <p:pic>
        <p:nvPicPr>
          <p:cNvPr id="35" name="Picture 34" descr="Table&#10;&#10;Description automatically generated">
            <a:extLst>
              <a:ext uri="{FF2B5EF4-FFF2-40B4-BE49-F238E27FC236}">
                <a16:creationId xmlns:a16="http://schemas.microsoft.com/office/drawing/2014/main" id="{9C4A63F0-FAAF-37C0-95AB-1E6F0815C5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100" b="16193"/>
          <a:stretch/>
        </p:blipFill>
        <p:spPr>
          <a:xfrm>
            <a:off x="4462759" y="3418496"/>
            <a:ext cx="4455464" cy="3177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DCEA78-1D27-4D9E-A132-4FCE289A7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364"/>
            <a:ext cx="6921407" cy="657520"/>
          </a:xfrm>
        </p:spPr>
        <p:txBody>
          <a:bodyPr/>
          <a:lstStyle/>
          <a:p>
            <a:r>
              <a:rPr lang="en-US" b="1" dirty="0">
                <a:solidFill>
                  <a:srgbClr val="FFFF00"/>
                </a:solidFill>
                <a:latin typeface="+mn-lt"/>
              </a:rPr>
              <a:t>Emission Contributions of Flaring and Venting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4072411-7726-2A91-5DD4-33E0BDE735D7}"/>
              </a:ext>
            </a:extLst>
          </p:cNvPr>
          <p:cNvSpPr txBox="1">
            <a:spLocks/>
          </p:cNvSpPr>
          <p:nvPr/>
        </p:nvSpPr>
        <p:spPr bwMode="auto">
          <a:xfrm>
            <a:off x="7255427" y="3651063"/>
            <a:ext cx="1258712" cy="547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9pPr>
          </a:lstStyle>
          <a:p>
            <a:pPr algn="ctr"/>
            <a:r>
              <a:rPr lang="en-US" sz="1800" kern="0" dirty="0">
                <a:solidFill>
                  <a:schemeClr val="tx1"/>
                </a:solidFill>
              </a:rPr>
              <a:t>wFlare2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3D50867-2BD5-F511-DC1C-5C716F10CD22}"/>
              </a:ext>
            </a:extLst>
          </p:cNvPr>
          <p:cNvGrpSpPr/>
          <p:nvPr/>
        </p:nvGrpSpPr>
        <p:grpSpPr>
          <a:xfrm>
            <a:off x="50796" y="786922"/>
            <a:ext cx="4413955" cy="2606040"/>
            <a:chOff x="-39511" y="741770"/>
            <a:chExt cx="4619241" cy="2694352"/>
          </a:xfrm>
        </p:grpSpPr>
        <p:pic>
          <p:nvPicPr>
            <p:cNvPr id="18" name="Picture 17" descr="Chart&#10;&#10;Description automatically generated">
              <a:extLst>
                <a:ext uri="{FF2B5EF4-FFF2-40B4-BE49-F238E27FC236}">
                  <a16:creationId xmlns:a16="http://schemas.microsoft.com/office/drawing/2014/main" id="{B8C0B235-4E1D-90EE-70C1-E9B5506447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458" b="44071"/>
            <a:stretch/>
          </p:blipFill>
          <p:spPr>
            <a:xfrm>
              <a:off x="279532" y="741770"/>
              <a:ext cx="4300198" cy="2494351"/>
            </a:xfrm>
            <a:prstGeom prst="rect">
              <a:avLst/>
            </a:prstGeom>
          </p:spPr>
        </p:pic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62D83DAD-A189-A93C-B4E5-7CCB6841D6C4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76573" y="954075"/>
              <a:ext cx="1425412" cy="547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0487" tIns="44450" rIns="90487" bIns="44450" numCol="1" anchor="ctr" anchorCtr="0" compatLnSpc="1">
              <a:prstTxWarp prst="textNoShape">
                <a:avLst/>
              </a:prstTxWarp>
            </a:bodyPr>
            <a:lstStyle>
              <a:lvl1pPr algn="l" rtl="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EAFD39"/>
                  </a:solidFill>
                  <a:latin typeface="+mj-lt"/>
                  <a:ea typeface="ＭＳ Ｐゴシック" pitchFamily="-107" charset="-128"/>
                  <a:cs typeface="ＭＳ Ｐゴシック" pitchFamily="-107" charset="-128"/>
                </a:defRPr>
              </a:lvl1pPr>
              <a:lvl2pPr algn="l" rtl="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EAFD39"/>
                  </a:solidFill>
                  <a:latin typeface="Helvetica" pitchFamily="-107" charset="0"/>
                  <a:ea typeface="ＭＳ Ｐゴシック" pitchFamily="-107" charset="-128"/>
                  <a:cs typeface="ＭＳ Ｐゴシック" pitchFamily="-107" charset="-128"/>
                </a:defRPr>
              </a:lvl2pPr>
              <a:lvl3pPr algn="l" rtl="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EAFD39"/>
                  </a:solidFill>
                  <a:latin typeface="Helvetica" pitchFamily="-107" charset="0"/>
                  <a:ea typeface="ＭＳ Ｐゴシック" pitchFamily="-107" charset="-128"/>
                  <a:cs typeface="ＭＳ Ｐゴシック" pitchFamily="-107" charset="-128"/>
                </a:defRPr>
              </a:lvl3pPr>
              <a:lvl4pPr algn="l" rtl="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EAFD39"/>
                  </a:solidFill>
                  <a:latin typeface="Helvetica" pitchFamily="-107" charset="0"/>
                  <a:ea typeface="ＭＳ Ｐゴシック" pitchFamily="-107" charset="-128"/>
                  <a:cs typeface="ＭＳ Ｐゴシック" pitchFamily="-107" charset="-128"/>
                </a:defRPr>
              </a:lvl4pPr>
              <a:lvl5pPr algn="l" rtl="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EAFD39"/>
                  </a:solidFill>
                  <a:latin typeface="Helvetica" pitchFamily="-107" charset="0"/>
                  <a:ea typeface="ＭＳ Ｐゴシック" pitchFamily="-107" charset="-128"/>
                  <a:cs typeface="ＭＳ Ｐゴシック" pitchFamily="-107" charset="-128"/>
                </a:defRPr>
              </a:lvl5pPr>
              <a:lvl6pPr marL="457200" algn="l" rtl="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EAFD39"/>
                  </a:solidFill>
                  <a:latin typeface="Helvetica" pitchFamily="-107" charset="0"/>
                </a:defRPr>
              </a:lvl6pPr>
              <a:lvl7pPr marL="914400" algn="l" rtl="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EAFD39"/>
                  </a:solidFill>
                  <a:latin typeface="Helvetica" pitchFamily="-107" charset="0"/>
                </a:defRPr>
              </a:lvl7pPr>
              <a:lvl8pPr marL="1371600" algn="l" rtl="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EAFD39"/>
                  </a:solidFill>
                  <a:latin typeface="Helvetica" pitchFamily="-107" charset="0"/>
                </a:defRPr>
              </a:lvl8pPr>
              <a:lvl9pPr marL="1828800" algn="l" rtl="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EAFD39"/>
                  </a:solidFill>
                  <a:latin typeface="Helvetica" pitchFamily="-107" charset="0"/>
                </a:defRPr>
              </a:lvl9pPr>
            </a:lstStyle>
            <a:p>
              <a:pPr algn="ctr"/>
              <a:r>
                <a:rPr lang="en-US" sz="1800" kern="0" dirty="0">
                  <a:solidFill>
                    <a:schemeClr val="tx1"/>
                  </a:solidFill>
                </a:rPr>
                <a:t>NEI 2016</a:t>
              </a:r>
            </a:p>
          </p:txBody>
        </p:sp>
        <p:pic>
          <p:nvPicPr>
            <p:cNvPr id="20" name="Picture 19" descr="Chart&#10;&#10;Description automatically generated">
              <a:extLst>
                <a:ext uri="{FF2B5EF4-FFF2-40B4-BE49-F238E27FC236}">
                  <a16:creationId xmlns:a16="http://schemas.microsoft.com/office/drawing/2014/main" id="{191C3D45-933E-1133-221A-57B01B8C7F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295" t="75036" b="22788"/>
            <a:stretch/>
          </p:blipFill>
          <p:spPr>
            <a:xfrm>
              <a:off x="-39511" y="3339589"/>
              <a:ext cx="4617156" cy="96533"/>
            </a:xfrm>
            <a:prstGeom prst="rect">
              <a:avLst/>
            </a:prstGeom>
          </p:spPr>
        </p:pic>
        <p:pic>
          <p:nvPicPr>
            <p:cNvPr id="21" name="Picture 20" descr="Chart&#10;&#10;Description automatically generated">
              <a:extLst>
                <a:ext uri="{FF2B5EF4-FFF2-40B4-BE49-F238E27FC236}">
                  <a16:creationId xmlns:a16="http://schemas.microsoft.com/office/drawing/2014/main" id="{C80715FA-A84C-7A97-FF84-58EA06FBCB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241" t="68607" b="29201"/>
            <a:stretch/>
          </p:blipFill>
          <p:spPr>
            <a:xfrm>
              <a:off x="-5645" y="3235714"/>
              <a:ext cx="4583289" cy="97535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127CF4A-0B2F-9329-7E5D-65AA28B93615}"/>
              </a:ext>
            </a:extLst>
          </p:cNvPr>
          <p:cNvGrpSpPr/>
          <p:nvPr/>
        </p:nvGrpSpPr>
        <p:grpSpPr>
          <a:xfrm>
            <a:off x="4681243" y="778830"/>
            <a:ext cx="4331678" cy="2608488"/>
            <a:chOff x="4438336" y="739322"/>
            <a:chExt cx="4625027" cy="2660801"/>
          </a:xfrm>
        </p:grpSpPr>
        <p:pic>
          <p:nvPicPr>
            <p:cNvPr id="8" name="Picture 7" descr="Chart&#10;&#10;Description automatically generated">
              <a:extLst>
                <a:ext uri="{FF2B5EF4-FFF2-40B4-BE49-F238E27FC236}">
                  <a16:creationId xmlns:a16="http://schemas.microsoft.com/office/drawing/2014/main" id="{0A946B84-9062-6A53-D034-6451C14DEE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155" b="43877"/>
            <a:stretch/>
          </p:blipFill>
          <p:spPr>
            <a:xfrm>
              <a:off x="4763165" y="739322"/>
              <a:ext cx="4300198" cy="2494603"/>
            </a:xfrm>
            <a:prstGeom prst="rect">
              <a:avLst/>
            </a:prstGeom>
          </p:spPr>
        </p:pic>
        <p:sp>
          <p:nvSpPr>
            <p:cNvPr id="11" name="Title 1">
              <a:extLst>
                <a:ext uri="{FF2B5EF4-FFF2-40B4-BE49-F238E27FC236}">
                  <a16:creationId xmlns:a16="http://schemas.microsoft.com/office/drawing/2014/main" id="{3AA4F5B5-EEF8-9098-75B7-BB4980FA623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914673" y="872344"/>
              <a:ext cx="1340154" cy="547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0487" tIns="44450" rIns="90487" bIns="44450" numCol="1" anchor="ctr" anchorCtr="0" compatLnSpc="1">
              <a:prstTxWarp prst="textNoShape">
                <a:avLst/>
              </a:prstTxWarp>
            </a:bodyPr>
            <a:lstStyle>
              <a:lvl1pPr algn="l" rtl="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EAFD39"/>
                  </a:solidFill>
                  <a:latin typeface="+mj-lt"/>
                  <a:ea typeface="ＭＳ Ｐゴシック" pitchFamily="-107" charset="-128"/>
                  <a:cs typeface="ＭＳ Ｐゴシック" pitchFamily="-107" charset="-128"/>
                </a:defRPr>
              </a:lvl1pPr>
              <a:lvl2pPr algn="l" rtl="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EAFD39"/>
                  </a:solidFill>
                  <a:latin typeface="Helvetica" pitchFamily="-107" charset="0"/>
                  <a:ea typeface="ＭＳ Ｐゴシック" pitchFamily="-107" charset="-128"/>
                  <a:cs typeface="ＭＳ Ｐゴシック" pitchFamily="-107" charset="-128"/>
                </a:defRPr>
              </a:lvl2pPr>
              <a:lvl3pPr algn="l" rtl="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EAFD39"/>
                  </a:solidFill>
                  <a:latin typeface="Helvetica" pitchFamily="-107" charset="0"/>
                  <a:ea typeface="ＭＳ Ｐゴシック" pitchFamily="-107" charset="-128"/>
                  <a:cs typeface="ＭＳ Ｐゴシック" pitchFamily="-107" charset="-128"/>
                </a:defRPr>
              </a:lvl3pPr>
              <a:lvl4pPr algn="l" rtl="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EAFD39"/>
                  </a:solidFill>
                  <a:latin typeface="Helvetica" pitchFamily="-107" charset="0"/>
                  <a:ea typeface="ＭＳ Ｐゴシック" pitchFamily="-107" charset="-128"/>
                  <a:cs typeface="ＭＳ Ｐゴシック" pitchFamily="-107" charset="-128"/>
                </a:defRPr>
              </a:lvl4pPr>
              <a:lvl5pPr algn="l" rtl="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EAFD39"/>
                  </a:solidFill>
                  <a:latin typeface="Helvetica" pitchFamily="-107" charset="0"/>
                  <a:ea typeface="ＭＳ Ｐゴシック" pitchFamily="-107" charset="-128"/>
                  <a:cs typeface="ＭＳ Ｐゴシック" pitchFamily="-107" charset="-128"/>
                </a:defRPr>
              </a:lvl5pPr>
              <a:lvl6pPr marL="457200" algn="l" rtl="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EAFD39"/>
                  </a:solidFill>
                  <a:latin typeface="Helvetica" pitchFamily="-107" charset="0"/>
                </a:defRPr>
              </a:lvl6pPr>
              <a:lvl7pPr marL="914400" algn="l" rtl="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EAFD39"/>
                  </a:solidFill>
                  <a:latin typeface="Helvetica" pitchFamily="-107" charset="0"/>
                </a:defRPr>
              </a:lvl7pPr>
              <a:lvl8pPr marL="1371600" algn="l" rtl="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EAFD39"/>
                  </a:solidFill>
                  <a:latin typeface="Helvetica" pitchFamily="-107" charset="0"/>
                </a:defRPr>
              </a:lvl8pPr>
              <a:lvl9pPr marL="1828800" algn="l" rtl="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EAFD39"/>
                  </a:solidFill>
                  <a:latin typeface="Helvetica" pitchFamily="-107" charset="0"/>
                </a:defRPr>
              </a:lvl9pPr>
            </a:lstStyle>
            <a:p>
              <a:pPr algn="ctr"/>
              <a:r>
                <a:rPr lang="en-US" sz="1800" kern="0" dirty="0">
                  <a:solidFill>
                    <a:schemeClr val="tx1"/>
                  </a:solidFill>
                </a:rPr>
                <a:t>NEI 2017</a:t>
              </a:r>
            </a:p>
          </p:txBody>
        </p:sp>
        <p:pic>
          <p:nvPicPr>
            <p:cNvPr id="23" name="Picture 22" descr="Chart&#10;&#10;Description automatically generated">
              <a:extLst>
                <a:ext uri="{FF2B5EF4-FFF2-40B4-BE49-F238E27FC236}">
                  <a16:creationId xmlns:a16="http://schemas.microsoft.com/office/drawing/2014/main" id="{62EBE997-349B-17A0-B7FC-0AA2607B6C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820" t="75010" b="23049"/>
            <a:stretch/>
          </p:blipFill>
          <p:spPr>
            <a:xfrm>
              <a:off x="4438336" y="3314245"/>
              <a:ext cx="4625025" cy="85878"/>
            </a:xfrm>
            <a:prstGeom prst="rect">
              <a:avLst/>
            </a:prstGeom>
          </p:spPr>
        </p:pic>
        <p:pic>
          <p:nvPicPr>
            <p:cNvPr id="24" name="Picture 23" descr="Chart&#10;&#10;Description automatically generated">
              <a:extLst>
                <a:ext uri="{FF2B5EF4-FFF2-40B4-BE49-F238E27FC236}">
                  <a16:creationId xmlns:a16="http://schemas.microsoft.com/office/drawing/2014/main" id="{B17C951E-4CA6-61F1-EE39-50F6D8AAA2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820" t="68757" b="29302"/>
            <a:stretch/>
          </p:blipFill>
          <p:spPr>
            <a:xfrm>
              <a:off x="4438337" y="3233925"/>
              <a:ext cx="4625025" cy="85878"/>
            </a:xfrm>
            <a:prstGeom prst="rect">
              <a:avLst/>
            </a:prstGeom>
          </p:spPr>
        </p:pic>
      </p:grp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EFCBCBF-2C28-1A88-DFEF-7DFC67B20A76}"/>
              </a:ext>
            </a:extLst>
          </p:cNvPr>
          <p:cNvCxnSpPr>
            <a:cxnSpLocks/>
          </p:cNvCxnSpPr>
          <p:nvPr/>
        </p:nvCxnSpPr>
        <p:spPr bwMode="auto">
          <a:xfrm flipV="1">
            <a:off x="513644" y="2850444"/>
            <a:ext cx="1800578" cy="45813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942092">
                <a:alpha val="29804"/>
              </a:srgbClr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3DD9797-D41A-89BE-3D42-19C25A20A88E}"/>
              </a:ext>
            </a:extLst>
          </p:cNvPr>
          <p:cNvCxnSpPr>
            <a:cxnSpLocks/>
          </p:cNvCxnSpPr>
          <p:nvPr/>
        </p:nvCxnSpPr>
        <p:spPr bwMode="auto">
          <a:xfrm flipV="1">
            <a:off x="5127368" y="2904019"/>
            <a:ext cx="1800578" cy="45813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942092">
                <a:alpha val="29804"/>
              </a:srgbClr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1B649CF-1A81-2BC3-8B07-82A15B28EC13}"/>
              </a:ext>
            </a:extLst>
          </p:cNvPr>
          <p:cNvCxnSpPr>
            <a:cxnSpLocks/>
          </p:cNvCxnSpPr>
          <p:nvPr/>
        </p:nvCxnSpPr>
        <p:spPr bwMode="auto">
          <a:xfrm flipV="1">
            <a:off x="5120829" y="2788356"/>
            <a:ext cx="1800578" cy="44056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40FF">
                <a:alpha val="70000"/>
              </a:srgbClr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C389C35-715D-E22E-A2D2-74C80C9B779B}"/>
              </a:ext>
            </a:extLst>
          </p:cNvPr>
          <p:cNvCxnSpPr>
            <a:cxnSpLocks/>
          </p:cNvCxnSpPr>
          <p:nvPr/>
        </p:nvCxnSpPr>
        <p:spPr bwMode="auto">
          <a:xfrm flipV="1">
            <a:off x="513644" y="2734703"/>
            <a:ext cx="1800578" cy="44056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40FF">
                <a:alpha val="70000"/>
              </a:srgbClr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53" name="Title 1">
            <a:extLst>
              <a:ext uri="{FF2B5EF4-FFF2-40B4-BE49-F238E27FC236}">
                <a16:creationId xmlns:a16="http://schemas.microsoft.com/office/drawing/2014/main" id="{1A87C254-4C1B-378E-6C92-3AC98CAE720B}"/>
              </a:ext>
            </a:extLst>
          </p:cNvPr>
          <p:cNvSpPr txBox="1">
            <a:spLocks/>
          </p:cNvSpPr>
          <p:nvPr/>
        </p:nvSpPr>
        <p:spPr bwMode="auto">
          <a:xfrm>
            <a:off x="2680667" y="3651063"/>
            <a:ext cx="1258712" cy="547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9pPr>
          </a:lstStyle>
          <a:p>
            <a:pPr algn="ctr"/>
            <a:r>
              <a:rPr lang="en-US" sz="1800" kern="0" dirty="0">
                <a:solidFill>
                  <a:schemeClr val="tx1"/>
                </a:solidFill>
              </a:rPr>
              <a:t>wFlare1</a:t>
            </a: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7BD35B9D-DBB1-67F8-7014-14B96326C018}"/>
              </a:ext>
            </a:extLst>
          </p:cNvPr>
          <p:cNvCxnSpPr/>
          <p:nvPr/>
        </p:nvCxnSpPr>
        <p:spPr bwMode="auto">
          <a:xfrm>
            <a:off x="4820356" y="3429000"/>
            <a:ext cx="0" cy="2051756"/>
          </a:xfrm>
          <a:prstGeom prst="straightConnector1">
            <a:avLst/>
          </a:prstGeom>
          <a:solidFill>
            <a:schemeClr val="accent1"/>
          </a:solidFill>
          <a:ln w="31750" cap="rnd" cmpd="sng" algn="ctr">
            <a:solidFill>
              <a:schemeClr val="bg1"/>
            </a:solidFill>
            <a:prstDash val="solid"/>
            <a:bevel/>
            <a:headEnd type="none" w="sm" len="sm"/>
            <a:tailEnd type="stealth" w="lg" len="lg"/>
          </a:ln>
          <a:effectLst/>
        </p:spPr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44C9735C-5214-2487-AB22-7631640E2F90}"/>
              </a:ext>
            </a:extLst>
          </p:cNvPr>
          <p:cNvSpPr txBox="1">
            <a:spLocks/>
          </p:cNvSpPr>
          <p:nvPr/>
        </p:nvSpPr>
        <p:spPr bwMode="auto">
          <a:xfrm>
            <a:off x="1551553" y="3934331"/>
            <a:ext cx="705780" cy="307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9pPr>
          </a:lstStyle>
          <a:p>
            <a:pPr algn="ctr"/>
            <a:r>
              <a:rPr lang="en-US" sz="1400" b="0" kern="0" dirty="0">
                <a:solidFill>
                  <a:schemeClr val="tx1"/>
                </a:solidFill>
              </a:rPr>
              <a:t>44%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8253EE3-8970-290B-74D5-1CF7C26B4FB3}"/>
              </a:ext>
            </a:extLst>
          </p:cNvPr>
          <p:cNvSpPr txBox="1">
            <a:spLocks/>
          </p:cNvSpPr>
          <p:nvPr/>
        </p:nvSpPr>
        <p:spPr bwMode="auto">
          <a:xfrm>
            <a:off x="6141301" y="3975529"/>
            <a:ext cx="705780" cy="307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9pPr>
          </a:lstStyle>
          <a:p>
            <a:pPr algn="ctr"/>
            <a:r>
              <a:rPr lang="en-US" sz="1400" b="0" kern="0" dirty="0">
                <a:solidFill>
                  <a:schemeClr val="tx1"/>
                </a:solidFill>
              </a:rPr>
              <a:t>50%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8DDBD50-E337-E768-EE3D-D09F6495721D}"/>
              </a:ext>
            </a:extLst>
          </p:cNvPr>
          <p:cNvSpPr txBox="1">
            <a:spLocks/>
          </p:cNvSpPr>
          <p:nvPr/>
        </p:nvSpPr>
        <p:spPr bwMode="auto">
          <a:xfrm>
            <a:off x="3310023" y="4454878"/>
            <a:ext cx="705780" cy="307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9pPr>
          </a:lstStyle>
          <a:p>
            <a:pPr algn="ctr"/>
            <a:r>
              <a:rPr lang="en-US" sz="1400" b="0" kern="0" dirty="0">
                <a:solidFill>
                  <a:schemeClr val="tx1"/>
                </a:solidFill>
              </a:rPr>
              <a:t>1.4%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4A38362-5CAE-B890-31F0-1A33E5F8BA75}"/>
              </a:ext>
            </a:extLst>
          </p:cNvPr>
          <p:cNvSpPr txBox="1">
            <a:spLocks/>
          </p:cNvSpPr>
          <p:nvPr/>
        </p:nvSpPr>
        <p:spPr bwMode="auto">
          <a:xfrm>
            <a:off x="7740944" y="4454878"/>
            <a:ext cx="705780" cy="307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9pPr>
          </a:lstStyle>
          <a:p>
            <a:pPr algn="ctr"/>
            <a:r>
              <a:rPr lang="en-US" sz="1400" b="0" kern="0" dirty="0">
                <a:solidFill>
                  <a:schemeClr val="tx1"/>
                </a:solidFill>
              </a:rPr>
              <a:t>2.3%</a:t>
            </a:r>
          </a:p>
        </p:txBody>
      </p:sp>
    </p:spTree>
    <p:extLst>
      <p:ext uri="{BB962C8B-B14F-4D97-AF65-F5344CB8AC3E}">
        <p14:creationId xmlns:p14="http://schemas.microsoft.com/office/powerpoint/2010/main" val="22346560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EC08AF11-02C7-61E5-24E6-D656A8542E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69" t="7249" r="15016"/>
          <a:stretch/>
        </p:blipFill>
        <p:spPr>
          <a:xfrm>
            <a:off x="1217084" y="946588"/>
            <a:ext cx="3623843" cy="2444330"/>
          </a:xfrm>
          <a:prstGeom prst="rect">
            <a:avLst/>
          </a:prstGeom>
        </p:spPr>
      </p:pic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127FEACE-FF94-08D5-B921-5ADDFEEE62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40" t="7556" r="14470"/>
          <a:stretch/>
        </p:blipFill>
        <p:spPr>
          <a:xfrm>
            <a:off x="5246712" y="958820"/>
            <a:ext cx="3583329" cy="2409724"/>
          </a:xfrm>
          <a:prstGeom prst="rect">
            <a:avLst/>
          </a:prstGeom>
        </p:spPr>
      </p:pic>
      <p:pic>
        <p:nvPicPr>
          <p:cNvPr id="19" name="Picture 18" descr="Map&#10;&#10;Description automatically generated">
            <a:extLst>
              <a:ext uri="{FF2B5EF4-FFF2-40B4-BE49-F238E27FC236}">
                <a16:creationId xmlns:a16="http://schemas.microsoft.com/office/drawing/2014/main" id="{D33348A3-315F-A656-3921-8166F866AC6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37" t="9545" r="13958"/>
          <a:stretch/>
        </p:blipFill>
        <p:spPr>
          <a:xfrm>
            <a:off x="1205362" y="3463482"/>
            <a:ext cx="3639243" cy="2379464"/>
          </a:xfrm>
          <a:prstGeom prst="rect">
            <a:avLst/>
          </a:prstGeom>
        </p:spPr>
      </p:pic>
      <p:pic>
        <p:nvPicPr>
          <p:cNvPr id="21" name="Picture 20" descr="Map&#10;&#10;Description automatically generated">
            <a:extLst>
              <a:ext uri="{FF2B5EF4-FFF2-40B4-BE49-F238E27FC236}">
                <a16:creationId xmlns:a16="http://schemas.microsoft.com/office/drawing/2014/main" id="{78251660-B7FB-45A6-CB48-30846B15C09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83" t="8583" r="14751"/>
          <a:stretch/>
        </p:blipFill>
        <p:spPr>
          <a:xfrm>
            <a:off x="5277847" y="3494494"/>
            <a:ext cx="3504539" cy="23400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BA63F3-F1D4-DB46-907C-CAA82DC29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2" y="73025"/>
            <a:ext cx="6752521" cy="704850"/>
          </a:xfrm>
        </p:spPr>
        <p:txBody>
          <a:bodyPr/>
          <a:lstStyle/>
          <a:p>
            <a:r>
              <a:rPr lang="en-US" dirty="0"/>
              <a:t>O</a:t>
            </a:r>
            <a:r>
              <a:rPr lang="en-US" baseline="-25000" dirty="0"/>
              <a:t>3 </a:t>
            </a:r>
            <a:r>
              <a:rPr lang="en-US" dirty="0"/>
              <a:t>sensitivity to NO</a:t>
            </a:r>
            <a:r>
              <a:rPr lang="en-US" baseline="-25000" dirty="0"/>
              <a:t>X</a:t>
            </a:r>
            <a:r>
              <a:rPr lang="en-US" dirty="0"/>
              <a:t> and VOC emissions from Flaring and Venting</a:t>
            </a:r>
            <a:endParaRPr lang="en-US" baseline="-250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12FD68-E4B9-11C5-1132-088C2DDF11FF}"/>
              </a:ext>
            </a:extLst>
          </p:cNvPr>
          <p:cNvSpPr/>
          <p:nvPr/>
        </p:nvSpPr>
        <p:spPr>
          <a:xfrm>
            <a:off x="361614" y="4510640"/>
            <a:ext cx="6776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July</a:t>
            </a:r>
            <a:endParaRPr lang="en-US" sz="1400" b="1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2EEEB35-B920-2BF9-9903-DE002F7EF8F1}"/>
              </a:ext>
            </a:extLst>
          </p:cNvPr>
          <p:cNvSpPr/>
          <p:nvPr/>
        </p:nvSpPr>
        <p:spPr>
          <a:xfrm>
            <a:off x="6596158" y="946588"/>
            <a:ext cx="76674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</a:t>
            </a:r>
            <a:r>
              <a:rPr lang="en-US" sz="1200" b="1" baseline="-25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</a:t>
            </a:r>
            <a:r>
              <a:rPr lang="en-US" sz="12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_EVOC</a:t>
            </a:r>
            <a:endParaRPr lang="en-US" sz="12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32E85A7-8F2C-7FE7-9184-2C00BAE7B7CA}"/>
              </a:ext>
            </a:extLst>
          </p:cNvPr>
          <p:cNvSpPr/>
          <p:nvPr/>
        </p:nvSpPr>
        <p:spPr>
          <a:xfrm>
            <a:off x="2545272" y="898400"/>
            <a:ext cx="7671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</a:t>
            </a:r>
            <a:r>
              <a:rPr lang="en-US" sz="1200" b="1" baseline="-25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</a:t>
            </a:r>
            <a:r>
              <a:rPr lang="en-US" sz="12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_ENOx</a:t>
            </a:r>
            <a:endParaRPr lang="en-US" sz="1200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7E0E8DA-1326-31D2-AF5F-6C38CD1EAF32}"/>
              </a:ext>
            </a:extLst>
          </p:cNvPr>
          <p:cNvSpPr/>
          <p:nvPr/>
        </p:nvSpPr>
        <p:spPr bwMode="auto">
          <a:xfrm>
            <a:off x="2489769" y="1109464"/>
            <a:ext cx="386996" cy="297766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med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07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8F508C2-430E-FDC2-58C6-BD290E515656}"/>
              </a:ext>
            </a:extLst>
          </p:cNvPr>
          <p:cNvSpPr/>
          <p:nvPr/>
        </p:nvSpPr>
        <p:spPr bwMode="auto">
          <a:xfrm>
            <a:off x="2489769" y="3553794"/>
            <a:ext cx="346841" cy="274320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med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07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AC16AD0-8A2F-0106-24CE-106287B1695E}"/>
              </a:ext>
            </a:extLst>
          </p:cNvPr>
          <p:cNvSpPr/>
          <p:nvPr/>
        </p:nvSpPr>
        <p:spPr>
          <a:xfrm>
            <a:off x="109477" y="6463920"/>
            <a:ext cx="90345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>
                <a:solidFill>
                  <a:schemeClr val="bg1"/>
                </a:solidFill>
              </a:rPr>
              <a:t>Strong O</a:t>
            </a:r>
            <a:r>
              <a:rPr lang="en-US" sz="1400" baseline="-25000" dirty="0">
                <a:solidFill>
                  <a:schemeClr val="bg1"/>
                </a:solidFill>
              </a:rPr>
              <a:t>3 </a:t>
            </a:r>
            <a:r>
              <a:rPr lang="en-US" sz="1400" dirty="0">
                <a:solidFill>
                  <a:schemeClr val="bg1"/>
                </a:solidFill>
              </a:rPr>
              <a:t>sensitivities to NO</a:t>
            </a:r>
            <a:r>
              <a:rPr lang="en-US" sz="1400" baseline="-25000" dirty="0">
                <a:solidFill>
                  <a:schemeClr val="bg1"/>
                </a:solidFill>
              </a:rPr>
              <a:t>X</a:t>
            </a:r>
            <a:r>
              <a:rPr lang="en-US" sz="1400" dirty="0">
                <a:solidFill>
                  <a:schemeClr val="bg1"/>
                </a:solidFill>
              </a:rPr>
              <a:t> emissions from Compressor Engines and Pumpjack/Drilling/Completion</a:t>
            </a:r>
          </a:p>
        </p:txBody>
      </p:sp>
      <p:pic>
        <p:nvPicPr>
          <p:cNvPr id="16" name="Picture 15" descr="Map&#10;&#10;Description automatically generated">
            <a:extLst>
              <a:ext uri="{FF2B5EF4-FFF2-40B4-BE49-F238E27FC236}">
                <a16:creationId xmlns:a16="http://schemas.microsoft.com/office/drawing/2014/main" id="{63936E7B-0D2E-8534-4034-3001B52ED35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1052" t="3909" r="2117" b="3687"/>
          <a:stretch/>
        </p:blipFill>
        <p:spPr>
          <a:xfrm rot="5400000">
            <a:off x="4441341" y="4791275"/>
            <a:ext cx="369333" cy="292506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DE0A44A-F0DA-5DBE-043D-7E531AC4337F}"/>
              </a:ext>
            </a:extLst>
          </p:cNvPr>
          <p:cNvSpPr/>
          <p:nvPr/>
        </p:nvSpPr>
        <p:spPr>
          <a:xfrm>
            <a:off x="3959555" y="5842222"/>
            <a:ext cx="9399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O</a:t>
            </a:r>
            <a:r>
              <a:rPr lang="en-US" sz="1200" b="1" baseline="-25000" dirty="0">
                <a:solidFill>
                  <a:schemeClr val="bg1"/>
                </a:solidFill>
              </a:rPr>
              <a:t>3</a:t>
            </a:r>
            <a:r>
              <a:rPr lang="en-US" sz="1200" b="1" dirty="0">
                <a:solidFill>
                  <a:schemeClr val="bg1"/>
                </a:solidFill>
              </a:rPr>
              <a:t> (</a:t>
            </a:r>
            <a:r>
              <a:rPr lang="en-US" sz="1200" b="1" dirty="0" err="1">
                <a:solidFill>
                  <a:schemeClr val="bg1"/>
                </a:solidFill>
              </a:rPr>
              <a:t>ppbV</a:t>
            </a:r>
            <a:r>
              <a:rPr lang="en-US" sz="1200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6EE9C75-E208-0EA8-4D2A-4667E4558DD8}"/>
              </a:ext>
            </a:extLst>
          </p:cNvPr>
          <p:cNvSpPr/>
          <p:nvPr/>
        </p:nvSpPr>
        <p:spPr>
          <a:xfrm>
            <a:off x="227012" y="1958423"/>
            <a:ext cx="7625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January</a:t>
            </a:r>
            <a:endParaRPr lang="en-US" sz="14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978A3C-8E23-20F8-D8D5-9819A0F1EFB8}"/>
              </a:ext>
            </a:extLst>
          </p:cNvPr>
          <p:cNvSpPr/>
          <p:nvPr/>
        </p:nvSpPr>
        <p:spPr>
          <a:xfrm>
            <a:off x="2545272" y="5440169"/>
            <a:ext cx="7671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</a:t>
            </a:r>
            <a:r>
              <a:rPr lang="en-US" sz="1200" b="1" baseline="-25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</a:t>
            </a:r>
            <a:r>
              <a:rPr lang="en-US" sz="12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_ENOx</a:t>
            </a:r>
            <a:endParaRPr lang="en-US" sz="12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6B69D96-1F99-4F86-2E2F-6295B558999D}"/>
              </a:ext>
            </a:extLst>
          </p:cNvPr>
          <p:cNvSpPr/>
          <p:nvPr/>
        </p:nvSpPr>
        <p:spPr>
          <a:xfrm>
            <a:off x="6501978" y="5443791"/>
            <a:ext cx="76674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</a:t>
            </a:r>
            <a:r>
              <a:rPr lang="en-US" sz="1200" b="1" baseline="-25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</a:t>
            </a:r>
            <a:r>
              <a:rPr lang="en-US" sz="12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_EVOC</a:t>
            </a:r>
            <a:endParaRPr lang="en-US" sz="1200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072494F-1168-F56F-5552-EEBC1CCF6690}"/>
              </a:ext>
            </a:extLst>
          </p:cNvPr>
          <p:cNvCxnSpPr>
            <a:cxnSpLocks/>
          </p:cNvCxnSpPr>
          <p:nvPr/>
        </p:nvCxnSpPr>
        <p:spPr bwMode="auto">
          <a:xfrm flipH="1">
            <a:off x="161956" y="3454711"/>
            <a:ext cx="8982044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942092"/>
            </a:solidFill>
            <a:prstDash val="solid"/>
            <a:round/>
            <a:headEnd type="none" w="sm" len="sm"/>
            <a:tailEnd type="none" w="med" len="sm"/>
          </a:ln>
          <a:effectLst/>
        </p:spPr>
      </p:cxnSp>
    </p:spTree>
    <p:extLst>
      <p:ext uri="{BB962C8B-B14F-4D97-AF65-F5344CB8AC3E}">
        <p14:creationId xmlns:p14="http://schemas.microsoft.com/office/powerpoint/2010/main" val="41943214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784B9F3C-8A9A-1B25-C2BD-1E25BB4E77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59" t="7791" r="14673"/>
          <a:stretch/>
        </p:blipFill>
        <p:spPr>
          <a:xfrm>
            <a:off x="3066628" y="817409"/>
            <a:ext cx="2847462" cy="1922516"/>
          </a:xfrm>
          <a:prstGeom prst="rect">
            <a:avLst/>
          </a:prstGeom>
        </p:spPr>
      </p:pic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8DB4BD58-2D53-812C-C910-6CB51E52BE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81" t="6362" r="14524"/>
          <a:stretch/>
        </p:blipFill>
        <p:spPr>
          <a:xfrm>
            <a:off x="3066628" y="2796025"/>
            <a:ext cx="2847462" cy="1929924"/>
          </a:xfrm>
          <a:prstGeom prst="rect">
            <a:avLst/>
          </a:prstGeom>
        </p:spPr>
      </p:pic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2B629B3D-1E4B-616E-95E1-70C86D7BB9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32" t="8694" r="14479"/>
          <a:stretch/>
        </p:blipFill>
        <p:spPr>
          <a:xfrm>
            <a:off x="42123" y="4780231"/>
            <a:ext cx="2912151" cy="1931939"/>
          </a:xfrm>
          <a:prstGeom prst="rect">
            <a:avLst/>
          </a:prstGeom>
        </p:spPr>
      </p:pic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6869E8E5-7994-96BB-79D2-0AD951051A4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83" t="8583" r="14751"/>
          <a:stretch/>
        </p:blipFill>
        <p:spPr>
          <a:xfrm>
            <a:off x="57339" y="2790199"/>
            <a:ext cx="2912150" cy="1944518"/>
          </a:xfrm>
          <a:prstGeom prst="rect">
            <a:avLst/>
          </a:prstGeom>
        </p:spPr>
      </p:pic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3A5EDA0E-4A0A-1A05-DB9B-81C56925A2C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37" t="9545" r="13958"/>
          <a:stretch/>
        </p:blipFill>
        <p:spPr>
          <a:xfrm>
            <a:off x="57338" y="813623"/>
            <a:ext cx="2951952" cy="19300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35AAA3-726D-40F4-B548-DAFD6DA63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4113"/>
            <a:ext cx="8282264" cy="70485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Brute Force vs. DDM for O</a:t>
            </a:r>
            <a:r>
              <a:rPr lang="en-US" baseline="-25000" dirty="0">
                <a:solidFill>
                  <a:srgbClr val="FFFF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3 </a:t>
            </a:r>
            <a:r>
              <a:rPr lang="en-US" dirty="0">
                <a:solidFill>
                  <a:srgbClr val="FFFF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from </a:t>
            </a:r>
            <a:br>
              <a:rPr lang="en-US" dirty="0">
                <a:solidFill>
                  <a:srgbClr val="FFFF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FFFF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Key Oil &amp; Gas Source Types – July wFlare2)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EEC0F99-C3CA-400E-AA7F-60BD1F0A746F}"/>
              </a:ext>
            </a:extLst>
          </p:cNvPr>
          <p:cNvSpPr/>
          <p:nvPr/>
        </p:nvSpPr>
        <p:spPr>
          <a:xfrm>
            <a:off x="3619564" y="2389197"/>
            <a:ext cx="19901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Compressors Engines</a:t>
            </a:r>
            <a:endParaRPr lang="en-US" sz="14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990CE49-B968-4E2B-A2FB-957BDBB54419}"/>
              </a:ext>
            </a:extLst>
          </p:cNvPr>
          <p:cNvSpPr/>
          <p:nvPr/>
        </p:nvSpPr>
        <p:spPr>
          <a:xfrm>
            <a:off x="64525" y="2377075"/>
            <a:ext cx="16196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Flaring and Venting</a:t>
            </a:r>
            <a:endParaRPr lang="en-US" sz="14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991C7B1-1327-4563-80E1-FB7B3382FDBA}"/>
              </a:ext>
            </a:extLst>
          </p:cNvPr>
          <p:cNvSpPr/>
          <p:nvPr/>
        </p:nvSpPr>
        <p:spPr>
          <a:xfrm>
            <a:off x="282045" y="6290242"/>
            <a:ext cx="234631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Fugitives and Pneumatics</a:t>
            </a:r>
            <a:endParaRPr lang="en-US" sz="14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936F193-27E0-4F54-BC14-114DEEC2AF7B}"/>
              </a:ext>
            </a:extLst>
          </p:cNvPr>
          <p:cNvSpPr/>
          <p:nvPr/>
        </p:nvSpPr>
        <p:spPr>
          <a:xfrm>
            <a:off x="3179243" y="4372343"/>
            <a:ext cx="296030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Pumpjack, Drilling &amp; Completion</a:t>
            </a:r>
            <a:endParaRPr lang="en-US" sz="1400" b="1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8B7FB50-F136-40E5-A52B-908A53CFE6C1}"/>
              </a:ext>
            </a:extLst>
          </p:cNvPr>
          <p:cNvSpPr/>
          <p:nvPr/>
        </p:nvSpPr>
        <p:spPr>
          <a:xfrm>
            <a:off x="50281" y="2890173"/>
            <a:ext cx="76674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</a:t>
            </a:r>
            <a:r>
              <a:rPr lang="en-US" sz="1200" b="1" baseline="-25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</a:t>
            </a:r>
            <a:r>
              <a:rPr lang="en-US" sz="12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_EVOC</a:t>
            </a:r>
            <a:endParaRPr lang="en-US" sz="12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D4658AC-CAF7-42CF-96BE-A3471E0469DA}"/>
              </a:ext>
            </a:extLst>
          </p:cNvPr>
          <p:cNvSpPr/>
          <p:nvPr/>
        </p:nvSpPr>
        <p:spPr>
          <a:xfrm>
            <a:off x="0" y="972366"/>
            <a:ext cx="7671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</a:t>
            </a:r>
            <a:r>
              <a:rPr lang="en-US" sz="1200" b="1" baseline="-25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</a:t>
            </a:r>
            <a:r>
              <a:rPr lang="en-US" sz="12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_ENOx</a:t>
            </a:r>
            <a:endParaRPr lang="en-US" sz="12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D666B60-1016-4DFF-92EE-14C2FAA58DE1}"/>
              </a:ext>
            </a:extLst>
          </p:cNvPr>
          <p:cNvSpPr/>
          <p:nvPr/>
        </p:nvSpPr>
        <p:spPr>
          <a:xfrm>
            <a:off x="2975198" y="2236099"/>
            <a:ext cx="7671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</a:t>
            </a:r>
            <a:r>
              <a:rPr lang="en-US" sz="1200" b="1" baseline="-25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</a:t>
            </a:r>
            <a:r>
              <a:rPr lang="en-US" sz="12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_ENOx</a:t>
            </a:r>
            <a:endParaRPr lang="en-US" sz="12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5509B1E-8BDD-4DF4-BBCE-8A9621A48F2F}"/>
              </a:ext>
            </a:extLst>
          </p:cNvPr>
          <p:cNvSpPr/>
          <p:nvPr/>
        </p:nvSpPr>
        <p:spPr>
          <a:xfrm>
            <a:off x="87946" y="4917721"/>
            <a:ext cx="76674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</a:t>
            </a:r>
            <a:r>
              <a:rPr lang="en-US" sz="1200" b="1" baseline="-25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</a:t>
            </a:r>
            <a:r>
              <a:rPr lang="en-US" sz="12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_EVOC</a:t>
            </a:r>
            <a:endParaRPr lang="en-US" sz="120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A3C8E36-89C3-4971-9C50-B04E38983B32}"/>
              </a:ext>
            </a:extLst>
          </p:cNvPr>
          <p:cNvSpPr/>
          <p:nvPr/>
        </p:nvSpPr>
        <p:spPr>
          <a:xfrm>
            <a:off x="2975198" y="2825045"/>
            <a:ext cx="7671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</a:t>
            </a:r>
            <a:r>
              <a:rPr lang="en-US" sz="1200" b="1" baseline="-25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</a:t>
            </a:r>
            <a:r>
              <a:rPr lang="en-US" sz="12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_ENOx</a:t>
            </a:r>
            <a:endParaRPr lang="en-US" sz="1200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FF9BA6F-6009-4EC2-B99A-34B852789D30}"/>
              </a:ext>
            </a:extLst>
          </p:cNvPr>
          <p:cNvSpPr/>
          <p:nvPr/>
        </p:nvSpPr>
        <p:spPr>
          <a:xfrm>
            <a:off x="3901596" y="4779222"/>
            <a:ext cx="9399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O</a:t>
            </a:r>
            <a:r>
              <a:rPr lang="en-US" sz="1200" b="1" baseline="-25000" dirty="0">
                <a:solidFill>
                  <a:schemeClr val="bg1"/>
                </a:solidFill>
              </a:rPr>
              <a:t>3</a:t>
            </a:r>
            <a:r>
              <a:rPr lang="en-US" sz="1200" b="1" dirty="0">
                <a:solidFill>
                  <a:schemeClr val="bg1"/>
                </a:solidFill>
              </a:rPr>
              <a:t> (</a:t>
            </a:r>
            <a:r>
              <a:rPr lang="en-US" sz="1200" b="1" dirty="0" err="1">
                <a:solidFill>
                  <a:schemeClr val="bg1"/>
                </a:solidFill>
              </a:rPr>
              <a:t>ppbV</a:t>
            </a:r>
            <a:r>
              <a:rPr lang="en-US" sz="1200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AAAC8AC3-FD2E-7A4E-4AD0-E8DBCCB221D8}"/>
              </a:ext>
            </a:extLst>
          </p:cNvPr>
          <p:cNvSpPr txBox="1">
            <a:spLocks/>
          </p:cNvSpPr>
          <p:nvPr/>
        </p:nvSpPr>
        <p:spPr bwMode="auto">
          <a:xfrm>
            <a:off x="6114923" y="927217"/>
            <a:ext cx="2932719" cy="316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9pPr>
          </a:lstStyle>
          <a:p>
            <a:pPr algn="ctr"/>
            <a:r>
              <a:rPr lang="en-US" sz="1600" kern="0" dirty="0"/>
              <a:t>Brute-force Average Difference (ppb)</a:t>
            </a: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D34E8B2E-684A-B823-D734-F9BD4F2C19B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1052" t="3909" r="2117" b="3687"/>
          <a:stretch/>
        </p:blipFill>
        <p:spPr>
          <a:xfrm rot="5400000">
            <a:off x="4280724" y="3729335"/>
            <a:ext cx="369333" cy="292506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0180CD6-5A92-4684-A4C8-4E529936396E}"/>
              </a:ext>
            </a:extLst>
          </p:cNvPr>
          <p:cNvSpPr/>
          <p:nvPr/>
        </p:nvSpPr>
        <p:spPr>
          <a:xfrm>
            <a:off x="6073828" y="3429000"/>
            <a:ext cx="301490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endParaRPr lang="en-US" sz="1400" dirty="0">
              <a:solidFill>
                <a:schemeClr val="bg1"/>
              </a:solidFill>
            </a:endParaRPr>
          </a:p>
          <a:p>
            <a:pPr algn="l"/>
            <a:r>
              <a:rPr lang="en-US" sz="1400" dirty="0">
                <a:solidFill>
                  <a:schemeClr val="bg1"/>
                </a:solidFill>
              </a:rPr>
              <a:t>Within Flaring and Venting group, ozone is more sensitive to VOC (positive) than to NO</a:t>
            </a:r>
            <a:r>
              <a:rPr lang="en-US" sz="1400" baseline="-25000" dirty="0">
                <a:solidFill>
                  <a:schemeClr val="bg1"/>
                </a:solidFill>
              </a:rPr>
              <a:t>X </a:t>
            </a:r>
            <a:r>
              <a:rPr lang="en-US" sz="1400" dirty="0">
                <a:solidFill>
                  <a:schemeClr val="bg1"/>
                </a:solidFill>
              </a:rPr>
              <a:t>(positive/negative) emissions.</a:t>
            </a:r>
            <a:endParaRPr lang="en-US" sz="1400" baseline="-25000" dirty="0">
              <a:solidFill>
                <a:schemeClr val="bg1"/>
              </a:solidFill>
            </a:endParaRPr>
          </a:p>
          <a:p>
            <a:pPr algn="l"/>
            <a:endParaRPr lang="en-US" sz="1400" dirty="0">
              <a:solidFill>
                <a:schemeClr val="bg1"/>
              </a:solidFill>
            </a:endParaRPr>
          </a:p>
          <a:p>
            <a:pPr algn="l"/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5CECF00E-D68E-5E11-1ACA-129B7940FB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26877" y="1244069"/>
            <a:ext cx="2932719" cy="171720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FD13860-63A1-602D-1B31-77D9FA72163D}"/>
              </a:ext>
            </a:extLst>
          </p:cNvPr>
          <p:cNvSpPr/>
          <p:nvPr/>
        </p:nvSpPr>
        <p:spPr>
          <a:xfrm>
            <a:off x="1265451" y="4401746"/>
            <a:ext cx="16196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Flaring and Venting</a:t>
            </a:r>
            <a:endParaRPr lang="en-US" sz="14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41B315B-E5E7-66EF-0EC7-9088487F02CD}"/>
              </a:ext>
            </a:extLst>
          </p:cNvPr>
          <p:cNvSpPr/>
          <p:nvPr/>
        </p:nvSpPr>
        <p:spPr>
          <a:xfrm>
            <a:off x="2919267" y="5466455"/>
            <a:ext cx="624926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>
                <a:solidFill>
                  <a:schemeClr val="bg1"/>
                </a:solidFill>
              </a:rPr>
              <a:t>NO</a:t>
            </a:r>
            <a:r>
              <a:rPr lang="en-US" sz="1400" baseline="-25000" dirty="0">
                <a:solidFill>
                  <a:schemeClr val="bg1"/>
                </a:solidFill>
              </a:rPr>
              <a:t>X</a:t>
            </a:r>
            <a:r>
              <a:rPr lang="en-US" sz="1400" dirty="0">
                <a:solidFill>
                  <a:schemeClr val="bg1"/>
                </a:solidFill>
              </a:rPr>
              <a:t> emissions from Compressor Engines and Pumpjack/Drilling/Completion</a:t>
            </a:r>
          </a:p>
          <a:p>
            <a:pPr algn="l"/>
            <a:r>
              <a:rPr lang="en-US" sz="1400" dirty="0">
                <a:solidFill>
                  <a:schemeClr val="bg1"/>
                </a:solidFill>
              </a:rPr>
              <a:t>have strongest impact on O</a:t>
            </a:r>
            <a:r>
              <a:rPr lang="en-US" sz="1400" baseline="-25000" dirty="0">
                <a:solidFill>
                  <a:schemeClr val="bg1"/>
                </a:solidFill>
              </a:rPr>
              <a:t>3 </a:t>
            </a:r>
            <a:r>
              <a:rPr lang="en-US" sz="1400" dirty="0">
                <a:solidFill>
                  <a:schemeClr val="bg1"/>
                </a:solidFill>
              </a:rPr>
              <a:t>in area outside Oil &amp; Gas production basin.</a:t>
            </a:r>
          </a:p>
          <a:p>
            <a:pPr algn="l"/>
            <a:endParaRPr lang="en-US" sz="1400" dirty="0">
              <a:solidFill>
                <a:schemeClr val="bg1"/>
              </a:solidFill>
            </a:endParaRPr>
          </a:p>
          <a:p>
            <a:pPr algn="l"/>
            <a:r>
              <a:rPr lang="en-US" sz="1400" dirty="0">
                <a:solidFill>
                  <a:schemeClr val="bg1"/>
                </a:solidFill>
              </a:rPr>
              <a:t>However, over major Oil &amp; Gas production basins, O</a:t>
            </a:r>
            <a:r>
              <a:rPr lang="en-US" sz="1400" baseline="-25000" dirty="0">
                <a:solidFill>
                  <a:schemeClr val="bg1"/>
                </a:solidFill>
              </a:rPr>
              <a:t>3</a:t>
            </a:r>
            <a:r>
              <a:rPr lang="en-US" sz="1400" dirty="0">
                <a:solidFill>
                  <a:schemeClr val="bg1"/>
                </a:solidFill>
              </a:rPr>
              <a:t> negatively responses to NO</a:t>
            </a:r>
            <a:r>
              <a:rPr lang="en-US" sz="1400" baseline="-25000" dirty="0">
                <a:solidFill>
                  <a:schemeClr val="bg1"/>
                </a:solidFill>
              </a:rPr>
              <a:t>X</a:t>
            </a:r>
            <a:r>
              <a:rPr lang="en-US" sz="1400" dirty="0">
                <a:solidFill>
                  <a:schemeClr val="bg1"/>
                </a:solidFill>
              </a:rPr>
              <a:t> emissions.</a:t>
            </a:r>
          </a:p>
          <a:p>
            <a:pPr algn="l"/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CF1F35F-C88D-0B7E-73AF-7D2F2C8ABA97}"/>
              </a:ext>
            </a:extLst>
          </p:cNvPr>
          <p:cNvSpPr/>
          <p:nvPr/>
        </p:nvSpPr>
        <p:spPr>
          <a:xfrm>
            <a:off x="6114923" y="2950981"/>
            <a:ext cx="3014907" cy="451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baseline="-25000" dirty="0">
                <a:solidFill>
                  <a:schemeClr val="bg1"/>
                </a:solidFill>
              </a:rPr>
              <a:t>(Brute-force is comparable to DDM analyses for group 1 only) 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8668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Map&#10;&#10;Description automatically generated">
            <a:extLst>
              <a:ext uri="{FF2B5EF4-FFF2-40B4-BE49-F238E27FC236}">
                <a16:creationId xmlns:a16="http://schemas.microsoft.com/office/drawing/2014/main" id="{633E0B0C-FB85-5391-191F-5FAB13B64B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91" t="6313" r="14342"/>
          <a:stretch/>
        </p:blipFill>
        <p:spPr>
          <a:xfrm>
            <a:off x="5964245" y="659185"/>
            <a:ext cx="2852542" cy="1937441"/>
          </a:xfrm>
          <a:prstGeom prst="rect">
            <a:avLst/>
          </a:prstGeom>
        </p:spPr>
      </p:pic>
      <p:pic>
        <p:nvPicPr>
          <p:cNvPr id="18" name="Picture 17" descr="Map&#10;&#10;Description automatically generated">
            <a:extLst>
              <a:ext uri="{FF2B5EF4-FFF2-40B4-BE49-F238E27FC236}">
                <a16:creationId xmlns:a16="http://schemas.microsoft.com/office/drawing/2014/main" id="{92A85E4E-F037-0EE5-1BCB-A4931859E1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91" t="6313" r="14210"/>
          <a:stretch/>
        </p:blipFill>
        <p:spPr>
          <a:xfrm>
            <a:off x="3045017" y="657807"/>
            <a:ext cx="2795616" cy="1895675"/>
          </a:xfrm>
          <a:prstGeom prst="rect">
            <a:avLst/>
          </a:prstGeom>
        </p:spPr>
      </p:pic>
      <p:pic>
        <p:nvPicPr>
          <p:cNvPr id="14" name="Picture 13" descr="Map&#10;&#10;Description automatically generated">
            <a:extLst>
              <a:ext uri="{FF2B5EF4-FFF2-40B4-BE49-F238E27FC236}">
                <a16:creationId xmlns:a16="http://schemas.microsoft.com/office/drawing/2014/main" id="{386BD9FB-5F3C-0B20-C037-7A0FBDE07E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80" t="7907" r="14824"/>
          <a:stretch/>
        </p:blipFill>
        <p:spPr>
          <a:xfrm>
            <a:off x="48886" y="661412"/>
            <a:ext cx="2847413" cy="1895675"/>
          </a:xfrm>
          <a:prstGeom prst="rect">
            <a:avLst/>
          </a:prstGeo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23BF7985-1145-3B33-9ABB-35BD0B04378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55" t="7654" r="15308"/>
          <a:stretch/>
        </p:blipFill>
        <p:spPr>
          <a:xfrm>
            <a:off x="3038003" y="2595188"/>
            <a:ext cx="2850322" cy="1916056"/>
          </a:xfrm>
          <a:prstGeom prst="rect">
            <a:avLst/>
          </a:prstGeom>
        </p:spPr>
      </p:pic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7AF668E3-3482-4787-F02C-33833E3BA4D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29" t="7819" r="14521"/>
          <a:stretch/>
        </p:blipFill>
        <p:spPr>
          <a:xfrm>
            <a:off x="45977" y="2601028"/>
            <a:ext cx="2850322" cy="18911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35AAA3-726D-40F4-B548-DAFD6DA63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4113"/>
            <a:ext cx="8282264" cy="70485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Brute Force vs. DDM for PM</a:t>
            </a:r>
            <a:r>
              <a:rPr lang="en-US" baseline="-25000" dirty="0">
                <a:solidFill>
                  <a:srgbClr val="FFFF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2.5 </a:t>
            </a:r>
            <a:r>
              <a:rPr lang="en-US" dirty="0">
                <a:solidFill>
                  <a:srgbClr val="FFFF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– July</a:t>
            </a:r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D4658AC-CAF7-42CF-96BE-A3471E0469DA}"/>
              </a:ext>
            </a:extLst>
          </p:cNvPr>
          <p:cNvSpPr/>
          <p:nvPr/>
        </p:nvSpPr>
        <p:spPr>
          <a:xfrm>
            <a:off x="0" y="2250813"/>
            <a:ext cx="9093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PM</a:t>
            </a:r>
            <a:r>
              <a:rPr lang="en-US" sz="1200" b="1" baseline="-25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2.5</a:t>
            </a:r>
            <a:r>
              <a:rPr lang="en-US" sz="12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_ESO</a:t>
            </a:r>
            <a:r>
              <a:rPr lang="en-US" sz="1200" b="1" baseline="-25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endParaRPr lang="en-US" sz="1200" baseline="-250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5509B1E-8BDD-4DF4-BBCE-8A9621A48F2F}"/>
              </a:ext>
            </a:extLst>
          </p:cNvPr>
          <p:cNvSpPr/>
          <p:nvPr/>
        </p:nvSpPr>
        <p:spPr>
          <a:xfrm>
            <a:off x="4382760" y="4201082"/>
            <a:ext cx="526106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</a:t>
            </a:r>
            <a:r>
              <a:rPr lang="en-US" sz="700" b="1" baseline="-25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</a:t>
            </a:r>
            <a:r>
              <a:rPr lang="en-US" sz="7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_EVOC</a:t>
            </a:r>
            <a:endParaRPr lang="en-US" sz="700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FF9BA6F-6009-4EC2-B99A-34B852789D30}"/>
              </a:ext>
            </a:extLst>
          </p:cNvPr>
          <p:cNvSpPr/>
          <p:nvPr/>
        </p:nvSpPr>
        <p:spPr>
          <a:xfrm>
            <a:off x="6803136" y="2636119"/>
            <a:ext cx="165963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PM</a:t>
            </a:r>
            <a:r>
              <a:rPr lang="en-US" sz="1200" b="1" baseline="-25000" dirty="0">
                <a:solidFill>
                  <a:schemeClr val="bg1"/>
                </a:solidFill>
              </a:rPr>
              <a:t>2.5</a:t>
            </a:r>
            <a:r>
              <a:rPr lang="en-US" sz="1200" b="1" dirty="0">
                <a:solidFill>
                  <a:schemeClr val="bg1"/>
                </a:solidFill>
              </a:rPr>
              <a:t> (ug/m</a:t>
            </a:r>
            <a:r>
              <a:rPr lang="en-US" sz="1200" b="1" baseline="30000" dirty="0">
                <a:solidFill>
                  <a:schemeClr val="bg1"/>
                </a:solidFill>
              </a:rPr>
              <a:t>3</a:t>
            </a:r>
            <a:r>
              <a:rPr lang="en-US" sz="1200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AAAC8AC3-FD2E-7A4E-4AD0-E8DBCCB221D8}"/>
              </a:ext>
            </a:extLst>
          </p:cNvPr>
          <p:cNvSpPr txBox="1">
            <a:spLocks/>
          </p:cNvSpPr>
          <p:nvPr/>
        </p:nvSpPr>
        <p:spPr bwMode="auto">
          <a:xfrm>
            <a:off x="108806" y="4641152"/>
            <a:ext cx="3265691" cy="316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9pPr>
          </a:lstStyle>
          <a:p>
            <a:pPr algn="ctr"/>
            <a:r>
              <a:rPr lang="en-US" sz="1600" kern="0" dirty="0"/>
              <a:t>Average Difference (ug/m3)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180CD6-5A92-4684-A4C8-4E529936396E}"/>
              </a:ext>
            </a:extLst>
          </p:cNvPr>
          <p:cNvSpPr/>
          <p:nvPr/>
        </p:nvSpPr>
        <p:spPr>
          <a:xfrm>
            <a:off x="3399012" y="4885847"/>
            <a:ext cx="570928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endParaRPr lang="en-US" sz="1400" dirty="0">
              <a:solidFill>
                <a:schemeClr val="bg1"/>
              </a:solidFill>
            </a:endParaRPr>
          </a:p>
          <a:p>
            <a:pPr algn="l"/>
            <a:r>
              <a:rPr lang="en-US" sz="1400" dirty="0">
                <a:solidFill>
                  <a:schemeClr val="bg1"/>
                </a:solidFill>
              </a:rPr>
              <a:t>PM</a:t>
            </a:r>
            <a:r>
              <a:rPr lang="en-US" sz="1400" baseline="-25000" dirty="0">
                <a:solidFill>
                  <a:schemeClr val="bg1"/>
                </a:solidFill>
              </a:rPr>
              <a:t>2.5 </a:t>
            </a:r>
            <a:r>
              <a:rPr lang="en-US" sz="1400" dirty="0">
                <a:solidFill>
                  <a:schemeClr val="bg1"/>
                </a:solidFill>
              </a:rPr>
              <a:t>is more sensitive to SO</a:t>
            </a:r>
            <a:r>
              <a:rPr lang="en-US" sz="1400" baseline="-25000" dirty="0">
                <a:solidFill>
                  <a:schemeClr val="bg1"/>
                </a:solidFill>
              </a:rPr>
              <a:t>2</a:t>
            </a:r>
            <a:r>
              <a:rPr lang="en-US" sz="1400" dirty="0">
                <a:solidFill>
                  <a:schemeClr val="bg1"/>
                </a:solidFill>
              </a:rPr>
              <a:t> emission from flaring and venting on average over the model domain</a:t>
            </a:r>
          </a:p>
          <a:p>
            <a:pPr algn="l"/>
            <a:endParaRPr lang="en-US" sz="1400" dirty="0">
              <a:solidFill>
                <a:schemeClr val="bg1"/>
              </a:solidFill>
            </a:endParaRPr>
          </a:p>
          <a:p>
            <a:pPr algn="l"/>
            <a:r>
              <a:rPr lang="en-US" sz="1400" dirty="0">
                <a:solidFill>
                  <a:schemeClr val="bg1"/>
                </a:solidFill>
              </a:rPr>
              <a:t>At some hot spot, however, PM</a:t>
            </a:r>
            <a:r>
              <a:rPr lang="en-US" sz="1400" baseline="-25000" dirty="0">
                <a:solidFill>
                  <a:schemeClr val="bg1"/>
                </a:solidFill>
              </a:rPr>
              <a:t>2.5</a:t>
            </a:r>
            <a:r>
              <a:rPr lang="en-US" sz="1400" dirty="0">
                <a:solidFill>
                  <a:schemeClr val="bg1"/>
                </a:solidFill>
              </a:rPr>
              <a:t> is more sensitive to primary PM</a:t>
            </a:r>
            <a:r>
              <a:rPr lang="en-US" sz="1400" baseline="-25000" dirty="0">
                <a:solidFill>
                  <a:schemeClr val="bg1"/>
                </a:solidFill>
              </a:rPr>
              <a:t>2.5</a:t>
            </a:r>
            <a:r>
              <a:rPr lang="en-US" sz="1400" dirty="0">
                <a:solidFill>
                  <a:schemeClr val="bg1"/>
                </a:solidFill>
              </a:rPr>
              <a:t> emission, of which 100% is EC.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D13860-63A1-602D-1B31-77D9FA72163D}"/>
              </a:ext>
            </a:extLst>
          </p:cNvPr>
          <p:cNvSpPr/>
          <p:nvPr/>
        </p:nvSpPr>
        <p:spPr>
          <a:xfrm>
            <a:off x="746675" y="3944626"/>
            <a:ext cx="16196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Flaring and Venting</a:t>
            </a:r>
            <a:endParaRPr lang="en-US" sz="1400" dirty="0"/>
          </a:p>
        </p:txBody>
      </p:sp>
      <p:pic>
        <p:nvPicPr>
          <p:cNvPr id="35" name="Picture 34" descr="Map&#10;&#10;Description automatically generated">
            <a:extLst>
              <a:ext uri="{FF2B5EF4-FFF2-40B4-BE49-F238E27FC236}">
                <a16:creationId xmlns:a16="http://schemas.microsoft.com/office/drawing/2014/main" id="{94F3D3FB-C47C-3C38-BD74-4D76BAB8A4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703" y="4891454"/>
            <a:ext cx="3263303" cy="1910771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13D69E37-7C4C-C6D3-4284-9ACA0DA97ADB}"/>
              </a:ext>
            </a:extLst>
          </p:cNvPr>
          <p:cNvSpPr/>
          <p:nvPr/>
        </p:nvSpPr>
        <p:spPr>
          <a:xfrm>
            <a:off x="0" y="4121024"/>
            <a:ext cx="102944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PM</a:t>
            </a:r>
            <a:r>
              <a:rPr lang="en-US" sz="1200" b="1" baseline="-25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2.5</a:t>
            </a:r>
            <a:r>
              <a:rPr lang="en-US" sz="12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_EPM</a:t>
            </a:r>
            <a:r>
              <a:rPr lang="en-US" sz="1200" b="1" baseline="-25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2.5</a:t>
            </a:r>
            <a:endParaRPr lang="en-US" sz="1200" baseline="-25000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5CCDF65B-107B-D769-A0F1-6645387345C4}"/>
              </a:ext>
            </a:extLst>
          </p:cNvPr>
          <p:cNvSpPr/>
          <p:nvPr/>
        </p:nvSpPr>
        <p:spPr>
          <a:xfrm>
            <a:off x="3010244" y="4160714"/>
            <a:ext cx="8380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EC_EPM</a:t>
            </a:r>
            <a:r>
              <a:rPr lang="en-US" sz="1200" b="1" baseline="-25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2.5</a:t>
            </a:r>
            <a:endParaRPr lang="en-US" sz="1200" baseline="-25000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1426DE3-48E0-A0CE-9CA5-7E8CFA739D7E}"/>
              </a:ext>
            </a:extLst>
          </p:cNvPr>
          <p:cNvSpPr/>
          <p:nvPr/>
        </p:nvSpPr>
        <p:spPr>
          <a:xfrm>
            <a:off x="3041005" y="2250813"/>
            <a:ext cx="7907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SO</a:t>
            </a:r>
            <a:r>
              <a:rPr lang="en-US" sz="1200" b="1" baseline="-25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</a:t>
            </a:r>
            <a:r>
              <a:rPr lang="en-US" sz="12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_ESO</a:t>
            </a:r>
            <a:r>
              <a:rPr lang="en-US" sz="1200" b="1" baseline="-25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endParaRPr lang="en-US" sz="1200" baseline="-25000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58F7C585-BDEF-FD0C-AB4A-1B8ED318EC44}"/>
              </a:ext>
            </a:extLst>
          </p:cNvPr>
          <p:cNvSpPr/>
          <p:nvPr/>
        </p:nvSpPr>
        <p:spPr>
          <a:xfrm>
            <a:off x="6088742" y="2226649"/>
            <a:ext cx="823174" cy="284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</a:t>
            </a:r>
            <a:r>
              <a:rPr lang="en-US" sz="1200" b="1" baseline="-25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</a:t>
            </a:r>
            <a:r>
              <a:rPr lang="en-US" sz="12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_ESO</a:t>
            </a:r>
            <a:r>
              <a:rPr lang="en-US" sz="1200" b="1" baseline="-25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endParaRPr lang="en-US" sz="1200" baseline="-25000" dirty="0"/>
          </a:p>
        </p:txBody>
      </p:sp>
      <p:pic>
        <p:nvPicPr>
          <p:cNvPr id="72" name="Picture 71" descr="Map&#10;&#10;Description automatically generated">
            <a:extLst>
              <a:ext uri="{FF2B5EF4-FFF2-40B4-BE49-F238E27FC236}">
                <a16:creationId xmlns:a16="http://schemas.microsoft.com/office/drawing/2014/main" id="{8CD0DCBD-496C-184D-D68F-39815927097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0941" r="1487"/>
          <a:stretch/>
        </p:blipFill>
        <p:spPr>
          <a:xfrm rot="5400000">
            <a:off x="7375587" y="1595066"/>
            <a:ext cx="386113" cy="298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6671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Map&#10;&#10;Description automatically generated">
            <a:extLst>
              <a:ext uri="{FF2B5EF4-FFF2-40B4-BE49-F238E27FC236}">
                <a16:creationId xmlns:a16="http://schemas.microsoft.com/office/drawing/2014/main" id="{EEFD2A29-8717-E6AE-638B-9BC17D5A42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40" t="6423" r="13843"/>
          <a:stretch/>
        </p:blipFill>
        <p:spPr>
          <a:xfrm>
            <a:off x="6021614" y="2927893"/>
            <a:ext cx="3073383" cy="2065815"/>
          </a:xfrm>
          <a:prstGeom prst="rect">
            <a:avLst/>
          </a:prstGeom>
        </p:spPr>
      </p:pic>
      <p:pic>
        <p:nvPicPr>
          <p:cNvPr id="35" name="Picture 34" descr="Map&#10;&#10;Description automatically generated">
            <a:extLst>
              <a:ext uri="{FF2B5EF4-FFF2-40B4-BE49-F238E27FC236}">
                <a16:creationId xmlns:a16="http://schemas.microsoft.com/office/drawing/2014/main" id="{C9E90078-AD94-E0DC-330E-4BA849DF07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41" t="8523" r="13954"/>
          <a:stretch/>
        </p:blipFill>
        <p:spPr>
          <a:xfrm>
            <a:off x="2904271" y="2927426"/>
            <a:ext cx="3056778" cy="2028758"/>
          </a:xfrm>
          <a:prstGeom prst="rect">
            <a:avLst/>
          </a:prstGeom>
        </p:spPr>
      </p:pic>
      <p:pic>
        <p:nvPicPr>
          <p:cNvPr id="22" name="Picture 21" descr="Diagram, map&#10;&#10;Description automatically generated">
            <a:extLst>
              <a:ext uri="{FF2B5EF4-FFF2-40B4-BE49-F238E27FC236}">
                <a16:creationId xmlns:a16="http://schemas.microsoft.com/office/drawing/2014/main" id="{B83FFFEA-FE80-3045-C5A8-2ECC23A04A0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82" t="6476" r="13894"/>
          <a:stretch/>
        </p:blipFill>
        <p:spPr>
          <a:xfrm>
            <a:off x="995" y="4956184"/>
            <a:ext cx="2827756" cy="1901816"/>
          </a:xfrm>
          <a:prstGeom prst="rect">
            <a:avLst/>
          </a:prstGeom>
        </p:spPr>
      </p:pic>
      <p:pic>
        <p:nvPicPr>
          <p:cNvPr id="17" name="Picture 16" descr="Map&#10;&#10;Description automatically generated">
            <a:extLst>
              <a:ext uri="{FF2B5EF4-FFF2-40B4-BE49-F238E27FC236}">
                <a16:creationId xmlns:a16="http://schemas.microsoft.com/office/drawing/2014/main" id="{718CC29A-5DD0-9427-DDA6-5AE4365C2A0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30" t="7509" r="15373"/>
          <a:stretch/>
        </p:blipFill>
        <p:spPr>
          <a:xfrm>
            <a:off x="585" y="2923102"/>
            <a:ext cx="2953596" cy="20095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35AAA3-726D-40F4-B548-DAFD6DA63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4113"/>
            <a:ext cx="8282264" cy="70485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Brute Force vs. DDM for NO</a:t>
            </a:r>
            <a:r>
              <a:rPr lang="en-US" baseline="-25000" dirty="0">
                <a:solidFill>
                  <a:srgbClr val="FFFF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2 </a:t>
            </a:r>
            <a:r>
              <a:rPr lang="en-US" dirty="0">
                <a:solidFill>
                  <a:srgbClr val="FFFF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– July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EEC0F99-C3CA-400E-AA7F-60BD1F0A746F}"/>
              </a:ext>
            </a:extLst>
          </p:cNvPr>
          <p:cNvSpPr/>
          <p:nvPr/>
        </p:nvSpPr>
        <p:spPr>
          <a:xfrm>
            <a:off x="3495953" y="4624847"/>
            <a:ext cx="24713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Compressors Engines</a:t>
            </a:r>
            <a:endParaRPr lang="en-US" sz="14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990CE49-B968-4E2B-A2FB-957BDBB54419}"/>
              </a:ext>
            </a:extLst>
          </p:cNvPr>
          <p:cNvSpPr/>
          <p:nvPr/>
        </p:nvSpPr>
        <p:spPr>
          <a:xfrm>
            <a:off x="687684" y="4566422"/>
            <a:ext cx="16196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Flaring and Venting</a:t>
            </a:r>
            <a:endParaRPr lang="en-US" sz="14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936F193-27E0-4F54-BC14-114DEEC2AF7B}"/>
              </a:ext>
            </a:extLst>
          </p:cNvPr>
          <p:cNvSpPr/>
          <p:nvPr/>
        </p:nvSpPr>
        <p:spPr>
          <a:xfrm>
            <a:off x="5963565" y="4685456"/>
            <a:ext cx="296030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Pumpjack, Drilling &amp; Completion</a:t>
            </a:r>
            <a:endParaRPr lang="en-US" sz="1400" b="1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8B7FB50-F136-40E5-A52B-908A53CFE6C1}"/>
              </a:ext>
            </a:extLst>
          </p:cNvPr>
          <p:cNvSpPr/>
          <p:nvPr/>
        </p:nvSpPr>
        <p:spPr>
          <a:xfrm>
            <a:off x="-14756" y="5070771"/>
            <a:ext cx="8677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NO</a:t>
            </a:r>
            <a:r>
              <a:rPr lang="en-US" sz="1200" b="1" baseline="-25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lang="en-US" sz="12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_EVOC</a:t>
            </a:r>
            <a:endParaRPr lang="en-US" sz="12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D4658AC-CAF7-42CF-96BE-A3471E0469DA}"/>
              </a:ext>
            </a:extLst>
          </p:cNvPr>
          <p:cNvSpPr/>
          <p:nvPr/>
        </p:nvSpPr>
        <p:spPr>
          <a:xfrm>
            <a:off x="-14756" y="3097720"/>
            <a:ext cx="8681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NO</a:t>
            </a:r>
            <a:r>
              <a:rPr lang="en-US" sz="1200" b="1" baseline="-25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lang="en-US" sz="12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_ENOx</a:t>
            </a:r>
            <a:endParaRPr lang="en-US" sz="1200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FF9BA6F-6009-4EC2-B99A-34B852789D30}"/>
              </a:ext>
            </a:extLst>
          </p:cNvPr>
          <p:cNvSpPr/>
          <p:nvPr/>
        </p:nvSpPr>
        <p:spPr>
          <a:xfrm>
            <a:off x="3403186" y="5136542"/>
            <a:ext cx="12316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NO</a:t>
            </a:r>
            <a:r>
              <a:rPr lang="en-US" sz="1200" b="1" baseline="-25000" dirty="0">
                <a:solidFill>
                  <a:schemeClr val="bg1"/>
                </a:solidFill>
              </a:rPr>
              <a:t>2</a:t>
            </a:r>
            <a:r>
              <a:rPr lang="en-US" sz="1200" b="1" dirty="0">
                <a:solidFill>
                  <a:schemeClr val="bg1"/>
                </a:solidFill>
              </a:rPr>
              <a:t> (</a:t>
            </a:r>
            <a:r>
              <a:rPr lang="en-US" sz="1200" b="1" dirty="0" err="1">
                <a:solidFill>
                  <a:schemeClr val="bg1"/>
                </a:solidFill>
              </a:rPr>
              <a:t>ppbV</a:t>
            </a:r>
            <a:r>
              <a:rPr lang="en-US" sz="1200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AAAC8AC3-FD2E-7A4E-4AD0-E8DBCCB221D8}"/>
              </a:ext>
            </a:extLst>
          </p:cNvPr>
          <p:cNvSpPr txBox="1">
            <a:spLocks/>
          </p:cNvSpPr>
          <p:nvPr/>
        </p:nvSpPr>
        <p:spPr bwMode="auto">
          <a:xfrm>
            <a:off x="3139258" y="850004"/>
            <a:ext cx="2792717" cy="316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9pPr>
          </a:lstStyle>
          <a:p>
            <a:pPr algn="ctr"/>
            <a:r>
              <a:rPr lang="en-US" sz="1600" kern="0" dirty="0"/>
              <a:t>Average Difference (ppb)</a:t>
            </a: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B3FED80C-579C-FD17-3FBD-48EC6B292BAC}"/>
              </a:ext>
            </a:extLst>
          </p:cNvPr>
          <p:cNvSpPr txBox="1">
            <a:spLocks/>
          </p:cNvSpPr>
          <p:nvPr/>
        </p:nvSpPr>
        <p:spPr bwMode="auto">
          <a:xfrm>
            <a:off x="17005" y="843148"/>
            <a:ext cx="3008171" cy="316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9pPr>
          </a:lstStyle>
          <a:p>
            <a:pPr algn="ctr"/>
            <a:r>
              <a:rPr lang="en-US" sz="1600" kern="0" dirty="0"/>
              <a:t>Monthly Average NO</a:t>
            </a:r>
            <a:r>
              <a:rPr lang="en-US" sz="1600" kern="0" baseline="-25000" dirty="0"/>
              <a:t>2</a:t>
            </a:r>
            <a:r>
              <a:rPr lang="en-US" sz="1600" kern="0" dirty="0"/>
              <a:t> (ppb)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B0C6CDDC-5CF6-C192-B669-880B6739A7EC}"/>
              </a:ext>
            </a:extLst>
          </p:cNvPr>
          <p:cNvSpPr/>
          <p:nvPr/>
        </p:nvSpPr>
        <p:spPr bwMode="auto">
          <a:xfrm>
            <a:off x="17582" y="868605"/>
            <a:ext cx="9104794" cy="2010663"/>
          </a:xfrm>
          <a:prstGeom prst="rect">
            <a:avLst/>
          </a:prstGeom>
          <a:noFill/>
          <a:ln w="12700" cap="flat" cmpd="sng" algn="ctr">
            <a:solidFill>
              <a:srgbClr val="FF40FF"/>
            </a:solidFill>
            <a:prstDash val="solid"/>
            <a:round/>
            <a:headEnd type="none" w="sm" len="sm"/>
            <a:tailEnd type="none" w="med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" pitchFamily="-107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D13860-63A1-602D-1B31-77D9FA72163D}"/>
              </a:ext>
            </a:extLst>
          </p:cNvPr>
          <p:cNvSpPr/>
          <p:nvPr/>
        </p:nvSpPr>
        <p:spPr>
          <a:xfrm>
            <a:off x="435080" y="6468238"/>
            <a:ext cx="16196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Flaring and Venting</a:t>
            </a:r>
            <a:endParaRPr lang="en-US" sz="140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F31F146-05BD-3BED-41C7-B159D1616A1A}"/>
              </a:ext>
            </a:extLst>
          </p:cNvPr>
          <p:cNvSpPr txBox="1">
            <a:spLocks/>
          </p:cNvSpPr>
          <p:nvPr/>
        </p:nvSpPr>
        <p:spPr bwMode="auto">
          <a:xfrm>
            <a:off x="6832927" y="936293"/>
            <a:ext cx="1667108" cy="316852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9pPr>
          </a:lstStyle>
          <a:p>
            <a:pPr algn="ctr"/>
            <a:r>
              <a:rPr lang="en-US" sz="1600" kern="0" dirty="0"/>
              <a:t>wFlare2</a:t>
            </a: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03A7B92A-BD56-EAD3-48F2-0164D2BF297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735"/>
          <a:stretch/>
        </p:blipFill>
        <p:spPr>
          <a:xfrm>
            <a:off x="18854" y="1085679"/>
            <a:ext cx="3120404" cy="177623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12C93FE-6590-FC72-44E1-240208318C42}"/>
              </a:ext>
            </a:extLst>
          </p:cNvPr>
          <p:cNvSpPr/>
          <p:nvPr/>
        </p:nvSpPr>
        <p:spPr>
          <a:xfrm>
            <a:off x="6188250" y="1310823"/>
            <a:ext cx="286148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>
                <a:solidFill>
                  <a:schemeClr val="bg1"/>
                </a:solidFill>
              </a:rPr>
              <a:t>Highest NO</a:t>
            </a:r>
            <a:r>
              <a:rPr lang="en-US" sz="1400" baseline="-25000" dirty="0">
                <a:solidFill>
                  <a:schemeClr val="bg1"/>
                </a:solidFill>
              </a:rPr>
              <a:t>2</a:t>
            </a:r>
            <a:r>
              <a:rPr lang="en-US" sz="1400" dirty="0">
                <a:solidFill>
                  <a:schemeClr val="bg1"/>
                </a:solidFill>
              </a:rPr>
              <a:t> impact over Pennsylvania (up to 8 ppb). Second highest impact over Denver Basin (5 </a:t>
            </a:r>
            <a:r>
              <a:rPr lang="en-US" sz="1400" dirty="0" err="1">
                <a:solidFill>
                  <a:schemeClr val="bg1"/>
                </a:solidFill>
              </a:rPr>
              <a:t>ppbV</a:t>
            </a:r>
            <a:r>
              <a:rPr lang="en-US" sz="1400">
                <a:solidFill>
                  <a:schemeClr val="bg1"/>
                </a:solidFill>
              </a:rPr>
              <a:t>).</a:t>
            </a:r>
            <a:endParaRPr lang="en-US" sz="1400" dirty="0">
              <a:solidFill>
                <a:schemeClr val="bg1"/>
              </a:solidFill>
            </a:endParaRPr>
          </a:p>
          <a:p>
            <a:pPr algn="l"/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79E1626-3DB6-CBEE-1490-26FBA3BA3483}"/>
              </a:ext>
            </a:extLst>
          </p:cNvPr>
          <p:cNvSpPr/>
          <p:nvPr/>
        </p:nvSpPr>
        <p:spPr>
          <a:xfrm>
            <a:off x="2854350" y="3076850"/>
            <a:ext cx="8681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NO</a:t>
            </a:r>
            <a:r>
              <a:rPr lang="en-US" sz="1200" b="1" baseline="-25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lang="en-US" sz="12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_ENOx</a:t>
            </a:r>
            <a:endParaRPr lang="en-US" sz="1200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7EF448E-A549-48A6-199E-EF1A4052C7C8}"/>
              </a:ext>
            </a:extLst>
          </p:cNvPr>
          <p:cNvSpPr/>
          <p:nvPr/>
        </p:nvSpPr>
        <p:spPr>
          <a:xfrm>
            <a:off x="5964804" y="2967131"/>
            <a:ext cx="8681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NO</a:t>
            </a:r>
            <a:r>
              <a:rPr lang="en-US" sz="1200" b="1" baseline="-25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lang="en-US" sz="12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_ENOx</a:t>
            </a:r>
            <a:endParaRPr lang="en-US" sz="1200" dirty="0"/>
          </a:p>
        </p:txBody>
      </p:sp>
      <p:pic>
        <p:nvPicPr>
          <p:cNvPr id="45" name="Picture 44" descr="Map&#10;&#10;Description automatically generated">
            <a:extLst>
              <a:ext uri="{FF2B5EF4-FFF2-40B4-BE49-F238E27FC236}">
                <a16:creationId xmlns:a16="http://schemas.microsoft.com/office/drawing/2014/main" id="{0C3DBB16-3030-A0EB-2AD3-A39845CF77E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0886" r="1582"/>
          <a:stretch/>
        </p:blipFill>
        <p:spPr>
          <a:xfrm rot="5400000">
            <a:off x="5868399" y="3710715"/>
            <a:ext cx="409870" cy="3186294"/>
          </a:xfrm>
          <a:prstGeom prst="rect">
            <a:avLst/>
          </a:prstGeom>
        </p:spPr>
      </p:pic>
      <p:pic>
        <p:nvPicPr>
          <p:cNvPr id="47" name="Picture 46" descr="Map&#10;&#10;Description automatically generated">
            <a:extLst>
              <a:ext uri="{FF2B5EF4-FFF2-40B4-BE49-F238E27FC236}">
                <a16:creationId xmlns:a16="http://schemas.microsoft.com/office/drawing/2014/main" id="{9215AC5B-2846-0372-4566-CFFC6DCBA4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0496" y="1083543"/>
            <a:ext cx="3037182" cy="1778369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EE09F37E-EA0B-F54E-54DA-A51290290113}"/>
              </a:ext>
            </a:extLst>
          </p:cNvPr>
          <p:cNvSpPr/>
          <p:nvPr/>
        </p:nvSpPr>
        <p:spPr>
          <a:xfrm>
            <a:off x="3220652" y="5835776"/>
            <a:ext cx="62654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>
                <a:solidFill>
                  <a:schemeClr val="bg1"/>
                </a:solidFill>
              </a:rPr>
              <a:t>On average less than 1 ppb of NO</a:t>
            </a:r>
            <a:r>
              <a:rPr lang="en-US" sz="1400" baseline="-25000" dirty="0">
                <a:solidFill>
                  <a:schemeClr val="bg1"/>
                </a:solidFill>
              </a:rPr>
              <a:t>2</a:t>
            </a:r>
            <a:r>
              <a:rPr lang="en-US" sz="1400" dirty="0">
                <a:solidFill>
                  <a:schemeClr val="bg1"/>
                </a:solidFill>
              </a:rPr>
              <a:t> contributed by NO</a:t>
            </a:r>
            <a:r>
              <a:rPr lang="en-US" sz="1400" baseline="-25000" dirty="0">
                <a:solidFill>
                  <a:schemeClr val="bg1"/>
                </a:solidFill>
              </a:rPr>
              <a:t>X</a:t>
            </a:r>
            <a:r>
              <a:rPr lang="en-US" sz="1400" dirty="0">
                <a:solidFill>
                  <a:schemeClr val="bg1"/>
                </a:solidFill>
              </a:rPr>
              <a:t> emissions from flaring and venting (with exceptions for Pennsylvania).</a:t>
            </a:r>
          </a:p>
        </p:txBody>
      </p:sp>
    </p:spTree>
    <p:extLst>
      <p:ext uri="{BB962C8B-B14F-4D97-AF65-F5344CB8AC3E}">
        <p14:creationId xmlns:p14="http://schemas.microsoft.com/office/powerpoint/2010/main" val="35686052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14B04CD-B5B5-8941-8D5E-CCD8D4B4AF01}"/>
              </a:ext>
            </a:extLst>
          </p:cNvPr>
          <p:cNvSpPr txBox="1"/>
          <p:nvPr/>
        </p:nvSpPr>
        <p:spPr>
          <a:xfrm>
            <a:off x="0" y="53532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u="sng" dirty="0" err="1">
                <a:solidFill>
                  <a:srgbClr val="FFFF00"/>
                </a:solidFill>
              </a:rPr>
              <a:t>Abmormal</a:t>
            </a:r>
            <a:r>
              <a:rPr lang="en-US" sz="1600" b="1" u="sng" dirty="0">
                <a:solidFill>
                  <a:srgbClr val="FFFF00"/>
                </a:solidFill>
              </a:rPr>
              <a:t> high NOx emissions in Pennsylvania and Wyoming in Flare-SCCs class in NEI2017</a:t>
            </a:r>
          </a:p>
          <a:p>
            <a:pPr algn="l"/>
            <a:endParaRPr lang="en-US" sz="1600" b="1" u="sng" dirty="0">
              <a:solidFill>
                <a:srgbClr val="FFFF00"/>
              </a:solidFill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EB13689-5CD8-96A3-4774-517FA72F51F3}"/>
              </a:ext>
            </a:extLst>
          </p:cNvPr>
          <p:cNvGraphicFramePr>
            <a:graphicFrameLocks noGrp="1"/>
          </p:cNvGraphicFramePr>
          <p:nvPr/>
        </p:nvGraphicFramePr>
        <p:xfrm>
          <a:off x="253498" y="1194078"/>
          <a:ext cx="8229600" cy="42055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96168">
                  <a:extLst>
                    <a:ext uri="{9D8B030D-6E8A-4147-A177-3AD203B41FA5}">
                      <a16:colId xmlns:a16="http://schemas.microsoft.com/office/drawing/2014/main" val="2793471726"/>
                    </a:ext>
                  </a:extLst>
                </a:gridCol>
                <a:gridCol w="921127">
                  <a:extLst>
                    <a:ext uri="{9D8B030D-6E8A-4147-A177-3AD203B41FA5}">
                      <a16:colId xmlns:a16="http://schemas.microsoft.com/office/drawing/2014/main" val="2720261989"/>
                    </a:ext>
                  </a:extLst>
                </a:gridCol>
                <a:gridCol w="870097">
                  <a:extLst>
                    <a:ext uri="{9D8B030D-6E8A-4147-A177-3AD203B41FA5}">
                      <a16:colId xmlns:a16="http://schemas.microsoft.com/office/drawing/2014/main" val="1766787585"/>
                    </a:ext>
                  </a:extLst>
                </a:gridCol>
                <a:gridCol w="898639">
                  <a:extLst>
                    <a:ext uri="{9D8B030D-6E8A-4147-A177-3AD203B41FA5}">
                      <a16:colId xmlns:a16="http://schemas.microsoft.com/office/drawing/2014/main" val="4015626299"/>
                    </a:ext>
                  </a:extLst>
                </a:gridCol>
                <a:gridCol w="898639">
                  <a:extLst>
                    <a:ext uri="{9D8B030D-6E8A-4147-A177-3AD203B41FA5}">
                      <a16:colId xmlns:a16="http://schemas.microsoft.com/office/drawing/2014/main" val="1520289522"/>
                    </a:ext>
                  </a:extLst>
                </a:gridCol>
                <a:gridCol w="902964">
                  <a:extLst>
                    <a:ext uri="{9D8B030D-6E8A-4147-A177-3AD203B41FA5}">
                      <a16:colId xmlns:a16="http://schemas.microsoft.com/office/drawing/2014/main" val="3420201129"/>
                    </a:ext>
                  </a:extLst>
                </a:gridCol>
                <a:gridCol w="902964">
                  <a:extLst>
                    <a:ext uri="{9D8B030D-6E8A-4147-A177-3AD203B41FA5}">
                      <a16:colId xmlns:a16="http://schemas.microsoft.com/office/drawing/2014/main" val="2053916019"/>
                    </a:ext>
                  </a:extLst>
                </a:gridCol>
                <a:gridCol w="868368">
                  <a:extLst>
                    <a:ext uri="{9D8B030D-6E8A-4147-A177-3AD203B41FA5}">
                      <a16:colId xmlns:a16="http://schemas.microsoft.com/office/drawing/2014/main" val="426698581"/>
                    </a:ext>
                  </a:extLst>
                </a:gridCol>
                <a:gridCol w="770634">
                  <a:extLst>
                    <a:ext uri="{9D8B030D-6E8A-4147-A177-3AD203B41FA5}">
                      <a16:colId xmlns:a16="http://schemas.microsoft.com/office/drawing/2014/main" val="3872379108"/>
                    </a:ext>
                  </a:extLst>
                </a:gridCol>
              </a:tblGrid>
              <a:tr h="2180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FF00"/>
                          </a:solidFill>
                          <a:effectLst/>
                        </a:rPr>
                        <a:t>States</a:t>
                      </a:r>
                      <a:endParaRPr lang="en-US" sz="1400" b="1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FF00"/>
                          </a:solidFill>
                          <a:effectLst/>
                        </a:rPr>
                        <a:t> </a:t>
                      </a:r>
                      <a:endParaRPr lang="en-US" sz="1400" b="1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FF00"/>
                          </a:solidFill>
                          <a:effectLst/>
                        </a:rPr>
                        <a:t>VOC</a:t>
                      </a:r>
                      <a:endParaRPr lang="en-US" sz="1400" b="1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FF00"/>
                          </a:solidFill>
                          <a:effectLst/>
                        </a:rPr>
                        <a:t>NO</a:t>
                      </a:r>
                      <a:r>
                        <a:rPr lang="en-US" sz="1400" b="1" baseline="-25000" dirty="0">
                          <a:solidFill>
                            <a:srgbClr val="FFFF00"/>
                          </a:solidFill>
                          <a:effectLst/>
                        </a:rPr>
                        <a:t>X</a:t>
                      </a:r>
                      <a:endParaRPr lang="en-US" sz="1400" b="1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FF00"/>
                          </a:solidFill>
                          <a:effectLst/>
                        </a:rPr>
                        <a:t>CO</a:t>
                      </a:r>
                      <a:endParaRPr lang="en-US" sz="1400" b="1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FFFF00"/>
                          </a:solidFill>
                          <a:effectLst/>
                        </a:rPr>
                        <a:t>PM</a:t>
                      </a:r>
                      <a:r>
                        <a:rPr lang="en-US" sz="1400" b="1" baseline="-25000">
                          <a:solidFill>
                            <a:srgbClr val="FFFF00"/>
                          </a:solidFill>
                          <a:effectLst/>
                        </a:rPr>
                        <a:t>10</a:t>
                      </a:r>
                      <a:endParaRPr lang="en-US" sz="1400" b="1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FFFF00"/>
                          </a:solidFill>
                          <a:effectLst/>
                        </a:rPr>
                        <a:t>PM</a:t>
                      </a:r>
                      <a:r>
                        <a:rPr lang="en-US" sz="1400" b="1" baseline="-25000">
                          <a:solidFill>
                            <a:srgbClr val="FFFF00"/>
                          </a:solidFill>
                          <a:effectLst/>
                        </a:rPr>
                        <a:t>2.5</a:t>
                      </a:r>
                      <a:endParaRPr lang="en-US" sz="1400" b="1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FF00"/>
                          </a:solidFill>
                          <a:effectLst/>
                        </a:rPr>
                        <a:t>NH</a:t>
                      </a:r>
                      <a:r>
                        <a:rPr lang="en-US" sz="1400" b="1" baseline="-25000" dirty="0">
                          <a:solidFill>
                            <a:srgbClr val="FFFF00"/>
                          </a:solidFill>
                          <a:effectLst/>
                        </a:rPr>
                        <a:t>3</a:t>
                      </a:r>
                      <a:endParaRPr lang="en-US" sz="1400" b="1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FF00"/>
                          </a:solidFill>
                          <a:effectLst/>
                        </a:rPr>
                        <a:t>SO</a:t>
                      </a:r>
                      <a:r>
                        <a:rPr lang="en-US" sz="1400" b="1" baseline="-25000" dirty="0">
                          <a:solidFill>
                            <a:srgbClr val="FFFF00"/>
                          </a:solidFill>
                          <a:effectLst/>
                        </a:rPr>
                        <a:t>2</a:t>
                      </a:r>
                      <a:endParaRPr lang="en-US" sz="1400" b="1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0494625"/>
                  </a:ext>
                </a:extLst>
              </a:tr>
              <a:tr h="444441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FF00"/>
                          </a:solidFill>
                          <a:effectLst/>
                        </a:rPr>
                        <a:t>Texas</a:t>
                      </a:r>
                      <a:endParaRPr lang="en-US" sz="140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FF00"/>
                          </a:solidFill>
                          <a:effectLst/>
                        </a:rPr>
                        <a:t>non-point</a:t>
                      </a:r>
                      <a:endParaRPr lang="en-US" sz="140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FF00"/>
                          </a:solidFill>
                          <a:effectLst/>
                        </a:rPr>
                        <a:t>578,302</a:t>
                      </a:r>
                      <a:endParaRPr lang="en-US" sz="140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FF00"/>
                          </a:solidFill>
                          <a:effectLst/>
                        </a:rPr>
                        <a:t>4,580</a:t>
                      </a:r>
                      <a:endParaRPr lang="en-US" sz="1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FF00"/>
                          </a:solidFill>
                          <a:effectLst/>
                        </a:rPr>
                        <a:t>20,597</a:t>
                      </a:r>
                      <a:endParaRPr lang="en-US" sz="1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FF00"/>
                          </a:solidFill>
                          <a:effectLst/>
                        </a:rPr>
                        <a:t>0</a:t>
                      </a:r>
                      <a:endParaRPr lang="en-US" sz="140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FF00"/>
                          </a:solidFill>
                          <a:effectLst/>
                        </a:rPr>
                        <a:t>0</a:t>
                      </a:r>
                      <a:endParaRPr lang="en-US" sz="140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FF00"/>
                          </a:solidFill>
                          <a:effectLst/>
                        </a:rPr>
                        <a:t>0</a:t>
                      </a:r>
                      <a:endParaRPr lang="en-US" sz="1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FF00"/>
                          </a:solidFill>
                          <a:effectLst/>
                        </a:rPr>
                        <a:t>23,325</a:t>
                      </a:r>
                      <a:endParaRPr lang="en-US" sz="1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8318155"/>
                  </a:ext>
                </a:extLst>
              </a:tr>
              <a:tr h="2180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FF00"/>
                          </a:solidFill>
                          <a:effectLst/>
                        </a:rPr>
                        <a:t>point</a:t>
                      </a:r>
                      <a:endParaRPr lang="en-US" sz="1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FF00"/>
                          </a:solidFill>
                          <a:effectLst/>
                        </a:rPr>
                        <a:t>604</a:t>
                      </a:r>
                      <a:endParaRPr lang="en-US" sz="1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FF00"/>
                          </a:solidFill>
                          <a:effectLst/>
                        </a:rPr>
                        <a:t>1,013</a:t>
                      </a:r>
                      <a:endParaRPr lang="en-US" sz="1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FF00"/>
                          </a:solidFill>
                          <a:effectLst/>
                        </a:rPr>
                        <a:t>2,780</a:t>
                      </a:r>
                      <a:endParaRPr lang="en-US" sz="1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FF00"/>
                          </a:solidFill>
                          <a:effectLst/>
                        </a:rPr>
                        <a:t>10</a:t>
                      </a:r>
                      <a:endParaRPr lang="en-US" sz="1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FF00"/>
                          </a:solidFill>
                          <a:effectLst/>
                        </a:rPr>
                        <a:t>9</a:t>
                      </a:r>
                      <a:endParaRPr lang="en-US" sz="1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FF00"/>
                          </a:solidFill>
                          <a:effectLst/>
                        </a:rPr>
                        <a:t>0</a:t>
                      </a:r>
                      <a:endParaRPr lang="en-US" sz="1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FF00"/>
                          </a:solidFill>
                          <a:effectLst/>
                        </a:rPr>
                        <a:t>7,037</a:t>
                      </a:r>
                      <a:endParaRPr lang="en-US" sz="1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2153005"/>
                  </a:ext>
                </a:extLst>
              </a:tr>
              <a:tr h="444441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FF00"/>
                          </a:solidFill>
                          <a:effectLst/>
                        </a:rPr>
                        <a:t>North Dakota</a:t>
                      </a:r>
                      <a:endParaRPr lang="en-US" sz="140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FF00"/>
                          </a:solidFill>
                          <a:effectLst/>
                        </a:rPr>
                        <a:t>non-point</a:t>
                      </a:r>
                      <a:endParaRPr lang="en-US" sz="1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FF00"/>
                          </a:solidFill>
                          <a:effectLst/>
                        </a:rPr>
                        <a:t>307,738</a:t>
                      </a:r>
                      <a:endParaRPr lang="en-US" sz="1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FF00"/>
                          </a:solidFill>
                          <a:effectLst/>
                        </a:rPr>
                        <a:t>2,112</a:t>
                      </a:r>
                      <a:endParaRPr lang="en-US" sz="140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FF00"/>
                          </a:solidFill>
                          <a:effectLst/>
                        </a:rPr>
                        <a:t>11,162</a:t>
                      </a:r>
                      <a:endParaRPr lang="en-US" sz="1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FF00"/>
                          </a:solidFill>
                          <a:effectLst/>
                        </a:rPr>
                        <a:t>0</a:t>
                      </a:r>
                      <a:endParaRPr lang="en-US" sz="1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FF00"/>
                          </a:solidFill>
                          <a:effectLst/>
                        </a:rPr>
                        <a:t>0</a:t>
                      </a:r>
                      <a:endParaRPr lang="en-US" sz="1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FF00"/>
                          </a:solidFill>
                          <a:effectLst/>
                        </a:rPr>
                        <a:t>0</a:t>
                      </a:r>
                      <a:endParaRPr lang="en-US" sz="1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FF00"/>
                          </a:solidFill>
                          <a:effectLst/>
                        </a:rPr>
                        <a:t>2,486</a:t>
                      </a:r>
                      <a:endParaRPr lang="en-US" sz="1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707921"/>
                  </a:ext>
                </a:extLst>
              </a:tr>
              <a:tr h="2180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FF00"/>
                          </a:solidFill>
                          <a:effectLst/>
                        </a:rPr>
                        <a:t>point</a:t>
                      </a:r>
                      <a:endParaRPr lang="en-US" sz="1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FF00"/>
                          </a:solidFill>
                          <a:effectLst/>
                        </a:rPr>
                        <a:t>17</a:t>
                      </a:r>
                      <a:endParaRPr lang="en-US" sz="1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FF00"/>
                          </a:solidFill>
                          <a:effectLst/>
                        </a:rPr>
                        <a:t>27</a:t>
                      </a:r>
                      <a:endParaRPr lang="en-US" sz="1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FF00"/>
                          </a:solidFill>
                          <a:effectLst/>
                        </a:rPr>
                        <a:t>115</a:t>
                      </a:r>
                      <a:endParaRPr lang="en-US" sz="1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FF00"/>
                          </a:solidFill>
                          <a:effectLst/>
                        </a:rPr>
                        <a:t>2</a:t>
                      </a:r>
                      <a:endParaRPr lang="en-US" sz="1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FF00"/>
                          </a:solidFill>
                          <a:effectLst/>
                        </a:rPr>
                        <a:t>2</a:t>
                      </a:r>
                      <a:endParaRPr lang="en-US" sz="1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FF00"/>
                          </a:solidFill>
                          <a:effectLst/>
                        </a:rPr>
                        <a:t>0</a:t>
                      </a:r>
                      <a:endParaRPr lang="en-US" sz="1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FF00"/>
                          </a:solidFill>
                          <a:effectLst/>
                        </a:rPr>
                        <a:t>532</a:t>
                      </a:r>
                      <a:endParaRPr lang="en-US" sz="1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1097992"/>
                  </a:ext>
                </a:extLst>
              </a:tr>
              <a:tr h="444441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FF00"/>
                          </a:solidFill>
                          <a:effectLst/>
                        </a:rPr>
                        <a:t>New Mexico</a:t>
                      </a:r>
                      <a:endParaRPr lang="en-US" sz="1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FF00"/>
                          </a:solidFill>
                          <a:effectLst/>
                        </a:rPr>
                        <a:t>non-point</a:t>
                      </a:r>
                      <a:endParaRPr lang="en-US" sz="1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FF00"/>
                          </a:solidFill>
                          <a:effectLst/>
                        </a:rPr>
                        <a:t>83,867</a:t>
                      </a:r>
                      <a:endParaRPr lang="en-US" sz="1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FF00"/>
                          </a:solidFill>
                          <a:effectLst/>
                        </a:rPr>
                        <a:t>137</a:t>
                      </a:r>
                      <a:endParaRPr lang="en-US" sz="1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FF00"/>
                          </a:solidFill>
                          <a:effectLst/>
                        </a:rPr>
                        <a:t>705</a:t>
                      </a:r>
                      <a:endParaRPr lang="en-US" sz="1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FF00"/>
                          </a:solidFill>
                          <a:effectLst/>
                        </a:rPr>
                        <a:t>1</a:t>
                      </a:r>
                      <a:endParaRPr lang="en-US" sz="1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FF00"/>
                          </a:solidFill>
                          <a:effectLst/>
                        </a:rPr>
                        <a:t>1</a:t>
                      </a:r>
                      <a:endParaRPr lang="en-US" sz="1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FF00"/>
                          </a:solidFill>
                          <a:effectLst/>
                        </a:rPr>
                        <a:t>0</a:t>
                      </a:r>
                      <a:endParaRPr lang="en-US" sz="1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FF00"/>
                          </a:solidFill>
                          <a:effectLst/>
                        </a:rPr>
                        <a:t>2,166</a:t>
                      </a:r>
                      <a:endParaRPr lang="en-US" sz="1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6342521"/>
                  </a:ext>
                </a:extLst>
              </a:tr>
              <a:tr h="2180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FF00"/>
                          </a:solidFill>
                          <a:effectLst/>
                        </a:rPr>
                        <a:t>point</a:t>
                      </a:r>
                      <a:endParaRPr lang="en-US" sz="1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FF00"/>
                          </a:solidFill>
                          <a:effectLst/>
                        </a:rPr>
                        <a:t>311</a:t>
                      </a:r>
                      <a:endParaRPr lang="en-US" sz="1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FF00"/>
                          </a:solidFill>
                          <a:effectLst/>
                        </a:rPr>
                        <a:t>109</a:t>
                      </a:r>
                      <a:endParaRPr lang="en-US" sz="1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FF00"/>
                          </a:solidFill>
                          <a:effectLst/>
                        </a:rPr>
                        <a:t>425</a:t>
                      </a:r>
                      <a:endParaRPr lang="en-US" sz="1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FF00"/>
                          </a:solidFill>
                          <a:effectLst/>
                        </a:rPr>
                        <a:t>1</a:t>
                      </a:r>
                      <a:endParaRPr lang="en-US" sz="1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FF00"/>
                          </a:solidFill>
                          <a:effectLst/>
                        </a:rPr>
                        <a:t>1</a:t>
                      </a:r>
                      <a:endParaRPr lang="en-US" sz="1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FF00"/>
                          </a:solidFill>
                          <a:effectLst/>
                        </a:rPr>
                        <a:t>0</a:t>
                      </a:r>
                      <a:endParaRPr lang="en-US" sz="1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FF00"/>
                          </a:solidFill>
                          <a:effectLst/>
                        </a:rPr>
                        <a:t>2,424</a:t>
                      </a:r>
                      <a:endParaRPr lang="en-US" sz="1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2060019"/>
                  </a:ext>
                </a:extLst>
              </a:tr>
              <a:tr h="444441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FF00"/>
                          </a:solidFill>
                          <a:effectLst/>
                        </a:rPr>
                        <a:t>Wyoming</a:t>
                      </a:r>
                      <a:endParaRPr lang="en-US" sz="1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FF00"/>
                          </a:solidFill>
                          <a:effectLst/>
                        </a:rPr>
                        <a:t>non-point</a:t>
                      </a:r>
                      <a:endParaRPr lang="en-US" sz="140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FF00"/>
                          </a:solidFill>
                          <a:effectLst/>
                        </a:rPr>
                        <a:t>55,579</a:t>
                      </a:r>
                      <a:endParaRPr lang="en-US" sz="1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FF00"/>
                          </a:solidFill>
                          <a:effectLst/>
                        </a:rPr>
                        <a:t>2,691</a:t>
                      </a:r>
                      <a:endParaRPr lang="en-US" sz="140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FF00"/>
                          </a:solidFill>
                          <a:effectLst/>
                        </a:rPr>
                        <a:t>672</a:t>
                      </a:r>
                      <a:endParaRPr lang="en-US" sz="1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FF00"/>
                          </a:solidFill>
                          <a:effectLst/>
                        </a:rPr>
                        <a:t>0</a:t>
                      </a:r>
                      <a:endParaRPr lang="en-US" sz="1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FF00"/>
                          </a:solidFill>
                          <a:effectLst/>
                        </a:rPr>
                        <a:t>0</a:t>
                      </a:r>
                      <a:endParaRPr lang="en-US" sz="1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FF00"/>
                          </a:solidFill>
                          <a:effectLst/>
                        </a:rPr>
                        <a:t>0</a:t>
                      </a:r>
                      <a:endParaRPr lang="en-US" sz="1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FF00"/>
                          </a:solidFill>
                          <a:effectLst/>
                        </a:rPr>
                        <a:t>56</a:t>
                      </a:r>
                      <a:endParaRPr lang="en-US" sz="1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4364930"/>
                  </a:ext>
                </a:extLst>
              </a:tr>
              <a:tr h="2180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FF00"/>
                          </a:solidFill>
                          <a:effectLst/>
                        </a:rPr>
                        <a:t>point</a:t>
                      </a:r>
                      <a:endParaRPr lang="en-US" sz="1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FF00"/>
                          </a:solidFill>
                          <a:effectLst/>
                        </a:rPr>
                        <a:t>385</a:t>
                      </a:r>
                      <a:endParaRPr lang="en-US" sz="1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FF00"/>
                          </a:solidFill>
                          <a:effectLst/>
                        </a:rPr>
                        <a:t>264</a:t>
                      </a:r>
                      <a:endParaRPr lang="en-US" sz="1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FF00"/>
                          </a:solidFill>
                          <a:effectLst/>
                        </a:rPr>
                        <a:t>338</a:t>
                      </a:r>
                      <a:endParaRPr lang="en-US" sz="1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FF00"/>
                          </a:solidFill>
                          <a:effectLst/>
                        </a:rPr>
                        <a:t>4</a:t>
                      </a:r>
                      <a:endParaRPr lang="en-US" sz="1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FF00"/>
                          </a:solidFill>
                          <a:effectLst/>
                        </a:rPr>
                        <a:t>4</a:t>
                      </a:r>
                      <a:endParaRPr lang="en-US" sz="1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FF00"/>
                          </a:solidFill>
                          <a:effectLst/>
                        </a:rPr>
                        <a:t>0</a:t>
                      </a:r>
                      <a:endParaRPr lang="en-US" sz="1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FF00"/>
                          </a:solidFill>
                          <a:effectLst/>
                        </a:rPr>
                        <a:t>2,129</a:t>
                      </a:r>
                      <a:endParaRPr lang="en-US" sz="140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6543301"/>
                  </a:ext>
                </a:extLst>
              </a:tr>
              <a:tr h="444441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FF00"/>
                          </a:solidFill>
                          <a:effectLst/>
                        </a:rPr>
                        <a:t>Colorado</a:t>
                      </a:r>
                      <a:endParaRPr lang="en-US" sz="1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FF00"/>
                          </a:solidFill>
                          <a:effectLst/>
                        </a:rPr>
                        <a:t>non-point</a:t>
                      </a:r>
                      <a:endParaRPr lang="en-US" sz="1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FF00"/>
                          </a:solidFill>
                          <a:effectLst/>
                        </a:rPr>
                        <a:t>81,867</a:t>
                      </a:r>
                      <a:endParaRPr lang="en-US" sz="1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FF00"/>
                          </a:solidFill>
                          <a:effectLst/>
                        </a:rPr>
                        <a:t>868</a:t>
                      </a:r>
                      <a:endParaRPr lang="en-US" sz="140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FF00"/>
                          </a:solidFill>
                          <a:effectLst/>
                        </a:rPr>
                        <a:t>0</a:t>
                      </a:r>
                      <a:endParaRPr lang="en-US" sz="1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FF00"/>
                          </a:solidFill>
                          <a:effectLst/>
                        </a:rPr>
                        <a:t>0</a:t>
                      </a:r>
                      <a:endParaRPr lang="en-US" sz="1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FF00"/>
                          </a:solidFill>
                          <a:effectLst/>
                        </a:rPr>
                        <a:t>0</a:t>
                      </a:r>
                      <a:endParaRPr lang="en-US" sz="1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FF00"/>
                          </a:solidFill>
                          <a:effectLst/>
                        </a:rPr>
                        <a:t>0</a:t>
                      </a:r>
                      <a:endParaRPr lang="en-US" sz="1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FF00"/>
                          </a:solidFill>
                          <a:effectLst/>
                        </a:rPr>
                        <a:t>0</a:t>
                      </a:r>
                      <a:endParaRPr lang="en-US" sz="1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6814664"/>
                  </a:ext>
                </a:extLst>
              </a:tr>
              <a:tr h="2180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FF00"/>
                          </a:solidFill>
                          <a:effectLst/>
                        </a:rPr>
                        <a:t>point</a:t>
                      </a:r>
                      <a:endParaRPr lang="en-US" sz="1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FF00"/>
                          </a:solidFill>
                          <a:effectLst/>
                        </a:rPr>
                        <a:t>1,804</a:t>
                      </a:r>
                      <a:endParaRPr lang="en-US" sz="1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FF00"/>
                          </a:solidFill>
                          <a:effectLst/>
                        </a:rPr>
                        <a:t>348</a:t>
                      </a:r>
                      <a:endParaRPr lang="en-US" sz="1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FF00"/>
                          </a:solidFill>
                          <a:effectLst/>
                        </a:rPr>
                        <a:t>1,149</a:t>
                      </a:r>
                      <a:endParaRPr lang="en-US" sz="1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FF00"/>
                          </a:solidFill>
                          <a:effectLst/>
                        </a:rPr>
                        <a:t>1</a:t>
                      </a:r>
                      <a:endParaRPr lang="en-US" sz="1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FF00"/>
                          </a:solidFill>
                          <a:effectLst/>
                        </a:rPr>
                        <a:t>1</a:t>
                      </a:r>
                      <a:endParaRPr lang="en-US" sz="1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FF00"/>
                          </a:solidFill>
                          <a:effectLst/>
                        </a:rPr>
                        <a:t>0</a:t>
                      </a:r>
                      <a:endParaRPr lang="en-US" sz="1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FF00"/>
                          </a:solidFill>
                          <a:effectLst/>
                        </a:rPr>
                        <a:t>23</a:t>
                      </a:r>
                      <a:endParaRPr lang="en-US" sz="1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1824912"/>
                  </a:ext>
                </a:extLst>
              </a:tr>
              <a:tr h="444441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FF00"/>
                          </a:solidFill>
                          <a:effectLst/>
                        </a:rPr>
                        <a:t>Pennsylvania</a:t>
                      </a:r>
                      <a:endParaRPr lang="en-US" sz="1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FF00"/>
                          </a:solidFill>
                          <a:effectLst/>
                        </a:rPr>
                        <a:t>non-point</a:t>
                      </a:r>
                      <a:endParaRPr lang="en-US" sz="1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FF00"/>
                          </a:solidFill>
                          <a:effectLst/>
                        </a:rPr>
                        <a:t>6,608</a:t>
                      </a:r>
                      <a:endParaRPr lang="en-US" sz="1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FF00"/>
                          </a:solidFill>
                          <a:effectLst/>
                        </a:rPr>
                        <a:t>7,465</a:t>
                      </a:r>
                      <a:endParaRPr lang="en-US" sz="140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FF00"/>
                          </a:solidFill>
                          <a:effectLst/>
                        </a:rPr>
                        <a:t>2,631</a:t>
                      </a:r>
                      <a:endParaRPr lang="en-US" sz="1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FF00"/>
                          </a:solidFill>
                          <a:effectLst/>
                        </a:rPr>
                        <a:t>195</a:t>
                      </a:r>
                      <a:endParaRPr lang="en-US" sz="1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FF00"/>
                          </a:solidFill>
                          <a:effectLst/>
                        </a:rPr>
                        <a:t>192</a:t>
                      </a:r>
                      <a:endParaRPr lang="en-US" sz="1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FF00"/>
                          </a:solidFill>
                          <a:effectLst/>
                        </a:rPr>
                        <a:t>0</a:t>
                      </a:r>
                      <a:endParaRPr lang="en-US" sz="1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FF00"/>
                          </a:solidFill>
                          <a:effectLst/>
                        </a:rPr>
                        <a:t>1,602</a:t>
                      </a:r>
                      <a:endParaRPr lang="en-US" sz="1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9808888"/>
                  </a:ext>
                </a:extLst>
              </a:tr>
              <a:tr h="2180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FF00"/>
                          </a:solidFill>
                          <a:effectLst/>
                        </a:rPr>
                        <a:t>point</a:t>
                      </a:r>
                      <a:endParaRPr lang="en-US" sz="1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FF00"/>
                          </a:solidFill>
                          <a:effectLst/>
                        </a:rPr>
                        <a:t>0</a:t>
                      </a:r>
                      <a:endParaRPr lang="en-US" sz="1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FF00"/>
                          </a:solidFill>
                          <a:effectLst/>
                        </a:rPr>
                        <a:t>0</a:t>
                      </a:r>
                      <a:endParaRPr lang="en-US" sz="1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FF00"/>
                          </a:solidFill>
                          <a:effectLst/>
                        </a:rPr>
                        <a:t>0</a:t>
                      </a:r>
                      <a:endParaRPr lang="en-US" sz="1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FF00"/>
                          </a:solidFill>
                          <a:effectLst/>
                        </a:rPr>
                        <a:t>0</a:t>
                      </a:r>
                      <a:endParaRPr lang="en-US" sz="1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FF00"/>
                          </a:solidFill>
                          <a:effectLst/>
                        </a:rPr>
                        <a:t>0</a:t>
                      </a:r>
                      <a:endParaRPr lang="en-US" sz="1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FF00"/>
                          </a:solidFill>
                          <a:effectLst/>
                        </a:rPr>
                        <a:t>0</a:t>
                      </a:r>
                      <a:endParaRPr lang="en-US" sz="140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FF00"/>
                          </a:solidFill>
                          <a:effectLst/>
                        </a:rPr>
                        <a:t>0</a:t>
                      </a:r>
                      <a:endParaRPr lang="en-US" sz="140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6563874"/>
                  </a:ext>
                </a:extLst>
              </a:tr>
            </a:tbl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F1049116-B102-9091-BEF6-733CDFB26E73}"/>
              </a:ext>
            </a:extLst>
          </p:cNvPr>
          <p:cNvSpPr/>
          <p:nvPr/>
        </p:nvSpPr>
        <p:spPr bwMode="auto">
          <a:xfrm>
            <a:off x="3512745" y="3548958"/>
            <a:ext cx="624689" cy="325925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med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" pitchFamily="-107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B96888A-D403-3C81-A835-212CCAD9111E}"/>
              </a:ext>
            </a:extLst>
          </p:cNvPr>
          <p:cNvSpPr/>
          <p:nvPr/>
        </p:nvSpPr>
        <p:spPr bwMode="auto">
          <a:xfrm>
            <a:off x="3512745" y="4878309"/>
            <a:ext cx="624689" cy="325925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med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" pitchFamily="-107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C2B106-E2B8-E911-8FD1-2B3624736B7F}"/>
              </a:ext>
            </a:extLst>
          </p:cNvPr>
          <p:cNvSpPr txBox="1"/>
          <p:nvPr/>
        </p:nvSpPr>
        <p:spPr>
          <a:xfrm>
            <a:off x="253498" y="5592222"/>
            <a:ext cx="8754700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solidFill>
                  <a:srgbClr val="FFFF00"/>
                </a:solidFill>
              </a:rPr>
              <a:t>Most of Flare NOx in Pennsylvania is from SCC 2310021500 - On-Shore Gas Production; Gas Well Completion – Flaring (7,424 tons/</a:t>
            </a:r>
            <a:r>
              <a:rPr lang="en-US" sz="1200" dirty="0" err="1">
                <a:solidFill>
                  <a:srgbClr val="FFFF00"/>
                </a:solidFill>
              </a:rPr>
              <a:t>yr</a:t>
            </a:r>
            <a:r>
              <a:rPr lang="en-US" sz="1200" dirty="0">
                <a:solidFill>
                  <a:srgbClr val="FFFF00"/>
                </a:solidFill>
              </a:rPr>
              <a:t>).</a:t>
            </a:r>
          </a:p>
          <a:p>
            <a:pPr algn="l"/>
            <a:endParaRPr lang="en-US" sz="12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en-US" sz="12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US" sz="1200" dirty="0">
                <a:solidFill>
                  <a:srgbClr val="FFFF00"/>
                </a:solidFill>
              </a:rPr>
              <a:t>Most of Flare NOx in Wyoming is from SCC 2310011020 - On shore oil production crude tanks including flash (1,656 tons/</a:t>
            </a:r>
            <a:r>
              <a:rPr lang="en-US" sz="1200" dirty="0" err="1">
                <a:solidFill>
                  <a:srgbClr val="FFFF00"/>
                </a:solidFill>
              </a:rPr>
              <a:t>yr</a:t>
            </a:r>
            <a:r>
              <a:rPr lang="en-US" sz="1200" dirty="0">
                <a:solidFill>
                  <a:srgbClr val="FFFF00"/>
                </a:solidFill>
              </a:rPr>
              <a:t>). </a:t>
            </a:r>
            <a:endParaRPr lang="en-US" sz="1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8267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14B04CD-B5B5-8941-8D5E-CCD8D4B4AF0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u="sng" dirty="0">
                <a:solidFill>
                  <a:srgbClr val="FFFF00"/>
                </a:solidFill>
              </a:rPr>
              <a:t>CMAQ overestimates MDA8O3 over eastern U.S. in summer months</a:t>
            </a:r>
          </a:p>
          <a:p>
            <a:pPr algn="l"/>
            <a:endParaRPr lang="en-US" sz="1600" b="1" u="sng" dirty="0">
              <a:solidFill>
                <a:srgbClr val="FFFF00"/>
              </a:solidFill>
            </a:endParaRP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FA247CBE-2BFE-7C38-2BDD-7F1729DA44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40" t="17968" r="4819" b="16836"/>
          <a:stretch/>
        </p:blipFill>
        <p:spPr>
          <a:xfrm>
            <a:off x="82196" y="384676"/>
            <a:ext cx="4489804" cy="2804525"/>
          </a:xfrm>
          <a:prstGeom prst="rect">
            <a:avLst/>
          </a:prstGeom>
        </p:spPr>
      </p:pic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0DC336CE-8502-F658-8429-37478B0C65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04" t="21542" r="4686" b="19765"/>
          <a:stretch/>
        </p:blipFill>
        <p:spPr>
          <a:xfrm>
            <a:off x="71921" y="3429000"/>
            <a:ext cx="4500079" cy="2534255"/>
          </a:xfrm>
          <a:prstGeom prst="rect">
            <a:avLst/>
          </a:prstGeom>
        </p:spPr>
      </p:pic>
      <p:pic>
        <p:nvPicPr>
          <p:cNvPr id="14" name="Picture 13" descr="Map&#10;&#10;Description automatically generated">
            <a:extLst>
              <a:ext uri="{FF2B5EF4-FFF2-40B4-BE49-F238E27FC236}">
                <a16:creationId xmlns:a16="http://schemas.microsoft.com/office/drawing/2014/main" id="{F8F748D4-AED6-1ECF-875C-3C71B7266C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95" t="17967" r="4924" b="16665"/>
          <a:stretch/>
        </p:blipFill>
        <p:spPr>
          <a:xfrm>
            <a:off x="4649741" y="384676"/>
            <a:ext cx="4432612" cy="2804525"/>
          </a:xfrm>
          <a:prstGeom prst="rect">
            <a:avLst/>
          </a:prstGeom>
        </p:spPr>
      </p:pic>
      <p:pic>
        <p:nvPicPr>
          <p:cNvPr id="18" name="Picture 17" descr="Map&#10;&#10;Description automatically generated">
            <a:extLst>
              <a:ext uri="{FF2B5EF4-FFF2-40B4-BE49-F238E27FC236}">
                <a16:creationId xmlns:a16="http://schemas.microsoft.com/office/drawing/2014/main" id="{266616D9-7888-B5DE-E752-A70354DC4E7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79" t="18077" r="5005" b="16503"/>
          <a:stretch/>
        </p:blipFill>
        <p:spPr>
          <a:xfrm>
            <a:off x="4649741" y="3429000"/>
            <a:ext cx="4437565" cy="244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5960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14B04CD-B5B5-8941-8D5E-CCD8D4B4AF01}"/>
              </a:ext>
            </a:extLst>
          </p:cNvPr>
          <p:cNvSpPr txBox="1"/>
          <p:nvPr/>
        </p:nvSpPr>
        <p:spPr>
          <a:xfrm>
            <a:off x="0" y="0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u="sng" dirty="0">
                <a:solidFill>
                  <a:srgbClr val="FFFF00"/>
                </a:solidFill>
              </a:rPr>
              <a:t>CMAQ well approximates observed PM</a:t>
            </a:r>
            <a:r>
              <a:rPr lang="en-US" sz="1600" b="1" u="sng" baseline="-25000" dirty="0">
                <a:solidFill>
                  <a:srgbClr val="FFFF00"/>
                </a:solidFill>
              </a:rPr>
              <a:t>2.5</a:t>
            </a: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7C3ADB9F-709D-D94A-B1DB-124179750A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36" t="19337" r="5083" b="17692"/>
          <a:stretch/>
        </p:blipFill>
        <p:spPr>
          <a:xfrm>
            <a:off x="67671" y="611193"/>
            <a:ext cx="4378027" cy="2573797"/>
          </a:xfrm>
          <a:prstGeom prst="rect">
            <a:avLst/>
          </a:prstGeo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139EB3BD-536E-513B-EF55-D7F2917AF4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548" r="4910" b="15865"/>
          <a:stretch/>
        </p:blipFill>
        <p:spPr>
          <a:xfrm>
            <a:off x="4523641" y="3277456"/>
            <a:ext cx="4568987" cy="2434447"/>
          </a:xfrm>
          <a:prstGeom prst="rect">
            <a:avLst/>
          </a:prstGeom>
        </p:spPr>
      </p:pic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62DCA174-8120-E777-AA33-A29446BB4D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32" t="17797" r="4687" b="16493"/>
          <a:stretch/>
        </p:blipFill>
        <p:spPr>
          <a:xfrm>
            <a:off x="102741" y="3277456"/>
            <a:ext cx="4322409" cy="2419542"/>
          </a:xfrm>
          <a:prstGeom prst="rect">
            <a:avLst/>
          </a:prstGeom>
        </p:spPr>
      </p:pic>
      <p:pic>
        <p:nvPicPr>
          <p:cNvPr id="15" name="Picture 14" descr="Map&#10;&#10;Description automatically generated">
            <a:extLst>
              <a:ext uri="{FF2B5EF4-FFF2-40B4-BE49-F238E27FC236}">
                <a16:creationId xmlns:a16="http://schemas.microsoft.com/office/drawing/2014/main" id="{B22367C3-692C-7ECB-8322-E94A5441FED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37" t="17454" r="4951" b="16323"/>
          <a:stretch/>
        </p:blipFill>
        <p:spPr>
          <a:xfrm>
            <a:off x="4507342" y="611193"/>
            <a:ext cx="4568987" cy="257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7314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8BD37-CE48-4B84-AA09-718190D16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07" y="18774"/>
            <a:ext cx="9062271" cy="825541"/>
          </a:xfrm>
          <a:solidFill>
            <a:srgbClr val="006699"/>
          </a:solidFill>
        </p:spPr>
        <p:txBody>
          <a:bodyPr>
            <a:noAutofit/>
          </a:bodyPr>
          <a:lstStyle/>
          <a:p>
            <a:r>
              <a:rPr lang="en-US" sz="2600" dirty="0">
                <a:solidFill>
                  <a:srgbClr val="FFFF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Emissions from O&amp;G flaring is not well estimated in the current National Emission Inventory (NEI)</a:t>
            </a:r>
            <a:endParaRPr lang="en-US" sz="2600" dirty="0">
              <a:solidFill>
                <a:srgbClr val="FFFF0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B397AF5-1CB0-8436-2734-EEF7A2D85C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97964"/>
            <a:ext cx="9144000" cy="2065493"/>
          </a:xfrm>
        </p:spPr>
        <p:txBody>
          <a:bodyPr>
            <a:no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600" dirty="0"/>
              <a:t>Emissions from flaring are not estimated separately but lumped in emissions from associated sources: crude oil and condensate tanks, well heads, storage tank loading, gas venting, dehydrators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dirty="0"/>
              <a:t>Many states apply different Source Classification Code (SCC) to characterize same O&amp;G source types making if difficult to track flaring emissions from the NEI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19CE6E-E25C-E50B-DAEA-B22AF5BEFEAB}"/>
              </a:ext>
            </a:extLst>
          </p:cNvPr>
          <p:cNvSpPr txBox="1"/>
          <p:nvPr/>
        </p:nvSpPr>
        <p:spPr>
          <a:xfrm>
            <a:off x="0" y="6456839"/>
            <a:ext cx="8874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i="1" baseline="30000" dirty="0">
                <a:solidFill>
                  <a:schemeClr val="bg1"/>
                </a:solidFill>
              </a:rPr>
              <a:t>1</a:t>
            </a:r>
            <a:r>
              <a:rPr lang="en-US" sz="1200" i="1" dirty="0">
                <a:solidFill>
                  <a:schemeClr val="bg1"/>
                </a:solidFill>
              </a:rPr>
              <a:t>Rystad Energy, 2022</a:t>
            </a:r>
            <a:endParaRPr lang="en-US" sz="1200" i="1" baseline="30000" dirty="0">
              <a:solidFill>
                <a:schemeClr val="bg1"/>
              </a:solidFill>
            </a:endParaRPr>
          </a:p>
          <a:p>
            <a:pPr algn="l"/>
            <a:r>
              <a:rPr lang="en-US" sz="1200" i="1" baseline="30000" dirty="0">
                <a:solidFill>
                  <a:schemeClr val="bg1"/>
                </a:solidFill>
              </a:rPr>
              <a:t>2</a:t>
            </a:r>
            <a:r>
              <a:rPr lang="en-US" sz="1200" i="1" dirty="0">
                <a:solidFill>
                  <a:schemeClr val="bg1"/>
                </a:solidFill>
              </a:rPr>
              <a:t>Francoeur et al, 2021. DOI: 10.1021/acs.est.0c07352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38525CCB-33BA-F01F-F1C3-D55238EA90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4852736"/>
              </p:ext>
            </p:extLst>
          </p:nvPr>
        </p:nvGraphicFramePr>
        <p:xfrm>
          <a:off x="2374237" y="3101762"/>
          <a:ext cx="3614399" cy="1327638"/>
        </p:xfrm>
        <a:graphic>
          <a:graphicData uri="http://schemas.openxmlformats.org/drawingml/2006/table">
            <a:tbl>
              <a:tblPr/>
              <a:tblGrid>
                <a:gridCol w="887449">
                  <a:extLst>
                    <a:ext uri="{9D8B030D-6E8A-4147-A177-3AD203B41FA5}">
                      <a16:colId xmlns:a16="http://schemas.microsoft.com/office/drawing/2014/main" val="1163816183"/>
                    </a:ext>
                  </a:extLst>
                </a:gridCol>
                <a:gridCol w="952052">
                  <a:extLst>
                    <a:ext uri="{9D8B030D-6E8A-4147-A177-3AD203B41FA5}">
                      <a16:colId xmlns:a16="http://schemas.microsoft.com/office/drawing/2014/main" val="4274463014"/>
                    </a:ext>
                  </a:extLst>
                </a:gridCol>
                <a:gridCol w="887449">
                  <a:extLst>
                    <a:ext uri="{9D8B030D-6E8A-4147-A177-3AD203B41FA5}">
                      <a16:colId xmlns:a16="http://schemas.microsoft.com/office/drawing/2014/main" val="345441844"/>
                    </a:ext>
                  </a:extLst>
                </a:gridCol>
                <a:gridCol w="887449">
                  <a:extLst>
                    <a:ext uri="{9D8B030D-6E8A-4147-A177-3AD203B41FA5}">
                      <a16:colId xmlns:a16="http://schemas.microsoft.com/office/drawing/2014/main" val="442254091"/>
                    </a:ext>
                  </a:extLst>
                </a:gridCol>
              </a:tblGrid>
              <a:tr h="1688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State</a:t>
                      </a:r>
                    </a:p>
                  </a:txBody>
                  <a:tcPr marL="7913" marR="7913" marT="7913" marB="0" anchor="b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Rystad</a:t>
                      </a:r>
                      <a:r>
                        <a:rPr lang="en-US" sz="1400" b="1" i="0" u="none" strike="noStrike" baseline="30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13" marR="7913" marT="7913" marB="0" anchor="b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FOG</a:t>
                      </a:r>
                      <a:r>
                        <a:rPr lang="en-US" sz="1400" b="1" i="0" u="none" strike="noStrike" baseline="30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13" marR="7913" marT="7913" marB="0" anchor="b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NEI 2017</a:t>
                      </a:r>
                    </a:p>
                  </a:txBody>
                  <a:tcPr marL="7913" marR="7913" marT="7913" marB="0" anchor="b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4131600"/>
                  </a:ext>
                </a:extLst>
              </a:tr>
              <a:tr h="1688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TX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b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5,085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b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5,029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b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4,791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b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9341898"/>
                  </a:ext>
                </a:extLst>
              </a:tr>
              <a:tr h="1688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ND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b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5,079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b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3,151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b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2,112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b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3368850"/>
                  </a:ext>
                </a:extLst>
              </a:tr>
              <a:tr h="1688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NM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b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913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b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643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b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132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b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5885763"/>
                  </a:ext>
                </a:extLst>
              </a:tr>
              <a:tr h="1688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WY</a:t>
                      </a:r>
                    </a:p>
                  </a:txBody>
                  <a:tcPr marL="7913" marR="7913" marT="7913" marB="0" anchor="b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212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b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116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b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2,691</a:t>
                      </a:r>
                    </a:p>
                  </a:txBody>
                  <a:tcPr marL="7913" marR="7913" marT="7913" marB="0" anchor="b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7782350"/>
                  </a:ext>
                </a:extLst>
              </a:tr>
              <a:tr h="1688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CO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b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119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b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b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868</a:t>
                      </a:r>
                    </a:p>
                  </a:txBody>
                  <a:tcPr marL="7913" marR="7913" marT="7913" marB="0" anchor="b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9712196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5C8E51F0-C218-7C05-A07D-A12D754002CC}"/>
              </a:ext>
            </a:extLst>
          </p:cNvPr>
          <p:cNvSpPr txBox="1"/>
          <p:nvPr/>
        </p:nvSpPr>
        <p:spPr>
          <a:xfrm>
            <a:off x="3095948" y="2794180"/>
            <a:ext cx="577863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>
                <a:solidFill>
                  <a:srgbClr val="FFFF00"/>
                </a:solidFill>
              </a:rPr>
              <a:t>NO</a:t>
            </a:r>
            <a:r>
              <a:rPr lang="en-US" sz="1600" b="1" baseline="-25000" dirty="0">
                <a:solidFill>
                  <a:srgbClr val="FFFF00"/>
                </a:solidFill>
              </a:rPr>
              <a:t>X</a:t>
            </a:r>
            <a:r>
              <a:rPr lang="en-US" sz="1600" b="1" dirty="0">
                <a:solidFill>
                  <a:srgbClr val="FFFF00"/>
                </a:solidFill>
              </a:rPr>
              <a:t> emissions (</a:t>
            </a:r>
            <a:r>
              <a:rPr lang="en-US" sz="1600" b="1" dirty="0" err="1">
                <a:solidFill>
                  <a:srgbClr val="FFFF00"/>
                </a:solidFill>
              </a:rPr>
              <a:t>tpy</a:t>
            </a:r>
            <a:r>
              <a:rPr lang="en-US" sz="1600" b="1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2D88A5-6D96-3284-3505-552E21BCBB06}"/>
              </a:ext>
            </a:extLst>
          </p:cNvPr>
          <p:cNvSpPr txBox="1">
            <a:spLocks/>
          </p:cNvSpPr>
          <p:nvPr/>
        </p:nvSpPr>
        <p:spPr bwMode="auto">
          <a:xfrm>
            <a:off x="34152" y="2494622"/>
            <a:ext cx="8990121" cy="221552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–"/>
              <a:defRPr sz="20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•"/>
              <a:defRPr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–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285750" indent="-285750">
              <a:buFont typeface="Wingdings" pitchFamily="2" charset="2"/>
              <a:buChar char="Ø"/>
            </a:pPr>
            <a:r>
              <a:rPr lang="en-US" sz="1600" kern="0" dirty="0"/>
              <a:t>Inconsistent in “flaring” emissions between NEI 2017 and other emission inventories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2021846-14DD-2AEF-9F7C-9B5C1174448F}"/>
              </a:ext>
            </a:extLst>
          </p:cNvPr>
          <p:cNvSpPr txBox="1">
            <a:spLocks/>
          </p:cNvSpPr>
          <p:nvPr/>
        </p:nvSpPr>
        <p:spPr bwMode="auto">
          <a:xfrm>
            <a:off x="35006" y="5422142"/>
            <a:ext cx="9025127" cy="8232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–"/>
              <a:defRPr sz="20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•"/>
              <a:defRPr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–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9pPr>
          </a:lstStyle>
          <a:p>
            <a:r>
              <a:rPr lang="en-US" sz="1600" i="1" u="sng" kern="0" dirty="0" err="1"/>
              <a:t>Rystad</a:t>
            </a:r>
            <a:r>
              <a:rPr lang="en-US" sz="1600" kern="0" dirty="0"/>
              <a:t>: contains county-level flared gas volume based on state/local agencies’ reports</a:t>
            </a:r>
          </a:p>
          <a:p>
            <a:r>
              <a:rPr lang="en-US" sz="1600" i="1" u="sng" kern="0" dirty="0"/>
              <a:t>FOG</a:t>
            </a:r>
            <a:r>
              <a:rPr lang="en-US" sz="1600" kern="0" dirty="0"/>
              <a:t>: Fuel-based Oil &amp; Gas emission inventory</a:t>
            </a:r>
          </a:p>
        </p:txBody>
      </p:sp>
    </p:spTree>
    <p:extLst>
      <p:ext uri="{BB962C8B-B14F-4D97-AF65-F5344CB8AC3E}">
        <p14:creationId xmlns:p14="http://schemas.microsoft.com/office/powerpoint/2010/main" val="399222041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Map&#10;&#10;Description automatically generated">
            <a:extLst>
              <a:ext uri="{FF2B5EF4-FFF2-40B4-BE49-F238E27FC236}">
                <a16:creationId xmlns:a16="http://schemas.microsoft.com/office/drawing/2014/main" id="{C946B65E-0EB2-E37C-0CF5-2008E1FB7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678217"/>
            <a:ext cx="2650557" cy="4149853"/>
          </a:xfrm>
          <a:prstGeom prst="rect">
            <a:avLst/>
          </a:prstGeom>
        </p:spPr>
      </p:pic>
      <p:pic>
        <p:nvPicPr>
          <p:cNvPr id="23" name="Picture 22" descr="Map&#10;&#10;Description automatically generated">
            <a:extLst>
              <a:ext uri="{FF2B5EF4-FFF2-40B4-BE49-F238E27FC236}">
                <a16:creationId xmlns:a16="http://schemas.microsoft.com/office/drawing/2014/main" id="{C4BF82DC-91FD-4B76-21F6-CED3124E03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305" y="686270"/>
            <a:ext cx="965166" cy="5268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DCEA78-1D27-4D9E-A132-4FCE289A7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8645"/>
            <a:ext cx="6834639" cy="657520"/>
          </a:xfrm>
        </p:spPr>
        <p:txBody>
          <a:bodyPr/>
          <a:lstStyle/>
          <a:p>
            <a:r>
              <a:rPr lang="en-US" b="1" dirty="0">
                <a:solidFill>
                  <a:srgbClr val="FFFF00"/>
                </a:solidFill>
                <a:latin typeface="+mn-lt"/>
              </a:rPr>
              <a:t>Estimations of flaring emissions from VIIRS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5B10CF-D2B4-FA4D-8F98-44E1EBE22C30}"/>
              </a:ext>
            </a:extLst>
          </p:cNvPr>
          <p:cNvSpPr txBox="1"/>
          <p:nvPr/>
        </p:nvSpPr>
        <p:spPr>
          <a:xfrm>
            <a:off x="5027109" y="409936"/>
            <a:ext cx="41168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i="1" dirty="0">
                <a:solidFill>
                  <a:schemeClr val="bg1"/>
                </a:solidFill>
              </a:rPr>
              <a:t>https://</a:t>
            </a:r>
            <a:r>
              <a:rPr lang="en-US" sz="1000" i="1" dirty="0" err="1">
                <a:solidFill>
                  <a:schemeClr val="bg1"/>
                </a:solidFill>
              </a:rPr>
              <a:t>daac.ornl.gov</a:t>
            </a:r>
            <a:r>
              <a:rPr lang="en-US" sz="1000" i="1" dirty="0">
                <a:solidFill>
                  <a:schemeClr val="bg1"/>
                </a:solidFill>
              </a:rPr>
              <a:t>/CMS/guides/</a:t>
            </a:r>
            <a:r>
              <a:rPr lang="en-US" sz="1000" i="1" dirty="0" err="1">
                <a:solidFill>
                  <a:schemeClr val="bg1"/>
                </a:solidFill>
              </a:rPr>
              <a:t>Methane_Flaring_Sites_VIIRS.html</a:t>
            </a:r>
            <a:endParaRPr lang="en-US" sz="1000" i="1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E98857-1400-A1A8-6250-FAA8A674C341}"/>
              </a:ext>
            </a:extLst>
          </p:cNvPr>
          <p:cNvSpPr/>
          <p:nvPr/>
        </p:nvSpPr>
        <p:spPr bwMode="auto">
          <a:xfrm>
            <a:off x="182093" y="673797"/>
            <a:ext cx="392442" cy="596653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med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" pitchFamily="-107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C2AE39-1BA0-D6DC-1967-2D97D7D8CFC2}"/>
              </a:ext>
            </a:extLst>
          </p:cNvPr>
          <p:cNvSpPr txBox="1"/>
          <p:nvPr/>
        </p:nvSpPr>
        <p:spPr>
          <a:xfrm>
            <a:off x="2714607" y="655494"/>
            <a:ext cx="3701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>
                <a:solidFill>
                  <a:schemeClr val="bg1"/>
                </a:solidFill>
              </a:rPr>
              <a:t>Flared Volume: VIIRS vs RYSTAD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FB64415-B21B-A240-7D16-063FEE2C1588}"/>
              </a:ext>
            </a:extLst>
          </p:cNvPr>
          <p:cNvGrpSpPr/>
          <p:nvPr/>
        </p:nvGrpSpPr>
        <p:grpSpPr>
          <a:xfrm>
            <a:off x="2770999" y="934052"/>
            <a:ext cx="3330037" cy="2001712"/>
            <a:chOff x="3070680" y="1648912"/>
            <a:chExt cx="3330037" cy="200171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553CC0F-F40F-B0E5-0FE8-86F2A12AA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70680" y="1648912"/>
              <a:ext cx="3330037" cy="2001712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0AD7867-96D9-7DAD-8952-491CB45F6D20}"/>
                </a:ext>
              </a:extLst>
            </p:cNvPr>
            <p:cNvSpPr/>
            <p:nvPr/>
          </p:nvSpPr>
          <p:spPr bwMode="auto">
            <a:xfrm>
              <a:off x="5045886" y="1685603"/>
              <a:ext cx="540631" cy="223290"/>
            </a:xfrm>
            <a:custGeom>
              <a:avLst/>
              <a:gdLst>
                <a:gd name="connsiteX0" fmla="*/ 0 w 540631"/>
                <a:gd name="connsiteY0" fmla="*/ 0 h 223290"/>
                <a:gd name="connsiteX1" fmla="*/ 540631 w 540631"/>
                <a:gd name="connsiteY1" fmla="*/ 0 h 223290"/>
                <a:gd name="connsiteX2" fmla="*/ 540631 w 540631"/>
                <a:gd name="connsiteY2" fmla="*/ 223290 h 223290"/>
                <a:gd name="connsiteX3" fmla="*/ 0 w 540631"/>
                <a:gd name="connsiteY3" fmla="*/ 223290 h 223290"/>
                <a:gd name="connsiteX4" fmla="*/ 0 w 540631"/>
                <a:gd name="connsiteY4" fmla="*/ 0 h 223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631" h="223290" extrusionOk="0">
                  <a:moveTo>
                    <a:pt x="0" y="0"/>
                  </a:moveTo>
                  <a:cubicBezTo>
                    <a:pt x="167743" y="42579"/>
                    <a:pt x="398753" y="-27480"/>
                    <a:pt x="540631" y="0"/>
                  </a:cubicBezTo>
                  <a:cubicBezTo>
                    <a:pt x="526118" y="68850"/>
                    <a:pt x="552507" y="121859"/>
                    <a:pt x="540631" y="223290"/>
                  </a:cubicBezTo>
                  <a:cubicBezTo>
                    <a:pt x="325845" y="201847"/>
                    <a:pt x="55768" y="226250"/>
                    <a:pt x="0" y="223290"/>
                  </a:cubicBezTo>
                  <a:cubicBezTo>
                    <a:pt x="18784" y="199418"/>
                    <a:pt x="-6762" y="97304"/>
                    <a:pt x="0" y="0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ysDash"/>
              <a:round/>
              <a:headEnd type="none" w="sm" len="sm"/>
              <a:tailEnd type="none" w="med" len="sm"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pitchFamily="-107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38E2602-17BB-91C3-40F6-3B0F6AC86366}"/>
              </a:ext>
            </a:extLst>
          </p:cNvPr>
          <p:cNvSpPr txBox="1"/>
          <p:nvPr/>
        </p:nvSpPr>
        <p:spPr>
          <a:xfrm>
            <a:off x="6148284" y="994048"/>
            <a:ext cx="2955274" cy="73866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chemeClr val="bg1"/>
                </a:solidFill>
              </a:rPr>
              <a:t>NOx = (m</a:t>
            </a:r>
            <a:r>
              <a:rPr lang="en-US" sz="1400" baseline="30000" dirty="0">
                <a:solidFill>
                  <a:schemeClr val="bg1"/>
                </a:solidFill>
              </a:rPr>
              <a:t>3 </a:t>
            </a:r>
            <a:r>
              <a:rPr lang="en-US" sz="1400" dirty="0">
                <a:solidFill>
                  <a:schemeClr val="bg1"/>
                </a:solidFill>
              </a:rPr>
              <a:t>/y) * (26700</a:t>
            </a:r>
            <a:r>
              <a:rPr lang="en-US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±</a:t>
            </a:r>
            <a:r>
              <a:rPr lang="en-US" sz="1400" dirty="0">
                <a:solidFill>
                  <a:schemeClr val="bg1"/>
                </a:solidFill>
              </a:rPr>
              <a:t>14000 BTU/m</a:t>
            </a:r>
            <a:r>
              <a:rPr lang="en-US" sz="1400" baseline="30000" dirty="0">
                <a:solidFill>
                  <a:schemeClr val="bg1"/>
                </a:solidFill>
              </a:rPr>
              <a:t>3</a:t>
            </a:r>
            <a:r>
              <a:rPr lang="en-US" sz="1400" dirty="0">
                <a:solidFill>
                  <a:schemeClr val="bg1"/>
                </a:solidFill>
              </a:rPr>
              <a:t>)* (0.065</a:t>
            </a:r>
            <a:r>
              <a:rPr lang="en-US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±</a:t>
            </a:r>
            <a:r>
              <a:rPr lang="en-US" sz="1400" dirty="0">
                <a:solidFill>
                  <a:schemeClr val="bg1"/>
                </a:solidFill>
              </a:rPr>
              <a:t>0.038 </a:t>
            </a:r>
            <a:r>
              <a:rPr lang="en-US" sz="1400" dirty="0" err="1">
                <a:solidFill>
                  <a:schemeClr val="bg1"/>
                </a:solidFill>
              </a:rPr>
              <a:t>lb</a:t>
            </a:r>
            <a:r>
              <a:rPr lang="en-US" sz="1400" dirty="0">
                <a:solidFill>
                  <a:schemeClr val="bg1"/>
                </a:solidFill>
              </a:rPr>
              <a:t> NOx/10</a:t>
            </a:r>
            <a:r>
              <a:rPr lang="en-US" sz="1400" baseline="30000" dirty="0">
                <a:solidFill>
                  <a:schemeClr val="bg1"/>
                </a:solidFill>
              </a:rPr>
              <a:t>6</a:t>
            </a:r>
            <a:r>
              <a:rPr lang="en-US" sz="1400" dirty="0">
                <a:solidFill>
                  <a:schemeClr val="bg1"/>
                </a:solidFill>
              </a:rPr>
              <a:t> BTU)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332D1E-9B8A-46BE-BA47-BA17048E69C4}"/>
              </a:ext>
            </a:extLst>
          </p:cNvPr>
          <p:cNvSpPr txBox="1"/>
          <p:nvPr/>
        </p:nvSpPr>
        <p:spPr>
          <a:xfrm>
            <a:off x="6440628" y="716751"/>
            <a:ext cx="22583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i="1" dirty="0">
                <a:solidFill>
                  <a:schemeClr val="bg1"/>
                </a:solidFill>
              </a:rPr>
              <a:t>(Monte Carlo simulations)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F04F675-359C-BF54-8038-2114CE2C122D}"/>
              </a:ext>
            </a:extLst>
          </p:cNvPr>
          <p:cNvSpPr txBox="1"/>
          <p:nvPr/>
        </p:nvSpPr>
        <p:spPr>
          <a:xfrm>
            <a:off x="6119363" y="2500642"/>
            <a:ext cx="298419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chemeClr val="bg1"/>
                </a:solidFill>
              </a:rPr>
              <a:t>Empirical algorithms for estimating stack parameters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5DD25EF-5CF2-A061-43D4-32D78B545713}"/>
              </a:ext>
            </a:extLst>
          </p:cNvPr>
          <p:cNvSpPr txBox="1"/>
          <p:nvPr/>
        </p:nvSpPr>
        <p:spPr>
          <a:xfrm>
            <a:off x="6165044" y="1780266"/>
            <a:ext cx="2938514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chemeClr val="bg1"/>
                </a:solidFill>
              </a:rPr>
              <a:t>Emissions factors for NOx, CO, PM</a:t>
            </a:r>
            <a:r>
              <a:rPr lang="en-US" sz="1400" baseline="-25000" dirty="0">
                <a:solidFill>
                  <a:schemeClr val="bg1"/>
                </a:solidFill>
              </a:rPr>
              <a:t>2.5</a:t>
            </a:r>
            <a:r>
              <a:rPr lang="en-US" sz="1400" dirty="0">
                <a:solidFill>
                  <a:schemeClr val="bg1"/>
                </a:solidFill>
              </a:rPr>
              <a:t> and SO</a:t>
            </a:r>
            <a:r>
              <a:rPr lang="en-US" sz="1400" baseline="-25000" dirty="0">
                <a:solidFill>
                  <a:schemeClr val="bg1"/>
                </a:solidFill>
              </a:rPr>
              <a:t>2</a:t>
            </a:r>
            <a:r>
              <a:rPr lang="en-US" sz="1400" dirty="0">
                <a:solidFill>
                  <a:schemeClr val="bg1"/>
                </a:solidFill>
              </a:rPr>
              <a:t> taken from literature reviews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C9D1D72-AB36-E23E-5FB0-3B46F72238C1}"/>
              </a:ext>
            </a:extLst>
          </p:cNvPr>
          <p:cNvSpPr txBox="1"/>
          <p:nvPr/>
        </p:nvSpPr>
        <p:spPr>
          <a:xfrm>
            <a:off x="-10305" y="4893937"/>
            <a:ext cx="9080331" cy="20313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1400" b="1" i="1" u="sng" dirty="0">
                <a:solidFill>
                  <a:srgbClr val="FFFF00"/>
                </a:solidFill>
              </a:rPr>
              <a:t>Nonpoint Flaring and Venting</a:t>
            </a:r>
            <a:r>
              <a:rPr lang="en-US" sz="1400" dirty="0">
                <a:solidFill>
                  <a:schemeClr val="bg1"/>
                </a:solidFill>
              </a:rPr>
              <a:t>: for 19 nonpoint O&amp;G SCC that associated with flaring: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Emissions of NO</a:t>
            </a:r>
            <a:r>
              <a:rPr lang="en-US" sz="1400" baseline="-25000" dirty="0">
                <a:solidFill>
                  <a:schemeClr val="bg1"/>
                </a:solidFill>
              </a:rPr>
              <a:t>X</a:t>
            </a:r>
            <a:r>
              <a:rPr lang="en-US" sz="1400" dirty="0">
                <a:solidFill>
                  <a:schemeClr val="bg1"/>
                </a:solidFill>
              </a:rPr>
              <a:t>, CO, PM</a:t>
            </a:r>
            <a:r>
              <a:rPr lang="en-US" sz="1400" baseline="-25000" dirty="0">
                <a:solidFill>
                  <a:schemeClr val="bg1"/>
                </a:solidFill>
              </a:rPr>
              <a:t>2.5</a:t>
            </a:r>
            <a:r>
              <a:rPr lang="en-US" sz="1400" dirty="0">
                <a:solidFill>
                  <a:schemeClr val="bg1"/>
                </a:solidFill>
              </a:rPr>
              <a:t> and SO</a:t>
            </a:r>
            <a:r>
              <a:rPr lang="en-US" sz="1400" baseline="-25000" dirty="0">
                <a:solidFill>
                  <a:schemeClr val="bg1"/>
                </a:solidFill>
              </a:rPr>
              <a:t>2</a:t>
            </a:r>
            <a:r>
              <a:rPr lang="en-US" sz="1400" dirty="0">
                <a:solidFill>
                  <a:schemeClr val="bg1"/>
                </a:solidFill>
              </a:rPr>
              <a:t> are removed and replaced with corresponding VIIRS estimates (</a:t>
            </a:r>
            <a:r>
              <a:rPr lang="en-US" sz="1400" b="1" u="sng" dirty="0">
                <a:solidFill>
                  <a:schemeClr val="bg1"/>
                </a:solidFill>
              </a:rPr>
              <a:t>as point sources</a:t>
            </a:r>
            <a:r>
              <a:rPr lang="en-US" sz="1400" dirty="0">
                <a:solidFill>
                  <a:schemeClr val="bg1"/>
                </a:solidFill>
              </a:rPr>
              <a:t>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Emissions of VOC are taken “as is” from the 19 SCCs in counties where VIIRS are detected. This treatment consider that emissions from </a:t>
            </a:r>
            <a:r>
              <a:rPr lang="en-US" sz="1400" b="1" u="sng" dirty="0">
                <a:solidFill>
                  <a:schemeClr val="bg1"/>
                </a:solidFill>
              </a:rPr>
              <a:t>Flaring and Venting </a:t>
            </a:r>
            <a:r>
              <a:rPr lang="en-US" sz="1400" dirty="0">
                <a:solidFill>
                  <a:schemeClr val="bg1"/>
                </a:solidFill>
              </a:rPr>
              <a:t>should be combined if they are to be controlled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/>
              </a:solidFill>
            </a:endParaRPr>
          </a:p>
          <a:p>
            <a:pPr algn="l"/>
            <a:r>
              <a:rPr lang="en-US" sz="1400" b="1" i="1" u="sng" dirty="0">
                <a:solidFill>
                  <a:srgbClr val="FFFF00"/>
                </a:solidFill>
              </a:rPr>
              <a:t>Point Flaring</a:t>
            </a:r>
            <a:r>
              <a:rPr lang="en-US" sz="1400" b="1" u="sng" dirty="0">
                <a:solidFill>
                  <a:schemeClr val="bg1"/>
                </a:solidFill>
              </a:rPr>
              <a:t>: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  <a:r>
              <a:rPr lang="en-US" sz="1400" dirty="0">
                <a:solidFill>
                  <a:schemeClr val="bg1"/>
                </a:solidFill>
              </a:rPr>
              <a:t>including flaring from major point O&amp;G sources (22 SCCs) including compressor stations, gas plant, refinery, tank batteries, etc. Emissions are extracted from point O&amp;G sector in the NEI 2017; co-located VIIRS removed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B21C932-A16F-88CC-6BAB-1AEBC1683E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5083810"/>
              </p:ext>
            </p:extLst>
          </p:nvPr>
        </p:nvGraphicFramePr>
        <p:xfrm>
          <a:off x="2826661" y="3482842"/>
          <a:ext cx="3778885" cy="1327638"/>
        </p:xfrm>
        <a:graphic>
          <a:graphicData uri="http://schemas.openxmlformats.org/drawingml/2006/table">
            <a:tbl>
              <a:tblPr/>
              <a:tblGrid>
                <a:gridCol w="414043">
                  <a:extLst>
                    <a:ext uri="{9D8B030D-6E8A-4147-A177-3AD203B41FA5}">
                      <a16:colId xmlns:a16="http://schemas.microsoft.com/office/drawing/2014/main" val="1163816183"/>
                    </a:ext>
                  </a:extLst>
                </a:gridCol>
                <a:gridCol w="603353">
                  <a:extLst>
                    <a:ext uri="{9D8B030D-6E8A-4147-A177-3AD203B41FA5}">
                      <a16:colId xmlns:a16="http://schemas.microsoft.com/office/drawing/2014/main" val="3577821543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2882442228"/>
                    </a:ext>
                  </a:extLst>
                </a:gridCol>
                <a:gridCol w="722376">
                  <a:extLst>
                    <a:ext uri="{9D8B030D-6E8A-4147-A177-3AD203B41FA5}">
                      <a16:colId xmlns:a16="http://schemas.microsoft.com/office/drawing/2014/main" val="4274463014"/>
                    </a:ext>
                  </a:extLst>
                </a:gridCol>
                <a:gridCol w="574543">
                  <a:extLst>
                    <a:ext uri="{9D8B030D-6E8A-4147-A177-3AD203B41FA5}">
                      <a16:colId xmlns:a16="http://schemas.microsoft.com/office/drawing/2014/main" val="345441844"/>
                    </a:ext>
                  </a:extLst>
                </a:gridCol>
                <a:gridCol w="806202">
                  <a:extLst>
                    <a:ext uri="{9D8B030D-6E8A-4147-A177-3AD203B41FA5}">
                      <a16:colId xmlns:a16="http://schemas.microsoft.com/office/drawing/2014/main" val="442254091"/>
                    </a:ext>
                  </a:extLst>
                </a:gridCol>
              </a:tblGrid>
              <a:tr h="1688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State</a:t>
                      </a:r>
                    </a:p>
                  </a:txBody>
                  <a:tcPr marL="7913" marR="7913" marT="7913" marB="0" anchor="b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VIIRS17</a:t>
                      </a:r>
                    </a:p>
                  </a:txBody>
                  <a:tcPr marL="7913" marR="7913" marT="7913" marB="0" anchor="b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VIIRS19</a:t>
                      </a:r>
                    </a:p>
                  </a:txBody>
                  <a:tcPr marL="7913" marR="7913" marT="7913" marB="0" anchor="b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Rystad</a:t>
                      </a:r>
                      <a:endParaRPr lang="en-US" sz="1400" b="1" i="0" u="none" strike="noStrike" baseline="30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b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FOG</a:t>
                      </a:r>
                      <a:endParaRPr lang="en-US" sz="1400" b="1" i="0" u="none" strike="noStrike" baseline="30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b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NEI 2017</a:t>
                      </a:r>
                    </a:p>
                  </a:txBody>
                  <a:tcPr marL="7913" marR="7913" marT="7913" marB="0" anchor="b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4131600"/>
                  </a:ext>
                </a:extLst>
              </a:tr>
              <a:tr h="16880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TX</a:t>
                      </a:r>
                    </a:p>
                  </a:txBody>
                  <a:tcPr marL="7913" marR="7913" marT="7913" marB="0" anchor="b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4,208 </a:t>
                      </a:r>
                    </a:p>
                  </a:txBody>
                  <a:tcPr marL="7913" marR="7913" marT="7913" marB="0" anchor="b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7,774</a:t>
                      </a:r>
                    </a:p>
                  </a:txBody>
                  <a:tcPr marL="7913" marR="7913" marT="7913" marB="0" anchor="b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5,085</a:t>
                      </a:r>
                    </a:p>
                  </a:txBody>
                  <a:tcPr marL="7913" marR="7913" marT="7913" marB="0" anchor="b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5,029</a:t>
                      </a:r>
                    </a:p>
                  </a:txBody>
                  <a:tcPr marL="7913" marR="7913" marT="7913" marB="0" anchor="b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4,791</a:t>
                      </a:r>
                    </a:p>
                  </a:txBody>
                  <a:tcPr marL="7913" marR="7913" marT="7913" marB="0" anchor="b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9341898"/>
                  </a:ext>
                </a:extLst>
              </a:tr>
              <a:tr h="16880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ND</a:t>
                      </a:r>
                    </a:p>
                  </a:txBody>
                  <a:tcPr marL="7913" marR="7913" marT="7913" marB="0" anchor="b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2,804</a:t>
                      </a:r>
                    </a:p>
                  </a:txBody>
                  <a:tcPr marL="7913" marR="7913" marT="7913" marB="0" anchor="b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5,291</a:t>
                      </a:r>
                    </a:p>
                  </a:txBody>
                  <a:tcPr marL="7913" marR="7913" marT="7913" marB="0" anchor="b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5,079</a:t>
                      </a:r>
                    </a:p>
                  </a:txBody>
                  <a:tcPr marL="7913" marR="7913" marT="7913" marB="0" anchor="b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3,151</a:t>
                      </a:r>
                    </a:p>
                  </a:txBody>
                  <a:tcPr marL="7913" marR="7913" marT="7913" marB="0" anchor="b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2,112</a:t>
                      </a:r>
                    </a:p>
                  </a:txBody>
                  <a:tcPr marL="7913" marR="7913" marT="7913" marB="0" anchor="b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3368850"/>
                  </a:ext>
                </a:extLst>
              </a:tr>
              <a:tr h="16880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NM</a:t>
                      </a:r>
                    </a:p>
                  </a:txBody>
                  <a:tcPr marL="7913" marR="7913" marT="7913" marB="0" anchor="b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559</a:t>
                      </a:r>
                    </a:p>
                  </a:txBody>
                  <a:tcPr marL="7913" marR="7913" marT="7913" marB="0" anchor="b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1,209</a:t>
                      </a:r>
                    </a:p>
                  </a:txBody>
                  <a:tcPr marL="7913" marR="7913" marT="7913" marB="0" anchor="b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913</a:t>
                      </a:r>
                    </a:p>
                  </a:txBody>
                  <a:tcPr marL="7913" marR="7913" marT="7913" marB="0" anchor="b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643</a:t>
                      </a:r>
                    </a:p>
                  </a:txBody>
                  <a:tcPr marL="7913" marR="7913" marT="7913" marB="0" anchor="b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132</a:t>
                      </a:r>
                    </a:p>
                  </a:txBody>
                  <a:tcPr marL="7913" marR="7913" marT="7913" marB="0" anchor="b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5885763"/>
                  </a:ext>
                </a:extLst>
              </a:tr>
              <a:tr h="16880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WY</a:t>
                      </a:r>
                    </a:p>
                  </a:txBody>
                  <a:tcPr marL="7913" marR="7913" marT="7913" marB="0" anchor="b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111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b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111</a:t>
                      </a:r>
                    </a:p>
                  </a:txBody>
                  <a:tcPr marL="7913" marR="7913" marT="7913" marB="0" anchor="b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212</a:t>
                      </a:r>
                    </a:p>
                  </a:txBody>
                  <a:tcPr marL="7913" marR="7913" marT="7913" marB="0" anchor="b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116</a:t>
                      </a:r>
                    </a:p>
                  </a:txBody>
                  <a:tcPr marL="7913" marR="7913" marT="7913" marB="0" anchor="b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2,691</a:t>
                      </a:r>
                    </a:p>
                  </a:txBody>
                  <a:tcPr marL="7913" marR="7913" marT="7913" marB="0" anchor="b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7782350"/>
                  </a:ext>
                </a:extLst>
              </a:tr>
              <a:tr h="16880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CO</a:t>
                      </a:r>
                    </a:p>
                  </a:txBody>
                  <a:tcPr marL="7913" marR="7913" marT="7913" marB="0" anchor="b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13" marR="7913" marT="7913" marB="0" anchor="b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7913" marR="7913" marT="7913" marB="0" anchor="b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119</a:t>
                      </a:r>
                    </a:p>
                  </a:txBody>
                  <a:tcPr marL="7913" marR="7913" marT="7913" marB="0" anchor="b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7913" marR="7913" marT="7913" marB="0" anchor="b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868</a:t>
                      </a:r>
                    </a:p>
                  </a:txBody>
                  <a:tcPr marL="7913" marR="7913" marT="7913" marB="0" anchor="b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971219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045A0955-0C18-BBE3-6C9D-7BF0D20B0324}"/>
              </a:ext>
            </a:extLst>
          </p:cNvPr>
          <p:cNvSpPr txBox="1"/>
          <p:nvPr/>
        </p:nvSpPr>
        <p:spPr>
          <a:xfrm>
            <a:off x="3434079" y="3152480"/>
            <a:ext cx="226219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>
                <a:solidFill>
                  <a:schemeClr val="bg1"/>
                </a:solidFill>
              </a:rPr>
              <a:t>NO</a:t>
            </a:r>
            <a:r>
              <a:rPr lang="en-US" sz="1600" b="1" baseline="-25000" dirty="0">
                <a:solidFill>
                  <a:schemeClr val="bg1"/>
                </a:solidFill>
              </a:rPr>
              <a:t>X</a:t>
            </a:r>
            <a:r>
              <a:rPr lang="en-US" sz="1600" b="1" dirty="0">
                <a:solidFill>
                  <a:schemeClr val="bg1"/>
                </a:solidFill>
              </a:rPr>
              <a:t> emissions (</a:t>
            </a:r>
            <a:r>
              <a:rPr lang="en-US" sz="1600" b="1" dirty="0" err="1">
                <a:solidFill>
                  <a:schemeClr val="bg1"/>
                </a:solidFill>
              </a:rPr>
              <a:t>tpy</a:t>
            </a:r>
            <a:r>
              <a:rPr lang="en-US" sz="1600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942F12-5B12-4C35-BD54-D241003BDD7D}"/>
              </a:ext>
            </a:extLst>
          </p:cNvPr>
          <p:cNvSpPr txBox="1"/>
          <p:nvPr/>
        </p:nvSpPr>
        <p:spPr>
          <a:xfrm>
            <a:off x="6614165" y="3651947"/>
            <a:ext cx="2513777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17475" indent="-117475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Good agreement between VIIRS-based and FOG’s emission estimates</a:t>
            </a:r>
          </a:p>
          <a:p>
            <a:pPr algn="l"/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C2D717C-FB33-02B0-45DC-C43258CD798F}"/>
              </a:ext>
            </a:extLst>
          </p:cNvPr>
          <p:cNvSpPr/>
          <p:nvPr/>
        </p:nvSpPr>
        <p:spPr bwMode="auto">
          <a:xfrm>
            <a:off x="2770999" y="3203342"/>
            <a:ext cx="6309360" cy="1645920"/>
          </a:xfrm>
          <a:prstGeom prst="rect">
            <a:avLst/>
          </a:prstGeom>
          <a:noFill/>
          <a:ln w="19050" cap="flat" cmpd="sng" algn="ctr">
            <a:solidFill>
              <a:srgbClr val="FF40FF"/>
            </a:solidFill>
            <a:prstDash val="dash"/>
            <a:round/>
            <a:headEnd type="none" w="sm" len="sm"/>
            <a:tailEnd type="none" w="med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07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08D8A6D-5015-1D32-CCDA-C8B14273050E}"/>
              </a:ext>
            </a:extLst>
          </p:cNvPr>
          <p:cNvSpPr/>
          <p:nvPr/>
        </p:nvSpPr>
        <p:spPr bwMode="auto">
          <a:xfrm>
            <a:off x="2736921" y="686270"/>
            <a:ext cx="6366637" cy="2468880"/>
          </a:xfrm>
          <a:prstGeom prst="rect">
            <a:avLst/>
          </a:prstGeom>
          <a:noFill/>
          <a:ln w="28575" cap="flat" cmpd="sng" algn="ctr">
            <a:solidFill>
              <a:srgbClr val="7030A0"/>
            </a:solidFill>
            <a:prstDash val="solid"/>
            <a:round/>
            <a:headEnd type="none" w="sm" len="sm"/>
            <a:tailEnd type="none" w="med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07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72598F-B9C3-CD4D-0D72-637CBB5EE07A}"/>
              </a:ext>
            </a:extLst>
          </p:cNvPr>
          <p:cNvSpPr txBox="1"/>
          <p:nvPr/>
        </p:nvSpPr>
        <p:spPr>
          <a:xfrm>
            <a:off x="2714564" y="2917472"/>
            <a:ext cx="36313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i="1" dirty="0">
                <a:solidFill>
                  <a:schemeClr val="bg1"/>
                </a:solidFill>
              </a:rPr>
              <a:t>In 2019: US = 17.7 BCM; Top 5 States = 16.6 BCM</a:t>
            </a:r>
          </a:p>
        </p:txBody>
      </p:sp>
    </p:spTree>
    <p:extLst>
      <p:ext uri="{BB962C8B-B14F-4D97-AF65-F5344CB8AC3E}">
        <p14:creationId xmlns:p14="http://schemas.microsoft.com/office/powerpoint/2010/main" val="11704483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CEA78-1D27-4D9E-A132-4FCE289A7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364"/>
            <a:ext cx="6921407" cy="657520"/>
          </a:xfrm>
        </p:spPr>
        <p:txBody>
          <a:bodyPr/>
          <a:lstStyle/>
          <a:p>
            <a:r>
              <a:rPr lang="en-US" b="1" dirty="0">
                <a:solidFill>
                  <a:srgbClr val="FFFF00"/>
                </a:solidFill>
                <a:latin typeface="+mn-lt"/>
              </a:rPr>
              <a:t>Challenges in applying VIIRS-based</a:t>
            </a:r>
            <a:br>
              <a:rPr lang="en-US" b="1" dirty="0">
                <a:solidFill>
                  <a:srgbClr val="FFFF00"/>
                </a:solidFill>
                <a:latin typeface="+mn-lt"/>
              </a:rPr>
            </a:br>
            <a:r>
              <a:rPr lang="en-US" b="1" dirty="0">
                <a:solidFill>
                  <a:srgbClr val="FFFF00"/>
                </a:solidFill>
                <a:latin typeface="+mn-lt"/>
              </a:rPr>
              <a:t>Flaring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5DD25EF-5CF2-A061-43D4-32D78B545713}"/>
              </a:ext>
            </a:extLst>
          </p:cNvPr>
          <p:cNvSpPr txBox="1"/>
          <p:nvPr/>
        </p:nvSpPr>
        <p:spPr>
          <a:xfrm>
            <a:off x="2724006" y="514809"/>
            <a:ext cx="429936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Not all flares are detected by VIIRS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A005436F-2169-736A-5163-5EFA14DA10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006" y="818940"/>
            <a:ext cx="4299363" cy="27711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74D88E-21B3-4B11-83D8-D9D218DD8381}"/>
              </a:ext>
            </a:extLst>
          </p:cNvPr>
          <p:cNvSpPr txBox="1"/>
          <p:nvPr/>
        </p:nvSpPr>
        <p:spPr>
          <a:xfrm>
            <a:off x="2688304" y="3156332"/>
            <a:ext cx="179850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>
                <a:solidFill>
                  <a:srgbClr val="7030A0"/>
                </a:solidFill>
              </a:rPr>
              <a:t>Uinta Basin, Utah</a:t>
            </a:r>
          </a:p>
        </p:txBody>
      </p:sp>
      <p:pic>
        <p:nvPicPr>
          <p:cNvPr id="41" name="Picture 40" descr="Map&#10;&#10;Description automatically generated">
            <a:extLst>
              <a:ext uri="{FF2B5EF4-FFF2-40B4-BE49-F238E27FC236}">
                <a16:creationId xmlns:a16="http://schemas.microsoft.com/office/drawing/2014/main" id="{C43E5755-D3D8-B217-0566-6CFF60235C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787"/>
          <a:stretch/>
        </p:blipFill>
        <p:spPr>
          <a:xfrm>
            <a:off x="37077" y="3952029"/>
            <a:ext cx="4525780" cy="2584993"/>
          </a:xfrm>
          <a:prstGeom prst="rect">
            <a:avLst/>
          </a:prstGeom>
        </p:spPr>
      </p:pic>
      <p:pic>
        <p:nvPicPr>
          <p:cNvPr id="43" name="Picture 42" descr="Map&#10;&#10;Description automatically generated">
            <a:extLst>
              <a:ext uri="{FF2B5EF4-FFF2-40B4-BE49-F238E27FC236}">
                <a16:creationId xmlns:a16="http://schemas.microsoft.com/office/drawing/2014/main" id="{1EFF927F-9F20-ABF6-163E-9FAC6CD84C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787"/>
          <a:stretch/>
        </p:blipFill>
        <p:spPr>
          <a:xfrm>
            <a:off x="4618219" y="3952029"/>
            <a:ext cx="4525781" cy="2584994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DE79B9C4-CAA5-F586-E729-F2814A6D6AD3}"/>
              </a:ext>
            </a:extLst>
          </p:cNvPr>
          <p:cNvSpPr txBox="1"/>
          <p:nvPr/>
        </p:nvSpPr>
        <p:spPr>
          <a:xfrm>
            <a:off x="0" y="3576836"/>
            <a:ext cx="908245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solidFill>
                  <a:schemeClr val="bg1"/>
                </a:solidFill>
              </a:rPr>
              <a:t>Use “hybrid” VIIRS &amp; </a:t>
            </a:r>
            <a:r>
              <a:rPr lang="en-US" sz="1600" dirty="0" err="1">
                <a:solidFill>
                  <a:schemeClr val="bg1"/>
                </a:solidFill>
              </a:rPr>
              <a:t>Rystad</a:t>
            </a:r>
            <a:r>
              <a:rPr lang="en-US" sz="1600" dirty="0">
                <a:solidFill>
                  <a:schemeClr val="bg1"/>
                </a:solidFill>
              </a:rPr>
              <a:t> &amp; NEI 2017 to capture all possible ranges of flare emissions.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BF98860C-EBD3-A8EC-E8BB-05EE19B7070C}"/>
              </a:ext>
            </a:extLst>
          </p:cNvPr>
          <p:cNvSpPr/>
          <p:nvPr/>
        </p:nvSpPr>
        <p:spPr bwMode="auto">
          <a:xfrm>
            <a:off x="7631723" y="4563208"/>
            <a:ext cx="553915" cy="553915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med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" pitchFamily="-107" charset="0"/>
            </a:endParaRP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D29C4FBF-4620-B197-CFC4-8BE3A206309C}"/>
              </a:ext>
            </a:extLst>
          </p:cNvPr>
          <p:cNvSpPr txBox="1">
            <a:spLocks/>
          </p:cNvSpPr>
          <p:nvPr/>
        </p:nvSpPr>
        <p:spPr bwMode="auto">
          <a:xfrm>
            <a:off x="145450" y="6044929"/>
            <a:ext cx="4027682" cy="547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9pPr>
          </a:lstStyle>
          <a:p>
            <a:pPr algn="ctr"/>
            <a:r>
              <a:rPr lang="en-US" sz="1400" kern="0" dirty="0">
                <a:solidFill>
                  <a:schemeClr val="tx1"/>
                </a:solidFill>
              </a:rPr>
              <a:t>Flare NO</a:t>
            </a:r>
            <a:r>
              <a:rPr lang="en-US" sz="1400" kern="0" baseline="-25000" dirty="0">
                <a:solidFill>
                  <a:schemeClr val="tx1"/>
                </a:solidFill>
              </a:rPr>
              <a:t>X</a:t>
            </a:r>
            <a:r>
              <a:rPr lang="en-US" sz="1400" kern="0" dirty="0">
                <a:solidFill>
                  <a:schemeClr val="tx1"/>
                </a:solidFill>
              </a:rPr>
              <a:t> emissions from VIIRS-based only</a:t>
            </a: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5E4F5761-EC5D-896E-D070-BFD044F3264F}"/>
              </a:ext>
            </a:extLst>
          </p:cNvPr>
          <p:cNvSpPr txBox="1">
            <a:spLocks/>
          </p:cNvSpPr>
          <p:nvPr/>
        </p:nvSpPr>
        <p:spPr bwMode="auto">
          <a:xfrm>
            <a:off x="4671230" y="5969169"/>
            <a:ext cx="3942418" cy="547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9pPr>
          </a:lstStyle>
          <a:p>
            <a:r>
              <a:rPr lang="en-US" sz="1400" kern="0" dirty="0">
                <a:solidFill>
                  <a:schemeClr val="tx1"/>
                </a:solidFill>
              </a:rPr>
              <a:t>Additional flare NO</a:t>
            </a:r>
            <a:r>
              <a:rPr lang="en-US" sz="1400" kern="0" baseline="-25000" dirty="0">
                <a:solidFill>
                  <a:schemeClr val="tx1"/>
                </a:solidFill>
              </a:rPr>
              <a:t>X</a:t>
            </a:r>
            <a:r>
              <a:rPr lang="en-US" sz="1400" kern="0" dirty="0">
                <a:solidFill>
                  <a:schemeClr val="tx1"/>
                </a:solidFill>
              </a:rPr>
              <a:t> emissions from fusing VIIRS with </a:t>
            </a:r>
            <a:r>
              <a:rPr lang="en-US" sz="1400" kern="0" dirty="0" err="1">
                <a:solidFill>
                  <a:schemeClr val="tx1"/>
                </a:solidFill>
              </a:rPr>
              <a:t>Rystad</a:t>
            </a:r>
            <a:r>
              <a:rPr lang="en-US" sz="1400" kern="0" dirty="0">
                <a:solidFill>
                  <a:schemeClr val="tx1"/>
                </a:solidFill>
              </a:rPr>
              <a:t> and NEI</a:t>
            </a:r>
          </a:p>
        </p:txBody>
      </p:sp>
    </p:spTree>
    <p:extLst>
      <p:ext uri="{BB962C8B-B14F-4D97-AF65-F5344CB8AC3E}">
        <p14:creationId xmlns:p14="http://schemas.microsoft.com/office/powerpoint/2010/main" val="13774250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2AFF0A9-A32A-6EE1-F164-A41AA3E20B4D}"/>
              </a:ext>
            </a:extLst>
          </p:cNvPr>
          <p:cNvGrpSpPr/>
          <p:nvPr/>
        </p:nvGrpSpPr>
        <p:grpSpPr>
          <a:xfrm>
            <a:off x="1135658" y="3233928"/>
            <a:ext cx="6208863" cy="3273005"/>
            <a:chOff x="660170" y="3429000"/>
            <a:chExt cx="6208863" cy="3273005"/>
          </a:xfrm>
        </p:grpSpPr>
        <p:pic>
          <p:nvPicPr>
            <p:cNvPr id="15" name="Picture 14" descr="Table&#10;&#10;Description automatically generated">
              <a:extLst>
                <a:ext uri="{FF2B5EF4-FFF2-40B4-BE49-F238E27FC236}">
                  <a16:creationId xmlns:a16="http://schemas.microsoft.com/office/drawing/2014/main" id="{FF4E0EAF-6EC6-63EA-4004-833BEFB5DC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5468" b="44069"/>
            <a:stretch/>
          </p:blipFill>
          <p:spPr>
            <a:xfrm>
              <a:off x="660170" y="3429000"/>
              <a:ext cx="6208863" cy="3273005"/>
            </a:xfrm>
            <a:prstGeom prst="rect">
              <a:avLst/>
            </a:prstGeom>
          </p:spPr>
        </p:pic>
        <p:pic>
          <p:nvPicPr>
            <p:cNvPr id="4" name="Picture 3" descr="Table&#10;&#10;Description automatically generated">
              <a:extLst>
                <a:ext uri="{FF2B5EF4-FFF2-40B4-BE49-F238E27FC236}">
                  <a16:creationId xmlns:a16="http://schemas.microsoft.com/office/drawing/2014/main" id="{5ECDCB31-D751-37D4-9A41-0E9BBD8824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5725" r="79721" b="16386"/>
            <a:stretch/>
          </p:blipFill>
          <p:spPr>
            <a:xfrm>
              <a:off x="5358385" y="3648998"/>
              <a:ext cx="1459486" cy="1726811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2BA63F3-F1D4-DB46-907C-CAA82DC29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2" y="73025"/>
            <a:ext cx="6752521" cy="704850"/>
          </a:xfrm>
        </p:spPr>
        <p:txBody>
          <a:bodyPr/>
          <a:lstStyle/>
          <a:p>
            <a:r>
              <a:rPr lang="en-US" dirty="0"/>
              <a:t>CMAQ Model Configurations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68AFCE-C331-460C-19BB-2C6B0DD9941B}"/>
              </a:ext>
            </a:extLst>
          </p:cNvPr>
          <p:cNvSpPr txBox="1"/>
          <p:nvPr/>
        </p:nvSpPr>
        <p:spPr>
          <a:xfrm>
            <a:off x="31834" y="610807"/>
            <a:ext cx="9080331" cy="247760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itchFamily="2" charset="2"/>
              <a:buChar char="Ø"/>
            </a:pPr>
            <a:r>
              <a:rPr lang="en-US" sz="1400" dirty="0">
                <a:solidFill>
                  <a:schemeClr val="bg1"/>
                </a:solidFill>
              </a:rPr>
              <a:t>CONUS 12US1 domain; Base year 2016 (January, April, July, October)</a:t>
            </a:r>
          </a:p>
          <a:p>
            <a:pPr algn="l"/>
            <a:endParaRPr lang="en-US" sz="500" b="1" u="sng" dirty="0">
              <a:solidFill>
                <a:schemeClr val="bg1"/>
              </a:solidFill>
            </a:endParaRPr>
          </a:p>
          <a:p>
            <a:pPr marL="285750" indent="-285750" algn="l">
              <a:buFont typeface="Wingdings" pitchFamily="2" charset="2"/>
              <a:buChar char="Ø"/>
            </a:pPr>
            <a:r>
              <a:rPr lang="en-US" sz="1400" b="1" u="sng" dirty="0">
                <a:solidFill>
                  <a:schemeClr val="bg1"/>
                </a:solidFill>
              </a:rPr>
              <a:t>Three modeling scenarios (brute-force):</a:t>
            </a:r>
          </a:p>
          <a:p>
            <a:pPr marL="285750" indent="-285750" algn="l">
              <a:buFont typeface="Wingdings" pitchFamily="2" charset="2"/>
              <a:buChar char="Ø"/>
            </a:pPr>
            <a:endParaRPr lang="en-US" sz="1400" b="1" u="sng" dirty="0">
              <a:solidFill>
                <a:schemeClr val="bg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u="sng" dirty="0">
                <a:solidFill>
                  <a:schemeClr val="bg1"/>
                </a:solidFill>
              </a:rPr>
              <a:t>Zero-out case (</a:t>
            </a:r>
            <a:r>
              <a:rPr lang="en-US" sz="1400" b="1" u="sng" dirty="0" err="1">
                <a:solidFill>
                  <a:srgbClr val="FFFF00"/>
                </a:solidFill>
              </a:rPr>
              <a:t>woFlare</a:t>
            </a:r>
            <a:r>
              <a:rPr lang="en-US" sz="1400" u="sng" dirty="0">
                <a:solidFill>
                  <a:schemeClr val="bg1"/>
                </a:solidFill>
              </a:rPr>
              <a:t>): </a:t>
            </a:r>
            <a:r>
              <a:rPr lang="en-US" sz="1400" dirty="0">
                <a:solidFill>
                  <a:schemeClr val="bg1"/>
                </a:solidFill>
              </a:rPr>
              <a:t>including emissions from NEI 2016 for non-O&amp;G and NEI 2017 O&amp;G with flaring and venting emission excluded</a:t>
            </a:r>
          </a:p>
          <a:p>
            <a:pPr algn="l"/>
            <a:endParaRPr lang="en-US" sz="500" dirty="0">
              <a:solidFill>
                <a:schemeClr val="bg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u="sng" dirty="0">
                <a:solidFill>
                  <a:schemeClr val="bg1"/>
                </a:solidFill>
              </a:rPr>
              <a:t>Base case (</a:t>
            </a:r>
            <a:r>
              <a:rPr lang="en-US" sz="1400" b="1" u="sng" dirty="0">
                <a:solidFill>
                  <a:srgbClr val="FFFF00"/>
                </a:solidFill>
              </a:rPr>
              <a:t>wFlare1</a:t>
            </a:r>
            <a:r>
              <a:rPr lang="en-US" sz="1400" u="sng" dirty="0">
                <a:solidFill>
                  <a:schemeClr val="bg1"/>
                </a:solidFill>
              </a:rPr>
              <a:t>):</a:t>
            </a:r>
            <a:r>
              <a:rPr lang="en-US" sz="1400" dirty="0">
                <a:solidFill>
                  <a:schemeClr val="bg1"/>
                </a:solidFill>
              </a:rPr>
              <a:t> including emissions from </a:t>
            </a:r>
            <a:r>
              <a:rPr lang="en-US" sz="1400" i="1" dirty="0" err="1">
                <a:solidFill>
                  <a:srgbClr val="FFFF00"/>
                </a:solidFill>
              </a:rPr>
              <a:t>woFlare</a:t>
            </a:r>
            <a:r>
              <a:rPr lang="en-US" sz="1400" dirty="0">
                <a:solidFill>
                  <a:schemeClr val="bg1"/>
                </a:solidFill>
              </a:rPr>
              <a:t> and VIIRS-based combined with NEI 2017 based point O&amp;G flaring and venting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</a:endParaRPr>
          </a:p>
          <a:p>
            <a:pPr algn="l"/>
            <a:endParaRPr lang="en-US" sz="500" dirty="0">
              <a:solidFill>
                <a:schemeClr val="bg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u="sng" dirty="0">
                <a:solidFill>
                  <a:schemeClr val="bg1"/>
                </a:solidFill>
              </a:rPr>
              <a:t>Alternative base case (</a:t>
            </a:r>
            <a:r>
              <a:rPr lang="en-US" sz="1400" b="1" u="sng" dirty="0">
                <a:solidFill>
                  <a:srgbClr val="FFFF00"/>
                </a:solidFill>
              </a:rPr>
              <a:t>wFlare2</a:t>
            </a:r>
            <a:r>
              <a:rPr lang="en-US" sz="1400" u="sng" dirty="0">
                <a:solidFill>
                  <a:schemeClr val="bg1"/>
                </a:solidFill>
              </a:rPr>
              <a:t>):</a:t>
            </a:r>
            <a:r>
              <a:rPr lang="en-US" sz="1400" dirty="0">
                <a:solidFill>
                  <a:schemeClr val="bg1"/>
                </a:solidFill>
              </a:rPr>
              <a:t> including emissions from </a:t>
            </a:r>
            <a:r>
              <a:rPr lang="en-US" sz="1400" i="1" dirty="0">
                <a:solidFill>
                  <a:srgbClr val="FFFF00"/>
                </a:solidFill>
              </a:rPr>
              <a:t>wFlare1</a:t>
            </a:r>
            <a:r>
              <a:rPr lang="en-US" sz="1400" dirty="0">
                <a:solidFill>
                  <a:schemeClr val="bg1"/>
                </a:solidFill>
              </a:rPr>
              <a:t> augmented with </a:t>
            </a:r>
            <a:r>
              <a:rPr lang="en-US" sz="1400" dirty="0" err="1">
                <a:solidFill>
                  <a:schemeClr val="bg1"/>
                </a:solidFill>
              </a:rPr>
              <a:t>Rystad</a:t>
            </a:r>
            <a:r>
              <a:rPr lang="en-US" sz="1400" dirty="0">
                <a:solidFill>
                  <a:schemeClr val="bg1"/>
                </a:solidFill>
              </a:rPr>
              <a:t> and NEI 2017 estimations in counties where VIIRS-based emissions are smaller or missing</a:t>
            </a:r>
          </a:p>
        </p:txBody>
      </p:sp>
    </p:spTree>
    <p:extLst>
      <p:ext uri="{BB962C8B-B14F-4D97-AF65-F5344CB8AC3E}">
        <p14:creationId xmlns:p14="http://schemas.microsoft.com/office/powerpoint/2010/main" val="18821819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 descr="Map&#10;&#10;Description automatically generated">
            <a:extLst>
              <a:ext uri="{FF2B5EF4-FFF2-40B4-BE49-F238E27FC236}">
                <a16:creationId xmlns:a16="http://schemas.microsoft.com/office/drawing/2014/main" id="{56505934-745A-2167-9048-C528DD62C4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06" t="8123" r="14117"/>
          <a:stretch/>
        </p:blipFill>
        <p:spPr>
          <a:xfrm>
            <a:off x="3104748" y="2717014"/>
            <a:ext cx="2890629" cy="1925174"/>
          </a:xfrm>
          <a:prstGeom prst="rect">
            <a:avLst/>
          </a:prstGeom>
        </p:spPr>
      </p:pic>
      <p:pic>
        <p:nvPicPr>
          <p:cNvPr id="41" name="Picture 40" descr="Map&#10;&#10;Description automatically generated">
            <a:extLst>
              <a:ext uri="{FF2B5EF4-FFF2-40B4-BE49-F238E27FC236}">
                <a16:creationId xmlns:a16="http://schemas.microsoft.com/office/drawing/2014/main" id="{FC907705-ACA5-2A0A-CFC5-45CA3F5930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58" t="6850" r="14313"/>
          <a:stretch/>
        </p:blipFill>
        <p:spPr>
          <a:xfrm>
            <a:off x="3104748" y="675308"/>
            <a:ext cx="2889503" cy="1944989"/>
          </a:xfrm>
          <a:prstGeom prst="rect">
            <a:avLst/>
          </a:prstGeom>
        </p:spPr>
      </p:pic>
      <p:pic>
        <p:nvPicPr>
          <p:cNvPr id="27" name="Picture 26" descr="Map&#10;&#10;Description automatically generated">
            <a:extLst>
              <a:ext uri="{FF2B5EF4-FFF2-40B4-BE49-F238E27FC236}">
                <a16:creationId xmlns:a16="http://schemas.microsoft.com/office/drawing/2014/main" id="{D00806CF-BA3E-D162-3F45-A3636964888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68" t="7561" r="14244"/>
          <a:stretch/>
        </p:blipFill>
        <p:spPr>
          <a:xfrm>
            <a:off x="57290" y="2713128"/>
            <a:ext cx="2886006" cy="1934786"/>
          </a:xfrm>
          <a:prstGeom prst="rect">
            <a:avLst/>
          </a:prstGeom>
        </p:spPr>
      </p:pic>
      <p:pic>
        <p:nvPicPr>
          <p:cNvPr id="19" name="Picture 18" descr="Map&#10;&#10;Description automatically generated">
            <a:extLst>
              <a:ext uri="{FF2B5EF4-FFF2-40B4-BE49-F238E27FC236}">
                <a16:creationId xmlns:a16="http://schemas.microsoft.com/office/drawing/2014/main" id="{F604225D-6606-1BA2-27A6-37AA5F0D02A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129" t="7818" r="14825"/>
          <a:stretch/>
        </p:blipFill>
        <p:spPr>
          <a:xfrm>
            <a:off x="47069" y="684466"/>
            <a:ext cx="2889503" cy="19483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DCEA78-1D27-4D9E-A132-4FCE289A7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785"/>
            <a:ext cx="7894320" cy="457021"/>
          </a:xfrm>
        </p:spPr>
        <p:txBody>
          <a:bodyPr/>
          <a:lstStyle/>
          <a:p>
            <a:r>
              <a:rPr lang="en-US" sz="1800" b="1" dirty="0">
                <a:solidFill>
                  <a:srgbClr val="FFFF00"/>
                </a:solidFill>
                <a:latin typeface="+mn-lt"/>
              </a:rPr>
              <a:t>Results: Flaring and Venting Impact on O</a:t>
            </a:r>
            <a:r>
              <a:rPr lang="en-US" sz="1800" b="1" baseline="-25000" dirty="0">
                <a:solidFill>
                  <a:srgbClr val="FFFF00"/>
                </a:solidFill>
                <a:latin typeface="+mn-lt"/>
              </a:rPr>
              <a:t>3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2D83DAD-A189-A93C-B4E5-7CCB6841D6C4}"/>
              </a:ext>
            </a:extLst>
          </p:cNvPr>
          <p:cNvSpPr txBox="1">
            <a:spLocks/>
          </p:cNvSpPr>
          <p:nvPr/>
        </p:nvSpPr>
        <p:spPr bwMode="auto">
          <a:xfrm>
            <a:off x="-122902" y="2029901"/>
            <a:ext cx="967154" cy="547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9pPr>
          </a:lstStyle>
          <a:p>
            <a:pPr algn="ctr"/>
            <a:r>
              <a:rPr lang="en-US" sz="1800" kern="0" dirty="0">
                <a:solidFill>
                  <a:schemeClr val="tx1"/>
                </a:solidFill>
              </a:rPr>
              <a:t>Jan</a:t>
            </a:r>
          </a:p>
        </p:txBody>
      </p:sp>
      <p:sp>
        <p:nvSpPr>
          <p:cNvPr id="56" name="Title 1">
            <a:extLst>
              <a:ext uri="{FF2B5EF4-FFF2-40B4-BE49-F238E27FC236}">
                <a16:creationId xmlns:a16="http://schemas.microsoft.com/office/drawing/2014/main" id="{B8C5D35D-DD44-7279-7389-84D2C08590CE}"/>
              </a:ext>
            </a:extLst>
          </p:cNvPr>
          <p:cNvSpPr txBox="1">
            <a:spLocks/>
          </p:cNvSpPr>
          <p:nvPr/>
        </p:nvSpPr>
        <p:spPr bwMode="auto">
          <a:xfrm>
            <a:off x="-45439" y="4065692"/>
            <a:ext cx="643294" cy="3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9pPr>
          </a:lstStyle>
          <a:p>
            <a:pPr algn="ctr"/>
            <a:r>
              <a:rPr lang="en-US" sz="1800" kern="0" dirty="0">
                <a:solidFill>
                  <a:schemeClr val="tx1"/>
                </a:solidFill>
              </a:rPr>
              <a:t>Jul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69300D9-D958-FB01-7E43-C8892A005913}"/>
              </a:ext>
            </a:extLst>
          </p:cNvPr>
          <p:cNvSpPr txBox="1">
            <a:spLocks/>
          </p:cNvSpPr>
          <p:nvPr/>
        </p:nvSpPr>
        <p:spPr bwMode="auto">
          <a:xfrm>
            <a:off x="47069" y="386550"/>
            <a:ext cx="8992265" cy="32009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9pPr>
          </a:lstStyle>
          <a:p>
            <a:pPr algn="ctr"/>
            <a:r>
              <a:rPr lang="en-US" sz="1600" kern="0" dirty="0">
                <a:solidFill>
                  <a:schemeClr val="bg1"/>
                </a:solidFill>
              </a:rPr>
              <a:t>Average Difference of MDA8O3 (</a:t>
            </a:r>
            <a:r>
              <a:rPr lang="en-US" sz="1600" kern="0" dirty="0" err="1">
                <a:solidFill>
                  <a:schemeClr val="bg1"/>
                </a:solidFill>
              </a:rPr>
              <a:t>ppbV</a:t>
            </a:r>
            <a:r>
              <a:rPr lang="en-US" sz="1600" kern="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CABAAFD-E04A-F1E9-C270-A20AFAB10737}"/>
              </a:ext>
            </a:extLst>
          </p:cNvPr>
          <p:cNvSpPr txBox="1">
            <a:spLocks/>
          </p:cNvSpPr>
          <p:nvPr/>
        </p:nvSpPr>
        <p:spPr bwMode="auto">
          <a:xfrm>
            <a:off x="491895" y="4288172"/>
            <a:ext cx="2140461" cy="3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9pPr>
          </a:lstStyle>
          <a:p>
            <a:pPr algn="ctr"/>
            <a:r>
              <a:rPr lang="en-US" sz="1600" kern="0" dirty="0">
                <a:solidFill>
                  <a:schemeClr val="tx1"/>
                </a:solidFill>
              </a:rPr>
              <a:t>wFlare1 - </a:t>
            </a:r>
            <a:r>
              <a:rPr lang="en-US" sz="1600" kern="0" dirty="0" err="1">
                <a:solidFill>
                  <a:schemeClr val="tx1"/>
                </a:solidFill>
              </a:rPr>
              <a:t>woFlare</a:t>
            </a:r>
            <a:endParaRPr lang="en-US" sz="1600" kern="0" dirty="0">
              <a:solidFill>
                <a:schemeClr val="tx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2A2BCF0-8C9F-60AD-A6E0-0E23330810CD}"/>
              </a:ext>
            </a:extLst>
          </p:cNvPr>
          <p:cNvSpPr txBox="1">
            <a:spLocks/>
          </p:cNvSpPr>
          <p:nvPr/>
        </p:nvSpPr>
        <p:spPr bwMode="auto">
          <a:xfrm>
            <a:off x="3542070" y="4174562"/>
            <a:ext cx="2140461" cy="547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9pPr>
          </a:lstStyle>
          <a:p>
            <a:pPr algn="ctr"/>
            <a:r>
              <a:rPr lang="en-US" sz="1600" kern="0" dirty="0">
                <a:solidFill>
                  <a:schemeClr val="tx1"/>
                </a:solidFill>
              </a:rPr>
              <a:t>wFlare2 - </a:t>
            </a:r>
            <a:r>
              <a:rPr lang="en-US" sz="1600" kern="0" dirty="0" err="1">
                <a:solidFill>
                  <a:schemeClr val="tx1"/>
                </a:solidFill>
              </a:rPr>
              <a:t>woFlare</a:t>
            </a:r>
            <a:endParaRPr lang="en-US" sz="1600" kern="0" dirty="0">
              <a:solidFill>
                <a:schemeClr val="tx1"/>
              </a:solidFill>
            </a:endParaRPr>
          </a:p>
        </p:txBody>
      </p:sp>
      <p:pic>
        <p:nvPicPr>
          <p:cNvPr id="30" name="Picture 29" descr="Map&#10;&#10;Description automatically generated">
            <a:extLst>
              <a:ext uri="{FF2B5EF4-FFF2-40B4-BE49-F238E27FC236}">
                <a16:creationId xmlns:a16="http://schemas.microsoft.com/office/drawing/2014/main" id="{29B00B64-A554-2370-F11D-E794DDC6F60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1059"/>
          <a:stretch/>
        </p:blipFill>
        <p:spPr>
          <a:xfrm rot="5400000">
            <a:off x="2794138" y="3313488"/>
            <a:ext cx="430804" cy="3205522"/>
          </a:xfrm>
          <a:prstGeom prst="rect">
            <a:avLst/>
          </a:prstGeom>
        </p:spPr>
      </p:pic>
      <p:pic>
        <p:nvPicPr>
          <p:cNvPr id="47" name="Picture 46" descr="Map&#10;&#10;Description automatically generated">
            <a:extLst>
              <a:ext uri="{FF2B5EF4-FFF2-40B4-BE49-F238E27FC236}">
                <a16:creationId xmlns:a16="http://schemas.microsoft.com/office/drawing/2014/main" id="{DC354856-7511-2D0E-3388-CC19AB5523F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872" t="8862" r="14470"/>
          <a:stretch/>
        </p:blipFill>
        <p:spPr>
          <a:xfrm>
            <a:off x="6154923" y="2713128"/>
            <a:ext cx="2889504" cy="1925174"/>
          </a:xfrm>
          <a:prstGeom prst="rect">
            <a:avLst/>
          </a:prstGeom>
        </p:spPr>
      </p:pic>
      <p:pic>
        <p:nvPicPr>
          <p:cNvPr id="49" name="Picture 48" descr="Map&#10;&#10;Description automatically generated">
            <a:extLst>
              <a:ext uri="{FF2B5EF4-FFF2-40B4-BE49-F238E27FC236}">
                <a16:creationId xmlns:a16="http://schemas.microsoft.com/office/drawing/2014/main" id="{19C86EDB-D1E4-8664-A7B8-9A55F158607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386" t="7502" r="15413"/>
          <a:stretch/>
        </p:blipFill>
        <p:spPr>
          <a:xfrm>
            <a:off x="6149830" y="674870"/>
            <a:ext cx="2889504" cy="1951325"/>
          </a:xfrm>
          <a:prstGeom prst="rect">
            <a:avLst/>
          </a:prstGeom>
        </p:spPr>
      </p:pic>
      <p:pic>
        <p:nvPicPr>
          <p:cNvPr id="51" name="Picture 50" descr="Map&#10;&#10;Description automatically generated">
            <a:extLst>
              <a:ext uri="{FF2B5EF4-FFF2-40B4-BE49-F238E27FC236}">
                <a16:creationId xmlns:a16="http://schemas.microsoft.com/office/drawing/2014/main" id="{2C494264-FB6E-822D-2F12-9E9FC624023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1120"/>
          <a:stretch/>
        </p:blipFill>
        <p:spPr>
          <a:xfrm rot="5400000">
            <a:off x="7379180" y="3457999"/>
            <a:ext cx="430804" cy="2889503"/>
          </a:xfrm>
          <a:prstGeom prst="rect">
            <a:avLst/>
          </a:prstGeom>
        </p:spPr>
      </p:pic>
      <p:sp>
        <p:nvSpPr>
          <p:cNvPr id="52" name="Title 1">
            <a:extLst>
              <a:ext uri="{FF2B5EF4-FFF2-40B4-BE49-F238E27FC236}">
                <a16:creationId xmlns:a16="http://schemas.microsoft.com/office/drawing/2014/main" id="{C62BB65F-2A03-92DC-21D1-D74CE0031598}"/>
              </a:ext>
            </a:extLst>
          </p:cNvPr>
          <p:cNvSpPr txBox="1">
            <a:spLocks/>
          </p:cNvSpPr>
          <p:nvPr/>
        </p:nvSpPr>
        <p:spPr bwMode="auto">
          <a:xfrm>
            <a:off x="-3147" y="5298415"/>
            <a:ext cx="8980420" cy="1566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chemeClr val="bg1"/>
                </a:solidFill>
                <a:latin typeface="+mn-lt"/>
              </a:rPr>
              <a:t>Impact on O</a:t>
            </a:r>
            <a:r>
              <a:rPr lang="en-US" sz="1600" b="0" baseline="-25000" dirty="0">
                <a:solidFill>
                  <a:schemeClr val="bg1"/>
                </a:solidFill>
                <a:latin typeface="+mn-lt"/>
              </a:rPr>
              <a:t>3</a:t>
            </a:r>
            <a:r>
              <a:rPr lang="en-US" sz="1600" b="0" dirty="0">
                <a:solidFill>
                  <a:schemeClr val="bg1"/>
                </a:solidFill>
                <a:latin typeface="+mn-lt"/>
              </a:rPr>
              <a:t> is significant (up to 5 </a:t>
            </a:r>
            <a:r>
              <a:rPr lang="en-US" sz="1600" b="0" dirty="0" err="1">
                <a:solidFill>
                  <a:schemeClr val="bg1"/>
                </a:solidFill>
                <a:latin typeface="+mn-lt"/>
              </a:rPr>
              <a:t>ppbV</a:t>
            </a:r>
            <a:r>
              <a:rPr lang="en-US" sz="1600" b="0" dirty="0">
                <a:solidFill>
                  <a:schemeClr val="bg1"/>
                </a:solidFill>
                <a:latin typeface="+mn-lt"/>
              </a:rPr>
              <a:t>) and is four times higher in winter than in summer months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b="0" dirty="0">
              <a:solidFill>
                <a:schemeClr val="bg1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chemeClr val="bg1"/>
                </a:solidFill>
                <a:latin typeface="+mn-lt"/>
              </a:rPr>
              <a:t>Denver Basin observes the highest impact in comparison to other O&amp;G basins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b="0" dirty="0">
              <a:solidFill>
                <a:schemeClr val="bg1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chemeClr val="bg1"/>
                </a:solidFill>
                <a:latin typeface="+mn-lt"/>
              </a:rPr>
              <a:t>Marginal differences between wFlare2 and wFlare1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b="0" dirty="0">
              <a:solidFill>
                <a:schemeClr val="bg1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chemeClr val="bg1"/>
                </a:solidFill>
                <a:latin typeface="+mn-lt"/>
              </a:rPr>
              <a:t>Large NO</a:t>
            </a:r>
            <a:r>
              <a:rPr lang="en-US" sz="1600" b="0" baseline="-25000" dirty="0">
                <a:solidFill>
                  <a:schemeClr val="bg1"/>
                </a:solidFill>
                <a:latin typeface="+mn-lt"/>
              </a:rPr>
              <a:t>X</a:t>
            </a:r>
            <a:r>
              <a:rPr lang="en-US" sz="1600" b="0" dirty="0">
                <a:solidFill>
                  <a:schemeClr val="bg1"/>
                </a:solidFill>
                <a:latin typeface="+mn-lt"/>
              </a:rPr>
              <a:t> emission over Pennsylvania in wFlare2 led to O</a:t>
            </a:r>
            <a:r>
              <a:rPr lang="en-US" sz="1600" b="0" baseline="-25000" dirty="0">
                <a:solidFill>
                  <a:schemeClr val="bg1"/>
                </a:solidFill>
                <a:latin typeface="+mn-lt"/>
              </a:rPr>
              <a:t>3</a:t>
            </a:r>
            <a:r>
              <a:rPr lang="en-US" sz="1600" b="0" dirty="0">
                <a:solidFill>
                  <a:schemeClr val="bg1"/>
                </a:solidFill>
                <a:latin typeface="+mn-lt"/>
              </a:rPr>
              <a:t> disbenefit in winter but benefit in summer months</a:t>
            </a:r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805FB609-8DA4-C55C-88C3-E671033CFCF1}"/>
              </a:ext>
            </a:extLst>
          </p:cNvPr>
          <p:cNvSpPr txBox="1">
            <a:spLocks/>
          </p:cNvSpPr>
          <p:nvPr/>
        </p:nvSpPr>
        <p:spPr bwMode="auto">
          <a:xfrm>
            <a:off x="6604565" y="4188693"/>
            <a:ext cx="2140461" cy="547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9pPr>
          </a:lstStyle>
          <a:p>
            <a:pPr algn="ctr"/>
            <a:r>
              <a:rPr lang="en-US" sz="1600" kern="0" dirty="0">
                <a:solidFill>
                  <a:schemeClr val="tx1"/>
                </a:solidFill>
              </a:rPr>
              <a:t>wFlare2 – wFlare1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147D9FDC-63AF-DD1E-470E-19B9D480874A}"/>
              </a:ext>
            </a:extLst>
          </p:cNvPr>
          <p:cNvSpPr/>
          <p:nvPr/>
        </p:nvSpPr>
        <p:spPr bwMode="auto">
          <a:xfrm>
            <a:off x="8210791" y="1048197"/>
            <a:ext cx="534235" cy="523775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med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07" charset="0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F4C54E0B-BB09-4223-4876-73BF2C922D91}"/>
              </a:ext>
            </a:extLst>
          </p:cNvPr>
          <p:cNvSpPr/>
          <p:nvPr/>
        </p:nvSpPr>
        <p:spPr bwMode="auto">
          <a:xfrm>
            <a:off x="8308327" y="3004805"/>
            <a:ext cx="534235" cy="523775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med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07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56391A3-4C65-5F4B-F42A-9929B0A0D5F1}"/>
              </a:ext>
            </a:extLst>
          </p:cNvPr>
          <p:cNvCxnSpPr>
            <a:cxnSpLocks/>
          </p:cNvCxnSpPr>
          <p:nvPr/>
        </p:nvCxnSpPr>
        <p:spPr bwMode="auto">
          <a:xfrm>
            <a:off x="6075829" y="684466"/>
            <a:ext cx="0" cy="443368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942092"/>
            </a:solidFill>
            <a:prstDash val="solid"/>
            <a:round/>
            <a:headEnd type="none" w="sm" len="sm"/>
            <a:tailEnd type="none" w="med" len="sm"/>
          </a:ln>
          <a:effectLst/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9E08C86-FF9C-7D26-D3A7-53882769B9F5}"/>
              </a:ext>
            </a:extLst>
          </p:cNvPr>
          <p:cNvCxnSpPr>
            <a:cxnSpLocks/>
          </p:cNvCxnSpPr>
          <p:nvPr/>
        </p:nvCxnSpPr>
        <p:spPr bwMode="auto">
          <a:xfrm flipH="1">
            <a:off x="57290" y="2672784"/>
            <a:ext cx="8982044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942092"/>
            </a:solidFill>
            <a:prstDash val="solid"/>
            <a:round/>
            <a:headEnd type="none" w="sm" len="sm"/>
            <a:tailEnd type="none" w="med" len="sm"/>
          </a:ln>
          <a:effectLst/>
        </p:spPr>
      </p:cxnSp>
    </p:spTree>
    <p:extLst>
      <p:ext uri="{BB962C8B-B14F-4D97-AF65-F5344CB8AC3E}">
        <p14:creationId xmlns:p14="http://schemas.microsoft.com/office/powerpoint/2010/main" val="62643177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Map&#10;&#10;Description automatically generated">
            <a:extLst>
              <a:ext uri="{FF2B5EF4-FFF2-40B4-BE49-F238E27FC236}">
                <a16:creationId xmlns:a16="http://schemas.microsoft.com/office/drawing/2014/main" id="{F31DE42B-7437-3C18-2719-6C0F96A30C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19" t="6446" r="14817"/>
          <a:stretch/>
        </p:blipFill>
        <p:spPr>
          <a:xfrm>
            <a:off x="5961182" y="1254386"/>
            <a:ext cx="3072623" cy="2091801"/>
          </a:xfrm>
          <a:prstGeom prst="rect">
            <a:avLst/>
          </a:prstGeom>
        </p:spPr>
      </p:pic>
      <p:pic>
        <p:nvPicPr>
          <p:cNvPr id="34" name="Picture 33" descr="Map&#10;&#10;Description automatically generated">
            <a:extLst>
              <a:ext uri="{FF2B5EF4-FFF2-40B4-BE49-F238E27FC236}">
                <a16:creationId xmlns:a16="http://schemas.microsoft.com/office/drawing/2014/main" id="{5B5F9782-3123-C710-F15C-1E05504B0B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87" t="7327" r="14581"/>
          <a:stretch/>
        </p:blipFill>
        <p:spPr>
          <a:xfrm>
            <a:off x="-3147" y="790615"/>
            <a:ext cx="2845553" cy="1946568"/>
          </a:xfrm>
          <a:prstGeom prst="rect">
            <a:avLst/>
          </a:prstGeom>
        </p:spPr>
      </p:pic>
      <p:pic>
        <p:nvPicPr>
          <p:cNvPr id="32" name="Picture 31" descr="Map&#10;&#10;Description automatically generated">
            <a:extLst>
              <a:ext uri="{FF2B5EF4-FFF2-40B4-BE49-F238E27FC236}">
                <a16:creationId xmlns:a16="http://schemas.microsoft.com/office/drawing/2014/main" id="{EE06963E-64DF-2504-2AA8-B989D033D80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87" t="6767" r="14581"/>
          <a:stretch/>
        </p:blipFill>
        <p:spPr>
          <a:xfrm>
            <a:off x="-2739" y="2823837"/>
            <a:ext cx="2852274" cy="1938346"/>
          </a:xfrm>
          <a:prstGeom prst="rect">
            <a:avLst/>
          </a:prstGeom>
        </p:spPr>
      </p:pic>
      <p:pic>
        <p:nvPicPr>
          <p:cNvPr id="28" name="Picture 27" descr="Map&#10;&#10;Description automatically generated">
            <a:extLst>
              <a:ext uri="{FF2B5EF4-FFF2-40B4-BE49-F238E27FC236}">
                <a16:creationId xmlns:a16="http://schemas.microsoft.com/office/drawing/2014/main" id="{86E30CB0-455A-05D8-6BCA-A6D4ADAE4DD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87" t="7162" r="13765"/>
          <a:stretch/>
        </p:blipFill>
        <p:spPr>
          <a:xfrm>
            <a:off x="2925353" y="775251"/>
            <a:ext cx="2921520" cy="1957080"/>
          </a:xfrm>
          <a:prstGeom prst="rect">
            <a:avLst/>
          </a:prstGeom>
        </p:spPr>
      </p:pic>
      <p:pic>
        <p:nvPicPr>
          <p:cNvPr id="25" name="Picture 24" descr="Map&#10;&#10;Description automatically generated">
            <a:extLst>
              <a:ext uri="{FF2B5EF4-FFF2-40B4-BE49-F238E27FC236}">
                <a16:creationId xmlns:a16="http://schemas.microsoft.com/office/drawing/2014/main" id="{9D3C4D0A-AD18-4744-8D3C-3EE114DFAE4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87" t="7198" r="14000"/>
          <a:stretch/>
        </p:blipFill>
        <p:spPr>
          <a:xfrm>
            <a:off x="2934570" y="2823837"/>
            <a:ext cx="2912303" cy="19410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DCEA78-1D27-4D9E-A132-4FCE289A7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785"/>
            <a:ext cx="6921407" cy="457465"/>
          </a:xfrm>
        </p:spPr>
        <p:txBody>
          <a:bodyPr/>
          <a:lstStyle/>
          <a:p>
            <a:r>
              <a:rPr lang="en-US" sz="2000" b="1" dirty="0">
                <a:solidFill>
                  <a:srgbClr val="FFFF00"/>
                </a:solidFill>
                <a:latin typeface="+mn-lt"/>
              </a:rPr>
              <a:t>Results: Flaring and Venting Impact on PM</a:t>
            </a:r>
            <a:r>
              <a:rPr lang="en-US" sz="2000" b="1" baseline="-25000" dirty="0">
                <a:solidFill>
                  <a:srgbClr val="FFFF00"/>
                </a:solidFill>
                <a:latin typeface="+mn-lt"/>
              </a:rPr>
              <a:t>2.5</a:t>
            </a:r>
            <a:endParaRPr lang="en-US" sz="20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2D83DAD-A189-A93C-B4E5-7CCB6841D6C4}"/>
              </a:ext>
            </a:extLst>
          </p:cNvPr>
          <p:cNvSpPr txBox="1">
            <a:spLocks/>
          </p:cNvSpPr>
          <p:nvPr/>
        </p:nvSpPr>
        <p:spPr bwMode="auto">
          <a:xfrm>
            <a:off x="-291096" y="1939616"/>
            <a:ext cx="967154" cy="547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9pPr>
          </a:lstStyle>
          <a:p>
            <a:pPr algn="ctr"/>
            <a:r>
              <a:rPr lang="en-US" sz="1800" kern="0" dirty="0">
                <a:solidFill>
                  <a:schemeClr val="tx1"/>
                </a:solidFill>
              </a:rPr>
              <a:t>Jan</a:t>
            </a:r>
          </a:p>
        </p:txBody>
      </p:sp>
      <p:sp>
        <p:nvSpPr>
          <p:cNvPr id="56" name="Title 1">
            <a:extLst>
              <a:ext uri="{FF2B5EF4-FFF2-40B4-BE49-F238E27FC236}">
                <a16:creationId xmlns:a16="http://schemas.microsoft.com/office/drawing/2014/main" id="{B8C5D35D-DD44-7279-7389-84D2C08590CE}"/>
              </a:ext>
            </a:extLst>
          </p:cNvPr>
          <p:cNvSpPr txBox="1">
            <a:spLocks/>
          </p:cNvSpPr>
          <p:nvPr/>
        </p:nvSpPr>
        <p:spPr bwMode="auto">
          <a:xfrm>
            <a:off x="-129166" y="4137489"/>
            <a:ext cx="643294" cy="3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9pPr>
          </a:lstStyle>
          <a:p>
            <a:pPr algn="ctr"/>
            <a:r>
              <a:rPr lang="en-US" sz="1800" kern="0" dirty="0">
                <a:solidFill>
                  <a:schemeClr val="tx1"/>
                </a:solidFill>
              </a:rPr>
              <a:t>Jul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69300D9-D958-FB01-7E43-C8892A005913}"/>
              </a:ext>
            </a:extLst>
          </p:cNvPr>
          <p:cNvSpPr txBox="1">
            <a:spLocks/>
          </p:cNvSpPr>
          <p:nvPr/>
        </p:nvSpPr>
        <p:spPr bwMode="auto">
          <a:xfrm>
            <a:off x="6317" y="557013"/>
            <a:ext cx="9027488" cy="31685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9pPr>
          </a:lstStyle>
          <a:p>
            <a:pPr algn="ctr"/>
            <a:r>
              <a:rPr lang="en-US" sz="1600" kern="0" dirty="0">
                <a:solidFill>
                  <a:schemeClr val="bg1"/>
                </a:solidFill>
              </a:rPr>
              <a:t>Average Difference of PM</a:t>
            </a:r>
            <a:r>
              <a:rPr lang="en-US" sz="1600" kern="0" baseline="-25000" dirty="0">
                <a:solidFill>
                  <a:schemeClr val="bg1"/>
                </a:solidFill>
              </a:rPr>
              <a:t>2.5</a:t>
            </a:r>
            <a:r>
              <a:rPr lang="en-US" sz="1600" kern="0" dirty="0">
                <a:solidFill>
                  <a:schemeClr val="bg1"/>
                </a:solidFill>
              </a:rPr>
              <a:t> (</a:t>
            </a:r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µ</a:t>
            </a:r>
            <a:r>
              <a:rPr lang="en-US" sz="1600" kern="0" dirty="0">
                <a:solidFill>
                  <a:schemeClr val="bg1"/>
                </a:solidFill>
              </a:rPr>
              <a:t>g/m</a:t>
            </a:r>
            <a:r>
              <a:rPr lang="en-US" sz="1600" kern="0" baseline="30000" dirty="0">
                <a:solidFill>
                  <a:schemeClr val="bg1"/>
                </a:solidFill>
              </a:rPr>
              <a:t>3</a:t>
            </a:r>
            <a:r>
              <a:rPr lang="en-US" sz="1600" kern="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CABAAFD-E04A-F1E9-C270-A20AFAB10737}"/>
              </a:ext>
            </a:extLst>
          </p:cNvPr>
          <p:cNvSpPr txBox="1">
            <a:spLocks/>
          </p:cNvSpPr>
          <p:nvPr/>
        </p:nvSpPr>
        <p:spPr bwMode="auto">
          <a:xfrm>
            <a:off x="396915" y="2349880"/>
            <a:ext cx="2140461" cy="377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9pPr>
          </a:lstStyle>
          <a:p>
            <a:pPr algn="ctr"/>
            <a:r>
              <a:rPr lang="en-US" sz="1600" kern="0" dirty="0">
                <a:solidFill>
                  <a:schemeClr val="tx1"/>
                </a:solidFill>
              </a:rPr>
              <a:t>wFlare1 - </a:t>
            </a:r>
            <a:r>
              <a:rPr lang="en-US" sz="1600" kern="0" dirty="0" err="1">
                <a:solidFill>
                  <a:schemeClr val="tx1"/>
                </a:solidFill>
              </a:rPr>
              <a:t>woFlare</a:t>
            </a:r>
            <a:endParaRPr lang="en-US" sz="1600" kern="0" dirty="0">
              <a:solidFill>
                <a:schemeClr val="tx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2A2BCF0-8C9F-60AD-A6E0-0E23330810CD}"/>
              </a:ext>
            </a:extLst>
          </p:cNvPr>
          <p:cNvSpPr txBox="1">
            <a:spLocks/>
          </p:cNvSpPr>
          <p:nvPr/>
        </p:nvSpPr>
        <p:spPr bwMode="auto">
          <a:xfrm>
            <a:off x="3284760" y="2356160"/>
            <a:ext cx="2140461" cy="394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9pPr>
          </a:lstStyle>
          <a:p>
            <a:pPr algn="ctr"/>
            <a:r>
              <a:rPr lang="en-US" sz="1600" kern="0" dirty="0">
                <a:solidFill>
                  <a:schemeClr val="tx1"/>
                </a:solidFill>
              </a:rPr>
              <a:t>wFlare2 - </a:t>
            </a:r>
            <a:r>
              <a:rPr lang="en-US" sz="1600" kern="0" dirty="0" err="1">
                <a:solidFill>
                  <a:schemeClr val="tx1"/>
                </a:solidFill>
              </a:rPr>
              <a:t>woFlare</a:t>
            </a:r>
            <a:endParaRPr lang="en-US" sz="1600" kern="0" dirty="0">
              <a:solidFill>
                <a:schemeClr val="tx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75BBCB6-D286-657E-8BAD-945390FBCF5E}"/>
              </a:ext>
            </a:extLst>
          </p:cNvPr>
          <p:cNvSpPr txBox="1">
            <a:spLocks/>
          </p:cNvSpPr>
          <p:nvPr/>
        </p:nvSpPr>
        <p:spPr bwMode="auto">
          <a:xfrm>
            <a:off x="396915" y="4364938"/>
            <a:ext cx="2140461" cy="388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9pPr>
          </a:lstStyle>
          <a:p>
            <a:pPr algn="ctr"/>
            <a:r>
              <a:rPr lang="en-US" sz="1600" kern="0" dirty="0">
                <a:solidFill>
                  <a:schemeClr val="tx1"/>
                </a:solidFill>
              </a:rPr>
              <a:t>wFlare1 - </a:t>
            </a:r>
            <a:r>
              <a:rPr lang="en-US" sz="1600" kern="0" dirty="0" err="1">
                <a:solidFill>
                  <a:schemeClr val="tx1"/>
                </a:solidFill>
              </a:rPr>
              <a:t>woFlare</a:t>
            </a:r>
            <a:endParaRPr lang="en-US" sz="1600" kern="0" dirty="0">
              <a:solidFill>
                <a:schemeClr val="tx1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DFFA3C1-63CF-B5AD-19E2-D7F919AECB95}"/>
              </a:ext>
            </a:extLst>
          </p:cNvPr>
          <p:cNvSpPr txBox="1">
            <a:spLocks/>
          </p:cNvSpPr>
          <p:nvPr/>
        </p:nvSpPr>
        <p:spPr bwMode="auto">
          <a:xfrm>
            <a:off x="3309818" y="4293505"/>
            <a:ext cx="2140461" cy="547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9pPr>
          </a:lstStyle>
          <a:p>
            <a:pPr algn="ctr"/>
            <a:r>
              <a:rPr lang="en-US" sz="1600" kern="0" dirty="0">
                <a:solidFill>
                  <a:schemeClr val="tx1"/>
                </a:solidFill>
              </a:rPr>
              <a:t>wFlare2 - </a:t>
            </a:r>
            <a:r>
              <a:rPr lang="en-US" sz="1600" kern="0" dirty="0" err="1">
                <a:solidFill>
                  <a:schemeClr val="tx1"/>
                </a:solidFill>
              </a:rPr>
              <a:t>woFlare</a:t>
            </a:r>
            <a:endParaRPr lang="en-US" sz="1600" kern="0" dirty="0">
              <a:solidFill>
                <a:schemeClr val="tx1"/>
              </a:solidFill>
            </a:endParaRPr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C62BB65F-2A03-92DC-21D1-D74CE0031598}"/>
              </a:ext>
            </a:extLst>
          </p:cNvPr>
          <p:cNvSpPr txBox="1">
            <a:spLocks/>
          </p:cNvSpPr>
          <p:nvPr/>
        </p:nvSpPr>
        <p:spPr bwMode="auto">
          <a:xfrm>
            <a:off x="-3147" y="5260211"/>
            <a:ext cx="8980420" cy="1670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9pPr>
          </a:lstStyle>
          <a:p>
            <a:r>
              <a:rPr lang="en-US" sz="1400" b="0" dirty="0">
                <a:solidFill>
                  <a:schemeClr val="bg1"/>
                </a:solidFill>
                <a:latin typeface="+mn-lt"/>
              </a:rPr>
              <a:t>Similarly impact on MDA8O3, impact on PM</a:t>
            </a:r>
            <a:r>
              <a:rPr lang="en-US" sz="1400" b="0" baseline="-25000" dirty="0">
                <a:solidFill>
                  <a:schemeClr val="bg1"/>
                </a:solidFill>
                <a:latin typeface="+mn-lt"/>
              </a:rPr>
              <a:t>2.5 </a:t>
            </a:r>
            <a:r>
              <a:rPr lang="en-US" sz="1400" b="0" dirty="0">
                <a:solidFill>
                  <a:schemeClr val="bg1"/>
                </a:solidFill>
                <a:latin typeface="+mn-lt"/>
              </a:rPr>
              <a:t>is stronger in winter than in summer (~ 2 times), and up to 1.4 </a:t>
            </a:r>
            <a:r>
              <a:rPr lang="en-US" sz="1400" b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µ</a:t>
            </a:r>
            <a:r>
              <a:rPr lang="en-US" sz="1400" b="0" kern="0" dirty="0">
                <a:solidFill>
                  <a:schemeClr val="bg1"/>
                </a:solidFill>
              </a:rPr>
              <a:t>g/m</a:t>
            </a:r>
            <a:r>
              <a:rPr lang="en-US" sz="1400" b="0" kern="0" baseline="30000" dirty="0">
                <a:solidFill>
                  <a:schemeClr val="bg1"/>
                </a:solidFill>
              </a:rPr>
              <a:t>3</a:t>
            </a:r>
            <a:r>
              <a:rPr lang="en-US" sz="1400" b="0" dirty="0">
                <a:solidFill>
                  <a:schemeClr val="bg1"/>
                </a:solidFill>
                <a:latin typeface="+mn-lt"/>
              </a:rPr>
              <a:t> </a:t>
            </a:r>
            <a:endParaRPr lang="en-US" sz="1400" b="0" baseline="-25000" dirty="0">
              <a:solidFill>
                <a:schemeClr val="bg1"/>
              </a:solidFill>
              <a:latin typeface="+mn-lt"/>
            </a:endParaRPr>
          </a:p>
          <a:p>
            <a:endParaRPr lang="en-US" sz="1400" b="0" dirty="0">
              <a:solidFill>
                <a:schemeClr val="bg1"/>
              </a:solidFill>
              <a:latin typeface="+mn-lt"/>
            </a:endParaRPr>
          </a:p>
          <a:p>
            <a:r>
              <a:rPr lang="en-US" sz="1400" b="0" dirty="0">
                <a:solidFill>
                  <a:schemeClr val="bg1"/>
                </a:solidFill>
                <a:latin typeface="+mn-lt"/>
              </a:rPr>
              <a:t>Highest impact occurs in Denver Basin in January and in Bakken basin in July</a:t>
            </a:r>
          </a:p>
          <a:p>
            <a:endParaRPr lang="en-US" sz="1400" b="0" dirty="0">
              <a:solidFill>
                <a:schemeClr val="bg1"/>
              </a:solidFill>
              <a:latin typeface="+mn-lt"/>
            </a:endParaRPr>
          </a:p>
          <a:p>
            <a:r>
              <a:rPr lang="en-US" sz="1400" b="0" dirty="0">
                <a:solidFill>
                  <a:schemeClr val="bg1"/>
                </a:solidFill>
                <a:latin typeface="+mn-lt"/>
              </a:rPr>
              <a:t>Small disbenefit of PM</a:t>
            </a:r>
            <a:r>
              <a:rPr lang="en-US" sz="1400" b="0" baseline="-25000" dirty="0">
                <a:solidFill>
                  <a:schemeClr val="bg1"/>
                </a:solidFill>
                <a:latin typeface="+mn-lt"/>
              </a:rPr>
              <a:t>2.5</a:t>
            </a:r>
            <a:r>
              <a:rPr lang="en-US" sz="1400" b="0" dirty="0">
                <a:solidFill>
                  <a:schemeClr val="bg1"/>
                </a:solidFill>
                <a:latin typeface="+mn-lt"/>
              </a:rPr>
              <a:t> in the Northeast regions due to decrease in NO</a:t>
            </a:r>
            <a:r>
              <a:rPr lang="en-US" sz="1400" b="0" baseline="-25000" dirty="0">
                <a:solidFill>
                  <a:schemeClr val="bg1"/>
                </a:solidFill>
                <a:latin typeface="+mn-lt"/>
              </a:rPr>
              <a:t>3 </a:t>
            </a:r>
            <a:r>
              <a:rPr lang="en-US" sz="1400" b="0" dirty="0">
                <a:solidFill>
                  <a:schemeClr val="bg1"/>
                </a:solidFill>
                <a:latin typeface="+mn-lt"/>
              </a:rPr>
              <a:t>aerosol in wFlare1 and wFlare2 over </a:t>
            </a:r>
            <a:r>
              <a:rPr lang="en-US" sz="1400" b="0" dirty="0" err="1">
                <a:solidFill>
                  <a:schemeClr val="bg1"/>
                </a:solidFill>
                <a:latin typeface="+mn-lt"/>
              </a:rPr>
              <a:t>woFlare</a:t>
            </a:r>
            <a:endParaRPr lang="en-US" sz="1400" b="0" baseline="-25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5D918845-43BB-8B40-3FC6-5439D8D10F61}"/>
              </a:ext>
            </a:extLst>
          </p:cNvPr>
          <p:cNvSpPr txBox="1">
            <a:spLocks/>
          </p:cNvSpPr>
          <p:nvPr/>
        </p:nvSpPr>
        <p:spPr bwMode="auto">
          <a:xfrm>
            <a:off x="7560914" y="1243559"/>
            <a:ext cx="1133828" cy="3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9pPr>
          </a:lstStyle>
          <a:p>
            <a:pPr algn="ctr"/>
            <a:r>
              <a:rPr lang="en-US" sz="1800" kern="0" dirty="0">
                <a:solidFill>
                  <a:schemeClr val="tx1"/>
                </a:solidFill>
              </a:rPr>
              <a:t>Annual</a:t>
            </a:r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805FB609-8DA4-C55C-88C3-E671033CFCF1}"/>
              </a:ext>
            </a:extLst>
          </p:cNvPr>
          <p:cNvSpPr txBox="1">
            <a:spLocks/>
          </p:cNvSpPr>
          <p:nvPr/>
        </p:nvSpPr>
        <p:spPr bwMode="auto">
          <a:xfrm>
            <a:off x="6490684" y="2855126"/>
            <a:ext cx="2140461" cy="547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9pPr>
          </a:lstStyle>
          <a:p>
            <a:pPr algn="ctr"/>
            <a:r>
              <a:rPr lang="en-US" sz="1600" kern="0" dirty="0">
                <a:solidFill>
                  <a:schemeClr val="tx1"/>
                </a:solidFill>
              </a:rPr>
              <a:t>wFlare2 – wFlare1</a:t>
            </a:r>
          </a:p>
        </p:txBody>
      </p:sp>
      <p:pic>
        <p:nvPicPr>
          <p:cNvPr id="20" name="Picture 19" descr="Map&#10;&#10;Description automatically generated">
            <a:extLst>
              <a:ext uri="{FF2B5EF4-FFF2-40B4-BE49-F238E27FC236}">
                <a16:creationId xmlns:a16="http://schemas.microsoft.com/office/drawing/2014/main" id="{44C02AF5-75C7-9B7C-FBFB-0CF2F56ED19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1186" t="3145" b="2220"/>
          <a:stretch/>
        </p:blipFill>
        <p:spPr>
          <a:xfrm>
            <a:off x="12740264" y="3355848"/>
            <a:ext cx="685049" cy="4306824"/>
          </a:xfrm>
          <a:prstGeom prst="rect">
            <a:avLst/>
          </a:prstGeom>
        </p:spPr>
      </p:pic>
      <p:pic>
        <p:nvPicPr>
          <p:cNvPr id="23" name="Picture 22" descr="Map&#10;&#10;Description automatically generated">
            <a:extLst>
              <a:ext uri="{FF2B5EF4-FFF2-40B4-BE49-F238E27FC236}">
                <a16:creationId xmlns:a16="http://schemas.microsoft.com/office/drawing/2014/main" id="{BC151153-0BF1-755B-4A64-6D69A9E1D6B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90995" t="3122" b="2587"/>
          <a:stretch/>
        </p:blipFill>
        <p:spPr>
          <a:xfrm rot="5400000">
            <a:off x="2767139" y="3473137"/>
            <a:ext cx="476380" cy="3160187"/>
          </a:xfrm>
          <a:prstGeom prst="rect">
            <a:avLst/>
          </a:prstGeom>
        </p:spPr>
      </p:pic>
      <p:pic>
        <p:nvPicPr>
          <p:cNvPr id="42" name="Picture 41" descr="Map&#10;&#10;Description automatically generated">
            <a:extLst>
              <a:ext uri="{FF2B5EF4-FFF2-40B4-BE49-F238E27FC236}">
                <a16:creationId xmlns:a16="http://schemas.microsoft.com/office/drawing/2014/main" id="{7FF1E2E5-2EAE-852D-367F-B6C0BA945F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1424"/>
          <a:stretch/>
        </p:blipFill>
        <p:spPr>
          <a:xfrm rot="5400000">
            <a:off x="7262836" y="2078300"/>
            <a:ext cx="446734" cy="3050044"/>
          </a:xfrm>
          <a:prstGeom prst="rect">
            <a:avLst/>
          </a:prstGeom>
        </p:spPr>
      </p:pic>
      <p:sp>
        <p:nvSpPr>
          <p:cNvPr id="43" name="Oval 42">
            <a:extLst>
              <a:ext uri="{FF2B5EF4-FFF2-40B4-BE49-F238E27FC236}">
                <a16:creationId xmlns:a16="http://schemas.microsoft.com/office/drawing/2014/main" id="{C300ED72-1FBA-A0BA-89C8-D87C015E7D66}"/>
              </a:ext>
            </a:extLst>
          </p:cNvPr>
          <p:cNvSpPr/>
          <p:nvPr/>
        </p:nvSpPr>
        <p:spPr bwMode="auto">
          <a:xfrm>
            <a:off x="4318443" y="1097135"/>
            <a:ext cx="300625" cy="270160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med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07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4ED829C0-788B-CC8B-ABCE-1405849A55A4}"/>
              </a:ext>
            </a:extLst>
          </p:cNvPr>
          <p:cNvSpPr/>
          <p:nvPr/>
        </p:nvSpPr>
        <p:spPr bwMode="auto">
          <a:xfrm>
            <a:off x="1382575" y="1082970"/>
            <a:ext cx="300625" cy="270160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med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0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97045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 descr="Map&#10;&#10;Description automatically generated">
            <a:extLst>
              <a:ext uri="{FF2B5EF4-FFF2-40B4-BE49-F238E27FC236}">
                <a16:creationId xmlns:a16="http://schemas.microsoft.com/office/drawing/2014/main" id="{719476CA-DD8D-2FA2-2094-59E66DBF66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27" t="9269" r="14142"/>
          <a:stretch/>
        </p:blipFill>
        <p:spPr>
          <a:xfrm>
            <a:off x="45886" y="2704244"/>
            <a:ext cx="3014574" cy="1983226"/>
          </a:xfrm>
          <a:prstGeom prst="rect">
            <a:avLst/>
          </a:prstGeom>
        </p:spPr>
      </p:pic>
      <p:pic>
        <p:nvPicPr>
          <p:cNvPr id="62" name="Picture 61" descr="Map&#10;&#10;Description automatically generated">
            <a:extLst>
              <a:ext uri="{FF2B5EF4-FFF2-40B4-BE49-F238E27FC236}">
                <a16:creationId xmlns:a16="http://schemas.microsoft.com/office/drawing/2014/main" id="{D20B9EB6-5B55-69D7-F491-06A0798284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07" t="7318" r="13229" b="189"/>
          <a:stretch/>
        </p:blipFill>
        <p:spPr>
          <a:xfrm>
            <a:off x="31539" y="640411"/>
            <a:ext cx="3014575" cy="1998726"/>
          </a:xfrm>
          <a:prstGeom prst="rect">
            <a:avLst/>
          </a:prstGeom>
        </p:spPr>
      </p:pic>
      <p:pic>
        <p:nvPicPr>
          <p:cNvPr id="50" name="Picture 49" descr="Map&#10;&#10;Description automatically generated">
            <a:extLst>
              <a:ext uri="{FF2B5EF4-FFF2-40B4-BE49-F238E27FC236}">
                <a16:creationId xmlns:a16="http://schemas.microsoft.com/office/drawing/2014/main" id="{C0EA5624-40A6-3DB7-94EE-0E975F3850B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26" t="5448" r="12954"/>
          <a:stretch/>
        </p:blipFill>
        <p:spPr>
          <a:xfrm>
            <a:off x="3101693" y="2695796"/>
            <a:ext cx="2929752" cy="1984404"/>
          </a:xfrm>
          <a:prstGeom prst="rect">
            <a:avLst/>
          </a:prstGeom>
        </p:spPr>
      </p:pic>
      <p:pic>
        <p:nvPicPr>
          <p:cNvPr id="55" name="Picture 54" descr="Map&#10;&#10;Description automatically generated">
            <a:extLst>
              <a:ext uri="{FF2B5EF4-FFF2-40B4-BE49-F238E27FC236}">
                <a16:creationId xmlns:a16="http://schemas.microsoft.com/office/drawing/2014/main" id="{38407A42-4FA7-F001-4A29-C7011D44F78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210" t="7638" r="12989"/>
          <a:stretch/>
        </p:blipFill>
        <p:spPr>
          <a:xfrm>
            <a:off x="3087826" y="662505"/>
            <a:ext cx="2952788" cy="1963690"/>
          </a:xfrm>
          <a:prstGeom prst="rect">
            <a:avLst/>
          </a:prstGeom>
        </p:spPr>
      </p:pic>
      <p:pic>
        <p:nvPicPr>
          <p:cNvPr id="28" name="Picture 27" descr="Map&#10;&#10;Description automatically generated">
            <a:extLst>
              <a:ext uri="{FF2B5EF4-FFF2-40B4-BE49-F238E27FC236}">
                <a16:creationId xmlns:a16="http://schemas.microsoft.com/office/drawing/2014/main" id="{80B3B77C-917D-EF6C-033F-441B2BB2C51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251" t="6226" r="13722"/>
          <a:stretch/>
        </p:blipFill>
        <p:spPr>
          <a:xfrm>
            <a:off x="6132312" y="1902796"/>
            <a:ext cx="2924539" cy="19692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DCEA78-1D27-4D9E-A132-4FCE289A7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785"/>
            <a:ext cx="7894320" cy="457021"/>
          </a:xfrm>
        </p:spPr>
        <p:txBody>
          <a:bodyPr/>
          <a:lstStyle/>
          <a:p>
            <a:r>
              <a:rPr lang="en-US" sz="1800" b="1" dirty="0">
                <a:solidFill>
                  <a:srgbClr val="FFFF00"/>
                </a:solidFill>
                <a:latin typeface="+mn-lt"/>
              </a:rPr>
              <a:t>Results: Flaring and Venting Impact on NO</a:t>
            </a:r>
            <a:r>
              <a:rPr lang="en-US" sz="1800" b="1" baseline="-25000" dirty="0">
                <a:solidFill>
                  <a:srgbClr val="FFFF00"/>
                </a:solidFill>
                <a:latin typeface="+mn-lt"/>
              </a:rPr>
              <a:t>2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2D83DAD-A189-A93C-B4E5-7CCB6841D6C4}"/>
              </a:ext>
            </a:extLst>
          </p:cNvPr>
          <p:cNvSpPr txBox="1">
            <a:spLocks/>
          </p:cNvSpPr>
          <p:nvPr/>
        </p:nvSpPr>
        <p:spPr bwMode="auto">
          <a:xfrm>
            <a:off x="-122902" y="2029901"/>
            <a:ext cx="967154" cy="547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9pPr>
          </a:lstStyle>
          <a:p>
            <a:pPr algn="ctr"/>
            <a:r>
              <a:rPr lang="en-US" sz="1800" kern="0" dirty="0">
                <a:solidFill>
                  <a:schemeClr val="tx1"/>
                </a:solidFill>
              </a:rPr>
              <a:t>Jan</a:t>
            </a:r>
          </a:p>
        </p:txBody>
      </p:sp>
      <p:sp>
        <p:nvSpPr>
          <p:cNvPr id="56" name="Title 1">
            <a:extLst>
              <a:ext uri="{FF2B5EF4-FFF2-40B4-BE49-F238E27FC236}">
                <a16:creationId xmlns:a16="http://schemas.microsoft.com/office/drawing/2014/main" id="{B8C5D35D-DD44-7279-7389-84D2C08590CE}"/>
              </a:ext>
            </a:extLst>
          </p:cNvPr>
          <p:cNvSpPr txBox="1">
            <a:spLocks/>
          </p:cNvSpPr>
          <p:nvPr/>
        </p:nvSpPr>
        <p:spPr bwMode="auto">
          <a:xfrm>
            <a:off x="-45439" y="4065692"/>
            <a:ext cx="643294" cy="3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9pPr>
          </a:lstStyle>
          <a:p>
            <a:pPr algn="ctr"/>
            <a:r>
              <a:rPr lang="en-US" sz="1800" kern="0" dirty="0">
                <a:solidFill>
                  <a:schemeClr val="tx1"/>
                </a:solidFill>
              </a:rPr>
              <a:t>Jul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69300D9-D958-FB01-7E43-C8892A005913}"/>
              </a:ext>
            </a:extLst>
          </p:cNvPr>
          <p:cNvSpPr txBox="1">
            <a:spLocks/>
          </p:cNvSpPr>
          <p:nvPr/>
        </p:nvSpPr>
        <p:spPr bwMode="auto">
          <a:xfrm>
            <a:off x="47069" y="386550"/>
            <a:ext cx="8992265" cy="32009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9pPr>
          </a:lstStyle>
          <a:p>
            <a:pPr algn="ctr"/>
            <a:r>
              <a:rPr lang="en-US" sz="1600" kern="0" dirty="0">
                <a:solidFill>
                  <a:schemeClr val="bg1"/>
                </a:solidFill>
              </a:rPr>
              <a:t>Average Difference of Daily Maximum NO</a:t>
            </a:r>
            <a:r>
              <a:rPr lang="en-US" sz="1600" kern="0" baseline="-25000" dirty="0">
                <a:solidFill>
                  <a:schemeClr val="bg1"/>
                </a:solidFill>
              </a:rPr>
              <a:t>2</a:t>
            </a:r>
            <a:r>
              <a:rPr lang="en-US" sz="1600" kern="0" dirty="0">
                <a:solidFill>
                  <a:schemeClr val="bg1"/>
                </a:solidFill>
              </a:rPr>
              <a:t> (ppb)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CABAAFD-E04A-F1E9-C270-A20AFAB10737}"/>
              </a:ext>
            </a:extLst>
          </p:cNvPr>
          <p:cNvSpPr txBox="1">
            <a:spLocks/>
          </p:cNvSpPr>
          <p:nvPr/>
        </p:nvSpPr>
        <p:spPr bwMode="auto">
          <a:xfrm>
            <a:off x="491895" y="4288172"/>
            <a:ext cx="2140461" cy="3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9pPr>
          </a:lstStyle>
          <a:p>
            <a:pPr algn="ctr"/>
            <a:r>
              <a:rPr lang="en-US" sz="1600" kern="0" dirty="0">
                <a:solidFill>
                  <a:schemeClr val="tx1"/>
                </a:solidFill>
              </a:rPr>
              <a:t>wFlare1 - </a:t>
            </a:r>
            <a:r>
              <a:rPr lang="en-US" sz="1600" kern="0" dirty="0" err="1">
                <a:solidFill>
                  <a:schemeClr val="tx1"/>
                </a:solidFill>
              </a:rPr>
              <a:t>woFlare</a:t>
            </a:r>
            <a:endParaRPr lang="en-US" sz="1600" kern="0" dirty="0">
              <a:solidFill>
                <a:schemeClr val="tx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2A2BCF0-8C9F-60AD-A6E0-0E23330810CD}"/>
              </a:ext>
            </a:extLst>
          </p:cNvPr>
          <p:cNvSpPr txBox="1">
            <a:spLocks/>
          </p:cNvSpPr>
          <p:nvPr/>
        </p:nvSpPr>
        <p:spPr bwMode="auto">
          <a:xfrm>
            <a:off x="3542070" y="4174562"/>
            <a:ext cx="2140461" cy="547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9pPr>
          </a:lstStyle>
          <a:p>
            <a:pPr algn="ctr"/>
            <a:r>
              <a:rPr lang="en-US" sz="1600" kern="0" dirty="0">
                <a:solidFill>
                  <a:schemeClr val="tx1"/>
                </a:solidFill>
              </a:rPr>
              <a:t>wFlare2 - </a:t>
            </a:r>
            <a:r>
              <a:rPr lang="en-US" sz="1600" kern="0" dirty="0" err="1">
                <a:solidFill>
                  <a:schemeClr val="tx1"/>
                </a:solidFill>
              </a:rPr>
              <a:t>woFlare</a:t>
            </a:r>
            <a:endParaRPr lang="en-US" sz="1600" kern="0" dirty="0">
              <a:solidFill>
                <a:schemeClr val="tx1"/>
              </a:solidFill>
            </a:endParaRPr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C62BB65F-2A03-92DC-21D1-D74CE0031598}"/>
              </a:ext>
            </a:extLst>
          </p:cNvPr>
          <p:cNvSpPr txBox="1">
            <a:spLocks/>
          </p:cNvSpPr>
          <p:nvPr/>
        </p:nvSpPr>
        <p:spPr bwMode="auto">
          <a:xfrm>
            <a:off x="-3147" y="5384027"/>
            <a:ext cx="8980420" cy="1480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chemeClr val="bg1"/>
                </a:solidFill>
                <a:latin typeface="+mn-lt"/>
              </a:rPr>
              <a:t>Impact on NO</a:t>
            </a:r>
            <a:r>
              <a:rPr lang="en-US" sz="1600" b="0" baseline="-25000" dirty="0">
                <a:solidFill>
                  <a:schemeClr val="bg1"/>
                </a:solidFill>
                <a:latin typeface="+mn-lt"/>
              </a:rPr>
              <a:t>2</a:t>
            </a:r>
            <a:r>
              <a:rPr lang="en-US" sz="1600" b="0" dirty="0">
                <a:solidFill>
                  <a:schemeClr val="bg1"/>
                </a:solidFill>
                <a:latin typeface="+mn-lt"/>
              </a:rPr>
              <a:t> is stronger in summer than in winter (unlike MDA8O3 and PM</a:t>
            </a:r>
            <a:r>
              <a:rPr lang="en-US" sz="1600" b="0" baseline="-25000" dirty="0">
                <a:solidFill>
                  <a:schemeClr val="bg1"/>
                </a:solidFill>
                <a:latin typeface="+mn-lt"/>
              </a:rPr>
              <a:t>2.5</a:t>
            </a:r>
            <a:r>
              <a:rPr lang="en-US" sz="1600" b="0" dirty="0">
                <a:solidFill>
                  <a:schemeClr val="bg1"/>
                </a:solidFill>
                <a:latin typeface="+mn-lt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b="0" dirty="0">
              <a:solidFill>
                <a:schemeClr val="bg1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chemeClr val="bg1"/>
                </a:solidFill>
                <a:latin typeface="+mn-lt"/>
              </a:rPr>
              <a:t>NO</a:t>
            </a:r>
            <a:r>
              <a:rPr lang="en-US" sz="1600" b="0" baseline="-25000" dirty="0">
                <a:solidFill>
                  <a:schemeClr val="bg1"/>
                </a:solidFill>
                <a:latin typeface="+mn-lt"/>
              </a:rPr>
              <a:t>2</a:t>
            </a:r>
            <a:r>
              <a:rPr lang="en-US" sz="1600" b="0" dirty="0">
                <a:solidFill>
                  <a:schemeClr val="bg1"/>
                </a:solidFill>
                <a:latin typeface="+mn-lt"/>
              </a:rPr>
              <a:t> disbenefit observed at downwind area of oil and gas production basins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b="0" dirty="0">
              <a:solidFill>
                <a:schemeClr val="bg1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chemeClr val="bg1"/>
                </a:solidFill>
                <a:latin typeface="+mn-lt"/>
              </a:rPr>
              <a:t>Marcellus basin observes highest NO</a:t>
            </a:r>
            <a:r>
              <a:rPr lang="en-US" sz="1600" b="0" baseline="-25000" dirty="0">
                <a:solidFill>
                  <a:schemeClr val="bg1"/>
                </a:solidFill>
                <a:latin typeface="+mn-lt"/>
              </a:rPr>
              <a:t>2</a:t>
            </a:r>
            <a:r>
              <a:rPr lang="en-US" sz="1600" b="0" dirty="0">
                <a:solidFill>
                  <a:schemeClr val="bg1"/>
                </a:solidFill>
                <a:latin typeface="+mn-lt"/>
              </a:rPr>
              <a:t> impact in wFlare2 due to high NO</a:t>
            </a:r>
            <a:r>
              <a:rPr lang="en-US" sz="1600" b="0" baseline="-25000" dirty="0">
                <a:solidFill>
                  <a:schemeClr val="bg1"/>
                </a:solidFill>
                <a:latin typeface="+mn-lt"/>
              </a:rPr>
              <a:t>X</a:t>
            </a:r>
            <a:r>
              <a:rPr lang="en-US" sz="1600" b="0" dirty="0">
                <a:solidFill>
                  <a:schemeClr val="bg1"/>
                </a:solidFill>
                <a:latin typeface="+mn-lt"/>
              </a:rPr>
              <a:t> emissions in Pennsylvania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b="0" dirty="0">
              <a:solidFill>
                <a:schemeClr val="bg1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805FB609-8DA4-C55C-88C3-E671033CFCF1}"/>
              </a:ext>
            </a:extLst>
          </p:cNvPr>
          <p:cNvSpPr txBox="1">
            <a:spLocks/>
          </p:cNvSpPr>
          <p:nvPr/>
        </p:nvSpPr>
        <p:spPr bwMode="auto">
          <a:xfrm>
            <a:off x="6434780" y="3429000"/>
            <a:ext cx="2140461" cy="547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9pPr>
          </a:lstStyle>
          <a:p>
            <a:pPr algn="ctr"/>
            <a:r>
              <a:rPr lang="en-US" sz="1600" kern="0" dirty="0">
                <a:solidFill>
                  <a:schemeClr val="tx1"/>
                </a:solidFill>
              </a:rPr>
              <a:t>wFlare2 – wFlare1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147D9FDC-63AF-DD1E-470E-19B9D480874A}"/>
              </a:ext>
            </a:extLst>
          </p:cNvPr>
          <p:cNvSpPr/>
          <p:nvPr/>
        </p:nvSpPr>
        <p:spPr bwMode="auto">
          <a:xfrm rot="19518694">
            <a:off x="8224238" y="2446076"/>
            <a:ext cx="534235" cy="274320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med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07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56391A3-4C65-5F4B-F42A-9929B0A0D5F1}"/>
              </a:ext>
            </a:extLst>
          </p:cNvPr>
          <p:cNvCxnSpPr>
            <a:cxnSpLocks/>
          </p:cNvCxnSpPr>
          <p:nvPr/>
        </p:nvCxnSpPr>
        <p:spPr bwMode="auto">
          <a:xfrm>
            <a:off x="6075829" y="684466"/>
            <a:ext cx="0" cy="400300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942092"/>
            </a:solidFill>
            <a:prstDash val="solid"/>
            <a:round/>
            <a:headEnd type="none" w="sm" len="sm"/>
            <a:tailEnd type="none" w="med" len="sm"/>
          </a:ln>
          <a:effectLst/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9E08C86-FF9C-7D26-D3A7-53882769B9F5}"/>
              </a:ext>
            </a:extLst>
          </p:cNvPr>
          <p:cNvCxnSpPr>
            <a:cxnSpLocks/>
          </p:cNvCxnSpPr>
          <p:nvPr/>
        </p:nvCxnSpPr>
        <p:spPr bwMode="auto">
          <a:xfrm flipH="1">
            <a:off x="57290" y="2672784"/>
            <a:ext cx="6018539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942092"/>
            </a:solidFill>
            <a:prstDash val="solid"/>
            <a:round/>
            <a:headEnd type="none" w="sm" len="sm"/>
            <a:tailEnd type="none" w="med" len="sm"/>
          </a:ln>
          <a:effectLst/>
        </p:spPr>
      </p:cxnSp>
      <p:pic>
        <p:nvPicPr>
          <p:cNvPr id="33" name="Picture 32" descr="Map&#10;&#10;Description automatically generated">
            <a:extLst>
              <a:ext uri="{FF2B5EF4-FFF2-40B4-BE49-F238E27FC236}">
                <a16:creationId xmlns:a16="http://schemas.microsoft.com/office/drawing/2014/main" id="{1B5FD413-52D8-30AF-7EC4-389734D7D5B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1810"/>
          <a:stretch/>
        </p:blipFill>
        <p:spPr>
          <a:xfrm rot="5400000">
            <a:off x="7380380" y="2643155"/>
            <a:ext cx="405841" cy="2918568"/>
          </a:xfrm>
          <a:prstGeom prst="rect">
            <a:avLst/>
          </a:prstGeom>
        </p:spPr>
      </p:pic>
      <p:pic>
        <p:nvPicPr>
          <p:cNvPr id="57" name="Picture 56" descr="Map&#10;&#10;Description automatically generated">
            <a:extLst>
              <a:ext uri="{FF2B5EF4-FFF2-40B4-BE49-F238E27FC236}">
                <a16:creationId xmlns:a16="http://schemas.microsoft.com/office/drawing/2014/main" id="{A9DC332E-714D-D648-3AB2-04EA5D2D240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1845"/>
          <a:stretch/>
        </p:blipFill>
        <p:spPr>
          <a:xfrm rot="5400000">
            <a:off x="2477998" y="3026930"/>
            <a:ext cx="541532" cy="391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59783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theme/theme1.xml><?xml version="1.0" encoding="utf-8"?>
<a:theme xmlns:a="http://schemas.openxmlformats.org/drawingml/2006/main" name="PARTNER_Proj">
  <a:themeElements>
    <a:clrScheme name="">
      <a:dk1>
        <a:srgbClr val="000000"/>
      </a:dk1>
      <a:lt1>
        <a:srgbClr val="FFFFFF"/>
      </a:lt1>
      <a:dk2>
        <a:srgbClr val="000000"/>
      </a:dk2>
      <a:lt2>
        <a:srgbClr val="CECECE"/>
      </a:lt2>
      <a:accent1>
        <a:srgbClr val="EBEBEB"/>
      </a:accent1>
      <a:accent2>
        <a:srgbClr val="232323"/>
      </a:accent2>
      <a:accent3>
        <a:srgbClr val="FFFFFF"/>
      </a:accent3>
      <a:accent4>
        <a:srgbClr val="000000"/>
      </a:accent4>
      <a:accent5>
        <a:srgbClr val="F3F3F3"/>
      </a:accent5>
      <a:accent6>
        <a:srgbClr val="1F1F1F"/>
      </a:accent6>
      <a:hlink>
        <a:srgbClr val="9C9C9C"/>
      </a:hlink>
      <a:folHlink>
        <a:srgbClr val="676767"/>
      </a:folHlink>
    </a:clrScheme>
    <a:fontScheme name="PARTNER_Proj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med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med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pitchFamily="-107" charset="0"/>
          </a:defRPr>
        </a:defPPr>
      </a:lstStyle>
    </a:lnDef>
  </a:objectDefaults>
  <a:extraClrSchemeLst>
    <a:extraClrScheme>
      <a:clrScheme name="PARTNER_Proj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RTNER_Proj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RTNER_Proj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RTNER_Proj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RTNER_Proj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RTNER_Proj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RTNER_Proj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FAFEF2B8D6AD49A359283E2F983AFC" ma:contentTypeVersion="13" ma:contentTypeDescription="Create a new document." ma:contentTypeScope="" ma:versionID="f91367c024543ae4f2af8b9c099f3052">
  <xsd:schema xmlns:xsd="http://www.w3.org/2001/XMLSchema" xmlns:xs="http://www.w3.org/2001/XMLSchema" xmlns:p="http://schemas.microsoft.com/office/2006/metadata/properties" xmlns:ns2="a33dd241-3ea1-4936-9e1c-d54970f9f516" xmlns:ns3="4dc8e40e-2f4d-408b-8ff1-aab8d1844c08" targetNamespace="http://schemas.microsoft.com/office/2006/metadata/properties" ma:root="true" ma:fieldsID="c84d9a2701fc6028d611e32c4b9ae688" ns2:_="" ns3:_="">
    <xsd:import namespace="a33dd241-3ea1-4936-9e1c-d54970f9f516"/>
    <xsd:import namespace="4dc8e40e-2f4d-408b-8ff1-aab8d1844c0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3dd241-3ea1-4936-9e1c-d54970f9f5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33fdc6da-32ca-4a2b-983e-32d6a4a8ae6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c8e40e-2f4d-408b-8ff1-aab8d1844c08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b92cd59a-ca28-49c6-9358-2861c87cd4ea}" ma:internalName="TaxCatchAll" ma:showField="CatchAllData" ma:web="4dc8e40e-2f4d-408b-8ff1-aab8d1844c0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dc8e40e-2f4d-408b-8ff1-aab8d1844c08" xsi:nil="true"/>
    <lcf76f155ced4ddcb4097134ff3c332f xmlns="a33dd241-3ea1-4936-9e1c-d54970f9f516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00AEF0C-20A5-46AA-929D-9C1D9DDDEEF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C61F724-7278-458A-BB87-6C96915192B9}">
  <ds:schemaRefs>
    <ds:schemaRef ds:uri="4dc8e40e-2f4d-408b-8ff1-aab8d1844c08"/>
    <ds:schemaRef ds:uri="a33dd241-3ea1-4936-9e1c-d54970f9f51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A153EB7-2CED-48D6-9A65-6ADB8192797B}">
  <ds:schemaRefs>
    <ds:schemaRef ds:uri="http://schemas.microsoft.com/office/infopath/2007/PartnerControls"/>
    <ds:schemaRef ds:uri="a33dd241-3ea1-4936-9e1c-d54970f9f516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4dc8e40e-2f4d-408b-8ff1-aab8d1844c08"/>
    <ds:schemaRef ds:uri="http://purl.org/dc/dcmitype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neilyoung:Applications:Microsoft Office X:Templates:My Templates:PARTNER_Proj.pot</Template>
  <TotalTime>57568</TotalTime>
  <Pages>11</Pages>
  <Words>3172</Words>
  <Application>Microsoft Macintosh PowerPoint</Application>
  <PresentationFormat>On-screen Show (4:3)</PresentationFormat>
  <Paragraphs>577</Paragraphs>
  <Slides>29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Calibri</vt:lpstr>
      <vt:lpstr>Courier New</vt:lpstr>
      <vt:lpstr>Helvetica</vt:lpstr>
      <vt:lpstr>Helvetica CY</vt:lpstr>
      <vt:lpstr>Times New Roman</vt:lpstr>
      <vt:lpstr>Wingdings</vt:lpstr>
      <vt:lpstr>PARTNER_Proj</vt:lpstr>
      <vt:lpstr>Investigation of Impacts of Flaring and Venting from Onshore Oil and Gas Production in the United States on Air Quality using CMAQ</vt:lpstr>
      <vt:lpstr>Introduction</vt:lpstr>
      <vt:lpstr>Emissions from O&amp;G flaring is not well estimated in the current National Emission Inventory (NEI)</vt:lpstr>
      <vt:lpstr>Estimations of flaring emissions from VIIRS </vt:lpstr>
      <vt:lpstr>Challenges in applying VIIRS-based Flaring</vt:lpstr>
      <vt:lpstr>CMAQ Model Configurations</vt:lpstr>
      <vt:lpstr>Results: Flaring and Venting Impact on O3</vt:lpstr>
      <vt:lpstr>Results: Flaring and Venting Impact on PM2.5</vt:lpstr>
      <vt:lpstr>Results: Flaring and Venting Impact on NO2</vt:lpstr>
      <vt:lpstr>Impacts on Air Quality Standard Exceedances</vt:lpstr>
      <vt:lpstr>CMAQ-DDM to identify key segments that contribute to O3, PM2.5</vt:lpstr>
      <vt:lpstr>Summary</vt:lpstr>
      <vt:lpstr>PowerPoint Presentation</vt:lpstr>
      <vt:lpstr>Annual Average (wFlare1 – woFlare)</vt:lpstr>
      <vt:lpstr>Highest Impact Analyses (wFlare1 – woFlare)</vt:lpstr>
      <vt:lpstr>Annual Average (wFlare2 – woFlare)</vt:lpstr>
      <vt:lpstr>Highest Impact Analyses (wFlare2 – woFlare)</vt:lpstr>
      <vt:lpstr>PM2.5 components (wFlare2 – woFlare) January</vt:lpstr>
      <vt:lpstr>PM2.5 components (wFlare2 – woFlare) July</vt:lpstr>
      <vt:lpstr>Emissions (wFlare1)</vt:lpstr>
      <vt:lpstr>Emissions (wFlare2)</vt:lpstr>
      <vt:lpstr>Emission Contributions of Flaring and Venting</vt:lpstr>
      <vt:lpstr>O3 sensitivity to NOX and VOC emissions from Flaring and Venting</vt:lpstr>
      <vt:lpstr>Brute Force vs. DDM for O3 from   Key Oil &amp; Gas Source Types – July wFlare2)</vt:lpstr>
      <vt:lpstr>Brute Force vs. DDM for PM2.5 – July</vt:lpstr>
      <vt:lpstr>Brute Force vs. DDM for NO2 – July</vt:lpstr>
      <vt:lpstr>PowerPoint Presentation</vt:lpstr>
      <vt:lpstr>PowerPoint Presentation</vt:lpstr>
      <vt:lpstr>PowerPoint Presentation</vt:lpstr>
    </vt:vector>
  </TitlesOfParts>
  <Manager/>
  <Company>뿿촰뿿첐ˡაÔ뿿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TITLE (in words) (Project #)</dc:title>
  <dc:subject>Project Overview</dc:subject>
  <dc:creator>Jennie Leith</dc:creator>
  <cp:keywords/>
  <dc:description/>
  <cp:lastModifiedBy>Tran, Huy Nguyen Quang</cp:lastModifiedBy>
  <cp:revision>683</cp:revision>
  <cp:lastPrinted>2019-04-05T03:19:00Z</cp:lastPrinted>
  <dcterms:created xsi:type="dcterms:W3CDTF">2010-04-28T08:22:37Z</dcterms:created>
  <dcterms:modified xsi:type="dcterms:W3CDTF">2022-10-17T10:43:49Z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0x010100E7FAFEF2B8D6AD49A359283E2F983AFC</vt:lpwstr>
  </property>
  <property fmtid="{D5CDD505-2E9C-101B-9397-08002B2CF9AE}" pid="3" name="MediaServiceImageTags">
    <vt:lpwstr/>
  </property>
</Properties>
</file>