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0" r:id="rId4"/>
  </p:sldMasterIdLst>
  <p:notesMasterIdLst>
    <p:notesMasterId r:id="rId20"/>
  </p:notesMasterIdLst>
  <p:handoutMasterIdLst>
    <p:handoutMasterId r:id="rId21"/>
  </p:handoutMasterIdLst>
  <p:sldIdLst>
    <p:sldId id="762" r:id="rId5"/>
    <p:sldId id="2013" r:id="rId6"/>
    <p:sldId id="2017" r:id="rId7"/>
    <p:sldId id="2114" r:id="rId8"/>
    <p:sldId id="2102" r:id="rId9"/>
    <p:sldId id="2116" r:id="rId10"/>
    <p:sldId id="2105" r:id="rId11"/>
    <p:sldId id="2104" r:id="rId12"/>
    <p:sldId id="2112" r:id="rId13"/>
    <p:sldId id="2111" r:id="rId14"/>
    <p:sldId id="2022" r:id="rId15"/>
    <p:sldId id="2106" r:id="rId16"/>
    <p:sldId id="2108" r:id="rId17"/>
    <p:sldId id="2110" r:id="rId18"/>
    <p:sldId id="2113" r:id="rId19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Minor" initials="TM" lastIdx="3" clrIdx="0">
    <p:extLst>
      <p:ext uri="{19B8F6BF-5375-455C-9EA6-DF929625EA0E}">
        <p15:presenceInfo xmlns:p15="http://schemas.microsoft.com/office/powerpoint/2012/main" userId="S-1-5-21-2983108227-3104936336-457092868-14159" providerId="AD"/>
      </p:ext>
    </p:extLst>
  </p:cmAuthor>
  <p:cmAuthor id="2" name="Kumud Acharya" initials="KA" lastIdx="8" clrIdx="1">
    <p:extLst>
      <p:ext uri="{19B8F6BF-5375-455C-9EA6-DF929625EA0E}">
        <p15:presenceInfo xmlns:p15="http://schemas.microsoft.com/office/powerpoint/2012/main" userId="S-1-5-21-2983108227-3104936336-457092868-14264" providerId="AD"/>
      </p:ext>
    </p:extLst>
  </p:cmAuthor>
  <p:cmAuthor id="3" name="Amanda Keen-Zebert" initials="AK" lastIdx="1" clrIdx="2">
    <p:extLst>
      <p:ext uri="{19B8F6BF-5375-455C-9EA6-DF929625EA0E}">
        <p15:presenceInfo xmlns:p15="http://schemas.microsoft.com/office/powerpoint/2012/main" userId="S::Amanda.Keen-Zebert@dri.edu::d56ba8af-6732-423c-bf79-a296f7ad7e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38864"/>
    <a:srgbClr val="42556C"/>
    <a:srgbClr val="9CBA5A"/>
    <a:srgbClr val="CC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2" autoAdjust="0"/>
    <p:restoredTop sz="87674" autoAdjust="0"/>
  </p:normalViewPr>
  <p:slideViewPr>
    <p:cSldViewPr snapToGrid="0" snapToObjects="1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A56307C-360C-4BF1-AF36-73E037A9292A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03209E1-D7FC-4A17-B77B-E4C876FA86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2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1009" cy="6092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3510" y="0"/>
            <a:ext cx="3101009" cy="6092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80CC594-55A6-454A-BF36-C8C7807ABEC7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1913" y="1519238"/>
            <a:ext cx="7280276" cy="4095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5618" y="5843353"/>
            <a:ext cx="5724939" cy="4780926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532826"/>
            <a:ext cx="3101009" cy="60920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3510" y="11532826"/>
            <a:ext cx="3101009" cy="60920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15F827E-04D9-3143-9D78-CEE7D8CF1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0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F827E-04D9-3143-9D78-CEE7D8CF1A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6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9D14-7ABF-BD44-9477-FA2068659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4D870-1FC4-3343-953E-5EDB6F8C2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5ED541B-C4F1-DB46-A891-BC509160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  <a:prstGeom prst="rect">
            <a:avLst/>
          </a:prstGeom>
          <a:solidFill>
            <a:srgbClr val="42556C"/>
          </a:solidFill>
        </p:spPr>
        <p:txBody>
          <a:bodyPr/>
          <a:lstStyle>
            <a:lvl1pPr algn="ctr"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Scientific research and solutions for a changing planet.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90F533-9DC3-FE4A-8369-1A9EDC14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39B9C34-732A-DC42-ACA9-7BB9F19681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5474-E463-5744-8A4C-65377110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084"/>
            <a:ext cx="10515600" cy="7426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E12D-0472-6546-90D2-7FCD58C8D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3DFFB-70D7-8742-A77A-EEA3CE41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  <a:prstGeom prst="rect">
            <a:avLst/>
          </a:prstGeom>
          <a:solidFill>
            <a:srgbClr val="42556C"/>
          </a:solidFill>
        </p:spPr>
        <p:txBody>
          <a:bodyPr/>
          <a:lstStyle>
            <a:lvl1pPr algn="ctr"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Impactful Science, Inspiring Solutions.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D0841-2363-204D-B715-B90C2B7D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39B9C34-732A-DC42-ACA9-7BB9F19681B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7DC59F-BBEB-A948-92A8-FAF78C47EEC1}"/>
              </a:ext>
            </a:extLst>
          </p:cNvPr>
          <p:cNvGrpSpPr/>
          <p:nvPr userDrawn="1"/>
        </p:nvGrpSpPr>
        <p:grpSpPr>
          <a:xfrm>
            <a:off x="173192" y="-44287"/>
            <a:ext cx="11845616" cy="934849"/>
            <a:chOff x="173192" y="-44287"/>
            <a:chExt cx="11845616" cy="9348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FF9F52-23C6-D240-9D78-8968882A25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9122" y="107595"/>
              <a:ext cx="539686" cy="62919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058B33-DE10-4946-813B-5CA3D599ED8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78287" y="594247"/>
              <a:ext cx="10200835" cy="1"/>
            </a:xfrm>
            <a:prstGeom prst="line">
              <a:avLst/>
            </a:prstGeom>
            <a:ln w="38100">
              <a:solidFill>
                <a:srgbClr val="42556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F8AD97-B8AD-0E4D-AF16-266B4B2EC9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987" y="636562"/>
              <a:ext cx="8664135" cy="0"/>
            </a:xfrm>
            <a:prstGeom prst="line">
              <a:avLst/>
            </a:prstGeom>
            <a:ln w="28575">
              <a:solidFill>
                <a:srgbClr val="CCD8E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14C18962-8B73-FA4F-86D5-244B8C91C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3192" y="-44287"/>
              <a:ext cx="934849" cy="93484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66E72F-3AC6-8448-BBD8-B8BA207690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78287" y="636562"/>
              <a:ext cx="1509622" cy="0"/>
            </a:xfrm>
            <a:prstGeom prst="line">
              <a:avLst/>
            </a:prstGeom>
            <a:ln w="28575">
              <a:solidFill>
                <a:srgbClr val="E3886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99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B938-5673-DD47-8248-62C2BF4D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084"/>
            <a:ext cx="10515600" cy="7426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66F92B-83E4-6240-A511-953CF071C9EE}"/>
              </a:ext>
            </a:extLst>
          </p:cNvPr>
          <p:cNvGrpSpPr/>
          <p:nvPr userDrawn="1"/>
        </p:nvGrpSpPr>
        <p:grpSpPr>
          <a:xfrm>
            <a:off x="173192" y="-44287"/>
            <a:ext cx="11845616" cy="934849"/>
            <a:chOff x="173192" y="-44287"/>
            <a:chExt cx="11845616" cy="9348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EBF2F4-7D7B-C046-BE1A-57414EE41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9122" y="107595"/>
              <a:ext cx="539686" cy="62919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A3CB8D-F0EE-184B-9735-FAF609567C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78287" y="594247"/>
              <a:ext cx="10200835" cy="1"/>
            </a:xfrm>
            <a:prstGeom prst="line">
              <a:avLst/>
            </a:prstGeom>
            <a:ln w="38100">
              <a:solidFill>
                <a:srgbClr val="42556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5F2757-F0A9-5D42-8A99-18E2034CEC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987" y="636562"/>
              <a:ext cx="8664135" cy="0"/>
            </a:xfrm>
            <a:prstGeom prst="line">
              <a:avLst/>
            </a:prstGeom>
            <a:ln w="28575">
              <a:solidFill>
                <a:srgbClr val="CCD8E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5A8C0621-449E-1F44-A855-C6670FBE0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3192" y="-44287"/>
              <a:ext cx="934849" cy="93484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DEAD67-9799-7640-BF7B-3261D2D69F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78287" y="636562"/>
              <a:ext cx="1509622" cy="0"/>
            </a:xfrm>
            <a:prstGeom prst="line">
              <a:avLst/>
            </a:prstGeom>
            <a:ln w="28575">
              <a:solidFill>
                <a:srgbClr val="E3886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FA5BA7-EED4-4547-B688-A865CA08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  <a:prstGeom prst="rect">
            <a:avLst/>
          </a:prstGeom>
          <a:solidFill>
            <a:srgbClr val="42556C"/>
          </a:solidFill>
        </p:spPr>
        <p:txBody>
          <a:bodyPr/>
          <a:lstStyle>
            <a:lvl1pPr algn="ctr"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Impactful Science, Inspiring Solutions.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226E5D9-74C6-0746-BFEB-5AF7C995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39B9C34-732A-DC42-ACA9-7BB9F19681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0E99-B015-AF48-AC52-05BAC0C0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40EED-DA55-D046-AF4D-C6246AD4F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7FE76-2820-5A46-B3D6-2A72B2626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0FF07-B540-0741-8EB6-2D563864A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ED2C1-F8F6-4443-9284-4B3D1B31B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49C751-7AB0-4F42-9926-8BE09243A288}"/>
              </a:ext>
            </a:extLst>
          </p:cNvPr>
          <p:cNvGrpSpPr/>
          <p:nvPr userDrawn="1"/>
        </p:nvGrpSpPr>
        <p:grpSpPr>
          <a:xfrm>
            <a:off x="173192" y="-44287"/>
            <a:ext cx="11845616" cy="934849"/>
            <a:chOff x="173192" y="-44287"/>
            <a:chExt cx="11845616" cy="9348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4E0BFD-7C8B-3942-AED1-C9CC89A79E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9122" y="107595"/>
              <a:ext cx="539686" cy="629195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92D59F-1AFF-EA45-AF46-96B9172A14B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78287" y="594247"/>
              <a:ext cx="10200835" cy="1"/>
            </a:xfrm>
            <a:prstGeom prst="line">
              <a:avLst/>
            </a:prstGeom>
            <a:ln w="38100">
              <a:solidFill>
                <a:srgbClr val="42556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34318B-7E3D-1D4A-94A9-80604D3595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987" y="636562"/>
              <a:ext cx="8664135" cy="0"/>
            </a:xfrm>
            <a:prstGeom prst="line">
              <a:avLst/>
            </a:prstGeom>
            <a:ln w="28575">
              <a:solidFill>
                <a:srgbClr val="CCD8E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0F471E1D-EF6D-774F-8988-348BE2D238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3192" y="-44287"/>
              <a:ext cx="934849" cy="93484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ECB6A3-DA86-6D49-8DE5-19E3DF491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78287" y="636562"/>
              <a:ext cx="1509622" cy="0"/>
            </a:xfrm>
            <a:prstGeom prst="line">
              <a:avLst/>
            </a:prstGeom>
            <a:ln w="28575">
              <a:solidFill>
                <a:srgbClr val="E3886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C167CDC-2D23-8D4F-83F9-F1041F2E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  <a:prstGeom prst="rect">
            <a:avLst/>
          </a:prstGeom>
          <a:solidFill>
            <a:srgbClr val="42556C"/>
          </a:solidFill>
        </p:spPr>
        <p:txBody>
          <a:bodyPr/>
          <a:lstStyle>
            <a:lvl1pPr algn="ctr"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Impactful Science, Inspiring Solutions.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7295CD5-E2C5-7942-B69D-1B20F89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39B9C34-732A-DC42-ACA9-7BB9F19681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D5C9-7D10-5E4F-A3F5-4920E14B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32876"/>
            <a:ext cx="3932237" cy="112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FA8D-7EF2-564C-9A16-D3F05A66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4E7C2-4F30-034D-81BF-9FD5C135A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97C623-D0DD-7E4A-AD35-70A7F93D1C43}"/>
              </a:ext>
            </a:extLst>
          </p:cNvPr>
          <p:cNvGrpSpPr/>
          <p:nvPr userDrawn="1"/>
        </p:nvGrpSpPr>
        <p:grpSpPr>
          <a:xfrm>
            <a:off x="173192" y="-44287"/>
            <a:ext cx="11845616" cy="934849"/>
            <a:chOff x="173192" y="-44287"/>
            <a:chExt cx="11845616" cy="9348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835300-9A0F-3A4F-84E2-C79AD1DC2C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9122" y="107595"/>
              <a:ext cx="539686" cy="62919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E1CB68-7E6C-ED45-B1D7-6036366BB6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78287" y="594247"/>
              <a:ext cx="10200835" cy="1"/>
            </a:xfrm>
            <a:prstGeom prst="line">
              <a:avLst/>
            </a:prstGeom>
            <a:ln w="38100">
              <a:solidFill>
                <a:srgbClr val="42556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772D74-EA9C-244B-AC1A-901357BBD6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987" y="636562"/>
              <a:ext cx="8664135" cy="0"/>
            </a:xfrm>
            <a:prstGeom prst="line">
              <a:avLst/>
            </a:prstGeom>
            <a:ln w="28575">
              <a:solidFill>
                <a:srgbClr val="CCD8E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2AC12CB1-7092-FE4B-AE48-02D912DC0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3192" y="-44287"/>
              <a:ext cx="934849" cy="93484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A77AFA-23E3-D546-BA9D-003D4E3601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78287" y="636562"/>
              <a:ext cx="1509622" cy="0"/>
            </a:xfrm>
            <a:prstGeom prst="line">
              <a:avLst/>
            </a:prstGeom>
            <a:ln w="28575">
              <a:solidFill>
                <a:srgbClr val="E3886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3A86AA-5597-064B-87F5-32F1F883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  <a:prstGeom prst="rect">
            <a:avLst/>
          </a:prstGeom>
          <a:solidFill>
            <a:srgbClr val="42556C"/>
          </a:solidFill>
        </p:spPr>
        <p:txBody>
          <a:bodyPr/>
          <a:lstStyle>
            <a:lvl1pPr algn="ctr"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Impactful Science, Inspiring Solutions.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B908FB-63FA-5B40-8E29-B79B826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39B9C34-732A-DC42-ACA9-7BB9F19681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ADA9B1-E4EF-3644-B185-AD5B3B04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  <a:prstGeom prst="rect">
            <a:avLst/>
          </a:prstGeom>
          <a:solidFill>
            <a:srgbClr val="42556C"/>
          </a:solidFill>
        </p:spPr>
        <p:txBody>
          <a:bodyPr/>
          <a:lstStyle>
            <a:lvl1pPr algn="ctr"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Impactful Science, Inspiring Solutions.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410E40-A1A0-E946-94BD-E40EDA7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39B9C34-732A-DC42-ACA9-7BB9F19681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7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2904E-8164-4146-BFB7-DA35AC77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E9FD7-EE7C-F548-8E2D-3F6A8DED2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6394-B94B-F744-8433-17C92C59C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0747"/>
            <a:ext cx="12192000" cy="365125"/>
          </a:xfrm>
          <a:prstGeom prst="rect">
            <a:avLst/>
          </a:prstGeom>
          <a:solidFill>
            <a:srgbClr val="42556C"/>
          </a:solidFill>
        </p:spPr>
        <p:txBody>
          <a:bodyPr/>
          <a:lstStyle>
            <a:lvl1pPr algn="ctr"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Scientific research and solutions for a changing planet.</a:t>
            </a:r>
          </a:p>
        </p:txBody>
      </p:sp>
    </p:spTree>
    <p:extLst>
      <p:ext uri="{BB962C8B-B14F-4D97-AF65-F5344CB8AC3E}">
        <p14:creationId xmlns:p14="http://schemas.microsoft.com/office/powerpoint/2010/main" val="23215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6" r:id="rId3"/>
    <p:sldLayoutId id="2147483735" r:id="rId4"/>
    <p:sldLayoutId id="2147483738" r:id="rId5"/>
    <p:sldLayoutId id="2147483737" r:id="rId6"/>
    <p:sldLayoutId id="214748373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43EFA-EB17-3244-9F7A-14F75EA2898E}"/>
              </a:ext>
            </a:extLst>
          </p:cNvPr>
          <p:cNvSpPr/>
          <p:nvPr/>
        </p:nvSpPr>
        <p:spPr>
          <a:xfrm>
            <a:off x="0" y="0"/>
            <a:ext cx="5415148" cy="6858000"/>
          </a:xfrm>
          <a:prstGeom prst="rect">
            <a:avLst/>
          </a:prstGeom>
          <a:solidFill>
            <a:srgbClr val="425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2DCF3-6AED-1D42-8D1B-3EB02FC9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3" y="420624"/>
            <a:ext cx="5015434" cy="2387600"/>
          </a:xfrm>
        </p:spPr>
        <p:txBody>
          <a:bodyPr lIns="182880" rIns="18288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Sensitivity of Ozone to Emission Reductions in the New York City (NYC)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CB9BB-BEA0-B041-89FE-618B3CF4E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47" y="3468214"/>
            <a:ext cx="5415148" cy="1655762"/>
          </a:xfrm>
        </p:spPr>
        <p:txBody>
          <a:bodyPr lIns="182880" rIns="182880"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21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Annual CMAS Conference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October 18, 2022</a:t>
            </a:r>
          </a:p>
          <a:p>
            <a:pPr algn="l">
              <a:spcBef>
                <a:spcPts val="1800"/>
              </a:spcBef>
            </a:pPr>
            <a:endParaRPr lang="en-US" b="1" i="1" dirty="0">
              <a:solidFill>
                <a:schemeClr val="bg1"/>
              </a:solidFill>
            </a:endParaRPr>
          </a:p>
          <a:p>
            <a:pPr algn="l">
              <a:spcBef>
                <a:spcPts val="1800"/>
              </a:spcBef>
            </a:pPr>
            <a:r>
              <a:rPr lang="en-US" b="1" i="1" dirty="0">
                <a:solidFill>
                  <a:schemeClr val="bg1"/>
                </a:solidFill>
              </a:rPr>
              <a:t>Trang Tran</a:t>
            </a:r>
            <a:r>
              <a:rPr lang="en-US" b="1" i="1" baseline="30000" dirty="0">
                <a:solidFill>
                  <a:schemeClr val="bg1"/>
                </a:solidFill>
              </a:rPr>
              <a:t>1</a:t>
            </a:r>
            <a:r>
              <a:rPr lang="en-US" b="1" i="1" dirty="0">
                <a:solidFill>
                  <a:schemeClr val="bg1"/>
                </a:solidFill>
              </a:rPr>
              <a:t>, Naresh Kumar</a:t>
            </a:r>
            <a:r>
              <a:rPr lang="en-US" b="1" i="1" baseline="30000" dirty="0">
                <a:solidFill>
                  <a:schemeClr val="bg1"/>
                </a:solidFill>
              </a:rPr>
              <a:t>2</a:t>
            </a:r>
            <a:r>
              <a:rPr lang="en-US" b="1" i="1" dirty="0">
                <a:solidFill>
                  <a:schemeClr val="bg1"/>
                </a:solidFill>
              </a:rPr>
              <a:t>, Eladio Knipping</a:t>
            </a:r>
            <a:r>
              <a:rPr lang="en-US" b="1" i="1" baseline="30000" dirty="0">
                <a:solidFill>
                  <a:schemeClr val="bg1"/>
                </a:solidFill>
              </a:rPr>
              <a:t>3</a:t>
            </a:r>
          </a:p>
          <a:p>
            <a:pPr algn="l"/>
            <a:r>
              <a:rPr lang="en-US" sz="2000" b="1" i="1" baseline="30000" dirty="0">
                <a:solidFill>
                  <a:schemeClr val="bg1"/>
                </a:solidFill>
              </a:rPr>
              <a:t>1</a:t>
            </a:r>
            <a:r>
              <a:rPr lang="en-US" sz="2000" b="1" i="1" dirty="0">
                <a:solidFill>
                  <a:schemeClr val="bg1"/>
                </a:solidFill>
              </a:rPr>
              <a:t>Ramboll;   </a:t>
            </a:r>
            <a:r>
              <a:rPr lang="en-US" sz="2000" b="1" i="1" baseline="30000" dirty="0">
                <a:solidFill>
                  <a:schemeClr val="bg1"/>
                </a:solidFill>
              </a:rPr>
              <a:t>2</a:t>
            </a:r>
            <a:r>
              <a:rPr lang="en-US" sz="2000" b="1" i="1" dirty="0">
                <a:solidFill>
                  <a:schemeClr val="bg1"/>
                </a:solidFill>
              </a:rPr>
              <a:t>DRI;   </a:t>
            </a:r>
            <a:r>
              <a:rPr lang="en-US" sz="2000" b="1" i="1" baseline="30000" dirty="0">
                <a:solidFill>
                  <a:schemeClr val="bg1"/>
                </a:solidFill>
              </a:rPr>
              <a:t>3</a:t>
            </a:r>
            <a:r>
              <a:rPr lang="en-US" sz="2000" b="1" i="1" dirty="0">
                <a:solidFill>
                  <a:schemeClr val="bg1"/>
                </a:solidFill>
              </a:rPr>
              <a:t>EPRI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ABC99E0-ADC9-4D8D-B5DB-B2F1D095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42" y="1289437"/>
            <a:ext cx="6122532" cy="2944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9F9D54-118A-454B-9AE7-B21CF59CEBCA}"/>
              </a:ext>
            </a:extLst>
          </p:cNvPr>
          <p:cNvSpPr txBox="1"/>
          <p:nvPr/>
        </p:nvSpPr>
        <p:spPr>
          <a:xfrm>
            <a:off x="5805958" y="4544166"/>
            <a:ext cx="6122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Impactful Science, Inspiring Solutions.</a:t>
            </a:r>
          </a:p>
        </p:txBody>
      </p:sp>
    </p:spTree>
    <p:extLst>
      <p:ext uri="{BB962C8B-B14F-4D97-AF65-F5344CB8AC3E}">
        <p14:creationId xmlns:p14="http://schemas.microsoft.com/office/powerpoint/2010/main" val="29126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0019-9102-48BE-F540-C5C46E3D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Model Performance Statistics for the REF Case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E80C28-E328-11C0-42E1-5CDF7472E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089053"/>
              </p:ext>
            </p:extLst>
          </p:nvPr>
        </p:nvGraphicFramePr>
        <p:xfrm>
          <a:off x="6306671" y="2270376"/>
          <a:ext cx="4849905" cy="27123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6836">
                  <a:extLst>
                    <a:ext uri="{9D8B030D-6E8A-4147-A177-3AD203B41FA5}">
                      <a16:colId xmlns:a16="http://schemas.microsoft.com/office/drawing/2014/main" val="1536366072"/>
                    </a:ext>
                  </a:extLst>
                </a:gridCol>
                <a:gridCol w="1197690">
                  <a:extLst>
                    <a:ext uri="{9D8B030D-6E8A-4147-A177-3AD203B41FA5}">
                      <a16:colId xmlns:a16="http://schemas.microsoft.com/office/drawing/2014/main" val="2433620980"/>
                    </a:ext>
                  </a:extLst>
                </a:gridCol>
                <a:gridCol w="1264228">
                  <a:extLst>
                    <a:ext uri="{9D8B030D-6E8A-4147-A177-3AD203B41FA5}">
                      <a16:colId xmlns:a16="http://schemas.microsoft.com/office/drawing/2014/main" val="1907668220"/>
                    </a:ext>
                  </a:extLst>
                </a:gridCol>
                <a:gridCol w="1131151">
                  <a:extLst>
                    <a:ext uri="{9D8B030D-6E8A-4147-A177-3AD203B41FA5}">
                      <a16:colId xmlns:a16="http://schemas.microsoft.com/office/drawing/2014/main" val="38930945"/>
                    </a:ext>
                  </a:extLst>
                </a:gridCol>
              </a:tblGrid>
              <a:tr h="721318"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Month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NMB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NME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1452111"/>
                  </a:ext>
                </a:extLst>
              </a:tr>
              <a:tr h="47602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JUNE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6.7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14.8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0.77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5829337"/>
                  </a:ext>
                </a:extLst>
              </a:tr>
              <a:tr h="502722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JULY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16.9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0.80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7702520"/>
                  </a:ext>
                </a:extLst>
              </a:tr>
              <a:tr h="47602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AUGUST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18.1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0.79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87158637"/>
                  </a:ext>
                </a:extLst>
              </a:tr>
              <a:tr h="502722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SEP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27.1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31.9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3289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0.77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864706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A8689-A3C9-BEF7-C7D3-4F505582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Impactful Science, Inspiring Solutions.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07960-64A9-0CB9-4705-0EA45AB1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9C34-732A-DC42-ACA9-7BB9F19681B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3B2122B8-1BA1-AC5B-3DCA-BE68A8B6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0779"/>
            <a:ext cx="4630271" cy="420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A8A641-D58D-4673-B3B6-F3EB0CF8C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604" y="103080"/>
            <a:ext cx="11430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CAMx</a:t>
            </a:r>
            <a:r>
              <a:rPr lang="en-US" sz="3200" b="1" dirty="0"/>
              <a:t> Model Performance (cont.):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53CF7D-93C9-4392-9C4A-F8C01F4498B0}"/>
              </a:ext>
            </a:extLst>
          </p:cNvPr>
          <p:cNvSpPr/>
          <p:nvPr/>
        </p:nvSpPr>
        <p:spPr>
          <a:xfrm>
            <a:off x="250825" y="594209"/>
            <a:ext cx="1186497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REF case predicted NYC as VOC-Limited regime (e.g., NOx-Saturated) agreeing with observations. </a:t>
            </a:r>
            <a:br>
              <a:rPr lang="en-US" dirty="0"/>
            </a:br>
            <a:r>
              <a:rPr lang="en-US" dirty="0"/>
              <a:t>Shrinking VOC-limited regions between non-exceedance and exceedance also agreed with observations.</a:t>
            </a:r>
          </a:p>
          <a:p>
            <a:pPr marL="347472" indent="-347472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DA12BD-BF0A-437D-9CDC-5BB8CE29FC41}"/>
              </a:ext>
            </a:extLst>
          </p:cNvPr>
          <p:cNvGrpSpPr/>
          <p:nvPr/>
        </p:nvGrpSpPr>
        <p:grpSpPr>
          <a:xfrm>
            <a:off x="1115468" y="1436402"/>
            <a:ext cx="10639288" cy="5246626"/>
            <a:chOff x="277268" y="1144670"/>
            <a:chExt cx="10639288" cy="52466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F3915A-9E05-46B2-847C-CCED1F827885}"/>
                </a:ext>
              </a:extLst>
            </p:cNvPr>
            <p:cNvGrpSpPr/>
            <p:nvPr/>
          </p:nvGrpSpPr>
          <p:grpSpPr>
            <a:xfrm>
              <a:off x="277268" y="1144670"/>
              <a:ext cx="10639288" cy="5197713"/>
              <a:chOff x="838892" y="163698"/>
              <a:chExt cx="11443083" cy="606389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AC366B2-C2B4-45E8-8050-AB6A9A8D79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753"/>
              <a:stretch/>
            </p:blipFill>
            <p:spPr>
              <a:xfrm>
                <a:off x="838892" y="163698"/>
                <a:ext cx="9673057" cy="6063893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2B853F1-36F5-47FF-905A-B490A466A563}"/>
                  </a:ext>
                </a:extLst>
              </p:cNvPr>
              <p:cNvGrpSpPr/>
              <p:nvPr/>
            </p:nvGrpSpPr>
            <p:grpSpPr>
              <a:xfrm>
                <a:off x="5343670" y="1046419"/>
                <a:ext cx="6938305" cy="5181171"/>
                <a:chOff x="5343670" y="1046419"/>
                <a:chExt cx="6938305" cy="5181171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03A3378-3DDD-4388-BD6A-80C0D6E76F3E}"/>
                    </a:ext>
                  </a:extLst>
                </p:cNvPr>
                <p:cNvSpPr txBox="1"/>
                <p:nvPr/>
              </p:nvSpPr>
              <p:spPr>
                <a:xfrm>
                  <a:off x="10209238" y="1046419"/>
                  <a:ext cx="2072737" cy="2118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Obs</a:t>
                  </a:r>
                  <a:r>
                    <a:rPr lang="en-US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courtesy of </a:t>
                  </a:r>
                  <a:r>
                    <a:rPr lang="en-US" sz="16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Madankui</a:t>
                  </a:r>
                  <a:r>
                    <a:rPr lang="en-US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Tao (Columbia University) </a:t>
                  </a:r>
                  <a:br>
                    <a:rPr lang="en-US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Alexandra Karambelas (NESCAUM) </a:t>
                  </a:r>
                </a:p>
              </p:txBody>
            </p: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1474DEC-6184-4DC6-B737-14900FD799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3670" y="3129331"/>
                  <a:ext cx="4105966" cy="3098259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0BBFA8-9F6D-4033-8B73-C60EA293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162" y="3686686"/>
              <a:ext cx="3817551" cy="270461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68BE91-3D32-48C3-8B7D-96BFBD5BDE7D}"/>
              </a:ext>
            </a:extLst>
          </p:cNvPr>
          <p:cNvSpPr txBox="1"/>
          <p:nvPr/>
        </p:nvSpPr>
        <p:spPr>
          <a:xfrm rot="16200000">
            <a:off x="705315" y="4987950"/>
            <a:ext cx="16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Model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ADD76A-338B-4229-878B-26148C9CCEBE}"/>
              </a:ext>
            </a:extLst>
          </p:cNvPr>
          <p:cNvSpPr txBox="1"/>
          <p:nvPr/>
        </p:nvSpPr>
        <p:spPr>
          <a:xfrm rot="16200000">
            <a:off x="705316" y="2724095"/>
            <a:ext cx="16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tx1"/>
                </a:solidFill>
                <a:latin typeface="+mn-lt"/>
              </a:rPr>
              <a:t>Obs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85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4A18-7C9F-4D04-A3B6-FC51A74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94" y="645188"/>
            <a:ext cx="10515600" cy="74260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+mn-lt"/>
                <a:ea typeface="Calibri" panose="020F0502020204030204" pitchFamily="34" charset="0"/>
              </a:rPr>
              <a:t>Source Contributions on Exceedance Days Using APCA tool in </a:t>
            </a:r>
            <a:r>
              <a:rPr lang="en-US" sz="3200" b="1" dirty="0" err="1">
                <a:effectLst/>
                <a:latin typeface="+mn-lt"/>
                <a:ea typeface="Calibri" panose="020F0502020204030204" pitchFamily="34" charset="0"/>
              </a:rPr>
              <a:t>CAMx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459075C-4461-4F96-8045-9E493DFD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7" y="1829936"/>
            <a:ext cx="10933095" cy="48357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FE0828-60CE-4652-A8AB-27DA8B1F5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26" y="1435222"/>
            <a:ext cx="11430000" cy="47903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342900" indent="-342900">
              <a:buAutoNum type="arabicParenR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C63C74-E110-459E-91AE-8ADD6C40DFEA}"/>
              </a:ext>
            </a:extLst>
          </p:cNvPr>
          <p:cNvSpPr txBox="1">
            <a:spLocks/>
          </p:cNvSpPr>
          <p:nvPr/>
        </p:nvSpPr>
        <p:spPr bwMode="auto">
          <a:xfrm>
            <a:off x="339026" y="1303476"/>
            <a:ext cx="11582814" cy="47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kern="0" dirty="0"/>
              <a:t>Sources ranked by contribution (largest to smallest): On-road, Non-road mobile, industrial solvent, and EGU</a:t>
            </a:r>
          </a:p>
        </p:txBody>
      </p:sp>
    </p:spTree>
    <p:extLst>
      <p:ext uri="{BB962C8B-B14F-4D97-AF65-F5344CB8AC3E}">
        <p14:creationId xmlns:p14="http://schemas.microsoft.com/office/powerpoint/2010/main" val="9376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4A18-7C9F-4D04-A3B6-FC51A74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554785"/>
            <a:ext cx="11430000" cy="731520"/>
          </a:xfrm>
        </p:spPr>
        <p:txBody>
          <a:bodyPr/>
          <a:lstStyle/>
          <a:p>
            <a:r>
              <a:rPr lang="en-US" sz="2800" b="1" dirty="0">
                <a:effectLst/>
                <a:latin typeface="+mn-lt"/>
                <a:ea typeface="Calibri" panose="020F0502020204030204" pitchFamily="34" charset="0"/>
              </a:rPr>
              <a:t>Ozone sensitivity to 50% </a:t>
            </a:r>
            <a:r>
              <a:rPr lang="en-US" sz="2800" b="1" dirty="0">
                <a:latin typeface="+mn-lt"/>
                <a:ea typeface="Calibri" panose="020F0502020204030204" pitchFamily="34" charset="0"/>
              </a:rPr>
              <a:t>anthropogenic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</a:rPr>
              <a:t>emission reductions</a:t>
            </a:r>
            <a:endParaRPr lang="en-US" sz="4400" b="1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FE0828-60CE-4652-A8AB-27DA8B1F5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26" y="1435222"/>
            <a:ext cx="11430000" cy="47903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342900" indent="-342900">
              <a:buAutoNum type="arabicParenR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C63C74-E110-459E-91AE-8ADD6C40DFEA}"/>
              </a:ext>
            </a:extLst>
          </p:cNvPr>
          <p:cNvSpPr txBox="1">
            <a:spLocks/>
          </p:cNvSpPr>
          <p:nvPr/>
        </p:nvSpPr>
        <p:spPr bwMode="auto">
          <a:xfrm>
            <a:off x="609186" y="1156123"/>
            <a:ext cx="11582814" cy="47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kern="0" dirty="0"/>
              <a:t>Number of exceedances reduced by 50% for source region and by 65% for down-wind region</a:t>
            </a:r>
          </a:p>
          <a:p>
            <a:r>
              <a:rPr lang="en-US" sz="2000" kern="0" dirty="0"/>
              <a:t>VOC emission reduction from industrial solvents led to largest air quality improvement</a:t>
            </a:r>
          </a:p>
        </p:txBody>
      </p:sp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976DB24F-BE9B-497B-9F40-59CB9511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78" y="2724188"/>
            <a:ext cx="8398496" cy="4129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0E4BC-BAD2-4727-B342-B0DF0D70A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790" y="2189881"/>
            <a:ext cx="4455733" cy="694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F4065-AB1A-4E88-BAB5-B41C4F00B355}"/>
              </a:ext>
            </a:extLst>
          </p:cNvPr>
          <p:cNvSpPr/>
          <p:nvPr/>
        </p:nvSpPr>
        <p:spPr bwMode="auto">
          <a:xfrm>
            <a:off x="2005781" y="6052738"/>
            <a:ext cx="7999525" cy="566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052903-ED23-4997-8804-344C879E116C}"/>
              </a:ext>
            </a:extLst>
          </p:cNvPr>
          <p:cNvSpPr txBox="1"/>
          <p:nvPr/>
        </p:nvSpPr>
        <p:spPr>
          <a:xfrm>
            <a:off x="3138456" y="6043780"/>
            <a:ext cx="72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AA6883-4E85-49DD-843A-8A6BAD61CB78}"/>
              </a:ext>
            </a:extLst>
          </p:cNvPr>
          <p:cNvSpPr txBox="1"/>
          <p:nvPr/>
        </p:nvSpPr>
        <p:spPr>
          <a:xfrm>
            <a:off x="4349926" y="6019939"/>
            <a:ext cx="151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Emission control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090EE-1247-44A7-B4FA-7FCEB761E831}"/>
              </a:ext>
            </a:extLst>
          </p:cNvPr>
          <p:cNvSpPr txBox="1"/>
          <p:nvPr/>
        </p:nvSpPr>
        <p:spPr>
          <a:xfrm>
            <a:off x="7391156" y="6043780"/>
            <a:ext cx="72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98C3E8-D132-4E60-B9B7-82C4865E30CB}"/>
              </a:ext>
            </a:extLst>
          </p:cNvPr>
          <p:cNvSpPr txBox="1"/>
          <p:nvPr/>
        </p:nvSpPr>
        <p:spPr>
          <a:xfrm>
            <a:off x="8602626" y="6019939"/>
            <a:ext cx="151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Emission control</a:t>
            </a:r>
          </a:p>
        </p:txBody>
      </p:sp>
    </p:spTree>
    <p:extLst>
      <p:ext uri="{BB962C8B-B14F-4D97-AF65-F5344CB8AC3E}">
        <p14:creationId xmlns:p14="http://schemas.microsoft.com/office/powerpoint/2010/main" val="2528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325D-1281-4EDD-AAFC-D668A6A7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747667"/>
            <a:ext cx="10515600" cy="742604"/>
          </a:xfrm>
        </p:spPr>
        <p:txBody>
          <a:bodyPr>
            <a:normAutofit/>
          </a:bodyPr>
          <a:lstStyle/>
          <a:p>
            <a:r>
              <a:rPr lang="en-US" sz="32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CB09-9A77-4742-9033-96853DFC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0271"/>
            <a:ext cx="11430000" cy="5394960"/>
          </a:xfrm>
        </p:spPr>
        <p:txBody>
          <a:bodyPr>
            <a:normAutofit/>
          </a:bodyPr>
          <a:lstStyle/>
          <a:p>
            <a:r>
              <a:rPr lang="en-US" sz="2400" dirty="0"/>
              <a:t>Both the emissions and WRF output were adjusted to improve the </a:t>
            </a:r>
            <a:r>
              <a:rPr lang="en-US" sz="2400" dirty="0" err="1"/>
              <a:t>CAMx</a:t>
            </a:r>
            <a:r>
              <a:rPr lang="en-US" sz="2400" dirty="0"/>
              <a:t> model performance before using the model for source apportionment. </a:t>
            </a:r>
          </a:p>
          <a:p>
            <a:r>
              <a:rPr lang="en-US" sz="2400" dirty="0"/>
              <a:t>NYC area was predicted as VOC-limited ozone formation regime -&gt; agreed well with observations.</a:t>
            </a:r>
          </a:p>
          <a:p>
            <a:r>
              <a:rPr lang="en-US" sz="2400" dirty="0"/>
              <a:t>On-road, non-road mobile, and industrial solvent emitters were large contributors to ozone.</a:t>
            </a:r>
          </a:p>
          <a:p>
            <a:r>
              <a:rPr lang="en-US" sz="2400" dirty="0"/>
              <a:t>Reducing all anthropogenic emissions by 50% for all pollutants lowered the number of ozone exceedances by 50% for source region and by 65% for down-wind region. </a:t>
            </a:r>
          </a:p>
          <a:p>
            <a:pPr lvl="1"/>
            <a:r>
              <a:rPr lang="en-US" sz="2000" dirty="0"/>
              <a:t>Reducing VOC from solvents yielded the highest air quality improvement</a:t>
            </a: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93A936EC-ECE0-4C9B-8CA0-B44373B42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12" y="5910278"/>
            <a:ext cx="9833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It is critical to do diagnostic model evaluation before using models for regulatory purposes </a:t>
            </a:r>
            <a:endParaRPr lang="en-US" alt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79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FCF6-BFC0-9C72-3C9C-28077FA9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55D8-78C2-E83A-197B-90AE0201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EPRI for providing funding</a:t>
            </a:r>
          </a:p>
          <a:p>
            <a:r>
              <a:rPr lang="en-US" dirty="0"/>
              <a:t>Dr. Jon Pleim, EPA and Dr. Ana Torres-Vazquez, NWS – Miami for </a:t>
            </a:r>
            <a:r>
              <a:rPr lang="en-US" dirty="0">
                <a:effectLst/>
                <a:ea typeface="Calibri" panose="020F0502020204030204" pitchFamily="34" charset="0"/>
              </a:rPr>
              <a:t>WRF’s </a:t>
            </a:r>
            <a:r>
              <a:rPr lang="en-US" dirty="0" err="1">
                <a:effectLst/>
                <a:ea typeface="Calibri" panose="020F0502020204030204" pitchFamily="34" charset="0"/>
              </a:rPr>
              <a:t>namelist</a:t>
            </a:r>
            <a:r>
              <a:rPr lang="en-US" dirty="0">
                <a:effectLst/>
                <a:ea typeface="Calibri" panose="020F0502020204030204" pitchFamily="34" charset="0"/>
              </a:rPr>
              <a:t>, IC/BC and emission inputs</a:t>
            </a:r>
            <a:endParaRPr lang="en-US" dirty="0"/>
          </a:p>
          <a:p>
            <a:r>
              <a:rPr lang="en-US" dirty="0">
                <a:effectLst/>
                <a:ea typeface="Calibri" panose="020F0502020204030204" pitchFamily="34" charset="0"/>
              </a:rPr>
              <a:t>Alexandra </a:t>
            </a:r>
            <a:r>
              <a:rPr lang="en-US" dirty="0" err="1">
                <a:effectLst/>
                <a:ea typeface="Calibri" panose="020F0502020204030204" pitchFamily="34" charset="0"/>
              </a:rPr>
              <a:t>Karambelas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>
                <a:effectLst/>
                <a:ea typeface="Calibri" panose="020F0502020204030204" pitchFamily="34" charset="0"/>
              </a:rPr>
              <a:t>NESCAUM and Dr. Huy Tran, UNC at Chapel Hill for discussions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E58D1-3282-019C-ED48-72E4322D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Impactful Science, Inspiring Solutions.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29165-1A28-BDC2-BC5F-59F22E9D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9C34-732A-DC42-ACA9-7BB9F19681B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502C7B9-1CDC-4C76-924F-1B07F58F96CF}"/>
              </a:ext>
            </a:extLst>
          </p:cNvPr>
          <p:cNvSpPr txBox="1">
            <a:spLocks/>
          </p:cNvSpPr>
          <p:nvPr/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39B9C34-732A-DC42-ACA9-7BB9F19681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62A827-0315-44A7-853A-00FE5D7EFBFD}"/>
              </a:ext>
            </a:extLst>
          </p:cNvPr>
          <p:cNvSpPr txBox="1">
            <a:spLocks/>
          </p:cNvSpPr>
          <p:nvPr/>
        </p:nvSpPr>
        <p:spPr>
          <a:xfrm>
            <a:off x="507806" y="2071272"/>
            <a:ext cx="11145907" cy="748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FCAFF1A-009E-41B7-81AB-3A131A219E1D}"/>
              </a:ext>
            </a:extLst>
          </p:cNvPr>
          <p:cNvSpPr txBox="1">
            <a:spLocks/>
          </p:cNvSpPr>
          <p:nvPr/>
        </p:nvSpPr>
        <p:spPr>
          <a:xfrm>
            <a:off x="538287" y="1053299"/>
            <a:ext cx="11535873" cy="2109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b="1" dirty="0"/>
              <a:t>Study goal: </a:t>
            </a:r>
            <a:r>
              <a:rPr lang="en-US" dirty="0"/>
              <a:t>Estimate contributions of different sources to ozone in an urban environment and examine </a:t>
            </a:r>
            <a:r>
              <a:rPr lang="en-US" dirty="0">
                <a:effectLst/>
                <a:ea typeface="Times New Roman" panose="02020603050405020304" pitchFamily="18" charset="0"/>
              </a:rPr>
              <a:t>sensitivity to emission reductions</a:t>
            </a:r>
            <a:endParaRPr lang="en-US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Used Long Island Sound (LIS) area as a test bed because of availability of intensive measurements during the LISTOS period and the NYSERDA-EPRI study </a:t>
            </a:r>
            <a:r>
              <a:rPr lang="en-US" b="0" dirty="0"/>
              <a:t>(O</a:t>
            </a:r>
            <a:r>
              <a:rPr lang="en-US" b="0" baseline="-25000" dirty="0"/>
              <a:t>3</a:t>
            </a:r>
            <a:r>
              <a:rPr lang="en-US" b="0" dirty="0"/>
              <a:t>, speciated NOx/</a:t>
            </a:r>
            <a:r>
              <a:rPr lang="en-US" b="0" dirty="0" err="1"/>
              <a:t>NOy</a:t>
            </a:r>
            <a:r>
              <a:rPr lang="en-US" b="0" dirty="0"/>
              <a:t>) </a:t>
            </a:r>
            <a:endParaRPr lang="en-US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Conducted diagnostic tests to improve model performance before emissions sensitivity runs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9AC365-9079-4A3D-8A43-30BAB4A8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289" y="3650955"/>
            <a:ext cx="6848672" cy="27643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6B3AAA-86ED-45E7-91C7-F88A2459E158}"/>
              </a:ext>
            </a:extLst>
          </p:cNvPr>
          <p:cNvGrpSpPr/>
          <p:nvPr/>
        </p:nvGrpSpPr>
        <p:grpSpPr>
          <a:xfrm>
            <a:off x="631266" y="3183085"/>
            <a:ext cx="5015399" cy="3232243"/>
            <a:chOff x="739942" y="808373"/>
            <a:chExt cx="5015399" cy="323224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996804-C9A2-40D9-AA3C-12A0C0DCE580}"/>
                </a:ext>
              </a:extLst>
            </p:cNvPr>
            <p:cNvGrpSpPr/>
            <p:nvPr/>
          </p:nvGrpSpPr>
          <p:grpSpPr>
            <a:xfrm>
              <a:off x="739942" y="808373"/>
              <a:ext cx="3763652" cy="3232243"/>
              <a:chOff x="739942" y="808373"/>
              <a:chExt cx="3763652" cy="323224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4B094B2-320D-43EF-B2C8-249E5893D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942" y="1118357"/>
                <a:ext cx="3763652" cy="2922259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98B54A-B7EA-4BE3-9996-357425BF609B}"/>
                  </a:ext>
                </a:extLst>
              </p:cNvPr>
              <p:cNvSpPr/>
              <p:nvPr/>
            </p:nvSpPr>
            <p:spPr>
              <a:xfrm>
                <a:off x="1308776" y="808373"/>
                <a:ext cx="2810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Long Island Sound (LIS) area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50B1F7E-A9B0-4A90-9251-2BCB26DA7A66}"/>
                  </a:ext>
                </a:extLst>
              </p:cNvPr>
              <p:cNvSpPr/>
              <p:nvPr/>
            </p:nvSpPr>
            <p:spPr>
              <a:xfrm>
                <a:off x="2918012" y="2507876"/>
                <a:ext cx="1485900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ABB1178-7D3C-407E-AF36-AF320DC11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609" y="1099098"/>
                <a:ext cx="620806" cy="14803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9B5DE68-1605-4F5C-9570-F88F7B71EC34}"/>
                </a:ext>
              </a:extLst>
            </p:cNvPr>
            <p:cNvSpPr/>
            <p:nvPr/>
          </p:nvSpPr>
          <p:spPr>
            <a:xfrm>
              <a:off x="3476065" y="3072965"/>
              <a:ext cx="87406" cy="113987"/>
            </a:xfrm>
            <a:prstGeom prst="star5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03A63C-1597-43BD-BAFA-88A44CCC5173}"/>
                </a:ext>
              </a:extLst>
            </p:cNvPr>
            <p:cNvSpPr txBox="1"/>
            <p:nvPr/>
          </p:nvSpPr>
          <p:spPr>
            <a:xfrm>
              <a:off x="3563471" y="2945292"/>
              <a:ext cx="2191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Queens 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8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307894-584A-4E7F-8E64-07697D6F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111"/>
            <a:ext cx="10515600" cy="742604"/>
          </a:xfrm>
        </p:spPr>
        <p:txBody>
          <a:bodyPr/>
          <a:lstStyle/>
          <a:p>
            <a:r>
              <a:rPr lang="en-US" sz="3200" b="1" dirty="0"/>
              <a:t>Methodology</a:t>
            </a:r>
            <a:endParaRPr lang="en-US" b="1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502C7B9-1CDC-4C76-924F-1B07F58F96CF}"/>
              </a:ext>
            </a:extLst>
          </p:cNvPr>
          <p:cNvSpPr txBox="1">
            <a:spLocks/>
          </p:cNvSpPr>
          <p:nvPr/>
        </p:nvSpPr>
        <p:spPr>
          <a:xfrm>
            <a:off x="9275608" y="6490747"/>
            <a:ext cx="2743200" cy="3651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39B9C34-732A-DC42-ACA9-7BB9F19681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FCAFF1A-009E-41B7-81AB-3A131A219E1D}"/>
              </a:ext>
            </a:extLst>
          </p:cNvPr>
          <p:cNvSpPr txBox="1">
            <a:spLocks/>
          </p:cNvSpPr>
          <p:nvPr/>
        </p:nvSpPr>
        <p:spPr>
          <a:xfrm>
            <a:off x="334007" y="1746132"/>
            <a:ext cx="6608614" cy="5109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b="1" dirty="0"/>
              <a:t>Numerical modeling</a:t>
            </a:r>
            <a:r>
              <a:rPr lang="en-US" sz="2200" dirty="0"/>
              <a:t>: </a:t>
            </a:r>
          </a:p>
          <a:p>
            <a:pPr lvl="1" algn="l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Photochemical model: 	</a:t>
            </a:r>
            <a:r>
              <a:rPr lang="en-US" sz="2200" dirty="0" err="1"/>
              <a:t>CAMx</a:t>
            </a:r>
            <a:r>
              <a:rPr lang="en-US" sz="2200" dirty="0"/>
              <a:t> V7.0</a:t>
            </a:r>
            <a:br>
              <a:rPr lang="en-US" sz="2200" dirty="0"/>
            </a:br>
            <a:r>
              <a:rPr lang="en-US" sz="2200" dirty="0"/>
              <a:t>Weather model: 	WRF V4.2</a:t>
            </a:r>
            <a:br>
              <a:rPr lang="en-US" sz="2200" dirty="0"/>
            </a:br>
            <a:r>
              <a:rPr lang="en-US" sz="2200" dirty="0"/>
              <a:t>Emissions: 		NEI Version 7.2 of 2016 beta platform</a:t>
            </a:r>
          </a:p>
          <a:p>
            <a:pPr lvl="1" algn="l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Resolution: 		1.33km</a:t>
            </a:r>
            <a:br>
              <a:rPr lang="en-US" sz="2200" dirty="0"/>
            </a:br>
            <a:r>
              <a:rPr lang="en-US" sz="2200" dirty="0"/>
              <a:t>Modeling period: 	2018, May 2</a:t>
            </a:r>
            <a:r>
              <a:rPr lang="en-US" sz="2200" baseline="30000" dirty="0"/>
              <a:t>nd</a:t>
            </a:r>
            <a:r>
              <a:rPr lang="en-US" sz="2200" dirty="0"/>
              <a:t> – Sept 30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b="1" dirty="0"/>
              <a:t>Step-by-step process: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Conduct base-case modeling using model input data from EPA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Conduct model performance for WRF and </a:t>
            </a:r>
            <a:r>
              <a:rPr lang="en-US" sz="2200" dirty="0" err="1"/>
              <a:t>CAMx</a:t>
            </a:r>
            <a:endParaRPr lang="en-US" sz="22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Identify sensitivity runs to improve model performance for WRF and </a:t>
            </a:r>
            <a:r>
              <a:rPr lang="en-US" sz="2200" dirty="0" err="1"/>
              <a:t>CAMx</a:t>
            </a:r>
            <a:endParaRPr lang="en-US" sz="22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Source contribution simulation using APCA (Anthropogenic Precursors Culpability Assessment) tool in </a:t>
            </a:r>
            <a:r>
              <a:rPr lang="en-US" sz="2200" dirty="0" err="1"/>
              <a:t>CAMx</a:t>
            </a:r>
            <a:endParaRPr lang="en-US" sz="22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50% anthropogenic emissions reduction sensitivity simulation</a:t>
            </a:r>
            <a:endParaRPr lang="en-US" sz="20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ADF6A5-E5E5-41E9-9065-F206595F8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68" y="773206"/>
            <a:ext cx="4333495" cy="53115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F98D945-2361-430C-8D62-A56FC030F9C4}"/>
              </a:ext>
            </a:extLst>
          </p:cNvPr>
          <p:cNvSpPr/>
          <p:nvPr/>
        </p:nvSpPr>
        <p:spPr>
          <a:xfrm>
            <a:off x="8583324" y="544751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WRF-</a:t>
            </a:r>
            <a:r>
              <a:rPr lang="en-US" dirty="0" err="1"/>
              <a:t>CAMx</a:t>
            </a:r>
            <a:r>
              <a:rPr lang="en-US" dirty="0"/>
              <a:t> domain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053B0E-7968-48C2-9A8C-54A90770EF83}"/>
              </a:ext>
            </a:extLst>
          </p:cNvPr>
          <p:cNvSpPr/>
          <p:nvPr/>
        </p:nvSpPr>
        <p:spPr bwMode="auto">
          <a:xfrm>
            <a:off x="9144000" y="2844800"/>
            <a:ext cx="800100" cy="74295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9EF75-70E8-4F93-8DFC-30A2C34B70A1}"/>
              </a:ext>
            </a:extLst>
          </p:cNvPr>
          <p:cNvSpPr txBox="1"/>
          <p:nvPr/>
        </p:nvSpPr>
        <p:spPr>
          <a:xfrm>
            <a:off x="9758009" y="3318890"/>
            <a:ext cx="1453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NYC – source region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82E7DD6-8806-4104-8538-E59DADBA5545}"/>
              </a:ext>
            </a:extLst>
          </p:cNvPr>
          <p:cNvSpPr/>
          <p:nvPr/>
        </p:nvSpPr>
        <p:spPr bwMode="auto">
          <a:xfrm rot="18681834">
            <a:off x="9644592" y="2811821"/>
            <a:ext cx="293842" cy="1016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FD42600-B6A0-464F-B588-8591C43C6D82}"/>
              </a:ext>
            </a:extLst>
          </p:cNvPr>
          <p:cNvSpPr/>
          <p:nvPr/>
        </p:nvSpPr>
        <p:spPr bwMode="auto">
          <a:xfrm rot="18681834">
            <a:off x="9932397" y="2650161"/>
            <a:ext cx="293842" cy="1016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30714EE-B734-4F72-B935-93F9585C184B}"/>
              </a:ext>
            </a:extLst>
          </p:cNvPr>
          <p:cNvSpPr/>
          <p:nvPr/>
        </p:nvSpPr>
        <p:spPr bwMode="auto">
          <a:xfrm rot="18681834">
            <a:off x="10202832" y="2506322"/>
            <a:ext cx="293842" cy="1016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A3C1F4-FFC4-4F3A-94E1-173186D23D4C}"/>
              </a:ext>
            </a:extLst>
          </p:cNvPr>
          <p:cNvSpPr/>
          <p:nvPr/>
        </p:nvSpPr>
        <p:spPr bwMode="auto">
          <a:xfrm rot="20104047">
            <a:off x="9543020" y="1793787"/>
            <a:ext cx="1833573" cy="633589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456ACE-9791-41F3-BEE9-27BD26C1DEDF}"/>
              </a:ext>
            </a:extLst>
          </p:cNvPr>
          <p:cNvSpPr txBox="1"/>
          <p:nvPr/>
        </p:nvSpPr>
        <p:spPr>
          <a:xfrm rot="20029403">
            <a:off x="9724804" y="1990987"/>
            <a:ext cx="1375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Down-wind region</a:t>
            </a:r>
          </a:p>
        </p:txBody>
      </p:sp>
    </p:spTree>
    <p:extLst>
      <p:ext uri="{BB962C8B-B14F-4D97-AF65-F5344CB8AC3E}">
        <p14:creationId xmlns:p14="http://schemas.microsoft.com/office/powerpoint/2010/main" val="18813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7C49574-78B8-DC41-62B7-1745BD85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32876"/>
            <a:ext cx="3932237" cy="1124524"/>
          </a:xfrm>
        </p:spPr>
        <p:txBody>
          <a:bodyPr/>
          <a:lstStyle/>
          <a:p>
            <a:r>
              <a:rPr lang="en-US" sz="3200" b="1" dirty="0"/>
              <a:t>WRF Model Performance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1C5D5A-F59A-2744-91DB-E712AE8DF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74922" y="685800"/>
            <a:ext cx="6456783" cy="6093011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6EA1E6-E779-DA65-170F-2A0CEDFF0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236" y="2833819"/>
            <a:ext cx="3932237" cy="3811588"/>
          </a:xfrm>
        </p:spPr>
        <p:txBody>
          <a:bodyPr>
            <a:normAutofit/>
          </a:bodyPr>
          <a:lstStyle/>
          <a:p>
            <a:r>
              <a:rPr lang="en-US" sz="2000" dirty="0"/>
              <a:t>WRF-BASE performance: captured well temperature, humidity, wind direction but strongly overestimated windspeed.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C47E0-2DF1-CD20-7D1A-6196EF2D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Impactful Science, Inspiring Solutions.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CF85C-501D-21C9-AF6F-CCEDF367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9B9C34-732A-DC42-ACA9-7BB9F19681B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865A-3A87-4539-B00E-EE25802B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" y="826784"/>
            <a:ext cx="10515600" cy="742604"/>
          </a:xfrm>
        </p:spPr>
        <p:txBody>
          <a:bodyPr>
            <a:noAutofit/>
          </a:bodyPr>
          <a:lstStyle/>
          <a:p>
            <a:r>
              <a:rPr lang="en-US" sz="3200" b="1" dirty="0"/>
              <a:t>WRF Model Performance (Contd.) 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ECC6-B157-4498-B647-C2F13D6F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7" y="1336374"/>
            <a:ext cx="11430000" cy="5394960"/>
          </a:xfrm>
        </p:spPr>
        <p:txBody>
          <a:bodyPr>
            <a:normAutofit/>
          </a:bodyPr>
          <a:lstStyle/>
          <a:p>
            <a:r>
              <a:rPr lang="en-US" sz="2400" dirty="0"/>
              <a:t>Wind nudging consistently reduced wind speed overestimation </a:t>
            </a:r>
          </a:p>
          <a:p>
            <a:r>
              <a:rPr lang="en-US" sz="2400" dirty="0"/>
              <a:t>WRF-NUDGE performance statistics met generally accepted model performance benchmarks.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DA355-3344-4EF3-813A-4146F25B164E}"/>
              </a:ext>
            </a:extLst>
          </p:cNvPr>
          <p:cNvSpPr txBox="1"/>
          <p:nvPr/>
        </p:nvSpPr>
        <p:spPr>
          <a:xfrm>
            <a:off x="585019" y="2647898"/>
            <a:ext cx="4976185" cy="25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Black: observed           </a:t>
            </a:r>
            <a:r>
              <a:rPr lang="en-US" sz="1000" b="1" dirty="0">
                <a:solidFill>
                  <a:srgbClr val="FF0000"/>
                </a:solidFill>
              </a:rPr>
              <a:t>Red:    BASE             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</a:rPr>
              <a:t>Blue: NUDGE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3CB0-09E0-4796-BBD9-FE90BB97E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9" y="2901662"/>
            <a:ext cx="5243543" cy="340219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69AABF-0595-4F12-8951-F99CBB8D2AE1}"/>
              </a:ext>
            </a:extLst>
          </p:cNvPr>
          <p:cNvGraphicFramePr>
            <a:graphicFrameLocks noGrp="1"/>
          </p:cNvGraphicFramePr>
          <p:nvPr/>
        </p:nvGraphicFramePr>
        <p:xfrm>
          <a:off x="6316033" y="3286186"/>
          <a:ext cx="5479724" cy="271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541">
                  <a:extLst>
                    <a:ext uri="{9D8B030D-6E8A-4147-A177-3AD203B41FA5}">
                      <a16:colId xmlns:a16="http://schemas.microsoft.com/office/drawing/2014/main" val="2842782183"/>
                    </a:ext>
                  </a:extLst>
                </a:gridCol>
                <a:gridCol w="1026385">
                  <a:extLst>
                    <a:ext uri="{9D8B030D-6E8A-4147-A177-3AD203B41FA5}">
                      <a16:colId xmlns:a16="http://schemas.microsoft.com/office/drawing/2014/main" val="228555472"/>
                    </a:ext>
                  </a:extLst>
                </a:gridCol>
                <a:gridCol w="914862">
                  <a:extLst>
                    <a:ext uri="{9D8B030D-6E8A-4147-A177-3AD203B41FA5}">
                      <a16:colId xmlns:a16="http://schemas.microsoft.com/office/drawing/2014/main" val="3770405239"/>
                    </a:ext>
                  </a:extLst>
                </a:gridCol>
                <a:gridCol w="1145468">
                  <a:extLst>
                    <a:ext uri="{9D8B030D-6E8A-4147-A177-3AD203B41FA5}">
                      <a16:colId xmlns:a16="http://schemas.microsoft.com/office/drawing/2014/main" val="4061239003"/>
                    </a:ext>
                  </a:extLst>
                </a:gridCol>
                <a:gridCol w="1145468">
                  <a:extLst>
                    <a:ext uri="{9D8B030D-6E8A-4147-A177-3AD203B41FA5}">
                      <a16:colId xmlns:a16="http://schemas.microsoft.com/office/drawing/2014/main" val="1228449613"/>
                    </a:ext>
                  </a:extLst>
                </a:gridCol>
              </a:tblGrid>
              <a:tr h="2816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Bias/MAE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Bias/RMSE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6982632"/>
                  </a:ext>
                </a:extLst>
              </a:tr>
              <a:tr h="582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(K)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Q2 (g/kg)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WD (deg.)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(m/s)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8246437"/>
                  </a:ext>
                </a:extLst>
              </a:tr>
              <a:tr h="366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0.1/1.3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-0.4/0.9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-1.1/39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0.1/1.4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991499"/>
                  </a:ext>
                </a:extLst>
              </a:tr>
              <a:tr h="3993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0.2/1.3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-0.5/1.4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-1.4/40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0.1/1.5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836694"/>
                  </a:ext>
                </a:extLst>
              </a:tr>
              <a:tr h="407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0.2/1.2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-0.5/1.5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-0.5/35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-0.1/1.4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3125323"/>
                  </a:ext>
                </a:extLst>
              </a:tr>
              <a:tr h="391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0.3/1.3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-0.3/1.2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-0.1/35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0.1/1.4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242346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Benchmark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±0.5/2.0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±1.0/2.0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±5/40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±0.5/2.0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129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7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FF3E-3017-4C76-98C8-B5488C1B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Averaged hourly NOx (left) and VOC anthropogenic emissions (right)</a:t>
            </a:r>
            <a:endParaRPr lang="en-US" sz="28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FDB71A-4E6B-741E-63A4-889673C39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636" y="1955329"/>
            <a:ext cx="3507866" cy="37142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54CE9-F1E9-2563-579B-1881A9F7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Impactful Science, Inspiring Solutions.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BAD72-CCDB-E80D-084F-9EDBCB0A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9C34-732A-DC42-ACA9-7BB9F19681B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1ED525-6A2F-0762-05C4-FDB9BE06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104" y="1955328"/>
            <a:ext cx="3402840" cy="3714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1F1850-658B-D6C9-7BDD-AECDB9E1E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12" y="5718887"/>
            <a:ext cx="6723569" cy="7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F03B-DB8C-4842-9804-9E87591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3017"/>
            <a:ext cx="11430000" cy="73152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CAMx</a:t>
            </a:r>
            <a:r>
              <a:rPr lang="en-US" sz="3200" b="1" dirty="0"/>
              <a:t> Model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F5431-9CD2-4D42-90E9-D98907AF7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949" y="914083"/>
            <a:ext cx="5577840" cy="539496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/>
              <a:t>Simulating ozone</a:t>
            </a:r>
          </a:p>
          <a:p>
            <a:pPr>
              <a:buFontTx/>
              <a:buChar char="-"/>
            </a:pPr>
            <a:r>
              <a:rPr lang="en-US" sz="1600" dirty="0"/>
              <a:t>Temporal evolution, exceedance timing: well simulated at both source (Queens College) and downwind area (West Port)</a:t>
            </a:r>
          </a:p>
          <a:p>
            <a:pPr>
              <a:buFontTx/>
              <a:buChar char="-"/>
            </a:pPr>
            <a:r>
              <a:rPr lang="en-US" sz="1600" dirty="0"/>
              <a:t>MDA8 ozone concentrations: positive biases up to 20ppb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19ED3-8F19-45E1-9AEF-B09E3019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590" y="914083"/>
            <a:ext cx="5577840" cy="539496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/>
              <a:t>Simulating ozone precursors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5E17D5-B4AC-43CB-8DF6-FA350122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7" y="2419739"/>
            <a:ext cx="4305751" cy="3877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A54810-3ADF-4CC6-A6A8-72E30124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26" y="1896300"/>
            <a:ext cx="4578938" cy="20029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FE2949-9A41-4788-95C3-8D65158249F6}"/>
              </a:ext>
            </a:extLst>
          </p:cNvPr>
          <p:cNvSpPr txBox="1"/>
          <p:nvPr/>
        </p:nvSpPr>
        <p:spPr>
          <a:xfrm>
            <a:off x="6123510" y="37642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- Formaldehyde (VOC) concentrations: well captured at Westport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(the only site having in-situ data)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E4BD52-DFE1-4E4E-9AFD-BC10BE57A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626" y="4609081"/>
            <a:ext cx="4609552" cy="20147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E3841C-FD36-4235-80F1-31A0D708DE8C}"/>
              </a:ext>
            </a:extLst>
          </p:cNvPr>
          <p:cNvSpPr txBox="1"/>
          <p:nvPr/>
        </p:nvSpPr>
        <p:spPr>
          <a:xfrm>
            <a:off x="5974080" y="136031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- NO</a:t>
            </a:r>
            <a:r>
              <a:rPr lang="en-US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concentrations: consistently overpredicted</a:t>
            </a:r>
          </a:p>
        </p:txBody>
      </p:sp>
    </p:spTree>
    <p:extLst>
      <p:ext uri="{BB962C8B-B14F-4D97-AF65-F5344CB8AC3E}">
        <p14:creationId xmlns:p14="http://schemas.microsoft.com/office/powerpoint/2010/main" val="115189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12F9-767A-4423-8FE7-9C77C1F0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08" y="1435222"/>
            <a:ext cx="11430000" cy="479030"/>
          </a:xfrm>
        </p:spPr>
        <p:txBody>
          <a:bodyPr>
            <a:normAutofit/>
          </a:bodyPr>
          <a:lstStyle/>
          <a:p>
            <a:r>
              <a:rPr lang="en-US" sz="2000" dirty="0"/>
              <a:t>Reduced NOx emission by 22% (REF case) in NYC area based on satellite observations and previous studies</a:t>
            </a:r>
          </a:p>
          <a:p>
            <a:pPr marL="342900" indent="-342900">
              <a:buAutoNum type="arabicParenR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8C1C95-4081-48B8-AEA7-5366783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2" y="635878"/>
            <a:ext cx="11430000" cy="73152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CAMx</a:t>
            </a:r>
            <a:r>
              <a:rPr lang="en-US" sz="3200" b="1" dirty="0"/>
              <a:t> Model Performance after Emissions Adjustment</a:t>
            </a:r>
            <a:endParaRPr lang="en-US" sz="3200" b="1" baseline="-2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8307E-93D6-4778-9666-42DF0EF7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414830"/>
            <a:ext cx="5104629" cy="2255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8A417-57FA-4E30-9120-41ED16EF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572" y="3406451"/>
            <a:ext cx="4994514" cy="2255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6DB504-9BB3-4273-9A6D-B4995749DFE0}"/>
              </a:ext>
            </a:extLst>
          </p:cNvPr>
          <p:cNvSpPr txBox="1"/>
          <p:nvPr/>
        </p:nvSpPr>
        <p:spPr>
          <a:xfrm>
            <a:off x="5970494" y="2480802"/>
            <a:ext cx="5792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Slightly increased ozone concentrations within NYC area -&gt; VOC-limited ozone formation regime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AEA3E-ABCF-42CF-93B9-7F2B040C8ACC}"/>
              </a:ext>
            </a:extLst>
          </p:cNvPr>
          <p:cNvSpPr txBox="1"/>
          <p:nvPr/>
        </p:nvSpPr>
        <p:spPr>
          <a:xfrm>
            <a:off x="428702" y="2480802"/>
            <a:ext cx="5420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Improved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CAMx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model  performance in simulating NO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3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F14D91-24B4-3A85-33BF-B512DF21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368"/>
            <a:ext cx="10515600" cy="742604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Diurnal Cycle of Ozone and NO</a:t>
            </a:r>
            <a:r>
              <a:rPr lang="en-US" sz="3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Concentrations </a:t>
            </a:r>
            <a:endParaRPr lang="en-US" sz="3200" b="1" dirty="0"/>
          </a:p>
        </p:txBody>
      </p:sp>
      <p:pic>
        <p:nvPicPr>
          <p:cNvPr id="6" name="Content Placeholder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4072771D-BCAB-7C0C-1474-B76E2CA1C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815353"/>
            <a:ext cx="11663083" cy="408207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2808E-07C7-7592-A828-3E83A7ED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747"/>
            <a:ext cx="1219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Impactful Science, Inspiring Solutions.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90F9E-6E6A-1634-7660-FCCEF913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08" y="6490747"/>
            <a:ext cx="2743200" cy="3651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9B9C34-732A-DC42-ACA9-7BB9F19681B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1-23 DRI State Budget Presentation- WORKING DRAFT" id="{CF6651B6-0E99-274A-8A70-32D339624063}" vid="{2160F5E9-A208-9C45-93A0-EA619040E7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DD93335D21249965521001B59837E" ma:contentTypeVersion="6" ma:contentTypeDescription="Create a new document." ma:contentTypeScope="" ma:versionID="830384ae18c57a8da4b8b5b6f9e78f05">
  <xsd:schema xmlns:xsd="http://www.w3.org/2001/XMLSchema" xmlns:xs="http://www.w3.org/2001/XMLSchema" xmlns:p="http://schemas.microsoft.com/office/2006/metadata/properties" xmlns:ns2="35457019-9a97-46ba-b123-5408c2c03369" xmlns:ns3="0752e800-ffe8-4614-9237-6095556b5510" targetNamespace="http://schemas.microsoft.com/office/2006/metadata/properties" ma:root="true" ma:fieldsID="ac09e3a22943a2f9ec3cbfc0b5f486e9" ns2:_="" ns3:_="">
    <xsd:import namespace="35457019-9a97-46ba-b123-5408c2c03369"/>
    <xsd:import namespace="0752e800-ffe8-4614-9237-6095556b55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57019-9a97-46ba-b123-5408c2c03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2e800-ffe8-4614-9237-6095556b55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9B3E1-C3B5-4A5C-AF1B-8BC18A3F672F}">
  <ds:schemaRefs>
    <ds:schemaRef ds:uri="35457019-9a97-46ba-b123-5408c2c03369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752e800-ffe8-4614-9237-6095556b5510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BAFDDE-6AD5-42FD-B56E-17391C99E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457019-9a97-46ba-b123-5408c2c03369"/>
    <ds:schemaRef ds:uri="0752e800-ffe8-4614-9237-6095556b5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1C26EE-FD1B-47E4-A013-0A9CF676C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12590</TotalTime>
  <Words>815</Words>
  <Application>Microsoft Office PowerPoint</Application>
  <PresentationFormat>Widescreen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Sensitivity of Ozone to Emission Reductions in the New York City (NYC)</vt:lpstr>
      <vt:lpstr>PowerPoint Presentation</vt:lpstr>
      <vt:lpstr>Methodology</vt:lpstr>
      <vt:lpstr>WRF Model Performance</vt:lpstr>
      <vt:lpstr>WRF Model Performance (Contd.)  </vt:lpstr>
      <vt:lpstr>Averaged hourly NOx (left) and VOC anthropogenic emissions (right)</vt:lpstr>
      <vt:lpstr>CAMx Model Performance</vt:lpstr>
      <vt:lpstr>CAMx Model Performance after Emissions Adjustment</vt:lpstr>
      <vt:lpstr>Diurnal Cycle of Ozone and NO2 Concentrations </vt:lpstr>
      <vt:lpstr>Model Performance Statistics for the REF Case</vt:lpstr>
      <vt:lpstr>CAMx Model Performance (cont.):</vt:lpstr>
      <vt:lpstr>Source Contributions on Exceedance Days Using APCA tool in CAMx</vt:lpstr>
      <vt:lpstr>Ozone sensitivity to 50% anthropogenic emission reductions</vt:lpstr>
      <vt:lpstr>Summary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Justin Broglio</dc:creator>
  <cp:lastModifiedBy>Naresh Kumar</cp:lastModifiedBy>
  <cp:revision>336</cp:revision>
  <dcterms:created xsi:type="dcterms:W3CDTF">2020-01-28T14:17:09Z</dcterms:created>
  <dcterms:modified xsi:type="dcterms:W3CDTF">2022-10-18T01:45:03Z</dcterms:modified>
</cp:coreProperties>
</file>