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27F_46BF4184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0" r:id="rId4"/>
  </p:sldMasterIdLst>
  <p:notesMasterIdLst>
    <p:notesMasterId r:id="rId28"/>
  </p:notesMasterIdLst>
  <p:handoutMasterIdLst>
    <p:handoutMasterId r:id="rId29"/>
  </p:handoutMasterIdLst>
  <p:sldIdLst>
    <p:sldId id="493" r:id="rId5"/>
    <p:sldId id="589" r:id="rId6"/>
    <p:sldId id="614" r:id="rId7"/>
    <p:sldId id="615" r:id="rId8"/>
    <p:sldId id="625" r:id="rId9"/>
    <p:sldId id="626" r:id="rId10"/>
    <p:sldId id="617" r:id="rId11"/>
    <p:sldId id="637" r:id="rId12"/>
    <p:sldId id="630" r:id="rId13"/>
    <p:sldId id="632" r:id="rId14"/>
    <p:sldId id="631" r:id="rId15"/>
    <p:sldId id="634" r:id="rId16"/>
    <p:sldId id="635" r:id="rId17"/>
    <p:sldId id="636" r:id="rId18"/>
    <p:sldId id="638" r:id="rId19"/>
    <p:sldId id="633" r:id="rId20"/>
    <p:sldId id="629" r:id="rId21"/>
    <p:sldId id="639" r:id="rId22"/>
    <p:sldId id="640" r:id="rId23"/>
    <p:sldId id="641" r:id="rId24"/>
    <p:sldId id="642" r:id="rId25"/>
    <p:sldId id="586" r:id="rId26"/>
    <p:sldId id="627" r:id="rId27"/>
  </p:sldIdLst>
  <p:sldSz cx="9144000" cy="6858000" type="screen4x3"/>
  <p:notesSz cx="6881813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Helvetica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F905E57-6F7D-F963-72D5-744DF201E96A}" name="Efstathiou, Christos" initials="EC" userId="S::chef@ad.unc.edu::8a5025c4-6d6a-4455-93f7-a20a98f3234f" providerId="AD"/>
  <p188:author id="{69F88895-4FCB-0B12-E1E0-140BE4375AEB}" name="Adams, Liz" initials="AL" userId="S::lizadams@ad.unc.edu::9d2b8eb0-106e-423c-8e5a-342ea4d3647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1FB4E6-4C5F-E744-A290-F7B19B3D17B5}" v="3367" dt="2022-10-20T17:46:35.072"/>
    <p1510:client id="{C008184A-BF17-3458-C58E-450EAE3DC861}" v="270" dt="2022-10-20T19:28:58.1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05"/>
    <p:restoredTop sz="86395"/>
  </p:normalViewPr>
  <p:slideViewPr>
    <p:cSldViewPr snapToGrid="0">
      <p:cViewPr>
        <p:scale>
          <a:sx n="200" d="100"/>
          <a:sy n="200" d="100"/>
        </p:scale>
        <p:origin x="144" y="-35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3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2" y="0"/>
      </p:cViewPr>
      <p:guideLst/>
    </p:cSldViewPr>
  </p:notesViewPr>
  <p:gridSpacing cx="72237" cy="72237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comments/modernComment_27F_46BF418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BDE65A3-3444-4211-919B-0558264AAF85}" authorId="{2F905E57-6F7D-F963-72D5-744DF201E96A}" created="2022-10-20T17:06:42.02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186939268" sldId="639"/>
      <ac:spMk id="3" creationId="{76BE2524-F83C-6C09-5279-F4E33B1861CE}"/>
    </ac:deMkLst>
    <p188:replyLst>
      <p188:reply id="{14A9EDDF-62DD-9449-BD87-B8408092423E}" authorId="{69F88895-4FCB-0B12-E1E0-140BE4375AEB}" created="2022-10-20T17:46:34.994">
        <p188:txBody>
          <a:bodyPr/>
          <a:lstStyle/>
          <a:p>
            <a:r>
              <a:rPr lang="en-US"/>
              <a:t>[@Efstathiou, Christos] - thanks, I removed it
</a:t>
            </a:r>
          </a:p>
        </p188:txBody>
      </p188:reply>
    </p188:replyLst>
    <p188:txBody>
      <a:bodyPr/>
      <a:lstStyle/>
      <a:p>
        <a:r>
          <a:rPr lang="en-US"/>
          <a:t>[@Adams, Liz] Not sure if you want to blur or even better remove the ssh shell line. 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E8503B8-9DF2-1943-A3AC-D8AA86BD9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4120" y="8896844"/>
            <a:ext cx="404191" cy="31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91" tIns="46903" rIns="92191" bIns="46903" anchor="ctr">
            <a:spAutoFit/>
          </a:bodyPr>
          <a:lstStyle>
            <a:lvl1pPr defTabSz="928688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28688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28688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28688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28688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B951A594-76B7-A744-BBE2-901B8653AE0C}" type="slidenum">
              <a:rPr lang="en-US" altLang="en-US" sz="1400"/>
              <a:pPr algn="r"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16C4C9C-BE6B-1543-8954-F9C730193A6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6329" y="4414838"/>
            <a:ext cx="5049156" cy="4184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191" tIns="46903" rIns="92191" bIns="469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F04202A-F0BE-E44D-BD1D-8C75664BA0B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9188" y="696913"/>
            <a:ext cx="4646612" cy="3486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66B3FCA3-A00F-3B42-81CD-848539902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4119" y="8896843"/>
            <a:ext cx="404192" cy="31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91" tIns="46903" rIns="92191" bIns="46903" anchor="ctr">
            <a:spAutoFit/>
          </a:bodyPr>
          <a:lstStyle>
            <a:lvl1pPr defTabSz="928688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28688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28688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28688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28688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58C134F7-74B6-FA42-B1C7-2F9DEB662D5C}" type="slidenum">
              <a:rPr lang="en-US" altLang="en-US" sz="1400"/>
              <a:pPr algn="r"/>
              <a:t>‹#›</a:t>
            </a:fld>
            <a:endParaRPr lang="en-US" alt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-107" charset="0"/>
        <a:ea typeface="ＭＳ Ｐゴシック" pitchFamily="-107" charset="-128"/>
        <a:cs typeface="ＭＳ Ｐゴシック" pitchFamily="-107" charset="-128"/>
      </a:defRPr>
    </a:lvl1pPr>
    <a:lvl2pPr marL="455613"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-107" charset="0"/>
        <a:ea typeface="ＭＳ Ｐゴシック" pitchFamily="-107" charset="-128"/>
        <a:cs typeface="+mn-cs"/>
      </a:defRPr>
    </a:lvl2pPr>
    <a:lvl3pPr marL="911225"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-107" charset="0"/>
        <a:ea typeface="ＭＳ Ｐゴシック" pitchFamily="-107" charset="-128"/>
        <a:cs typeface="+mn-cs"/>
      </a:defRPr>
    </a:lvl3pPr>
    <a:lvl4pPr marL="1366838"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-107" charset="0"/>
        <a:ea typeface="ＭＳ Ｐゴシック" pitchFamily="-107" charset="-128"/>
        <a:cs typeface="+mn-cs"/>
      </a:defRPr>
    </a:lvl4pPr>
    <a:lvl5pPr marL="1822450"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Wallgardening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6355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060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528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753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A95F6170-EF6D-3748-AFAF-C2A5C0B8F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7850" y="6510338"/>
            <a:ext cx="7096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28750" y="3536950"/>
            <a:ext cx="6664325" cy="2039938"/>
          </a:xfrm>
        </p:spPr>
        <p:txBody>
          <a:bodyPr/>
          <a:lstStyle>
            <a:lvl1pPr marL="0" indent="0" algn="ctr">
              <a:spcBef>
                <a:spcPct val="0"/>
              </a:spcBef>
              <a:buFont typeface="Helvetica CY" pitchFamily="-107" charset="-52"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65188" y="2057400"/>
            <a:ext cx="7772400" cy="1143000"/>
          </a:xfrm>
        </p:spPr>
        <p:txBody>
          <a:bodyPr anchorCtr="1"/>
          <a:lstStyle>
            <a:lvl1pPr algn="ctr">
              <a:lnSpc>
                <a:spcPct val="95000"/>
              </a:lnSpc>
              <a:defRPr sz="360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32448F-56AA-F34D-B520-58EE5047CC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85611" y="5814598"/>
            <a:ext cx="4784912" cy="67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49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008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4000" y="73025"/>
            <a:ext cx="2124075" cy="6315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013" y="73025"/>
            <a:ext cx="6224587" cy="6315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6238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3575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0150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4338" y="1358900"/>
            <a:ext cx="4079875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358900"/>
            <a:ext cx="4081462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1847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81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7726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205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20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057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4211D16-2747-C843-B96B-E9359570A8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14338" y="1358900"/>
            <a:ext cx="831373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927F146-4E86-5443-A34E-D4DB1E9FA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7850" y="6510338"/>
            <a:ext cx="7096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20254BA-EB71-9F49-BFDC-B2ED25CF9E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7013" y="73025"/>
            <a:ext cx="62404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427191" name="Text Box 183">
            <a:extLst>
              <a:ext uri="{FF2B5EF4-FFF2-40B4-BE49-F238E27FC236}">
                <a16:creationId xmlns:a16="http://schemas.microsoft.com/office/drawing/2014/main" id="{67C1F28C-DCBA-C64C-80E5-4435D3D3B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7263" y="6569075"/>
            <a:ext cx="400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l"/>
            <a:fld id="{0F871323-C789-814F-9993-C39C4400BBAD}" type="slidenum">
              <a:rPr lang="en-US" altLang="en-US" sz="1400">
                <a:solidFill>
                  <a:schemeClr val="bg1"/>
                </a:solidFill>
              </a:rPr>
              <a:pPr algn="l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FEDA45-2B30-2046-88D6-35B1EA8E0F5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935236" y="73025"/>
            <a:ext cx="2139191" cy="3020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EAFD39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EAFD39"/>
          </a:solidFill>
          <a:latin typeface="Helvetica" pitchFamily="-107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EAFD39"/>
          </a:solidFill>
          <a:latin typeface="Helvetica" pitchFamily="-107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EAFD39"/>
          </a:solidFill>
          <a:latin typeface="Helvetica" pitchFamily="-107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EAFD39"/>
          </a:solidFill>
          <a:latin typeface="Helvetica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EAFD39"/>
          </a:solidFill>
          <a:latin typeface="Helvetica" pitchFamily="-107" charset="0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EAFD39"/>
          </a:solidFill>
          <a:latin typeface="Helvetica" pitchFamily="-107" charset="0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EAFD39"/>
          </a:solidFill>
          <a:latin typeface="Helvetica" pitchFamily="-107" charset="0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EAFD39"/>
          </a:solidFill>
          <a:latin typeface="Helvetica" pitchFamily="-107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chemeClr val="bg1"/>
        </a:buClr>
        <a:buFont typeface="Helvetica CY" pitchFamily="2" charset="0"/>
        <a:buChar char="•"/>
        <a:defRPr sz="2400">
          <a:solidFill>
            <a:schemeClr val="bg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Helvetica CY" pitchFamily="2" charset="0"/>
        <a:buChar char="–"/>
        <a:defRPr sz="2000">
          <a:solidFill>
            <a:schemeClr val="bg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Helvetica CY" pitchFamily="2" charset="0"/>
        <a:buChar char="•"/>
        <a:defRPr>
          <a:solidFill>
            <a:schemeClr val="bg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Helvetica CY" pitchFamily="2" charset="0"/>
        <a:buChar char="–"/>
        <a:defRPr sz="1600">
          <a:solidFill>
            <a:schemeClr val="bg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Helvetica CY" pitchFamily="2" charset="0"/>
        <a:buChar char="»"/>
        <a:defRPr sz="1600">
          <a:solidFill>
            <a:schemeClr val="bg1"/>
          </a:solidFill>
          <a:latin typeface="+mn-lt"/>
          <a:ea typeface="ＭＳ Ｐゴシック" pitchFamily="-107" charset="-128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Helvetica CY" pitchFamily="-107" charset="-52"/>
        <a:buChar char="»"/>
        <a:defRPr sz="1600">
          <a:solidFill>
            <a:schemeClr val="bg1"/>
          </a:solidFill>
          <a:latin typeface="+mn-lt"/>
          <a:ea typeface="ＭＳ Ｐゴシック" pitchFamily="-107" charset="-128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Helvetica CY" pitchFamily="-107" charset="-52"/>
        <a:buChar char="»"/>
        <a:defRPr sz="1600">
          <a:solidFill>
            <a:schemeClr val="bg1"/>
          </a:solidFill>
          <a:latin typeface="+mn-lt"/>
          <a:ea typeface="ＭＳ Ｐゴシック" pitchFamily="-107" charset="-128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Helvetica CY" pitchFamily="-107" charset="-52"/>
        <a:buChar char="»"/>
        <a:defRPr sz="1600">
          <a:solidFill>
            <a:schemeClr val="bg1"/>
          </a:solidFill>
          <a:latin typeface="+mn-lt"/>
          <a:ea typeface="ＭＳ Ｐゴシック" pitchFamily="-107" charset="-128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Helvetica CY" pitchFamily="-107" charset="-52"/>
        <a:buChar char="»"/>
        <a:defRPr sz="1600">
          <a:solidFill>
            <a:schemeClr val="bg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7F_46BF418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yclecloud_slurm.sh/" TargetMode="External"/><Relationship Id="rId2" Type="http://schemas.openxmlformats.org/officeDocument/2006/relationships/hyperlink" Target="https://slurm.schedmd.com/squeue.html#SECTION_JOB-STATE-CODE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gbWqHWAeNoFUeYuK6" TargetMode="External"/><Relationship Id="rId2" Type="http://schemas.openxmlformats.org/officeDocument/2006/relationships/hyperlink" Target="https://github.com/CMASCenter/modeling-in-the-cloud/wiki/Modeling-in-the-Cloud-Workgroup-Charte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yclecloud-cmaq.readthedocs.io/en/lates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cluster-cmaq.readthedocs.io/en/latest/index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registry.opendata.aws/cmas-data-warehous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yclecloud-cmaq.readthedocs.io/en/latest/user_guide_cyclecloud/cmaq-vm/index.html" TargetMode="External"/><Relationship Id="rId3" Type="http://schemas.openxmlformats.org/officeDocument/2006/relationships/hyperlink" Target="https://cyclecloud-cmaq.readthedocs.io/en/latest/user_guide_cyclecloud/demo/index.html" TargetMode="External"/><Relationship Id="rId7" Type="http://schemas.openxmlformats.org/officeDocument/2006/relationships/hyperlink" Target="https://cyclecloud-cmaq.readthedocs.io/en/latest/user_guide_cyclecloud/System-Req/index.html" TargetMode="External"/><Relationship Id="rId2" Type="http://schemas.openxmlformats.org/officeDocument/2006/relationships/hyperlink" Target="https://pcluster-cmaq.readthedocs.io/en/latest/user_guide_pcluster/demo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cluster-cmaq.readthedocs.io/en/latest/user_guide_pcluster/System-Req/index.html" TargetMode="External"/><Relationship Id="rId5" Type="http://schemas.openxmlformats.org/officeDocument/2006/relationships/hyperlink" Target="https://cyclecloud-cmaq.readthedocs.io/en/latest/user_guide_cyclecloud/help/index.html" TargetMode="External"/><Relationship Id="rId10" Type="http://schemas.openxmlformats.org/officeDocument/2006/relationships/hyperlink" Target="https://pcluster-cmaq.readthedocs.io/en/latest/user_guide_pcluster/install/index.html" TargetMode="External"/><Relationship Id="rId4" Type="http://schemas.openxmlformats.org/officeDocument/2006/relationships/hyperlink" Target="https://pcluster-cmaq.readthedocs.io/en/latest/user_guide_pcluster/help/index.html" TargetMode="External"/><Relationship Id="rId9" Type="http://schemas.openxmlformats.org/officeDocument/2006/relationships/hyperlink" Target="https://pcluster-cmaq.readthedocs.io/en/latest/user_guide_pcluster/cmaq-cluster/index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yclecloud-cmaq.readthedocs.io/en/latest/user_guide_cyclecloud/output/index.html" TargetMode="External"/><Relationship Id="rId7" Type="http://schemas.openxmlformats.org/officeDocument/2006/relationships/hyperlink" Target="https://cyclecloud-cmaq.readthedocs.io/en/latest/user_guide_cyclecloud/Performance-Opt/index.html" TargetMode="External"/><Relationship Id="rId2" Type="http://schemas.openxmlformats.org/officeDocument/2006/relationships/hyperlink" Target="https://pcluster-cmaq.readthedocs.io/en/latest/user_guide_pcluster/output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cluster-cmaq.readthedocs.io/en/latest/user_guide_pcluster/Performance-Opt/index.html" TargetMode="External"/><Relationship Id="rId5" Type="http://schemas.openxmlformats.org/officeDocument/2006/relationships/hyperlink" Target="https://cyclecloud-cmaq.readthedocs.io/en/latest/user_guide_cyclecloud/logout/index.html" TargetMode="External"/><Relationship Id="rId4" Type="http://schemas.openxmlformats.org/officeDocument/2006/relationships/hyperlink" Target="https://pcluster-cmaq.readthedocs.io/en/latest/user_guide_pcluster/logout/index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8B7A0-B5E7-415E-BC5C-5BA88E0BA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727" y="1281546"/>
            <a:ext cx="8332546" cy="13841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Tutorials: CMAQ on AWS and Azure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A6D3D0-39D9-4FB9-921A-314BDDBA5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633" y="2551066"/>
            <a:ext cx="9146633" cy="3025388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endParaRPr lang="en-US" i="1" dirty="0"/>
          </a:p>
          <a:p>
            <a:r>
              <a:rPr lang="en-CA" sz="2850" dirty="0"/>
              <a:t>Elizabeth Adams</a:t>
            </a:r>
            <a:r>
              <a:rPr lang="en-CA" sz="2850" baseline="30000" dirty="0"/>
              <a:t>1</a:t>
            </a:r>
            <a:r>
              <a:rPr lang="en-CA" sz="2850" b="0" dirty="0"/>
              <a:t>, </a:t>
            </a:r>
            <a:r>
              <a:rPr lang="en-CA" sz="2850" dirty="0"/>
              <a:t>Christos Efstathiou</a:t>
            </a:r>
            <a:r>
              <a:rPr lang="en-CA" sz="2850" baseline="30000" dirty="0"/>
              <a:t>1</a:t>
            </a:r>
            <a:r>
              <a:rPr lang="en-CA" sz="2850" b="0" dirty="0"/>
              <a:t>, Carlie Coats</a:t>
            </a:r>
            <a:r>
              <a:rPr lang="en-CA" sz="2850" b="0" baseline="30000" dirty="0"/>
              <a:t>1</a:t>
            </a:r>
            <a:r>
              <a:rPr lang="en-CA" sz="2850" b="0" dirty="0"/>
              <a:t>, Robert Zelt</a:t>
            </a:r>
            <a:r>
              <a:rPr lang="en-CA" sz="2850" b="0" baseline="30000" dirty="0"/>
              <a:t>2</a:t>
            </a:r>
            <a:r>
              <a:rPr lang="en-CA" sz="2850" b="0" dirty="0"/>
              <a:t>, </a:t>
            </a:r>
            <a:endParaRPr lang="en-US" sz="3200" b="0" dirty="0"/>
          </a:p>
          <a:p>
            <a:r>
              <a:rPr lang="en-CA" sz="2850" b="0" dirty="0"/>
              <a:t>Mark Reed</a:t>
            </a:r>
            <a:r>
              <a:rPr lang="en-CA" sz="2850" b="0" baseline="30000" dirty="0"/>
              <a:t>2</a:t>
            </a:r>
            <a:r>
              <a:rPr lang="en-CA" sz="2850" b="0" dirty="0"/>
              <a:t>, John McGee</a:t>
            </a:r>
            <a:r>
              <a:rPr lang="en-CA" sz="2850" b="0" baseline="30000" dirty="0"/>
              <a:t>2</a:t>
            </a:r>
            <a:r>
              <a:rPr lang="en-CA" sz="2850" b="0" dirty="0"/>
              <a:t>, Saravanan Arunachalam</a:t>
            </a:r>
            <a:r>
              <a:rPr lang="en-CA" sz="2850" b="0" baseline="30000" dirty="0"/>
              <a:t>1</a:t>
            </a:r>
            <a:endParaRPr lang="en-CA" sz="2175" b="0" i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175" i="1" baseline="30000" dirty="0"/>
              <a:t>1</a:t>
            </a:r>
            <a:r>
              <a:rPr lang="en-US" sz="2175" i="1" dirty="0"/>
              <a:t>Institute for the Environment, The University of North Carolina at Chapel Hill, NC, USA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175" i="1" baseline="30000" dirty="0"/>
              <a:t>2</a:t>
            </a:r>
            <a:r>
              <a:rPr lang="en-US" sz="2175" i="1" dirty="0"/>
              <a:t>Information Technology Services, The University of North Carolina at Chapel Hill, NC, USA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175" dirty="0"/>
          </a:p>
          <a:p>
            <a:r>
              <a:rPr lang="en-US" sz="2175" dirty="0"/>
              <a:t>Presented at</a:t>
            </a:r>
          </a:p>
          <a:p>
            <a:r>
              <a:rPr lang="en-US" sz="2175" dirty="0"/>
              <a:t>The 21</a:t>
            </a:r>
            <a:r>
              <a:rPr lang="en-US" sz="2175" baseline="30000" dirty="0"/>
              <a:t>st</a:t>
            </a:r>
            <a:r>
              <a:rPr lang="en-US" sz="2175" dirty="0"/>
              <a:t> Annual CMAS Conference, Oct.19,  Chapel Hill, NC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261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C2CD6-BF6A-B83D-EA34-2B3F7C77E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AWS </a:t>
            </a:r>
            <a:r>
              <a:rPr lang="en-US" dirty="0"/>
              <a:t>Workflow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35C3E-3DA9-F048-70D0-9B75F2B2B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58900"/>
            <a:ext cx="9144000" cy="5029200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ea typeface="ＭＳ Ｐゴシック"/>
              </a:rPr>
              <a:t>Step 1. Create a virtual environment on a </a:t>
            </a:r>
            <a:r>
              <a:rPr lang="en-US" err="1">
                <a:ea typeface="ＭＳ Ｐゴシック"/>
              </a:rPr>
              <a:t>linux</a:t>
            </a:r>
            <a:r>
              <a:rPr lang="en-US">
                <a:ea typeface="ＭＳ Ｐゴシック"/>
              </a:rPr>
              <a:t> machine to install AWS 3.0 CLI</a:t>
            </a:r>
          </a:p>
          <a:p>
            <a:pPr marL="0" indent="0">
              <a:buNone/>
            </a:pPr>
            <a:r>
              <a:rPr lang="en-US">
                <a:ea typeface="ＭＳ Ｐゴシック"/>
              </a:rPr>
              <a:t>Step 2. Configure cluster using AWS 3.0 CLI</a:t>
            </a:r>
          </a:p>
          <a:p>
            <a:pPr marL="0" indent="0">
              <a:buNone/>
            </a:pPr>
            <a:r>
              <a:rPr lang="en-US">
                <a:ea typeface="ＭＳ Ｐゴシック"/>
              </a:rPr>
              <a:t>	</a:t>
            </a:r>
            <a:r>
              <a:rPr lang="en-US" sz="1800" err="1">
                <a:latin typeface="Menlo"/>
                <a:ea typeface="ＭＳ Ｐゴシック"/>
              </a:rPr>
              <a:t>pcluster</a:t>
            </a:r>
            <a:r>
              <a:rPr lang="en-US" sz="1800">
                <a:latin typeface="Menlo"/>
                <a:ea typeface="ＭＳ Ｐゴシック"/>
              </a:rPr>
              <a:t> configure –config your-</a:t>
            </a:r>
            <a:r>
              <a:rPr lang="en-US" sz="1800" err="1">
                <a:latin typeface="Menlo"/>
                <a:ea typeface="ＭＳ Ｐゴシック"/>
              </a:rPr>
              <a:t>cmaq.yaml</a:t>
            </a:r>
            <a:endParaRPr lang="en-US" sz="1800">
              <a:latin typeface="Menlo"/>
              <a:ea typeface="ＭＳ Ｐゴシック"/>
            </a:endParaRPr>
          </a:p>
          <a:p>
            <a:pPr marL="0" indent="0">
              <a:buNone/>
            </a:pPr>
            <a:r>
              <a:rPr lang="en-US">
                <a:ea typeface="ＭＳ Ｐゴシック"/>
              </a:rPr>
              <a:t>Step 3. Edit YAML file to use snapshot with pre-loaded software and </a:t>
            </a:r>
            <a:r>
              <a:rPr lang="en-US" err="1">
                <a:ea typeface="ＭＳ Ｐゴシック"/>
              </a:rPr>
              <a:t>lustre</a:t>
            </a:r>
            <a:r>
              <a:rPr lang="en-US">
                <a:ea typeface="ＭＳ Ｐゴシック"/>
              </a:rPr>
              <a:t> filesystem.</a:t>
            </a:r>
          </a:p>
          <a:p>
            <a:pPr marL="0" indent="0">
              <a:buNone/>
            </a:pPr>
            <a:r>
              <a:rPr lang="en-US">
                <a:ea typeface="ＭＳ Ｐゴシック"/>
              </a:rPr>
              <a:t>Step 4. Create Cluster and login to head node using AWS 3.0 CLI</a:t>
            </a:r>
          </a:p>
          <a:p>
            <a:pPr marL="0" indent="0">
              <a:buNone/>
            </a:pPr>
            <a:r>
              <a:rPr lang="en-US">
                <a:ea typeface="ＭＳ Ｐゴシック"/>
              </a:rPr>
              <a:t>Step 5. Verify the CMAQ software install and input data on </a:t>
            </a:r>
            <a:r>
              <a:rPr lang="en-US" err="1">
                <a:ea typeface="ＭＳ Ｐゴシック"/>
              </a:rPr>
              <a:t>lustre</a:t>
            </a:r>
            <a:endParaRPr lang="en-US">
              <a:ea typeface="ＭＳ Ｐゴシック"/>
            </a:endParaRPr>
          </a:p>
          <a:p>
            <a:pPr marL="0" indent="0">
              <a:buNone/>
            </a:pPr>
            <a:r>
              <a:rPr lang="en-US">
                <a:ea typeface="ＭＳ Ｐゴシック"/>
              </a:rPr>
              <a:t>Step 6. Run CMAQ by submitting to SLURM queue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266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88A7-819D-AEAE-06B6-991290D1D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Workflow</a:t>
            </a:r>
          </a:p>
        </p:txBody>
      </p:sp>
      <p:pic>
        <p:nvPicPr>
          <p:cNvPr id="5" name="Content Placeholder 4" descr="Graphical user interface, application, email&#10;&#10;Description automatically generated">
            <a:extLst>
              <a:ext uri="{FF2B5EF4-FFF2-40B4-BE49-F238E27FC236}">
                <a16:creationId xmlns:a16="http://schemas.microsoft.com/office/drawing/2014/main" id="{8349AF89-2B25-2E73-9C0E-2F23D11FCE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131" y="3619807"/>
            <a:ext cx="8313737" cy="286610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3390D-6A8E-DA10-EB1F-89AEB7316D4A}"/>
              </a:ext>
            </a:extLst>
          </p:cNvPr>
          <p:cNvSpPr txBox="1"/>
          <p:nvPr/>
        </p:nvSpPr>
        <p:spPr>
          <a:xfrm>
            <a:off x="227013" y="768099"/>
            <a:ext cx="77327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Step 1. Create Virtual Machine to host the Cycle Cloud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Step 2. Use host interface to configure and create new slurm cluster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Step 3. Login to scheduler node using </a:t>
            </a:r>
            <a:r>
              <a:rPr lang="en-US" dirty="0" err="1">
                <a:solidFill>
                  <a:schemeClr val="bg1"/>
                </a:solidFill>
              </a:rPr>
              <a:t>ssh</a:t>
            </a:r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dirty="0">
                <a:solidFill>
                  <a:schemeClr val="bg1"/>
                </a:solidFill>
              </a:rPr>
              <a:t>Step 4. Install underlying libraries and CMAQ software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Step 5. Copy input data from S3 Bucket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Step 6. Run CMAQ by submitting to SLURM queue</a:t>
            </a:r>
          </a:p>
        </p:txBody>
      </p:sp>
    </p:spTree>
    <p:extLst>
      <p:ext uri="{BB962C8B-B14F-4D97-AF65-F5344CB8AC3E}">
        <p14:creationId xmlns:p14="http://schemas.microsoft.com/office/powerpoint/2010/main" val="2138468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8B7A3-C8A6-051C-4A98-DC33CAA4F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Configure/Edit Cycle Cloud</a:t>
            </a:r>
          </a:p>
        </p:txBody>
      </p:sp>
      <p:pic>
        <p:nvPicPr>
          <p:cNvPr id="14" name="Content Placeholder 13" descr="Graphical user interface, application, email&#10;&#10;Description automatically generated">
            <a:extLst>
              <a:ext uri="{FF2B5EF4-FFF2-40B4-BE49-F238E27FC236}">
                <a16:creationId xmlns:a16="http://schemas.microsoft.com/office/drawing/2014/main" id="{EE0836B4-D689-2B90-008E-8738C37DFE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7504" y="562814"/>
            <a:ext cx="7691189" cy="6295186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A08AC2-75B7-3810-013F-0B2781A098CD}"/>
              </a:ext>
            </a:extLst>
          </p:cNvPr>
          <p:cNvSpPr txBox="1"/>
          <p:nvPr/>
        </p:nvSpPr>
        <p:spPr>
          <a:xfrm>
            <a:off x="6018212" y="1780781"/>
            <a:ext cx="22142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HPC VM Type:</a:t>
            </a:r>
          </a:p>
          <a:p>
            <a:r>
              <a:rPr lang="en-US" dirty="0"/>
              <a:t>HB120rs_v3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105050F3-CAE2-D7BE-3F14-3D7B1E551872}"/>
              </a:ext>
            </a:extLst>
          </p:cNvPr>
          <p:cNvSpPr/>
          <p:nvPr/>
        </p:nvSpPr>
        <p:spPr bwMode="auto">
          <a:xfrm>
            <a:off x="5719616" y="3575621"/>
            <a:ext cx="269963" cy="484632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-107" charset="0"/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26551562-4258-35E9-97A8-9F6A107E3C92}"/>
              </a:ext>
            </a:extLst>
          </p:cNvPr>
          <p:cNvSpPr/>
          <p:nvPr/>
        </p:nvSpPr>
        <p:spPr bwMode="auto">
          <a:xfrm>
            <a:off x="5664306" y="2127146"/>
            <a:ext cx="269963" cy="484632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-107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68F32D-24C8-1E70-927C-F289B5466FAD}"/>
              </a:ext>
            </a:extLst>
          </p:cNvPr>
          <p:cNvSpPr txBox="1"/>
          <p:nvPr/>
        </p:nvSpPr>
        <p:spPr>
          <a:xfrm>
            <a:off x="6129058" y="3402439"/>
            <a:ext cx="24096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 HPC Cores</a:t>
            </a:r>
          </a:p>
          <a:p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013417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3F3E9-6232-0E55-D966-E4C5D3193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Configure/Edit Cycle Cloud</a:t>
            </a:r>
          </a:p>
        </p:txBody>
      </p:sp>
      <p:pic>
        <p:nvPicPr>
          <p:cNvPr id="5" name="Content Placeholder 4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FF2450A7-D9D6-627E-4BFE-8350DF0DEF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9907" y="702238"/>
            <a:ext cx="7364186" cy="612359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BFA830-A00F-22FB-CCB4-D4DDC3E8A35D}"/>
              </a:ext>
            </a:extLst>
          </p:cNvPr>
          <p:cNvSpPr txBox="1"/>
          <p:nvPr/>
        </p:nvSpPr>
        <p:spPr>
          <a:xfrm>
            <a:off x="4187281" y="3886200"/>
            <a:ext cx="3451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Azure File System /data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35DB34-0D53-CC08-AE96-45610D163431}"/>
              </a:ext>
            </a:extLst>
          </p:cNvPr>
          <p:cNvSpPr txBox="1"/>
          <p:nvPr/>
        </p:nvSpPr>
        <p:spPr>
          <a:xfrm>
            <a:off x="4572000" y="2237015"/>
            <a:ext cx="2871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Shared File System</a:t>
            </a:r>
          </a:p>
        </p:txBody>
      </p:sp>
    </p:spTree>
    <p:extLst>
      <p:ext uri="{BB962C8B-B14F-4D97-AF65-F5344CB8AC3E}">
        <p14:creationId xmlns:p14="http://schemas.microsoft.com/office/powerpoint/2010/main" val="4228236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864AB-36F2-D519-D0AA-69E5B2B48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Configure/Edit Cycle Cloud</a:t>
            </a:r>
          </a:p>
        </p:txBody>
      </p:sp>
      <p:pic>
        <p:nvPicPr>
          <p:cNvPr id="5" name="Content Placeholder 4" descr="Graphical user interface, application, email&#10;&#10;Description automatically generated">
            <a:extLst>
              <a:ext uri="{FF2B5EF4-FFF2-40B4-BE49-F238E27FC236}">
                <a16:creationId xmlns:a16="http://schemas.microsoft.com/office/drawing/2014/main" id="{33D20D9F-D001-0066-EC0C-A27C78C34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0631" y="777875"/>
            <a:ext cx="7222738" cy="60071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02205C-D7F5-0A8C-3E3D-11684C4207B0}"/>
              </a:ext>
            </a:extLst>
          </p:cNvPr>
          <p:cNvSpPr txBox="1"/>
          <p:nvPr/>
        </p:nvSpPr>
        <p:spPr>
          <a:xfrm>
            <a:off x="4101227" y="3781425"/>
            <a:ext cx="3488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with </a:t>
            </a:r>
            <a:r>
              <a:rPr lang="en-US" dirty="0" err="1"/>
              <a:t>Lustre</a:t>
            </a:r>
            <a:r>
              <a:rPr lang="en-US" dirty="0"/>
              <a:t> Client</a:t>
            </a:r>
          </a:p>
        </p:txBody>
      </p:sp>
    </p:spTree>
    <p:extLst>
      <p:ext uri="{BB962C8B-B14F-4D97-AF65-F5344CB8AC3E}">
        <p14:creationId xmlns:p14="http://schemas.microsoft.com/office/powerpoint/2010/main" val="3194305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D8CE9-BCAD-ABB5-ED11-467C640F5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HPC Cluster Diagrams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8D7C66-C56E-527B-78D6-79584E95F623}"/>
              </a:ext>
            </a:extLst>
          </p:cNvPr>
          <p:cNvSpPr txBox="1"/>
          <p:nvPr/>
        </p:nvSpPr>
        <p:spPr>
          <a:xfrm>
            <a:off x="1039166" y="6004694"/>
            <a:ext cx="6793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HPC Clusters were configured to be comparable</a:t>
            </a:r>
          </a:p>
        </p:txBody>
      </p:sp>
      <p:pic>
        <p:nvPicPr>
          <p:cNvPr id="20" name="Content Placeholder 19" descr="A picture containing text, screenshot, appliance&#10;&#10;Description automatically generated">
            <a:extLst>
              <a:ext uri="{FF2B5EF4-FFF2-40B4-BE49-F238E27FC236}">
                <a16:creationId xmlns:a16="http://schemas.microsoft.com/office/drawing/2014/main" id="{8FB54504-5B2C-74BB-B551-DA7B6F493C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1272273"/>
            <a:ext cx="4750303" cy="4596240"/>
          </a:xfrm>
        </p:spPr>
      </p:pic>
      <p:pic>
        <p:nvPicPr>
          <p:cNvPr id="24" name="Picture 23" descr="A picture containing text, screenshot, appliance, kitchen appliance&#10;&#10;Description automatically generated">
            <a:extLst>
              <a:ext uri="{FF2B5EF4-FFF2-40B4-BE49-F238E27FC236}">
                <a16:creationId xmlns:a16="http://schemas.microsoft.com/office/drawing/2014/main" id="{6D2E3104-E03F-44E5-093C-AE3655FFC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4882" y="1272273"/>
            <a:ext cx="4750304" cy="459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8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10620-7D73-FED0-59C8-89061E27C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3" y="73025"/>
            <a:ext cx="6614658" cy="704850"/>
          </a:xfrm>
        </p:spPr>
        <p:txBody>
          <a:bodyPr/>
          <a:lstStyle/>
          <a:p>
            <a:r>
              <a:rPr lang="en-US" dirty="0"/>
              <a:t>HPC Autoscaling on AWS and Azure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FE1A2-98EF-9634-622F-B36B091B4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131" y="914400"/>
            <a:ext cx="8313737" cy="56007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ffectLst/>
                <a:latin typeface="Helvetica" pitchFamily="2" charset="0"/>
              </a:rPr>
              <a:t>The auto-scaling feature of SLURM on Azure Cycle Cloud and AWS Parallel Cluster allows users to run the CMAQ workload using different numbers of compute nodes in the cluster, and/or to run base and zero-out runs, at the same time.</a:t>
            </a:r>
          </a:p>
          <a:p>
            <a:pPr marL="0" indent="0">
              <a:buNone/>
            </a:pPr>
            <a:r>
              <a:rPr lang="en-US" dirty="0">
                <a:latin typeface="Helvetica" pitchFamily="2" charset="0"/>
              </a:rPr>
              <a:t>U</a:t>
            </a:r>
            <a:r>
              <a:rPr lang="en-US" dirty="0">
                <a:effectLst/>
                <a:latin typeface="Helvetica" pitchFamily="2" charset="0"/>
              </a:rPr>
              <a:t>sers submit normal SLURM job scripts, and a cluster that meets the job requirements will be provisioned and ready to start the job within a few minutes. </a:t>
            </a:r>
          </a:p>
          <a:p>
            <a:pPr marL="0" indent="0">
              <a:buNone/>
            </a:pPr>
            <a:r>
              <a:rPr lang="en-US" dirty="0">
                <a:effectLst/>
                <a:latin typeface="Helvetica" pitchFamily="2" charset="0"/>
              </a:rPr>
              <a:t>If the cluster remains idle for more than a preset time, the cluster will automatically </a:t>
            </a:r>
            <a:r>
              <a:rPr lang="en-US" dirty="0">
                <a:latin typeface="Helvetica" pitchFamily="2" charset="0"/>
              </a:rPr>
              <a:t>shut down the compute nodes </a:t>
            </a:r>
            <a:r>
              <a:rPr lang="en-US" dirty="0">
                <a:effectLst/>
                <a:latin typeface="Helvetica" pitchFamily="2" charset="0"/>
              </a:rPr>
              <a:t>after job completion.</a:t>
            </a:r>
          </a:p>
          <a:p>
            <a:pPr marL="0" indent="0">
              <a:buNone/>
            </a:pPr>
            <a:r>
              <a:rPr lang="en-US" dirty="0">
                <a:latin typeface="Helvetica" pitchFamily="2" charset="0"/>
              </a:rPr>
              <a:t>The</a:t>
            </a:r>
            <a:r>
              <a:rPr lang="en-US" dirty="0">
                <a:effectLst/>
                <a:latin typeface="Helvetica" pitchFamily="2" charset="0"/>
              </a:rPr>
              <a:t> head node or scheduler node remains on and available to immediately start jobs when the user uses </a:t>
            </a:r>
            <a:r>
              <a:rPr lang="en-US" dirty="0" err="1">
                <a:effectLst/>
                <a:latin typeface="Helvetica" pitchFamily="2" charset="0"/>
              </a:rPr>
              <a:t>sbatch</a:t>
            </a:r>
            <a:r>
              <a:rPr lang="en-US" dirty="0">
                <a:effectLst/>
                <a:latin typeface="Helvetica" pitchFamily="2" charset="0"/>
              </a:rPr>
              <a:t> to submit to the SLURM queue for the requested resources.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160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14FCA-EB48-BFEA-3AD6-348E8D6DB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accounts &amp; hardware availability – AWS and Azure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E91C1-A801-6403-AF58-62EE278FA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AWS and Azure Portal are used to establish administrative and user level permissions</a:t>
            </a:r>
          </a:p>
          <a:p>
            <a:r>
              <a:rPr lang="en-US" dirty="0"/>
              <a:t>HPC users must request a limit increase for access to the HPC6a.48xlarge (AWS) or HB120v3 (Azure) instances. These instances may be available in limited regions. </a:t>
            </a:r>
          </a:p>
        </p:txBody>
      </p:sp>
    </p:spTree>
    <p:extLst>
      <p:ext uri="{BB962C8B-B14F-4D97-AF65-F5344CB8AC3E}">
        <p14:creationId xmlns:p14="http://schemas.microsoft.com/office/powerpoint/2010/main" val="3922901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FE8E0-16D9-E6AF-90F3-A7731AC18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to Cycle Cloud Cluster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E2524-F83C-6C09-5279-F4E33B186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572" y="777874"/>
            <a:ext cx="8313737" cy="6080125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+mj-lt"/>
                <a:ea typeface="ＭＳ Ｐゴシック"/>
              </a:rPr>
              <a:t>1. Use SSH to login</a:t>
            </a:r>
            <a:endParaRPr lang="en-US">
              <a:effectLst/>
              <a:latin typeface="+mj-lt"/>
              <a:ea typeface="ＭＳ Ｐゴシック"/>
            </a:endParaRPr>
          </a:p>
          <a:p>
            <a:pPr marL="0" indent="0">
              <a:buNone/>
            </a:pPr>
            <a:r>
              <a:rPr lang="en-US">
                <a:latin typeface="Menlo"/>
                <a:ea typeface="ＭＳ Ｐゴシック"/>
              </a:rPr>
              <a:t>	</a:t>
            </a:r>
            <a:r>
              <a:rPr lang="en-US" sz="1800" err="1">
                <a:latin typeface="Menlo"/>
                <a:ea typeface="ＭＳ Ｐゴシック"/>
              </a:rPr>
              <a:t>ssh</a:t>
            </a:r>
            <a:r>
              <a:rPr lang="en-US" sz="1800">
                <a:latin typeface="Menlo"/>
                <a:ea typeface="ＭＳ Ｐゴシック"/>
              </a:rPr>
              <a:t> </a:t>
            </a:r>
            <a:r>
              <a:rPr lang="en-US" sz="1800" err="1">
                <a:latin typeface="Menlo"/>
                <a:ea typeface="ＭＳ Ｐゴシック"/>
              </a:rPr>
              <a:t>username@cyclecloud.ip.address</a:t>
            </a:r>
            <a:endParaRPr lang="en-US" sz="1800" err="1">
              <a:latin typeface="Menlo" panose="020B0609030804020204" pitchFamily="49" charset="0"/>
              <a:ea typeface="ＭＳ Ｐゴシック"/>
            </a:endParaRPr>
          </a:p>
          <a:p>
            <a:pPr marL="0" indent="0">
              <a:buNone/>
            </a:pPr>
            <a:r>
              <a:rPr lang="en-US">
                <a:effectLst/>
                <a:latin typeface="+mj-lt"/>
                <a:ea typeface="ＭＳ Ｐゴシック"/>
              </a:rPr>
              <a:t>2. Load modules</a:t>
            </a:r>
            <a:endParaRPr lang="en-US" sz="1800">
              <a:effectLst/>
              <a:latin typeface="Menlo" panose="020B0609030804020204" pitchFamily="49" charset="0"/>
              <a:ea typeface="ＭＳ Ｐゴシック"/>
            </a:endParaRPr>
          </a:p>
          <a:p>
            <a:pPr marL="0" indent="0">
              <a:buNone/>
            </a:pPr>
            <a:r>
              <a:rPr lang="en-US">
                <a:effectLst/>
                <a:latin typeface="Menlo"/>
                <a:ea typeface="ＭＳ Ｐゴシック"/>
              </a:rPr>
              <a:t>	</a:t>
            </a:r>
            <a:r>
              <a:rPr lang="en-US" sz="1800">
                <a:effectLst/>
                <a:latin typeface="Menlo"/>
                <a:ea typeface="ＭＳ Ｐゴシック"/>
              </a:rPr>
              <a:t>module load </a:t>
            </a:r>
            <a:r>
              <a:rPr lang="en-US" sz="1800" err="1">
                <a:effectLst/>
                <a:latin typeface="Menlo"/>
                <a:ea typeface="ＭＳ Ｐゴシック"/>
              </a:rPr>
              <a:t>mpi</a:t>
            </a:r>
            <a:r>
              <a:rPr lang="en-US" sz="1800">
                <a:effectLst/>
                <a:latin typeface="Menlo"/>
                <a:ea typeface="ＭＳ Ｐゴシック"/>
              </a:rPr>
              <a:t>/openmpi-4.1.1</a:t>
            </a:r>
          </a:p>
          <a:p>
            <a:pPr marL="0" indent="0">
              <a:buNone/>
            </a:pPr>
            <a:r>
              <a:rPr lang="en-US">
                <a:effectLst/>
                <a:latin typeface="+mj-lt"/>
                <a:ea typeface="ＭＳ Ｐゴシック"/>
              </a:rPr>
              <a:t>3. Change directory to scripts location</a:t>
            </a:r>
          </a:p>
          <a:p>
            <a:pPr marL="0" indent="0">
              <a:buNone/>
            </a:pPr>
            <a:r>
              <a:rPr lang="en-US">
                <a:effectLst/>
                <a:latin typeface="Menlo"/>
                <a:ea typeface="ＭＳ Ｐゴシック"/>
              </a:rPr>
              <a:t>	</a:t>
            </a:r>
            <a:r>
              <a:rPr lang="en-US" sz="1800">
                <a:effectLst/>
                <a:latin typeface="Menlo"/>
                <a:ea typeface="ＭＳ Ｐゴシック"/>
              </a:rPr>
              <a:t>cd /shared/build/</a:t>
            </a:r>
            <a:r>
              <a:rPr lang="en-US" sz="1800" err="1">
                <a:effectLst/>
                <a:latin typeface="Menlo"/>
                <a:ea typeface="ＭＳ Ｐゴシック"/>
              </a:rPr>
              <a:t>openmpi_gcc</a:t>
            </a:r>
            <a:r>
              <a:rPr lang="en-US" sz="1800">
                <a:effectLst/>
                <a:latin typeface="Menlo"/>
                <a:ea typeface="ＭＳ Ｐゴシック"/>
              </a:rPr>
              <a:t>/CMAQ_v533/CCTM/scripts/</a:t>
            </a:r>
          </a:p>
          <a:p>
            <a:pPr marL="0" indent="0">
              <a:buNone/>
            </a:pPr>
            <a:r>
              <a:rPr lang="en-US">
                <a:effectLst/>
                <a:latin typeface="Helvetica"/>
                <a:ea typeface="ＭＳ Ｐゴシック"/>
              </a:rPr>
              <a:t>4. Submit run script</a:t>
            </a:r>
            <a:r>
              <a:rPr lang="en-US">
                <a:latin typeface="Helvetica"/>
                <a:ea typeface="ＭＳ Ｐゴシック"/>
              </a:rPr>
              <a:t> using SLURM</a:t>
            </a:r>
            <a:endParaRPr lang="en-US">
              <a:effectLst/>
              <a:latin typeface="Helvetica"/>
              <a:ea typeface="ＭＳ Ｐゴシック"/>
            </a:endParaRPr>
          </a:p>
          <a:p>
            <a:pPr marL="0" indent="0">
              <a:buNone/>
            </a:pPr>
            <a:r>
              <a:rPr lang="en-US" sz="1600">
                <a:latin typeface="Menlo"/>
                <a:ea typeface="ＭＳ Ｐゴシック"/>
              </a:rPr>
              <a:t>	</a:t>
            </a:r>
            <a:r>
              <a:rPr lang="en-US" sz="1600" err="1">
                <a:latin typeface="Menlo"/>
                <a:ea typeface="ＭＳ Ｐゴシック"/>
              </a:rPr>
              <a:t>sbatch</a:t>
            </a:r>
            <a:r>
              <a:rPr lang="en-US" sz="1600">
                <a:latin typeface="Menlo"/>
                <a:ea typeface="ＭＳ Ｐゴシック"/>
              </a:rPr>
              <a:t> </a:t>
            </a:r>
            <a:r>
              <a:rPr lang="en-US" sz="1600">
                <a:effectLst/>
                <a:latin typeface="Menlo"/>
                <a:ea typeface="ＭＳ Ｐゴシック"/>
              </a:rPr>
              <a:t>run_cctm_2016_12US2.192.2x96.cyclecloud.lustre.csh</a:t>
            </a:r>
          </a:p>
          <a:p>
            <a:pPr marL="0" indent="0">
              <a:buNone/>
            </a:pPr>
            <a:r>
              <a:rPr lang="en-US">
                <a:ea typeface="ＭＳ Ｐゴシック"/>
              </a:rPr>
              <a:t>5. Use </a:t>
            </a:r>
            <a:r>
              <a:rPr lang="en-US" err="1">
                <a:ea typeface="ＭＳ Ｐゴシック"/>
              </a:rPr>
              <a:t>squeue</a:t>
            </a:r>
            <a:r>
              <a:rPr lang="en-US">
                <a:ea typeface="ＭＳ Ｐゴシック"/>
              </a:rPr>
              <a:t> to view the status:  Configuring – CF</a:t>
            </a:r>
          </a:p>
          <a:p>
            <a:pPr marL="0" indent="0">
              <a:buNone/>
            </a:pPr>
            <a:r>
              <a:rPr lang="en-US" sz="1400" dirty="0" err="1">
                <a:effectLst/>
                <a:latin typeface="Menlo" panose="020B0609030804020204" pitchFamily="49" charset="0"/>
              </a:rPr>
              <a:t>squeue</a:t>
            </a:r>
            <a:endParaRPr lang="en-US" sz="1400" dirty="0"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400">
                <a:effectLst/>
                <a:latin typeface="Menlo"/>
                <a:ea typeface="ＭＳ Ｐゴシック"/>
              </a:rPr>
              <a:t>             JOBID PARTITION     NAME     USER ST       TIME  NODES NODELIST(REASON)</a:t>
            </a:r>
          </a:p>
          <a:p>
            <a:pPr marL="0" indent="0">
              <a:buNone/>
            </a:pPr>
            <a:r>
              <a:rPr lang="en-US" sz="1400">
                <a:effectLst/>
                <a:latin typeface="Menlo"/>
                <a:ea typeface="ＭＳ Ｐゴシック"/>
              </a:rPr>
              <a:t>                 2       </a:t>
            </a:r>
            <a:r>
              <a:rPr lang="en-US" sz="1400" err="1">
                <a:effectLst/>
                <a:latin typeface="Menlo"/>
                <a:ea typeface="ＭＳ Ｐゴシック"/>
              </a:rPr>
              <a:t>hpc</a:t>
            </a:r>
            <a:r>
              <a:rPr lang="en-US" sz="1400">
                <a:effectLst/>
                <a:latin typeface="Menlo"/>
                <a:ea typeface="ＭＳ Ｐゴシック"/>
              </a:rPr>
              <a:t>     CMAQ </a:t>
            </a:r>
            <a:r>
              <a:rPr lang="en-US" sz="1400" err="1">
                <a:effectLst/>
                <a:latin typeface="Menlo"/>
                <a:ea typeface="ＭＳ Ｐゴシック"/>
              </a:rPr>
              <a:t>lizadams</a:t>
            </a:r>
            <a:r>
              <a:rPr lang="en-US" sz="1400">
                <a:effectLst/>
                <a:latin typeface="Menlo"/>
                <a:ea typeface="ＭＳ Ｐゴシック"/>
              </a:rPr>
              <a:t> CF       0:01      2</a:t>
            </a:r>
            <a:endParaRPr lang="en-US">
              <a:latin typeface="Menlo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8693926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FE850-3AAF-5935-3C15-7332157B2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264" y="285060"/>
            <a:ext cx="6624361" cy="7048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Cycle Cloud Troubleshooting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38A2E-A106-5B30-982E-35E24E44C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8" y="1358900"/>
            <a:ext cx="8313737" cy="54991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about 5 minutes, the status will change to running or R, and you will see the log files being created.</a:t>
            </a:r>
          </a:p>
          <a:p>
            <a:pPr marL="0" indent="0">
              <a:buNone/>
            </a:pPr>
            <a:r>
              <a:rPr lang="en-US" dirty="0"/>
              <a:t>If you see a different Status, you will need to review the </a:t>
            </a:r>
            <a:r>
              <a:rPr lang="en-US" dirty="0" err="1"/>
              <a:t>squeue</a:t>
            </a:r>
            <a:r>
              <a:rPr lang="en-US" dirty="0"/>
              <a:t> section of the </a:t>
            </a:r>
            <a:r>
              <a:rPr lang="en-US" dirty="0">
                <a:hlinkClick r:id="rId2"/>
              </a:rPr>
              <a:t>SLURM Troubleshooting Guide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0" i="0" dirty="0">
                <a:effectLst/>
                <a:latin typeface="-apple-system"/>
              </a:rPr>
              <a:t>Note: the command "/opt/cycle/Slurm/</a:t>
            </a:r>
            <a:r>
              <a:rPr lang="en-US" b="0" i="0" u="none" strike="noStrike" dirty="0">
                <a:effectLst/>
                <a:latin typeface="-apple-system"/>
                <a:hlinkClick r:id="rId3" tooltip="http://cyclecloud_slurm.s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cyclecloud_slurm.sh</a:t>
            </a:r>
            <a:r>
              <a:rPr lang="en-US" b="0" i="0" dirty="0">
                <a:effectLst/>
                <a:latin typeface="-apple-system"/>
              </a:rPr>
              <a:t> </a:t>
            </a:r>
            <a:r>
              <a:rPr lang="en-US" b="0" i="0" dirty="0" err="1">
                <a:effectLst/>
                <a:latin typeface="-apple-system"/>
              </a:rPr>
              <a:t>remove_nodes</a:t>
            </a:r>
            <a:r>
              <a:rPr lang="en-US" b="0" i="0" dirty="0">
                <a:effectLst/>
                <a:latin typeface="-apple-system"/>
              </a:rPr>
              <a:t>" is needed if you make changes to the node(s) like changing the VM type, changing the OS images, adding/modifying cloud-</a:t>
            </a:r>
            <a:r>
              <a:rPr lang="en-US" b="0" i="0" dirty="0" err="1">
                <a:effectLst/>
                <a:latin typeface="-apple-system"/>
              </a:rPr>
              <a:t>init</a:t>
            </a:r>
            <a:r>
              <a:rPr lang="en-US" b="0" i="0" dirty="0">
                <a:effectLst/>
                <a:latin typeface="-apple-system"/>
              </a:rPr>
              <a:t>, </a:t>
            </a:r>
            <a:r>
              <a:rPr lang="en-US" b="0" i="0" dirty="0" err="1">
                <a:effectLst/>
                <a:latin typeface="-apple-system"/>
              </a:rPr>
              <a:t>etc</a:t>
            </a:r>
            <a:endParaRPr lang="en-US" dirty="0"/>
          </a:p>
          <a:p>
            <a:pPr marL="0" indent="0" algn="l">
              <a:buNone/>
            </a:pPr>
            <a:r>
              <a:rPr lang="en-US" sz="1800" b="0" i="0" dirty="0">
                <a:effectLst/>
                <a:latin typeface="-apple-system"/>
              </a:rPr>
              <a:t>cd /opt/cycle/slurm</a:t>
            </a:r>
            <a:endParaRPr lang="en-US" dirty="0">
              <a:latin typeface="-apple-system"/>
            </a:endParaRPr>
          </a:p>
          <a:p>
            <a:pPr marL="0" indent="0" algn="l">
              <a:buNone/>
            </a:pPr>
            <a:r>
              <a:rPr lang="en-US" sz="1800" b="0" i="0" dirty="0" err="1">
                <a:effectLst/>
                <a:latin typeface="-apple-system"/>
              </a:rPr>
              <a:t>sudo</a:t>
            </a:r>
            <a:r>
              <a:rPr lang="en-US" sz="1800" b="0" i="0" dirty="0">
                <a:effectLst/>
                <a:latin typeface="-apple-system"/>
              </a:rPr>
              <a:t> ./</a:t>
            </a:r>
            <a:r>
              <a:rPr lang="en-US" sz="1800" b="0" i="0" dirty="0" err="1">
                <a:effectLst/>
                <a:latin typeface="-apple-system"/>
              </a:rPr>
              <a:t>cyclecloud_slurm.sh</a:t>
            </a:r>
            <a:r>
              <a:rPr lang="en-US" sz="1800" b="0" i="0" dirty="0">
                <a:effectLst/>
                <a:latin typeface="-apple-system"/>
              </a:rPr>
              <a:t> </a:t>
            </a:r>
            <a:r>
              <a:rPr lang="en-US" sz="1800" b="0" i="0" dirty="0" err="1">
                <a:effectLst/>
                <a:latin typeface="-apple-system"/>
              </a:rPr>
              <a:t>remove_nodes</a:t>
            </a:r>
            <a:endParaRPr lang="en-US" sz="1800" b="0" i="0" dirty="0">
              <a:effectLst/>
              <a:latin typeface="-apple-system"/>
            </a:endParaRPr>
          </a:p>
          <a:p>
            <a:pPr marL="0" indent="0" algn="l">
              <a:buNone/>
            </a:pPr>
            <a:r>
              <a:rPr lang="en-US" sz="1800" b="0" i="0" dirty="0" err="1">
                <a:effectLst/>
                <a:latin typeface="-apple-system"/>
              </a:rPr>
              <a:t>sudo</a:t>
            </a:r>
            <a:r>
              <a:rPr lang="en-US" sz="1800" b="0" i="0" dirty="0">
                <a:effectLst/>
                <a:latin typeface="-apple-system"/>
              </a:rPr>
              <a:t> ./</a:t>
            </a:r>
            <a:r>
              <a:rPr lang="en-US" sz="1800" b="0" i="0" dirty="0" err="1">
                <a:effectLst/>
                <a:latin typeface="-apple-system"/>
              </a:rPr>
              <a:t>cyclecloud_slurm.sh</a:t>
            </a:r>
            <a:r>
              <a:rPr lang="en-US" sz="1800" b="0" i="0" dirty="0">
                <a:effectLst/>
                <a:latin typeface="-apple-system"/>
              </a:rPr>
              <a:t> scale</a:t>
            </a:r>
            <a:endParaRPr lang="en-US" b="0" i="0" dirty="0">
              <a:effectLst/>
              <a:latin typeface="-apple-system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813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CEA78-1D27-4D9E-A132-4FCE289A7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141" y="451288"/>
            <a:ext cx="7886700" cy="65752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+mn-lt"/>
              </a:rPr>
              <a:t>CMAQ on AWS and Azure: The Big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D7AB4-2EAD-46EF-96D9-81F1CD88C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792" y="1049935"/>
            <a:ext cx="8711067" cy="346581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600" b="1" dirty="0">
                <a:solidFill>
                  <a:srgbClr val="FFFF00"/>
                </a:solidFill>
                <a:cs typeface="Calibri" panose="020F0502020204030204" pitchFamily="34" charset="0"/>
              </a:rPr>
              <a:t>Goal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>
                <a:cs typeface="Calibri" panose="020F0502020204030204" pitchFamily="34" charset="0"/>
              </a:rPr>
              <a:t>Provide tutorial with instructions to install, run, and QA CMAQ with AWS and Azure’s HPC solutions.</a:t>
            </a:r>
          </a:p>
          <a:p>
            <a:pPr marL="0" indent="0" algn="just">
              <a:buNone/>
            </a:pPr>
            <a:endParaRPr lang="en-US" sz="1600" dirty="0">
              <a:cs typeface="Calibri" panose="020F0502020204030204" pitchFamily="34" charset="0"/>
            </a:endParaRPr>
          </a:p>
          <a:p>
            <a:pPr marL="457200" lvl="1" indent="0" algn="just">
              <a:lnSpc>
                <a:spcPct val="150000"/>
              </a:lnSpc>
              <a:buNone/>
            </a:pPr>
            <a:endParaRPr lang="en-US" sz="1600" dirty="0">
              <a:cs typeface="Calibri" panose="020F05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BE7812-3FE4-DBE4-123D-5F38BF9E56B8}"/>
              </a:ext>
            </a:extLst>
          </p:cNvPr>
          <p:cNvSpPr txBox="1">
            <a:spLocks/>
          </p:cNvSpPr>
          <p:nvPr/>
        </p:nvSpPr>
        <p:spPr bwMode="auto">
          <a:xfrm>
            <a:off x="152942" y="4456872"/>
            <a:ext cx="8838115" cy="480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–"/>
              <a:defRPr sz="20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•"/>
              <a:defRPr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–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0" indent="0" algn="just">
              <a:buFont typeface="Helvetica CY" pitchFamily="2" charset="0"/>
              <a:buNone/>
            </a:pPr>
            <a:r>
              <a:rPr lang="en-US" sz="1600" b="1" kern="0" dirty="0">
                <a:solidFill>
                  <a:srgbClr val="FFFF00"/>
                </a:solidFill>
                <a:cs typeface="Calibri" panose="020F0502020204030204" pitchFamily="34" charset="0"/>
              </a:rPr>
              <a:t>Objectives: </a:t>
            </a:r>
          </a:p>
          <a:p>
            <a:r>
              <a:rPr lang="en-US" sz="1600" kern="0" dirty="0"/>
              <a:t>Enable high-performance cloud computing for current and future CMAQ releases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kern="0" dirty="0"/>
              <a:t>Provide with guidance for setting up, evaluating,  and optimizing the model performance in different cloud service providers (CSPs)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kern="0" dirty="0">
                <a:cs typeface="Calibri" panose="020F0502020204030204" pitchFamily="34" charset="0"/>
              </a:rPr>
              <a:t>E</a:t>
            </a:r>
            <a:r>
              <a:rPr lang="en-US" sz="1600" kern="0" dirty="0"/>
              <a:t>stablish a Benchmark/QA Suite and “target user groups” to take advantage of different CSP offerings, while showing ways of controlling the costs </a:t>
            </a:r>
          </a:p>
          <a:p>
            <a:pPr marL="457200" lvl="1" indent="0" algn="just">
              <a:lnSpc>
                <a:spcPct val="150000"/>
              </a:lnSpc>
              <a:buFont typeface="Helvetica CY" pitchFamily="2" charset="0"/>
              <a:buNone/>
            </a:pPr>
            <a:endParaRPr lang="en-US" sz="1600" kern="0" dirty="0">
              <a:cs typeface="Calibri" panose="020F0502020204030204" pitchFamily="34" charset="0"/>
            </a:endParaRPr>
          </a:p>
        </p:txBody>
      </p:sp>
      <p:pic>
        <p:nvPicPr>
          <p:cNvPr id="8" name="Picture 7" descr="Icon&#10;&#10;Description automatically generated with low confidence">
            <a:extLst>
              <a:ext uri="{FF2B5EF4-FFF2-40B4-BE49-F238E27FC236}">
                <a16:creationId xmlns:a16="http://schemas.microsoft.com/office/drawing/2014/main" id="{844D4F31-3296-9213-F41A-C2D6BF651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527" y="1912681"/>
            <a:ext cx="1497234" cy="2411335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F9B6D320-C790-2F09-3408-45F3F6355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100" y="1941021"/>
            <a:ext cx="1416210" cy="238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09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18494-5AE6-C1A2-C6E7-A83A37DF4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to Parallel Cluster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12637-9A41-7472-D3DC-457EA664C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8" y="650241"/>
            <a:ext cx="8313737" cy="5987626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ea typeface="ＭＳ Ｐゴシック"/>
              </a:rPr>
              <a:t>Use AWS CLI 3.0 commands</a:t>
            </a:r>
          </a:p>
          <a:p>
            <a:pPr marL="0" indent="0">
              <a:buNone/>
            </a:pPr>
            <a:r>
              <a:rPr lang="en-US" sz="1600">
                <a:ea typeface="ＭＳ Ｐゴシック"/>
              </a:rPr>
              <a:t>1. Verify that the AWS CLI is installed by checking the version</a:t>
            </a:r>
          </a:p>
          <a:p>
            <a:pPr marL="0" indent="0">
              <a:buNone/>
            </a:pPr>
            <a:r>
              <a:rPr lang="en-US" sz="1200">
                <a:effectLst/>
                <a:latin typeface="Menlo"/>
                <a:ea typeface="Menlo" panose="020B0609030804020204" pitchFamily="49" charset="0"/>
                <a:cs typeface="Menlo" panose="020B0609030804020204" pitchFamily="49" charset="0"/>
              </a:rPr>
              <a:t>	</a:t>
            </a:r>
            <a:r>
              <a:rPr lang="en-US" sz="1200" err="1">
                <a:effectLst/>
                <a:latin typeface="Menlo"/>
                <a:ea typeface="Menlo" panose="020B0609030804020204" pitchFamily="49" charset="0"/>
                <a:cs typeface="Menlo" panose="020B0609030804020204" pitchFamily="49" charset="0"/>
              </a:rPr>
              <a:t>pcluster</a:t>
            </a:r>
            <a:r>
              <a:rPr lang="en-US" sz="1200">
                <a:effectLst/>
                <a:latin typeface="Menlo"/>
                <a:ea typeface="Menlo" panose="020B0609030804020204" pitchFamily="49" charset="0"/>
                <a:cs typeface="Menlo" panose="020B0609030804020204" pitchFamily="49" charset="0"/>
              </a:rPr>
              <a:t> version</a:t>
            </a:r>
          </a:p>
          <a:p>
            <a:pPr marL="400050" lvl="1" indent="0">
              <a:buNone/>
            </a:pPr>
            <a:r>
              <a:rPr lang="en-US" sz="1200">
                <a:latin typeface="Menlo"/>
                <a:ea typeface="Menlo" panose="020B0609030804020204" pitchFamily="49" charset="0"/>
                <a:cs typeface="Menlo" panose="020B0609030804020204" pitchFamily="49" charset="0"/>
              </a:rPr>
              <a:t>		</a:t>
            </a:r>
            <a:r>
              <a:rPr lang="en-US" sz="1200">
                <a:solidFill>
                  <a:schemeClr val="tx1"/>
                </a:solidFill>
                <a:effectLst/>
                <a:latin typeface="Menlo"/>
                <a:ea typeface="Menlo" panose="020B0609030804020204" pitchFamily="49" charset="0"/>
                <a:cs typeface="Menlo" panose="020B0609030804020204" pitchFamily="49" charset="0"/>
              </a:rPr>
              <a:t>{</a:t>
            </a:r>
          </a:p>
          <a:p>
            <a:pPr marL="400050" lvl="1" indent="0">
              <a:buNone/>
            </a:pPr>
            <a:r>
              <a:rPr lang="en-US" sz="1200">
                <a:solidFill>
                  <a:schemeClr val="tx1"/>
                </a:solidFill>
                <a:effectLst/>
                <a:latin typeface="Menlo"/>
                <a:ea typeface="Menlo" panose="020B0609030804020204" pitchFamily="49" charset="0"/>
                <a:cs typeface="Menlo" panose="020B0609030804020204" pitchFamily="49" charset="0"/>
              </a:rPr>
              <a:t>  </a:t>
            </a:r>
            <a:r>
              <a:rPr lang="en-US" sz="1200">
                <a:solidFill>
                  <a:schemeClr val="tx1"/>
                </a:solidFill>
                <a:latin typeface="Menlo"/>
                <a:ea typeface="Menlo" panose="020B0609030804020204" pitchFamily="49" charset="0"/>
                <a:cs typeface="Menlo" panose="020B0609030804020204" pitchFamily="49" charset="0"/>
              </a:rPr>
              <a:t>                           </a:t>
            </a:r>
            <a:r>
              <a:rPr lang="en-US" sz="1200">
                <a:solidFill>
                  <a:schemeClr val="tx1"/>
                </a:solidFill>
                <a:effectLst/>
                <a:latin typeface="Menlo"/>
                <a:ea typeface="Menlo" panose="020B0609030804020204" pitchFamily="49" charset="0"/>
                <a:cs typeface="Menlo" panose="020B0609030804020204" pitchFamily="49" charset="0"/>
              </a:rPr>
              <a:t>"version": "3.1.2"</a:t>
            </a:r>
          </a:p>
          <a:p>
            <a:pPr marL="400050" lvl="1" indent="0">
              <a:buNone/>
            </a:pPr>
            <a:r>
              <a:rPr lang="en-US" sz="1200">
                <a:solidFill>
                  <a:schemeClr val="tx1"/>
                </a:solidFill>
                <a:effectLst/>
                <a:latin typeface="Menlo"/>
                <a:ea typeface="Menlo" panose="020B0609030804020204" pitchFamily="49" charset="0"/>
                <a:cs typeface="Menlo" panose="020B0609030804020204" pitchFamily="49" charset="0"/>
              </a:rPr>
              <a:t>		}</a:t>
            </a:r>
          </a:p>
          <a:p>
            <a:pPr marL="0" indent="0">
              <a:buNone/>
            </a:pPr>
            <a:r>
              <a:rPr lang="en-US" sz="1600">
                <a:latin typeface="Helvetica"/>
                <a:ea typeface="Menlo" panose="020B0609030804020204" pitchFamily="49" charset="0"/>
                <a:cs typeface="Menlo" panose="020B0609030804020204" pitchFamily="49" charset="0"/>
              </a:rPr>
              <a:t>2. List clusters</a:t>
            </a:r>
            <a:endParaRPr lang="en-US" sz="1600">
              <a:effectLst/>
              <a:latin typeface="Helvetica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200">
                <a:effectLst/>
                <a:latin typeface="Menlo"/>
                <a:ea typeface="ＭＳ Ｐゴシック"/>
              </a:rPr>
              <a:t>	</a:t>
            </a:r>
            <a:r>
              <a:rPr lang="en-US" sz="1200" err="1">
                <a:effectLst/>
                <a:latin typeface="Menlo"/>
                <a:ea typeface="ＭＳ Ｐゴシック"/>
              </a:rPr>
              <a:t>pcluster</a:t>
            </a:r>
            <a:r>
              <a:rPr lang="en-US" sz="1200">
                <a:effectLst/>
                <a:latin typeface="Menlo"/>
                <a:ea typeface="ＭＳ Ｐゴシック"/>
              </a:rPr>
              <a:t> list-clusters --region=us-east-2</a:t>
            </a:r>
          </a:p>
          <a:p>
            <a:pPr marL="400050" lvl="1" indent="0">
              <a:buNone/>
            </a:pPr>
            <a:r>
              <a:rPr lang="en-US" sz="1200">
                <a:solidFill>
                  <a:srgbClr val="000000"/>
                </a:solidFill>
                <a:effectLst/>
                <a:latin typeface="Menlo"/>
                <a:ea typeface="ＭＳ Ｐゴシック"/>
              </a:rPr>
              <a:t>		{</a:t>
            </a:r>
          </a:p>
          <a:p>
            <a:pPr marL="400050" lvl="1" indent="0">
              <a:buNone/>
            </a:pPr>
            <a:r>
              <a:rPr lang="en-US" sz="1200">
                <a:solidFill>
                  <a:srgbClr val="000000"/>
                </a:solidFill>
                <a:effectLst/>
                <a:latin typeface="Menlo"/>
                <a:ea typeface="ＭＳ Ｐゴシック"/>
              </a:rPr>
              <a:t>  		"clusters": [</a:t>
            </a:r>
          </a:p>
          <a:p>
            <a:pPr marL="400050" lvl="1" indent="0">
              <a:buNone/>
            </a:pPr>
            <a:r>
              <a:rPr lang="en-US" sz="1200">
                <a:solidFill>
                  <a:srgbClr val="000000"/>
                </a:solidFill>
                <a:effectLst/>
                <a:latin typeface="Menlo"/>
                <a:ea typeface="ＭＳ Ｐゴシック"/>
              </a:rPr>
              <a:t>   		 {</a:t>
            </a:r>
          </a:p>
          <a:p>
            <a:pPr marL="400050" lvl="1" indent="0">
              <a:buNone/>
            </a:pPr>
            <a:r>
              <a:rPr lang="en-US" sz="1200">
                <a:solidFill>
                  <a:srgbClr val="000000"/>
                </a:solidFill>
                <a:effectLst/>
                <a:latin typeface="Menlo"/>
                <a:ea typeface="ＭＳ Ｐゴシック"/>
              </a:rPr>
              <a:t>     		 "</a:t>
            </a:r>
            <a:r>
              <a:rPr lang="en-US" sz="1200" err="1">
                <a:solidFill>
                  <a:srgbClr val="000000"/>
                </a:solidFill>
                <a:effectLst/>
                <a:latin typeface="Menlo"/>
                <a:ea typeface="ＭＳ Ｐゴシック"/>
              </a:rPr>
              <a:t>clusterName</a:t>
            </a:r>
            <a:r>
              <a:rPr lang="en-US" sz="1200">
                <a:solidFill>
                  <a:srgbClr val="000000"/>
                </a:solidFill>
                <a:effectLst/>
                <a:latin typeface="Menlo"/>
                <a:ea typeface="ＭＳ Ｐゴシック"/>
              </a:rPr>
              <a:t>": "</a:t>
            </a:r>
            <a:r>
              <a:rPr lang="en-US" sz="1200" err="1">
                <a:solidFill>
                  <a:srgbClr val="000000"/>
                </a:solidFill>
                <a:effectLst/>
                <a:latin typeface="Menlo"/>
                <a:ea typeface="ＭＳ Ｐゴシック"/>
              </a:rPr>
              <a:t>cmaq</a:t>
            </a:r>
            <a:r>
              <a:rPr lang="en-US" sz="1200">
                <a:solidFill>
                  <a:srgbClr val="000000"/>
                </a:solidFill>
                <a:effectLst/>
                <a:latin typeface="Menlo"/>
                <a:ea typeface="ＭＳ Ｐゴシック"/>
              </a:rPr>
              <a:t>",</a:t>
            </a:r>
          </a:p>
          <a:p>
            <a:pPr marL="400050" lvl="1" indent="0">
              <a:buNone/>
            </a:pPr>
            <a:r>
              <a:rPr lang="en-US" sz="1200">
                <a:solidFill>
                  <a:srgbClr val="000000"/>
                </a:solidFill>
                <a:effectLst/>
                <a:latin typeface="Menlo"/>
                <a:ea typeface="ＭＳ Ｐゴシック"/>
              </a:rPr>
              <a:t>     		 "</a:t>
            </a:r>
            <a:r>
              <a:rPr lang="en-US" sz="1200" err="1">
                <a:solidFill>
                  <a:srgbClr val="000000"/>
                </a:solidFill>
                <a:effectLst/>
                <a:latin typeface="Menlo"/>
                <a:ea typeface="ＭＳ Ｐゴシック"/>
              </a:rPr>
              <a:t>cloudformationStackStatus</a:t>
            </a:r>
            <a:r>
              <a:rPr lang="en-US" sz="1200">
                <a:solidFill>
                  <a:srgbClr val="000000"/>
                </a:solidFill>
                <a:effectLst/>
                <a:latin typeface="Menlo"/>
                <a:ea typeface="ＭＳ Ｐゴシック"/>
              </a:rPr>
              <a:t>": "UPDATE_COMPLETE",</a:t>
            </a:r>
          </a:p>
          <a:p>
            <a:pPr marL="400050" lvl="1" indent="0">
              <a:buNone/>
            </a:pPr>
            <a:r>
              <a:rPr lang="en-US" sz="1200">
                <a:solidFill>
                  <a:srgbClr val="000000"/>
                </a:solidFill>
                <a:effectLst/>
                <a:latin typeface="Menlo"/>
                <a:ea typeface="ＭＳ Ｐゴシック"/>
              </a:rPr>
              <a:t>      		"region": "us-east-2",</a:t>
            </a:r>
          </a:p>
          <a:p>
            <a:pPr marL="400050" lvl="1" indent="0">
              <a:buNone/>
            </a:pPr>
            <a:r>
              <a:rPr lang="en-US" sz="1200">
                <a:solidFill>
                  <a:srgbClr val="000000"/>
                </a:solidFill>
                <a:effectLst/>
                <a:latin typeface="Menlo"/>
                <a:ea typeface="ＭＳ Ｐゴシック"/>
              </a:rPr>
              <a:t>      		"version": "3.1.2",</a:t>
            </a:r>
          </a:p>
          <a:p>
            <a:pPr marL="400050" lvl="1" indent="0">
              <a:buNone/>
            </a:pPr>
            <a:r>
              <a:rPr lang="en-US" sz="1200">
                <a:solidFill>
                  <a:srgbClr val="000000"/>
                </a:solidFill>
                <a:effectLst/>
                <a:latin typeface="Menlo"/>
                <a:ea typeface="ＭＳ Ｐゴシック"/>
              </a:rPr>
              <a:t>      		"</a:t>
            </a:r>
            <a:r>
              <a:rPr lang="en-US" sz="1200" err="1">
                <a:solidFill>
                  <a:srgbClr val="000000"/>
                </a:solidFill>
                <a:effectLst/>
                <a:latin typeface="Menlo"/>
                <a:ea typeface="ＭＳ Ｐゴシック"/>
              </a:rPr>
              <a:t>clusterStatus</a:t>
            </a:r>
            <a:r>
              <a:rPr lang="en-US" sz="1200">
                <a:solidFill>
                  <a:srgbClr val="000000"/>
                </a:solidFill>
                <a:effectLst/>
                <a:latin typeface="Menlo"/>
                <a:ea typeface="ＭＳ Ｐゴシック"/>
              </a:rPr>
              <a:t>": "UPDATE_COMPLETE"</a:t>
            </a:r>
          </a:p>
          <a:p>
            <a:pPr marL="400050" lvl="1" indent="0">
              <a:buNone/>
            </a:pPr>
            <a:r>
              <a:rPr lang="en-US" sz="1200">
                <a:solidFill>
                  <a:srgbClr val="000000"/>
                </a:solidFill>
                <a:effectLst/>
                <a:latin typeface="Menlo"/>
                <a:ea typeface="ＭＳ Ｐゴシック"/>
              </a:rPr>
              <a:t>    		}</a:t>
            </a:r>
          </a:p>
          <a:p>
            <a:pPr marL="400050" lvl="1" indent="0">
              <a:buNone/>
            </a:pPr>
            <a:r>
              <a:rPr lang="en-US" sz="1200">
                <a:solidFill>
                  <a:srgbClr val="000000"/>
                </a:solidFill>
                <a:effectLst/>
                <a:latin typeface="Menlo"/>
                <a:ea typeface="ＭＳ Ｐゴシック"/>
              </a:rPr>
              <a:t> 		 ]</a:t>
            </a:r>
          </a:p>
          <a:p>
            <a:pPr marL="400050" lvl="1" indent="0">
              <a:buNone/>
            </a:pPr>
            <a:r>
              <a:rPr lang="en-US" sz="1200">
                <a:solidFill>
                  <a:srgbClr val="000000"/>
                </a:solidFill>
                <a:effectLst/>
                <a:latin typeface="Menlo"/>
                <a:ea typeface="ＭＳ Ｐゴシック"/>
              </a:rPr>
              <a:t>		}</a:t>
            </a:r>
          </a:p>
          <a:p>
            <a:pPr marL="0" indent="0">
              <a:buNone/>
            </a:pPr>
            <a:r>
              <a:rPr lang="en-US" sz="1600">
                <a:effectLst/>
                <a:latin typeface="Helvetica"/>
                <a:ea typeface="Menlo" panose="020B0609030804020204" pitchFamily="49" charset="0"/>
                <a:cs typeface="Menlo" panose="020B0609030804020204" pitchFamily="49" charset="0"/>
              </a:rPr>
              <a:t>3. Login to cluster in region us-east-2</a:t>
            </a:r>
          </a:p>
          <a:p>
            <a:pPr marL="0" indent="0">
              <a:buNone/>
            </a:pPr>
            <a:r>
              <a:rPr lang="en-US" sz="1100">
                <a:effectLst/>
                <a:latin typeface="Menlo"/>
                <a:ea typeface="ＭＳ Ｐゴシック"/>
              </a:rPr>
              <a:t>	</a:t>
            </a:r>
            <a:r>
              <a:rPr lang="en-US" sz="1100" err="1">
                <a:effectLst/>
                <a:latin typeface="Menlo"/>
                <a:ea typeface="ＭＳ Ｐゴシック"/>
              </a:rPr>
              <a:t>pcluster</a:t>
            </a:r>
            <a:r>
              <a:rPr lang="en-US" sz="1100">
                <a:effectLst/>
                <a:latin typeface="Menlo"/>
                <a:ea typeface="ＭＳ Ｐゴシック"/>
              </a:rPr>
              <a:t> </a:t>
            </a:r>
            <a:r>
              <a:rPr lang="en-US" sz="1100" err="1">
                <a:effectLst/>
                <a:latin typeface="Menlo"/>
                <a:ea typeface="ＭＳ Ｐゴシック"/>
              </a:rPr>
              <a:t>ssh</a:t>
            </a:r>
            <a:r>
              <a:rPr lang="en-US" sz="1100">
                <a:effectLst/>
                <a:latin typeface="Menlo"/>
                <a:ea typeface="ＭＳ Ｐゴシック"/>
              </a:rPr>
              <a:t> -v -Y -</a:t>
            </a:r>
            <a:r>
              <a:rPr lang="en-US" sz="1100" err="1">
                <a:effectLst/>
                <a:latin typeface="Menlo"/>
                <a:ea typeface="ＭＳ Ｐゴシック"/>
              </a:rPr>
              <a:t>i</a:t>
            </a:r>
            <a:r>
              <a:rPr lang="en-US" sz="1100">
                <a:effectLst/>
                <a:latin typeface="Menlo"/>
                <a:ea typeface="ＭＳ Ｐゴシック"/>
              </a:rPr>
              <a:t> ~/</a:t>
            </a:r>
            <a:r>
              <a:rPr lang="en-US" sz="1100" err="1">
                <a:latin typeface="Menlo"/>
                <a:ea typeface="ＭＳ Ｐゴシック"/>
              </a:rPr>
              <a:t>xxxx</a:t>
            </a:r>
            <a:r>
              <a:rPr lang="en-US" sz="1100" err="1">
                <a:effectLst/>
                <a:latin typeface="Menlo"/>
                <a:ea typeface="ＭＳ Ｐゴシック"/>
              </a:rPr>
              <a:t>.pem</a:t>
            </a:r>
            <a:r>
              <a:rPr lang="en-US" sz="1100">
                <a:effectLst/>
                <a:latin typeface="Menlo"/>
                <a:ea typeface="ＭＳ Ｐゴシック"/>
              </a:rPr>
              <a:t> --cluster-name </a:t>
            </a:r>
            <a:r>
              <a:rPr lang="en-US" sz="1100" err="1">
                <a:effectLst/>
                <a:latin typeface="Menlo"/>
                <a:ea typeface="ＭＳ Ｐゴシック"/>
              </a:rPr>
              <a:t>cmaq</a:t>
            </a:r>
            <a:r>
              <a:rPr lang="en-US" sz="1100">
                <a:effectLst/>
                <a:latin typeface="Menlo"/>
                <a:ea typeface="ＭＳ Ｐゴシック"/>
              </a:rPr>
              <a:t> --region=us-east-2</a:t>
            </a:r>
          </a:p>
          <a:p>
            <a:pPr marL="0" indent="0">
              <a:buNone/>
            </a:pPr>
            <a:endParaRPr lang="en-US" sz="1400" dirty="0">
              <a:effectLst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440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5B76E-51A3-8DE0-1128-E8A7599C7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CMAQ on Parallel Cluster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65464-2434-6B0C-FBD7-5E1A4EDD0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05" y="1358900"/>
            <a:ext cx="908394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ea typeface="ＭＳ Ｐゴシック"/>
              </a:rPr>
              <a:t>1. Load modules</a:t>
            </a:r>
          </a:p>
          <a:p>
            <a:pPr marL="0" indent="0">
              <a:buNone/>
            </a:pPr>
            <a:r>
              <a:rPr lang="en-US" sz="1800" dirty="0">
                <a:latin typeface="Menlo"/>
                <a:ea typeface="ＭＳ Ｐゴシック"/>
              </a:rPr>
              <a:t>    </a:t>
            </a:r>
            <a:r>
              <a:rPr lang="en-US" sz="1300" dirty="0">
                <a:latin typeface="Menlo"/>
                <a:ea typeface="ＭＳ Ｐゴシック"/>
              </a:rPr>
              <a:t>module</a:t>
            </a:r>
            <a:r>
              <a:rPr lang="en-US" sz="1300" dirty="0">
                <a:latin typeface="Menlo"/>
                <a:ea typeface="Menlo" panose="020B0609030804020204" pitchFamily="49" charset="0"/>
                <a:cs typeface="Menlo" panose="020B0609030804020204" pitchFamily="49" charset="0"/>
              </a:rPr>
              <a:t> load </a:t>
            </a:r>
            <a:r>
              <a:rPr lang="en-US" sz="1300" dirty="0" err="1">
                <a:effectLst/>
                <a:latin typeface="Menlo"/>
                <a:ea typeface="Menlo" panose="020B0609030804020204" pitchFamily="49" charset="0"/>
                <a:cs typeface="Menlo" panose="020B0609030804020204" pitchFamily="49" charset="0"/>
              </a:rPr>
              <a:t>openmpi</a:t>
            </a:r>
            <a:r>
              <a:rPr lang="en-US" sz="1300" dirty="0">
                <a:effectLst/>
                <a:latin typeface="Menlo"/>
                <a:ea typeface="Menlo" panose="020B0609030804020204" pitchFamily="49" charset="0"/>
                <a:cs typeface="Menlo" panose="020B0609030804020204" pitchFamily="49" charset="0"/>
              </a:rPr>
              <a:t>/4.1.1</a:t>
            </a:r>
            <a:endParaRPr lang="en-US" sz="1300" dirty="0">
              <a:latin typeface="Menlo"/>
              <a:ea typeface="ＭＳ Ｐゴシック"/>
            </a:endParaRPr>
          </a:p>
          <a:p>
            <a:pPr marL="0" indent="0">
              <a:buNone/>
            </a:pPr>
            <a:r>
              <a:rPr lang="en-US" sz="2000" dirty="0">
                <a:latin typeface="Helvetica"/>
                <a:ea typeface="ＭＳ Ｐゴシック"/>
              </a:rPr>
              <a:t>2. Change directory to scripts location</a:t>
            </a:r>
          </a:p>
          <a:p>
            <a:pPr marL="0" indent="0">
              <a:buNone/>
            </a:pPr>
            <a:r>
              <a:rPr lang="en-US" sz="1800" dirty="0">
                <a:latin typeface="Menlo"/>
                <a:ea typeface="Menlo" panose="020B0609030804020204" pitchFamily="49" charset="0"/>
                <a:cs typeface="Menlo" panose="020B0609030804020204" pitchFamily="49" charset="0"/>
              </a:rPr>
              <a:t>    </a:t>
            </a:r>
            <a:r>
              <a:rPr lang="en-US" sz="1300" dirty="0">
                <a:effectLst/>
                <a:latin typeface="Menlo"/>
                <a:ea typeface="Menlo" panose="020B0609030804020204" pitchFamily="49" charset="0"/>
                <a:cs typeface="Menlo" panose="020B0609030804020204" pitchFamily="49" charset="0"/>
              </a:rPr>
              <a:t>cd /shared/build/</a:t>
            </a:r>
            <a:r>
              <a:rPr lang="en-US" sz="1300" dirty="0" err="1">
                <a:effectLst/>
                <a:latin typeface="Menlo"/>
                <a:ea typeface="Menlo" panose="020B0609030804020204" pitchFamily="49" charset="0"/>
                <a:cs typeface="Menlo" panose="020B0609030804020204" pitchFamily="49" charset="0"/>
              </a:rPr>
              <a:t>openmpi_gcc</a:t>
            </a:r>
            <a:r>
              <a:rPr lang="en-US" sz="1300" dirty="0">
                <a:effectLst/>
                <a:latin typeface="Menlo"/>
                <a:ea typeface="Menlo" panose="020B0609030804020204" pitchFamily="49" charset="0"/>
                <a:cs typeface="Menlo" panose="020B0609030804020204" pitchFamily="49" charset="0"/>
              </a:rPr>
              <a:t>/CMAQ_v533/CCTM/scripts</a:t>
            </a:r>
            <a:endParaRPr lang="en-US" sz="1300" dirty="0">
              <a:latin typeface="Menlo"/>
              <a:ea typeface="ＭＳ Ｐゴシック"/>
            </a:endParaRPr>
          </a:p>
          <a:p>
            <a:pPr marL="0" indent="0">
              <a:buNone/>
            </a:pPr>
            <a:r>
              <a:rPr lang="en-US" sz="2000" dirty="0">
                <a:latin typeface="Helvetica"/>
                <a:ea typeface="ＭＳ Ｐゴシック"/>
              </a:rPr>
              <a:t>3. Submit job to SLURM queue</a:t>
            </a:r>
            <a:r>
              <a:rPr lang="en-US" sz="1200" dirty="0">
                <a:latin typeface="Menlo"/>
                <a:ea typeface="Menlo" panose="020B0609030804020204" pitchFamily="49" charset="0"/>
                <a:cs typeface="Menlo" panose="020B0609030804020204" pitchFamily="49" charset="0"/>
              </a:rPr>
              <a:t>      </a:t>
            </a:r>
          </a:p>
          <a:p>
            <a:pPr marL="0" indent="0">
              <a:buNone/>
            </a:pPr>
            <a:r>
              <a:rPr lang="en-US" sz="1200" dirty="0">
                <a:latin typeface="Menlo"/>
                <a:ea typeface="Menlo" panose="020B0609030804020204" pitchFamily="49" charset="0"/>
                <a:cs typeface="Menlo" panose="020B0609030804020204" pitchFamily="49" charset="0"/>
              </a:rPr>
              <a:t>       </a:t>
            </a:r>
            <a:r>
              <a:rPr lang="en-US" sz="1300" dirty="0" err="1">
                <a:latin typeface="Menlo"/>
                <a:ea typeface="Menlo" panose="020B0609030804020204" pitchFamily="49" charset="0"/>
                <a:cs typeface="Menlo" panose="020B0609030804020204" pitchFamily="49" charset="0"/>
              </a:rPr>
              <a:t>sbatch</a:t>
            </a:r>
            <a:r>
              <a:rPr lang="en-US" sz="1300" dirty="0">
                <a:latin typeface="Menlo"/>
                <a:ea typeface="Menlo" panose="020B0609030804020204" pitchFamily="49" charset="0"/>
                <a:cs typeface="Menlo" panose="020B0609030804020204" pitchFamily="49" charset="0"/>
              </a:rPr>
              <a:t> run</a:t>
            </a:r>
            <a:r>
              <a:rPr lang="en-US" sz="1300" dirty="0">
                <a:effectLst/>
                <a:latin typeface="Menlo"/>
                <a:ea typeface="Menlo" panose="020B0609030804020204" pitchFamily="49" charset="0"/>
                <a:cs typeface="Menlo" panose="020B0609030804020204" pitchFamily="49" charset="0"/>
              </a:rPr>
              <a:t>_cctm_</a:t>
            </a:r>
            <a:r>
              <a:rPr lang="en-US" sz="1300" dirty="0">
                <a:latin typeface="Menlo"/>
                <a:ea typeface="Menlo" panose="020B0609030804020204" pitchFamily="49" charset="0"/>
                <a:cs typeface="Menlo" panose="020B0609030804020204" pitchFamily="49" charset="0"/>
              </a:rPr>
              <a:t>2016_12US2.192pe</a:t>
            </a:r>
            <a:r>
              <a:rPr lang="en-US" sz="1300" dirty="0">
                <a:effectLst/>
                <a:latin typeface="Menlo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sz="1300" dirty="0">
                <a:latin typeface="Menlo"/>
                <a:ea typeface="Menlo" panose="020B0609030804020204" pitchFamily="49" charset="0"/>
                <a:cs typeface="Menlo" panose="020B0609030804020204" pitchFamily="49" charset="0"/>
              </a:rPr>
              <a:t>2x96.16x12</a:t>
            </a:r>
            <a:r>
              <a:rPr lang="en-US" sz="1300" dirty="0">
                <a:effectLst/>
                <a:latin typeface="Menlo"/>
                <a:ea typeface="Menlo" panose="020B0609030804020204" pitchFamily="49" charset="0"/>
                <a:cs typeface="Menlo" panose="020B0609030804020204" pitchFamily="49" charset="0"/>
              </a:rPr>
              <a:t>.pcluster.hpc6a.48xlarge.pin.codemod.csh</a:t>
            </a:r>
            <a:endParaRPr lang="en-US" sz="1200" dirty="0"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en-US" sz="2000" dirty="0">
                <a:latin typeface="Helvetica" pitchFamily="2" charset="0"/>
              </a:rPr>
              <a:t>4. View status of job using </a:t>
            </a:r>
            <a:r>
              <a:rPr lang="en-US" sz="2000" dirty="0" err="1">
                <a:latin typeface="Helvetica" pitchFamily="2" charset="0"/>
              </a:rPr>
              <a:t>squeue</a:t>
            </a:r>
            <a:endParaRPr lang="en-US" sz="2000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Helvetica" pitchFamily="2" charset="0"/>
              </a:rPr>
              <a:t>squeue</a:t>
            </a:r>
            <a:endParaRPr lang="en-US" sz="2000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JOBID PARTITION     NAME     USER ST       TIME  NODES NODELIST(REASON)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41    queue1     CMAQ   ubuntu CF       0:01      2 queue1-dy-compute-resource-1-[1-2]</a:t>
            </a:r>
          </a:p>
          <a:p>
            <a:pPr marL="0" indent="0">
              <a:buNone/>
            </a:pPr>
            <a:r>
              <a:rPr lang="en-US" sz="1800" dirty="0">
                <a:effectLst/>
                <a:latin typeface="Helvetica" pitchFamily="2" charset="0"/>
              </a:rPr>
              <a:t>Note that 2 nodes were provisioned, each with 96 pes per node.</a:t>
            </a:r>
          </a:p>
          <a:p>
            <a:pPr marL="0" indent="0">
              <a:buNone/>
            </a:pPr>
            <a:r>
              <a:rPr lang="en-US" sz="1800" dirty="0"/>
              <a:t>After configuring, the job will begin running, and the status changes from CF to R</a:t>
            </a:r>
          </a:p>
        </p:txBody>
      </p:sp>
    </p:spTree>
    <p:extLst>
      <p:ext uri="{BB962C8B-B14F-4D97-AF65-F5344CB8AC3E}">
        <p14:creationId xmlns:p14="http://schemas.microsoft.com/office/powerpoint/2010/main" val="2000929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065A9-A0E9-44BA-868C-416214C13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Acknowledgments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7087B9-8450-1F93-18FB-4B80F4CBBCFD}"/>
              </a:ext>
            </a:extLst>
          </p:cNvPr>
          <p:cNvSpPr txBox="1">
            <a:spLocks/>
          </p:cNvSpPr>
          <p:nvPr/>
        </p:nvSpPr>
        <p:spPr bwMode="auto">
          <a:xfrm>
            <a:off x="104633" y="712232"/>
            <a:ext cx="8911988" cy="590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–"/>
              <a:defRPr sz="20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•"/>
              <a:defRPr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–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2" charset="0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 typeface="Helvetica CY" pitchFamily="-107" charset="-52"/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-107" charset="-128"/>
              </a:defRPr>
            </a:lvl9pPr>
          </a:lstStyle>
          <a:p>
            <a:r>
              <a:rPr lang="en-US" sz="1600" kern="0" dirty="0">
                <a:ea typeface="ＭＳ Ｐゴシック"/>
              </a:rPr>
              <a:t>The U.S. EPA, through its Office of Research and Development, partially funded and collaborated in the research described here under Contract EP-W-16-014 to the Institute for the Environment at the University of North Carolina at Chapel Hill.</a:t>
            </a:r>
          </a:p>
          <a:p>
            <a:r>
              <a:rPr lang="en-US" sz="1600" kern="0" dirty="0">
                <a:ea typeface="ＭＳ Ｐゴシック"/>
              </a:rPr>
              <a:t>We thank the Microsoft team for their help with running and optimizing in their systems: </a:t>
            </a:r>
            <a:endParaRPr lang="en-US" sz="1600" kern="0" dirty="0"/>
          </a:p>
          <a:p>
            <a:pPr lvl="1"/>
            <a:r>
              <a:rPr lang="en-US" sz="1600" kern="0" dirty="0">
                <a:ea typeface="ＭＳ Ｐゴシック"/>
              </a:rPr>
              <a:t>Steve Roach</a:t>
            </a:r>
            <a:endParaRPr lang="en-US" sz="1600" kern="0" dirty="0">
              <a:ea typeface="ＭＳ Ｐゴシック"/>
              <a:cs typeface="Helvetica"/>
            </a:endParaRPr>
          </a:p>
          <a:p>
            <a:pPr lvl="1"/>
            <a:r>
              <a:rPr lang="en-US" sz="1600" kern="0" dirty="0" err="1">
                <a:ea typeface="ＭＳ Ｐゴシック"/>
                <a:cs typeface="Helvetica"/>
              </a:rPr>
              <a:t>Rafa</a:t>
            </a:r>
            <a:r>
              <a:rPr lang="en-US" sz="1600" kern="0" dirty="0">
                <a:ea typeface="ＭＳ Ｐゴシック"/>
                <a:cs typeface="Helvetica"/>
              </a:rPr>
              <a:t> Salas</a:t>
            </a:r>
            <a:endParaRPr lang="en-US" sz="1600" kern="0" dirty="0">
              <a:ea typeface="ＭＳ Ｐゴシック"/>
            </a:endParaRPr>
          </a:p>
          <a:p>
            <a:pPr lvl="1"/>
            <a:r>
              <a:rPr lang="en-US" sz="1600" kern="0" dirty="0">
                <a:ea typeface="+mn-lt"/>
                <a:cs typeface="+mn-lt"/>
              </a:rPr>
              <a:t>Roy Varghese</a:t>
            </a:r>
            <a:endParaRPr lang="en-US" sz="1600" kern="0" dirty="0">
              <a:ea typeface="ＭＳ Ｐゴシック"/>
              <a:cs typeface="+mn-lt"/>
            </a:endParaRPr>
          </a:p>
          <a:p>
            <a:pPr lvl="1"/>
            <a:r>
              <a:rPr lang="en-US" sz="1600" kern="0" dirty="0">
                <a:ea typeface="+mn-lt"/>
                <a:cs typeface="+mn-lt"/>
              </a:rPr>
              <a:t>Brian Lepore (</a:t>
            </a:r>
            <a:r>
              <a:rPr lang="en-US" sz="1600" kern="0" dirty="0" err="1">
                <a:ea typeface="+mn-lt"/>
                <a:cs typeface="+mn-lt"/>
              </a:rPr>
              <a:t>Lustre</a:t>
            </a:r>
            <a:r>
              <a:rPr lang="en-US" sz="1600" kern="0" dirty="0">
                <a:ea typeface="+mn-lt"/>
                <a:cs typeface="+mn-lt"/>
              </a:rPr>
              <a:t> service preview)</a:t>
            </a:r>
            <a:endParaRPr lang="en-US" sz="1600" kern="0" dirty="0">
              <a:ea typeface="ＭＳ Ｐゴシック"/>
              <a:cs typeface="Helvetica"/>
            </a:endParaRPr>
          </a:p>
          <a:p>
            <a:r>
              <a:rPr lang="en-US" sz="1600" kern="0" dirty="0">
                <a:ea typeface="ＭＳ Ｐゴシック"/>
              </a:rPr>
              <a:t>We thank the following AWS team for their help with running and optimizing in their systems:</a:t>
            </a:r>
          </a:p>
          <a:p>
            <a:pPr lvl="1"/>
            <a:r>
              <a:rPr lang="en-US" sz="1600" kern="0" dirty="0">
                <a:ea typeface="ＭＳ Ｐゴシック"/>
              </a:rPr>
              <a:t>Timothy Brown</a:t>
            </a:r>
            <a:endParaRPr lang="en-US" sz="1600" kern="0" dirty="0">
              <a:ea typeface="ＭＳ Ｐゴシック"/>
              <a:cs typeface="Helvetica"/>
            </a:endParaRPr>
          </a:p>
          <a:p>
            <a:pPr lvl="1"/>
            <a:r>
              <a:rPr lang="en-US" sz="1600" kern="0" dirty="0">
                <a:ea typeface="ＭＳ Ｐゴシック"/>
              </a:rPr>
              <a:t>Tommy Johnston</a:t>
            </a:r>
            <a:endParaRPr lang="en-US" sz="1600" kern="0" dirty="0">
              <a:ea typeface="ＭＳ Ｐゴシック"/>
              <a:cs typeface="Helvetica"/>
            </a:endParaRPr>
          </a:p>
          <a:p>
            <a:r>
              <a:rPr lang="en-US" sz="1600" kern="0" dirty="0">
                <a:ea typeface="ＭＳ Ｐゴシック"/>
              </a:rPr>
              <a:t>We thank the following staff at the EPA for several inspiring and helpful discussions and contributions to this work</a:t>
            </a:r>
          </a:p>
          <a:p>
            <a:pPr lvl="1"/>
            <a:r>
              <a:rPr lang="en-US" sz="1600" kern="0" dirty="0">
                <a:ea typeface="ＭＳ Ｐゴシック"/>
              </a:rPr>
              <a:t>Kristen Foley</a:t>
            </a:r>
            <a:endParaRPr lang="en-US" sz="1600" kern="0" dirty="0">
              <a:ea typeface="ＭＳ Ｐゴシック"/>
              <a:cs typeface="Helvetica"/>
            </a:endParaRPr>
          </a:p>
          <a:p>
            <a:pPr lvl="1"/>
            <a:r>
              <a:rPr lang="en-US" sz="1600" kern="0" dirty="0">
                <a:ea typeface="ＭＳ Ｐゴシック"/>
              </a:rPr>
              <a:t>Chris </a:t>
            </a:r>
            <a:r>
              <a:rPr lang="en-US" sz="1600" kern="0" dirty="0" err="1">
                <a:ea typeface="+mn-lt"/>
                <a:cs typeface="+mn-lt"/>
              </a:rPr>
              <a:t>Misenis</a:t>
            </a:r>
            <a:endParaRPr lang="en-US" sz="1600" kern="0" dirty="0">
              <a:ea typeface="ＭＳ Ｐゴシック"/>
              <a:cs typeface="Helvetica"/>
            </a:endParaRPr>
          </a:p>
          <a:p>
            <a:pPr lvl="1"/>
            <a:r>
              <a:rPr lang="en-US" sz="1600" kern="0" dirty="0">
                <a:ea typeface="ＭＳ Ｐゴシック"/>
              </a:rPr>
              <a:t>David Wong</a:t>
            </a:r>
            <a:endParaRPr lang="en-US" sz="1600" kern="0" dirty="0">
              <a:ea typeface="ＭＳ Ｐゴシック"/>
              <a:cs typeface="Helvetica"/>
            </a:endParaRPr>
          </a:p>
          <a:p>
            <a:pPr lvl="1"/>
            <a:r>
              <a:rPr lang="en-US" sz="1600" kern="0" dirty="0">
                <a:ea typeface="ＭＳ Ｐゴシック"/>
              </a:rPr>
              <a:t>Ed Anderson</a:t>
            </a:r>
            <a:endParaRPr lang="en-US" sz="1600" kern="0" dirty="0">
              <a:ea typeface="ＭＳ Ｐゴシック"/>
              <a:cs typeface="Helvetica"/>
            </a:endParaRPr>
          </a:p>
          <a:p>
            <a:pPr lvl="1"/>
            <a:r>
              <a:rPr lang="en-US" sz="1600" kern="0" dirty="0">
                <a:ea typeface="ＭＳ Ｐゴシック"/>
              </a:rPr>
              <a:t>Tom Pierce - retired</a:t>
            </a:r>
            <a:endParaRPr lang="en-US" sz="1600" kern="0" dirty="0">
              <a:ea typeface="ＭＳ Ｐゴシック"/>
              <a:cs typeface="Helvetica"/>
            </a:endParaRPr>
          </a:p>
          <a:p>
            <a:r>
              <a:rPr lang="en-US" sz="1600" kern="0" dirty="0">
                <a:ea typeface="ＭＳ Ｐゴシック"/>
                <a:cs typeface="Helvetica"/>
              </a:rPr>
              <a:t>We thank the leaders of the Modeling in the Cloud Computing Workgroup</a:t>
            </a:r>
            <a:endParaRPr lang="en-US" sz="1600" kern="0" dirty="0">
              <a:cs typeface="Helvetica"/>
            </a:endParaRPr>
          </a:p>
          <a:p>
            <a:pPr marL="457200" lvl="1" indent="0">
              <a:buNone/>
            </a:pPr>
            <a:r>
              <a:rPr lang="en-US" sz="1600" kern="0" dirty="0">
                <a:ea typeface="ＭＳ Ｐゴシック"/>
                <a:cs typeface="Helvetica"/>
              </a:rPr>
              <a:t>- Zac Adelman (LADCO)</a:t>
            </a:r>
            <a:endParaRPr lang="en-US" sz="1600" kern="0" dirty="0">
              <a:cs typeface="Helvetica"/>
            </a:endParaRPr>
          </a:p>
          <a:p>
            <a:pPr marL="457200" lvl="1" indent="0">
              <a:buNone/>
            </a:pPr>
            <a:r>
              <a:rPr lang="en-US" sz="1600" kern="0" dirty="0">
                <a:ea typeface="ＭＳ Ｐゴシック"/>
                <a:cs typeface="Helvetica"/>
              </a:rPr>
              <a:t>- Steve Fine (EPA) - retiring</a:t>
            </a:r>
            <a:endParaRPr lang="en-US" sz="1600" kern="0" dirty="0">
              <a:cs typeface="Helvetica"/>
            </a:endParaRPr>
          </a:p>
          <a:p>
            <a:pPr marL="457200" lvl="1" indent="0">
              <a:buNone/>
            </a:pPr>
            <a:r>
              <a:rPr lang="en-US" sz="1600" kern="0" dirty="0">
                <a:ea typeface="ＭＳ Ｐゴシック"/>
                <a:cs typeface="Helvetica"/>
              </a:rPr>
              <a:t>- Fahim Sidi (EPA) - new lead</a:t>
            </a:r>
            <a:endParaRPr lang="en-US" sz="1600" kern="0" dirty="0">
              <a:cs typeface="Helvetica"/>
            </a:endParaRPr>
          </a:p>
          <a:p>
            <a:pPr marL="457200" lvl="1" indent="0">
              <a:buNone/>
            </a:pPr>
            <a:endParaRPr lang="en-US" sz="1600" kern="0" dirty="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974781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82141-8AEB-CB9B-D67C-B3A01FC0F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Computing Workgroup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4F697-5FE4-E946-87B4-D81D7FF36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  <a:ea typeface="ＭＳ Ｐゴシック"/>
                <a:cs typeface="Calibri"/>
              </a:rPr>
              <a:t>Join our Cloud Computing Workgroup:</a:t>
            </a:r>
          </a:p>
          <a:p>
            <a:pPr marL="457200" lvl="1" indent="0">
              <a:buNone/>
            </a:pPr>
            <a:r>
              <a:rPr lang="en-US" sz="1600" dirty="0">
                <a:ea typeface="ＭＳ Ｐゴシック"/>
                <a:cs typeface="Helvetic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https://github.com/CMASCenter/modeling-in-the-cloud/wiki/Modeling-in-the-Cloud-Workgroup-Charter</a:t>
            </a:r>
            <a:endParaRPr lang="en-US" sz="1600" dirty="0">
              <a:ea typeface="ＭＳ Ｐゴシック"/>
              <a:cs typeface="+mn-lt"/>
            </a:endParaRPr>
          </a:p>
          <a:p>
            <a:pPr marL="0" indent="0" algn="just">
              <a:buNone/>
            </a:pPr>
            <a:endParaRPr lang="en-US" sz="1600" dirty="0">
              <a:ea typeface="ＭＳ Ｐゴシック"/>
              <a:cs typeface="Calibri"/>
            </a:endParaRPr>
          </a:p>
          <a:p>
            <a:pPr marL="0" indent="0" algn="just">
              <a:buNone/>
            </a:pPr>
            <a:r>
              <a:rPr lang="en-US" dirty="0">
                <a:solidFill>
                  <a:srgbClr val="FFFF00"/>
                </a:solidFill>
                <a:ea typeface="ＭＳ Ｐゴシック"/>
                <a:cs typeface="Calibri"/>
              </a:rPr>
              <a:t>More to come – answer our poll to help us understand your needs:</a:t>
            </a:r>
          </a:p>
          <a:p>
            <a:pPr marL="0" indent="0" algn="just">
              <a:buNone/>
            </a:pPr>
            <a:r>
              <a:rPr lang="en-US" sz="1600" dirty="0"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https://forms.gle/gbWqHWAeNoFUeYuK6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>
                <a:ea typeface="ＭＳ Ｐゴシック"/>
              </a:rPr>
              <a:t> </a:t>
            </a:r>
            <a:r>
              <a:rPr lang="en-US">
                <a:solidFill>
                  <a:srgbClr val="FFFF00"/>
                </a:solidFill>
                <a:ea typeface="ＭＳ Ｐゴシック"/>
              </a:rPr>
              <a:t>Hands-on zoom sessions are available to help you get started.</a:t>
            </a:r>
            <a:r>
              <a:rPr lang="en-US">
                <a:ea typeface="ＭＳ Ｐゴシック"/>
              </a:rPr>
              <a:t> </a:t>
            </a:r>
          </a:p>
          <a:p>
            <a:pPr marL="0" indent="0">
              <a:buNone/>
            </a:pPr>
            <a:r>
              <a:rPr lang="en-US">
                <a:ea typeface="ＭＳ Ｐゴシック"/>
              </a:rPr>
              <a:t>Please send email request to lizadams@email.unc.edu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369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CEA78-1D27-4D9E-A132-4FCE289A7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57" y="189985"/>
            <a:ext cx="7886700" cy="65752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+mn-lt"/>
              </a:rPr>
              <a:t>Tutorials for different CSPs and end-users</a:t>
            </a:r>
            <a:endParaRPr lang="en-US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D7AB4-2EAD-46EF-96D9-81F1CD88C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812" y="747022"/>
            <a:ext cx="8886606" cy="61109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  <a:ea typeface="ＭＳ Ｐゴシック"/>
                <a:cs typeface="Calibri"/>
              </a:rPr>
              <a:t>Online guides, tutorials, background info, solutions, performance and cost analysis, </a:t>
            </a:r>
            <a:r>
              <a:rPr lang="en-US" b="1" dirty="0" err="1">
                <a:solidFill>
                  <a:srgbClr val="FFFF00"/>
                </a:solidFill>
                <a:ea typeface="ＭＳ Ｐゴシック"/>
                <a:cs typeface="Calibri"/>
              </a:rPr>
              <a:t>etc</a:t>
            </a:r>
            <a:r>
              <a:rPr lang="en-US" b="1" dirty="0">
                <a:solidFill>
                  <a:srgbClr val="FFFF00"/>
                </a:solidFill>
                <a:ea typeface="ＭＳ Ｐゴシック"/>
                <a:cs typeface="Calibri"/>
              </a:rPr>
              <a:t>:</a:t>
            </a:r>
            <a:endParaRPr lang="en-US" dirty="0">
              <a:ea typeface="ＭＳ Ｐゴシック"/>
              <a:cs typeface="Calibri"/>
            </a:endParaRPr>
          </a:p>
          <a:p>
            <a:r>
              <a:rPr lang="en-US" sz="1600" dirty="0">
                <a:ea typeface="ＭＳ Ｐゴシック"/>
              </a:rPr>
              <a:t>Microsoft’s Azure: </a:t>
            </a:r>
            <a:endParaRPr lang="en-US" sz="1600" dirty="0"/>
          </a:p>
          <a:p>
            <a:pPr marL="0" indent="0">
              <a:buNone/>
            </a:pPr>
            <a:r>
              <a:rPr lang="en-US" sz="1600" dirty="0">
                <a:ea typeface="ＭＳ Ｐゴシック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https://cyclecloud-cmaq.readthedocs.io/en/latest/</a:t>
            </a:r>
            <a:endParaRPr lang="en-US" sz="1600" dirty="0">
              <a:ea typeface="ＭＳ Ｐゴシック"/>
            </a:endParaRPr>
          </a:p>
          <a:p>
            <a:r>
              <a:rPr lang="en-US" sz="1600" dirty="0">
                <a:ea typeface="ＭＳ Ｐゴシック"/>
              </a:rPr>
              <a:t>Amazon’s AWS:</a:t>
            </a:r>
          </a:p>
          <a:p>
            <a:pPr marL="0" indent="0">
              <a:buNone/>
            </a:pPr>
            <a:r>
              <a:rPr lang="en-US" sz="1600" dirty="0">
                <a:ea typeface="ＭＳ Ｐゴシック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https://pcluster-cmaq.readthedocs.io/en/latest/index.html</a:t>
            </a:r>
            <a:endParaRPr lang="en-US" sz="1600" dirty="0">
              <a:ea typeface="ＭＳ Ｐゴシック"/>
            </a:endParaRPr>
          </a:p>
          <a:p>
            <a:pPr marL="0" indent="0">
              <a:buNone/>
            </a:pPr>
            <a:endParaRPr lang="en-US" sz="1600" b="1" dirty="0">
              <a:solidFill>
                <a:srgbClr val="FFFF00"/>
              </a:solidFill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FFFF00"/>
                </a:solidFill>
                <a:ea typeface="ＭＳ Ｐゴシック"/>
                <a:cs typeface="Calibri"/>
              </a:rPr>
              <a:t>Target end-users (not mutually exclusive):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>
                <a:ea typeface="ＭＳ Ｐゴシック"/>
              </a:rPr>
              <a:t>Novice users, early-stage model testing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600" dirty="0">
                <a:ea typeface="ＭＳ Ｐゴシック"/>
              </a:rPr>
              <a:t>Advanced users, that need to fully harness the HPC potential of CMAQ through annual/high resolution simulations, operational use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sz="1600" dirty="0">
              <a:cs typeface="Calibri" panose="020F0502020204030204" pitchFamily="34" charset="0"/>
            </a:endParaRPr>
          </a:p>
          <a:p>
            <a:pPr marL="457200" lvl="1" indent="0" algn="just">
              <a:lnSpc>
                <a:spcPct val="150000"/>
              </a:lnSpc>
              <a:buNone/>
            </a:pPr>
            <a:endParaRPr lang="en-US"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04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CEA78-1D27-4D9E-A132-4FCE289A7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57" y="189985"/>
            <a:ext cx="7886700" cy="657520"/>
          </a:xfrm>
        </p:spPr>
        <p:txBody>
          <a:bodyPr/>
          <a:lstStyle/>
          <a:p>
            <a:br>
              <a:rPr lang="en-US" dirty="0">
                <a:solidFill>
                  <a:srgbClr val="FFFF00"/>
                </a:solidFill>
                <a:latin typeface="+mn-lt"/>
              </a:rPr>
            </a:br>
            <a:r>
              <a:rPr lang="en-US" dirty="0">
                <a:solidFill>
                  <a:srgbClr val="FFFF00"/>
                </a:solidFill>
                <a:latin typeface="+mn-lt"/>
              </a:rPr>
              <a:t>The CMAQ Benchmark Suite for the Cloud </a:t>
            </a:r>
            <a:endParaRPr lang="en-US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D7AB4-2EAD-46EF-96D9-81F1CD88C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976" y="1046480"/>
            <a:ext cx="8532591" cy="5591820"/>
          </a:xfrm>
        </p:spPr>
        <p:txBody>
          <a:bodyPr>
            <a:noAutofit/>
          </a:bodyPr>
          <a:lstStyle/>
          <a:p>
            <a:endParaRPr lang="en-US" sz="1600" dirty="0">
              <a:ea typeface="ＭＳ Ｐゴシック"/>
            </a:endParaRPr>
          </a:p>
          <a:p>
            <a:endParaRPr lang="en-US" sz="1600" dirty="0">
              <a:ea typeface="ＭＳ Ｐゴシック"/>
            </a:endParaRPr>
          </a:p>
          <a:p>
            <a:r>
              <a:rPr lang="en-US" sz="2000" dirty="0">
                <a:ea typeface="ＭＳ Ｐゴシック"/>
              </a:rPr>
              <a:t>2-day 12x12 km CONUS scenario (396 x 246 x 35)</a:t>
            </a:r>
          </a:p>
          <a:p>
            <a:r>
              <a:rPr lang="en-US" sz="2000" dirty="0">
                <a:ea typeface="ＭＳ Ｐゴシック"/>
              </a:rPr>
              <a:t>Using CMAQ 5.3.3 with cb6r3_ae7_aq</a:t>
            </a:r>
          </a:p>
          <a:p>
            <a:r>
              <a:rPr lang="en-US" sz="2000" dirty="0">
                <a:ea typeface="ＭＳ Ｐゴシック"/>
              </a:rPr>
              <a:t>Inputs ~50 GB, Output ~170 GB 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r>
              <a:rPr lang="en-US" sz="2000" b="1" dirty="0">
                <a:solidFill>
                  <a:srgbClr val="FFFF00"/>
                </a:solidFill>
                <a:ea typeface="ＭＳ Ｐゴシック"/>
                <a:cs typeface="Calibri"/>
              </a:rPr>
              <a:t>CMAS Data Warehouse on AWS Open Data:</a:t>
            </a:r>
          </a:p>
          <a:p>
            <a:pPr marL="0" indent="0">
              <a:buNone/>
            </a:pPr>
            <a:r>
              <a:rPr lang="en-US" sz="1800" dirty="0">
                <a:ea typeface="ＭＳ Ｐゴシック"/>
              </a:rPr>
              <a:t>Collects and disseminates meteorology, emissions and air quality model input and output for Community Multiscale Air Quality (CMAQ) Model Applications. </a:t>
            </a:r>
            <a:endParaRPr lang="en-US" sz="1800" dirty="0">
              <a:ea typeface="ＭＳ Ｐゴシック"/>
              <a:cs typeface="Helvetica"/>
            </a:endParaRPr>
          </a:p>
          <a:p>
            <a:pPr marL="285750"/>
            <a:r>
              <a:rPr lang="en-US" sz="1800" dirty="0">
                <a:ea typeface="ＭＳ Ｐゴシック"/>
              </a:rPr>
              <a:t>Ingress and Egress fees are waived as part of the AWS Open Data Program.</a:t>
            </a:r>
            <a:endParaRPr lang="en-US" sz="1800" dirty="0">
              <a:ea typeface="+mn-lt"/>
              <a:cs typeface="+mn-lt"/>
            </a:endParaRPr>
          </a:p>
          <a:p>
            <a:r>
              <a:rPr lang="en-US" sz="1800" dirty="0"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https://registry.opendata.aws/cmas-data-warehouse/</a:t>
            </a:r>
            <a:r>
              <a:rPr lang="en-US" sz="1800" dirty="0">
                <a:ea typeface="+mn-lt"/>
                <a:cs typeface="+mn-lt"/>
              </a:rPr>
              <a:t>   </a:t>
            </a:r>
          </a:p>
          <a:p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457200" lvl="1" indent="0" algn="just">
              <a:lnSpc>
                <a:spcPct val="150000"/>
              </a:lnSpc>
              <a:buNone/>
            </a:pPr>
            <a:endParaRPr lang="en-US" sz="1600" dirty="0"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CCAEAF-BDB6-1314-1721-D357FBD734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452" y="2224216"/>
            <a:ext cx="2797572" cy="2162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0632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31FF3-F545-786B-BA6E-DFD3CCCB5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56" y="305706"/>
            <a:ext cx="6240462" cy="704850"/>
          </a:xfrm>
        </p:spPr>
        <p:txBody>
          <a:bodyPr/>
          <a:lstStyle/>
          <a:p>
            <a:r>
              <a:rPr lang="en-US" dirty="0"/>
              <a:t>Tutorial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4BC68-8887-5114-801E-E8A5985A2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131" y="1124404"/>
            <a:ext cx="8313737" cy="5426075"/>
          </a:xfrm>
        </p:spPr>
        <p:txBody>
          <a:bodyPr/>
          <a:lstStyle/>
          <a:p>
            <a:r>
              <a:rPr lang="en-US" dirty="0"/>
              <a:t>Background &amp; Resources: Serve as a portal to provide quick introduction to Cloud basics, share useful links for newcomers.</a:t>
            </a:r>
          </a:p>
          <a:p>
            <a:pPr lvl="1"/>
            <a:r>
              <a:rPr lang="en-US" dirty="0"/>
              <a:t>Chapters 1: Introductory Tutorial </a:t>
            </a:r>
            <a:r>
              <a:rPr lang="en-US" dirty="0">
                <a:hlinkClick r:id="rId2"/>
              </a:rPr>
              <a:t>AWS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Azure</a:t>
            </a:r>
            <a:endParaRPr lang="en-US" dirty="0"/>
          </a:p>
          <a:p>
            <a:pPr lvl="1"/>
            <a:r>
              <a:rPr lang="en-US" dirty="0"/>
              <a:t>Chapter 13: Additional Resources </a:t>
            </a:r>
            <a:r>
              <a:rPr lang="en-US" dirty="0">
                <a:hlinkClick r:id="rId4"/>
              </a:rPr>
              <a:t>AWS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Azure</a:t>
            </a:r>
            <a:endParaRPr lang="en-US" dirty="0"/>
          </a:p>
          <a:p>
            <a:r>
              <a:rPr lang="en-US" dirty="0"/>
              <a:t>Model Configuration and Simulation Design</a:t>
            </a:r>
          </a:p>
          <a:p>
            <a:pPr lvl="1"/>
            <a:r>
              <a:rPr lang="en-US" dirty="0"/>
              <a:t>2-day CMAQ 5.3.3 simulation for CONUS 12km domain</a:t>
            </a:r>
          </a:p>
          <a:p>
            <a:pPr lvl="1"/>
            <a:r>
              <a:rPr lang="en-US" dirty="0"/>
              <a:t>Chapter 2: </a:t>
            </a:r>
            <a:r>
              <a:rPr lang="en-US" dirty="0">
                <a:hlinkClick r:id="rId6"/>
              </a:rPr>
              <a:t>AWS</a:t>
            </a:r>
            <a:r>
              <a:rPr lang="en-US" dirty="0"/>
              <a:t>, </a:t>
            </a:r>
            <a:r>
              <a:rPr lang="en-US" dirty="0">
                <a:hlinkClick r:id="rId7"/>
              </a:rPr>
              <a:t>Azure</a:t>
            </a:r>
            <a:endParaRPr lang="en-US" dirty="0"/>
          </a:p>
          <a:p>
            <a:r>
              <a:rPr lang="en-US" dirty="0"/>
              <a:t>Deployment on Single VM</a:t>
            </a:r>
          </a:p>
          <a:p>
            <a:pPr lvl="1"/>
            <a:r>
              <a:rPr lang="en-US" dirty="0"/>
              <a:t>Chapter 3: Install software and run CMAQ: </a:t>
            </a:r>
            <a:r>
              <a:rPr lang="en-US" dirty="0">
                <a:hlinkClick r:id="rId8"/>
              </a:rPr>
              <a:t>Azure</a:t>
            </a:r>
            <a:endParaRPr lang="en-US" dirty="0"/>
          </a:p>
          <a:p>
            <a:r>
              <a:rPr lang="en-US" dirty="0"/>
              <a:t>Deployment on HPC Cluster</a:t>
            </a:r>
          </a:p>
          <a:p>
            <a:pPr lvl="1"/>
            <a:r>
              <a:rPr lang="en-US" dirty="0"/>
              <a:t>Chapter 3: Run CMAQ using pre-loaded software: </a:t>
            </a:r>
            <a:r>
              <a:rPr lang="en-US" dirty="0">
                <a:hlinkClick r:id="rId9"/>
              </a:rPr>
              <a:t>AWS</a:t>
            </a:r>
            <a:endParaRPr lang="en-US" dirty="0"/>
          </a:p>
          <a:p>
            <a:pPr lvl="1"/>
            <a:r>
              <a:rPr lang="en-US" dirty="0"/>
              <a:t>Chapter 4: Install software and Run CMAQ: </a:t>
            </a:r>
            <a:r>
              <a:rPr lang="en-US" dirty="0">
                <a:hlinkClick r:id="rId10"/>
              </a:rPr>
              <a:t>AWS</a:t>
            </a:r>
            <a:endParaRPr lang="en-US" dirty="0"/>
          </a:p>
          <a:p>
            <a:pPr lvl="1"/>
            <a:r>
              <a:rPr lang="en-US" dirty="0"/>
              <a:t>Chapter 4: Install software and run CMAQ: </a:t>
            </a:r>
            <a:r>
              <a:rPr lang="en-US" dirty="0">
                <a:hlinkClick r:id="rId8"/>
              </a:rPr>
              <a:t>Azure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684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12441-C649-3FAF-CE0F-38B51C99D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Structure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B20FB-B4E0-FEDA-3135-690505256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Post-process Workflow</a:t>
            </a:r>
          </a:p>
          <a:p>
            <a:pPr lvl="1"/>
            <a:r>
              <a:rPr lang="en-US" dirty="0"/>
              <a:t>Prerequisites (R &amp; packages), Combine, and QA </a:t>
            </a:r>
          </a:p>
          <a:p>
            <a:pPr lvl="1"/>
            <a:r>
              <a:rPr lang="en-US" dirty="0"/>
              <a:t>Chapters 5-9</a:t>
            </a:r>
          </a:p>
          <a:p>
            <a:r>
              <a:rPr lang="en-US" dirty="0"/>
              <a:t>Clean-up Workflow</a:t>
            </a:r>
          </a:p>
          <a:p>
            <a:pPr lvl="1"/>
            <a:r>
              <a:rPr lang="en-US" dirty="0"/>
              <a:t>Moving output to an S3 Bucket: Chapter 10 </a:t>
            </a:r>
            <a:r>
              <a:rPr lang="en-US" dirty="0">
                <a:hlinkClick r:id="rId2"/>
              </a:rPr>
              <a:t>AWS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Azure</a:t>
            </a:r>
            <a:endParaRPr lang="en-US" dirty="0"/>
          </a:p>
          <a:p>
            <a:pPr lvl="1"/>
            <a:r>
              <a:rPr lang="en-US" dirty="0"/>
              <a:t>Deleting the Clusters: Chapter 11: </a:t>
            </a:r>
            <a:r>
              <a:rPr lang="en-US" dirty="0">
                <a:hlinkClick r:id="rId4"/>
              </a:rPr>
              <a:t>AWS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Azure</a:t>
            </a:r>
            <a:endParaRPr lang="en-US" dirty="0"/>
          </a:p>
          <a:p>
            <a:r>
              <a:rPr lang="en-US" dirty="0"/>
              <a:t>Benchmarking and Performance Optimization</a:t>
            </a:r>
          </a:p>
          <a:p>
            <a:pPr lvl="1"/>
            <a:r>
              <a:rPr lang="en-US" dirty="0"/>
              <a:t>Chapter 12: </a:t>
            </a:r>
            <a:r>
              <a:rPr lang="en-US" dirty="0">
                <a:hlinkClick r:id="rId6"/>
              </a:rPr>
              <a:t>AWS</a:t>
            </a:r>
            <a:r>
              <a:rPr lang="en-US" dirty="0"/>
              <a:t>, </a:t>
            </a:r>
            <a:r>
              <a:rPr lang="en-US" dirty="0">
                <a:hlinkClick r:id="rId7"/>
              </a:rPr>
              <a:t>Azure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306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CEA78-1D27-4D9E-A132-4FCE289A7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455" y="437120"/>
            <a:ext cx="7886700" cy="65752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+mn-lt"/>
              </a:rPr>
              <a:t>Target HPC workflows with software recipes</a:t>
            </a:r>
            <a:endParaRPr lang="en-US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3D196C-DE3E-13FE-6D77-956FA7AF2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695" y="1299937"/>
            <a:ext cx="8509748" cy="5540595"/>
          </a:xfrm>
        </p:spPr>
        <p:txBody>
          <a:bodyPr/>
          <a:lstStyle/>
          <a:p>
            <a:r>
              <a:rPr lang="en-US" dirty="0"/>
              <a:t>C-shell scripts to install libraries and CMAQ</a:t>
            </a:r>
          </a:p>
          <a:p>
            <a:r>
              <a:rPr lang="en-US" dirty="0"/>
              <a:t>Run scripts provided for scaling tests. Run scripts SLURM settings are dependent on compute node type, as they must match number of processors available per node.</a:t>
            </a:r>
          </a:p>
          <a:p>
            <a:r>
              <a:rPr lang="en-US" dirty="0"/>
              <a:t>Command line instructions to install post-processing tools and run R-based analysis scripts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98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09C8B-5C22-CFC9-41BD-2D51EA957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in Tutorials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1153C-050F-45B4-70A2-8A9825503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800" dirty="0">
                <a:solidFill>
                  <a:srgbClr val="FFFF00"/>
                </a:solidFill>
                <a:cs typeface="Calibri" panose="020F0502020204030204" pitchFamily="34" charset="0"/>
              </a:rPr>
              <a:t>The main difference between the tutorials is the way that you create the HPC Cluster:</a:t>
            </a:r>
          </a:p>
          <a:p>
            <a:pPr marL="0" indent="0" algn="just">
              <a:buNone/>
            </a:pPr>
            <a:endParaRPr lang="en-US" sz="2800" dirty="0">
              <a:solidFill>
                <a:srgbClr val="FFFF00"/>
              </a:solidFill>
              <a:cs typeface="Calibri" panose="020F0502020204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>
                <a:cs typeface="Calibri" panose="020F0502020204030204" pitchFamily="34" charset="0"/>
              </a:rPr>
              <a:t>For AWS, a YAML file specifies the configuration of the cluster, and the AWS 3.0 Command Line is used to create and login to the head node of the Parallel Cluster.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>
                <a:cs typeface="Calibri" panose="020F0502020204030204" pitchFamily="34" charset="0"/>
              </a:rPr>
              <a:t>For Azure, we use the Azure Web Portal to configure the Cycle Cloud Cluster, and then use </a:t>
            </a:r>
            <a:r>
              <a:rPr lang="en-US" sz="2400" dirty="0" err="1">
                <a:cs typeface="Calibri" panose="020F0502020204030204" pitchFamily="34" charset="0"/>
              </a:rPr>
              <a:t>ssh</a:t>
            </a:r>
            <a:r>
              <a:rPr lang="en-US" sz="2400" dirty="0">
                <a:cs typeface="Calibri" panose="020F0502020204030204" pitchFamily="34" charset="0"/>
              </a:rPr>
              <a:t> commands to login to the scheduler node of the cluster.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 pitchFamily="34" charset="0"/>
              </a:rPr>
              <a:t>An additional difference is the naming conventions: Instance Type  versus Virtual Machine (VM) Type</a:t>
            </a:r>
            <a:endParaRPr lang="en-US" sz="2400" dirty="0"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n-US" sz="24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243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962D5-3BDF-B409-B9EF-1FDBA6993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3" y="73025"/>
            <a:ext cx="6240462" cy="489684"/>
          </a:xfrm>
        </p:spPr>
        <p:txBody>
          <a:bodyPr/>
          <a:lstStyle/>
          <a:p>
            <a:r>
              <a:rPr lang="en-US" dirty="0"/>
              <a:t>AWS YAML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DD53E-8FBF-F198-7953-97640E4A3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131" y="489683"/>
            <a:ext cx="8313737" cy="6295292"/>
          </a:xfrm>
        </p:spPr>
        <p:txBody>
          <a:bodyPr/>
          <a:lstStyle/>
          <a:p>
            <a:pPr marL="0" indent="0">
              <a:buNone/>
            </a:pPr>
            <a:r>
              <a:rPr lang="en-US" sz="600" dirty="0">
                <a:effectLst/>
                <a:latin typeface="Menlo" panose="020B0609030804020204" pitchFamily="49" charset="0"/>
              </a:rPr>
              <a:t>Region: us-east-2</a:t>
            </a:r>
          </a:p>
          <a:p>
            <a:pPr marL="0" indent="0">
              <a:buNone/>
            </a:pPr>
            <a:r>
              <a:rPr lang="en-US" sz="600" dirty="0">
                <a:effectLst/>
                <a:latin typeface="Menlo" panose="020B0609030804020204" pitchFamily="49" charset="0"/>
              </a:rPr>
              <a:t>Image:</a:t>
            </a:r>
          </a:p>
          <a:p>
            <a:pPr marL="0" indent="0">
              <a:buNone/>
            </a:pPr>
            <a:r>
              <a:rPr lang="en-US" sz="600" dirty="0">
                <a:effectLst/>
                <a:latin typeface="Menlo" panose="020B0609030804020204" pitchFamily="49" charset="0"/>
              </a:rPr>
              <a:t>  Os: ubuntu2004</a:t>
            </a:r>
          </a:p>
          <a:p>
            <a:pPr marL="0" indent="0">
              <a:buNone/>
            </a:pPr>
            <a:r>
              <a:rPr lang="en-US" sz="600" dirty="0">
                <a:effectLst/>
                <a:latin typeface="Menlo" panose="020B0609030804020204" pitchFamily="49" charset="0"/>
              </a:rPr>
              <a:t>HeadNode:</a:t>
            </a:r>
          </a:p>
          <a:p>
            <a:pPr marL="0" indent="0">
              <a:buNone/>
            </a:pPr>
            <a:r>
              <a:rPr lang="en-US" sz="600" dirty="0">
                <a:effectLst/>
                <a:latin typeface="Menlo" panose="020B0609030804020204" pitchFamily="49" charset="0"/>
              </a:rPr>
              <a:t>  InstanceType: c6a.xlarge</a:t>
            </a:r>
          </a:p>
          <a:p>
            <a:pPr marL="0" indent="0">
              <a:buNone/>
            </a:pPr>
            <a:r>
              <a:rPr lang="en-US" sz="600" dirty="0">
                <a:effectLst/>
                <a:latin typeface="Menlo" panose="020B0609030804020204" pitchFamily="49" charset="0"/>
              </a:rPr>
              <a:t>  Networking:</a:t>
            </a:r>
          </a:p>
          <a:p>
            <a:pPr marL="0" indent="0">
              <a:buNone/>
            </a:pPr>
            <a:r>
              <a:rPr lang="en-US" sz="600" dirty="0">
                <a:effectLst/>
                <a:latin typeface="Menlo" panose="020B0609030804020204" pitchFamily="49" charset="0"/>
              </a:rPr>
              <a:t>    SubnetId: subnet-018fdd14871ed2b0d</a:t>
            </a:r>
          </a:p>
          <a:p>
            <a:pPr marL="0" indent="0">
              <a:buNone/>
            </a:pPr>
            <a:r>
              <a:rPr lang="en-US" sz="600" dirty="0">
                <a:effectLst/>
                <a:latin typeface="Menlo" panose="020B0609030804020204" pitchFamily="49" charset="0"/>
              </a:rPr>
              <a:t>  DisableSimultaneousMultithreading: true</a:t>
            </a:r>
          </a:p>
          <a:p>
            <a:pPr marL="0" indent="0">
              <a:buNone/>
            </a:pPr>
            <a:r>
              <a:rPr lang="en-US" sz="600" dirty="0">
                <a:effectLst/>
                <a:latin typeface="Menlo" panose="020B0609030804020204" pitchFamily="49" charset="0"/>
              </a:rPr>
              <a:t>  Ssh:</a:t>
            </a:r>
          </a:p>
          <a:p>
            <a:pPr marL="0" indent="0">
              <a:buNone/>
            </a:pPr>
            <a:r>
              <a:rPr lang="en-US" sz="600" dirty="0">
                <a:effectLst/>
                <a:latin typeface="Menlo" panose="020B0609030804020204" pitchFamily="49" charset="0"/>
              </a:rPr>
              <a:t>    KeyName: cmas-east-2</a:t>
            </a:r>
          </a:p>
          <a:p>
            <a:pPr marL="0" indent="0">
              <a:buNone/>
            </a:pPr>
            <a:r>
              <a:rPr lang="en-US" sz="600" dirty="0">
                <a:effectLst/>
                <a:latin typeface="Menlo" panose="020B0609030804020204" pitchFamily="49" charset="0"/>
              </a:rPr>
              <a:t>  LocalStorage:</a:t>
            </a:r>
          </a:p>
          <a:p>
            <a:pPr marL="0" indent="0">
              <a:buNone/>
            </a:pPr>
            <a:r>
              <a:rPr lang="en-US" sz="600" dirty="0">
                <a:effectLst/>
                <a:latin typeface="Menlo" panose="020B0609030804020204" pitchFamily="49" charset="0"/>
              </a:rPr>
              <a:t>    RootVolume:</a:t>
            </a:r>
          </a:p>
          <a:p>
            <a:pPr marL="0" indent="0">
              <a:buNone/>
            </a:pPr>
            <a:r>
              <a:rPr lang="en-US" sz="600" dirty="0">
                <a:effectLst/>
                <a:latin typeface="Menlo" panose="020B0609030804020204" pitchFamily="49" charset="0"/>
              </a:rPr>
              <a:t>      Encrypted: false</a:t>
            </a:r>
          </a:p>
          <a:p>
            <a:pPr marL="0" indent="0">
              <a:buNone/>
            </a:pPr>
            <a:r>
              <a:rPr lang="en-US" sz="600" dirty="0">
                <a:effectLst/>
                <a:latin typeface="Menlo" panose="020B0609030804020204" pitchFamily="49" charset="0"/>
              </a:rPr>
              <a:t>Scheduling:</a:t>
            </a:r>
          </a:p>
          <a:p>
            <a:pPr marL="0" indent="0">
              <a:buNone/>
            </a:pPr>
            <a:r>
              <a:rPr lang="en-US" sz="600" dirty="0">
                <a:effectLst/>
                <a:latin typeface="Menlo" panose="020B0609030804020204" pitchFamily="49" charset="0"/>
              </a:rPr>
              <a:t>  Scheduler: slurm</a:t>
            </a:r>
          </a:p>
          <a:p>
            <a:pPr marL="0" indent="0">
              <a:buNone/>
            </a:pPr>
            <a:r>
              <a:rPr lang="en-US" sz="600" dirty="0">
                <a:effectLst/>
                <a:latin typeface="Menlo" panose="020B0609030804020204" pitchFamily="49" charset="0"/>
              </a:rPr>
              <a:t>  SlurmSettings:</a:t>
            </a:r>
          </a:p>
          <a:p>
            <a:pPr marL="0" indent="0">
              <a:buNone/>
            </a:pPr>
            <a:r>
              <a:rPr lang="en-US" sz="600" dirty="0">
                <a:effectLst/>
                <a:latin typeface="Menlo" panose="020B0609030804020204" pitchFamily="49" charset="0"/>
              </a:rPr>
              <a:t>    ScaledownIdletime: 5</a:t>
            </a:r>
          </a:p>
          <a:p>
            <a:pPr marL="0" indent="0">
              <a:buNone/>
            </a:pPr>
            <a:r>
              <a:rPr lang="en-US" sz="600" dirty="0">
                <a:effectLst/>
                <a:latin typeface="Menlo" panose="020B0609030804020204" pitchFamily="49" charset="0"/>
              </a:rPr>
              <a:t>  SlurmQueues:</a:t>
            </a:r>
          </a:p>
          <a:p>
            <a:pPr marL="0" indent="0">
              <a:buNone/>
            </a:pPr>
            <a:r>
              <a:rPr lang="en-US" sz="600" dirty="0">
                <a:effectLst/>
                <a:latin typeface="Menlo" panose="020B0609030804020204" pitchFamily="49" charset="0"/>
              </a:rPr>
              <a:t>    - Name: queue1</a:t>
            </a:r>
          </a:p>
          <a:p>
            <a:pPr marL="0" indent="0">
              <a:buNone/>
            </a:pPr>
            <a:r>
              <a:rPr lang="en-US" sz="600" dirty="0">
                <a:effectLst/>
                <a:latin typeface="Menlo" panose="020B0609030804020204" pitchFamily="49" charset="0"/>
              </a:rPr>
              <a:t>      CapacityType: ONDEMAND</a:t>
            </a:r>
          </a:p>
          <a:p>
            <a:pPr marL="0" indent="0">
              <a:buNone/>
            </a:pPr>
            <a:r>
              <a:rPr lang="en-US" sz="600" dirty="0">
                <a:effectLst/>
                <a:latin typeface="Menlo" panose="020B0609030804020204" pitchFamily="49" charset="0"/>
              </a:rPr>
              <a:t>      Networking:</a:t>
            </a:r>
          </a:p>
          <a:p>
            <a:pPr marL="0" indent="0">
              <a:buNone/>
            </a:pPr>
            <a:r>
              <a:rPr lang="en-US" sz="600" dirty="0">
                <a:effectLst/>
                <a:latin typeface="Menlo" panose="020B0609030804020204" pitchFamily="49" charset="0"/>
              </a:rPr>
              <a:t>        SubnetIds:</a:t>
            </a:r>
          </a:p>
          <a:p>
            <a:pPr marL="0" indent="0">
              <a:buNone/>
            </a:pPr>
            <a:r>
              <a:rPr lang="en-US" sz="600" dirty="0">
                <a:effectLst/>
                <a:latin typeface="Menlo" panose="020B0609030804020204" pitchFamily="49" charset="0"/>
              </a:rPr>
              <a:t>          - subnet-018fdd14871ed2b0d</a:t>
            </a:r>
          </a:p>
          <a:p>
            <a:pPr marL="0" indent="0">
              <a:buNone/>
            </a:pPr>
            <a:r>
              <a:rPr lang="en-US" sz="600" dirty="0">
                <a:effectLst/>
                <a:latin typeface="Menlo" panose="020B0609030804020204" pitchFamily="49" charset="0"/>
              </a:rPr>
              <a:t>        PlacementGroup:</a:t>
            </a:r>
          </a:p>
          <a:p>
            <a:pPr marL="0" indent="0">
              <a:buNone/>
            </a:pPr>
            <a:r>
              <a:rPr lang="en-US" sz="600" dirty="0">
                <a:effectLst/>
                <a:latin typeface="Menlo" panose="020B0609030804020204" pitchFamily="49" charset="0"/>
              </a:rPr>
              <a:t>          Enabled: true</a:t>
            </a:r>
          </a:p>
          <a:p>
            <a:pPr marL="0" indent="0">
              <a:buNone/>
            </a:pPr>
            <a:r>
              <a:rPr lang="en-US" sz="600" dirty="0">
                <a:effectLst/>
                <a:latin typeface="Menlo" panose="020B0609030804020204" pitchFamily="49" charset="0"/>
              </a:rPr>
              <a:t>      ComputeResources:</a:t>
            </a:r>
          </a:p>
          <a:p>
            <a:pPr marL="0" indent="0">
              <a:buNone/>
            </a:pPr>
            <a:r>
              <a:rPr lang="en-US" sz="600" dirty="0">
                <a:effectLst/>
                <a:latin typeface="Menlo" panose="020B0609030804020204" pitchFamily="49" charset="0"/>
              </a:rPr>
              <a:t>        - Name: compute-resource-1</a:t>
            </a:r>
          </a:p>
          <a:p>
            <a:pPr marL="0" indent="0">
              <a:buNone/>
            </a:pPr>
            <a:r>
              <a:rPr lang="en-US" sz="600" dirty="0">
                <a:effectLst/>
                <a:latin typeface="Menlo" panose="020B0609030804020204" pitchFamily="49" charset="0"/>
              </a:rPr>
              <a:t>          InstanceType: hpc6a.48xlarge</a:t>
            </a:r>
          </a:p>
          <a:p>
            <a:pPr marL="0" indent="0">
              <a:buNone/>
            </a:pPr>
            <a:r>
              <a:rPr lang="en-US" sz="600" dirty="0">
                <a:effectLst/>
                <a:latin typeface="Menlo" panose="020B0609030804020204" pitchFamily="49" charset="0"/>
              </a:rPr>
              <a:t>          </a:t>
            </a:r>
            <a:r>
              <a:rPr lang="en-US" sz="600" dirty="0" err="1">
                <a:effectLst/>
                <a:latin typeface="Menlo" panose="020B0609030804020204" pitchFamily="49" charset="0"/>
              </a:rPr>
              <a:t>MinCount</a:t>
            </a:r>
            <a:r>
              <a:rPr lang="en-US" sz="600" dirty="0">
                <a:effectLst/>
                <a:latin typeface="Menlo" panose="020B0609030804020204" pitchFamily="49" charset="0"/>
              </a:rPr>
              <a:t>: 0</a:t>
            </a:r>
          </a:p>
          <a:p>
            <a:pPr marL="0" indent="0">
              <a:buNone/>
            </a:pPr>
            <a:r>
              <a:rPr lang="en-US" sz="600" dirty="0">
                <a:effectLst/>
                <a:latin typeface="Menlo" panose="020B0609030804020204" pitchFamily="49" charset="0"/>
              </a:rPr>
              <a:t>          </a:t>
            </a:r>
            <a:r>
              <a:rPr lang="en-US" sz="600" dirty="0" err="1">
                <a:effectLst/>
                <a:latin typeface="Menlo" panose="020B0609030804020204" pitchFamily="49" charset="0"/>
              </a:rPr>
              <a:t>MaxCount</a:t>
            </a:r>
            <a:r>
              <a:rPr lang="en-US" sz="600" dirty="0">
                <a:effectLst/>
                <a:latin typeface="Menlo" panose="020B0609030804020204" pitchFamily="49" charset="0"/>
              </a:rPr>
              <a:t>: 10</a:t>
            </a:r>
          </a:p>
          <a:p>
            <a:pPr marL="0" indent="0">
              <a:buNone/>
            </a:pPr>
            <a:r>
              <a:rPr lang="en-US" sz="600" dirty="0">
                <a:effectLst/>
                <a:latin typeface="Menlo" panose="020B0609030804020204" pitchFamily="49" charset="0"/>
              </a:rPr>
              <a:t>          </a:t>
            </a:r>
            <a:r>
              <a:rPr lang="en-US" sz="600" dirty="0" err="1">
                <a:effectLst/>
                <a:latin typeface="Menlo" panose="020B0609030804020204" pitchFamily="49" charset="0"/>
              </a:rPr>
              <a:t>Efa</a:t>
            </a:r>
            <a:r>
              <a:rPr lang="en-US" sz="600" dirty="0">
                <a:effectLst/>
                <a:latin typeface="Menlo" panose="020B060903080402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600" dirty="0">
                <a:effectLst/>
                <a:latin typeface="Menlo" panose="020B0609030804020204" pitchFamily="49" charset="0"/>
              </a:rPr>
              <a:t>            Enabled: true</a:t>
            </a:r>
          </a:p>
          <a:p>
            <a:pPr marL="0" indent="0">
              <a:buNone/>
            </a:pPr>
            <a:r>
              <a:rPr lang="en-US" sz="600" dirty="0">
                <a:effectLst/>
                <a:latin typeface="Menlo" panose="020B0609030804020204" pitchFamily="49" charset="0"/>
              </a:rPr>
              <a:t>            </a:t>
            </a:r>
            <a:r>
              <a:rPr lang="en-US" sz="600" dirty="0" err="1">
                <a:effectLst/>
                <a:latin typeface="Menlo" panose="020B0609030804020204" pitchFamily="49" charset="0"/>
              </a:rPr>
              <a:t>GdrSupport</a:t>
            </a:r>
            <a:r>
              <a:rPr lang="en-US" sz="600" dirty="0">
                <a:effectLst/>
                <a:latin typeface="Menlo" panose="020B0609030804020204" pitchFamily="49" charset="0"/>
              </a:rPr>
              <a:t>: false</a:t>
            </a:r>
          </a:p>
          <a:p>
            <a:pPr marL="0" indent="0">
              <a:buNone/>
            </a:pPr>
            <a:r>
              <a:rPr lang="en-US" sz="600" dirty="0" err="1">
                <a:effectLst/>
                <a:latin typeface="Menlo" panose="020B0609030804020204" pitchFamily="49" charset="0"/>
              </a:rPr>
              <a:t>SharedStorage</a:t>
            </a:r>
            <a:r>
              <a:rPr lang="en-US" sz="600" dirty="0">
                <a:effectLst/>
                <a:latin typeface="Menlo" panose="020B060903080402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600" dirty="0">
                <a:effectLst/>
                <a:latin typeface="Menlo" panose="020B0609030804020204" pitchFamily="49" charset="0"/>
              </a:rPr>
              <a:t>  - </a:t>
            </a:r>
            <a:r>
              <a:rPr lang="en-US" sz="600" dirty="0" err="1">
                <a:effectLst/>
                <a:latin typeface="Menlo" panose="020B0609030804020204" pitchFamily="49" charset="0"/>
              </a:rPr>
              <a:t>MountDir</a:t>
            </a:r>
            <a:r>
              <a:rPr lang="en-US" sz="600" dirty="0">
                <a:effectLst/>
                <a:latin typeface="Menlo" panose="020B0609030804020204" pitchFamily="49" charset="0"/>
              </a:rPr>
              <a:t>: /shared</a:t>
            </a:r>
          </a:p>
          <a:p>
            <a:pPr marL="0" indent="0">
              <a:buNone/>
            </a:pPr>
            <a:r>
              <a:rPr lang="en-US" sz="600" dirty="0">
                <a:effectLst/>
                <a:latin typeface="Menlo" panose="020B0609030804020204" pitchFamily="49" charset="0"/>
              </a:rPr>
              <a:t>    Name: </a:t>
            </a:r>
            <a:r>
              <a:rPr lang="en-US" sz="600" dirty="0" err="1">
                <a:effectLst/>
                <a:latin typeface="Menlo" panose="020B0609030804020204" pitchFamily="49" charset="0"/>
              </a:rPr>
              <a:t>ebs</a:t>
            </a:r>
            <a:r>
              <a:rPr lang="en-US" sz="600" dirty="0">
                <a:effectLst/>
                <a:latin typeface="Menlo" panose="020B0609030804020204" pitchFamily="49" charset="0"/>
              </a:rPr>
              <a:t>-shared</a:t>
            </a:r>
          </a:p>
          <a:p>
            <a:pPr marL="0" indent="0">
              <a:buNone/>
            </a:pPr>
            <a:r>
              <a:rPr lang="en-US" sz="600" dirty="0">
                <a:effectLst/>
                <a:latin typeface="Menlo" panose="020B0609030804020204" pitchFamily="49" charset="0"/>
              </a:rPr>
              <a:t>    </a:t>
            </a:r>
            <a:r>
              <a:rPr lang="en-US" sz="600" dirty="0" err="1">
                <a:effectLst/>
                <a:latin typeface="Menlo" panose="020B0609030804020204" pitchFamily="49" charset="0"/>
              </a:rPr>
              <a:t>StorageType</a:t>
            </a:r>
            <a:r>
              <a:rPr lang="en-US" sz="600" dirty="0">
                <a:effectLst/>
                <a:latin typeface="Menlo" panose="020B0609030804020204" pitchFamily="49" charset="0"/>
              </a:rPr>
              <a:t>: </a:t>
            </a:r>
            <a:r>
              <a:rPr lang="en-US" sz="600" dirty="0" err="1">
                <a:effectLst/>
                <a:latin typeface="Menlo" panose="020B0609030804020204" pitchFamily="49" charset="0"/>
              </a:rPr>
              <a:t>Ebs</a:t>
            </a:r>
            <a:endParaRPr lang="en-US" sz="600" dirty="0"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600" dirty="0">
                <a:effectLst/>
                <a:latin typeface="Menlo" panose="020B0609030804020204" pitchFamily="49" charset="0"/>
              </a:rPr>
              <a:t>    </a:t>
            </a:r>
            <a:r>
              <a:rPr lang="en-US" sz="600" dirty="0" err="1">
                <a:effectLst/>
                <a:latin typeface="Menlo" panose="020B0609030804020204" pitchFamily="49" charset="0"/>
              </a:rPr>
              <a:t>EbsSettings</a:t>
            </a:r>
            <a:r>
              <a:rPr lang="en-US" sz="600" dirty="0">
                <a:effectLst/>
                <a:latin typeface="Menlo" panose="020B060903080402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600" dirty="0">
                <a:effectLst/>
                <a:latin typeface="Menlo" panose="020B0609030804020204" pitchFamily="49" charset="0"/>
              </a:rPr>
              <a:t>      Encrypted: false</a:t>
            </a:r>
          </a:p>
          <a:p>
            <a:pPr marL="0" indent="0">
              <a:buNone/>
            </a:pPr>
            <a:r>
              <a:rPr lang="en-US" sz="600" dirty="0">
                <a:effectLst/>
                <a:latin typeface="Menlo" panose="020B0609030804020204" pitchFamily="49" charset="0"/>
              </a:rPr>
              <a:t>      </a:t>
            </a:r>
            <a:r>
              <a:rPr lang="en-US" sz="600" dirty="0" err="1">
                <a:effectLst/>
                <a:latin typeface="Menlo" panose="020B0609030804020204" pitchFamily="49" charset="0"/>
              </a:rPr>
              <a:t>SnapshotId</a:t>
            </a:r>
            <a:r>
              <a:rPr lang="en-US" sz="600" dirty="0">
                <a:effectLst/>
                <a:latin typeface="Menlo" panose="020B0609030804020204" pitchFamily="49" charset="0"/>
              </a:rPr>
              <a:t>: snap-0a42094c6c2786ab5</a:t>
            </a:r>
          </a:p>
          <a:p>
            <a:pPr marL="0" indent="0">
              <a:buNone/>
            </a:pPr>
            <a:r>
              <a:rPr lang="en-US" sz="600" dirty="0">
                <a:effectLst/>
                <a:latin typeface="Menlo" panose="020B0609030804020204" pitchFamily="49" charset="0"/>
              </a:rPr>
              <a:t>  - </a:t>
            </a:r>
            <a:r>
              <a:rPr lang="en-US" sz="600" dirty="0" err="1">
                <a:effectLst/>
                <a:latin typeface="Menlo" panose="020B0609030804020204" pitchFamily="49" charset="0"/>
              </a:rPr>
              <a:t>MountDir</a:t>
            </a:r>
            <a:r>
              <a:rPr lang="en-US" sz="600" dirty="0">
                <a:effectLst/>
                <a:latin typeface="Menlo" panose="020B0609030804020204" pitchFamily="49" charset="0"/>
              </a:rPr>
              <a:t>: /</a:t>
            </a:r>
            <a:r>
              <a:rPr lang="en-US" sz="600" dirty="0" err="1">
                <a:effectLst/>
                <a:latin typeface="Menlo" panose="020B0609030804020204" pitchFamily="49" charset="0"/>
              </a:rPr>
              <a:t>fsx</a:t>
            </a:r>
            <a:endParaRPr lang="en-US" sz="600" dirty="0"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600" dirty="0">
                <a:effectLst/>
                <a:latin typeface="Menlo" panose="020B0609030804020204" pitchFamily="49" charset="0"/>
              </a:rPr>
              <a:t>    Name: name2</a:t>
            </a:r>
          </a:p>
          <a:p>
            <a:pPr marL="0" indent="0">
              <a:buNone/>
            </a:pPr>
            <a:r>
              <a:rPr lang="en-US" sz="600" dirty="0">
                <a:effectLst/>
                <a:latin typeface="Menlo" panose="020B0609030804020204" pitchFamily="49" charset="0"/>
              </a:rPr>
              <a:t>    </a:t>
            </a:r>
            <a:r>
              <a:rPr lang="en-US" sz="600" dirty="0" err="1">
                <a:effectLst/>
                <a:latin typeface="Menlo" panose="020B0609030804020204" pitchFamily="49" charset="0"/>
              </a:rPr>
              <a:t>StorageType</a:t>
            </a:r>
            <a:r>
              <a:rPr lang="en-US" sz="600" dirty="0">
                <a:effectLst/>
                <a:latin typeface="Menlo" panose="020B0609030804020204" pitchFamily="49" charset="0"/>
              </a:rPr>
              <a:t>: </a:t>
            </a:r>
            <a:r>
              <a:rPr lang="en-US" sz="600" dirty="0" err="1">
                <a:effectLst/>
                <a:latin typeface="Menlo" panose="020B0609030804020204" pitchFamily="49" charset="0"/>
              </a:rPr>
              <a:t>FsxLustre</a:t>
            </a:r>
            <a:endParaRPr lang="en-US" sz="600" dirty="0"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600" dirty="0">
                <a:effectLst/>
                <a:latin typeface="Menlo" panose="020B0609030804020204" pitchFamily="49" charset="0"/>
              </a:rPr>
              <a:t>    </a:t>
            </a:r>
            <a:r>
              <a:rPr lang="en-US" sz="600" dirty="0" err="1">
                <a:effectLst/>
                <a:latin typeface="Menlo" panose="020B0609030804020204" pitchFamily="49" charset="0"/>
              </a:rPr>
              <a:t>FsxLustreSettings</a:t>
            </a:r>
            <a:r>
              <a:rPr lang="en-US" sz="600" dirty="0">
                <a:effectLst/>
                <a:latin typeface="Menlo" panose="020B060903080402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600" dirty="0">
                <a:effectLst/>
                <a:latin typeface="Menlo" panose="020B0609030804020204" pitchFamily="49" charset="0"/>
              </a:rPr>
              <a:t>      </a:t>
            </a:r>
            <a:r>
              <a:rPr lang="en-US" sz="600" dirty="0" err="1">
                <a:effectLst/>
                <a:latin typeface="Menlo" panose="020B0609030804020204" pitchFamily="49" charset="0"/>
              </a:rPr>
              <a:t>StorageCapacity</a:t>
            </a:r>
            <a:r>
              <a:rPr lang="en-US" sz="600" dirty="0">
                <a:effectLst/>
                <a:latin typeface="Menlo" panose="020B0609030804020204" pitchFamily="49" charset="0"/>
              </a:rPr>
              <a:t>: 1200</a:t>
            </a:r>
          </a:p>
          <a:p>
            <a:pPr marL="0" indent="0">
              <a:buNone/>
            </a:pPr>
            <a:r>
              <a:rPr lang="en-US" sz="600" dirty="0">
                <a:effectLst/>
                <a:latin typeface="Menlo" panose="020B0609030804020204" pitchFamily="49" charset="0"/>
              </a:rPr>
              <a:t>      </a:t>
            </a:r>
            <a:r>
              <a:rPr lang="en-US" sz="600" dirty="0" err="1">
                <a:effectLst/>
                <a:latin typeface="Menlo" panose="020B0609030804020204" pitchFamily="49" charset="0"/>
              </a:rPr>
              <a:t>ImportPath</a:t>
            </a:r>
            <a:r>
              <a:rPr lang="en-US" sz="600" dirty="0">
                <a:effectLst/>
                <a:latin typeface="Menlo" panose="020B0609030804020204" pitchFamily="49" charset="0"/>
              </a:rPr>
              <a:t>: s3://cmas-cmaq-conus2-benchmark</a:t>
            </a:r>
          </a:p>
          <a:p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51A76-9249-29F2-1C70-936203AD9767}"/>
              </a:ext>
            </a:extLst>
          </p:cNvPr>
          <p:cNvSpPr txBox="1"/>
          <p:nvPr/>
        </p:nvSpPr>
        <p:spPr>
          <a:xfrm>
            <a:off x="3433591" y="4012706"/>
            <a:ext cx="560531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>
                <a:solidFill>
                  <a:srgbClr val="FFFFFF"/>
                </a:solidFill>
                <a:latin typeface="Menlo"/>
              </a:rPr>
              <a:t>ComputeResources:</a:t>
            </a:r>
          </a:p>
          <a:p>
            <a:pPr algn="l"/>
            <a:r>
              <a:rPr lang="en-US" sz="1600" dirty="0">
                <a:solidFill>
                  <a:srgbClr val="FFFFFF"/>
                </a:solidFill>
                <a:latin typeface="Menlo"/>
              </a:rPr>
              <a:t>	InstanceType: hpc6a.48xlarge</a:t>
            </a:r>
          </a:p>
          <a:p>
            <a:pPr algn="l"/>
            <a:r>
              <a:rPr lang="en-US" sz="1600" dirty="0">
                <a:solidFill>
                  <a:srgbClr val="FFFFFF"/>
                </a:solidFill>
                <a:latin typeface="Menlo"/>
              </a:rPr>
              <a:t>	</a:t>
            </a:r>
            <a:r>
              <a:rPr lang="en-US" sz="1600" dirty="0" err="1">
                <a:solidFill>
                  <a:srgbClr val="FFFFFF"/>
                </a:solidFill>
                <a:latin typeface="Menlo"/>
              </a:rPr>
              <a:t>MaxCount</a:t>
            </a:r>
            <a:r>
              <a:rPr lang="en-US" sz="1600" dirty="0">
                <a:solidFill>
                  <a:srgbClr val="FFFFFF"/>
                </a:solidFill>
                <a:latin typeface="Menlo"/>
              </a:rPr>
              <a:t>: 10</a:t>
            </a:r>
            <a:r>
              <a:rPr lang="en-US" sz="1600" dirty="0">
                <a:latin typeface="Menlo"/>
              </a:rPr>
              <a:t>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16715D-B26A-0CFC-2231-CCE9BD2A34A5}"/>
              </a:ext>
            </a:extLst>
          </p:cNvPr>
          <p:cNvSpPr txBox="1"/>
          <p:nvPr/>
        </p:nvSpPr>
        <p:spPr>
          <a:xfrm>
            <a:off x="-90487" y="1062981"/>
            <a:ext cx="180974" cy="3619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8E50655-589A-1641-CCE1-6A0C9D6DE5A8}"/>
              </a:ext>
            </a:extLst>
          </p:cNvPr>
          <p:cNvSpPr/>
          <p:nvPr/>
        </p:nvSpPr>
        <p:spPr bwMode="auto">
          <a:xfrm>
            <a:off x="2368836" y="4032278"/>
            <a:ext cx="978408" cy="484632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-107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AEA63E1-E5F7-3842-6D63-57ADAE85083D}"/>
              </a:ext>
            </a:extLst>
          </p:cNvPr>
          <p:cNvSpPr/>
          <p:nvPr/>
        </p:nvSpPr>
        <p:spPr bwMode="auto">
          <a:xfrm>
            <a:off x="2039512" y="6210304"/>
            <a:ext cx="978408" cy="484632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-107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DB925E-7F3A-495D-6C30-A918D0D82003}"/>
              </a:ext>
            </a:extLst>
          </p:cNvPr>
          <p:cNvSpPr txBox="1"/>
          <p:nvPr/>
        </p:nvSpPr>
        <p:spPr>
          <a:xfrm>
            <a:off x="2820461" y="5335761"/>
            <a:ext cx="6470754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dirty="0" err="1">
                <a:solidFill>
                  <a:schemeClr val="bg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StorageType</a:t>
            </a:r>
            <a:r>
              <a:rPr lang="en-US" sz="1600" dirty="0">
                <a:solidFill>
                  <a:schemeClr val="bg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</a:t>
            </a:r>
            <a:r>
              <a:rPr lang="en-US" sz="1600" dirty="0" err="1">
                <a:solidFill>
                  <a:schemeClr val="bg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FsxLustre</a:t>
            </a:r>
            <a:endParaRPr lang="en-US" sz="1600" dirty="0">
              <a:solidFill>
                <a:schemeClr val="bg1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l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</a:t>
            </a:r>
            <a:r>
              <a:rPr lang="en-US" sz="1600" dirty="0" err="1">
                <a:solidFill>
                  <a:schemeClr val="bg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FsxLustreSettings</a:t>
            </a:r>
            <a:r>
              <a:rPr lang="en-US" sz="1600" dirty="0">
                <a:solidFill>
                  <a:schemeClr val="bg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</a:t>
            </a:r>
          </a:p>
          <a:p>
            <a:pPr algn="l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</a:t>
            </a:r>
            <a:r>
              <a:rPr lang="en-US" sz="1600" dirty="0" err="1">
                <a:solidFill>
                  <a:schemeClr val="bg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StorageCapacity</a:t>
            </a:r>
            <a:r>
              <a:rPr lang="en-US" sz="1600" dirty="0">
                <a:solidFill>
                  <a:schemeClr val="bg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1200</a:t>
            </a:r>
          </a:p>
          <a:p>
            <a:pPr algn="l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</a:t>
            </a:r>
            <a:r>
              <a:rPr lang="en-US" sz="1600" dirty="0" err="1">
                <a:solidFill>
                  <a:schemeClr val="bg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ImportPath</a:t>
            </a:r>
            <a:r>
              <a:rPr lang="en-US" sz="1600" dirty="0">
                <a:solidFill>
                  <a:schemeClr val="bg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s3://cmas-cmaq-conus2-benchmark</a:t>
            </a:r>
          </a:p>
          <a:p>
            <a:pPr algn="l"/>
            <a:endParaRPr lang="en-US" dirty="0">
              <a:latin typeface="Menlo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31027F5-576E-6817-40DA-CB15E59CA159}"/>
              </a:ext>
            </a:extLst>
          </p:cNvPr>
          <p:cNvSpPr/>
          <p:nvPr/>
        </p:nvSpPr>
        <p:spPr bwMode="auto">
          <a:xfrm>
            <a:off x="2331257" y="909422"/>
            <a:ext cx="978408" cy="484632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-107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A2C298-D4A9-9F7B-3B30-ADF5CDEC72D4}"/>
              </a:ext>
            </a:extLst>
          </p:cNvPr>
          <p:cNvSpPr txBox="1"/>
          <p:nvPr/>
        </p:nvSpPr>
        <p:spPr>
          <a:xfrm>
            <a:off x="3354796" y="1036933"/>
            <a:ext cx="560531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>
                <a:solidFill>
                  <a:srgbClr val="FFFFFF"/>
                </a:solidFill>
                <a:latin typeface="Menlo"/>
                <a:ea typeface="ＭＳ Ｐゴシック"/>
              </a:rPr>
              <a:t>HeadNode:</a:t>
            </a:r>
          </a:p>
          <a:p>
            <a:pPr algn="l"/>
            <a:r>
              <a:rPr lang="en-US" sz="1600" dirty="0">
                <a:solidFill>
                  <a:srgbClr val="FFFFFF"/>
                </a:solidFill>
                <a:latin typeface="Menlo"/>
                <a:ea typeface="ＭＳ Ｐゴシック"/>
              </a:rPr>
              <a:t>	InstanceType: c6a.large</a:t>
            </a:r>
            <a:r>
              <a:rPr lang="en-US" sz="1600" dirty="0">
                <a:latin typeface="Menlo"/>
                <a:ea typeface="ＭＳ Ｐゴシック"/>
                <a:cs typeface="Helvetica"/>
              </a:rPr>
              <a:t>​</a:t>
            </a:r>
            <a:endParaRPr lang="en-US" sz="1600" dirty="0"/>
          </a:p>
        </p:txBody>
      </p:sp>
      <p:sp>
        <p:nvSpPr>
          <p:cNvPr id="11" name="Arrow: Right 8">
            <a:extLst>
              <a:ext uri="{FF2B5EF4-FFF2-40B4-BE49-F238E27FC236}">
                <a16:creationId xmlns:a16="http://schemas.microsoft.com/office/drawing/2014/main" id="{BBF3F063-27A6-73BD-2B99-94A92E70B8F6}"/>
              </a:ext>
            </a:extLst>
          </p:cNvPr>
          <p:cNvSpPr/>
          <p:nvPr/>
        </p:nvSpPr>
        <p:spPr bwMode="auto">
          <a:xfrm>
            <a:off x="1467824" y="405380"/>
            <a:ext cx="978408" cy="484632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-107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6BE95D-384F-6C5A-557E-B8558E9CA93E}"/>
              </a:ext>
            </a:extLst>
          </p:cNvPr>
          <p:cNvSpPr txBox="1"/>
          <p:nvPr/>
        </p:nvSpPr>
        <p:spPr>
          <a:xfrm>
            <a:off x="3304552" y="477735"/>
            <a:ext cx="2282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Region: us-east-2</a:t>
            </a:r>
          </a:p>
        </p:txBody>
      </p:sp>
    </p:spTree>
    <p:extLst>
      <p:ext uri="{BB962C8B-B14F-4D97-AF65-F5344CB8AC3E}">
        <p14:creationId xmlns:p14="http://schemas.microsoft.com/office/powerpoint/2010/main" val="1951681438"/>
      </p:ext>
    </p:extLst>
  </p:cSld>
  <p:clrMapOvr>
    <a:masterClrMapping/>
  </p:clrMapOvr>
</p:sld>
</file>

<file path=ppt/theme/theme1.xml><?xml version="1.0" encoding="utf-8"?>
<a:theme xmlns:a="http://schemas.openxmlformats.org/drawingml/2006/main" name="PARTNER_Proj">
  <a:themeElements>
    <a:clrScheme name="">
      <a:dk1>
        <a:srgbClr val="000000"/>
      </a:dk1>
      <a:lt1>
        <a:srgbClr val="FFFFFF"/>
      </a:lt1>
      <a:dk2>
        <a:srgbClr val="000000"/>
      </a:dk2>
      <a:lt2>
        <a:srgbClr val="CECECE"/>
      </a:lt2>
      <a:accent1>
        <a:srgbClr val="EBEBEB"/>
      </a:accent1>
      <a:accent2>
        <a:srgbClr val="232323"/>
      </a:accent2>
      <a:accent3>
        <a:srgbClr val="FFFFFF"/>
      </a:accent3>
      <a:accent4>
        <a:srgbClr val="000000"/>
      </a:accent4>
      <a:accent5>
        <a:srgbClr val="F3F3F3"/>
      </a:accent5>
      <a:accent6>
        <a:srgbClr val="1F1F1F"/>
      </a:accent6>
      <a:hlink>
        <a:srgbClr val="9C9C9C"/>
      </a:hlink>
      <a:folHlink>
        <a:srgbClr val="676767"/>
      </a:folHlink>
    </a:clrScheme>
    <a:fontScheme name="PARTNER_Proj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med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med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pitchFamily="-107" charset="0"/>
          </a:defRPr>
        </a:defPPr>
      </a:lstStyle>
    </a:lnDef>
  </a:objectDefaults>
  <a:extraClrSchemeLst>
    <a:extraClrScheme>
      <a:clrScheme name="PARTNER_Proj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_Proj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_Proj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_Proj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_Proj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_Proj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_Proj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loud_Template" id="{BA46A261-BBDF-6448-948A-E6F8BAD7A585}" vid="{3333B532-7EC5-EE40-9DBA-069FC1A57D0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5C2C1633ABF449AF9FFD61BBDE58FC" ma:contentTypeVersion="10" ma:contentTypeDescription="Create a new document." ma:contentTypeScope="" ma:versionID="10362680bc608a68c9f84d003c211966">
  <xsd:schema xmlns:xsd="http://www.w3.org/2001/XMLSchema" xmlns:xs="http://www.w3.org/2001/XMLSchema" xmlns:p="http://schemas.microsoft.com/office/2006/metadata/properties" xmlns:ns2="f156f307-f4a4-4f12-ae68-cf2cc4d55c53" xmlns:ns3="649239b1-3a5d-43c7-a008-44428cdf3e9f" targetNamespace="http://schemas.microsoft.com/office/2006/metadata/properties" ma:root="true" ma:fieldsID="60881e96c95e28e33045bade64fe7c77" ns2:_="" ns3:_="">
    <xsd:import namespace="f156f307-f4a4-4f12-ae68-cf2cc4d55c53"/>
    <xsd:import namespace="649239b1-3a5d-43c7-a008-44428cdf3e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6f307-f4a4-4f12-ae68-cf2cc4d55c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9239b1-3a5d-43c7-a008-44428cdf3e9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BE657EE-F1BC-4C99-8F47-5C71D16A278A}">
  <ds:schemaRefs>
    <ds:schemaRef ds:uri="649239b1-3a5d-43c7-a008-44428cdf3e9f"/>
    <ds:schemaRef ds:uri="f156f307-f4a4-4f12-ae68-cf2cc4d55c5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00AEF0C-20A5-46AA-929D-9C1D9DDDEE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153EB7-2CED-48D6-9A65-6ADB8192797B}">
  <ds:schemaRefs>
    <ds:schemaRef ds:uri="649239b1-3a5d-43c7-a008-44428cdf3e9f"/>
    <ds:schemaRef ds:uri="f156f307-f4a4-4f12-ae68-cf2cc4d55c5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63222</TotalTime>
  <Pages>11</Pages>
  <Words>2018</Words>
  <Application>Microsoft Macintosh PowerPoint</Application>
  <PresentationFormat>On-screen Show (4:3)</PresentationFormat>
  <Paragraphs>255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-apple-system</vt:lpstr>
      <vt:lpstr>Arial</vt:lpstr>
      <vt:lpstr>Helvetica</vt:lpstr>
      <vt:lpstr>Helvetica CY</vt:lpstr>
      <vt:lpstr>Menlo</vt:lpstr>
      <vt:lpstr>Wingdings</vt:lpstr>
      <vt:lpstr>PARTNER_Proj</vt:lpstr>
      <vt:lpstr>Tutorials: CMAQ on AWS and Azure </vt:lpstr>
      <vt:lpstr>CMAQ on AWS and Azure: The Big Picture</vt:lpstr>
      <vt:lpstr>Tutorials for different CSPs and end-users</vt:lpstr>
      <vt:lpstr> The CMAQ Benchmark Suite for the Cloud </vt:lpstr>
      <vt:lpstr>Tutorial Structure</vt:lpstr>
      <vt:lpstr>Tutorial Structure continued</vt:lpstr>
      <vt:lpstr>Target HPC workflows with software recipes</vt:lpstr>
      <vt:lpstr>Differences in Tutorials</vt:lpstr>
      <vt:lpstr>AWS YAML File</vt:lpstr>
      <vt:lpstr>AWS Workflow </vt:lpstr>
      <vt:lpstr>Azure Workflow</vt:lpstr>
      <vt:lpstr>Configure/Edit Cycle Cloud</vt:lpstr>
      <vt:lpstr>Configure/Edit Cycle Cloud</vt:lpstr>
      <vt:lpstr>Configure/Edit Cycle Cloud</vt:lpstr>
      <vt:lpstr>HPC Cluster Diagrams</vt:lpstr>
      <vt:lpstr>HPC Autoscaling on AWS and Azure</vt:lpstr>
      <vt:lpstr>Notes on accounts &amp; hardware availability – AWS and Azure</vt:lpstr>
      <vt:lpstr>Connecting to Cycle Cloud Cluster</vt:lpstr>
      <vt:lpstr>Cycle Cloud Troubleshooting </vt:lpstr>
      <vt:lpstr>Connecting to Parallel Cluster</vt:lpstr>
      <vt:lpstr>Run CMAQ on Parallel Cluster</vt:lpstr>
      <vt:lpstr>Acknowledgments</vt:lpstr>
      <vt:lpstr>Cloud Computing Workgroup</vt:lpstr>
    </vt:vector>
  </TitlesOfParts>
  <Manager/>
  <Company>뿿촰뿿첐ˡაÔ뿿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 (in words) (Project #)</dc:title>
  <dc:subject>Project Overview</dc:subject>
  <dc:creator>Jennie Leith</dc:creator>
  <cp:keywords/>
  <dc:description/>
  <cp:lastModifiedBy>Adams, Liz</cp:lastModifiedBy>
  <cp:revision>688</cp:revision>
  <cp:lastPrinted>2019-04-05T03:19:00Z</cp:lastPrinted>
  <dcterms:created xsi:type="dcterms:W3CDTF">2010-04-28T08:22:37Z</dcterms:created>
  <dcterms:modified xsi:type="dcterms:W3CDTF">2022-10-21T17:23:54Z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0x010100EC5C2C1633ABF449AF9FFD61BBDE58FC</vt:lpwstr>
  </property>
</Properties>
</file>