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  <p:sldMasterId id="2147483719" r:id="rId2"/>
    <p:sldMasterId id="2147483720" r:id="rId3"/>
    <p:sldMasterId id="2147483721" r:id="rId4"/>
    <p:sldMasterId id="2147483722" r:id="rId5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3500" type="screen16x9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Helvetica Neue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ato"/>
      <p:regular r:id="rId40"/>
      <p:bold r:id="rId41"/>
      <p:italic r:id="rId42"/>
      <p:boldItalic r:id="rId43"/>
    </p:embeddedFont>
    <p:embeddedFont>
      <p:font typeface="Roboto"/>
      <p:regular r:id="rId44"/>
      <p:bold r:id="rId45"/>
      <p:italic r:id="rId46"/>
      <p:boldItalic r:id="rId47"/>
    </p:embeddedFont>
    <p:embeddedFont>
      <p:font typeface="Arial Narrow" panose="020B0606020202030204" pitchFamily="34" charset="0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  <p:embeddedFont>
      <p:font typeface="Proxima Nova"/>
      <p:regular r:id="rId56"/>
      <p:bold r:id="rId57"/>
      <p:italic r:id="rId58"/>
      <p:boldItalic r:id="rId59"/>
    </p:embeddedFont>
    <p:embeddedFont>
      <p:font typeface="Cambria" panose="02040503050406030204" pitchFamily="18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Ten Hoeve - NOAA Federa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1DA6AB-BB02-4852-BB06-E225DE53D5F0}">
  <a:tblStyle styleId="{AF1DA6AB-BB02-4852-BB06-E225DE53D5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C41C27-168B-44BA-8145-2ED0958622D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0-19T01:56:02.753" idx="1">
    <p:pos x="2664" y="261"/>
    <p:text>seconds?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1b59411a9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g11b59411a9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6d05ce8a7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6d05ce8a79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6d05ce8a7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6d05ce8a7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6d05ce8a7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16d05ce8a7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6d05ce8a7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6d05ce8a7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6d05ce8a7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6d05ce8a7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6d05ce8a79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6d05ce8a79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6d05ce8a79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6d05ce8a79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16d05ce8a79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16d05ce8a79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6d05ce8a79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6d05ce8a79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1b59411a93_2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1b59411a93_2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b59411a93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Atmos. Dynamical core (FV3) - NASA-GEOS, NCAR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Ocean (MOM6) - NCAR, NASA-GEOS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Data assimilation (JCSDA) - many partners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Common Infrastructure based on MoA with NCAR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6" name="Google Shape;546;g11b59411a93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6d05ce8a79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16d05ce8a79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b59411a93_2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11b59411a93_2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1b59411a93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205" y="685020"/>
            <a:ext cx="6063600" cy="3429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1b59411a93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Graphic courtesy Chris Franks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b59411a93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1b59411a93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6d05ce8a79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6d05ce8a79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6d05ce8a79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6d05ce8a79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6d05ce8a7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Atmos. Dynamical core (FV3) - NASA-GEOS, NCAR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Ocean (MOM6) - NCAR, NASA-GEOS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Data assimilation (JCSDA) - many partners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Common Infrastructure based on MoA with NCAR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5" name="Google Shape;585;g16d05ce8a7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1b59411a93_2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1b59411a93_2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6d05ce8a7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6d05ce8a7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mmerce.gov/" TargetMode="Externa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fisheries" TargetMode="Externa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noaa.gov/weather" TargetMode="External"/><Relationship Id="rId2" Type="http://schemas.openxmlformats.org/officeDocument/2006/relationships/hyperlink" Target="http://www.noaa.gov/marine-aviation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noaa.gov/satellites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://www.noaa.gov/oceans-coasts" TargetMode="External"/><Relationship Id="rId4" Type="http://schemas.openxmlformats.org/officeDocument/2006/relationships/hyperlink" Target="http://www.noaa.gov/research" TargetMode="External"/><Relationship Id="rId9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oaa.gov/satellite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hyperlink" Target="http://www.noaa.gov/oceans-coasts" TargetMode="External"/><Relationship Id="rId2" Type="http://schemas.openxmlformats.org/officeDocument/2006/relationships/hyperlink" Target="http://www.noaa.gov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www.noaa.gov/research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://www.noaa.gov/fisheries" TargetMode="External"/><Relationship Id="rId4" Type="http://schemas.openxmlformats.org/officeDocument/2006/relationships/hyperlink" Target="http://www.noaa.gov/marine-aviation" TargetMode="External"/><Relationship Id="rId9" Type="http://schemas.openxmlformats.org/officeDocument/2006/relationships/image" Target="../media/image4.png"/><Relationship Id="rId14" Type="http://schemas.openxmlformats.org/officeDocument/2006/relationships/hyperlink" Target="http://www.noaa.gov/weathe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k Blue">
  <p:cSld name="1_Dk Blu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5DAC5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5DAC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5DAC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5DAC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" name="Google Shape;14;p2"/>
          <p:cNvCxnSpPr/>
          <p:nvPr/>
        </p:nvCxnSpPr>
        <p:spPr>
          <a:xfrm>
            <a:off x="2285999" y="457200"/>
            <a:ext cx="0" cy="2605200"/>
          </a:xfrm>
          <a:prstGeom prst="straightConnector1">
            <a:avLst/>
          </a:prstGeom>
          <a:noFill/>
          <a:ln w="12700" cap="flat" cmpd="sng">
            <a:solidFill>
              <a:srgbClr val="8CA4C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5" name="Google Shape;15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-30388" y="-2286"/>
            <a:ext cx="472440" cy="5145786"/>
            <a:chOff x="-15240" y="-3048"/>
            <a:chExt cx="472440" cy="6861048"/>
          </a:xfrm>
        </p:grpSpPr>
        <p:sp>
          <p:nvSpPr>
            <p:cNvPr id="17" name="Google Shape;17;p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002" y="-3048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" name="Google Shape;19;p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" name="Google Shape;25;p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26" name="Google Shape;26;p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27" name="Google Shape;27;p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33" name="Google Shape;33;p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12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12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body" idx="3"/>
          </p:nvPr>
        </p:nvSpPr>
        <p:spPr>
          <a:xfrm>
            <a:off x="3500645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17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17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body" idx="6"/>
          </p:nvPr>
        </p:nvSpPr>
        <p:spPr>
          <a:xfrm>
            <a:off x="3500645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" name="Google Shape;201;p19"/>
          <p:cNvGrpSpPr/>
          <p:nvPr/>
        </p:nvGrpSpPr>
        <p:grpSpPr>
          <a:xfrm>
            <a:off x="830394" y="1191276"/>
            <a:ext cx="745764" cy="45826"/>
            <a:chOff x="4580561" y="2589004"/>
            <a:chExt cx="1064464" cy="25200"/>
          </a:xfrm>
        </p:grpSpPr>
        <p:sp>
          <p:nvSpPr>
            <p:cNvPr id="202" name="Google Shape;202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1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"/>
            <a:ext cx="9144000" cy="125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5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1181963" y="116775"/>
            <a:ext cx="7504500" cy="668400"/>
          </a:xfrm>
          <a:prstGeom prst="roundRect">
            <a:avLst>
              <a:gd name="adj" fmla="val 16667"/>
            </a:avLst>
          </a:prstGeom>
          <a:solidFill>
            <a:srgbClr val="9FC5E8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685800" lvl="0" indent="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chemeClr val="accent1"/>
              </a:solidFill>
            </a:endParaRPr>
          </a:p>
          <a:p>
            <a:pPr marL="685800" lvl="0" indent="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chemeClr val="accent1"/>
              </a:solidFill>
            </a:endParaRPr>
          </a:p>
          <a:p>
            <a:pPr marL="685800" marR="0" lvl="0" indent="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chemeClr val="accent1"/>
              </a:solidFill>
            </a:endParaRPr>
          </a:p>
        </p:txBody>
      </p:sp>
      <p:sp>
        <p:nvSpPr>
          <p:cNvPr id="214" name="Google Shape;214;p20"/>
          <p:cNvSpPr/>
          <p:nvPr/>
        </p:nvSpPr>
        <p:spPr>
          <a:xfrm>
            <a:off x="549656" y="137475"/>
            <a:ext cx="1630500" cy="627000"/>
          </a:xfrm>
          <a:prstGeom prst="ellipse">
            <a:avLst/>
          </a:prstGeom>
          <a:solidFill>
            <a:srgbClr val="0099D8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>
                <a:solidFill>
                  <a:schemeClr val="lt1"/>
                </a:solidFill>
              </a:rPr>
              <a:t>EPIC</a:t>
            </a:r>
            <a:endParaRPr sz="14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/>
          </p:nvPr>
        </p:nvSpPr>
        <p:spPr>
          <a:xfrm>
            <a:off x="2180231" y="153788"/>
            <a:ext cx="63381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68575" tIns="68575" rIns="68575" bIns="6857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04800" rtl="0"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bg>
      <p:bgPr>
        <a:solidFill>
          <a:srgbClr val="FFFFF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3"/>
          <p:cNvSpPr txBox="1">
            <a:spLocks noGrp="1"/>
          </p:cNvSpPr>
          <p:nvPr>
            <p:ph type="ctrTitle"/>
          </p:nvPr>
        </p:nvSpPr>
        <p:spPr>
          <a:xfrm>
            <a:off x="729450" y="1093850"/>
            <a:ext cx="7688100" cy="16647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4200"/>
              <a:buNone/>
              <a:defRPr sz="4200">
                <a:solidFill>
                  <a:srgbClr val="1A99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2"/>
          </p:nvPr>
        </p:nvSpPr>
        <p:spPr>
          <a:xfrm>
            <a:off x="0" y="255513"/>
            <a:ext cx="7688400" cy="535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None/>
              <a:defRPr sz="2400">
                <a:solidFill>
                  <a:srgbClr val="1A99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27" name="Google Shape;22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842" y="4827360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92" y="4827360"/>
            <a:ext cx="260625" cy="2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 txBox="1"/>
          <p:nvPr/>
        </p:nvSpPr>
        <p:spPr>
          <a:xfrm>
            <a:off x="624512" y="4776402"/>
            <a:ext cx="5274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577BB"/>
                </a:solidFill>
                <a:latin typeface="Roboto"/>
                <a:ea typeface="Roboto"/>
                <a:cs typeface="Roboto"/>
                <a:sym typeface="Roboto"/>
              </a:rPr>
              <a:t>Draft &amp; Predecisional</a:t>
            </a:r>
            <a:endParaRPr sz="1400" b="1">
              <a:solidFill>
                <a:srgbClr val="2577BB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800"/>
              <a:buNone/>
              <a:defRPr>
                <a:solidFill>
                  <a:srgbClr val="3D85C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ctrTitle"/>
          </p:nvPr>
        </p:nvSpPr>
        <p:spPr>
          <a:xfrm>
            <a:off x="729450" y="1093850"/>
            <a:ext cx="7688100" cy="16647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4200"/>
              <a:buNone/>
              <a:defRPr sz="4200">
                <a:solidFill>
                  <a:srgbClr val="1A99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title" idx="2"/>
          </p:nvPr>
        </p:nvSpPr>
        <p:spPr>
          <a:xfrm>
            <a:off x="0" y="255513"/>
            <a:ext cx="7688400" cy="535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None/>
              <a:defRPr sz="2400">
                <a:solidFill>
                  <a:srgbClr val="1A99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400"/>
              <a:buFont typeface="Roboto"/>
              <a:buNone/>
              <a:defRPr sz="2400">
                <a:solidFill>
                  <a:srgbClr val="1A99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842" y="4827360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92" y="4827360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6195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559175" y="1015738"/>
            <a:ext cx="7688400" cy="5352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9988"/>
              </a:buClr>
              <a:buSzPts val="2600"/>
              <a:buNone/>
              <a:defRPr sz="2600">
                <a:solidFill>
                  <a:srgbClr val="1A9988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body" idx="1"/>
          </p:nvPr>
        </p:nvSpPr>
        <p:spPr>
          <a:xfrm>
            <a:off x="559175" y="1640550"/>
            <a:ext cx="3774300" cy="2261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6195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body" idx="2"/>
          </p:nvPr>
        </p:nvSpPr>
        <p:spPr>
          <a:xfrm>
            <a:off x="4333479" y="1640550"/>
            <a:ext cx="3774300" cy="22611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61950" rtl="0">
              <a:spcBef>
                <a:spcPts val="400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4pPr>
            <a:lvl5pPr marL="2286000" lvl="4" indent="-317500" rtl="0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048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6pPr>
            <a:lvl7pPr marL="3200400" lvl="6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0" y="5"/>
            <a:ext cx="91440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body" idx="1"/>
          </p:nvPr>
        </p:nvSpPr>
        <p:spPr>
          <a:xfrm>
            <a:off x="111577" y="807200"/>
            <a:ext cx="5775300" cy="42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Char char="▪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▪"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ldNum" idx="12"/>
          </p:nvPr>
        </p:nvSpPr>
        <p:spPr>
          <a:xfrm>
            <a:off x="8556785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3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1" name="Google Shape;261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30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26A7E0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3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8" name="Google Shape;268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3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IC" type="tx">
  <p:cSld name="TITLE_AND_BOD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" name="Google Shape;274;p3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5" name="Google Shape;275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Font typeface="Proxima Nova"/>
              <a:buNone/>
              <a:defRPr sz="2600">
                <a:solidFill>
                  <a:srgbClr val="2577BB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Proxima Nova"/>
              <a:buChar char="●"/>
              <a:defRPr sz="11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●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●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279" name="Google Shape;279;p3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"/>
            <a:ext cx="9144001" cy="125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33"/>
          <p:cNvGrpSpPr/>
          <p:nvPr/>
        </p:nvGrpSpPr>
        <p:grpSpPr>
          <a:xfrm>
            <a:off x="559167" y="880318"/>
            <a:ext cx="745763" cy="45826"/>
            <a:chOff x="4580561" y="2589004"/>
            <a:chExt cx="1064464" cy="25200"/>
          </a:xfrm>
        </p:grpSpPr>
        <p:sp>
          <p:nvSpPr>
            <p:cNvPr id="284" name="Google Shape;284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559175" y="1015738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1"/>
          </p:nvPr>
        </p:nvSpPr>
        <p:spPr>
          <a:xfrm>
            <a:off x="559175" y="1640550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33"/>
          <p:cNvSpPr txBox="1">
            <a:spLocks noGrp="1"/>
          </p:cNvSpPr>
          <p:nvPr>
            <p:ph type="body" idx="2"/>
          </p:nvPr>
        </p:nvSpPr>
        <p:spPr>
          <a:xfrm>
            <a:off x="4333479" y="1640550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5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3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5" name="Google Shape;295;p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9" name="Google Shape;29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"/>
            <a:ext cx="9144001" cy="125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5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Google Shape;304;p3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05" name="Google Shape;305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3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35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p3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0" name="Google Shape;31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"/>
            <a:ext cx="9144001" cy="1254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55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2577BB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6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15" name="Google Shape;315;p3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3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"/>
            <a:ext cx="9144001" cy="1254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3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23" name="Google Shape;323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26A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2577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577BB"/>
              </a:buClr>
              <a:buSzPts val="2600"/>
              <a:buNone/>
              <a:defRPr sz="2600">
                <a:solidFill>
                  <a:srgbClr val="2577B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37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3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9" name="Google Shape;32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5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8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26A7E0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3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36" name="Google Shape;336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39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9" name="Google Shape;339;p39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3" name="Google Shape;34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550" y="4882825"/>
            <a:ext cx="260625" cy="26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1">
  <p:cSld name="Dk Blue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/>
          <p:nvPr/>
        </p:nvSpPr>
        <p:spPr>
          <a:xfrm>
            <a:off x="317575" y="0"/>
            <a:ext cx="8826600" cy="483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2"/>
          <p:cNvSpPr txBox="1">
            <a:spLocks noGrp="1"/>
          </p:cNvSpPr>
          <p:nvPr>
            <p:ph type="title"/>
          </p:nvPr>
        </p:nvSpPr>
        <p:spPr>
          <a:xfrm>
            <a:off x="762000" y="800099"/>
            <a:ext cx="7933800" cy="9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7" name="Google Shape;357;p42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4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2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2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1" name="Google Shape;361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 txBox="1">
            <a:spLocks noGrp="1"/>
          </p:cNvSpPr>
          <p:nvPr>
            <p:ph type="title"/>
          </p:nvPr>
        </p:nvSpPr>
        <p:spPr>
          <a:xfrm>
            <a:off x="710550" y="205969"/>
            <a:ext cx="7976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43"/>
          <p:cNvSpPr txBox="1">
            <a:spLocks noGrp="1"/>
          </p:cNvSpPr>
          <p:nvPr>
            <p:ph type="body" idx="1"/>
          </p:nvPr>
        </p:nvSpPr>
        <p:spPr>
          <a:xfrm>
            <a:off x="710550" y="971550"/>
            <a:ext cx="80652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000000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655" y="703032"/>
            <a:ext cx="236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0655" y="1517757"/>
            <a:ext cx="236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655" y="2332482"/>
            <a:ext cx="236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0655" y="3147207"/>
            <a:ext cx="236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0655" y="3961932"/>
            <a:ext cx="236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62135" y="3553610"/>
            <a:ext cx="371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2135" y="4367970"/>
            <a:ext cx="371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62135" y="2737144"/>
            <a:ext cx="371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62135" y="1922259"/>
            <a:ext cx="371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62135" y="1113367"/>
            <a:ext cx="371250" cy="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80397" y="-1"/>
            <a:ext cx="1551149" cy="11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80397" y="1145287"/>
            <a:ext cx="1551149" cy="84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80397" y="1956125"/>
            <a:ext cx="1551149" cy="84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80397" y="2765056"/>
            <a:ext cx="1551149" cy="84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80397" y="3580360"/>
            <a:ext cx="1551149" cy="84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75558" y="4404367"/>
            <a:ext cx="836325" cy="736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5"/>
          <p:cNvGrpSpPr/>
          <p:nvPr/>
        </p:nvGrpSpPr>
        <p:grpSpPr>
          <a:xfrm>
            <a:off x="1249807" y="0"/>
            <a:ext cx="1607972" cy="5143500"/>
            <a:chOff x="2157768" y="0"/>
            <a:chExt cx="2858616" cy="9144000"/>
          </a:xfrm>
        </p:grpSpPr>
        <p:pic>
          <p:nvPicPr>
            <p:cNvPr id="61" name="Google Shape;61;p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157984" y="0"/>
              <a:ext cx="2858400" cy="2122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57984" y="1992793"/>
              <a:ext cx="2858400" cy="1598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57768" y="3434239"/>
              <a:ext cx="2854287" cy="1598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57984" y="4873949"/>
              <a:ext cx="2854287" cy="1598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5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158200" y="6316234"/>
              <a:ext cx="2854287" cy="1598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p5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3428568" y="7830000"/>
              <a:ext cx="1587600" cy="1314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7" name="Google Shape;67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18587" y="526537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5"/>
          <p:cNvSpPr>
            <a:spLocks noGrp="1"/>
          </p:cNvSpPr>
          <p:nvPr>
            <p:ph type="pic" idx="2"/>
          </p:nvPr>
        </p:nvSpPr>
        <p:spPr>
          <a:xfrm>
            <a:off x="1516019" y="516918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9" name="Google Shape;69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23722" y="1353051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"/>
          <p:cNvSpPr>
            <a:spLocks noGrp="1"/>
          </p:cNvSpPr>
          <p:nvPr>
            <p:ph type="pic" idx="3"/>
          </p:nvPr>
        </p:nvSpPr>
        <p:spPr>
          <a:xfrm>
            <a:off x="1516019" y="1343433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1" name="Google Shape;71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21469" y="2164979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"/>
          <p:cNvSpPr>
            <a:spLocks noGrp="1"/>
          </p:cNvSpPr>
          <p:nvPr>
            <p:ph type="pic" idx="4"/>
          </p:nvPr>
        </p:nvSpPr>
        <p:spPr>
          <a:xfrm>
            <a:off x="1516019" y="2155360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3" name="Google Shape;73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23722" y="2976906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>
            <a:spLocks noGrp="1"/>
          </p:cNvSpPr>
          <p:nvPr>
            <p:ph type="pic" idx="5"/>
          </p:nvPr>
        </p:nvSpPr>
        <p:spPr>
          <a:xfrm>
            <a:off x="1516019" y="2967288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5" name="Google Shape;75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523722" y="3783646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"/>
          <p:cNvSpPr>
            <a:spLocks noGrp="1"/>
          </p:cNvSpPr>
          <p:nvPr>
            <p:ph type="pic" idx="6"/>
          </p:nvPr>
        </p:nvSpPr>
        <p:spPr>
          <a:xfrm>
            <a:off x="1516019" y="3774028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7" name="Google Shape;77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341000" y="0"/>
            <a:ext cx="1443825" cy="115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345520" y="2817738"/>
            <a:ext cx="1443825" cy="7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342961" y="1999724"/>
            <a:ext cx="1443825" cy="7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75547" y="1748200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"/>
          <p:cNvSpPr>
            <a:spLocks noGrp="1"/>
          </p:cNvSpPr>
          <p:nvPr>
            <p:ph type="pic" idx="7"/>
          </p:nvPr>
        </p:nvSpPr>
        <p:spPr>
          <a:xfrm>
            <a:off x="2269923" y="1738582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2" name="Google Shape;82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80682" y="2558040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"/>
          <p:cNvSpPr>
            <a:spLocks noGrp="1"/>
          </p:cNvSpPr>
          <p:nvPr>
            <p:ph type="pic" idx="8"/>
          </p:nvPr>
        </p:nvSpPr>
        <p:spPr>
          <a:xfrm>
            <a:off x="2269923" y="2548421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4" name="Google Shape;84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84222" y="3373233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5"/>
          <p:cNvSpPr>
            <a:spLocks noGrp="1"/>
          </p:cNvSpPr>
          <p:nvPr>
            <p:ph type="pic" idx="9"/>
          </p:nvPr>
        </p:nvSpPr>
        <p:spPr>
          <a:xfrm>
            <a:off x="2269923" y="3363614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85817" y="4188426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"/>
          <p:cNvSpPr>
            <a:spLocks noGrp="1"/>
          </p:cNvSpPr>
          <p:nvPr>
            <p:ph type="pic" idx="13"/>
          </p:nvPr>
        </p:nvSpPr>
        <p:spPr>
          <a:xfrm>
            <a:off x="2269923" y="4178807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8" name="Google Shape;88;p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141039" y="4400306"/>
            <a:ext cx="729000" cy="73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345837" y="3624550"/>
            <a:ext cx="1443825" cy="7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341000" y="1204232"/>
            <a:ext cx="1443825" cy="779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5" descr="A close up of a logo&#10;&#10;Description generated with very high confidence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64299" y="932240"/>
            <a:ext cx="796563" cy="78624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"/>
          <p:cNvSpPr>
            <a:spLocks noGrp="1"/>
          </p:cNvSpPr>
          <p:nvPr>
            <p:ph type="pic" idx="14"/>
          </p:nvPr>
        </p:nvSpPr>
        <p:spPr>
          <a:xfrm>
            <a:off x="2269923" y="922622"/>
            <a:ext cx="508500" cy="45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55225" tIns="27600" rIns="55225" bIns="276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2880">
          <p15:clr>
            <a:srgbClr val="FBAE40"/>
          </p15:clr>
        </p15:guide>
        <p15:guide id="3" pos="219">
          <p15:clr>
            <a:srgbClr val="FBAE40"/>
          </p15:clr>
        </p15:guide>
        <p15:guide id="4" pos="5541">
          <p15:clr>
            <a:srgbClr val="FBAE40"/>
          </p15:clr>
        </p15:guide>
        <p15:guide id="5" orient="horz" pos="315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>
            <a:spLocks noGrp="1"/>
          </p:cNvSpPr>
          <p:nvPr>
            <p:ph type="title"/>
          </p:nvPr>
        </p:nvSpPr>
        <p:spPr>
          <a:xfrm>
            <a:off x="1202525" y="85850"/>
            <a:ext cx="6358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4000"/>
              <a:buFont typeface="Calibri"/>
              <a:buNone/>
              <a:defRPr sz="4000" i="0" u="none" strike="noStrike" cap="non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8" name="Google Shape;368;p44"/>
          <p:cNvSpPr txBox="1">
            <a:spLocks noGrp="1"/>
          </p:cNvSpPr>
          <p:nvPr>
            <p:ph type="body" idx="1"/>
          </p:nvPr>
        </p:nvSpPr>
        <p:spPr>
          <a:xfrm>
            <a:off x="457200" y="1077335"/>
            <a:ext cx="76200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  <a:defRPr sz="1400" i="0" u="none" strike="noStrike" cap="none">
                <a:solidFill>
                  <a:srgbClr val="0070C0"/>
                </a:solidFill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 i="0" u="none" strike="noStrike" cap="none">
                <a:solidFill>
                  <a:schemeClr val="dk2"/>
                </a:solidFill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•"/>
              <a:defRPr sz="1600" i="0" u="none" strike="noStrike" cap="none">
                <a:solidFill>
                  <a:schemeClr val="dk1"/>
                </a:solidFill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•"/>
              <a:defRPr sz="14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1">
  <p:cSld name="Two Content">
    <p:bg>
      <p:bgPr>
        <a:solidFill>
          <a:srgbClr val="FFFFFF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6"/>
          <p:cNvSpPr txBox="1">
            <a:spLocks noGrp="1"/>
          </p:cNvSpPr>
          <p:nvPr>
            <p:ph type="sldNum" idx="12"/>
          </p:nvPr>
        </p:nvSpPr>
        <p:spPr>
          <a:xfrm>
            <a:off x="6553200" y="4767255"/>
            <a:ext cx="2345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46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None/>
              <a:defRPr sz="14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12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11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1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100"/>
            </a:lvl5pPr>
            <a:lvl6pPr marL="2743200" lvl="5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900"/>
              <a:buChar char="•"/>
              <a:defRPr sz="900">
                <a:solidFill>
                  <a:schemeClr val="dk1"/>
                </a:solidFill>
              </a:defRPr>
            </a:lvl6pPr>
            <a:lvl7pPr marL="3200400" lvl="6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900">
                <a:solidFill>
                  <a:schemeClr val="dk1"/>
                </a:solidFill>
              </a:defRPr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dk1"/>
                </a:solidFill>
              </a:defRPr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46"/>
          <p:cNvSpPr txBox="1">
            <a:spLocks noGrp="1"/>
          </p:cNvSpPr>
          <p:nvPr>
            <p:ph type="body" idx="2"/>
          </p:nvPr>
        </p:nvSpPr>
        <p:spPr>
          <a:xfrm>
            <a:off x="4648200" y="971550"/>
            <a:ext cx="4038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00"/>
              <a:buNone/>
              <a:defRPr sz="1400"/>
            </a:lvl1pPr>
            <a:lvl2pPr marL="91440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1200"/>
            </a:lvl2pPr>
            <a:lvl3pPr marL="137160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1100"/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1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100"/>
            </a:lvl5pPr>
            <a:lvl6pPr marL="2743200" lvl="5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900"/>
              <a:buChar char="•"/>
              <a:defRPr sz="900">
                <a:solidFill>
                  <a:schemeClr val="dk1"/>
                </a:solidFill>
              </a:defRPr>
            </a:lvl6pPr>
            <a:lvl7pPr marL="3200400" lvl="6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900">
                <a:solidFill>
                  <a:schemeClr val="dk1"/>
                </a:solidFill>
              </a:defRPr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dk1"/>
                </a:solidFill>
              </a:defRPr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46"/>
          <p:cNvSpPr txBox="1">
            <a:spLocks noGrp="1"/>
          </p:cNvSpPr>
          <p:nvPr>
            <p:ph type="title"/>
          </p:nvPr>
        </p:nvSpPr>
        <p:spPr>
          <a:xfrm>
            <a:off x="1202525" y="205425"/>
            <a:ext cx="633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2" name="Google Shape;382;p48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48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" name="Google Shape;384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7" name="Google Shape;387;p49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49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2" name="Google Shape;392;p50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3" name="Google Shape;393;p5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4" name="Google Shape;394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1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5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">
  <p:cSld name="2 Column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2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2" name="Google Shape;402;p52"/>
          <p:cNvSpPr txBox="1">
            <a:spLocks noGrp="1"/>
          </p:cNvSpPr>
          <p:nvPr>
            <p:ph type="body" idx="1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3" name="Google Shape;403;p52"/>
          <p:cNvSpPr txBox="1">
            <a:spLocks noGrp="1"/>
          </p:cNvSpPr>
          <p:nvPr>
            <p:ph type="body" idx="2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4" name="Google Shape;404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3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53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53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9" name="Google Shape;409;p53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p53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" name="Google Shape;411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/>
          <p:nvPr/>
        </p:nvSpPr>
        <p:spPr>
          <a:xfrm>
            <a:off x="410800" y="0"/>
            <a:ext cx="8730900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D6F5FF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D6F5FF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100"/>
              <a:buFont typeface="Arial"/>
              <a:buNone/>
              <a:defRPr sz="1400" b="1" i="0" u="none" strike="noStrike" cap="none">
                <a:solidFill>
                  <a:srgbClr val="252C3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3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4EDFF"/>
              </a:buClr>
              <a:buSzPts val="1100"/>
              <a:buFont typeface="Arial"/>
              <a:buNone/>
              <a:defRPr sz="21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4EDFF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52C3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52C3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9" name="Google Shape;129;p7"/>
          <p:cNvGrpSpPr/>
          <p:nvPr/>
        </p:nvGrpSpPr>
        <p:grpSpPr>
          <a:xfrm>
            <a:off x="-30388" y="0"/>
            <a:ext cx="472500" cy="5143500"/>
            <a:chOff x="-15240" y="0"/>
            <a:chExt cx="472500" cy="6858000"/>
          </a:xfrm>
        </p:grpSpPr>
        <p:sp>
          <p:nvSpPr>
            <p:cNvPr id="130" name="Google Shape;130;p7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oogle Shape;131;p7" descr="C:\Users\jacqui.fenner\Desktop\PTT templates\images\noaa icons\noaa_icons-04.png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240" y="5714999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7" descr="C:\Users\jacqui.fenner\Desktop\PTT templates\images\noaa icons\noaa_icons-05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46482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7" descr="C:\Users\jacqui.fenner\Desktop\PTT templates\images\noaa icons\noaa_icons-06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35814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7" descr="C:\Users\jacqui.fenner\Desktop\PTT templates\images\noaa icons\noaa_icons-07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25146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7" descr="C:\Users\jacqui.fenner\Desktop\PTT templates\images\noaa icons\noaa_icons-08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14478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7" descr="C:\Users\jacqui.fenner\Desktop\PTT templates\images\noaa icons\noaa_icons-10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3810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" name="Google Shape;137;p7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38" name="Google Shape;138;p7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39" name="Google Shape;139;p7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0" name="Google Shape;140;p7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" name="Google Shape;141;p7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2" name="Google Shape;142;p7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3" name="Google Shape;143;p7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" name="Google Shape;144;p7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45" name="Google Shape;145;p7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4" name="Google Shape;414;p54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54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54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0" name="Google Shape;420;p5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55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2" name="Google Shape;422;p55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3" name="Google Shape;423;p55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55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55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9" name="Google Shape;429;p56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0" name="Google Shape;430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7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7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4" name="Google Shape;434;p57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57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57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37" name="Google Shape;437;p57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8" name="Google Shape;438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7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WEATHER 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4" name="Google Shape;444;p5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5" name="Google Shape;445;p5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5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9" name="Google Shape;449;p59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0" name="Google Shape;450;p59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5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2" name="Google Shape;452;p59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3" name="Google Shape;453;p5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0"/>
          <p:cNvSpPr txBox="1">
            <a:spLocks noGrp="1"/>
          </p:cNvSpPr>
          <p:nvPr>
            <p:ph type="ctrTitle"/>
          </p:nvPr>
        </p:nvSpPr>
        <p:spPr>
          <a:xfrm>
            <a:off x="889025" y="882142"/>
            <a:ext cx="77217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4800"/>
              <a:buFont typeface="Cambria"/>
              <a:buNone/>
              <a:defRPr sz="4800" i="0" u="none" strike="noStrike" cap="none">
                <a:solidFill>
                  <a:srgbClr val="1155C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6" name="Google Shape;456;p60"/>
          <p:cNvSpPr txBox="1">
            <a:spLocks noGrp="1"/>
          </p:cNvSpPr>
          <p:nvPr>
            <p:ph type="subTitle" idx="1"/>
          </p:nvPr>
        </p:nvSpPr>
        <p:spPr>
          <a:xfrm>
            <a:off x="889025" y="2809988"/>
            <a:ext cx="7721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38CD5"/>
              </a:buClr>
              <a:buSzPts val="3000"/>
              <a:buNone/>
              <a:defRPr sz="2400" b="0" i="0" u="none" strike="noStrike" cap="none">
                <a:solidFill>
                  <a:srgbClr val="538CD5"/>
                </a:solidFill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000" b="0" i="0" u="none" strike="noStrike" cap="none">
                <a:solidFill>
                  <a:srgbClr val="888888"/>
                </a:solidFill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600" b="0" i="0" u="none" strike="noStrike" cap="none">
                <a:solidFill>
                  <a:srgbClr val="888888"/>
                </a:solidFill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600" b="0" i="0" u="none" strike="noStrike" cap="none">
                <a:solidFill>
                  <a:srgbClr val="888888"/>
                </a:solidFill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000" b="0" i="0" u="none" strike="noStrike" cap="none">
                <a:solidFill>
                  <a:srgbClr val="888888"/>
                </a:solidFill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b="0" i="0" u="none" strike="noStrike" cap="none">
                <a:solidFill>
                  <a:srgbClr val="888888"/>
                </a:solidFill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b="0" i="0" u="none" strike="noStrike" cap="none">
                <a:solidFill>
                  <a:srgbClr val="888888"/>
                </a:solidFill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b="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header only">
  <p:cSld name="Small header only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1"/>
          <p:cNvSpPr txBox="1">
            <a:spLocks noGrp="1"/>
          </p:cNvSpPr>
          <p:nvPr>
            <p:ph type="title"/>
          </p:nvPr>
        </p:nvSpPr>
        <p:spPr>
          <a:xfrm>
            <a:off x="2238946" y="17717"/>
            <a:ext cx="6811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 b="1" i="0" u="none" strike="noStrike" cap="none">
                <a:solidFill>
                  <a:srgbClr val="26269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 2">
  <p:cSld name="1_Dk Blue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2"/>
          <p:cNvSpPr/>
          <p:nvPr/>
        </p:nvSpPr>
        <p:spPr>
          <a:xfrm>
            <a:off x="410810" y="0"/>
            <a:ext cx="87309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2" name="Google Shape;462;p62"/>
          <p:cNvSpPr txBox="1">
            <a:spLocks noGrp="1"/>
          </p:cNvSpPr>
          <p:nvPr>
            <p:ph type="body" idx="1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3" name="Google Shape;463;p62"/>
          <p:cNvSpPr txBox="1">
            <a:spLocks noGrp="1"/>
          </p:cNvSpPr>
          <p:nvPr>
            <p:ph type="body" idx="3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4" name="Google Shape;464;p62"/>
          <p:cNvSpPr txBox="1">
            <a:spLocks noGrp="1"/>
          </p:cNvSpPr>
          <p:nvPr>
            <p:ph type="body" idx="4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5" name="Google Shape;465;p62"/>
          <p:cNvSpPr txBox="1">
            <a:spLocks noGrp="1"/>
          </p:cNvSpPr>
          <p:nvPr>
            <p:ph type="body" idx="5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6" name="Google Shape;466;p62"/>
          <p:cNvSpPr txBox="1">
            <a:spLocks noGrp="1"/>
          </p:cNvSpPr>
          <p:nvPr>
            <p:ph type="body" idx="6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67" name="Google Shape;467;p62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687F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8" name="Google Shape;468;p6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400050"/>
            <a:ext cx="1321602" cy="16004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9" name="Google Shape;469;p62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470" name="Google Shape;470;p62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2"/>
            <p:cNvSpPr/>
            <p:nvPr/>
          </p:nvSpPr>
          <p:spPr>
            <a:xfrm>
              <a:off x="16002" y="1386"/>
              <a:ext cx="410100" cy="1069800"/>
            </a:xfrm>
            <a:prstGeom prst="rect">
              <a:avLst/>
            </a:prstGeom>
            <a:solidFill>
              <a:srgbClr val="0B459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2" name="Google Shape;472;p62" descr="C:\Users\jacqui.fenner\Desktop\PTT templates\images\noaa icons\noaa_icons-04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62" descr="C:\Users\jacqui.fenner\Desktop\PTT templates\images\noaa icons\noaa_icons-05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62" descr="C:\Users\jacqui.fenner\Desktop\PTT templates\images\noaa icons\noaa_icons-0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62" descr="C:\Users\jacqui.fenner\Desktop\PTT templates\images\noaa icons\noaa_icons-07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62" descr="C:\Users\jacqui.fenner\Desktop\PTT templates\images\noaa icons\noaa_icons-08.png">
              <a:hlinkClick r:id="rId12"/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62" descr="C:\Users\jacqui.fenner\Desktop\PTT templates\images\noaa icons\noaa_icons-10.png">
              <a:hlinkClick r:id="rId14"/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8" name="Google Shape;478;p62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479" name="Google Shape;479;p62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480" name="Google Shape;480;p62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1" name="Google Shape;481;p62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2" name="Google Shape;482;p62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3" name="Google Shape;483;p62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4" name="Google Shape;484;p62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5" name="Google Shape;485;p62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86" name="Google Shape;486;p62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40"/>
              </a:spcBef>
              <a:spcAft>
                <a:spcPts val="0"/>
              </a:spcAft>
              <a:buSzPts val="30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429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6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97" name="Google Shape;497;p6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98" name="Google Shape;498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1" name="Google Shape;501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5" name="Google Shape;505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09" name="Google Shape;509;p6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0" name="Google Shape;510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6" name="Google Shape;516;p7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7" name="Google Shape;517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0" name="Google Shape;520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24" name="Google Shape;524;p7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5" name="Google Shape;525;p7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6" name="Google Shape;526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29" name="Google Shape;529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2" name="Google Shape;532;p7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3" name="Google Shape;533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Small Pic">
  <p:cSld name="2 Column, Small Pic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0"/>
          <p:cNvSpPr>
            <a:spLocks noGrp="1"/>
          </p:cNvSpPr>
          <p:nvPr>
            <p:ph type="pic" idx="2"/>
          </p:nvPr>
        </p:nvSpPr>
        <p:spPr>
          <a:xfrm>
            <a:off x="4953000" y="914400"/>
            <a:ext cx="373380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10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10"/>
          <p:cNvSpPr txBox="1">
            <a:spLocks noGrp="1"/>
          </p:cNvSpPr>
          <p:nvPr>
            <p:ph type="body" idx="3"/>
          </p:nvPr>
        </p:nvSpPr>
        <p:spPr>
          <a:xfrm>
            <a:off x="4953000" y="2571750"/>
            <a:ext cx="37428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Right">
  <p:cSld name="1 Column, Tall Pic Righ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"/>
              <a:buNone/>
              <a:defRPr sz="24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11"/>
          <p:cNvSpPr>
            <a:spLocks noGrp="1"/>
          </p:cNvSpPr>
          <p:nvPr>
            <p:ph type="pic" idx="2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1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hyperlink" Target="http://www.noaa.gov/research" TargetMode="External"/><Relationship Id="rId39" Type="http://schemas.openxmlformats.org/officeDocument/2006/relationships/image" Target="../media/image32.png"/><Relationship Id="rId21" Type="http://schemas.openxmlformats.org/officeDocument/2006/relationships/slideLayout" Target="../slideLayouts/slideLayout25.xml"/><Relationship Id="rId34" Type="http://schemas.openxmlformats.org/officeDocument/2006/relationships/hyperlink" Target="http://www.noaa.gov/weather" TargetMode="External"/><Relationship Id="rId42" Type="http://schemas.openxmlformats.org/officeDocument/2006/relationships/image" Target="../media/image35.png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image" Target="../media/image4.png"/><Relationship Id="rId41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hyperlink" Target="http://www.noaa.gov/marine-aviation" TargetMode="External"/><Relationship Id="rId32" Type="http://schemas.openxmlformats.org/officeDocument/2006/relationships/hyperlink" Target="http://www.noaa.gov/oceans-coasts" TargetMode="External"/><Relationship Id="rId37" Type="http://schemas.openxmlformats.org/officeDocument/2006/relationships/image" Target="../media/image31.png"/><Relationship Id="rId40" Type="http://schemas.openxmlformats.org/officeDocument/2006/relationships/image" Target="../media/image33.pn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28" Type="http://schemas.openxmlformats.org/officeDocument/2006/relationships/hyperlink" Target="http://www.noaa.gov/satellites" TargetMode="External"/><Relationship Id="rId36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image" Target="../media/image3.png"/><Relationship Id="rId30" Type="http://schemas.openxmlformats.org/officeDocument/2006/relationships/hyperlink" Target="http://www.noaa.gov/fisheries" TargetMode="External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image" Target="../media/image2.png"/><Relationship Id="rId33" Type="http://schemas.openxmlformats.org/officeDocument/2006/relationships/image" Target="../media/image6.png"/><Relationship Id="rId38" Type="http://schemas.openxmlformats.org/officeDocument/2006/relationships/hyperlink" Target="http://www.noaa.gov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hyperlink" Target="https://www.commerce.gov/" TargetMode="Externa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6"/>
          <p:cNvGrpSpPr/>
          <p:nvPr/>
        </p:nvGrpSpPr>
        <p:grpSpPr>
          <a:xfrm>
            <a:off x="-30388" y="0"/>
            <a:ext cx="472500" cy="5143500"/>
            <a:chOff x="-15240" y="0"/>
            <a:chExt cx="472500" cy="6858000"/>
          </a:xfrm>
        </p:grpSpPr>
        <p:sp>
          <p:nvSpPr>
            <p:cNvPr id="95" name="Google Shape;95;p6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Google Shape;96;p6" descr="C:\Users\jacqui.fenner\Desktop\PTT templates\images\noaa icons\noaa_icons-04.png">
              <a:hlinkClick r:id="rId24"/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-15240" y="5714999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6" descr="C:\Users\jacqui.fenner\Desktop\PTT templates\images\noaa icons\noaa_icons-05.png">
              <a:hlinkClick r:id="rId26"/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-15240" y="46482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6" descr="C:\Users\jacqui.fenner\Desktop\PTT templates\images\noaa icons\noaa_icons-06.png">
              <a:hlinkClick r:id="rId28"/>
            </p:cNvPr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-15240" y="35814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6" descr="C:\Users\jacqui.fenner\Desktop\PTT templates\images\noaa icons\noaa_icons-07.png">
              <a:hlinkClick r:id="rId30"/>
            </p:cNvPr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-15240" y="25146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6" descr="C:\Users\jacqui.fenner\Desktop\PTT templates\images\noaa icons\noaa_icons-08.png">
              <a:hlinkClick r:id="rId32"/>
            </p:cNvPr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-15240" y="14478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6" descr="C:\Users\jacqui.fenner\Desktop\PTT templates\images\noaa icons\noaa_icons-10.png">
              <a:hlinkClick r:id="rId34"/>
            </p:cNvPr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-15240" y="381000"/>
              <a:ext cx="472500" cy="324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" name="Google Shape;102;p6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03" name="Google Shape;103;p6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04" name="Google Shape;104;p6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" name="Google Shape;105;p6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" name="Google Shape;106;p6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6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" name="Google Shape;108;p6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" name="Google Shape;109;p6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10" name="Google Shape;110;p6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>
                    <a:alpha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11" name="Google Shape;111;p6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100"/>
              <a:buFont typeface="Arial Narrow"/>
              <a:buNone/>
              <a:defRPr sz="2400" b="1" i="0" u="none" strike="noStrike" cap="none">
                <a:solidFill>
                  <a:srgbClr val="0099D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Narrow"/>
              <a:buChar char="•"/>
              <a:defRPr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 Narrow"/>
              <a:buChar char="•"/>
              <a:defRPr sz="2100" b="0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 Narrow"/>
              <a:buChar char="•"/>
              <a:defRPr sz="1800" b="0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 Narrow"/>
              <a:buChar char="•"/>
              <a:defRPr sz="1500" b="0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 Narrow"/>
              <a:buChar char="•"/>
              <a:defRPr sz="1400" b="0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 Narrow"/>
              <a:buChar char="•"/>
              <a:defRPr sz="1200" b="0" i="0" u="none" strike="noStrike" cap="none">
                <a:solidFill>
                  <a:srgbClr val="07336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 Narrow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114" name="Google Shape;114;p6" descr="G:\STALL\ST Comms\Templates &amp; Resources\Logos\Other Emblems\DOC Logo\DOC Color.png">
            <a:hlinkClick r:id="rId36"/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57200" y="4832593"/>
            <a:ext cx="279000" cy="2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>
            <a:hlinkClick r:id="rId38"/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868427" y="4836939"/>
            <a:ext cx="270225" cy="2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6"/>
          <p:cNvSpPr txBox="1"/>
          <p:nvPr/>
        </p:nvSpPr>
        <p:spPr>
          <a:xfrm>
            <a:off x="1790700" y="4913775"/>
            <a:ext cx="7132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" sz="800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800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7" name="Google Shape;117;p6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425975" y="4800800"/>
            <a:ext cx="341450" cy="3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6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65425" y="4789050"/>
            <a:ext cx="341450" cy="34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/>
          <p:nvPr/>
        </p:nvSpPr>
        <p:spPr>
          <a:xfrm>
            <a:off x="1208956" y="4735509"/>
            <a:ext cx="5274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DRAFT &amp; PRED</a:t>
            </a:r>
            <a:r>
              <a:rPr lang="en" sz="1200" b="1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" sz="1200" b="1" i="0" u="none" strike="noStrike" cap="none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CISIONAL </a:t>
            </a:r>
            <a:endParaRPr sz="1200" b="1" i="0" u="none" strike="noStrike" cap="none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0" name="Google Shape;120;p6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48975" y="4769575"/>
            <a:ext cx="341452" cy="34145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9" name="Google Shape;349;p4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0" name="Google Shape;350;p41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2" name="Google Shape;352;p4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WEATHER SERVICE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.noaa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6"/>
          <p:cNvSpPr txBox="1">
            <a:spLocks noGrp="1"/>
          </p:cNvSpPr>
          <p:nvPr>
            <p:ph type="body" idx="3"/>
          </p:nvPr>
        </p:nvSpPr>
        <p:spPr>
          <a:xfrm>
            <a:off x="1499175" y="1910700"/>
            <a:ext cx="56067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en" sz="1700" b="1"/>
              <a:t>Cloud Computing Session, </a:t>
            </a:r>
            <a:r>
              <a:rPr lang="en" sz="1700" b="1">
                <a:solidFill>
                  <a:schemeClr val="lt2"/>
                </a:solidFill>
              </a:rPr>
              <a:t>October 19, 2022</a:t>
            </a:r>
            <a:endParaRPr sz="1700" b="1">
              <a:solidFill>
                <a:schemeClr val="lt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en" sz="1700" b="1"/>
              <a:t>Community Modeling and Analysis System Conference</a:t>
            </a:r>
            <a:endParaRPr sz="1700" b="1"/>
          </a:p>
          <a:p>
            <a:pPr marL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endParaRPr sz="1700" b="1"/>
          </a:p>
        </p:txBody>
      </p:sp>
      <p:sp>
        <p:nvSpPr>
          <p:cNvPr id="541" name="Google Shape;541;p76"/>
          <p:cNvSpPr txBox="1">
            <a:spLocks noGrp="1"/>
          </p:cNvSpPr>
          <p:nvPr>
            <p:ph type="body" idx="4"/>
          </p:nvPr>
        </p:nvSpPr>
        <p:spPr>
          <a:xfrm>
            <a:off x="581700" y="488150"/>
            <a:ext cx="8442900" cy="14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9144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Open-innovation and Open-development Framework for the Unified Forecast system - An EPIC Approach</a:t>
            </a:r>
            <a:endParaRPr sz="2800" i="1"/>
          </a:p>
        </p:txBody>
      </p:sp>
      <p:sp>
        <p:nvSpPr>
          <p:cNvPr id="542" name="Google Shape;542;p76"/>
          <p:cNvSpPr txBox="1">
            <a:spLocks noGrp="1"/>
          </p:cNvSpPr>
          <p:nvPr>
            <p:ph type="body" idx="6"/>
          </p:nvPr>
        </p:nvSpPr>
        <p:spPr>
          <a:xfrm>
            <a:off x="467550" y="2693625"/>
            <a:ext cx="8366400" cy="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b="1" dirty="0"/>
              <a:t>Maoyi Huang, Ph.D., </a:t>
            </a:r>
            <a:r>
              <a:rPr lang="en" sz="1800" dirty="0"/>
              <a:t>EPIC Program Manager </a:t>
            </a:r>
            <a:endParaRPr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dirty="0"/>
              <a:t>Weather Program Office, Oceanic and Atmospheric Research</a:t>
            </a:r>
            <a:endParaRPr sz="18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 dirty="0"/>
              <a:t>National Oceanic and Atmospheric Administration </a:t>
            </a:r>
            <a:endParaRPr sz="1800" dirty="0"/>
          </a:p>
        </p:txBody>
      </p:sp>
      <p:pic>
        <p:nvPicPr>
          <p:cNvPr id="543" name="Google Shape;54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3378" y="3875700"/>
            <a:ext cx="9227379" cy="12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5"/>
          <p:cNvSpPr txBox="1">
            <a:spLocks noGrp="1"/>
          </p:cNvSpPr>
          <p:nvPr>
            <p:ph type="title"/>
          </p:nvPr>
        </p:nvSpPr>
        <p:spPr>
          <a:xfrm>
            <a:off x="428625" y="238126"/>
            <a:ext cx="9144000" cy="823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EPIC Community Portal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5"/>
          <p:cNvSpPr txBox="1"/>
          <p:nvPr/>
        </p:nvSpPr>
        <p:spPr>
          <a:xfrm>
            <a:off x="428625" y="772700"/>
            <a:ext cx="46101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595959"/>
                </a:solidFill>
              </a:rPr>
              <a:t>The EPIC Community Portal (ECP) is the centralized location for the Weather Enterprise to access EPIC-related content, both internally (e.g., events) and externally (e.g., code repositories)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595959"/>
                </a:solidFill>
              </a:rPr>
              <a:t>The ECP went live in January of 2022, and is accessible at</a:t>
            </a:r>
            <a:r>
              <a:rPr lang="en" sz="1500">
                <a:solidFill>
                  <a:srgbClr val="595959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 </a:t>
            </a:r>
            <a:r>
              <a:rPr lang="en" sz="1500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https://epic.noaa.gov/</a:t>
            </a:r>
            <a:r>
              <a:rPr lang="en" sz="1500">
                <a:solidFill>
                  <a:srgbClr val="595959"/>
                </a:solidFill>
              </a:rPr>
              <a:t>, and is hosted in the NOAA Multi-Cloud platform.</a:t>
            </a:r>
            <a:endParaRPr sz="150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595959"/>
                </a:solidFill>
              </a:rPr>
              <a:t>The ECP was enhanced with the following:</a:t>
            </a:r>
            <a:endParaRPr sz="1500">
              <a:solidFill>
                <a:srgbClr val="595959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○"/>
            </a:pPr>
            <a:r>
              <a:rPr lang="en" sz="1500">
                <a:solidFill>
                  <a:srgbClr val="595959"/>
                </a:solidFill>
              </a:rPr>
              <a:t>Dashboards – Github Metrics, AWS Costs</a:t>
            </a:r>
            <a:endParaRPr sz="1500">
              <a:solidFill>
                <a:srgbClr val="595959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○"/>
            </a:pPr>
            <a:r>
              <a:rPr lang="en" sz="1500">
                <a:solidFill>
                  <a:srgbClr val="595959"/>
                </a:solidFill>
              </a:rPr>
              <a:t>Webinar – recorded June 2022 AMS Short Course</a:t>
            </a:r>
            <a:endParaRPr sz="1500">
              <a:solidFill>
                <a:srgbClr val="595959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○"/>
            </a:pPr>
            <a:r>
              <a:rPr lang="en" sz="1500">
                <a:solidFill>
                  <a:srgbClr val="595959"/>
                </a:solidFill>
              </a:rPr>
              <a:t>FAQ Page – program and technical questions</a:t>
            </a:r>
            <a:endParaRPr sz="1500" b="1">
              <a:solidFill>
                <a:srgbClr val="0E101A"/>
              </a:solidFill>
            </a:endParaRPr>
          </a:p>
        </p:txBody>
      </p:sp>
      <p:pic>
        <p:nvPicPr>
          <p:cNvPr id="619" name="Google Shape;61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450" y="590275"/>
            <a:ext cx="4350549" cy="388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6"/>
          <p:cNvSpPr txBox="1">
            <a:spLocks noGrp="1"/>
          </p:cNvSpPr>
          <p:nvPr>
            <p:ph type="title"/>
          </p:nvPr>
        </p:nvSpPr>
        <p:spPr>
          <a:xfrm>
            <a:off x="428625" y="238126"/>
            <a:ext cx="9144000" cy="8235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EPIC Cloud Sandbox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6"/>
          <p:cNvSpPr txBox="1"/>
          <p:nvPr/>
        </p:nvSpPr>
        <p:spPr>
          <a:xfrm>
            <a:off x="428625" y="715550"/>
            <a:ext cx="3895800" cy="40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95959"/>
                </a:solidFill>
              </a:rPr>
              <a:t>The EPIC Cloud Sandbox is an AWS environment that is accessible by non-NOAA users, for EPIC-related purposes.</a:t>
            </a:r>
            <a:endParaRPr sz="1600">
              <a:solidFill>
                <a:srgbClr val="595959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95959"/>
                </a:solidFill>
              </a:rPr>
              <a:t>It has been used by attendees of June 2022 AMS Short Course, code sprints and hackathons, to configure, run  and evaluate the SRW Container developed by the EPIC Program.</a:t>
            </a:r>
            <a:endParaRPr sz="1600">
              <a:solidFill>
                <a:srgbClr val="595959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600"/>
              <a:buFont typeface="Arial"/>
              <a:buChar char="●"/>
            </a:pPr>
            <a:r>
              <a:rPr lang="en" sz="1600">
                <a:solidFill>
                  <a:srgbClr val="595959"/>
                </a:solidFill>
              </a:rPr>
              <a:t>A scaled version of the CI/CD pipeline is to be installed in the EPIC Cloud Sandbox.</a:t>
            </a:r>
            <a:endParaRPr sz="1600">
              <a:solidFill>
                <a:srgbClr val="595959"/>
              </a:solidFill>
            </a:endParaRPr>
          </a:p>
        </p:txBody>
      </p:sp>
      <p:pic>
        <p:nvPicPr>
          <p:cNvPr id="626" name="Google Shape;62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4350" y="1242524"/>
            <a:ext cx="4743449" cy="291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7"/>
          <p:cNvSpPr txBox="1">
            <a:spLocks noGrp="1"/>
          </p:cNvSpPr>
          <p:nvPr>
            <p:ph type="title"/>
          </p:nvPr>
        </p:nvSpPr>
        <p:spPr>
          <a:xfrm>
            <a:off x="428625" y="238125"/>
            <a:ext cx="86679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Cloud Data Management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87"/>
          <p:cNvPicPr preferRelativeResize="0"/>
          <p:nvPr/>
        </p:nvPicPr>
        <p:blipFill rotWithShape="1">
          <a:blip r:embed="rId3">
            <a:alphaModFix/>
          </a:blip>
          <a:srcRect t="10394"/>
          <a:stretch/>
        </p:blipFill>
        <p:spPr>
          <a:xfrm>
            <a:off x="561975" y="1096950"/>
            <a:ext cx="8402324" cy="303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8"/>
          <p:cNvSpPr txBox="1">
            <a:spLocks noGrp="1"/>
          </p:cNvSpPr>
          <p:nvPr>
            <p:ph type="title"/>
          </p:nvPr>
        </p:nvSpPr>
        <p:spPr>
          <a:xfrm>
            <a:off x="428625" y="238125"/>
            <a:ext cx="86679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UFS Data Buckets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25" y="1073725"/>
            <a:ext cx="8667901" cy="323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89"/>
          <p:cNvSpPr txBox="1">
            <a:spLocks noGrp="1"/>
          </p:cNvSpPr>
          <p:nvPr>
            <p:ph type="title"/>
          </p:nvPr>
        </p:nvSpPr>
        <p:spPr>
          <a:xfrm>
            <a:off x="428625" y="238125"/>
            <a:ext cx="86679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UFS Containerization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89"/>
          <p:cNvSpPr txBox="1"/>
          <p:nvPr/>
        </p:nvSpPr>
        <p:spPr>
          <a:xfrm>
            <a:off x="311700" y="744500"/>
            <a:ext cx="4079100" cy="3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Char char="●"/>
            </a:pPr>
            <a:r>
              <a:rPr lang="en">
                <a:solidFill>
                  <a:srgbClr val="0E101A"/>
                </a:solidFill>
              </a:rPr>
              <a:t>The UFS consists of many, many components and applications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0E101A"/>
              </a:buClr>
              <a:buSzPts val="1400"/>
              <a:buChar char="●"/>
            </a:pPr>
            <a:r>
              <a:rPr lang="en">
                <a:solidFill>
                  <a:srgbClr val="0E101A"/>
                </a:solidFill>
              </a:rPr>
              <a:t>A UFS Application includes the forecast model operated within a workflow, which includes numerous steps that are orchestrated by the workflow manager through the job scheduler (slurm, PBS, etc)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0E101A"/>
              </a:buClr>
              <a:buSzPts val="1400"/>
              <a:buChar char="●"/>
            </a:pPr>
            <a:r>
              <a:rPr lang="en">
                <a:solidFill>
                  <a:srgbClr val="0E101A"/>
                </a:solidFill>
              </a:rPr>
              <a:t>Components generally share a common software stack, but slight differences are common (e.g. library versions)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rgbClr val="0E101A"/>
              </a:buClr>
              <a:buSzPts val="1400"/>
              <a:buChar char="●"/>
            </a:pPr>
            <a:r>
              <a:rPr lang="en">
                <a:solidFill>
                  <a:srgbClr val="0E101A"/>
                </a:solidFill>
              </a:rPr>
              <a:t>Building the full stack required for all the components in a given application is the biggest hurdle to portability and user-friendliness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500"/>
              </a:spcAft>
              <a:buClr>
                <a:srgbClr val="0E101A"/>
              </a:buClr>
              <a:buSzPts val="1400"/>
              <a:buChar char="●"/>
            </a:pPr>
            <a:r>
              <a:rPr lang="en">
                <a:solidFill>
                  <a:srgbClr val="0E101A"/>
                </a:solidFill>
              </a:rPr>
              <a:t>Containers can significantly simplify all of this for end users who want to run UFS applications in the cloud </a:t>
            </a:r>
            <a:endParaRPr>
              <a:solidFill>
                <a:srgbClr val="0E101A"/>
              </a:solidFill>
            </a:endParaRPr>
          </a:p>
        </p:txBody>
      </p:sp>
      <p:sp>
        <p:nvSpPr>
          <p:cNvPr id="645" name="Google Shape;645;p89"/>
          <p:cNvSpPr txBox="1"/>
          <p:nvPr/>
        </p:nvSpPr>
        <p:spPr>
          <a:xfrm>
            <a:off x="4238400" y="711975"/>
            <a:ext cx="475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Sample Software Stack on bare metal systems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646" name="Google Shape;646;p89"/>
          <p:cNvPicPr preferRelativeResize="0"/>
          <p:nvPr/>
        </p:nvPicPr>
        <p:blipFill rotWithShape="1">
          <a:blip r:embed="rId3">
            <a:alphaModFix/>
          </a:blip>
          <a:srcRect r="52765" b="14022"/>
          <a:stretch/>
        </p:blipFill>
        <p:spPr>
          <a:xfrm>
            <a:off x="4529025" y="1143075"/>
            <a:ext cx="4139802" cy="13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89"/>
          <p:cNvPicPr preferRelativeResize="0"/>
          <p:nvPr/>
        </p:nvPicPr>
        <p:blipFill rotWithShape="1">
          <a:blip r:embed="rId3">
            <a:alphaModFix/>
          </a:blip>
          <a:srcRect l="46673" t="8224" r="4367" b="14627"/>
          <a:stretch/>
        </p:blipFill>
        <p:spPr>
          <a:xfrm>
            <a:off x="4529025" y="2486025"/>
            <a:ext cx="4476749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9"/>
          <p:cNvSpPr txBox="1"/>
          <p:nvPr/>
        </p:nvSpPr>
        <p:spPr>
          <a:xfrm>
            <a:off x="4252575" y="3762300"/>
            <a:ext cx="475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Container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649" name="Google Shape;649;p89"/>
          <p:cNvPicPr preferRelativeResize="0"/>
          <p:nvPr/>
        </p:nvPicPr>
        <p:blipFill rotWithShape="1">
          <a:blip r:embed="rId4">
            <a:alphaModFix/>
          </a:blip>
          <a:srcRect t="20124" b="33560"/>
          <a:stretch/>
        </p:blipFill>
        <p:spPr>
          <a:xfrm>
            <a:off x="4529025" y="4112325"/>
            <a:ext cx="4476752" cy="38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0"/>
          <p:cNvSpPr txBox="1">
            <a:spLocks noGrp="1"/>
          </p:cNvSpPr>
          <p:nvPr>
            <p:ph type="title"/>
          </p:nvPr>
        </p:nvSpPr>
        <p:spPr>
          <a:xfrm>
            <a:off x="428625" y="238125"/>
            <a:ext cx="86679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UFS Containerization, continued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90"/>
          <p:cNvSpPr txBox="1"/>
          <p:nvPr/>
        </p:nvSpPr>
        <p:spPr>
          <a:xfrm>
            <a:off x="311700" y="744500"/>
            <a:ext cx="3981600" cy="3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0E101A"/>
                </a:solidFill>
              </a:rPr>
              <a:t>Running the UFS weather model in a container across multiple nodes is possible with computational performance nearly identical to that on bare-metal systems</a:t>
            </a:r>
            <a:endParaRPr sz="1500">
              <a:solidFill>
                <a:srgbClr val="0E101A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0E101A"/>
                </a:solidFill>
              </a:rPr>
              <a:t>Implementing the Application workflow has been more challenging</a:t>
            </a:r>
            <a:endParaRPr sz="1500">
              <a:solidFill>
                <a:srgbClr val="0E101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E101A"/>
                </a:solidFill>
              </a:rPr>
              <a:t>Workflow manager orchestrates each job/step of the workflow</a:t>
            </a:r>
            <a:endParaRPr>
              <a:solidFill>
                <a:srgbClr val="0E101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E101A"/>
                </a:solidFill>
              </a:rPr>
              <a:t>Actual jobs are submitted to the job scheduler</a:t>
            </a:r>
            <a:endParaRPr>
              <a:solidFill>
                <a:srgbClr val="0E101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E101A"/>
                </a:solidFill>
              </a:rPr>
              <a:t>Scripts generally wrap each job and set numerous environment variables and/or load modules before actually executing either serial or MPI-based jobs</a:t>
            </a:r>
            <a:endParaRPr>
              <a:solidFill>
                <a:srgbClr val="0E101A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500"/>
              <a:buFont typeface="Arial"/>
              <a:buChar char="●"/>
            </a:pPr>
            <a:r>
              <a:rPr lang="en" sz="1500" b="1">
                <a:solidFill>
                  <a:srgbClr val="0E101A"/>
                </a:solidFill>
              </a:rPr>
              <a:t>Solution–Executable containers</a:t>
            </a:r>
            <a:endParaRPr sz="1500" b="1">
              <a:solidFill>
                <a:srgbClr val="0E101A"/>
              </a:solidFill>
            </a:endParaRPr>
          </a:p>
        </p:txBody>
      </p:sp>
      <p:sp>
        <p:nvSpPr>
          <p:cNvPr id="656" name="Google Shape;656;p90"/>
          <p:cNvSpPr txBox="1"/>
          <p:nvPr/>
        </p:nvSpPr>
        <p:spPr>
          <a:xfrm>
            <a:off x="5343350" y="609525"/>
            <a:ext cx="272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</a:rPr>
              <a:t>Workflow example</a:t>
            </a:r>
            <a:endParaRPr sz="1600" b="1">
              <a:solidFill>
                <a:schemeClr val="accent1"/>
              </a:solidFill>
            </a:endParaRPr>
          </a:p>
        </p:txBody>
      </p:sp>
      <p:pic>
        <p:nvPicPr>
          <p:cNvPr id="657" name="Google Shape;65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7100" y="952594"/>
            <a:ext cx="4926900" cy="3695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1"/>
          <p:cNvSpPr txBox="1">
            <a:spLocks noGrp="1"/>
          </p:cNvSpPr>
          <p:nvPr>
            <p:ph type="title"/>
          </p:nvPr>
        </p:nvSpPr>
        <p:spPr>
          <a:xfrm>
            <a:off x="428625" y="238125"/>
            <a:ext cx="86679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Executable Container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91"/>
          <p:cNvSpPr txBox="1"/>
          <p:nvPr/>
        </p:nvSpPr>
        <p:spPr>
          <a:xfrm>
            <a:off x="504825" y="819150"/>
            <a:ext cx="3524400" cy="3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●"/>
            </a:pPr>
            <a:r>
              <a:rPr lang="en">
                <a:solidFill>
                  <a:srgbClr val="0E101A"/>
                </a:solidFill>
              </a:rPr>
              <a:t>Look like a regular executable on the host system,</a:t>
            </a:r>
            <a:endParaRPr>
              <a:solidFill>
                <a:srgbClr val="0E101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E101A"/>
                </a:solidFill>
              </a:rPr>
              <a:t>All required environment variables, are built into the container 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●"/>
            </a:pPr>
            <a:r>
              <a:rPr lang="en">
                <a:solidFill>
                  <a:srgbClr val="0E101A"/>
                </a:solidFill>
              </a:rPr>
              <a:t>Can be run via mpirun/mpiexec 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●"/>
            </a:pPr>
            <a:r>
              <a:rPr lang="en">
                <a:solidFill>
                  <a:srgbClr val="0E101A"/>
                </a:solidFill>
              </a:rPr>
              <a:t>The container will be released with UFS SRW v2.1 in November 2022 </a:t>
            </a:r>
            <a:endParaRPr>
              <a:solidFill>
                <a:srgbClr val="0E101A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●"/>
            </a:pPr>
            <a:r>
              <a:rPr lang="en">
                <a:solidFill>
                  <a:srgbClr val="0E101A"/>
                </a:solidFill>
              </a:rPr>
              <a:t>Computational performance is nearly identical to bare metal across all three cloud service providers</a:t>
            </a:r>
            <a:endParaRPr>
              <a:solidFill>
                <a:srgbClr val="0E101A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800"/>
              <a:buFont typeface="Roboto"/>
              <a:buChar char="●"/>
            </a:pPr>
            <a:r>
              <a:rPr lang="en" b="1">
                <a:solidFill>
                  <a:srgbClr val="0E101A"/>
                </a:solidFill>
              </a:rPr>
              <a:t>Next step</a:t>
            </a:r>
            <a:r>
              <a:rPr lang="en">
                <a:solidFill>
                  <a:srgbClr val="0E101A"/>
                </a:solidFill>
              </a:rPr>
              <a:t>:</a:t>
            </a:r>
            <a:endParaRPr>
              <a:solidFill>
                <a:srgbClr val="0E101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Roboto"/>
              <a:buChar char="○"/>
            </a:pPr>
            <a:r>
              <a:rPr lang="en">
                <a:solidFill>
                  <a:srgbClr val="0E101A"/>
                </a:solidFill>
              </a:rPr>
              <a:t>Integrate the container with CI/CD pipeline and workflow</a:t>
            </a:r>
            <a:endParaRPr>
              <a:solidFill>
                <a:srgbClr val="0E101A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0E101A"/>
                </a:solidFill>
              </a:rPr>
              <a:t>Exploration of containerized components </a:t>
            </a:r>
            <a:endParaRPr>
              <a:solidFill>
                <a:srgbClr val="0E101A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E101A"/>
              </a:solidFill>
            </a:endParaRPr>
          </a:p>
        </p:txBody>
      </p:sp>
      <p:graphicFrame>
        <p:nvGraphicFramePr>
          <p:cNvPr id="664" name="Google Shape;664;p91"/>
          <p:cNvGraphicFramePr/>
          <p:nvPr/>
        </p:nvGraphicFramePr>
        <p:xfrm>
          <a:off x="4229125" y="415200"/>
          <a:ext cx="4860225" cy="4310785"/>
        </p:xfrm>
        <a:graphic>
          <a:graphicData uri="http://schemas.openxmlformats.org/drawingml/2006/table">
            <a:tbl>
              <a:tblPr>
                <a:noFill/>
                <a:tableStyleId>{AF1DA6AB-BB02-4852-BB06-E225DE53D5F0}</a:tableStyleId>
              </a:tblPr>
              <a:tblGrid>
                <a:gridCol w="224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Step</a:t>
                      </a:r>
                      <a:endParaRPr b="1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Containerized</a:t>
                      </a:r>
                      <a:endParaRPr b="1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Bare Metal</a:t>
                      </a:r>
                      <a:endParaRPr b="1"/>
                    </a:p>
                  </a:txBody>
                  <a:tcPr marL="91425" marR="91425" marT="91425" marB="9142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Grid (1 node)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77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Orography (1 node)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Surface Climatology (2 nodes)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53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initial conditions (4 nodes)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78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Make lateral boundary conditions (4 nodes)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Run Forecast (1 node)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3910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4025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Run Post Processor (2 nodes)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11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2"/>
          <p:cNvSpPr txBox="1">
            <a:spLocks noGrp="1"/>
          </p:cNvSpPr>
          <p:nvPr>
            <p:ph type="title"/>
          </p:nvPr>
        </p:nvSpPr>
        <p:spPr>
          <a:xfrm>
            <a:off x="428625" y="238125"/>
            <a:ext cx="86679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Automated Continuous Integration/Continuous Deployment pipeline</a:t>
            </a:r>
            <a:endParaRPr sz="20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92"/>
          <p:cNvSpPr txBox="1"/>
          <p:nvPr/>
        </p:nvSpPr>
        <p:spPr>
          <a:xfrm>
            <a:off x="3989250" y="1372925"/>
            <a:ext cx="697200" cy="5496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UFS Repos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92"/>
          <p:cNvSpPr txBox="1"/>
          <p:nvPr/>
        </p:nvSpPr>
        <p:spPr>
          <a:xfrm>
            <a:off x="4986050" y="1372925"/>
            <a:ext cx="1126200" cy="54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Code Management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2" name="Google Shape;672;p92"/>
          <p:cNvCxnSpPr>
            <a:stCxn id="670" idx="3"/>
            <a:endCxn id="671" idx="1"/>
          </p:cNvCxnSpPr>
          <p:nvPr/>
        </p:nvCxnSpPr>
        <p:spPr>
          <a:xfrm>
            <a:off x="4686450" y="1647725"/>
            <a:ext cx="299700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673" name="Google Shape;673;p92"/>
          <p:cNvSpPr txBox="1"/>
          <p:nvPr/>
        </p:nvSpPr>
        <p:spPr>
          <a:xfrm>
            <a:off x="6411850" y="1422825"/>
            <a:ext cx="669125" cy="4707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CI/CD</a:t>
            </a:r>
            <a:endParaRPr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74" name="Google Shape;674;p92"/>
          <p:cNvCxnSpPr>
            <a:stCxn id="671" idx="3"/>
            <a:endCxn id="673" idx="1"/>
          </p:cNvCxnSpPr>
          <p:nvPr/>
        </p:nvCxnSpPr>
        <p:spPr>
          <a:xfrm>
            <a:off x="6112250" y="1647725"/>
            <a:ext cx="299600" cy="1045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675" name="Google Shape;675;p92"/>
          <p:cNvSpPr txBox="1"/>
          <p:nvPr/>
        </p:nvSpPr>
        <p:spPr>
          <a:xfrm>
            <a:off x="7664625" y="734125"/>
            <a:ext cx="14319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Testing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6" name="Google Shape;676;p92"/>
          <p:cNvSpPr txBox="1"/>
          <p:nvPr/>
        </p:nvSpPr>
        <p:spPr>
          <a:xfrm>
            <a:off x="7664625" y="1738022"/>
            <a:ext cx="1431900" cy="54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Performance Evaluation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7" name="Google Shape;677;p92"/>
          <p:cNvSpPr txBox="1"/>
          <p:nvPr/>
        </p:nvSpPr>
        <p:spPr>
          <a:xfrm>
            <a:off x="7664625" y="2395972"/>
            <a:ext cx="1431900" cy="549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Data Management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8" name="Google Shape;678;p92"/>
          <p:cNvSpPr txBox="1"/>
          <p:nvPr/>
        </p:nvSpPr>
        <p:spPr>
          <a:xfrm>
            <a:off x="3899198" y="2727325"/>
            <a:ext cx="1206205" cy="6612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UFS Community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9" name="Google Shape;679;p92"/>
          <p:cNvSpPr txBox="1"/>
          <p:nvPr/>
        </p:nvSpPr>
        <p:spPr>
          <a:xfrm>
            <a:off x="7664625" y="1236075"/>
            <a:ext cx="1431900" cy="3936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Code Analysis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80" name="Google Shape;680;p92"/>
          <p:cNvCxnSpPr>
            <a:stCxn id="673" idx="3"/>
            <a:endCxn id="675" idx="1"/>
          </p:cNvCxnSpPr>
          <p:nvPr/>
        </p:nvCxnSpPr>
        <p:spPr>
          <a:xfrm flipV="1">
            <a:off x="7080975" y="930925"/>
            <a:ext cx="583650" cy="72725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681" name="Google Shape;681;p92"/>
          <p:cNvCxnSpPr>
            <a:stCxn id="673" idx="3"/>
            <a:endCxn id="679" idx="1"/>
          </p:cNvCxnSpPr>
          <p:nvPr/>
        </p:nvCxnSpPr>
        <p:spPr>
          <a:xfrm flipV="1">
            <a:off x="7080975" y="1432875"/>
            <a:ext cx="583650" cy="2253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682" name="Google Shape;682;p92"/>
          <p:cNvCxnSpPr>
            <a:stCxn id="673" idx="3"/>
            <a:endCxn id="676" idx="1"/>
          </p:cNvCxnSpPr>
          <p:nvPr/>
        </p:nvCxnSpPr>
        <p:spPr>
          <a:xfrm>
            <a:off x="7080975" y="1658175"/>
            <a:ext cx="583650" cy="354647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683" name="Google Shape;683;p92"/>
          <p:cNvCxnSpPr>
            <a:stCxn id="673" idx="3"/>
            <a:endCxn id="677" idx="1"/>
          </p:cNvCxnSpPr>
          <p:nvPr/>
        </p:nvCxnSpPr>
        <p:spPr>
          <a:xfrm>
            <a:off x="7080975" y="1658175"/>
            <a:ext cx="583650" cy="1012597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684" name="Google Shape;684;p92"/>
          <p:cNvSpPr txBox="1"/>
          <p:nvPr/>
        </p:nvSpPr>
        <p:spPr>
          <a:xfrm>
            <a:off x="5448300" y="2727325"/>
            <a:ext cx="1499700" cy="661200"/>
          </a:xfrm>
          <a:prstGeom prst="rect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Cloud &amp; on-prem HPCs</a:t>
            </a:r>
            <a:endParaRPr sz="1200" b="1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85" name="Google Shape;685;p92"/>
          <p:cNvCxnSpPr>
            <a:stCxn id="678" idx="3"/>
            <a:endCxn id="684" idx="1"/>
          </p:cNvCxnSpPr>
          <p:nvPr/>
        </p:nvCxnSpPr>
        <p:spPr>
          <a:xfrm>
            <a:off x="5105403" y="3057925"/>
            <a:ext cx="342897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stealth" w="med" len="med"/>
            <a:tailEnd type="stealth" w="med" len="med"/>
          </a:ln>
        </p:spPr>
      </p:cxnSp>
      <p:cxnSp>
        <p:nvCxnSpPr>
          <p:cNvPr id="686" name="Google Shape;686;p92"/>
          <p:cNvCxnSpPr>
            <a:stCxn id="676" idx="1"/>
            <a:endCxn id="684" idx="3"/>
          </p:cNvCxnSpPr>
          <p:nvPr/>
        </p:nvCxnSpPr>
        <p:spPr>
          <a:xfrm flipH="1">
            <a:off x="6947925" y="2012822"/>
            <a:ext cx="716700" cy="10452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87" name="Google Shape;687;p92"/>
          <p:cNvCxnSpPr>
            <a:stCxn id="670" idx="2"/>
            <a:endCxn id="678" idx="0"/>
          </p:cNvCxnSpPr>
          <p:nvPr/>
        </p:nvCxnSpPr>
        <p:spPr>
          <a:xfrm>
            <a:off x="4337850" y="1922525"/>
            <a:ext cx="164451" cy="8048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stealth" w="med" len="med"/>
            <a:tailEnd type="stealth" w="med" len="med"/>
          </a:ln>
        </p:spPr>
      </p:cxnSp>
      <p:cxnSp>
        <p:nvCxnSpPr>
          <p:cNvPr id="688" name="Google Shape;688;p92"/>
          <p:cNvCxnSpPr>
            <a:stCxn id="677" idx="1"/>
            <a:endCxn id="684" idx="3"/>
          </p:cNvCxnSpPr>
          <p:nvPr/>
        </p:nvCxnSpPr>
        <p:spPr>
          <a:xfrm flipH="1">
            <a:off x="6947925" y="2670772"/>
            <a:ext cx="716700" cy="3873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89" name="Google Shape;689;p92"/>
          <p:cNvSpPr txBox="1"/>
          <p:nvPr/>
        </p:nvSpPr>
        <p:spPr>
          <a:xfrm>
            <a:off x="370925" y="709425"/>
            <a:ext cx="3360000" cy="13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rPr>
              <a:t>Purpose:</a:t>
            </a: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To accelerate and optimize code management through automation of the building of pipelines, data management, testing and performance evaluation.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0" name="Google Shape;690;p92"/>
          <p:cNvSpPr txBox="1"/>
          <p:nvPr/>
        </p:nvSpPr>
        <p:spPr>
          <a:xfrm>
            <a:off x="370925" y="2204450"/>
            <a:ext cx="35343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rPr>
              <a:t>Highlights: </a:t>
            </a:r>
            <a:endParaRPr sz="1300" b="1">
              <a:solidFill>
                <a:srgbClr val="3D85C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AutoNum type="arabicPeriod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Developed a method of generating custom AMIs to launch EC2 instances on demand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Roboto"/>
              <a:buAutoNum type="arabicPeriod"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Designed and enabled a role-based access system 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1" name="Google Shape;691;p92"/>
          <p:cNvSpPr txBox="1"/>
          <p:nvPr/>
        </p:nvSpPr>
        <p:spPr>
          <a:xfrm>
            <a:off x="476250" y="3517425"/>
            <a:ext cx="8420100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3.      Developed a procedure to connect to NOAA’s on-premise research &amp; development HPCS 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4.      Integrated with the UFS-community and NOAA-EPIC GitHub organizations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5.      Created a pipeline to integrate the UFS Workflow End-to-End (WE2E) tests </a:t>
            </a:r>
            <a:endParaRPr sz="13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93"/>
          <p:cNvSpPr txBox="1">
            <a:spLocks noGrp="1"/>
          </p:cNvSpPr>
          <p:nvPr>
            <p:ph type="title"/>
          </p:nvPr>
        </p:nvSpPr>
        <p:spPr>
          <a:xfrm>
            <a:off x="428625" y="314325"/>
            <a:ext cx="4324200" cy="771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Performance &amp; Scalability</a:t>
            </a:r>
            <a:endParaRPr sz="26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7" name="Google Shape;697;p93"/>
          <p:cNvPicPr preferRelativeResize="0"/>
          <p:nvPr/>
        </p:nvPicPr>
        <p:blipFill rotWithShape="1">
          <a:blip r:embed="rId3">
            <a:alphaModFix/>
          </a:blip>
          <a:srcRect l="1450" t="16237" r="1168" b="2003"/>
          <a:stretch/>
        </p:blipFill>
        <p:spPr>
          <a:xfrm>
            <a:off x="4586400" y="628725"/>
            <a:ext cx="4324200" cy="2068943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8" name="Google Shape;698;p93"/>
          <p:cNvSpPr txBox="1"/>
          <p:nvPr/>
        </p:nvSpPr>
        <p:spPr>
          <a:xfrm>
            <a:off x="424349" y="1008275"/>
            <a:ext cx="3996525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●"/>
            </a:pPr>
            <a:r>
              <a:rPr lang="en" sz="1500" dirty="0">
                <a:solidFill>
                  <a:srgbClr val="595959"/>
                </a:solidFill>
              </a:rPr>
              <a:t>Benchmark tests for the UFS-WM were performed on Cloud Platforms: AWS, Azure GCP and on-premise systems: Orion; with Intel and GNU compilers and at the typical model resolutions;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Char char="●"/>
            </a:pPr>
            <a:r>
              <a:rPr lang="en" sz="1500" dirty="0">
                <a:solidFill>
                  <a:srgbClr val="595959"/>
                </a:solidFill>
              </a:rPr>
              <a:t>The model performance and scalability on all the cloud platforms were similar;</a:t>
            </a:r>
            <a:endParaRPr sz="1500" dirty="0">
              <a:solidFill>
                <a:srgbClr val="595959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1500"/>
              <a:buFont typeface="Arial"/>
              <a:buChar char="●"/>
            </a:pPr>
            <a:r>
              <a:rPr lang="en" sz="1500" dirty="0">
                <a:solidFill>
                  <a:srgbClr val="595959"/>
                </a:solidFill>
              </a:rPr>
              <a:t>Computational performance on cloud platforms is comparable to or sometimes outperforms that on on-premise systems.</a:t>
            </a:r>
            <a:endParaRPr sz="1500" dirty="0">
              <a:solidFill>
                <a:srgbClr val="595959"/>
              </a:solidFill>
            </a:endParaRPr>
          </a:p>
        </p:txBody>
      </p:sp>
      <p:pic>
        <p:nvPicPr>
          <p:cNvPr id="699" name="Google Shape;699;p93"/>
          <p:cNvPicPr preferRelativeResize="0"/>
          <p:nvPr/>
        </p:nvPicPr>
        <p:blipFill rotWithShape="1">
          <a:blip r:embed="rId4">
            <a:alphaModFix/>
          </a:blip>
          <a:srcRect t="12403"/>
          <a:stretch/>
        </p:blipFill>
        <p:spPr>
          <a:xfrm>
            <a:off x="4586400" y="2913713"/>
            <a:ext cx="4170450" cy="1886887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93"/>
          <p:cNvSpPr txBox="1"/>
          <p:nvPr/>
        </p:nvSpPr>
        <p:spPr>
          <a:xfrm>
            <a:off x="4918350" y="210275"/>
            <a:ext cx="383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1"/>
                </a:solidFill>
              </a:rPr>
              <a:t>Change of average runtime with cores </a:t>
            </a:r>
            <a:endParaRPr sz="15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AWS vs. Orion </a:t>
            </a:r>
            <a:endParaRPr sz="1300" b="1">
              <a:solidFill>
                <a:schemeClr val="accent1"/>
              </a:solidFill>
            </a:endParaRPr>
          </a:p>
        </p:txBody>
      </p:sp>
      <p:sp>
        <p:nvSpPr>
          <p:cNvPr id="701" name="Google Shape;701;p93"/>
          <p:cNvSpPr txBox="1"/>
          <p:nvPr/>
        </p:nvSpPr>
        <p:spPr>
          <a:xfrm>
            <a:off x="4981575" y="2693375"/>
            <a:ext cx="383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1"/>
                </a:solidFill>
              </a:rPr>
              <a:t>CSPs vs. Orion (c768)</a:t>
            </a:r>
            <a:endParaRPr sz="13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7"/>
          <p:cNvSpPr txBox="1">
            <a:spLocks noGrp="1"/>
          </p:cNvSpPr>
          <p:nvPr>
            <p:ph type="body" idx="1"/>
          </p:nvPr>
        </p:nvSpPr>
        <p:spPr>
          <a:xfrm>
            <a:off x="486400" y="763825"/>
            <a:ext cx="5225100" cy="3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3200"/>
              <a:buNone/>
            </a:pPr>
            <a:r>
              <a:rPr lang="en" sz="18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Unified Forecast System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(UFS)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Unify research and operational </a:t>
            </a:r>
            <a:r>
              <a:rPr lang="en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forecast applications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into </a:t>
            </a:r>
            <a:r>
              <a:rPr lang="en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streamlined code-base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Open-development, documented, community codes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794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UFS </a:t>
            </a:r>
            <a:r>
              <a:rPr lang="en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releases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Medium-Range global operational forecast system (2020)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Short-range regional development forecast system (2021)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▪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Short-Range Weather Application (06/2022, 11/2022)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794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r>
              <a:rPr lang="en" sz="1800">
                <a:solidFill>
                  <a:srgbClr val="DF3A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catalyzes the community by making the UFS accessible and user-friendly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9" name="Google Shape;549;p77"/>
          <p:cNvSpPr txBox="1">
            <a:spLocks noGrp="1"/>
          </p:cNvSpPr>
          <p:nvPr>
            <p:ph type="title"/>
          </p:nvPr>
        </p:nvSpPr>
        <p:spPr>
          <a:xfrm>
            <a:off x="486400" y="0"/>
            <a:ext cx="8451900" cy="6288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rPr>
              <a:t>Unified Forecast System</a:t>
            </a:r>
            <a:endParaRPr sz="2900" b="1">
              <a:solidFill>
                <a:srgbClr val="0099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500" y="187688"/>
            <a:ext cx="3272724" cy="4184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5"/>
          <p:cNvSpPr txBox="1">
            <a:spLocks noGrp="1"/>
          </p:cNvSpPr>
          <p:nvPr>
            <p:ph type="title"/>
          </p:nvPr>
        </p:nvSpPr>
        <p:spPr>
          <a:xfrm>
            <a:off x="569550" y="183650"/>
            <a:ext cx="7623900" cy="5253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Acknowledgement</a:t>
            </a:r>
            <a:endParaRPr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12" name="Google Shape;712;p95"/>
          <p:cNvGraphicFramePr/>
          <p:nvPr/>
        </p:nvGraphicFramePr>
        <p:xfrm>
          <a:off x="1141050" y="1078175"/>
          <a:ext cx="1447800" cy="3491103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{C9C41C27-168B-44BA-8145-2ED0958622DB}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Maoyi Huang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Henrique Alves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Leah Dubots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Krishna Kumar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5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Jennifer Vogt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Peter Plofchan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Chris D</a:t>
                      </a:r>
                      <a:r>
                        <a:rPr lang="en" sz="1050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omanti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Farida Adimi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Luke Peffers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Keven Blackman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Fredrick Gabelmann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13" name="Google Shape;713;p95"/>
          <p:cNvGraphicFramePr/>
          <p:nvPr/>
        </p:nvGraphicFramePr>
        <p:xfrm>
          <a:off x="5239700" y="1066525"/>
          <a:ext cx="1171575" cy="2901696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{C9C41C27-168B-44BA-8145-2ED0958622DB}</a:tableStyleId>
              </a:tblPr>
              <a:tblGrid>
                <a:gridCol w="11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 Potts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Lauren Frederick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Eddie Snyder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Bruce Kropp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Cameron Book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Natalie Perlin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Shawn Cebula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Gillian Petro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14" name="Google Shape;714;p95"/>
          <p:cNvSpPr txBox="1"/>
          <p:nvPr/>
        </p:nvSpPr>
        <p:spPr>
          <a:xfrm>
            <a:off x="857250" y="697225"/>
            <a:ext cx="218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 Narrow"/>
                <a:ea typeface="Arial Narrow"/>
                <a:cs typeface="Arial Narrow"/>
                <a:sym typeface="Arial Narrow"/>
              </a:rPr>
              <a:t>Agile Train Leadership</a:t>
            </a:r>
            <a:endParaRPr sz="12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15" name="Google Shape;715;p95"/>
          <p:cNvSpPr txBox="1"/>
          <p:nvPr/>
        </p:nvSpPr>
        <p:spPr>
          <a:xfrm>
            <a:off x="5217396" y="556475"/>
            <a:ext cx="1447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 Narrow"/>
                <a:ea typeface="Arial Narrow"/>
                <a:cs typeface="Arial Narrow"/>
                <a:sym typeface="Arial Narrow"/>
              </a:rPr>
              <a:t>Advanced User Support Team</a:t>
            </a:r>
            <a:endParaRPr sz="12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aphicFrame>
        <p:nvGraphicFramePr>
          <p:cNvPr id="716" name="Google Shape;716;p95"/>
          <p:cNvGraphicFramePr/>
          <p:nvPr/>
        </p:nvGraphicFramePr>
        <p:xfrm>
          <a:off x="2707025" y="1078175"/>
          <a:ext cx="1208700" cy="3561969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{C9C41C27-168B-44BA-8145-2ED0958622DB}</a:tableStyleId>
              </a:tblPr>
              <a:tblGrid>
                <a:gridCol w="120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Stylianos Flampouris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Cam Sherrell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Boris Acha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Sylvia Chin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Zach Shrader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Jesse McFarland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Jose Guttierez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Marcus Delponte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Leron Thomas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Michael Lueken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17" name="Google Shape;717;p95"/>
          <p:cNvGraphicFramePr/>
          <p:nvPr/>
        </p:nvGraphicFramePr>
        <p:xfrm>
          <a:off x="3915725" y="1066525"/>
          <a:ext cx="1171575" cy="1269492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{C9C41C27-168B-44BA-8145-2ED0958622DB}</a:tableStyleId>
              </a:tblPr>
              <a:tblGrid>
                <a:gridCol w="1171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Yi-Cheng Teng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Jong Kim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Jim Abeles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Rhae Sung Kim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18" name="Google Shape;718;p95"/>
          <p:cNvSpPr txBox="1"/>
          <p:nvPr/>
        </p:nvSpPr>
        <p:spPr>
          <a:xfrm>
            <a:off x="2895600" y="708875"/>
            <a:ext cx="218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 Narrow"/>
                <a:ea typeface="Arial Narrow"/>
                <a:cs typeface="Arial Narrow"/>
                <a:sym typeface="Arial Narrow"/>
              </a:rPr>
              <a:t>Platform Team</a:t>
            </a:r>
            <a:endParaRPr sz="12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19" name="Google Shape;719;p95"/>
          <p:cNvSpPr txBox="1"/>
          <p:nvPr/>
        </p:nvSpPr>
        <p:spPr>
          <a:xfrm>
            <a:off x="6487475" y="572675"/>
            <a:ext cx="134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Arial Narrow"/>
                <a:ea typeface="Arial Narrow"/>
                <a:cs typeface="Arial Narrow"/>
                <a:sym typeface="Arial Narrow"/>
              </a:rPr>
              <a:t> Community Engagement Team</a:t>
            </a:r>
            <a:endParaRPr sz="12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aphicFrame>
        <p:nvGraphicFramePr>
          <p:cNvPr id="720" name="Google Shape;720;p95"/>
          <p:cNvGraphicFramePr/>
          <p:nvPr>
            <p:extLst>
              <p:ext uri="{D42A27DB-BD31-4B8C-83A1-F6EECF244321}">
                <p14:modId xmlns:p14="http://schemas.microsoft.com/office/powerpoint/2010/main" val="210537896"/>
              </p:ext>
            </p:extLst>
          </p:nvPr>
        </p:nvGraphicFramePr>
        <p:xfrm>
          <a:off x="6585988" y="1028425"/>
          <a:ext cx="1403183" cy="2983992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{C9C41C27-168B-44BA-8145-2ED0958622DB}</a:tableStyleId>
              </a:tblPr>
              <a:tblGrid>
                <a:gridCol w="140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Mandy Parson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Jamiel Farhat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Jessica Wheeler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Amber Jenkins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Ben Brinkley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Charlene Barone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Laura Generosa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Randii Oliver</a:t>
                      </a:r>
                      <a:endParaRPr sz="105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dirty="0">
                          <a:solidFill>
                            <a:srgbClr val="172B4D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Jef Dodson</a:t>
                      </a:r>
                      <a:endParaRPr sz="1050" dirty="0">
                        <a:solidFill>
                          <a:srgbClr val="172B4D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0" marR="95250" marT="66675" marB="66675">
                    <a:lnL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C7D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21" name="Google Shape;721;p95"/>
          <p:cNvPicPr preferRelativeResize="0"/>
          <p:nvPr/>
        </p:nvPicPr>
        <p:blipFill rotWithShape="1">
          <a:blip r:embed="rId3">
            <a:alphaModFix/>
          </a:blip>
          <a:srcRect t="25948" b="32440"/>
          <a:stretch/>
        </p:blipFill>
        <p:spPr>
          <a:xfrm>
            <a:off x="3981100" y="4071275"/>
            <a:ext cx="1603925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95"/>
          <p:cNvPicPr preferRelativeResize="0"/>
          <p:nvPr/>
        </p:nvPicPr>
        <p:blipFill rotWithShape="1">
          <a:blip r:embed="rId4">
            <a:alphaModFix/>
          </a:blip>
          <a:srcRect l="12114" t="23069" r="12122" b="23219"/>
          <a:stretch/>
        </p:blipFill>
        <p:spPr>
          <a:xfrm>
            <a:off x="5419800" y="4046825"/>
            <a:ext cx="1067675" cy="41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95"/>
          <p:cNvPicPr preferRelativeResize="0"/>
          <p:nvPr/>
        </p:nvPicPr>
        <p:blipFill rotWithShape="1">
          <a:blip r:embed="rId5">
            <a:alphaModFix/>
          </a:blip>
          <a:srcRect l="7412" t="29242" r="8455" b="30455"/>
          <a:stretch/>
        </p:blipFill>
        <p:spPr>
          <a:xfrm>
            <a:off x="6480800" y="4071275"/>
            <a:ext cx="1171575" cy="31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95"/>
          <p:cNvPicPr preferRelativeResize="0"/>
          <p:nvPr/>
        </p:nvPicPr>
        <p:blipFill rotWithShape="1">
          <a:blip r:embed="rId6">
            <a:alphaModFix/>
          </a:blip>
          <a:srcRect l="17169" t="24036" r="17890" b="23880"/>
          <a:stretch/>
        </p:blipFill>
        <p:spPr>
          <a:xfrm>
            <a:off x="7681373" y="4017200"/>
            <a:ext cx="833398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95"/>
          <p:cNvPicPr preferRelativeResize="0"/>
          <p:nvPr/>
        </p:nvPicPr>
        <p:blipFill rotWithShape="1">
          <a:blip r:embed="rId7">
            <a:alphaModFix/>
          </a:blip>
          <a:srcRect l="12531" t="26459" r="13141" b="26027"/>
          <a:stretch/>
        </p:blipFill>
        <p:spPr>
          <a:xfrm>
            <a:off x="4131875" y="4440575"/>
            <a:ext cx="1067675" cy="37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95"/>
          <p:cNvPicPr preferRelativeResize="0"/>
          <p:nvPr/>
        </p:nvPicPr>
        <p:blipFill rotWithShape="1">
          <a:blip r:embed="rId8">
            <a:alphaModFix/>
          </a:blip>
          <a:srcRect l="14452" t="33775" r="14530" b="35536"/>
          <a:stretch/>
        </p:blipFill>
        <p:spPr>
          <a:xfrm>
            <a:off x="5293600" y="4485200"/>
            <a:ext cx="1067675" cy="25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5"/>
          <p:cNvPicPr preferRelativeResize="0"/>
          <p:nvPr/>
        </p:nvPicPr>
        <p:blipFill rotWithShape="1">
          <a:blip r:embed="rId9">
            <a:alphaModFix/>
          </a:blip>
          <a:srcRect l="13332" t="26536" r="13089" b="29441"/>
          <a:stretch/>
        </p:blipFill>
        <p:spPr>
          <a:xfrm>
            <a:off x="6542350" y="4479752"/>
            <a:ext cx="937972" cy="3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95"/>
          <p:cNvPicPr preferRelativeResize="0"/>
          <p:nvPr/>
        </p:nvPicPr>
        <p:blipFill rotWithShape="1">
          <a:blip r:embed="rId10">
            <a:alphaModFix/>
          </a:blip>
          <a:srcRect l="12843" t="26105" r="12701" b="29550"/>
          <a:stretch/>
        </p:blipFill>
        <p:spPr>
          <a:xfrm>
            <a:off x="7629088" y="4452375"/>
            <a:ext cx="937975" cy="308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9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93449" y="183650"/>
            <a:ext cx="740649" cy="10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96"/>
          <p:cNvSpPr txBox="1">
            <a:spLocks noGrp="1"/>
          </p:cNvSpPr>
          <p:nvPr>
            <p:ph type="ctrTitle"/>
          </p:nvPr>
        </p:nvSpPr>
        <p:spPr>
          <a:xfrm>
            <a:off x="685800" y="781047"/>
            <a:ext cx="77724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Thank you!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9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>
                <a:latin typeface="Arial"/>
                <a:ea typeface="Arial"/>
                <a:cs typeface="Arial"/>
                <a:sym typeface="Arial"/>
              </a:rPr>
              <a:t>Contact: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maoyi.huang@noaa.gov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56" name="Google Shape;556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0"/>
          <p:cNvSpPr txBox="1">
            <a:spLocks noGrp="1"/>
          </p:cNvSpPr>
          <p:nvPr>
            <p:ph type="title"/>
          </p:nvPr>
        </p:nvSpPr>
        <p:spPr>
          <a:xfrm>
            <a:off x="421325" y="247650"/>
            <a:ext cx="8734500" cy="4668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Online-CMAQ in UFS framework: single large domain</a:t>
            </a: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80"/>
          <p:cNvPicPr preferRelativeResize="0"/>
          <p:nvPr/>
        </p:nvPicPr>
        <p:blipFill rotWithShape="1">
          <a:blip r:embed="rId3">
            <a:alphaModFix/>
          </a:blip>
          <a:srcRect t="9909"/>
          <a:stretch/>
        </p:blipFill>
        <p:spPr>
          <a:xfrm>
            <a:off x="455740" y="751500"/>
            <a:ext cx="6514408" cy="25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80"/>
          <p:cNvSpPr txBox="1"/>
          <p:nvPr/>
        </p:nvSpPr>
        <p:spPr>
          <a:xfrm>
            <a:off x="421325" y="3161350"/>
            <a:ext cx="6427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 near-real-time online-CMAQ is running since July 8, 2022 over the North American large domain that covers all 3 current operational domains: CONUS, AK and HI</a:t>
            </a:r>
            <a:r>
              <a:rPr lang="en" sz="1200">
                <a:solidFill>
                  <a:srgbClr val="000000"/>
                </a:solidFill>
              </a:rPr>
              <a:t>. 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Updates are being integrated into this near-real-time run.</a:t>
            </a:r>
            <a:endParaRPr sz="1200">
              <a:solidFill>
                <a:srgbClr val="222222"/>
              </a:solidFill>
            </a:endParaRPr>
          </a:p>
        </p:txBody>
      </p:sp>
      <p:sp>
        <p:nvSpPr>
          <p:cNvPr id="569" name="Google Shape;569;p80"/>
          <p:cNvSpPr txBox="1"/>
          <p:nvPr/>
        </p:nvSpPr>
        <p:spPr>
          <a:xfrm>
            <a:off x="7000925" y="700525"/>
            <a:ext cx="2078700" cy="254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Included:</a:t>
            </a:r>
            <a:endParaRPr sz="1200">
              <a:solidFill>
                <a:srgbClr val="0000FF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" sz="1200">
                <a:solidFill>
                  <a:srgbClr val="0000FF"/>
                </a:solidFill>
              </a:rPr>
              <a:t>Fengsha Dust module</a:t>
            </a:r>
            <a:endParaRPr sz="1200">
              <a:solidFill>
                <a:srgbClr val="0000FF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" sz="1200">
                <a:solidFill>
                  <a:srgbClr val="0000FF"/>
                </a:solidFill>
              </a:rPr>
              <a:t>Bias correction</a:t>
            </a:r>
            <a:endParaRPr sz="1200">
              <a:solidFill>
                <a:srgbClr val="0000FF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" sz="1200">
                <a:solidFill>
                  <a:srgbClr val="0000FF"/>
                </a:solidFill>
              </a:rPr>
              <a:t>Updates to UPP_Post for 8h ozone maximum and daily average PM2.5</a:t>
            </a:r>
            <a:endParaRPr sz="1200">
              <a:solidFill>
                <a:srgbClr val="0000FF"/>
              </a:solidFill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Pts val="1200"/>
              <a:buChar char="●"/>
            </a:pPr>
            <a:r>
              <a:rPr lang="en" sz="1200">
                <a:solidFill>
                  <a:srgbClr val="0000FF"/>
                </a:solidFill>
              </a:rPr>
              <a:t>Corrections to LBC and wet deposition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70" name="Google Shape;570;p80"/>
          <p:cNvSpPr txBox="1"/>
          <p:nvPr/>
        </p:nvSpPr>
        <p:spPr>
          <a:xfrm>
            <a:off x="421325" y="3824050"/>
            <a:ext cx="8949000" cy="95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</a:rPr>
              <a:t>In progress:</a:t>
            </a:r>
            <a:endParaRPr sz="1000">
              <a:solidFill>
                <a:srgbClr val="0000FF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000"/>
              <a:buChar char="●"/>
            </a:pPr>
            <a:r>
              <a:rPr lang="en" sz="1000">
                <a:solidFill>
                  <a:srgbClr val="0000FF"/>
                </a:solidFill>
              </a:rPr>
              <a:t>RAVE wildfire emissions over North American domain</a:t>
            </a:r>
            <a:endParaRPr sz="1000">
              <a:solidFill>
                <a:srgbClr val="0000FF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000"/>
              <a:buChar char="○"/>
            </a:pPr>
            <a:r>
              <a:rPr lang="en" sz="1000">
                <a:solidFill>
                  <a:srgbClr val="0000FF"/>
                </a:solidFill>
              </a:rPr>
              <a:t>retro under test, pending NRT data	</a:t>
            </a:r>
            <a:endParaRPr sz="1000">
              <a:solidFill>
                <a:srgbClr val="0000FF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000"/>
              <a:buChar char="●"/>
            </a:pPr>
            <a:r>
              <a:rPr lang="en" sz="1000">
                <a:solidFill>
                  <a:srgbClr val="0000FF"/>
                </a:solidFill>
              </a:rPr>
              <a:t>Anthropogenic and biogenic emissions </a:t>
            </a:r>
            <a:endParaRPr sz="1000">
              <a:solidFill>
                <a:srgbClr val="0000FF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000"/>
              <a:buChar char="○"/>
            </a:pPr>
            <a:r>
              <a:rPr lang="en" sz="1000">
                <a:solidFill>
                  <a:srgbClr val="0000FF"/>
                </a:solidFill>
              </a:rPr>
              <a:t>long runtime with point source emissions with plume rise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571" name="Google Shape;571;p80"/>
          <p:cNvSpPr txBox="1"/>
          <p:nvPr/>
        </p:nvSpPr>
        <p:spPr>
          <a:xfrm>
            <a:off x="4797400" y="3978700"/>
            <a:ext cx="3887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000"/>
              <a:buChar char="●"/>
            </a:pPr>
            <a:r>
              <a:rPr lang="en" sz="1000">
                <a:solidFill>
                  <a:srgbClr val="0000FF"/>
                </a:solidFill>
              </a:rPr>
              <a:t>Regional workflow on WCOSS2</a:t>
            </a:r>
            <a:endParaRPr sz="1000">
              <a:solidFill>
                <a:srgbClr val="0000FF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000"/>
              <a:buChar char="●"/>
            </a:pPr>
            <a:r>
              <a:rPr lang="en" sz="1000">
                <a:solidFill>
                  <a:srgbClr val="0000FF"/>
                </a:solidFill>
              </a:rPr>
              <a:t>Libraries just installed on WCOSS2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572" name="Google Shape;572;p80"/>
          <p:cNvSpPr txBox="1"/>
          <p:nvPr/>
        </p:nvSpPr>
        <p:spPr>
          <a:xfrm>
            <a:off x="7077125" y="3328525"/>
            <a:ext cx="2078700" cy="5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Transition to operation process began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73" name="Google Shape;573;p80"/>
          <p:cNvSpPr txBox="1"/>
          <p:nvPr/>
        </p:nvSpPr>
        <p:spPr>
          <a:xfrm>
            <a:off x="5391150" y="4352925"/>
            <a:ext cx="342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Courtesy of the NOAA DRSA19 Wildfire Team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POC: Ivanka Stajner (EMC)</a:t>
            </a:r>
            <a:endParaRPr sz="11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421325" y="247650"/>
            <a:ext cx="8734500" cy="4668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Rapid Refresh Forecast System</a:t>
            </a:r>
            <a:endParaRPr sz="2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81"/>
          <p:cNvSpPr txBox="1"/>
          <p:nvPr/>
        </p:nvSpPr>
        <p:spPr>
          <a:xfrm>
            <a:off x="572850" y="789075"/>
            <a:ext cx="4241700" cy="31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330200" algn="l" rtl="0"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1600"/>
              <a:buChar char="●"/>
            </a:pPr>
            <a:r>
              <a:rPr lang="en" sz="1600">
                <a:solidFill>
                  <a:srgbClr val="07336F"/>
                </a:solidFill>
              </a:rPr>
              <a:t>Hourly updating, convective allowing ensemble forecast system to replace RAP, HRRR, NAM, etc.</a:t>
            </a:r>
            <a:endParaRPr sz="1600">
              <a:solidFill>
                <a:srgbClr val="07336F"/>
              </a:solidFill>
            </a:endParaRPr>
          </a:p>
          <a:p>
            <a:pPr marL="2286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7336F"/>
              </a:buClr>
              <a:buSzPts val="1600"/>
              <a:buChar char="●"/>
            </a:pPr>
            <a:r>
              <a:rPr lang="en" sz="1600">
                <a:solidFill>
                  <a:srgbClr val="07336F"/>
                </a:solidFill>
              </a:rPr>
              <a:t>RRFSv2 plans to have one ensemble member feature inline coupling of CMAQ to replace NAQFC as the future air quality forecast system for the U.S.</a:t>
            </a:r>
            <a:endParaRPr sz="1600">
              <a:solidFill>
                <a:srgbClr val="07336F"/>
              </a:solidFill>
            </a:endParaRPr>
          </a:p>
          <a:p>
            <a:pPr marL="571500" lvl="1" indent="-311150" algn="l" rtl="0"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300"/>
              <a:buChar char="○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Refining the model resolution </a:t>
            </a:r>
            <a:endParaRPr sz="13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571500" lvl="1" indent="-3111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○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Improving representation of wildfire impacts </a:t>
            </a:r>
            <a:endParaRPr sz="13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571500" lvl="1" indent="-3111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○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Updating CMAQ</a:t>
            </a:r>
            <a:endParaRPr sz="13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571500" lvl="1" indent="-3111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○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Including data assimilation and bias correction </a:t>
            </a:r>
            <a:endParaRPr sz="13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571500" lvl="1" indent="-311150" algn="l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300"/>
              <a:buChar char="○"/>
            </a:pPr>
            <a:r>
              <a:rPr lang="en" sz="1300">
                <a:solidFill>
                  <a:srgbClr val="222222"/>
                </a:solidFill>
                <a:highlight>
                  <a:srgbClr val="FFFFFF"/>
                </a:highlight>
              </a:rPr>
              <a:t>Exploring the use of AI methods for prediction </a:t>
            </a:r>
            <a:endParaRPr sz="1800">
              <a:solidFill>
                <a:srgbClr val="07336F"/>
              </a:solidFill>
            </a:endParaRPr>
          </a:p>
        </p:txBody>
      </p:sp>
      <p:pic>
        <p:nvPicPr>
          <p:cNvPr id="580" name="Google Shape;58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375" y="927175"/>
            <a:ext cx="3888474" cy="30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1"/>
          <p:cNvSpPr txBox="1"/>
          <p:nvPr/>
        </p:nvSpPr>
        <p:spPr>
          <a:xfrm>
            <a:off x="4972350" y="3997800"/>
            <a:ext cx="4083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One proposed 3km RRFS domain choice (white) compared to existing convective allowing model domain extents (NAQFC air quality is pink, for example)</a:t>
            </a:r>
            <a:endParaRPr sz="1200"/>
          </a:p>
        </p:txBody>
      </p:sp>
      <p:sp>
        <p:nvSpPr>
          <p:cNvPr id="582" name="Google Shape;582;p81"/>
          <p:cNvSpPr txBox="1"/>
          <p:nvPr/>
        </p:nvSpPr>
        <p:spPr>
          <a:xfrm>
            <a:off x="509725" y="4067950"/>
            <a:ext cx="4777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Courtesy of the UFS SRW/CAM Team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POC: Jacob Carley/Ivanka Stajner (EMC), Curtis Alexander (GSL)</a:t>
            </a:r>
            <a:endParaRPr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With contributions from EMC, GSL, PSL, CSL, NSSL, ARL, NESDIS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2"/>
          <p:cNvSpPr/>
          <p:nvPr/>
        </p:nvSpPr>
        <p:spPr>
          <a:xfrm>
            <a:off x="6686363" y="807850"/>
            <a:ext cx="2304300" cy="23043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8" name="Google Shape;588;p82"/>
          <p:cNvSpPr/>
          <p:nvPr/>
        </p:nvSpPr>
        <p:spPr>
          <a:xfrm>
            <a:off x="6657000" y="2553825"/>
            <a:ext cx="2307600" cy="2304300"/>
          </a:xfrm>
          <a:prstGeom prst="ellipse">
            <a:avLst/>
          </a:prstGeom>
          <a:solidFill>
            <a:srgbClr val="26A7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9839" y="3231069"/>
            <a:ext cx="1877355" cy="1211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2"/>
          <p:cNvSpPr/>
          <p:nvPr/>
        </p:nvSpPr>
        <p:spPr>
          <a:xfrm>
            <a:off x="4216275" y="1633300"/>
            <a:ext cx="1300500" cy="1358400"/>
          </a:xfrm>
          <a:prstGeom prst="ellipse">
            <a:avLst/>
          </a:prstGeom>
          <a:solidFill>
            <a:srgbClr val="26A7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EPIC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1" name="Google Shape;591;p82"/>
          <p:cNvSpPr/>
          <p:nvPr/>
        </p:nvSpPr>
        <p:spPr>
          <a:xfrm>
            <a:off x="3731150" y="867675"/>
            <a:ext cx="3362100" cy="3462600"/>
          </a:xfrm>
          <a:prstGeom prst="ellipse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82"/>
          <p:cNvSpPr/>
          <p:nvPr/>
        </p:nvSpPr>
        <p:spPr>
          <a:xfrm>
            <a:off x="3829728" y="987894"/>
            <a:ext cx="3164700" cy="3228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82"/>
          <p:cNvSpPr txBox="1"/>
          <p:nvPr/>
        </p:nvSpPr>
        <p:spPr>
          <a:xfrm>
            <a:off x="4235175" y="1480450"/>
            <a:ext cx="2675700" cy="23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1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300" b="1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What EPIC is….</a:t>
            </a:r>
            <a:endParaRPr sz="1300" b="1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virtual community model development environment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Management of</a:t>
            </a:r>
            <a:r>
              <a:rPr lang="en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cloud- ready code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Community a</a:t>
            </a: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ccess to NOAA observations, data &amp; tools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Community support &amp; engagement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Clear research &amp; model transition to operations priorities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Expected expansion to other additional model components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1450" marR="0" lvl="0" indent="-1651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Roboto"/>
              <a:buChar char="●"/>
            </a:pPr>
            <a:r>
              <a:rPr lang="en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EPIC: focus on the Unified Forecast System (UFS)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7800" marR="0" lvl="0" indent="-1778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200" b="1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2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4" name="Google Shape;594;p82"/>
          <p:cNvSpPr txBox="1"/>
          <p:nvPr/>
        </p:nvSpPr>
        <p:spPr>
          <a:xfrm>
            <a:off x="713900" y="1265950"/>
            <a:ext cx="3038700" cy="12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95" name="Google Shape;595;p82"/>
          <p:cNvGrpSpPr/>
          <p:nvPr/>
        </p:nvGrpSpPr>
        <p:grpSpPr>
          <a:xfrm>
            <a:off x="7317182" y="1737996"/>
            <a:ext cx="1389890" cy="528159"/>
            <a:chOff x="7499900" y="4449603"/>
            <a:chExt cx="1389890" cy="528159"/>
          </a:xfrm>
        </p:grpSpPr>
        <p:pic>
          <p:nvPicPr>
            <p:cNvPr id="596" name="Google Shape;596;p82"/>
            <p:cNvPicPr preferRelativeResize="0"/>
            <p:nvPr/>
          </p:nvPicPr>
          <p:blipFill rotWithShape="1">
            <a:blip r:embed="rId4">
              <a:alphaModFix/>
            </a:blip>
            <a:srcRect t="50828"/>
            <a:stretch/>
          </p:blipFill>
          <p:spPr>
            <a:xfrm>
              <a:off x="8020607" y="4464619"/>
              <a:ext cx="869182" cy="498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82"/>
            <p:cNvPicPr preferRelativeResize="0"/>
            <p:nvPr/>
          </p:nvPicPr>
          <p:blipFill rotWithShape="1">
            <a:blip r:embed="rId4">
              <a:alphaModFix/>
            </a:blip>
            <a:srcRect l="22221" r="17278" b="47862"/>
            <a:stretch/>
          </p:blipFill>
          <p:spPr>
            <a:xfrm>
              <a:off x="7499900" y="4449603"/>
              <a:ext cx="525874" cy="5281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8" name="Google Shape;598;p82"/>
          <p:cNvSpPr txBox="1"/>
          <p:nvPr/>
        </p:nvSpPr>
        <p:spPr>
          <a:xfrm>
            <a:off x="464100" y="1265950"/>
            <a:ext cx="3449100" cy="3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Vision:</a:t>
            </a:r>
            <a:r>
              <a:rPr lang="en" sz="1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7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Enable</a:t>
            </a:r>
            <a:r>
              <a:rPr lang="en" sz="1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the </a:t>
            </a:r>
            <a:r>
              <a:rPr lang="en" sz="17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most accurate and reliable operational numerical forecast model in the world.</a:t>
            </a:r>
            <a:endParaRPr sz="17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Mission:</a:t>
            </a:r>
            <a:r>
              <a:rPr lang="en" sz="17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be the </a:t>
            </a:r>
            <a:r>
              <a:rPr lang="en" sz="1700" b="0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catalyst </a:t>
            </a:r>
            <a:r>
              <a:rPr lang="en" sz="1700" b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for community research </a:t>
            </a:r>
            <a:r>
              <a:rPr lang="en" sz="17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and modeling system advances that continually inform and accelerate advances in our nation’s operational forecast modeling systems.</a:t>
            </a:r>
            <a:endParaRPr sz="17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9" name="Google Shape;599;p82"/>
          <p:cNvSpPr txBox="1"/>
          <p:nvPr/>
        </p:nvSpPr>
        <p:spPr>
          <a:xfrm>
            <a:off x="6338525" y="1151050"/>
            <a:ext cx="30000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2"/>
          <p:cNvSpPr txBox="1"/>
          <p:nvPr/>
        </p:nvSpPr>
        <p:spPr>
          <a:xfrm>
            <a:off x="6991250" y="2821738"/>
            <a:ext cx="16329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 Use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2"/>
          <p:cNvSpPr txBox="1">
            <a:spLocks noGrp="1"/>
          </p:cNvSpPr>
          <p:nvPr>
            <p:ph type="title"/>
          </p:nvPr>
        </p:nvSpPr>
        <p:spPr>
          <a:xfrm>
            <a:off x="428625" y="216425"/>
            <a:ext cx="8403600" cy="5727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EPIC</a:t>
            </a:r>
            <a:r>
              <a:rPr lang="en"/>
              <a:t>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>
                <a:solidFill>
                  <a:srgbClr val="000000"/>
                </a:solidFill>
              </a:rPr>
              <a:t>Partnering with the community for the benefit of the nation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4"/>
          <p:cNvSpPr txBox="1">
            <a:spLocks noGrp="1"/>
          </p:cNvSpPr>
          <p:nvPr>
            <p:ph type="title"/>
          </p:nvPr>
        </p:nvSpPr>
        <p:spPr>
          <a:xfrm>
            <a:off x="466725" y="209550"/>
            <a:ext cx="8677200" cy="8520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EPIC Building Blocks</a:t>
            </a:r>
            <a:endParaRPr sz="27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25" y="964650"/>
            <a:ext cx="8520600" cy="358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. Divider Slide">
  <a:themeElements>
    <a:clrScheme name="PTT 2">
      <a:dk1>
        <a:srgbClr val="00A7F2"/>
      </a:dk1>
      <a:lt1>
        <a:srgbClr val="FFFFFF"/>
      </a:lt1>
      <a:dk2>
        <a:srgbClr val="005B84"/>
      </a:dk2>
      <a:lt2>
        <a:srgbClr val="DCDCDC"/>
      </a:lt2>
      <a:accent1>
        <a:srgbClr val="96541E"/>
      </a:accent1>
      <a:accent2>
        <a:srgbClr val="4B6C9E"/>
      </a:accent2>
      <a:accent3>
        <a:srgbClr val="B7BDEA"/>
      </a:accent3>
      <a:accent4>
        <a:srgbClr val="CF6F6F"/>
      </a:accent4>
      <a:accent5>
        <a:srgbClr val="FFC000"/>
      </a:accent5>
      <a:accent6>
        <a:srgbClr val="9C7E00"/>
      </a:accent6>
      <a:hlink>
        <a:srgbClr val="0DC6D9"/>
      </a:hlink>
      <a:folHlink>
        <a:srgbClr val="788A9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1357</Words>
  <Application>Microsoft Office PowerPoint</Application>
  <PresentationFormat>On-screen Show (16:9)</PresentationFormat>
  <Paragraphs>213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Raleway</vt:lpstr>
      <vt:lpstr>Helvetica Neue</vt:lpstr>
      <vt:lpstr>Calibri</vt:lpstr>
      <vt:lpstr>Lato</vt:lpstr>
      <vt:lpstr>Arial</vt:lpstr>
      <vt:lpstr>Roboto</vt:lpstr>
      <vt:lpstr>Noto Sans Symbols</vt:lpstr>
      <vt:lpstr>Arial Narrow</vt:lpstr>
      <vt:lpstr>Open Sans</vt:lpstr>
      <vt:lpstr>Proxima Nova</vt:lpstr>
      <vt:lpstr>Cambria</vt:lpstr>
      <vt:lpstr>2. Divider Slide</vt:lpstr>
      <vt:lpstr>3. Content Slide - no icon</vt:lpstr>
      <vt:lpstr>Streamline</vt:lpstr>
      <vt:lpstr>3. Content Slide - no icon</vt:lpstr>
      <vt:lpstr>Simple Light</vt:lpstr>
      <vt:lpstr>PowerPoint Presentation</vt:lpstr>
      <vt:lpstr>Unified Forecast System</vt:lpstr>
      <vt:lpstr>PowerPoint Presentation</vt:lpstr>
      <vt:lpstr>PowerPoint Presentation</vt:lpstr>
      <vt:lpstr>Online-CMAQ in UFS framework: single large domain</vt:lpstr>
      <vt:lpstr>Rapid Refresh Forecast System</vt:lpstr>
      <vt:lpstr>EPICIC Partnering with the community for the benefit of the nation</vt:lpstr>
      <vt:lpstr>PowerPoint Presentation</vt:lpstr>
      <vt:lpstr>EPIC Building Blocks</vt:lpstr>
      <vt:lpstr>EPIC Community Portal</vt:lpstr>
      <vt:lpstr>EPIC Cloud Sandbox</vt:lpstr>
      <vt:lpstr>Cloud Data Management</vt:lpstr>
      <vt:lpstr>UFS Data Buckets</vt:lpstr>
      <vt:lpstr>UFS Containerization</vt:lpstr>
      <vt:lpstr>UFS Containerization, continued</vt:lpstr>
      <vt:lpstr>Executable Container</vt:lpstr>
      <vt:lpstr>Automated Continuous Integration/Continuous Deployment pipeline</vt:lpstr>
      <vt:lpstr>Performance &amp; Scalability</vt:lpstr>
      <vt:lpstr>PowerPoint Presentation</vt:lpstr>
      <vt:lpstr>Acknowledgement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Maoyi Huang</cp:lastModifiedBy>
  <cp:revision>1</cp:revision>
  <dcterms:modified xsi:type="dcterms:W3CDTF">2022-10-19T12:27:09Z</dcterms:modified>
</cp:coreProperties>
</file>