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43" r:id="rId3"/>
    <p:sldId id="344" r:id="rId4"/>
    <p:sldId id="311" r:id="rId5"/>
    <p:sldId id="257" r:id="rId6"/>
    <p:sldId id="267" r:id="rId7"/>
    <p:sldId id="331" r:id="rId8"/>
    <p:sldId id="336" r:id="rId9"/>
    <p:sldId id="334" r:id="rId10"/>
    <p:sldId id="274" r:id="rId11"/>
    <p:sldId id="337" r:id="rId12"/>
    <p:sldId id="339" r:id="rId13"/>
    <p:sldId id="341" r:id="rId14"/>
    <p:sldId id="338" r:id="rId15"/>
    <p:sldId id="313" r:id="rId16"/>
    <p:sldId id="314" r:id="rId17"/>
    <p:sldId id="323" r:id="rId18"/>
    <p:sldId id="345" r:id="rId19"/>
    <p:sldId id="342" r:id="rId20"/>
    <p:sldId id="319" r:id="rId21"/>
    <p:sldId id="335" r:id="rId22"/>
    <p:sldId id="333" r:id="rId23"/>
    <p:sldId id="317" r:id="rId24"/>
    <p:sldId id="315" r:id="rId25"/>
    <p:sldId id="330" r:id="rId26"/>
    <p:sldId id="321" r:id="rId27"/>
    <p:sldId id="326" r:id="rId28"/>
    <p:sldId id="295" r:id="rId29"/>
    <p:sldId id="316" r:id="rId30"/>
    <p:sldId id="298" r:id="rId31"/>
    <p:sldId id="278" r:id="rId32"/>
    <p:sldId id="281" r:id="rId33"/>
    <p:sldId id="282" r:id="rId34"/>
    <p:sldId id="31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5" autoAdjust="0"/>
    <p:restoredTop sz="70448"/>
  </p:normalViewPr>
  <p:slideViewPr>
    <p:cSldViewPr snapToGrid="0">
      <p:cViewPr varScale="1">
        <p:scale>
          <a:sx n="77" d="100"/>
          <a:sy n="77" d="100"/>
        </p:scale>
        <p:origin x="2176" y="176"/>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C32EC-88AB-4EA9-85A1-1ECB1DB8DBA1}" type="datetimeFigureOut">
              <a:rPr lang="en-US" smtClean="0"/>
              <a:t>10/18/22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AA676-061B-4287-B0FE-4F4D3C68B254}" type="slidenum">
              <a:rPr lang="en-US" smtClean="0"/>
              <a:t>‹#›</a:t>
            </a:fld>
            <a:endParaRPr lang="en-US"/>
          </a:p>
        </p:txBody>
      </p:sp>
    </p:spTree>
    <p:extLst>
      <p:ext uri="{BB962C8B-B14F-4D97-AF65-F5344CB8AC3E}">
        <p14:creationId xmlns:p14="http://schemas.microsoft.com/office/powerpoint/2010/main" val="243120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DAA676-061B-4287-B0FE-4F4D3C68B254}" type="slidenum">
              <a:rPr lang="en-US" smtClean="0"/>
              <a:t>1</a:t>
            </a:fld>
            <a:endParaRPr lang="en-US"/>
          </a:p>
        </p:txBody>
      </p:sp>
    </p:spTree>
    <p:extLst>
      <p:ext uri="{BB962C8B-B14F-4D97-AF65-F5344CB8AC3E}">
        <p14:creationId xmlns:p14="http://schemas.microsoft.com/office/powerpoint/2010/main" val="160447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how the addition of two </a:t>
            </a:r>
            <a:r>
              <a:rPr lang="en-US" dirty="0" err="1"/>
              <a:t>hyperdual</a:t>
            </a:r>
            <a:r>
              <a:rPr lang="en-US" dirty="0"/>
              <a:t> numbers is defined.</a:t>
            </a:r>
          </a:p>
          <a:p>
            <a:endParaRPr lang="en-US" dirty="0"/>
          </a:p>
          <a:p>
            <a:r>
              <a:rPr lang="en-US" dirty="0"/>
              <a:t>This is one of many functions developed in this operator overloading library, and to compute the sensitivities we need to define all mathematical operations used in CMAQ. </a:t>
            </a:r>
          </a:p>
        </p:txBody>
      </p:sp>
      <p:sp>
        <p:nvSpPr>
          <p:cNvPr id="4" name="Slide Number Placeholder 3"/>
          <p:cNvSpPr>
            <a:spLocks noGrp="1"/>
          </p:cNvSpPr>
          <p:nvPr>
            <p:ph type="sldNum" sz="quarter" idx="5"/>
          </p:nvPr>
        </p:nvSpPr>
        <p:spPr/>
        <p:txBody>
          <a:bodyPr/>
          <a:lstStyle/>
          <a:p>
            <a:fld id="{4CDAA676-061B-4287-B0FE-4F4D3C68B254}" type="slidenum">
              <a:rPr lang="en-US" smtClean="0"/>
              <a:t>11</a:t>
            </a:fld>
            <a:endParaRPr lang="en-US"/>
          </a:p>
        </p:txBody>
      </p:sp>
    </p:spTree>
    <p:extLst>
      <p:ext uri="{BB962C8B-B14F-4D97-AF65-F5344CB8AC3E}">
        <p14:creationId xmlns:p14="http://schemas.microsoft.com/office/powerpoint/2010/main" val="1038570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is to actually apply this operator overloading library to various scientific processes in CMAQ. This is done by changing all necessary variables to be the </a:t>
            </a:r>
            <a:r>
              <a:rPr lang="en-US" dirty="0" err="1"/>
              <a:t>hyperdual</a:t>
            </a:r>
            <a:r>
              <a:rPr lang="en-US" dirty="0"/>
              <a:t> type, starting from CGRID. </a:t>
            </a:r>
          </a:p>
        </p:txBody>
      </p:sp>
      <p:sp>
        <p:nvSpPr>
          <p:cNvPr id="4" name="Slide Number Placeholder 3"/>
          <p:cNvSpPr>
            <a:spLocks noGrp="1"/>
          </p:cNvSpPr>
          <p:nvPr>
            <p:ph type="sldNum" sz="quarter" idx="5"/>
          </p:nvPr>
        </p:nvSpPr>
        <p:spPr/>
        <p:txBody>
          <a:bodyPr/>
          <a:lstStyle/>
          <a:p>
            <a:fld id="{4CDAA676-061B-4287-B0FE-4F4D3C68B254}" type="slidenum">
              <a:rPr lang="en-US" smtClean="0"/>
              <a:t>12</a:t>
            </a:fld>
            <a:endParaRPr lang="en-US"/>
          </a:p>
        </p:txBody>
      </p:sp>
    </p:spTree>
    <p:extLst>
      <p:ext uri="{BB962C8B-B14F-4D97-AF65-F5344CB8AC3E}">
        <p14:creationId xmlns:p14="http://schemas.microsoft.com/office/powerpoint/2010/main" val="56656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AA676-061B-4287-B0FE-4F4D3C68B254}" type="slidenum">
              <a:rPr lang="en-US" smtClean="0"/>
              <a:t>13</a:t>
            </a:fld>
            <a:endParaRPr lang="en-US"/>
          </a:p>
        </p:txBody>
      </p:sp>
    </p:spTree>
    <p:extLst>
      <p:ext uri="{BB962C8B-B14F-4D97-AF65-F5344CB8AC3E}">
        <p14:creationId xmlns:p14="http://schemas.microsoft.com/office/powerpoint/2010/main" val="67590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t>
            </a:r>
            <a:r>
              <a:rPr lang="en-US" dirty="0" err="1"/>
              <a:t>HDMod</a:t>
            </a:r>
            <a:r>
              <a:rPr lang="en-US" dirty="0"/>
              <a:t> means that we are using the operator overloading library developed in step 1. When I say convert all variables to be </a:t>
            </a:r>
            <a:r>
              <a:rPr lang="en-US" dirty="0" err="1"/>
              <a:t>hyperdual</a:t>
            </a:r>
            <a:r>
              <a:rPr lang="en-US" dirty="0"/>
              <a:t>, I mean changing the real typed CGRID to </a:t>
            </a:r>
            <a:r>
              <a:rPr lang="en-US" dirty="0" err="1"/>
              <a:t>hyperdual</a:t>
            </a:r>
            <a:r>
              <a:rPr lang="en-US" dirty="0"/>
              <a:t>. </a:t>
            </a:r>
          </a:p>
        </p:txBody>
      </p:sp>
      <p:sp>
        <p:nvSpPr>
          <p:cNvPr id="4" name="Slide Number Placeholder 3"/>
          <p:cNvSpPr>
            <a:spLocks noGrp="1"/>
          </p:cNvSpPr>
          <p:nvPr>
            <p:ph type="sldNum" sz="quarter" idx="5"/>
          </p:nvPr>
        </p:nvSpPr>
        <p:spPr/>
        <p:txBody>
          <a:bodyPr/>
          <a:lstStyle/>
          <a:p>
            <a:fld id="{4CDAA676-061B-4287-B0FE-4F4D3C68B254}" type="slidenum">
              <a:rPr lang="en-US" smtClean="0"/>
              <a:t>14</a:t>
            </a:fld>
            <a:endParaRPr lang="en-US"/>
          </a:p>
        </p:txBody>
      </p:sp>
    </p:spTree>
    <p:extLst>
      <p:ext uri="{BB962C8B-B14F-4D97-AF65-F5344CB8AC3E}">
        <p14:creationId xmlns:p14="http://schemas.microsoft.com/office/powerpoint/2010/main" val="864904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 value carrying three backpacks which contain sensitivity information </a:t>
            </a:r>
          </a:p>
          <a:p>
            <a:endParaRPr lang="en-US" dirty="0"/>
          </a:p>
          <a:p>
            <a:r>
              <a:rPr lang="en-US" dirty="0"/>
              <a:t>The </a:t>
            </a:r>
            <a:r>
              <a:rPr lang="en-US" dirty="0" err="1"/>
              <a:t>hyperdual</a:t>
            </a:r>
            <a:r>
              <a:rPr lang="en-US" dirty="0"/>
              <a:t> calculations won’t change the concentrations in the real space. </a:t>
            </a:r>
          </a:p>
          <a:p>
            <a:r>
              <a:rPr lang="en-US" dirty="0"/>
              <a:t>Marked everything </a:t>
            </a:r>
            <a:r>
              <a:rPr lang="en-US" dirty="0" err="1"/>
              <a:t>hyperdual</a:t>
            </a:r>
            <a:r>
              <a:rPr lang="en-US" dirty="0"/>
              <a:t> with purple.</a:t>
            </a:r>
          </a:p>
          <a:p>
            <a:r>
              <a:rPr lang="en-US" dirty="0"/>
              <a:t>I have some slides talking about the math related to </a:t>
            </a:r>
            <a:r>
              <a:rPr lang="en-US" dirty="0" err="1"/>
              <a:t>hyperdual</a:t>
            </a:r>
            <a:r>
              <a:rPr lang="en-US" dirty="0"/>
              <a:t> numbers and why the derivatives are numerically exact</a:t>
            </a:r>
          </a:p>
          <a:p>
            <a:endParaRPr lang="en-US" dirty="0"/>
          </a:p>
          <a:p>
            <a:r>
              <a:rPr lang="en-US" dirty="0"/>
              <a:t>Numbers carrying backpacks </a:t>
            </a:r>
          </a:p>
        </p:txBody>
      </p:sp>
      <p:sp>
        <p:nvSpPr>
          <p:cNvPr id="4" name="Slide Number Placeholder 3"/>
          <p:cNvSpPr>
            <a:spLocks noGrp="1"/>
          </p:cNvSpPr>
          <p:nvPr>
            <p:ph type="sldNum" sz="quarter" idx="5"/>
          </p:nvPr>
        </p:nvSpPr>
        <p:spPr/>
        <p:txBody>
          <a:bodyPr/>
          <a:lstStyle/>
          <a:p>
            <a:fld id="{4CDAA676-061B-4287-B0FE-4F4D3C68B254}" type="slidenum">
              <a:rPr lang="en-US" smtClean="0"/>
              <a:t>15</a:t>
            </a:fld>
            <a:endParaRPr lang="en-US"/>
          </a:p>
        </p:txBody>
      </p:sp>
    </p:spTree>
    <p:extLst>
      <p:ext uri="{BB962C8B-B14F-4D97-AF65-F5344CB8AC3E}">
        <p14:creationId xmlns:p14="http://schemas.microsoft.com/office/powerpoint/2010/main" val="1914405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AA676-061B-4287-B0FE-4F4D3C68B254}" type="slidenum">
              <a:rPr lang="en-US" smtClean="0"/>
              <a:t>16</a:t>
            </a:fld>
            <a:endParaRPr lang="en-US"/>
          </a:p>
        </p:txBody>
      </p:sp>
    </p:spTree>
    <p:extLst>
      <p:ext uri="{BB962C8B-B14F-4D97-AF65-F5344CB8AC3E}">
        <p14:creationId xmlns:p14="http://schemas.microsoft.com/office/powerpoint/2010/main" val="3402056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MT on Multiple species</a:t>
            </a:r>
          </a:p>
          <a:p>
            <a:pPr marL="228600" indent="-228600">
              <a:buAutoNum type="arabicPeriod"/>
            </a:pPr>
            <a:r>
              <a:rPr lang="en-US" dirty="0"/>
              <a:t>AMTNO3J at the end of nighttime. AMTNO3J at the end of daytime. </a:t>
            </a:r>
          </a:p>
          <a:p>
            <a:pPr marL="228600" indent="-228600">
              <a:buAutoNum type="arabicPeriod"/>
            </a:pPr>
            <a:r>
              <a:rPr lang="en-US" dirty="0"/>
              <a:t>Embed the notation</a:t>
            </a:r>
          </a:p>
          <a:p>
            <a:pPr marL="228600" indent="-228600">
              <a:buAutoNum type="arabicPeriod"/>
            </a:pPr>
            <a:r>
              <a:rPr lang="en-US" dirty="0"/>
              <a:t>Temporal component in the notation, |_24hour </a:t>
            </a:r>
          </a:p>
        </p:txBody>
      </p:sp>
      <p:sp>
        <p:nvSpPr>
          <p:cNvPr id="4" name="Slide Number Placeholder 3"/>
          <p:cNvSpPr>
            <a:spLocks noGrp="1"/>
          </p:cNvSpPr>
          <p:nvPr>
            <p:ph type="sldNum" sz="quarter" idx="5"/>
          </p:nvPr>
        </p:nvSpPr>
        <p:spPr/>
        <p:txBody>
          <a:bodyPr/>
          <a:lstStyle/>
          <a:p>
            <a:fld id="{4CDAA676-061B-4287-B0FE-4F4D3C68B254}" type="slidenum">
              <a:rPr lang="en-US" smtClean="0"/>
              <a:t>17</a:t>
            </a:fld>
            <a:endParaRPr lang="en-US"/>
          </a:p>
        </p:txBody>
      </p:sp>
    </p:spTree>
    <p:extLst>
      <p:ext uri="{BB962C8B-B14F-4D97-AF65-F5344CB8AC3E}">
        <p14:creationId xmlns:p14="http://schemas.microsoft.com/office/powerpoint/2010/main" val="580655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github.com</a:t>
            </a:r>
            <a:r>
              <a:rPr lang="en-US" dirty="0"/>
              <a:t>/USEPA/CMAQ/blob/5.3/DOCS/</a:t>
            </a:r>
            <a:r>
              <a:rPr lang="en-US" dirty="0" err="1"/>
              <a:t>Release_Notes</a:t>
            </a:r>
            <a:r>
              <a:rPr lang="en-US" dirty="0"/>
              <a:t>/aero7_overview.md</a:t>
            </a:r>
          </a:p>
          <a:p>
            <a:endParaRPr lang="en-US" dirty="0"/>
          </a:p>
          <a:p>
            <a:r>
              <a:rPr lang="en-US" dirty="0"/>
              <a:t>Not that new anymore since we have CMAQv5.4 now</a:t>
            </a:r>
          </a:p>
        </p:txBody>
      </p:sp>
      <p:sp>
        <p:nvSpPr>
          <p:cNvPr id="4" name="Slide Number Placeholder 3"/>
          <p:cNvSpPr>
            <a:spLocks noGrp="1"/>
          </p:cNvSpPr>
          <p:nvPr>
            <p:ph type="sldNum" sz="quarter" idx="5"/>
          </p:nvPr>
        </p:nvSpPr>
        <p:spPr/>
        <p:txBody>
          <a:bodyPr/>
          <a:lstStyle/>
          <a:p>
            <a:fld id="{4CDAA676-061B-4287-B0FE-4F4D3C68B254}" type="slidenum">
              <a:rPr lang="en-US" smtClean="0"/>
              <a:t>19</a:t>
            </a:fld>
            <a:endParaRPr lang="en-US"/>
          </a:p>
        </p:txBody>
      </p:sp>
    </p:spTree>
    <p:extLst>
      <p:ext uri="{BB962C8B-B14F-4D97-AF65-F5344CB8AC3E}">
        <p14:creationId xmlns:p14="http://schemas.microsoft.com/office/powerpoint/2010/main" val="4167117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Notation here might need a change. Should I use a more detailed notation? </a:t>
            </a:r>
          </a:p>
        </p:txBody>
      </p:sp>
      <p:sp>
        <p:nvSpPr>
          <p:cNvPr id="4" name="Slide Number Placeholder 3"/>
          <p:cNvSpPr>
            <a:spLocks noGrp="1"/>
          </p:cNvSpPr>
          <p:nvPr>
            <p:ph type="sldNum" sz="quarter" idx="5"/>
          </p:nvPr>
        </p:nvSpPr>
        <p:spPr/>
        <p:txBody>
          <a:bodyPr/>
          <a:lstStyle/>
          <a:p>
            <a:fld id="{4CDAA676-061B-4287-B0FE-4F4D3C68B254}" type="slidenum">
              <a:rPr lang="en-US" smtClean="0"/>
              <a:t>20</a:t>
            </a:fld>
            <a:endParaRPr lang="en-US"/>
          </a:p>
        </p:txBody>
      </p:sp>
    </p:spTree>
    <p:extLst>
      <p:ext uri="{BB962C8B-B14F-4D97-AF65-F5344CB8AC3E}">
        <p14:creationId xmlns:p14="http://schemas.microsoft.com/office/powerpoint/2010/main" val="350580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AA676-061B-4287-B0FE-4F4D3C68B254}" type="slidenum">
              <a:rPr lang="en-US" smtClean="0"/>
              <a:t>22</a:t>
            </a:fld>
            <a:endParaRPr lang="en-US"/>
          </a:p>
        </p:txBody>
      </p:sp>
    </p:spTree>
    <p:extLst>
      <p:ext uri="{BB962C8B-B14F-4D97-AF65-F5344CB8AC3E}">
        <p14:creationId xmlns:p14="http://schemas.microsoft.com/office/powerpoint/2010/main" val="131619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give you a brief outline, the first part of my presentation will be a very brief introduction of </a:t>
            </a:r>
            <a:r>
              <a:rPr lang="en-US" dirty="0">
                <a:latin typeface="Verdana" panose="020B0604030504040204" pitchFamily="34" charset="0"/>
                <a:ea typeface="Verdana" panose="020B0604030504040204" pitchFamily="34" charset="0"/>
                <a:cs typeface="Verdana" panose="020B0604030504040204" pitchFamily="34" charset="0"/>
              </a:rPr>
              <a:t>sensitivity analysis methods in chemical transport models. </a:t>
            </a:r>
          </a:p>
          <a:p>
            <a:r>
              <a:rPr lang="en-US" dirty="0">
                <a:latin typeface="Verdana" panose="020B0604030504040204" pitchFamily="34" charset="0"/>
                <a:ea typeface="Verdana" panose="020B0604030504040204" pitchFamily="34" charset="0"/>
                <a:cs typeface="Verdana" panose="020B0604030504040204" pitchFamily="34" charset="0"/>
              </a:rPr>
              <a:t>Then, I will introduce the “</a:t>
            </a:r>
            <a:r>
              <a:rPr lang="en-US" dirty="0" err="1">
                <a:latin typeface="Verdana" panose="020B0604030504040204" pitchFamily="34" charset="0"/>
                <a:ea typeface="Verdana" panose="020B0604030504040204" pitchFamily="34" charset="0"/>
                <a:cs typeface="Verdana" panose="020B0604030504040204" pitchFamily="34" charset="0"/>
              </a:rPr>
              <a:t>hyperdual</a:t>
            </a:r>
            <a:r>
              <a:rPr lang="en-US" dirty="0">
                <a:latin typeface="Verdana" panose="020B0604030504040204" pitchFamily="34" charset="0"/>
                <a:ea typeface="Verdana" panose="020B0604030504040204" pitchFamily="34" charset="0"/>
                <a:cs typeface="Verdana" panose="020B0604030504040204" pitchFamily="34" charset="0"/>
              </a:rPr>
              <a:t>-step” method and its implementation in CMAQv5.3.2. Finally, I will give some preliminary results from sensitivity calculations with BSOA formation in CMAQ. Let’s dive right in. </a:t>
            </a:r>
          </a:p>
        </p:txBody>
      </p:sp>
      <p:sp>
        <p:nvSpPr>
          <p:cNvPr id="4" name="Slide Number Placeholder 3"/>
          <p:cNvSpPr>
            <a:spLocks noGrp="1"/>
          </p:cNvSpPr>
          <p:nvPr>
            <p:ph type="sldNum" sz="quarter" idx="5"/>
          </p:nvPr>
        </p:nvSpPr>
        <p:spPr/>
        <p:txBody>
          <a:bodyPr/>
          <a:lstStyle/>
          <a:p>
            <a:fld id="{4CDAA676-061B-4287-B0FE-4F4D3C68B254}" type="slidenum">
              <a:rPr lang="en-US" smtClean="0"/>
              <a:t>2</a:t>
            </a:fld>
            <a:endParaRPr lang="en-US"/>
          </a:p>
        </p:txBody>
      </p:sp>
    </p:spTree>
    <p:extLst>
      <p:ext uri="{BB962C8B-B14F-4D97-AF65-F5344CB8AC3E}">
        <p14:creationId xmlns:p14="http://schemas.microsoft.com/office/powerpoint/2010/main" val="1735890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pattern for all species </a:t>
            </a:r>
          </a:p>
        </p:txBody>
      </p:sp>
      <p:sp>
        <p:nvSpPr>
          <p:cNvPr id="4" name="Slide Number Placeholder 3"/>
          <p:cNvSpPr>
            <a:spLocks noGrp="1"/>
          </p:cNvSpPr>
          <p:nvPr>
            <p:ph type="sldNum" sz="quarter" idx="5"/>
          </p:nvPr>
        </p:nvSpPr>
        <p:spPr/>
        <p:txBody>
          <a:bodyPr/>
          <a:lstStyle/>
          <a:p>
            <a:fld id="{4CDAA676-061B-4287-B0FE-4F4D3C68B254}" type="slidenum">
              <a:rPr lang="en-US" smtClean="0"/>
              <a:t>23</a:t>
            </a:fld>
            <a:endParaRPr lang="en-US"/>
          </a:p>
        </p:txBody>
      </p:sp>
    </p:spTree>
    <p:extLst>
      <p:ext uri="{BB962C8B-B14F-4D97-AF65-F5344CB8AC3E}">
        <p14:creationId xmlns:p14="http://schemas.microsoft.com/office/powerpoint/2010/main" val="284043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AA676-061B-4287-B0FE-4F4D3C68B254}" type="slidenum">
              <a:rPr lang="en-US" smtClean="0"/>
              <a:t>24</a:t>
            </a:fld>
            <a:endParaRPr lang="en-US"/>
          </a:p>
        </p:txBody>
      </p:sp>
    </p:spTree>
    <p:extLst>
      <p:ext uri="{BB962C8B-B14F-4D97-AF65-F5344CB8AC3E}">
        <p14:creationId xmlns:p14="http://schemas.microsoft.com/office/powerpoint/2010/main" val="704185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graph the concentration of PM2.5 with respect to monoterpene here, it will have a positive slope but concaving down. </a:t>
            </a:r>
          </a:p>
          <a:p>
            <a:endParaRPr lang="en-US" dirty="0"/>
          </a:p>
          <a:p>
            <a:r>
              <a:rPr lang="en-US" dirty="0"/>
              <a:t>Mean of NO and NO2.</a:t>
            </a:r>
          </a:p>
        </p:txBody>
      </p:sp>
      <p:sp>
        <p:nvSpPr>
          <p:cNvPr id="4" name="Slide Number Placeholder 3"/>
          <p:cNvSpPr>
            <a:spLocks noGrp="1"/>
          </p:cNvSpPr>
          <p:nvPr>
            <p:ph type="sldNum" sz="quarter" idx="5"/>
          </p:nvPr>
        </p:nvSpPr>
        <p:spPr/>
        <p:txBody>
          <a:bodyPr/>
          <a:lstStyle/>
          <a:p>
            <a:fld id="{4CDAA676-061B-4287-B0FE-4F4D3C68B254}" type="slidenum">
              <a:rPr lang="en-US" smtClean="0"/>
              <a:t>25</a:t>
            </a:fld>
            <a:endParaRPr lang="en-US"/>
          </a:p>
        </p:txBody>
      </p:sp>
    </p:spTree>
    <p:extLst>
      <p:ext uri="{BB962C8B-B14F-4D97-AF65-F5344CB8AC3E}">
        <p14:creationId xmlns:p14="http://schemas.microsoft.com/office/powerpoint/2010/main" val="340156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CRACMM and CB6R5</a:t>
            </a:r>
          </a:p>
        </p:txBody>
      </p:sp>
      <p:sp>
        <p:nvSpPr>
          <p:cNvPr id="4" name="Slide Number Placeholder 3"/>
          <p:cNvSpPr>
            <a:spLocks noGrp="1"/>
          </p:cNvSpPr>
          <p:nvPr>
            <p:ph type="sldNum" sz="quarter" idx="5"/>
          </p:nvPr>
        </p:nvSpPr>
        <p:spPr/>
        <p:txBody>
          <a:bodyPr/>
          <a:lstStyle/>
          <a:p>
            <a:fld id="{4CDAA676-061B-4287-B0FE-4F4D3C68B254}" type="slidenum">
              <a:rPr lang="en-US" smtClean="0"/>
              <a:t>26</a:t>
            </a:fld>
            <a:endParaRPr lang="en-US"/>
          </a:p>
        </p:txBody>
      </p:sp>
    </p:spTree>
    <p:extLst>
      <p:ext uri="{BB962C8B-B14F-4D97-AF65-F5344CB8AC3E}">
        <p14:creationId xmlns:p14="http://schemas.microsoft.com/office/powerpoint/2010/main" val="2884646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VBS, reduce text, show figure from </a:t>
            </a:r>
            <a:r>
              <a:rPr lang="en-US" dirty="0" err="1"/>
              <a:t>donahue</a:t>
            </a:r>
            <a:r>
              <a:rPr lang="en-US" dirty="0"/>
              <a:t> paper</a:t>
            </a:r>
          </a:p>
          <a:p>
            <a:endParaRPr lang="en-US" dirty="0"/>
          </a:p>
          <a:p>
            <a:r>
              <a:rPr lang="en-US" dirty="0"/>
              <a:t>Instead of calculating the explicit products from the reactions of APIN and TERP, we group the products based on their volatility using a figure like this</a:t>
            </a:r>
          </a:p>
          <a:p>
            <a:endParaRPr lang="en-US" dirty="0"/>
          </a:p>
          <a:p>
            <a:r>
              <a:rPr lang="en-US" dirty="0"/>
              <a:t>Green bar: condensed-phase or aerosol phase, transparent bars: gas-phase</a:t>
            </a:r>
          </a:p>
        </p:txBody>
      </p:sp>
      <p:sp>
        <p:nvSpPr>
          <p:cNvPr id="4" name="Slide Number Placeholder 3"/>
          <p:cNvSpPr>
            <a:spLocks noGrp="1"/>
          </p:cNvSpPr>
          <p:nvPr>
            <p:ph type="sldNum" sz="quarter" idx="5"/>
          </p:nvPr>
        </p:nvSpPr>
        <p:spPr/>
        <p:txBody>
          <a:bodyPr/>
          <a:lstStyle/>
          <a:p>
            <a:fld id="{4CDAA676-061B-4287-B0FE-4F4D3C68B254}" type="slidenum">
              <a:rPr lang="en-US" smtClean="0"/>
              <a:t>28</a:t>
            </a:fld>
            <a:endParaRPr lang="en-US"/>
          </a:p>
        </p:txBody>
      </p:sp>
    </p:spTree>
    <p:extLst>
      <p:ext uri="{BB962C8B-B14F-4D97-AF65-F5344CB8AC3E}">
        <p14:creationId xmlns:p14="http://schemas.microsoft.com/office/powerpoint/2010/main" val="264658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mention the CMAQ outputs are the same! </a:t>
            </a:r>
          </a:p>
        </p:txBody>
      </p:sp>
      <p:sp>
        <p:nvSpPr>
          <p:cNvPr id="4" name="Slide Number Placeholder 3"/>
          <p:cNvSpPr>
            <a:spLocks noGrp="1"/>
          </p:cNvSpPr>
          <p:nvPr>
            <p:ph type="sldNum" sz="quarter" idx="5"/>
          </p:nvPr>
        </p:nvSpPr>
        <p:spPr/>
        <p:txBody>
          <a:bodyPr/>
          <a:lstStyle/>
          <a:p>
            <a:fld id="{4CDAA676-061B-4287-B0FE-4F4D3C68B254}" type="slidenum">
              <a:rPr lang="en-US" smtClean="0"/>
              <a:t>29</a:t>
            </a:fld>
            <a:endParaRPr lang="en-US"/>
          </a:p>
        </p:txBody>
      </p:sp>
    </p:spTree>
    <p:extLst>
      <p:ext uri="{BB962C8B-B14F-4D97-AF65-F5344CB8AC3E}">
        <p14:creationId xmlns:p14="http://schemas.microsoft.com/office/powerpoint/2010/main" val="2554368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now on, terp -&gt; monoterpene, and I will use the aerosol name for all the later parts of my presentation. </a:t>
            </a:r>
          </a:p>
        </p:txBody>
      </p:sp>
      <p:sp>
        <p:nvSpPr>
          <p:cNvPr id="4" name="Slide Number Placeholder 3"/>
          <p:cNvSpPr>
            <a:spLocks noGrp="1"/>
          </p:cNvSpPr>
          <p:nvPr>
            <p:ph type="sldNum" sz="quarter" idx="5"/>
          </p:nvPr>
        </p:nvSpPr>
        <p:spPr/>
        <p:txBody>
          <a:bodyPr/>
          <a:lstStyle/>
          <a:p>
            <a:fld id="{4CDAA676-061B-4287-B0FE-4F4D3C68B254}" type="slidenum">
              <a:rPr lang="en-US" smtClean="0"/>
              <a:t>30</a:t>
            </a:fld>
            <a:endParaRPr lang="en-US"/>
          </a:p>
        </p:txBody>
      </p:sp>
    </p:spTree>
    <p:extLst>
      <p:ext uri="{BB962C8B-B14F-4D97-AF65-F5344CB8AC3E}">
        <p14:creationId xmlns:p14="http://schemas.microsoft.com/office/powerpoint/2010/main" val="806978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AA676-061B-4287-B0FE-4F4D3C68B254}" type="slidenum">
              <a:rPr lang="en-US" smtClean="0"/>
              <a:t>31</a:t>
            </a:fld>
            <a:endParaRPr lang="en-US"/>
          </a:p>
        </p:txBody>
      </p:sp>
    </p:spTree>
    <p:extLst>
      <p:ext uri="{BB962C8B-B14F-4D97-AF65-F5344CB8AC3E}">
        <p14:creationId xmlns:p14="http://schemas.microsoft.com/office/powerpoint/2010/main" val="14651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AA676-061B-4287-B0FE-4F4D3C68B254}" type="slidenum">
              <a:rPr lang="en-US" smtClean="0"/>
              <a:t>34</a:t>
            </a:fld>
            <a:endParaRPr lang="en-US"/>
          </a:p>
        </p:txBody>
      </p:sp>
    </p:spTree>
    <p:extLst>
      <p:ext uri="{BB962C8B-B14F-4D97-AF65-F5344CB8AC3E}">
        <p14:creationId xmlns:p14="http://schemas.microsoft.com/office/powerpoint/2010/main" val="216860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AA676-061B-4287-B0FE-4F4D3C68B254}" type="slidenum">
              <a:rPr lang="en-US" smtClean="0"/>
              <a:t>3</a:t>
            </a:fld>
            <a:endParaRPr lang="en-US"/>
          </a:p>
        </p:txBody>
      </p:sp>
    </p:spTree>
    <p:extLst>
      <p:ext uri="{BB962C8B-B14F-4D97-AF65-F5344CB8AC3E}">
        <p14:creationId xmlns:p14="http://schemas.microsoft.com/office/powerpoint/2010/main" val="228545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give a brief introduction of sensitivity analysis in chemical transport models. </a:t>
            </a:r>
          </a:p>
          <a:p>
            <a:endParaRPr lang="en-US" dirty="0"/>
          </a:p>
          <a:p>
            <a:r>
              <a:rPr lang="en-US" sz="1200" b="1" dirty="0"/>
              <a:t>Sensitivity analysis is useful to evaluate relationships between output and input variables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The responses of output variables with respect to input variables can guide policy-making process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provide insights about the scientific process involved in CTMs.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To answer questions like: </a:t>
            </a:r>
            <a:r>
              <a:rPr lang="en-US" sz="1200" i="1" dirty="0">
                <a:latin typeface="Verdana" panose="020B0604030504040204" pitchFamily="34" charset="0"/>
                <a:ea typeface="Verdana" panose="020B0604030504040204" pitchFamily="34" charset="0"/>
                <a:cs typeface="Verdana" panose="020B0604030504040204" pitchFamily="34" charset="0"/>
              </a:rPr>
              <a:t>How will the BSOA concentration respond to a change in biogenic precursor emission?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Verdana" panose="020B0604030504040204" pitchFamily="34" charset="0"/>
                <a:ea typeface="Verdana" panose="020B0604030504040204" pitchFamily="34" charset="0"/>
                <a:cs typeface="Verdana" panose="020B0604030504040204" pitchFamily="34" charset="0"/>
              </a:rPr>
              <a:t>We need to calculate the first and sometimes higher-order derivatives resulting from chemical transport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Verdana" panose="020B060403050404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CDAA676-061B-4287-B0FE-4F4D3C68B254}" type="slidenum">
              <a:rPr lang="en-US" smtClean="0"/>
              <a:t>4</a:t>
            </a:fld>
            <a:endParaRPr lang="en-US"/>
          </a:p>
        </p:txBody>
      </p:sp>
    </p:spTree>
    <p:extLst>
      <p:ext uri="{BB962C8B-B14F-4D97-AF65-F5344CB8AC3E}">
        <p14:creationId xmlns:p14="http://schemas.microsoft.com/office/powerpoint/2010/main" val="125439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easiest way to conduct sensitivity analysis is by using the finite-difference method. This method is based on a first-order approximation of the model. </a:t>
            </a:r>
          </a:p>
          <a:p>
            <a:r>
              <a:rPr lang="en-US" dirty="0"/>
              <a:t>We run the model multiple times and use first-order or higher-order approximation of the Taylor expansion to estimate the sensitivities. </a:t>
            </a:r>
          </a:p>
        </p:txBody>
      </p:sp>
      <p:sp>
        <p:nvSpPr>
          <p:cNvPr id="4" name="Slide Number Placeholder 3"/>
          <p:cNvSpPr>
            <a:spLocks noGrp="1"/>
          </p:cNvSpPr>
          <p:nvPr>
            <p:ph type="sldNum" sz="quarter" idx="5"/>
          </p:nvPr>
        </p:nvSpPr>
        <p:spPr/>
        <p:txBody>
          <a:bodyPr/>
          <a:lstStyle/>
          <a:p>
            <a:fld id="{4CDAA676-061B-4287-B0FE-4F4D3C68B254}" type="slidenum">
              <a:rPr lang="en-US" smtClean="0"/>
              <a:t>5</a:t>
            </a:fld>
            <a:endParaRPr lang="en-US"/>
          </a:p>
        </p:txBody>
      </p:sp>
    </p:spTree>
    <p:extLst>
      <p:ext uri="{BB962C8B-B14F-4D97-AF65-F5344CB8AC3E}">
        <p14:creationId xmlns:p14="http://schemas.microsoft.com/office/powerpoint/2010/main" val="335463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this method has some disadvantages which are the truncation and subtractive cancellation errors. </a:t>
            </a:r>
          </a:p>
          <a:p>
            <a:r>
              <a:rPr lang="en-US" dirty="0"/>
              <a:t>Truncation errors originate from the fact that we ignore the higher-order terms in the Taylor expansion. </a:t>
            </a:r>
          </a:p>
          <a:p>
            <a:r>
              <a:rPr lang="en-US" dirty="0"/>
              <a:t>Subtractive cancellation errors come from the fact that when two values are too close to each other, computers cannot distinguish them. </a:t>
            </a:r>
          </a:p>
        </p:txBody>
      </p:sp>
      <p:sp>
        <p:nvSpPr>
          <p:cNvPr id="4" name="Slide Number Placeholder 3"/>
          <p:cNvSpPr>
            <a:spLocks noGrp="1"/>
          </p:cNvSpPr>
          <p:nvPr>
            <p:ph type="sldNum" sz="quarter" idx="5"/>
          </p:nvPr>
        </p:nvSpPr>
        <p:spPr/>
        <p:txBody>
          <a:bodyPr/>
          <a:lstStyle/>
          <a:p>
            <a:fld id="{4CDAA676-061B-4287-B0FE-4F4D3C68B254}" type="slidenum">
              <a:rPr lang="en-US" smtClean="0"/>
              <a:t>6</a:t>
            </a:fld>
            <a:endParaRPr lang="en-US"/>
          </a:p>
        </p:txBody>
      </p:sp>
    </p:spTree>
    <p:extLst>
      <p:ext uri="{BB962C8B-B14F-4D97-AF65-F5344CB8AC3E}">
        <p14:creationId xmlns:p14="http://schemas.microsoft.com/office/powerpoint/2010/main" val="217069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POINTER</a:t>
            </a:r>
          </a:p>
          <a:p>
            <a:r>
              <a:rPr lang="en-US" dirty="0"/>
              <a:t>Here I have sensitivity results from a previous study which calculate the average monthly sensitivities of ground level O3 with respect to 1kg of </a:t>
            </a:r>
            <a:r>
              <a:rPr lang="en-US" dirty="0" err="1"/>
              <a:t>Nox</a:t>
            </a:r>
            <a:r>
              <a:rPr lang="en-US" dirty="0"/>
              <a:t> emissions. We can see clearly that the finite difference approach in this case produces very noisy sensitivities, while the numerically exact sensitivities are much less noisy. </a:t>
            </a:r>
          </a:p>
        </p:txBody>
      </p:sp>
      <p:sp>
        <p:nvSpPr>
          <p:cNvPr id="4" name="Slide Number Placeholder 3"/>
          <p:cNvSpPr>
            <a:spLocks noGrp="1"/>
          </p:cNvSpPr>
          <p:nvPr>
            <p:ph type="sldNum" sz="quarter" idx="5"/>
          </p:nvPr>
        </p:nvSpPr>
        <p:spPr/>
        <p:txBody>
          <a:bodyPr/>
          <a:lstStyle/>
          <a:p>
            <a:fld id="{4CDAA676-061B-4287-B0FE-4F4D3C68B254}" type="slidenum">
              <a:rPr lang="en-US" smtClean="0"/>
              <a:t>7</a:t>
            </a:fld>
            <a:endParaRPr lang="en-US"/>
          </a:p>
        </p:txBody>
      </p:sp>
    </p:spTree>
    <p:extLst>
      <p:ext uri="{BB962C8B-B14F-4D97-AF65-F5344CB8AC3E}">
        <p14:creationId xmlns:p14="http://schemas.microsoft.com/office/powerpoint/2010/main" val="57633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methods such as the decoupled direct method (DDM) and the adjoint method </a:t>
            </a:r>
          </a:p>
        </p:txBody>
      </p:sp>
      <p:sp>
        <p:nvSpPr>
          <p:cNvPr id="4" name="Slide Number Placeholder 3"/>
          <p:cNvSpPr>
            <a:spLocks noGrp="1"/>
          </p:cNvSpPr>
          <p:nvPr>
            <p:ph type="sldNum" sz="quarter" idx="5"/>
          </p:nvPr>
        </p:nvSpPr>
        <p:spPr/>
        <p:txBody>
          <a:bodyPr/>
          <a:lstStyle/>
          <a:p>
            <a:fld id="{4CDAA676-061B-4287-B0FE-4F4D3C68B254}" type="slidenum">
              <a:rPr lang="en-US" smtClean="0"/>
              <a:t>8</a:t>
            </a:fld>
            <a:endParaRPr lang="en-US"/>
          </a:p>
        </p:txBody>
      </p:sp>
    </p:spTree>
    <p:extLst>
      <p:ext uri="{BB962C8B-B14F-4D97-AF65-F5344CB8AC3E}">
        <p14:creationId xmlns:p14="http://schemas.microsoft.com/office/powerpoint/2010/main" val="399405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just </a:t>
            </a:r>
          </a:p>
          <a:p>
            <a:endParaRPr lang="en-US" dirty="0"/>
          </a:p>
          <a:p>
            <a:r>
              <a:rPr lang="en-US" dirty="0"/>
              <a:t>The </a:t>
            </a:r>
            <a:r>
              <a:rPr lang="en-US" dirty="0" err="1"/>
              <a:t>xs</a:t>
            </a:r>
            <a:r>
              <a:rPr lang="en-US" dirty="0"/>
              <a:t> in this equation are real numbers and epsilons are non-real numbers.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The key property of </a:t>
            </a:r>
            <a:r>
              <a:rPr lang="en-US" sz="1200" dirty="0" err="1">
                <a:latin typeface="Verdana" panose="020B0604030504040204" pitchFamily="34" charset="0"/>
                <a:ea typeface="Verdana" panose="020B0604030504040204" pitchFamily="34" charset="0"/>
                <a:cs typeface="Verdana" panose="020B0604030504040204" pitchFamily="34" charset="0"/>
              </a:rPr>
              <a:t>hyperdual</a:t>
            </a:r>
            <a:r>
              <a:rPr lang="en-US" sz="1200" dirty="0">
                <a:latin typeface="Verdana" panose="020B0604030504040204" pitchFamily="34" charset="0"/>
                <a:ea typeface="Verdana" panose="020B0604030504040204" pitchFamily="34" charset="0"/>
                <a:cs typeface="Verdana" panose="020B0604030504040204" pitchFamily="34" charset="0"/>
              </a:rPr>
              <a:t> numbers is that the squares of three non-real components are zero, while they are not equal to zero or any value in the real space. </a:t>
            </a:r>
          </a:p>
          <a:p>
            <a:endParaRPr lang="en-US" dirty="0"/>
          </a:p>
          <a:p>
            <a:r>
              <a:rPr lang="en-US" dirty="0"/>
              <a:t>Think about this as imaginary numbers: </a:t>
            </a:r>
          </a:p>
          <a:p>
            <a:r>
              <a:rPr lang="en-US" dirty="0"/>
              <a:t>i^2 = -1 but I doesn’t equal to anything in the real space. </a:t>
            </a:r>
          </a:p>
          <a:p>
            <a:endParaRPr lang="en-US" dirty="0"/>
          </a:p>
          <a:p>
            <a:r>
              <a:rPr lang="en-US" dirty="0"/>
              <a:t>Because of this unique mathematical definition of </a:t>
            </a:r>
            <a:r>
              <a:rPr lang="en-US" dirty="0" err="1"/>
              <a:t>hyperdual</a:t>
            </a:r>
            <a:r>
              <a:rPr lang="en-US" dirty="0"/>
              <a:t> numbers, they can be used to compute first- and second-order sensitivities to machine precision. I do have detailed mathematical derivations as supplemental slides and can show it if anyone is interested, but for the sake of time of this presentation, let’s treat the method as sort of a black box. </a:t>
            </a:r>
          </a:p>
          <a:p>
            <a:endParaRPr lang="en-US" dirty="0"/>
          </a:p>
        </p:txBody>
      </p:sp>
      <p:sp>
        <p:nvSpPr>
          <p:cNvPr id="4" name="Slide Number Placeholder 3"/>
          <p:cNvSpPr>
            <a:spLocks noGrp="1"/>
          </p:cNvSpPr>
          <p:nvPr>
            <p:ph type="sldNum" sz="quarter" idx="5"/>
          </p:nvPr>
        </p:nvSpPr>
        <p:spPr/>
        <p:txBody>
          <a:bodyPr/>
          <a:lstStyle/>
          <a:p>
            <a:fld id="{4CDAA676-061B-4287-B0FE-4F4D3C68B254}" type="slidenum">
              <a:rPr lang="en-US" smtClean="0"/>
              <a:t>10</a:t>
            </a:fld>
            <a:endParaRPr lang="en-US"/>
          </a:p>
        </p:txBody>
      </p:sp>
    </p:spTree>
    <p:extLst>
      <p:ext uri="{BB962C8B-B14F-4D97-AF65-F5344CB8AC3E}">
        <p14:creationId xmlns:p14="http://schemas.microsoft.com/office/powerpoint/2010/main" val="54692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atin typeface="Verdana" panose="020B0604030504040204" pitchFamily="34" charset="0"/>
                <a:ea typeface="Verdana" panose="020B0604030504040204" pitchFamily="34" charset="0"/>
                <a:cs typeface="Verdana" panose="020B0604030504040204"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CDF0904-281D-9D42-9343-070856E5A1F9}" type="datetime1">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6E6E3-0EB9-4659-BAB4-93F73962D3E0}" type="slidenum">
              <a:rPr lang="en-US" smtClean="0"/>
              <a:t>‹#›</a:t>
            </a:fld>
            <a:endParaRPr lang="en-US"/>
          </a:p>
        </p:txBody>
      </p:sp>
    </p:spTree>
    <p:extLst>
      <p:ext uri="{BB962C8B-B14F-4D97-AF65-F5344CB8AC3E}">
        <p14:creationId xmlns:p14="http://schemas.microsoft.com/office/powerpoint/2010/main" val="60476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F5D046-DBA7-D64D-9DD1-09362F37B2E4}" type="datetime1">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6E6E3-0EB9-4659-BAB4-93F73962D3E0}" type="slidenum">
              <a:rPr lang="en-US" smtClean="0"/>
              <a:t>‹#›</a:t>
            </a:fld>
            <a:endParaRPr lang="en-US"/>
          </a:p>
        </p:txBody>
      </p:sp>
    </p:spTree>
    <p:extLst>
      <p:ext uri="{BB962C8B-B14F-4D97-AF65-F5344CB8AC3E}">
        <p14:creationId xmlns:p14="http://schemas.microsoft.com/office/powerpoint/2010/main" val="329931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CC03C8D-C87F-9646-B704-80DF6776DA5B}" type="datetime1">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6E6E3-0EB9-4659-BAB4-93F73962D3E0}" type="slidenum">
              <a:rPr lang="en-US" smtClean="0"/>
              <a:t>‹#›</a:t>
            </a:fld>
            <a:endParaRPr lang="en-US"/>
          </a:p>
        </p:txBody>
      </p:sp>
    </p:spTree>
    <p:extLst>
      <p:ext uri="{BB962C8B-B14F-4D97-AF65-F5344CB8AC3E}">
        <p14:creationId xmlns:p14="http://schemas.microsoft.com/office/powerpoint/2010/main" val="89920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945277E-24CF-1C4E-9FC7-3EA4A3424F3D}" type="datetime1">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6E6E3-0EB9-4659-BAB4-93F73962D3E0}" type="slidenum">
              <a:rPr lang="en-US" smtClean="0"/>
              <a:t>‹#›</a:t>
            </a:fld>
            <a:endParaRPr lang="en-US"/>
          </a:p>
        </p:txBody>
      </p:sp>
    </p:spTree>
    <p:extLst>
      <p:ext uri="{BB962C8B-B14F-4D97-AF65-F5344CB8AC3E}">
        <p14:creationId xmlns:p14="http://schemas.microsoft.com/office/powerpoint/2010/main" val="352220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0591F9D-064A-834A-8B43-ECC60055B1CF}" type="datetime1">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6E6E3-0EB9-4659-BAB4-93F73962D3E0}" type="slidenum">
              <a:rPr lang="en-US" smtClean="0"/>
              <a:t>‹#›</a:t>
            </a:fld>
            <a:endParaRPr lang="en-US"/>
          </a:p>
        </p:txBody>
      </p:sp>
    </p:spTree>
    <p:extLst>
      <p:ext uri="{BB962C8B-B14F-4D97-AF65-F5344CB8AC3E}">
        <p14:creationId xmlns:p14="http://schemas.microsoft.com/office/powerpoint/2010/main" val="314574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4E3F6BE-F633-DE48-BB82-256C2FA75B44}" type="datetime1">
              <a:rPr lang="en-US" smtClean="0"/>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6E6E3-0EB9-4659-BAB4-93F73962D3E0}" type="slidenum">
              <a:rPr lang="en-US" smtClean="0"/>
              <a:t>‹#›</a:t>
            </a:fld>
            <a:endParaRPr lang="en-US"/>
          </a:p>
        </p:txBody>
      </p:sp>
    </p:spTree>
    <p:extLst>
      <p:ext uri="{BB962C8B-B14F-4D97-AF65-F5344CB8AC3E}">
        <p14:creationId xmlns:p14="http://schemas.microsoft.com/office/powerpoint/2010/main" val="282526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66E3430-8737-1447-B369-84CA69962529}" type="datetime1">
              <a:rPr lang="en-US" smtClean="0"/>
              <a:t>10/18/22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6E6E3-0EB9-4659-BAB4-93F73962D3E0}" type="slidenum">
              <a:rPr lang="en-US" smtClean="0"/>
              <a:t>‹#›</a:t>
            </a:fld>
            <a:endParaRPr lang="en-US"/>
          </a:p>
        </p:txBody>
      </p:sp>
    </p:spTree>
    <p:extLst>
      <p:ext uri="{BB962C8B-B14F-4D97-AF65-F5344CB8AC3E}">
        <p14:creationId xmlns:p14="http://schemas.microsoft.com/office/powerpoint/2010/main" val="26980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25353CD-69FD-9641-9235-1F6373BB3EEB}" type="datetime1">
              <a:rPr lang="en-US" smtClean="0"/>
              <a:t>10/18/22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6E6E3-0EB9-4659-BAB4-93F73962D3E0}" type="slidenum">
              <a:rPr lang="en-US" smtClean="0"/>
              <a:t>‹#›</a:t>
            </a:fld>
            <a:endParaRPr lang="en-US"/>
          </a:p>
        </p:txBody>
      </p:sp>
    </p:spTree>
    <p:extLst>
      <p:ext uri="{BB962C8B-B14F-4D97-AF65-F5344CB8AC3E}">
        <p14:creationId xmlns:p14="http://schemas.microsoft.com/office/powerpoint/2010/main" val="106545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50587-98FB-F84E-BA71-DFFCBA68177C}" type="datetime1">
              <a:rPr lang="en-US" smtClean="0"/>
              <a:t>10/18/22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6E6E3-0EB9-4659-BAB4-93F73962D3E0}" type="slidenum">
              <a:rPr lang="en-US" smtClean="0"/>
              <a:t>‹#›</a:t>
            </a:fld>
            <a:endParaRPr lang="en-US"/>
          </a:p>
        </p:txBody>
      </p:sp>
    </p:spTree>
    <p:extLst>
      <p:ext uri="{BB962C8B-B14F-4D97-AF65-F5344CB8AC3E}">
        <p14:creationId xmlns:p14="http://schemas.microsoft.com/office/powerpoint/2010/main" val="423205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77153C1-D58B-1A48-B006-4F8CDCB47AA4}" type="datetime1">
              <a:rPr lang="en-US" smtClean="0"/>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6E6E3-0EB9-4659-BAB4-93F73962D3E0}" type="slidenum">
              <a:rPr lang="en-US" smtClean="0"/>
              <a:t>‹#›</a:t>
            </a:fld>
            <a:endParaRPr lang="en-US"/>
          </a:p>
        </p:txBody>
      </p:sp>
    </p:spTree>
    <p:extLst>
      <p:ext uri="{BB962C8B-B14F-4D97-AF65-F5344CB8AC3E}">
        <p14:creationId xmlns:p14="http://schemas.microsoft.com/office/powerpoint/2010/main" val="383744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39F4F5C-46A4-0B43-A593-32CB2A2DD306}" type="datetime1">
              <a:rPr lang="en-US" smtClean="0"/>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6E6E3-0EB9-4659-BAB4-93F73962D3E0}" type="slidenum">
              <a:rPr lang="en-US" smtClean="0"/>
              <a:t>‹#›</a:t>
            </a:fld>
            <a:endParaRPr lang="en-US"/>
          </a:p>
        </p:txBody>
      </p:sp>
    </p:spTree>
    <p:extLst>
      <p:ext uri="{BB962C8B-B14F-4D97-AF65-F5344CB8AC3E}">
        <p14:creationId xmlns:p14="http://schemas.microsoft.com/office/powerpoint/2010/main" val="18475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E5B0E-D011-174A-8E87-77DA15AF9286}" type="datetime1">
              <a:rPr lang="en-US" smtClean="0"/>
              <a:t>10/18/22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6E6E3-0EB9-4659-BAB4-93F73962D3E0}" type="slidenum">
              <a:rPr lang="en-US" smtClean="0"/>
              <a:t>‹#›</a:t>
            </a:fld>
            <a:endParaRPr lang="en-US"/>
          </a:p>
        </p:txBody>
      </p:sp>
    </p:spTree>
    <p:extLst>
      <p:ext uri="{BB962C8B-B14F-4D97-AF65-F5344CB8AC3E}">
        <p14:creationId xmlns:p14="http://schemas.microsoft.com/office/powerpoint/2010/main" val="2695677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0.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89318"/>
            <a:ext cx="9144000" cy="2387600"/>
          </a:xfrm>
        </p:spPr>
        <p:txBody>
          <a:bodyPr>
            <a:noAutofit/>
          </a:bodyPr>
          <a:lstStyle/>
          <a:p>
            <a:r>
              <a:rPr lang="en-US" sz="3600" i="0" dirty="0">
                <a:solidFill>
                  <a:srgbClr val="212529"/>
                </a:solidFill>
                <a:effectLst/>
                <a:latin typeface="Helvetica" pitchFamily="2" charset="0"/>
              </a:rPr>
              <a:t>CMAQv5.3-hyd: a novel model to compute numerically exact first- and second-order sensitivities in CMAQ</a:t>
            </a:r>
            <a:br>
              <a:rPr lang="en-US" sz="3600" dirty="0">
                <a:latin typeface="Helvetica" pitchFamily="2" charset="0"/>
              </a:rPr>
            </a:br>
            <a:br>
              <a:rPr lang="en-US" sz="3600" dirty="0">
                <a:latin typeface="Helvetica" pitchFamily="2" charset="0"/>
              </a:rPr>
            </a:br>
            <a:endParaRPr lang="en-US" sz="3600" dirty="0">
              <a:latin typeface="Helvetica" pitchFamily="2" charset="0"/>
            </a:endParaRPr>
          </a:p>
        </p:txBody>
      </p:sp>
      <p:sp>
        <p:nvSpPr>
          <p:cNvPr id="3" name="Subtitle 2"/>
          <p:cNvSpPr>
            <a:spLocks noGrp="1"/>
          </p:cNvSpPr>
          <p:nvPr>
            <p:ph type="subTitle" idx="1"/>
          </p:nvPr>
        </p:nvSpPr>
        <p:spPr>
          <a:xfrm>
            <a:off x="1334528" y="3749037"/>
            <a:ext cx="9522941" cy="1655762"/>
          </a:xfrm>
        </p:spPr>
        <p:txBody>
          <a:bodyPr>
            <a:normAutofit/>
          </a:bodyPr>
          <a:lstStyle/>
          <a:p>
            <a:r>
              <a:rPr lang="en-US" dirty="0"/>
              <a:t>Jiachen</a:t>
            </a:r>
            <a:r>
              <a:rPr lang="en-US" dirty="0">
                <a:latin typeface="Helvetica" pitchFamily="2" charset="0"/>
              </a:rPr>
              <a:t> Liu</a:t>
            </a:r>
            <a:r>
              <a:rPr lang="en-US" baseline="30000" dirty="0">
                <a:latin typeface="Helvetica" pitchFamily="2" charset="0"/>
              </a:rPr>
              <a:t>1</a:t>
            </a:r>
            <a:r>
              <a:rPr lang="en-US" dirty="0">
                <a:latin typeface="Helvetica" pitchFamily="2" charset="0"/>
              </a:rPr>
              <a:t>, Eric Chen</a:t>
            </a:r>
            <a:r>
              <a:rPr lang="en-US" baseline="30000" dirty="0">
                <a:latin typeface="Helvetica" pitchFamily="2" charset="0"/>
              </a:rPr>
              <a:t>1</a:t>
            </a:r>
            <a:r>
              <a:rPr lang="en-US" dirty="0">
                <a:latin typeface="Helvetica" pitchFamily="2" charset="0"/>
              </a:rPr>
              <a:t>, Ryan P. Russell</a:t>
            </a:r>
            <a:r>
              <a:rPr lang="en-US" baseline="30000" dirty="0">
                <a:latin typeface="Helvetica" pitchFamily="2" charset="0"/>
              </a:rPr>
              <a:t>2</a:t>
            </a:r>
            <a:r>
              <a:rPr lang="en-US" dirty="0">
                <a:latin typeface="Helvetica" pitchFamily="2" charset="0"/>
              </a:rPr>
              <a:t>, Shannon L. Capps</a:t>
            </a:r>
            <a:r>
              <a:rPr lang="en-US" baseline="30000" dirty="0">
                <a:latin typeface="Helvetica" pitchFamily="2" charset="0"/>
              </a:rPr>
              <a:t>1</a:t>
            </a:r>
          </a:p>
          <a:p>
            <a:endParaRPr lang="en-US" baseline="30000" dirty="0">
              <a:latin typeface="Helvetica" pitchFamily="2" charset="0"/>
            </a:endParaRPr>
          </a:p>
          <a:p>
            <a:r>
              <a:rPr lang="en-US" sz="1600" baseline="30000" dirty="0"/>
              <a:t>1</a:t>
            </a:r>
            <a:r>
              <a:rPr lang="en-US" sz="1600" dirty="0"/>
              <a:t>Department of Civil, Architectural, &amp; Environmental Engineering, Drexel University</a:t>
            </a:r>
          </a:p>
          <a:p>
            <a:r>
              <a:rPr lang="en-US" sz="1600" baseline="30000" dirty="0"/>
              <a:t>2</a:t>
            </a:r>
            <a:r>
              <a:rPr lang="en-US" sz="1600" dirty="0"/>
              <a:t>Department of Aerospace Engineering and Engineering Mechanics, The University of Texas at Austin</a:t>
            </a:r>
          </a:p>
        </p:txBody>
      </p:sp>
      <p:sp>
        <p:nvSpPr>
          <p:cNvPr id="4" name="Rectangle 3"/>
          <p:cNvSpPr/>
          <p:nvPr/>
        </p:nvSpPr>
        <p:spPr>
          <a:xfrm>
            <a:off x="0" y="5892800"/>
            <a:ext cx="12192000" cy="965200"/>
          </a:xfrm>
          <a:prstGeom prst="rect">
            <a:avLst/>
          </a:prstGeom>
          <a:solidFill>
            <a:srgbClr val="003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034AA827-9EC1-034F-8BD8-6E9F718933D4}"/>
              </a:ext>
            </a:extLst>
          </p:cNvPr>
          <p:cNvSpPr>
            <a:spLocks noGrp="1"/>
          </p:cNvSpPr>
          <p:nvPr>
            <p:ph type="sldNum" sz="quarter" idx="12"/>
          </p:nvPr>
        </p:nvSpPr>
        <p:spPr/>
        <p:txBody>
          <a:bodyPr/>
          <a:lstStyle/>
          <a:p>
            <a:fld id="{70C6E6E3-0EB9-4659-BAB4-93F73962D3E0}" type="slidenum">
              <a:rPr lang="en-US" b="1" smtClean="0">
                <a:solidFill>
                  <a:schemeClr val="tx1"/>
                </a:solidFill>
              </a:rPr>
              <a:t>1</a:t>
            </a:fld>
            <a:endParaRPr lang="en-US" b="1" dirty="0">
              <a:solidFill>
                <a:schemeClr val="tx1"/>
              </a:solidFill>
            </a:endParaRPr>
          </a:p>
        </p:txBody>
      </p:sp>
      <p:pic>
        <p:nvPicPr>
          <p:cNvPr id="8" name="Picture 7">
            <a:extLst>
              <a:ext uri="{FF2B5EF4-FFF2-40B4-BE49-F238E27FC236}">
                <a16:creationId xmlns:a16="http://schemas.microsoft.com/office/drawing/2014/main" id="{EA8F841A-161B-7441-8016-B218A254E304}"/>
              </a:ext>
            </a:extLst>
          </p:cNvPr>
          <p:cNvPicPr>
            <a:picLocks noChangeAspect="1"/>
          </p:cNvPicPr>
          <p:nvPr/>
        </p:nvPicPr>
        <p:blipFill>
          <a:blip r:embed="rId3"/>
          <a:stretch>
            <a:fillRect/>
          </a:stretch>
        </p:blipFill>
        <p:spPr>
          <a:xfrm>
            <a:off x="92351" y="6002493"/>
            <a:ext cx="2982153" cy="776772"/>
          </a:xfrm>
          <a:prstGeom prst="rect">
            <a:avLst/>
          </a:prstGeom>
        </p:spPr>
      </p:pic>
      <p:sp>
        <p:nvSpPr>
          <p:cNvPr id="6" name="TextBox 5">
            <a:extLst>
              <a:ext uri="{FF2B5EF4-FFF2-40B4-BE49-F238E27FC236}">
                <a16:creationId xmlns:a16="http://schemas.microsoft.com/office/drawing/2014/main" id="{3E0B67F3-4C2B-02E9-EBCC-403F14EB17D3}"/>
              </a:ext>
            </a:extLst>
          </p:cNvPr>
          <p:cNvSpPr txBox="1"/>
          <p:nvPr/>
        </p:nvSpPr>
        <p:spPr>
          <a:xfrm>
            <a:off x="2318713" y="5475511"/>
            <a:ext cx="8270919" cy="338554"/>
          </a:xfrm>
          <a:prstGeom prst="rect">
            <a:avLst/>
          </a:prstGeom>
          <a:noFill/>
        </p:spPr>
        <p:txBody>
          <a:bodyPr wrap="non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This work is funded by NSF CAREER Award#1944669, PI: Dr. Shannon Capps</a:t>
            </a:r>
          </a:p>
        </p:txBody>
      </p:sp>
    </p:spTree>
    <p:extLst>
      <p:ext uri="{BB962C8B-B14F-4D97-AF65-F5344CB8AC3E}">
        <p14:creationId xmlns:p14="http://schemas.microsoft.com/office/powerpoint/2010/main" val="429169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8F0984A-6F58-4A70-41F4-78DD6D0FE949}"/>
              </a:ext>
            </a:extLst>
          </p:cNvPr>
          <p:cNvPicPr>
            <a:picLocks noChangeAspect="1"/>
          </p:cNvPicPr>
          <p:nvPr/>
        </p:nvPicPr>
        <p:blipFill>
          <a:blip r:embed="rId3"/>
          <a:stretch>
            <a:fillRect/>
          </a:stretch>
        </p:blipFill>
        <p:spPr>
          <a:xfrm>
            <a:off x="3772392" y="3335190"/>
            <a:ext cx="520700" cy="558800"/>
          </a:xfrm>
          <a:prstGeom prst="rect">
            <a:avLst/>
          </a:prstGeom>
        </p:spPr>
      </p:pic>
      <p:pic>
        <p:nvPicPr>
          <p:cNvPr id="14" name="Picture 13">
            <a:extLst>
              <a:ext uri="{FF2B5EF4-FFF2-40B4-BE49-F238E27FC236}">
                <a16:creationId xmlns:a16="http://schemas.microsoft.com/office/drawing/2014/main" id="{33C2D5C9-9B6B-197D-9435-52D5066C6DA7}"/>
              </a:ext>
            </a:extLst>
          </p:cNvPr>
          <p:cNvPicPr>
            <a:picLocks noChangeAspect="1"/>
          </p:cNvPicPr>
          <p:nvPr/>
        </p:nvPicPr>
        <p:blipFill>
          <a:blip r:embed="rId4"/>
          <a:stretch>
            <a:fillRect/>
          </a:stretch>
        </p:blipFill>
        <p:spPr>
          <a:xfrm>
            <a:off x="2553083" y="3335190"/>
            <a:ext cx="520700" cy="558800"/>
          </a:xfrm>
          <a:prstGeom prst="rect">
            <a:avLst/>
          </a:prstGeom>
        </p:spPr>
      </p:pic>
      <p:pic>
        <p:nvPicPr>
          <p:cNvPr id="5" name="Picture 4">
            <a:extLst>
              <a:ext uri="{FF2B5EF4-FFF2-40B4-BE49-F238E27FC236}">
                <a16:creationId xmlns:a16="http://schemas.microsoft.com/office/drawing/2014/main" id="{D8268B7D-497F-DAAE-A10B-281A6C0EA8D4}"/>
              </a:ext>
            </a:extLst>
          </p:cNvPr>
          <p:cNvPicPr>
            <a:picLocks noChangeAspect="1"/>
          </p:cNvPicPr>
          <p:nvPr/>
        </p:nvPicPr>
        <p:blipFill>
          <a:blip r:embed="rId5"/>
          <a:stretch>
            <a:fillRect/>
          </a:stretch>
        </p:blipFill>
        <p:spPr>
          <a:xfrm>
            <a:off x="2073203" y="3338927"/>
            <a:ext cx="520700" cy="558800"/>
          </a:xfrm>
          <a:prstGeom prst="rect">
            <a:avLst/>
          </a:prstGeom>
        </p:spPr>
      </p:pic>
      <p:pic>
        <p:nvPicPr>
          <p:cNvPr id="6" name="Picture 5">
            <a:extLst>
              <a:ext uri="{FF2B5EF4-FFF2-40B4-BE49-F238E27FC236}">
                <a16:creationId xmlns:a16="http://schemas.microsoft.com/office/drawing/2014/main" id="{FDE76DD3-4F81-91EF-464F-CE6B5255EAC9}"/>
              </a:ext>
            </a:extLst>
          </p:cNvPr>
          <p:cNvPicPr>
            <a:picLocks noChangeAspect="1"/>
          </p:cNvPicPr>
          <p:nvPr/>
        </p:nvPicPr>
        <p:blipFill>
          <a:blip r:embed="rId6"/>
          <a:stretch>
            <a:fillRect/>
          </a:stretch>
        </p:blipFill>
        <p:spPr>
          <a:xfrm>
            <a:off x="1548167" y="3342664"/>
            <a:ext cx="520700" cy="558800"/>
          </a:xfrm>
          <a:prstGeom prst="rect">
            <a:avLst/>
          </a:prstGeom>
        </p:spPr>
      </p:pic>
      <p:pic>
        <p:nvPicPr>
          <p:cNvPr id="7" name="Picture 6">
            <a:extLst>
              <a:ext uri="{FF2B5EF4-FFF2-40B4-BE49-F238E27FC236}">
                <a16:creationId xmlns:a16="http://schemas.microsoft.com/office/drawing/2014/main" id="{E8181030-29F6-464D-998F-410746ED7DE5}"/>
              </a:ext>
            </a:extLst>
          </p:cNvPr>
          <p:cNvPicPr>
            <a:picLocks noChangeAspect="1"/>
          </p:cNvPicPr>
          <p:nvPr/>
        </p:nvPicPr>
        <p:blipFill>
          <a:blip r:embed="rId7"/>
          <a:stretch>
            <a:fillRect/>
          </a:stretch>
        </p:blipFill>
        <p:spPr>
          <a:xfrm>
            <a:off x="6175023" y="3449770"/>
            <a:ext cx="262711" cy="330266"/>
          </a:xfrm>
          <a:prstGeom prst="rect">
            <a:avLst/>
          </a:prstGeom>
        </p:spPr>
      </p:pic>
      <p:pic>
        <p:nvPicPr>
          <p:cNvPr id="8" name="Picture 7">
            <a:extLst>
              <a:ext uri="{FF2B5EF4-FFF2-40B4-BE49-F238E27FC236}">
                <a16:creationId xmlns:a16="http://schemas.microsoft.com/office/drawing/2014/main" id="{3FDAB6F0-AC37-2A42-B54D-B0EF92D13D3F}"/>
              </a:ext>
            </a:extLst>
          </p:cNvPr>
          <p:cNvPicPr>
            <a:picLocks noChangeAspect="1"/>
          </p:cNvPicPr>
          <p:nvPr/>
        </p:nvPicPr>
        <p:blipFill>
          <a:blip r:embed="rId8"/>
          <a:stretch>
            <a:fillRect/>
          </a:stretch>
        </p:blipFill>
        <p:spPr>
          <a:xfrm>
            <a:off x="6591195" y="3474216"/>
            <a:ext cx="263212" cy="270523"/>
          </a:xfrm>
          <a:prstGeom prst="rect">
            <a:avLst/>
          </a:prstGeom>
        </p:spPr>
      </p:pic>
      <p:pic>
        <p:nvPicPr>
          <p:cNvPr id="9" name="Picture 8">
            <a:extLst>
              <a:ext uri="{FF2B5EF4-FFF2-40B4-BE49-F238E27FC236}">
                <a16:creationId xmlns:a16="http://schemas.microsoft.com/office/drawing/2014/main" id="{2F95F0A2-75A3-5147-B14E-3042CA1BC894}"/>
              </a:ext>
            </a:extLst>
          </p:cNvPr>
          <p:cNvPicPr>
            <a:picLocks noChangeAspect="1"/>
          </p:cNvPicPr>
          <p:nvPr/>
        </p:nvPicPr>
        <p:blipFill>
          <a:blip r:embed="rId9"/>
          <a:stretch>
            <a:fillRect/>
          </a:stretch>
        </p:blipFill>
        <p:spPr>
          <a:xfrm>
            <a:off x="7007868" y="3455775"/>
            <a:ext cx="361950" cy="317630"/>
          </a:xfrm>
          <a:prstGeom prst="rect">
            <a:avLst/>
          </a:prstGeom>
        </p:spPr>
      </p:pic>
      <p:sp>
        <p:nvSpPr>
          <p:cNvPr id="2" name="Title 1">
            <a:extLst>
              <a:ext uri="{FF2B5EF4-FFF2-40B4-BE49-F238E27FC236}">
                <a16:creationId xmlns:a16="http://schemas.microsoft.com/office/drawing/2014/main" id="{A55A2D6A-8DAA-6A4B-9FA6-719F59C4FC5B}"/>
              </a:ext>
            </a:extLst>
          </p:cNvPr>
          <p:cNvSpPr>
            <a:spLocks noGrp="1"/>
          </p:cNvSpPr>
          <p:nvPr>
            <p:ph type="title"/>
          </p:nvPr>
        </p:nvSpPr>
        <p:spPr/>
        <p:txBody>
          <a:bodyPr>
            <a:normAutofit/>
          </a:bodyPr>
          <a:lstStyle/>
          <a:p>
            <a:r>
              <a:rPr lang="en-US" sz="2300" b="1" dirty="0"/>
              <a:t>Hyperdual numbers and the hyperdual-step method provide an alternative way of computing derivatives</a:t>
            </a:r>
          </a:p>
        </p:txBody>
      </p:sp>
      <p:sp>
        <p:nvSpPr>
          <p:cNvPr id="4" name="Slide Number Placeholder 3">
            <a:extLst>
              <a:ext uri="{FF2B5EF4-FFF2-40B4-BE49-F238E27FC236}">
                <a16:creationId xmlns:a16="http://schemas.microsoft.com/office/drawing/2014/main" id="{B1E93804-76DA-4544-9118-AA6DF47ECD98}"/>
              </a:ext>
            </a:extLst>
          </p:cNvPr>
          <p:cNvSpPr>
            <a:spLocks noGrp="1"/>
          </p:cNvSpPr>
          <p:nvPr>
            <p:ph type="sldNum" sz="quarter" idx="12"/>
          </p:nvPr>
        </p:nvSpPr>
        <p:spPr/>
        <p:txBody>
          <a:bodyPr/>
          <a:lstStyle/>
          <a:p>
            <a:fld id="{70C6E6E3-0EB9-4659-BAB4-93F73962D3E0}" type="slidenum">
              <a:rPr lang="en-US" b="1" smtClean="0">
                <a:solidFill>
                  <a:schemeClr val="tx1"/>
                </a:solidFill>
              </a:rPr>
              <a:t>10</a:t>
            </a:fld>
            <a:endParaRPr lang="en-US" b="1" dirty="0">
              <a:solidFill>
                <a:schemeClr val="tx1"/>
              </a:solidFill>
            </a:endParaRPr>
          </a:p>
        </p:txBody>
      </p:sp>
      <p:pic>
        <p:nvPicPr>
          <p:cNvPr id="11" name="Picture 10">
            <a:extLst>
              <a:ext uri="{FF2B5EF4-FFF2-40B4-BE49-F238E27FC236}">
                <a16:creationId xmlns:a16="http://schemas.microsoft.com/office/drawing/2014/main" id="{2B8CD915-90BD-5D56-6657-9C7B6A7734E7}"/>
              </a:ext>
            </a:extLst>
          </p:cNvPr>
          <p:cNvPicPr>
            <a:picLocks noChangeAspect="1"/>
          </p:cNvPicPr>
          <p:nvPr/>
        </p:nvPicPr>
        <p:blipFill>
          <a:blip r:embed="rId10"/>
          <a:stretch>
            <a:fillRect/>
          </a:stretch>
        </p:blipFill>
        <p:spPr>
          <a:xfrm>
            <a:off x="3761103" y="2360912"/>
            <a:ext cx="4641761" cy="561092"/>
          </a:xfrm>
          <a:prstGeom prst="rect">
            <a:avLst/>
          </a:prstGeom>
        </p:spPr>
      </p:pic>
      <p:pic>
        <p:nvPicPr>
          <p:cNvPr id="12" name="Picture 11">
            <a:extLst>
              <a:ext uri="{FF2B5EF4-FFF2-40B4-BE49-F238E27FC236}">
                <a16:creationId xmlns:a16="http://schemas.microsoft.com/office/drawing/2014/main" id="{DDF669F7-924C-A810-08EF-34C04EC43449}"/>
              </a:ext>
            </a:extLst>
          </p:cNvPr>
          <p:cNvPicPr>
            <a:picLocks noChangeAspect="1"/>
          </p:cNvPicPr>
          <p:nvPr/>
        </p:nvPicPr>
        <p:blipFill rotWithShape="1">
          <a:blip r:embed="rId11"/>
          <a:srcRect b="33441"/>
          <a:stretch/>
        </p:blipFill>
        <p:spPr>
          <a:xfrm>
            <a:off x="4681267" y="4708096"/>
            <a:ext cx="2829466" cy="1231767"/>
          </a:xfrm>
          <a:prstGeom prst="rect">
            <a:avLst/>
          </a:prstGeom>
        </p:spPr>
      </p:pic>
      <p:pic>
        <p:nvPicPr>
          <p:cNvPr id="10" name="Picture 9">
            <a:extLst>
              <a:ext uri="{FF2B5EF4-FFF2-40B4-BE49-F238E27FC236}">
                <a16:creationId xmlns:a16="http://schemas.microsoft.com/office/drawing/2014/main" id="{9875DE8E-436B-D07F-D58B-6AA64E586F0C}"/>
              </a:ext>
            </a:extLst>
          </p:cNvPr>
          <p:cNvPicPr>
            <a:picLocks noChangeAspect="1"/>
          </p:cNvPicPr>
          <p:nvPr/>
        </p:nvPicPr>
        <p:blipFill rotWithShape="1">
          <a:blip r:embed="rId11"/>
          <a:srcRect t="64769"/>
          <a:stretch/>
        </p:blipFill>
        <p:spPr>
          <a:xfrm>
            <a:off x="4681267" y="6000787"/>
            <a:ext cx="2829466" cy="651986"/>
          </a:xfrm>
          <a:prstGeom prst="rect">
            <a:avLst/>
          </a:prstGeom>
        </p:spPr>
      </p:pic>
      <p:sp>
        <p:nvSpPr>
          <p:cNvPr id="13" name="TextBox 12">
            <a:extLst>
              <a:ext uri="{FF2B5EF4-FFF2-40B4-BE49-F238E27FC236}">
                <a16:creationId xmlns:a16="http://schemas.microsoft.com/office/drawing/2014/main" id="{D9DD7A71-68CF-FE3C-EEE8-BC1C61EE9A64}"/>
              </a:ext>
            </a:extLst>
          </p:cNvPr>
          <p:cNvSpPr txBox="1"/>
          <p:nvPr/>
        </p:nvSpPr>
        <p:spPr>
          <a:xfrm>
            <a:off x="838200" y="6385023"/>
            <a:ext cx="1623137" cy="307777"/>
          </a:xfrm>
          <a:prstGeom prst="rect">
            <a:avLst/>
          </a:prstGeom>
          <a:noFill/>
        </p:spPr>
        <p:txBody>
          <a:bodyPr wrap="none" rtlCol="0">
            <a:spAutoFit/>
          </a:bodyPr>
          <a:lstStyle/>
          <a:p>
            <a:r>
              <a:rPr lang="en-US" sz="1400" dirty="0" err="1"/>
              <a:t>Fike</a:t>
            </a:r>
            <a:r>
              <a:rPr lang="en-US" sz="1400" dirty="0"/>
              <a:t> &amp; Alonso, 2011</a:t>
            </a:r>
          </a:p>
        </p:txBody>
      </p:sp>
      <p:sp>
        <p:nvSpPr>
          <p:cNvPr id="3" name="Content Placeholder 2">
            <a:extLst>
              <a:ext uri="{FF2B5EF4-FFF2-40B4-BE49-F238E27FC236}">
                <a16:creationId xmlns:a16="http://schemas.microsoft.com/office/drawing/2014/main" id="{5EB28A54-7E02-EA4E-B973-78E6AB18A455}"/>
              </a:ext>
            </a:extLst>
          </p:cNvPr>
          <p:cNvSpPr>
            <a:spLocks noGrp="1"/>
          </p:cNvSpPr>
          <p:nvPr>
            <p:ph idx="1"/>
          </p:nvPr>
        </p:nvSpPr>
        <p:spPr>
          <a:xfrm>
            <a:off x="691443" y="1774189"/>
            <a:ext cx="10515600" cy="4351338"/>
          </a:xfrm>
        </p:spPr>
        <p:txBody>
          <a:bodyPr>
            <a:normAutofit/>
          </a:bodyPr>
          <a:lstStyle/>
          <a:p>
            <a:r>
              <a:rPr lang="en-US" sz="2100" dirty="0">
                <a:latin typeface="Verdana" panose="020B0604030504040204" pitchFamily="34" charset="0"/>
                <a:ea typeface="Verdana" panose="020B0604030504040204" pitchFamily="34" charset="0"/>
                <a:cs typeface="Verdana" panose="020B0604030504040204" pitchFamily="34" charset="0"/>
              </a:rPr>
              <a:t>A hyperdual number </a:t>
            </a:r>
            <a:r>
              <a:rPr lang="en-US" sz="2100" i="1" dirty="0">
                <a:latin typeface="Verdana" panose="020B0604030504040204" pitchFamily="34" charset="0"/>
                <a:ea typeface="Verdana" panose="020B0604030504040204" pitchFamily="34" charset="0"/>
                <a:cs typeface="Verdana" panose="020B0604030504040204" pitchFamily="34" charset="0"/>
              </a:rPr>
              <a:t>H</a:t>
            </a:r>
            <a:r>
              <a:rPr lang="en-US" sz="2100" dirty="0">
                <a:latin typeface="Verdana" panose="020B0604030504040204" pitchFamily="34" charset="0"/>
                <a:ea typeface="Verdana" panose="020B0604030504040204" pitchFamily="34" charset="0"/>
                <a:cs typeface="Verdana" panose="020B0604030504040204" pitchFamily="34" charset="0"/>
              </a:rPr>
              <a:t> is defined as: </a:t>
            </a:r>
          </a:p>
          <a:p>
            <a:endParaRPr lang="en-US" sz="2100" dirty="0">
              <a:latin typeface="Verdana" panose="020B0604030504040204" pitchFamily="34" charset="0"/>
              <a:ea typeface="Verdana" panose="020B0604030504040204" pitchFamily="34" charset="0"/>
              <a:cs typeface="Verdana" panose="020B0604030504040204" pitchFamily="34" charset="0"/>
            </a:endParaRPr>
          </a:p>
          <a:p>
            <a:endParaRPr lang="en-US" sz="2100" dirty="0">
              <a:latin typeface="Verdana" panose="020B0604030504040204" pitchFamily="34" charset="0"/>
              <a:ea typeface="Verdana" panose="020B0604030504040204" pitchFamily="34" charset="0"/>
              <a:cs typeface="Verdana" panose="020B0604030504040204" pitchFamily="34" charset="0"/>
            </a:endParaRPr>
          </a:p>
          <a:p>
            <a:endParaRPr lang="en-US" sz="2100" dirty="0">
              <a:latin typeface="Verdana" panose="020B0604030504040204" pitchFamily="34" charset="0"/>
              <a:ea typeface="Verdana" panose="020B0604030504040204" pitchFamily="34" charset="0"/>
              <a:cs typeface="Verdana" panose="020B0604030504040204" pitchFamily="34" charset="0"/>
            </a:endParaRPr>
          </a:p>
          <a:p>
            <a:r>
              <a:rPr lang="en-US" sz="2100" dirty="0">
                <a:latin typeface="Verdana" panose="020B0604030504040204" pitchFamily="34" charset="0"/>
                <a:ea typeface="Verdana" panose="020B0604030504040204" pitchFamily="34" charset="0"/>
                <a:cs typeface="Verdana" panose="020B0604030504040204" pitchFamily="34" charset="0"/>
              </a:rPr>
              <a:t>The     ,     ,    , and        are real and    ,    ,      are non-real parts. </a:t>
            </a:r>
          </a:p>
          <a:p>
            <a:r>
              <a:rPr lang="en-US" sz="2100" dirty="0">
                <a:latin typeface="Verdana" panose="020B0604030504040204" pitchFamily="34" charset="0"/>
                <a:ea typeface="Verdana" panose="020B0604030504040204" pitchFamily="34" charset="0"/>
                <a:cs typeface="Verdana" panose="020B0604030504040204" pitchFamily="34" charset="0"/>
              </a:rPr>
              <a:t>The key property of hyperdual numbers is that the squares of three non-real components are zero, while they are not equal to zero or any value in the real space. </a:t>
            </a:r>
          </a:p>
        </p:txBody>
      </p:sp>
    </p:spTree>
    <p:extLst>
      <p:ext uri="{BB962C8B-B14F-4D97-AF65-F5344CB8AC3E}">
        <p14:creationId xmlns:p14="http://schemas.microsoft.com/office/powerpoint/2010/main" val="38214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6E0C-F22F-0F98-F8C7-4BA367DAC115}"/>
              </a:ext>
            </a:extLst>
          </p:cNvPr>
          <p:cNvSpPr>
            <a:spLocks noGrp="1"/>
          </p:cNvSpPr>
          <p:nvPr>
            <p:ph type="title"/>
          </p:nvPr>
        </p:nvSpPr>
        <p:spPr/>
        <p:txBody>
          <a:bodyPr>
            <a:normAutofit/>
          </a:bodyPr>
          <a:lstStyle/>
          <a:p>
            <a:r>
              <a:rPr lang="en-US" sz="2300" b="1" dirty="0"/>
              <a:t>Implementation of the </a:t>
            </a:r>
            <a:r>
              <a:rPr lang="en-US" sz="2300" b="1" dirty="0" err="1"/>
              <a:t>hyperdual</a:t>
            </a:r>
            <a:r>
              <a:rPr lang="en-US" sz="2300" b="1" dirty="0"/>
              <a:t>-step method in CMAQ</a:t>
            </a:r>
          </a:p>
        </p:txBody>
      </p:sp>
      <p:sp>
        <p:nvSpPr>
          <p:cNvPr id="4" name="Slide Number Placeholder 3">
            <a:extLst>
              <a:ext uri="{FF2B5EF4-FFF2-40B4-BE49-F238E27FC236}">
                <a16:creationId xmlns:a16="http://schemas.microsoft.com/office/drawing/2014/main" id="{05DE40DA-1FE6-64D3-3C8E-97E14ED45BB1}"/>
              </a:ext>
            </a:extLst>
          </p:cNvPr>
          <p:cNvSpPr>
            <a:spLocks noGrp="1"/>
          </p:cNvSpPr>
          <p:nvPr>
            <p:ph type="sldNum" sz="quarter" idx="12"/>
          </p:nvPr>
        </p:nvSpPr>
        <p:spPr/>
        <p:txBody>
          <a:bodyPr/>
          <a:lstStyle/>
          <a:p>
            <a:fld id="{70C6E6E3-0EB9-4659-BAB4-93F73962D3E0}" type="slidenum">
              <a:rPr lang="en-US" b="1" smtClean="0">
                <a:solidFill>
                  <a:schemeClr val="tx1"/>
                </a:solidFill>
              </a:rPr>
              <a:t>11</a:t>
            </a:fld>
            <a:endParaRPr lang="en-US" b="1" dirty="0">
              <a:solidFill>
                <a:schemeClr val="tx1"/>
              </a:solidFill>
            </a:endParaRPr>
          </a:p>
        </p:txBody>
      </p:sp>
      <p:grpSp>
        <p:nvGrpSpPr>
          <p:cNvPr id="27" name="Group 26">
            <a:extLst>
              <a:ext uri="{FF2B5EF4-FFF2-40B4-BE49-F238E27FC236}">
                <a16:creationId xmlns:a16="http://schemas.microsoft.com/office/drawing/2014/main" id="{0CD5AD16-2A76-7555-750A-B1806317DA7C}"/>
              </a:ext>
            </a:extLst>
          </p:cNvPr>
          <p:cNvGrpSpPr/>
          <p:nvPr/>
        </p:nvGrpSpPr>
        <p:grpSpPr>
          <a:xfrm>
            <a:off x="3163982" y="1974894"/>
            <a:ext cx="5864036" cy="4054720"/>
            <a:chOff x="3524720" y="1506022"/>
            <a:chExt cx="5864036" cy="4054720"/>
          </a:xfrm>
        </p:grpSpPr>
        <p:sp>
          <p:nvSpPr>
            <p:cNvPr id="17" name="Rectangle 16">
              <a:extLst>
                <a:ext uri="{FF2B5EF4-FFF2-40B4-BE49-F238E27FC236}">
                  <a16:creationId xmlns:a16="http://schemas.microsoft.com/office/drawing/2014/main" id="{276FAAFC-9446-6C4C-E064-E401CA1A584C}"/>
                </a:ext>
              </a:extLst>
            </p:cNvPr>
            <p:cNvSpPr/>
            <p:nvPr/>
          </p:nvSpPr>
          <p:spPr>
            <a:xfrm>
              <a:off x="3524720" y="1941290"/>
              <a:ext cx="5667154" cy="3619452"/>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6C2E2D9-6031-2A83-1DE4-2CC8F27B3326}"/>
                </a:ext>
              </a:extLst>
            </p:cNvPr>
            <p:cNvSpPr txBox="1"/>
            <p:nvPr/>
          </p:nvSpPr>
          <p:spPr>
            <a:xfrm>
              <a:off x="5711571" y="1506022"/>
              <a:ext cx="1289456" cy="369332"/>
            </a:xfrm>
            <a:prstGeom prst="rect">
              <a:avLst/>
            </a:prstGeom>
            <a:noFill/>
          </p:spPr>
          <p:txBody>
            <a:bodyPr wrap="none" rtlCol="0">
              <a:spAutoFit/>
            </a:bodyPr>
            <a:lstStyle/>
            <a:p>
              <a:r>
                <a:rPr lang="en-US" b="1" dirty="0">
                  <a:solidFill>
                    <a:srgbClr val="7030A0"/>
                  </a:solidFill>
                </a:rPr>
                <a:t>HDMod.f90</a:t>
              </a:r>
            </a:p>
          </p:txBody>
        </p:sp>
        <p:sp>
          <p:nvSpPr>
            <p:cNvPr id="20" name="TextBox 19">
              <a:extLst>
                <a:ext uri="{FF2B5EF4-FFF2-40B4-BE49-F238E27FC236}">
                  <a16:creationId xmlns:a16="http://schemas.microsoft.com/office/drawing/2014/main" id="{EB9AC279-F3F3-A4F6-38EA-5A9582AA0119}"/>
                </a:ext>
              </a:extLst>
            </p:cNvPr>
            <p:cNvSpPr txBox="1"/>
            <p:nvPr/>
          </p:nvSpPr>
          <p:spPr>
            <a:xfrm>
              <a:off x="3629644" y="2024969"/>
              <a:ext cx="5759112" cy="646331"/>
            </a:xfrm>
            <a:prstGeom prst="rect">
              <a:avLst/>
            </a:prstGeom>
            <a:noFill/>
          </p:spPr>
          <p:txBody>
            <a:bodyPr wrap="square" rtlCol="0">
              <a:spAutoFit/>
            </a:bodyPr>
            <a:lstStyle/>
            <a:p>
              <a:r>
                <a:rPr lang="en-US" b="1" dirty="0">
                  <a:solidFill>
                    <a:srgbClr val="7030A0"/>
                  </a:solidFill>
                </a:rPr>
                <a:t>Defines a new type: </a:t>
              </a:r>
              <a:r>
                <a:rPr lang="en-US" b="1" i="1" dirty="0">
                  <a:solidFill>
                    <a:srgbClr val="7030A0"/>
                  </a:solidFill>
                </a:rPr>
                <a:t>type(</a:t>
              </a:r>
              <a:r>
                <a:rPr lang="en-US" b="1" i="1" dirty="0" err="1">
                  <a:solidFill>
                    <a:srgbClr val="7030A0"/>
                  </a:solidFill>
                </a:rPr>
                <a:t>hyperdual</a:t>
              </a:r>
              <a:r>
                <a:rPr lang="en-US" b="1" i="1" dirty="0">
                  <a:solidFill>
                    <a:srgbClr val="7030A0"/>
                  </a:solidFill>
                </a:rPr>
                <a:t>) </a:t>
              </a:r>
              <a:r>
                <a:rPr lang="en-US" b="1" dirty="0">
                  <a:solidFill>
                    <a:srgbClr val="7030A0"/>
                  </a:solidFill>
                </a:rPr>
                <a:t>and all </a:t>
              </a:r>
              <a:r>
                <a:rPr lang="en-US" b="1" dirty="0" err="1">
                  <a:solidFill>
                    <a:srgbClr val="7030A0"/>
                  </a:solidFill>
                </a:rPr>
                <a:t>hyperdual</a:t>
              </a:r>
              <a:r>
                <a:rPr lang="en-US" b="1" dirty="0">
                  <a:solidFill>
                    <a:srgbClr val="7030A0"/>
                  </a:solidFill>
                </a:rPr>
                <a:t> mathematical operations</a:t>
              </a:r>
              <a:r>
                <a:rPr lang="zh-CN" altLang="en-US" b="1" dirty="0">
                  <a:solidFill>
                    <a:srgbClr val="7030A0"/>
                  </a:solidFill>
                </a:rPr>
                <a:t> </a:t>
              </a:r>
              <a:r>
                <a:rPr lang="en-US" altLang="zh-CN" b="1" dirty="0">
                  <a:solidFill>
                    <a:srgbClr val="7030A0"/>
                  </a:solidFill>
                </a:rPr>
                <a:t>used in CMAQ</a:t>
              </a:r>
              <a:endParaRPr lang="en-US" b="1" dirty="0">
                <a:solidFill>
                  <a:srgbClr val="7030A0"/>
                </a:solidFill>
              </a:endParaRPr>
            </a:p>
          </p:txBody>
        </p:sp>
        <p:pic>
          <p:nvPicPr>
            <p:cNvPr id="21" name="Picture 20">
              <a:extLst>
                <a:ext uri="{FF2B5EF4-FFF2-40B4-BE49-F238E27FC236}">
                  <a16:creationId xmlns:a16="http://schemas.microsoft.com/office/drawing/2014/main" id="{89377727-B911-742F-AB92-1FA520CA7CAF}"/>
                </a:ext>
              </a:extLst>
            </p:cNvPr>
            <p:cNvPicPr>
              <a:picLocks noChangeAspect="1"/>
            </p:cNvPicPr>
            <p:nvPr/>
          </p:nvPicPr>
          <p:blipFill>
            <a:blip r:embed="rId3"/>
            <a:stretch>
              <a:fillRect/>
            </a:stretch>
          </p:blipFill>
          <p:spPr>
            <a:xfrm>
              <a:off x="3822649" y="2768315"/>
              <a:ext cx="5067300" cy="2654300"/>
            </a:xfrm>
            <a:prstGeom prst="rect">
              <a:avLst/>
            </a:prstGeom>
          </p:spPr>
        </p:pic>
      </p:grpSp>
      <p:sp>
        <p:nvSpPr>
          <p:cNvPr id="23" name="Content Placeholder 22">
            <a:extLst>
              <a:ext uri="{FF2B5EF4-FFF2-40B4-BE49-F238E27FC236}">
                <a16:creationId xmlns:a16="http://schemas.microsoft.com/office/drawing/2014/main" id="{F0B03565-94DE-8FC4-3F08-F79640ADA032}"/>
              </a:ext>
            </a:extLst>
          </p:cNvPr>
          <p:cNvSpPr>
            <a:spLocks noGrp="1"/>
          </p:cNvSpPr>
          <p:nvPr>
            <p:ph idx="1"/>
          </p:nvPr>
        </p:nvSpPr>
        <p:spPr>
          <a:xfrm>
            <a:off x="838200" y="1506781"/>
            <a:ext cx="10515600" cy="646331"/>
          </a:xfrm>
        </p:spPr>
        <p:txBody>
          <a:bodyPr>
            <a:no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Step #1: Develop a </a:t>
            </a:r>
            <a:r>
              <a:rPr lang="en-US" sz="2400" dirty="0" err="1">
                <a:latin typeface="Verdana" panose="020B0604030504040204" pitchFamily="34" charset="0"/>
                <a:ea typeface="Verdana" panose="020B0604030504040204" pitchFamily="34" charset="0"/>
                <a:cs typeface="Verdana" panose="020B0604030504040204" pitchFamily="34" charset="0"/>
              </a:rPr>
              <a:t>hyperdual</a:t>
            </a:r>
            <a:r>
              <a:rPr lang="en-US" sz="2400" dirty="0">
                <a:latin typeface="Verdana" panose="020B0604030504040204" pitchFamily="34" charset="0"/>
                <a:ea typeface="Verdana" panose="020B0604030504040204" pitchFamily="34" charset="0"/>
                <a:cs typeface="Verdana" panose="020B0604030504040204" pitchFamily="34" charset="0"/>
              </a:rPr>
              <a:t> number operator overloading library</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049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6E0C-F22F-0F98-F8C7-4BA367DAC115}"/>
              </a:ext>
            </a:extLst>
          </p:cNvPr>
          <p:cNvSpPr>
            <a:spLocks noGrp="1"/>
          </p:cNvSpPr>
          <p:nvPr>
            <p:ph type="title"/>
          </p:nvPr>
        </p:nvSpPr>
        <p:spPr/>
        <p:txBody>
          <a:bodyPr>
            <a:normAutofit/>
          </a:bodyPr>
          <a:lstStyle/>
          <a:p>
            <a:r>
              <a:rPr lang="en-US" sz="2300" b="1" dirty="0"/>
              <a:t>Implementation of the </a:t>
            </a:r>
            <a:r>
              <a:rPr lang="en-US" sz="2300" b="1" dirty="0" err="1"/>
              <a:t>hyperdual</a:t>
            </a:r>
            <a:r>
              <a:rPr lang="en-US" sz="2300" b="1" dirty="0"/>
              <a:t>-step method in CMAQ</a:t>
            </a:r>
          </a:p>
        </p:txBody>
      </p:sp>
      <p:sp>
        <p:nvSpPr>
          <p:cNvPr id="4" name="Slide Number Placeholder 3">
            <a:extLst>
              <a:ext uri="{FF2B5EF4-FFF2-40B4-BE49-F238E27FC236}">
                <a16:creationId xmlns:a16="http://schemas.microsoft.com/office/drawing/2014/main" id="{05DE40DA-1FE6-64D3-3C8E-97E14ED45BB1}"/>
              </a:ext>
            </a:extLst>
          </p:cNvPr>
          <p:cNvSpPr>
            <a:spLocks noGrp="1"/>
          </p:cNvSpPr>
          <p:nvPr>
            <p:ph type="sldNum" sz="quarter" idx="12"/>
          </p:nvPr>
        </p:nvSpPr>
        <p:spPr/>
        <p:txBody>
          <a:bodyPr/>
          <a:lstStyle/>
          <a:p>
            <a:fld id="{70C6E6E3-0EB9-4659-BAB4-93F73962D3E0}" type="slidenum">
              <a:rPr lang="en-US" b="1" smtClean="0">
                <a:solidFill>
                  <a:schemeClr val="tx1"/>
                </a:solidFill>
              </a:rPr>
              <a:t>12</a:t>
            </a:fld>
            <a:endParaRPr lang="en-US" b="1" dirty="0">
              <a:solidFill>
                <a:schemeClr val="tx1"/>
              </a:solidFill>
            </a:endParaRPr>
          </a:p>
        </p:txBody>
      </p:sp>
      <p:grpSp>
        <p:nvGrpSpPr>
          <p:cNvPr id="27" name="Group 26">
            <a:extLst>
              <a:ext uri="{FF2B5EF4-FFF2-40B4-BE49-F238E27FC236}">
                <a16:creationId xmlns:a16="http://schemas.microsoft.com/office/drawing/2014/main" id="{0CD5AD16-2A76-7555-750A-B1806317DA7C}"/>
              </a:ext>
            </a:extLst>
          </p:cNvPr>
          <p:cNvGrpSpPr/>
          <p:nvPr/>
        </p:nvGrpSpPr>
        <p:grpSpPr>
          <a:xfrm>
            <a:off x="838200" y="2438155"/>
            <a:ext cx="5864036" cy="4054720"/>
            <a:chOff x="3524720" y="1506022"/>
            <a:chExt cx="5864036" cy="4054720"/>
          </a:xfrm>
        </p:grpSpPr>
        <p:sp>
          <p:nvSpPr>
            <p:cNvPr id="17" name="Rectangle 16">
              <a:extLst>
                <a:ext uri="{FF2B5EF4-FFF2-40B4-BE49-F238E27FC236}">
                  <a16:creationId xmlns:a16="http://schemas.microsoft.com/office/drawing/2014/main" id="{276FAAFC-9446-6C4C-E064-E401CA1A584C}"/>
                </a:ext>
              </a:extLst>
            </p:cNvPr>
            <p:cNvSpPr/>
            <p:nvPr/>
          </p:nvSpPr>
          <p:spPr>
            <a:xfrm>
              <a:off x="3524720" y="1941290"/>
              <a:ext cx="5667154" cy="3619452"/>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6C2E2D9-6031-2A83-1DE4-2CC8F27B3326}"/>
                </a:ext>
              </a:extLst>
            </p:cNvPr>
            <p:cNvSpPr txBox="1"/>
            <p:nvPr/>
          </p:nvSpPr>
          <p:spPr>
            <a:xfrm>
              <a:off x="5711571" y="1506022"/>
              <a:ext cx="1289456" cy="369332"/>
            </a:xfrm>
            <a:prstGeom prst="rect">
              <a:avLst/>
            </a:prstGeom>
            <a:noFill/>
          </p:spPr>
          <p:txBody>
            <a:bodyPr wrap="none" rtlCol="0">
              <a:spAutoFit/>
            </a:bodyPr>
            <a:lstStyle/>
            <a:p>
              <a:r>
                <a:rPr lang="en-US" b="1" dirty="0">
                  <a:solidFill>
                    <a:srgbClr val="7030A0"/>
                  </a:solidFill>
                </a:rPr>
                <a:t>HDMod.f90</a:t>
              </a:r>
            </a:p>
          </p:txBody>
        </p:sp>
        <p:sp>
          <p:nvSpPr>
            <p:cNvPr id="20" name="TextBox 19">
              <a:extLst>
                <a:ext uri="{FF2B5EF4-FFF2-40B4-BE49-F238E27FC236}">
                  <a16:creationId xmlns:a16="http://schemas.microsoft.com/office/drawing/2014/main" id="{EB9AC279-F3F3-A4F6-38EA-5A9582AA0119}"/>
                </a:ext>
              </a:extLst>
            </p:cNvPr>
            <p:cNvSpPr txBox="1"/>
            <p:nvPr/>
          </p:nvSpPr>
          <p:spPr>
            <a:xfrm>
              <a:off x="3629644" y="2024969"/>
              <a:ext cx="5759112" cy="646331"/>
            </a:xfrm>
            <a:prstGeom prst="rect">
              <a:avLst/>
            </a:prstGeom>
            <a:noFill/>
          </p:spPr>
          <p:txBody>
            <a:bodyPr wrap="square" rtlCol="0">
              <a:spAutoFit/>
            </a:bodyPr>
            <a:lstStyle/>
            <a:p>
              <a:r>
                <a:rPr lang="en-US" b="1" dirty="0">
                  <a:solidFill>
                    <a:srgbClr val="7030A0"/>
                  </a:solidFill>
                </a:rPr>
                <a:t>Defines a new type: </a:t>
              </a:r>
              <a:r>
                <a:rPr lang="en-US" b="1" i="1" dirty="0">
                  <a:solidFill>
                    <a:srgbClr val="7030A0"/>
                  </a:solidFill>
                </a:rPr>
                <a:t>type(</a:t>
              </a:r>
              <a:r>
                <a:rPr lang="en-US" b="1" i="1" dirty="0" err="1">
                  <a:solidFill>
                    <a:srgbClr val="7030A0"/>
                  </a:solidFill>
                </a:rPr>
                <a:t>hyperdual</a:t>
              </a:r>
              <a:r>
                <a:rPr lang="en-US" b="1" i="1" dirty="0">
                  <a:solidFill>
                    <a:srgbClr val="7030A0"/>
                  </a:solidFill>
                </a:rPr>
                <a:t>) </a:t>
              </a:r>
              <a:r>
                <a:rPr lang="en-US" b="1" dirty="0">
                  <a:solidFill>
                    <a:srgbClr val="7030A0"/>
                  </a:solidFill>
                </a:rPr>
                <a:t>and all </a:t>
              </a:r>
              <a:r>
                <a:rPr lang="en-US" b="1" dirty="0" err="1">
                  <a:solidFill>
                    <a:srgbClr val="7030A0"/>
                  </a:solidFill>
                </a:rPr>
                <a:t>hyperdual</a:t>
              </a:r>
              <a:r>
                <a:rPr lang="en-US" b="1" dirty="0">
                  <a:solidFill>
                    <a:srgbClr val="7030A0"/>
                  </a:solidFill>
                </a:rPr>
                <a:t> mathematical operations</a:t>
              </a:r>
              <a:r>
                <a:rPr lang="zh-CN" altLang="en-US" b="1" dirty="0">
                  <a:solidFill>
                    <a:srgbClr val="7030A0"/>
                  </a:solidFill>
                </a:rPr>
                <a:t> </a:t>
              </a:r>
              <a:r>
                <a:rPr lang="en-US" altLang="zh-CN" b="1" dirty="0">
                  <a:solidFill>
                    <a:srgbClr val="7030A0"/>
                  </a:solidFill>
                </a:rPr>
                <a:t>used in CMAQ</a:t>
              </a:r>
              <a:endParaRPr lang="en-US" b="1" dirty="0">
                <a:solidFill>
                  <a:srgbClr val="7030A0"/>
                </a:solidFill>
              </a:endParaRPr>
            </a:p>
          </p:txBody>
        </p:sp>
        <p:pic>
          <p:nvPicPr>
            <p:cNvPr id="21" name="Picture 20">
              <a:extLst>
                <a:ext uri="{FF2B5EF4-FFF2-40B4-BE49-F238E27FC236}">
                  <a16:creationId xmlns:a16="http://schemas.microsoft.com/office/drawing/2014/main" id="{89377727-B911-742F-AB92-1FA520CA7CAF}"/>
                </a:ext>
              </a:extLst>
            </p:cNvPr>
            <p:cNvPicPr>
              <a:picLocks noChangeAspect="1"/>
            </p:cNvPicPr>
            <p:nvPr/>
          </p:nvPicPr>
          <p:blipFill>
            <a:blip r:embed="rId3"/>
            <a:stretch>
              <a:fillRect/>
            </a:stretch>
          </p:blipFill>
          <p:spPr>
            <a:xfrm>
              <a:off x="3822649" y="2768315"/>
              <a:ext cx="5067300" cy="2654300"/>
            </a:xfrm>
            <a:prstGeom prst="rect">
              <a:avLst/>
            </a:prstGeom>
          </p:spPr>
        </p:pic>
      </p:grpSp>
      <p:sp>
        <p:nvSpPr>
          <p:cNvPr id="23" name="Content Placeholder 22">
            <a:extLst>
              <a:ext uri="{FF2B5EF4-FFF2-40B4-BE49-F238E27FC236}">
                <a16:creationId xmlns:a16="http://schemas.microsoft.com/office/drawing/2014/main" id="{F0B03565-94DE-8FC4-3F08-F79640ADA032}"/>
              </a:ext>
            </a:extLst>
          </p:cNvPr>
          <p:cNvSpPr>
            <a:spLocks noGrp="1"/>
          </p:cNvSpPr>
          <p:nvPr>
            <p:ph idx="1"/>
          </p:nvPr>
        </p:nvSpPr>
        <p:spPr>
          <a:xfrm>
            <a:off x="838200" y="1506781"/>
            <a:ext cx="10515600" cy="931374"/>
          </a:xfrm>
        </p:spPr>
        <p:txBody>
          <a:bodyPr>
            <a:norm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Step #2: Change all necessary variables to be </a:t>
            </a:r>
            <a:r>
              <a:rPr lang="en-US" sz="2400" i="1" dirty="0">
                <a:latin typeface="Verdana" panose="020B0604030504040204" pitchFamily="34" charset="0"/>
                <a:ea typeface="Verdana" panose="020B0604030504040204" pitchFamily="34" charset="0"/>
                <a:cs typeface="Verdana" panose="020B0604030504040204" pitchFamily="34" charset="0"/>
              </a:rPr>
              <a:t>type(</a:t>
            </a:r>
            <a:r>
              <a:rPr lang="en-US" sz="2400" i="1" dirty="0" err="1">
                <a:latin typeface="Verdana" panose="020B0604030504040204" pitchFamily="34" charset="0"/>
                <a:ea typeface="Verdana" panose="020B0604030504040204" pitchFamily="34" charset="0"/>
                <a:cs typeface="Verdana" panose="020B0604030504040204" pitchFamily="34" charset="0"/>
              </a:rPr>
              <a:t>hyperdual</a:t>
            </a:r>
            <a:r>
              <a:rPr lang="en-US" sz="2400" i="1" dirty="0">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 starting from </a:t>
            </a:r>
            <a:r>
              <a:rPr lang="en-US" sz="2400" i="1" dirty="0">
                <a:latin typeface="Verdana" panose="020B0604030504040204" pitchFamily="34" charset="0"/>
                <a:ea typeface="Verdana" panose="020B0604030504040204" pitchFamily="34" charset="0"/>
                <a:cs typeface="Verdana" panose="020B0604030504040204" pitchFamily="34" charset="0"/>
              </a:rPr>
              <a:t>CGRID</a:t>
            </a: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14">
            <a:extLst>
              <a:ext uri="{FF2B5EF4-FFF2-40B4-BE49-F238E27FC236}">
                <a16:creationId xmlns:a16="http://schemas.microsoft.com/office/drawing/2014/main" id="{76EF7291-5DF0-5525-C571-7E4377DFF615}"/>
              </a:ext>
            </a:extLst>
          </p:cNvPr>
          <p:cNvGraphicFramePr>
            <a:graphicFrameLocks/>
          </p:cNvGraphicFramePr>
          <p:nvPr>
            <p:extLst>
              <p:ext uri="{D42A27DB-BD31-4B8C-83A1-F6EECF244321}">
                <p14:modId xmlns:p14="http://schemas.microsoft.com/office/powerpoint/2010/main" val="2681084997"/>
              </p:ext>
            </p:extLst>
          </p:nvPr>
        </p:nvGraphicFramePr>
        <p:xfrm>
          <a:off x="8436078" y="3008223"/>
          <a:ext cx="1109271" cy="2966720"/>
        </p:xfrm>
        <a:graphic>
          <a:graphicData uri="http://schemas.openxmlformats.org/drawingml/2006/table">
            <a:tbl>
              <a:tblPr bandRow="1">
                <a:tableStyleId>{5C22544A-7EE6-4342-B048-85BDC9FD1C3A}</a:tableStyleId>
              </a:tblPr>
              <a:tblGrid>
                <a:gridCol w="1109271">
                  <a:extLst>
                    <a:ext uri="{9D8B030D-6E8A-4147-A177-3AD203B41FA5}">
                      <a16:colId xmlns:a16="http://schemas.microsoft.com/office/drawing/2014/main" val="2347997257"/>
                    </a:ext>
                  </a:extLst>
                </a:gridCol>
              </a:tblGrid>
              <a:tr h="370840">
                <a:tc>
                  <a:txBody>
                    <a:bodyPr/>
                    <a:lstStyle/>
                    <a:p>
                      <a:pPr algn="ctr"/>
                      <a:r>
                        <a:rPr lang="en-US" dirty="0">
                          <a:solidFill>
                            <a:schemeClr val="bg1"/>
                          </a:solidFill>
                        </a:rPr>
                        <a:t>VDIFF</a:t>
                      </a:r>
                    </a:p>
                  </a:txBody>
                  <a:tcPr>
                    <a:solidFill>
                      <a:schemeClr val="tx1"/>
                    </a:solidFill>
                  </a:tcPr>
                </a:tc>
                <a:extLst>
                  <a:ext uri="{0D108BD9-81ED-4DB2-BD59-A6C34878D82A}">
                    <a16:rowId xmlns:a16="http://schemas.microsoft.com/office/drawing/2014/main" val="4008428578"/>
                  </a:ext>
                </a:extLst>
              </a:tr>
              <a:tr h="370840">
                <a:tc>
                  <a:txBody>
                    <a:bodyPr/>
                    <a:lstStyle/>
                    <a:p>
                      <a:pPr algn="ctr"/>
                      <a:r>
                        <a:rPr lang="en-US" dirty="0">
                          <a:solidFill>
                            <a:schemeClr val="bg1"/>
                          </a:solidFill>
                        </a:rPr>
                        <a:t>HADV</a:t>
                      </a:r>
                    </a:p>
                  </a:txBody>
                  <a:tcPr>
                    <a:solidFill>
                      <a:schemeClr val="tx1"/>
                    </a:solidFill>
                  </a:tcPr>
                </a:tc>
                <a:extLst>
                  <a:ext uri="{0D108BD9-81ED-4DB2-BD59-A6C34878D82A}">
                    <a16:rowId xmlns:a16="http://schemas.microsoft.com/office/drawing/2014/main" val="2615416363"/>
                  </a:ext>
                </a:extLst>
              </a:tr>
              <a:tr h="370840">
                <a:tc>
                  <a:txBody>
                    <a:bodyPr/>
                    <a:lstStyle/>
                    <a:p>
                      <a:pPr algn="ctr"/>
                      <a:r>
                        <a:rPr lang="en-US" dirty="0">
                          <a:solidFill>
                            <a:schemeClr val="bg1"/>
                          </a:solidFill>
                        </a:rPr>
                        <a:t>ZADV</a:t>
                      </a:r>
                    </a:p>
                  </a:txBody>
                  <a:tcPr>
                    <a:solidFill>
                      <a:schemeClr val="tx1"/>
                    </a:solidFill>
                  </a:tcPr>
                </a:tc>
                <a:extLst>
                  <a:ext uri="{0D108BD9-81ED-4DB2-BD59-A6C34878D82A}">
                    <a16:rowId xmlns:a16="http://schemas.microsoft.com/office/drawing/2014/main" val="2420325497"/>
                  </a:ext>
                </a:extLst>
              </a:tr>
              <a:tr h="370840">
                <a:tc>
                  <a:txBody>
                    <a:bodyPr/>
                    <a:lstStyle/>
                    <a:p>
                      <a:pPr algn="ctr"/>
                      <a:r>
                        <a:rPr lang="en-US" dirty="0">
                          <a:solidFill>
                            <a:schemeClr val="bg1"/>
                          </a:solidFill>
                        </a:rPr>
                        <a:t>HDIFF</a:t>
                      </a:r>
                    </a:p>
                  </a:txBody>
                  <a:tcPr>
                    <a:solidFill>
                      <a:schemeClr val="tx1"/>
                    </a:solidFill>
                  </a:tcPr>
                </a:tc>
                <a:extLst>
                  <a:ext uri="{0D108BD9-81ED-4DB2-BD59-A6C34878D82A}">
                    <a16:rowId xmlns:a16="http://schemas.microsoft.com/office/drawing/2014/main" val="3379185331"/>
                  </a:ext>
                </a:extLst>
              </a:tr>
              <a:tr h="370840">
                <a:tc>
                  <a:txBody>
                    <a:bodyPr/>
                    <a:lstStyle/>
                    <a:p>
                      <a:pPr algn="ctr"/>
                      <a:r>
                        <a:rPr lang="en-US" dirty="0">
                          <a:solidFill>
                            <a:schemeClr val="bg1"/>
                          </a:solidFill>
                        </a:rPr>
                        <a:t>PHOT</a:t>
                      </a:r>
                    </a:p>
                  </a:txBody>
                  <a:tcPr>
                    <a:solidFill>
                      <a:schemeClr val="tx1"/>
                    </a:solidFill>
                  </a:tcPr>
                </a:tc>
                <a:extLst>
                  <a:ext uri="{0D108BD9-81ED-4DB2-BD59-A6C34878D82A}">
                    <a16:rowId xmlns:a16="http://schemas.microsoft.com/office/drawing/2014/main" val="4205631710"/>
                  </a:ext>
                </a:extLst>
              </a:tr>
              <a:tr h="370840">
                <a:tc>
                  <a:txBody>
                    <a:bodyPr/>
                    <a:lstStyle/>
                    <a:p>
                      <a:pPr algn="ctr"/>
                      <a:r>
                        <a:rPr lang="en-US" dirty="0">
                          <a:solidFill>
                            <a:schemeClr val="bg1"/>
                          </a:solidFill>
                        </a:rPr>
                        <a:t>CLDPROC</a:t>
                      </a:r>
                    </a:p>
                  </a:txBody>
                  <a:tcPr>
                    <a:solidFill>
                      <a:schemeClr val="tx1"/>
                    </a:solidFill>
                  </a:tcPr>
                </a:tc>
                <a:extLst>
                  <a:ext uri="{0D108BD9-81ED-4DB2-BD59-A6C34878D82A}">
                    <a16:rowId xmlns:a16="http://schemas.microsoft.com/office/drawing/2014/main" val="1434629173"/>
                  </a:ext>
                </a:extLst>
              </a:tr>
              <a:tr h="370840">
                <a:tc>
                  <a:txBody>
                    <a:bodyPr/>
                    <a:lstStyle/>
                    <a:p>
                      <a:pPr algn="ctr"/>
                      <a:r>
                        <a:rPr lang="en-US" dirty="0">
                          <a:solidFill>
                            <a:schemeClr val="bg1"/>
                          </a:solidFill>
                        </a:rPr>
                        <a:t>CHEM</a:t>
                      </a:r>
                    </a:p>
                  </a:txBody>
                  <a:tcPr>
                    <a:solidFill>
                      <a:schemeClr val="tx1"/>
                    </a:solidFill>
                  </a:tcPr>
                </a:tc>
                <a:extLst>
                  <a:ext uri="{0D108BD9-81ED-4DB2-BD59-A6C34878D82A}">
                    <a16:rowId xmlns:a16="http://schemas.microsoft.com/office/drawing/2014/main" val="1105696389"/>
                  </a:ext>
                </a:extLst>
              </a:tr>
              <a:tr h="370840">
                <a:tc>
                  <a:txBody>
                    <a:bodyPr/>
                    <a:lstStyle/>
                    <a:p>
                      <a:pPr algn="ctr"/>
                      <a:r>
                        <a:rPr lang="en-US" dirty="0">
                          <a:solidFill>
                            <a:schemeClr val="bg1"/>
                          </a:solidFill>
                        </a:rPr>
                        <a:t>AERO</a:t>
                      </a:r>
                    </a:p>
                  </a:txBody>
                  <a:tcPr>
                    <a:solidFill>
                      <a:schemeClr val="tx1"/>
                    </a:solidFill>
                  </a:tcPr>
                </a:tc>
                <a:extLst>
                  <a:ext uri="{0D108BD9-81ED-4DB2-BD59-A6C34878D82A}">
                    <a16:rowId xmlns:a16="http://schemas.microsoft.com/office/drawing/2014/main" val="2639621884"/>
                  </a:ext>
                </a:extLst>
              </a:tr>
            </a:tbl>
          </a:graphicData>
        </a:graphic>
      </p:graphicFrame>
      <p:sp>
        <p:nvSpPr>
          <p:cNvPr id="5" name="Rectangle 4">
            <a:extLst>
              <a:ext uri="{FF2B5EF4-FFF2-40B4-BE49-F238E27FC236}">
                <a16:creationId xmlns:a16="http://schemas.microsoft.com/office/drawing/2014/main" id="{5D92D39F-F2F8-4359-A1DB-3BCBD3F53539}"/>
              </a:ext>
            </a:extLst>
          </p:cNvPr>
          <p:cNvSpPr/>
          <p:nvPr/>
        </p:nvSpPr>
        <p:spPr>
          <a:xfrm>
            <a:off x="8189264" y="2855872"/>
            <a:ext cx="1594884" cy="333431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a:extLst>
              <a:ext uri="{FF2B5EF4-FFF2-40B4-BE49-F238E27FC236}">
                <a16:creationId xmlns:a16="http://schemas.microsoft.com/office/drawing/2014/main" id="{8C3DF60A-5690-B862-3734-469094814813}"/>
              </a:ext>
            </a:extLst>
          </p:cNvPr>
          <p:cNvCxnSpPr>
            <a:cxnSpLocks/>
            <a:stCxn id="17" idx="3"/>
          </p:cNvCxnSpPr>
          <p:nvPr/>
        </p:nvCxnSpPr>
        <p:spPr>
          <a:xfrm flipV="1">
            <a:off x="6505354" y="3162411"/>
            <a:ext cx="1930724" cy="1520738"/>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1C526CFD-C1DB-0FCE-085A-F89CB2CE2E4D}"/>
              </a:ext>
            </a:extLst>
          </p:cNvPr>
          <p:cNvCxnSpPr>
            <a:cxnSpLocks/>
            <a:stCxn id="17" idx="3"/>
          </p:cNvCxnSpPr>
          <p:nvPr/>
        </p:nvCxnSpPr>
        <p:spPr>
          <a:xfrm flipV="1">
            <a:off x="6505354" y="3567031"/>
            <a:ext cx="1930724" cy="1116118"/>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40D3295B-5A08-86FF-83BE-B51A2A3594EB}"/>
              </a:ext>
            </a:extLst>
          </p:cNvPr>
          <p:cNvCxnSpPr>
            <a:cxnSpLocks/>
          </p:cNvCxnSpPr>
          <p:nvPr/>
        </p:nvCxnSpPr>
        <p:spPr>
          <a:xfrm flipV="1">
            <a:off x="6505354" y="3950237"/>
            <a:ext cx="1930724" cy="730202"/>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AC7634DF-6D4C-7B05-0AA2-979E389B3FC8}"/>
              </a:ext>
            </a:extLst>
          </p:cNvPr>
          <p:cNvCxnSpPr>
            <a:cxnSpLocks/>
            <a:stCxn id="17" idx="3"/>
          </p:cNvCxnSpPr>
          <p:nvPr/>
        </p:nvCxnSpPr>
        <p:spPr>
          <a:xfrm flipV="1">
            <a:off x="6505354" y="4315338"/>
            <a:ext cx="1930724" cy="367811"/>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64BBD561-BFC5-30D8-2C5B-59C3F192AE7B}"/>
              </a:ext>
            </a:extLst>
          </p:cNvPr>
          <p:cNvCxnSpPr>
            <a:cxnSpLocks/>
            <a:stCxn id="17" idx="3"/>
          </p:cNvCxnSpPr>
          <p:nvPr/>
        </p:nvCxnSpPr>
        <p:spPr>
          <a:xfrm>
            <a:off x="6505354" y="4683149"/>
            <a:ext cx="1930724" cy="12700"/>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064C022B-3B59-8064-99D8-E3D01BA4C84C}"/>
              </a:ext>
            </a:extLst>
          </p:cNvPr>
          <p:cNvCxnSpPr>
            <a:cxnSpLocks/>
            <a:stCxn id="17" idx="3"/>
          </p:cNvCxnSpPr>
          <p:nvPr/>
        </p:nvCxnSpPr>
        <p:spPr>
          <a:xfrm>
            <a:off x="6505354" y="4683149"/>
            <a:ext cx="1930724" cy="362391"/>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AF3545FA-C2B0-109D-D35B-7739DE0615CD}"/>
              </a:ext>
            </a:extLst>
          </p:cNvPr>
          <p:cNvCxnSpPr>
            <a:cxnSpLocks/>
            <a:stCxn id="17" idx="3"/>
          </p:cNvCxnSpPr>
          <p:nvPr/>
        </p:nvCxnSpPr>
        <p:spPr>
          <a:xfrm>
            <a:off x="6505354" y="4683149"/>
            <a:ext cx="1930724" cy="724256"/>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a:extLst>
              <a:ext uri="{FF2B5EF4-FFF2-40B4-BE49-F238E27FC236}">
                <a16:creationId xmlns:a16="http://schemas.microsoft.com/office/drawing/2014/main" id="{483011D9-407F-5E34-056D-5C36D0C89783}"/>
              </a:ext>
            </a:extLst>
          </p:cNvPr>
          <p:cNvCxnSpPr>
            <a:cxnSpLocks/>
            <a:stCxn id="17" idx="3"/>
          </p:cNvCxnSpPr>
          <p:nvPr/>
        </p:nvCxnSpPr>
        <p:spPr>
          <a:xfrm>
            <a:off x="6505354" y="4683149"/>
            <a:ext cx="1930724" cy="1092028"/>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58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6E0C-F22F-0F98-F8C7-4BA367DAC115}"/>
              </a:ext>
            </a:extLst>
          </p:cNvPr>
          <p:cNvSpPr>
            <a:spLocks noGrp="1"/>
          </p:cNvSpPr>
          <p:nvPr>
            <p:ph type="title"/>
          </p:nvPr>
        </p:nvSpPr>
        <p:spPr/>
        <p:txBody>
          <a:bodyPr>
            <a:normAutofit/>
          </a:bodyPr>
          <a:lstStyle/>
          <a:p>
            <a:r>
              <a:rPr lang="en-US" sz="2300" b="1" dirty="0"/>
              <a:t>Implementation of the </a:t>
            </a:r>
            <a:r>
              <a:rPr lang="en-US" sz="2300" b="1" dirty="0" err="1"/>
              <a:t>hyperdual</a:t>
            </a:r>
            <a:r>
              <a:rPr lang="en-US" sz="2300" b="1" dirty="0"/>
              <a:t>-step method in CMAQ</a:t>
            </a:r>
          </a:p>
        </p:txBody>
      </p:sp>
      <p:sp>
        <p:nvSpPr>
          <p:cNvPr id="4" name="Slide Number Placeholder 3">
            <a:extLst>
              <a:ext uri="{FF2B5EF4-FFF2-40B4-BE49-F238E27FC236}">
                <a16:creationId xmlns:a16="http://schemas.microsoft.com/office/drawing/2014/main" id="{05DE40DA-1FE6-64D3-3C8E-97E14ED45BB1}"/>
              </a:ext>
            </a:extLst>
          </p:cNvPr>
          <p:cNvSpPr>
            <a:spLocks noGrp="1"/>
          </p:cNvSpPr>
          <p:nvPr>
            <p:ph type="sldNum" sz="quarter" idx="12"/>
          </p:nvPr>
        </p:nvSpPr>
        <p:spPr/>
        <p:txBody>
          <a:bodyPr/>
          <a:lstStyle/>
          <a:p>
            <a:fld id="{70C6E6E3-0EB9-4659-BAB4-93F73962D3E0}" type="slidenum">
              <a:rPr lang="en-US" b="1" smtClean="0">
                <a:solidFill>
                  <a:schemeClr val="tx1"/>
                </a:solidFill>
              </a:rPr>
              <a:t>13</a:t>
            </a:fld>
            <a:endParaRPr lang="en-US" b="1" dirty="0">
              <a:solidFill>
                <a:schemeClr val="tx1"/>
              </a:solidFill>
            </a:endParaRPr>
          </a:p>
        </p:txBody>
      </p:sp>
      <p:grpSp>
        <p:nvGrpSpPr>
          <p:cNvPr id="27" name="Group 26">
            <a:extLst>
              <a:ext uri="{FF2B5EF4-FFF2-40B4-BE49-F238E27FC236}">
                <a16:creationId xmlns:a16="http://schemas.microsoft.com/office/drawing/2014/main" id="{0CD5AD16-2A76-7555-750A-B1806317DA7C}"/>
              </a:ext>
            </a:extLst>
          </p:cNvPr>
          <p:cNvGrpSpPr/>
          <p:nvPr/>
        </p:nvGrpSpPr>
        <p:grpSpPr>
          <a:xfrm>
            <a:off x="838200" y="2438155"/>
            <a:ext cx="5864036" cy="4054720"/>
            <a:chOff x="3524720" y="1506022"/>
            <a:chExt cx="5864036" cy="4054720"/>
          </a:xfrm>
        </p:grpSpPr>
        <p:sp>
          <p:nvSpPr>
            <p:cNvPr id="17" name="Rectangle 16">
              <a:extLst>
                <a:ext uri="{FF2B5EF4-FFF2-40B4-BE49-F238E27FC236}">
                  <a16:creationId xmlns:a16="http://schemas.microsoft.com/office/drawing/2014/main" id="{276FAAFC-9446-6C4C-E064-E401CA1A584C}"/>
                </a:ext>
              </a:extLst>
            </p:cNvPr>
            <p:cNvSpPr/>
            <p:nvPr/>
          </p:nvSpPr>
          <p:spPr>
            <a:xfrm>
              <a:off x="3524720" y="1941290"/>
              <a:ext cx="5667154" cy="3619452"/>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6C2E2D9-6031-2A83-1DE4-2CC8F27B3326}"/>
                </a:ext>
              </a:extLst>
            </p:cNvPr>
            <p:cNvSpPr txBox="1"/>
            <p:nvPr/>
          </p:nvSpPr>
          <p:spPr>
            <a:xfrm>
              <a:off x="5711571" y="1506022"/>
              <a:ext cx="1289456" cy="369332"/>
            </a:xfrm>
            <a:prstGeom prst="rect">
              <a:avLst/>
            </a:prstGeom>
            <a:noFill/>
          </p:spPr>
          <p:txBody>
            <a:bodyPr wrap="none" rtlCol="0">
              <a:spAutoFit/>
            </a:bodyPr>
            <a:lstStyle/>
            <a:p>
              <a:r>
                <a:rPr lang="en-US" b="1" dirty="0">
                  <a:solidFill>
                    <a:srgbClr val="7030A0"/>
                  </a:solidFill>
                </a:rPr>
                <a:t>HDMod.f90</a:t>
              </a:r>
            </a:p>
          </p:txBody>
        </p:sp>
        <p:sp>
          <p:nvSpPr>
            <p:cNvPr id="20" name="TextBox 19">
              <a:extLst>
                <a:ext uri="{FF2B5EF4-FFF2-40B4-BE49-F238E27FC236}">
                  <a16:creationId xmlns:a16="http://schemas.microsoft.com/office/drawing/2014/main" id="{EB9AC279-F3F3-A4F6-38EA-5A9582AA0119}"/>
                </a:ext>
              </a:extLst>
            </p:cNvPr>
            <p:cNvSpPr txBox="1"/>
            <p:nvPr/>
          </p:nvSpPr>
          <p:spPr>
            <a:xfrm>
              <a:off x="3629644" y="2024969"/>
              <a:ext cx="5759112" cy="646331"/>
            </a:xfrm>
            <a:prstGeom prst="rect">
              <a:avLst/>
            </a:prstGeom>
            <a:noFill/>
          </p:spPr>
          <p:txBody>
            <a:bodyPr wrap="square" rtlCol="0">
              <a:spAutoFit/>
            </a:bodyPr>
            <a:lstStyle/>
            <a:p>
              <a:r>
                <a:rPr lang="en-US" b="1" dirty="0">
                  <a:solidFill>
                    <a:srgbClr val="7030A0"/>
                  </a:solidFill>
                </a:rPr>
                <a:t>Defines a new type: </a:t>
              </a:r>
              <a:r>
                <a:rPr lang="en-US" b="1" i="1" dirty="0">
                  <a:solidFill>
                    <a:srgbClr val="7030A0"/>
                  </a:solidFill>
                </a:rPr>
                <a:t>type(</a:t>
              </a:r>
              <a:r>
                <a:rPr lang="en-US" b="1" i="1" dirty="0" err="1">
                  <a:solidFill>
                    <a:srgbClr val="7030A0"/>
                  </a:solidFill>
                </a:rPr>
                <a:t>hyperdual</a:t>
              </a:r>
              <a:r>
                <a:rPr lang="en-US" b="1" i="1" dirty="0">
                  <a:solidFill>
                    <a:srgbClr val="7030A0"/>
                  </a:solidFill>
                </a:rPr>
                <a:t>) </a:t>
              </a:r>
              <a:r>
                <a:rPr lang="en-US" b="1" dirty="0">
                  <a:solidFill>
                    <a:srgbClr val="7030A0"/>
                  </a:solidFill>
                </a:rPr>
                <a:t>and all </a:t>
              </a:r>
              <a:r>
                <a:rPr lang="en-US" b="1" dirty="0" err="1">
                  <a:solidFill>
                    <a:srgbClr val="7030A0"/>
                  </a:solidFill>
                </a:rPr>
                <a:t>hyperdual</a:t>
              </a:r>
              <a:r>
                <a:rPr lang="en-US" b="1" dirty="0">
                  <a:solidFill>
                    <a:srgbClr val="7030A0"/>
                  </a:solidFill>
                </a:rPr>
                <a:t> mathematical operations</a:t>
              </a:r>
              <a:r>
                <a:rPr lang="zh-CN" altLang="en-US" b="1" dirty="0">
                  <a:solidFill>
                    <a:srgbClr val="7030A0"/>
                  </a:solidFill>
                </a:rPr>
                <a:t> </a:t>
              </a:r>
              <a:r>
                <a:rPr lang="en-US" altLang="zh-CN" b="1" dirty="0">
                  <a:solidFill>
                    <a:srgbClr val="7030A0"/>
                  </a:solidFill>
                </a:rPr>
                <a:t>used in CMAQ</a:t>
              </a:r>
              <a:endParaRPr lang="en-US" b="1" dirty="0">
                <a:solidFill>
                  <a:srgbClr val="7030A0"/>
                </a:solidFill>
              </a:endParaRPr>
            </a:p>
          </p:txBody>
        </p:sp>
        <p:pic>
          <p:nvPicPr>
            <p:cNvPr id="21" name="Picture 20">
              <a:extLst>
                <a:ext uri="{FF2B5EF4-FFF2-40B4-BE49-F238E27FC236}">
                  <a16:creationId xmlns:a16="http://schemas.microsoft.com/office/drawing/2014/main" id="{89377727-B911-742F-AB92-1FA520CA7CAF}"/>
                </a:ext>
              </a:extLst>
            </p:cNvPr>
            <p:cNvPicPr>
              <a:picLocks noChangeAspect="1"/>
            </p:cNvPicPr>
            <p:nvPr/>
          </p:nvPicPr>
          <p:blipFill>
            <a:blip r:embed="rId3"/>
            <a:stretch>
              <a:fillRect/>
            </a:stretch>
          </p:blipFill>
          <p:spPr>
            <a:xfrm>
              <a:off x="3822649" y="2768315"/>
              <a:ext cx="5067300" cy="2654300"/>
            </a:xfrm>
            <a:prstGeom prst="rect">
              <a:avLst/>
            </a:prstGeom>
          </p:spPr>
        </p:pic>
      </p:grpSp>
      <p:sp>
        <p:nvSpPr>
          <p:cNvPr id="23" name="Content Placeholder 22">
            <a:extLst>
              <a:ext uri="{FF2B5EF4-FFF2-40B4-BE49-F238E27FC236}">
                <a16:creationId xmlns:a16="http://schemas.microsoft.com/office/drawing/2014/main" id="{F0B03565-94DE-8FC4-3F08-F79640ADA032}"/>
              </a:ext>
            </a:extLst>
          </p:cNvPr>
          <p:cNvSpPr>
            <a:spLocks noGrp="1"/>
          </p:cNvSpPr>
          <p:nvPr>
            <p:ph idx="1"/>
          </p:nvPr>
        </p:nvSpPr>
        <p:spPr>
          <a:xfrm>
            <a:off x="838200" y="1506781"/>
            <a:ext cx="10515600" cy="931374"/>
          </a:xfrm>
        </p:spPr>
        <p:txBody>
          <a:bodyPr>
            <a:norm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Step #2: Change all necessary variables to be </a:t>
            </a:r>
            <a:r>
              <a:rPr lang="en-US" sz="2400" i="1" dirty="0">
                <a:latin typeface="Verdana" panose="020B0604030504040204" pitchFamily="34" charset="0"/>
                <a:ea typeface="Verdana" panose="020B0604030504040204" pitchFamily="34" charset="0"/>
                <a:cs typeface="Verdana" panose="020B0604030504040204" pitchFamily="34" charset="0"/>
              </a:rPr>
              <a:t>type(</a:t>
            </a:r>
            <a:r>
              <a:rPr lang="en-US" sz="2400" i="1" dirty="0" err="1">
                <a:latin typeface="Verdana" panose="020B0604030504040204" pitchFamily="34" charset="0"/>
                <a:ea typeface="Verdana" panose="020B0604030504040204" pitchFamily="34" charset="0"/>
                <a:cs typeface="Verdana" panose="020B0604030504040204" pitchFamily="34" charset="0"/>
              </a:rPr>
              <a:t>hyperdual</a:t>
            </a:r>
            <a:r>
              <a:rPr lang="en-US" sz="2400" i="1" dirty="0">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 starting from </a:t>
            </a:r>
            <a:r>
              <a:rPr lang="en-US" sz="2400" i="1" dirty="0">
                <a:latin typeface="Verdana" panose="020B0604030504040204" pitchFamily="34" charset="0"/>
                <a:ea typeface="Verdana" panose="020B0604030504040204" pitchFamily="34" charset="0"/>
                <a:cs typeface="Verdana" panose="020B0604030504040204" pitchFamily="34" charset="0"/>
              </a:rPr>
              <a:t>CGRID</a:t>
            </a: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14">
            <a:extLst>
              <a:ext uri="{FF2B5EF4-FFF2-40B4-BE49-F238E27FC236}">
                <a16:creationId xmlns:a16="http://schemas.microsoft.com/office/drawing/2014/main" id="{76EF7291-5DF0-5525-C571-7E4377DFF615}"/>
              </a:ext>
            </a:extLst>
          </p:cNvPr>
          <p:cNvGraphicFramePr>
            <a:graphicFrameLocks/>
          </p:cNvGraphicFramePr>
          <p:nvPr>
            <p:extLst>
              <p:ext uri="{D42A27DB-BD31-4B8C-83A1-F6EECF244321}">
                <p14:modId xmlns:p14="http://schemas.microsoft.com/office/powerpoint/2010/main" val="2788652149"/>
              </p:ext>
            </p:extLst>
          </p:nvPr>
        </p:nvGraphicFramePr>
        <p:xfrm>
          <a:off x="8436078" y="3008223"/>
          <a:ext cx="1109271" cy="2966720"/>
        </p:xfrm>
        <a:graphic>
          <a:graphicData uri="http://schemas.openxmlformats.org/drawingml/2006/table">
            <a:tbl>
              <a:tblPr bandRow="1">
                <a:tableStyleId>{5C22544A-7EE6-4342-B048-85BDC9FD1C3A}</a:tableStyleId>
              </a:tblPr>
              <a:tblGrid>
                <a:gridCol w="1109271">
                  <a:extLst>
                    <a:ext uri="{9D8B030D-6E8A-4147-A177-3AD203B41FA5}">
                      <a16:colId xmlns:a16="http://schemas.microsoft.com/office/drawing/2014/main" val="2347997257"/>
                    </a:ext>
                  </a:extLst>
                </a:gridCol>
              </a:tblGrid>
              <a:tr h="370840">
                <a:tc>
                  <a:txBody>
                    <a:bodyPr/>
                    <a:lstStyle/>
                    <a:p>
                      <a:pPr algn="ctr"/>
                      <a:r>
                        <a:rPr lang="en-US" dirty="0">
                          <a:solidFill>
                            <a:schemeClr val="bg1"/>
                          </a:solidFill>
                        </a:rPr>
                        <a:t>VDIFF</a:t>
                      </a:r>
                    </a:p>
                  </a:txBody>
                  <a:tcPr>
                    <a:solidFill>
                      <a:srgbClr val="7030A0"/>
                    </a:solidFill>
                  </a:tcPr>
                </a:tc>
                <a:extLst>
                  <a:ext uri="{0D108BD9-81ED-4DB2-BD59-A6C34878D82A}">
                    <a16:rowId xmlns:a16="http://schemas.microsoft.com/office/drawing/2014/main" val="4008428578"/>
                  </a:ext>
                </a:extLst>
              </a:tr>
              <a:tr h="370840">
                <a:tc>
                  <a:txBody>
                    <a:bodyPr/>
                    <a:lstStyle/>
                    <a:p>
                      <a:pPr algn="ctr"/>
                      <a:r>
                        <a:rPr lang="en-US" dirty="0">
                          <a:solidFill>
                            <a:schemeClr val="bg1"/>
                          </a:solidFill>
                        </a:rPr>
                        <a:t>HADV</a:t>
                      </a:r>
                    </a:p>
                  </a:txBody>
                  <a:tcPr>
                    <a:solidFill>
                      <a:srgbClr val="7030A0"/>
                    </a:solidFill>
                  </a:tcPr>
                </a:tc>
                <a:extLst>
                  <a:ext uri="{0D108BD9-81ED-4DB2-BD59-A6C34878D82A}">
                    <a16:rowId xmlns:a16="http://schemas.microsoft.com/office/drawing/2014/main" val="2615416363"/>
                  </a:ext>
                </a:extLst>
              </a:tr>
              <a:tr h="370840">
                <a:tc>
                  <a:txBody>
                    <a:bodyPr/>
                    <a:lstStyle/>
                    <a:p>
                      <a:pPr algn="ctr"/>
                      <a:r>
                        <a:rPr lang="en-US" dirty="0">
                          <a:solidFill>
                            <a:schemeClr val="bg1"/>
                          </a:solidFill>
                        </a:rPr>
                        <a:t>ZADV</a:t>
                      </a:r>
                    </a:p>
                  </a:txBody>
                  <a:tcPr>
                    <a:solidFill>
                      <a:srgbClr val="7030A0"/>
                    </a:solidFill>
                  </a:tcPr>
                </a:tc>
                <a:extLst>
                  <a:ext uri="{0D108BD9-81ED-4DB2-BD59-A6C34878D82A}">
                    <a16:rowId xmlns:a16="http://schemas.microsoft.com/office/drawing/2014/main" val="2420325497"/>
                  </a:ext>
                </a:extLst>
              </a:tr>
              <a:tr h="370840">
                <a:tc>
                  <a:txBody>
                    <a:bodyPr/>
                    <a:lstStyle/>
                    <a:p>
                      <a:pPr algn="ctr"/>
                      <a:r>
                        <a:rPr lang="en-US" dirty="0">
                          <a:solidFill>
                            <a:schemeClr val="bg1"/>
                          </a:solidFill>
                        </a:rPr>
                        <a:t>HDIFF</a:t>
                      </a:r>
                    </a:p>
                  </a:txBody>
                  <a:tcPr>
                    <a:solidFill>
                      <a:srgbClr val="7030A0"/>
                    </a:solidFill>
                  </a:tcPr>
                </a:tc>
                <a:extLst>
                  <a:ext uri="{0D108BD9-81ED-4DB2-BD59-A6C34878D82A}">
                    <a16:rowId xmlns:a16="http://schemas.microsoft.com/office/drawing/2014/main" val="3379185331"/>
                  </a:ext>
                </a:extLst>
              </a:tr>
              <a:tr h="370840">
                <a:tc>
                  <a:txBody>
                    <a:bodyPr/>
                    <a:lstStyle/>
                    <a:p>
                      <a:pPr algn="ctr"/>
                      <a:r>
                        <a:rPr lang="en-US" dirty="0">
                          <a:solidFill>
                            <a:schemeClr val="bg1"/>
                          </a:solidFill>
                        </a:rPr>
                        <a:t>PHOT</a:t>
                      </a:r>
                    </a:p>
                  </a:txBody>
                  <a:tcPr>
                    <a:solidFill>
                      <a:srgbClr val="7030A0"/>
                    </a:solidFill>
                  </a:tcPr>
                </a:tc>
                <a:extLst>
                  <a:ext uri="{0D108BD9-81ED-4DB2-BD59-A6C34878D82A}">
                    <a16:rowId xmlns:a16="http://schemas.microsoft.com/office/drawing/2014/main" val="4205631710"/>
                  </a:ext>
                </a:extLst>
              </a:tr>
              <a:tr h="370840">
                <a:tc>
                  <a:txBody>
                    <a:bodyPr/>
                    <a:lstStyle/>
                    <a:p>
                      <a:pPr algn="ctr"/>
                      <a:r>
                        <a:rPr lang="en-US" dirty="0">
                          <a:solidFill>
                            <a:schemeClr val="bg1"/>
                          </a:solidFill>
                        </a:rPr>
                        <a:t>CLDPROC</a:t>
                      </a:r>
                    </a:p>
                  </a:txBody>
                  <a:tcPr>
                    <a:solidFill>
                      <a:srgbClr val="7030A0"/>
                    </a:solidFill>
                  </a:tcPr>
                </a:tc>
                <a:extLst>
                  <a:ext uri="{0D108BD9-81ED-4DB2-BD59-A6C34878D82A}">
                    <a16:rowId xmlns:a16="http://schemas.microsoft.com/office/drawing/2014/main" val="1434629173"/>
                  </a:ext>
                </a:extLst>
              </a:tr>
              <a:tr h="370840">
                <a:tc>
                  <a:txBody>
                    <a:bodyPr/>
                    <a:lstStyle/>
                    <a:p>
                      <a:pPr algn="ctr"/>
                      <a:r>
                        <a:rPr lang="en-US" dirty="0">
                          <a:solidFill>
                            <a:schemeClr val="bg1"/>
                          </a:solidFill>
                        </a:rPr>
                        <a:t>CHEM</a:t>
                      </a:r>
                    </a:p>
                  </a:txBody>
                  <a:tcPr>
                    <a:solidFill>
                      <a:srgbClr val="7030A0"/>
                    </a:solidFill>
                  </a:tcPr>
                </a:tc>
                <a:extLst>
                  <a:ext uri="{0D108BD9-81ED-4DB2-BD59-A6C34878D82A}">
                    <a16:rowId xmlns:a16="http://schemas.microsoft.com/office/drawing/2014/main" val="1105696389"/>
                  </a:ext>
                </a:extLst>
              </a:tr>
              <a:tr h="370840">
                <a:tc>
                  <a:txBody>
                    <a:bodyPr/>
                    <a:lstStyle/>
                    <a:p>
                      <a:pPr algn="ctr"/>
                      <a:r>
                        <a:rPr lang="en-US" dirty="0">
                          <a:solidFill>
                            <a:schemeClr val="bg1"/>
                          </a:solidFill>
                        </a:rPr>
                        <a:t>AERO</a:t>
                      </a:r>
                    </a:p>
                  </a:txBody>
                  <a:tcPr>
                    <a:solidFill>
                      <a:srgbClr val="7030A0"/>
                    </a:solidFill>
                  </a:tcPr>
                </a:tc>
                <a:extLst>
                  <a:ext uri="{0D108BD9-81ED-4DB2-BD59-A6C34878D82A}">
                    <a16:rowId xmlns:a16="http://schemas.microsoft.com/office/drawing/2014/main" val="2639621884"/>
                  </a:ext>
                </a:extLst>
              </a:tr>
            </a:tbl>
          </a:graphicData>
        </a:graphic>
      </p:graphicFrame>
      <p:sp>
        <p:nvSpPr>
          <p:cNvPr id="5" name="Rectangle 4">
            <a:extLst>
              <a:ext uri="{FF2B5EF4-FFF2-40B4-BE49-F238E27FC236}">
                <a16:creationId xmlns:a16="http://schemas.microsoft.com/office/drawing/2014/main" id="{5D92D39F-F2F8-4359-A1DB-3BCBD3F53539}"/>
              </a:ext>
            </a:extLst>
          </p:cNvPr>
          <p:cNvSpPr/>
          <p:nvPr/>
        </p:nvSpPr>
        <p:spPr>
          <a:xfrm>
            <a:off x="8189264" y="2855872"/>
            <a:ext cx="1594884" cy="3334312"/>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cxnSp>
        <p:nvCxnSpPr>
          <p:cNvPr id="8" name="Curved Connector 7">
            <a:extLst>
              <a:ext uri="{FF2B5EF4-FFF2-40B4-BE49-F238E27FC236}">
                <a16:creationId xmlns:a16="http://schemas.microsoft.com/office/drawing/2014/main" id="{8C3DF60A-5690-B862-3734-469094814813}"/>
              </a:ext>
            </a:extLst>
          </p:cNvPr>
          <p:cNvCxnSpPr>
            <a:cxnSpLocks/>
            <a:stCxn id="17" idx="3"/>
          </p:cNvCxnSpPr>
          <p:nvPr/>
        </p:nvCxnSpPr>
        <p:spPr>
          <a:xfrm flipV="1">
            <a:off x="6505354" y="3162411"/>
            <a:ext cx="1930724" cy="1520738"/>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1C526CFD-C1DB-0FCE-085A-F89CB2CE2E4D}"/>
              </a:ext>
            </a:extLst>
          </p:cNvPr>
          <p:cNvCxnSpPr>
            <a:cxnSpLocks/>
            <a:stCxn id="17" idx="3"/>
          </p:cNvCxnSpPr>
          <p:nvPr/>
        </p:nvCxnSpPr>
        <p:spPr>
          <a:xfrm flipV="1">
            <a:off x="6505354" y="3567031"/>
            <a:ext cx="1930724" cy="1116118"/>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40D3295B-5A08-86FF-83BE-B51A2A3594EB}"/>
              </a:ext>
            </a:extLst>
          </p:cNvPr>
          <p:cNvCxnSpPr>
            <a:cxnSpLocks/>
          </p:cNvCxnSpPr>
          <p:nvPr/>
        </p:nvCxnSpPr>
        <p:spPr>
          <a:xfrm flipV="1">
            <a:off x="6505354" y="3950237"/>
            <a:ext cx="1930724" cy="730202"/>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AC7634DF-6D4C-7B05-0AA2-979E389B3FC8}"/>
              </a:ext>
            </a:extLst>
          </p:cNvPr>
          <p:cNvCxnSpPr>
            <a:cxnSpLocks/>
            <a:stCxn id="17" idx="3"/>
          </p:cNvCxnSpPr>
          <p:nvPr/>
        </p:nvCxnSpPr>
        <p:spPr>
          <a:xfrm flipV="1">
            <a:off x="6505354" y="4315338"/>
            <a:ext cx="1930724" cy="367811"/>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64BBD561-BFC5-30D8-2C5B-59C3F192AE7B}"/>
              </a:ext>
            </a:extLst>
          </p:cNvPr>
          <p:cNvCxnSpPr>
            <a:cxnSpLocks/>
            <a:stCxn id="17" idx="3"/>
          </p:cNvCxnSpPr>
          <p:nvPr/>
        </p:nvCxnSpPr>
        <p:spPr>
          <a:xfrm>
            <a:off x="6505354" y="4683149"/>
            <a:ext cx="1930724" cy="12700"/>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064C022B-3B59-8064-99D8-E3D01BA4C84C}"/>
              </a:ext>
            </a:extLst>
          </p:cNvPr>
          <p:cNvCxnSpPr>
            <a:cxnSpLocks/>
            <a:stCxn id="17" idx="3"/>
          </p:cNvCxnSpPr>
          <p:nvPr/>
        </p:nvCxnSpPr>
        <p:spPr>
          <a:xfrm>
            <a:off x="6505354" y="4683149"/>
            <a:ext cx="1930724" cy="362391"/>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AF3545FA-C2B0-109D-D35B-7739DE0615CD}"/>
              </a:ext>
            </a:extLst>
          </p:cNvPr>
          <p:cNvCxnSpPr>
            <a:cxnSpLocks/>
            <a:stCxn id="17" idx="3"/>
          </p:cNvCxnSpPr>
          <p:nvPr/>
        </p:nvCxnSpPr>
        <p:spPr>
          <a:xfrm>
            <a:off x="6505354" y="4683149"/>
            <a:ext cx="1930724" cy="724256"/>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a:extLst>
              <a:ext uri="{FF2B5EF4-FFF2-40B4-BE49-F238E27FC236}">
                <a16:creationId xmlns:a16="http://schemas.microsoft.com/office/drawing/2014/main" id="{483011D9-407F-5E34-056D-5C36D0C89783}"/>
              </a:ext>
            </a:extLst>
          </p:cNvPr>
          <p:cNvCxnSpPr>
            <a:cxnSpLocks/>
            <a:stCxn id="17" idx="3"/>
          </p:cNvCxnSpPr>
          <p:nvPr/>
        </p:nvCxnSpPr>
        <p:spPr>
          <a:xfrm>
            <a:off x="6505354" y="4683149"/>
            <a:ext cx="1930724" cy="1092028"/>
          </a:xfrm>
          <a:prstGeom prst="curved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61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6E0C-F22F-0F98-F8C7-4BA367DAC115}"/>
              </a:ext>
            </a:extLst>
          </p:cNvPr>
          <p:cNvSpPr>
            <a:spLocks noGrp="1"/>
          </p:cNvSpPr>
          <p:nvPr>
            <p:ph type="title"/>
          </p:nvPr>
        </p:nvSpPr>
        <p:spPr/>
        <p:txBody>
          <a:bodyPr>
            <a:normAutofit/>
          </a:bodyPr>
          <a:lstStyle/>
          <a:p>
            <a:r>
              <a:rPr lang="en-US" sz="2300" b="1" dirty="0"/>
              <a:t>Implementation of the </a:t>
            </a:r>
            <a:r>
              <a:rPr lang="en-US" sz="2300" b="1" dirty="0" err="1"/>
              <a:t>hyperdual</a:t>
            </a:r>
            <a:r>
              <a:rPr lang="en-US" sz="2300" b="1" dirty="0"/>
              <a:t>-step method in CMAQ</a:t>
            </a:r>
          </a:p>
        </p:txBody>
      </p:sp>
      <p:sp>
        <p:nvSpPr>
          <p:cNvPr id="4" name="Slide Number Placeholder 3">
            <a:extLst>
              <a:ext uri="{FF2B5EF4-FFF2-40B4-BE49-F238E27FC236}">
                <a16:creationId xmlns:a16="http://schemas.microsoft.com/office/drawing/2014/main" id="{05DE40DA-1FE6-64D3-3C8E-97E14ED45BB1}"/>
              </a:ext>
            </a:extLst>
          </p:cNvPr>
          <p:cNvSpPr>
            <a:spLocks noGrp="1"/>
          </p:cNvSpPr>
          <p:nvPr>
            <p:ph type="sldNum" sz="quarter" idx="12"/>
          </p:nvPr>
        </p:nvSpPr>
        <p:spPr/>
        <p:txBody>
          <a:bodyPr/>
          <a:lstStyle/>
          <a:p>
            <a:fld id="{70C6E6E3-0EB9-4659-BAB4-93F73962D3E0}" type="slidenum">
              <a:rPr lang="en-US" b="1" smtClean="0">
                <a:solidFill>
                  <a:schemeClr val="tx1"/>
                </a:solidFill>
              </a:rPr>
              <a:t>14</a:t>
            </a:fld>
            <a:endParaRPr lang="en-US" b="1" dirty="0">
              <a:solidFill>
                <a:schemeClr val="tx1"/>
              </a:solidFill>
            </a:endParaRPr>
          </a:p>
        </p:txBody>
      </p:sp>
      <p:sp>
        <p:nvSpPr>
          <p:cNvPr id="5" name="Content Placeholder 4">
            <a:extLst>
              <a:ext uri="{FF2B5EF4-FFF2-40B4-BE49-F238E27FC236}">
                <a16:creationId xmlns:a16="http://schemas.microsoft.com/office/drawing/2014/main" id="{3BA73F17-11D8-9C1E-904C-EEDE95136FB0}"/>
              </a:ext>
            </a:extLst>
          </p:cNvPr>
          <p:cNvSpPr>
            <a:spLocks noGrp="1"/>
          </p:cNvSpPr>
          <p:nvPr>
            <p:ph idx="1"/>
          </p:nvPr>
        </p:nvSpPr>
        <p:spPr>
          <a:xfrm>
            <a:off x="838200" y="4818061"/>
            <a:ext cx="10515600" cy="2039939"/>
          </a:xfrm>
        </p:spPr>
        <p:txBody>
          <a:bodyPr>
            <a:noAutofit/>
          </a:bodyPr>
          <a:lstStyle/>
          <a:p>
            <a:r>
              <a:rPr lang="en-US" sz="1900" i="1" dirty="0">
                <a:latin typeface="Verdana" panose="020B0604030504040204" pitchFamily="34" charset="0"/>
                <a:ea typeface="Verdana" panose="020B0604030504040204" pitchFamily="34" charset="0"/>
                <a:cs typeface="Verdana" panose="020B0604030504040204" pitchFamily="34" charset="0"/>
              </a:rPr>
              <a:t>“USE </a:t>
            </a:r>
            <a:r>
              <a:rPr lang="en-US" sz="1900" i="1" dirty="0" err="1">
                <a:latin typeface="Verdana" panose="020B0604030504040204" pitchFamily="34" charset="0"/>
                <a:ea typeface="Verdana" panose="020B0604030504040204" pitchFamily="34" charset="0"/>
                <a:cs typeface="Verdana" panose="020B0604030504040204" pitchFamily="34" charset="0"/>
              </a:rPr>
              <a:t>HDMod</a:t>
            </a:r>
            <a:r>
              <a:rPr lang="en-US" sz="1900" i="1" dirty="0">
                <a:latin typeface="Verdana" panose="020B0604030504040204" pitchFamily="34" charset="0"/>
                <a:ea typeface="Verdana" panose="020B0604030504040204" pitchFamily="34" charset="0"/>
                <a:cs typeface="Verdana" panose="020B0604030504040204" pitchFamily="34" charset="0"/>
              </a:rPr>
              <a:t>” </a:t>
            </a:r>
            <a:r>
              <a:rPr lang="en-US" sz="1900" dirty="0">
                <a:latin typeface="Verdana" panose="020B0604030504040204" pitchFamily="34" charset="0"/>
                <a:ea typeface="Verdana" panose="020B0604030504040204" pitchFamily="34" charset="0"/>
                <a:cs typeface="Verdana" panose="020B0604030504040204" pitchFamily="34" charset="0"/>
              </a:rPr>
              <a:t>has the </a:t>
            </a:r>
            <a:r>
              <a:rPr lang="en-US" sz="1900" dirty="0" err="1">
                <a:latin typeface="Verdana" panose="020B0604030504040204" pitchFamily="34" charset="0"/>
                <a:ea typeface="Verdana" panose="020B0604030504040204" pitchFamily="34" charset="0"/>
                <a:cs typeface="Verdana" panose="020B0604030504040204" pitchFamily="34" charset="0"/>
              </a:rPr>
              <a:t>hyperdual</a:t>
            </a:r>
            <a:r>
              <a:rPr lang="en-US" sz="1900" dirty="0">
                <a:latin typeface="Verdana" panose="020B0604030504040204" pitchFamily="34" charset="0"/>
                <a:ea typeface="Verdana" panose="020B0604030504040204" pitchFamily="34" charset="0"/>
                <a:cs typeface="Verdana" panose="020B0604030504040204" pitchFamily="34" charset="0"/>
              </a:rPr>
              <a:t> type and all mathematical operations</a:t>
            </a:r>
          </a:p>
          <a:p>
            <a:r>
              <a:rPr lang="en-US" sz="1900" dirty="0">
                <a:latin typeface="Verdana" panose="020B0604030504040204" pitchFamily="34" charset="0"/>
                <a:ea typeface="Verdana" panose="020B0604030504040204" pitchFamily="34" charset="0"/>
                <a:cs typeface="Verdana" panose="020B0604030504040204" pitchFamily="34" charset="0"/>
              </a:rPr>
              <a:t>The CGRID changes from real to </a:t>
            </a:r>
            <a:r>
              <a:rPr lang="en-US" sz="1900" dirty="0" err="1">
                <a:latin typeface="Verdana" panose="020B0604030504040204" pitchFamily="34" charset="0"/>
                <a:ea typeface="Verdana" panose="020B0604030504040204" pitchFamily="34" charset="0"/>
                <a:cs typeface="Verdana" panose="020B0604030504040204" pitchFamily="34" charset="0"/>
              </a:rPr>
              <a:t>hyperdual</a:t>
            </a:r>
            <a:r>
              <a:rPr lang="en-US" sz="1900" dirty="0">
                <a:latin typeface="Verdana" panose="020B0604030504040204" pitchFamily="34" charset="0"/>
                <a:ea typeface="Verdana" panose="020B0604030504040204" pitchFamily="34" charset="0"/>
                <a:cs typeface="Verdana" panose="020B0604030504040204" pitchFamily="34" charset="0"/>
              </a:rPr>
              <a:t>, and contain first- and second-order sensitivities</a:t>
            </a:r>
          </a:p>
          <a:p>
            <a:r>
              <a:rPr lang="en-US" sz="1900" dirty="0">
                <a:latin typeface="Verdana" panose="020B0604030504040204" pitchFamily="34" charset="0"/>
                <a:ea typeface="Verdana" panose="020B0604030504040204" pitchFamily="34" charset="0"/>
                <a:cs typeface="Verdana" panose="020B0604030504040204" pitchFamily="34" charset="0"/>
              </a:rPr>
              <a:t>Instead of adding new equations to calculate sensitivities, we change the variable type from real to </a:t>
            </a:r>
            <a:r>
              <a:rPr lang="en-US" sz="1900" dirty="0" err="1">
                <a:latin typeface="Verdana" panose="020B0604030504040204" pitchFamily="34" charset="0"/>
                <a:ea typeface="Verdana" panose="020B0604030504040204" pitchFamily="34" charset="0"/>
                <a:cs typeface="Verdana" panose="020B0604030504040204" pitchFamily="34" charset="0"/>
              </a:rPr>
              <a:t>hyperdual</a:t>
            </a:r>
            <a:r>
              <a:rPr lang="en-US" sz="1900" dirty="0">
                <a:latin typeface="Verdana" panose="020B0604030504040204" pitchFamily="34" charset="0"/>
                <a:ea typeface="Verdana" panose="020B0604030504040204" pitchFamily="34" charset="0"/>
                <a:cs typeface="Verdana" panose="020B0604030504040204" pitchFamily="34" charset="0"/>
              </a:rPr>
              <a:t> and store sensitivity information in </a:t>
            </a:r>
            <a:r>
              <a:rPr lang="en-US" sz="1900" dirty="0" err="1">
                <a:latin typeface="Verdana" panose="020B0604030504040204" pitchFamily="34" charset="0"/>
                <a:ea typeface="Verdana" panose="020B0604030504040204" pitchFamily="34" charset="0"/>
                <a:cs typeface="Verdana" panose="020B0604030504040204" pitchFamily="34" charset="0"/>
              </a:rPr>
              <a:t>hyperdual</a:t>
            </a:r>
            <a:r>
              <a:rPr lang="en-US" sz="1900" dirty="0">
                <a:latin typeface="Verdana" panose="020B0604030504040204" pitchFamily="34" charset="0"/>
                <a:ea typeface="Verdana" panose="020B0604030504040204" pitchFamily="34" charset="0"/>
                <a:cs typeface="Verdana" panose="020B0604030504040204" pitchFamily="34" charset="0"/>
              </a:rPr>
              <a:t> variables</a:t>
            </a:r>
          </a:p>
        </p:txBody>
      </p:sp>
      <p:pic>
        <p:nvPicPr>
          <p:cNvPr id="12" name="Picture 11">
            <a:extLst>
              <a:ext uri="{FF2B5EF4-FFF2-40B4-BE49-F238E27FC236}">
                <a16:creationId xmlns:a16="http://schemas.microsoft.com/office/drawing/2014/main" id="{F078DC43-0C5C-9BA2-7DAC-D1D7FB53C95A}"/>
              </a:ext>
            </a:extLst>
          </p:cNvPr>
          <p:cNvPicPr>
            <a:picLocks noChangeAspect="1"/>
          </p:cNvPicPr>
          <p:nvPr/>
        </p:nvPicPr>
        <p:blipFill>
          <a:blip r:embed="rId3"/>
          <a:stretch>
            <a:fillRect/>
          </a:stretch>
        </p:blipFill>
        <p:spPr>
          <a:xfrm>
            <a:off x="7249831" y="1829229"/>
            <a:ext cx="1715342" cy="571781"/>
          </a:xfrm>
          <a:prstGeom prst="rect">
            <a:avLst/>
          </a:prstGeom>
        </p:spPr>
      </p:pic>
      <p:pic>
        <p:nvPicPr>
          <p:cNvPr id="23" name="Picture 22">
            <a:extLst>
              <a:ext uri="{FF2B5EF4-FFF2-40B4-BE49-F238E27FC236}">
                <a16:creationId xmlns:a16="http://schemas.microsoft.com/office/drawing/2014/main" id="{CF0092E3-8594-F188-77A5-DAEB6FABA9D1}"/>
              </a:ext>
            </a:extLst>
          </p:cNvPr>
          <p:cNvPicPr>
            <a:picLocks noChangeAspect="1"/>
          </p:cNvPicPr>
          <p:nvPr/>
        </p:nvPicPr>
        <p:blipFill>
          <a:blip r:embed="rId4"/>
          <a:stretch>
            <a:fillRect/>
          </a:stretch>
        </p:blipFill>
        <p:spPr>
          <a:xfrm>
            <a:off x="1800418" y="3288152"/>
            <a:ext cx="9361204" cy="1385379"/>
          </a:xfrm>
          <a:prstGeom prst="rect">
            <a:avLst/>
          </a:prstGeom>
        </p:spPr>
      </p:pic>
      <p:pic>
        <p:nvPicPr>
          <p:cNvPr id="24" name="Picture 23">
            <a:extLst>
              <a:ext uri="{FF2B5EF4-FFF2-40B4-BE49-F238E27FC236}">
                <a16:creationId xmlns:a16="http://schemas.microsoft.com/office/drawing/2014/main" id="{C6C961F4-58A7-676B-4C84-B3FC2B300384}"/>
              </a:ext>
            </a:extLst>
          </p:cNvPr>
          <p:cNvPicPr>
            <a:picLocks noChangeAspect="1"/>
          </p:cNvPicPr>
          <p:nvPr/>
        </p:nvPicPr>
        <p:blipFill>
          <a:blip r:embed="rId5"/>
          <a:stretch>
            <a:fillRect/>
          </a:stretch>
        </p:blipFill>
        <p:spPr>
          <a:xfrm>
            <a:off x="1786260" y="2618734"/>
            <a:ext cx="9400775" cy="376031"/>
          </a:xfrm>
          <a:prstGeom prst="rect">
            <a:avLst/>
          </a:prstGeom>
        </p:spPr>
      </p:pic>
      <p:pic>
        <p:nvPicPr>
          <p:cNvPr id="25" name="Picture 24">
            <a:extLst>
              <a:ext uri="{FF2B5EF4-FFF2-40B4-BE49-F238E27FC236}">
                <a16:creationId xmlns:a16="http://schemas.microsoft.com/office/drawing/2014/main" id="{A0CBE6DF-5EC1-4334-39C6-90D7F0C10000}"/>
              </a:ext>
            </a:extLst>
          </p:cNvPr>
          <p:cNvPicPr>
            <a:picLocks noChangeAspect="1"/>
          </p:cNvPicPr>
          <p:nvPr/>
        </p:nvPicPr>
        <p:blipFill>
          <a:blip r:embed="rId6"/>
          <a:stretch>
            <a:fillRect/>
          </a:stretch>
        </p:blipFill>
        <p:spPr>
          <a:xfrm>
            <a:off x="1786260" y="2987858"/>
            <a:ext cx="9400775" cy="376031"/>
          </a:xfrm>
          <a:prstGeom prst="rect">
            <a:avLst/>
          </a:prstGeom>
        </p:spPr>
      </p:pic>
      <p:pic>
        <p:nvPicPr>
          <p:cNvPr id="27" name="Picture 26">
            <a:extLst>
              <a:ext uri="{FF2B5EF4-FFF2-40B4-BE49-F238E27FC236}">
                <a16:creationId xmlns:a16="http://schemas.microsoft.com/office/drawing/2014/main" id="{89F8B0BB-9F67-A172-8C7F-5A9DD622551B}"/>
              </a:ext>
            </a:extLst>
          </p:cNvPr>
          <p:cNvPicPr>
            <a:picLocks noChangeAspect="1"/>
          </p:cNvPicPr>
          <p:nvPr/>
        </p:nvPicPr>
        <p:blipFill>
          <a:blip r:embed="rId7"/>
          <a:stretch>
            <a:fillRect/>
          </a:stretch>
        </p:blipFill>
        <p:spPr>
          <a:xfrm>
            <a:off x="3725726" y="1799397"/>
            <a:ext cx="1727200" cy="622300"/>
          </a:xfrm>
          <a:prstGeom prst="rect">
            <a:avLst/>
          </a:prstGeom>
        </p:spPr>
      </p:pic>
      <p:cxnSp>
        <p:nvCxnSpPr>
          <p:cNvPr id="29" name="Straight Arrow Connector 28">
            <a:extLst>
              <a:ext uri="{FF2B5EF4-FFF2-40B4-BE49-F238E27FC236}">
                <a16:creationId xmlns:a16="http://schemas.microsoft.com/office/drawing/2014/main" id="{30D6CB50-1444-1D51-6DE7-030FE2FB1CD0}"/>
              </a:ext>
            </a:extLst>
          </p:cNvPr>
          <p:cNvCxnSpPr>
            <a:cxnSpLocks/>
          </p:cNvCxnSpPr>
          <p:nvPr/>
        </p:nvCxnSpPr>
        <p:spPr>
          <a:xfrm>
            <a:off x="5421027" y="2110547"/>
            <a:ext cx="1842974" cy="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75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85C5-9EFD-D3C3-0FBD-1983420A7C0E}"/>
              </a:ext>
            </a:extLst>
          </p:cNvPr>
          <p:cNvSpPr>
            <a:spLocks noGrp="1"/>
          </p:cNvSpPr>
          <p:nvPr>
            <p:ph type="title"/>
          </p:nvPr>
        </p:nvSpPr>
        <p:spPr/>
        <p:txBody>
          <a:bodyPr>
            <a:normAutofit/>
          </a:bodyPr>
          <a:lstStyle/>
          <a:p>
            <a:r>
              <a:rPr lang="en-US" sz="2300" b="1" dirty="0"/>
              <a:t>Hyperdual numbers and the hyperdual-step method provide an alternative way of computing derivatives</a:t>
            </a:r>
          </a:p>
        </p:txBody>
      </p:sp>
      <p:sp>
        <p:nvSpPr>
          <p:cNvPr id="4" name="Slide Number Placeholder 3">
            <a:extLst>
              <a:ext uri="{FF2B5EF4-FFF2-40B4-BE49-F238E27FC236}">
                <a16:creationId xmlns:a16="http://schemas.microsoft.com/office/drawing/2014/main" id="{90602891-6880-B941-AC39-CAFBB08CB2B6}"/>
              </a:ext>
            </a:extLst>
          </p:cNvPr>
          <p:cNvSpPr>
            <a:spLocks noGrp="1"/>
          </p:cNvSpPr>
          <p:nvPr>
            <p:ph type="sldNum" sz="quarter" idx="12"/>
          </p:nvPr>
        </p:nvSpPr>
        <p:spPr/>
        <p:txBody>
          <a:bodyPr/>
          <a:lstStyle/>
          <a:p>
            <a:fld id="{70C6E6E3-0EB9-4659-BAB4-93F73962D3E0}" type="slidenum">
              <a:rPr lang="en-US" b="1" smtClean="0">
                <a:solidFill>
                  <a:schemeClr val="tx1"/>
                </a:solidFill>
              </a:rPr>
              <a:t>15</a:t>
            </a:fld>
            <a:endParaRPr lang="en-US" b="1" dirty="0">
              <a:solidFill>
                <a:schemeClr val="tx1"/>
              </a:solidFill>
            </a:endParaRPr>
          </a:p>
        </p:txBody>
      </p:sp>
      <p:sp>
        <p:nvSpPr>
          <p:cNvPr id="5" name="Rectangle 4">
            <a:extLst>
              <a:ext uri="{FF2B5EF4-FFF2-40B4-BE49-F238E27FC236}">
                <a16:creationId xmlns:a16="http://schemas.microsoft.com/office/drawing/2014/main" id="{54D3DD55-B04B-5CB0-172B-4053E6E3833E}"/>
              </a:ext>
            </a:extLst>
          </p:cNvPr>
          <p:cNvSpPr/>
          <p:nvPr/>
        </p:nvSpPr>
        <p:spPr>
          <a:xfrm>
            <a:off x="3686844" y="2495904"/>
            <a:ext cx="917842"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TERP</a:t>
            </a:r>
            <a:endParaRPr lang="en-US" baseline="-25000" dirty="0"/>
          </a:p>
        </p:txBody>
      </p:sp>
      <p:cxnSp>
        <p:nvCxnSpPr>
          <p:cNvPr id="6" name="Straight Arrow Connector 5">
            <a:extLst>
              <a:ext uri="{FF2B5EF4-FFF2-40B4-BE49-F238E27FC236}">
                <a16:creationId xmlns:a16="http://schemas.microsoft.com/office/drawing/2014/main" id="{1DE048D1-8170-63F9-A67F-BAA7F920F013}"/>
              </a:ext>
            </a:extLst>
          </p:cNvPr>
          <p:cNvCxnSpPr>
            <a:cxnSpLocks/>
            <a:stCxn id="5" idx="3"/>
            <a:endCxn id="10" idx="1"/>
          </p:cNvCxnSpPr>
          <p:nvPr/>
        </p:nvCxnSpPr>
        <p:spPr>
          <a:xfrm>
            <a:off x="4604686" y="2679477"/>
            <a:ext cx="301429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53F3EAFF-D37C-6E27-68B3-C1F47A64A33E}"/>
              </a:ext>
            </a:extLst>
          </p:cNvPr>
          <p:cNvSpPr/>
          <p:nvPr/>
        </p:nvSpPr>
        <p:spPr>
          <a:xfrm>
            <a:off x="4848527" y="1536399"/>
            <a:ext cx="2420983" cy="2151018"/>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A10358-08F1-EA20-BC2A-A6A048312BC4}"/>
              </a:ext>
            </a:extLst>
          </p:cNvPr>
          <p:cNvSpPr/>
          <p:nvPr/>
        </p:nvSpPr>
        <p:spPr>
          <a:xfrm>
            <a:off x="5066242" y="1710571"/>
            <a:ext cx="1933302" cy="710851"/>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Physio-Chemical Processes</a:t>
            </a:r>
          </a:p>
        </p:txBody>
      </p:sp>
      <p:sp>
        <p:nvSpPr>
          <p:cNvPr id="9" name="Rectangle 8">
            <a:extLst>
              <a:ext uri="{FF2B5EF4-FFF2-40B4-BE49-F238E27FC236}">
                <a16:creationId xmlns:a16="http://schemas.microsoft.com/office/drawing/2014/main" id="{08AA0E4F-6891-0844-6F85-3941E79D41F1}"/>
              </a:ext>
            </a:extLst>
          </p:cNvPr>
          <p:cNvSpPr/>
          <p:nvPr/>
        </p:nvSpPr>
        <p:spPr>
          <a:xfrm>
            <a:off x="5092367" y="2828022"/>
            <a:ext cx="1933302" cy="710851"/>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Atmospheric Transport</a:t>
            </a:r>
          </a:p>
        </p:txBody>
      </p:sp>
      <p:sp>
        <p:nvSpPr>
          <p:cNvPr id="10" name="Rectangle 9">
            <a:extLst>
              <a:ext uri="{FF2B5EF4-FFF2-40B4-BE49-F238E27FC236}">
                <a16:creationId xmlns:a16="http://schemas.microsoft.com/office/drawing/2014/main" id="{989B13D5-C3D7-5A3F-E6A1-1BE320EC91E9}"/>
              </a:ext>
            </a:extLst>
          </p:cNvPr>
          <p:cNvSpPr/>
          <p:nvPr/>
        </p:nvSpPr>
        <p:spPr>
          <a:xfrm>
            <a:off x="7618982" y="2495904"/>
            <a:ext cx="917842" cy="36714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AMT1</a:t>
            </a:r>
          </a:p>
        </p:txBody>
      </p:sp>
      <p:sp>
        <p:nvSpPr>
          <p:cNvPr id="11" name="Rectangle 10">
            <a:extLst>
              <a:ext uri="{FF2B5EF4-FFF2-40B4-BE49-F238E27FC236}">
                <a16:creationId xmlns:a16="http://schemas.microsoft.com/office/drawing/2014/main" id="{6EEB6B11-7ADA-E5E9-0F90-9A0A0FD57E64}"/>
              </a:ext>
            </a:extLst>
          </p:cNvPr>
          <p:cNvSpPr/>
          <p:nvPr/>
        </p:nvSpPr>
        <p:spPr>
          <a:xfrm>
            <a:off x="3321084" y="3262796"/>
            <a:ext cx="1283602" cy="376187"/>
          </a:xfrm>
          <a:prstGeom prst="rect">
            <a:avLst/>
          </a:prstGeom>
          <a:solidFill>
            <a:srgbClr val="7030A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TERP, </a:t>
            </a:r>
            <a:r>
              <a:rPr lang="el-GR" dirty="0"/>
              <a:t>ϵ</a:t>
            </a:r>
            <a:r>
              <a:rPr lang="en-US" baseline="-25000" dirty="0"/>
              <a:t>1</a:t>
            </a:r>
          </a:p>
        </p:txBody>
      </p:sp>
      <p:sp>
        <p:nvSpPr>
          <p:cNvPr id="13" name="Rectangle 12">
            <a:extLst>
              <a:ext uri="{FF2B5EF4-FFF2-40B4-BE49-F238E27FC236}">
                <a16:creationId xmlns:a16="http://schemas.microsoft.com/office/drawing/2014/main" id="{635D710C-17EA-65A9-120B-9D8647F65A8A}"/>
              </a:ext>
            </a:extLst>
          </p:cNvPr>
          <p:cNvSpPr/>
          <p:nvPr/>
        </p:nvSpPr>
        <p:spPr>
          <a:xfrm>
            <a:off x="3321084" y="3638983"/>
            <a:ext cx="1283602" cy="367146"/>
          </a:xfrm>
          <a:prstGeom prst="rect">
            <a:avLst/>
          </a:prstGeom>
          <a:solidFill>
            <a:srgbClr val="7030A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TERP, </a:t>
            </a:r>
            <a:r>
              <a:rPr lang="el-GR" dirty="0"/>
              <a:t>ϵ</a:t>
            </a:r>
            <a:r>
              <a:rPr lang="en-US" baseline="-25000" dirty="0"/>
              <a:t>2</a:t>
            </a:r>
          </a:p>
        </p:txBody>
      </p:sp>
      <p:sp>
        <p:nvSpPr>
          <p:cNvPr id="15" name="Rectangle 14">
            <a:extLst>
              <a:ext uri="{FF2B5EF4-FFF2-40B4-BE49-F238E27FC236}">
                <a16:creationId xmlns:a16="http://schemas.microsoft.com/office/drawing/2014/main" id="{0BF8EF64-D8D4-713C-BB43-5275CB031ECE}"/>
              </a:ext>
            </a:extLst>
          </p:cNvPr>
          <p:cNvSpPr/>
          <p:nvPr/>
        </p:nvSpPr>
        <p:spPr>
          <a:xfrm>
            <a:off x="3321083" y="4015171"/>
            <a:ext cx="1283603" cy="376187"/>
          </a:xfrm>
          <a:prstGeom prst="rect">
            <a:avLst/>
          </a:prstGeom>
          <a:solidFill>
            <a:srgbClr val="7030A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TERP, </a:t>
            </a:r>
            <a:r>
              <a:rPr lang="el-GR" dirty="0"/>
              <a:t>ϵ</a:t>
            </a:r>
            <a:r>
              <a:rPr lang="en-US" baseline="-25000" dirty="0"/>
              <a:t>12</a:t>
            </a:r>
          </a:p>
        </p:txBody>
      </p:sp>
      <p:sp>
        <p:nvSpPr>
          <p:cNvPr id="20" name="Left Brace 19">
            <a:extLst>
              <a:ext uri="{FF2B5EF4-FFF2-40B4-BE49-F238E27FC236}">
                <a16:creationId xmlns:a16="http://schemas.microsoft.com/office/drawing/2014/main" id="{7555FB93-4441-8F46-F1BD-13344DDEF47B}"/>
              </a:ext>
            </a:extLst>
          </p:cNvPr>
          <p:cNvSpPr/>
          <p:nvPr/>
        </p:nvSpPr>
        <p:spPr>
          <a:xfrm>
            <a:off x="2970422" y="3369664"/>
            <a:ext cx="171450" cy="885825"/>
          </a:xfrm>
          <a:prstGeom prst="lef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9A24BDF0-E23B-883F-45E0-91BDF21448C4}"/>
              </a:ext>
            </a:extLst>
          </p:cNvPr>
          <p:cNvSpPr txBox="1"/>
          <p:nvPr/>
        </p:nvSpPr>
        <p:spPr>
          <a:xfrm>
            <a:off x="5313" y="3262796"/>
            <a:ext cx="3040339" cy="1200329"/>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Newly defined hyperdual components in the chemical transport model</a:t>
            </a:r>
          </a:p>
        </p:txBody>
      </p:sp>
      <p:cxnSp>
        <p:nvCxnSpPr>
          <p:cNvPr id="24" name="Elbow Connector 23">
            <a:extLst>
              <a:ext uri="{FF2B5EF4-FFF2-40B4-BE49-F238E27FC236}">
                <a16:creationId xmlns:a16="http://schemas.microsoft.com/office/drawing/2014/main" id="{3C2F9C35-21AC-7236-A690-614D22641BC5}"/>
              </a:ext>
            </a:extLst>
          </p:cNvPr>
          <p:cNvCxnSpPr>
            <a:stCxn id="13" idx="3"/>
          </p:cNvCxnSpPr>
          <p:nvPr/>
        </p:nvCxnSpPr>
        <p:spPr>
          <a:xfrm flipV="1">
            <a:off x="4604686" y="2679477"/>
            <a:ext cx="118519" cy="1143079"/>
          </a:xfrm>
          <a:prstGeom prst="bentConnector2">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79FA392-3023-549D-9570-E4505E4659CC}"/>
              </a:ext>
            </a:extLst>
          </p:cNvPr>
          <p:cNvSpPr/>
          <p:nvPr/>
        </p:nvSpPr>
        <p:spPr>
          <a:xfrm>
            <a:off x="7590569" y="3262796"/>
            <a:ext cx="1283602" cy="376187"/>
          </a:xfrm>
          <a:prstGeom prst="rect">
            <a:avLst/>
          </a:prstGeom>
          <a:solidFill>
            <a:srgbClr val="7030A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AMT1, </a:t>
            </a:r>
            <a:r>
              <a:rPr lang="el-GR" dirty="0"/>
              <a:t>ϵ</a:t>
            </a:r>
            <a:r>
              <a:rPr lang="en-US" baseline="-25000" dirty="0"/>
              <a:t>1</a:t>
            </a:r>
          </a:p>
        </p:txBody>
      </p:sp>
      <p:sp>
        <p:nvSpPr>
          <p:cNvPr id="28" name="Rectangle 27">
            <a:extLst>
              <a:ext uri="{FF2B5EF4-FFF2-40B4-BE49-F238E27FC236}">
                <a16:creationId xmlns:a16="http://schemas.microsoft.com/office/drawing/2014/main" id="{A4F9902F-1EE6-12FF-FA3F-E074A0CC8570}"/>
              </a:ext>
            </a:extLst>
          </p:cNvPr>
          <p:cNvSpPr/>
          <p:nvPr/>
        </p:nvSpPr>
        <p:spPr>
          <a:xfrm>
            <a:off x="7590569" y="3638983"/>
            <a:ext cx="1283602" cy="367146"/>
          </a:xfrm>
          <a:prstGeom prst="rect">
            <a:avLst/>
          </a:prstGeom>
          <a:solidFill>
            <a:srgbClr val="7030A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AMT1, </a:t>
            </a:r>
            <a:r>
              <a:rPr lang="el-GR" dirty="0"/>
              <a:t>ϵ</a:t>
            </a:r>
            <a:r>
              <a:rPr lang="en-US" baseline="-25000" dirty="0"/>
              <a:t>2</a:t>
            </a:r>
          </a:p>
        </p:txBody>
      </p:sp>
      <p:sp>
        <p:nvSpPr>
          <p:cNvPr id="29" name="Rectangle 28">
            <a:extLst>
              <a:ext uri="{FF2B5EF4-FFF2-40B4-BE49-F238E27FC236}">
                <a16:creationId xmlns:a16="http://schemas.microsoft.com/office/drawing/2014/main" id="{503BDB39-8B3B-1AEB-0535-5763CCF0B998}"/>
              </a:ext>
            </a:extLst>
          </p:cNvPr>
          <p:cNvSpPr/>
          <p:nvPr/>
        </p:nvSpPr>
        <p:spPr>
          <a:xfrm>
            <a:off x="7590568" y="4015171"/>
            <a:ext cx="1283603" cy="376187"/>
          </a:xfrm>
          <a:prstGeom prst="rect">
            <a:avLst/>
          </a:prstGeom>
          <a:solidFill>
            <a:srgbClr val="7030A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AMT1, </a:t>
            </a:r>
            <a:r>
              <a:rPr lang="el-GR" dirty="0"/>
              <a:t>ϵ</a:t>
            </a:r>
            <a:r>
              <a:rPr lang="en-US" baseline="-25000" dirty="0"/>
              <a:t>12</a:t>
            </a:r>
          </a:p>
        </p:txBody>
      </p:sp>
      <p:cxnSp>
        <p:nvCxnSpPr>
          <p:cNvPr id="31" name="Elbow Connector 30">
            <a:extLst>
              <a:ext uri="{FF2B5EF4-FFF2-40B4-BE49-F238E27FC236}">
                <a16:creationId xmlns:a16="http://schemas.microsoft.com/office/drawing/2014/main" id="{1E993147-B205-9E3D-8D5C-94D59436BBA8}"/>
              </a:ext>
            </a:extLst>
          </p:cNvPr>
          <p:cNvCxnSpPr>
            <a:endCxn id="28" idx="1"/>
          </p:cNvCxnSpPr>
          <p:nvPr/>
        </p:nvCxnSpPr>
        <p:spPr>
          <a:xfrm rot="16200000" flipH="1">
            <a:off x="6914085" y="3146071"/>
            <a:ext cx="1143079" cy="209889"/>
          </a:xfrm>
          <a:prstGeom prst="bentConnector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6" name="Left Brace 35">
            <a:extLst>
              <a:ext uri="{FF2B5EF4-FFF2-40B4-BE49-F238E27FC236}">
                <a16:creationId xmlns:a16="http://schemas.microsoft.com/office/drawing/2014/main" id="{17F683EB-0D64-D22E-0549-E774CBD28010}"/>
              </a:ext>
            </a:extLst>
          </p:cNvPr>
          <p:cNvSpPr/>
          <p:nvPr/>
        </p:nvSpPr>
        <p:spPr>
          <a:xfrm rot="10800000">
            <a:off x="9041199" y="3369663"/>
            <a:ext cx="171450" cy="885825"/>
          </a:xfrm>
          <a:prstGeom prst="lef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TextBox 36">
            <a:extLst>
              <a:ext uri="{FF2B5EF4-FFF2-40B4-BE49-F238E27FC236}">
                <a16:creationId xmlns:a16="http://schemas.microsoft.com/office/drawing/2014/main" id="{EE9A613E-4571-D0C9-F6E3-940A6180A3E4}"/>
              </a:ext>
            </a:extLst>
          </p:cNvPr>
          <p:cNvSpPr txBox="1"/>
          <p:nvPr/>
        </p:nvSpPr>
        <p:spPr>
          <a:xfrm>
            <a:off x="9221578" y="3369663"/>
            <a:ext cx="3040339" cy="1200329"/>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Contain Numerically Exact First and Second-Order Sensitivity Information</a:t>
            </a:r>
          </a:p>
        </p:txBody>
      </p:sp>
      <p:sp>
        <p:nvSpPr>
          <p:cNvPr id="25" name="TextBox 24">
            <a:extLst>
              <a:ext uri="{FF2B5EF4-FFF2-40B4-BE49-F238E27FC236}">
                <a16:creationId xmlns:a16="http://schemas.microsoft.com/office/drawing/2014/main" id="{87A71D0C-66C4-BC53-5D3D-04EA831F6A3C}"/>
              </a:ext>
            </a:extLst>
          </p:cNvPr>
          <p:cNvSpPr txBox="1"/>
          <p:nvPr/>
        </p:nvSpPr>
        <p:spPr>
          <a:xfrm>
            <a:off x="1215294" y="4897906"/>
            <a:ext cx="979308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Sensitivities will be numerically exact (no truncation or cancellation errors) because of the definition of hyperdual numbers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We can get sensitivities of many outputs with respect to one or two input variables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This method will not change either real or complex number operations in the original model</a:t>
            </a:r>
          </a:p>
        </p:txBody>
      </p:sp>
    </p:spTree>
    <p:extLst>
      <p:ext uri="{BB962C8B-B14F-4D97-AF65-F5344CB8AC3E}">
        <p14:creationId xmlns:p14="http://schemas.microsoft.com/office/powerpoint/2010/main" val="207940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20" grpId="0" animBg="1"/>
      <p:bldP spid="22" grpId="0"/>
      <p:bldP spid="27" grpId="0" animBg="1"/>
      <p:bldP spid="28" grpId="0" animBg="1"/>
      <p:bldP spid="29" grpId="0" animBg="1"/>
      <p:bldP spid="36" grpId="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0908-31A4-1FE1-7DC8-C068E832E2CF}"/>
              </a:ext>
            </a:extLst>
          </p:cNvPr>
          <p:cNvSpPr>
            <a:spLocks noGrp="1"/>
          </p:cNvSpPr>
          <p:nvPr>
            <p:ph type="title"/>
          </p:nvPr>
        </p:nvSpPr>
        <p:spPr/>
        <p:txBody>
          <a:bodyPr>
            <a:normAutofit/>
          </a:bodyPr>
          <a:lstStyle/>
          <a:p>
            <a:r>
              <a:rPr lang="en-US" sz="2300" b="1" dirty="0"/>
              <a:t>Hyperdual numbers and the hyperdual-step method provide an alternative way of computing derivatives</a:t>
            </a:r>
          </a:p>
        </p:txBody>
      </p:sp>
      <p:sp>
        <p:nvSpPr>
          <p:cNvPr id="4" name="Slide Number Placeholder 3">
            <a:extLst>
              <a:ext uri="{FF2B5EF4-FFF2-40B4-BE49-F238E27FC236}">
                <a16:creationId xmlns:a16="http://schemas.microsoft.com/office/drawing/2014/main" id="{4727AC98-6955-37E5-7328-6BFE8AE8993D}"/>
              </a:ext>
            </a:extLst>
          </p:cNvPr>
          <p:cNvSpPr>
            <a:spLocks noGrp="1"/>
          </p:cNvSpPr>
          <p:nvPr>
            <p:ph type="sldNum" sz="quarter" idx="12"/>
          </p:nvPr>
        </p:nvSpPr>
        <p:spPr/>
        <p:txBody>
          <a:bodyPr/>
          <a:lstStyle/>
          <a:p>
            <a:fld id="{70C6E6E3-0EB9-4659-BAB4-93F73962D3E0}" type="slidenum">
              <a:rPr lang="en-US" b="1" smtClean="0">
                <a:solidFill>
                  <a:schemeClr val="tx1"/>
                </a:solidFill>
              </a:rPr>
              <a:t>16</a:t>
            </a:fld>
            <a:endParaRPr lang="en-US" b="1" dirty="0">
              <a:solidFill>
                <a:schemeClr val="tx1"/>
              </a:solidFill>
            </a:endParaRPr>
          </a:p>
        </p:txBody>
      </p:sp>
      <p:cxnSp>
        <p:nvCxnSpPr>
          <p:cNvPr id="33" name="Straight Arrow Connector 32">
            <a:extLst>
              <a:ext uri="{FF2B5EF4-FFF2-40B4-BE49-F238E27FC236}">
                <a16:creationId xmlns:a16="http://schemas.microsoft.com/office/drawing/2014/main" id="{C5DFF237-BB85-8A20-275A-0B7BB2325815}"/>
              </a:ext>
            </a:extLst>
          </p:cNvPr>
          <p:cNvCxnSpPr>
            <a:cxnSpLocks/>
          </p:cNvCxnSpPr>
          <p:nvPr/>
        </p:nvCxnSpPr>
        <p:spPr>
          <a:xfrm>
            <a:off x="4877207" y="2835161"/>
            <a:ext cx="301429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185FB07-573A-8ADA-3670-B278096298A0}"/>
              </a:ext>
            </a:extLst>
          </p:cNvPr>
          <p:cNvSpPr/>
          <p:nvPr/>
        </p:nvSpPr>
        <p:spPr>
          <a:xfrm>
            <a:off x="5121048" y="1695904"/>
            <a:ext cx="2420983" cy="2151018"/>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6A333DA-B41F-6FFA-25C3-FE465807DFD2}"/>
              </a:ext>
            </a:extLst>
          </p:cNvPr>
          <p:cNvSpPr/>
          <p:nvPr/>
        </p:nvSpPr>
        <p:spPr>
          <a:xfrm>
            <a:off x="5338763" y="1870076"/>
            <a:ext cx="1933302" cy="710851"/>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Physio-Chemical Processes</a:t>
            </a:r>
          </a:p>
        </p:txBody>
      </p:sp>
      <p:sp>
        <p:nvSpPr>
          <p:cNvPr id="36" name="Rectangle 35">
            <a:extLst>
              <a:ext uri="{FF2B5EF4-FFF2-40B4-BE49-F238E27FC236}">
                <a16:creationId xmlns:a16="http://schemas.microsoft.com/office/drawing/2014/main" id="{53BDDF8E-9004-9893-7C23-284951BE4D51}"/>
              </a:ext>
            </a:extLst>
          </p:cNvPr>
          <p:cNvSpPr/>
          <p:nvPr/>
        </p:nvSpPr>
        <p:spPr>
          <a:xfrm>
            <a:off x="5364888" y="2987527"/>
            <a:ext cx="1933302" cy="710851"/>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Atmospheric Transport</a:t>
            </a:r>
          </a:p>
        </p:txBody>
      </p:sp>
      <p:sp>
        <p:nvSpPr>
          <p:cNvPr id="37" name="Rectangle 36">
            <a:extLst>
              <a:ext uri="{FF2B5EF4-FFF2-40B4-BE49-F238E27FC236}">
                <a16:creationId xmlns:a16="http://schemas.microsoft.com/office/drawing/2014/main" id="{7E404451-FC28-5141-598B-7356D6DB5C43}"/>
              </a:ext>
            </a:extLst>
          </p:cNvPr>
          <p:cNvSpPr/>
          <p:nvPr/>
        </p:nvSpPr>
        <p:spPr>
          <a:xfrm>
            <a:off x="7891503" y="2677312"/>
            <a:ext cx="2831096" cy="367146"/>
          </a:xfrm>
          <a:prstGeom prst="rect">
            <a:avLst/>
          </a:prstGeom>
          <a:solidFill>
            <a:srgbClr val="7030A0"/>
          </a:solid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AMT1+ y</a:t>
            </a:r>
            <a:r>
              <a:rPr lang="en-US" baseline="-25000" dirty="0"/>
              <a:t>1</a:t>
            </a:r>
            <a:r>
              <a:rPr lang="el-GR" dirty="0"/>
              <a:t> ϵ</a:t>
            </a:r>
            <a:r>
              <a:rPr lang="en-US" baseline="-25000" dirty="0"/>
              <a:t>1</a:t>
            </a:r>
            <a:r>
              <a:rPr lang="en-US" dirty="0"/>
              <a:t> + y</a:t>
            </a:r>
            <a:r>
              <a:rPr lang="en-US" baseline="-25000" dirty="0"/>
              <a:t>2</a:t>
            </a:r>
            <a:r>
              <a:rPr lang="el-GR" dirty="0"/>
              <a:t> ϵ</a:t>
            </a:r>
            <a:r>
              <a:rPr lang="en-US" baseline="-25000" dirty="0"/>
              <a:t>2 </a:t>
            </a:r>
            <a:r>
              <a:rPr lang="en-US" dirty="0"/>
              <a:t>+ y</a:t>
            </a:r>
            <a:r>
              <a:rPr lang="en-US" baseline="-25000" dirty="0"/>
              <a:t>12</a:t>
            </a:r>
            <a:r>
              <a:rPr lang="el-GR" dirty="0"/>
              <a:t> ϵ</a:t>
            </a:r>
            <a:r>
              <a:rPr lang="en-US" baseline="-25000" dirty="0"/>
              <a:t>12</a:t>
            </a:r>
          </a:p>
        </p:txBody>
      </p:sp>
      <p:sp>
        <p:nvSpPr>
          <p:cNvPr id="46" name="Rectangle 45">
            <a:extLst>
              <a:ext uri="{FF2B5EF4-FFF2-40B4-BE49-F238E27FC236}">
                <a16:creationId xmlns:a16="http://schemas.microsoft.com/office/drawing/2014/main" id="{5C639A79-C1AA-6141-150A-8084B019C346}"/>
              </a:ext>
            </a:extLst>
          </p:cNvPr>
          <p:cNvSpPr/>
          <p:nvPr/>
        </p:nvSpPr>
        <p:spPr>
          <a:xfrm>
            <a:off x="1434464" y="2668044"/>
            <a:ext cx="917842"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TERP</a:t>
            </a:r>
            <a:endParaRPr lang="en-US" baseline="-25000" dirty="0"/>
          </a:p>
        </p:txBody>
      </p:sp>
      <p:cxnSp>
        <p:nvCxnSpPr>
          <p:cNvPr id="48" name="Straight Arrow Connector 47">
            <a:extLst>
              <a:ext uri="{FF2B5EF4-FFF2-40B4-BE49-F238E27FC236}">
                <a16:creationId xmlns:a16="http://schemas.microsoft.com/office/drawing/2014/main" id="{7A4A58F8-0827-A1BC-F27F-41306F26ECB3}"/>
              </a:ext>
            </a:extLst>
          </p:cNvPr>
          <p:cNvCxnSpPr>
            <a:cxnSpLocks/>
            <a:stCxn id="46" idx="3"/>
          </p:cNvCxnSpPr>
          <p:nvPr/>
        </p:nvCxnSpPr>
        <p:spPr>
          <a:xfrm>
            <a:off x="2352306" y="2851617"/>
            <a:ext cx="580841"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17897F39-D502-D9D3-B6D5-34BA73E70F65}"/>
              </a:ext>
            </a:extLst>
          </p:cNvPr>
          <p:cNvSpPr/>
          <p:nvPr/>
        </p:nvSpPr>
        <p:spPr>
          <a:xfrm>
            <a:off x="2933147" y="2668049"/>
            <a:ext cx="1944060" cy="367146"/>
          </a:xfrm>
          <a:prstGeom prst="rect">
            <a:avLst/>
          </a:prstGeom>
          <a:solidFill>
            <a:srgbClr val="7030A0"/>
          </a:solidFill>
          <a:ln w="57150">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TERP</a:t>
            </a:r>
            <a:r>
              <a:rPr lang="en-US" baseline="-25000" dirty="0"/>
              <a:t> </a:t>
            </a:r>
            <a:r>
              <a:rPr lang="en-US" dirty="0"/>
              <a:t>+ x</a:t>
            </a:r>
            <a:r>
              <a:rPr lang="en-US" baseline="-25000" dirty="0"/>
              <a:t>1</a:t>
            </a:r>
            <a:r>
              <a:rPr lang="el-GR" dirty="0"/>
              <a:t> ϵ</a:t>
            </a:r>
            <a:r>
              <a:rPr lang="en-US" baseline="-25000" dirty="0"/>
              <a:t>1</a:t>
            </a:r>
            <a:r>
              <a:rPr lang="en-US" dirty="0"/>
              <a:t> + x</a:t>
            </a:r>
            <a:r>
              <a:rPr lang="en-US" baseline="-25000" dirty="0"/>
              <a:t>2</a:t>
            </a:r>
            <a:r>
              <a:rPr lang="el-GR" dirty="0"/>
              <a:t> ϵ</a:t>
            </a:r>
            <a:r>
              <a:rPr lang="en-US" baseline="-25000" dirty="0"/>
              <a:t>2</a:t>
            </a:r>
          </a:p>
        </p:txBody>
      </p:sp>
      <p:sp>
        <p:nvSpPr>
          <p:cNvPr id="12" name="TextBox 11">
            <a:extLst>
              <a:ext uri="{FF2B5EF4-FFF2-40B4-BE49-F238E27FC236}">
                <a16:creationId xmlns:a16="http://schemas.microsoft.com/office/drawing/2014/main" id="{D09D42A6-0E9F-1FE6-1396-BA0E9C53531B}"/>
              </a:ext>
            </a:extLst>
          </p:cNvPr>
          <p:cNvSpPr txBox="1"/>
          <p:nvPr/>
        </p:nvSpPr>
        <p:spPr>
          <a:xfrm>
            <a:off x="1408874" y="4196119"/>
            <a:ext cx="9793080"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The numerically exact sensitivities for AMT1 concentration to TERP emission is:</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We can get first- and second-order sensitivities of many output variables to TERP by a single run of the model</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3E62279D-F55F-5CEA-0CB7-913AFD163AC0}"/>
              </a:ext>
            </a:extLst>
          </p:cNvPr>
          <p:cNvSpPr/>
          <p:nvPr/>
        </p:nvSpPr>
        <p:spPr>
          <a:xfrm>
            <a:off x="1434464" y="1953801"/>
            <a:ext cx="917842"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US" baseline="-25000" dirty="0"/>
          </a:p>
        </p:txBody>
      </p:sp>
      <p:sp>
        <p:nvSpPr>
          <p:cNvPr id="9" name="Rectangle 8">
            <a:extLst>
              <a:ext uri="{FF2B5EF4-FFF2-40B4-BE49-F238E27FC236}">
                <a16:creationId xmlns:a16="http://schemas.microsoft.com/office/drawing/2014/main" id="{5B36F49A-3909-5F8B-1C77-BD49D6600A86}"/>
              </a:ext>
            </a:extLst>
          </p:cNvPr>
          <p:cNvSpPr/>
          <p:nvPr/>
        </p:nvSpPr>
        <p:spPr>
          <a:xfrm>
            <a:off x="1434464" y="3384387"/>
            <a:ext cx="917842"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US" baseline="-25000" dirty="0"/>
          </a:p>
        </p:txBody>
      </p:sp>
      <p:sp>
        <p:nvSpPr>
          <p:cNvPr id="10" name="Rectangle 9">
            <a:extLst>
              <a:ext uri="{FF2B5EF4-FFF2-40B4-BE49-F238E27FC236}">
                <a16:creationId xmlns:a16="http://schemas.microsoft.com/office/drawing/2014/main" id="{15A18F4B-2768-D031-BB47-D2CC6F800FEB}"/>
              </a:ext>
            </a:extLst>
          </p:cNvPr>
          <p:cNvSpPr/>
          <p:nvPr/>
        </p:nvSpPr>
        <p:spPr>
          <a:xfrm>
            <a:off x="7891503" y="1904102"/>
            <a:ext cx="2831096" cy="367146"/>
          </a:xfrm>
          <a:prstGeom prst="rect">
            <a:avLst/>
          </a:prstGeom>
          <a:solidFill>
            <a:srgbClr val="7030A0"/>
          </a:solid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US" baseline="-25000" dirty="0"/>
          </a:p>
        </p:txBody>
      </p:sp>
      <p:sp>
        <p:nvSpPr>
          <p:cNvPr id="11" name="Rectangle 10">
            <a:extLst>
              <a:ext uri="{FF2B5EF4-FFF2-40B4-BE49-F238E27FC236}">
                <a16:creationId xmlns:a16="http://schemas.microsoft.com/office/drawing/2014/main" id="{30B4E790-869B-744D-1CA9-8D0E31C96155}"/>
              </a:ext>
            </a:extLst>
          </p:cNvPr>
          <p:cNvSpPr/>
          <p:nvPr/>
        </p:nvSpPr>
        <p:spPr>
          <a:xfrm>
            <a:off x="7909623" y="3469840"/>
            <a:ext cx="2831096" cy="367146"/>
          </a:xfrm>
          <a:prstGeom prst="rect">
            <a:avLst/>
          </a:prstGeom>
          <a:solidFill>
            <a:srgbClr val="7030A0"/>
          </a:solid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US" baseline="-25000" dirty="0"/>
          </a:p>
        </p:txBody>
      </p:sp>
      <p:cxnSp>
        <p:nvCxnSpPr>
          <p:cNvPr id="13" name="Elbow Connector 12">
            <a:extLst>
              <a:ext uri="{FF2B5EF4-FFF2-40B4-BE49-F238E27FC236}">
                <a16:creationId xmlns:a16="http://schemas.microsoft.com/office/drawing/2014/main" id="{26C39161-A991-EFF9-FB24-4542D71D3DDE}"/>
              </a:ext>
            </a:extLst>
          </p:cNvPr>
          <p:cNvCxnSpPr>
            <a:cxnSpLocks/>
          </p:cNvCxnSpPr>
          <p:nvPr/>
        </p:nvCxnSpPr>
        <p:spPr>
          <a:xfrm rot="5400000" flipH="1" flipV="1">
            <a:off x="7404101" y="2339449"/>
            <a:ext cx="754674" cy="251126"/>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Elbow Connector 14">
            <a:extLst>
              <a:ext uri="{FF2B5EF4-FFF2-40B4-BE49-F238E27FC236}">
                <a16:creationId xmlns:a16="http://schemas.microsoft.com/office/drawing/2014/main" id="{43FF6860-97FC-EB45-A76E-746B29977470}"/>
              </a:ext>
            </a:extLst>
          </p:cNvPr>
          <p:cNvCxnSpPr>
            <a:cxnSpLocks/>
            <a:endCxn id="11" idx="1"/>
          </p:cNvCxnSpPr>
          <p:nvPr/>
        </p:nvCxnSpPr>
        <p:spPr>
          <a:xfrm rot="16200000" flipH="1">
            <a:off x="7367150" y="3110940"/>
            <a:ext cx="839458" cy="245488"/>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B81C6BF-3174-049F-0B89-98200AE214A3}"/>
              </a:ext>
            </a:extLst>
          </p:cNvPr>
          <p:cNvCxnSpPr>
            <a:cxnSpLocks/>
          </p:cNvCxnSpPr>
          <p:nvPr/>
        </p:nvCxnSpPr>
        <p:spPr>
          <a:xfrm>
            <a:off x="2352306" y="2137374"/>
            <a:ext cx="2768742"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6674982-D247-F62C-FFF1-E7E06CD3B770}"/>
              </a:ext>
            </a:extLst>
          </p:cNvPr>
          <p:cNvCxnSpPr>
            <a:cxnSpLocks/>
          </p:cNvCxnSpPr>
          <p:nvPr/>
        </p:nvCxnSpPr>
        <p:spPr>
          <a:xfrm>
            <a:off x="2352306" y="3579483"/>
            <a:ext cx="2768742"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929444B-BC13-4E0D-DA1D-09D01BDB4AD0}"/>
              </a:ext>
            </a:extLst>
          </p:cNvPr>
          <p:cNvPicPr>
            <a:picLocks noChangeAspect="1"/>
          </p:cNvPicPr>
          <p:nvPr/>
        </p:nvPicPr>
        <p:blipFill>
          <a:blip r:embed="rId3"/>
          <a:stretch>
            <a:fillRect/>
          </a:stretch>
        </p:blipFill>
        <p:spPr>
          <a:xfrm>
            <a:off x="3125591" y="4684157"/>
            <a:ext cx="2609378" cy="829471"/>
          </a:xfrm>
          <a:prstGeom prst="rect">
            <a:avLst/>
          </a:prstGeom>
        </p:spPr>
      </p:pic>
      <p:pic>
        <p:nvPicPr>
          <p:cNvPr id="23" name="Picture 22">
            <a:extLst>
              <a:ext uri="{FF2B5EF4-FFF2-40B4-BE49-F238E27FC236}">
                <a16:creationId xmlns:a16="http://schemas.microsoft.com/office/drawing/2014/main" id="{337D6157-FA47-CD20-064B-0FD564D63F0C}"/>
              </a:ext>
            </a:extLst>
          </p:cNvPr>
          <p:cNvPicPr>
            <a:picLocks noChangeAspect="1"/>
          </p:cNvPicPr>
          <p:nvPr/>
        </p:nvPicPr>
        <p:blipFill>
          <a:blip r:embed="rId4"/>
          <a:stretch>
            <a:fillRect/>
          </a:stretch>
        </p:blipFill>
        <p:spPr>
          <a:xfrm>
            <a:off x="6457032" y="4671622"/>
            <a:ext cx="2648812" cy="842006"/>
          </a:xfrm>
          <a:prstGeom prst="rect">
            <a:avLst/>
          </a:prstGeom>
        </p:spPr>
      </p:pic>
    </p:spTree>
    <p:extLst>
      <p:ext uri="{BB962C8B-B14F-4D97-AF65-F5344CB8AC3E}">
        <p14:creationId xmlns:p14="http://schemas.microsoft.com/office/powerpoint/2010/main" val="401403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0908-31A4-1FE1-7DC8-C068E832E2CF}"/>
              </a:ext>
            </a:extLst>
          </p:cNvPr>
          <p:cNvSpPr>
            <a:spLocks noGrp="1"/>
          </p:cNvSpPr>
          <p:nvPr>
            <p:ph type="title"/>
          </p:nvPr>
        </p:nvSpPr>
        <p:spPr/>
        <p:txBody>
          <a:bodyPr>
            <a:normAutofit/>
          </a:bodyPr>
          <a:lstStyle/>
          <a:p>
            <a:r>
              <a:rPr lang="en-US" sz="2300" b="1" dirty="0"/>
              <a:t>Hyperdual numbers and the hyperdual-step method provide an alternative way of computing derivatives</a:t>
            </a:r>
          </a:p>
        </p:txBody>
      </p:sp>
      <p:sp>
        <p:nvSpPr>
          <p:cNvPr id="4" name="Slide Number Placeholder 3">
            <a:extLst>
              <a:ext uri="{FF2B5EF4-FFF2-40B4-BE49-F238E27FC236}">
                <a16:creationId xmlns:a16="http://schemas.microsoft.com/office/drawing/2014/main" id="{4727AC98-6955-37E5-7328-6BFE8AE8993D}"/>
              </a:ext>
            </a:extLst>
          </p:cNvPr>
          <p:cNvSpPr>
            <a:spLocks noGrp="1"/>
          </p:cNvSpPr>
          <p:nvPr>
            <p:ph type="sldNum" sz="quarter" idx="12"/>
          </p:nvPr>
        </p:nvSpPr>
        <p:spPr/>
        <p:txBody>
          <a:bodyPr/>
          <a:lstStyle/>
          <a:p>
            <a:fld id="{70C6E6E3-0EB9-4659-BAB4-93F73962D3E0}" type="slidenum">
              <a:rPr lang="en-US" b="1" smtClean="0">
                <a:solidFill>
                  <a:schemeClr val="tx1"/>
                </a:solidFill>
              </a:rPr>
              <a:t>17</a:t>
            </a:fld>
            <a:endParaRPr lang="en-US" b="1" dirty="0">
              <a:solidFill>
                <a:schemeClr val="tx1"/>
              </a:solidFill>
            </a:endParaRPr>
          </a:p>
        </p:txBody>
      </p:sp>
      <p:cxnSp>
        <p:nvCxnSpPr>
          <p:cNvPr id="33" name="Straight Arrow Connector 32">
            <a:extLst>
              <a:ext uri="{FF2B5EF4-FFF2-40B4-BE49-F238E27FC236}">
                <a16:creationId xmlns:a16="http://schemas.microsoft.com/office/drawing/2014/main" id="{C5DFF237-BB85-8A20-275A-0B7BB2325815}"/>
              </a:ext>
            </a:extLst>
          </p:cNvPr>
          <p:cNvCxnSpPr>
            <a:cxnSpLocks/>
          </p:cNvCxnSpPr>
          <p:nvPr/>
        </p:nvCxnSpPr>
        <p:spPr>
          <a:xfrm>
            <a:off x="4877207" y="2835161"/>
            <a:ext cx="301429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185FB07-573A-8ADA-3670-B278096298A0}"/>
              </a:ext>
            </a:extLst>
          </p:cNvPr>
          <p:cNvSpPr/>
          <p:nvPr/>
        </p:nvSpPr>
        <p:spPr>
          <a:xfrm>
            <a:off x="5121048" y="1695904"/>
            <a:ext cx="2420983" cy="2151018"/>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6A333DA-B41F-6FFA-25C3-FE465807DFD2}"/>
              </a:ext>
            </a:extLst>
          </p:cNvPr>
          <p:cNvSpPr/>
          <p:nvPr/>
        </p:nvSpPr>
        <p:spPr>
          <a:xfrm>
            <a:off x="5338763" y="1870076"/>
            <a:ext cx="1933302" cy="710851"/>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Physio-Chemical Processes</a:t>
            </a:r>
          </a:p>
        </p:txBody>
      </p:sp>
      <p:sp>
        <p:nvSpPr>
          <p:cNvPr id="36" name="Rectangle 35">
            <a:extLst>
              <a:ext uri="{FF2B5EF4-FFF2-40B4-BE49-F238E27FC236}">
                <a16:creationId xmlns:a16="http://schemas.microsoft.com/office/drawing/2014/main" id="{53BDDF8E-9004-9893-7C23-284951BE4D51}"/>
              </a:ext>
            </a:extLst>
          </p:cNvPr>
          <p:cNvSpPr/>
          <p:nvPr/>
        </p:nvSpPr>
        <p:spPr>
          <a:xfrm>
            <a:off x="5364888" y="2987527"/>
            <a:ext cx="1933302" cy="710851"/>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Atmospheric Transport</a:t>
            </a:r>
          </a:p>
        </p:txBody>
      </p:sp>
      <p:sp>
        <p:nvSpPr>
          <p:cNvPr id="37" name="Rectangle 36">
            <a:extLst>
              <a:ext uri="{FF2B5EF4-FFF2-40B4-BE49-F238E27FC236}">
                <a16:creationId xmlns:a16="http://schemas.microsoft.com/office/drawing/2014/main" id="{7E404451-FC28-5141-598B-7356D6DB5C43}"/>
              </a:ext>
            </a:extLst>
          </p:cNvPr>
          <p:cNvSpPr/>
          <p:nvPr/>
        </p:nvSpPr>
        <p:spPr>
          <a:xfrm>
            <a:off x="7915696" y="2645816"/>
            <a:ext cx="2831096" cy="367146"/>
          </a:xfrm>
          <a:prstGeom prst="rect">
            <a:avLst/>
          </a:prstGeom>
          <a:solidFill>
            <a:srgbClr val="7030A0"/>
          </a:solid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AMT1+ y</a:t>
            </a:r>
            <a:r>
              <a:rPr lang="en-US" baseline="-25000" dirty="0"/>
              <a:t>1</a:t>
            </a:r>
            <a:r>
              <a:rPr lang="el-GR" dirty="0"/>
              <a:t> ϵ</a:t>
            </a:r>
            <a:r>
              <a:rPr lang="en-US" baseline="-25000" dirty="0"/>
              <a:t>1</a:t>
            </a:r>
            <a:r>
              <a:rPr lang="en-US" dirty="0"/>
              <a:t> + y</a:t>
            </a:r>
            <a:r>
              <a:rPr lang="en-US" baseline="-25000" dirty="0"/>
              <a:t>2</a:t>
            </a:r>
            <a:r>
              <a:rPr lang="el-GR" dirty="0"/>
              <a:t> ϵ</a:t>
            </a:r>
            <a:r>
              <a:rPr lang="en-US" baseline="-25000" dirty="0"/>
              <a:t>2 </a:t>
            </a:r>
            <a:r>
              <a:rPr lang="en-US" dirty="0"/>
              <a:t>+ y</a:t>
            </a:r>
            <a:r>
              <a:rPr lang="en-US" baseline="-25000" dirty="0"/>
              <a:t>12</a:t>
            </a:r>
            <a:r>
              <a:rPr lang="el-GR" dirty="0"/>
              <a:t> ϵ</a:t>
            </a:r>
            <a:r>
              <a:rPr lang="en-US" baseline="-25000" dirty="0"/>
              <a:t>12</a:t>
            </a:r>
          </a:p>
        </p:txBody>
      </p:sp>
      <p:sp>
        <p:nvSpPr>
          <p:cNvPr id="46" name="Rectangle 45">
            <a:extLst>
              <a:ext uri="{FF2B5EF4-FFF2-40B4-BE49-F238E27FC236}">
                <a16:creationId xmlns:a16="http://schemas.microsoft.com/office/drawing/2014/main" id="{5C639A79-C1AA-6141-150A-8084B019C346}"/>
              </a:ext>
            </a:extLst>
          </p:cNvPr>
          <p:cNvSpPr/>
          <p:nvPr/>
        </p:nvSpPr>
        <p:spPr>
          <a:xfrm>
            <a:off x="1090239" y="2328943"/>
            <a:ext cx="917842"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TERP</a:t>
            </a:r>
            <a:endParaRPr lang="en-US" baseline="-25000" dirty="0"/>
          </a:p>
        </p:txBody>
      </p:sp>
      <p:cxnSp>
        <p:nvCxnSpPr>
          <p:cNvPr id="48" name="Straight Arrow Connector 47">
            <a:extLst>
              <a:ext uri="{FF2B5EF4-FFF2-40B4-BE49-F238E27FC236}">
                <a16:creationId xmlns:a16="http://schemas.microsoft.com/office/drawing/2014/main" id="{7A4A58F8-0827-A1BC-F27F-41306F26ECB3}"/>
              </a:ext>
            </a:extLst>
          </p:cNvPr>
          <p:cNvCxnSpPr>
            <a:cxnSpLocks/>
          </p:cNvCxnSpPr>
          <p:nvPr/>
        </p:nvCxnSpPr>
        <p:spPr>
          <a:xfrm>
            <a:off x="2008081" y="2512516"/>
            <a:ext cx="580841"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17897F39-D502-D9D3-B6D5-34BA73E70F65}"/>
              </a:ext>
            </a:extLst>
          </p:cNvPr>
          <p:cNvSpPr/>
          <p:nvPr/>
        </p:nvSpPr>
        <p:spPr>
          <a:xfrm>
            <a:off x="2602947" y="2338058"/>
            <a:ext cx="1944060" cy="367146"/>
          </a:xfrm>
          <a:prstGeom prst="rect">
            <a:avLst/>
          </a:prstGeom>
          <a:solidFill>
            <a:srgbClr val="7030A0"/>
          </a:solidFill>
          <a:ln w="57150">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TERP</a:t>
            </a:r>
            <a:r>
              <a:rPr lang="en-US" baseline="-25000" dirty="0"/>
              <a:t> </a:t>
            </a:r>
            <a:r>
              <a:rPr lang="en-US" dirty="0"/>
              <a:t>+ x</a:t>
            </a:r>
            <a:r>
              <a:rPr lang="en-US" baseline="-25000" dirty="0"/>
              <a:t>1</a:t>
            </a:r>
            <a:r>
              <a:rPr lang="el-GR" dirty="0"/>
              <a:t> ϵ</a:t>
            </a:r>
            <a:r>
              <a:rPr lang="en-US" baseline="-25000" dirty="0"/>
              <a:t>1</a:t>
            </a:r>
          </a:p>
        </p:txBody>
      </p:sp>
      <p:sp>
        <p:nvSpPr>
          <p:cNvPr id="12" name="TextBox 11">
            <a:extLst>
              <a:ext uri="{FF2B5EF4-FFF2-40B4-BE49-F238E27FC236}">
                <a16:creationId xmlns:a16="http://schemas.microsoft.com/office/drawing/2014/main" id="{D09D42A6-0E9F-1FE6-1396-BA0E9C53531B}"/>
              </a:ext>
            </a:extLst>
          </p:cNvPr>
          <p:cNvSpPr txBox="1"/>
          <p:nvPr/>
        </p:nvSpPr>
        <p:spPr>
          <a:xfrm>
            <a:off x="1408874" y="4196119"/>
            <a:ext cx="9793080"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The numerically exact sensitivities for AMT1 concentration to TERP and APIN emission is:</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We can get first-order sensitivities of many output variables to TERP and APIN, and cross sensitivities of many output variables to TERP+APIN</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48F76ABE-07D5-C035-19E6-494242421CA4}"/>
              </a:ext>
            </a:extLst>
          </p:cNvPr>
          <p:cNvSpPr/>
          <p:nvPr/>
        </p:nvSpPr>
        <p:spPr>
          <a:xfrm>
            <a:off x="1104264" y="2903082"/>
            <a:ext cx="917842"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APIN</a:t>
            </a:r>
          </a:p>
        </p:txBody>
      </p:sp>
      <p:sp>
        <p:nvSpPr>
          <p:cNvPr id="15" name="Rectangle 14">
            <a:extLst>
              <a:ext uri="{FF2B5EF4-FFF2-40B4-BE49-F238E27FC236}">
                <a16:creationId xmlns:a16="http://schemas.microsoft.com/office/drawing/2014/main" id="{FF7244AA-AEC3-3E4C-8123-0A091EA87760}"/>
              </a:ext>
            </a:extLst>
          </p:cNvPr>
          <p:cNvSpPr/>
          <p:nvPr/>
        </p:nvSpPr>
        <p:spPr>
          <a:xfrm>
            <a:off x="2596147" y="2892376"/>
            <a:ext cx="1944060" cy="367146"/>
          </a:xfrm>
          <a:prstGeom prst="rect">
            <a:avLst/>
          </a:prstGeom>
          <a:solidFill>
            <a:srgbClr val="7030A0"/>
          </a:solidFill>
          <a:ln w="57150">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APIN</a:t>
            </a:r>
            <a:r>
              <a:rPr lang="en-US" baseline="-25000" dirty="0"/>
              <a:t> </a:t>
            </a:r>
            <a:r>
              <a:rPr lang="en-US" dirty="0"/>
              <a:t>+ x</a:t>
            </a:r>
            <a:r>
              <a:rPr lang="en-US" baseline="-25000" dirty="0"/>
              <a:t>2</a:t>
            </a:r>
            <a:r>
              <a:rPr lang="el-GR" dirty="0"/>
              <a:t> ϵ</a:t>
            </a:r>
            <a:r>
              <a:rPr lang="en-US" baseline="-25000" dirty="0"/>
              <a:t>2</a:t>
            </a:r>
          </a:p>
        </p:txBody>
      </p:sp>
      <p:cxnSp>
        <p:nvCxnSpPr>
          <p:cNvPr id="16" name="Straight Arrow Connector 15">
            <a:extLst>
              <a:ext uri="{FF2B5EF4-FFF2-40B4-BE49-F238E27FC236}">
                <a16:creationId xmlns:a16="http://schemas.microsoft.com/office/drawing/2014/main" id="{572CFA97-70E0-9799-D59D-A94E4200690D}"/>
              </a:ext>
            </a:extLst>
          </p:cNvPr>
          <p:cNvCxnSpPr>
            <a:cxnSpLocks/>
          </p:cNvCxnSpPr>
          <p:nvPr/>
        </p:nvCxnSpPr>
        <p:spPr>
          <a:xfrm>
            <a:off x="2008080" y="3075949"/>
            <a:ext cx="580841"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CDF58A-0AF4-0B75-B159-3CA8B5462D8A}"/>
              </a:ext>
            </a:extLst>
          </p:cNvPr>
          <p:cNvCxnSpPr>
            <a:cxnSpLocks/>
          </p:cNvCxnSpPr>
          <p:nvPr/>
        </p:nvCxnSpPr>
        <p:spPr>
          <a:xfrm flipH="1" flipV="1">
            <a:off x="4874815" y="2512516"/>
            <a:ext cx="2392" cy="344293"/>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806F776-6352-51BC-6159-A8CFF21586EA}"/>
              </a:ext>
            </a:extLst>
          </p:cNvPr>
          <p:cNvCxnSpPr>
            <a:cxnSpLocks/>
          </p:cNvCxnSpPr>
          <p:nvPr/>
        </p:nvCxnSpPr>
        <p:spPr>
          <a:xfrm flipV="1">
            <a:off x="4874815" y="2829388"/>
            <a:ext cx="2392" cy="252926"/>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55EF28E-9208-16D6-202A-E144FAB9B2A0}"/>
              </a:ext>
            </a:extLst>
          </p:cNvPr>
          <p:cNvCxnSpPr>
            <a:cxnSpLocks/>
          </p:cNvCxnSpPr>
          <p:nvPr/>
        </p:nvCxnSpPr>
        <p:spPr>
          <a:xfrm>
            <a:off x="4570015" y="3082314"/>
            <a:ext cx="304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926EBD0-1070-AF0C-B975-A7856E37B267}"/>
              </a:ext>
            </a:extLst>
          </p:cNvPr>
          <p:cNvCxnSpPr/>
          <p:nvPr/>
        </p:nvCxnSpPr>
        <p:spPr>
          <a:xfrm>
            <a:off x="4557315" y="2513909"/>
            <a:ext cx="330200"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A5C3BBED-0218-FA93-CCBF-6F0773E85A40}"/>
              </a:ext>
            </a:extLst>
          </p:cNvPr>
          <p:cNvSpPr/>
          <p:nvPr/>
        </p:nvSpPr>
        <p:spPr>
          <a:xfrm>
            <a:off x="7906804" y="1773113"/>
            <a:ext cx="2831096" cy="367146"/>
          </a:xfrm>
          <a:prstGeom prst="rect">
            <a:avLst/>
          </a:prstGeom>
          <a:solidFill>
            <a:srgbClr val="7030A0"/>
          </a:solid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US" baseline="-25000" dirty="0"/>
          </a:p>
        </p:txBody>
      </p:sp>
      <p:sp>
        <p:nvSpPr>
          <p:cNvPr id="10" name="Rectangle 9">
            <a:extLst>
              <a:ext uri="{FF2B5EF4-FFF2-40B4-BE49-F238E27FC236}">
                <a16:creationId xmlns:a16="http://schemas.microsoft.com/office/drawing/2014/main" id="{CCDCDF83-4DB5-65B8-088D-E079C6ECF99B}"/>
              </a:ext>
            </a:extLst>
          </p:cNvPr>
          <p:cNvSpPr/>
          <p:nvPr/>
        </p:nvSpPr>
        <p:spPr>
          <a:xfrm>
            <a:off x="7907947" y="3496049"/>
            <a:ext cx="2831096" cy="367146"/>
          </a:xfrm>
          <a:prstGeom prst="rect">
            <a:avLst/>
          </a:prstGeom>
          <a:solidFill>
            <a:srgbClr val="7030A0"/>
          </a:solid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US" baseline="-25000" dirty="0"/>
          </a:p>
        </p:txBody>
      </p:sp>
      <p:cxnSp>
        <p:nvCxnSpPr>
          <p:cNvPr id="13" name="Elbow Connector 12">
            <a:extLst>
              <a:ext uri="{FF2B5EF4-FFF2-40B4-BE49-F238E27FC236}">
                <a16:creationId xmlns:a16="http://schemas.microsoft.com/office/drawing/2014/main" id="{F6048D2D-B287-3F72-91A0-12BDC14A31A8}"/>
              </a:ext>
            </a:extLst>
          </p:cNvPr>
          <p:cNvCxnSpPr>
            <a:cxnSpLocks/>
            <a:endCxn id="9" idx="1"/>
          </p:cNvCxnSpPr>
          <p:nvPr/>
        </p:nvCxnSpPr>
        <p:spPr>
          <a:xfrm rot="5400000" flipH="1" flipV="1">
            <a:off x="7324810" y="2291851"/>
            <a:ext cx="917159" cy="246830"/>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Elbow Connector 16">
            <a:extLst>
              <a:ext uri="{FF2B5EF4-FFF2-40B4-BE49-F238E27FC236}">
                <a16:creationId xmlns:a16="http://schemas.microsoft.com/office/drawing/2014/main" id="{1877060E-6377-50A8-DE9E-5D7D28566782}"/>
              </a:ext>
            </a:extLst>
          </p:cNvPr>
          <p:cNvCxnSpPr>
            <a:cxnSpLocks/>
            <a:endCxn id="10" idx="1"/>
          </p:cNvCxnSpPr>
          <p:nvPr/>
        </p:nvCxnSpPr>
        <p:spPr>
          <a:xfrm rot="16200000" flipH="1">
            <a:off x="7365474" y="3137149"/>
            <a:ext cx="839458" cy="245488"/>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28225605-F9EA-79AA-0D3B-1625D0836409}"/>
              </a:ext>
            </a:extLst>
          </p:cNvPr>
          <p:cNvSpPr/>
          <p:nvPr/>
        </p:nvSpPr>
        <p:spPr>
          <a:xfrm>
            <a:off x="1090238" y="1761025"/>
            <a:ext cx="917842"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US" baseline="-25000" dirty="0"/>
          </a:p>
        </p:txBody>
      </p:sp>
      <p:sp>
        <p:nvSpPr>
          <p:cNvPr id="20" name="Rectangle 19">
            <a:extLst>
              <a:ext uri="{FF2B5EF4-FFF2-40B4-BE49-F238E27FC236}">
                <a16:creationId xmlns:a16="http://schemas.microsoft.com/office/drawing/2014/main" id="{8D22F0F5-C0FA-FD6F-2BE7-8C87DE1AF0C9}"/>
              </a:ext>
            </a:extLst>
          </p:cNvPr>
          <p:cNvSpPr/>
          <p:nvPr/>
        </p:nvSpPr>
        <p:spPr>
          <a:xfrm>
            <a:off x="1084992" y="3469840"/>
            <a:ext cx="917842"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US" baseline="-25000" dirty="0"/>
          </a:p>
        </p:txBody>
      </p:sp>
      <p:cxnSp>
        <p:nvCxnSpPr>
          <p:cNvPr id="24" name="Straight Arrow Connector 23">
            <a:extLst>
              <a:ext uri="{FF2B5EF4-FFF2-40B4-BE49-F238E27FC236}">
                <a16:creationId xmlns:a16="http://schemas.microsoft.com/office/drawing/2014/main" id="{3F109432-BF3F-3625-021D-144591CE347D}"/>
              </a:ext>
            </a:extLst>
          </p:cNvPr>
          <p:cNvCxnSpPr>
            <a:cxnSpLocks/>
          </p:cNvCxnSpPr>
          <p:nvPr/>
        </p:nvCxnSpPr>
        <p:spPr>
          <a:xfrm>
            <a:off x="2002834" y="1947128"/>
            <a:ext cx="311296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8ACCC92-4CB0-EA77-5D1D-8D8508E68F00}"/>
              </a:ext>
            </a:extLst>
          </p:cNvPr>
          <p:cNvCxnSpPr>
            <a:cxnSpLocks/>
          </p:cNvCxnSpPr>
          <p:nvPr/>
        </p:nvCxnSpPr>
        <p:spPr>
          <a:xfrm>
            <a:off x="1992847" y="3653413"/>
            <a:ext cx="3122955"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BF89C9A-AB0D-FCD1-C883-2B9274C7070E}"/>
              </a:ext>
            </a:extLst>
          </p:cNvPr>
          <p:cNvPicPr>
            <a:picLocks noChangeAspect="1"/>
          </p:cNvPicPr>
          <p:nvPr/>
        </p:nvPicPr>
        <p:blipFill>
          <a:blip r:embed="rId3"/>
          <a:stretch>
            <a:fillRect/>
          </a:stretch>
        </p:blipFill>
        <p:spPr>
          <a:xfrm>
            <a:off x="2429947" y="5020651"/>
            <a:ext cx="1763320" cy="863667"/>
          </a:xfrm>
          <a:prstGeom prst="rect">
            <a:avLst/>
          </a:prstGeom>
        </p:spPr>
      </p:pic>
      <p:pic>
        <p:nvPicPr>
          <p:cNvPr id="32" name="Picture 31">
            <a:extLst>
              <a:ext uri="{FF2B5EF4-FFF2-40B4-BE49-F238E27FC236}">
                <a16:creationId xmlns:a16="http://schemas.microsoft.com/office/drawing/2014/main" id="{927833A9-0AA7-2605-EC20-9EA114828CB1}"/>
              </a:ext>
            </a:extLst>
          </p:cNvPr>
          <p:cNvPicPr>
            <a:picLocks noChangeAspect="1"/>
          </p:cNvPicPr>
          <p:nvPr/>
        </p:nvPicPr>
        <p:blipFill>
          <a:blip r:embed="rId4"/>
          <a:stretch>
            <a:fillRect/>
          </a:stretch>
        </p:blipFill>
        <p:spPr>
          <a:xfrm>
            <a:off x="5214340" y="5020651"/>
            <a:ext cx="1763320" cy="863667"/>
          </a:xfrm>
          <a:prstGeom prst="rect">
            <a:avLst/>
          </a:prstGeom>
        </p:spPr>
      </p:pic>
      <p:pic>
        <p:nvPicPr>
          <p:cNvPr id="38" name="Picture 37">
            <a:extLst>
              <a:ext uri="{FF2B5EF4-FFF2-40B4-BE49-F238E27FC236}">
                <a16:creationId xmlns:a16="http://schemas.microsoft.com/office/drawing/2014/main" id="{9ECEA962-7BBA-2F2B-81A7-25148F77DCE6}"/>
              </a:ext>
            </a:extLst>
          </p:cNvPr>
          <p:cNvPicPr>
            <a:picLocks noChangeAspect="1"/>
          </p:cNvPicPr>
          <p:nvPr/>
        </p:nvPicPr>
        <p:blipFill>
          <a:blip r:embed="rId5"/>
          <a:stretch>
            <a:fillRect/>
          </a:stretch>
        </p:blipFill>
        <p:spPr>
          <a:xfrm>
            <a:off x="7731331" y="4976186"/>
            <a:ext cx="2716952" cy="863667"/>
          </a:xfrm>
          <a:prstGeom prst="rect">
            <a:avLst/>
          </a:prstGeom>
        </p:spPr>
      </p:pic>
    </p:spTree>
    <p:extLst>
      <p:ext uri="{BB962C8B-B14F-4D97-AF65-F5344CB8AC3E}">
        <p14:creationId xmlns:p14="http://schemas.microsoft.com/office/powerpoint/2010/main" val="1350433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6C08-D585-CEAF-A9E4-2F9341CD5B9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C1466F4-D93B-13E2-FE99-7CBDB67AC20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E8BD57E-2CDD-6780-C7AD-014D11936D53}"/>
              </a:ext>
            </a:extLst>
          </p:cNvPr>
          <p:cNvSpPr>
            <a:spLocks noGrp="1"/>
          </p:cNvSpPr>
          <p:nvPr>
            <p:ph type="sldNum" sz="quarter" idx="12"/>
          </p:nvPr>
        </p:nvSpPr>
        <p:spPr/>
        <p:txBody>
          <a:bodyPr/>
          <a:lstStyle/>
          <a:p>
            <a:fld id="{70C6E6E3-0EB9-4659-BAB4-93F73962D3E0}" type="slidenum">
              <a:rPr lang="en-US" b="1" smtClean="0">
                <a:solidFill>
                  <a:schemeClr val="tx1"/>
                </a:solidFill>
              </a:rPr>
              <a:t>18</a:t>
            </a:fld>
            <a:endParaRPr lang="en-US" b="1" dirty="0">
              <a:solidFill>
                <a:schemeClr val="tx1"/>
              </a:solidFill>
            </a:endParaRPr>
          </a:p>
        </p:txBody>
      </p:sp>
      <p:sp>
        <p:nvSpPr>
          <p:cNvPr id="5" name="Title 1">
            <a:extLst>
              <a:ext uri="{FF2B5EF4-FFF2-40B4-BE49-F238E27FC236}">
                <a16:creationId xmlns:a16="http://schemas.microsoft.com/office/drawing/2014/main" id="{84C3A9BD-72EC-F2C2-80D2-6560F79653AF}"/>
              </a:ext>
            </a:extLst>
          </p:cNvPr>
          <p:cNvSpPr txBox="1">
            <a:spLocks/>
          </p:cNvSpPr>
          <p:nvPr/>
        </p:nvSpPr>
        <p:spPr>
          <a:xfrm>
            <a:off x="634448" y="2766218"/>
            <a:ext cx="109231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2800" b="1" dirty="0">
                <a:latin typeface="Verdana" panose="020B0604030504040204" pitchFamily="34" charset="0"/>
                <a:ea typeface="Verdana" panose="020B0604030504040204" pitchFamily="34" charset="0"/>
                <a:cs typeface="Verdana" panose="020B0604030504040204" pitchFamily="34" charset="0"/>
              </a:rPr>
              <a:t>Demonstration of sensitivity calculations with BSOA formation in CMAQ</a:t>
            </a:r>
          </a:p>
          <a:p>
            <a:pPr algn="ct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0527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9A61-2A2D-4A40-D49F-699CA89C9EB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976745-3071-FC92-6C38-13CE2C6E1B5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B2C3DB88-707E-0857-49F6-6166F83BE739}"/>
              </a:ext>
            </a:extLst>
          </p:cNvPr>
          <p:cNvSpPr>
            <a:spLocks noGrp="1"/>
          </p:cNvSpPr>
          <p:nvPr>
            <p:ph type="sldNum" sz="quarter" idx="12"/>
          </p:nvPr>
        </p:nvSpPr>
        <p:spPr/>
        <p:txBody>
          <a:bodyPr/>
          <a:lstStyle/>
          <a:p>
            <a:fld id="{70C6E6E3-0EB9-4659-BAB4-93F73962D3E0}" type="slidenum">
              <a:rPr lang="en-US" b="1" smtClean="0">
                <a:solidFill>
                  <a:schemeClr val="tx1"/>
                </a:solidFill>
              </a:rPr>
              <a:t>19</a:t>
            </a:fld>
            <a:endParaRPr lang="en-US" b="1" dirty="0">
              <a:solidFill>
                <a:schemeClr val="tx1"/>
              </a:solidFill>
            </a:endParaRPr>
          </a:p>
        </p:txBody>
      </p:sp>
      <p:pic>
        <p:nvPicPr>
          <p:cNvPr id="1026" name="Picture 2">
            <a:extLst>
              <a:ext uri="{FF2B5EF4-FFF2-40B4-BE49-F238E27FC236}">
                <a16:creationId xmlns:a16="http://schemas.microsoft.com/office/drawing/2014/main" id="{2A67E586-C8BF-A0A0-FC16-3D9BEC6D1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720" y="-8922"/>
            <a:ext cx="9052560" cy="59038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46E935D-F4EC-6B78-FD3F-9621CD403E0C}"/>
              </a:ext>
            </a:extLst>
          </p:cNvPr>
          <p:cNvSpPr/>
          <p:nvPr/>
        </p:nvSpPr>
        <p:spPr>
          <a:xfrm>
            <a:off x="2377440" y="3429001"/>
            <a:ext cx="5799908" cy="13911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41FC95-5769-5F56-3326-EFC0AB84FDEA}"/>
              </a:ext>
            </a:extLst>
          </p:cNvPr>
          <p:cNvSpPr txBox="1"/>
          <p:nvPr/>
        </p:nvSpPr>
        <p:spPr>
          <a:xfrm>
            <a:off x="1187252" y="6029858"/>
            <a:ext cx="9817496" cy="369332"/>
          </a:xfrm>
          <a:prstGeom prst="rect">
            <a:avLst/>
          </a:prstGeom>
          <a:noFill/>
        </p:spPr>
        <p:txBody>
          <a:bodyPr wrap="none" rtlCol="0">
            <a:spAutoFit/>
          </a:bodyPr>
          <a:lstStyle/>
          <a:p>
            <a:r>
              <a:rPr lang="en-US" dirty="0"/>
              <a:t>Retrieved from: https://</a:t>
            </a:r>
            <a:r>
              <a:rPr lang="en-US" dirty="0" err="1"/>
              <a:t>github.com</a:t>
            </a:r>
            <a:r>
              <a:rPr lang="en-US" dirty="0"/>
              <a:t>/USEPA/CMAQ/blob/5.3/DOCS/</a:t>
            </a:r>
            <a:r>
              <a:rPr lang="en-US" dirty="0" err="1"/>
              <a:t>Release_Notes</a:t>
            </a:r>
            <a:r>
              <a:rPr lang="en-US" dirty="0"/>
              <a:t>/aero7_overview.md</a:t>
            </a:r>
          </a:p>
        </p:txBody>
      </p:sp>
    </p:spTree>
    <p:extLst>
      <p:ext uri="{BB962C8B-B14F-4D97-AF65-F5344CB8AC3E}">
        <p14:creationId xmlns:p14="http://schemas.microsoft.com/office/powerpoint/2010/main" val="156979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2C68-BA8D-0D4E-A1D7-16D8C461C1D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3810B40-827B-1069-4995-3E4A4ECD2D55}"/>
              </a:ext>
            </a:extLst>
          </p:cNvPr>
          <p:cNvSpPr>
            <a:spLocks noGrp="1"/>
          </p:cNvSpPr>
          <p:nvPr>
            <p:ph idx="1"/>
          </p:nvPr>
        </p:nvSpPr>
        <p:spPr/>
        <p:txBody>
          <a:bodyPr/>
          <a:lstStyle/>
          <a:p>
            <a:pPr marL="514350"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Introduction of sensitivity analysis methods in chemical transport models</a:t>
            </a:r>
          </a:p>
          <a:p>
            <a:pPr marL="514350"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The </a:t>
            </a:r>
            <a:r>
              <a:rPr lang="en-US" dirty="0" err="1">
                <a:latin typeface="Verdana" panose="020B0604030504040204" pitchFamily="34" charset="0"/>
                <a:ea typeface="Verdana" panose="020B0604030504040204" pitchFamily="34" charset="0"/>
                <a:cs typeface="Verdana" panose="020B0604030504040204" pitchFamily="34" charset="0"/>
              </a:rPr>
              <a:t>hyperdual</a:t>
            </a:r>
            <a:r>
              <a:rPr lang="en-US" dirty="0">
                <a:latin typeface="Verdana" panose="020B0604030504040204" pitchFamily="34" charset="0"/>
                <a:ea typeface="Verdana" panose="020B0604030504040204" pitchFamily="34" charset="0"/>
                <a:cs typeface="Verdana" panose="020B0604030504040204" pitchFamily="34" charset="0"/>
              </a:rPr>
              <a:t>-step method and its implementation in CMAQv5.3.2</a:t>
            </a:r>
          </a:p>
          <a:p>
            <a:pPr marL="514350"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Demonstration of sensitivity calculations with BSOA formation in CMAQv5.3.2</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37C09A76-DC27-B2C0-AACA-D65B0C87E633}"/>
              </a:ext>
            </a:extLst>
          </p:cNvPr>
          <p:cNvSpPr>
            <a:spLocks noGrp="1"/>
          </p:cNvSpPr>
          <p:nvPr>
            <p:ph type="sldNum" sz="quarter" idx="12"/>
          </p:nvPr>
        </p:nvSpPr>
        <p:spPr/>
        <p:txBody>
          <a:bodyPr/>
          <a:lstStyle/>
          <a:p>
            <a:fld id="{70C6E6E3-0EB9-4659-BAB4-93F73962D3E0}" type="slidenum">
              <a:rPr lang="en-US" b="1" smtClean="0">
                <a:solidFill>
                  <a:schemeClr val="tx1"/>
                </a:solidFill>
              </a:rPr>
              <a:t>2</a:t>
            </a:fld>
            <a:endParaRPr lang="en-US" b="1" dirty="0">
              <a:solidFill>
                <a:schemeClr val="tx1"/>
              </a:solidFill>
            </a:endParaRPr>
          </a:p>
        </p:txBody>
      </p:sp>
    </p:spTree>
    <p:extLst>
      <p:ext uri="{BB962C8B-B14F-4D97-AF65-F5344CB8AC3E}">
        <p14:creationId xmlns:p14="http://schemas.microsoft.com/office/powerpoint/2010/main" val="1402736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D39D-C1CE-A65C-6C37-F8ACD5A22C0A}"/>
              </a:ext>
            </a:extLst>
          </p:cNvPr>
          <p:cNvSpPr>
            <a:spLocks noGrp="1"/>
          </p:cNvSpPr>
          <p:nvPr>
            <p:ph type="title"/>
          </p:nvPr>
        </p:nvSpPr>
        <p:spPr/>
        <p:txBody>
          <a:bodyPr>
            <a:normAutofit/>
          </a:bodyPr>
          <a:lstStyle/>
          <a:p>
            <a:r>
              <a:rPr lang="en-US" sz="2300" b="1" dirty="0"/>
              <a:t>Semi-normalized sensitivities are calculated </a:t>
            </a:r>
          </a:p>
        </p:txBody>
      </p:sp>
      <p:sp>
        <p:nvSpPr>
          <p:cNvPr id="3" name="Content Placeholder 2">
            <a:extLst>
              <a:ext uri="{FF2B5EF4-FFF2-40B4-BE49-F238E27FC236}">
                <a16:creationId xmlns:a16="http://schemas.microsoft.com/office/drawing/2014/main" id="{2226E231-A4B6-BD5A-C947-7717327DFF66}"/>
              </a:ext>
            </a:extLst>
          </p:cNvPr>
          <p:cNvSpPr>
            <a:spLocks noGrp="1"/>
          </p:cNvSpPr>
          <p:nvPr>
            <p:ph idx="1"/>
          </p:nvPr>
        </p:nvSpPr>
        <p:spPr>
          <a:xfrm>
            <a:off x="838199" y="1825625"/>
            <a:ext cx="10770031" cy="4351338"/>
          </a:xfrm>
        </p:spPr>
        <p:txBody>
          <a:bodyPr>
            <a:normAutofit/>
          </a:bodyPr>
          <a:lstStyle/>
          <a:p>
            <a:r>
              <a:rPr lang="en-US" sz="2400" dirty="0"/>
              <a:t>The sensitivities here are all semi-normalized and averaged over 24 hours:  </a:t>
            </a:r>
          </a:p>
          <a:p>
            <a:endParaRPr lang="en-US" sz="2400" dirty="0"/>
          </a:p>
          <a:p>
            <a:endParaRPr lang="en-US" sz="2400" dirty="0"/>
          </a:p>
          <a:p>
            <a:pPr marL="0" indent="0">
              <a:buNone/>
            </a:pPr>
            <a:r>
              <a:rPr lang="en-US" sz="2400" dirty="0"/>
              <a:t> </a:t>
            </a:r>
          </a:p>
        </p:txBody>
      </p:sp>
      <p:sp>
        <p:nvSpPr>
          <p:cNvPr id="4" name="Slide Number Placeholder 3">
            <a:extLst>
              <a:ext uri="{FF2B5EF4-FFF2-40B4-BE49-F238E27FC236}">
                <a16:creationId xmlns:a16="http://schemas.microsoft.com/office/drawing/2014/main" id="{6262123B-6F8C-DC4E-A39A-C0D6DF92084A}"/>
              </a:ext>
            </a:extLst>
          </p:cNvPr>
          <p:cNvSpPr>
            <a:spLocks noGrp="1"/>
          </p:cNvSpPr>
          <p:nvPr>
            <p:ph type="sldNum" sz="quarter" idx="12"/>
          </p:nvPr>
        </p:nvSpPr>
        <p:spPr/>
        <p:txBody>
          <a:bodyPr/>
          <a:lstStyle/>
          <a:p>
            <a:fld id="{70C6E6E3-0EB9-4659-BAB4-93F73962D3E0}" type="slidenum">
              <a:rPr lang="en-US" b="1" smtClean="0">
                <a:solidFill>
                  <a:schemeClr val="tx1"/>
                </a:solidFill>
              </a:rPr>
              <a:t>20</a:t>
            </a:fld>
            <a:endParaRPr lang="en-US" b="1" dirty="0">
              <a:solidFill>
                <a:schemeClr val="tx1"/>
              </a:solidFill>
            </a:endParaRPr>
          </a:p>
        </p:txBody>
      </p:sp>
      <p:pic>
        <p:nvPicPr>
          <p:cNvPr id="5" name="Picture 4">
            <a:extLst>
              <a:ext uri="{FF2B5EF4-FFF2-40B4-BE49-F238E27FC236}">
                <a16:creationId xmlns:a16="http://schemas.microsoft.com/office/drawing/2014/main" id="{A246C65C-59A3-A318-3F29-4448FF0E6415}"/>
              </a:ext>
            </a:extLst>
          </p:cNvPr>
          <p:cNvPicPr>
            <a:picLocks noChangeAspect="1"/>
          </p:cNvPicPr>
          <p:nvPr/>
        </p:nvPicPr>
        <p:blipFill>
          <a:blip r:embed="rId3"/>
          <a:stretch>
            <a:fillRect/>
          </a:stretch>
        </p:blipFill>
        <p:spPr>
          <a:xfrm>
            <a:off x="1479668" y="2846608"/>
            <a:ext cx="2720251" cy="748693"/>
          </a:xfrm>
          <a:prstGeom prst="rect">
            <a:avLst/>
          </a:prstGeom>
        </p:spPr>
      </p:pic>
      <p:pic>
        <p:nvPicPr>
          <p:cNvPr id="6" name="Picture 5">
            <a:extLst>
              <a:ext uri="{FF2B5EF4-FFF2-40B4-BE49-F238E27FC236}">
                <a16:creationId xmlns:a16="http://schemas.microsoft.com/office/drawing/2014/main" id="{DFFDE6BA-9D64-8FB8-3C5A-7192E7CA2444}"/>
              </a:ext>
            </a:extLst>
          </p:cNvPr>
          <p:cNvPicPr>
            <a:picLocks noChangeAspect="1"/>
          </p:cNvPicPr>
          <p:nvPr/>
        </p:nvPicPr>
        <p:blipFill>
          <a:blip r:embed="rId4"/>
          <a:stretch>
            <a:fillRect/>
          </a:stretch>
        </p:blipFill>
        <p:spPr>
          <a:xfrm>
            <a:off x="1347391" y="3821758"/>
            <a:ext cx="3035406" cy="728497"/>
          </a:xfrm>
          <a:prstGeom prst="rect">
            <a:avLst/>
          </a:prstGeom>
        </p:spPr>
      </p:pic>
      <p:pic>
        <p:nvPicPr>
          <p:cNvPr id="9" name="Picture 8">
            <a:extLst>
              <a:ext uri="{FF2B5EF4-FFF2-40B4-BE49-F238E27FC236}">
                <a16:creationId xmlns:a16="http://schemas.microsoft.com/office/drawing/2014/main" id="{79FAE85E-9586-95FC-8E62-2AFF30A450A6}"/>
              </a:ext>
            </a:extLst>
          </p:cNvPr>
          <p:cNvPicPr>
            <a:picLocks noChangeAspect="1"/>
          </p:cNvPicPr>
          <p:nvPr/>
        </p:nvPicPr>
        <p:blipFill>
          <a:blip r:embed="rId5"/>
          <a:stretch>
            <a:fillRect/>
          </a:stretch>
        </p:blipFill>
        <p:spPr>
          <a:xfrm>
            <a:off x="507085" y="4843252"/>
            <a:ext cx="4782518" cy="678906"/>
          </a:xfrm>
          <a:prstGeom prst="rect">
            <a:avLst/>
          </a:prstGeom>
        </p:spPr>
      </p:pic>
      <p:sp>
        <p:nvSpPr>
          <p:cNvPr id="10" name="Content Placeholder 2">
            <a:extLst>
              <a:ext uri="{FF2B5EF4-FFF2-40B4-BE49-F238E27FC236}">
                <a16:creationId xmlns:a16="http://schemas.microsoft.com/office/drawing/2014/main" id="{BF1683E9-1A90-62E1-EDBA-526CE27AEEDC}"/>
              </a:ext>
            </a:extLst>
          </p:cNvPr>
          <p:cNvSpPr txBox="1">
            <a:spLocks/>
          </p:cNvSpPr>
          <p:nvPr/>
        </p:nvSpPr>
        <p:spPr>
          <a:xfrm>
            <a:off x="5385418" y="3007036"/>
            <a:ext cx="64503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1800" dirty="0"/>
              <a:t>First-order semi-normalized sensitivity of AMT1 concentration to TERP emission</a:t>
            </a:r>
          </a:p>
          <a:p>
            <a:pPr marL="0" indent="0">
              <a:buNone/>
            </a:pPr>
            <a:endParaRPr lang="en-US" sz="1800" dirty="0"/>
          </a:p>
          <a:p>
            <a:pPr>
              <a:buFontTx/>
              <a:buChar char="-"/>
            </a:pPr>
            <a:r>
              <a:rPr lang="en-US" sz="1800" dirty="0"/>
              <a:t>Second-order semi-normalized sensitivity of AMT1 concentration to TERP emission</a:t>
            </a:r>
          </a:p>
          <a:p>
            <a:pPr>
              <a:buFontTx/>
              <a:buChar char="-"/>
            </a:pPr>
            <a:endParaRPr lang="en-US" sz="1800" dirty="0"/>
          </a:p>
          <a:p>
            <a:pPr>
              <a:buFontTx/>
              <a:buChar char="-"/>
            </a:pPr>
            <a:r>
              <a:rPr lang="en-US" sz="1800" dirty="0"/>
              <a:t>Semi-normalized cross sensitivity of AMTNO3J concentration to TERP emission and average NO and NO</a:t>
            </a:r>
            <a:r>
              <a:rPr lang="en-US" sz="1800" baseline="-25000" dirty="0"/>
              <a:t>2</a:t>
            </a:r>
            <a:r>
              <a:rPr lang="en-US" sz="1800" dirty="0"/>
              <a:t> emission</a:t>
            </a:r>
          </a:p>
        </p:txBody>
      </p:sp>
    </p:spTree>
    <p:extLst>
      <p:ext uri="{BB962C8B-B14F-4D97-AF65-F5344CB8AC3E}">
        <p14:creationId xmlns:p14="http://schemas.microsoft.com/office/powerpoint/2010/main" val="411560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DECA-1A74-472F-0295-7694DB9CDF65}"/>
              </a:ext>
            </a:extLst>
          </p:cNvPr>
          <p:cNvSpPr>
            <a:spLocks noGrp="1"/>
          </p:cNvSpPr>
          <p:nvPr>
            <p:ph type="title"/>
          </p:nvPr>
        </p:nvSpPr>
        <p:spPr/>
        <p:txBody>
          <a:bodyPr>
            <a:normAutofit/>
          </a:bodyPr>
          <a:lstStyle/>
          <a:p>
            <a:r>
              <a:rPr lang="en-US" sz="2300" b="1" dirty="0"/>
              <a:t>Maps of Monoterpene concentrations in the normal and </a:t>
            </a:r>
            <a:r>
              <a:rPr lang="en-US" sz="2300" b="1" dirty="0" err="1"/>
              <a:t>hyperdual</a:t>
            </a:r>
            <a:r>
              <a:rPr lang="en-US" sz="2300" b="1" dirty="0"/>
              <a:t> runs</a:t>
            </a:r>
            <a:endParaRPr lang="en-US" sz="2300" dirty="0"/>
          </a:p>
        </p:txBody>
      </p:sp>
      <p:sp>
        <p:nvSpPr>
          <p:cNvPr id="4" name="Slide Number Placeholder 3">
            <a:extLst>
              <a:ext uri="{FF2B5EF4-FFF2-40B4-BE49-F238E27FC236}">
                <a16:creationId xmlns:a16="http://schemas.microsoft.com/office/drawing/2014/main" id="{B5A986A4-A58B-F0C2-A196-ED263938C7C6}"/>
              </a:ext>
            </a:extLst>
          </p:cNvPr>
          <p:cNvSpPr>
            <a:spLocks noGrp="1"/>
          </p:cNvSpPr>
          <p:nvPr>
            <p:ph type="sldNum" sz="quarter" idx="12"/>
          </p:nvPr>
        </p:nvSpPr>
        <p:spPr/>
        <p:txBody>
          <a:bodyPr/>
          <a:lstStyle/>
          <a:p>
            <a:fld id="{70C6E6E3-0EB9-4659-BAB4-93F73962D3E0}" type="slidenum">
              <a:rPr lang="en-US" b="1" smtClean="0">
                <a:solidFill>
                  <a:schemeClr val="tx1"/>
                </a:solidFill>
              </a:rPr>
              <a:t>21</a:t>
            </a:fld>
            <a:endParaRPr lang="en-US" b="1" dirty="0">
              <a:solidFill>
                <a:schemeClr val="tx1"/>
              </a:solidFill>
            </a:endParaRPr>
          </a:p>
        </p:txBody>
      </p:sp>
      <p:pic>
        <p:nvPicPr>
          <p:cNvPr id="5" name="Picture 4">
            <a:extLst>
              <a:ext uri="{FF2B5EF4-FFF2-40B4-BE49-F238E27FC236}">
                <a16:creationId xmlns:a16="http://schemas.microsoft.com/office/drawing/2014/main" id="{F5E19E2F-8505-D622-D742-72B8DB197262}"/>
              </a:ext>
            </a:extLst>
          </p:cNvPr>
          <p:cNvPicPr>
            <a:picLocks noChangeAspect="1"/>
          </p:cNvPicPr>
          <p:nvPr/>
        </p:nvPicPr>
        <p:blipFill>
          <a:blip r:embed="rId2"/>
          <a:stretch>
            <a:fillRect/>
          </a:stretch>
        </p:blipFill>
        <p:spPr>
          <a:xfrm>
            <a:off x="279779" y="1999042"/>
            <a:ext cx="5948150" cy="2875444"/>
          </a:xfrm>
          <a:prstGeom prst="rect">
            <a:avLst/>
          </a:prstGeom>
        </p:spPr>
      </p:pic>
      <p:pic>
        <p:nvPicPr>
          <p:cNvPr id="6" name="Picture 5">
            <a:extLst>
              <a:ext uri="{FF2B5EF4-FFF2-40B4-BE49-F238E27FC236}">
                <a16:creationId xmlns:a16="http://schemas.microsoft.com/office/drawing/2014/main" id="{8F1A7C16-A8C7-1B08-4486-32CFBF7DD051}"/>
              </a:ext>
            </a:extLst>
          </p:cNvPr>
          <p:cNvPicPr>
            <a:picLocks noChangeAspect="1"/>
          </p:cNvPicPr>
          <p:nvPr/>
        </p:nvPicPr>
        <p:blipFill>
          <a:blip r:embed="rId3"/>
          <a:stretch>
            <a:fillRect/>
          </a:stretch>
        </p:blipFill>
        <p:spPr>
          <a:xfrm>
            <a:off x="6227928" y="2063200"/>
            <a:ext cx="5815431" cy="2811286"/>
          </a:xfrm>
          <a:prstGeom prst="rect">
            <a:avLst/>
          </a:prstGeom>
        </p:spPr>
      </p:pic>
      <p:sp>
        <p:nvSpPr>
          <p:cNvPr id="3" name="Content Placeholder 2">
            <a:extLst>
              <a:ext uri="{FF2B5EF4-FFF2-40B4-BE49-F238E27FC236}">
                <a16:creationId xmlns:a16="http://schemas.microsoft.com/office/drawing/2014/main" id="{2C32021B-064A-7F8D-E093-48630C8C6857}"/>
              </a:ext>
            </a:extLst>
          </p:cNvPr>
          <p:cNvSpPr>
            <a:spLocks noGrp="1"/>
          </p:cNvSpPr>
          <p:nvPr>
            <p:ph idx="1"/>
          </p:nvPr>
        </p:nvSpPr>
        <p:spPr>
          <a:xfrm>
            <a:off x="2225299" y="1836887"/>
            <a:ext cx="851114" cy="452626"/>
          </a:xfrm>
        </p:spPr>
        <p:txBody>
          <a:bodyPr>
            <a:normAutofit/>
          </a:bodyPr>
          <a:lstStyle/>
          <a:p>
            <a:pPr marL="0" indent="0">
              <a:buNone/>
            </a:pPr>
            <a:r>
              <a:rPr lang="en-US" sz="2000" dirty="0"/>
              <a:t>Real</a:t>
            </a:r>
          </a:p>
        </p:txBody>
      </p:sp>
      <p:sp>
        <p:nvSpPr>
          <p:cNvPr id="7" name="Content Placeholder 2">
            <a:extLst>
              <a:ext uri="{FF2B5EF4-FFF2-40B4-BE49-F238E27FC236}">
                <a16:creationId xmlns:a16="http://schemas.microsoft.com/office/drawing/2014/main" id="{08F8D8EB-F58A-9901-A253-592D29A77F48}"/>
              </a:ext>
            </a:extLst>
          </p:cNvPr>
          <p:cNvSpPr txBox="1">
            <a:spLocks/>
          </p:cNvSpPr>
          <p:nvPr/>
        </p:nvSpPr>
        <p:spPr>
          <a:xfrm>
            <a:off x="8284529" y="1836887"/>
            <a:ext cx="1471653" cy="452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err="1"/>
              <a:t>Hyperdual</a:t>
            </a:r>
            <a:endParaRPr lang="en-US" sz="2000" dirty="0"/>
          </a:p>
        </p:txBody>
      </p:sp>
      <p:sp>
        <p:nvSpPr>
          <p:cNvPr id="8" name="Content Placeholder 2">
            <a:extLst>
              <a:ext uri="{FF2B5EF4-FFF2-40B4-BE49-F238E27FC236}">
                <a16:creationId xmlns:a16="http://schemas.microsoft.com/office/drawing/2014/main" id="{B8049AA9-401C-453F-5EF0-C4B152D0EBE6}"/>
              </a:ext>
            </a:extLst>
          </p:cNvPr>
          <p:cNvSpPr txBox="1">
            <a:spLocks/>
          </p:cNvSpPr>
          <p:nvPr/>
        </p:nvSpPr>
        <p:spPr>
          <a:xfrm>
            <a:off x="1248906" y="510079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The average concentration of monoterpene in </a:t>
            </a:r>
            <a:r>
              <a:rPr lang="en-US" sz="2200" dirty="0" err="1"/>
              <a:t>ppmV</a:t>
            </a:r>
            <a:r>
              <a:rPr lang="en-US" sz="2200" dirty="0"/>
              <a:t> for July 1</a:t>
            </a:r>
            <a:r>
              <a:rPr lang="en-US" sz="2200" baseline="30000" dirty="0"/>
              <a:t>st</a:t>
            </a:r>
            <a:r>
              <a:rPr lang="en-US" sz="2200" dirty="0"/>
              <a:t>, 2016</a:t>
            </a:r>
          </a:p>
          <a:p>
            <a:r>
              <a:rPr lang="en-US" sz="2200" dirty="0"/>
              <a:t>The </a:t>
            </a:r>
            <a:r>
              <a:rPr lang="en-US" sz="2200" dirty="0" err="1"/>
              <a:t>hyperdual</a:t>
            </a:r>
            <a:r>
              <a:rPr lang="en-US" sz="2200" dirty="0"/>
              <a:t> modules don’t affect the regular CMAQ run results. </a:t>
            </a:r>
          </a:p>
          <a:p>
            <a:endParaRPr lang="en-US" sz="2200" b="1" dirty="0"/>
          </a:p>
        </p:txBody>
      </p:sp>
    </p:spTree>
    <p:extLst>
      <p:ext uri="{BB962C8B-B14F-4D97-AF65-F5344CB8AC3E}">
        <p14:creationId xmlns:p14="http://schemas.microsoft.com/office/powerpoint/2010/main" val="295510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AE709-A0C2-7FB2-28AC-438BC96898CB}"/>
              </a:ext>
            </a:extLst>
          </p:cNvPr>
          <p:cNvSpPr>
            <a:spLocks noGrp="1"/>
          </p:cNvSpPr>
          <p:nvPr>
            <p:ph type="title"/>
          </p:nvPr>
        </p:nvSpPr>
        <p:spPr/>
        <p:txBody>
          <a:bodyPr>
            <a:normAutofit/>
          </a:bodyPr>
          <a:lstStyle/>
          <a:p>
            <a:r>
              <a:rPr lang="en-US" sz="2300" b="1" dirty="0"/>
              <a:t>One-to-one plot of averaged 24-hour sensitivities for AMT concentration to TERP emission. </a:t>
            </a:r>
          </a:p>
        </p:txBody>
      </p:sp>
      <p:sp>
        <p:nvSpPr>
          <p:cNvPr id="4" name="Slide Number Placeholder 3">
            <a:extLst>
              <a:ext uri="{FF2B5EF4-FFF2-40B4-BE49-F238E27FC236}">
                <a16:creationId xmlns:a16="http://schemas.microsoft.com/office/drawing/2014/main" id="{CD0E9F96-AD59-77A6-C8B8-97ED79A0F2B7}"/>
              </a:ext>
            </a:extLst>
          </p:cNvPr>
          <p:cNvSpPr>
            <a:spLocks noGrp="1"/>
          </p:cNvSpPr>
          <p:nvPr>
            <p:ph type="sldNum" sz="quarter" idx="12"/>
          </p:nvPr>
        </p:nvSpPr>
        <p:spPr/>
        <p:txBody>
          <a:bodyPr/>
          <a:lstStyle/>
          <a:p>
            <a:fld id="{70C6E6E3-0EB9-4659-BAB4-93F73962D3E0}" type="slidenum">
              <a:rPr lang="en-US" b="1" smtClean="0">
                <a:solidFill>
                  <a:schemeClr val="tx1"/>
                </a:solidFill>
              </a:rPr>
              <a:t>22</a:t>
            </a:fld>
            <a:endParaRPr lang="en-US" b="1" dirty="0">
              <a:solidFill>
                <a:schemeClr val="tx1"/>
              </a:solidFill>
            </a:endParaRPr>
          </a:p>
        </p:txBody>
      </p:sp>
      <p:pic>
        <p:nvPicPr>
          <p:cNvPr id="8" name="Picture 7">
            <a:extLst>
              <a:ext uri="{FF2B5EF4-FFF2-40B4-BE49-F238E27FC236}">
                <a16:creationId xmlns:a16="http://schemas.microsoft.com/office/drawing/2014/main" id="{606BEC7F-E28C-E562-6F12-916EA4F28E38}"/>
              </a:ext>
            </a:extLst>
          </p:cNvPr>
          <p:cNvPicPr>
            <a:picLocks noChangeAspect="1"/>
          </p:cNvPicPr>
          <p:nvPr/>
        </p:nvPicPr>
        <p:blipFill>
          <a:blip r:embed="rId3"/>
          <a:stretch>
            <a:fillRect/>
          </a:stretch>
        </p:blipFill>
        <p:spPr>
          <a:xfrm>
            <a:off x="1710625" y="1747899"/>
            <a:ext cx="8770749" cy="4608451"/>
          </a:xfrm>
          <a:prstGeom prst="rect">
            <a:avLst/>
          </a:prstGeom>
        </p:spPr>
      </p:pic>
      <p:pic>
        <p:nvPicPr>
          <p:cNvPr id="10" name="Picture 9">
            <a:extLst>
              <a:ext uri="{FF2B5EF4-FFF2-40B4-BE49-F238E27FC236}">
                <a16:creationId xmlns:a16="http://schemas.microsoft.com/office/drawing/2014/main" id="{91DC3CAB-6867-B322-6513-C33B7404580E}"/>
              </a:ext>
            </a:extLst>
          </p:cNvPr>
          <p:cNvPicPr>
            <a:picLocks noChangeAspect="1"/>
          </p:cNvPicPr>
          <p:nvPr/>
        </p:nvPicPr>
        <p:blipFill>
          <a:blip r:embed="rId4"/>
          <a:stretch>
            <a:fillRect/>
          </a:stretch>
        </p:blipFill>
        <p:spPr>
          <a:xfrm>
            <a:off x="5822949" y="1555751"/>
            <a:ext cx="546100" cy="279400"/>
          </a:xfrm>
          <a:prstGeom prst="rect">
            <a:avLst/>
          </a:prstGeom>
        </p:spPr>
      </p:pic>
      <p:pic>
        <p:nvPicPr>
          <p:cNvPr id="11" name="Picture 10">
            <a:extLst>
              <a:ext uri="{FF2B5EF4-FFF2-40B4-BE49-F238E27FC236}">
                <a16:creationId xmlns:a16="http://schemas.microsoft.com/office/drawing/2014/main" id="{7FEDDE35-AF65-A554-800C-AACDC258C595}"/>
              </a:ext>
            </a:extLst>
          </p:cNvPr>
          <p:cNvPicPr>
            <a:picLocks noChangeAspect="1"/>
          </p:cNvPicPr>
          <p:nvPr/>
        </p:nvPicPr>
        <p:blipFill>
          <a:blip r:embed="rId5"/>
          <a:stretch>
            <a:fillRect/>
          </a:stretch>
        </p:blipFill>
        <p:spPr>
          <a:xfrm>
            <a:off x="2947637" y="1571041"/>
            <a:ext cx="546100" cy="279400"/>
          </a:xfrm>
          <a:prstGeom prst="rect">
            <a:avLst/>
          </a:prstGeom>
        </p:spPr>
      </p:pic>
      <p:pic>
        <p:nvPicPr>
          <p:cNvPr id="12" name="Picture 11">
            <a:extLst>
              <a:ext uri="{FF2B5EF4-FFF2-40B4-BE49-F238E27FC236}">
                <a16:creationId xmlns:a16="http://schemas.microsoft.com/office/drawing/2014/main" id="{8486C1FD-08F9-64CD-8FDF-A9A47BA79F38}"/>
              </a:ext>
            </a:extLst>
          </p:cNvPr>
          <p:cNvPicPr>
            <a:picLocks noChangeAspect="1"/>
          </p:cNvPicPr>
          <p:nvPr/>
        </p:nvPicPr>
        <p:blipFill>
          <a:blip r:embed="rId6"/>
          <a:stretch>
            <a:fillRect/>
          </a:stretch>
        </p:blipFill>
        <p:spPr>
          <a:xfrm>
            <a:off x="8696487" y="1555751"/>
            <a:ext cx="546100" cy="279400"/>
          </a:xfrm>
          <a:prstGeom prst="rect">
            <a:avLst/>
          </a:prstGeom>
        </p:spPr>
      </p:pic>
      <p:pic>
        <p:nvPicPr>
          <p:cNvPr id="13" name="Picture 12">
            <a:extLst>
              <a:ext uri="{FF2B5EF4-FFF2-40B4-BE49-F238E27FC236}">
                <a16:creationId xmlns:a16="http://schemas.microsoft.com/office/drawing/2014/main" id="{00BCDCB7-6139-2BCA-333F-043523F2AE80}"/>
              </a:ext>
            </a:extLst>
          </p:cNvPr>
          <p:cNvPicPr>
            <a:picLocks noChangeAspect="1"/>
          </p:cNvPicPr>
          <p:nvPr/>
        </p:nvPicPr>
        <p:blipFill>
          <a:blip r:embed="rId7"/>
          <a:stretch>
            <a:fillRect/>
          </a:stretch>
        </p:blipFill>
        <p:spPr>
          <a:xfrm>
            <a:off x="2947637" y="3912424"/>
            <a:ext cx="546100" cy="279400"/>
          </a:xfrm>
          <a:prstGeom prst="rect">
            <a:avLst/>
          </a:prstGeom>
        </p:spPr>
      </p:pic>
      <p:pic>
        <p:nvPicPr>
          <p:cNvPr id="15" name="Picture 14">
            <a:extLst>
              <a:ext uri="{FF2B5EF4-FFF2-40B4-BE49-F238E27FC236}">
                <a16:creationId xmlns:a16="http://schemas.microsoft.com/office/drawing/2014/main" id="{EF6B5982-3D2E-66E8-114A-CC216FEF6AF2}"/>
              </a:ext>
            </a:extLst>
          </p:cNvPr>
          <p:cNvPicPr>
            <a:picLocks noChangeAspect="1"/>
          </p:cNvPicPr>
          <p:nvPr/>
        </p:nvPicPr>
        <p:blipFill>
          <a:blip r:embed="rId8"/>
          <a:stretch>
            <a:fillRect/>
          </a:stretch>
        </p:blipFill>
        <p:spPr>
          <a:xfrm>
            <a:off x="5822949" y="3916514"/>
            <a:ext cx="546100" cy="279400"/>
          </a:xfrm>
          <a:prstGeom prst="rect">
            <a:avLst/>
          </a:prstGeom>
        </p:spPr>
      </p:pic>
      <p:pic>
        <p:nvPicPr>
          <p:cNvPr id="16" name="Picture 15">
            <a:extLst>
              <a:ext uri="{FF2B5EF4-FFF2-40B4-BE49-F238E27FC236}">
                <a16:creationId xmlns:a16="http://schemas.microsoft.com/office/drawing/2014/main" id="{C4B78ECE-6890-0BC4-7B24-207F5A24C4DD}"/>
              </a:ext>
            </a:extLst>
          </p:cNvPr>
          <p:cNvPicPr>
            <a:picLocks noChangeAspect="1"/>
          </p:cNvPicPr>
          <p:nvPr/>
        </p:nvPicPr>
        <p:blipFill>
          <a:blip r:embed="rId9"/>
          <a:stretch>
            <a:fillRect/>
          </a:stretch>
        </p:blipFill>
        <p:spPr>
          <a:xfrm>
            <a:off x="8773979" y="3912424"/>
            <a:ext cx="546100" cy="279400"/>
          </a:xfrm>
          <a:prstGeom prst="rect">
            <a:avLst/>
          </a:prstGeom>
        </p:spPr>
      </p:pic>
      <p:sp>
        <p:nvSpPr>
          <p:cNvPr id="3" name="Rectangle 2">
            <a:extLst>
              <a:ext uri="{FF2B5EF4-FFF2-40B4-BE49-F238E27FC236}">
                <a16:creationId xmlns:a16="http://schemas.microsoft.com/office/drawing/2014/main" id="{AB8C9F06-BAC3-0DA7-5FEC-F3097E4DFC3B}"/>
              </a:ext>
            </a:extLst>
          </p:cNvPr>
          <p:cNvSpPr/>
          <p:nvPr/>
        </p:nvSpPr>
        <p:spPr>
          <a:xfrm>
            <a:off x="1935480" y="5577840"/>
            <a:ext cx="8321040" cy="11436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latin typeface="Verdana" panose="020B0604030504040204" pitchFamily="34" charset="0"/>
                <a:ea typeface="Verdana" panose="020B0604030504040204" pitchFamily="34" charset="0"/>
                <a:cs typeface="Verdana" panose="020B0604030504040204" pitchFamily="34" charset="0"/>
              </a:rPr>
              <a:t>In general, the first-order sensitivity calculated from the </a:t>
            </a:r>
            <a:r>
              <a:rPr lang="en-US" sz="2000" dirty="0" err="1">
                <a:latin typeface="Verdana" panose="020B0604030504040204" pitchFamily="34" charset="0"/>
                <a:ea typeface="Verdana" panose="020B0604030504040204" pitchFamily="34" charset="0"/>
                <a:cs typeface="Verdana" panose="020B0604030504040204" pitchFamily="34" charset="0"/>
              </a:rPr>
              <a:t>hyperdual</a:t>
            </a:r>
            <a:r>
              <a:rPr lang="en-US" sz="2000" dirty="0">
                <a:latin typeface="Verdana" panose="020B0604030504040204" pitchFamily="34" charset="0"/>
                <a:ea typeface="Verdana" panose="020B0604030504040204" pitchFamily="34" charset="0"/>
                <a:cs typeface="Verdana" panose="020B0604030504040204" pitchFamily="34" charset="0"/>
              </a:rPr>
              <a:t>-step method agrees well with the brute-force approach </a:t>
            </a:r>
            <a:endParaRPr lang="en-US" sz="2000" baseline="-25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007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0AAB4-F451-1BA5-40AA-40287E67CB00}"/>
              </a:ext>
            </a:extLst>
          </p:cNvPr>
          <p:cNvPicPr>
            <a:picLocks noChangeAspect="1"/>
          </p:cNvPicPr>
          <p:nvPr/>
        </p:nvPicPr>
        <p:blipFill>
          <a:blip r:embed="rId3"/>
          <a:stretch>
            <a:fillRect/>
          </a:stretch>
        </p:blipFill>
        <p:spPr>
          <a:xfrm>
            <a:off x="114854" y="1984793"/>
            <a:ext cx="11962291" cy="4111207"/>
          </a:xfrm>
          <a:prstGeom prst="rect">
            <a:avLst/>
          </a:prstGeom>
        </p:spPr>
      </p:pic>
      <p:sp>
        <p:nvSpPr>
          <p:cNvPr id="2" name="Title 1">
            <a:extLst>
              <a:ext uri="{FF2B5EF4-FFF2-40B4-BE49-F238E27FC236}">
                <a16:creationId xmlns:a16="http://schemas.microsoft.com/office/drawing/2014/main" id="{39CAE709-A0C2-7FB2-28AC-438BC96898CB}"/>
              </a:ext>
            </a:extLst>
          </p:cNvPr>
          <p:cNvSpPr>
            <a:spLocks noGrp="1"/>
          </p:cNvSpPr>
          <p:nvPr>
            <p:ph type="title"/>
          </p:nvPr>
        </p:nvSpPr>
        <p:spPr/>
        <p:txBody>
          <a:bodyPr>
            <a:normAutofit/>
          </a:bodyPr>
          <a:lstStyle/>
          <a:p>
            <a:r>
              <a:rPr lang="en-US" sz="2300" b="1" dirty="0"/>
              <a:t>Maps of averaged 24-hour first-order sensitivities for AMT concentration to TERP emission. </a:t>
            </a:r>
          </a:p>
        </p:txBody>
      </p:sp>
      <p:sp>
        <p:nvSpPr>
          <p:cNvPr id="4" name="Slide Number Placeholder 3">
            <a:extLst>
              <a:ext uri="{FF2B5EF4-FFF2-40B4-BE49-F238E27FC236}">
                <a16:creationId xmlns:a16="http://schemas.microsoft.com/office/drawing/2014/main" id="{CD0E9F96-AD59-77A6-C8B8-97ED79A0F2B7}"/>
              </a:ext>
            </a:extLst>
          </p:cNvPr>
          <p:cNvSpPr>
            <a:spLocks noGrp="1"/>
          </p:cNvSpPr>
          <p:nvPr>
            <p:ph type="sldNum" sz="quarter" idx="12"/>
          </p:nvPr>
        </p:nvSpPr>
        <p:spPr/>
        <p:txBody>
          <a:bodyPr/>
          <a:lstStyle/>
          <a:p>
            <a:fld id="{70C6E6E3-0EB9-4659-BAB4-93F73962D3E0}" type="slidenum">
              <a:rPr lang="en-US" b="1" smtClean="0">
                <a:solidFill>
                  <a:schemeClr val="tx1"/>
                </a:solidFill>
              </a:rPr>
              <a:t>23</a:t>
            </a:fld>
            <a:endParaRPr lang="en-US" b="1" dirty="0">
              <a:solidFill>
                <a:schemeClr val="tx1"/>
              </a:solidFill>
            </a:endParaRPr>
          </a:p>
        </p:txBody>
      </p:sp>
      <p:pic>
        <p:nvPicPr>
          <p:cNvPr id="20" name="Picture 19">
            <a:extLst>
              <a:ext uri="{FF2B5EF4-FFF2-40B4-BE49-F238E27FC236}">
                <a16:creationId xmlns:a16="http://schemas.microsoft.com/office/drawing/2014/main" id="{C79169AA-BB8F-7B3C-13D3-521FFD718B74}"/>
              </a:ext>
            </a:extLst>
          </p:cNvPr>
          <p:cNvPicPr>
            <a:picLocks noChangeAspect="1"/>
          </p:cNvPicPr>
          <p:nvPr/>
        </p:nvPicPr>
        <p:blipFill>
          <a:blip r:embed="rId4"/>
          <a:stretch>
            <a:fillRect/>
          </a:stretch>
        </p:blipFill>
        <p:spPr>
          <a:xfrm>
            <a:off x="5435487" y="1901072"/>
            <a:ext cx="571879" cy="292589"/>
          </a:xfrm>
          <a:prstGeom prst="rect">
            <a:avLst/>
          </a:prstGeom>
        </p:spPr>
      </p:pic>
      <p:pic>
        <p:nvPicPr>
          <p:cNvPr id="21" name="Picture 20">
            <a:extLst>
              <a:ext uri="{FF2B5EF4-FFF2-40B4-BE49-F238E27FC236}">
                <a16:creationId xmlns:a16="http://schemas.microsoft.com/office/drawing/2014/main" id="{13148859-84FC-3A56-D403-BE85F136984F}"/>
              </a:ext>
            </a:extLst>
          </p:cNvPr>
          <p:cNvPicPr>
            <a:picLocks noChangeAspect="1"/>
          </p:cNvPicPr>
          <p:nvPr/>
        </p:nvPicPr>
        <p:blipFill>
          <a:blip r:embed="rId5"/>
          <a:stretch>
            <a:fillRect/>
          </a:stretch>
        </p:blipFill>
        <p:spPr>
          <a:xfrm>
            <a:off x="1391665" y="1926053"/>
            <a:ext cx="571879" cy="292589"/>
          </a:xfrm>
          <a:prstGeom prst="rect">
            <a:avLst/>
          </a:prstGeom>
        </p:spPr>
      </p:pic>
      <p:pic>
        <p:nvPicPr>
          <p:cNvPr id="22" name="Picture 21">
            <a:extLst>
              <a:ext uri="{FF2B5EF4-FFF2-40B4-BE49-F238E27FC236}">
                <a16:creationId xmlns:a16="http://schemas.microsoft.com/office/drawing/2014/main" id="{19234DB5-05F0-C12F-3C1B-060E41C64903}"/>
              </a:ext>
            </a:extLst>
          </p:cNvPr>
          <p:cNvPicPr>
            <a:picLocks noChangeAspect="1"/>
          </p:cNvPicPr>
          <p:nvPr/>
        </p:nvPicPr>
        <p:blipFill>
          <a:blip r:embed="rId6"/>
          <a:stretch>
            <a:fillRect/>
          </a:stretch>
        </p:blipFill>
        <p:spPr>
          <a:xfrm>
            <a:off x="9479308" y="1919459"/>
            <a:ext cx="571879" cy="292589"/>
          </a:xfrm>
          <a:prstGeom prst="rect">
            <a:avLst/>
          </a:prstGeom>
        </p:spPr>
      </p:pic>
      <p:pic>
        <p:nvPicPr>
          <p:cNvPr id="23" name="Picture 22">
            <a:extLst>
              <a:ext uri="{FF2B5EF4-FFF2-40B4-BE49-F238E27FC236}">
                <a16:creationId xmlns:a16="http://schemas.microsoft.com/office/drawing/2014/main" id="{37FC1946-80D8-65DE-8A75-59D8206FD67D}"/>
              </a:ext>
            </a:extLst>
          </p:cNvPr>
          <p:cNvPicPr>
            <a:picLocks noChangeAspect="1"/>
          </p:cNvPicPr>
          <p:nvPr/>
        </p:nvPicPr>
        <p:blipFill>
          <a:blip r:embed="rId7"/>
          <a:stretch>
            <a:fillRect/>
          </a:stretch>
        </p:blipFill>
        <p:spPr>
          <a:xfrm>
            <a:off x="1380169" y="4040395"/>
            <a:ext cx="571879" cy="292589"/>
          </a:xfrm>
          <a:prstGeom prst="rect">
            <a:avLst/>
          </a:prstGeom>
        </p:spPr>
      </p:pic>
      <p:pic>
        <p:nvPicPr>
          <p:cNvPr id="24" name="Picture 23">
            <a:extLst>
              <a:ext uri="{FF2B5EF4-FFF2-40B4-BE49-F238E27FC236}">
                <a16:creationId xmlns:a16="http://schemas.microsoft.com/office/drawing/2014/main" id="{BED87423-0277-2946-6321-7A146DD80D03}"/>
              </a:ext>
            </a:extLst>
          </p:cNvPr>
          <p:cNvPicPr>
            <a:picLocks noChangeAspect="1"/>
          </p:cNvPicPr>
          <p:nvPr/>
        </p:nvPicPr>
        <p:blipFill>
          <a:blip r:embed="rId8"/>
          <a:stretch>
            <a:fillRect/>
          </a:stretch>
        </p:blipFill>
        <p:spPr>
          <a:xfrm>
            <a:off x="5435486" y="3998536"/>
            <a:ext cx="571879" cy="292589"/>
          </a:xfrm>
          <a:prstGeom prst="rect">
            <a:avLst/>
          </a:prstGeom>
        </p:spPr>
      </p:pic>
      <p:pic>
        <p:nvPicPr>
          <p:cNvPr id="25" name="Picture 24">
            <a:extLst>
              <a:ext uri="{FF2B5EF4-FFF2-40B4-BE49-F238E27FC236}">
                <a16:creationId xmlns:a16="http://schemas.microsoft.com/office/drawing/2014/main" id="{16083E89-0201-FF34-2572-B7004595578F}"/>
              </a:ext>
            </a:extLst>
          </p:cNvPr>
          <p:cNvPicPr>
            <a:picLocks noChangeAspect="1"/>
          </p:cNvPicPr>
          <p:nvPr/>
        </p:nvPicPr>
        <p:blipFill>
          <a:blip r:embed="rId9"/>
          <a:stretch>
            <a:fillRect/>
          </a:stretch>
        </p:blipFill>
        <p:spPr>
          <a:xfrm>
            <a:off x="9479307" y="4040396"/>
            <a:ext cx="571879" cy="292589"/>
          </a:xfrm>
          <a:prstGeom prst="rect">
            <a:avLst/>
          </a:prstGeom>
        </p:spPr>
      </p:pic>
      <p:sp>
        <p:nvSpPr>
          <p:cNvPr id="5" name="Rectangle 4">
            <a:extLst>
              <a:ext uri="{FF2B5EF4-FFF2-40B4-BE49-F238E27FC236}">
                <a16:creationId xmlns:a16="http://schemas.microsoft.com/office/drawing/2014/main" id="{7CBFF714-7411-C705-8B1C-B95CF36855AE}"/>
              </a:ext>
            </a:extLst>
          </p:cNvPr>
          <p:cNvSpPr/>
          <p:nvPr/>
        </p:nvSpPr>
        <p:spPr>
          <a:xfrm>
            <a:off x="1935480" y="5577840"/>
            <a:ext cx="8321040" cy="11436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latin typeface="Verdana" panose="020B0604030504040204" pitchFamily="34" charset="0"/>
                <a:ea typeface="Verdana" panose="020B0604030504040204" pitchFamily="34" charset="0"/>
                <a:cs typeface="Verdana" panose="020B0604030504040204" pitchFamily="34" charset="0"/>
              </a:rPr>
              <a:t>We can clearly see the difference in sensitivities among products with different volatility</a:t>
            </a:r>
            <a:endParaRPr lang="en-US" sz="2000" baseline="-25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0827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D4AF6-3BD2-B7F8-A1EE-2BB8765A0548}"/>
              </a:ext>
            </a:extLst>
          </p:cNvPr>
          <p:cNvPicPr>
            <a:picLocks noChangeAspect="1"/>
          </p:cNvPicPr>
          <p:nvPr/>
        </p:nvPicPr>
        <p:blipFill>
          <a:blip r:embed="rId3"/>
          <a:stretch>
            <a:fillRect/>
          </a:stretch>
        </p:blipFill>
        <p:spPr>
          <a:xfrm>
            <a:off x="114924" y="2019045"/>
            <a:ext cx="11939813" cy="4455833"/>
          </a:xfrm>
          <a:prstGeom prst="rect">
            <a:avLst/>
          </a:prstGeom>
        </p:spPr>
      </p:pic>
      <p:sp>
        <p:nvSpPr>
          <p:cNvPr id="2" name="Title 1">
            <a:extLst>
              <a:ext uri="{FF2B5EF4-FFF2-40B4-BE49-F238E27FC236}">
                <a16:creationId xmlns:a16="http://schemas.microsoft.com/office/drawing/2014/main" id="{D0DAF863-675F-35F1-E670-925C3C3C7917}"/>
              </a:ext>
            </a:extLst>
          </p:cNvPr>
          <p:cNvSpPr>
            <a:spLocks noGrp="1"/>
          </p:cNvSpPr>
          <p:nvPr>
            <p:ph type="title"/>
          </p:nvPr>
        </p:nvSpPr>
        <p:spPr/>
        <p:txBody>
          <a:bodyPr>
            <a:normAutofit/>
          </a:bodyPr>
          <a:lstStyle/>
          <a:p>
            <a:r>
              <a:rPr lang="en-US" sz="2300" b="1" dirty="0"/>
              <a:t>Maps of averaged 24-hour second-order sensitivities for AMT concentration to TERP emission. </a:t>
            </a:r>
            <a:endParaRPr lang="en-US" sz="2300" b="1" baseline="-25000" dirty="0"/>
          </a:p>
        </p:txBody>
      </p:sp>
      <p:sp>
        <p:nvSpPr>
          <p:cNvPr id="4" name="Slide Number Placeholder 3">
            <a:extLst>
              <a:ext uri="{FF2B5EF4-FFF2-40B4-BE49-F238E27FC236}">
                <a16:creationId xmlns:a16="http://schemas.microsoft.com/office/drawing/2014/main" id="{1B030FC8-B493-FCF3-3421-91F9D079311D}"/>
              </a:ext>
            </a:extLst>
          </p:cNvPr>
          <p:cNvSpPr>
            <a:spLocks noGrp="1"/>
          </p:cNvSpPr>
          <p:nvPr>
            <p:ph type="sldNum" sz="quarter" idx="12"/>
          </p:nvPr>
        </p:nvSpPr>
        <p:spPr/>
        <p:txBody>
          <a:bodyPr/>
          <a:lstStyle/>
          <a:p>
            <a:fld id="{70C6E6E3-0EB9-4659-BAB4-93F73962D3E0}" type="slidenum">
              <a:rPr lang="en-US" b="1" smtClean="0">
                <a:solidFill>
                  <a:schemeClr val="tx1"/>
                </a:solidFill>
              </a:rPr>
              <a:t>24</a:t>
            </a:fld>
            <a:endParaRPr lang="en-US" b="1" dirty="0">
              <a:solidFill>
                <a:schemeClr val="tx1"/>
              </a:solidFill>
            </a:endParaRPr>
          </a:p>
        </p:txBody>
      </p:sp>
      <p:sp>
        <p:nvSpPr>
          <p:cNvPr id="14" name="Content Placeholder 2">
            <a:extLst>
              <a:ext uri="{FF2B5EF4-FFF2-40B4-BE49-F238E27FC236}">
                <a16:creationId xmlns:a16="http://schemas.microsoft.com/office/drawing/2014/main" id="{C7A484A9-2806-1D57-1D7F-E029010DCC5A}"/>
              </a:ext>
            </a:extLst>
          </p:cNvPr>
          <p:cNvSpPr txBox="1">
            <a:spLocks/>
          </p:cNvSpPr>
          <p:nvPr/>
        </p:nvSpPr>
        <p:spPr>
          <a:xfrm>
            <a:off x="39914" y="1729678"/>
            <a:ext cx="12152086" cy="877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dirty="0"/>
          </a:p>
        </p:txBody>
      </p:sp>
      <p:pic>
        <p:nvPicPr>
          <p:cNvPr id="22" name="Picture 21">
            <a:extLst>
              <a:ext uri="{FF2B5EF4-FFF2-40B4-BE49-F238E27FC236}">
                <a16:creationId xmlns:a16="http://schemas.microsoft.com/office/drawing/2014/main" id="{789298DC-9201-12B1-BC01-609520B42581}"/>
              </a:ext>
            </a:extLst>
          </p:cNvPr>
          <p:cNvPicPr>
            <a:picLocks noChangeAspect="1"/>
          </p:cNvPicPr>
          <p:nvPr/>
        </p:nvPicPr>
        <p:blipFill>
          <a:blip r:embed="rId4"/>
          <a:stretch>
            <a:fillRect/>
          </a:stretch>
        </p:blipFill>
        <p:spPr>
          <a:xfrm>
            <a:off x="1384299" y="1829530"/>
            <a:ext cx="783757" cy="379030"/>
          </a:xfrm>
          <a:prstGeom prst="rect">
            <a:avLst/>
          </a:prstGeom>
        </p:spPr>
      </p:pic>
      <p:pic>
        <p:nvPicPr>
          <p:cNvPr id="5" name="Picture 4">
            <a:extLst>
              <a:ext uri="{FF2B5EF4-FFF2-40B4-BE49-F238E27FC236}">
                <a16:creationId xmlns:a16="http://schemas.microsoft.com/office/drawing/2014/main" id="{E4D718EE-CD66-78F8-C3B2-E20164052B91}"/>
              </a:ext>
            </a:extLst>
          </p:cNvPr>
          <p:cNvPicPr>
            <a:picLocks noChangeAspect="1"/>
          </p:cNvPicPr>
          <p:nvPr/>
        </p:nvPicPr>
        <p:blipFill>
          <a:blip r:embed="rId5"/>
          <a:stretch>
            <a:fillRect/>
          </a:stretch>
        </p:blipFill>
        <p:spPr>
          <a:xfrm>
            <a:off x="5368025" y="1868063"/>
            <a:ext cx="822302" cy="391878"/>
          </a:xfrm>
          <a:prstGeom prst="rect">
            <a:avLst/>
          </a:prstGeom>
        </p:spPr>
      </p:pic>
      <p:pic>
        <p:nvPicPr>
          <p:cNvPr id="6" name="Picture 5">
            <a:extLst>
              <a:ext uri="{FF2B5EF4-FFF2-40B4-BE49-F238E27FC236}">
                <a16:creationId xmlns:a16="http://schemas.microsoft.com/office/drawing/2014/main" id="{B80F94A9-2936-25CD-F7A7-3A6870B38FDB}"/>
              </a:ext>
            </a:extLst>
          </p:cNvPr>
          <p:cNvPicPr>
            <a:picLocks noChangeAspect="1"/>
          </p:cNvPicPr>
          <p:nvPr/>
        </p:nvPicPr>
        <p:blipFill>
          <a:blip r:embed="rId6"/>
          <a:stretch>
            <a:fillRect/>
          </a:stretch>
        </p:blipFill>
        <p:spPr>
          <a:xfrm>
            <a:off x="9384941" y="1855363"/>
            <a:ext cx="822302" cy="391878"/>
          </a:xfrm>
          <a:prstGeom prst="rect">
            <a:avLst/>
          </a:prstGeom>
        </p:spPr>
      </p:pic>
      <p:pic>
        <p:nvPicPr>
          <p:cNvPr id="7" name="Picture 6">
            <a:extLst>
              <a:ext uri="{FF2B5EF4-FFF2-40B4-BE49-F238E27FC236}">
                <a16:creationId xmlns:a16="http://schemas.microsoft.com/office/drawing/2014/main" id="{DC7B57E2-7CE9-DE21-2D44-A029AB287F5C}"/>
              </a:ext>
            </a:extLst>
          </p:cNvPr>
          <p:cNvPicPr>
            <a:picLocks noChangeAspect="1"/>
          </p:cNvPicPr>
          <p:nvPr/>
        </p:nvPicPr>
        <p:blipFill>
          <a:blip r:embed="rId7"/>
          <a:stretch>
            <a:fillRect/>
          </a:stretch>
        </p:blipFill>
        <p:spPr>
          <a:xfrm>
            <a:off x="1345754" y="4168468"/>
            <a:ext cx="822302" cy="391878"/>
          </a:xfrm>
          <a:prstGeom prst="rect">
            <a:avLst/>
          </a:prstGeom>
        </p:spPr>
      </p:pic>
      <p:pic>
        <p:nvPicPr>
          <p:cNvPr id="8" name="Picture 7">
            <a:extLst>
              <a:ext uri="{FF2B5EF4-FFF2-40B4-BE49-F238E27FC236}">
                <a16:creationId xmlns:a16="http://schemas.microsoft.com/office/drawing/2014/main" id="{8EA35639-E7C1-D443-731B-A2D26B91B6AC}"/>
              </a:ext>
            </a:extLst>
          </p:cNvPr>
          <p:cNvPicPr>
            <a:picLocks noChangeAspect="1"/>
          </p:cNvPicPr>
          <p:nvPr/>
        </p:nvPicPr>
        <p:blipFill>
          <a:blip r:embed="rId8"/>
          <a:stretch>
            <a:fillRect/>
          </a:stretch>
        </p:blipFill>
        <p:spPr>
          <a:xfrm>
            <a:off x="5368025" y="4168468"/>
            <a:ext cx="822302" cy="391878"/>
          </a:xfrm>
          <a:prstGeom prst="rect">
            <a:avLst/>
          </a:prstGeom>
        </p:spPr>
      </p:pic>
      <p:pic>
        <p:nvPicPr>
          <p:cNvPr id="9" name="Picture 8">
            <a:extLst>
              <a:ext uri="{FF2B5EF4-FFF2-40B4-BE49-F238E27FC236}">
                <a16:creationId xmlns:a16="http://schemas.microsoft.com/office/drawing/2014/main" id="{AEC6BB3F-D7A7-3FEB-3E96-F81E7EC417A0}"/>
              </a:ext>
            </a:extLst>
          </p:cNvPr>
          <p:cNvPicPr>
            <a:picLocks noChangeAspect="1"/>
          </p:cNvPicPr>
          <p:nvPr/>
        </p:nvPicPr>
        <p:blipFill>
          <a:blip r:embed="rId9"/>
          <a:stretch>
            <a:fillRect/>
          </a:stretch>
        </p:blipFill>
        <p:spPr>
          <a:xfrm>
            <a:off x="9390296" y="4181168"/>
            <a:ext cx="822302" cy="391878"/>
          </a:xfrm>
          <a:prstGeom prst="rect">
            <a:avLst/>
          </a:prstGeom>
        </p:spPr>
      </p:pic>
      <p:sp>
        <p:nvSpPr>
          <p:cNvPr id="10" name="Rectangle 9">
            <a:extLst>
              <a:ext uri="{FF2B5EF4-FFF2-40B4-BE49-F238E27FC236}">
                <a16:creationId xmlns:a16="http://schemas.microsoft.com/office/drawing/2014/main" id="{CAF65F3E-0D60-B5E2-75EB-6EAEEE9D2FEC}"/>
              </a:ext>
            </a:extLst>
          </p:cNvPr>
          <p:cNvSpPr/>
          <p:nvPr/>
        </p:nvSpPr>
        <p:spPr>
          <a:xfrm>
            <a:off x="1935480" y="5577840"/>
            <a:ext cx="8321040" cy="11436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latin typeface="Verdana" panose="020B0604030504040204" pitchFamily="34" charset="0"/>
                <a:ea typeface="Verdana" panose="020B0604030504040204" pitchFamily="34" charset="0"/>
                <a:cs typeface="Verdana" panose="020B0604030504040204" pitchFamily="34" charset="0"/>
              </a:rPr>
              <a:t>Second-order sensitivities describe the nonlinear aspects of AMT formation with respect to monoterpene</a:t>
            </a:r>
            <a:endParaRPr lang="en-US" sz="2000" baseline="-25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72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8AC4-D2D0-89BA-00B0-3EE473E56E99}"/>
              </a:ext>
            </a:extLst>
          </p:cNvPr>
          <p:cNvSpPr>
            <a:spLocks noGrp="1"/>
          </p:cNvSpPr>
          <p:nvPr>
            <p:ph type="title"/>
          </p:nvPr>
        </p:nvSpPr>
        <p:spPr/>
        <p:txBody>
          <a:bodyPr>
            <a:normAutofit/>
          </a:bodyPr>
          <a:lstStyle/>
          <a:p>
            <a:r>
              <a:rPr lang="en-US" sz="2300" b="1" dirty="0"/>
              <a:t>Semi-normalized cross sensitivity for AMTNO3J with respect to monoterpene and NO</a:t>
            </a:r>
            <a:r>
              <a:rPr lang="en-US" altLang="zh-CN" sz="2300" b="1" dirty="0"/>
              <a:t>+NO</a:t>
            </a:r>
            <a:r>
              <a:rPr lang="en-US" altLang="zh-CN" sz="2300" b="1" baseline="-25000" dirty="0"/>
              <a:t>2</a:t>
            </a:r>
            <a:r>
              <a:rPr lang="en-US" sz="2300" b="1" baseline="-25000" dirty="0"/>
              <a:t> </a:t>
            </a:r>
            <a:r>
              <a:rPr lang="en-US" sz="2300" b="1" dirty="0"/>
              <a:t>emission</a:t>
            </a:r>
            <a:r>
              <a:rPr lang="en-US" sz="1200" b="1" i="0" dirty="0">
                <a:solidFill>
                  <a:srgbClr val="FFFFFF"/>
                </a:solidFill>
                <a:effectLst/>
                <a:latin typeface="Arial" panose="020B0604020202020204" pitchFamily="34" charset="0"/>
              </a:rPr>
              <a:t> Tian</a:t>
            </a:r>
            <a:endParaRPr lang="en-US" sz="2300" dirty="0"/>
          </a:p>
        </p:txBody>
      </p:sp>
      <p:sp>
        <p:nvSpPr>
          <p:cNvPr id="4" name="Slide Number Placeholder 3">
            <a:extLst>
              <a:ext uri="{FF2B5EF4-FFF2-40B4-BE49-F238E27FC236}">
                <a16:creationId xmlns:a16="http://schemas.microsoft.com/office/drawing/2014/main" id="{8A0FF44F-AC28-328E-256E-65D58BBC908C}"/>
              </a:ext>
            </a:extLst>
          </p:cNvPr>
          <p:cNvSpPr>
            <a:spLocks noGrp="1"/>
          </p:cNvSpPr>
          <p:nvPr>
            <p:ph type="sldNum" sz="quarter" idx="12"/>
          </p:nvPr>
        </p:nvSpPr>
        <p:spPr/>
        <p:txBody>
          <a:bodyPr/>
          <a:lstStyle/>
          <a:p>
            <a:fld id="{70C6E6E3-0EB9-4659-BAB4-93F73962D3E0}" type="slidenum">
              <a:rPr lang="en-US" b="1" smtClean="0">
                <a:solidFill>
                  <a:schemeClr val="tx1"/>
                </a:solidFill>
              </a:rPr>
              <a:t>25</a:t>
            </a:fld>
            <a:endParaRPr lang="en-US" b="1" dirty="0">
              <a:solidFill>
                <a:schemeClr val="tx1"/>
              </a:solidFill>
            </a:endParaRPr>
          </a:p>
        </p:txBody>
      </p:sp>
      <p:pic>
        <p:nvPicPr>
          <p:cNvPr id="10" name="Picture 9">
            <a:extLst>
              <a:ext uri="{FF2B5EF4-FFF2-40B4-BE49-F238E27FC236}">
                <a16:creationId xmlns:a16="http://schemas.microsoft.com/office/drawing/2014/main" id="{8ACAB760-8544-152A-CD76-413B875E0C6F}"/>
              </a:ext>
            </a:extLst>
          </p:cNvPr>
          <p:cNvPicPr>
            <a:picLocks noChangeAspect="1"/>
          </p:cNvPicPr>
          <p:nvPr/>
        </p:nvPicPr>
        <p:blipFill>
          <a:blip r:embed="rId3"/>
          <a:stretch>
            <a:fillRect/>
          </a:stretch>
        </p:blipFill>
        <p:spPr>
          <a:xfrm>
            <a:off x="7928329" y="2073336"/>
            <a:ext cx="1567742" cy="502700"/>
          </a:xfrm>
          <a:prstGeom prst="rect">
            <a:avLst/>
          </a:prstGeom>
        </p:spPr>
      </p:pic>
      <p:pic>
        <p:nvPicPr>
          <p:cNvPr id="3" name="Picture 2">
            <a:extLst>
              <a:ext uri="{FF2B5EF4-FFF2-40B4-BE49-F238E27FC236}">
                <a16:creationId xmlns:a16="http://schemas.microsoft.com/office/drawing/2014/main" id="{9652EFF9-6752-664D-56A5-A6A5D41BAC81}"/>
              </a:ext>
            </a:extLst>
          </p:cNvPr>
          <p:cNvPicPr>
            <a:picLocks noChangeAspect="1"/>
          </p:cNvPicPr>
          <p:nvPr/>
        </p:nvPicPr>
        <p:blipFill>
          <a:blip r:embed="rId4"/>
          <a:stretch>
            <a:fillRect/>
          </a:stretch>
        </p:blipFill>
        <p:spPr>
          <a:xfrm>
            <a:off x="6214066" y="2576036"/>
            <a:ext cx="5834548" cy="2719864"/>
          </a:xfrm>
          <a:prstGeom prst="rect">
            <a:avLst/>
          </a:prstGeom>
        </p:spPr>
      </p:pic>
      <p:pic>
        <p:nvPicPr>
          <p:cNvPr id="5" name="Picture 4">
            <a:extLst>
              <a:ext uri="{FF2B5EF4-FFF2-40B4-BE49-F238E27FC236}">
                <a16:creationId xmlns:a16="http://schemas.microsoft.com/office/drawing/2014/main" id="{9264C795-EEF9-5384-8BF8-5F69587818E6}"/>
              </a:ext>
            </a:extLst>
          </p:cNvPr>
          <p:cNvPicPr>
            <a:picLocks noChangeAspect="1"/>
          </p:cNvPicPr>
          <p:nvPr/>
        </p:nvPicPr>
        <p:blipFill>
          <a:blip r:embed="rId5"/>
          <a:stretch>
            <a:fillRect/>
          </a:stretch>
        </p:blipFill>
        <p:spPr>
          <a:xfrm>
            <a:off x="161570" y="2576036"/>
            <a:ext cx="6052496" cy="2821464"/>
          </a:xfrm>
          <a:prstGeom prst="rect">
            <a:avLst/>
          </a:prstGeom>
        </p:spPr>
      </p:pic>
      <p:pic>
        <p:nvPicPr>
          <p:cNvPr id="6" name="Picture 5">
            <a:extLst>
              <a:ext uri="{FF2B5EF4-FFF2-40B4-BE49-F238E27FC236}">
                <a16:creationId xmlns:a16="http://schemas.microsoft.com/office/drawing/2014/main" id="{E22169D7-DFA9-C0FA-B7A4-F1BD2ED43982}"/>
              </a:ext>
            </a:extLst>
          </p:cNvPr>
          <p:cNvPicPr>
            <a:picLocks noChangeAspect="1"/>
          </p:cNvPicPr>
          <p:nvPr/>
        </p:nvPicPr>
        <p:blipFill>
          <a:blip r:embed="rId6"/>
          <a:stretch>
            <a:fillRect/>
          </a:stretch>
        </p:blipFill>
        <p:spPr>
          <a:xfrm>
            <a:off x="1863679" y="2108798"/>
            <a:ext cx="1434792" cy="502701"/>
          </a:xfrm>
          <a:prstGeom prst="rect">
            <a:avLst/>
          </a:prstGeom>
        </p:spPr>
      </p:pic>
      <p:sp>
        <p:nvSpPr>
          <p:cNvPr id="7" name="Rectangle 6">
            <a:extLst>
              <a:ext uri="{FF2B5EF4-FFF2-40B4-BE49-F238E27FC236}">
                <a16:creationId xmlns:a16="http://schemas.microsoft.com/office/drawing/2014/main" id="{91C9174B-B513-8BFE-F17E-33CD668E0808}"/>
              </a:ext>
            </a:extLst>
          </p:cNvPr>
          <p:cNvSpPr/>
          <p:nvPr/>
        </p:nvSpPr>
        <p:spPr>
          <a:xfrm>
            <a:off x="1935480" y="5577840"/>
            <a:ext cx="8321040" cy="11436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latin typeface="Verdana" panose="020B0604030504040204" pitchFamily="34" charset="0"/>
                <a:ea typeface="Verdana" panose="020B0604030504040204" pitchFamily="34" charset="0"/>
                <a:cs typeface="Verdana" panose="020B0604030504040204" pitchFamily="34" charset="0"/>
              </a:rPr>
              <a:t>An increase in future temperature and more emission of biogenic monoterpene, the sensitivity of monoterpene nitrate products to NO</a:t>
            </a:r>
            <a:r>
              <a:rPr lang="en-US" sz="2000" baseline="-25000" dirty="0">
                <a:latin typeface="Verdana" panose="020B0604030504040204" pitchFamily="34" charset="0"/>
                <a:ea typeface="Verdana" panose="020B0604030504040204" pitchFamily="34" charset="0"/>
                <a:cs typeface="Verdana" panose="020B0604030504040204" pitchFamily="34" charset="0"/>
              </a:rPr>
              <a:t>x </a:t>
            </a:r>
            <a:r>
              <a:rPr lang="en-US" sz="2000" dirty="0">
                <a:latin typeface="Verdana" panose="020B0604030504040204" pitchFamily="34" charset="0"/>
                <a:ea typeface="Verdana" panose="020B0604030504040204" pitchFamily="34" charset="0"/>
                <a:cs typeface="Verdana" panose="020B0604030504040204" pitchFamily="34" charset="0"/>
              </a:rPr>
              <a:t> will increase</a:t>
            </a:r>
            <a:endParaRPr lang="en-US" sz="2000" baseline="-25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827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288E-86DE-896A-D65F-824F9E45867A}"/>
              </a:ext>
            </a:extLst>
          </p:cNvPr>
          <p:cNvSpPr>
            <a:spLocks noGrp="1"/>
          </p:cNvSpPr>
          <p:nvPr>
            <p:ph type="title"/>
          </p:nvPr>
        </p:nvSpPr>
        <p:spPr/>
        <p:txBody>
          <a:bodyPr>
            <a:normAutofit/>
          </a:bodyPr>
          <a:lstStyle/>
          <a:p>
            <a:r>
              <a:rPr lang="en-US" sz="2400" b="1" dirty="0"/>
              <a:t>Conclusion and Future direction</a:t>
            </a:r>
          </a:p>
        </p:txBody>
      </p:sp>
      <p:sp>
        <p:nvSpPr>
          <p:cNvPr id="3" name="Content Placeholder 2">
            <a:extLst>
              <a:ext uri="{FF2B5EF4-FFF2-40B4-BE49-F238E27FC236}">
                <a16:creationId xmlns:a16="http://schemas.microsoft.com/office/drawing/2014/main" id="{1B733C91-8E3A-5A06-891F-90E8AFD002CB}"/>
              </a:ext>
            </a:extLst>
          </p:cNvPr>
          <p:cNvSpPr>
            <a:spLocks noGrp="1"/>
          </p:cNvSpPr>
          <p:nvPr>
            <p:ph idx="1"/>
          </p:nvPr>
        </p:nvSpPr>
        <p:spPr/>
        <p:txBody>
          <a:bodyPr/>
          <a:lstStyle/>
          <a:p>
            <a:r>
              <a:rPr lang="en-US" dirty="0"/>
              <a:t>We demonstrated the implementation of a novel sensitivity analysis method in CMAQv5.3.2. </a:t>
            </a:r>
          </a:p>
          <a:p>
            <a:r>
              <a:rPr lang="en-US" dirty="0"/>
              <a:t>We compared it with traditional methods using a newly added BSOA formation mechanism. </a:t>
            </a:r>
          </a:p>
          <a:p>
            <a:r>
              <a:rPr lang="en-US" dirty="0"/>
              <a:t>We will update the method to the newly released CMAQv5.4 and new chemical mechanisms. </a:t>
            </a:r>
          </a:p>
          <a:p>
            <a:r>
              <a:rPr lang="en-US" dirty="0"/>
              <a:t>We will add more control parameters in the model for users to perturb emission / concentration of interest. </a:t>
            </a:r>
          </a:p>
          <a:p>
            <a:endParaRPr lang="en-US" dirty="0"/>
          </a:p>
        </p:txBody>
      </p:sp>
      <p:sp>
        <p:nvSpPr>
          <p:cNvPr id="4" name="Slide Number Placeholder 3">
            <a:extLst>
              <a:ext uri="{FF2B5EF4-FFF2-40B4-BE49-F238E27FC236}">
                <a16:creationId xmlns:a16="http://schemas.microsoft.com/office/drawing/2014/main" id="{62BB9103-C9B5-3ADA-5887-3B7509EF80C8}"/>
              </a:ext>
            </a:extLst>
          </p:cNvPr>
          <p:cNvSpPr>
            <a:spLocks noGrp="1"/>
          </p:cNvSpPr>
          <p:nvPr>
            <p:ph type="sldNum" sz="quarter" idx="12"/>
          </p:nvPr>
        </p:nvSpPr>
        <p:spPr/>
        <p:txBody>
          <a:bodyPr/>
          <a:lstStyle/>
          <a:p>
            <a:fld id="{70C6E6E3-0EB9-4659-BAB4-93F73962D3E0}" type="slidenum">
              <a:rPr lang="en-US" b="1" smtClean="0">
                <a:solidFill>
                  <a:schemeClr val="tx1"/>
                </a:solidFill>
              </a:rPr>
              <a:t>26</a:t>
            </a:fld>
            <a:endParaRPr lang="en-US" b="1" dirty="0">
              <a:solidFill>
                <a:schemeClr val="tx1"/>
              </a:solidFill>
            </a:endParaRPr>
          </a:p>
        </p:txBody>
      </p:sp>
    </p:spTree>
    <p:extLst>
      <p:ext uri="{BB962C8B-B14F-4D97-AF65-F5344CB8AC3E}">
        <p14:creationId xmlns:p14="http://schemas.microsoft.com/office/powerpoint/2010/main" val="104371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A8ED-54C2-4EFC-EEEF-34127A2B264B}"/>
              </a:ext>
            </a:extLst>
          </p:cNvPr>
          <p:cNvSpPr>
            <a:spLocks noGrp="1"/>
          </p:cNvSpPr>
          <p:nvPr>
            <p:ph type="title"/>
          </p:nvPr>
        </p:nvSpPr>
        <p:spPr/>
        <p:txBody>
          <a:bodyPr>
            <a:normAutofit/>
          </a:bodyPr>
          <a:lstStyle/>
          <a:p>
            <a:r>
              <a:rPr lang="en-US" sz="2400" b="1" dirty="0"/>
              <a:t>References</a:t>
            </a:r>
          </a:p>
        </p:txBody>
      </p:sp>
      <p:sp>
        <p:nvSpPr>
          <p:cNvPr id="3" name="Content Placeholder 2">
            <a:extLst>
              <a:ext uri="{FF2B5EF4-FFF2-40B4-BE49-F238E27FC236}">
                <a16:creationId xmlns:a16="http://schemas.microsoft.com/office/drawing/2014/main" id="{E01374DD-D18C-78CE-5EF6-8ABEBC6BC332}"/>
              </a:ext>
            </a:extLst>
          </p:cNvPr>
          <p:cNvSpPr>
            <a:spLocks noGrp="1"/>
          </p:cNvSpPr>
          <p:nvPr>
            <p:ph idx="1"/>
          </p:nvPr>
        </p:nvSpPr>
        <p:spPr/>
        <p:txBody>
          <a:bodyPr>
            <a:noAutofit/>
          </a:bodyPr>
          <a:lstStyle/>
          <a:p>
            <a:pPr marL="342900" indent="-342900" algn="just">
              <a:buAutoNum type="arabicPeriod"/>
            </a:pPr>
            <a:r>
              <a:rPr lang="en-US" sz="1300" dirty="0"/>
              <a:t>United States Environmental Protection Agency. </a:t>
            </a:r>
            <a:r>
              <a:rPr lang="en-US" sz="1300" b="1" dirty="0"/>
              <a:t>2020</a:t>
            </a:r>
            <a:r>
              <a:rPr lang="en-US" sz="1300" dirty="0"/>
              <a:t>. CMAQ (Version 5.3.2) [Software]. Available from https://doi.org/10.5281/zenodo.4081737</a:t>
            </a:r>
          </a:p>
          <a:p>
            <a:pPr marL="342900" indent="-342900" algn="just">
              <a:buAutoNum type="arabicPeriod"/>
            </a:pPr>
            <a:r>
              <a:rPr lang="en-US" sz="1300" b="0" i="0" dirty="0">
                <a:solidFill>
                  <a:srgbClr val="000000"/>
                </a:solidFill>
                <a:effectLst/>
              </a:rPr>
              <a:t>Donahue, N.M., Robinson, A.L., Stanier, C.O., </a:t>
            </a:r>
            <a:r>
              <a:rPr lang="en-US" sz="1300" b="0" i="0" dirty="0" err="1">
                <a:solidFill>
                  <a:srgbClr val="000000"/>
                </a:solidFill>
                <a:effectLst/>
              </a:rPr>
              <a:t>Pandis</a:t>
            </a:r>
            <a:r>
              <a:rPr lang="en-US" sz="1300" b="0" i="0" dirty="0">
                <a:solidFill>
                  <a:srgbClr val="000000"/>
                </a:solidFill>
                <a:effectLst/>
              </a:rPr>
              <a:t>, S.N., Coupled Partitioning, Dilution, and Chemical Aging of </a:t>
            </a:r>
            <a:r>
              <a:rPr lang="en-US" sz="1300" b="0" i="0" dirty="0" err="1">
                <a:solidFill>
                  <a:srgbClr val="000000"/>
                </a:solidFill>
                <a:effectLst/>
              </a:rPr>
              <a:t>Semivolatile</a:t>
            </a:r>
            <a:r>
              <a:rPr lang="en-US" sz="1300" b="0" i="0" dirty="0">
                <a:solidFill>
                  <a:srgbClr val="000000"/>
                </a:solidFill>
                <a:effectLst/>
              </a:rPr>
              <a:t> Organics. Environmental Science &amp; Technology </a:t>
            </a:r>
            <a:r>
              <a:rPr lang="en-US" sz="1300" b="1" i="0" dirty="0">
                <a:solidFill>
                  <a:srgbClr val="000000"/>
                </a:solidFill>
                <a:effectLst/>
              </a:rPr>
              <a:t>2006</a:t>
            </a:r>
            <a:r>
              <a:rPr lang="en-US" sz="1300" b="0" i="0" dirty="0">
                <a:solidFill>
                  <a:srgbClr val="000000"/>
                </a:solidFill>
                <a:effectLst/>
              </a:rPr>
              <a:t> 40, 2635–2643.. doi:10.1021/es052297c</a:t>
            </a:r>
            <a:endParaRPr lang="en-US" sz="1300" dirty="0"/>
          </a:p>
          <a:p>
            <a:pPr marL="342900" indent="-342900" algn="just">
              <a:buAutoNum type="arabicPeriod"/>
            </a:pPr>
            <a:r>
              <a:rPr lang="en-US" sz="1300" b="0" i="0" dirty="0" err="1">
                <a:effectLst/>
              </a:rPr>
              <a:t>Saha</a:t>
            </a:r>
            <a:r>
              <a:rPr lang="en-US" sz="1300" b="0" i="0" dirty="0">
                <a:effectLst/>
              </a:rPr>
              <a:t>, P. K. and </a:t>
            </a:r>
            <a:r>
              <a:rPr lang="en-US" sz="1300" b="0" i="0" dirty="0" err="1">
                <a:effectLst/>
              </a:rPr>
              <a:t>Grieshop</a:t>
            </a:r>
            <a:r>
              <a:rPr lang="en-US" sz="1300" b="0" i="0" dirty="0">
                <a:effectLst/>
              </a:rPr>
              <a:t>, A. P.: Exploring Divergent Volatility Properties from Yield and Thermodenuder Measurements of Secondary Organic Aerosol from </a:t>
            </a:r>
            <a:r>
              <a:rPr lang="el-GR" sz="1300" b="0" i="0" dirty="0">
                <a:effectLst/>
              </a:rPr>
              <a:t>α-</a:t>
            </a:r>
            <a:r>
              <a:rPr lang="en-US" sz="1300" b="0" i="0" dirty="0">
                <a:effectLst/>
              </a:rPr>
              <a:t>Pinene Ozonolysis, </a:t>
            </a:r>
            <a:r>
              <a:rPr lang="en-US" sz="1300" b="0" i="1" dirty="0">
                <a:effectLst/>
              </a:rPr>
              <a:t>Environmental Science &amp; Technology</a:t>
            </a:r>
            <a:r>
              <a:rPr lang="en-US" sz="1300" b="0" i="0" dirty="0">
                <a:effectLst/>
              </a:rPr>
              <a:t>, </a:t>
            </a:r>
            <a:r>
              <a:rPr lang="en-US" sz="1300" b="1" i="0" dirty="0">
                <a:effectLst/>
              </a:rPr>
              <a:t>2016 </a:t>
            </a:r>
            <a:r>
              <a:rPr lang="en-US" sz="1300" i="0" dirty="0">
                <a:effectLst/>
              </a:rPr>
              <a:t>50</a:t>
            </a:r>
            <a:r>
              <a:rPr lang="en-US" sz="1300" b="0" i="0" dirty="0">
                <a:effectLst/>
              </a:rPr>
              <a:t>, 5740-5749, </a:t>
            </a:r>
            <a:r>
              <a:rPr lang="en-US" sz="1300" b="0" strike="noStrike" dirty="0">
                <a:effectLst/>
              </a:rPr>
              <a:t>https://doi.org/10.1021/acs.est.6b00303</a:t>
            </a:r>
            <a:r>
              <a:rPr lang="en-US" sz="1300" b="0" i="0" dirty="0">
                <a:effectLst/>
              </a:rPr>
              <a:t>.</a:t>
            </a:r>
          </a:p>
          <a:p>
            <a:pPr marL="342900" indent="-342900" algn="just">
              <a:buAutoNum type="arabicPeriod"/>
            </a:pPr>
            <a:r>
              <a:rPr lang="en-US" sz="1300" b="0" i="0" dirty="0">
                <a:effectLst/>
              </a:rPr>
              <a:t>Xu, L., Pye, H. O. T., He, J., Chen, Y., Murphy, B. N., and Ng, N. L.: Experimental and model estimates of the contributions from biogenic monoterpenes and sesquiterpenes to secondary organic aerosol in the southeastern United States, </a:t>
            </a:r>
            <a:r>
              <a:rPr lang="en-US" sz="1300" b="0" i="1" dirty="0">
                <a:effectLst/>
              </a:rPr>
              <a:t>Atmospheric Chemistry and Physics</a:t>
            </a:r>
            <a:r>
              <a:rPr lang="en-US" sz="1300" b="0" i="0" dirty="0">
                <a:effectLst/>
              </a:rPr>
              <a:t>, </a:t>
            </a:r>
            <a:r>
              <a:rPr lang="en-US" sz="1300" b="1" i="0" dirty="0">
                <a:effectLst/>
              </a:rPr>
              <a:t>2018</a:t>
            </a:r>
            <a:r>
              <a:rPr lang="en-US" sz="1300" b="0" i="0" dirty="0">
                <a:effectLst/>
              </a:rPr>
              <a:t>, 12613-12637, </a:t>
            </a:r>
            <a:r>
              <a:rPr lang="en-US" sz="1300" b="0" i="0" strike="noStrike" dirty="0">
                <a:effectLst/>
              </a:rPr>
              <a:t>https://doi.org/10.5194/acp-18-12613-2018</a:t>
            </a:r>
            <a:r>
              <a:rPr lang="en-US" sz="1300" b="0" i="0" dirty="0">
                <a:effectLst/>
              </a:rPr>
              <a:t>, 2018.</a:t>
            </a:r>
          </a:p>
          <a:p>
            <a:pPr marL="342900" indent="-342900" algn="just">
              <a:buFont typeface="Arial" panose="020B0604020202020204" pitchFamily="34" charset="0"/>
              <a:buAutoNum type="arabicPeriod"/>
            </a:pPr>
            <a:r>
              <a:rPr lang="en-US" sz="1300" dirty="0">
                <a:effectLst/>
                <a:ea typeface="DengXian" panose="02010600030101010101" pitchFamily="2" charset="-122"/>
              </a:rPr>
              <a:t>Constantin, B. V.; Barrett, S. R. H., Application of the complex step method to chemistry-transport modeling. </a:t>
            </a:r>
            <a:r>
              <a:rPr lang="en-US" sz="1300" i="1" dirty="0">
                <a:effectLst/>
                <a:ea typeface="DengXian" panose="02010600030101010101" pitchFamily="2" charset="-122"/>
              </a:rPr>
              <a:t>Atmospheric Environment </a:t>
            </a:r>
            <a:r>
              <a:rPr lang="en-US" sz="1300" b="1" dirty="0">
                <a:effectLst/>
                <a:ea typeface="DengXian" panose="02010600030101010101" pitchFamily="2" charset="-122"/>
              </a:rPr>
              <a:t>2014,</a:t>
            </a:r>
            <a:r>
              <a:rPr lang="en-US" sz="1300" dirty="0">
                <a:effectLst/>
                <a:ea typeface="DengXian" panose="02010600030101010101" pitchFamily="2" charset="-122"/>
              </a:rPr>
              <a:t> </a:t>
            </a:r>
            <a:r>
              <a:rPr lang="en-US" sz="1300" i="1" dirty="0">
                <a:effectLst/>
                <a:ea typeface="DengXian" panose="02010600030101010101" pitchFamily="2" charset="-122"/>
              </a:rPr>
              <a:t>99</a:t>
            </a:r>
            <a:r>
              <a:rPr lang="en-US" sz="1300" dirty="0">
                <a:effectLst/>
                <a:ea typeface="DengXian" panose="02010600030101010101" pitchFamily="2" charset="-122"/>
              </a:rPr>
              <a:t>, 457-465.</a:t>
            </a:r>
            <a:endParaRPr lang="en-US" sz="1300" b="0" i="0" dirty="0">
              <a:effectLst/>
            </a:endParaRPr>
          </a:p>
          <a:p>
            <a:pPr marL="342900" indent="-342900" algn="just">
              <a:buFont typeface="Arial" panose="020B0604020202020204" pitchFamily="34" charset="0"/>
              <a:buAutoNum type="arabicPeriod"/>
            </a:pPr>
            <a:r>
              <a:rPr lang="en-US" sz="1300" dirty="0" err="1"/>
              <a:t>Fike</a:t>
            </a:r>
            <a:r>
              <a:rPr lang="en-US" sz="1300" dirty="0"/>
              <a:t>, J.; Alonso, J. In </a:t>
            </a:r>
            <a:r>
              <a:rPr lang="en-US" sz="1300" i="1" dirty="0"/>
              <a:t>The Development of Hyper-Dual Numbers for Exact Second-Derivative Calculations</a:t>
            </a:r>
            <a:r>
              <a:rPr lang="en-US" sz="1300" dirty="0"/>
              <a:t>, 49th AIAA Aerospace Sciences Meeting including the New Horizons Forum and Aerospace Exposition, 2011-01-04; American Institute of Aeronautics and Astronautics:</a:t>
            </a:r>
            <a:r>
              <a:rPr lang="en-US" sz="1300" b="1" dirty="0"/>
              <a:t> 2011</a:t>
            </a:r>
            <a:r>
              <a:rPr lang="en-US" sz="1300" dirty="0"/>
              <a:t>.</a:t>
            </a:r>
          </a:p>
          <a:p>
            <a:pPr marL="342900" indent="-342900" algn="just">
              <a:buFont typeface="Arial" panose="020B0604020202020204" pitchFamily="34" charset="0"/>
              <a:buAutoNum type="arabicPeriod"/>
            </a:pPr>
            <a:r>
              <a:rPr lang="en-US" sz="1300" dirty="0"/>
              <a:t>Zhang, H.;  Yee, L. D.;  Lee, B. H.;  Curtis, M. P.;  </a:t>
            </a:r>
            <a:r>
              <a:rPr lang="en-US" sz="1300" dirty="0" err="1"/>
              <a:t>Worton</a:t>
            </a:r>
            <a:r>
              <a:rPr lang="en-US" sz="1300" dirty="0"/>
              <a:t>, D. R.;  </a:t>
            </a:r>
            <a:r>
              <a:rPr lang="en-US" sz="1300" dirty="0" err="1"/>
              <a:t>Isaacman-Vanwertz</a:t>
            </a:r>
            <a:r>
              <a:rPr lang="en-US" sz="1300" dirty="0"/>
              <a:t>, G.;  </a:t>
            </a:r>
            <a:r>
              <a:rPr lang="en-US" sz="1300" dirty="0" err="1"/>
              <a:t>Offenberg</a:t>
            </a:r>
            <a:r>
              <a:rPr lang="en-US" sz="1300" dirty="0"/>
              <a:t>, J. H.;  Lewandowski, M.;  Kleindienst, T. E.;  Beaver, M. R.;  Holder, A. L.;  </a:t>
            </a:r>
            <a:r>
              <a:rPr lang="en-US" sz="1300" dirty="0" err="1"/>
              <a:t>Lonneman</a:t>
            </a:r>
            <a:r>
              <a:rPr lang="en-US" sz="1300" dirty="0"/>
              <a:t>, W. A.;  Docherty, K. S.;  </a:t>
            </a:r>
            <a:r>
              <a:rPr lang="en-US" sz="1300" dirty="0" err="1"/>
              <a:t>Jaoui</a:t>
            </a:r>
            <a:r>
              <a:rPr lang="en-US" sz="1300" dirty="0"/>
              <a:t>, M.;  Pye, H. O. T.;  Hu, W.;  Day, D. A.;  </a:t>
            </a:r>
            <a:r>
              <a:rPr lang="en-US" sz="1300" dirty="0" err="1"/>
              <a:t>Campuzano-Jost</a:t>
            </a:r>
            <a:r>
              <a:rPr lang="en-US" sz="1300" dirty="0"/>
              <a:t>, P.;  Jimenez, J. L.;  Guo, H.;  Weber, R. J.;  De </a:t>
            </a:r>
            <a:r>
              <a:rPr lang="en-US" sz="1300" dirty="0" err="1"/>
              <a:t>Gouw</a:t>
            </a:r>
            <a:r>
              <a:rPr lang="en-US" sz="1300" dirty="0"/>
              <a:t>, J.;  Koss, A. R.;  Edgerton, E. S.;  </a:t>
            </a:r>
            <a:r>
              <a:rPr lang="en-US" sz="1300" dirty="0" err="1"/>
              <a:t>Brune</a:t>
            </a:r>
            <a:r>
              <a:rPr lang="en-US" sz="1300" dirty="0"/>
              <a:t>, W.;  Mohr, C.;  Lopez-</a:t>
            </a:r>
            <a:r>
              <a:rPr lang="en-US" sz="1300" dirty="0" err="1"/>
              <a:t>Hilfiker</a:t>
            </a:r>
            <a:r>
              <a:rPr lang="en-US" sz="1300" dirty="0"/>
              <a:t>, F. D.;  Lutz, A.;  </a:t>
            </a:r>
            <a:r>
              <a:rPr lang="en-US" sz="1300" dirty="0" err="1"/>
              <a:t>Kreisberg</a:t>
            </a:r>
            <a:r>
              <a:rPr lang="en-US" sz="1300" dirty="0"/>
              <a:t>, N. M.;  Spielman, S. R.;  </a:t>
            </a:r>
            <a:r>
              <a:rPr lang="en-US" sz="1300" dirty="0" err="1"/>
              <a:t>Hering</a:t>
            </a:r>
            <a:r>
              <a:rPr lang="en-US" sz="1300" dirty="0"/>
              <a:t>, S. V.;  Wilson, K. R.;  Thornton, J. A.; Goldstein, A. H., Monoterpenes are the largest source of summertime organic aerosol in the southeastern United States. </a:t>
            </a:r>
            <a:r>
              <a:rPr lang="en-US" sz="1300" i="1" dirty="0"/>
              <a:t>Proceedings of the National Academy of Sciences </a:t>
            </a:r>
            <a:r>
              <a:rPr lang="en-US" sz="1300" b="1" dirty="0"/>
              <a:t>2018,</a:t>
            </a:r>
            <a:r>
              <a:rPr lang="en-US" sz="1300" dirty="0"/>
              <a:t> </a:t>
            </a:r>
            <a:r>
              <a:rPr lang="en-US" sz="1300" i="1" dirty="0"/>
              <a:t>115</a:t>
            </a:r>
            <a:r>
              <a:rPr lang="en-US" sz="1300" dirty="0"/>
              <a:t> (9), 2038-2043. </a:t>
            </a:r>
          </a:p>
          <a:p>
            <a:pPr marL="342900" indent="-342900" algn="just">
              <a:buFont typeface="Arial" panose="020B0604020202020204" pitchFamily="34" charset="0"/>
              <a:buAutoNum type="arabicPeriod"/>
            </a:pPr>
            <a:endParaRPr lang="en-US" sz="1300" dirty="0"/>
          </a:p>
          <a:p>
            <a:pPr marL="0" indent="0" algn="just">
              <a:buNone/>
            </a:pPr>
            <a:endParaRPr lang="en-US" sz="1300" dirty="0"/>
          </a:p>
        </p:txBody>
      </p:sp>
      <p:sp>
        <p:nvSpPr>
          <p:cNvPr id="4" name="Slide Number Placeholder 3">
            <a:extLst>
              <a:ext uri="{FF2B5EF4-FFF2-40B4-BE49-F238E27FC236}">
                <a16:creationId xmlns:a16="http://schemas.microsoft.com/office/drawing/2014/main" id="{2579F6A6-AB75-AF56-4B13-A76ADEFA0305}"/>
              </a:ext>
            </a:extLst>
          </p:cNvPr>
          <p:cNvSpPr>
            <a:spLocks noGrp="1"/>
          </p:cNvSpPr>
          <p:nvPr>
            <p:ph type="sldNum" sz="quarter" idx="12"/>
          </p:nvPr>
        </p:nvSpPr>
        <p:spPr/>
        <p:txBody>
          <a:bodyPr/>
          <a:lstStyle/>
          <a:p>
            <a:fld id="{70C6E6E3-0EB9-4659-BAB4-93F73962D3E0}" type="slidenum">
              <a:rPr lang="en-US" b="1" smtClean="0">
                <a:solidFill>
                  <a:schemeClr val="tx1"/>
                </a:solidFill>
              </a:rPr>
              <a:t>27</a:t>
            </a:fld>
            <a:endParaRPr lang="en-US" b="1" dirty="0">
              <a:solidFill>
                <a:schemeClr val="tx1"/>
              </a:solidFill>
            </a:endParaRPr>
          </a:p>
        </p:txBody>
      </p:sp>
    </p:spTree>
    <p:extLst>
      <p:ext uri="{BB962C8B-B14F-4D97-AF65-F5344CB8AC3E}">
        <p14:creationId xmlns:p14="http://schemas.microsoft.com/office/powerpoint/2010/main" val="1299846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146C-D22F-7042-8653-46D23EC6C183}"/>
              </a:ext>
            </a:extLst>
          </p:cNvPr>
          <p:cNvSpPr>
            <a:spLocks noGrp="1"/>
          </p:cNvSpPr>
          <p:nvPr>
            <p:ph type="title"/>
          </p:nvPr>
        </p:nvSpPr>
        <p:spPr/>
        <p:txBody>
          <a:bodyPr>
            <a:normAutofit/>
          </a:bodyPr>
          <a:lstStyle/>
          <a:p>
            <a:r>
              <a:rPr lang="en-US" sz="2300" b="1" dirty="0"/>
              <a:t>New BSOA formation mechanisms were added to CMAQv5.3.2</a:t>
            </a:r>
          </a:p>
        </p:txBody>
      </p:sp>
      <p:sp>
        <p:nvSpPr>
          <p:cNvPr id="3" name="Content Placeholder 2">
            <a:extLst>
              <a:ext uri="{FF2B5EF4-FFF2-40B4-BE49-F238E27FC236}">
                <a16:creationId xmlns:a16="http://schemas.microsoft.com/office/drawing/2014/main" id="{1B9E4800-79F3-B341-A11A-3EA77F2075C6}"/>
              </a:ext>
            </a:extLst>
          </p:cNvPr>
          <p:cNvSpPr>
            <a:spLocks noGrp="1"/>
          </p:cNvSpPr>
          <p:nvPr>
            <p:ph idx="1"/>
          </p:nvPr>
        </p:nvSpPr>
        <p:spPr>
          <a:xfrm>
            <a:off x="838200" y="1608383"/>
            <a:ext cx="5702617" cy="4747967"/>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The gas-phase and aerosol photooxidation products of TERP are categorized into different volatility bins with a volatility basis set approach.</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This approach replaced the old </a:t>
            </a:r>
            <a:r>
              <a:rPr lang="en-US" sz="2000" dirty="0" err="1">
                <a:latin typeface="Verdana" panose="020B0604030504040204" pitchFamily="34" charset="0"/>
                <a:ea typeface="Verdana" panose="020B0604030504040204" pitchFamily="34" charset="0"/>
                <a:cs typeface="Verdana" panose="020B0604030504040204" pitchFamily="34" charset="0"/>
              </a:rPr>
              <a:t>Odum</a:t>
            </a:r>
            <a:r>
              <a:rPr lang="en-US" sz="2000" dirty="0">
                <a:latin typeface="Verdana" panose="020B0604030504040204" pitchFamily="34" charset="0"/>
                <a:ea typeface="Verdana" panose="020B0604030504040204" pitchFamily="34" charset="0"/>
                <a:cs typeface="Verdana" panose="020B0604030504040204" pitchFamily="34" charset="0"/>
              </a:rPr>
              <a:t> 2-product approach and lead to better simulation of BSOA from monoterpene </a:t>
            </a:r>
            <a:r>
              <a:rPr lang="en-US" sz="2000" dirty="0" err="1">
                <a:latin typeface="Verdana" panose="020B0604030504040204" pitchFamily="34" charset="0"/>
                <a:ea typeface="Verdana" panose="020B0604030504040204" pitchFamily="34" charset="0"/>
                <a:cs typeface="Verdana" panose="020B0604030504040204" pitchFamily="34" charset="0"/>
              </a:rPr>
              <a:t>photoxidation</a:t>
            </a:r>
            <a:r>
              <a:rPr lang="en-US" sz="2000" dirty="0">
                <a:latin typeface="Verdana" panose="020B0604030504040204" pitchFamily="34" charset="0"/>
                <a:ea typeface="Verdana" panose="020B0604030504040204" pitchFamily="34" charset="0"/>
                <a:cs typeface="Verdana" panose="020B0604030504040204" pitchFamily="34" charset="0"/>
              </a:rPr>
              <a:t> in southeastern US.  </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There are six aerosol products (AMT1 – AMT6) and six gas-phase products (SVMT1 – SVMT6) from APIN and TERP grouped by different volatilities. </a:t>
            </a:r>
          </a:p>
        </p:txBody>
      </p:sp>
      <p:sp>
        <p:nvSpPr>
          <p:cNvPr id="4" name="Slide Number Placeholder 3">
            <a:extLst>
              <a:ext uri="{FF2B5EF4-FFF2-40B4-BE49-F238E27FC236}">
                <a16:creationId xmlns:a16="http://schemas.microsoft.com/office/drawing/2014/main" id="{11F40977-A28A-A34E-B699-D43F61826804}"/>
              </a:ext>
            </a:extLst>
          </p:cNvPr>
          <p:cNvSpPr>
            <a:spLocks noGrp="1"/>
          </p:cNvSpPr>
          <p:nvPr>
            <p:ph type="sldNum" sz="quarter" idx="12"/>
          </p:nvPr>
        </p:nvSpPr>
        <p:spPr/>
        <p:txBody>
          <a:bodyPr/>
          <a:lstStyle/>
          <a:p>
            <a:fld id="{70C6E6E3-0EB9-4659-BAB4-93F73962D3E0}" type="slidenum">
              <a:rPr lang="en-US" b="1" smtClean="0">
                <a:solidFill>
                  <a:schemeClr val="tx1"/>
                </a:solidFill>
              </a:rPr>
              <a:t>28</a:t>
            </a:fld>
            <a:endParaRPr lang="en-US" b="1" dirty="0">
              <a:solidFill>
                <a:schemeClr val="tx1"/>
              </a:solidFill>
            </a:endParaRPr>
          </a:p>
        </p:txBody>
      </p:sp>
      <p:pic>
        <p:nvPicPr>
          <p:cNvPr id="5" name="Picture 4">
            <a:extLst>
              <a:ext uri="{FF2B5EF4-FFF2-40B4-BE49-F238E27FC236}">
                <a16:creationId xmlns:a16="http://schemas.microsoft.com/office/drawing/2014/main" id="{00211288-8134-D747-853B-20443F7A4514}"/>
              </a:ext>
            </a:extLst>
          </p:cNvPr>
          <p:cNvPicPr>
            <a:picLocks noChangeAspect="1"/>
          </p:cNvPicPr>
          <p:nvPr/>
        </p:nvPicPr>
        <p:blipFill>
          <a:blip r:embed="rId3"/>
          <a:stretch>
            <a:fillRect/>
          </a:stretch>
        </p:blipFill>
        <p:spPr>
          <a:xfrm>
            <a:off x="6966199" y="2055160"/>
            <a:ext cx="4852008" cy="3926183"/>
          </a:xfrm>
          <a:prstGeom prst="rect">
            <a:avLst/>
          </a:prstGeom>
        </p:spPr>
      </p:pic>
      <p:sp>
        <p:nvSpPr>
          <p:cNvPr id="6" name="Rectangle 5">
            <a:extLst>
              <a:ext uri="{FF2B5EF4-FFF2-40B4-BE49-F238E27FC236}">
                <a16:creationId xmlns:a16="http://schemas.microsoft.com/office/drawing/2014/main" id="{933BE2D5-D451-1B47-8275-ACE61A46B239}"/>
              </a:ext>
            </a:extLst>
          </p:cNvPr>
          <p:cNvSpPr/>
          <p:nvPr/>
        </p:nvSpPr>
        <p:spPr>
          <a:xfrm>
            <a:off x="8758645" y="5963925"/>
            <a:ext cx="2251450" cy="307777"/>
          </a:xfrm>
          <a:prstGeom prst="rect">
            <a:avLst/>
          </a:prstGeom>
        </p:spPr>
        <p:txBody>
          <a:bodyPr wrap="none">
            <a:spAutoFit/>
          </a:bodyPr>
          <a:lstStyle/>
          <a:p>
            <a:r>
              <a:rPr lang="en-US" sz="1400" dirty="0"/>
              <a:t>Donahue et. al., 2006, ES&amp;T</a:t>
            </a:r>
          </a:p>
        </p:txBody>
      </p:sp>
      <p:sp>
        <p:nvSpPr>
          <p:cNvPr id="7" name="TextBox 6">
            <a:extLst>
              <a:ext uri="{FF2B5EF4-FFF2-40B4-BE49-F238E27FC236}">
                <a16:creationId xmlns:a16="http://schemas.microsoft.com/office/drawing/2014/main" id="{24801378-99CE-0E8F-4178-FDF7427B54D2}"/>
              </a:ext>
            </a:extLst>
          </p:cNvPr>
          <p:cNvSpPr txBox="1"/>
          <p:nvPr/>
        </p:nvSpPr>
        <p:spPr>
          <a:xfrm>
            <a:off x="838200" y="6361762"/>
            <a:ext cx="2503314" cy="523220"/>
          </a:xfrm>
          <a:prstGeom prst="rect">
            <a:avLst/>
          </a:prstGeom>
          <a:noFill/>
        </p:spPr>
        <p:txBody>
          <a:bodyPr wrap="none" rtlCol="0">
            <a:spAutoFit/>
          </a:bodyPr>
          <a:lstStyle/>
          <a:p>
            <a:r>
              <a:rPr lang="en-US" sz="1400" dirty="0" err="1"/>
              <a:t>Saha</a:t>
            </a:r>
            <a:r>
              <a:rPr lang="en-US" sz="1400" dirty="0"/>
              <a:t> and </a:t>
            </a:r>
            <a:r>
              <a:rPr lang="en-US" sz="1400" dirty="0" err="1"/>
              <a:t>Greishop</a:t>
            </a:r>
            <a:r>
              <a:rPr lang="en-US" sz="1400" dirty="0"/>
              <a:t>, 2016, ES&amp;T</a:t>
            </a:r>
          </a:p>
          <a:p>
            <a:r>
              <a:rPr lang="en-US" sz="1400" dirty="0"/>
              <a:t>Xu et. al., 2018, ACP</a:t>
            </a:r>
          </a:p>
        </p:txBody>
      </p:sp>
    </p:spTree>
    <p:extLst>
      <p:ext uri="{BB962C8B-B14F-4D97-AF65-F5344CB8AC3E}">
        <p14:creationId xmlns:p14="http://schemas.microsoft.com/office/powerpoint/2010/main" val="2415009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487C-362A-BF23-E521-564C8F776489}"/>
              </a:ext>
            </a:extLst>
          </p:cNvPr>
          <p:cNvSpPr>
            <a:spLocks noGrp="1"/>
          </p:cNvSpPr>
          <p:nvPr>
            <p:ph type="title"/>
          </p:nvPr>
        </p:nvSpPr>
        <p:spPr/>
        <p:txBody>
          <a:bodyPr>
            <a:normAutofit/>
          </a:bodyPr>
          <a:lstStyle/>
          <a:p>
            <a:r>
              <a:rPr lang="en-US" sz="2300" b="1" dirty="0"/>
              <a:t>Example run: Aerosol </a:t>
            </a:r>
            <a:r>
              <a:rPr lang="en-US" sz="2300" b="1" dirty="0" err="1"/>
              <a:t>photoxidation</a:t>
            </a:r>
            <a:r>
              <a:rPr lang="en-US" sz="2300" b="1" dirty="0"/>
              <a:t> and </a:t>
            </a:r>
            <a:r>
              <a:rPr lang="en-US" sz="2300" b="1" dirty="0" err="1"/>
              <a:t>semivolatile</a:t>
            </a:r>
            <a:r>
              <a:rPr lang="en-US" sz="2300" b="1" dirty="0"/>
              <a:t> monoterpene nitrate aerosol products in the Southeast US</a:t>
            </a:r>
          </a:p>
        </p:txBody>
      </p:sp>
      <p:sp>
        <p:nvSpPr>
          <p:cNvPr id="3" name="Content Placeholder 2">
            <a:extLst>
              <a:ext uri="{FF2B5EF4-FFF2-40B4-BE49-F238E27FC236}">
                <a16:creationId xmlns:a16="http://schemas.microsoft.com/office/drawing/2014/main" id="{70DA7CF5-912A-C688-CBF4-41DF6DE24538}"/>
              </a:ext>
            </a:extLst>
          </p:cNvPr>
          <p:cNvSpPr>
            <a:spLocks noGrp="1"/>
          </p:cNvSpPr>
          <p:nvPr>
            <p:ph idx="1"/>
          </p:nvPr>
        </p:nvSpPr>
        <p:spPr/>
        <p:txBody>
          <a:bodyPr>
            <a:normAutofit/>
          </a:bodyPr>
          <a:lstStyle/>
          <a:p>
            <a:r>
              <a:rPr lang="en-US" sz="2400" dirty="0"/>
              <a:t>Several new BSOA formation mechanisms were added to CMAQ in the recent update. </a:t>
            </a:r>
          </a:p>
          <a:p>
            <a:r>
              <a:rPr lang="en-US" sz="2400" dirty="0"/>
              <a:t>We will present </a:t>
            </a:r>
            <a:r>
              <a:rPr lang="en-US" sz="2400" b="1" dirty="0"/>
              <a:t>AMT1-AMT6 </a:t>
            </a:r>
            <a:r>
              <a:rPr lang="en-US" sz="2400" dirty="0"/>
              <a:t>(aerosol </a:t>
            </a:r>
            <a:r>
              <a:rPr lang="en-US" sz="2400" dirty="0" err="1"/>
              <a:t>photoxidation</a:t>
            </a:r>
            <a:r>
              <a:rPr lang="en-US" sz="2400" dirty="0"/>
              <a:t> products) with respect to monoterpene (</a:t>
            </a:r>
            <a:r>
              <a:rPr lang="en-US" sz="2400" b="1" dirty="0"/>
              <a:t>TERP</a:t>
            </a:r>
            <a:r>
              <a:rPr lang="en-US" sz="2400" dirty="0"/>
              <a:t>). </a:t>
            </a:r>
          </a:p>
          <a:p>
            <a:r>
              <a:rPr lang="en-US" sz="2400" dirty="0"/>
              <a:t>We will also present some of the sensitivities of semi-volatile organic nitrates from monoterpene oxidation </a:t>
            </a:r>
            <a:r>
              <a:rPr lang="en-US" altLang="zh-CN" sz="2400" dirty="0"/>
              <a:t>(</a:t>
            </a:r>
            <a:r>
              <a:rPr lang="en-US" altLang="zh-CN" sz="2400" b="1" dirty="0"/>
              <a:t>AMTNO3J</a:t>
            </a:r>
            <a:r>
              <a:rPr lang="en-US" altLang="zh-CN" sz="2400" dirty="0"/>
              <a:t>)</a:t>
            </a:r>
            <a:r>
              <a:rPr lang="en-US" sz="2400" dirty="0"/>
              <a:t> with respect to emission its precursor: monoterpenes (</a:t>
            </a:r>
            <a:r>
              <a:rPr lang="en-US" sz="2400" b="1" dirty="0"/>
              <a:t>TERP</a:t>
            </a:r>
            <a:r>
              <a:rPr lang="en-US" sz="2400" dirty="0"/>
              <a:t>) and </a:t>
            </a:r>
            <a:r>
              <a:rPr lang="en-US" sz="2400" b="1" dirty="0"/>
              <a:t>NO</a:t>
            </a:r>
            <a:r>
              <a:rPr lang="en-US" sz="2400" b="1" baseline="-25000" dirty="0"/>
              <a:t>2</a:t>
            </a:r>
            <a:r>
              <a:rPr lang="en-US" sz="2400" b="1" dirty="0"/>
              <a:t> and NO </a:t>
            </a:r>
            <a:r>
              <a:rPr lang="en-US" sz="2400" dirty="0"/>
              <a:t>to demonstrate the cross-sensitivities. </a:t>
            </a:r>
            <a:endParaRPr lang="en-US" sz="2400" b="1" dirty="0"/>
          </a:p>
          <a:p>
            <a:endParaRPr lang="en-US" sz="2400" b="1" dirty="0"/>
          </a:p>
        </p:txBody>
      </p:sp>
      <p:sp>
        <p:nvSpPr>
          <p:cNvPr id="4" name="Slide Number Placeholder 3">
            <a:extLst>
              <a:ext uri="{FF2B5EF4-FFF2-40B4-BE49-F238E27FC236}">
                <a16:creationId xmlns:a16="http://schemas.microsoft.com/office/drawing/2014/main" id="{66CE0E26-9921-6BBC-2857-F6C9A973C72C}"/>
              </a:ext>
            </a:extLst>
          </p:cNvPr>
          <p:cNvSpPr>
            <a:spLocks noGrp="1"/>
          </p:cNvSpPr>
          <p:nvPr>
            <p:ph type="sldNum" sz="quarter" idx="12"/>
          </p:nvPr>
        </p:nvSpPr>
        <p:spPr/>
        <p:txBody>
          <a:bodyPr/>
          <a:lstStyle/>
          <a:p>
            <a:fld id="{70C6E6E3-0EB9-4659-BAB4-93F73962D3E0}" type="slidenum">
              <a:rPr lang="en-US" b="1" smtClean="0">
                <a:solidFill>
                  <a:schemeClr val="tx1"/>
                </a:solidFill>
              </a:rPr>
              <a:t>29</a:t>
            </a:fld>
            <a:endParaRPr lang="en-US" b="1" dirty="0">
              <a:solidFill>
                <a:schemeClr val="tx1"/>
              </a:solidFill>
            </a:endParaRPr>
          </a:p>
        </p:txBody>
      </p:sp>
      <p:sp>
        <p:nvSpPr>
          <p:cNvPr id="5" name="TextBox 4">
            <a:extLst>
              <a:ext uri="{FF2B5EF4-FFF2-40B4-BE49-F238E27FC236}">
                <a16:creationId xmlns:a16="http://schemas.microsoft.com/office/drawing/2014/main" id="{FD1B079B-5103-9DD8-D987-04E09A68BA70}"/>
              </a:ext>
            </a:extLst>
          </p:cNvPr>
          <p:cNvSpPr txBox="1"/>
          <p:nvPr/>
        </p:nvSpPr>
        <p:spPr>
          <a:xfrm>
            <a:off x="838200" y="6385023"/>
            <a:ext cx="2001510" cy="307777"/>
          </a:xfrm>
          <a:prstGeom prst="rect">
            <a:avLst/>
          </a:prstGeom>
          <a:noFill/>
        </p:spPr>
        <p:txBody>
          <a:bodyPr wrap="none" rtlCol="0">
            <a:spAutoFit/>
          </a:bodyPr>
          <a:lstStyle/>
          <a:p>
            <a:r>
              <a:rPr lang="en-US" sz="1400" dirty="0"/>
              <a:t>Zhang et al., 2018, PNAS</a:t>
            </a:r>
          </a:p>
        </p:txBody>
      </p:sp>
    </p:spTree>
    <p:extLst>
      <p:ext uri="{BB962C8B-B14F-4D97-AF65-F5344CB8AC3E}">
        <p14:creationId xmlns:p14="http://schemas.microsoft.com/office/powerpoint/2010/main" val="27608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6C08-D585-CEAF-A9E4-2F9341CD5B9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C1466F4-D93B-13E2-FE99-7CBDB67AC20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E8BD57E-2CDD-6780-C7AD-014D11936D53}"/>
              </a:ext>
            </a:extLst>
          </p:cNvPr>
          <p:cNvSpPr>
            <a:spLocks noGrp="1"/>
          </p:cNvSpPr>
          <p:nvPr>
            <p:ph type="sldNum" sz="quarter" idx="12"/>
          </p:nvPr>
        </p:nvSpPr>
        <p:spPr/>
        <p:txBody>
          <a:bodyPr/>
          <a:lstStyle/>
          <a:p>
            <a:fld id="{70C6E6E3-0EB9-4659-BAB4-93F73962D3E0}" type="slidenum">
              <a:rPr lang="en-US" b="1" smtClean="0">
                <a:solidFill>
                  <a:schemeClr val="tx1"/>
                </a:solidFill>
              </a:rPr>
              <a:t>3</a:t>
            </a:fld>
            <a:endParaRPr lang="en-US" b="1" dirty="0">
              <a:solidFill>
                <a:schemeClr val="tx1"/>
              </a:solidFill>
            </a:endParaRPr>
          </a:p>
        </p:txBody>
      </p:sp>
      <p:sp>
        <p:nvSpPr>
          <p:cNvPr id="5" name="Title 1">
            <a:extLst>
              <a:ext uri="{FF2B5EF4-FFF2-40B4-BE49-F238E27FC236}">
                <a16:creationId xmlns:a16="http://schemas.microsoft.com/office/drawing/2014/main" id="{84C3A9BD-72EC-F2C2-80D2-6560F79653AF}"/>
              </a:ext>
            </a:extLst>
          </p:cNvPr>
          <p:cNvSpPr txBox="1">
            <a:spLocks/>
          </p:cNvSpPr>
          <p:nvPr/>
        </p:nvSpPr>
        <p:spPr>
          <a:xfrm>
            <a:off x="634448" y="2766218"/>
            <a:ext cx="109231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2800" b="1" dirty="0">
                <a:latin typeface="Verdana" panose="020B0604030504040204" pitchFamily="34" charset="0"/>
                <a:ea typeface="Verdana" panose="020B0604030504040204" pitchFamily="34" charset="0"/>
                <a:cs typeface="Verdana" panose="020B0604030504040204" pitchFamily="34" charset="0"/>
              </a:rPr>
              <a:t>Introduction of sensitivity analysis methods in chemical transport models</a:t>
            </a:r>
          </a:p>
        </p:txBody>
      </p:sp>
    </p:spTree>
    <p:extLst>
      <p:ext uri="{BB962C8B-B14F-4D97-AF65-F5344CB8AC3E}">
        <p14:creationId xmlns:p14="http://schemas.microsoft.com/office/powerpoint/2010/main" val="2260122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B417-F905-A44B-99E2-E9E3EB521B11}"/>
              </a:ext>
            </a:extLst>
          </p:cNvPr>
          <p:cNvSpPr>
            <a:spLocks noGrp="1"/>
          </p:cNvSpPr>
          <p:nvPr>
            <p:ph type="title"/>
          </p:nvPr>
        </p:nvSpPr>
        <p:spPr/>
        <p:txBody>
          <a:bodyPr>
            <a:normAutofit/>
          </a:bodyPr>
          <a:lstStyle/>
          <a:p>
            <a:r>
              <a:rPr lang="en-US" sz="2300" b="1" dirty="0"/>
              <a:t>New BSOA formation mechanisms were added to CMAQv5.3.2</a:t>
            </a:r>
            <a:endParaRPr lang="en-US" sz="2300" dirty="0"/>
          </a:p>
        </p:txBody>
      </p:sp>
      <p:sp>
        <p:nvSpPr>
          <p:cNvPr id="4" name="Slide Number Placeholder 3">
            <a:extLst>
              <a:ext uri="{FF2B5EF4-FFF2-40B4-BE49-F238E27FC236}">
                <a16:creationId xmlns:a16="http://schemas.microsoft.com/office/drawing/2014/main" id="{464B4BDF-2E3A-3A41-A606-806959EF5505}"/>
              </a:ext>
            </a:extLst>
          </p:cNvPr>
          <p:cNvSpPr>
            <a:spLocks noGrp="1"/>
          </p:cNvSpPr>
          <p:nvPr>
            <p:ph type="sldNum" sz="quarter" idx="12"/>
          </p:nvPr>
        </p:nvSpPr>
        <p:spPr/>
        <p:txBody>
          <a:bodyPr/>
          <a:lstStyle/>
          <a:p>
            <a:fld id="{70C6E6E3-0EB9-4659-BAB4-93F73962D3E0}" type="slidenum">
              <a:rPr lang="en-US" b="1" smtClean="0">
                <a:solidFill>
                  <a:schemeClr val="tx1"/>
                </a:solidFill>
              </a:rPr>
              <a:t>30</a:t>
            </a:fld>
            <a:endParaRPr lang="en-US" b="1" dirty="0">
              <a:solidFill>
                <a:schemeClr val="tx1"/>
              </a:solidFill>
            </a:endParaRPr>
          </a:p>
        </p:txBody>
      </p:sp>
      <p:sp>
        <p:nvSpPr>
          <p:cNvPr id="6" name="Rectangle 5">
            <a:extLst>
              <a:ext uri="{FF2B5EF4-FFF2-40B4-BE49-F238E27FC236}">
                <a16:creationId xmlns:a16="http://schemas.microsoft.com/office/drawing/2014/main" id="{AEE497B9-8A49-8946-A629-17AF68546AB6}"/>
              </a:ext>
            </a:extLst>
          </p:cNvPr>
          <p:cNvSpPr/>
          <p:nvPr/>
        </p:nvSpPr>
        <p:spPr>
          <a:xfrm>
            <a:off x="1926820" y="3866572"/>
            <a:ext cx="917842" cy="36714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TERP</a:t>
            </a:r>
          </a:p>
        </p:txBody>
      </p:sp>
      <p:sp>
        <p:nvSpPr>
          <p:cNvPr id="8" name="Rectangle 7">
            <a:extLst>
              <a:ext uri="{FF2B5EF4-FFF2-40B4-BE49-F238E27FC236}">
                <a16:creationId xmlns:a16="http://schemas.microsoft.com/office/drawing/2014/main" id="{F6D2D577-0150-0049-9AE2-9EAE6FF1DEDC}"/>
              </a:ext>
            </a:extLst>
          </p:cNvPr>
          <p:cNvSpPr/>
          <p:nvPr/>
        </p:nvSpPr>
        <p:spPr>
          <a:xfrm>
            <a:off x="4677974" y="2290587"/>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SVMT1</a:t>
            </a:r>
          </a:p>
        </p:txBody>
      </p:sp>
      <p:sp>
        <p:nvSpPr>
          <p:cNvPr id="9" name="Rectangle 8">
            <a:extLst>
              <a:ext uri="{FF2B5EF4-FFF2-40B4-BE49-F238E27FC236}">
                <a16:creationId xmlns:a16="http://schemas.microsoft.com/office/drawing/2014/main" id="{F9772132-562F-8B4B-8FA7-78FA6726CD32}"/>
              </a:ext>
            </a:extLst>
          </p:cNvPr>
          <p:cNvSpPr/>
          <p:nvPr/>
        </p:nvSpPr>
        <p:spPr>
          <a:xfrm>
            <a:off x="4677974" y="2910347"/>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SVMT2</a:t>
            </a:r>
          </a:p>
        </p:txBody>
      </p:sp>
      <p:sp>
        <p:nvSpPr>
          <p:cNvPr id="10" name="Rectangle 9">
            <a:extLst>
              <a:ext uri="{FF2B5EF4-FFF2-40B4-BE49-F238E27FC236}">
                <a16:creationId xmlns:a16="http://schemas.microsoft.com/office/drawing/2014/main" id="{5304F8D8-08B7-994E-9851-210E8894D21A}"/>
              </a:ext>
            </a:extLst>
          </p:cNvPr>
          <p:cNvSpPr/>
          <p:nvPr/>
        </p:nvSpPr>
        <p:spPr>
          <a:xfrm>
            <a:off x="4677974" y="3499426"/>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SVMT3</a:t>
            </a:r>
          </a:p>
        </p:txBody>
      </p:sp>
      <p:sp>
        <p:nvSpPr>
          <p:cNvPr id="11" name="Rectangle 10">
            <a:extLst>
              <a:ext uri="{FF2B5EF4-FFF2-40B4-BE49-F238E27FC236}">
                <a16:creationId xmlns:a16="http://schemas.microsoft.com/office/drawing/2014/main" id="{8FE389C0-B9F4-944C-A544-310F6D5CE8BA}"/>
              </a:ext>
            </a:extLst>
          </p:cNvPr>
          <p:cNvSpPr/>
          <p:nvPr/>
        </p:nvSpPr>
        <p:spPr>
          <a:xfrm>
            <a:off x="4677974" y="4119186"/>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SVMT4</a:t>
            </a:r>
          </a:p>
        </p:txBody>
      </p:sp>
      <p:sp>
        <p:nvSpPr>
          <p:cNvPr id="12" name="Rectangle 11">
            <a:extLst>
              <a:ext uri="{FF2B5EF4-FFF2-40B4-BE49-F238E27FC236}">
                <a16:creationId xmlns:a16="http://schemas.microsoft.com/office/drawing/2014/main" id="{9C046D71-1A99-374C-B271-F2764622C229}"/>
              </a:ext>
            </a:extLst>
          </p:cNvPr>
          <p:cNvSpPr/>
          <p:nvPr/>
        </p:nvSpPr>
        <p:spPr>
          <a:xfrm>
            <a:off x="4677974" y="4743217"/>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SVMT5</a:t>
            </a:r>
          </a:p>
        </p:txBody>
      </p:sp>
      <p:sp>
        <p:nvSpPr>
          <p:cNvPr id="13" name="Rectangle 12">
            <a:extLst>
              <a:ext uri="{FF2B5EF4-FFF2-40B4-BE49-F238E27FC236}">
                <a16:creationId xmlns:a16="http://schemas.microsoft.com/office/drawing/2014/main" id="{3F8C736A-DB54-6E48-8171-D3303AFBA022}"/>
              </a:ext>
            </a:extLst>
          </p:cNvPr>
          <p:cNvSpPr/>
          <p:nvPr/>
        </p:nvSpPr>
        <p:spPr>
          <a:xfrm>
            <a:off x="4677974" y="5362977"/>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SVMT6</a:t>
            </a:r>
          </a:p>
        </p:txBody>
      </p:sp>
      <p:cxnSp>
        <p:nvCxnSpPr>
          <p:cNvPr id="21" name="Straight Arrow Connector 20">
            <a:extLst>
              <a:ext uri="{FF2B5EF4-FFF2-40B4-BE49-F238E27FC236}">
                <a16:creationId xmlns:a16="http://schemas.microsoft.com/office/drawing/2014/main" id="{A4523A35-9363-7E42-94E1-F57BBC5BA37C}"/>
              </a:ext>
            </a:extLst>
          </p:cNvPr>
          <p:cNvCxnSpPr>
            <a:cxnSpLocks/>
            <a:stCxn id="6" idx="3"/>
            <a:endCxn id="8" idx="1"/>
          </p:cNvCxnSpPr>
          <p:nvPr/>
        </p:nvCxnSpPr>
        <p:spPr>
          <a:xfrm flipV="1">
            <a:off x="2844662" y="2474160"/>
            <a:ext cx="1833312" cy="15759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8D90EE6-870A-784D-9532-7124282A2ED5}"/>
              </a:ext>
            </a:extLst>
          </p:cNvPr>
          <p:cNvCxnSpPr>
            <a:cxnSpLocks/>
            <a:stCxn id="6" idx="3"/>
            <a:endCxn id="9" idx="1"/>
          </p:cNvCxnSpPr>
          <p:nvPr/>
        </p:nvCxnSpPr>
        <p:spPr>
          <a:xfrm flipV="1">
            <a:off x="2844662" y="3093920"/>
            <a:ext cx="1833312" cy="9562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1F4F635D-B3F6-DA4C-BA21-9C5AC389D48A}"/>
              </a:ext>
            </a:extLst>
          </p:cNvPr>
          <p:cNvCxnSpPr>
            <a:cxnSpLocks/>
            <a:stCxn id="6" idx="3"/>
            <a:endCxn id="10" idx="1"/>
          </p:cNvCxnSpPr>
          <p:nvPr/>
        </p:nvCxnSpPr>
        <p:spPr>
          <a:xfrm flipV="1">
            <a:off x="2844662" y="3682999"/>
            <a:ext cx="1833312" cy="3671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7395F29D-6F95-CE41-A9E1-F0707224BC35}"/>
              </a:ext>
            </a:extLst>
          </p:cNvPr>
          <p:cNvCxnSpPr>
            <a:cxnSpLocks/>
            <a:stCxn id="6" idx="3"/>
            <a:endCxn id="11" idx="1"/>
          </p:cNvCxnSpPr>
          <p:nvPr/>
        </p:nvCxnSpPr>
        <p:spPr>
          <a:xfrm>
            <a:off x="2844662" y="4050145"/>
            <a:ext cx="1833312" cy="2526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10A6719B-978E-624D-93AC-6FBD5968CADC}"/>
              </a:ext>
            </a:extLst>
          </p:cNvPr>
          <p:cNvCxnSpPr>
            <a:cxnSpLocks/>
            <a:stCxn id="6" idx="3"/>
            <a:endCxn id="12" idx="1"/>
          </p:cNvCxnSpPr>
          <p:nvPr/>
        </p:nvCxnSpPr>
        <p:spPr>
          <a:xfrm>
            <a:off x="2844662" y="4050145"/>
            <a:ext cx="1833312" cy="87664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9631BC78-A001-744C-A155-0BE52E9F049C}"/>
              </a:ext>
            </a:extLst>
          </p:cNvPr>
          <p:cNvCxnSpPr>
            <a:cxnSpLocks/>
            <a:stCxn id="6" idx="3"/>
            <a:endCxn id="13" idx="1"/>
          </p:cNvCxnSpPr>
          <p:nvPr/>
        </p:nvCxnSpPr>
        <p:spPr>
          <a:xfrm>
            <a:off x="2844662" y="4050145"/>
            <a:ext cx="1833312" cy="14964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2" name="Rectangle 81">
            <a:extLst>
              <a:ext uri="{FF2B5EF4-FFF2-40B4-BE49-F238E27FC236}">
                <a16:creationId xmlns:a16="http://schemas.microsoft.com/office/drawing/2014/main" id="{E3054972-3F73-D84F-90EF-5C90C42E889D}"/>
              </a:ext>
            </a:extLst>
          </p:cNvPr>
          <p:cNvSpPr/>
          <p:nvPr/>
        </p:nvSpPr>
        <p:spPr>
          <a:xfrm>
            <a:off x="6503773" y="2299078"/>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AMT1</a:t>
            </a:r>
          </a:p>
        </p:txBody>
      </p:sp>
      <p:sp>
        <p:nvSpPr>
          <p:cNvPr id="85" name="Rectangle 84">
            <a:extLst>
              <a:ext uri="{FF2B5EF4-FFF2-40B4-BE49-F238E27FC236}">
                <a16:creationId xmlns:a16="http://schemas.microsoft.com/office/drawing/2014/main" id="{D47CB1EA-DC9D-014A-B57F-A8AFB9ACC305}"/>
              </a:ext>
            </a:extLst>
          </p:cNvPr>
          <p:cNvSpPr/>
          <p:nvPr/>
        </p:nvSpPr>
        <p:spPr>
          <a:xfrm>
            <a:off x="6503773" y="2910347"/>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AMT2</a:t>
            </a:r>
          </a:p>
        </p:txBody>
      </p:sp>
      <p:sp>
        <p:nvSpPr>
          <p:cNvPr id="87" name="Rectangle 86">
            <a:extLst>
              <a:ext uri="{FF2B5EF4-FFF2-40B4-BE49-F238E27FC236}">
                <a16:creationId xmlns:a16="http://schemas.microsoft.com/office/drawing/2014/main" id="{57489A95-D315-5649-A260-4C9B79ED0020}"/>
              </a:ext>
            </a:extLst>
          </p:cNvPr>
          <p:cNvSpPr/>
          <p:nvPr/>
        </p:nvSpPr>
        <p:spPr>
          <a:xfrm>
            <a:off x="6503773" y="3499426"/>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AMT3</a:t>
            </a:r>
          </a:p>
        </p:txBody>
      </p:sp>
      <p:sp>
        <p:nvSpPr>
          <p:cNvPr id="89" name="Rectangle 88">
            <a:extLst>
              <a:ext uri="{FF2B5EF4-FFF2-40B4-BE49-F238E27FC236}">
                <a16:creationId xmlns:a16="http://schemas.microsoft.com/office/drawing/2014/main" id="{10CCDD3C-E8C5-FD4F-B805-3B191A34B533}"/>
              </a:ext>
            </a:extLst>
          </p:cNvPr>
          <p:cNvSpPr/>
          <p:nvPr/>
        </p:nvSpPr>
        <p:spPr>
          <a:xfrm>
            <a:off x="6519305" y="4119186"/>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AMT4</a:t>
            </a:r>
          </a:p>
        </p:txBody>
      </p:sp>
      <p:sp>
        <p:nvSpPr>
          <p:cNvPr id="91" name="Rectangle 90">
            <a:extLst>
              <a:ext uri="{FF2B5EF4-FFF2-40B4-BE49-F238E27FC236}">
                <a16:creationId xmlns:a16="http://schemas.microsoft.com/office/drawing/2014/main" id="{410EE372-2B10-2F43-8DA5-557145585D99}"/>
              </a:ext>
            </a:extLst>
          </p:cNvPr>
          <p:cNvSpPr/>
          <p:nvPr/>
        </p:nvSpPr>
        <p:spPr>
          <a:xfrm>
            <a:off x="6529088" y="4738947"/>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AMT5</a:t>
            </a:r>
          </a:p>
        </p:txBody>
      </p:sp>
      <p:sp>
        <p:nvSpPr>
          <p:cNvPr id="93" name="Rectangle 92">
            <a:extLst>
              <a:ext uri="{FF2B5EF4-FFF2-40B4-BE49-F238E27FC236}">
                <a16:creationId xmlns:a16="http://schemas.microsoft.com/office/drawing/2014/main" id="{4344F44A-19CD-5047-AE57-783F4B560FCB}"/>
              </a:ext>
            </a:extLst>
          </p:cNvPr>
          <p:cNvSpPr/>
          <p:nvPr/>
        </p:nvSpPr>
        <p:spPr>
          <a:xfrm>
            <a:off x="6565657" y="5368082"/>
            <a:ext cx="858982" cy="36714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AMT6</a:t>
            </a:r>
          </a:p>
        </p:txBody>
      </p:sp>
      <p:sp>
        <p:nvSpPr>
          <p:cNvPr id="110" name="Down Arrow 109">
            <a:extLst>
              <a:ext uri="{FF2B5EF4-FFF2-40B4-BE49-F238E27FC236}">
                <a16:creationId xmlns:a16="http://schemas.microsoft.com/office/drawing/2014/main" id="{B7250C8D-534E-5D4C-8AC8-334A2A4D7F64}"/>
              </a:ext>
            </a:extLst>
          </p:cNvPr>
          <p:cNvSpPr/>
          <p:nvPr/>
        </p:nvSpPr>
        <p:spPr>
          <a:xfrm>
            <a:off x="8153620" y="2242068"/>
            <a:ext cx="599440" cy="3942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89AF656E-7C5B-1B44-9B67-4B2BAB957A3A}"/>
              </a:ext>
            </a:extLst>
          </p:cNvPr>
          <p:cNvSpPr txBox="1"/>
          <p:nvPr/>
        </p:nvSpPr>
        <p:spPr>
          <a:xfrm>
            <a:off x="8753060" y="3934520"/>
            <a:ext cx="2292233"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More volatile</a:t>
            </a:r>
          </a:p>
        </p:txBody>
      </p:sp>
      <p:sp>
        <p:nvSpPr>
          <p:cNvPr id="38" name="TextBox 37">
            <a:extLst>
              <a:ext uri="{FF2B5EF4-FFF2-40B4-BE49-F238E27FC236}">
                <a16:creationId xmlns:a16="http://schemas.microsoft.com/office/drawing/2014/main" id="{2630FAB3-3922-5A41-BCDB-3B22CF228A86}"/>
              </a:ext>
            </a:extLst>
          </p:cNvPr>
          <p:cNvSpPr txBox="1"/>
          <p:nvPr/>
        </p:nvSpPr>
        <p:spPr>
          <a:xfrm>
            <a:off x="4792713" y="1862890"/>
            <a:ext cx="744243"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Gas</a:t>
            </a:r>
          </a:p>
        </p:txBody>
      </p:sp>
      <p:sp>
        <p:nvSpPr>
          <p:cNvPr id="39" name="TextBox 38">
            <a:extLst>
              <a:ext uri="{FF2B5EF4-FFF2-40B4-BE49-F238E27FC236}">
                <a16:creationId xmlns:a16="http://schemas.microsoft.com/office/drawing/2014/main" id="{695A832D-9561-B749-B567-02C33BCAF84C}"/>
              </a:ext>
            </a:extLst>
          </p:cNvPr>
          <p:cNvSpPr txBox="1"/>
          <p:nvPr/>
        </p:nvSpPr>
        <p:spPr>
          <a:xfrm>
            <a:off x="6416490" y="1862890"/>
            <a:ext cx="1157315"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Aerosol</a:t>
            </a:r>
          </a:p>
        </p:txBody>
      </p:sp>
      <p:sp>
        <p:nvSpPr>
          <p:cNvPr id="41" name="Rectangle 40">
            <a:extLst>
              <a:ext uri="{FF2B5EF4-FFF2-40B4-BE49-F238E27FC236}">
                <a16:creationId xmlns:a16="http://schemas.microsoft.com/office/drawing/2014/main" id="{5EEB044A-A29A-174F-8016-05B21A3F487F}"/>
              </a:ext>
            </a:extLst>
          </p:cNvPr>
          <p:cNvSpPr/>
          <p:nvPr/>
        </p:nvSpPr>
        <p:spPr>
          <a:xfrm>
            <a:off x="4449831" y="2232222"/>
            <a:ext cx="1237677" cy="363122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E5C9E87-D931-8148-9A8D-E17E0535E13A}"/>
              </a:ext>
            </a:extLst>
          </p:cNvPr>
          <p:cNvSpPr/>
          <p:nvPr/>
        </p:nvSpPr>
        <p:spPr>
          <a:xfrm>
            <a:off x="6339740" y="2232222"/>
            <a:ext cx="1237677" cy="363122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565FF00-7755-AB4D-A4B1-40CA5B8DDEDA}"/>
              </a:ext>
            </a:extLst>
          </p:cNvPr>
          <p:cNvCxnSpPr>
            <a:stCxn id="41" idx="3"/>
            <a:endCxn id="42" idx="1"/>
          </p:cNvCxnSpPr>
          <p:nvPr/>
        </p:nvCxnSpPr>
        <p:spPr>
          <a:xfrm>
            <a:off x="5687508" y="4047835"/>
            <a:ext cx="652232"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0291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B646-7034-3E47-BCA7-79334BCA16FA}"/>
              </a:ext>
            </a:extLst>
          </p:cNvPr>
          <p:cNvSpPr>
            <a:spLocks noGrp="1"/>
          </p:cNvSpPr>
          <p:nvPr>
            <p:ph type="title"/>
          </p:nvPr>
        </p:nvSpPr>
        <p:spPr/>
        <p:txBody>
          <a:bodyPr>
            <a:normAutofit/>
          </a:bodyPr>
          <a:lstStyle/>
          <a:p>
            <a:r>
              <a:rPr lang="en-US" sz="2300" b="1" dirty="0" err="1"/>
              <a:t>Hyperdual</a:t>
            </a:r>
            <a:r>
              <a:rPr lang="en-US" sz="2300" b="1" dirty="0"/>
              <a:t> numbers and the </a:t>
            </a:r>
            <a:r>
              <a:rPr lang="en-US" sz="2300" b="1" dirty="0" err="1"/>
              <a:t>hyperdual</a:t>
            </a:r>
            <a:r>
              <a:rPr lang="en-US" sz="2300" b="1" dirty="0"/>
              <a:t>-step method provide an alternative way of computing derivatives</a:t>
            </a:r>
            <a:endParaRPr lang="en-US" sz="2300" dirty="0"/>
          </a:p>
        </p:txBody>
      </p:sp>
      <p:sp>
        <p:nvSpPr>
          <p:cNvPr id="3" name="Content Placeholder 2">
            <a:extLst>
              <a:ext uri="{FF2B5EF4-FFF2-40B4-BE49-F238E27FC236}">
                <a16:creationId xmlns:a16="http://schemas.microsoft.com/office/drawing/2014/main" id="{89983D35-83A5-E444-9445-FCFCA5D0A58C}"/>
              </a:ext>
            </a:extLst>
          </p:cNvPr>
          <p:cNvSpPr>
            <a:spLocks noGrp="1"/>
          </p:cNvSpPr>
          <p:nvPr>
            <p:ph idx="1"/>
          </p:nvPr>
        </p:nvSpPr>
        <p:spPr/>
        <p:txBody>
          <a:bodyPr>
            <a:normAutofit/>
          </a:bodyPr>
          <a:lstStyle/>
          <a:p>
            <a:r>
              <a:rPr lang="en-US" sz="2200" dirty="0">
                <a:latin typeface="Verdana" panose="020B0604030504040204" pitchFamily="34" charset="0"/>
                <a:ea typeface="Verdana" panose="020B0604030504040204" pitchFamily="34" charset="0"/>
                <a:cs typeface="Verdana" panose="020B0604030504040204" pitchFamily="34" charset="0"/>
              </a:rPr>
              <a:t>Let’s name the input variable as x</a:t>
            </a:r>
            <a:r>
              <a:rPr lang="en-US" sz="2200" baseline="-25000" dirty="0">
                <a:latin typeface="Verdana" panose="020B0604030504040204" pitchFamily="34" charset="0"/>
                <a:ea typeface="Verdana" panose="020B0604030504040204" pitchFamily="34" charset="0"/>
                <a:cs typeface="Verdana" panose="020B0604030504040204" pitchFamily="34" charset="0"/>
              </a:rPr>
              <a:t>0</a:t>
            </a:r>
            <a:r>
              <a:rPr lang="en-US" sz="2200" dirty="0">
                <a:latin typeface="Verdana" panose="020B0604030504040204" pitchFamily="34" charset="0"/>
                <a:ea typeface="Verdana" panose="020B0604030504040204" pitchFamily="34" charset="0"/>
                <a:cs typeface="Verdana" panose="020B0604030504040204" pitchFamily="34" charset="0"/>
              </a:rPr>
              <a:t> and the output variable as f(x</a:t>
            </a:r>
            <a:r>
              <a:rPr lang="en-US" sz="2200" baseline="-25000" dirty="0">
                <a:latin typeface="Verdana" panose="020B0604030504040204" pitchFamily="34" charset="0"/>
                <a:ea typeface="Verdana" panose="020B0604030504040204" pitchFamily="34" charset="0"/>
                <a:cs typeface="Verdana" panose="020B0604030504040204" pitchFamily="34" charset="0"/>
              </a:rPr>
              <a:t>0</a:t>
            </a:r>
            <a:r>
              <a:rPr lang="en-US" sz="2200" dirty="0">
                <a:latin typeface="Verdana" panose="020B0604030504040204" pitchFamily="34" charset="0"/>
                <a:ea typeface="Verdana" panose="020B0604030504040204" pitchFamily="34" charset="0"/>
                <a:cs typeface="Verdana" panose="020B0604030504040204" pitchFamily="34" charset="0"/>
              </a:rPr>
              <a:t>)</a:t>
            </a:r>
          </a:p>
          <a:p>
            <a:r>
              <a:rPr lang="en-US" sz="2200" dirty="0">
                <a:latin typeface="Verdana" panose="020B0604030504040204" pitchFamily="34" charset="0"/>
                <a:ea typeface="Verdana" panose="020B0604030504040204" pitchFamily="34" charset="0"/>
                <a:cs typeface="Verdana" panose="020B0604030504040204" pitchFamily="34" charset="0"/>
              </a:rPr>
              <a:t>Then, we perturb the input variable with a </a:t>
            </a:r>
            <a:r>
              <a:rPr lang="en-US" sz="2200" dirty="0" err="1">
                <a:latin typeface="Verdana" panose="020B0604030504040204" pitchFamily="34" charset="0"/>
                <a:ea typeface="Verdana" panose="020B0604030504040204" pitchFamily="34" charset="0"/>
                <a:cs typeface="Verdana" panose="020B0604030504040204" pitchFamily="34" charset="0"/>
              </a:rPr>
              <a:t>hyperdual</a:t>
            </a:r>
            <a:r>
              <a:rPr lang="en-US" sz="2200" dirty="0">
                <a:latin typeface="Verdana" panose="020B0604030504040204" pitchFamily="34" charset="0"/>
                <a:ea typeface="Verdana" panose="020B0604030504040204" pitchFamily="34" charset="0"/>
                <a:cs typeface="Verdana" panose="020B0604030504040204" pitchFamily="34" charset="0"/>
              </a:rPr>
              <a:t> number:</a:t>
            </a:r>
          </a:p>
          <a:p>
            <a:endParaRPr lang="en-US" sz="1800" baseline="-25000" dirty="0">
              <a:latin typeface="Verdana" panose="020B0604030504040204" pitchFamily="34" charset="0"/>
              <a:ea typeface="Verdana" panose="020B0604030504040204" pitchFamily="34" charset="0"/>
              <a:cs typeface="Verdana" panose="020B0604030504040204" pitchFamily="34" charset="0"/>
            </a:endParaRPr>
          </a:p>
          <a:p>
            <a:endParaRPr lang="en-US" sz="1800" baseline="-25000" dirty="0">
              <a:latin typeface="Verdana" panose="020B0604030504040204" pitchFamily="34" charset="0"/>
              <a:ea typeface="Verdana" panose="020B0604030504040204" pitchFamily="34" charset="0"/>
              <a:cs typeface="Verdana" panose="020B0604030504040204" pitchFamily="34" charset="0"/>
            </a:endParaRPr>
          </a:p>
          <a:p>
            <a:r>
              <a:rPr lang="en-US" sz="2200" dirty="0">
                <a:latin typeface="Verdana" panose="020B0604030504040204" pitchFamily="34" charset="0"/>
                <a:ea typeface="Verdana" panose="020B0604030504040204" pitchFamily="34" charset="0"/>
                <a:cs typeface="Verdana" panose="020B0604030504040204" pitchFamily="34" charset="0"/>
              </a:rPr>
              <a:t>Expand the equation with Taylor Expansion</a:t>
            </a:r>
          </a:p>
        </p:txBody>
      </p:sp>
      <p:sp>
        <p:nvSpPr>
          <p:cNvPr id="4" name="Slide Number Placeholder 3">
            <a:extLst>
              <a:ext uri="{FF2B5EF4-FFF2-40B4-BE49-F238E27FC236}">
                <a16:creationId xmlns:a16="http://schemas.microsoft.com/office/drawing/2014/main" id="{196176E2-6297-BA49-8D01-077D5A08F342}"/>
              </a:ext>
            </a:extLst>
          </p:cNvPr>
          <p:cNvSpPr>
            <a:spLocks noGrp="1"/>
          </p:cNvSpPr>
          <p:nvPr>
            <p:ph type="sldNum" sz="quarter" idx="12"/>
          </p:nvPr>
        </p:nvSpPr>
        <p:spPr/>
        <p:txBody>
          <a:bodyPr/>
          <a:lstStyle/>
          <a:p>
            <a:fld id="{70C6E6E3-0EB9-4659-BAB4-93F73962D3E0}" type="slidenum">
              <a:rPr lang="en-US" b="1" smtClean="0">
                <a:solidFill>
                  <a:schemeClr val="tx1"/>
                </a:solidFill>
              </a:rPr>
              <a:t>31</a:t>
            </a:fld>
            <a:endParaRPr lang="en-US" b="1" dirty="0">
              <a:solidFill>
                <a:schemeClr val="tx1"/>
              </a:solidFill>
            </a:endParaRPr>
          </a:p>
        </p:txBody>
      </p:sp>
      <p:sp>
        <p:nvSpPr>
          <p:cNvPr id="9" name="TextBox 8">
            <a:extLst>
              <a:ext uri="{FF2B5EF4-FFF2-40B4-BE49-F238E27FC236}">
                <a16:creationId xmlns:a16="http://schemas.microsoft.com/office/drawing/2014/main" id="{A4A1E246-7FF2-8AAC-A831-CBD7B62F6010}"/>
              </a:ext>
            </a:extLst>
          </p:cNvPr>
          <p:cNvSpPr txBox="1"/>
          <p:nvPr/>
        </p:nvSpPr>
        <p:spPr>
          <a:xfrm>
            <a:off x="838200" y="6385023"/>
            <a:ext cx="1623137" cy="307777"/>
          </a:xfrm>
          <a:prstGeom prst="rect">
            <a:avLst/>
          </a:prstGeom>
          <a:noFill/>
        </p:spPr>
        <p:txBody>
          <a:bodyPr wrap="none" rtlCol="0">
            <a:spAutoFit/>
          </a:bodyPr>
          <a:lstStyle/>
          <a:p>
            <a:r>
              <a:rPr lang="en-US" sz="1400" dirty="0" err="1"/>
              <a:t>Fike</a:t>
            </a:r>
            <a:r>
              <a:rPr lang="en-US" sz="1400" dirty="0"/>
              <a:t> &amp; Alonso, 2011</a:t>
            </a:r>
          </a:p>
        </p:txBody>
      </p:sp>
      <p:pic>
        <p:nvPicPr>
          <p:cNvPr id="11" name="Picture 10">
            <a:extLst>
              <a:ext uri="{FF2B5EF4-FFF2-40B4-BE49-F238E27FC236}">
                <a16:creationId xmlns:a16="http://schemas.microsoft.com/office/drawing/2014/main" id="{32E9F79C-4FD2-D57D-A942-2FFEAC29C610}"/>
              </a:ext>
            </a:extLst>
          </p:cNvPr>
          <p:cNvPicPr>
            <a:picLocks noChangeAspect="1"/>
          </p:cNvPicPr>
          <p:nvPr/>
        </p:nvPicPr>
        <p:blipFill>
          <a:blip r:embed="rId3"/>
          <a:stretch>
            <a:fillRect/>
          </a:stretch>
        </p:blipFill>
        <p:spPr>
          <a:xfrm>
            <a:off x="990600" y="3871914"/>
            <a:ext cx="9882104" cy="1183958"/>
          </a:xfrm>
          <a:prstGeom prst="rect">
            <a:avLst/>
          </a:prstGeom>
        </p:spPr>
      </p:pic>
      <p:pic>
        <p:nvPicPr>
          <p:cNvPr id="5" name="Picture 4">
            <a:extLst>
              <a:ext uri="{FF2B5EF4-FFF2-40B4-BE49-F238E27FC236}">
                <a16:creationId xmlns:a16="http://schemas.microsoft.com/office/drawing/2014/main" id="{00350D84-9FEB-AE2C-9EDD-121F354F1A74}"/>
              </a:ext>
            </a:extLst>
          </p:cNvPr>
          <p:cNvPicPr>
            <a:picLocks noChangeAspect="1"/>
          </p:cNvPicPr>
          <p:nvPr/>
        </p:nvPicPr>
        <p:blipFill>
          <a:blip r:embed="rId4"/>
          <a:stretch>
            <a:fillRect/>
          </a:stretch>
        </p:blipFill>
        <p:spPr>
          <a:xfrm>
            <a:off x="4788782" y="2804451"/>
            <a:ext cx="2614436" cy="363269"/>
          </a:xfrm>
          <a:prstGeom prst="rect">
            <a:avLst/>
          </a:prstGeom>
        </p:spPr>
      </p:pic>
    </p:spTree>
    <p:extLst>
      <p:ext uri="{BB962C8B-B14F-4D97-AF65-F5344CB8AC3E}">
        <p14:creationId xmlns:p14="http://schemas.microsoft.com/office/powerpoint/2010/main" val="839055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B646-7034-3E47-BCA7-79334BCA16FA}"/>
              </a:ext>
            </a:extLst>
          </p:cNvPr>
          <p:cNvSpPr>
            <a:spLocks noGrp="1"/>
          </p:cNvSpPr>
          <p:nvPr>
            <p:ph type="title"/>
          </p:nvPr>
        </p:nvSpPr>
        <p:spPr/>
        <p:txBody>
          <a:bodyPr>
            <a:normAutofit/>
          </a:bodyPr>
          <a:lstStyle/>
          <a:p>
            <a:r>
              <a:rPr lang="en-US" sz="2300" b="1" dirty="0" err="1"/>
              <a:t>Hyperdual</a:t>
            </a:r>
            <a:r>
              <a:rPr lang="en-US" sz="2300" b="1" dirty="0"/>
              <a:t> numbers and the </a:t>
            </a:r>
            <a:r>
              <a:rPr lang="en-US" sz="2300" b="1" dirty="0" err="1"/>
              <a:t>hyperdual</a:t>
            </a:r>
            <a:r>
              <a:rPr lang="en-US" sz="2300" b="1" dirty="0"/>
              <a:t>-step method provide an alternative way of computing derivatives</a:t>
            </a:r>
            <a:endParaRPr lang="en-US" sz="2300" dirty="0"/>
          </a:p>
        </p:txBody>
      </p:sp>
      <p:sp>
        <p:nvSpPr>
          <p:cNvPr id="3" name="Content Placeholder 2">
            <a:extLst>
              <a:ext uri="{FF2B5EF4-FFF2-40B4-BE49-F238E27FC236}">
                <a16:creationId xmlns:a16="http://schemas.microsoft.com/office/drawing/2014/main" id="{89983D35-83A5-E444-9445-FCFCA5D0A58C}"/>
              </a:ext>
            </a:extLst>
          </p:cNvPr>
          <p:cNvSpPr>
            <a:spLocks noGrp="1"/>
          </p:cNvSpPr>
          <p:nvPr>
            <p:ph idx="1"/>
          </p:nvPr>
        </p:nvSpPr>
        <p:spPr/>
        <p:txBody>
          <a:bodyPr>
            <a:normAutofit/>
          </a:bodyPr>
          <a:lstStyle/>
          <a:p>
            <a:endParaRPr lang="en-US" sz="24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196176E2-6297-BA49-8D01-077D5A08F342}"/>
              </a:ext>
            </a:extLst>
          </p:cNvPr>
          <p:cNvSpPr>
            <a:spLocks noGrp="1"/>
          </p:cNvSpPr>
          <p:nvPr>
            <p:ph type="sldNum" sz="quarter" idx="12"/>
          </p:nvPr>
        </p:nvSpPr>
        <p:spPr/>
        <p:txBody>
          <a:bodyPr/>
          <a:lstStyle/>
          <a:p>
            <a:fld id="{70C6E6E3-0EB9-4659-BAB4-93F73962D3E0}" type="slidenum">
              <a:rPr lang="en-US" b="1" smtClean="0">
                <a:solidFill>
                  <a:schemeClr val="tx1"/>
                </a:solidFill>
              </a:rPr>
              <a:t>32</a:t>
            </a:fld>
            <a:endParaRPr lang="en-US" b="1" dirty="0">
              <a:solidFill>
                <a:schemeClr val="tx1"/>
              </a:solidFill>
            </a:endParaRPr>
          </a:p>
        </p:txBody>
      </p:sp>
      <p:sp>
        <p:nvSpPr>
          <p:cNvPr id="8" name="TextBox 7">
            <a:extLst>
              <a:ext uri="{FF2B5EF4-FFF2-40B4-BE49-F238E27FC236}">
                <a16:creationId xmlns:a16="http://schemas.microsoft.com/office/drawing/2014/main" id="{1E685FFF-6F69-7FD2-56C0-7477D31AA6DF}"/>
              </a:ext>
            </a:extLst>
          </p:cNvPr>
          <p:cNvSpPr txBox="1"/>
          <p:nvPr/>
        </p:nvSpPr>
        <p:spPr>
          <a:xfrm>
            <a:off x="838200" y="6385023"/>
            <a:ext cx="1623137" cy="307777"/>
          </a:xfrm>
          <a:prstGeom prst="rect">
            <a:avLst/>
          </a:prstGeom>
          <a:noFill/>
        </p:spPr>
        <p:txBody>
          <a:bodyPr wrap="none" rtlCol="0">
            <a:spAutoFit/>
          </a:bodyPr>
          <a:lstStyle/>
          <a:p>
            <a:r>
              <a:rPr lang="en-US" sz="1400" dirty="0" err="1"/>
              <a:t>Fike</a:t>
            </a:r>
            <a:r>
              <a:rPr lang="en-US" sz="1400" dirty="0"/>
              <a:t> &amp; Alonso, 2011</a:t>
            </a:r>
          </a:p>
        </p:txBody>
      </p:sp>
      <p:pic>
        <p:nvPicPr>
          <p:cNvPr id="5" name="Picture 4">
            <a:extLst>
              <a:ext uri="{FF2B5EF4-FFF2-40B4-BE49-F238E27FC236}">
                <a16:creationId xmlns:a16="http://schemas.microsoft.com/office/drawing/2014/main" id="{8E7E92EC-BE99-9280-0D30-E5F9851FDFE4}"/>
              </a:ext>
            </a:extLst>
          </p:cNvPr>
          <p:cNvPicPr>
            <a:picLocks noChangeAspect="1"/>
          </p:cNvPicPr>
          <p:nvPr/>
        </p:nvPicPr>
        <p:blipFill>
          <a:blip r:embed="rId2"/>
          <a:stretch>
            <a:fillRect/>
          </a:stretch>
        </p:blipFill>
        <p:spPr>
          <a:xfrm>
            <a:off x="2749348" y="3429000"/>
            <a:ext cx="6693304" cy="1183957"/>
          </a:xfrm>
          <a:prstGeom prst="rect">
            <a:avLst/>
          </a:prstGeom>
        </p:spPr>
      </p:pic>
      <p:pic>
        <p:nvPicPr>
          <p:cNvPr id="9" name="Picture 8">
            <a:extLst>
              <a:ext uri="{FF2B5EF4-FFF2-40B4-BE49-F238E27FC236}">
                <a16:creationId xmlns:a16="http://schemas.microsoft.com/office/drawing/2014/main" id="{3C6802BD-7564-3698-54BE-253830610DB6}"/>
              </a:ext>
            </a:extLst>
          </p:cNvPr>
          <p:cNvPicPr>
            <a:picLocks noChangeAspect="1"/>
          </p:cNvPicPr>
          <p:nvPr/>
        </p:nvPicPr>
        <p:blipFill>
          <a:blip r:embed="rId3"/>
          <a:stretch>
            <a:fillRect/>
          </a:stretch>
        </p:blipFill>
        <p:spPr>
          <a:xfrm>
            <a:off x="907869" y="2035334"/>
            <a:ext cx="9882104" cy="1183958"/>
          </a:xfrm>
          <a:prstGeom prst="rect">
            <a:avLst/>
          </a:prstGeom>
        </p:spPr>
      </p:pic>
      <p:sp>
        <p:nvSpPr>
          <p:cNvPr id="10" name="Rectangle 9">
            <a:extLst>
              <a:ext uri="{FF2B5EF4-FFF2-40B4-BE49-F238E27FC236}">
                <a16:creationId xmlns:a16="http://schemas.microsoft.com/office/drawing/2014/main" id="{FEB26F29-0761-5DB5-AC75-5729A5BDBD24}"/>
              </a:ext>
            </a:extLst>
          </p:cNvPr>
          <p:cNvSpPr/>
          <p:nvPr/>
        </p:nvSpPr>
        <p:spPr>
          <a:xfrm>
            <a:off x="5590903" y="2627313"/>
            <a:ext cx="1584960" cy="480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669E1F-E159-D3B3-C987-A547861AA4EB}"/>
              </a:ext>
            </a:extLst>
          </p:cNvPr>
          <p:cNvSpPr/>
          <p:nvPr/>
        </p:nvSpPr>
        <p:spPr>
          <a:xfrm>
            <a:off x="8190438" y="2627313"/>
            <a:ext cx="1584960" cy="480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0E8FF422-3D43-39E7-850E-5D6E522EF326}"/>
              </a:ext>
            </a:extLst>
          </p:cNvPr>
          <p:cNvSpPr/>
          <p:nvPr/>
        </p:nvSpPr>
        <p:spPr>
          <a:xfrm>
            <a:off x="1262743" y="5068389"/>
            <a:ext cx="1079863" cy="600891"/>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04A26F7-8A10-1B4E-3B10-DDA0EB447626}"/>
              </a:ext>
            </a:extLst>
          </p:cNvPr>
          <p:cNvCxnSpPr/>
          <p:nvPr/>
        </p:nvCxnSpPr>
        <p:spPr>
          <a:xfrm flipV="1">
            <a:off x="4725606" y="3563778"/>
            <a:ext cx="6096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90E3A3C-6B44-91C0-2787-DB45B3D4C764}"/>
              </a:ext>
            </a:extLst>
          </p:cNvPr>
          <p:cNvCxnSpPr/>
          <p:nvPr/>
        </p:nvCxnSpPr>
        <p:spPr>
          <a:xfrm flipV="1">
            <a:off x="6701864" y="3544095"/>
            <a:ext cx="6096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6B310A-70DF-50C0-D246-E41E6AF2A831}"/>
              </a:ext>
            </a:extLst>
          </p:cNvPr>
          <p:cNvCxnSpPr/>
          <p:nvPr/>
        </p:nvCxnSpPr>
        <p:spPr>
          <a:xfrm flipV="1">
            <a:off x="4642287" y="4088367"/>
            <a:ext cx="6096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FB5D55A-A7F2-EAAF-1FC7-552A45C65E16}"/>
              </a:ext>
            </a:extLst>
          </p:cNvPr>
          <p:cNvCxnSpPr/>
          <p:nvPr/>
        </p:nvCxnSpPr>
        <p:spPr>
          <a:xfrm flipV="1">
            <a:off x="5848921" y="4088367"/>
            <a:ext cx="6096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C938D0D-60A1-BBFC-9789-4EB5BB5D5977}"/>
              </a:ext>
            </a:extLst>
          </p:cNvPr>
          <p:cNvCxnSpPr/>
          <p:nvPr/>
        </p:nvCxnSpPr>
        <p:spPr>
          <a:xfrm flipV="1">
            <a:off x="7285337" y="4047163"/>
            <a:ext cx="6096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758728-AEF5-EEF8-376B-69686E0C8287}"/>
              </a:ext>
            </a:extLst>
          </p:cNvPr>
          <p:cNvCxnSpPr/>
          <p:nvPr/>
        </p:nvCxnSpPr>
        <p:spPr>
          <a:xfrm flipV="1">
            <a:off x="8267038" y="4051066"/>
            <a:ext cx="6096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3525237-3759-A53C-D66B-DE045DC1128A}"/>
              </a:ext>
            </a:extLst>
          </p:cNvPr>
          <p:cNvPicPr>
            <a:picLocks noChangeAspect="1"/>
          </p:cNvPicPr>
          <p:nvPr/>
        </p:nvPicPr>
        <p:blipFill>
          <a:blip r:embed="rId4"/>
          <a:stretch>
            <a:fillRect/>
          </a:stretch>
        </p:blipFill>
        <p:spPr>
          <a:xfrm>
            <a:off x="2711637" y="5068389"/>
            <a:ext cx="6274567" cy="761557"/>
          </a:xfrm>
          <a:prstGeom prst="rect">
            <a:avLst/>
          </a:prstGeom>
        </p:spPr>
      </p:pic>
      <p:cxnSp>
        <p:nvCxnSpPr>
          <p:cNvPr id="20" name="Straight Connector 19">
            <a:extLst>
              <a:ext uri="{FF2B5EF4-FFF2-40B4-BE49-F238E27FC236}">
                <a16:creationId xmlns:a16="http://schemas.microsoft.com/office/drawing/2014/main" id="{19927A38-A32A-3398-0C7B-85641C4B5A7D}"/>
              </a:ext>
            </a:extLst>
          </p:cNvPr>
          <p:cNvCxnSpPr/>
          <p:nvPr/>
        </p:nvCxnSpPr>
        <p:spPr>
          <a:xfrm flipV="1">
            <a:off x="10382860" y="2678307"/>
            <a:ext cx="6096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1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98F3-9979-6F4C-B3DA-F89D63090647}"/>
              </a:ext>
            </a:extLst>
          </p:cNvPr>
          <p:cNvSpPr>
            <a:spLocks noGrp="1"/>
          </p:cNvSpPr>
          <p:nvPr>
            <p:ph type="title"/>
          </p:nvPr>
        </p:nvSpPr>
        <p:spPr/>
        <p:txBody>
          <a:bodyPr>
            <a:normAutofit/>
          </a:bodyPr>
          <a:lstStyle/>
          <a:p>
            <a:r>
              <a:rPr lang="en-US" sz="2300" b="1" dirty="0" err="1"/>
              <a:t>Hyperdual</a:t>
            </a:r>
            <a:r>
              <a:rPr lang="en-US" sz="2300" b="1" dirty="0"/>
              <a:t> numbers and the </a:t>
            </a:r>
            <a:r>
              <a:rPr lang="en-US" sz="2300" b="1" dirty="0" err="1"/>
              <a:t>hyperdual</a:t>
            </a:r>
            <a:r>
              <a:rPr lang="en-US" sz="2300" b="1" dirty="0"/>
              <a:t>-step method provide an alternative way of computing derivatives</a:t>
            </a:r>
            <a:endParaRPr lang="en-US" sz="2300" dirty="0"/>
          </a:p>
        </p:txBody>
      </p:sp>
      <p:sp>
        <p:nvSpPr>
          <p:cNvPr id="4" name="Slide Number Placeholder 3">
            <a:extLst>
              <a:ext uri="{FF2B5EF4-FFF2-40B4-BE49-F238E27FC236}">
                <a16:creationId xmlns:a16="http://schemas.microsoft.com/office/drawing/2014/main" id="{76ED68AB-EB9C-B344-ADA0-6CA9462E95E6}"/>
              </a:ext>
            </a:extLst>
          </p:cNvPr>
          <p:cNvSpPr>
            <a:spLocks noGrp="1"/>
          </p:cNvSpPr>
          <p:nvPr>
            <p:ph type="sldNum" sz="quarter" idx="12"/>
          </p:nvPr>
        </p:nvSpPr>
        <p:spPr/>
        <p:txBody>
          <a:bodyPr/>
          <a:lstStyle/>
          <a:p>
            <a:fld id="{70C6E6E3-0EB9-4659-BAB4-93F73962D3E0}" type="slidenum">
              <a:rPr lang="en-US" b="1" smtClean="0">
                <a:solidFill>
                  <a:schemeClr val="tx1"/>
                </a:solidFill>
              </a:rPr>
              <a:t>33</a:t>
            </a:fld>
            <a:endParaRPr lang="en-US" b="1" dirty="0">
              <a:solidFill>
                <a:schemeClr val="tx1"/>
              </a:solidFill>
            </a:endParaRPr>
          </a:p>
        </p:txBody>
      </p:sp>
      <p:sp>
        <p:nvSpPr>
          <p:cNvPr id="3" name="Content Placeholder 2">
            <a:extLst>
              <a:ext uri="{FF2B5EF4-FFF2-40B4-BE49-F238E27FC236}">
                <a16:creationId xmlns:a16="http://schemas.microsoft.com/office/drawing/2014/main" id="{8F7686FB-93C1-B64C-9A90-2D81F0DF7547}"/>
              </a:ext>
            </a:extLst>
          </p:cNvPr>
          <p:cNvSpPr>
            <a:spLocks noGrp="1"/>
          </p:cNvSpPr>
          <p:nvPr>
            <p:ph idx="1"/>
          </p:nvPr>
        </p:nvSpPr>
        <p:spPr>
          <a:xfrm>
            <a:off x="960120" y="1604010"/>
            <a:ext cx="4831079" cy="4351338"/>
          </a:xfrm>
        </p:spPr>
        <p:txBody>
          <a:bodyPr>
            <a:normAutofit fontScale="92500"/>
          </a:bodyPr>
          <a:lstStyle/>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The first-order and second-order sensitivities are separated into different terms. </a:t>
            </a:r>
          </a:p>
          <a:p>
            <a:r>
              <a:rPr lang="en-US" dirty="0">
                <a:latin typeface="Verdana" panose="020B0604030504040204" pitchFamily="34" charset="0"/>
                <a:ea typeface="Verdana" panose="020B0604030504040204" pitchFamily="34" charset="0"/>
                <a:cs typeface="Verdana" panose="020B0604030504040204" pitchFamily="34" charset="0"/>
              </a:rPr>
              <a:t>Both the first- and second-order sensitivities here are </a:t>
            </a:r>
            <a:r>
              <a:rPr lang="en-US" b="1" dirty="0">
                <a:latin typeface="Verdana" panose="020B0604030504040204" pitchFamily="34" charset="0"/>
                <a:ea typeface="Verdana" panose="020B0604030504040204" pitchFamily="34" charset="0"/>
                <a:cs typeface="Verdana" panose="020B0604030504040204" pitchFamily="34" charset="0"/>
              </a:rPr>
              <a:t>exact</a:t>
            </a:r>
            <a:r>
              <a:rPr lang="en-US" dirty="0">
                <a:latin typeface="Verdana" panose="020B0604030504040204" pitchFamily="34" charset="0"/>
                <a:ea typeface="Verdana" panose="020B0604030504040204" pitchFamily="34" charset="0"/>
                <a:cs typeface="Verdana" panose="020B0604030504040204" pitchFamily="34" charset="0"/>
              </a:rPr>
              <a:t>. All higher-order terms are 0 because of the definition of hyperdual numbers. </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7FB9BD90-182A-06DF-C667-76C20E239389}"/>
              </a:ext>
            </a:extLst>
          </p:cNvPr>
          <p:cNvSpPr txBox="1"/>
          <p:nvPr/>
        </p:nvSpPr>
        <p:spPr>
          <a:xfrm>
            <a:off x="838200" y="6385023"/>
            <a:ext cx="1623137" cy="307777"/>
          </a:xfrm>
          <a:prstGeom prst="rect">
            <a:avLst/>
          </a:prstGeom>
          <a:noFill/>
        </p:spPr>
        <p:txBody>
          <a:bodyPr wrap="none" rtlCol="0">
            <a:spAutoFit/>
          </a:bodyPr>
          <a:lstStyle/>
          <a:p>
            <a:r>
              <a:rPr lang="en-US" sz="1400" dirty="0" err="1"/>
              <a:t>Fike</a:t>
            </a:r>
            <a:r>
              <a:rPr lang="en-US" sz="1400" dirty="0"/>
              <a:t> &amp; Alonso, 2011</a:t>
            </a:r>
          </a:p>
        </p:txBody>
      </p:sp>
      <p:pic>
        <p:nvPicPr>
          <p:cNvPr id="6" name="Picture 5">
            <a:extLst>
              <a:ext uri="{FF2B5EF4-FFF2-40B4-BE49-F238E27FC236}">
                <a16:creationId xmlns:a16="http://schemas.microsoft.com/office/drawing/2014/main" id="{F775FC73-E81F-F80E-1BDE-1E754504FAD6}"/>
              </a:ext>
            </a:extLst>
          </p:cNvPr>
          <p:cNvPicPr>
            <a:picLocks noChangeAspect="1"/>
          </p:cNvPicPr>
          <p:nvPr/>
        </p:nvPicPr>
        <p:blipFill>
          <a:blip r:embed="rId2"/>
          <a:stretch>
            <a:fillRect/>
          </a:stretch>
        </p:blipFill>
        <p:spPr>
          <a:xfrm>
            <a:off x="6740979" y="2659503"/>
            <a:ext cx="3241221" cy="2327030"/>
          </a:xfrm>
          <a:prstGeom prst="rect">
            <a:avLst/>
          </a:prstGeom>
        </p:spPr>
      </p:pic>
    </p:spTree>
    <p:extLst>
      <p:ext uri="{BB962C8B-B14F-4D97-AF65-F5344CB8AC3E}">
        <p14:creationId xmlns:p14="http://schemas.microsoft.com/office/powerpoint/2010/main" val="1645976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ADDA-4C54-5136-9F16-418BBFD40C3C}"/>
              </a:ext>
            </a:extLst>
          </p:cNvPr>
          <p:cNvSpPr>
            <a:spLocks noGrp="1"/>
          </p:cNvSpPr>
          <p:nvPr>
            <p:ph type="title"/>
          </p:nvPr>
        </p:nvSpPr>
        <p:spPr/>
        <p:txBody>
          <a:bodyPr>
            <a:normAutofit/>
          </a:bodyPr>
          <a:lstStyle/>
          <a:p>
            <a:r>
              <a:rPr lang="en-US" sz="2300" b="1" dirty="0"/>
              <a:t>Several steps are required to apply the hyperdual-step method to CTMs</a:t>
            </a:r>
          </a:p>
        </p:txBody>
      </p:sp>
      <p:sp>
        <p:nvSpPr>
          <p:cNvPr id="3" name="Content Placeholder 2">
            <a:extLst>
              <a:ext uri="{FF2B5EF4-FFF2-40B4-BE49-F238E27FC236}">
                <a16:creationId xmlns:a16="http://schemas.microsoft.com/office/drawing/2014/main" id="{74C0E331-DBCC-7EE3-24C3-1BD730F36FCC}"/>
              </a:ext>
            </a:extLst>
          </p:cNvPr>
          <p:cNvSpPr>
            <a:spLocks noGrp="1"/>
          </p:cNvSpPr>
          <p:nvPr>
            <p:ph idx="1"/>
          </p:nvPr>
        </p:nvSpPr>
        <p:spPr/>
        <p:txBody>
          <a:bodyPr/>
          <a:lstStyle/>
          <a:p>
            <a:r>
              <a:rPr lang="en-US" sz="2400" dirty="0"/>
              <a:t>Develop a hyperdual number operator overloading library</a:t>
            </a:r>
          </a:p>
          <a:p>
            <a:pPr lvl="1"/>
            <a:r>
              <a:rPr lang="en-US" sz="2000" dirty="0"/>
              <a:t>Defines all operations used in the CMAQ </a:t>
            </a:r>
          </a:p>
        </p:txBody>
      </p:sp>
      <p:sp>
        <p:nvSpPr>
          <p:cNvPr id="4" name="Slide Number Placeholder 3">
            <a:extLst>
              <a:ext uri="{FF2B5EF4-FFF2-40B4-BE49-F238E27FC236}">
                <a16:creationId xmlns:a16="http://schemas.microsoft.com/office/drawing/2014/main" id="{13BE70F7-B0C6-06F8-7772-FA2F48782D01}"/>
              </a:ext>
            </a:extLst>
          </p:cNvPr>
          <p:cNvSpPr>
            <a:spLocks noGrp="1"/>
          </p:cNvSpPr>
          <p:nvPr>
            <p:ph type="sldNum" sz="quarter" idx="12"/>
          </p:nvPr>
        </p:nvSpPr>
        <p:spPr/>
        <p:txBody>
          <a:bodyPr/>
          <a:lstStyle/>
          <a:p>
            <a:fld id="{70C6E6E3-0EB9-4659-BAB4-93F73962D3E0}" type="slidenum">
              <a:rPr lang="en-US" b="1" smtClean="0">
                <a:solidFill>
                  <a:schemeClr val="tx1"/>
                </a:solidFill>
              </a:rPr>
              <a:t>34</a:t>
            </a:fld>
            <a:endParaRPr lang="en-US" b="1" dirty="0">
              <a:solidFill>
                <a:schemeClr val="tx1"/>
              </a:solidFill>
            </a:endParaRPr>
          </a:p>
        </p:txBody>
      </p:sp>
      <p:sp>
        <p:nvSpPr>
          <p:cNvPr id="5" name="Content Placeholder 2">
            <a:extLst>
              <a:ext uri="{FF2B5EF4-FFF2-40B4-BE49-F238E27FC236}">
                <a16:creationId xmlns:a16="http://schemas.microsoft.com/office/drawing/2014/main" id="{E6BE537A-C6F8-2A29-19CE-FDEA40A4FD14}"/>
              </a:ext>
            </a:extLst>
          </p:cNvPr>
          <p:cNvSpPr txBox="1">
            <a:spLocks/>
          </p:cNvSpPr>
          <p:nvPr/>
        </p:nvSpPr>
        <p:spPr>
          <a:xfrm>
            <a:off x="838200" y="261810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Iteratively convert variables to be </a:t>
            </a:r>
            <a:r>
              <a:rPr lang="en-US" sz="2400" dirty="0" err="1"/>
              <a:t>hyperdual</a:t>
            </a:r>
            <a:r>
              <a:rPr lang="en-US" sz="2400" dirty="0"/>
              <a:t> numbers</a:t>
            </a:r>
          </a:p>
          <a:p>
            <a:pPr lvl="1"/>
            <a:r>
              <a:rPr lang="en-US" sz="2000" dirty="0"/>
              <a:t>Starting from the species concentration arrays in CMAQ. </a:t>
            </a:r>
          </a:p>
          <a:p>
            <a:pPr lvl="1"/>
            <a:r>
              <a:rPr lang="en-US" sz="2000" dirty="0"/>
              <a:t>Convert all variables that are related to the species concentration array to be compatible with </a:t>
            </a:r>
            <a:r>
              <a:rPr lang="en-US" sz="2000" dirty="0" err="1"/>
              <a:t>hyperdual</a:t>
            </a:r>
            <a:r>
              <a:rPr lang="en-US" sz="2000" dirty="0"/>
              <a:t> numbers calculations</a:t>
            </a:r>
          </a:p>
          <a:p>
            <a:r>
              <a:rPr lang="en-US" sz="2400" dirty="0"/>
              <a:t>Add sensitivity (i.e.,  </a:t>
            </a:r>
            <a:r>
              <a:rPr lang="en-US" sz="2400" baseline="-25000" dirty="0"/>
              <a:t>   </a:t>
            </a:r>
            <a:r>
              <a:rPr lang="en-US" sz="2400" dirty="0"/>
              <a:t>,     ,  </a:t>
            </a:r>
            <a:r>
              <a:rPr lang="en-US" sz="2400" baseline="-25000" dirty="0"/>
              <a:t>      </a:t>
            </a:r>
            <a:r>
              <a:rPr lang="en-US" sz="2400" dirty="0"/>
              <a:t>) values as new outputs from the model</a:t>
            </a:r>
          </a:p>
          <a:p>
            <a:pPr lvl="1"/>
            <a:r>
              <a:rPr lang="en-US" sz="2000" dirty="0"/>
              <a:t>In addition to the gridded concentration of species, the sensitivity information is saved to separate files with the same grid information. </a:t>
            </a:r>
          </a:p>
          <a:p>
            <a:pPr lvl="1"/>
            <a:r>
              <a:rPr lang="en-US" sz="2000" dirty="0"/>
              <a:t>Three additional output files are generated </a:t>
            </a:r>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431C7AD0-8F87-DC63-B85C-DE4A1E2D3DED}"/>
              </a:ext>
            </a:extLst>
          </p:cNvPr>
          <p:cNvPicPr>
            <a:picLocks noChangeAspect="1"/>
          </p:cNvPicPr>
          <p:nvPr/>
        </p:nvPicPr>
        <p:blipFill>
          <a:blip r:embed="rId3"/>
          <a:stretch>
            <a:fillRect/>
          </a:stretch>
        </p:blipFill>
        <p:spPr>
          <a:xfrm>
            <a:off x="3862253" y="4064060"/>
            <a:ext cx="262711" cy="330266"/>
          </a:xfrm>
          <a:prstGeom prst="rect">
            <a:avLst/>
          </a:prstGeom>
        </p:spPr>
      </p:pic>
      <p:pic>
        <p:nvPicPr>
          <p:cNvPr id="8" name="Picture 7">
            <a:extLst>
              <a:ext uri="{FF2B5EF4-FFF2-40B4-BE49-F238E27FC236}">
                <a16:creationId xmlns:a16="http://schemas.microsoft.com/office/drawing/2014/main" id="{A32C53B8-6524-750B-6A02-8485C8E081B6}"/>
              </a:ext>
            </a:extLst>
          </p:cNvPr>
          <p:cNvPicPr>
            <a:picLocks noChangeAspect="1"/>
          </p:cNvPicPr>
          <p:nvPr/>
        </p:nvPicPr>
        <p:blipFill>
          <a:blip r:embed="rId4"/>
          <a:stretch>
            <a:fillRect/>
          </a:stretch>
        </p:blipFill>
        <p:spPr>
          <a:xfrm>
            <a:off x="4350044" y="4093088"/>
            <a:ext cx="263212" cy="270523"/>
          </a:xfrm>
          <a:prstGeom prst="rect">
            <a:avLst/>
          </a:prstGeom>
        </p:spPr>
      </p:pic>
      <p:pic>
        <p:nvPicPr>
          <p:cNvPr id="9" name="Picture 8">
            <a:extLst>
              <a:ext uri="{FF2B5EF4-FFF2-40B4-BE49-F238E27FC236}">
                <a16:creationId xmlns:a16="http://schemas.microsoft.com/office/drawing/2014/main" id="{331FE233-1AFC-EFCE-0CA1-28AE3808A82B}"/>
              </a:ext>
            </a:extLst>
          </p:cNvPr>
          <p:cNvPicPr>
            <a:picLocks noChangeAspect="1"/>
          </p:cNvPicPr>
          <p:nvPr/>
        </p:nvPicPr>
        <p:blipFill>
          <a:blip r:embed="rId5"/>
          <a:stretch>
            <a:fillRect/>
          </a:stretch>
        </p:blipFill>
        <p:spPr>
          <a:xfrm>
            <a:off x="4823096" y="4077179"/>
            <a:ext cx="361950" cy="317630"/>
          </a:xfrm>
          <a:prstGeom prst="rect">
            <a:avLst/>
          </a:prstGeom>
        </p:spPr>
      </p:pic>
    </p:spTree>
    <p:extLst>
      <p:ext uri="{BB962C8B-B14F-4D97-AF65-F5344CB8AC3E}">
        <p14:creationId xmlns:p14="http://schemas.microsoft.com/office/powerpoint/2010/main" val="399121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3F95-FA06-404F-89F4-B92D4342020E}"/>
              </a:ext>
            </a:extLst>
          </p:cNvPr>
          <p:cNvSpPr>
            <a:spLocks noGrp="1"/>
          </p:cNvSpPr>
          <p:nvPr>
            <p:ph type="title"/>
          </p:nvPr>
        </p:nvSpPr>
        <p:spPr/>
        <p:txBody>
          <a:bodyPr>
            <a:normAutofit/>
          </a:bodyPr>
          <a:lstStyle/>
          <a:p>
            <a:r>
              <a:rPr lang="en-US" sz="2300" b="1" dirty="0"/>
              <a:t>Sensitivity analysis is used to evaluate relationships between output and input variables</a:t>
            </a:r>
            <a:endParaRPr lang="en-US" sz="23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26CB31D2-D668-894E-9A1C-8947FC0BF737}"/>
              </a:ext>
            </a:extLst>
          </p:cNvPr>
          <p:cNvSpPr>
            <a:spLocks noGrp="1"/>
          </p:cNvSpPr>
          <p:nvPr>
            <p:ph type="sldNum" sz="quarter" idx="12"/>
          </p:nvPr>
        </p:nvSpPr>
        <p:spPr/>
        <p:txBody>
          <a:bodyPr/>
          <a:lstStyle/>
          <a:p>
            <a:fld id="{70C6E6E3-0EB9-4659-BAB4-93F73962D3E0}" type="slidenum">
              <a:rPr lang="en-US" b="1" smtClean="0">
                <a:solidFill>
                  <a:schemeClr val="tx1"/>
                </a:solidFill>
              </a:rPr>
              <a:t>4</a:t>
            </a:fld>
            <a:endParaRPr lang="en-US" b="1" dirty="0">
              <a:solidFill>
                <a:schemeClr val="tx1"/>
              </a:solidFill>
            </a:endParaRPr>
          </a:p>
        </p:txBody>
      </p:sp>
      <p:sp>
        <p:nvSpPr>
          <p:cNvPr id="22" name="Content Placeholder 2">
            <a:extLst>
              <a:ext uri="{FF2B5EF4-FFF2-40B4-BE49-F238E27FC236}">
                <a16:creationId xmlns:a16="http://schemas.microsoft.com/office/drawing/2014/main" id="{F416D30C-CB5B-AF4F-91ED-0C4AE2250281}"/>
              </a:ext>
            </a:extLst>
          </p:cNvPr>
          <p:cNvSpPr>
            <a:spLocks noGrp="1"/>
          </p:cNvSpPr>
          <p:nvPr>
            <p:ph idx="1"/>
          </p:nvPr>
        </p:nvSpPr>
        <p:spPr>
          <a:xfrm>
            <a:off x="629194" y="1773373"/>
            <a:ext cx="5475514" cy="4719501"/>
          </a:xfrm>
        </p:spPr>
        <p:txBody>
          <a:bodyPr>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The responses of output variables with respect to input variables can guide policy-making processes and provide insights about the scientific process in CTMs. </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i="1" dirty="0">
                <a:latin typeface="Verdana" panose="020B0604030504040204" pitchFamily="34" charset="0"/>
                <a:ea typeface="Verdana" panose="020B0604030504040204" pitchFamily="34" charset="0"/>
                <a:cs typeface="Verdana" panose="020B0604030504040204" pitchFamily="34" charset="0"/>
              </a:rPr>
              <a:t>How will the BSOA concentration respond to a change in biogenic precursor emission? </a:t>
            </a:r>
          </a:p>
          <a:p>
            <a:r>
              <a:rPr lang="en-US" sz="2000" dirty="0">
                <a:latin typeface="Verdana" panose="020B0604030504040204" pitchFamily="34" charset="0"/>
                <a:ea typeface="Verdana" panose="020B0604030504040204" pitchFamily="34" charset="0"/>
                <a:cs typeface="Verdana" panose="020B0604030504040204" pitchFamily="34" charset="0"/>
              </a:rPr>
              <a:t>To answer this question, we need to calculate:</a:t>
            </a:r>
          </a:p>
          <a:p>
            <a:endParaRPr lang="en-US" sz="2000" i="1"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2B0045EE-2648-CDC9-12C3-EBCD471DD557}"/>
              </a:ext>
            </a:extLst>
          </p:cNvPr>
          <p:cNvSpPr/>
          <p:nvPr/>
        </p:nvSpPr>
        <p:spPr>
          <a:xfrm>
            <a:off x="6540137" y="3503482"/>
            <a:ext cx="1192776"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TERP</a:t>
            </a:r>
          </a:p>
        </p:txBody>
      </p:sp>
      <p:cxnSp>
        <p:nvCxnSpPr>
          <p:cNvPr id="7" name="Straight Arrow Connector 6">
            <a:extLst>
              <a:ext uri="{FF2B5EF4-FFF2-40B4-BE49-F238E27FC236}">
                <a16:creationId xmlns:a16="http://schemas.microsoft.com/office/drawing/2014/main" id="{5F5203C2-5252-A67E-03C7-0A575F16E525}"/>
              </a:ext>
            </a:extLst>
          </p:cNvPr>
          <p:cNvCxnSpPr>
            <a:cxnSpLocks/>
            <a:stCxn id="3" idx="3"/>
            <a:endCxn id="11" idx="1"/>
          </p:cNvCxnSpPr>
          <p:nvPr/>
        </p:nvCxnSpPr>
        <p:spPr>
          <a:xfrm>
            <a:off x="7732913" y="3687055"/>
            <a:ext cx="301429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CAC64E08-6DC3-A073-32DB-49F204116C07}"/>
              </a:ext>
            </a:extLst>
          </p:cNvPr>
          <p:cNvSpPr/>
          <p:nvPr/>
        </p:nvSpPr>
        <p:spPr>
          <a:xfrm>
            <a:off x="7976754" y="2543977"/>
            <a:ext cx="2420983" cy="215101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B8A3221-FDDA-F8FE-F674-5D1489941E78}"/>
              </a:ext>
            </a:extLst>
          </p:cNvPr>
          <p:cNvSpPr/>
          <p:nvPr/>
        </p:nvSpPr>
        <p:spPr>
          <a:xfrm>
            <a:off x="8194469" y="2718149"/>
            <a:ext cx="1933302" cy="7108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Physio-Chemical Processes</a:t>
            </a:r>
          </a:p>
        </p:txBody>
      </p:sp>
      <p:sp>
        <p:nvSpPr>
          <p:cNvPr id="10" name="Rectangle 9">
            <a:extLst>
              <a:ext uri="{FF2B5EF4-FFF2-40B4-BE49-F238E27FC236}">
                <a16:creationId xmlns:a16="http://schemas.microsoft.com/office/drawing/2014/main" id="{B5331FC7-68EC-CB08-1735-5109440B0A8B}"/>
              </a:ext>
            </a:extLst>
          </p:cNvPr>
          <p:cNvSpPr/>
          <p:nvPr/>
        </p:nvSpPr>
        <p:spPr>
          <a:xfrm>
            <a:off x="8220594" y="3835600"/>
            <a:ext cx="1933302" cy="7108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Atmospheric Transport</a:t>
            </a:r>
          </a:p>
        </p:txBody>
      </p:sp>
      <p:sp>
        <p:nvSpPr>
          <p:cNvPr id="11" name="Rectangle 10">
            <a:extLst>
              <a:ext uri="{FF2B5EF4-FFF2-40B4-BE49-F238E27FC236}">
                <a16:creationId xmlns:a16="http://schemas.microsoft.com/office/drawing/2014/main" id="{5002B5E7-5E06-B9E7-2D14-6A615C9661B3}"/>
              </a:ext>
            </a:extLst>
          </p:cNvPr>
          <p:cNvSpPr/>
          <p:nvPr/>
        </p:nvSpPr>
        <p:spPr>
          <a:xfrm>
            <a:off x="10747209" y="3503482"/>
            <a:ext cx="1183534" cy="36714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AMT3</a:t>
            </a:r>
          </a:p>
        </p:txBody>
      </p:sp>
      <p:sp>
        <p:nvSpPr>
          <p:cNvPr id="12" name="Rectangle 11">
            <a:extLst>
              <a:ext uri="{FF2B5EF4-FFF2-40B4-BE49-F238E27FC236}">
                <a16:creationId xmlns:a16="http://schemas.microsoft.com/office/drawing/2014/main" id="{A866FF0F-9381-167B-FE8E-AD8A62B9C1C8}"/>
              </a:ext>
            </a:extLst>
          </p:cNvPr>
          <p:cNvSpPr/>
          <p:nvPr/>
        </p:nvSpPr>
        <p:spPr>
          <a:xfrm>
            <a:off x="10747209" y="2886970"/>
            <a:ext cx="1183534" cy="36714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AMT2</a:t>
            </a:r>
          </a:p>
        </p:txBody>
      </p:sp>
      <p:sp>
        <p:nvSpPr>
          <p:cNvPr id="13" name="Rectangle 12">
            <a:extLst>
              <a:ext uri="{FF2B5EF4-FFF2-40B4-BE49-F238E27FC236}">
                <a16:creationId xmlns:a16="http://schemas.microsoft.com/office/drawing/2014/main" id="{BDDF6312-D803-889A-E8D3-D0ADF8410BEE}"/>
              </a:ext>
            </a:extLst>
          </p:cNvPr>
          <p:cNvSpPr/>
          <p:nvPr/>
        </p:nvSpPr>
        <p:spPr>
          <a:xfrm>
            <a:off x="10747209" y="4118525"/>
            <a:ext cx="1183534" cy="36714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AMT4</a:t>
            </a:r>
          </a:p>
        </p:txBody>
      </p:sp>
      <p:sp>
        <p:nvSpPr>
          <p:cNvPr id="14" name="Rectangle 13">
            <a:extLst>
              <a:ext uri="{FF2B5EF4-FFF2-40B4-BE49-F238E27FC236}">
                <a16:creationId xmlns:a16="http://schemas.microsoft.com/office/drawing/2014/main" id="{C590969E-0CCE-CE5C-E66D-4A86308E0B5B}"/>
              </a:ext>
            </a:extLst>
          </p:cNvPr>
          <p:cNvSpPr/>
          <p:nvPr/>
        </p:nvSpPr>
        <p:spPr>
          <a:xfrm>
            <a:off x="6540137" y="2856635"/>
            <a:ext cx="1192776"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US" baseline="-25000" dirty="0"/>
          </a:p>
        </p:txBody>
      </p:sp>
      <p:sp>
        <p:nvSpPr>
          <p:cNvPr id="15" name="Rectangle 14">
            <a:extLst>
              <a:ext uri="{FF2B5EF4-FFF2-40B4-BE49-F238E27FC236}">
                <a16:creationId xmlns:a16="http://schemas.microsoft.com/office/drawing/2014/main" id="{239A2559-B8C8-A5D0-1780-28360627D426}"/>
              </a:ext>
            </a:extLst>
          </p:cNvPr>
          <p:cNvSpPr/>
          <p:nvPr/>
        </p:nvSpPr>
        <p:spPr>
          <a:xfrm>
            <a:off x="6540435" y="4118525"/>
            <a:ext cx="1193912"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US" baseline="-25000" dirty="0"/>
          </a:p>
        </p:txBody>
      </p:sp>
      <p:cxnSp>
        <p:nvCxnSpPr>
          <p:cNvPr id="16" name="Elbow Connector 15">
            <a:extLst>
              <a:ext uri="{FF2B5EF4-FFF2-40B4-BE49-F238E27FC236}">
                <a16:creationId xmlns:a16="http://schemas.microsoft.com/office/drawing/2014/main" id="{3FF43DF4-CD21-D3B9-9545-7F285C8A3B4A}"/>
              </a:ext>
            </a:extLst>
          </p:cNvPr>
          <p:cNvCxnSpPr>
            <a:cxnSpLocks/>
            <a:stCxn id="14" idx="3"/>
          </p:cNvCxnSpPr>
          <p:nvPr/>
        </p:nvCxnSpPr>
        <p:spPr>
          <a:xfrm>
            <a:off x="7732913" y="3040208"/>
            <a:ext cx="152818" cy="646847"/>
          </a:xfrm>
          <a:prstGeom prst="bentConnector2">
            <a:avLst/>
          </a:prstGeom>
          <a:ln w="38100"/>
        </p:spPr>
        <p:style>
          <a:lnRef idx="1">
            <a:schemeClr val="dk1"/>
          </a:lnRef>
          <a:fillRef idx="0">
            <a:schemeClr val="dk1"/>
          </a:fillRef>
          <a:effectRef idx="0">
            <a:schemeClr val="dk1"/>
          </a:effectRef>
          <a:fontRef idx="minor">
            <a:schemeClr val="tx1"/>
          </a:fontRef>
        </p:style>
      </p:cxnSp>
      <p:cxnSp>
        <p:nvCxnSpPr>
          <p:cNvPr id="17" name="Elbow Connector 16">
            <a:extLst>
              <a:ext uri="{FF2B5EF4-FFF2-40B4-BE49-F238E27FC236}">
                <a16:creationId xmlns:a16="http://schemas.microsoft.com/office/drawing/2014/main" id="{1537C5AD-E17E-11B1-8377-95E4F4034139}"/>
              </a:ext>
            </a:extLst>
          </p:cNvPr>
          <p:cNvCxnSpPr>
            <a:cxnSpLocks/>
            <a:stCxn id="15" idx="3"/>
          </p:cNvCxnSpPr>
          <p:nvPr/>
        </p:nvCxnSpPr>
        <p:spPr>
          <a:xfrm flipV="1">
            <a:off x="7734347" y="3687055"/>
            <a:ext cx="151384" cy="615043"/>
          </a:xfrm>
          <a:prstGeom prst="bentConnector2">
            <a:avLst/>
          </a:prstGeom>
          <a:ln w="38100"/>
        </p:spPr>
        <p:style>
          <a:lnRef idx="1">
            <a:schemeClr val="dk1"/>
          </a:lnRef>
          <a:fillRef idx="0">
            <a:schemeClr val="dk1"/>
          </a:fillRef>
          <a:effectRef idx="0">
            <a:schemeClr val="dk1"/>
          </a:effectRef>
          <a:fontRef idx="minor">
            <a:schemeClr val="tx1"/>
          </a:fontRef>
        </p:style>
      </p:cxnSp>
      <p:cxnSp>
        <p:nvCxnSpPr>
          <p:cNvPr id="18" name="Elbow Connector 17">
            <a:extLst>
              <a:ext uri="{FF2B5EF4-FFF2-40B4-BE49-F238E27FC236}">
                <a16:creationId xmlns:a16="http://schemas.microsoft.com/office/drawing/2014/main" id="{4985F44F-1208-D9DE-DCA2-1E11254955D3}"/>
              </a:ext>
            </a:extLst>
          </p:cNvPr>
          <p:cNvCxnSpPr>
            <a:cxnSpLocks/>
            <a:endCxn id="12" idx="1"/>
          </p:cNvCxnSpPr>
          <p:nvPr/>
        </p:nvCxnSpPr>
        <p:spPr>
          <a:xfrm rot="5400000" flipH="1" flipV="1">
            <a:off x="10319585" y="3259431"/>
            <a:ext cx="616512" cy="238736"/>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Elbow Connector 18">
            <a:extLst>
              <a:ext uri="{FF2B5EF4-FFF2-40B4-BE49-F238E27FC236}">
                <a16:creationId xmlns:a16="http://schemas.microsoft.com/office/drawing/2014/main" id="{651968C6-D2A3-74E0-5DD7-EC0B36128384}"/>
              </a:ext>
            </a:extLst>
          </p:cNvPr>
          <p:cNvCxnSpPr>
            <a:cxnSpLocks/>
            <a:endCxn id="13" idx="1"/>
          </p:cNvCxnSpPr>
          <p:nvPr/>
        </p:nvCxnSpPr>
        <p:spPr>
          <a:xfrm rot="16200000" flipH="1">
            <a:off x="10320319" y="3875208"/>
            <a:ext cx="615044" cy="23873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pic>
        <p:nvPicPr>
          <p:cNvPr id="25" name="Picture 24">
            <a:extLst>
              <a:ext uri="{FF2B5EF4-FFF2-40B4-BE49-F238E27FC236}">
                <a16:creationId xmlns:a16="http://schemas.microsoft.com/office/drawing/2014/main" id="{B8BD90D4-15EB-8480-D7D1-65536FEAF4CB}"/>
              </a:ext>
            </a:extLst>
          </p:cNvPr>
          <p:cNvPicPr>
            <a:picLocks noChangeAspect="1"/>
          </p:cNvPicPr>
          <p:nvPr/>
        </p:nvPicPr>
        <p:blipFill>
          <a:blip r:embed="rId3"/>
          <a:stretch>
            <a:fillRect/>
          </a:stretch>
        </p:blipFill>
        <p:spPr>
          <a:xfrm>
            <a:off x="1793564" y="5371566"/>
            <a:ext cx="992823" cy="807720"/>
          </a:xfrm>
          <a:prstGeom prst="rect">
            <a:avLst/>
          </a:prstGeom>
        </p:spPr>
      </p:pic>
      <p:pic>
        <p:nvPicPr>
          <p:cNvPr id="40" name="Picture 39">
            <a:extLst>
              <a:ext uri="{FF2B5EF4-FFF2-40B4-BE49-F238E27FC236}">
                <a16:creationId xmlns:a16="http://schemas.microsoft.com/office/drawing/2014/main" id="{90D1C3E9-1A12-9033-702D-96130942A578}"/>
              </a:ext>
            </a:extLst>
          </p:cNvPr>
          <p:cNvPicPr>
            <a:picLocks noChangeAspect="1"/>
          </p:cNvPicPr>
          <p:nvPr/>
        </p:nvPicPr>
        <p:blipFill>
          <a:blip r:embed="rId4"/>
          <a:stretch>
            <a:fillRect/>
          </a:stretch>
        </p:blipFill>
        <p:spPr>
          <a:xfrm>
            <a:off x="3235997" y="5386905"/>
            <a:ext cx="1001548" cy="814819"/>
          </a:xfrm>
          <a:prstGeom prst="rect">
            <a:avLst/>
          </a:prstGeom>
        </p:spPr>
      </p:pic>
      <p:sp>
        <p:nvSpPr>
          <p:cNvPr id="6" name="Rectangle 5">
            <a:extLst>
              <a:ext uri="{FF2B5EF4-FFF2-40B4-BE49-F238E27FC236}">
                <a16:creationId xmlns:a16="http://schemas.microsoft.com/office/drawing/2014/main" id="{5AF21C46-993A-C7EA-AB13-A381C5BD4A89}"/>
              </a:ext>
            </a:extLst>
          </p:cNvPr>
          <p:cNvSpPr/>
          <p:nvPr/>
        </p:nvSpPr>
        <p:spPr>
          <a:xfrm>
            <a:off x="10747209" y="2269382"/>
            <a:ext cx="1183534" cy="36714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AMT1</a:t>
            </a:r>
          </a:p>
        </p:txBody>
      </p:sp>
      <p:sp>
        <p:nvSpPr>
          <p:cNvPr id="20" name="Rectangle 19">
            <a:extLst>
              <a:ext uri="{FF2B5EF4-FFF2-40B4-BE49-F238E27FC236}">
                <a16:creationId xmlns:a16="http://schemas.microsoft.com/office/drawing/2014/main" id="{66186E16-FB34-2204-A517-C63F0C301703}"/>
              </a:ext>
            </a:extLst>
          </p:cNvPr>
          <p:cNvSpPr/>
          <p:nvPr/>
        </p:nvSpPr>
        <p:spPr>
          <a:xfrm>
            <a:off x="10747209" y="4731898"/>
            <a:ext cx="1183534" cy="36714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AMT5</a:t>
            </a:r>
          </a:p>
        </p:txBody>
      </p:sp>
      <p:sp>
        <p:nvSpPr>
          <p:cNvPr id="21" name="Rectangle 20">
            <a:extLst>
              <a:ext uri="{FF2B5EF4-FFF2-40B4-BE49-F238E27FC236}">
                <a16:creationId xmlns:a16="http://schemas.microsoft.com/office/drawing/2014/main" id="{BAD046AA-965A-DDDB-D5C3-3BE9AACC8C36}"/>
              </a:ext>
            </a:extLst>
          </p:cNvPr>
          <p:cNvSpPr/>
          <p:nvPr/>
        </p:nvSpPr>
        <p:spPr>
          <a:xfrm>
            <a:off x="10747209" y="5345995"/>
            <a:ext cx="1183534" cy="36714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AMT6</a:t>
            </a:r>
          </a:p>
        </p:txBody>
      </p:sp>
      <p:sp>
        <p:nvSpPr>
          <p:cNvPr id="23" name="Rectangle 22">
            <a:extLst>
              <a:ext uri="{FF2B5EF4-FFF2-40B4-BE49-F238E27FC236}">
                <a16:creationId xmlns:a16="http://schemas.microsoft.com/office/drawing/2014/main" id="{48FF2DB1-F23B-C33A-ACA5-F90102F79355}"/>
              </a:ext>
            </a:extLst>
          </p:cNvPr>
          <p:cNvSpPr/>
          <p:nvPr/>
        </p:nvSpPr>
        <p:spPr>
          <a:xfrm>
            <a:off x="10762033" y="1651794"/>
            <a:ext cx="1183534" cy="36714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24" name="Rectangle 23">
            <a:extLst>
              <a:ext uri="{FF2B5EF4-FFF2-40B4-BE49-F238E27FC236}">
                <a16:creationId xmlns:a16="http://schemas.microsoft.com/office/drawing/2014/main" id="{98C04F9C-80D2-8929-2558-4580424D6376}"/>
              </a:ext>
            </a:extLst>
          </p:cNvPr>
          <p:cNvSpPr/>
          <p:nvPr/>
        </p:nvSpPr>
        <p:spPr>
          <a:xfrm>
            <a:off x="10762033" y="5960092"/>
            <a:ext cx="1183534" cy="36714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cxnSp>
        <p:nvCxnSpPr>
          <p:cNvPr id="26" name="Elbow Connector 25">
            <a:extLst>
              <a:ext uri="{FF2B5EF4-FFF2-40B4-BE49-F238E27FC236}">
                <a16:creationId xmlns:a16="http://schemas.microsoft.com/office/drawing/2014/main" id="{242F4180-5BD7-97E3-CF5F-30603D141FF1}"/>
              </a:ext>
            </a:extLst>
          </p:cNvPr>
          <p:cNvCxnSpPr>
            <a:cxnSpLocks/>
          </p:cNvCxnSpPr>
          <p:nvPr/>
        </p:nvCxnSpPr>
        <p:spPr>
          <a:xfrm rot="5400000" flipH="1" flipV="1">
            <a:off x="10320121" y="2641108"/>
            <a:ext cx="616512" cy="238736"/>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Elbow Connector 27">
            <a:extLst>
              <a:ext uri="{FF2B5EF4-FFF2-40B4-BE49-F238E27FC236}">
                <a16:creationId xmlns:a16="http://schemas.microsoft.com/office/drawing/2014/main" id="{71D07AF7-F406-D7B6-9DCA-57850E3EB09E}"/>
              </a:ext>
            </a:extLst>
          </p:cNvPr>
          <p:cNvCxnSpPr>
            <a:cxnSpLocks/>
          </p:cNvCxnSpPr>
          <p:nvPr/>
        </p:nvCxnSpPr>
        <p:spPr>
          <a:xfrm rot="5400000" flipH="1" flipV="1">
            <a:off x="10320121" y="2022063"/>
            <a:ext cx="616512" cy="238736"/>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 name="Elbow Connector 28">
            <a:extLst>
              <a:ext uri="{FF2B5EF4-FFF2-40B4-BE49-F238E27FC236}">
                <a16:creationId xmlns:a16="http://schemas.microsoft.com/office/drawing/2014/main" id="{8407F57A-958C-96DA-0D43-6D2D56CFD266}"/>
              </a:ext>
            </a:extLst>
          </p:cNvPr>
          <p:cNvCxnSpPr>
            <a:cxnSpLocks/>
          </p:cNvCxnSpPr>
          <p:nvPr/>
        </p:nvCxnSpPr>
        <p:spPr>
          <a:xfrm rot="16200000" flipH="1">
            <a:off x="10328951" y="4497533"/>
            <a:ext cx="615044" cy="23873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Elbow Connector 29">
            <a:extLst>
              <a:ext uri="{FF2B5EF4-FFF2-40B4-BE49-F238E27FC236}">
                <a16:creationId xmlns:a16="http://schemas.microsoft.com/office/drawing/2014/main" id="{3222F54D-F144-EBD9-4E0D-D3EF358F1E09}"/>
              </a:ext>
            </a:extLst>
          </p:cNvPr>
          <p:cNvCxnSpPr>
            <a:cxnSpLocks/>
          </p:cNvCxnSpPr>
          <p:nvPr/>
        </p:nvCxnSpPr>
        <p:spPr>
          <a:xfrm rot="16200000" flipH="1">
            <a:off x="10328951" y="5126659"/>
            <a:ext cx="615044" cy="23873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Elbow Connector 30">
            <a:extLst>
              <a:ext uri="{FF2B5EF4-FFF2-40B4-BE49-F238E27FC236}">
                <a16:creationId xmlns:a16="http://schemas.microsoft.com/office/drawing/2014/main" id="{469E465C-741F-890E-B0DE-E3B51169CBDF}"/>
              </a:ext>
            </a:extLst>
          </p:cNvPr>
          <p:cNvCxnSpPr>
            <a:cxnSpLocks/>
          </p:cNvCxnSpPr>
          <p:nvPr/>
        </p:nvCxnSpPr>
        <p:spPr>
          <a:xfrm rot="16200000" flipH="1">
            <a:off x="10328951" y="5766626"/>
            <a:ext cx="615044" cy="23873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A15E3977-AC9B-ACB7-889B-0CF23D4A4736}"/>
              </a:ext>
            </a:extLst>
          </p:cNvPr>
          <p:cNvSpPr txBox="1"/>
          <p:nvPr/>
        </p:nvSpPr>
        <p:spPr>
          <a:xfrm>
            <a:off x="4685474" y="5590760"/>
            <a:ext cx="373820" cy="369332"/>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a:t>
            </a:r>
          </a:p>
        </p:txBody>
      </p:sp>
      <p:sp>
        <p:nvSpPr>
          <p:cNvPr id="27" name="TextBox 26">
            <a:extLst>
              <a:ext uri="{FF2B5EF4-FFF2-40B4-BE49-F238E27FC236}">
                <a16:creationId xmlns:a16="http://schemas.microsoft.com/office/drawing/2014/main" id="{33FD3F34-DE62-7B06-B013-13E4D3E72F9C}"/>
              </a:ext>
            </a:extLst>
          </p:cNvPr>
          <p:cNvSpPr txBox="1"/>
          <p:nvPr/>
        </p:nvSpPr>
        <p:spPr>
          <a:xfrm>
            <a:off x="3050771" y="3248490"/>
            <a:ext cx="6101542" cy="369332"/>
          </a:xfrm>
          <a:prstGeom prst="rect">
            <a:avLst/>
          </a:prstGeom>
          <a:noFill/>
        </p:spPr>
        <p:txBody>
          <a:bodyPr wrap="square">
            <a:spAutoFit/>
          </a:bodyPr>
          <a:lstStyle/>
          <a:p>
            <a:pPr algn="l"/>
            <a:r>
              <a:rPr lang="zh-CN" altLang="en-US" b="1" i="0" dirty="0">
                <a:solidFill>
                  <a:srgbClr val="FFFFFF"/>
                </a:solidFill>
                <a:effectLst/>
                <a:latin typeface="YouTube Sans"/>
              </a:rPr>
              <a:t>最后的棒棒</a:t>
            </a:r>
          </a:p>
        </p:txBody>
      </p:sp>
    </p:spTree>
    <p:extLst>
      <p:ext uri="{BB962C8B-B14F-4D97-AF65-F5344CB8AC3E}">
        <p14:creationId xmlns:p14="http://schemas.microsoft.com/office/powerpoint/2010/main" val="15010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3F95-FA06-404F-89F4-B92D4342020E}"/>
              </a:ext>
            </a:extLst>
          </p:cNvPr>
          <p:cNvSpPr>
            <a:spLocks noGrp="1"/>
          </p:cNvSpPr>
          <p:nvPr>
            <p:ph type="title"/>
          </p:nvPr>
        </p:nvSpPr>
        <p:spPr/>
        <p:txBody>
          <a:bodyPr>
            <a:norm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How do we estimate these partial derivatives?</a:t>
            </a:r>
          </a:p>
        </p:txBody>
      </p:sp>
      <p:sp>
        <p:nvSpPr>
          <p:cNvPr id="3" name="Content Placeholder 2">
            <a:extLst>
              <a:ext uri="{FF2B5EF4-FFF2-40B4-BE49-F238E27FC236}">
                <a16:creationId xmlns:a16="http://schemas.microsoft.com/office/drawing/2014/main" id="{8AAC03E8-FF24-3A47-815A-4D9E1DFB5F3C}"/>
              </a:ext>
            </a:extLst>
          </p:cNvPr>
          <p:cNvSpPr>
            <a:spLocks noGrp="1"/>
          </p:cNvSpPr>
          <p:nvPr>
            <p:ph idx="1"/>
          </p:nvPr>
        </p:nvSpPr>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Finite-difference method</a:t>
            </a: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26CB31D2-D668-894E-9A1C-8947FC0BF737}"/>
              </a:ext>
            </a:extLst>
          </p:cNvPr>
          <p:cNvSpPr>
            <a:spLocks noGrp="1"/>
          </p:cNvSpPr>
          <p:nvPr>
            <p:ph type="sldNum" sz="quarter" idx="12"/>
          </p:nvPr>
        </p:nvSpPr>
        <p:spPr/>
        <p:txBody>
          <a:bodyPr/>
          <a:lstStyle/>
          <a:p>
            <a:fld id="{70C6E6E3-0EB9-4659-BAB4-93F73962D3E0}" type="slidenum">
              <a:rPr lang="en-US" b="1" smtClean="0">
                <a:solidFill>
                  <a:schemeClr val="tx1"/>
                </a:solidFill>
              </a:rPr>
              <a:t>5</a:t>
            </a:fld>
            <a:endParaRPr lang="en-US" b="1" dirty="0">
              <a:solidFill>
                <a:schemeClr val="tx1"/>
              </a:solidFill>
            </a:endParaRPr>
          </a:p>
        </p:txBody>
      </p:sp>
      <p:sp>
        <p:nvSpPr>
          <p:cNvPr id="7" name="Rectangle 6">
            <a:extLst>
              <a:ext uri="{FF2B5EF4-FFF2-40B4-BE49-F238E27FC236}">
                <a16:creationId xmlns:a16="http://schemas.microsoft.com/office/drawing/2014/main" id="{87E6ACCE-B0EB-D548-D840-F66A10663D96}"/>
              </a:ext>
            </a:extLst>
          </p:cNvPr>
          <p:cNvSpPr/>
          <p:nvPr/>
        </p:nvSpPr>
        <p:spPr>
          <a:xfrm>
            <a:off x="1306286" y="3330269"/>
            <a:ext cx="857576"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TERP</a:t>
            </a:r>
          </a:p>
        </p:txBody>
      </p:sp>
      <p:cxnSp>
        <p:nvCxnSpPr>
          <p:cNvPr id="8" name="Straight Arrow Connector 7">
            <a:extLst>
              <a:ext uri="{FF2B5EF4-FFF2-40B4-BE49-F238E27FC236}">
                <a16:creationId xmlns:a16="http://schemas.microsoft.com/office/drawing/2014/main" id="{7420578A-8FA5-3A99-14C1-BB91EB5DF5CB}"/>
              </a:ext>
            </a:extLst>
          </p:cNvPr>
          <p:cNvCxnSpPr>
            <a:cxnSpLocks/>
            <a:stCxn id="7" idx="3"/>
            <a:endCxn id="12" idx="1"/>
          </p:cNvCxnSpPr>
          <p:nvPr/>
        </p:nvCxnSpPr>
        <p:spPr>
          <a:xfrm>
            <a:off x="2163862" y="3513842"/>
            <a:ext cx="301429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6BD8F794-CE56-98C6-A7FF-85A5A9EB8B54}"/>
              </a:ext>
            </a:extLst>
          </p:cNvPr>
          <p:cNvSpPr/>
          <p:nvPr/>
        </p:nvSpPr>
        <p:spPr>
          <a:xfrm>
            <a:off x="2407703" y="2370764"/>
            <a:ext cx="2420983" cy="215101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0D2363-55CA-8374-2525-D3BC296B7FBA}"/>
              </a:ext>
            </a:extLst>
          </p:cNvPr>
          <p:cNvSpPr/>
          <p:nvPr/>
        </p:nvSpPr>
        <p:spPr>
          <a:xfrm>
            <a:off x="2625418" y="2544936"/>
            <a:ext cx="1933302" cy="7108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Physio-Chemical Processes</a:t>
            </a:r>
          </a:p>
        </p:txBody>
      </p:sp>
      <p:sp>
        <p:nvSpPr>
          <p:cNvPr id="11" name="Rectangle 10">
            <a:extLst>
              <a:ext uri="{FF2B5EF4-FFF2-40B4-BE49-F238E27FC236}">
                <a16:creationId xmlns:a16="http://schemas.microsoft.com/office/drawing/2014/main" id="{B7EF17F6-1846-4C8B-8385-0F6A23E53816}"/>
              </a:ext>
            </a:extLst>
          </p:cNvPr>
          <p:cNvSpPr/>
          <p:nvPr/>
        </p:nvSpPr>
        <p:spPr>
          <a:xfrm>
            <a:off x="2651543" y="3662387"/>
            <a:ext cx="1933302" cy="7108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Atmospheric Transport</a:t>
            </a:r>
          </a:p>
        </p:txBody>
      </p:sp>
      <p:sp>
        <p:nvSpPr>
          <p:cNvPr id="12" name="Rectangle 11">
            <a:extLst>
              <a:ext uri="{FF2B5EF4-FFF2-40B4-BE49-F238E27FC236}">
                <a16:creationId xmlns:a16="http://schemas.microsoft.com/office/drawing/2014/main" id="{939AB858-4570-4ADC-2A1A-4E466F4D35F8}"/>
              </a:ext>
            </a:extLst>
          </p:cNvPr>
          <p:cNvSpPr/>
          <p:nvPr/>
        </p:nvSpPr>
        <p:spPr>
          <a:xfrm>
            <a:off x="5178158" y="3330269"/>
            <a:ext cx="917842" cy="36714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AMT1</a:t>
            </a:r>
            <a:endParaRPr lang="en-US" baseline="-25000" dirty="0"/>
          </a:p>
        </p:txBody>
      </p:sp>
      <p:cxnSp>
        <p:nvCxnSpPr>
          <p:cNvPr id="22" name="Straight Arrow Connector 21">
            <a:extLst>
              <a:ext uri="{FF2B5EF4-FFF2-40B4-BE49-F238E27FC236}">
                <a16:creationId xmlns:a16="http://schemas.microsoft.com/office/drawing/2014/main" id="{1A09B82F-CF9D-08CF-54DF-A68787B56602}"/>
              </a:ext>
            </a:extLst>
          </p:cNvPr>
          <p:cNvCxnSpPr>
            <a:cxnSpLocks/>
            <a:endCxn id="26" idx="1"/>
          </p:cNvCxnSpPr>
          <p:nvPr/>
        </p:nvCxnSpPr>
        <p:spPr>
          <a:xfrm>
            <a:off x="7639377" y="3529082"/>
            <a:ext cx="301429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8AD390AC-4B49-0209-2802-DCCFFBFBED00}"/>
              </a:ext>
            </a:extLst>
          </p:cNvPr>
          <p:cNvSpPr/>
          <p:nvPr/>
        </p:nvSpPr>
        <p:spPr>
          <a:xfrm>
            <a:off x="7883218" y="2386004"/>
            <a:ext cx="2420983" cy="215101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79AAD7-3F99-0311-8DA0-6391892F3569}"/>
              </a:ext>
            </a:extLst>
          </p:cNvPr>
          <p:cNvSpPr/>
          <p:nvPr/>
        </p:nvSpPr>
        <p:spPr>
          <a:xfrm>
            <a:off x="8100933" y="2560176"/>
            <a:ext cx="1933302" cy="7108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Physio-Chemical Processes</a:t>
            </a:r>
          </a:p>
        </p:txBody>
      </p:sp>
      <p:sp>
        <p:nvSpPr>
          <p:cNvPr id="25" name="Rectangle 24">
            <a:extLst>
              <a:ext uri="{FF2B5EF4-FFF2-40B4-BE49-F238E27FC236}">
                <a16:creationId xmlns:a16="http://schemas.microsoft.com/office/drawing/2014/main" id="{16BEA5FB-1901-D797-FBE1-B184CFF5A282}"/>
              </a:ext>
            </a:extLst>
          </p:cNvPr>
          <p:cNvSpPr/>
          <p:nvPr/>
        </p:nvSpPr>
        <p:spPr>
          <a:xfrm>
            <a:off x="8127058" y="3677627"/>
            <a:ext cx="1933302" cy="7108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Atmospheric Transport</a:t>
            </a:r>
          </a:p>
        </p:txBody>
      </p:sp>
      <p:sp>
        <p:nvSpPr>
          <p:cNvPr id="26" name="Rectangle 25">
            <a:extLst>
              <a:ext uri="{FF2B5EF4-FFF2-40B4-BE49-F238E27FC236}">
                <a16:creationId xmlns:a16="http://schemas.microsoft.com/office/drawing/2014/main" id="{C3BC271A-EF6E-24F8-DF25-83EEA698AA00}"/>
              </a:ext>
            </a:extLst>
          </p:cNvPr>
          <p:cNvSpPr/>
          <p:nvPr/>
        </p:nvSpPr>
        <p:spPr>
          <a:xfrm>
            <a:off x="10653673" y="3345509"/>
            <a:ext cx="917842" cy="36714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AMT1</a:t>
            </a:r>
            <a:r>
              <a:rPr lang="en-US" baseline="-25000" dirty="0"/>
              <a:t>, </a:t>
            </a:r>
            <a:r>
              <a:rPr lang="el-GR" b="0" i="0" baseline="-25000" dirty="0">
                <a:solidFill>
                  <a:schemeClr val="bg1"/>
                </a:solidFill>
                <a:effectLst/>
                <a:latin typeface="Calibri" panose="020F0502020204030204" pitchFamily="34" charset="0"/>
                <a:cs typeface="Calibri" panose="020F0502020204030204" pitchFamily="34" charset="0"/>
              </a:rPr>
              <a:t>Δ</a:t>
            </a:r>
            <a:r>
              <a:rPr lang="en-US" baseline="-25000" dirty="0">
                <a:solidFill>
                  <a:schemeClr val="bg1"/>
                </a:solidFill>
                <a:latin typeface="Calibri" panose="020F0502020204030204" pitchFamily="34" charset="0"/>
                <a:cs typeface="Calibri" panose="020F0502020204030204" pitchFamily="34" charset="0"/>
              </a:rPr>
              <a:t> </a:t>
            </a:r>
          </a:p>
        </p:txBody>
      </p:sp>
      <p:sp>
        <p:nvSpPr>
          <p:cNvPr id="28" name="Oval 27">
            <a:extLst>
              <a:ext uri="{FF2B5EF4-FFF2-40B4-BE49-F238E27FC236}">
                <a16:creationId xmlns:a16="http://schemas.microsoft.com/office/drawing/2014/main" id="{1233DF1D-4F53-73A3-3E10-CF0987B3615C}"/>
              </a:ext>
            </a:extLst>
          </p:cNvPr>
          <p:cNvSpPr/>
          <p:nvPr/>
        </p:nvSpPr>
        <p:spPr>
          <a:xfrm>
            <a:off x="6398190" y="3093313"/>
            <a:ext cx="1389486" cy="87153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0DB95F5-B642-6F93-E339-DF20416062CB}"/>
              </a:ext>
            </a:extLst>
          </p:cNvPr>
          <p:cNvSpPr/>
          <p:nvPr/>
        </p:nvSpPr>
        <p:spPr>
          <a:xfrm>
            <a:off x="10505375" y="3096337"/>
            <a:ext cx="1214437" cy="87153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B97C3D-0DBA-EAFD-5454-6547364B9634}"/>
              </a:ext>
            </a:extLst>
          </p:cNvPr>
          <p:cNvSpPr/>
          <p:nvPr/>
        </p:nvSpPr>
        <p:spPr>
          <a:xfrm>
            <a:off x="6615904" y="3341088"/>
            <a:ext cx="1012700" cy="36714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TERP+</a:t>
            </a:r>
            <a:r>
              <a:rPr lang="el-GR" b="0" i="0" dirty="0">
                <a:solidFill>
                  <a:schemeClr val="bg1"/>
                </a:solidFill>
                <a:effectLst/>
                <a:latin typeface="Calibri" panose="020F0502020204030204" pitchFamily="34" charset="0"/>
                <a:cs typeface="Calibri" panose="020F0502020204030204" pitchFamily="34" charset="0"/>
              </a:rPr>
              <a:t>Δ</a:t>
            </a:r>
            <a:endParaRPr lang="en-US" dirty="0"/>
          </a:p>
        </p:txBody>
      </p:sp>
      <p:pic>
        <p:nvPicPr>
          <p:cNvPr id="16" name="Picture 15">
            <a:extLst>
              <a:ext uri="{FF2B5EF4-FFF2-40B4-BE49-F238E27FC236}">
                <a16:creationId xmlns:a16="http://schemas.microsoft.com/office/drawing/2014/main" id="{FCA9EC57-D79F-64AE-8942-A4F9F4E07D33}"/>
              </a:ext>
            </a:extLst>
          </p:cNvPr>
          <p:cNvPicPr>
            <a:picLocks noChangeAspect="1"/>
          </p:cNvPicPr>
          <p:nvPr/>
        </p:nvPicPr>
        <p:blipFill>
          <a:blip r:embed="rId3"/>
          <a:stretch>
            <a:fillRect/>
          </a:stretch>
        </p:blipFill>
        <p:spPr>
          <a:xfrm>
            <a:off x="3759200" y="4990799"/>
            <a:ext cx="4673600" cy="1219200"/>
          </a:xfrm>
          <a:prstGeom prst="rect">
            <a:avLst/>
          </a:prstGeom>
        </p:spPr>
      </p:pic>
    </p:spTree>
    <p:extLst>
      <p:ext uri="{BB962C8B-B14F-4D97-AF65-F5344CB8AC3E}">
        <p14:creationId xmlns:p14="http://schemas.microsoft.com/office/powerpoint/2010/main" val="208667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3FFEC0-7F6E-476C-633A-824C950E6F3E}"/>
              </a:ext>
            </a:extLst>
          </p:cNvPr>
          <p:cNvPicPr>
            <a:picLocks noChangeAspect="1"/>
          </p:cNvPicPr>
          <p:nvPr/>
        </p:nvPicPr>
        <p:blipFill>
          <a:blip r:embed="rId3"/>
          <a:stretch>
            <a:fillRect/>
          </a:stretch>
        </p:blipFill>
        <p:spPr>
          <a:xfrm>
            <a:off x="4067085" y="4675894"/>
            <a:ext cx="4057830" cy="828834"/>
          </a:xfrm>
          <a:prstGeom prst="rect">
            <a:avLst/>
          </a:prstGeom>
        </p:spPr>
      </p:pic>
      <p:pic>
        <p:nvPicPr>
          <p:cNvPr id="9" name="Picture 8">
            <a:extLst>
              <a:ext uri="{FF2B5EF4-FFF2-40B4-BE49-F238E27FC236}">
                <a16:creationId xmlns:a16="http://schemas.microsoft.com/office/drawing/2014/main" id="{19FDD4EE-27D5-A3F1-57FF-DF059B1BB220}"/>
              </a:ext>
            </a:extLst>
          </p:cNvPr>
          <p:cNvPicPr>
            <a:picLocks noChangeAspect="1"/>
          </p:cNvPicPr>
          <p:nvPr/>
        </p:nvPicPr>
        <p:blipFill>
          <a:blip r:embed="rId3"/>
          <a:stretch>
            <a:fillRect/>
          </a:stretch>
        </p:blipFill>
        <p:spPr>
          <a:xfrm>
            <a:off x="4067085" y="2630315"/>
            <a:ext cx="4057830" cy="828834"/>
          </a:xfrm>
          <a:prstGeom prst="rect">
            <a:avLst/>
          </a:prstGeom>
        </p:spPr>
      </p:pic>
      <p:sp>
        <p:nvSpPr>
          <p:cNvPr id="3" name="Content Placeholder 2">
            <a:extLst>
              <a:ext uri="{FF2B5EF4-FFF2-40B4-BE49-F238E27FC236}">
                <a16:creationId xmlns:a16="http://schemas.microsoft.com/office/drawing/2014/main" id="{023AE70E-2B04-E348-B187-117F6788DA34}"/>
              </a:ext>
            </a:extLst>
          </p:cNvPr>
          <p:cNvSpPr>
            <a:spLocks noGrp="1"/>
          </p:cNvSpPr>
          <p:nvPr>
            <p:ph idx="1"/>
          </p:nvPr>
        </p:nvSpPr>
        <p:spPr>
          <a:xfrm>
            <a:off x="838200" y="1690688"/>
            <a:ext cx="10515600" cy="4975895"/>
          </a:xfrm>
        </p:spPr>
        <p:txBody>
          <a:bodyPr>
            <a:normAutofit lnSpcReduction="10000"/>
          </a:bodyPr>
          <a:lstStyle/>
          <a:p>
            <a:r>
              <a:rPr lang="en-US" sz="2400" dirty="0">
                <a:latin typeface="Verdana" panose="020B0604030504040204" pitchFamily="34" charset="0"/>
                <a:ea typeface="Verdana" panose="020B0604030504040204" pitchFamily="34" charset="0"/>
                <a:cs typeface="Verdana" panose="020B0604030504040204" pitchFamily="34" charset="0"/>
              </a:rPr>
              <a:t>Truncation error: we ignore the higher-order terms in the Taylor Expansion</a:t>
            </a:r>
          </a:p>
          <a:p>
            <a:pPr lvl="1"/>
            <a:r>
              <a:rPr lang="en-US" sz="2000" dirty="0">
                <a:latin typeface="Verdana" panose="020B0604030504040204" pitchFamily="34" charset="0"/>
                <a:ea typeface="Verdana" panose="020B0604030504040204" pitchFamily="34" charset="0"/>
                <a:cs typeface="Verdana" panose="020B0604030504040204" pitchFamily="34" charset="0"/>
              </a:rPr>
              <a:t>Can be reduced by </a:t>
            </a:r>
            <a:r>
              <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reducing ∆</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Subtractive cancellation error: when two values are too close to each other, computers cannot distinguish them. </a:t>
            </a:r>
          </a:p>
          <a:p>
            <a:pPr lvl="1"/>
            <a:r>
              <a:rPr lang="en-US" sz="2000" dirty="0">
                <a:latin typeface="Verdana" panose="020B0604030504040204" pitchFamily="34" charset="0"/>
                <a:ea typeface="Verdana" panose="020B0604030504040204" pitchFamily="34" charset="0"/>
                <a:cs typeface="Verdana" panose="020B0604030504040204" pitchFamily="34" charset="0"/>
              </a:rPr>
              <a:t>Can be reduced by </a:t>
            </a: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increasing ∆</a:t>
            </a:r>
          </a:p>
          <a:p>
            <a:pPr lvl="1"/>
            <a:endPar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endPar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endPar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The errors become even more problematic for calculating higher-order sensitivities. </a:t>
            </a:r>
          </a:p>
        </p:txBody>
      </p:sp>
      <p:sp>
        <p:nvSpPr>
          <p:cNvPr id="2" name="Title 1">
            <a:extLst>
              <a:ext uri="{FF2B5EF4-FFF2-40B4-BE49-F238E27FC236}">
                <a16:creationId xmlns:a16="http://schemas.microsoft.com/office/drawing/2014/main" id="{0FC4E5F7-5BDA-AD4C-80CA-AAEFA2C159BC}"/>
              </a:ext>
            </a:extLst>
          </p:cNvPr>
          <p:cNvSpPr>
            <a:spLocks noGrp="1"/>
          </p:cNvSpPr>
          <p:nvPr>
            <p:ph type="title"/>
          </p:nvPr>
        </p:nvSpPr>
        <p:spPr/>
        <p:txBody>
          <a:bodyPr>
            <a:normAutofit/>
          </a:bodyPr>
          <a:lstStyle/>
          <a:p>
            <a:r>
              <a:rPr lang="en-US" sz="2400" b="1" dirty="0"/>
              <a:t>Finite difference method suffers from truncation and subtractive cancellation errors</a:t>
            </a:r>
          </a:p>
        </p:txBody>
      </p:sp>
      <p:sp>
        <p:nvSpPr>
          <p:cNvPr id="4" name="Slide Number Placeholder 3">
            <a:extLst>
              <a:ext uri="{FF2B5EF4-FFF2-40B4-BE49-F238E27FC236}">
                <a16:creationId xmlns:a16="http://schemas.microsoft.com/office/drawing/2014/main" id="{3F2CB354-6A61-E148-A115-EE0F707D024C}"/>
              </a:ext>
            </a:extLst>
          </p:cNvPr>
          <p:cNvSpPr>
            <a:spLocks noGrp="1"/>
          </p:cNvSpPr>
          <p:nvPr>
            <p:ph type="sldNum" sz="quarter" idx="12"/>
          </p:nvPr>
        </p:nvSpPr>
        <p:spPr/>
        <p:txBody>
          <a:bodyPr/>
          <a:lstStyle/>
          <a:p>
            <a:fld id="{70C6E6E3-0EB9-4659-BAB4-93F73962D3E0}" type="slidenum">
              <a:rPr lang="en-US" b="1" smtClean="0">
                <a:solidFill>
                  <a:schemeClr val="tx1"/>
                </a:solidFill>
              </a:rPr>
              <a:t>6</a:t>
            </a:fld>
            <a:endParaRPr lang="en-US" b="1" dirty="0">
              <a:solidFill>
                <a:schemeClr val="tx1"/>
              </a:solidFill>
            </a:endParaRPr>
          </a:p>
        </p:txBody>
      </p:sp>
      <p:sp>
        <p:nvSpPr>
          <p:cNvPr id="8" name="Rectangle 7">
            <a:extLst>
              <a:ext uri="{FF2B5EF4-FFF2-40B4-BE49-F238E27FC236}">
                <a16:creationId xmlns:a16="http://schemas.microsoft.com/office/drawing/2014/main" id="{A78AAA0C-1250-9447-B7DD-5EAFB78C60D7}"/>
              </a:ext>
            </a:extLst>
          </p:cNvPr>
          <p:cNvSpPr/>
          <p:nvPr/>
        </p:nvSpPr>
        <p:spPr>
          <a:xfrm>
            <a:off x="5326227" y="4675893"/>
            <a:ext cx="1920704" cy="3731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72CDB15-6BCE-284E-949F-59AB11B90199}"/>
              </a:ext>
            </a:extLst>
          </p:cNvPr>
          <p:cNvSpPr/>
          <p:nvPr/>
        </p:nvSpPr>
        <p:spPr>
          <a:xfrm>
            <a:off x="7439881" y="2844343"/>
            <a:ext cx="685034" cy="415691"/>
          </a:xfrm>
          <a:prstGeom prst="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6592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E6D7-1135-2149-18E7-AD1D3DAFDED0}"/>
              </a:ext>
            </a:extLst>
          </p:cNvPr>
          <p:cNvSpPr>
            <a:spLocks noGrp="1"/>
          </p:cNvSpPr>
          <p:nvPr>
            <p:ph type="title"/>
          </p:nvPr>
        </p:nvSpPr>
        <p:spPr/>
        <p:txBody>
          <a:bodyPr>
            <a:normAutofit/>
          </a:bodyPr>
          <a:lstStyle/>
          <a:p>
            <a:r>
              <a:rPr lang="en-US" sz="2400" b="1" dirty="0"/>
              <a:t>Finite difference method suffers from truncation and subtractive cancellation errors</a:t>
            </a:r>
            <a:endParaRPr lang="en-US" sz="2400" dirty="0"/>
          </a:p>
        </p:txBody>
      </p:sp>
      <p:sp>
        <p:nvSpPr>
          <p:cNvPr id="3" name="Content Placeholder 2">
            <a:extLst>
              <a:ext uri="{FF2B5EF4-FFF2-40B4-BE49-F238E27FC236}">
                <a16:creationId xmlns:a16="http://schemas.microsoft.com/office/drawing/2014/main" id="{1DA93C57-0A25-D44A-2279-66612B6B4C4A}"/>
              </a:ext>
            </a:extLst>
          </p:cNvPr>
          <p:cNvSpPr>
            <a:spLocks noGrp="1"/>
          </p:cNvSpPr>
          <p:nvPr>
            <p:ph idx="1"/>
          </p:nvPr>
        </p:nvSpPr>
        <p:spPr>
          <a:xfrm>
            <a:off x="3337561" y="1820796"/>
            <a:ext cx="1441268" cy="402104"/>
          </a:xfrm>
        </p:spPr>
        <p:txBody>
          <a:bodyPr>
            <a:noAutofit/>
          </a:bodyPr>
          <a:lstStyle/>
          <a:p>
            <a:pPr marL="0" indent="0">
              <a:buNone/>
            </a:pPr>
            <a:r>
              <a:rPr lang="en-US" sz="2400" dirty="0"/>
              <a:t>FDM</a:t>
            </a:r>
          </a:p>
        </p:txBody>
      </p:sp>
      <p:sp>
        <p:nvSpPr>
          <p:cNvPr id="4" name="Slide Number Placeholder 3">
            <a:extLst>
              <a:ext uri="{FF2B5EF4-FFF2-40B4-BE49-F238E27FC236}">
                <a16:creationId xmlns:a16="http://schemas.microsoft.com/office/drawing/2014/main" id="{7FE864EA-9A03-DBAC-E97D-D359777620B0}"/>
              </a:ext>
            </a:extLst>
          </p:cNvPr>
          <p:cNvSpPr>
            <a:spLocks noGrp="1"/>
          </p:cNvSpPr>
          <p:nvPr>
            <p:ph type="sldNum" sz="quarter" idx="12"/>
          </p:nvPr>
        </p:nvSpPr>
        <p:spPr/>
        <p:txBody>
          <a:bodyPr/>
          <a:lstStyle/>
          <a:p>
            <a:fld id="{70C6E6E3-0EB9-4659-BAB4-93F73962D3E0}" type="slidenum">
              <a:rPr lang="en-US" b="1" smtClean="0">
                <a:solidFill>
                  <a:schemeClr val="tx1"/>
                </a:solidFill>
              </a:rPr>
              <a:t>7</a:t>
            </a:fld>
            <a:endParaRPr lang="en-US" b="1" dirty="0">
              <a:solidFill>
                <a:schemeClr val="tx1"/>
              </a:solidFill>
            </a:endParaRPr>
          </a:p>
        </p:txBody>
      </p:sp>
      <p:pic>
        <p:nvPicPr>
          <p:cNvPr id="5" name="Picture 4">
            <a:extLst>
              <a:ext uri="{FF2B5EF4-FFF2-40B4-BE49-F238E27FC236}">
                <a16:creationId xmlns:a16="http://schemas.microsoft.com/office/drawing/2014/main" id="{C62CB47D-D6BC-51E5-07CC-CB9A56947292}"/>
              </a:ext>
            </a:extLst>
          </p:cNvPr>
          <p:cNvPicPr>
            <a:picLocks noChangeAspect="1"/>
          </p:cNvPicPr>
          <p:nvPr/>
        </p:nvPicPr>
        <p:blipFill>
          <a:blip r:embed="rId3"/>
          <a:stretch>
            <a:fillRect/>
          </a:stretch>
        </p:blipFill>
        <p:spPr>
          <a:xfrm>
            <a:off x="1454747" y="2222900"/>
            <a:ext cx="9282506" cy="3359294"/>
          </a:xfrm>
          <a:prstGeom prst="rect">
            <a:avLst/>
          </a:prstGeom>
        </p:spPr>
      </p:pic>
      <p:sp>
        <p:nvSpPr>
          <p:cNvPr id="6" name="TextBox 5">
            <a:extLst>
              <a:ext uri="{FF2B5EF4-FFF2-40B4-BE49-F238E27FC236}">
                <a16:creationId xmlns:a16="http://schemas.microsoft.com/office/drawing/2014/main" id="{F6859C0A-2995-2973-37B6-A0B47FCD6C0F}"/>
              </a:ext>
            </a:extLst>
          </p:cNvPr>
          <p:cNvSpPr txBox="1"/>
          <p:nvPr/>
        </p:nvSpPr>
        <p:spPr>
          <a:xfrm>
            <a:off x="838200" y="6361762"/>
            <a:ext cx="3416641" cy="307777"/>
          </a:xfrm>
          <a:prstGeom prst="rect">
            <a:avLst/>
          </a:prstGeom>
          <a:noFill/>
        </p:spPr>
        <p:txBody>
          <a:bodyPr wrap="none" rtlCol="0">
            <a:spAutoFit/>
          </a:bodyPr>
          <a:lstStyle/>
          <a:p>
            <a:r>
              <a:rPr lang="en-US" sz="1400" dirty="0"/>
              <a:t>Constantin &amp; Barrett, 2014, Atmos. Environ.</a:t>
            </a:r>
          </a:p>
        </p:txBody>
      </p:sp>
      <p:sp>
        <p:nvSpPr>
          <p:cNvPr id="7" name="Content Placeholder 2">
            <a:extLst>
              <a:ext uri="{FF2B5EF4-FFF2-40B4-BE49-F238E27FC236}">
                <a16:creationId xmlns:a16="http://schemas.microsoft.com/office/drawing/2014/main" id="{40582D5A-5890-B8E1-ED82-A41843CE1A3A}"/>
              </a:ext>
            </a:extLst>
          </p:cNvPr>
          <p:cNvSpPr txBox="1">
            <a:spLocks/>
          </p:cNvSpPr>
          <p:nvPr/>
        </p:nvSpPr>
        <p:spPr>
          <a:xfrm>
            <a:off x="999309" y="5489008"/>
            <a:ext cx="10515600" cy="960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cs typeface="Verdana" panose="020B0604030504040204" pitchFamily="34" charset="0"/>
              </a:rPr>
              <a:t>Average monthly sensitivities of ground level O</a:t>
            </a:r>
            <a:r>
              <a:rPr lang="en-US" baseline="-25000" dirty="0">
                <a:latin typeface="Verdana" panose="020B0604030504040204" pitchFamily="34" charset="0"/>
                <a:ea typeface="Verdana" panose="020B0604030504040204" pitchFamily="34" charset="0"/>
                <a:cs typeface="Verdana" panose="020B0604030504040204" pitchFamily="34" charset="0"/>
              </a:rPr>
              <a:t>3</a:t>
            </a:r>
            <a:r>
              <a:rPr lang="en-US" dirty="0">
                <a:latin typeface="Verdana" panose="020B0604030504040204" pitchFamily="34" charset="0"/>
                <a:ea typeface="Verdana" panose="020B0604030504040204" pitchFamily="34" charset="0"/>
                <a:cs typeface="Verdana" panose="020B0604030504040204" pitchFamily="34" charset="0"/>
              </a:rPr>
              <a:t> with respect to 1kg of NO</a:t>
            </a:r>
            <a:r>
              <a:rPr lang="en-US" baseline="-25000" dirty="0">
                <a:latin typeface="Verdana" panose="020B0604030504040204" pitchFamily="34" charset="0"/>
                <a:ea typeface="Verdana" panose="020B0604030504040204" pitchFamily="34" charset="0"/>
                <a:cs typeface="Verdana" panose="020B0604030504040204" pitchFamily="34" charset="0"/>
              </a:rPr>
              <a:t>x</a:t>
            </a:r>
            <a:r>
              <a:rPr lang="en-US" dirty="0">
                <a:latin typeface="Verdana" panose="020B0604030504040204" pitchFamily="34" charset="0"/>
                <a:ea typeface="Verdana" panose="020B0604030504040204" pitchFamily="34" charset="0"/>
                <a:cs typeface="Verdana" panose="020B0604030504040204" pitchFamily="34" charset="0"/>
              </a:rPr>
              <a:t> emission (ppb kg</a:t>
            </a:r>
            <a:r>
              <a:rPr lang="en-US" baseline="30000" dirty="0">
                <a:latin typeface="Verdana" panose="020B0604030504040204" pitchFamily="34" charset="0"/>
                <a:ea typeface="Verdana" panose="020B0604030504040204" pitchFamily="34" charset="0"/>
                <a:cs typeface="Verdana" panose="020B0604030504040204" pitchFamily="34" charset="0"/>
              </a:rPr>
              <a:t>-1</a:t>
            </a:r>
            <a:r>
              <a:rPr lang="en-US" dirty="0">
                <a:latin typeface="Verdana" panose="020B0604030504040204" pitchFamily="34" charset="0"/>
                <a:ea typeface="Verdana" panose="020B0604030504040204" pitchFamily="34" charset="0"/>
                <a:cs typeface="Verdana" panose="020B0604030504040204" pitchFamily="34" charset="0"/>
              </a:rPr>
              <a:t>) </a:t>
            </a:r>
            <a:endParaRPr lang="en-US" baseline="30000" dirty="0">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2">
            <a:extLst>
              <a:ext uri="{FF2B5EF4-FFF2-40B4-BE49-F238E27FC236}">
                <a16:creationId xmlns:a16="http://schemas.microsoft.com/office/drawing/2014/main" id="{20B2A4AE-5D34-B6AE-4A26-A346F4E092E5}"/>
              </a:ext>
            </a:extLst>
          </p:cNvPr>
          <p:cNvSpPr txBox="1">
            <a:spLocks/>
          </p:cNvSpPr>
          <p:nvPr/>
        </p:nvSpPr>
        <p:spPr>
          <a:xfrm>
            <a:off x="7152459" y="1801846"/>
            <a:ext cx="3107871" cy="4021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Numerically Exact</a:t>
            </a:r>
          </a:p>
        </p:txBody>
      </p:sp>
    </p:spTree>
    <p:extLst>
      <p:ext uri="{BB962C8B-B14F-4D97-AF65-F5344CB8AC3E}">
        <p14:creationId xmlns:p14="http://schemas.microsoft.com/office/powerpoint/2010/main" val="404408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A97E-BE18-E95F-8A9B-F1908783B58A}"/>
              </a:ext>
            </a:extLst>
          </p:cNvPr>
          <p:cNvSpPr>
            <a:spLocks noGrp="1"/>
          </p:cNvSpPr>
          <p:nvPr>
            <p:ph type="title"/>
          </p:nvPr>
        </p:nvSpPr>
        <p:spPr/>
        <p:txBody>
          <a:bodyPr>
            <a:normAutofit/>
          </a:bodyPr>
          <a:lstStyle/>
          <a:p>
            <a:r>
              <a:rPr lang="en-US" sz="2300" b="1" dirty="0"/>
              <a:t>The decoupled direct method and adjoint method are difficult to update along with model </a:t>
            </a:r>
          </a:p>
        </p:txBody>
      </p:sp>
      <p:sp>
        <p:nvSpPr>
          <p:cNvPr id="3" name="Content Placeholder 2">
            <a:extLst>
              <a:ext uri="{FF2B5EF4-FFF2-40B4-BE49-F238E27FC236}">
                <a16:creationId xmlns:a16="http://schemas.microsoft.com/office/drawing/2014/main" id="{7CB99947-EEA6-DDDB-AC5E-C7A44C7A1A30}"/>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Both the decoupled direct method and the adjoint method can compute the sensitivities without truncation and subtractive cancellation errors. </a:t>
            </a:r>
          </a:p>
          <a:p>
            <a:r>
              <a:rPr lang="en-US" dirty="0">
                <a:latin typeface="Verdana" panose="020B0604030504040204" pitchFamily="34" charset="0"/>
                <a:ea typeface="Verdana" panose="020B0604030504040204" pitchFamily="34" charset="0"/>
                <a:cs typeface="Verdana" panose="020B0604030504040204" pitchFamily="34" charset="0"/>
              </a:rPr>
              <a:t>They are difficult to develop and update when the model is updated because we might need to write new sensitivity equations.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The </a:t>
            </a:r>
            <a:r>
              <a:rPr lang="en-US" dirty="0" err="1">
                <a:latin typeface="Verdana" panose="020B0604030504040204" pitchFamily="34" charset="0"/>
                <a:ea typeface="Verdana" panose="020B0604030504040204" pitchFamily="34" charset="0"/>
                <a:cs typeface="Verdana" panose="020B0604030504040204" pitchFamily="34" charset="0"/>
              </a:rPr>
              <a:t>hyperdual</a:t>
            </a:r>
            <a:r>
              <a:rPr lang="en-US" dirty="0">
                <a:latin typeface="Verdana" panose="020B0604030504040204" pitchFamily="34" charset="0"/>
                <a:ea typeface="Verdana" panose="020B0604030504040204" pitchFamily="34" charset="0"/>
                <a:cs typeface="Verdana" panose="020B0604030504040204" pitchFamily="34" charset="0"/>
              </a:rPr>
              <a:t>-step method will be very easy to update compared with these two methods. </a:t>
            </a:r>
          </a:p>
        </p:txBody>
      </p:sp>
      <p:sp>
        <p:nvSpPr>
          <p:cNvPr id="4" name="Slide Number Placeholder 3">
            <a:extLst>
              <a:ext uri="{FF2B5EF4-FFF2-40B4-BE49-F238E27FC236}">
                <a16:creationId xmlns:a16="http://schemas.microsoft.com/office/drawing/2014/main" id="{E64CA860-11FF-7C24-7B7C-658A58165B66}"/>
              </a:ext>
            </a:extLst>
          </p:cNvPr>
          <p:cNvSpPr>
            <a:spLocks noGrp="1"/>
          </p:cNvSpPr>
          <p:nvPr>
            <p:ph type="sldNum" sz="quarter" idx="12"/>
          </p:nvPr>
        </p:nvSpPr>
        <p:spPr/>
        <p:txBody>
          <a:bodyPr/>
          <a:lstStyle/>
          <a:p>
            <a:fld id="{70C6E6E3-0EB9-4659-BAB4-93F73962D3E0}" type="slidenum">
              <a:rPr lang="en-US" b="1" smtClean="0">
                <a:solidFill>
                  <a:schemeClr val="tx1"/>
                </a:solidFill>
              </a:rPr>
              <a:t>8</a:t>
            </a:fld>
            <a:endParaRPr lang="en-US" b="1" dirty="0">
              <a:solidFill>
                <a:schemeClr val="tx1"/>
              </a:solidFill>
            </a:endParaRPr>
          </a:p>
        </p:txBody>
      </p:sp>
    </p:spTree>
    <p:extLst>
      <p:ext uri="{BB962C8B-B14F-4D97-AF65-F5344CB8AC3E}">
        <p14:creationId xmlns:p14="http://schemas.microsoft.com/office/powerpoint/2010/main" val="34024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6C08-D585-CEAF-A9E4-2F9341CD5B9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C1466F4-D93B-13E2-FE99-7CBDB67AC20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E8BD57E-2CDD-6780-C7AD-014D11936D53}"/>
              </a:ext>
            </a:extLst>
          </p:cNvPr>
          <p:cNvSpPr>
            <a:spLocks noGrp="1"/>
          </p:cNvSpPr>
          <p:nvPr>
            <p:ph type="sldNum" sz="quarter" idx="12"/>
          </p:nvPr>
        </p:nvSpPr>
        <p:spPr/>
        <p:txBody>
          <a:bodyPr/>
          <a:lstStyle/>
          <a:p>
            <a:fld id="{70C6E6E3-0EB9-4659-BAB4-93F73962D3E0}" type="slidenum">
              <a:rPr lang="en-US" b="1" smtClean="0">
                <a:solidFill>
                  <a:schemeClr val="tx1"/>
                </a:solidFill>
              </a:rPr>
              <a:t>9</a:t>
            </a:fld>
            <a:endParaRPr lang="en-US" b="1" dirty="0">
              <a:solidFill>
                <a:schemeClr val="tx1"/>
              </a:solidFill>
            </a:endParaRPr>
          </a:p>
        </p:txBody>
      </p:sp>
      <p:sp>
        <p:nvSpPr>
          <p:cNvPr id="5" name="Title 1">
            <a:extLst>
              <a:ext uri="{FF2B5EF4-FFF2-40B4-BE49-F238E27FC236}">
                <a16:creationId xmlns:a16="http://schemas.microsoft.com/office/drawing/2014/main" id="{84C3A9BD-72EC-F2C2-80D2-6560F79653AF}"/>
              </a:ext>
            </a:extLst>
          </p:cNvPr>
          <p:cNvSpPr txBox="1">
            <a:spLocks/>
          </p:cNvSpPr>
          <p:nvPr/>
        </p:nvSpPr>
        <p:spPr>
          <a:xfrm>
            <a:off x="634448" y="2766218"/>
            <a:ext cx="109231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2800" b="1" dirty="0">
                <a:latin typeface="Verdana" panose="020B0604030504040204" pitchFamily="34" charset="0"/>
                <a:ea typeface="Verdana" panose="020B0604030504040204" pitchFamily="34" charset="0"/>
                <a:cs typeface="Verdana" panose="020B0604030504040204" pitchFamily="34" charset="0"/>
              </a:rPr>
              <a:t>The </a:t>
            </a:r>
            <a:r>
              <a:rPr lang="en-US" sz="2800" b="1" dirty="0" err="1">
                <a:latin typeface="Verdana" panose="020B0604030504040204" pitchFamily="34" charset="0"/>
                <a:ea typeface="Verdana" panose="020B0604030504040204" pitchFamily="34" charset="0"/>
                <a:cs typeface="Verdana" panose="020B0604030504040204" pitchFamily="34" charset="0"/>
              </a:rPr>
              <a:t>hyperdual</a:t>
            </a:r>
            <a:r>
              <a:rPr lang="en-US" sz="2800" b="1" dirty="0">
                <a:latin typeface="Verdana" panose="020B0604030504040204" pitchFamily="34" charset="0"/>
                <a:ea typeface="Verdana" panose="020B0604030504040204" pitchFamily="34" charset="0"/>
                <a:cs typeface="Verdana" panose="020B0604030504040204" pitchFamily="34" charset="0"/>
              </a:rPr>
              <a:t>-step method and its implementation in CMAQv5.3.2</a:t>
            </a:r>
          </a:p>
          <a:p>
            <a:pPr algn="ct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182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 id="{F0CC3D4A-BD92-D644-9642-FA0F82172B58}" vid="{B5D02348-6EF2-5145-BD87-F9E9227FE1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31110</TotalTime>
  <Words>3084</Words>
  <Application>Microsoft Macintosh PowerPoint</Application>
  <PresentationFormat>Widescreen</PresentationFormat>
  <Paragraphs>373</Paragraphs>
  <Slides>34</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YouTube Sans</vt:lpstr>
      <vt:lpstr>Arial</vt:lpstr>
      <vt:lpstr>Calibri</vt:lpstr>
      <vt:lpstr>Helvetica</vt:lpstr>
      <vt:lpstr>Verdana</vt:lpstr>
      <vt:lpstr>Office Theme</vt:lpstr>
      <vt:lpstr>CMAQv5.3-hyd: a novel model to compute numerically exact first- and second-order sensitivities in CMAQ  </vt:lpstr>
      <vt:lpstr>Outline</vt:lpstr>
      <vt:lpstr>PowerPoint Presentation</vt:lpstr>
      <vt:lpstr>Sensitivity analysis is used to evaluate relationships between output and input variables</vt:lpstr>
      <vt:lpstr>How do we estimate these partial derivatives?</vt:lpstr>
      <vt:lpstr>Finite difference method suffers from truncation and subtractive cancellation errors</vt:lpstr>
      <vt:lpstr>Finite difference method suffers from truncation and subtractive cancellation errors</vt:lpstr>
      <vt:lpstr>The decoupled direct method and adjoint method are difficult to update along with model </vt:lpstr>
      <vt:lpstr>PowerPoint Presentation</vt:lpstr>
      <vt:lpstr>Hyperdual numbers and the hyperdual-step method provide an alternative way of computing derivatives</vt:lpstr>
      <vt:lpstr>Implementation of the hyperdual-step method in CMAQ</vt:lpstr>
      <vt:lpstr>Implementation of the hyperdual-step method in CMAQ</vt:lpstr>
      <vt:lpstr>Implementation of the hyperdual-step method in CMAQ</vt:lpstr>
      <vt:lpstr>Implementation of the hyperdual-step method in CMAQ</vt:lpstr>
      <vt:lpstr>Hyperdual numbers and the hyperdual-step method provide an alternative way of computing derivatives</vt:lpstr>
      <vt:lpstr>Hyperdual numbers and the hyperdual-step method provide an alternative way of computing derivatives</vt:lpstr>
      <vt:lpstr>Hyperdual numbers and the hyperdual-step method provide an alternative way of computing derivatives</vt:lpstr>
      <vt:lpstr>PowerPoint Presentation</vt:lpstr>
      <vt:lpstr>PowerPoint Presentation</vt:lpstr>
      <vt:lpstr>Semi-normalized sensitivities are calculated </vt:lpstr>
      <vt:lpstr>Maps of Monoterpene concentrations in the normal and hyperdual runs</vt:lpstr>
      <vt:lpstr>One-to-one plot of averaged 24-hour sensitivities for AMT concentration to TERP emission. </vt:lpstr>
      <vt:lpstr>Maps of averaged 24-hour first-order sensitivities for AMT concentration to TERP emission. </vt:lpstr>
      <vt:lpstr>Maps of averaged 24-hour second-order sensitivities for AMT concentration to TERP emission. </vt:lpstr>
      <vt:lpstr>Semi-normalized cross sensitivity for AMTNO3J with respect to monoterpene and NO+NO2 emission Tian</vt:lpstr>
      <vt:lpstr>Conclusion and Future direction</vt:lpstr>
      <vt:lpstr>References</vt:lpstr>
      <vt:lpstr>New BSOA formation mechanisms were added to CMAQv5.3.2</vt:lpstr>
      <vt:lpstr>Example run: Aerosol photoxidation and semivolatile monoterpene nitrate aerosol products in the Southeast US</vt:lpstr>
      <vt:lpstr>New BSOA formation mechanisms were added to CMAQv5.3.2</vt:lpstr>
      <vt:lpstr>Hyperdual numbers and the hyperdual-step method provide an alternative way of computing derivatives</vt:lpstr>
      <vt:lpstr>Hyperdual numbers and the hyperdual-step method provide an alternative way of computing derivatives</vt:lpstr>
      <vt:lpstr>Hyperdual numbers and the hyperdual-step method provide an alternative way of computing derivatives</vt:lpstr>
      <vt:lpstr>Several steps are required to apply the hyperdual-step method to CTMs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Sensitivities of Secondary Organic Aerosols with Respect to Their Precursor Emissions using a Column Model Version of CMAQ-hyd  </dc:title>
  <dc:creator>Liu,Ed</dc:creator>
  <cp:lastModifiedBy>Liu,Ed</cp:lastModifiedBy>
  <cp:revision>122</cp:revision>
  <dcterms:created xsi:type="dcterms:W3CDTF">2022-06-04T19:39:23Z</dcterms:created>
  <dcterms:modified xsi:type="dcterms:W3CDTF">2022-10-19T11:59:34Z</dcterms:modified>
</cp:coreProperties>
</file>