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8" r:id="rId1"/>
    <p:sldMasterId id="2147483690" r:id="rId2"/>
  </p:sldMasterIdLst>
  <p:notesMasterIdLst>
    <p:notesMasterId r:id="rId22"/>
  </p:notesMasterIdLst>
  <p:handoutMasterIdLst>
    <p:handoutMasterId r:id="rId23"/>
  </p:handoutMasterIdLst>
  <p:sldIdLst>
    <p:sldId id="297" r:id="rId3"/>
    <p:sldId id="298" r:id="rId4"/>
    <p:sldId id="263" r:id="rId5"/>
    <p:sldId id="305" r:id="rId6"/>
    <p:sldId id="294" r:id="rId7"/>
    <p:sldId id="299" r:id="rId8"/>
    <p:sldId id="301" r:id="rId9"/>
    <p:sldId id="302" r:id="rId10"/>
    <p:sldId id="303" r:id="rId11"/>
    <p:sldId id="306" r:id="rId12"/>
    <p:sldId id="304" r:id="rId13"/>
    <p:sldId id="308" r:id="rId14"/>
    <p:sldId id="309" r:id="rId15"/>
    <p:sldId id="310" r:id="rId16"/>
    <p:sldId id="311" r:id="rId17"/>
    <p:sldId id="312" r:id="rId18"/>
    <p:sldId id="313" r:id="rId19"/>
    <p:sldId id="314" r:id="rId20"/>
    <p:sldId id="296" r:id="rId21"/>
  </p:sldIdLst>
  <p:sldSz cx="9144000" cy="6858000" type="screen4x3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FF"/>
    <a:srgbClr val="003399"/>
    <a:srgbClr val="0066FF"/>
    <a:srgbClr val="3333FF"/>
    <a:srgbClr val="0000FF"/>
    <a:srgbClr val="0000CC"/>
    <a:srgbClr val="33CC33"/>
    <a:srgbClr val="FF66FF"/>
    <a:srgbClr val="CC00FF"/>
    <a:srgbClr val="1E39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77" autoAdjust="0"/>
    <p:restoredTop sz="95085" autoAdjust="0"/>
  </p:normalViewPr>
  <p:slideViewPr>
    <p:cSldViewPr snapToGrid="0" snapToObjects="1">
      <p:cViewPr varScale="1">
        <p:scale>
          <a:sx n="111" d="100"/>
          <a:sy n="111" d="100"/>
        </p:scale>
        <p:origin x="720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2" d="100"/>
          <a:sy n="82" d="100"/>
        </p:scale>
        <p:origin x="3372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malvarad\Documents\Deliverables\P2304.15_EGU_SCICHEM\Mexico_2016_point_20191209_27may2020_v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malvarad\Documents\Deliverables\P2304.15_EGU_SCICHEM\Mexico_2016_point_20191209_27may2020_v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Hourly Temporal Profiles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9430446194225724E-2"/>
          <c:y val="0.17168999708369789"/>
          <c:w val="0.87123622047244098"/>
          <c:h val="0.72094889180519106"/>
        </c:manualLayout>
      </c:layout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TCEQ_sites!$B$103:$Y$103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xVal>
          <c:yVal>
            <c:numRef>
              <c:f>TCEQ_sites!$B$104:$Y$104</c:f>
              <c:numCache>
                <c:formatCode>General</c:formatCode>
                <c:ptCount val="24"/>
                <c:pt idx="0">
                  <c:v>3.2406481296299999E-2</c:v>
                </c:pt>
                <c:pt idx="1">
                  <c:v>3.00060012002E-2</c:v>
                </c:pt>
                <c:pt idx="2">
                  <c:v>2.8805761152199998E-2</c:v>
                </c:pt>
                <c:pt idx="3">
                  <c:v>2.8405681136200001E-2</c:v>
                </c:pt>
                <c:pt idx="4">
                  <c:v>2.9205841168199999E-2</c:v>
                </c:pt>
                <c:pt idx="5">
                  <c:v>3.1606321264299998E-2</c:v>
                </c:pt>
                <c:pt idx="6">
                  <c:v>3.5407081416300001E-2</c:v>
                </c:pt>
                <c:pt idx="7">
                  <c:v>4.0308061612300002E-2</c:v>
                </c:pt>
                <c:pt idx="8">
                  <c:v>4.3308661732299997E-2</c:v>
                </c:pt>
                <c:pt idx="9">
                  <c:v>4.5709141828400003E-2</c:v>
                </c:pt>
                <c:pt idx="10">
                  <c:v>4.7809561912400003E-2</c:v>
                </c:pt>
                <c:pt idx="11">
                  <c:v>4.8609721944399997E-2</c:v>
                </c:pt>
                <c:pt idx="12">
                  <c:v>4.9409881976399998E-2</c:v>
                </c:pt>
                <c:pt idx="13">
                  <c:v>4.9709941988400001E-2</c:v>
                </c:pt>
                <c:pt idx="14">
                  <c:v>5.0110022004399998E-2</c:v>
                </c:pt>
                <c:pt idx="15">
                  <c:v>5.0010002000399997E-2</c:v>
                </c:pt>
                <c:pt idx="16">
                  <c:v>4.9709941988400001E-2</c:v>
                </c:pt>
                <c:pt idx="17">
                  <c:v>4.89097819564E-2</c:v>
                </c:pt>
                <c:pt idx="18">
                  <c:v>4.7709541908400002E-2</c:v>
                </c:pt>
                <c:pt idx="19">
                  <c:v>4.7309461892399998E-2</c:v>
                </c:pt>
                <c:pt idx="20">
                  <c:v>4.6609321864399998E-2</c:v>
                </c:pt>
                <c:pt idx="21">
                  <c:v>4.40088017604E-2</c:v>
                </c:pt>
                <c:pt idx="22">
                  <c:v>3.9707941588300003E-2</c:v>
                </c:pt>
                <c:pt idx="23">
                  <c:v>3.5207041408299999E-2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DEF2-5443-958C-1FD8EE9C8A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09719119"/>
        <c:axId val="690391072"/>
      </c:scatterChart>
      <c:valAx>
        <c:axId val="15097191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0391072"/>
        <c:crosses val="autoZero"/>
        <c:crossBetween val="midCat"/>
      </c:valAx>
      <c:valAx>
        <c:axId val="6903910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09719119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Weekly</a:t>
            </a:r>
            <a:r>
              <a:rPr lang="en-US" baseline="0"/>
              <a:t> Temporal Profiles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multiLvlStrRef>
              <c:f>TCEQ_sites!$E$106:$K$107</c:f>
              <c:multiLvlStrCache>
                <c:ptCount val="7"/>
                <c:lvl>
                  <c:pt idx="0">
                    <c:v>5-Aug</c:v>
                  </c:pt>
                  <c:pt idx="1">
                    <c:v>6-Aug</c:v>
                  </c:pt>
                  <c:pt idx="2">
                    <c:v>7-Aug</c:v>
                  </c:pt>
                  <c:pt idx="3">
                    <c:v>8-Aug</c:v>
                  </c:pt>
                  <c:pt idx="4">
                    <c:v>9-Aug</c:v>
                  </c:pt>
                  <c:pt idx="5">
                    <c:v>10-Aug</c:v>
                  </c:pt>
                  <c:pt idx="6">
                    <c:v>11-Aug</c:v>
                  </c:pt>
                </c:lvl>
                <c:lvl>
                  <c:pt idx="0">
                    <c:v>M</c:v>
                  </c:pt>
                  <c:pt idx="1">
                    <c:v>T</c:v>
                  </c:pt>
                  <c:pt idx="2">
                    <c:v>W</c:v>
                  </c:pt>
                  <c:pt idx="3">
                    <c:v>Th</c:v>
                  </c:pt>
                  <c:pt idx="4">
                    <c:v>F</c:v>
                  </c:pt>
                  <c:pt idx="5">
                    <c:v>Sat</c:v>
                  </c:pt>
                  <c:pt idx="6">
                    <c:v>Sun</c:v>
                  </c:pt>
                </c:lvl>
              </c:multiLvlStrCache>
            </c:multiLvlStrRef>
          </c:cat>
          <c:val>
            <c:numRef>
              <c:f>TCEQ_sites!$E$108:$K$108</c:f>
              <c:numCache>
                <c:formatCode>General</c:formatCode>
                <c:ptCount val="7"/>
                <c:pt idx="0">
                  <c:v>0.147147147147</c:v>
                </c:pt>
                <c:pt idx="1">
                  <c:v>0.147147147147</c:v>
                </c:pt>
                <c:pt idx="2">
                  <c:v>0.147147147147</c:v>
                </c:pt>
                <c:pt idx="3">
                  <c:v>0.147147147147</c:v>
                </c:pt>
                <c:pt idx="4">
                  <c:v>0.147147147147</c:v>
                </c:pt>
                <c:pt idx="5">
                  <c:v>0.135135135135</c:v>
                </c:pt>
                <c:pt idx="6">
                  <c:v>0.12912912912899999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91D-914D-AEA3-C33F637766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46903296"/>
        <c:axId val="746904944"/>
      </c:lineChart>
      <c:catAx>
        <c:axId val="746903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6904944"/>
        <c:crosses val="autoZero"/>
        <c:auto val="1"/>
        <c:lblAlgn val="ctr"/>
        <c:lblOffset val="100"/>
        <c:noMultiLvlLbl val="0"/>
      </c:catAx>
      <c:valAx>
        <c:axId val="7469049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69032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169920" cy="480060"/>
          </a:xfrm>
          <a:prstGeom prst="rect">
            <a:avLst/>
          </a:prstGeom>
        </p:spPr>
        <p:txBody>
          <a:bodyPr vert="horz" lIns="96655" tIns="48327" rIns="96655" bIns="4832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2"/>
            <a:ext cx="3169920" cy="480060"/>
          </a:xfrm>
          <a:prstGeom prst="rect">
            <a:avLst/>
          </a:prstGeom>
        </p:spPr>
        <p:txBody>
          <a:bodyPr vert="horz" lIns="96655" tIns="48327" rIns="96655" bIns="48327" rtlCol="0"/>
          <a:lstStyle>
            <a:lvl1pPr algn="r">
              <a:defRPr sz="1200"/>
            </a:lvl1pPr>
          </a:lstStyle>
          <a:p>
            <a:fld id="{7E063358-16DD-D54A-9389-AD3EE82C1C69}" type="datetime1">
              <a:rPr lang="en-US" smtClean="0"/>
              <a:pPr/>
              <a:t>10/17/22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5"/>
            <a:ext cx="3169920" cy="480060"/>
          </a:xfrm>
          <a:prstGeom prst="rect">
            <a:avLst/>
          </a:prstGeom>
        </p:spPr>
        <p:txBody>
          <a:bodyPr vert="horz" lIns="96655" tIns="48327" rIns="96655" bIns="4832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5"/>
            <a:ext cx="3169920" cy="480060"/>
          </a:xfrm>
          <a:prstGeom prst="rect">
            <a:avLst/>
          </a:prstGeom>
        </p:spPr>
        <p:txBody>
          <a:bodyPr vert="horz" lIns="96655" tIns="48327" rIns="96655" bIns="48327" rtlCol="0" anchor="b"/>
          <a:lstStyle>
            <a:lvl1pPr algn="r">
              <a:defRPr sz="1200"/>
            </a:lvl1pPr>
          </a:lstStyle>
          <a:p>
            <a:fld id="{537F650C-FC29-B34D-9090-D38745CAC88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906367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169920" cy="480060"/>
          </a:xfrm>
          <a:prstGeom prst="rect">
            <a:avLst/>
          </a:prstGeom>
        </p:spPr>
        <p:txBody>
          <a:bodyPr vert="horz" lIns="96655" tIns="48327" rIns="96655" bIns="4832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2"/>
            <a:ext cx="3169920" cy="480060"/>
          </a:xfrm>
          <a:prstGeom prst="rect">
            <a:avLst/>
          </a:prstGeom>
        </p:spPr>
        <p:txBody>
          <a:bodyPr vert="horz" lIns="96655" tIns="48327" rIns="96655" bIns="48327" rtlCol="0"/>
          <a:lstStyle>
            <a:lvl1pPr algn="r">
              <a:defRPr sz="1200"/>
            </a:lvl1pPr>
          </a:lstStyle>
          <a:p>
            <a:fld id="{164BB54F-1679-1E4C-B106-70A9DBD3EF54}" type="datetime1">
              <a:rPr lang="en-US" smtClean="0"/>
              <a:pPr/>
              <a:t>10/17/22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5" tIns="48327" rIns="96655" bIns="4832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2"/>
            <a:ext cx="5852160" cy="4320540"/>
          </a:xfrm>
          <a:prstGeom prst="rect">
            <a:avLst/>
          </a:prstGeom>
        </p:spPr>
        <p:txBody>
          <a:bodyPr vert="horz" lIns="96655" tIns="48327" rIns="96655" bIns="4832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0" cy="480060"/>
          </a:xfrm>
          <a:prstGeom prst="rect">
            <a:avLst/>
          </a:prstGeom>
        </p:spPr>
        <p:txBody>
          <a:bodyPr vert="horz" lIns="96655" tIns="48327" rIns="96655" bIns="4832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5"/>
            <a:ext cx="3169920" cy="480060"/>
          </a:xfrm>
          <a:prstGeom prst="rect">
            <a:avLst/>
          </a:prstGeom>
        </p:spPr>
        <p:txBody>
          <a:bodyPr vert="horz" lIns="96655" tIns="48327" rIns="96655" bIns="48327" rtlCol="0" anchor="b"/>
          <a:lstStyle>
            <a:lvl1pPr algn="r">
              <a:defRPr sz="1200"/>
            </a:lvl1pPr>
          </a:lstStyle>
          <a:p>
            <a:fld id="{E662BC02-158A-E748-AADE-9FBB1E4D5C1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392300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2BC02-158A-E748-AADE-9FBB1E4D5C18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7615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35F94-B76E-4C4F-9CC1-16C116738A31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315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01754" y="685800"/>
            <a:ext cx="8600457" cy="302580"/>
          </a:xfrm>
        </p:spPr>
        <p:txBody>
          <a:bodyPr wrap="square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01753" y="1234440"/>
            <a:ext cx="8600458" cy="5101270"/>
          </a:xfrm>
        </p:spPr>
        <p:txBody>
          <a:bodyPr wrap="square"/>
          <a:lstStyle>
            <a:lvl1pPr>
              <a:buClr>
                <a:srgbClr val="006BA6"/>
              </a:buClr>
              <a:defRPr>
                <a:solidFill>
                  <a:schemeClr val="tx1"/>
                </a:solidFill>
              </a:defRPr>
            </a:lvl1pPr>
            <a:lvl2pPr>
              <a:buClr>
                <a:srgbClr val="006BA6"/>
              </a:buClr>
              <a:defRPr>
                <a:solidFill>
                  <a:schemeClr val="tx1"/>
                </a:solidFill>
              </a:defRPr>
            </a:lvl2pPr>
            <a:lvl3pPr>
              <a:buClr>
                <a:srgbClr val="006BA6"/>
              </a:buClr>
              <a:defRPr>
                <a:solidFill>
                  <a:schemeClr val="tx1"/>
                </a:solidFill>
              </a:defRPr>
            </a:lvl3pPr>
            <a:lvl4pPr>
              <a:buClr>
                <a:srgbClr val="006BA6"/>
              </a:buClr>
              <a:defRPr>
                <a:solidFill>
                  <a:schemeClr val="tx1"/>
                </a:solidFill>
              </a:defRPr>
            </a:lvl4pPr>
            <a:lvl5pPr>
              <a:buClr>
                <a:srgbClr val="006BA6"/>
              </a:buClr>
              <a:defRPr>
                <a:solidFill>
                  <a:schemeClr val="tx1"/>
                </a:solidFill>
              </a:defRPr>
            </a:lvl5pPr>
            <a:lvl6pPr>
              <a:buClr>
                <a:srgbClr val="007FB5"/>
              </a:buClr>
              <a:defRPr>
                <a:solidFill>
                  <a:schemeClr val="tx1"/>
                </a:solidFill>
              </a:defRPr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279267" y="100584"/>
            <a:ext cx="3724275" cy="238760"/>
          </a:xfrm>
        </p:spPr>
        <p:txBody>
          <a:bodyPr/>
          <a:lstStyle>
            <a:lvl1pPr marL="0" indent="0">
              <a:buNone/>
              <a:defRPr sz="1050" b="0">
                <a:solidFill>
                  <a:srgbClr val="00A9E0"/>
                </a:solidFill>
              </a:defRPr>
            </a:lvl1pPr>
          </a:lstStyle>
          <a:p>
            <a:pPr lvl="0"/>
            <a:r>
              <a:rPr lang="en-US" dirty="0"/>
              <a:t>Optional Section Header</a:t>
            </a:r>
          </a:p>
        </p:txBody>
      </p:sp>
    </p:spTree>
    <p:extLst>
      <p:ext uri="{BB962C8B-B14F-4D97-AF65-F5344CB8AC3E}">
        <p14:creationId xmlns:p14="http://schemas.microsoft.com/office/powerpoint/2010/main" val="2170897050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AF4B7-771D-420B-A44A-887D8DE80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0592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AF4B7-771D-420B-A44A-887D8DE80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5772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AF4B7-771D-420B-A44A-887D8DE80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2031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AF4B7-771D-420B-A44A-887D8DE80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6999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AF4B7-771D-420B-A44A-887D8DE80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99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AF4B7-771D-420B-A44A-887D8DE80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6005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AF4B7-771D-420B-A44A-887D8DE80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5740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AF4B7-771D-420B-A44A-887D8DE80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4473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AF4B7-771D-420B-A44A-887D8DE80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016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44601"/>
            <a:ext cx="8686800" cy="4724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805932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AF4B7-771D-420B-A44A-887D8DE80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2486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AF4B7-771D-420B-A44A-887D8DE80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570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rgbClr val="214A8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244601"/>
            <a:ext cx="4267200" cy="4724400"/>
          </a:xfrm>
        </p:spPr>
        <p:txBody>
          <a:bodyPr/>
          <a:lstStyle>
            <a:lvl1pPr>
              <a:lnSpc>
                <a:spcPct val="100000"/>
              </a:lnSpc>
              <a:defRPr sz="2800"/>
            </a:lvl1pPr>
            <a:lvl2pPr>
              <a:lnSpc>
                <a:spcPct val="100000"/>
              </a:lnSpc>
              <a:defRPr sz="2400"/>
            </a:lvl2pPr>
            <a:lvl3pPr>
              <a:lnSpc>
                <a:spcPct val="100000"/>
              </a:lnSpc>
              <a:defRPr sz="20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44601"/>
            <a:ext cx="4267200" cy="4724400"/>
          </a:xfrm>
        </p:spPr>
        <p:txBody>
          <a:bodyPr/>
          <a:lstStyle>
            <a:lvl1pPr>
              <a:lnSpc>
                <a:spcPct val="100000"/>
              </a:lnSpc>
              <a:defRPr sz="2800"/>
            </a:lvl1pPr>
            <a:lvl2pPr>
              <a:lnSpc>
                <a:spcPct val="100000"/>
              </a:lnSpc>
              <a:defRPr sz="2400"/>
            </a:lvl2pPr>
            <a:lvl3pPr>
              <a:lnSpc>
                <a:spcPct val="100000"/>
              </a:lnSpc>
              <a:defRPr sz="20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805932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244600"/>
            <a:ext cx="4268788" cy="930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2174875"/>
            <a:ext cx="4268788" cy="37814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44600"/>
            <a:ext cx="4270375" cy="930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270375" cy="37814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805932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244601"/>
            <a:ext cx="8686800" cy="468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 rot="10800000">
            <a:off x="228600" y="131384"/>
            <a:ext cx="8686800" cy="13138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38000">
                <a:schemeClr val="tx2">
                  <a:lumMod val="60000"/>
                  <a:lumOff val="40000"/>
                </a:schemeClr>
              </a:gs>
              <a:gs pos="75000">
                <a:schemeClr val="accent5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0" cmpd="sng">
            <a:solidFill>
              <a:schemeClr val="bg1"/>
            </a:solidFill>
          </a:ln>
          <a:effectLst>
            <a:glow rad="101600">
              <a:schemeClr val="bg1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1637252" y="6135751"/>
            <a:ext cx="7278148" cy="13138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38000">
                <a:schemeClr val="tx2">
                  <a:lumMod val="60000"/>
                  <a:lumOff val="40000"/>
                </a:schemeClr>
              </a:gs>
              <a:gs pos="75000">
                <a:schemeClr val="accent5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0" cmpd="sng">
            <a:solidFill>
              <a:schemeClr val="bg1"/>
            </a:solidFill>
          </a:ln>
          <a:effectLst>
            <a:glow rad="101600">
              <a:schemeClr val="bg1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805932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8562470" y="6528626"/>
            <a:ext cx="111318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446A246-FCAB-4ACA-9DB9-4A04A8F6D9DB}" type="slidenum">
              <a:rPr lang="en-US" sz="700" smtClean="0">
                <a:solidFill>
                  <a:prstClr val="black"/>
                </a:solidFill>
                <a:latin typeface="Arial"/>
                <a:cs typeface="Arial"/>
              </a:rPr>
              <a:pPr/>
              <a:t>‹#›</a:t>
            </a:fld>
            <a:endParaRPr lang="en-US" sz="7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4ABDE5FC-4718-FF4C-8A30-1149E85429B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228601" y="5930901"/>
            <a:ext cx="1450562" cy="56697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702" r:id="rId10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rgbClr val="214A89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EAF4B7-771D-420B-A44A-887D8DE80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888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 txBox="1">
            <a:spLocks/>
          </p:cNvSpPr>
          <p:nvPr/>
        </p:nvSpPr>
        <p:spPr>
          <a:xfrm>
            <a:off x="685800" y="420917"/>
            <a:ext cx="7772400" cy="1625597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-US" sz="3200" b="1" dirty="0">
                <a:solidFill>
                  <a:srgbClr val="214A89"/>
                </a:solidFill>
                <a:latin typeface="Arial"/>
                <a:cs typeface="Arial"/>
              </a:rPr>
              <a:t>Estimating Mexican EGU Impacts on Ozone in El Paso with SCICHEM</a:t>
            </a:r>
            <a:endParaRPr lang="en-US" sz="3200" dirty="0"/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258679" y="1971313"/>
            <a:ext cx="8626642" cy="1169552"/>
          </a:xfrm>
          <a:prstGeom prst="rect">
            <a:avLst/>
          </a:prstGeom>
        </p:spPr>
        <p:txBody>
          <a:bodyPr vert="horz" lIns="92866" tIns="46434" rIns="92866" bIns="46434" rtlCol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Chase Calkins, Eric Hunt, and Matthew Alvarado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Verisk Atmospheric and Environmental Research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Lexington, MA, USA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8E84B5-852C-41E7-B4F5-C3BDE6E0404E}"/>
              </a:ext>
            </a:extLst>
          </p:cNvPr>
          <p:cNvSpPr txBox="1"/>
          <p:nvPr/>
        </p:nvSpPr>
        <p:spPr>
          <a:xfrm>
            <a:off x="1019408" y="4019631"/>
            <a:ext cx="73098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66FF"/>
                </a:solidFill>
              </a:rPr>
              <a:t>2022 CMAS Conference</a:t>
            </a:r>
          </a:p>
          <a:p>
            <a:pPr algn="ctr"/>
            <a:r>
              <a:rPr lang="en-US" sz="2800" dirty="0">
                <a:solidFill>
                  <a:srgbClr val="0066FF"/>
                </a:solidFill>
              </a:rPr>
              <a:t>18 October 2022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4F68525-5B78-08F6-E092-0517E292EC11}"/>
              </a:ext>
            </a:extLst>
          </p:cNvPr>
          <p:cNvSpPr/>
          <p:nvPr/>
        </p:nvSpPr>
        <p:spPr>
          <a:xfrm>
            <a:off x="464130" y="5199817"/>
            <a:ext cx="7994070" cy="33855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defRPr/>
            </a:pPr>
            <a:r>
              <a:rPr kumimoji="1" lang="en-US" altLang="en-US" sz="1600" i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Times New Roman" panose="02020603050405020304" pitchFamily="18" charset="0"/>
              </a:rPr>
              <a:t>This presentation is based on work supported by the State of Texas through a contract from the Texas Commission on Environmental Quality (TCEQ). The conclusions are the authors’ and do not reflect TCEQ policy.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59"/>
    </mc:Choice>
    <mc:Fallback xmlns="">
      <p:transition spd="slow" advTm="1195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0CCAF75-607C-6AA5-5644-8DF5C08C9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Emission Temporal Profiles</a:t>
            </a:r>
          </a:p>
        </p:txBody>
      </p:sp>
      <p:graphicFrame>
        <p:nvGraphicFramePr>
          <p:cNvPr id="11" name="Chart 10" descr="Daily temporal profile (#33 from the EPA 2016v2 Emission Modeling Platform) used for all sites. The profile has a minimum at 3 AM local time of about 0.028 rising to a maximum of 0.05 at 3 PM. The mid-day peak is slightly wider than the trough.">
            <a:extLst>
              <a:ext uri="{FF2B5EF4-FFF2-40B4-BE49-F238E27FC236}">
                <a16:creationId xmlns:a16="http://schemas.microsoft.com/office/drawing/2014/main" id="{239B3FD0-F915-B709-2CFF-AD28209A3E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51265698"/>
              </p:ext>
            </p:extLst>
          </p:nvPr>
        </p:nvGraphicFramePr>
        <p:xfrm>
          <a:off x="473527" y="1480267"/>
          <a:ext cx="4136570" cy="25458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Chart 11" descr="Weekly temporal profiles for the EGUs. Weekdays have a constant value of 0.147, while Saturday is 0.135 and Sunday 0.128.">
            <a:extLst>
              <a:ext uri="{FF2B5EF4-FFF2-40B4-BE49-F238E27FC236}">
                <a16:creationId xmlns:a16="http://schemas.microsoft.com/office/drawing/2014/main" id="{573A78A9-B4EA-3664-6D2B-904D8AB76F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88986304"/>
              </p:ext>
            </p:extLst>
          </p:nvPr>
        </p:nvGraphicFramePr>
        <p:xfrm>
          <a:off x="4773384" y="1480267"/>
          <a:ext cx="4207329" cy="26542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Rectangle 11">
            <a:extLst>
              <a:ext uri="{FF2B5EF4-FFF2-40B4-BE49-F238E27FC236}">
                <a16:creationId xmlns:a16="http://schemas.microsoft.com/office/drawing/2014/main" id="{5D22DF60-98A3-BC97-D02B-5BBCA80612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57DC3DE3-6744-6D7A-7D1D-C4C9920E22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159965"/>
            <a:ext cx="4229097" cy="705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indent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R="0" lvl="0" indent="95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Figure 1.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 Daily temporal profile (#33 from the EPA 2016v2 Emission Modeling Platform) used for all sites.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6" name="Rectangle 13">
            <a:extLst>
              <a:ext uri="{FF2B5EF4-FFF2-40B4-BE49-F238E27FC236}">
                <a16:creationId xmlns:a16="http://schemas.microsoft.com/office/drawing/2014/main" id="{ACF3BA5F-35EC-174B-BDA9-3D0B2A3CC0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3384" y="4311908"/>
            <a:ext cx="4229097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indent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R="0" lvl="0" indent="95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Figure 2.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 Weekly temporal profile (#8 from the EPA 2016v2 Emission Modeling Platform) used for all sites.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7" name="Rectangle 14">
            <a:extLst>
              <a:ext uri="{FF2B5EF4-FFF2-40B4-BE49-F238E27FC236}">
                <a16:creationId xmlns:a16="http://schemas.microsoft.com/office/drawing/2014/main" id="{8BC47C04-E3D4-37D2-4366-024C2197B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8011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orgia" panose="02040502050405020303" pitchFamily="18" charset="0"/>
                <a:ea typeface="Cambria" panose="02040503050406030204" pitchFamily="18" charset="0"/>
                <a:cs typeface="Arial" panose="020B0604020202020204" pitchFamily="34" charset="0"/>
              </a:rPr>
              <a:t>Figure 3.</a:t>
            </a: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orgia" panose="02040502050405020303" pitchFamily="18" charset="0"/>
                <a:ea typeface="Cambria" panose="02040503050406030204" pitchFamily="18" charset="0"/>
                <a:cs typeface="Arial" panose="020B0604020202020204" pitchFamily="34" charset="0"/>
              </a:rPr>
              <a:t> Monthly Temporal profiles used for each site by SCC code.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0562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8B86702-1F6F-4587-6111-2A7B59EC8A6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6126627"/>
              </p:ext>
            </p:extLst>
          </p:nvPr>
        </p:nvGraphicFramePr>
        <p:xfrm>
          <a:off x="370114" y="2315773"/>
          <a:ext cx="8545286" cy="25175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95196">
                  <a:extLst>
                    <a:ext uri="{9D8B030D-6E8A-4147-A177-3AD203B41FA5}">
                      <a16:colId xmlns:a16="http://schemas.microsoft.com/office/drawing/2014/main" val="1727828253"/>
                    </a:ext>
                  </a:extLst>
                </a:gridCol>
                <a:gridCol w="2092910">
                  <a:extLst>
                    <a:ext uri="{9D8B030D-6E8A-4147-A177-3AD203B41FA5}">
                      <a16:colId xmlns:a16="http://schemas.microsoft.com/office/drawing/2014/main" val="429506746"/>
                    </a:ext>
                  </a:extLst>
                </a:gridCol>
                <a:gridCol w="849045">
                  <a:extLst>
                    <a:ext uri="{9D8B030D-6E8A-4147-A177-3AD203B41FA5}">
                      <a16:colId xmlns:a16="http://schemas.microsoft.com/office/drawing/2014/main" val="3095098595"/>
                    </a:ext>
                  </a:extLst>
                </a:gridCol>
                <a:gridCol w="821627">
                  <a:extLst>
                    <a:ext uri="{9D8B030D-6E8A-4147-A177-3AD203B41FA5}">
                      <a16:colId xmlns:a16="http://schemas.microsoft.com/office/drawing/2014/main" val="3379803598"/>
                    </a:ext>
                  </a:extLst>
                </a:gridCol>
                <a:gridCol w="821627">
                  <a:extLst>
                    <a:ext uri="{9D8B030D-6E8A-4147-A177-3AD203B41FA5}">
                      <a16:colId xmlns:a16="http://schemas.microsoft.com/office/drawing/2014/main" val="3242850902"/>
                    </a:ext>
                  </a:extLst>
                </a:gridCol>
                <a:gridCol w="822541">
                  <a:extLst>
                    <a:ext uri="{9D8B030D-6E8A-4147-A177-3AD203B41FA5}">
                      <a16:colId xmlns:a16="http://schemas.microsoft.com/office/drawing/2014/main" val="1129557683"/>
                    </a:ext>
                  </a:extLst>
                </a:gridCol>
                <a:gridCol w="820713">
                  <a:extLst>
                    <a:ext uri="{9D8B030D-6E8A-4147-A177-3AD203B41FA5}">
                      <a16:colId xmlns:a16="http://schemas.microsoft.com/office/drawing/2014/main" val="1902979163"/>
                    </a:ext>
                  </a:extLst>
                </a:gridCol>
                <a:gridCol w="821627">
                  <a:extLst>
                    <a:ext uri="{9D8B030D-6E8A-4147-A177-3AD203B41FA5}">
                      <a16:colId xmlns:a16="http://schemas.microsoft.com/office/drawing/2014/main" val="1019509758"/>
                    </a:ext>
                  </a:extLst>
                </a:gridCol>
              </a:tblGrid>
              <a:tr h="501412"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800">
                          <a:effectLst/>
                        </a:rPr>
                        <a:t>SCC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800">
                          <a:effectLst/>
                        </a:rPr>
                        <a:t>VOC/ NONHAPTOG Profile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800">
                          <a:effectLst/>
                        </a:rPr>
                        <a:t>CH</a:t>
                      </a:r>
                      <a:r>
                        <a:rPr lang="en-US" sz="1800" baseline="-25000">
                          <a:effectLst/>
                        </a:rPr>
                        <a:t>4</a:t>
                      </a:r>
                      <a:endParaRPr lang="en-US" sz="2400">
                        <a:effectLst/>
                      </a:endParaRP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800">
                          <a:effectLst/>
                        </a:rPr>
                        <a:t>ACET</a:t>
                      </a:r>
                      <a:endParaRPr lang="en-US" sz="2400">
                        <a:effectLst/>
                      </a:endParaRP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800">
                          <a:effectLst/>
                        </a:rPr>
                        <a:t>PAR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800">
                          <a:effectLst/>
                        </a:rPr>
                        <a:t>PRPA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800">
                          <a:effectLst/>
                        </a:rPr>
                        <a:t>TOL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800">
                          <a:effectLst/>
                        </a:rPr>
                        <a:t>UNR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90266374"/>
                  </a:ext>
                </a:extLst>
              </a:tr>
              <a:tr h="708344"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800">
                          <a:effectLst/>
                        </a:rPr>
                        <a:t>10100401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800">
                          <a:effectLst/>
                        </a:rPr>
                        <a:t>0001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800" dirty="0">
                          <a:effectLst/>
                        </a:rPr>
                        <a:t>0.1897</a:t>
                      </a:r>
                      <a:endParaRPr lang="en-US" sz="24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800" dirty="0">
                          <a:effectLst/>
                        </a:rPr>
                        <a:t>0.4828</a:t>
                      </a:r>
                      <a:endParaRPr lang="en-US" sz="24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800" dirty="0">
                          <a:effectLst/>
                        </a:rPr>
                        <a:t>0.3276</a:t>
                      </a:r>
                      <a:endParaRPr lang="en-US" sz="24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800">
                          <a:effectLst/>
                        </a:rPr>
                        <a:t>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800">
                          <a:effectLst/>
                        </a:rPr>
                        <a:t>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800">
                          <a:effectLst/>
                        </a:rPr>
                        <a:t>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83717665"/>
                  </a:ext>
                </a:extLst>
              </a:tr>
              <a:tr h="708344"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800">
                          <a:effectLst/>
                        </a:rPr>
                        <a:t>10100601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800" dirty="0">
                          <a:effectLst/>
                        </a:rPr>
                        <a:t>0003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800" dirty="0">
                          <a:effectLst/>
                        </a:rPr>
                        <a:t>0.6364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800">
                          <a:effectLst/>
                        </a:rPr>
                        <a:t>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800" dirty="0">
                          <a:effectLst/>
                        </a:rPr>
                        <a:t>0.2951</a:t>
                      </a:r>
                      <a:endParaRPr lang="en-US" sz="2400" dirty="0">
                        <a:effectLst/>
                      </a:endParaRP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800" dirty="0">
                          <a:effectLst/>
                        </a:rPr>
                        <a:t>0.0455</a:t>
                      </a:r>
                      <a:endParaRPr lang="en-US" sz="24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800" dirty="0">
                          <a:effectLst/>
                        </a:rPr>
                        <a:t>0.0227</a:t>
                      </a:r>
                      <a:endParaRPr lang="en-US" sz="24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800" dirty="0">
                          <a:effectLst/>
                        </a:rPr>
                        <a:t>0.0003</a:t>
                      </a:r>
                      <a:endParaRPr lang="en-US" sz="240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77007778"/>
                  </a:ext>
                </a:extLst>
              </a:tr>
              <a:tr h="501412"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800">
                          <a:effectLst/>
                        </a:rPr>
                        <a:t>20100201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800">
                          <a:effectLst/>
                        </a:rPr>
                        <a:t>0007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800" dirty="0">
                          <a:effectLst/>
                        </a:rPr>
                        <a:t>1.0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800">
                          <a:effectLst/>
                        </a:rPr>
                        <a:t>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800">
                          <a:effectLst/>
                        </a:rPr>
                        <a:t>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800">
                          <a:effectLst/>
                        </a:rPr>
                        <a:t>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800">
                          <a:effectLst/>
                        </a:rPr>
                        <a:t>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800" dirty="0">
                          <a:effectLst/>
                        </a:rPr>
                        <a:t>0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33847804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3E5AF0C8-97D0-354F-240C-D9829FC5D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VOC Speciation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068CE28D-4116-6071-1B66-A2F905FC8B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114" y="1875749"/>
            <a:ext cx="514371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VOC speciation profiles (mass fractions) by SCC code.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373504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CA79800-8541-7E50-BF23-0463C6566F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80570"/>
            <a:ext cx="8686800" cy="4960256"/>
          </a:xfrm>
        </p:spPr>
        <p:txBody>
          <a:bodyPr>
            <a:noAutofit/>
          </a:bodyPr>
          <a:lstStyle/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2300" b="1" dirty="0">
                <a:effectLst/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Scenario I, 2019 Status Quo:</a:t>
            </a:r>
            <a:r>
              <a:rPr lang="en-US" sz="2300" dirty="0">
                <a:effectLst/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 Operation of the three incumbent Mexican EGUs (Sam I, Sam II, Chi III) during the 2019 ozone season. </a:t>
            </a: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2300" b="1" dirty="0">
                <a:effectLst/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Scenario II, Only Norte III:</a:t>
            </a:r>
            <a:r>
              <a:rPr lang="en-US" sz="2300" dirty="0">
                <a:effectLst/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 A 2023 scenario where all three incumbent Mexican EGUs have been shut down and replaced by the Norte III EGU. </a:t>
            </a: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2300" b="1" dirty="0">
                <a:effectLst/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Scenario III, No Oil:</a:t>
            </a:r>
            <a:r>
              <a:rPr lang="en-US" sz="2300" dirty="0">
                <a:effectLst/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 A 2023 scenario where the oil powered EGU (Sam I) has been shut down and the other three natural gas-powered EGUs (Sam II, T Chi III, and Norte III) operate consistently</a:t>
            </a:r>
            <a:r>
              <a:rPr lang="en-US" sz="2300" dirty="0"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lang="en-US" sz="2300" dirty="0">
              <a:effectLst/>
              <a:latin typeface="+mn-lt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2300" b="1" dirty="0">
                <a:effectLst/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Scenario IV, All On:</a:t>
            </a:r>
            <a:r>
              <a:rPr lang="en-US" sz="2300" dirty="0">
                <a:effectLst/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 A 2023 scenario where the three natural gas powered Mexican EGUs operate consistently and the oil powered Mexican EGU (Sam I) is used as a peaking unit. </a:t>
            </a:r>
          </a:p>
          <a:p>
            <a:endParaRPr lang="en-US" sz="2300" dirty="0">
              <a:latin typeface="+mn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FCDB88F-204E-3A0D-96FD-7DB6E6E18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Emission Scenarios</a:t>
            </a:r>
          </a:p>
        </p:txBody>
      </p:sp>
    </p:spTree>
    <p:extLst>
      <p:ext uri="{BB962C8B-B14F-4D97-AF65-F5344CB8AC3E}">
        <p14:creationId xmlns:p14="http://schemas.microsoft.com/office/powerpoint/2010/main" val="34061645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8ABB538-DE78-C13C-F2BE-339C0FA26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effectLst/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Scenario I, 2019 Status Quo</a:t>
            </a:r>
            <a:endParaRPr lang="en-US" dirty="0"/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B4D54E8B-F8B6-387F-56CB-58EA6A91C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144" y="930633"/>
            <a:ext cx="5905627" cy="50219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FCE58D-2290-E409-7F00-52482D28CACC}"/>
              </a:ext>
            </a:extLst>
          </p:cNvPr>
          <p:cNvSpPr txBox="1"/>
          <p:nvPr/>
        </p:nvSpPr>
        <p:spPr>
          <a:xfrm>
            <a:off x="4343399" y="3297529"/>
            <a:ext cx="44522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ea typeface="Cambria" panose="02040503050406030204" pitchFamily="18" charset="0"/>
                <a:cs typeface="Arial" panose="020B0604020202020204" pitchFamily="34" charset="0"/>
              </a:rPr>
              <a:t>Maximum impacts (&gt; 5 </a:t>
            </a:r>
            <a:r>
              <a:rPr lang="en-US" sz="2400" dirty="0" err="1">
                <a:effectLst/>
                <a:ea typeface="Cambria" panose="02040503050406030204" pitchFamily="18" charset="0"/>
                <a:cs typeface="Arial" panose="020B0604020202020204" pitchFamily="34" charset="0"/>
              </a:rPr>
              <a:t>pbb</a:t>
            </a:r>
            <a:r>
              <a:rPr lang="en-US" sz="2400" dirty="0">
                <a:effectLst/>
                <a:ea typeface="Cambria" panose="02040503050406030204" pitchFamily="18" charset="0"/>
                <a:cs typeface="Arial" panose="020B0604020202020204" pitchFamily="34" charset="0"/>
              </a:rPr>
              <a:t>) are </a:t>
            </a:r>
            <a:r>
              <a:rPr lang="en-US" sz="2400" dirty="0">
                <a:ea typeface="Cambria" panose="02040503050406030204" pitchFamily="18" charset="0"/>
                <a:cs typeface="Arial" panose="020B0604020202020204" pitchFamily="34" charset="0"/>
              </a:rPr>
              <a:t>generally southwest and northeast of El Paso, TX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a typeface="Cambria" panose="02040503050406030204" pitchFamily="18" charset="0"/>
                <a:cs typeface="Arial" panose="020B0604020202020204" pitchFamily="34" charset="0"/>
              </a:rPr>
              <a:t>M</a:t>
            </a:r>
            <a:r>
              <a:rPr lang="en-US" sz="2400" dirty="0">
                <a:effectLst/>
                <a:ea typeface="Cambria" panose="02040503050406030204" pitchFamily="18" charset="0"/>
                <a:cs typeface="Arial" panose="020B0604020202020204" pitchFamily="34" charset="0"/>
              </a:rPr>
              <a:t>aximum MDA8 O</a:t>
            </a:r>
            <a:r>
              <a:rPr lang="en-US" sz="2400" baseline="-25000" dirty="0">
                <a:effectLst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  <a:r>
              <a:rPr lang="en-US" sz="2400" dirty="0">
                <a:effectLst/>
                <a:ea typeface="Cambria" panose="02040503050406030204" pitchFamily="18" charset="0"/>
                <a:cs typeface="Arial" panose="020B0604020202020204" pitchFamily="34" charset="0"/>
              </a:rPr>
              <a:t> impact of 9.7 ppb</a:t>
            </a:r>
            <a:r>
              <a:rPr lang="en-US" sz="2400" dirty="0">
                <a:effectLst/>
              </a:rPr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542870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36F801E-24DD-2AE9-720E-5FAE4B809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958215"/>
            <a:ext cx="5943600" cy="494157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8ABB538-DE78-C13C-F2BE-339C0FA26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effectLst/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Scenario II, Only Norte III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FCE58D-2290-E409-7F00-52482D28CACC}"/>
              </a:ext>
            </a:extLst>
          </p:cNvPr>
          <p:cNvSpPr txBox="1"/>
          <p:nvPr/>
        </p:nvSpPr>
        <p:spPr>
          <a:xfrm>
            <a:off x="4343399" y="3297529"/>
            <a:ext cx="44522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ea typeface="Cambria" panose="02040503050406030204" pitchFamily="18" charset="0"/>
                <a:cs typeface="Arial" panose="020B0604020202020204" pitchFamily="34" charset="0"/>
              </a:rPr>
              <a:t>Maximum impacts (&gt; 5 </a:t>
            </a:r>
            <a:r>
              <a:rPr lang="en-US" sz="2400" dirty="0" err="1">
                <a:effectLst/>
                <a:ea typeface="Cambria" panose="02040503050406030204" pitchFamily="18" charset="0"/>
                <a:cs typeface="Arial" panose="020B0604020202020204" pitchFamily="34" charset="0"/>
              </a:rPr>
              <a:t>pbb</a:t>
            </a:r>
            <a:r>
              <a:rPr lang="en-US" sz="2400" dirty="0">
                <a:effectLst/>
                <a:ea typeface="Cambria" panose="02040503050406030204" pitchFamily="18" charset="0"/>
                <a:cs typeface="Arial" panose="020B0604020202020204" pitchFamily="34" charset="0"/>
              </a:rPr>
              <a:t>) now include north and south areas, further outside El Paso</a:t>
            </a:r>
            <a:endParaRPr lang="en-US" sz="2400" dirty="0"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a typeface="Cambria" panose="02040503050406030204" pitchFamily="18" charset="0"/>
                <a:cs typeface="Arial" panose="020B0604020202020204" pitchFamily="34" charset="0"/>
              </a:rPr>
              <a:t>M</a:t>
            </a:r>
            <a:r>
              <a:rPr lang="en-US" sz="2400" dirty="0">
                <a:effectLst/>
                <a:ea typeface="Cambria" panose="02040503050406030204" pitchFamily="18" charset="0"/>
                <a:cs typeface="Arial" panose="020B0604020202020204" pitchFamily="34" charset="0"/>
              </a:rPr>
              <a:t>aximum MDA8 O</a:t>
            </a:r>
            <a:r>
              <a:rPr lang="en-US" sz="2400" baseline="-25000" dirty="0">
                <a:effectLst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  <a:r>
              <a:rPr lang="en-US" sz="2400" dirty="0">
                <a:effectLst/>
                <a:ea typeface="Cambria" panose="02040503050406030204" pitchFamily="18" charset="0"/>
                <a:cs typeface="Arial" panose="020B0604020202020204" pitchFamily="34" charset="0"/>
              </a:rPr>
              <a:t> impact of 9.9 ppb, negligible change</a:t>
            </a:r>
            <a:r>
              <a:rPr lang="en-US" sz="2400" dirty="0">
                <a:effectLst/>
              </a:rPr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298797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&#10;&#10;Description automatically generated">
            <a:extLst>
              <a:ext uri="{FF2B5EF4-FFF2-40B4-BE49-F238E27FC236}">
                <a16:creationId xmlns:a16="http://schemas.microsoft.com/office/drawing/2014/main" id="{A3CC21D4-21DC-0816-9A33-96A2A7F3F0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944245"/>
            <a:ext cx="5943600" cy="496951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8ABB538-DE78-C13C-F2BE-339C0FA26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effectLst/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Scenario III, No Oil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FCE58D-2290-E409-7F00-52482D28CACC}"/>
              </a:ext>
            </a:extLst>
          </p:cNvPr>
          <p:cNvSpPr txBox="1"/>
          <p:nvPr/>
        </p:nvSpPr>
        <p:spPr>
          <a:xfrm>
            <a:off x="4343399" y="3297529"/>
            <a:ext cx="44522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a typeface="Cambria" panose="02040503050406030204" pitchFamily="18" charset="0"/>
                <a:cs typeface="Arial" panose="020B0604020202020204" pitchFamily="34" charset="0"/>
              </a:rPr>
              <a:t>M</a:t>
            </a:r>
            <a:r>
              <a:rPr lang="en-US" sz="2400" dirty="0">
                <a:effectLst/>
                <a:ea typeface="Cambria" panose="02040503050406030204" pitchFamily="18" charset="0"/>
                <a:cs typeface="Arial" panose="020B0604020202020204" pitchFamily="34" charset="0"/>
              </a:rPr>
              <a:t>aximum MDA8 O</a:t>
            </a:r>
            <a:r>
              <a:rPr lang="en-US" sz="2400" baseline="-25000" dirty="0">
                <a:effectLst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  <a:r>
              <a:rPr lang="en-US" sz="2400" dirty="0">
                <a:effectLst/>
                <a:ea typeface="Cambria" panose="02040503050406030204" pitchFamily="18" charset="0"/>
                <a:cs typeface="Arial" panose="020B0604020202020204" pitchFamily="34" charset="0"/>
              </a:rPr>
              <a:t> impact of 11.4 ppb, increase above status quo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792440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D78495DE-2B12-DDC8-694E-D39B6A616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949960"/>
            <a:ext cx="5943600" cy="495808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8ABB538-DE78-C13C-F2BE-339C0FA26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effectLst/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Scenario IV, All On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FCE58D-2290-E409-7F00-52482D28CACC}"/>
              </a:ext>
            </a:extLst>
          </p:cNvPr>
          <p:cNvSpPr txBox="1"/>
          <p:nvPr/>
        </p:nvSpPr>
        <p:spPr>
          <a:xfrm>
            <a:off x="4343399" y="3297529"/>
            <a:ext cx="44522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a typeface="Cambria" panose="02040503050406030204" pitchFamily="18" charset="0"/>
                <a:cs typeface="Arial" panose="020B0604020202020204" pitchFamily="34" charset="0"/>
              </a:rPr>
              <a:t>M</a:t>
            </a:r>
            <a:r>
              <a:rPr lang="en-US" sz="2400" dirty="0">
                <a:effectLst/>
                <a:ea typeface="Cambria" panose="02040503050406030204" pitchFamily="18" charset="0"/>
                <a:cs typeface="Arial" panose="020B0604020202020204" pitchFamily="34" charset="0"/>
              </a:rPr>
              <a:t>aximum MDA8 O</a:t>
            </a:r>
            <a:r>
              <a:rPr lang="en-US" sz="2400" baseline="-25000" dirty="0">
                <a:effectLst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  <a:r>
              <a:rPr lang="en-US" sz="2400" dirty="0">
                <a:effectLst/>
                <a:ea typeface="Cambria" panose="02040503050406030204" pitchFamily="18" charset="0"/>
                <a:cs typeface="Arial" panose="020B0604020202020204" pitchFamily="34" charset="0"/>
              </a:rPr>
              <a:t> impact of 12.5 ppb, increase above status quo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164200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&#10;&#10;Description automatically generated with medium confidence">
            <a:extLst>
              <a:ext uri="{FF2B5EF4-FFF2-40B4-BE49-F238E27FC236}">
                <a16:creationId xmlns:a16="http://schemas.microsoft.com/office/drawing/2014/main" id="{928A73F9-CBB2-706C-74D8-4C287C19EB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15" r="24787" b="6530"/>
          <a:stretch/>
        </p:blipFill>
        <p:spPr bwMode="auto">
          <a:xfrm>
            <a:off x="5336494" y="696482"/>
            <a:ext cx="3717925" cy="42799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42D1AF1-5059-E01E-6CB8-7B7E64E96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with O</a:t>
            </a:r>
            <a:r>
              <a:rPr lang="en-US" baseline="-25000" dirty="0"/>
              <a:t>3</a:t>
            </a:r>
            <a:r>
              <a:rPr lang="en-US" dirty="0"/>
              <a:t> Monitors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1D0807B-0F8B-7F93-E7FF-03D52FAFE2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1600397"/>
              </p:ext>
            </p:extLst>
          </p:nvPr>
        </p:nvGraphicFramePr>
        <p:xfrm>
          <a:off x="228599" y="1227116"/>
          <a:ext cx="5107895" cy="32186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51134">
                  <a:extLst>
                    <a:ext uri="{9D8B030D-6E8A-4147-A177-3AD203B41FA5}">
                      <a16:colId xmlns:a16="http://schemas.microsoft.com/office/drawing/2014/main" val="4292345691"/>
                    </a:ext>
                  </a:extLst>
                </a:gridCol>
                <a:gridCol w="916143">
                  <a:extLst>
                    <a:ext uri="{9D8B030D-6E8A-4147-A177-3AD203B41FA5}">
                      <a16:colId xmlns:a16="http://schemas.microsoft.com/office/drawing/2014/main" val="3762631441"/>
                    </a:ext>
                  </a:extLst>
                </a:gridCol>
                <a:gridCol w="786670">
                  <a:extLst>
                    <a:ext uri="{9D8B030D-6E8A-4147-A177-3AD203B41FA5}">
                      <a16:colId xmlns:a16="http://schemas.microsoft.com/office/drawing/2014/main" val="857412676"/>
                    </a:ext>
                  </a:extLst>
                </a:gridCol>
                <a:gridCol w="851134">
                  <a:extLst>
                    <a:ext uri="{9D8B030D-6E8A-4147-A177-3AD203B41FA5}">
                      <a16:colId xmlns:a16="http://schemas.microsoft.com/office/drawing/2014/main" val="4210506399"/>
                    </a:ext>
                  </a:extLst>
                </a:gridCol>
                <a:gridCol w="851134">
                  <a:extLst>
                    <a:ext uri="{9D8B030D-6E8A-4147-A177-3AD203B41FA5}">
                      <a16:colId xmlns:a16="http://schemas.microsoft.com/office/drawing/2014/main" val="1621325340"/>
                    </a:ext>
                  </a:extLst>
                </a:gridCol>
                <a:gridCol w="851680">
                  <a:extLst>
                    <a:ext uri="{9D8B030D-6E8A-4147-A177-3AD203B41FA5}">
                      <a16:colId xmlns:a16="http://schemas.microsoft.com/office/drawing/2014/main" val="895171513"/>
                    </a:ext>
                  </a:extLst>
                </a:gridCol>
              </a:tblGrid>
              <a:tr h="353513"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400">
                          <a:effectLst/>
                        </a:rPr>
                        <a:t>Site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400" dirty="0">
                          <a:effectLst/>
                        </a:rPr>
                        <a:t>Obs.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400" dirty="0">
                          <a:effectLst/>
                        </a:rPr>
                        <a:t>I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400" dirty="0">
                          <a:effectLst/>
                        </a:rPr>
                        <a:t> II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400" dirty="0">
                          <a:effectLst/>
                        </a:rPr>
                        <a:t>III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400" dirty="0">
                          <a:effectLst/>
                        </a:rPr>
                        <a:t>IV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73750702"/>
                  </a:ext>
                </a:extLst>
              </a:tr>
              <a:tr h="405730"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400">
                          <a:effectLst/>
                        </a:rPr>
                        <a:t>Ascarte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400" dirty="0">
                          <a:effectLst/>
                        </a:rPr>
                        <a:t>66.3±10.8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400" i="1" dirty="0">
                          <a:effectLst/>
                        </a:rPr>
                        <a:t>45-97</a:t>
                      </a:r>
                      <a:endParaRPr lang="en-US" sz="1400" i="1" dirty="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400">
                          <a:effectLst/>
                        </a:rPr>
                        <a:t>44.8±1.3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400">
                          <a:effectLst/>
                        </a:rPr>
                        <a:t>44-52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400">
                          <a:effectLst/>
                        </a:rPr>
                        <a:t>44.8±0.5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400">
                          <a:effectLst/>
                        </a:rPr>
                        <a:t>44-47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400">
                          <a:effectLst/>
                        </a:rPr>
                        <a:t>44.9±1.3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400">
                          <a:effectLst/>
                        </a:rPr>
                        <a:t>44-53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400">
                          <a:effectLst/>
                        </a:rPr>
                        <a:t>44.5±2.3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400">
                          <a:effectLst/>
                        </a:rPr>
                        <a:t>42-50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23882718"/>
                  </a:ext>
                </a:extLst>
              </a:tr>
              <a:tr h="405730"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400">
                          <a:effectLst/>
                        </a:rPr>
                        <a:t>Chamizal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400" dirty="0">
                          <a:effectLst/>
                        </a:rPr>
                        <a:t>69.5±14.3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400" i="1" dirty="0">
                          <a:effectLst/>
                        </a:rPr>
                        <a:t>48-108</a:t>
                      </a:r>
                      <a:endParaRPr lang="en-US" sz="1400" i="1" dirty="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400">
                          <a:effectLst/>
                        </a:rPr>
                        <a:t>44.8±1.3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400">
                          <a:effectLst/>
                        </a:rPr>
                        <a:t>44-51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400">
                          <a:effectLst/>
                        </a:rPr>
                        <a:t>44.8±0.7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400">
                          <a:effectLst/>
                        </a:rPr>
                        <a:t>44-48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400">
                          <a:effectLst/>
                        </a:rPr>
                        <a:t>45.0±1.6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400">
                          <a:effectLst/>
                        </a:rPr>
                        <a:t>44-52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400">
                          <a:effectLst/>
                        </a:rPr>
                        <a:t>44.9±1.5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400">
                          <a:effectLst/>
                        </a:rPr>
                        <a:t>44-50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68972732"/>
                  </a:ext>
                </a:extLst>
              </a:tr>
              <a:tr h="405730"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400">
                          <a:effectLst/>
                        </a:rPr>
                        <a:t>El Paso UTEP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400" dirty="0">
                          <a:effectLst/>
                        </a:rPr>
                        <a:t>67.4±13.0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400" i="1" dirty="0">
                          <a:effectLst/>
                        </a:rPr>
                        <a:t>48-94</a:t>
                      </a:r>
                      <a:endParaRPr lang="en-US" sz="1400" i="1" dirty="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400">
                          <a:effectLst/>
                        </a:rPr>
                        <a:t>44.9±1.4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400">
                          <a:effectLst/>
                        </a:rPr>
                        <a:t>44-51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400">
                          <a:effectLst/>
                        </a:rPr>
                        <a:t>44.8±0.7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400">
                          <a:effectLst/>
                        </a:rPr>
                        <a:t>44-48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400" dirty="0">
                          <a:effectLst/>
                        </a:rPr>
                        <a:t>44.9±1.4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400" dirty="0">
                          <a:effectLst/>
                        </a:rPr>
                        <a:t>44-51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400">
                          <a:effectLst/>
                        </a:rPr>
                        <a:t>44.9±1.6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400">
                          <a:effectLst/>
                        </a:rPr>
                        <a:t>44-52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69534150"/>
                  </a:ext>
                </a:extLst>
              </a:tr>
              <a:tr h="405730"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400">
                          <a:effectLst/>
                        </a:rPr>
                        <a:t>Ivanhoe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400" dirty="0">
                          <a:effectLst/>
                        </a:rPr>
                        <a:t>66.3±10.8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400" i="1" dirty="0">
                          <a:effectLst/>
                        </a:rPr>
                        <a:t>49-89</a:t>
                      </a:r>
                      <a:endParaRPr lang="en-US" sz="1400" i="1" dirty="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400">
                          <a:effectLst/>
                        </a:rPr>
                        <a:t>44.8±1.3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400">
                          <a:effectLst/>
                        </a:rPr>
                        <a:t>43-51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400" dirty="0">
                          <a:effectLst/>
                        </a:rPr>
                        <a:t>44.8±0.5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400" dirty="0">
                          <a:effectLst/>
                        </a:rPr>
                        <a:t>44-46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400">
                          <a:effectLst/>
                        </a:rPr>
                        <a:t>44.9±1.3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400">
                          <a:effectLst/>
                        </a:rPr>
                        <a:t>44-51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400">
                          <a:effectLst/>
                        </a:rPr>
                        <a:t>44.5±2.3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400">
                          <a:effectLst/>
                        </a:rPr>
                        <a:t>34-50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33011601"/>
                  </a:ext>
                </a:extLst>
              </a:tr>
              <a:tr h="405730"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400">
                          <a:effectLst/>
                        </a:rPr>
                        <a:t>Skyline Park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400" dirty="0">
                          <a:effectLst/>
                        </a:rPr>
                        <a:t>66.1±12.1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400" i="1" dirty="0">
                          <a:effectLst/>
                        </a:rPr>
                        <a:t>49-103</a:t>
                      </a:r>
                      <a:endParaRPr lang="en-US" sz="1400" i="1" dirty="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400">
                          <a:effectLst/>
                        </a:rPr>
                        <a:t>45.0±1.6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400">
                          <a:effectLst/>
                        </a:rPr>
                        <a:t>44-52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400">
                          <a:effectLst/>
                        </a:rPr>
                        <a:t>44.9±0.8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400">
                          <a:effectLst/>
                        </a:rPr>
                        <a:t>44-48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400">
                          <a:effectLst/>
                        </a:rPr>
                        <a:t>45.0±1.4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400">
                          <a:effectLst/>
                        </a:rPr>
                        <a:t>44-51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400">
                          <a:effectLst/>
                        </a:rPr>
                        <a:t>45.0±1.9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400">
                          <a:effectLst/>
                        </a:rPr>
                        <a:t>43-54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17061626"/>
                  </a:ext>
                </a:extLst>
              </a:tr>
              <a:tr h="405730"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400">
                          <a:effectLst/>
                        </a:rPr>
                        <a:t>Socorro Hueco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400" dirty="0">
                          <a:effectLst/>
                        </a:rPr>
                        <a:t>63.3±8.4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400" i="1" dirty="0">
                          <a:effectLst/>
                        </a:rPr>
                        <a:t>48-82</a:t>
                      </a:r>
                      <a:endParaRPr lang="en-US" sz="1400" i="1" dirty="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400" dirty="0">
                          <a:effectLst/>
                        </a:rPr>
                        <a:t>44.7±1.3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400" i="1" dirty="0">
                          <a:effectLst/>
                        </a:rPr>
                        <a:t>42-51</a:t>
                      </a:r>
                      <a:endParaRPr lang="en-US" sz="1400" i="1" dirty="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400" dirty="0">
                          <a:effectLst/>
                        </a:rPr>
                        <a:t>44.6±0.2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400" i="1" dirty="0">
                          <a:effectLst/>
                        </a:rPr>
                        <a:t>44-45</a:t>
                      </a:r>
                      <a:endParaRPr lang="en-US" sz="1400" i="1" dirty="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400">
                          <a:effectLst/>
                        </a:rPr>
                        <a:t>44.7±1.1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400">
                          <a:effectLst/>
                        </a:rPr>
                        <a:t>43-50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400" dirty="0">
                          <a:effectLst/>
                        </a:rPr>
                        <a:t>44.4±2.1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400" dirty="0">
                          <a:effectLst/>
                        </a:rPr>
                        <a:t>34-49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60367165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780664B-9176-8FEA-B942-CDB7CB65235B}"/>
              </a:ext>
            </a:extLst>
          </p:cNvPr>
          <p:cNvSpPr txBox="1"/>
          <p:nvPr/>
        </p:nvSpPr>
        <p:spPr>
          <a:xfrm>
            <a:off x="89582" y="4682468"/>
            <a:ext cx="8686800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 algn="just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SCICHEM simulations are biased low by 18-25 </a:t>
            </a:r>
            <a:r>
              <a:rPr lang="en-US" sz="1800" dirty="0" err="1">
                <a:effectLst/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ppbv</a:t>
            </a:r>
            <a:r>
              <a:rPr lang="en-US" sz="1800" dirty="0">
                <a:effectLst/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</a:p>
          <a:p>
            <a:pPr marL="742950" lvl="1" indent="-285750" algn="just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Partially due to the spatially constant regional background used in SCICHEM.</a:t>
            </a:r>
          </a:p>
          <a:p>
            <a:pPr marL="742950" lvl="1" indent="-285750" algn="just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However, </a:t>
            </a:r>
            <a:r>
              <a:rPr lang="en-US" dirty="0">
                <a:effectLst/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using the original </a:t>
            </a:r>
            <a:r>
              <a:rPr lang="en-US" dirty="0" err="1">
                <a:effectLst/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CAMx</a:t>
            </a:r>
            <a:r>
              <a:rPr lang="en-US" dirty="0">
                <a:effectLst/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output only reduces the bias by 5-15 ppb</a:t>
            </a:r>
          </a:p>
          <a:p>
            <a:pPr marL="742950" lvl="1" indent="-285750" algn="just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M</a:t>
            </a:r>
            <a:r>
              <a:rPr lang="en-US" dirty="0">
                <a:effectLst/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ain issue is thus the underestimate of MDA8 O</a:t>
            </a:r>
            <a:r>
              <a:rPr lang="en-US" baseline="-25000" dirty="0">
                <a:effectLst/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  <a:r>
              <a:rPr lang="en-US" dirty="0">
                <a:effectLst/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in </a:t>
            </a:r>
            <a:r>
              <a:rPr lang="en-US" dirty="0" err="1">
                <a:effectLst/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CAMx</a:t>
            </a:r>
            <a:r>
              <a:rPr lang="en-US" dirty="0">
                <a:effectLst/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background</a:t>
            </a:r>
          </a:p>
        </p:txBody>
      </p:sp>
    </p:spTree>
    <p:extLst>
      <p:ext uri="{BB962C8B-B14F-4D97-AF65-F5344CB8AC3E}">
        <p14:creationId xmlns:p14="http://schemas.microsoft.com/office/powerpoint/2010/main" val="10905356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F62AD47-7BAF-1E74-9BAD-A191B8D4CB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342900" marR="0" lvl="0" indent="-342900"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"/>
            </a:pPr>
            <a:r>
              <a:rPr lang="en-US" sz="2400" dirty="0">
                <a:effectLst/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Scenario IV with all four EGUs running tends to have the largest MDA8 O</a:t>
            </a:r>
            <a:r>
              <a:rPr lang="en-US" sz="2400" baseline="-25000" dirty="0">
                <a:effectLst/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effectLst/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 impacts, with a maximum impact of 12.5 </a:t>
            </a:r>
            <a:r>
              <a:rPr lang="en-US" sz="2400" dirty="0" err="1">
                <a:effectLst/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ppbv</a:t>
            </a:r>
            <a:r>
              <a:rPr lang="en-US" sz="2400" dirty="0">
                <a:effectLst/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 for August 2019.</a:t>
            </a:r>
            <a:endParaRPr lang="en-US" sz="2400" dirty="0">
              <a:effectLst/>
              <a:latin typeface="+mn-lt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342900" marR="0" lvl="0" indent="-342900"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"/>
            </a:pPr>
            <a:r>
              <a:rPr lang="en-US" sz="2400" dirty="0">
                <a:effectLst/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Replacing the incumbent EGUs (Scenario I) with Norte III (Scenario II) still gives a similar maximum MDA8 O</a:t>
            </a:r>
            <a:r>
              <a:rPr lang="en-US" sz="2400" baseline="-25000" dirty="0">
                <a:effectLst/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  <a:r>
              <a:rPr lang="en-US" sz="2400" dirty="0">
                <a:effectLst/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 (9.7 ppb to 9.9 ppb, respectively).</a:t>
            </a:r>
          </a:p>
          <a:p>
            <a:pPr marL="342900" marR="0" lvl="0" indent="-342900"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"/>
            </a:pPr>
            <a:r>
              <a:rPr lang="en-US" sz="2400" dirty="0">
                <a:effectLst/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Adding the two incumbent gas EGUs to Norte III increases the maximum impact from 9.9 ppb to 11.4 ppb.</a:t>
            </a:r>
            <a:endParaRPr lang="en-US" sz="2400" dirty="0">
              <a:effectLst/>
              <a:latin typeface="+mn-lt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342900" marR="0" lvl="0" indent="-342900"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"/>
            </a:pPr>
            <a:r>
              <a:rPr lang="en-US" sz="2400" dirty="0">
                <a:effectLst/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The maximum O</a:t>
            </a:r>
            <a:r>
              <a:rPr lang="en-US" sz="2400" baseline="-25000" dirty="0">
                <a:effectLst/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  <a:r>
              <a:rPr lang="en-US" sz="2400" dirty="0">
                <a:effectLst/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 impacts of the Mexican EGUs in Texas tend to happen outside the city of El Paso. </a:t>
            </a:r>
          </a:p>
          <a:p>
            <a:pPr marL="342900" marR="0" lvl="0" indent="-342900"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"/>
            </a:pPr>
            <a:r>
              <a:rPr lang="en-US" sz="2400" dirty="0" err="1">
                <a:effectLst/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CAMx</a:t>
            </a:r>
            <a:r>
              <a:rPr lang="en-US" sz="2400" dirty="0">
                <a:effectLst/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 background data underestimates the MDA8 O</a:t>
            </a:r>
            <a:r>
              <a:rPr lang="en-US" sz="2400" baseline="-25000" dirty="0">
                <a:effectLst/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  <a:r>
              <a:rPr lang="en-US" sz="2400" dirty="0">
                <a:effectLst/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 on several of the high O</a:t>
            </a:r>
            <a:r>
              <a:rPr lang="en-US" sz="2400" baseline="-25000" dirty="0">
                <a:effectLst/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  <a:r>
              <a:rPr lang="en-US" sz="2400" dirty="0">
                <a:effectLst/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 days in August 2019, leading to an underestimate in the total MDA8 O</a:t>
            </a:r>
            <a:r>
              <a:rPr lang="en-US" sz="2400" baseline="-25000" dirty="0">
                <a:effectLst/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  <a:r>
              <a:rPr lang="en-US" sz="2400" dirty="0">
                <a:effectLst/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 and its variability by SCICHEM. </a:t>
            </a:r>
          </a:p>
          <a:p>
            <a:endParaRPr lang="en-US" sz="4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D800475-C9A6-4927-76DA-24276C60A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30206687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7FC0A-B68F-B847-90AA-B155C39A4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 err="1"/>
              <a:t>AQcast</a:t>
            </a:r>
            <a:r>
              <a:rPr lang="en-US" sz="3100" dirty="0"/>
              <a:t>: SCICHEM User Interface and Output (https://</a:t>
            </a:r>
            <a:r>
              <a:rPr lang="en-US" sz="3100" dirty="0" err="1"/>
              <a:t>aqcast.aer.com</a:t>
            </a:r>
            <a:r>
              <a:rPr lang="en-US" sz="3100" dirty="0"/>
              <a:t>/</a:t>
            </a:r>
            <a:r>
              <a:rPr lang="en-US" sz="3100" dirty="0" err="1"/>
              <a:t>SCICHEMPreview</a:t>
            </a:r>
            <a:r>
              <a:rPr lang="en-US" sz="4000" dirty="0"/>
              <a:t>)</a:t>
            </a:r>
            <a:br>
              <a:rPr lang="en-US" sz="4000" dirty="0"/>
            </a:br>
            <a:br>
              <a:rPr lang="en-US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6388BE-1CF8-AC49-B357-1D218E55A4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2" t="8582" r="8712" b="6769"/>
          <a:stretch/>
        </p:blipFill>
        <p:spPr>
          <a:xfrm>
            <a:off x="5304226" y="1721697"/>
            <a:ext cx="3786827" cy="37647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44253B-F65D-DD4D-BBD1-21B08A467F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491"/>
          <a:stretch/>
        </p:blipFill>
        <p:spPr>
          <a:xfrm>
            <a:off x="279268" y="1721697"/>
            <a:ext cx="3296771" cy="387783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A189F27-FEB7-F641-89D7-E78E6EBD14C7}"/>
              </a:ext>
            </a:extLst>
          </p:cNvPr>
          <p:cNvGrpSpPr/>
          <p:nvPr/>
        </p:nvGrpSpPr>
        <p:grpSpPr>
          <a:xfrm>
            <a:off x="3688485" y="1858377"/>
            <a:ext cx="1762060" cy="3461542"/>
            <a:chOff x="4917980" y="1334836"/>
            <a:chExt cx="2349413" cy="4615389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6882FA78-CCC5-9F44-BDF3-921CA048ADCE}"/>
                </a:ext>
              </a:extLst>
            </p:cNvPr>
            <p:cNvSpPr/>
            <p:nvPr/>
          </p:nvSpPr>
          <p:spPr>
            <a:xfrm>
              <a:off x="4924606" y="1334836"/>
              <a:ext cx="2342787" cy="649036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150"/>
                </a:spcBef>
                <a:spcAft>
                  <a:spcPts val="450"/>
                </a:spcAft>
                <a:buClr>
                  <a:srgbClr val="159FE8"/>
                </a:buClr>
              </a:pPr>
              <a:r>
                <a:rPr lang="en-US" sz="12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Secure login restricts access to your data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6B8C1334-66C1-EF4B-8CB1-B9F2A19F6E55}"/>
                </a:ext>
              </a:extLst>
            </p:cNvPr>
            <p:cNvSpPr/>
            <p:nvPr/>
          </p:nvSpPr>
          <p:spPr>
            <a:xfrm>
              <a:off x="4924606" y="2197012"/>
              <a:ext cx="2342787" cy="843092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150"/>
                </a:spcBef>
                <a:spcAft>
                  <a:spcPts val="450"/>
                </a:spcAft>
                <a:buClr>
                  <a:srgbClr val="159FE8"/>
                </a:buClr>
              </a:pPr>
              <a:r>
                <a:rPr lang="en-US" sz="12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Can upload facility GIS files or draw directly on the map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4B012B3C-D7F5-2643-9B0C-2B0AC0B72041}"/>
                </a:ext>
              </a:extLst>
            </p:cNvPr>
            <p:cNvSpPr/>
            <p:nvPr/>
          </p:nvSpPr>
          <p:spPr>
            <a:xfrm>
              <a:off x="4917981" y="3237286"/>
              <a:ext cx="2342787" cy="1179002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150"/>
                </a:spcBef>
                <a:spcAft>
                  <a:spcPts val="450"/>
                </a:spcAft>
                <a:buClr>
                  <a:srgbClr val="159FE8"/>
                </a:buClr>
              </a:pPr>
              <a:r>
                <a:rPr lang="en-US" sz="12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Weather data source locations also displayed on a map (not shown)</a:t>
              </a: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3651EFD7-2F1B-C146-B9CF-C6CC4695DDE7}"/>
                </a:ext>
              </a:extLst>
            </p:cNvPr>
            <p:cNvSpPr/>
            <p:nvPr/>
          </p:nvSpPr>
          <p:spPr>
            <a:xfrm>
              <a:off x="4917980" y="4650736"/>
              <a:ext cx="2342787" cy="129948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150"/>
                </a:spcBef>
                <a:spcAft>
                  <a:spcPts val="450"/>
                </a:spcAft>
                <a:buClr>
                  <a:srgbClr val="159FE8"/>
                </a:buClr>
              </a:pPr>
              <a:r>
                <a:rPr lang="en-US" sz="12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Final output includes all input and output files, as well as quick plots for review </a:t>
              </a:r>
            </a:p>
          </p:txBody>
        </p: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CCDC2BA-CC20-9343-9370-49A3C5F78B96}"/>
              </a:ext>
            </a:extLst>
          </p:cNvPr>
          <p:cNvCxnSpPr>
            <a:cxnSpLocks/>
          </p:cNvCxnSpPr>
          <p:nvPr/>
        </p:nvCxnSpPr>
        <p:spPr>
          <a:xfrm flipH="1">
            <a:off x="3190461" y="2068435"/>
            <a:ext cx="563871" cy="140039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8F7D635-DD29-354D-B735-ABAEA01BCDBA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2141405" y="2821169"/>
            <a:ext cx="1552050" cy="689829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319137F-E2BE-2B40-8B55-F8998369FC5F}"/>
              </a:ext>
            </a:extLst>
          </p:cNvPr>
          <p:cNvCxnSpPr>
            <a:cxnSpLocks/>
          </p:cNvCxnSpPr>
          <p:nvPr/>
        </p:nvCxnSpPr>
        <p:spPr>
          <a:xfrm flipV="1">
            <a:off x="5450545" y="3747267"/>
            <a:ext cx="960194" cy="1085343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3561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4BC0EC9-3A5C-6554-22ED-E783D90336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>
                <a:effectLst/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El Paso has multiple ozone monitors with design values above the 2015 Ozone National Ambient Air Quality Standards (NAAQS). </a:t>
            </a:r>
          </a:p>
          <a:p>
            <a:r>
              <a:rPr lang="en-US" sz="2400" dirty="0"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Air quality in El Paso is affected by both US and Mexican pollution sources.</a:t>
            </a:r>
          </a:p>
          <a:p>
            <a:r>
              <a:rPr lang="en-US" sz="2400" dirty="0">
                <a:effectLst/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A new natural gas combined-cycle power plant ( “Norte III”) located in Ciudad Juárez began operating in June 2020. </a:t>
            </a:r>
          </a:p>
          <a:p>
            <a:pPr lvl="1"/>
            <a:r>
              <a:rPr lang="en-US" sz="2400" dirty="0"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O</a:t>
            </a:r>
            <a:r>
              <a:rPr lang="en-US" sz="2400" dirty="0">
                <a:effectLst/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ne of the biggest gas-fired plants in Mexico (605 tons of NO</a:t>
            </a:r>
            <a:r>
              <a:rPr lang="en-US" sz="2400" baseline="-25000" dirty="0">
                <a:effectLst/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x</a:t>
            </a:r>
            <a:r>
              <a:rPr lang="en-US" sz="2400" dirty="0">
                <a:effectLst/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 per year).</a:t>
            </a:r>
          </a:p>
          <a:p>
            <a:pPr lvl="1"/>
            <a:r>
              <a:rPr lang="en-US" sz="2400" dirty="0">
                <a:effectLst/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Not included in EPA modeling platforms for 2019 or earlier</a:t>
            </a:r>
          </a:p>
          <a:p>
            <a:r>
              <a:rPr lang="en-US" sz="2400" dirty="0">
                <a:effectLst/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The purpose of this project was to use SCICHEM v3.3 to assess the ozone impact of four Mexican electrical generating units (EGUs) near Ciudad Juarez on El Paso, Texas. </a:t>
            </a:r>
            <a:endParaRPr lang="en-US" sz="4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8773501-560D-ABA4-C05E-2ADB555F3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</p:spTree>
    <p:extLst>
      <p:ext uri="{BB962C8B-B14F-4D97-AF65-F5344CB8AC3E}">
        <p14:creationId xmlns:p14="http://schemas.microsoft.com/office/powerpoint/2010/main" val="25330948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scichem modeling">
            <a:extLst>
              <a:ext uri="{FF2B5EF4-FFF2-40B4-BE49-F238E27FC236}">
                <a16:creationId xmlns:a16="http://schemas.microsoft.com/office/drawing/2014/main" id="{85284C42-0476-4445-B5E5-19195FC5A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314" y="2017274"/>
            <a:ext cx="4749275" cy="2823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228600" y="1244601"/>
            <a:ext cx="3646714" cy="4724400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A Second Order Closure Integrated Puff Model with Chemistry</a:t>
            </a:r>
          </a:p>
          <a:p>
            <a:r>
              <a:rPr lang="en-US" sz="1600" dirty="0">
                <a:solidFill>
                  <a:srgbClr val="000000"/>
                </a:solidFill>
              </a:rPr>
              <a:t>A reactive non-steady-state plume dispersion model that can calculate 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</a:rPr>
              <a:t>Single source and multi-source impacts 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</a:rPr>
              <a:t>Short-range calculations (for example, 1-hour SO</a:t>
            </a:r>
            <a:r>
              <a:rPr lang="en-US" sz="1600" baseline="-25000" dirty="0">
                <a:solidFill>
                  <a:srgbClr val="000000"/>
                </a:solidFill>
              </a:rPr>
              <a:t>2</a:t>
            </a:r>
            <a:r>
              <a:rPr lang="en-US" sz="1600" dirty="0">
                <a:solidFill>
                  <a:srgbClr val="000000"/>
                </a:solidFill>
              </a:rPr>
              <a:t>, 1-hour NO</a:t>
            </a:r>
            <a:r>
              <a:rPr lang="en-US" sz="1600" baseline="-25000" dirty="0">
                <a:solidFill>
                  <a:srgbClr val="000000"/>
                </a:solidFill>
              </a:rPr>
              <a:t>2</a:t>
            </a:r>
            <a:r>
              <a:rPr lang="en-US" sz="1600" dirty="0">
                <a:solidFill>
                  <a:srgbClr val="000000"/>
                </a:solidFill>
              </a:rPr>
              <a:t>, 24-hour secondary PM</a:t>
            </a:r>
            <a:r>
              <a:rPr lang="en-US" sz="1600" baseline="-25000" dirty="0">
                <a:solidFill>
                  <a:srgbClr val="000000"/>
                </a:solidFill>
              </a:rPr>
              <a:t>2.5</a:t>
            </a:r>
            <a:r>
              <a:rPr lang="en-US" sz="1600" dirty="0">
                <a:solidFill>
                  <a:srgbClr val="000000"/>
                </a:solidFill>
              </a:rPr>
              <a:t>, or 8-hour ozone concentrations at fence line receptors)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</a:rPr>
              <a:t>Long-range calculations for primary and secondary pollutant impacts (e.g., O</a:t>
            </a:r>
            <a:r>
              <a:rPr lang="en-US" sz="1600" baseline="-25000" dirty="0">
                <a:solidFill>
                  <a:srgbClr val="000000"/>
                </a:solidFill>
              </a:rPr>
              <a:t>3</a:t>
            </a:r>
            <a:r>
              <a:rPr lang="en-US" sz="1600" dirty="0">
                <a:solidFill>
                  <a:srgbClr val="000000"/>
                </a:solidFill>
              </a:rPr>
              <a:t>, PM</a:t>
            </a:r>
            <a:r>
              <a:rPr lang="en-US" sz="1600" baseline="-25000" dirty="0">
                <a:solidFill>
                  <a:srgbClr val="000000"/>
                </a:solidFill>
              </a:rPr>
              <a:t>2.5</a:t>
            </a:r>
            <a:r>
              <a:rPr lang="en-US" sz="1600" dirty="0">
                <a:solidFill>
                  <a:srgbClr val="000000"/>
                </a:solidFill>
              </a:rPr>
              <a:t>)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SCICHEM v3.3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41C6B5-C784-70D1-B74C-40A9088DE7A2}"/>
              </a:ext>
            </a:extLst>
          </p:cNvPr>
          <p:cNvSpPr/>
          <p:nvPr/>
        </p:nvSpPr>
        <p:spPr>
          <a:xfrm>
            <a:off x="4672295" y="1244601"/>
            <a:ext cx="37880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epri</a:t>
            </a:r>
            <a:r>
              <a:rPr lang="en-US" dirty="0"/>
              <a:t>-dev/SCICHEM</a:t>
            </a:r>
          </a:p>
        </p:txBody>
      </p:sp>
    </p:spTree>
    <p:extLst>
      <p:ext uri="{BB962C8B-B14F-4D97-AF65-F5344CB8AC3E}">
        <p14:creationId xmlns:p14="http://schemas.microsoft.com/office/powerpoint/2010/main" val="28189104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0993DDF1-E2F1-BAEF-85FE-DD086AAB4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9455" y="2318658"/>
            <a:ext cx="3884525" cy="366000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BE0E2D-43E4-20A1-6227-9A11A7B5CB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80570"/>
            <a:ext cx="4343399" cy="4724400"/>
          </a:xfrm>
        </p:spPr>
        <p:txBody>
          <a:bodyPr>
            <a:normAutofit/>
          </a:bodyPr>
          <a:lstStyle/>
          <a:p>
            <a:r>
              <a:rPr lang="en-US" sz="1600" b="1" dirty="0"/>
              <a:t>AERMOD-like</a:t>
            </a:r>
          </a:p>
          <a:p>
            <a:pPr lvl="1"/>
            <a:r>
              <a:rPr lang="en-US" sz="1600" b="1" dirty="0"/>
              <a:t>Tracer</a:t>
            </a:r>
            <a:r>
              <a:rPr lang="en-US" sz="1600" dirty="0"/>
              <a:t>: Used for near-source dispersion of relatively unreactive compounds (e.g., fence line 1-hr SO</a:t>
            </a:r>
            <a:r>
              <a:rPr lang="en-US" sz="1600" baseline="-25000" dirty="0"/>
              <a:t>2</a:t>
            </a:r>
            <a:r>
              <a:rPr lang="en-US" sz="1600" dirty="0"/>
              <a:t>)</a:t>
            </a:r>
          </a:p>
          <a:p>
            <a:pPr lvl="1"/>
            <a:r>
              <a:rPr lang="en-US" sz="1600" b="1" dirty="0"/>
              <a:t>NO</a:t>
            </a:r>
            <a:r>
              <a:rPr lang="en-US" sz="1600" b="1" baseline="-25000" dirty="0"/>
              <a:t>x</a:t>
            </a:r>
            <a:r>
              <a:rPr lang="en-US" sz="1600" b="1" dirty="0"/>
              <a:t>-only Fast Chemistry: </a:t>
            </a:r>
            <a:r>
              <a:rPr lang="en-US" sz="1600" dirty="0"/>
              <a:t>Used for fence line studies of 1-hr NO</a:t>
            </a:r>
            <a:r>
              <a:rPr lang="en-US" sz="1600" baseline="-25000" dirty="0"/>
              <a:t>2</a:t>
            </a:r>
          </a:p>
          <a:p>
            <a:endParaRPr lang="en-US" sz="1600" baseline="-25000" dirty="0"/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F1355C-CA1A-5984-C5AD-CDD2D5A17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Run Modes in SCICHEM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B19F50-6BAC-4DAD-14BA-96128B27F9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2" t="8582" r="8712" b="6769"/>
          <a:stretch/>
        </p:blipFill>
        <p:spPr>
          <a:xfrm>
            <a:off x="1100316" y="2779934"/>
            <a:ext cx="3134227" cy="3115916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EF9FFFC-4044-AD77-C8ED-670E498A7457}"/>
              </a:ext>
            </a:extLst>
          </p:cNvPr>
          <p:cNvSpPr txBox="1">
            <a:spLocks/>
          </p:cNvSpPr>
          <p:nvPr/>
        </p:nvSpPr>
        <p:spPr>
          <a:xfrm>
            <a:off x="4571999" y="1171757"/>
            <a:ext cx="4343400" cy="382595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171450" indent="-171450" algn="l" defTabSz="914377" rtl="0" eaLnBrk="1" latinLnBrk="0" hangingPunct="1">
              <a:spcBef>
                <a:spcPts val="200"/>
              </a:spcBef>
              <a:buClr>
                <a:srgbClr val="006BA6"/>
              </a:buClr>
              <a:buFont typeface="Arial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00050" indent="-228600" algn="l" defTabSz="914377" rtl="0" eaLnBrk="1" latinLnBrk="0" hangingPunct="1">
              <a:spcBef>
                <a:spcPts val="200"/>
              </a:spcBef>
              <a:buClr>
                <a:srgbClr val="006BA6"/>
              </a:buClr>
              <a:buFont typeface="Calibri" pitchFamily="34" charset="0"/>
              <a:buChar char="–"/>
              <a:tabLst/>
              <a:defRPr sz="1600" b="0" i="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571500" indent="-171450" algn="l" defTabSz="914377" rtl="0" eaLnBrk="1" latinLnBrk="0" hangingPunct="1">
              <a:spcBef>
                <a:spcPts val="200"/>
              </a:spcBef>
              <a:buClr>
                <a:srgbClr val="006BA6"/>
              </a:buClr>
              <a:buFont typeface="Arial"/>
              <a:buChar char="•"/>
              <a:tabLst>
                <a:tab pos="571500" algn="l"/>
              </a:tabLst>
              <a:defRPr sz="1600" b="0" i="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800100" indent="-228600" algn="l" defTabSz="914377" rtl="0" eaLnBrk="1" latinLnBrk="0" hangingPunct="1">
              <a:spcBef>
                <a:spcPts val="200"/>
              </a:spcBef>
              <a:buClr>
                <a:srgbClr val="006BA6"/>
              </a:buClr>
              <a:buFont typeface="Arial" pitchFamily="34" charset="0"/>
              <a:buChar char="–"/>
              <a:tabLst/>
              <a:defRPr sz="1600" b="0" i="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971550" indent="-171450" algn="l" defTabSz="914377" rtl="0" eaLnBrk="1" latinLnBrk="0" hangingPunct="1">
              <a:spcBef>
                <a:spcPts val="200"/>
              </a:spcBef>
              <a:buClr>
                <a:srgbClr val="006BA6"/>
              </a:buClr>
              <a:buFont typeface="Arial"/>
              <a:buChar char="•"/>
              <a:tabLst/>
              <a:defRPr sz="1600" b="0" i="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Clr>
                <a:srgbClr val="007FB5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Detailed Chemistry for Regional Studies</a:t>
            </a:r>
          </a:p>
          <a:p>
            <a:pPr lvl="1"/>
            <a:r>
              <a:rPr lang="en-US" b="1" dirty="0"/>
              <a:t>Ozone: </a:t>
            </a:r>
            <a:r>
              <a:rPr lang="en-US" dirty="0"/>
              <a:t>Includes only gas-phase chemistry following CB6r2</a:t>
            </a:r>
          </a:p>
          <a:p>
            <a:pPr lvl="1"/>
            <a:r>
              <a:rPr lang="en-US" b="1" dirty="0"/>
              <a:t>PM</a:t>
            </a:r>
            <a:r>
              <a:rPr lang="en-US" b="1" baseline="-25000" dirty="0"/>
              <a:t>2.5</a:t>
            </a:r>
            <a:r>
              <a:rPr lang="en-US" dirty="0"/>
              <a:t>: Includes both gas and aerosol chemistry</a:t>
            </a:r>
          </a:p>
          <a:p>
            <a:endParaRPr lang="en-US" baseline="-250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1618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D887F2C-7C31-6142-9108-A6D5536C67F3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" t="4927" r="24521"/>
          <a:stretch/>
        </p:blipFill>
        <p:spPr bwMode="auto">
          <a:xfrm>
            <a:off x="428592" y="959142"/>
            <a:ext cx="7507094" cy="479619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BF89E2-7811-5A47-B8D1-5E12238B0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SCICHEM Processing Steps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C0F47F-89CA-E345-9C8F-8FA11C989B59}"/>
              </a:ext>
            </a:extLst>
          </p:cNvPr>
          <p:cNvSpPr txBox="1"/>
          <p:nvPr/>
        </p:nvSpPr>
        <p:spPr>
          <a:xfrm>
            <a:off x="2743200" y="5093312"/>
            <a:ext cx="685800" cy="68580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>
              <a:spcBef>
                <a:spcPts val="150"/>
              </a:spcBef>
              <a:spcAft>
                <a:spcPts val="450"/>
              </a:spcAft>
              <a:buClr>
                <a:srgbClr val="159FE8"/>
              </a:buClr>
            </a:pPr>
            <a:endParaRPr lang="en-US" sz="1425" b="1" dirty="0">
              <a:solidFill>
                <a:srgbClr val="777777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D033DC-031C-8246-BA58-D49ECA4A2ED3}"/>
              </a:ext>
            </a:extLst>
          </p:cNvPr>
          <p:cNvSpPr/>
          <p:nvPr/>
        </p:nvSpPr>
        <p:spPr>
          <a:xfrm>
            <a:off x="5491460" y="3971808"/>
            <a:ext cx="342394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/>
              <a:t>TERSCI</a:t>
            </a:r>
            <a:r>
              <a:rPr lang="en-US" sz="1600" dirty="0"/>
              <a:t> – terrain processor</a:t>
            </a:r>
          </a:p>
          <a:p>
            <a:r>
              <a:rPr lang="en-US" sz="1600" i="1" dirty="0"/>
              <a:t>CTM2SCICHEM</a:t>
            </a:r>
            <a:r>
              <a:rPr lang="en-US" sz="1600" dirty="0"/>
              <a:t> – extracts background data from </a:t>
            </a:r>
            <a:r>
              <a:rPr lang="en-US" sz="1600" dirty="0" err="1"/>
              <a:t>CAMx</a:t>
            </a:r>
            <a:r>
              <a:rPr lang="en-US" sz="1600" dirty="0"/>
              <a:t> or CMAQ output</a:t>
            </a:r>
          </a:p>
          <a:p>
            <a:r>
              <a:rPr lang="en-US" sz="1600" i="1" dirty="0"/>
              <a:t>METSCI</a:t>
            </a:r>
            <a:r>
              <a:rPr lang="en-US" sz="1600" dirty="0"/>
              <a:t> – meteorological processor      </a:t>
            </a:r>
          </a:p>
          <a:p>
            <a:r>
              <a:rPr lang="en-US" sz="1600" i="1" dirty="0"/>
              <a:t>MMIF</a:t>
            </a:r>
            <a:r>
              <a:rPr lang="en-US" sz="1600" dirty="0"/>
              <a:t> – WRF data processor</a:t>
            </a:r>
          </a:p>
          <a:p>
            <a:r>
              <a:rPr lang="en-US" sz="1600" i="1" dirty="0"/>
              <a:t>SCICHEM</a:t>
            </a:r>
            <a:r>
              <a:rPr lang="en-US" sz="1600" dirty="0"/>
              <a:t> – dispersion model         </a:t>
            </a:r>
          </a:p>
          <a:p>
            <a:r>
              <a:rPr lang="en-US" sz="1600" i="1" dirty="0"/>
              <a:t>SCIDOSPOST</a:t>
            </a:r>
            <a:r>
              <a:rPr lang="en-US" sz="1600" dirty="0"/>
              <a:t> – dispersion model post-processor</a:t>
            </a:r>
          </a:p>
        </p:txBody>
      </p:sp>
    </p:spTree>
    <p:extLst>
      <p:ext uri="{BB962C8B-B14F-4D97-AF65-F5344CB8AC3E}">
        <p14:creationId xmlns:p14="http://schemas.microsoft.com/office/powerpoint/2010/main" val="14416102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97F8813-FF1B-C17F-7CAB-3B0501AD6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66800"/>
            <a:ext cx="8686800" cy="4724400"/>
          </a:xfrm>
        </p:spPr>
        <p:txBody>
          <a:bodyPr>
            <a:normAutofit/>
          </a:bodyPr>
          <a:lstStyle/>
          <a:p>
            <a:pPr marL="0" marR="0" indent="457200" algn="just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400" dirty="0">
                <a:effectLst/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The </a:t>
            </a:r>
            <a:r>
              <a:rPr lang="en-US" sz="2400" dirty="0" err="1">
                <a:effectLst/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Samalayuca</a:t>
            </a:r>
            <a:r>
              <a:rPr lang="en-US" sz="2400" dirty="0">
                <a:effectLst/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 I Power Plant: “Sam I”</a:t>
            </a:r>
          </a:p>
          <a:p>
            <a:pPr marL="922338" lvl="1" indent="-455613" algn="just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400" dirty="0">
                <a:effectLst/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316MW oil fired power plant. </a:t>
            </a:r>
          </a:p>
          <a:p>
            <a:pPr marL="0" marR="0" indent="457200" algn="just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400" dirty="0">
                <a:effectLst/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The </a:t>
            </a:r>
            <a:r>
              <a:rPr lang="en-US" sz="2400" dirty="0" err="1">
                <a:effectLst/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Samalayuca</a:t>
            </a:r>
            <a:r>
              <a:rPr lang="en-US" sz="2400" dirty="0">
                <a:effectLst/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 II CCGT Power Station: “Sam II”</a:t>
            </a:r>
          </a:p>
          <a:p>
            <a:pPr marL="922338" lvl="1" indent="-455613" algn="just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400" dirty="0">
                <a:effectLst/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Three-unit, 522 MW natural gas power plant. </a:t>
            </a:r>
          </a:p>
          <a:p>
            <a:pPr marL="0" marR="0" indent="457200" algn="just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400" dirty="0">
                <a:effectLst/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The Chihuahua III power station: “Chi III”</a:t>
            </a:r>
          </a:p>
          <a:p>
            <a:pPr marL="922338" lvl="1" indent="-455613" algn="just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400" dirty="0">
                <a:effectLst/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275 MW gas-fired power station.</a:t>
            </a:r>
          </a:p>
          <a:p>
            <a:pPr marL="0" marR="0" indent="457200" algn="just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400" dirty="0">
                <a:effectLst/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The Norte III power plant: “Norte III”</a:t>
            </a:r>
          </a:p>
          <a:p>
            <a:pPr marL="922338" lvl="1" indent="-455613" algn="just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400" dirty="0"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907 MW </a:t>
            </a:r>
            <a:r>
              <a:rPr lang="en-US" sz="2400" dirty="0">
                <a:effectLst/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natural gas combined-cycle power plant that opened in June 2020. </a:t>
            </a:r>
          </a:p>
          <a:p>
            <a:pPr marL="0" marR="0" indent="0" algn="just">
              <a:spcBef>
                <a:spcPts val="0"/>
              </a:spcBef>
              <a:spcAft>
                <a:spcPts val="400"/>
              </a:spcAft>
              <a:buNone/>
            </a:pPr>
            <a:endParaRPr lang="en-US" sz="2800" dirty="0">
              <a:effectLst/>
              <a:highlight>
                <a:srgbClr val="FFFF00"/>
              </a:highlight>
              <a:latin typeface="Times New Roman" panose="020206030504050203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093BB29-0FA5-E3C2-796B-868BA431A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Facility Overview</a:t>
            </a:r>
          </a:p>
        </p:txBody>
      </p:sp>
    </p:spTree>
    <p:extLst>
      <p:ext uri="{BB962C8B-B14F-4D97-AF65-F5344CB8AC3E}">
        <p14:creationId xmlns:p14="http://schemas.microsoft.com/office/powerpoint/2010/main" val="4158156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F965F63-A34B-6842-3577-66E666C563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80570"/>
            <a:ext cx="8686800" cy="4724400"/>
          </a:xfrm>
        </p:spPr>
        <p:txBody>
          <a:bodyPr>
            <a:normAutofit fontScale="85000" lnSpcReduction="20000"/>
          </a:bodyPr>
          <a:lstStyle/>
          <a:p>
            <a:r>
              <a:rPr lang="en-US" sz="2400" b="1" dirty="0">
                <a:latin typeface="+mn-lt"/>
              </a:rPr>
              <a:t>Receptors</a:t>
            </a:r>
          </a:p>
          <a:p>
            <a:pPr lvl="1"/>
            <a:r>
              <a:rPr lang="en-US" sz="2400" dirty="0">
                <a:latin typeface="+mn-lt"/>
              </a:rPr>
              <a:t>Receptors were a single 2 km by 2 km resolution grid covering the 4 km El Paso modeling domain used by TCEQ (180 km by 180 km). </a:t>
            </a:r>
          </a:p>
          <a:p>
            <a:pPr lvl="1"/>
            <a:r>
              <a:rPr lang="en-US" sz="2400" dirty="0">
                <a:latin typeface="+mn-lt"/>
              </a:rPr>
              <a:t>Receptor elevations are from USGS National Elevation Data (NED) at 30-meter resolution and processed by TERSCI and AERMAP.  </a:t>
            </a:r>
          </a:p>
          <a:p>
            <a:r>
              <a:rPr lang="en-US" sz="2400" b="1" dirty="0">
                <a:latin typeface="+mn-lt"/>
              </a:rPr>
              <a:t>Meteorology Data</a:t>
            </a:r>
          </a:p>
          <a:p>
            <a:pPr lvl="1"/>
            <a:r>
              <a:rPr lang="en-US" sz="2400" dirty="0">
                <a:latin typeface="+mn-lt"/>
              </a:rPr>
              <a:t>Meteorology data for August 2019 were provided by TCEQ as WRF output files for the 4 km El Paso modeling domain. </a:t>
            </a:r>
          </a:p>
          <a:p>
            <a:pPr lvl="1"/>
            <a:r>
              <a:rPr lang="en-US" sz="2400" dirty="0">
                <a:latin typeface="+mn-lt"/>
              </a:rPr>
              <a:t>Processed using MMIF to prepare meteorological input files for SCICHEM. </a:t>
            </a:r>
          </a:p>
          <a:p>
            <a:r>
              <a:rPr lang="en-US" sz="2400" b="1" dirty="0">
                <a:latin typeface="+mn-lt"/>
              </a:rPr>
              <a:t>Chemical Background Data</a:t>
            </a:r>
          </a:p>
          <a:p>
            <a:pPr lvl="1"/>
            <a:r>
              <a:rPr lang="en-US" sz="2400" dirty="0" err="1">
                <a:latin typeface="+mn-lt"/>
              </a:rPr>
              <a:t>CAMx</a:t>
            </a:r>
            <a:r>
              <a:rPr lang="en-US" sz="2400" dirty="0">
                <a:latin typeface="+mn-lt"/>
              </a:rPr>
              <a:t> output data for August 2019 were provided by TCEQ as </a:t>
            </a:r>
            <a:r>
              <a:rPr lang="en-US" sz="2400" dirty="0" err="1">
                <a:latin typeface="+mn-lt"/>
              </a:rPr>
              <a:t>CAMx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netCDF</a:t>
            </a:r>
            <a:r>
              <a:rPr lang="en-US" sz="2400" dirty="0">
                <a:latin typeface="+mn-lt"/>
              </a:rPr>
              <a:t> output files for the 4 km El Paso modeling domain. </a:t>
            </a:r>
          </a:p>
          <a:p>
            <a:pPr lvl="1"/>
            <a:r>
              <a:rPr lang="en-US" sz="2400" dirty="0">
                <a:latin typeface="+mn-lt"/>
              </a:rPr>
              <a:t>Converted to the </a:t>
            </a:r>
            <a:r>
              <a:rPr lang="en-US" sz="2400" dirty="0" err="1">
                <a:latin typeface="+mn-lt"/>
              </a:rPr>
              <a:t>NetCDF</a:t>
            </a:r>
            <a:r>
              <a:rPr lang="en-US" sz="2400" dirty="0">
                <a:latin typeface="+mn-lt"/>
              </a:rPr>
              <a:t> classic format and then processed into SCICHEM-ready files using the CTM2SCICHEM preprocessor. </a:t>
            </a:r>
          </a:p>
          <a:p>
            <a:pPr lvl="1"/>
            <a:r>
              <a:rPr lang="en-US" sz="2400" dirty="0">
                <a:latin typeface="+mn-lt"/>
              </a:rPr>
              <a:t>Created regional GIS file covering TCEQ El Paso/Ciudad Juarez domain for background averaging</a:t>
            </a:r>
          </a:p>
          <a:p>
            <a:pPr lvl="1"/>
            <a:endParaRPr lang="en-US" sz="2400" dirty="0">
              <a:latin typeface="+mn-lt"/>
            </a:endParaRPr>
          </a:p>
          <a:p>
            <a:endParaRPr lang="en-US" sz="2400" dirty="0">
              <a:latin typeface="+mn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4F771C9-5B3C-2757-EC5F-F89A4E255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Inputs</a:t>
            </a:r>
          </a:p>
        </p:txBody>
      </p:sp>
    </p:spTree>
    <p:extLst>
      <p:ext uri="{BB962C8B-B14F-4D97-AF65-F5344CB8AC3E}">
        <p14:creationId xmlns:p14="http://schemas.microsoft.com/office/powerpoint/2010/main" val="36172469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BC7788B-5F4C-102B-C720-3AC125C5241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2404972"/>
              </p:ext>
            </p:extLst>
          </p:nvPr>
        </p:nvGraphicFramePr>
        <p:xfrm>
          <a:off x="228600" y="1527653"/>
          <a:ext cx="8686800" cy="32207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13403">
                  <a:extLst>
                    <a:ext uri="{9D8B030D-6E8A-4147-A177-3AD203B41FA5}">
                      <a16:colId xmlns:a16="http://schemas.microsoft.com/office/drawing/2014/main" val="2217947339"/>
                    </a:ext>
                  </a:extLst>
                </a:gridCol>
                <a:gridCol w="1048972">
                  <a:extLst>
                    <a:ext uri="{9D8B030D-6E8A-4147-A177-3AD203B41FA5}">
                      <a16:colId xmlns:a16="http://schemas.microsoft.com/office/drawing/2014/main" val="3893350734"/>
                    </a:ext>
                  </a:extLst>
                </a:gridCol>
                <a:gridCol w="1391470">
                  <a:extLst>
                    <a:ext uri="{9D8B030D-6E8A-4147-A177-3AD203B41FA5}">
                      <a16:colId xmlns:a16="http://schemas.microsoft.com/office/drawing/2014/main" val="786339090"/>
                    </a:ext>
                  </a:extLst>
                </a:gridCol>
                <a:gridCol w="1296521">
                  <a:extLst>
                    <a:ext uri="{9D8B030D-6E8A-4147-A177-3AD203B41FA5}">
                      <a16:colId xmlns:a16="http://schemas.microsoft.com/office/drawing/2014/main" val="3844512042"/>
                    </a:ext>
                  </a:extLst>
                </a:gridCol>
                <a:gridCol w="963065">
                  <a:extLst>
                    <a:ext uri="{9D8B030D-6E8A-4147-A177-3AD203B41FA5}">
                      <a16:colId xmlns:a16="http://schemas.microsoft.com/office/drawing/2014/main" val="1437410118"/>
                    </a:ext>
                  </a:extLst>
                </a:gridCol>
                <a:gridCol w="915589">
                  <a:extLst>
                    <a:ext uri="{9D8B030D-6E8A-4147-A177-3AD203B41FA5}">
                      <a16:colId xmlns:a16="http://schemas.microsoft.com/office/drawing/2014/main" val="1974620850"/>
                    </a:ext>
                  </a:extLst>
                </a:gridCol>
                <a:gridCol w="968717">
                  <a:extLst>
                    <a:ext uri="{9D8B030D-6E8A-4147-A177-3AD203B41FA5}">
                      <a16:colId xmlns:a16="http://schemas.microsoft.com/office/drawing/2014/main" val="2877376033"/>
                    </a:ext>
                  </a:extLst>
                </a:gridCol>
                <a:gridCol w="989063">
                  <a:extLst>
                    <a:ext uri="{9D8B030D-6E8A-4147-A177-3AD203B41FA5}">
                      <a16:colId xmlns:a16="http://schemas.microsoft.com/office/drawing/2014/main" val="2446255889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Plant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unit_id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process_id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scc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Height (m)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Diam. (m)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Temp. (</a:t>
                      </a:r>
                      <a:r>
                        <a:rPr lang="en-US" sz="1600" baseline="30000">
                          <a:effectLst/>
                        </a:rPr>
                        <a:t>o</a:t>
                      </a:r>
                      <a:r>
                        <a:rPr lang="en-US" sz="1600">
                          <a:effectLst/>
                        </a:rPr>
                        <a:t>C)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dirty="0">
                          <a:effectLst/>
                        </a:rPr>
                        <a:t>Vel. 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dirty="0">
                          <a:effectLst/>
                        </a:rPr>
                        <a:t>(m/s)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0129253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Sam I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2CH01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dirty="0">
                          <a:effectLst/>
                        </a:rPr>
                        <a:t>2ECM01A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20100201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82.38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3.81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i="1" dirty="0">
                          <a:effectLst/>
                        </a:rPr>
                        <a:t>307.39</a:t>
                      </a:r>
                      <a:endParaRPr lang="en-US" sz="2000" i="1" dirty="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22.46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98077321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Sam I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dirty="0">
                          <a:effectLst/>
                        </a:rPr>
                        <a:t>2CH01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2ECM01B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10100401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82.38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3.81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i="1" dirty="0">
                          <a:effectLst/>
                        </a:rPr>
                        <a:t>125.61</a:t>
                      </a:r>
                      <a:endParaRPr lang="en-US" sz="2000" i="1" dirty="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22.46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81919189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Sam I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2CH02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2ECM02A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20100201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82.38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3.81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i="1" dirty="0">
                          <a:effectLst/>
                        </a:rPr>
                        <a:t>307.39</a:t>
                      </a:r>
                      <a:endParaRPr lang="en-US" sz="2000" i="1" dirty="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22.92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87846508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Sam I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2CH02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2ECM02B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10100401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82.38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3.81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i="1" dirty="0">
                          <a:effectLst/>
                        </a:rPr>
                        <a:t>125.61</a:t>
                      </a:r>
                      <a:endParaRPr lang="en-US" sz="2000" i="1" dirty="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22.92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83710988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Sam II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4CH02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4ECM02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20100201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18.00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1.50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i="1" dirty="0">
                          <a:effectLst/>
                        </a:rPr>
                        <a:t>307.39</a:t>
                      </a:r>
                      <a:endParaRPr lang="en-US" sz="2000" i="1" dirty="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3.30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85171337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Sam II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4CH03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4ECM03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20100201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45.72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dirty="0">
                          <a:effectLst/>
                        </a:rPr>
                        <a:t>5.20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i="1" dirty="0">
                          <a:effectLst/>
                        </a:rPr>
                        <a:t>307.39</a:t>
                      </a:r>
                      <a:endParaRPr lang="en-US" sz="2000" i="1" dirty="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19.38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35774415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Sam II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4CH04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4ECM04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20100201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45.72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5.20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i="1" dirty="0">
                          <a:effectLst/>
                        </a:rPr>
                        <a:t>307.39</a:t>
                      </a:r>
                      <a:endParaRPr lang="en-US" sz="2000" i="1" dirty="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19.74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23408552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Sam II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BLANK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4ECM01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10100601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i="1" dirty="0">
                          <a:effectLst/>
                        </a:rPr>
                        <a:t>80.43</a:t>
                      </a:r>
                      <a:endParaRPr lang="en-US" sz="2000" i="1" dirty="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i="1">
                          <a:effectLst/>
                        </a:rPr>
                        <a:t>3.14</a:t>
                      </a:r>
                      <a:endParaRPr lang="en-US" sz="2000" i="1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i="1" dirty="0">
                          <a:effectLst/>
                        </a:rPr>
                        <a:t>113.33</a:t>
                      </a:r>
                      <a:endParaRPr lang="en-US" sz="2000" i="1" dirty="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i="1">
                          <a:effectLst/>
                        </a:rPr>
                        <a:t>14.29</a:t>
                      </a:r>
                      <a:endParaRPr lang="en-US" sz="2000" i="1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53620964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Chi III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BLANK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dirty="0">
                          <a:effectLst/>
                        </a:rPr>
                        <a:t>2ECM01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20100201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i="1" dirty="0">
                          <a:effectLst/>
                        </a:rPr>
                        <a:t>18.90</a:t>
                      </a:r>
                      <a:endParaRPr lang="en-US" sz="2000" i="1" dirty="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i="1" dirty="0">
                          <a:effectLst/>
                        </a:rPr>
                        <a:t>3.05</a:t>
                      </a:r>
                      <a:endParaRPr lang="en-US" sz="2000" i="1" dirty="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i="1" dirty="0">
                          <a:effectLst/>
                        </a:rPr>
                        <a:t>307.39</a:t>
                      </a:r>
                      <a:endParaRPr lang="en-US" sz="2000" i="1" dirty="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i="1">
                          <a:effectLst/>
                        </a:rPr>
                        <a:t>18.68</a:t>
                      </a:r>
                      <a:endParaRPr lang="en-US" sz="2000" i="1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80035664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Chi III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BLANK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2ECM02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20100201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i="1">
                          <a:effectLst/>
                        </a:rPr>
                        <a:t>18.90</a:t>
                      </a:r>
                      <a:endParaRPr lang="en-US" sz="2000" i="1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i="1">
                          <a:effectLst/>
                        </a:rPr>
                        <a:t>3.05</a:t>
                      </a:r>
                      <a:endParaRPr lang="en-US" sz="2000" i="1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i="1" dirty="0">
                          <a:effectLst/>
                        </a:rPr>
                        <a:t>307.39</a:t>
                      </a:r>
                      <a:endParaRPr lang="en-US" sz="2000" i="1" dirty="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i="1" dirty="0">
                          <a:effectLst/>
                        </a:rPr>
                        <a:t>18.68</a:t>
                      </a:r>
                      <a:endParaRPr lang="en-US" sz="2000" i="1" dirty="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20008460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dirty="0">
                          <a:effectLst/>
                        </a:rPr>
                        <a:t>Norte III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N/A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N/A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N/A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dirty="0">
                          <a:effectLst/>
                        </a:rPr>
                        <a:t>35.00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dirty="0">
                          <a:effectLst/>
                        </a:rPr>
                        <a:t>5.50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89.00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dirty="0">
                          <a:effectLst/>
                        </a:rPr>
                        <a:t>23.72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83070315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359B2956-7486-128A-B07B-E7FCDA86A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96410"/>
            <a:ext cx="8686800" cy="805932"/>
          </a:xfrm>
        </p:spPr>
        <p:txBody>
          <a:bodyPr/>
          <a:lstStyle/>
          <a:p>
            <a:r>
              <a:rPr lang="en-US" dirty="0"/>
              <a:t>Stack Parameters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A3FCD9-6778-1E2B-676E-7080558AB99B}"/>
              </a:ext>
            </a:extLst>
          </p:cNvPr>
          <p:cNvSpPr txBox="1"/>
          <p:nvPr/>
        </p:nvSpPr>
        <p:spPr>
          <a:xfrm>
            <a:off x="228600" y="1158321"/>
            <a:ext cx="129376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mbria" panose="02040503050406030204" pitchFamily="18" charset="0"/>
                <a:cs typeface="Arial" panose="020B0604020202020204" pitchFamily="34" charset="0"/>
              </a:rPr>
              <a:t>Facility Source Parameters. Values estimated from SCC code are in italics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935D8B-A5E1-3DFB-53F6-A3A6033F5EE4}"/>
              </a:ext>
            </a:extLst>
          </p:cNvPr>
          <p:cNvSpPr txBox="1"/>
          <p:nvPr/>
        </p:nvSpPr>
        <p:spPr>
          <a:xfrm>
            <a:off x="228600" y="4976546"/>
            <a:ext cx="868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mbria" panose="02040503050406030204" pitchFamily="18" charset="0"/>
                <a:cs typeface="Arial" panose="020B0604020202020204" pitchFamily="34" charset="0"/>
              </a:rPr>
              <a:t>Initial estimates were taken from the US EPA 2016v2 emission modeling platform.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mbria" panose="02040503050406030204" pitchFamily="18" charset="0"/>
                <a:cs typeface="Arial" panose="020B0604020202020204" pitchFamily="34" charset="0"/>
              </a:rPr>
              <a:t>Missing stack parameters were filled in using US EPA defaults for each SCC code.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mbria" panose="02040503050406030204" pitchFamily="18" charset="0"/>
                <a:cs typeface="Arial" panose="020B0604020202020204" pitchFamily="34" charset="0"/>
              </a:rPr>
              <a:t>For Norte III, the environmental impact statement parameters were used.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507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0E57A5B-3E3B-C2E0-A6F1-E2290F53A7D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6956221"/>
              </p:ext>
            </p:extLst>
          </p:nvPr>
        </p:nvGraphicFramePr>
        <p:xfrm>
          <a:off x="285499" y="1314228"/>
          <a:ext cx="8573001" cy="44801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82587">
                  <a:extLst>
                    <a:ext uri="{9D8B030D-6E8A-4147-A177-3AD203B41FA5}">
                      <a16:colId xmlns:a16="http://schemas.microsoft.com/office/drawing/2014/main" val="2665600622"/>
                    </a:ext>
                  </a:extLst>
                </a:gridCol>
                <a:gridCol w="886692">
                  <a:extLst>
                    <a:ext uri="{9D8B030D-6E8A-4147-A177-3AD203B41FA5}">
                      <a16:colId xmlns:a16="http://schemas.microsoft.com/office/drawing/2014/main" val="1981855355"/>
                    </a:ext>
                  </a:extLst>
                </a:gridCol>
                <a:gridCol w="1050895">
                  <a:extLst>
                    <a:ext uri="{9D8B030D-6E8A-4147-A177-3AD203B41FA5}">
                      <a16:colId xmlns:a16="http://schemas.microsoft.com/office/drawing/2014/main" val="1552907203"/>
                    </a:ext>
                  </a:extLst>
                </a:gridCol>
                <a:gridCol w="977824">
                  <a:extLst>
                    <a:ext uri="{9D8B030D-6E8A-4147-A177-3AD203B41FA5}">
                      <a16:colId xmlns:a16="http://schemas.microsoft.com/office/drawing/2014/main" val="3936012050"/>
                    </a:ext>
                  </a:extLst>
                </a:gridCol>
                <a:gridCol w="1115345">
                  <a:extLst>
                    <a:ext uri="{9D8B030D-6E8A-4147-A177-3AD203B41FA5}">
                      <a16:colId xmlns:a16="http://schemas.microsoft.com/office/drawing/2014/main" val="4262738159"/>
                    </a:ext>
                  </a:extLst>
                </a:gridCol>
                <a:gridCol w="1060336">
                  <a:extLst>
                    <a:ext uri="{9D8B030D-6E8A-4147-A177-3AD203B41FA5}">
                      <a16:colId xmlns:a16="http://schemas.microsoft.com/office/drawing/2014/main" val="2954269088"/>
                    </a:ext>
                  </a:extLst>
                </a:gridCol>
                <a:gridCol w="1299661">
                  <a:extLst>
                    <a:ext uri="{9D8B030D-6E8A-4147-A177-3AD203B41FA5}">
                      <a16:colId xmlns:a16="http://schemas.microsoft.com/office/drawing/2014/main" val="1222223247"/>
                    </a:ext>
                  </a:extLst>
                </a:gridCol>
                <a:gridCol w="1299661">
                  <a:extLst>
                    <a:ext uri="{9D8B030D-6E8A-4147-A177-3AD203B41FA5}">
                      <a16:colId xmlns:a16="http://schemas.microsoft.com/office/drawing/2014/main" val="2130145665"/>
                    </a:ext>
                  </a:extLst>
                </a:gridCol>
              </a:tblGrid>
              <a:tr h="224722">
                <a:tc rowSpan="2"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Plant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 rowSpan="2"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dirty="0" err="1">
                          <a:effectLst/>
                        </a:rPr>
                        <a:t>unit_id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 rowSpan="2"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process_id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 rowSpan="2"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scc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 gridSpan="2"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Annual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45720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dirty="0">
                          <a:effectLst/>
                        </a:rPr>
                        <a:t>August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3328360"/>
                  </a:ext>
                </a:extLst>
              </a:tr>
              <a:tr h="4677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dirty="0">
                          <a:effectLst/>
                        </a:rPr>
                        <a:t>NO</a:t>
                      </a:r>
                      <a:r>
                        <a:rPr lang="en-US" sz="1600" baseline="-25000" dirty="0">
                          <a:effectLst/>
                        </a:rPr>
                        <a:t>x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dirty="0">
                          <a:effectLst/>
                        </a:rPr>
                        <a:t>(US ton)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VOC</a:t>
                      </a:r>
                      <a:endParaRPr lang="en-US" sz="1800">
                        <a:effectLst/>
                      </a:endParaRP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(US ton)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457200" algn="l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dirty="0">
                          <a:effectLst/>
                        </a:rPr>
                        <a:t>NO</a:t>
                      </a:r>
                      <a:r>
                        <a:rPr lang="en-US" sz="1600" baseline="-25000" dirty="0">
                          <a:effectLst/>
                        </a:rPr>
                        <a:t>x</a:t>
                      </a:r>
                      <a:endParaRPr lang="en-US" sz="1800" dirty="0">
                        <a:effectLst/>
                      </a:endParaRPr>
                    </a:p>
                    <a:p>
                      <a:pPr marL="0" marR="0" indent="457200" algn="l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dirty="0">
                          <a:effectLst/>
                        </a:rPr>
                        <a:t>(kg)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457200" algn="l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dirty="0">
                          <a:effectLst/>
                        </a:rPr>
                        <a:t>VOC</a:t>
                      </a:r>
                      <a:endParaRPr lang="en-US" sz="1800" dirty="0">
                        <a:effectLst/>
                      </a:endParaRPr>
                    </a:p>
                    <a:p>
                      <a:pPr marL="0" marR="0" indent="457200" algn="l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dirty="0">
                          <a:effectLst/>
                        </a:rPr>
                        <a:t>(kg)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765495434"/>
                  </a:ext>
                </a:extLst>
              </a:tr>
              <a:tr h="370792"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Sam I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2CH01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2ECM01A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20100201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658.9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15.4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457200" algn="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54290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457200" algn="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1270.6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342242282"/>
                  </a:ext>
                </a:extLst>
              </a:tr>
              <a:tr h="224722"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Sam I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2CH01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2ECM01B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10100401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0.5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0.0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457200" algn="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33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457200" algn="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0.5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6701872"/>
                  </a:ext>
                </a:extLst>
              </a:tr>
              <a:tr h="224722"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Sam I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2CH02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2ECM02A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20100201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59.7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1.4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457200" algn="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4916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457200" algn="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115.0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462854215"/>
                  </a:ext>
                </a:extLst>
              </a:tr>
              <a:tr h="370792"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Sam I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2CH02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2ECM02B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10100401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327.9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5.3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457200" algn="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21735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457200" algn="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dirty="0">
                          <a:effectLst/>
                        </a:rPr>
                        <a:t>351.5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286600276"/>
                  </a:ext>
                </a:extLst>
              </a:tr>
              <a:tr h="370792"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Sam II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4CH02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4ECM02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20100201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846.7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9.3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457200" algn="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69760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457200" algn="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763.0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728466804"/>
                  </a:ext>
                </a:extLst>
              </a:tr>
              <a:tr h="370792"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Sam II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4CH03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4ECM03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20100201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537.1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8.8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457200" algn="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44248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457200" algn="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725.9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134292381"/>
                  </a:ext>
                </a:extLst>
              </a:tr>
              <a:tr h="370792"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Sam II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4CH04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4ECM04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20100201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546.2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9.0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457200" algn="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45002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457200" algn="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738.3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382802998"/>
                  </a:ext>
                </a:extLst>
              </a:tr>
              <a:tr h="224722"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Sam II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BLANK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4ECM01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10100601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0.2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0.0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457200" algn="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22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457200" algn="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0.5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563185250"/>
                  </a:ext>
                </a:extLst>
              </a:tr>
              <a:tr h="370792"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Chi III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BLANK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2ECM01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20100201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395.0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6.5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457200" algn="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32542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457200" algn="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533.9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20512827"/>
                  </a:ext>
                </a:extLst>
              </a:tr>
              <a:tr h="370792"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Chi III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BLANK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2ECM02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20100201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389.9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6.4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457200" algn="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32125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457200" algn="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527.0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266753250"/>
                  </a:ext>
                </a:extLst>
              </a:tr>
              <a:tr h="370792"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Norte III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BLANK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N/A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20100201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605.0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effectLst/>
                        </a:rPr>
                        <a:t>9.9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457200" algn="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dirty="0">
                          <a:effectLst/>
                        </a:rPr>
                        <a:t>49845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457200" algn="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dirty="0">
                          <a:effectLst/>
                        </a:rPr>
                        <a:t>817.8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245547199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14409A6A-1093-19F3-A269-1EE3CA8AF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August Emissions for Each EGU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3AB1DA1C-EC99-12A7-E698-3603B5A79B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944896"/>
            <a:ext cx="587224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R="0" lvl="0" indent="95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Annual and August emissions of NO</a:t>
            </a:r>
            <a:r>
              <a:rPr kumimoji="0" lang="en-US" altLang="en-US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x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and VOCs for each site. </a:t>
            </a:r>
            <a:endParaRPr kumimoji="0" lang="en-US" altLang="en-US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823946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18995</TotalTime>
  <Words>1601</Words>
  <Application>Microsoft Macintosh PowerPoint</Application>
  <PresentationFormat>On-screen Show (4:3)</PresentationFormat>
  <Paragraphs>410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Calibri</vt:lpstr>
      <vt:lpstr>Calibri Light</vt:lpstr>
      <vt:lpstr>Century Gothic</vt:lpstr>
      <vt:lpstr>Georgia</vt:lpstr>
      <vt:lpstr>Symbol</vt:lpstr>
      <vt:lpstr>Times New Roman</vt:lpstr>
      <vt:lpstr>2_Office Theme</vt:lpstr>
      <vt:lpstr>Custom Design</vt:lpstr>
      <vt:lpstr>PowerPoint Presentation</vt:lpstr>
      <vt:lpstr>Motivation</vt:lpstr>
      <vt:lpstr>SCICHEM v3.3</vt:lpstr>
      <vt:lpstr>Run Modes in SCICHEM</vt:lpstr>
      <vt:lpstr>SCICHEM Processing Steps</vt:lpstr>
      <vt:lpstr>Facility Overview</vt:lpstr>
      <vt:lpstr>Modeling Inputs</vt:lpstr>
      <vt:lpstr>Stack Parameters</vt:lpstr>
      <vt:lpstr>August Emissions for Each EGU</vt:lpstr>
      <vt:lpstr>Emission Temporal Profiles</vt:lpstr>
      <vt:lpstr>VOC Speciation</vt:lpstr>
      <vt:lpstr>Emission Scenarios</vt:lpstr>
      <vt:lpstr>Scenario I, 2019 Status Quo</vt:lpstr>
      <vt:lpstr>Scenario II, Only Norte III</vt:lpstr>
      <vt:lpstr>Scenario III, No Oil</vt:lpstr>
      <vt:lpstr>Scenario IV, All On</vt:lpstr>
      <vt:lpstr>Comparison with O3 Monitors</vt:lpstr>
      <vt:lpstr>Conclusions</vt:lpstr>
      <vt:lpstr>AQcast: SCICHEM User Interface and Output (https://aqcast.aer.com/SCICHEMPreview)  </vt:lpstr>
    </vt:vector>
  </TitlesOfParts>
  <Company>AER, Inc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Natasha Gilson</dc:creator>
  <cp:lastModifiedBy>Alvarado, Matthew</cp:lastModifiedBy>
  <cp:revision>1027</cp:revision>
  <cp:lastPrinted>2020-12-24T21:14:05Z</cp:lastPrinted>
  <dcterms:created xsi:type="dcterms:W3CDTF">2013-01-03T19:35:52Z</dcterms:created>
  <dcterms:modified xsi:type="dcterms:W3CDTF">2022-10-18T12:01:07Z</dcterms:modified>
</cp:coreProperties>
</file>