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0" autoAdjust="0"/>
  </p:normalViewPr>
  <p:slideViewPr>
    <p:cSldViewPr snapToGrid="0">
      <p:cViewPr>
        <p:scale>
          <a:sx n="79" d="100"/>
          <a:sy n="79" d="100"/>
        </p:scale>
        <p:origin x="43" y="4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e843a682f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7" name="Google Shape;137;g15e843a682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e843a682f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5" name="Google Shape;155;g15e843a682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61f68dcba3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1" name="Google Shape;161;g161f68dcba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99999cb7e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6" name="Google Shape;66;g1499999cb7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99999cb7e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5" name="Google Shape;75;g1499999cb7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e843a682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9" name="Google Shape;99;g15e843a68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99999cb7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99999cb7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e843a682f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0" name="Google Shape;110;g15e843a682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e843a682f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6" name="Google Shape;116;g15e843a682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e843a682f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2" name="Google Shape;122;g15e843a682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e843a682f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nacc.test</a:t>
            </a: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$1983*DoC2096%</a:t>
            </a:r>
            <a:endParaRPr lang="en" dirty="0" smtClean="0"/>
          </a:p>
        </p:txBody>
      </p:sp>
      <p:sp>
        <p:nvSpPr>
          <p:cNvPr id="128" name="Google Shape;128;g15e843a682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942762"/>
            <a:ext cx="78867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628650" y="819704"/>
            <a:ext cx="7886700" cy="0"/>
          </a:xfrm>
          <a:prstGeom prst="straightConnector1">
            <a:avLst/>
          </a:pr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cc.arl.noaa.gov/nacc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cc.arl.noaa.gov/nac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orms.gle/ETwKS2qzoHndaruJ9" TargetMode="External"/><Relationship Id="rId4" Type="http://schemas.openxmlformats.org/officeDocument/2006/relationships/hyperlink" Target="https://forms.gle/jUWFKLyY6WGKySkv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md.copernicus.org/articles/15/3281/202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oaa-oar-arl/NACC" TargetMode="External"/><Relationship Id="rId7" Type="http://schemas.openxmlformats.org/officeDocument/2006/relationships/hyperlink" Target="https://gmd.copernicus.org/articles/15/3281/2022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.noaa.gov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nacc.arl.noaa.gov/nacc/" TargetMode="External"/><Relationship Id="rId4" Type="http://schemas.openxmlformats.org/officeDocument/2006/relationships/hyperlink" Target="https://www.cmascenter.org/ioapi/documentation/all_versions/html/GRID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27200" y="1846538"/>
            <a:ext cx="8889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/>
              <a:t>Use of NOAA’s Global Forecast System Data in the Cloud for Community Air Quality Modeling</a:t>
            </a:r>
            <a:endParaRPr sz="34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80"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311700" y="3352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 Campbell, Weifeng (Rick) Jiang, Zachary Moon, and Sonny Zinn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2548350" y="4145125"/>
            <a:ext cx="4259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 CMAS Conference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Computing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19, 2022</a:t>
            </a:r>
            <a:endParaRPr/>
          </a:p>
        </p:txBody>
      </p:sp>
      <p:pic>
        <p:nvPicPr>
          <p:cNvPr id="61" name="Google Shape;61;p14" descr="Image result for noaa symbol"/>
          <p:cNvPicPr preferRelativeResize="0"/>
          <p:nvPr/>
        </p:nvPicPr>
        <p:blipFill rotWithShape="1">
          <a:blip r:embed="rId3">
            <a:alphaModFix/>
          </a:blip>
          <a:srcRect l="31668" r="31665"/>
          <a:stretch/>
        </p:blipFill>
        <p:spPr>
          <a:xfrm>
            <a:off x="7238225" y="287725"/>
            <a:ext cx="1334376" cy="14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7725"/>
            <a:ext cx="2025550" cy="1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l="1357" t="675" r="1696" b="60926"/>
          <a:stretch/>
        </p:blipFill>
        <p:spPr>
          <a:xfrm>
            <a:off x="2629412" y="62975"/>
            <a:ext cx="3885174" cy="153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/>
              <a:t>Results: GFSv16 and NACC-in-the-Cloud Comparison </a:t>
            </a:r>
            <a:endParaRPr sz="2500" dirty="0"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r="1487"/>
          <a:stretch/>
        </p:blipFill>
        <p:spPr>
          <a:xfrm>
            <a:off x="0" y="1188725"/>
            <a:ext cx="3062674" cy="356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 l="3117" r="5458"/>
          <a:stretch/>
        </p:blipFill>
        <p:spPr>
          <a:xfrm>
            <a:off x="3159725" y="1193900"/>
            <a:ext cx="2842400" cy="355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5">
            <a:alphaModFix/>
          </a:blip>
          <a:srcRect l="1487"/>
          <a:stretch/>
        </p:blipFill>
        <p:spPr>
          <a:xfrm>
            <a:off x="6081700" y="1188725"/>
            <a:ext cx="3062674" cy="356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698200" y="793688"/>
            <a:ext cx="213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Surface Temperature</a:t>
            </a:r>
            <a:endParaRPr b="1" u="sng"/>
          </a:p>
        </p:txBody>
      </p:sp>
      <p:sp>
        <p:nvSpPr>
          <p:cNvPr id="144" name="Google Shape;144;p23"/>
          <p:cNvSpPr txBox="1"/>
          <p:nvPr/>
        </p:nvSpPr>
        <p:spPr>
          <a:xfrm>
            <a:off x="3780575" y="793700"/>
            <a:ext cx="213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10-m Wind Speed</a:t>
            </a:r>
            <a:endParaRPr b="1" u="sng"/>
          </a:p>
        </p:txBody>
      </p:sp>
      <p:sp>
        <p:nvSpPr>
          <p:cNvPr id="145" name="Google Shape;145;p23"/>
          <p:cNvSpPr txBox="1"/>
          <p:nvPr/>
        </p:nvSpPr>
        <p:spPr>
          <a:xfrm>
            <a:off x="7077775" y="793700"/>
            <a:ext cx="213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PBL Height</a:t>
            </a:r>
            <a:endParaRPr b="1" u="sng"/>
          </a:p>
        </p:txBody>
      </p:sp>
      <p:sp>
        <p:nvSpPr>
          <p:cNvPr id="146" name="Google Shape;146;p23"/>
          <p:cNvSpPr txBox="1"/>
          <p:nvPr/>
        </p:nvSpPr>
        <p:spPr>
          <a:xfrm>
            <a:off x="1571675" y="4753650"/>
            <a:ext cx="65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Excellent agreement with GFSv16 inputs and NACC-in-the-Cloud outputs!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399599" y="2323088"/>
            <a:ext cx="1061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</a:rPr>
              <a:t>C768 (~13 km)</a:t>
            </a:r>
            <a:endParaRPr sz="1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355674" y="2323088"/>
            <a:ext cx="1061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</a:rPr>
              <a:t>C768 (~13 km)</a:t>
            </a:r>
            <a:endParaRPr sz="1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6395549" y="2323088"/>
            <a:ext cx="1061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</a:rPr>
              <a:t>C768 (~13 km)</a:t>
            </a:r>
            <a:endParaRPr sz="1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55674" y="4110388"/>
            <a:ext cx="1061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12</a:t>
            </a:r>
            <a:r>
              <a:rPr lang="en" sz="1000" b="1" i="0" u="none" strike="noStrike" cap="none">
                <a:solidFill>
                  <a:schemeClr val="dk1"/>
                </a:solidFill>
              </a:rPr>
              <a:t> km</a:t>
            </a:r>
            <a:endParaRPr sz="1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3399599" y="4110388"/>
            <a:ext cx="1061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12</a:t>
            </a:r>
            <a:r>
              <a:rPr lang="en" sz="1000" b="1" i="0" u="none" strike="noStrike" cap="none">
                <a:solidFill>
                  <a:schemeClr val="dk1"/>
                </a:solidFill>
              </a:rPr>
              <a:t> km</a:t>
            </a:r>
            <a:endParaRPr sz="10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6395549" y="4110388"/>
            <a:ext cx="10614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12</a:t>
            </a:r>
            <a:r>
              <a:rPr lang="en" sz="1000" b="1" i="0" u="none" strike="noStrike" cap="none">
                <a:solidFill>
                  <a:schemeClr val="dk1"/>
                </a:solidFill>
              </a:rPr>
              <a:t> km</a:t>
            </a:r>
            <a:endParaRPr sz="10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/>
              <a:t>Conclusions and Path Forward </a:t>
            </a:r>
            <a:endParaRPr sz="2500" dirty="0"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11700" y="1061427"/>
            <a:ext cx="8520600" cy="392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NACC-in-the-Cloud prototype has been developed with a functional web-based user interface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https://nacc.arl.noaa.gov/nacc/</a:t>
            </a:r>
            <a:r>
              <a:rPr lang="en" dirty="0"/>
              <a:t>)   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Add additional features and release NACC-in-the-Cloud </a:t>
            </a:r>
            <a:r>
              <a:rPr lang="en" dirty="0" smtClean="0"/>
              <a:t>for </a:t>
            </a:r>
            <a:r>
              <a:rPr lang="en" dirty="0"/>
              <a:t>testing for entire operational GFSv16 hourly data record (March 23, 2021 - Current Day)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Development of GitHub repository, </a:t>
            </a:r>
            <a:r>
              <a:rPr lang="en" dirty="0" smtClean="0"/>
              <a:t>user documentation</a:t>
            </a:r>
            <a:r>
              <a:rPr lang="en" dirty="0"/>
              <a:t>, and technical paper availability to the community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Expand funding for development of complete NACC-CMAQ application in AWS-HPC, including flexibility to other meteorological and AQM applications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/>
              <a:t>Where to access NACC-in-the-Cloud? </a:t>
            </a:r>
            <a:endParaRPr sz="2500" dirty="0"/>
          </a:p>
        </p:txBody>
      </p:sp>
      <p:sp>
        <p:nvSpPr>
          <p:cNvPr id="164" name="Google Shape;164;p25"/>
          <p:cNvSpPr txBox="1"/>
          <p:nvPr/>
        </p:nvSpPr>
        <p:spPr>
          <a:xfrm>
            <a:off x="0" y="1093000"/>
            <a:ext cx="91440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NACC-in-the-Cloud URL: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https://nacc.arl.noaa.gov/nacc/</a:t>
            </a:r>
            <a:r>
              <a:rPr lang="en" sz="2400" dirty="0">
                <a:solidFill>
                  <a:schemeClr val="dk1"/>
                </a:solidFill>
              </a:rPr>
              <a:t> </a:t>
            </a:r>
            <a:endParaRPr lang="en" sz="2400" dirty="0" smtClean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lvl="0" algn="ctr"/>
            <a:r>
              <a:rPr lang="en-US" sz="2400" dirty="0">
                <a:solidFill>
                  <a:schemeClr val="dk1"/>
                </a:solidFill>
              </a:rPr>
              <a:t>New Requests for Access May be sent to:</a:t>
            </a:r>
          </a:p>
          <a:p>
            <a:pPr lvl="0" algn="ctr"/>
            <a:r>
              <a:rPr lang="en-US" sz="24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https://forms.gle/jUWFKLyY6WGKySkv6</a:t>
            </a:r>
            <a:r>
              <a:rPr lang="en-US" sz="2400" dirty="0">
                <a:solidFill>
                  <a:schemeClr val="dk1"/>
                </a:solidFill>
              </a:rPr>
              <a:t>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Please fill out the NACC-in-the-Cloud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User Google Form at: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https://forms.gle/ETwKS2qzoHndaruJ9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ct val="75000"/>
              <a:buFont typeface="Arial"/>
              <a:buNone/>
            </a:pPr>
            <a:r>
              <a:rPr lang="en" dirty="0"/>
              <a:t>The Global Forecast System Version 16 (GFSv16) </a:t>
            </a:r>
            <a:endParaRPr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5620000" y="4630569"/>
            <a:ext cx="320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Campbell et al., </a:t>
            </a:r>
            <a:r>
              <a:rPr lang="en" sz="14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GMD</a:t>
            </a:r>
            <a:r>
              <a:rPr lang="en" u="sng">
                <a:solidFill>
                  <a:schemeClr val="hlink"/>
                </a:solidFill>
                <a:hlinkClick r:id="rId3"/>
              </a:rPr>
              <a:t> (2022)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625" y="976113"/>
            <a:ext cx="3597876" cy="359766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385300" y="2622175"/>
            <a:ext cx="2198700" cy="677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FV3:  Finite-Volume 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Cubed Sphere</a:t>
            </a:r>
            <a:endParaRPr sz="1600" b="1"/>
          </a:p>
        </p:txBody>
      </p:sp>
      <p:sp>
        <p:nvSpPr>
          <p:cNvPr id="72" name="Google Shape;72;p15"/>
          <p:cNvSpPr txBox="1"/>
          <p:nvPr/>
        </p:nvSpPr>
        <p:spPr>
          <a:xfrm>
            <a:off x="485500" y="956675"/>
            <a:ext cx="44901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NOAA’s Environmental Monitoring Center (EMC) upgraded GFS model from v15.3 to v16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 February 2021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Major switch to a FV3-based dynamical core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Increased vertical layers (resolution) from 64 to 127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Extended model top from 54 (upper stratosphere) to 80 km (mesopause)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Thinner first model layer thickness (20 m)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Higher-resolution global horizontal grids of ∼ 25 and 13 km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Improved physical parameterizations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Upgraded to the Global Data Assimilation System (GDAS) version 16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Changed the format of forecast output history files from binary to NetCDF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Provides hourly output out to 72-hr (3 d) forecast 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326925" y="884975"/>
            <a:ext cx="8667900" cy="4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540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OAA-EPA </a:t>
            </a:r>
            <a:r>
              <a:rPr lang="en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tmosphere-</a:t>
            </a:r>
            <a:r>
              <a:rPr lang="en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hemistry </a:t>
            </a:r>
            <a:r>
              <a:rPr lang="en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oupler (NACC)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(i.e., </a:t>
            </a:r>
            <a:r>
              <a:rPr lang="en" sz="1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“knack”:  meaning an acquired skill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adapted from EPA’s Meteorology-Chemistry Interface Processor (MCIP) version 5 (Otte and Pleim, 2010).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NACC is used for NOAA’s latest operational NAQFC (based on CMAQv5.3.1) and is available to the greater scientific community at:</a:t>
            </a:r>
            <a:r>
              <a:rPr lang="en" sz="1400" b="0" i="0" u="none" strike="noStrike" cap="none" dirty="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https://github.com/noaa-oar-arl/NACC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4821394" y="1418363"/>
            <a:ext cx="3409800" cy="285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496288" y="1418363"/>
            <a:ext cx="3086100" cy="285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ts val="2100"/>
              <a:buFont typeface="Arial"/>
              <a:buNone/>
            </a:pPr>
            <a:r>
              <a:rPr lang="en" sz="2500" dirty="0"/>
              <a:t>The NOAA-EPA Atmosphere Chemistry Coupler </a:t>
            </a:r>
            <a:endParaRPr sz="2500" dirty="0"/>
          </a:p>
        </p:txBody>
      </p:sp>
      <p:sp>
        <p:nvSpPr>
          <p:cNvPr id="81" name="Google Shape;81;p16"/>
          <p:cNvSpPr txBox="1"/>
          <p:nvPr/>
        </p:nvSpPr>
        <p:spPr>
          <a:xfrm>
            <a:off x="1889475" y="1169232"/>
            <a:ext cx="2901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Directly Interpolated Fields</a:t>
            </a:r>
            <a:r>
              <a:rPr lang="en" sz="1400" b="0" i="0" u="sng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sng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315656" y="1169232"/>
            <a:ext cx="2915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Redefined Vertical Structure</a:t>
            </a:r>
            <a:endParaRPr sz="1400" b="1" i="0" u="sng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t="3592" b="59177"/>
          <a:stretch/>
        </p:blipFill>
        <p:spPr>
          <a:xfrm>
            <a:off x="1743048" y="1632731"/>
            <a:ext cx="2439000" cy="110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t="56961"/>
          <a:stretch/>
        </p:blipFill>
        <p:spPr>
          <a:xfrm>
            <a:off x="1743056" y="2892488"/>
            <a:ext cx="2439000" cy="12723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889473" y="2463489"/>
            <a:ext cx="927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FV3/GFSv16</a:t>
            </a:r>
            <a:endParaRPr sz="11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889469" y="3669459"/>
            <a:ext cx="927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NACC</a:t>
            </a:r>
            <a:endParaRPr sz="11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029745" y="2733365"/>
            <a:ext cx="186600" cy="165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959645" y="2733354"/>
            <a:ext cx="186600" cy="165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926419" y="2733365"/>
            <a:ext cx="186600" cy="165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146174" y="2464988"/>
            <a:ext cx="106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C768 (~13 km)</a:t>
            </a:r>
            <a:endParaRPr sz="11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721315" y="3669450"/>
            <a:ext cx="458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12km</a:t>
            </a:r>
            <a:endParaRPr sz="11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038800" y="3346238"/>
            <a:ext cx="15081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GFSv16 has higher vertical resolution with 127L and thinner 1</a:t>
            </a:r>
            <a:r>
              <a:rPr lang="en" sz="1100" b="0" i="0" u="none" strike="noStrike" cap="none" baseline="3000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 layer (20 m thick) than previous GFS.</a:t>
            </a:r>
            <a:endParaRPr sz="11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6513638" y="3346238"/>
            <a:ext cx="16140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NACC uses either native or collapsed GFSv16 layers, and there is good agreement in structure.</a:t>
            </a:r>
            <a:endParaRPr sz="11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9156" y="1632731"/>
            <a:ext cx="1682907" cy="172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3187" y="1745334"/>
            <a:ext cx="1508030" cy="164984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332200" y="4711269"/>
            <a:ext cx="3200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Campbell et al., </a:t>
            </a:r>
            <a:r>
              <a:rPr lang="en" sz="14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GMD</a:t>
            </a:r>
            <a:r>
              <a:rPr lang="en" u="sng">
                <a:solidFill>
                  <a:schemeClr val="hlink"/>
                </a:solidFill>
                <a:hlinkClick r:id="rId7"/>
              </a:rPr>
              <a:t> (2022)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/>
              <a:t>Why use NOAA GFSv16 in the Cloud? </a:t>
            </a:r>
            <a:endParaRPr sz="2500"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192300"/>
            <a:ext cx="8520600" cy="380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Obtaining and running gridded meteorological models (e.g.WRF) for CMAQ regional applications across the globe </a:t>
            </a:r>
            <a:r>
              <a:rPr lang="en" dirty="0" smtClean="0"/>
              <a:t>can be</a:t>
            </a:r>
            <a:r>
              <a:rPr lang="en" dirty="0" smtClean="0"/>
              <a:t> </a:t>
            </a:r>
            <a:r>
              <a:rPr lang="en" dirty="0"/>
              <a:t>both time and resource intensive.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Use of NOAA’s current operational </a:t>
            </a:r>
            <a:r>
              <a:rPr lang="en" dirty="0" smtClean="0"/>
              <a:t>GFSv16 </a:t>
            </a:r>
            <a:r>
              <a:rPr lang="en" dirty="0"/>
              <a:t>gridded (NetCDF) input data is very large and cumbersome to process for the scientific air quality modeling community.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Cloud computing and storage platforms are desirable as they are highly-customizable, on-demand, and much more scalable than traditional local </a:t>
            </a:r>
            <a:r>
              <a:rPr lang="en" dirty="0" smtClean="0"/>
              <a:t>servers…</a:t>
            </a:r>
            <a:r>
              <a:rPr lang="en" b="1" dirty="0" smtClean="0"/>
              <a:t>User-Ready!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Main Objective: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Provide a cloud interface to GFS-driven CMAQ applications </a:t>
            </a:r>
            <a:r>
              <a:rPr lang="en" u="sng" dirty="0"/>
              <a:t>for any regional domain </a:t>
            </a:r>
            <a:r>
              <a:rPr lang="en" dirty="0"/>
              <a:t>globally…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>
                <a:solidFill>
                  <a:srgbClr val="FF0000"/>
                </a:solidFill>
              </a:rPr>
              <a:t>“NACC-in-the-Cloud” </a:t>
            </a:r>
            <a:endParaRPr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/>
              <a:t>Methods:  Cloud-Based Data Transfer and Processing </a:t>
            </a:r>
            <a:endParaRPr sz="2500" dirty="0"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l="17131" t="9622" r="18147" b="5523"/>
          <a:stretch/>
        </p:blipFill>
        <p:spPr>
          <a:xfrm>
            <a:off x="1591813" y="857175"/>
            <a:ext cx="5714474" cy="42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dirty="0"/>
              <a:t>Methods:  Streamlined AWS-Based Development</a:t>
            </a:r>
            <a:r>
              <a:rPr lang="en" sz="2500" dirty="0"/>
              <a:t> </a:t>
            </a:r>
            <a:endParaRPr sz="2500" dirty="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0" y="946939"/>
            <a:ext cx="8837066" cy="414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628650" y="77150"/>
            <a:ext cx="83268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Methods:  Development of a Web-Based User Interface</a:t>
            </a:r>
            <a:endParaRPr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94350" y="1152475"/>
            <a:ext cx="8520600" cy="3872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Web app based on the next-gen ARL READY framework (using the Java Spring ecosystem)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300" dirty="0"/>
              <a:t> </a:t>
            </a:r>
            <a:r>
              <a:rPr lang="en" sz="1300" b="1" dirty="0">
                <a:solidFill>
                  <a:schemeClr val="dk1"/>
                </a:solidFill>
                <a:highlight>
                  <a:srgbClr val="FFFFFF"/>
                </a:highlight>
              </a:rPr>
              <a:t>R</a:t>
            </a:r>
            <a:r>
              <a:rPr lang="en" sz="1300" dirty="0">
                <a:solidFill>
                  <a:schemeClr val="dk1"/>
                </a:solidFill>
                <a:highlight>
                  <a:srgbClr val="FFFFFF"/>
                </a:highlight>
              </a:rPr>
              <a:t>eal-time </a:t>
            </a:r>
            <a:r>
              <a:rPr lang="en" sz="1300" b="1" dirty="0">
                <a:solidFill>
                  <a:schemeClr val="dk1"/>
                </a:solidFill>
                <a:highlight>
                  <a:srgbClr val="FFFFFF"/>
                </a:highlight>
              </a:rPr>
              <a:t>E</a:t>
            </a:r>
            <a:r>
              <a:rPr lang="en" sz="1300" dirty="0">
                <a:solidFill>
                  <a:schemeClr val="dk1"/>
                </a:solidFill>
                <a:highlight>
                  <a:srgbClr val="FFFFFF"/>
                </a:highlight>
              </a:rPr>
              <a:t>nvironmental </a:t>
            </a:r>
            <a:r>
              <a:rPr lang="en" sz="1300" b="1" dirty="0">
                <a:solidFill>
                  <a:schemeClr val="dk1"/>
                </a:solidFill>
                <a:highlight>
                  <a:srgbClr val="FFFFFF"/>
                </a:highlight>
              </a:rPr>
              <a:t>A</a:t>
            </a:r>
            <a:r>
              <a:rPr lang="en" sz="1300" dirty="0">
                <a:solidFill>
                  <a:schemeClr val="dk1"/>
                </a:solidFill>
                <a:highlight>
                  <a:srgbClr val="FFFFFF"/>
                </a:highlight>
              </a:rPr>
              <a:t>pplications and </a:t>
            </a:r>
            <a:r>
              <a:rPr lang="en" sz="1300" b="1" dirty="0">
                <a:solidFill>
                  <a:schemeClr val="dk1"/>
                </a:solidFill>
                <a:highlight>
                  <a:srgbClr val="FFFFFF"/>
                </a:highlight>
              </a:rPr>
              <a:t>D</a:t>
            </a:r>
            <a:r>
              <a:rPr lang="en" sz="1300" dirty="0">
                <a:solidFill>
                  <a:schemeClr val="dk1"/>
                </a:solidFill>
                <a:highlight>
                  <a:srgbClr val="FFFFFF"/>
                </a:highlight>
              </a:rPr>
              <a:t>isplay s</a:t>
            </a:r>
            <a:r>
              <a:rPr lang="en" sz="1300" b="1" dirty="0">
                <a:solidFill>
                  <a:schemeClr val="dk1"/>
                </a:solidFill>
                <a:highlight>
                  <a:srgbClr val="FFFFFF"/>
                </a:highlight>
              </a:rPr>
              <a:t>Y</a:t>
            </a:r>
            <a:r>
              <a:rPr lang="en" sz="1300" dirty="0">
                <a:solidFill>
                  <a:schemeClr val="dk1"/>
                </a:solidFill>
                <a:highlight>
                  <a:srgbClr val="FFFFFF"/>
                </a:highlight>
              </a:rPr>
              <a:t>stem: </a:t>
            </a:r>
            <a:r>
              <a:rPr lang="en" sz="13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https://www.ready.noaa.gov/index.php</a:t>
            </a:r>
            <a:r>
              <a:rPr lang="en" sz="13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NACC namelist and job script generated using Python based on web app form input, communicated via an API endpoint of the web app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Slurm job submission via Slurm REST API using a generated Python client library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 cron job syncs generated outputs from </a:t>
            </a:r>
            <a:r>
              <a:rPr lang="en" dirty="0" smtClean="0"/>
              <a:t>the</a:t>
            </a:r>
            <a:r>
              <a:rPr lang="en" dirty="0" smtClean="0"/>
              <a:t> </a:t>
            </a:r>
            <a:r>
              <a:rPr lang="en" dirty="0"/>
              <a:t>Amazon FSx for Lustre file system to an Amazon S3 bucket, where they can be downloaded</a:t>
            </a:r>
            <a:endParaRPr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S3 URLs are presented to the user in the web app interface</a:t>
            </a:r>
            <a:endParaRPr sz="1300" dirty="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dirty="0"/>
              <a:t>Will add user email notification that job is done and S3 URLs are ready for pickup</a:t>
            </a:r>
            <a:endParaRPr sz="13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628650" y="77139"/>
            <a:ext cx="78867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/>
              <a:t>Results:  NACC-in-the-Cloud Web Demo</a:t>
            </a:r>
            <a:endParaRPr sz="2500" dirty="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4850"/>
            <a:ext cx="8839201" cy="237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52400" y="4450525"/>
            <a:ext cx="852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Lambert conformal (</a:t>
            </a:r>
            <a:r>
              <a:rPr lang="en" sz="1050" dirty="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GDTYP=2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), </a:t>
            </a:r>
            <a:r>
              <a:rPr lang="en" sz="1050" dirty="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P_ALP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050" dirty="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P_BET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 the true latitudes of the projection cone, and </a:t>
            </a:r>
            <a:r>
              <a:rPr lang="en" sz="1050" dirty="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P_GAM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the central meridian of the projection. </a:t>
            </a:r>
            <a:r>
              <a:rPr lang="en" sz="1050" dirty="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XCENT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050" dirty="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YCENT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are the reference longitude and latitude for the domain. </a:t>
            </a:r>
            <a:endParaRPr sz="1200" dirty="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See </a:t>
            </a:r>
            <a:r>
              <a:rPr lang="en" sz="1200" u="sng" dirty="0">
                <a:solidFill>
                  <a:srgbClr val="0056B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the I/O API grid doc</a:t>
            </a:r>
            <a:r>
              <a:rPr lang="en" sz="1200" dirty="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more information.</a:t>
            </a:r>
            <a:endParaRPr dirty="0"/>
          </a:p>
        </p:txBody>
      </p:sp>
      <p:sp>
        <p:nvSpPr>
          <p:cNvPr id="133" name="Google Shape;133;p22"/>
          <p:cNvSpPr txBox="1"/>
          <p:nvPr/>
        </p:nvSpPr>
        <p:spPr>
          <a:xfrm>
            <a:off x="4572000" y="1990550"/>
            <a:ext cx="410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https://nacc.arl.noaa.gov/nacc/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2000"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861977"/>
            <a:ext cx="9143999" cy="116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758</Words>
  <Application>Microsoft Office PowerPoint</Application>
  <PresentationFormat>On-screen Show (16:9)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Courier New</vt:lpstr>
      <vt:lpstr>Arial</vt:lpstr>
      <vt:lpstr>Calibri</vt:lpstr>
      <vt:lpstr>Roboto</vt:lpstr>
      <vt:lpstr>Simple Light</vt:lpstr>
      <vt:lpstr>Use of NOAA’s Global Forecast System Data in the Cloud for Community Air Quality Modeling </vt:lpstr>
      <vt:lpstr>The Global Forecast System Version 16 (GFSv16) </vt:lpstr>
      <vt:lpstr>The NOAA-EPA Atmosphere Chemistry Coupler </vt:lpstr>
      <vt:lpstr>Why use NOAA GFSv16 in the Cloud? </vt:lpstr>
      <vt:lpstr>Main Objective:   Provide a cloud interface to GFS-driven CMAQ applications for any regional domain globally…   “NACC-in-the-Cloud”  </vt:lpstr>
      <vt:lpstr>Methods:  Cloud-Based Data Transfer and Processing </vt:lpstr>
      <vt:lpstr>Methods:  Streamlined AWS-Based Development </vt:lpstr>
      <vt:lpstr>Methods:  Development of a Web-Based User Interface</vt:lpstr>
      <vt:lpstr>Results:  NACC-in-the-Cloud Web Demo</vt:lpstr>
      <vt:lpstr>Results: GFSv16 and NACC-in-the-Cloud Comparison </vt:lpstr>
      <vt:lpstr>Conclusions and Path Forward </vt:lpstr>
      <vt:lpstr>Where to access NACC-in-the-Cloud?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NOAA’s Global Forecast System Data in the Cloud for Community Air Quality Modeling</dc:title>
  <dc:creator>Patrick C. Campbell</dc:creator>
  <cp:lastModifiedBy>Patrick C. Campbell</cp:lastModifiedBy>
  <cp:revision>9</cp:revision>
  <dcterms:modified xsi:type="dcterms:W3CDTF">2022-10-19T12:48:02Z</dcterms:modified>
</cp:coreProperties>
</file>