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315" r:id="rId2"/>
    <p:sldId id="800" r:id="rId3"/>
    <p:sldId id="804" r:id="rId4"/>
    <p:sldId id="803" r:id="rId5"/>
    <p:sldId id="806" r:id="rId6"/>
    <p:sldId id="821" r:id="rId7"/>
    <p:sldId id="807" r:id="rId8"/>
    <p:sldId id="808" r:id="rId9"/>
    <p:sldId id="814" r:id="rId10"/>
    <p:sldId id="817" r:id="rId11"/>
    <p:sldId id="776" r:id="rId12"/>
    <p:sldId id="818" r:id="rId13"/>
    <p:sldId id="824" r:id="rId14"/>
    <p:sldId id="799" r:id="rId15"/>
    <p:sldId id="8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707478"/>
    <a:srgbClr val="0E2E5A"/>
    <a:srgbClr val="0062B8"/>
    <a:srgbClr val="2258B2"/>
    <a:srgbClr val="0057B8"/>
    <a:srgbClr val="595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81030" autoAdjust="0"/>
  </p:normalViewPr>
  <p:slideViewPr>
    <p:cSldViewPr snapToGrid="0" snapToObjects="1">
      <p:cViewPr>
        <p:scale>
          <a:sx n="69" d="100"/>
          <a:sy n="69" d="100"/>
        </p:scale>
        <p:origin x="1387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24333-F426-4816-A811-9B31803B19E4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2437-E3F7-4FBF-91EC-02E43556D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1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Biographical Info</a:t>
            </a:r>
          </a:p>
          <a:p>
            <a:r>
              <a:rPr lang="en-US" dirty="0"/>
              <a:t>Using Models the effects of Urban Growth in the Salt Lake Area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0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e426149d7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e426149d7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LCZs resolve urban properties better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Differentiate between land use categories and land surface model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434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11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3-7</a:t>
            </a:r>
          </a:p>
          <a:p>
            <a:r>
              <a:rPr lang="en-US" dirty="0"/>
              <a:t>5-9</a:t>
            </a:r>
          </a:p>
          <a:p>
            <a:r>
              <a:rPr lang="en-US" dirty="0"/>
              <a:t>5-9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6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426149d7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e426149d76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649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70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426149d7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426149d7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Formal explanation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Develop/ validate model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Evaluate growth Scenarios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Create user guide for future growth studies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36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61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UCM-models effects at a mesoscale</a:t>
            </a:r>
          </a:p>
          <a:p>
            <a:r>
              <a:rPr lang="en-US" dirty="0"/>
              <a:t>No model = No City</a:t>
            </a:r>
          </a:p>
          <a:p>
            <a:r>
              <a:rPr lang="en-US" dirty="0"/>
              <a:t>Slab: uses urban based values for land use boundary conditions </a:t>
            </a:r>
          </a:p>
          <a:p>
            <a:r>
              <a:rPr lang="en-US" dirty="0"/>
              <a:t>Single Layer: uses a one layer with associated parameters</a:t>
            </a:r>
          </a:p>
          <a:p>
            <a:r>
              <a:rPr lang="en-US" dirty="0"/>
              <a:t>Multi-Layer: uses multiple layers to describe, requires more inputs and computational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46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Domain</a:t>
            </a:r>
          </a:p>
          <a:p>
            <a:r>
              <a:rPr lang="en-US" dirty="0"/>
              <a:t>Boundaries</a:t>
            </a:r>
          </a:p>
          <a:p>
            <a:r>
              <a:rPr lang="en-US" dirty="0"/>
              <a:t>Transient study – 10 days</a:t>
            </a:r>
          </a:p>
          <a:p>
            <a:r>
              <a:rPr lang="en-US" dirty="0"/>
              <a:t>Mesh size (10,000 nodes per domain) .5, 2.5, 12.5 km  is usual 12, 4, 1.3km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00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we looking at?</a:t>
            </a:r>
          </a:p>
          <a:p>
            <a:r>
              <a:rPr lang="en-US" dirty="0"/>
              <a:t>What is the conclusion?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43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Upwards of 9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9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cases</a:t>
            </a:r>
          </a:p>
          <a:p>
            <a:r>
              <a:rPr lang="en-US" dirty="0"/>
              <a:t>3-7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72437-E3F7-4FBF-91EC-02E43556D5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0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21D6A9-7D66-A14A-9F8D-137CE960D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6AB0BC-F45B-7E49-8B12-403CA1C5B36D}"/>
              </a:ext>
            </a:extLst>
          </p:cNvPr>
          <p:cNvSpPr/>
          <p:nvPr userDrawn="1"/>
        </p:nvSpPr>
        <p:spPr>
          <a:xfrm>
            <a:off x="0" y="2690"/>
            <a:ext cx="12192000" cy="6858000"/>
          </a:xfrm>
          <a:prstGeom prst="rect">
            <a:avLst/>
          </a:prstGeom>
          <a:solidFill>
            <a:srgbClr val="0062B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D20EF-1962-CD49-AA67-CF4162743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Rockwell" panose="02060603020205020403" pitchFamily="18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E9F87-CBB7-9847-BA21-92C0D7001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Helvetica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F693E17-76A0-C142-8C5A-42378027B0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5450" y="5694490"/>
            <a:ext cx="3158525" cy="5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1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78621-DBEB-A84E-9E75-AD448FE2A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96227"/>
            <a:ext cx="5157787" cy="110884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2B8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92D8E-6EF9-014D-AC83-0F2FF3BA0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5E64E-6CFF-DD4A-A073-E303F4CC3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96227"/>
            <a:ext cx="5183188" cy="110884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62B8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ED102-6295-5249-A074-F75BD836A2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DB5034-1496-0149-AD1B-5BBF3317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E8A1-1F16-4A6C-BC04-C07C9660853D}" type="datetime1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528B45-390C-1542-8288-36A6B703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492F6-50C2-834F-89B7-872294D3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B189-EC3B-5448-8F48-F2E7232848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CDFA808-D83B-794A-8326-281A5178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662"/>
            <a:ext cx="8114969" cy="55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6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DB5034-1496-0149-AD1B-5BBF3317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97F62-C620-4213-BB37-458E3276CECA}" type="datetime1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528B45-390C-1542-8288-36A6B703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492F6-50C2-834F-89B7-872294D3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B189-EC3B-5448-8F48-F2E72328484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2F95F90-75A6-7049-8048-D1724D3C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544761"/>
            <a:ext cx="3932237" cy="3632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022C6-C075-2040-B2C9-63500C5E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9509B-CA19-3048-BEB1-3E306D059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83527"/>
            <a:ext cx="3932238" cy="1161234"/>
          </a:xfr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solidFill>
                  <a:srgbClr val="0062B8"/>
                </a:solidFill>
                <a:latin typeface="Rockwell" panose="02060603020205020403" pitchFamily="18" charset="77"/>
                <a:ea typeface="Roboto Slab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104EEF9C-31B3-8E49-AE41-F5C8EEE49B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183187" y="1391408"/>
            <a:ext cx="6170613" cy="47934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9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DB5034-1496-0149-AD1B-5BBF3317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8CD24-9803-4A86-B9AF-13AD00A6FA20}" type="datetime1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528B45-390C-1542-8288-36A6B703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2492F6-50C2-834F-89B7-872294D3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B189-EC3B-5448-8F48-F2E72328484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2F95F90-75A6-7049-8048-D1724D3C9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544761"/>
            <a:ext cx="3932237" cy="36322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022C6-C075-2040-B2C9-63500C5E1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9509B-CA19-3048-BEB1-3E306D059D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83527"/>
            <a:ext cx="3932238" cy="1161234"/>
          </a:xfr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solidFill>
                  <a:srgbClr val="0062B8"/>
                </a:solidFill>
                <a:latin typeface="Rockwell" panose="02060603020205020403" pitchFamily="18" charset="77"/>
                <a:ea typeface="Roboto Slab" pitchFamily="2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2561DF4-FEB1-314D-B970-781B73FEBE0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183187" y="1383527"/>
            <a:ext cx="6170613" cy="479343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Column Titl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ACE19A-9385-F74E-BBE0-06B5C506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924337"/>
            <a:ext cx="2574235" cy="5019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3EE6E23-ADFA-8946-973F-1ED0E6DC0C9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33458" y="924336"/>
            <a:ext cx="7020341" cy="50192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08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Column Title With 2 Column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3BACE19A-9385-F74E-BBE0-06B5C506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924337"/>
            <a:ext cx="2574235" cy="5019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Google Shape;76;p12">
            <a:extLst>
              <a:ext uri="{FF2B5EF4-FFF2-40B4-BE49-F238E27FC236}">
                <a16:creationId xmlns:a16="http://schemas.microsoft.com/office/drawing/2014/main" id="{126B8C6F-A09C-584B-A1DA-445777AAFF11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333459" y="924336"/>
            <a:ext cx="3401191" cy="5019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1600" b="0" i="0">
                <a:latin typeface="Helvetica" pitchFamily="2" charset="0"/>
                <a:ea typeface="Roboto" panose="02000000000000000000" pitchFamily="2" charset="0"/>
                <a:cs typeface="Helvetica" pitchFamily="2" charset="0"/>
              </a:defRPr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Google Shape;76;p12">
            <a:extLst>
              <a:ext uri="{FF2B5EF4-FFF2-40B4-BE49-F238E27FC236}">
                <a16:creationId xmlns:a16="http://schemas.microsoft.com/office/drawing/2014/main" id="{CEE1F136-9972-4E4E-B189-5B5A61F9113F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7952609" y="924336"/>
            <a:ext cx="3401191" cy="50192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85750" rtl="0">
              <a:spcBef>
                <a:spcPts val="600"/>
              </a:spcBef>
              <a:spcAft>
                <a:spcPts val="0"/>
              </a:spcAft>
              <a:buSzPts val="900"/>
              <a:buChar char="▪"/>
              <a:defRPr sz="1600" b="0" i="0">
                <a:latin typeface="Helvetica" pitchFamily="2" charset="0"/>
                <a:ea typeface="Roboto" panose="02000000000000000000" pitchFamily="2" charset="0"/>
                <a:cs typeface="Helvetica" pitchFamily="2" charset="0"/>
              </a:defRPr>
            </a:lvl1pPr>
            <a:lvl2pPr marL="914400" lvl="1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2pPr>
            <a:lvl3pPr marL="1371600" lvl="2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3pPr>
            <a:lvl4pPr marL="1828800" lvl="3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4pPr>
            <a:lvl5pPr marL="2286000" lvl="4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5pPr>
            <a:lvl6pPr marL="2743200" lvl="5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6pPr>
            <a:lvl7pPr marL="3200400" lvl="6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7pPr>
            <a:lvl8pPr marL="3657600" lvl="7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8pPr>
            <a:lvl9pPr marL="4114800" lvl="8" indent="-285750" rtl="0">
              <a:spcBef>
                <a:spcPts val="0"/>
              </a:spcBef>
              <a:spcAft>
                <a:spcPts val="0"/>
              </a:spcAft>
              <a:buSzPts val="900"/>
              <a:buChar char="-"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96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Column Title With 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890B968-1A4A-A549-AF24-1C1E8BDE95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33461" y="924338"/>
            <a:ext cx="7020339" cy="501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AF2D051D-66B5-1D45-803D-09CFBC81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924337"/>
            <a:ext cx="2574235" cy="5019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13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813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Place Your Own Title Image">
    <p:bg>
      <p:bgPr>
        <a:solidFill>
          <a:srgbClr val="225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218AFA-5AD4-A446-A4BF-1944CD713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2D20EF-1962-CD49-AA67-CF4162743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Rockwell" panose="02060603020205020403" pitchFamily="18" charset="77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E9F87-CBB7-9847-BA21-92C0D7001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Helvetica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0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Plain Blue 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20EF-1962-CD49-AA67-CF4162743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Rockwell" panose="02060603020205020403" pitchFamily="18" charset="77"/>
                <a:ea typeface="Roboto Slab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8E9F87-CBB7-9847-BA21-92C0D7001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4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BEF4-28C1-3747-84FB-43794789E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7" y="1311965"/>
            <a:ext cx="10870324" cy="4864998"/>
          </a:xfrm>
        </p:spPr>
        <p:txBody>
          <a:bodyPr/>
          <a:lstStyle>
            <a:lvl1pPr>
              <a:buSzPct val="100000"/>
              <a:defRPr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46785-B009-754D-A40C-7232ADAF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450-59E5-433B-A889-6A6DF6C00B15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EB974-F5FB-A242-810D-0116F533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DD935-9E1D-024B-A1F2-B004DB00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F06AB-1EE3-4061-B5E3-4A6BD2844A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53D626A-2D1E-4C4C-9A23-6C361EB76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77" y="277662"/>
            <a:ext cx="8127123" cy="55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latin typeface="Rockwell" panose="02060603020205020403" pitchFamily="18" charset="77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63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Blue">
    <p:bg>
      <p:bgPr>
        <a:solidFill>
          <a:srgbClr val="006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C003-24C1-B64B-BAA2-32F8317B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0" y="2608103"/>
            <a:ext cx="73304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FA7883-69A4-894F-AB40-7C2BEBCD9CF0}"/>
              </a:ext>
            </a:extLst>
          </p:cNvPr>
          <p:cNvCxnSpPr>
            <a:cxnSpLocks/>
          </p:cNvCxnSpPr>
          <p:nvPr userDrawn="1"/>
        </p:nvCxnSpPr>
        <p:spPr>
          <a:xfrm>
            <a:off x="2529840" y="2608103"/>
            <a:ext cx="0" cy="135604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87D8DC7-DCA5-2246-A280-088122B9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068" y="4353339"/>
            <a:ext cx="2985052" cy="591172"/>
          </a:xfrm>
        </p:spPr>
        <p:txBody>
          <a:bodyPr>
            <a:normAutofit/>
          </a:bodyPr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Helvetica" pitchFamily="2" charset="0"/>
                <a:ea typeface="Roboto Slab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79E684-0BB8-874F-AC90-245E6E231FE9}"/>
              </a:ext>
            </a:extLst>
          </p:cNvPr>
          <p:cNvSpPr txBox="1">
            <a:spLocks/>
          </p:cNvSpPr>
          <p:nvPr userDrawn="1"/>
        </p:nvSpPr>
        <p:spPr>
          <a:xfrm>
            <a:off x="1356360" y="3161743"/>
            <a:ext cx="1173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20000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94794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C003-24C1-B64B-BAA2-32F8317B5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80" y="2608103"/>
            <a:ext cx="73304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62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7C88C1-7063-F843-8929-D91E43E47557}"/>
              </a:ext>
            </a:extLst>
          </p:cNvPr>
          <p:cNvSpPr txBox="1">
            <a:spLocks/>
          </p:cNvSpPr>
          <p:nvPr userDrawn="1"/>
        </p:nvSpPr>
        <p:spPr>
          <a:xfrm>
            <a:off x="1356360" y="3161743"/>
            <a:ext cx="1173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20000" dirty="0">
                <a:solidFill>
                  <a:srgbClr val="0062B8"/>
                </a:solidFill>
              </a:rPr>
              <a:t>“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FA7883-69A4-894F-AB40-7C2BEBCD9CF0}"/>
              </a:ext>
            </a:extLst>
          </p:cNvPr>
          <p:cNvCxnSpPr>
            <a:cxnSpLocks/>
          </p:cNvCxnSpPr>
          <p:nvPr userDrawn="1"/>
        </p:nvCxnSpPr>
        <p:spPr>
          <a:xfrm>
            <a:off x="2529840" y="2608103"/>
            <a:ext cx="0" cy="1356043"/>
          </a:xfrm>
          <a:prstGeom prst="line">
            <a:avLst/>
          </a:prstGeom>
          <a:ln w="15875">
            <a:solidFill>
              <a:srgbClr val="0062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E87D8DC7-DCA5-2246-A280-088122B91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068" y="4353339"/>
            <a:ext cx="2985052" cy="591172"/>
          </a:xfrm>
        </p:spPr>
        <p:txBody>
          <a:bodyPr>
            <a:normAutofit/>
          </a:bodyPr>
          <a:lstStyle>
            <a:lvl1pPr marL="0" indent="0" algn="r">
              <a:buNone/>
              <a:defRPr sz="1800" b="0" i="0">
                <a:solidFill>
                  <a:srgbClr val="0062B8"/>
                </a:solidFill>
                <a:latin typeface="Helvetica" pitchFamily="2" charset="0"/>
                <a:ea typeface="Roboto Slab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23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BEF4-28C1-3747-84FB-43794789E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2386" y="4015417"/>
            <a:ext cx="2445687" cy="244512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B6C04E-D7A0-364D-B60E-D99B41B785D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972386" y="1300166"/>
            <a:ext cx="2445687" cy="24451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816C9E5-C229-134F-905F-D94A08E6D2C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13280" y="1300167"/>
            <a:ext cx="2445687" cy="244512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179027-9FAC-B047-8C74-D7D66490D086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13281" y="4015416"/>
            <a:ext cx="2445687" cy="24451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590809-BCCD-EE4C-8E5B-84E2AC99750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454177" y="4015417"/>
            <a:ext cx="2445687" cy="244512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90BFEE2-18A2-7544-94B6-C8991E089AD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3454177" y="1304021"/>
            <a:ext cx="2445687" cy="24451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949371E-EE33-3C44-9213-517804CFBC6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5072" y="1300167"/>
            <a:ext cx="2445687" cy="244512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i="1">
                <a:solidFill>
                  <a:srgbClr val="59595C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8914321-C9E4-CA42-8280-147E984B7A35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695072" y="4015418"/>
            <a:ext cx="2445687" cy="24451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A15F1DA7-8459-404F-87CE-F27AE934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662"/>
            <a:ext cx="8114969" cy="55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8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A3A7F-2389-944A-B81C-6920AA1A5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062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9265C-C7AA-B94D-B951-7E13DC8E5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5D634-9E10-0E4B-932C-A7740F9E2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1224-882D-4E70-B368-4CDFF42C871A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F8A2B-7CD2-3341-84FE-8A580CE3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D817F-663A-2C49-B731-3261956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B189-EC3B-5448-8F48-F2E72328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5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04BAE-DA31-FC4B-AF75-B9E30F226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3527"/>
            <a:ext cx="5181600" cy="47934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5B4DE-663C-4D46-B492-4AB0DD4CF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3527"/>
            <a:ext cx="5181600" cy="47934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34028-1E1C-1D46-B1C5-4472A6F5D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1F52-EA48-42E4-8FDA-5E9B328829FC}" type="datetime1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D164F-13F7-0A4D-A000-5F5AA098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6F37C-9CEA-E245-8318-BBCC836A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B189-EC3B-5448-8F48-F2E7232848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7AC4B16-4357-FE4E-AF1F-FDD7F220C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662"/>
            <a:ext cx="8114969" cy="55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6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ADD0BC-25A1-6E48-BB91-9BC5FF56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90" y="277662"/>
            <a:ext cx="8332280" cy="557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CF2B1-5948-3247-91E1-EDA7AC83C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890" y="1311965"/>
            <a:ext cx="10732910" cy="4864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827B-E079-6042-9436-956CE4D8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D4671-0543-44E4-A5DE-D7257CE0016D}" type="datetime1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4DBFC-C6B2-4847-A83E-36CC850F7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7E531-26EA-9C48-9262-9A369D13C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B189-EC3B-5448-8F48-F2E723284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80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  <p:sldLayoutId id="2147483677" r:id="rId15"/>
    <p:sldLayoutId id="214748368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bg1"/>
          </a:solidFill>
          <a:latin typeface="Rockwell" panose="02060603020205020403" pitchFamily="18" charset="77"/>
          <a:ea typeface="Roboto Slab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59595C"/>
          </a:solidFill>
          <a:latin typeface="Helvetica" pitchFamily="2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9595C"/>
          </a:solidFill>
          <a:latin typeface="Helvetica" pitchFamily="2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59595C"/>
          </a:solidFill>
          <a:latin typeface="Helvetica" pitchFamily="2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59595C"/>
          </a:solidFill>
          <a:latin typeface="Helvetica" pitchFamily="2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59595C"/>
          </a:solidFill>
          <a:latin typeface="Helvetica" pitchFamily="2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2DC77BB-2AEC-4E2C-A7CB-8CE8E02D23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343595"/>
            <a:ext cx="9144000" cy="2189458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Evaluating and Comparing the Effects of WRF Setup Variables</a:t>
            </a:r>
            <a:endParaRPr lang="en-US" sz="3600" dirty="0">
              <a:ea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931F073-3F1F-4BF8-BD09-3B88361E6A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24947"/>
            <a:ext cx="9144000" cy="1007073"/>
          </a:xfrm>
        </p:spPr>
        <p:txBody>
          <a:bodyPr>
            <a:noAutofit/>
          </a:bodyPr>
          <a:lstStyle/>
          <a:p>
            <a:r>
              <a:rPr lang="en-US" dirty="0">
                <a:latin typeface="Tahoma"/>
                <a:ea typeface="Arial" charset="0"/>
                <a:cs typeface="Tahoma"/>
              </a:rPr>
              <a:t>Corey L. Smithson, Natalie White, Hans Klomp, Bradley R. Adams</a:t>
            </a:r>
          </a:p>
          <a:p>
            <a:r>
              <a:rPr lang="en-US" dirty="0">
                <a:latin typeface="Tahoma"/>
                <a:ea typeface="Arial" charset="0"/>
                <a:cs typeface="Tahoma"/>
              </a:rPr>
              <a:t>Brigham Young University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latin typeface="Tahoma"/>
              <a:ea typeface="Arial" charset="0"/>
              <a:cs typeface="Tahoma"/>
            </a:endParaRPr>
          </a:p>
          <a:p>
            <a:pPr eaLnBrk="1" hangingPunct="1">
              <a:buFont typeface="Wingdings" charset="2"/>
              <a:buNone/>
            </a:pPr>
            <a:endParaRPr lang="en-US" sz="1800" dirty="0">
              <a:latin typeface="Tahoma"/>
              <a:ea typeface="Arial" charset="0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65990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A32216-FFE0-8601-125D-1FEA8A4E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06AB-1EE3-4061-B5E3-4A6BD2844AD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75F4E3-B690-0E98-29C7-1E9AB8648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Layer UCM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FB78A2-DEA7-4D34-DFE9-A6003678A0FB}"/>
              </a:ext>
            </a:extLst>
          </p:cNvPr>
          <p:cNvSpPr txBox="1"/>
          <p:nvPr/>
        </p:nvSpPr>
        <p:spPr>
          <a:xfrm>
            <a:off x="7772400" y="1156848"/>
            <a:ext cx="369808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Urban Locations show similar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Single layer UCM predicted lower suburban temperatures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E9C58-1CB7-2F88-C6E9-2BAC5676D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776" y="2651112"/>
            <a:ext cx="4110459" cy="3487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1606FC-245B-1AA6-EC4C-FDD5411B8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2" y="1137055"/>
            <a:ext cx="7615113" cy="52192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2260CF-B3D1-CE22-1F06-57E63B557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0460" y="-13782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9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idx="1"/>
          </p:nvPr>
        </p:nvSpPr>
        <p:spPr>
          <a:xfrm>
            <a:off x="483477" y="1311965"/>
            <a:ext cx="5591502" cy="486499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346075" indent="-346075">
              <a:spcBef>
                <a:spcPts val="1333"/>
              </a:spcBef>
              <a:buSzPct val="100000"/>
            </a:pPr>
            <a:r>
              <a:rPr lang="en" sz="2400" dirty="0"/>
              <a:t>LCZs, or Local Climate Zones, map urban and rural areas into land use categories used by WRF</a:t>
            </a:r>
            <a:endParaRPr lang="en" sz="2200" dirty="0"/>
          </a:p>
          <a:p>
            <a:pPr marL="346075" indent="-346075">
              <a:spcBef>
                <a:spcPts val="1333"/>
              </a:spcBef>
              <a:buSzPct val="100000"/>
            </a:pPr>
            <a:r>
              <a:rPr lang="en-US" sz="2400" dirty="0"/>
              <a:t>By default, WRF uses 3 urban categories; LCZs use 11</a:t>
            </a:r>
          </a:p>
          <a:p>
            <a:pPr marL="346075" indent="-346075">
              <a:spcBef>
                <a:spcPts val="1333"/>
              </a:spcBef>
              <a:buSzPct val="100000"/>
            </a:pPr>
            <a:r>
              <a:rPr lang="en-US" sz="2400" dirty="0"/>
              <a:t>LCZ data generated using WUDAPT</a:t>
            </a:r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Local Climate Zones (LCZ)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509C4B-2C62-B28A-FE05-5CB9FEC3F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t="16082" r="24687" b="39972"/>
          <a:stretch/>
        </p:blipFill>
        <p:spPr bwMode="auto">
          <a:xfrm>
            <a:off x="6670288" y="1543254"/>
            <a:ext cx="4683512" cy="46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35232E-59ED-D779-B88A-C3F4BFD81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703" y="0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6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E9581-AD82-8A39-191C-CCA5237F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06AB-1EE3-4061-B5E3-4A6BD2844A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5BFA6E-A3A8-86DB-6374-92C2A13D8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LCZ Sensitivity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C296AB-FFF1-EC62-5F5E-17A87A2DE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384" y="2479853"/>
            <a:ext cx="4587768" cy="38879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C3371A-54B2-0183-7695-5F7F0C18BDEF}"/>
              </a:ext>
            </a:extLst>
          </p:cNvPr>
          <p:cNvSpPr txBox="1"/>
          <p:nvPr/>
        </p:nvSpPr>
        <p:spPr>
          <a:xfrm>
            <a:off x="7522456" y="1156414"/>
            <a:ext cx="4587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2-meter temperature differences occur at night over multiple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Downtown area higher temperature with LCZs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88C5C7-55D2-2635-87A7-2E7F031A0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37" y="1266233"/>
            <a:ext cx="7013247" cy="45877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D5C2A7-D672-D582-7FAC-8AC4CF2F6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824" y="0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1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E472A4-DBEA-F0DF-B691-148307F8B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Implemented UCM and LCZ in WRF to better model GSLA met conditions</a:t>
            </a:r>
          </a:p>
          <a:p>
            <a:r>
              <a:rPr lang="en-US" sz="2400" dirty="0">
                <a:solidFill>
                  <a:schemeClr val="tx1"/>
                </a:solidFill>
              </a:rPr>
              <a:t>Lead times longer than 3 days show minimal differences in predicted 2-meter temperatures </a:t>
            </a:r>
            <a:endParaRPr lang="en-US" sz="2400" dirty="0"/>
          </a:p>
          <a:p>
            <a:r>
              <a:rPr lang="en-US" sz="2400" dirty="0"/>
              <a:t>Noah-LSM showed increase in 2-meter temperature in urban areas</a:t>
            </a:r>
          </a:p>
          <a:p>
            <a:r>
              <a:rPr lang="en-US" sz="2400" dirty="0"/>
              <a:t>Single layer UCM predicted lower urban temperatures </a:t>
            </a:r>
          </a:p>
          <a:p>
            <a:r>
              <a:rPr lang="en-US" sz="2400" dirty="0"/>
              <a:t>LCZs resulted in higher downtown temperatures compared to default land use categories</a:t>
            </a:r>
          </a:p>
          <a:p>
            <a:r>
              <a:rPr lang="en-US" sz="2400" dirty="0"/>
              <a:t>Preliminary results suggest the most accurate model of GSLA will include LCZs and a single layer UCM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A6321-137D-B8B6-C8A0-D27374E6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06AB-1EE3-4061-B5E3-4A6BD2844A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F5BBE-8CB5-E105-0795-1E81986BB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FFF391-2A5D-57B8-2582-266D7E675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0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1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>
            <a:spLocks noGrp="1"/>
          </p:cNvSpPr>
          <p:nvPr>
            <p:ph idx="1"/>
          </p:nvPr>
        </p:nvSpPr>
        <p:spPr>
          <a:xfrm>
            <a:off x="129209" y="1311965"/>
            <a:ext cx="5966791" cy="45107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1333"/>
              </a:spcBef>
              <a:spcAft>
                <a:spcPts val="1333"/>
              </a:spcAft>
            </a:pPr>
            <a:r>
              <a:rPr lang="en-US" sz="2400" dirty="0"/>
              <a:t>Study urban parameters used by single layer UCM to determine which best match GSLA measurements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Evaluate geography inputs that include varied land use categories representing urban growth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Double downtown area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Metro area in south valley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Conversion of single family to multi-family housing</a:t>
            </a:r>
          </a:p>
        </p:txBody>
      </p:sp>
      <p:sp>
        <p:nvSpPr>
          <p:cNvPr id="294" name="Google Shape;294;p4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 fontScale="77500" lnSpcReduction="20000"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292" name="Google Shape;292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Next Steps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3E006-87D8-DA01-53EF-7EB8AF098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319" y="1311965"/>
            <a:ext cx="4688230" cy="46333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7862A5-BB6D-FB15-9F89-73125D1E6BF6}"/>
              </a:ext>
            </a:extLst>
          </p:cNvPr>
          <p:cNvSpPr/>
          <p:nvPr/>
        </p:nvSpPr>
        <p:spPr>
          <a:xfrm>
            <a:off x="9350297" y="2306363"/>
            <a:ext cx="440474" cy="52410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2AF6D3-6884-77C5-AFFC-EAEBD73ACD64}"/>
              </a:ext>
            </a:extLst>
          </p:cNvPr>
          <p:cNvSpPr/>
          <p:nvPr/>
        </p:nvSpPr>
        <p:spPr>
          <a:xfrm>
            <a:off x="9360519" y="4254110"/>
            <a:ext cx="440474" cy="52410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7A4E6-614E-4AD7-8715-BC96B1675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0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55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3477" y="1477107"/>
            <a:ext cx="10425823" cy="4699855"/>
          </a:xfrm>
        </p:spPr>
        <p:txBody>
          <a:bodyPr>
            <a:normAutofit/>
          </a:bodyPr>
          <a:lstStyle/>
          <a:p>
            <a:pPr marL="346075" lvl="0" indent="-346075"/>
            <a:r>
              <a:rPr lang="en-US" sz="2400" dirty="0"/>
              <a:t>Funding for this research was provided by the Utah Division of Air Quality Science for Solutions Contract #200762</a:t>
            </a:r>
          </a:p>
          <a:p>
            <a:pPr marL="346075" lvl="0" indent="-346075"/>
            <a:r>
              <a:rPr lang="en-US" sz="2400" dirty="0"/>
              <a:t>High performance computing resources were provided by the BYU Office of Research Computing</a:t>
            </a:r>
          </a:p>
          <a:p>
            <a:pPr marL="346075" lvl="0" indent="-346075"/>
            <a:r>
              <a:rPr lang="en-US" sz="2400" dirty="0"/>
              <a:t>Eric Monson assisted in developing scripts used to execute simulations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06AB-1EE3-4061-B5E3-4A6BD2844AD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333C1-F749-CF48-74EF-9F7C3AAA8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0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1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sz="half" idx="1"/>
          </p:nvPr>
        </p:nvSpPr>
        <p:spPr>
          <a:xfrm>
            <a:off x="279400" y="1382754"/>
            <a:ext cx="5181600" cy="4793436"/>
          </a:xfrm>
        </p:spPr>
        <p:txBody>
          <a:bodyPr spcFirstLastPara="1" vert="horz" lIns="121900" tIns="121900" rIns="121900" bIns="121900" rtlCol="0" anchorCtr="0">
            <a:noAutofit/>
          </a:bodyPr>
          <a:lstStyle/>
          <a:p>
            <a:pPr marL="346075" indent="-346075">
              <a:buSzPct val="100000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Determine effect of urban growth in greater Salt Lake area (GSLA) on the local meteorological (met) conditions using an urban canopy model (UCM)</a:t>
            </a:r>
          </a:p>
          <a:p>
            <a:pPr marL="346075" indent="-346075">
              <a:buSzPct val="100000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Major Tasks:</a:t>
            </a:r>
          </a:p>
          <a:p>
            <a:pPr marL="803275" lvl="1" indent="-346075">
              <a:buSzPct val="100000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Develop and validate a WRF-based UCM for the GSLA</a:t>
            </a:r>
          </a:p>
          <a:p>
            <a:pPr marL="803275" lvl="1" indent="-346075">
              <a:buSzPct val="100000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Evaluate met changes based on various urban growth scenarios</a:t>
            </a:r>
          </a:p>
          <a:p>
            <a:pPr marL="803275" lvl="1" indent="-346075">
              <a:buSzPct val="100000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Document model setup and usage to enable additional studies</a:t>
            </a:r>
          </a:p>
          <a:p>
            <a:pPr indent="-414856">
              <a:buSzPct val="100000"/>
            </a:pP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E0402-0CBB-7250-D687-B596D5AE87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08" r="23881" b="-2"/>
          <a:stretch/>
        </p:blipFill>
        <p:spPr>
          <a:xfrm>
            <a:off x="5740400" y="1383527"/>
            <a:ext cx="5289550" cy="4516892"/>
          </a:xfrm>
          <a:prstGeom prst="rect">
            <a:avLst/>
          </a:prstGeom>
          <a:noFill/>
        </p:spPr>
      </p:pic>
      <p:sp>
        <p:nvSpPr>
          <p:cNvPr id="73" name="Google Shape;73;p1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spcFirstLastPara="1" vert="horz" lIns="121900" tIns="121900" rIns="121900" bIns="121900" rtlCol="0" anchor="ctr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" sz="30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" sz="300"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838200" y="277662"/>
            <a:ext cx="8114969" cy="557226"/>
          </a:xfrm>
        </p:spPr>
        <p:txBody>
          <a:bodyPr spcFirstLastPara="1" vert="horz" lIns="121900" tIns="121900" rIns="121900" bIns="121900" rtlCol="0" anchor="ctr" anchorCtr="0">
            <a:noAutofit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8FA2DE-17B1-C05B-BB3C-5E250C03D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-1118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5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B2ACAF-2849-2EEE-3236-386378FDA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6" y="1311965"/>
            <a:ext cx="11098923" cy="2802836"/>
          </a:xfrm>
        </p:spPr>
        <p:txBody>
          <a:bodyPr>
            <a:normAutofit/>
          </a:bodyPr>
          <a:lstStyle/>
          <a:p>
            <a:r>
              <a:rPr lang="en-US" sz="2400" dirty="0"/>
              <a:t>Refer to effects of characteristics of urban regions on local met conditions</a:t>
            </a:r>
          </a:p>
          <a:p>
            <a:r>
              <a:rPr lang="en-US" sz="2400" dirty="0"/>
              <a:t>Can cause temperature increases upwards of 7</a:t>
            </a:r>
            <a:r>
              <a:rPr lang="en-US" sz="2400" dirty="0">
                <a:cs typeface="Times New Roman" panose="02020603050405020304" pitchFamily="18" charset="0"/>
              </a:rPr>
              <a:t>° C (compared to rural areas)</a:t>
            </a:r>
          </a:p>
          <a:p>
            <a:r>
              <a:rPr lang="en-US" sz="2400" dirty="0"/>
              <a:t>These meteorological conditions typically result in increased concentrations of pollutants such as PM2.5 and ozone. 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Results in an increase in the boundary layer height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Significantly affects local wind patterns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5BD1C-E964-6898-E0F0-FE9B1C0C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06AB-1EE3-4061-B5E3-4A6BD2844AD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91DE2-9D8F-EDD9-0730-C4C9C19B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Canopies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E7341-E145-498D-8BEE-B88BD9B0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999639"/>
            <a:ext cx="3325478" cy="235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8F01D5-1F7C-6A05-F700-D8C518111D63}"/>
              </a:ext>
            </a:extLst>
          </p:cNvPr>
          <p:cNvSpPr txBox="1"/>
          <p:nvPr/>
        </p:nvSpPr>
        <p:spPr>
          <a:xfrm>
            <a:off x="483476" y="5557822"/>
            <a:ext cx="14404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https://www.sciencedirect.com/science/article/pii/S2212095514000558</a:t>
            </a:r>
          </a:p>
        </p:txBody>
      </p:sp>
      <p:pic>
        <p:nvPicPr>
          <p:cNvPr id="8" name="Picture 7" descr="Chart">
            <a:extLst>
              <a:ext uri="{FF2B5EF4-FFF2-40B4-BE49-F238E27FC236}">
                <a16:creationId xmlns:a16="http://schemas.microsoft.com/office/drawing/2014/main" id="{44ACEFBA-64E2-24D2-720E-B95244BDC5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0" t="5555" r="15643" b="4049"/>
          <a:stretch/>
        </p:blipFill>
        <p:spPr>
          <a:xfrm>
            <a:off x="7172325" y="2878719"/>
            <a:ext cx="4309335" cy="3477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A36AF8-EE6C-897A-B9AB-330900A479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-3175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1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2588F7-AD84-FDED-F61F-BE9788388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78" y="1311964"/>
            <a:ext cx="4532383" cy="5268373"/>
          </a:xfrm>
        </p:spPr>
        <p:txBody>
          <a:bodyPr>
            <a:normAutofit/>
          </a:bodyPr>
          <a:lstStyle/>
          <a:p>
            <a:r>
              <a:rPr lang="en-US" sz="2400" dirty="0"/>
              <a:t>Increasing urbanization within GSLA has contributed to development of an urban canopy</a:t>
            </a:r>
          </a:p>
          <a:p>
            <a:r>
              <a:rPr lang="en-US" sz="2400" dirty="0"/>
              <a:t>GSLA does not meet federal ozone air quality standards </a:t>
            </a:r>
          </a:p>
          <a:p>
            <a:r>
              <a:rPr lang="en-US" sz="2400" dirty="0"/>
              <a:t>GSLA urban canopy effects will increase as population growth and urbanization continue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4D161A-6DE5-FA60-9A0A-58E515D47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06AB-1EE3-4061-B5E3-4A6BD2844A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E9A141-FA6C-0556-EF3E-2FD37B1D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E39027-05FE-2C23-5FB9-280202864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511" y="1245344"/>
            <a:ext cx="4552950" cy="5381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6CFA66-8926-13B5-1B67-6E2EA2054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0461" y="3119626"/>
            <a:ext cx="2428875" cy="1162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FDB5208-8D97-CE5E-62D6-CD7DE6CC87F5}"/>
              </a:ext>
            </a:extLst>
          </p:cNvPr>
          <p:cNvSpPr txBox="1"/>
          <p:nvPr/>
        </p:nvSpPr>
        <p:spPr>
          <a:xfrm>
            <a:off x="9700461" y="1219119"/>
            <a:ext cx="2429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Percent Change 2010-2014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9B0107-06ED-08CB-0EB8-61CF6E9AA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461" y="1588451"/>
            <a:ext cx="1266825" cy="7524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3FCBB1-EE47-91E0-4B28-713E87BE9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0461" y="2367151"/>
            <a:ext cx="1447800" cy="762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9DA6C3-161B-90BF-9B03-23586D821C64}"/>
              </a:ext>
            </a:extLst>
          </p:cNvPr>
          <p:cNvSpPr txBox="1"/>
          <p:nvPr/>
        </p:nvSpPr>
        <p:spPr>
          <a:xfrm>
            <a:off x="9832111" y="5054003"/>
            <a:ext cx="1876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</a:p>
          <a:p>
            <a:r>
              <a:rPr lang="en-US" dirty="0"/>
              <a:t>Kem C Gardner </a:t>
            </a:r>
          </a:p>
          <a:p>
            <a:r>
              <a:rPr lang="en-US" dirty="0"/>
              <a:t>Policy Institute </a:t>
            </a:r>
          </a:p>
          <a:p>
            <a:r>
              <a:rPr lang="en-US" dirty="0"/>
              <a:t>University of Utah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29CDC-6B29-9383-C4E7-5FBB7C362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8380" y="-8448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4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8DDD6C-32E4-1F48-8FC8-57193A94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08" y="1071383"/>
            <a:ext cx="10870324" cy="2117035"/>
          </a:xfrm>
        </p:spPr>
        <p:txBody>
          <a:bodyPr>
            <a:noAutofit/>
          </a:bodyPr>
          <a:lstStyle/>
          <a:p>
            <a:r>
              <a:rPr lang="en-US" sz="2400" dirty="0"/>
              <a:t>UCMs can improve meteorological models by including effects of urban areas on a mesoscale</a:t>
            </a:r>
          </a:p>
          <a:p>
            <a:r>
              <a:rPr lang="en-US" sz="2400" dirty="0"/>
              <a:t>UCMs use bulk urban characteristics to determine effects of the urban canopy</a:t>
            </a:r>
          </a:p>
          <a:p>
            <a:r>
              <a:rPr lang="en-US" sz="2400" dirty="0"/>
              <a:t>WRF can be configured using various types of UCMs of varying complexity</a:t>
            </a:r>
          </a:p>
          <a:p>
            <a:r>
              <a:rPr lang="en-US" sz="2400" dirty="0"/>
              <a:t>Single-layer UCM represents urban areas by including estimations of street canyons, roofs, and roads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3A5B7D-6076-603F-579F-604A085D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06AB-1EE3-4061-B5E3-4A6BD2844A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4499E3-9881-96C0-5B46-39A8BD1A0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Canopy Models (UCM)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A3E7867-6B2B-E62C-985E-BD5A57B85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55456"/>
            <a:ext cx="9464041" cy="2900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FF468-9651-CDB4-A871-FBA36661E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0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0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2FDE11-A190-9878-F5E0-5FF063A2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06AB-1EE3-4061-B5E3-4A6BD2844AD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E041C19-940A-E0F4-9A6A-5734AF65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Geographical Area of Interest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176D4F-BFF3-1451-45EA-4568DA03B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247" y="1541430"/>
            <a:ext cx="4825422" cy="4596920"/>
          </a:xfrm>
          <a:prstGeom prst="rect">
            <a:avLst/>
          </a:prstGeom>
        </p:spPr>
      </p:pic>
      <p:pic>
        <p:nvPicPr>
          <p:cNvPr id="13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8A2F8E4C-8789-15A7-64E8-3808550B7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258" y="1163035"/>
            <a:ext cx="5103592" cy="5193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AC76D7-FC52-4B88-DEA4-9C55EF3FB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0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5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34B714-022F-BB29-A16F-E202B99D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WRF with UCM requires a wide range of inputs including physics schemes, grid specifications, and boundary conditions</a:t>
            </a:r>
          </a:p>
          <a:p>
            <a:r>
              <a:rPr lang="en-US" dirty="0"/>
              <a:t>Sensitivity Studies were performed to identify the effects of adjusting some of these variables:</a:t>
            </a:r>
          </a:p>
          <a:p>
            <a:pPr lvl="1"/>
            <a:r>
              <a:rPr lang="en-US" sz="2000" dirty="0"/>
              <a:t>Grid Resolution</a:t>
            </a:r>
          </a:p>
          <a:p>
            <a:pPr lvl="1"/>
            <a:r>
              <a:rPr lang="en-US" sz="2000" dirty="0"/>
              <a:t>Domain Size and Location</a:t>
            </a:r>
          </a:p>
          <a:p>
            <a:pPr lvl="1"/>
            <a:r>
              <a:rPr lang="en-US" sz="2000" dirty="0"/>
              <a:t>Simulation Lead Time</a:t>
            </a:r>
          </a:p>
          <a:p>
            <a:pPr lvl="1"/>
            <a:r>
              <a:rPr lang="en-US" sz="2000" dirty="0"/>
              <a:t>Land Surface Model Used</a:t>
            </a:r>
          </a:p>
          <a:p>
            <a:pPr lvl="1"/>
            <a:r>
              <a:rPr lang="en-US" sz="2000" dirty="0"/>
              <a:t>Urban Canopy Model Type</a:t>
            </a:r>
          </a:p>
          <a:p>
            <a:pPr lvl="1"/>
            <a:r>
              <a:rPr lang="en-US" sz="2000" dirty="0"/>
              <a:t>Number of Urban Classifications Used</a:t>
            </a:r>
          </a:p>
          <a:p>
            <a:r>
              <a:rPr lang="en-US" dirty="0"/>
              <a:t>Model to model results used to quantify sensitivities </a:t>
            </a:r>
          </a:p>
          <a:p>
            <a:r>
              <a:rPr lang="en-US" dirty="0"/>
              <a:t>Comparison to met measurements used to determine most accurate inputs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4E783-1A18-8159-9472-131B52B4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F06AB-1EE3-4061-B5E3-4A6BD2844A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A9C16-1F5A-E895-5B22-F584E3B5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83D51C-1962-FC8C-05CA-8A3FE1E7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8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311A2D-571E-BFA0-B835-91D745C81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82830" y="1780096"/>
            <a:ext cx="3434575" cy="162455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Lead times longer than 3 days show minimal differences in predicted 2-meter temperatures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8C440-0488-3ED2-1721-FE7A9EC6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0DF06AB-1EE3-4061-B5E3-4A6BD2844AD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F7B69B-741A-938B-D8E0-12B40603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662"/>
            <a:ext cx="8114969" cy="557226"/>
          </a:xfrm>
        </p:spPr>
        <p:txBody>
          <a:bodyPr anchor="ctr">
            <a:normAutofit/>
          </a:bodyPr>
          <a:lstStyle/>
          <a:p>
            <a:r>
              <a:rPr lang="en-US" dirty="0"/>
              <a:t>Lead Time Sensitivity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23A3BE-DC50-5072-CF8E-483D60BFA9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0" t="7872" r="5928" b="5637"/>
          <a:stretch/>
        </p:blipFill>
        <p:spPr>
          <a:xfrm>
            <a:off x="267629" y="1084288"/>
            <a:ext cx="7103327" cy="5483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2B5C27-E14B-60B2-0EC9-241B88067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600" y="0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5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39DB2-EA02-C8F9-1683-8DB68A27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B189-EC3B-5448-8F48-F2E723284842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1204620-6DA3-9DCA-F2CA-893B51B2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Surface Models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C51C48-2B74-4A78-51B9-AF446CF14F59}"/>
              </a:ext>
            </a:extLst>
          </p:cNvPr>
          <p:cNvSpPr txBox="1"/>
          <p:nvPr/>
        </p:nvSpPr>
        <p:spPr>
          <a:xfrm>
            <a:off x="7591425" y="1247774"/>
            <a:ext cx="42840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Difference between predicted 2-meter temperatures using the default 5-layer surface model vs the NOAH-LSM model (urban effects)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602C93-215F-6A16-C81D-77A92178D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376" y="2614360"/>
            <a:ext cx="4575290" cy="3741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C6E1F-260C-3658-0CCA-9514699C5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34" y="1247774"/>
            <a:ext cx="7126842" cy="4974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DD2745-B557-9A1B-2CAB-DB508D689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-3175"/>
            <a:ext cx="35814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9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-August_Mechanical_Presentation Template_PowerPoint" id="{30D4AECE-8BC0-5747-90AD-4BB5F7C2A831}" vid="{B6C0B624-388D-DB40-901C-95EDE4D1A9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12247</TotalTime>
  <Words>786</Words>
  <Application>Microsoft Office PowerPoint</Application>
  <PresentationFormat>Widescreen</PresentationFormat>
  <Paragraphs>124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Helvetica</vt:lpstr>
      <vt:lpstr>Roboto Slab</vt:lpstr>
      <vt:lpstr>Rockwell</vt:lpstr>
      <vt:lpstr>Tahoma</vt:lpstr>
      <vt:lpstr>Times New Roman</vt:lpstr>
      <vt:lpstr>Wingdings</vt:lpstr>
      <vt:lpstr>Office Theme</vt:lpstr>
      <vt:lpstr>Evaluating and Comparing the Effects of WRF Setup Variables</vt:lpstr>
      <vt:lpstr>Introduction</vt:lpstr>
      <vt:lpstr>Urban Canopies</vt:lpstr>
      <vt:lpstr>Motivation</vt:lpstr>
      <vt:lpstr>Urban Canopy Models (UCM)</vt:lpstr>
      <vt:lpstr>Geographical Area of Interest</vt:lpstr>
      <vt:lpstr>Model Development</vt:lpstr>
      <vt:lpstr>Lead Time Sensitivity</vt:lpstr>
      <vt:lpstr>Land Surface Models</vt:lpstr>
      <vt:lpstr>Single Layer UCM</vt:lpstr>
      <vt:lpstr>Local Climate Zones (LCZ)</vt:lpstr>
      <vt:lpstr>LCZ Sensitivity</vt:lpstr>
      <vt:lpstr>Conclusions</vt:lpstr>
      <vt:lpstr>Next Steps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Mechanical Engineering</dc:title>
  <dc:creator>Brad Adams</dc:creator>
  <cp:lastModifiedBy>Corey Smithson</cp:lastModifiedBy>
  <cp:revision>237</cp:revision>
  <dcterms:created xsi:type="dcterms:W3CDTF">2020-08-25T03:17:34Z</dcterms:created>
  <dcterms:modified xsi:type="dcterms:W3CDTF">2022-10-19T01:40:33Z</dcterms:modified>
</cp:coreProperties>
</file>