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3" r:id="rId4"/>
    <p:sldId id="259" r:id="rId5"/>
    <p:sldId id="260" r:id="rId6"/>
    <p:sldId id="275" r:id="rId7"/>
    <p:sldId id="281" r:id="rId8"/>
    <p:sldId id="264" r:id="rId9"/>
    <p:sldId id="274" r:id="rId10"/>
    <p:sldId id="280" r:id="rId11"/>
    <p:sldId id="278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115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83" autoAdjust="0"/>
    <p:restoredTop sz="96115" autoAdjust="0"/>
  </p:normalViewPr>
  <p:slideViewPr>
    <p:cSldViewPr snapToGrid="0">
      <p:cViewPr>
        <p:scale>
          <a:sx n="75" d="100"/>
          <a:sy n="75" d="100"/>
        </p:scale>
        <p:origin x="40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47EEC-DB66-4E45-936B-8604D936F8BD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C64C72-7949-4037-B397-D8862DDAE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694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C64C72-7949-4037-B397-D8862DDAE33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947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C64C72-7949-4037-B397-D8862DDAE33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8446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C64C72-7949-4037-B397-D8862DDAE33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930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C64C72-7949-4037-B397-D8862DDAE33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553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C64C72-7949-4037-B397-D8862DDAE33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438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C64C72-7949-4037-B397-D8862DDAE33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30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C64C72-7949-4037-B397-D8862DDAE33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486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C64C72-7949-4037-B397-D8862DDAE33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543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C64C72-7949-4037-B397-D8862DDAE33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625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C64C72-7949-4037-B397-D8862DDAE33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374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C64C72-7949-4037-B397-D8862DDAE33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87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BCD00-7E13-4E03-9CE2-DC41519EA9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B14B4D-AE3A-408D-8604-922119750E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E9432-5F47-47A8-B976-63D7BE4B4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F36F3-63CA-440D-95EA-6D6FFEA3BFF3}" type="datetime1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7117CB-68D2-4341-8A47-D462776C7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4A78D-16C6-4913-8294-A2F381312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CF4F6-D6A2-4241-8F5B-6D4638D5A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115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03AF3-768C-4A64-BDB6-753712E07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E0BCB8-0210-4A0B-B62A-D34CDA6D1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2636B-009F-4419-BFDB-9E91BD32A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DC954-9339-49AA-AEB3-8CE28D9C1723}" type="datetime1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D6457B-78D8-4F7A-AB23-B839CA088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7CB042-79BB-43AA-BA64-0E815CE08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CF4F6-D6A2-4241-8F5B-6D4638D5A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792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6043F8-B03B-493F-8956-D96BDFBA5E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300C69-8BDC-435F-9541-4197C45BE0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29BD5-07FC-4F01-869A-3E7917DA4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5DFED-2C6A-4392-B509-12C321EE1BAA}" type="datetime1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51052-D88A-4E71-BAA0-0473689DE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D8ADA-A03F-469A-A5F6-BE29AD55B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CF4F6-D6A2-4241-8F5B-6D4638D5A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94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8EC41-CAA7-48DB-A6D8-F9879BF3D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10A6C-8181-4DE7-A036-4F57D98057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AFD82-1CF5-4E99-B8C1-AA790BFDC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53D1-BF77-4A24-85AB-DADDE78F4FB2}" type="datetime1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29410D-2A23-48C0-8957-6F33AC0A7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45F0F-4CFE-4CB1-8C25-C9FCAB6D7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AA7CF4F6-D6A2-4241-8F5B-6D4638D5A459}" type="slidenum">
              <a:rPr lang="en-US" smtClean="0"/>
              <a:pPr/>
              <a:t>‹#›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216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9797F-D00E-43DE-BAFD-6C0FCE6D5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244F45-C9AF-4EE1-983D-ED1B22196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25FB5-C057-4F81-98FD-C4D87C24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8079F-18F3-4107-AC58-72252572BF9D}" type="datetime1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5FC2A-4956-4326-8F9C-109DDB77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444BB-56EA-404D-8FDD-6442EE44D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CF4F6-D6A2-4241-8F5B-6D4638D5A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05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B2345-3BDF-461E-A1C8-37DE01D89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2C1EB-5E27-44C1-9964-3723BE1A1B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85E670-3B86-4061-A707-739575C20F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00BA57-9B28-41A2-9362-955BE2C84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45E7F-9E51-4C56-90C7-A1D0EC249D66}" type="datetime1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E6982F-8AEE-40F5-86A6-1D76CF278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E47DF9-6D2B-491D-A5C3-64EF3FC6B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CF4F6-D6A2-4241-8F5B-6D4638D5A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54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44FE6-E91D-407B-A6BD-A643C3C7C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BF1050-E0C2-44CC-BDA3-E71358B26E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4E7EC6-4DC8-4104-9C98-9B516EC02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5CE67C-7809-41A4-91AC-E89B13EF66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1E9C58-3320-4241-8EC5-F922214E3F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9EB285-4679-4BAD-A17E-333397B14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22428-53CC-4812-AC04-655FEF0839CD}" type="datetime1">
              <a:rPr lang="en-US" smtClean="0"/>
              <a:t>10/17/2022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B5FCBD-0618-4BD2-BFF1-68B5D32AA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A41980-62C1-4A8C-AC08-3B9E2BF85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CF4F6-D6A2-4241-8F5B-6D4638D5A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835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91B7B-13DE-43C8-8E8F-B7E49C9A2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5D15BA-C3EE-4FAA-9D11-693B1B4C0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00F6-3219-41B9-939B-9D005951DE0D}" type="datetime1">
              <a:rPr lang="en-US" smtClean="0"/>
              <a:t>10/17/2022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8A88CF-C766-41C0-A16F-D8CD48358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7F9A7F-91A9-496F-B993-45ED026D7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CF4F6-D6A2-4241-8F5B-6D4638D5A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355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7F508C-3818-47A6-B422-E4EC4DFCD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B0CA7-1BAB-4CA0-891F-919D47613609}" type="datetime1">
              <a:rPr lang="en-US" smtClean="0"/>
              <a:t>10/17/2022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DF2B3A-FAAB-469C-A6CD-D1627159A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656B0E-64E0-4FB7-83D7-C55ED9AE6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CF4F6-D6A2-4241-8F5B-6D4638D5A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319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76185-89F6-4C76-9F8A-693682B11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D8869-0E9F-41FE-A7BB-E217F4A5C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F98DAA-85EB-4E34-8F5B-C73762B06B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50157D-76CD-49D1-B25F-1C4E0B516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8C3BE-EDC5-4FB5-A97D-62C3C58BFE12}" type="datetime1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F72346-E0D6-4E4B-8793-61F440292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638F-39BE-4EDC-A451-58670CF3B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CF4F6-D6A2-4241-8F5B-6D4638D5A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83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DB899-D71C-479F-91A5-CBC1337C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229618-C06C-4903-A400-2E21F86114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5B48AA-5D64-4DB6-8D00-F9BAFC89D5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6DF7B1-DB6B-4DE3-9801-F51BE5BBA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22DE6-6E53-4E00-A7D9-56215140CF0D}" type="datetime1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12375-CE6E-44ED-AD99-2C95A9BD0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5A2D63-2D01-463E-9F80-560BEA13D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CF4F6-D6A2-4241-8F5B-6D4638D5A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713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AC8282-E9A4-4BD4-9F8F-EA5B5AD0E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C1E425-F5D5-47BD-91C1-5C20511F3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AEB4A-6C21-451D-8405-05B33BEFCB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6AA39-8484-4666-8462-E6E849BBC80E}" type="datetime1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D9414-5ACD-4D02-ACDE-AEE7539838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42875-41A7-4078-84EB-5AC14DC06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AA7CF4F6-D6A2-4241-8F5B-6D4638D5A459}" type="slidenum">
              <a:rPr lang="en-US" smtClean="0"/>
              <a:pPr/>
              <a:t>‹#›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902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>
            <a:extLst>
              <a:ext uri="{FF2B5EF4-FFF2-40B4-BE49-F238E27FC236}">
                <a16:creationId xmlns:a16="http://schemas.microsoft.com/office/drawing/2014/main" id="{E1F270DC-20C3-4052-98DA-9C0F7798D3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1"/>
            <a:ext cx="1418861" cy="873344"/>
          </a:xfrm>
          <a:prstGeom prst="rect">
            <a:avLst/>
          </a:prstGeom>
        </p:spPr>
      </p:pic>
      <p:sp>
        <p:nvSpPr>
          <p:cNvPr id="5" name="流程图: 过程 6">
            <a:extLst>
              <a:ext uri="{FF2B5EF4-FFF2-40B4-BE49-F238E27FC236}">
                <a16:creationId xmlns:a16="http://schemas.microsoft.com/office/drawing/2014/main" id="{3702E93A-7738-4F93-8573-104946D658AB}"/>
              </a:ext>
            </a:extLst>
          </p:cNvPr>
          <p:cNvSpPr/>
          <p:nvPr/>
        </p:nvSpPr>
        <p:spPr>
          <a:xfrm>
            <a:off x="0" y="1037780"/>
            <a:ext cx="12192000" cy="45719"/>
          </a:xfrm>
          <a:prstGeom prst="flowChartProcess">
            <a:avLst/>
          </a:prstGeom>
          <a:gradFill flip="none" rotWithShape="1">
            <a:gsLst>
              <a:gs pos="71000">
                <a:srgbClr val="1F7742"/>
              </a:gs>
              <a:gs pos="0">
                <a:schemeClr val="accent6">
                  <a:lumMod val="67000"/>
                </a:schemeClr>
              </a:gs>
              <a:gs pos="100000">
                <a:schemeClr val="accent6">
                  <a:lumMod val="84000"/>
                  <a:lumOff val="16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6" name="矩形 9">
            <a:extLst>
              <a:ext uri="{FF2B5EF4-FFF2-40B4-BE49-F238E27FC236}">
                <a16:creationId xmlns:a16="http://schemas.microsoft.com/office/drawing/2014/main" id="{83F6C866-52E1-4484-9168-C566B109D47B}"/>
              </a:ext>
            </a:extLst>
          </p:cNvPr>
          <p:cNvSpPr/>
          <p:nvPr/>
        </p:nvSpPr>
        <p:spPr>
          <a:xfrm>
            <a:off x="1510301" y="3319348"/>
            <a:ext cx="93700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Siqi Ma</a:t>
            </a:r>
            <a:r>
              <a:rPr lang="en-US" sz="2400" baseline="30000" dirty="0">
                <a:latin typeface="Garamond" panose="02020404030301010803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, Daniel Tong</a:t>
            </a:r>
            <a:r>
              <a:rPr lang="en-US" sz="2400" baseline="30000" dirty="0">
                <a:latin typeface="Garamond" panose="02020404030301010803" pitchFamily="18" charset="0"/>
                <a:cs typeface="Times New Roman" panose="02020603050405020304" pitchFamily="18" charset="0"/>
              </a:rPr>
              <a:t>1,2</a:t>
            </a:r>
            <a:r>
              <a:rPr lang="en-US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Havala</a:t>
            </a:r>
            <a:r>
              <a:rPr lang="en-US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 Pye</a:t>
            </a:r>
            <a:r>
              <a:rPr lang="en-US" sz="2400" baseline="30000" dirty="0">
                <a:latin typeface="Garamond" panose="02020404030301010803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, Yang Zhang</a:t>
            </a:r>
            <a:r>
              <a:rPr lang="en-US" sz="2400" baseline="30000" dirty="0">
                <a:latin typeface="Garamond" panose="02020404030301010803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, Chi-</a:t>
            </a:r>
            <a:r>
              <a:rPr lang="en-US" sz="24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tsan</a:t>
            </a:r>
            <a:r>
              <a:rPr lang="en-US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 Wang</a:t>
            </a:r>
            <a:r>
              <a:rPr lang="en-US" sz="2400" baseline="30000" dirty="0">
                <a:latin typeface="Garamond" panose="02020404030301010803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Xiaoyang</a:t>
            </a:r>
            <a:r>
              <a:rPr lang="en-US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 Chen</a:t>
            </a:r>
            <a:r>
              <a:rPr lang="en-US" sz="2400" baseline="30000" dirty="0">
                <a:latin typeface="Garamond" panose="02020404030301010803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Daiwen</a:t>
            </a:r>
            <a:r>
              <a:rPr lang="en-US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 Kang</a:t>
            </a:r>
            <a:r>
              <a:rPr lang="en-US" sz="2400" baseline="30000" dirty="0">
                <a:latin typeface="Garamond" panose="02020404030301010803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, Benjamin Murphy</a:t>
            </a:r>
            <a:r>
              <a:rPr lang="en-US" sz="2400" baseline="30000" dirty="0">
                <a:latin typeface="Garamond" panose="02020404030301010803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, Bok </a:t>
            </a:r>
            <a:r>
              <a:rPr lang="en-US" sz="24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Haeng</a:t>
            </a:r>
            <a:r>
              <a:rPr lang="en-US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 Baek</a:t>
            </a:r>
            <a:r>
              <a:rPr lang="en-US" sz="2400" baseline="30000" dirty="0">
                <a:latin typeface="Garamond" panose="02020404030301010803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标题 4">
            <a:extLst>
              <a:ext uri="{FF2B5EF4-FFF2-40B4-BE49-F238E27FC236}">
                <a16:creationId xmlns:a16="http://schemas.microsoft.com/office/drawing/2014/main" id="{03F93A31-B0AA-4BD6-BD99-5A954A7032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312" y="1551708"/>
            <a:ext cx="11675370" cy="1299430"/>
          </a:xfrm>
        </p:spPr>
        <p:txBody>
          <a:bodyPr>
            <a:noAutofit/>
          </a:bodyPr>
          <a:lstStyle/>
          <a:p>
            <a:r>
              <a:rPr lang="en-US" altLang="zh-CN" sz="3600" dirty="0">
                <a:latin typeface="Garamond" panose="02020404030301010803" pitchFamily="18" charset="0"/>
                <a:cs typeface="Times New Roman" panose="02020603050405020304" pitchFamily="18" charset="0"/>
              </a:rPr>
              <a:t>Comparing Emissions and OH Reactivity of VOCs </a:t>
            </a:r>
            <a:br>
              <a:rPr lang="en-US" altLang="zh-CN" sz="3600" dirty="0">
                <a:latin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en-US" altLang="zh-CN" sz="3600" dirty="0">
                <a:latin typeface="Garamond" panose="02020404030301010803" pitchFamily="18" charset="0"/>
                <a:cs typeface="Times New Roman" panose="02020603050405020304" pitchFamily="18" charset="0"/>
              </a:rPr>
              <a:t>in three chemical mechanisms (CB6, SAPRC07, RACM2)</a:t>
            </a:r>
            <a:endParaRPr lang="en-US" sz="3600" baseline="-25000" dirty="0">
              <a:latin typeface="Garamond" panose="02020404030301010803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2978D2-C395-48B4-AEBD-BB551C70F776}"/>
              </a:ext>
            </a:extLst>
          </p:cNvPr>
          <p:cNvSpPr/>
          <p:nvPr/>
        </p:nvSpPr>
        <p:spPr>
          <a:xfrm>
            <a:off x="1320800" y="4485809"/>
            <a:ext cx="106128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i="1" dirty="0">
                <a:latin typeface="Garamond" panose="02020404030301010803" pitchFamily="18" charset="0"/>
                <a:cs typeface="Times New Roman" panose="02020603050405020304" pitchFamily="18" charset="0"/>
              </a:rPr>
              <a:t>1. Department of Atmospheric, Oceanic and Earth Sciences, George Mason University, Fairfax, VA 22030 USA</a:t>
            </a:r>
          </a:p>
          <a:p>
            <a:pPr lvl="0"/>
            <a:r>
              <a:rPr lang="en-US" sz="2000" i="1" dirty="0">
                <a:latin typeface="Garamond" panose="02020404030301010803" pitchFamily="18" charset="0"/>
                <a:cs typeface="Times New Roman" panose="02020603050405020304" pitchFamily="18" charset="0"/>
              </a:rPr>
              <a:t>2. Center for Spatial Information Science and Systems, George Mason University, Fairfax, VA 22030 USA</a:t>
            </a:r>
          </a:p>
          <a:p>
            <a:pPr lvl="0"/>
            <a:r>
              <a:rPr lang="en-US" sz="2000" i="1" dirty="0">
                <a:latin typeface="Garamond" panose="02020404030301010803" pitchFamily="18" charset="0"/>
                <a:cs typeface="Times New Roman" panose="02020603050405020304" pitchFamily="18" charset="0"/>
              </a:rPr>
              <a:t>3. US Environmental Protection Agency, Research Triangle Park, NC, 27709 USA </a:t>
            </a:r>
          </a:p>
          <a:p>
            <a:pPr lvl="0"/>
            <a:r>
              <a:rPr lang="en-US" sz="2000" i="1" dirty="0">
                <a:latin typeface="Garamond" panose="02020404030301010803" pitchFamily="18" charset="0"/>
                <a:cs typeface="Times New Roman" panose="02020603050405020304" pitchFamily="18" charset="0"/>
              </a:rPr>
              <a:t>4. Department of Civil and Environmental Engineering, Northeastern University, Boston, MA 02115 USA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207E14-70D8-4544-B88C-E31F838A52C6}"/>
              </a:ext>
            </a:extLst>
          </p:cNvPr>
          <p:cNvSpPr/>
          <p:nvPr/>
        </p:nvSpPr>
        <p:spPr>
          <a:xfrm>
            <a:off x="4019142" y="5966971"/>
            <a:ext cx="4153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Garamond" panose="02020404030301010803" pitchFamily="18" charset="0"/>
                <a:cs typeface="Times New Roman" panose="02020603050405020304" pitchFamily="18" charset="0"/>
              </a:rPr>
              <a:t>CMAS 2022</a:t>
            </a:r>
          </a:p>
          <a:p>
            <a:pPr algn="ctr"/>
            <a:r>
              <a:rPr lang="en-US" sz="2000" dirty="0">
                <a:latin typeface="Garamond" panose="02020404030301010803" pitchFamily="18" charset="0"/>
                <a:cs typeface="Times New Roman" panose="02020603050405020304" pitchFamily="18" charset="0"/>
              </a:rPr>
              <a:t>October 17-19, 2022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25592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过程 6">
            <a:extLst>
              <a:ext uri="{FF2B5EF4-FFF2-40B4-BE49-F238E27FC236}">
                <a16:creationId xmlns:a16="http://schemas.microsoft.com/office/drawing/2014/main" id="{AA05E977-1003-4066-B350-BA93C10FFAA2}"/>
              </a:ext>
            </a:extLst>
          </p:cNvPr>
          <p:cNvSpPr/>
          <p:nvPr/>
        </p:nvSpPr>
        <p:spPr>
          <a:xfrm>
            <a:off x="0" y="879284"/>
            <a:ext cx="12192000" cy="45719"/>
          </a:xfrm>
          <a:prstGeom prst="flowChartProcess">
            <a:avLst/>
          </a:prstGeom>
          <a:gradFill flip="none" rotWithShape="1">
            <a:gsLst>
              <a:gs pos="71000">
                <a:srgbClr val="1F7742"/>
              </a:gs>
              <a:gs pos="0">
                <a:schemeClr val="accent6">
                  <a:lumMod val="67000"/>
                </a:schemeClr>
              </a:gs>
              <a:gs pos="100000">
                <a:schemeClr val="accent6">
                  <a:lumMod val="84000"/>
                  <a:lumOff val="16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4DCE51-11F5-4F3F-A754-D743EF9D2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7CF4F6-D6A2-4241-8F5B-6D4638D5A459}" type="slidenum">
              <a:rPr lang="en-US" smtClean="0"/>
              <a:t>9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9FE9BA-110F-4192-B7C7-2E75C9383A6E}"/>
              </a:ext>
            </a:extLst>
          </p:cNvPr>
          <p:cNvSpPr txBox="1"/>
          <p:nvPr/>
        </p:nvSpPr>
        <p:spPr>
          <a:xfrm>
            <a:off x="2229037" y="5571091"/>
            <a:ext cx="799967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Garamond" panose="02020404030301010803" pitchFamily="18" charset="0"/>
              </a:rPr>
              <a:t>All mechanisms underestimate the NO</a:t>
            </a:r>
            <a:r>
              <a:rPr lang="en-US" sz="2000" baseline="-25000" dirty="0">
                <a:latin typeface="Garamond" panose="02020404030301010803" pitchFamily="18" charset="0"/>
              </a:rPr>
              <a:t>2</a:t>
            </a:r>
            <a:r>
              <a:rPr lang="en-US" sz="2000" dirty="0">
                <a:latin typeface="Garamond" panose="02020404030301010803" pitchFamily="18" charset="0"/>
              </a:rPr>
              <a:t> concentration.</a:t>
            </a:r>
          </a:p>
          <a:p>
            <a:pPr marL="342900" indent="-342900"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Garamond" panose="02020404030301010803" pitchFamily="18" charset="0"/>
              </a:rPr>
              <a:t>NMB in SAPRC07 are slightly lower.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DAE5A22-2EF4-4D07-B050-A34839B72C85}"/>
              </a:ext>
            </a:extLst>
          </p:cNvPr>
          <p:cNvGrpSpPr/>
          <p:nvPr/>
        </p:nvGrpSpPr>
        <p:grpSpPr>
          <a:xfrm>
            <a:off x="2524458" y="1488273"/>
            <a:ext cx="6657789" cy="4002109"/>
            <a:chOff x="2305237" y="1488273"/>
            <a:chExt cx="6657789" cy="400210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4F7D1D5-6BAD-4CEE-8E89-16E97C4AB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4" t="7797" r="1782" b="5739"/>
            <a:stretch/>
          </p:blipFill>
          <p:spPr>
            <a:xfrm>
              <a:off x="2305237" y="1776587"/>
              <a:ext cx="6657789" cy="3713795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E928E78-FAA0-49BF-85C0-98DD00810F89}"/>
                </a:ext>
              </a:extLst>
            </p:cNvPr>
            <p:cNvSpPr/>
            <p:nvPr/>
          </p:nvSpPr>
          <p:spPr>
            <a:xfrm>
              <a:off x="4646689" y="1488273"/>
              <a:ext cx="219323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Normalized Mean Bias</a:t>
              </a:r>
            </a:p>
          </p:txBody>
        </p:sp>
      </p:grpSp>
      <p:sp>
        <p:nvSpPr>
          <p:cNvPr id="3" name="标题 1">
            <a:extLst>
              <a:ext uri="{FF2B5EF4-FFF2-40B4-BE49-F238E27FC236}">
                <a16:creationId xmlns:a16="http://schemas.microsoft.com/office/drawing/2014/main" id="{B50BFCDE-BE38-08C8-76FE-97DCCD1004FC}"/>
              </a:ext>
            </a:extLst>
          </p:cNvPr>
          <p:cNvSpPr txBox="1">
            <a:spLocks/>
          </p:cNvSpPr>
          <p:nvPr/>
        </p:nvSpPr>
        <p:spPr>
          <a:xfrm>
            <a:off x="693819" y="32925"/>
            <a:ext cx="10803415" cy="9727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Garamond" panose="02020404030301010803" pitchFamily="18" charset="0"/>
                <a:cs typeface="Times New Roman" panose="02020603050405020304" pitchFamily="18" charset="0"/>
              </a:rPr>
              <a:t>How about N</a:t>
            </a:r>
            <a:r>
              <a:rPr lang="en-US" altLang="zh-CN" sz="3600" dirty="0">
                <a:latin typeface="Garamond" panose="02020404030301010803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3600" baseline="-25000" dirty="0">
                <a:latin typeface="Garamond" panose="02020404030301010803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3600" dirty="0">
                <a:latin typeface="Garamond" panose="02020404030301010803" pitchFamily="18" charset="0"/>
                <a:cs typeface="Times New Roman" panose="02020603050405020304" pitchFamily="18" charset="0"/>
              </a:rPr>
              <a:t> Prediction?</a:t>
            </a:r>
          </a:p>
        </p:txBody>
      </p:sp>
    </p:spTree>
    <p:extLst>
      <p:ext uri="{BB962C8B-B14F-4D97-AF65-F5344CB8AC3E}">
        <p14:creationId xmlns:p14="http://schemas.microsoft.com/office/powerpoint/2010/main" val="2460101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过程 6">
            <a:extLst>
              <a:ext uri="{FF2B5EF4-FFF2-40B4-BE49-F238E27FC236}">
                <a16:creationId xmlns:a16="http://schemas.microsoft.com/office/drawing/2014/main" id="{AA05E977-1003-4066-B350-BA93C10FFAA2}"/>
              </a:ext>
            </a:extLst>
          </p:cNvPr>
          <p:cNvSpPr/>
          <p:nvPr/>
        </p:nvSpPr>
        <p:spPr>
          <a:xfrm>
            <a:off x="0" y="879284"/>
            <a:ext cx="12192000" cy="45719"/>
          </a:xfrm>
          <a:prstGeom prst="flowChartProcess">
            <a:avLst/>
          </a:prstGeom>
          <a:gradFill flip="none" rotWithShape="1">
            <a:gsLst>
              <a:gs pos="71000">
                <a:srgbClr val="1F7742"/>
              </a:gs>
              <a:gs pos="0">
                <a:schemeClr val="accent6">
                  <a:lumMod val="67000"/>
                </a:schemeClr>
              </a:gs>
              <a:gs pos="100000">
                <a:schemeClr val="accent6">
                  <a:lumMod val="84000"/>
                  <a:lumOff val="16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4DCE51-11F5-4F3F-A754-D743EF9D2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7CF4F6-D6A2-4241-8F5B-6D4638D5A459}" type="slidenum">
              <a:rPr lang="en-US" smtClean="0"/>
              <a:t>10</a:t>
            </a:fld>
            <a:endParaRPr lang="en-US" dirty="0"/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74DD0B85-C795-4622-AFFA-CAACA651A181}"/>
              </a:ext>
            </a:extLst>
          </p:cNvPr>
          <p:cNvSpPr txBox="1">
            <a:spLocks/>
          </p:cNvSpPr>
          <p:nvPr/>
        </p:nvSpPr>
        <p:spPr>
          <a:xfrm>
            <a:off x="693819" y="32925"/>
            <a:ext cx="10803415" cy="9727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dirty="0">
                <a:latin typeface="Garamond" panose="02020404030301010803" pitchFamily="18" charset="0"/>
                <a:cs typeface="Times New Roman" panose="02020603050405020304" pitchFamily="18" charset="0"/>
              </a:rPr>
              <a:t>High Ozone Prediction over Major Cities</a:t>
            </a:r>
            <a:endParaRPr lang="en-US" altLang="zh-CN" sz="3600" baseline="-250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5960EA4E-F18E-4472-A401-A4040C5BF7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2845760"/>
              </p:ext>
            </p:extLst>
          </p:nvPr>
        </p:nvGraphicFramePr>
        <p:xfrm>
          <a:off x="279993" y="3841344"/>
          <a:ext cx="2708274" cy="7920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4897">
                  <a:extLst>
                    <a:ext uri="{9D8B030D-6E8A-4147-A177-3AD203B41FA5}">
                      <a16:colId xmlns:a16="http://schemas.microsoft.com/office/drawing/2014/main" val="2687745859"/>
                    </a:ext>
                  </a:extLst>
                </a:gridCol>
                <a:gridCol w="443420">
                  <a:extLst>
                    <a:ext uri="{9D8B030D-6E8A-4147-A177-3AD203B41FA5}">
                      <a16:colId xmlns:a16="http://schemas.microsoft.com/office/drawing/2014/main" val="2647109969"/>
                    </a:ext>
                  </a:extLst>
                </a:gridCol>
                <a:gridCol w="866375">
                  <a:extLst>
                    <a:ext uri="{9D8B030D-6E8A-4147-A177-3AD203B41FA5}">
                      <a16:colId xmlns:a16="http://schemas.microsoft.com/office/drawing/2014/main" val="2389045809"/>
                    </a:ext>
                  </a:extLst>
                </a:gridCol>
                <a:gridCol w="743582">
                  <a:extLst>
                    <a:ext uri="{9D8B030D-6E8A-4147-A177-3AD203B41FA5}">
                      <a16:colId xmlns:a16="http://schemas.microsoft.com/office/drawing/2014/main" val="4015619312"/>
                    </a:ext>
                  </a:extLst>
                </a:gridCol>
              </a:tblGrid>
              <a:tr h="264025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CB6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SPARC07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RACM2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3790217"/>
                  </a:ext>
                </a:extLst>
              </a:tr>
              <a:tr h="264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0.97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0.98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0.98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06639583"/>
                  </a:ext>
                </a:extLst>
              </a:tr>
              <a:tr h="264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10.29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7.81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7.46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0290713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DD86F68B-7EE9-4709-86FE-BE3281A54B0A}"/>
              </a:ext>
            </a:extLst>
          </p:cNvPr>
          <p:cNvGraphicFramePr>
            <a:graphicFrameLocks noGrp="1"/>
          </p:cNvGraphicFramePr>
          <p:nvPr/>
        </p:nvGraphicFramePr>
        <p:xfrm>
          <a:off x="3302513" y="3850398"/>
          <a:ext cx="2708274" cy="7920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4897">
                  <a:extLst>
                    <a:ext uri="{9D8B030D-6E8A-4147-A177-3AD203B41FA5}">
                      <a16:colId xmlns:a16="http://schemas.microsoft.com/office/drawing/2014/main" val="2687745859"/>
                    </a:ext>
                  </a:extLst>
                </a:gridCol>
                <a:gridCol w="443420">
                  <a:extLst>
                    <a:ext uri="{9D8B030D-6E8A-4147-A177-3AD203B41FA5}">
                      <a16:colId xmlns:a16="http://schemas.microsoft.com/office/drawing/2014/main" val="2647109969"/>
                    </a:ext>
                  </a:extLst>
                </a:gridCol>
                <a:gridCol w="866375">
                  <a:extLst>
                    <a:ext uri="{9D8B030D-6E8A-4147-A177-3AD203B41FA5}">
                      <a16:colId xmlns:a16="http://schemas.microsoft.com/office/drawing/2014/main" val="2389045809"/>
                    </a:ext>
                  </a:extLst>
                </a:gridCol>
                <a:gridCol w="743582">
                  <a:extLst>
                    <a:ext uri="{9D8B030D-6E8A-4147-A177-3AD203B41FA5}">
                      <a16:colId xmlns:a16="http://schemas.microsoft.com/office/drawing/2014/main" val="4015619312"/>
                    </a:ext>
                  </a:extLst>
                </a:gridCol>
              </a:tblGrid>
              <a:tr h="264025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CB6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SPARC07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RACM2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3790217"/>
                  </a:ext>
                </a:extLst>
              </a:tr>
              <a:tr h="264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0.97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0.97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0.96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06639583"/>
                  </a:ext>
                </a:extLst>
              </a:tr>
              <a:tr h="264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10.46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10.09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10.40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0290713"/>
                  </a:ext>
                </a:extLst>
              </a:tr>
            </a:tbl>
          </a:graphicData>
        </a:graphic>
      </p:graphicFrame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16ADEDE5-D8A3-44AA-BC78-9F4FC2A5CDAE}"/>
              </a:ext>
            </a:extLst>
          </p:cNvPr>
          <p:cNvGraphicFramePr>
            <a:graphicFrameLocks noGrp="1"/>
          </p:cNvGraphicFramePr>
          <p:nvPr/>
        </p:nvGraphicFramePr>
        <p:xfrm>
          <a:off x="9118951" y="3841344"/>
          <a:ext cx="2708274" cy="7920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4897">
                  <a:extLst>
                    <a:ext uri="{9D8B030D-6E8A-4147-A177-3AD203B41FA5}">
                      <a16:colId xmlns:a16="http://schemas.microsoft.com/office/drawing/2014/main" val="2687745859"/>
                    </a:ext>
                  </a:extLst>
                </a:gridCol>
                <a:gridCol w="443420">
                  <a:extLst>
                    <a:ext uri="{9D8B030D-6E8A-4147-A177-3AD203B41FA5}">
                      <a16:colId xmlns:a16="http://schemas.microsoft.com/office/drawing/2014/main" val="2647109969"/>
                    </a:ext>
                  </a:extLst>
                </a:gridCol>
                <a:gridCol w="866375">
                  <a:extLst>
                    <a:ext uri="{9D8B030D-6E8A-4147-A177-3AD203B41FA5}">
                      <a16:colId xmlns:a16="http://schemas.microsoft.com/office/drawing/2014/main" val="2389045809"/>
                    </a:ext>
                  </a:extLst>
                </a:gridCol>
                <a:gridCol w="743582">
                  <a:extLst>
                    <a:ext uri="{9D8B030D-6E8A-4147-A177-3AD203B41FA5}">
                      <a16:colId xmlns:a16="http://schemas.microsoft.com/office/drawing/2014/main" val="4015619312"/>
                    </a:ext>
                  </a:extLst>
                </a:gridCol>
              </a:tblGrid>
              <a:tr h="264025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CB6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SPARC07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RACM2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3790217"/>
                  </a:ext>
                </a:extLst>
              </a:tr>
              <a:tr h="264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0.96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0.97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0.97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06639583"/>
                  </a:ext>
                </a:extLst>
              </a:tr>
              <a:tr h="264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9.35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8.38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8.38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0290713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BEF88975-D015-4464-A196-EA745043DDD2}"/>
              </a:ext>
            </a:extLst>
          </p:cNvPr>
          <p:cNvSpPr txBox="1"/>
          <p:nvPr/>
        </p:nvSpPr>
        <p:spPr>
          <a:xfrm>
            <a:off x="769939" y="5151246"/>
            <a:ext cx="10822551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Garamond" panose="02020404030301010803" pitchFamily="18" charset="0"/>
              </a:rPr>
              <a:t>Simulations with 3 mechanisms underestimate the O</a:t>
            </a:r>
            <a:r>
              <a:rPr lang="en-US" sz="2400" baseline="-25000" dirty="0">
                <a:latin typeface="Garamond" panose="02020404030301010803" pitchFamily="18" charset="0"/>
              </a:rPr>
              <a:t>3</a:t>
            </a:r>
            <a:r>
              <a:rPr lang="en-US" sz="2400" dirty="0">
                <a:latin typeface="Garamond" panose="02020404030301010803" pitchFamily="18" charset="0"/>
              </a:rPr>
              <a:t> peaks while overestimate valleys.</a:t>
            </a:r>
          </a:p>
          <a:p>
            <a:pPr marL="342900" indent="-342900"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Garamond" panose="02020404030301010803" pitchFamily="18" charset="0"/>
              </a:rPr>
              <a:t>The correlations are comparable,  RACM2 usually has lower RMSEs. </a:t>
            </a: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962BF5A0-004E-4951-AB7E-8283D2AE1924}"/>
              </a:ext>
            </a:extLst>
          </p:cNvPr>
          <p:cNvGraphicFramePr>
            <a:graphicFrameLocks noGrp="1"/>
          </p:cNvGraphicFramePr>
          <p:nvPr/>
        </p:nvGraphicFramePr>
        <p:xfrm>
          <a:off x="6181215" y="3850398"/>
          <a:ext cx="2708274" cy="7920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4897">
                  <a:extLst>
                    <a:ext uri="{9D8B030D-6E8A-4147-A177-3AD203B41FA5}">
                      <a16:colId xmlns:a16="http://schemas.microsoft.com/office/drawing/2014/main" val="2687745859"/>
                    </a:ext>
                  </a:extLst>
                </a:gridCol>
                <a:gridCol w="443420">
                  <a:extLst>
                    <a:ext uri="{9D8B030D-6E8A-4147-A177-3AD203B41FA5}">
                      <a16:colId xmlns:a16="http://schemas.microsoft.com/office/drawing/2014/main" val="2647109969"/>
                    </a:ext>
                  </a:extLst>
                </a:gridCol>
                <a:gridCol w="866375">
                  <a:extLst>
                    <a:ext uri="{9D8B030D-6E8A-4147-A177-3AD203B41FA5}">
                      <a16:colId xmlns:a16="http://schemas.microsoft.com/office/drawing/2014/main" val="2389045809"/>
                    </a:ext>
                  </a:extLst>
                </a:gridCol>
                <a:gridCol w="743582">
                  <a:extLst>
                    <a:ext uri="{9D8B030D-6E8A-4147-A177-3AD203B41FA5}">
                      <a16:colId xmlns:a16="http://schemas.microsoft.com/office/drawing/2014/main" val="4015619312"/>
                    </a:ext>
                  </a:extLst>
                </a:gridCol>
              </a:tblGrid>
              <a:tr h="264025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CB6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SPARC07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RACM2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3790217"/>
                  </a:ext>
                </a:extLst>
              </a:tr>
              <a:tr h="264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0.93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0.94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0.94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06639583"/>
                  </a:ext>
                </a:extLst>
              </a:tr>
              <a:tr h="264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16.92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14.66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12.75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0290713"/>
                  </a:ext>
                </a:extLst>
              </a:tr>
            </a:tbl>
          </a:graphicData>
        </a:graphic>
      </p:graphicFrame>
      <p:sp>
        <p:nvSpPr>
          <p:cNvPr id="29" name="Rectangle 28">
            <a:extLst>
              <a:ext uri="{FF2B5EF4-FFF2-40B4-BE49-F238E27FC236}">
                <a16:creationId xmlns:a16="http://schemas.microsoft.com/office/drawing/2014/main" id="{00E77D3D-E321-4DED-8DC0-5DF339009A37}"/>
              </a:ext>
            </a:extLst>
          </p:cNvPr>
          <p:cNvSpPr/>
          <p:nvPr/>
        </p:nvSpPr>
        <p:spPr>
          <a:xfrm>
            <a:off x="-1" y="6367337"/>
            <a:ext cx="6980691" cy="33855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CORR: Correlation			RMSE: Root Mean Square Error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58C34F7-6C71-4441-9552-BAEBB378E125}"/>
              </a:ext>
            </a:extLst>
          </p:cNvPr>
          <p:cNvGrpSpPr/>
          <p:nvPr/>
        </p:nvGrpSpPr>
        <p:grpSpPr>
          <a:xfrm>
            <a:off x="194348" y="1444638"/>
            <a:ext cx="11632877" cy="2435544"/>
            <a:chOff x="194348" y="1444638"/>
            <a:chExt cx="11632877" cy="243554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FB67132-417F-4FB5-9902-6A33E174B09B}"/>
                </a:ext>
              </a:extLst>
            </p:cNvPr>
            <p:cNvSpPr/>
            <p:nvPr/>
          </p:nvSpPr>
          <p:spPr>
            <a:xfrm>
              <a:off x="1049476" y="1444638"/>
              <a:ext cx="16312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Garamond" panose="02020404030301010803" pitchFamily="18" charset="0"/>
                  <a:cs typeface="Times New Roman" panose="02020603050405020304" pitchFamily="18" charset="0"/>
                </a:rPr>
                <a:t>New York City</a:t>
              </a:r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C28D28D-DA98-4DA1-BE58-A174268D2907}"/>
                </a:ext>
              </a:extLst>
            </p:cNvPr>
            <p:cNvSpPr/>
            <p:nvPr/>
          </p:nvSpPr>
          <p:spPr>
            <a:xfrm>
              <a:off x="4038722" y="1460317"/>
              <a:ext cx="10502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Garamond" panose="02020404030301010803" pitchFamily="18" charset="0"/>
                  <a:cs typeface="Times New Roman" panose="02020603050405020304" pitchFamily="18" charset="0"/>
                </a:rPr>
                <a:t>Houston</a:t>
              </a:r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F701E89-E784-4409-93C4-14F7206BA982}"/>
                </a:ext>
              </a:extLst>
            </p:cNvPr>
            <p:cNvSpPr/>
            <p:nvPr/>
          </p:nvSpPr>
          <p:spPr>
            <a:xfrm>
              <a:off x="9718832" y="1451263"/>
              <a:ext cx="13837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Garamond" panose="02020404030301010803" pitchFamily="18" charset="0"/>
                  <a:cs typeface="Times New Roman" panose="02020603050405020304" pitchFamily="18" charset="0"/>
                </a:rPr>
                <a:t>Los Angeles</a:t>
              </a:r>
              <a:endParaRPr lang="en-US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130F38D-6947-4350-B783-7652E6FCB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6066" y="1861125"/>
              <a:ext cx="2895600" cy="1868978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4DA2488-47F6-4148-9181-2FC4886926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722"/>
            <a:stretch/>
          </p:blipFill>
          <p:spPr>
            <a:xfrm>
              <a:off x="6010787" y="2022474"/>
              <a:ext cx="2895599" cy="1714059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FF2187A-5709-4B27-AA32-8008E9F10E2D}"/>
                </a:ext>
              </a:extLst>
            </p:cNvPr>
            <p:cNvSpPr/>
            <p:nvPr/>
          </p:nvSpPr>
          <p:spPr>
            <a:xfrm>
              <a:off x="6933442" y="1460317"/>
              <a:ext cx="9941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Garamond" panose="02020404030301010803" pitchFamily="18" charset="0"/>
                  <a:cs typeface="Times New Roman" panose="02020603050405020304" pitchFamily="18" charset="0"/>
                </a:rPr>
                <a:t>Phoenix</a:t>
              </a:r>
              <a:endParaRPr lang="en-US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B41E48B-8E21-4997-A31C-CE650F1525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731"/>
            <a:stretch/>
          </p:blipFill>
          <p:spPr>
            <a:xfrm>
              <a:off x="220906" y="2022474"/>
              <a:ext cx="2895599" cy="171193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B52FF66-096A-4162-A379-5FF3144BE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8591"/>
            <a:stretch/>
          </p:blipFill>
          <p:spPr>
            <a:xfrm>
              <a:off x="8905948" y="2019786"/>
              <a:ext cx="2894720" cy="171405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E50CC42-00C6-413F-B681-3437DACC0067}"/>
                </a:ext>
              </a:extLst>
            </p:cNvPr>
            <p:cNvSpPr/>
            <p:nvPr/>
          </p:nvSpPr>
          <p:spPr>
            <a:xfrm>
              <a:off x="220906" y="1813970"/>
              <a:ext cx="11606319" cy="604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7F71F66-ED60-44A8-BDBF-4B14CF121DBF}"/>
                </a:ext>
              </a:extLst>
            </p:cNvPr>
            <p:cNvSpPr/>
            <p:nvPr/>
          </p:nvSpPr>
          <p:spPr>
            <a:xfrm>
              <a:off x="220906" y="3667379"/>
              <a:ext cx="11606319" cy="604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EF85FF6-8780-42E0-9BB0-36ABB9864B92}"/>
                </a:ext>
              </a:extLst>
            </p:cNvPr>
            <p:cNvSpPr/>
            <p:nvPr/>
          </p:nvSpPr>
          <p:spPr>
            <a:xfrm flipH="1">
              <a:off x="194348" y="1919097"/>
              <a:ext cx="59087" cy="19610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C23F1FA-F46D-452D-97CD-8BA8BE800623}"/>
                </a:ext>
              </a:extLst>
            </p:cNvPr>
            <p:cNvSpPr/>
            <p:nvPr/>
          </p:nvSpPr>
          <p:spPr>
            <a:xfrm flipH="1">
              <a:off x="3064508" y="1888101"/>
              <a:ext cx="59087" cy="19610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39D00E3-8621-4457-ACF4-E2C5CC2D5A7B}"/>
                </a:ext>
              </a:extLst>
            </p:cNvPr>
            <p:cNvSpPr/>
            <p:nvPr/>
          </p:nvSpPr>
          <p:spPr>
            <a:xfrm flipH="1">
              <a:off x="5954497" y="1864854"/>
              <a:ext cx="59087" cy="19610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8704D60-085E-4B5A-A2C7-20E91EDD42D6}"/>
                </a:ext>
              </a:extLst>
            </p:cNvPr>
            <p:cNvSpPr/>
            <p:nvPr/>
          </p:nvSpPr>
          <p:spPr>
            <a:xfrm flipH="1">
              <a:off x="8859945" y="1864854"/>
              <a:ext cx="59087" cy="19610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BDBE2FD-E65D-4138-8F2B-35F1D4690958}"/>
                </a:ext>
              </a:extLst>
            </p:cNvPr>
            <p:cNvSpPr/>
            <p:nvPr/>
          </p:nvSpPr>
          <p:spPr>
            <a:xfrm flipH="1">
              <a:off x="11741581" y="1864854"/>
              <a:ext cx="59087" cy="19610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AD3364F-7335-49C9-82EC-C9D165CFFD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590" t="9129" r="15478" b="82964"/>
            <a:stretch/>
          </p:blipFill>
          <p:spPr>
            <a:xfrm>
              <a:off x="3658666" y="1982176"/>
              <a:ext cx="1995968" cy="1484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9132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B8CDF74C-2409-49A8-9747-710F3855D45D}"/>
              </a:ext>
            </a:extLst>
          </p:cNvPr>
          <p:cNvSpPr txBox="1">
            <a:spLocks/>
          </p:cNvSpPr>
          <p:nvPr/>
        </p:nvSpPr>
        <p:spPr>
          <a:xfrm>
            <a:off x="693819" y="32925"/>
            <a:ext cx="11239739" cy="9727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dirty="0">
                <a:latin typeface="Garamond" panose="02020404030301010803" pitchFamily="18" charset="0"/>
                <a:cs typeface="Times New Roman" panose="02020603050405020304" pitchFamily="18" charset="0"/>
              </a:rPr>
              <a:t>Conclusions</a:t>
            </a:r>
          </a:p>
        </p:txBody>
      </p:sp>
      <p:sp>
        <p:nvSpPr>
          <p:cNvPr id="5" name="流程图: 过程 10">
            <a:extLst>
              <a:ext uri="{FF2B5EF4-FFF2-40B4-BE49-F238E27FC236}">
                <a16:creationId xmlns:a16="http://schemas.microsoft.com/office/drawing/2014/main" id="{EC1536D0-20D2-4980-AAC1-87F06E501287}"/>
              </a:ext>
            </a:extLst>
          </p:cNvPr>
          <p:cNvSpPr/>
          <p:nvPr/>
        </p:nvSpPr>
        <p:spPr>
          <a:xfrm>
            <a:off x="0" y="790439"/>
            <a:ext cx="12192000" cy="143515"/>
          </a:xfrm>
          <a:prstGeom prst="flowChartProcess">
            <a:avLst/>
          </a:prstGeom>
          <a:gradFill flip="none" rotWithShape="1">
            <a:gsLst>
              <a:gs pos="71000">
                <a:srgbClr val="1F7742"/>
              </a:gs>
              <a:gs pos="0">
                <a:schemeClr val="accent6">
                  <a:lumMod val="67000"/>
                </a:schemeClr>
              </a:gs>
              <a:gs pos="100000">
                <a:schemeClr val="accent6">
                  <a:lumMod val="84000"/>
                  <a:lumOff val="16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6B503DA-C468-4AEE-B9AB-C314F0D86770}"/>
              </a:ext>
            </a:extLst>
          </p:cNvPr>
          <p:cNvSpPr/>
          <p:nvPr/>
        </p:nvSpPr>
        <p:spPr>
          <a:xfrm>
            <a:off x="389206" y="1623946"/>
            <a:ext cx="11239739" cy="2602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5000"/>
              </a:lnSpc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altLang="zh-CN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Reactive VOC mass emissions in CB6 are higher than in SAPRC07 and RACM2. </a:t>
            </a:r>
          </a:p>
          <a:p>
            <a:pPr marL="342900" indent="-342900" algn="just">
              <a:lnSpc>
                <a:spcPct val="125000"/>
              </a:lnSpc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altLang="zh-CN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VOC-OH reactivity in RACM2 is the highest.</a:t>
            </a:r>
          </a:p>
          <a:p>
            <a:pPr marL="342900" indent="-342900" algn="just">
              <a:lnSpc>
                <a:spcPct val="125000"/>
              </a:lnSpc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altLang="zh-CN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Differences of predicted O</a:t>
            </a:r>
            <a:r>
              <a:rPr lang="en-US" altLang="zh-CN" sz="2400" baseline="-25000" dirty="0">
                <a:latin typeface="Garamond" panose="02020404030301010803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 primarily appear in July. CB6 performs better during low/median O</a:t>
            </a:r>
            <a:r>
              <a:rPr lang="en-US" altLang="zh-CN" sz="2400" baseline="-25000" dirty="0">
                <a:latin typeface="Garamond" panose="02020404030301010803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 days but SAPRC07 and RACM2 perform better on high O</a:t>
            </a:r>
            <a:r>
              <a:rPr lang="en-US" altLang="zh-CN" sz="2400" baseline="-25000" dirty="0">
                <a:latin typeface="Garamond" panose="02020404030301010803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 days.</a:t>
            </a:r>
            <a:r>
              <a:rPr lang="en-US" altLang="zh-CN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 algn="just">
              <a:lnSpc>
                <a:spcPct val="125000"/>
              </a:lnSpc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altLang="zh-CN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The effect on NO</a:t>
            </a:r>
            <a:r>
              <a:rPr lang="en-US" altLang="zh-CN" sz="2400" baseline="-25000" dirty="0">
                <a:latin typeface="Garamond" panose="02020404030301010803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 simulations is small compared to that for O</a:t>
            </a:r>
            <a:r>
              <a:rPr lang="en-US" altLang="zh-CN" sz="2400" baseline="-25000" dirty="0">
                <a:latin typeface="Garamond" panose="02020404030301010803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F437D0-008D-466A-803E-E6F38EEB0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CF4F6-D6A2-4241-8F5B-6D4638D5A459}" type="slidenum">
              <a:rPr lang="en-US" smtClean="0"/>
              <a:t>11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3D6B08-6410-4E34-88E9-C9B2425FBBCE}"/>
              </a:ext>
            </a:extLst>
          </p:cNvPr>
          <p:cNvSpPr/>
          <p:nvPr/>
        </p:nvSpPr>
        <p:spPr>
          <a:xfrm>
            <a:off x="389206" y="5234054"/>
            <a:ext cx="11675116" cy="120032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DISCLAIMER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views expressed in this presentation are those of the authors and do not necessarily represent the views or policies of the U.S. EPA.</a:t>
            </a:r>
          </a:p>
        </p:txBody>
      </p:sp>
    </p:spTree>
    <p:extLst>
      <p:ext uri="{BB962C8B-B14F-4D97-AF65-F5344CB8AC3E}">
        <p14:creationId xmlns:p14="http://schemas.microsoft.com/office/powerpoint/2010/main" val="2700508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过程 6">
            <a:extLst>
              <a:ext uri="{FF2B5EF4-FFF2-40B4-BE49-F238E27FC236}">
                <a16:creationId xmlns:a16="http://schemas.microsoft.com/office/drawing/2014/main" id="{C44520C2-4C0C-4610-BCC1-143D774AD1AB}"/>
              </a:ext>
            </a:extLst>
          </p:cNvPr>
          <p:cNvSpPr/>
          <p:nvPr/>
        </p:nvSpPr>
        <p:spPr>
          <a:xfrm>
            <a:off x="0" y="879284"/>
            <a:ext cx="12192000" cy="45719"/>
          </a:xfrm>
          <a:prstGeom prst="flowChartProcess">
            <a:avLst/>
          </a:prstGeom>
          <a:gradFill flip="none" rotWithShape="1">
            <a:gsLst>
              <a:gs pos="71000">
                <a:srgbClr val="1F7742"/>
              </a:gs>
              <a:gs pos="0">
                <a:schemeClr val="accent6">
                  <a:lumMod val="67000"/>
                </a:schemeClr>
              </a:gs>
              <a:gs pos="100000">
                <a:schemeClr val="accent6">
                  <a:lumMod val="84000"/>
                  <a:lumOff val="16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B7C27E-1D8F-4D6F-B068-5AC520C3F198}"/>
              </a:ext>
            </a:extLst>
          </p:cNvPr>
          <p:cNvSpPr txBox="1"/>
          <p:nvPr/>
        </p:nvSpPr>
        <p:spPr>
          <a:xfrm>
            <a:off x="227383" y="1500251"/>
            <a:ext cx="7249182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2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latin typeface="Garamond" panose="02020404030301010803" pitchFamily="18" charset="0"/>
              </a:rPr>
              <a:t>VOCs are key precursors to tropospheric ozone and secondary organic aerosols. </a:t>
            </a:r>
          </a:p>
          <a:p>
            <a:pPr marL="342900" indent="-342900" algn="just">
              <a:spcAft>
                <a:spcPts val="12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latin typeface="Garamond" panose="02020404030301010803" pitchFamily="18" charset="0"/>
              </a:rPr>
              <a:t>Chemical mechanisms differ in VOC grouping methods.</a:t>
            </a:r>
          </a:p>
          <a:p>
            <a:pPr marL="342900" indent="-342900" algn="just">
              <a:spcAft>
                <a:spcPts val="12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latin typeface="Garamond" panose="02020404030301010803" pitchFamily="18" charset="0"/>
              </a:rPr>
              <a:t>During the grouping process, the chemical reactivity of VOCs may be altered, causing unknown effects on air quality modeling results.</a:t>
            </a: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FC11716F-BE63-4857-B5C9-F7C0655BCCF2}"/>
              </a:ext>
            </a:extLst>
          </p:cNvPr>
          <p:cNvSpPr txBox="1">
            <a:spLocks/>
          </p:cNvSpPr>
          <p:nvPr/>
        </p:nvSpPr>
        <p:spPr>
          <a:xfrm>
            <a:off x="227383" y="46036"/>
            <a:ext cx="11778034" cy="9727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VOC Chemistry and Influence on Air Quality Prediction</a:t>
            </a:r>
            <a:endParaRPr lang="zh-CN" altLang="en-US" sz="3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65A8D9-CCF7-4E33-9096-87950CCB9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CF4F6-D6A2-4241-8F5B-6D4638D5A459}" type="slidenum">
              <a:rPr lang="en-US" smtClean="0"/>
              <a:t>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2B1E3A-A5D1-45F9-9DF5-2968EEB2C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762" y="1500251"/>
            <a:ext cx="4262655" cy="31117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C2AB84D-F56B-426F-91CC-C7228549E675}"/>
              </a:ext>
            </a:extLst>
          </p:cNvPr>
          <p:cNvSpPr txBox="1"/>
          <p:nvPr/>
        </p:nvSpPr>
        <p:spPr>
          <a:xfrm>
            <a:off x="227383" y="4878011"/>
            <a:ext cx="113778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Garamond" panose="02020404030301010803" pitchFamily="18" charset="0"/>
              </a:rPr>
              <a:t>Objectives:</a:t>
            </a:r>
          </a:p>
          <a:p>
            <a:pPr algn="just">
              <a:buClr>
                <a:schemeClr val="accent6">
                  <a:lumMod val="75000"/>
                </a:schemeClr>
              </a:buClr>
            </a:pPr>
            <a:r>
              <a:rPr lang="en-US" sz="2400" dirty="0">
                <a:latin typeface="Garamond" panose="02020404030301010803" pitchFamily="18" charset="0"/>
              </a:rPr>
              <a:t>         1) Comparing the VOC emissions and OH reactivity of different chemical mechanisms;</a:t>
            </a:r>
          </a:p>
          <a:p>
            <a:pPr algn="just">
              <a:buClr>
                <a:schemeClr val="accent6">
                  <a:lumMod val="75000"/>
                </a:schemeClr>
              </a:buClr>
            </a:pPr>
            <a:r>
              <a:rPr lang="en-US" sz="2400" dirty="0">
                <a:latin typeface="Garamond" panose="02020404030301010803" pitchFamily="18" charset="0"/>
              </a:rPr>
              <a:t>         2) Investigating their impacts on the O</a:t>
            </a:r>
            <a:r>
              <a:rPr lang="en-US" sz="2400" baseline="-25000" dirty="0">
                <a:latin typeface="Garamond" panose="02020404030301010803" pitchFamily="18" charset="0"/>
              </a:rPr>
              <a:t>3</a:t>
            </a:r>
            <a:r>
              <a:rPr lang="en-US" sz="2400" dirty="0">
                <a:latin typeface="Garamond" panose="02020404030301010803" pitchFamily="18" charset="0"/>
              </a:rPr>
              <a:t> and NO</a:t>
            </a:r>
            <a:r>
              <a:rPr lang="en-US" sz="2400" baseline="-25000" dirty="0">
                <a:latin typeface="Garamond" panose="02020404030301010803" pitchFamily="18" charset="0"/>
              </a:rPr>
              <a:t>2</a:t>
            </a:r>
            <a:r>
              <a:rPr lang="en-US" sz="2400" dirty="0">
                <a:latin typeface="Garamond" panose="02020404030301010803" pitchFamily="18" charset="0"/>
              </a:rPr>
              <a:t> prediction.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44356B-6D10-4814-A905-E6C8E8FCBADD}"/>
              </a:ext>
            </a:extLst>
          </p:cNvPr>
          <p:cNvSpPr/>
          <p:nvPr/>
        </p:nvSpPr>
        <p:spPr>
          <a:xfrm>
            <a:off x="7742762" y="1315585"/>
            <a:ext cx="2855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DejaVuSansBook"/>
              </a:rPr>
              <a:t>VOC cycle in the atmosphere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5F9F70-0387-4014-A38B-BF4A36DF91B2}"/>
              </a:ext>
            </a:extLst>
          </p:cNvPr>
          <p:cNvSpPr/>
          <p:nvPr/>
        </p:nvSpPr>
        <p:spPr>
          <a:xfrm>
            <a:off x="7654685" y="4562422"/>
            <a:ext cx="415065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https://www.dwd.de/EN/research/observing_atmosphere/composition_atmosphere/trace_gases/cont_nav/voc_node.html</a:t>
            </a:r>
          </a:p>
        </p:txBody>
      </p:sp>
    </p:spTree>
    <p:extLst>
      <p:ext uri="{BB962C8B-B14F-4D97-AF65-F5344CB8AC3E}">
        <p14:creationId xmlns:p14="http://schemas.microsoft.com/office/powerpoint/2010/main" val="1214133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流程图: 过程 6">
            <a:extLst>
              <a:ext uri="{FF2B5EF4-FFF2-40B4-BE49-F238E27FC236}">
                <a16:creationId xmlns:a16="http://schemas.microsoft.com/office/drawing/2014/main" id="{A1BEBCD1-7D33-44C6-B268-A8A93DACFF25}"/>
              </a:ext>
            </a:extLst>
          </p:cNvPr>
          <p:cNvSpPr/>
          <p:nvPr/>
        </p:nvSpPr>
        <p:spPr>
          <a:xfrm>
            <a:off x="0" y="879284"/>
            <a:ext cx="12192000" cy="45719"/>
          </a:xfrm>
          <a:prstGeom prst="flowChartProcess">
            <a:avLst/>
          </a:prstGeom>
          <a:gradFill flip="none" rotWithShape="1">
            <a:gsLst>
              <a:gs pos="71000">
                <a:srgbClr val="1F7742"/>
              </a:gs>
              <a:gs pos="0">
                <a:schemeClr val="accent6">
                  <a:lumMod val="67000"/>
                </a:schemeClr>
              </a:gs>
              <a:gs pos="100000">
                <a:schemeClr val="accent6">
                  <a:lumMod val="84000"/>
                  <a:lumOff val="16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B754ADDD-09BB-4E77-9840-9FD6349D0134}"/>
              </a:ext>
            </a:extLst>
          </p:cNvPr>
          <p:cNvSpPr txBox="1">
            <a:spLocks/>
          </p:cNvSpPr>
          <p:nvPr/>
        </p:nvSpPr>
        <p:spPr>
          <a:xfrm>
            <a:off x="227383" y="46036"/>
            <a:ext cx="11778034" cy="9727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dirty="0">
                <a:latin typeface="Garamond" panose="02020404030301010803" pitchFamily="18" charset="0"/>
                <a:cs typeface="Times New Roman" panose="02020603050405020304" pitchFamily="18" charset="0"/>
              </a:rPr>
              <a:t>Model Configuration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5392D3-FEB3-4939-B22B-F3AC6CD4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CF4F6-D6A2-4241-8F5B-6D4638D5A459}" type="slidenum">
              <a:rPr lang="en-US" smtClean="0"/>
              <a:t>2</a:t>
            </a:fld>
            <a:endParaRPr lang="en-US"/>
          </a:p>
        </p:txBody>
      </p:sp>
      <p:sp>
        <p:nvSpPr>
          <p:cNvPr id="11" name="矩形 7">
            <a:extLst>
              <a:ext uri="{FF2B5EF4-FFF2-40B4-BE49-F238E27FC236}">
                <a16:creationId xmlns:a16="http://schemas.microsoft.com/office/drawing/2014/main" id="{277136FE-CA36-43E3-A989-6168435A9A3C}"/>
              </a:ext>
            </a:extLst>
          </p:cNvPr>
          <p:cNvSpPr/>
          <p:nvPr/>
        </p:nvSpPr>
        <p:spPr>
          <a:xfrm>
            <a:off x="227383" y="887395"/>
            <a:ext cx="11485005" cy="59785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t">
              <a:lnSpc>
                <a:spcPct val="125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Emission model and tool</a:t>
            </a:r>
            <a:endParaRPr lang="en-US" dirty="0">
              <a:solidFill>
                <a:srgbClr val="000000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fontAlgn="t">
              <a:lnSpc>
                <a:spcPct val="125000"/>
              </a:lnSpc>
            </a:pPr>
            <a:r>
              <a:rPr lang="en-US" dirty="0">
                <a:solidFill>
                  <a:srgbClr val="0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     Models/Tools:               Speciation Tool v5 for chemical speciation</a:t>
            </a:r>
          </a:p>
          <a:p>
            <a:pPr fontAlgn="t">
              <a:lnSpc>
                <a:spcPct val="125000"/>
              </a:lnSpc>
            </a:pPr>
            <a:r>
              <a:rPr lang="en-US" dirty="0">
                <a:solidFill>
                  <a:srgbClr val="0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                                           SMOKEv4.7</a:t>
            </a:r>
          </a:p>
          <a:p>
            <a:pPr fontAlgn="t">
              <a:lnSpc>
                <a:spcPct val="125000"/>
              </a:lnSpc>
            </a:pPr>
            <a:r>
              <a:rPr lang="en-US" dirty="0">
                <a:solidFill>
                  <a:srgbClr val="0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     Emission Inventory:      US EPA National Emissions Inventory 2016v1       </a:t>
            </a:r>
          </a:p>
          <a:p>
            <a:pPr fontAlgn="t">
              <a:lnSpc>
                <a:spcPct val="125000"/>
              </a:lnSpc>
            </a:pPr>
            <a:r>
              <a:rPr lang="en-US" dirty="0">
                <a:solidFill>
                  <a:srgbClr val="0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                                           Anthropogenic: 8 area source sectors, 4 mobile source sectors and 8 point source sectors           </a:t>
            </a:r>
          </a:p>
          <a:p>
            <a:pPr fontAlgn="t">
              <a:lnSpc>
                <a:spcPct val="125000"/>
              </a:lnSpc>
            </a:pPr>
            <a:r>
              <a:rPr lang="en-US" dirty="0">
                <a:solidFill>
                  <a:srgbClr val="0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                                           Biogenic:           BEIS 3.61 as in SMOKEv4.7</a:t>
            </a:r>
          </a:p>
          <a:p>
            <a:pPr fontAlgn="t">
              <a:lnSpc>
                <a:spcPct val="125000"/>
              </a:lnSpc>
            </a:pPr>
            <a:r>
              <a:rPr lang="en-US" dirty="0">
                <a:solidFill>
                  <a:srgbClr val="0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     Chemical Mechanisms:  CB6r3, SAPRC07, RACM2 with AE6 aerosol mechanism</a:t>
            </a:r>
          </a:p>
          <a:p>
            <a:pPr marL="342900" indent="-342900" fontAlgn="t">
              <a:lnSpc>
                <a:spcPct val="125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endParaRPr lang="en-US" sz="24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342900" indent="-342900" fontAlgn="t">
              <a:lnSpc>
                <a:spcPct val="125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Air quality model setup</a:t>
            </a:r>
          </a:p>
          <a:p>
            <a:pPr fontAlgn="t">
              <a:lnSpc>
                <a:spcPct val="125000"/>
              </a:lnSpc>
            </a:pPr>
            <a:r>
              <a:rPr lang="en-US" dirty="0">
                <a:solidFill>
                  <a:srgbClr val="0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     Model:                        WRFv4.0 for meteorological simulations</a:t>
            </a:r>
          </a:p>
          <a:p>
            <a:pPr fontAlgn="t">
              <a:lnSpc>
                <a:spcPct val="125000"/>
              </a:lnSpc>
            </a:pPr>
            <a:r>
              <a:rPr lang="en-US" dirty="0">
                <a:solidFill>
                  <a:srgbClr val="0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                                        CMAQv5.3.1 for air quality simulations </a:t>
            </a:r>
          </a:p>
          <a:p>
            <a:pPr fontAlgn="t">
              <a:lnSpc>
                <a:spcPct val="125000"/>
              </a:lnSpc>
            </a:pPr>
            <a:r>
              <a:rPr lang="en-US" dirty="0">
                <a:solidFill>
                  <a:srgbClr val="0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     Date:                           Four representative months (January, April, July, October) in 2019  </a:t>
            </a:r>
          </a:p>
          <a:p>
            <a:pPr fontAlgn="t">
              <a:lnSpc>
                <a:spcPct val="125000"/>
              </a:lnSpc>
            </a:pPr>
            <a:r>
              <a:rPr lang="en-US" dirty="0">
                <a:solidFill>
                  <a:srgbClr val="0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     Domain:                      Contiguous United States (CONUS)  12 km </a:t>
            </a:r>
            <a:endParaRPr lang="en-US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fontAlgn="t">
              <a:lnSpc>
                <a:spcPct val="125000"/>
              </a:lnSpc>
            </a:pPr>
            <a:r>
              <a:rPr lang="en-US" dirty="0">
                <a:latin typeface="Garamond" panose="02020404030301010803" pitchFamily="18" charset="0"/>
                <a:cs typeface="Times New Roman" panose="02020603050405020304" pitchFamily="18" charset="0"/>
              </a:rPr>
              <a:t>      Meteorological:            </a:t>
            </a:r>
            <a:r>
              <a:rPr lang="en-US" altLang="zh-CN" dirty="0">
                <a:latin typeface="Garamond" panose="02020404030301010803" pitchFamily="18" charset="0"/>
                <a:cs typeface="Times New Roman" panose="02020603050405020304" pitchFamily="18" charset="0"/>
              </a:rPr>
              <a:t>ECMWF ERA5</a:t>
            </a:r>
            <a:r>
              <a:rPr lang="en-US" dirty="0">
                <a:latin typeface="Garamond" panose="02020404030301010803" pitchFamily="18" charset="0"/>
                <a:cs typeface="Times New Roman" panose="02020603050405020304" pitchFamily="18" charset="0"/>
              </a:rPr>
              <a:t>, 0.25° × 0.25°, 4/day</a:t>
            </a:r>
          </a:p>
          <a:p>
            <a:pPr fontAlgn="t">
              <a:lnSpc>
                <a:spcPct val="125000"/>
              </a:lnSpc>
            </a:pPr>
            <a:r>
              <a:rPr lang="en-US" dirty="0">
                <a:solidFill>
                  <a:srgbClr val="0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     Initial Conditions:        CMAQ profile IC</a:t>
            </a:r>
          </a:p>
          <a:p>
            <a:pPr fontAlgn="t">
              <a:lnSpc>
                <a:spcPct val="125000"/>
              </a:lnSpc>
            </a:pPr>
            <a:r>
              <a:rPr lang="en-US" dirty="0">
                <a:solidFill>
                  <a:srgbClr val="0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     Boundary Conditions:  GEOS-Chem monthly data</a:t>
            </a:r>
            <a:endParaRPr lang="en-US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64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A118BA3-4731-4775-B9DE-81608AFE8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3403" y="4231353"/>
            <a:ext cx="3309619" cy="25458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2959CB-58A8-4702-82E6-1071D5FF20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3784" y="4245050"/>
            <a:ext cx="3309620" cy="25321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579403-A147-4757-B091-8261B0DDD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656" y="4233899"/>
            <a:ext cx="3300128" cy="2586001"/>
          </a:xfrm>
          <a:prstGeom prst="rect">
            <a:avLst/>
          </a:prstGeom>
        </p:spPr>
      </p:pic>
      <p:sp>
        <p:nvSpPr>
          <p:cNvPr id="4" name="流程图: 过程 6">
            <a:extLst>
              <a:ext uri="{FF2B5EF4-FFF2-40B4-BE49-F238E27FC236}">
                <a16:creationId xmlns:a16="http://schemas.microsoft.com/office/drawing/2014/main" id="{384B4030-92AC-4F1C-A844-985F776C3361}"/>
              </a:ext>
            </a:extLst>
          </p:cNvPr>
          <p:cNvSpPr/>
          <p:nvPr/>
        </p:nvSpPr>
        <p:spPr>
          <a:xfrm>
            <a:off x="0" y="879284"/>
            <a:ext cx="12192000" cy="45719"/>
          </a:xfrm>
          <a:prstGeom prst="flowChartProcess">
            <a:avLst/>
          </a:prstGeom>
          <a:gradFill flip="none" rotWithShape="1">
            <a:gsLst>
              <a:gs pos="71000">
                <a:srgbClr val="1F7742"/>
              </a:gs>
              <a:gs pos="0">
                <a:schemeClr val="accent6">
                  <a:lumMod val="67000"/>
                </a:schemeClr>
              </a:gs>
              <a:gs pos="100000">
                <a:schemeClr val="accent6">
                  <a:lumMod val="84000"/>
                  <a:lumOff val="16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5D6A6127-0326-44A1-8DCF-18A6A3FA7EB9}"/>
              </a:ext>
            </a:extLst>
          </p:cNvPr>
          <p:cNvSpPr txBox="1">
            <a:spLocks/>
          </p:cNvSpPr>
          <p:nvPr/>
        </p:nvSpPr>
        <p:spPr>
          <a:xfrm>
            <a:off x="0" y="60556"/>
            <a:ext cx="12093165" cy="9727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latin typeface="Garamond" panose="02020404030301010803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altLang="zh-CN" sz="3000" dirty="0"/>
              <a:t>Reactive Anthropogenic VOC Emissions from CB6, SAPRC07, and RACM2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E07F58-1AE8-4619-A859-AD1662FBD8CD}"/>
              </a:ext>
            </a:extLst>
          </p:cNvPr>
          <p:cNvSpPr txBox="1"/>
          <p:nvPr/>
        </p:nvSpPr>
        <p:spPr>
          <a:xfrm>
            <a:off x="523180" y="1302394"/>
            <a:ext cx="1156998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900" dirty="0">
                <a:latin typeface="Garamond" panose="02020404030301010803" pitchFamily="18" charset="0"/>
              </a:rPr>
              <a:t>VOC emissions mainly in urban areas and oil/gas well locations; So are their differences.</a:t>
            </a:r>
          </a:p>
          <a:p>
            <a:pPr marL="342900" indent="-34290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900" dirty="0">
                <a:latin typeface="Garamond" panose="02020404030301010803" pitchFamily="18" charset="0"/>
              </a:rPr>
              <a:t>CB6 emissions are the highest among three mechanisms.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511591-6926-4EEF-87B2-CC68DA399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7CF4F6-D6A2-4241-8F5B-6D4638D5A459}" type="slidenum">
              <a:rPr lang="en-US" smtClean="0"/>
              <a:t>3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72806B-1037-4A89-9D07-57A60070F2EF}"/>
              </a:ext>
            </a:extLst>
          </p:cNvPr>
          <p:cNvSpPr/>
          <p:nvPr/>
        </p:nvSpPr>
        <p:spPr>
          <a:xfrm>
            <a:off x="10683240" y="6481941"/>
            <a:ext cx="799065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Tons/mon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791A2C-C630-4EBF-8638-01FA897FAF43}"/>
              </a:ext>
            </a:extLst>
          </p:cNvPr>
          <p:cNvSpPr/>
          <p:nvPr/>
        </p:nvSpPr>
        <p:spPr>
          <a:xfrm>
            <a:off x="98834" y="961769"/>
            <a:ext cx="34058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Distributions in January and July</a:t>
            </a: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B39033-B6D0-4CC3-BB01-4FB712FB90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2428"/>
          <a:stretch/>
        </p:blipFill>
        <p:spPr>
          <a:xfrm>
            <a:off x="1053651" y="2163135"/>
            <a:ext cx="3300128" cy="22646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2C6DC3-E332-460F-8897-446DAE6D4DD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2901"/>
          <a:stretch/>
        </p:blipFill>
        <p:spPr>
          <a:xfrm>
            <a:off x="4353779" y="2158850"/>
            <a:ext cx="3309622" cy="22689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749C49-500A-4430-8C0F-DF90C70BC962}"/>
              </a:ext>
            </a:extLst>
          </p:cNvPr>
          <p:cNvPicPr/>
          <p:nvPr/>
        </p:nvPicPr>
        <p:blipFill rotWithShape="1">
          <a:blip r:embed="rId8"/>
          <a:srcRect b="12613"/>
          <a:stretch/>
        </p:blipFill>
        <p:spPr>
          <a:xfrm>
            <a:off x="7663401" y="2133785"/>
            <a:ext cx="3309621" cy="227643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A183CC4-973F-45EB-A133-CFE018491B90}"/>
              </a:ext>
            </a:extLst>
          </p:cNvPr>
          <p:cNvSpPr/>
          <p:nvPr/>
        </p:nvSpPr>
        <p:spPr>
          <a:xfrm>
            <a:off x="5156676" y="2054872"/>
            <a:ext cx="209223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Garamond" panose="02020404030301010803" pitchFamily="18" charset="0"/>
              </a:rPr>
              <a:t>VOC (CB6-SAPRC07)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98F17C-2B42-4C9A-8551-782E58CC879E}"/>
              </a:ext>
            </a:extLst>
          </p:cNvPr>
          <p:cNvSpPr/>
          <p:nvPr/>
        </p:nvSpPr>
        <p:spPr>
          <a:xfrm>
            <a:off x="8466298" y="2050969"/>
            <a:ext cx="205928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Garamond" panose="02020404030301010803" pitchFamily="18" charset="0"/>
              </a:rPr>
              <a:t>VOC (CB6-RACM2)  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FE7C09-EAA0-4393-9EF7-B63F37DA866A}"/>
              </a:ext>
            </a:extLst>
          </p:cNvPr>
          <p:cNvSpPr/>
          <p:nvPr/>
        </p:nvSpPr>
        <p:spPr>
          <a:xfrm>
            <a:off x="2097535" y="2059778"/>
            <a:ext cx="145334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Garamond" panose="02020404030301010803" pitchFamily="18" charset="0"/>
              </a:rPr>
              <a:t>    CB6 VOC    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D91F80A-7674-46A6-8C02-ACE26BF9C676}"/>
              </a:ext>
            </a:extLst>
          </p:cNvPr>
          <p:cNvSpPr/>
          <p:nvPr/>
        </p:nvSpPr>
        <p:spPr>
          <a:xfrm>
            <a:off x="98834" y="3124029"/>
            <a:ext cx="84869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Garamond" panose="02020404030301010803" pitchFamily="18" charset="0"/>
              </a:rPr>
              <a:t>January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24EF281-1C33-4DB5-BD20-47AE1BD7B879}"/>
              </a:ext>
            </a:extLst>
          </p:cNvPr>
          <p:cNvSpPr/>
          <p:nvPr/>
        </p:nvSpPr>
        <p:spPr>
          <a:xfrm>
            <a:off x="98834" y="5188345"/>
            <a:ext cx="52078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Garamond" panose="02020404030301010803" pitchFamily="18" charset="0"/>
              </a:rPr>
              <a:t>July</a:t>
            </a:r>
            <a:endParaRPr lang="en-US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079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过程 6">
            <a:extLst>
              <a:ext uri="{FF2B5EF4-FFF2-40B4-BE49-F238E27FC236}">
                <a16:creationId xmlns:a16="http://schemas.microsoft.com/office/drawing/2014/main" id="{117D5F09-4987-4532-9D0A-FD03584E35DB}"/>
              </a:ext>
            </a:extLst>
          </p:cNvPr>
          <p:cNvSpPr/>
          <p:nvPr/>
        </p:nvSpPr>
        <p:spPr>
          <a:xfrm>
            <a:off x="0" y="879284"/>
            <a:ext cx="12192000" cy="45719"/>
          </a:xfrm>
          <a:prstGeom prst="flowChartProcess">
            <a:avLst/>
          </a:prstGeom>
          <a:gradFill flip="none" rotWithShape="1">
            <a:gsLst>
              <a:gs pos="71000">
                <a:srgbClr val="1F7742"/>
              </a:gs>
              <a:gs pos="0">
                <a:schemeClr val="accent6">
                  <a:lumMod val="67000"/>
                </a:schemeClr>
              </a:gs>
              <a:gs pos="100000">
                <a:schemeClr val="accent6">
                  <a:lumMod val="84000"/>
                  <a:lumOff val="16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id="{AFF3AC29-6465-4F1F-9350-39CBE9014B5E}"/>
              </a:ext>
            </a:extLst>
          </p:cNvPr>
          <p:cNvSpPr/>
          <p:nvPr/>
        </p:nvSpPr>
        <p:spPr>
          <a:xfrm>
            <a:off x="9744982" y="1683355"/>
            <a:ext cx="271488" cy="33855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endParaRPr lang="en-US" sz="1600" dirty="0">
              <a:latin typeface="Garamond" panose="02020404030301010803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E7D808-F50C-44C4-94E0-2C8F05418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6533" y="6101815"/>
            <a:ext cx="2743200" cy="365125"/>
          </a:xfrm>
        </p:spPr>
        <p:txBody>
          <a:bodyPr/>
          <a:lstStyle/>
          <a:p>
            <a:fld id="{AA7CF4F6-D6A2-4241-8F5B-6D4638D5A459}" type="slidenum">
              <a:rPr lang="en-US" smtClean="0"/>
              <a:t>4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2F925C-EE97-4C3A-BAAF-9CCEE49FB905}"/>
              </a:ext>
            </a:extLst>
          </p:cNvPr>
          <p:cNvSpPr/>
          <p:nvPr/>
        </p:nvSpPr>
        <p:spPr>
          <a:xfrm>
            <a:off x="142500" y="1005712"/>
            <a:ext cx="2662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Emissions by Time Zone</a:t>
            </a: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1A1ADE-783F-4F19-944D-A478CB9568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9" t="2529" r="13316" b="3234"/>
          <a:stretch/>
        </p:blipFill>
        <p:spPr>
          <a:xfrm>
            <a:off x="255503" y="1518834"/>
            <a:ext cx="3632562" cy="2351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9AAF29-A25C-471D-8D9B-AF331CCF24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9" t="2529" r="13316" b="3234"/>
          <a:stretch/>
        </p:blipFill>
        <p:spPr>
          <a:xfrm>
            <a:off x="3888067" y="1518834"/>
            <a:ext cx="3632562" cy="23518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2AFF32-CD28-4340-B9D9-380D011926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49" t="2529" r="13316" b="3234"/>
          <a:stretch/>
        </p:blipFill>
        <p:spPr>
          <a:xfrm>
            <a:off x="255503" y="4115075"/>
            <a:ext cx="3632562" cy="23518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DC84B0-9526-438C-BAB5-76960331AB2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50" t="2524" r="14610" b="3382"/>
          <a:stretch/>
        </p:blipFill>
        <p:spPr>
          <a:xfrm>
            <a:off x="3888065" y="4115074"/>
            <a:ext cx="3577388" cy="23518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C2E494-C735-40CE-9AB0-E0F8D2D3C0F8}"/>
              </a:ext>
            </a:extLst>
          </p:cNvPr>
          <p:cNvSpPr txBox="1"/>
          <p:nvPr/>
        </p:nvSpPr>
        <p:spPr>
          <a:xfrm>
            <a:off x="7550914" y="1542153"/>
            <a:ext cx="4703756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Garamond" panose="02020404030301010803" pitchFamily="18" charset="0"/>
              </a:rPr>
              <a:t>Higher transportation emissions appear in EST, oil and gas emissions are mainly in CST and MST.</a:t>
            </a:r>
          </a:p>
          <a:p>
            <a:pPr marL="342900" indent="-342900"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Garamond" panose="02020404030301010803" pitchFamily="18" charset="0"/>
              </a:rPr>
              <a:t>CST contributes the largest NMVOCs (45%), while MST emits highest CH</a:t>
            </a:r>
            <a:r>
              <a:rPr lang="en-US" baseline="-25000" dirty="0">
                <a:latin typeface="Garamond" panose="02020404030301010803" pitchFamily="18" charset="0"/>
              </a:rPr>
              <a:t>4</a:t>
            </a:r>
            <a:r>
              <a:rPr lang="en-US" dirty="0">
                <a:latin typeface="Garamond" panose="02020404030301010803" pitchFamily="18" charset="0"/>
              </a:rPr>
              <a:t> (56%). </a:t>
            </a:r>
          </a:p>
          <a:p>
            <a:pPr marL="342900" indent="-342900"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Garamond" panose="02020404030301010803" pitchFamily="18" charset="0"/>
              </a:rPr>
              <a:t>VOCs from CB6 are the highest in each sector.</a:t>
            </a:r>
          </a:p>
          <a:p>
            <a:pPr marL="342900" indent="-342900"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Garamond" panose="02020404030301010803" pitchFamily="18" charset="0"/>
              </a:rPr>
              <a:t>EST shows the largest differences in four months. </a:t>
            </a:r>
          </a:p>
        </p:txBody>
      </p:sp>
      <p:sp>
        <p:nvSpPr>
          <p:cNvPr id="26" name="标题 1">
            <a:extLst>
              <a:ext uri="{FF2B5EF4-FFF2-40B4-BE49-F238E27FC236}">
                <a16:creationId xmlns:a16="http://schemas.microsoft.com/office/drawing/2014/main" id="{481EF247-CBDF-485A-A880-D77B1AAF3D8A}"/>
              </a:ext>
            </a:extLst>
          </p:cNvPr>
          <p:cNvSpPr txBox="1">
            <a:spLocks/>
          </p:cNvSpPr>
          <p:nvPr/>
        </p:nvSpPr>
        <p:spPr>
          <a:xfrm>
            <a:off x="523180" y="60556"/>
            <a:ext cx="11526319" cy="9727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latin typeface="Garamond" panose="02020404030301010803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Anthropogenic VOC Emissions from CB6, SAPRC07, and RACM2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0766B0-0B40-47A1-B7C9-EC57B904AAF9}"/>
              </a:ext>
            </a:extLst>
          </p:cNvPr>
          <p:cNvSpPr/>
          <p:nvPr/>
        </p:nvSpPr>
        <p:spPr>
          <a:xfrm>
            <a:off x="1035746" y="1306827"/>
            <a:ext cx="2212465" cy="338554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Eastern time zone (EST)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0F3182-8EF2-4DE2-A854-F19A339B3C5A}"/>
              </a:ext>
            </a:extLst>
          </p:cNvPr>
          <p:cNvSpPr/>
          <p:nvPr/>
        </p:nvSpPr>
        <p:spPr>
          <a:xfrm>
            <a:off x="4725839" y="1306827"/>
            <a:ext cx="2212465" cy="338554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Central time zone (CST)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285AB04-FC03-4475-A698-714E14E9B04E}"/>
              </a:ext>
            </a:extLst>
          </p:cNvPr>
          <p:cNvSpPr/>
          <p:nvPr/>
        </p:nvSpPr>
        <p:spPr>
          <a:xfrm>
            <a:off x="1035746" y="3906148"/>
            <a:ext cx="2452916" cy="338554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Mountain time zone (MST)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E85E4C-E2B2-4C51-A053-812C6CA174DE}"/>
              </a:ext>
            </a:extLst>
          </p:cNvPr>
          <p:cNvSpPr/>
          <p:nvPr/>
        </p:nvSpPr>
        <p:spPr>
          <a:xfrm>
            <a:off x="4725839" y="3906148"/>
            <a:ext cx="2156360" cy="338554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Pacific time zone (PST)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943CF766-C305-E87D-B695-5FF8221CDE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382" y="4115074"/>
            <a:ext cx="2363225" cy="2109456"/>
          </a:xfrm>
          <a:prstGeom prst="rect">
            <a:avLst/>
          </a:prstGeom>
        </p:spPr>
      </p:pic>
      <p:pic>
        <p:nvPicPr>
          <p:cNvPr id="21" name="Picture 20" descr="Text&#10;&#10;Description automatically generated with low confidence">
            <a:extLst>
              <a:ext uri="{FF2B5EF4-FFF2-40B4-BE49-F238E27FC236}">
                <a16:creationId xmlns:a16="http://schemas.microsoft.com/office/drawing/2014/main" id="{16DA401F-C1FF-C53D-3D21-A1AD434CD4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470" y="4075425"/>
            <a:ext cx="2149350" cy="16533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7115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过程 6">
            <a:extLst>
              <a:ext uri="{FF2B5EF4-FFF2-40B4-BE49-F238E27FC236}">
                <a16:creationId xmlns:a16="http://schemas.microsoft.com/office/drawing/2014/main" id="{AA05E977-1003-4066-B350-BA93C10FFAA2}"/>
              </a:ext>
            </a:extLst>
          </p:cNvPr>
          <p:cNvSpPr/>
          <p:nvPr/>
        </p:nvSpPr>
        <p:spPr>
          <a:xfrm>
            <a:off x="0" y="879284"/>
            <a:ext cx="12192000" cy="45719"/>
          </a:xfrm>
          <a:prstGeom prst="flowChartProcess">
            <a:avLst/>
          </a:prstGeom>
          <a:gradFill flip="none" rotWithShape="1">
            <a:gsLst>
              <a:gs pos="71000">
                <a:srgbClr val="1F7742"/>
              </a:gs>
              <a:gs pos="0">
                <a:schemeClr val="accent6">
                  <a:lumMod val="67000"/>
                </a:schemeClr>
              </a:gs>
              <a:gs pos="100000">
                <a:schemeClr val="accent6">
                  <a:lumMod val="84000"/>
                  <a:lumOff val="16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4DCE51-11F5-4F3F-A754-D743EF9D2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28214"/>
            <a:ext cx="2743200" cy="365125"/>
          </a:xfrm>
        </p:spPr>
        <p:txBody>
          <a:bodyPr/>
          <a:lstStyle/>
          <a:p>
            <a:fld id="{AA7CF4F6-D6A2-4241-8F5B-6D4638D5A459}" type="slidenum">
              <a:rPr lang="en-US" smtClean="0"/>
              <a:t>5</a:t>
            </a:fld>
            <a:endParaRPr lang="en-US"/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74DD0B85-C795-4622-AFFA-CAACA651A181}"/>
              </a:ext>
            </a:extLst>
          </p:cNvPr>
          <p:cNvSpPr txBox="1">
            <a:spLocks/>
          </p:cNvSpPr>
          <p:nvPr/>
        </p:nvSpPr>
        <p:spPr>
          <a:xfrm>
            <a:off x="693819" y="32925"/>
            <a:ext cx="10803415" cy="9727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dirty="0">
                <a:latin typeface="Garamond" panose="02020404030301010803" pitchFamily="18" charset="0"/>
                <a:cs typeface="Times New Roman" panose="02020603050405020304" pitchFamily="18" charset="0"/>
              </a:rPr>
              <a:t>OH Reactivity of VOCs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E1B3BB-458A-4037-BC97-9B69C770C1C1}"/>
              </a:ext>
            </a:extLst>
          </p:cNvPr>
          <p:cNvSpPr txBox="1"/>
          <p:nvPr/>
        </p:nvSpPr>
        <p:spPr>
          <a:xfrm>
            <a:off x="0" y="962114"/>
            <a:ext cx="3140979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Garamond" panose="02020404030301010803" pitchFamily="18" charset="0"/>
              </a:rPr>
              <a:t>Process analysis: </a:t>
            </a:r>
          </a:p>
          <a:p>
            <a:pPr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sz="2400" dirty="0">
                <a:latin typeface="Garamond" panose="02020404030301010803" pitchFamily="18" charset="0"/>
              </a:rPr>
              <a:t>     	Jan 6~20, 2019</a:t>
            </a:r>
          </a:p>
          <a:p>
            <a:pPr>
              <a:spcAft>
                <a:spcPts val="600"/>
              </a:spcAft>
              <a:buClr>
                <a:schemeClr val="accent6">
                  <a:lumMod val="75000"/>
                </a:schemeClr>
              </a:buClr>
            </a:pPr>
            <a:r>
              <a:rPr lang="en-US" sz="2400" dirty="0">
                <a:latin typeface="Garamond" panose="02020404030301010803" pitchFamily="18" charset="0"/>
              </a:rPr>
              <a:t>     	Jul 6~20, 2019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615091-B3F5-0B1D-E695-077CDBE5430C}"/>
              </a:ext>
            </a:extLst>
          </p:cNvPr>
          <p:cNvGrpSpPr/>
          <p:nvPr/>
        </p:nvGrpSpPr>
        <p:grpSpPr>
          <a:xfrm>
            <a:off x="2236131" y="2240515"/>
            <a:ext cx="7350795" cy="369332"/>
            <a:chOff x="2236131" y="2240515"/>
            <a:chExt cx="7350795" cy="36933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91B7648-B844-452D-87B1-2D3B8A4E8791}"/>
                </a:ext>
              </a:extLst>
            </p:cNvPr>
            <p:cNvSpPr/>
            <p:nvPr/>
          </p:nvSpPr>
          <p:spPr>
            <a:xfrm>
              <a:off x="2236131" y="2240515"/>
              <a:ext cx="819455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Garamond" panose="02020404030301010803" pitchFamily="18" charset="0"/>
                  <a:cs typeface="Times New Roman" panose="02020603050405020304" pitchFamily="18" charset="0"/>
                </a:rPr>
                <a:t>  CB6 </a:t>
              </a:r>
              <a:r>
                <a:rPr lang="en-US" b="1" baseline="-25000" dirty="0">
                  <a:latin typeface="Garamond" panose="02020404030301010803" pitchFamily="18" charset="0"/>
                  <a:cs typeface="Times New Roman" panose="02020603050405020304" pitchFamily="18" charset="0"/>
                </a:rPr>
                <a:t> </a:t>
              </a:r>
              <a:endParaRPr lang="en-US" b="1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9DD39E5-78E1-4C38-A73B-09543AFF96EA}"/>
                </a:ext>
              </a:extLst>
            </p:cNvPr>
            <p:cNvSpPr/>
            <p:nvPr/>
          </p:nvSpPr>
          <p:spPr>
            <a:xfrm>
              <a:off x="5216325" y="2240515"/>
              <a:ext cx="1339213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Garamond" panose="02020404030301010803" pitchFamily="18" charset="0"/>
                  <a:cs typeface="Times New Roman" panose="02020603050405020304" pitchFamily="18" charset="0"/>
                </a:rPr>
                <a:t>  SAPRC07 </a:t>
              </a:r>
              <a:r>
                <a:rPr lang="en-US" b="1" baseline="-25000" dirty="0">
                  <a:latin typeface="Garamond" panose="02020404030301010803" pitchFamily="18" charset="0"/>
                  <a:cs typeface="Times New Roman" panose="02020603050405020304" pitchFamily="18" charset="0"/>
                </a:rPr>
                <a:t> </a:t>
              </a:r>
              <a:endParaRPr lang="en-US" b="1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20CB7F1-648A-4EE2-BF34-23EB1ACF086C}"/>
                </a:ext>
              </a:extLst>
            </p:cNvPr>
            <p:cNvSpPr/>
            <p:nvPr/>
          </p:nvSpPr>
          <p:spPr>
            <a:xfrm>
              <a:off x="8400383" y="2240515"/>
              <a:ext cx="1186543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Garamond" panose="02020404030301010803" pitchFamily="18" charset="0"/>
                  <a:cs typeface="Times New Roman" panose="02020603050405020304" pitchFamily="18" charset="0"/>
                </a:rPr>
                <a:t>  RACM2 </a:t>
              </a:r>
              <a:r>
                <a:rPr lang="en-US" b="1" baseline="-25000" dirty="0">
                  <a:latin typeface="Garamond" panose="02020404030301010803" pitchFamily="18" charset="0"/>
                  <a:cs typeface="Times New Roman" panose="02020603050405020304" pitchFamily="18" charset="0"/>
                </a:rPr>
                <a:t> </a:t>
              </a:r>
              <a:endParaRPr lang="en-US" b="1" dirty="0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F48411BE-E779-4ACA-BF3F-8B6C5B955BDD}"/>
              </a:ext>
            </a:extLst>
          </p:cNvPr>
          <p:cNvSpPr txBox="1"/>
          <p:nvPr/>
        </p:nvSpPr>
        <p:spPr>
          <a:xfrm>
            <a:off x="2975316" y="1003016"/>
            <a:ext cx="9094838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Garamond" panose="02020404030301010803" pitchFamily="18" charset="0"/>
              </a:rPr>
              <a:t>Accumulated VOC-OH reaction rate: RACM2&gt;CB6&gt;SAPRC07</a:t>
            </a:r>
          </a:p>
          <a:p>
            <a:pPr marL="342900" indent="-342900"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Garamond" panose="02020404030301010803" pitchFamily="18" charset="0"/>
              </a:rPr>
              <a:t>More reactivity over the southeast, Rocky Mountains and Central Valley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EEABC60-1DDA-215B-AFC8-2D319ACD69A3}"/>
              </a:ext>
            </a:extLst>
          </p:cNvPr>
          <p:cNvGrpSpPr/>
          <p:nvPr/>
        </p:nvGrpSpPr>
        <p:grpSpPr>
          <a:xfrm>
            <a:off x="63779" y="2603348"/>
            <a:ext cx="10722462" cy="2346232"/>
            <a:chOff x="63779" y="2603348"/>
            <a:chExt cx="10722462" cy="234623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A7FB1F7-F41F-63B9-73A7-9EA8B93A0F48}"/>
                </a:ext>
              </a:extLst>
            </p:cNvPr>
            <p:cNvGrpSpPr/>
            <p:nvPr/>
          </p:nvGrpSpPr>
          <p:grpSpPr>
            <a:xfrm>
              <a:off x="63779" y="2603348"/>
              <a:ext cx="10285084" cy="2346232"/>
              <a:chOff x="63779" y="2603348"/>
              <a:chExt cx="10285084" cy="2346232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7551301-32DA-4A9C-BA8F-132D90552C5D}"/>
                  </a:ext>
                </a:extLst>
              </p:cNvPr>
              <p:cNvSpPr/>
              <p:nvPr/>
            </p:nvSpPr>
            <p:spPr>
              <a:xfrm>
                <a:off x="63779" y="3303816"/>
                <a:ext cx="848694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600" b="1" dirty="0">
                    <a:solidFill>
                      <a:srgbClr val="002060"/>
                    </a:solidFill>
                    <a:latin typeface="Garamond" panose="02020404030301010803" pitchFamily="18" charset="0"/>
                  </a:rPr>
                  <a:t>January</a:t>
                </a:r>
                <a:endParaRPr lang="en-US" sz="1600" b="1" dirty="0">
                  <a:solidFill>
                    <a:srgbClr val="002060"/>
                  </a:solidFill>
                </a:endParaRP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B5B15973-DD59-4F97-ACB7-C6487B7AAE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294"/>
              <a:stretch/>
            </p:blipFill>
            <p:spPr>
              <a:xfrm>
                <a:off x="912473" y="2613606"/>
                <a:ext cx="4159565" cy="2330588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1BB1D60D-5A06-4068-8802-BF76EED92A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638"/>
              <a:stretch/>
            </p:blipFill>
            <p:spPr>
              <a:xfrm>
                <a:off x="4063811" y="2608477"/>
                <a:ext cx="4141939" cy="2341103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86966BAC-5892-414C-99E7-84CE979D51C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638" r="24273"/>
              <a:stretch/>
            </p:blipFill>
            <p:spPr>
              <a:xfrm>
                <a:off x="7213662" y="2603348"/>
                <a:ext cx="3135201" cy="2340085"/>
              </a:xfrm>
              <a:prstGeom prst="rect">
                <a:avLst/>
              </a:prstGeom>
            </p:spPr>
          </p:pic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CCA9221-B330-4540-BF65-C3CE0BA0B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116" t="11256" r="8881" b="8645"/>
            <a:stretch/>
          </p:blipFill>
          <p:spPr>
            <a:xfrm>
              <a:off x="10381830" y="2603348"/>
              <a:ext cx="404411" cy="1735016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89C49B1-5EC7-E96D-A748-DE5AA3D4AF89}"/>
              </a:ext>
            </a:extLst>
          </p:cNvPr>
          <p:cNvGrpSpPr/>
          <p:nvPr/>
        </p:nvGrpSpPr>
        <p:grpSpPr>
          <a:xfrm>
            <a:off x="63780" y="4445832"/>
            <a:ext cx="10730367" cy="2342945"/>
            <a:chOff x="63780" y="4445832"/>
            <a:chExt cx="10730367" cy="234294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4B1A4A5-F52F-3019-0A84-2E589F5D0193}"/>
                </a:ext>
              </a:extLst>
            </p:cNvPr>
            <p:cNvGrpSpPr/>
            <p:nvPr/>
          </p:nvGrpSpPr>
          <p:grpSpPr>
            <a:xfrm>
              <a:off x="63780" y="4445832"/>
              <a:ext cx="10318050" cy="2342945"/>
              <a:chOff x="63780" y="4445832"/>
              <a:chExt cx="10318050" cy="2342945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040BEF4-9D82-48EE-BEE6-C5226DA693FB}"/>
                  </a:ext>
                </a:extLst>
              </p:cNvPr>
              <p:cNvSpPr/>
              <p:nvPr/>
            </p:nvSpPr>
            <p:spPr>
              <a:xfrm>
                <a:off x="63780" y="5081238"/>
                <a:ext cx="520784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600" b="1" dirty="0">
                    <a:solidFill>
                      <a:srgbClr val="002060"/>
                    </a:solidFill>
                    <a:latin typeface="Garamond" panose="02020404030301010803" pitchFamily="18" charset="0"/>
                  </a:rPr>
                  <a:t>July</a:t>
                </a:r>
                <a:endParaRPr lang="en-US" sz="1600" b="1" dirty="0">
                  <a:solidFill>
                    <a:srgbClr val="002060"/>
                  </a:solidFill>
                </a:endParaRPr>
              </a:p>
            </p:txBody>
          </p: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E802A048-B8BA-49D3-9989-4515508ED2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638" r="24207" b="15633"/>
              <a:stretch/>
            </p:blipFill>
            <p:spPr>
              <a:xfrm>
                <a:off x="912473" y="4445834"/>
                <a:ext cx="3151339" cy="1862574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422B198-8F71-43D6-A611-DF1D53BF46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898"/>
              <a:stretch/>
            </p:blipFill>
            <p:spPr>
              <a:xfrm>
                <a:off x="4063812" y="4445835"/>
                <a:ext cx="4159565" cy="2342942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F3ED1A9-7360-4B1B-B0DD-A3E08C3CC0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638" r="23439"/>
              <a:stretch/>
            </p:blipFill>
            <p:spPr>
              <a:xfrm>
                <a:off x="7215151" y="4445832"/>
                <a:ext cx="3166679" cy="2337817"/>
              </a:xfrm>
              <a:prstGeom prst="rect">
                <a:avLst/>
              </a:prstGeom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FAC451-155A-4AA1-9A95-80629EBFB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116" t="9269" r="8219" b="7576"/>
            <a:stretch/>
          </p:blipFill>
          <p:spPr>
            <a:xfrm>
              <a:off x="10381830" y="4454885"/>
              <a:ext cx="412317" cy="1753533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A1226A7-6261-97F1-DFC4-02FAB8B3CD18}"/>
              </a:ext>
            </a:extLst>
          </p:cNvPr>
          <p:cNvGrpSpPr/>
          <p:nvPr/>
        </p:nvGrpSpPr>
        <p:grpSpPr>
          <a:xfrm>
            <a:off x="4063811" y="2176595"/>
            <a:ext cx="6856146" cy="2254441"/>
            <a:chOff x="1962868" y="2219590"/>
            <a:chExt cx="6856146" cy="225444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8B1AC60-49D2-AFD2-7B4B-3071EF4DE5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42" r="23704" b="13753"/>
            <a:stretch/>
          </p:blipFill>
          <p:spPr>
            <a:xfrm>
              <a:off x="1962868" y="2558144"/>
              <a:ext cx="3153418" cy="191588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0DFF7ED-DBE0-6E7F-0157-3D50D1EF42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42" r="23704" b="13753"/>
            <a:stretch/>
          </p:blipFill>
          <p:spPr>
            <a:xfrm>
              <a:off x="5116286" y="2558144"/>
              <a:ext cx="3153418" cy="1915886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BF2D8ED-2C3A-F448-6834-C3C60F748702}"/>
                </a:ext>
              </a:extLst>
            </p:cNvPr>
            <p:cNvSpPr/>
            <p:nvPr/>
          </p:nvSpPr>
          <p:spPr>
            <a:xfrm>
              <a:off x="2941102" y="2219590"/>
              <a:ext cx="146476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rgbClr val="002060"/>
                  </a:solidFill>
                  <a:latin typeface="Garamond" panose="02020404030301010803" pitchFamily="18" charset="0"/>
                </a:rPr>
                <a:t>CB6-SAPRC07</a:t>
              </a:r>
              <a:endParaRPr lang="en-US" sz="1600" b="1" dirty="0">
                <a:solidFill>
                  <a:srgbClr val="002060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A1FEEBE-891A-663D-5A80-9D98CE9E5453}"/>
                </a:ext>
              </a:extLst>
            </p:cNvPr>
            <p:cNvSpPr/>
            <p:nvPr/>
          </p:nvSpPr>
          <p:spPr>
            <a:xfrm>
              <a:off x="6094520" y="2219590"/>
              <a:ext cx="132921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rgbClr val="002060"/>
                  </a:solidFill>
                  <a:latin typeface="Garamond" panose="02020404030301010803" pitchFamily="18" charset="0"/>
                </a:rPr>
                <a:t>CB6-RACM2</a:t>
              </a:r>
              <a:endParaRPr lang="en-US" sz="1600" b="1" dirty="0">
                <a:solidFill>
                  <a:srgbClr val="002060"/>
                </a:solidFill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2D33D2B-A638-EE4D-11B1-5FE3984A81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87" t="6598" r="7031" b="7590"/>
            <a:stretch/>
          </p:blipFill>
          <p:spPr>
            <a:xfrm>
              <a:off x="8269704" y="2219591"/>
              <a:ext cx="549310" cy="225444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9332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过程 6">
            <a:extLst>
              <a:ext uri="{FF2B5EF4-FFF2-40B4-BE49-F238E27FC236}">
                <a16:creationId xmlns:a16="http://schemas.microsoft.com/office/drawing/2014/main" id="{AA05E977-1003-4066-B350-BA93C10FFAA2}"/>
              </a:ext>
            </a:extLst>
          </p:cNvPr>
          <p:cNvSpPr/>
          <p:nvPr/>
        </p:nvSpPr>
        <p:spPr>
          <a:xfrm>
            <a:off x="0" y="879284"/>
            <a:ext cx="12192000" cy="45719"/>
          </a:xfrm>
          <a:prstGeom prst="flowChartProcess">
            <a:avLst/>
          </a:prstGeom>
          <a:gradFill flip="none" rotWithShape="1">
            <a:gsLst>
              <a:gs pos="71000">
                <a:srgbClr val="1F7742"/>
              </a:gs>
              <a:gs pos="0">
                <a:schemeClr val="accent6">
                  <a:lumMod val="67000"/>
                </a:schemeClr>
              </a:gs>
              <a:gs pos="100000">
                <a:schemeClr val="accent6">
                  <a:lumMod val="84000"/>
                  <a:lumOff val="16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7E88BA8A-C3FC-49D5-9135-ACD9484E40D9}"/>
              </a:ext>
            </a:extLst>
          </p:cNvPr>
          <p:cNvSpPr txBox="1">
            <a:spLocks/>
          </p:cNvSpPr>
          <p:nvPr/>
        </p:nvSpPr>
        <p:spPr>
          <a:xfrm>
            <a:off x="693820" y="32925"/>
            <a:ext cx="10515600" cy="9727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dirty="0">
                <a:latin typeface="Garamond" panose="02020404030301010803" pitchFamily="18" charset="0"/>
                <a:cs typeface="Times New Roman" panose="02020603050405020304" pitchFamily="18" charset="0"/>
              </a:rPr>
              <a:t>Effects on Surface Ozone (8-Hour Max)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ADFDE8-7350-43D4-AB47-0FBFDCCE9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1854" y="6158858"/>
            <a:ext cx="2743200" cy="365125"/>
          </a:xfrm>
        </p:spPr>
        <p:txBody>
          <a:bodyPr/>
          <a:lstStyle/>
          <a:p>
            <a:fld id="{AA7CF4F6-D6A2-4241-8F5B-6D4638D5A459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06C13E-C90F-438F-9FFA-27B82AACA6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023"/>
          <a:stretch/>
        </p:blipFill>
        <p:spPr>
          <a:xfrm>
            <a:off x="1211821" y="3122621"/>
            <a:ext cx="2825446" cy="189046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F5FE311-A512-4853-9E1A-821C578C0EE3}"/>
              </a:ext>
            </a:extLst>
          </p:cNvPr>
          <p:cNvPicPr/>
          <p:nvPr/>
        </p:nvPicPr>
        <p:blipFill rotWithShape="1">
          <a:blip r:embed="rId5"/>
          <a:srcRect t="6970"/>
          <a:stretch/>
        </p:blipFill>
        <p:spPr>
          <a:xfrm>
            <a:off x="6693883" y="1341043"/>
            <a:ext cx="2589602" cy="189046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A35377B-A136-4FB0-9755-DABF25660D64}"/>
              </a:ext>
            </a:extLst>
          </p:cNvPr>
          <p:cNvPicPr/>
          <p:nvPr/>
        </p:nvPicPr>
        <p:blipFill rotWithShape="1">
          <a:blip r:embed="rId6"/>
          <a:srcRect t="7175"/>
          <a:stretch/>
        </p:blipFill>
        <p:spPr>
          <a:xfrm>
            <a:off x="6666014" y="5004673"/>
            <a:ext cx="2693275" cy="185332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656EE98-B355-4EED-A74D-9F14DD90FEA8}"/>
              </a:ext>
            </a:extLst>
          </p:cNvPr>
          <p:cNvSpPr/>
          <p:nvPr/>
        </p:nvSpPr>
        <p:spPr>
          <a:xfrm>
            <a:off x="-11769" y="1234920"/>
            <a:ext cx="723275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  <a:cs typeface="Times New Roman" panose="02020603050405020304" pitchFamily="18" charset="0"/>
              </a:rPr>
              <a:t>  CB6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1B929F-1E5E-4E32-B1CA-A74B21718A4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849"/>
          <a:stretch/>
        </p:blipFill>
        <p:spPr>
          <a:xfrm>
            <a:off x="3959817" y="1335841"/>
            <a:ext cx="2706197" cy="19810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4B23E7-3958-4D56-A75E-1FA5B30D79C2}"/>
              </a:ext>
            </a:extLst>
          </p:cNvPr>
          <p:cNvPicPr/>
          <p:nvPr/>
        </p:nvPicPr>
        <p:blipFill rotWithShape="1">
          <a:blip r:embed="rId8"/>
          <a:srcRect t="6928"/>
          <a:stretch/>
        </p:blipFill>
        <p:spPr>
          <a:xfrm>
            <a:off x="9283485" y="1384982"/>
            <a:ext cx="2490969" cy="18581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0DDE24-213D-4D57-96B6-FDD8A258EB8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784"/>
          <a:stretch/>
        </p:blipFill>
        <p:spPr>
          <a:xfrm>
            <a:off x="1230606" y="1341043"/>
            <a:ext cx="2739372" cy="19693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31134E2-0358-465F-8427-99F18C67670D}"/>
              </a:ext>
            </a:extLst>
          </p:cNvPr>
          <p:cNvPicPr/>
          <p:nvPr/>
        </p:nvPicPr>
        <p:blipFill rotWithShape="1">
          <a:blip r:embed="rId10"/>
          <a:srcRect t="5814"/>
          <a:stretch/>
        </p:blipFill>
        <p:spPr>
          <a:xfrm>
            <a:off x="1230605" y="5042532"/>
            <a:ext cx="2806661" cy="1780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D6502D-A874-4A5E-8BB3-EFD506A1E99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6378" b="12822"/>
          <a:stretch/>
        </p:blipFill>
        <p:spPr>
          <a:xfrm>
            <a:off x="4014018" y="3292154"/>
            <a:ext cx="2693275" cy="1651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54CB33-F905-4F23-BCCC-D547BA1309A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6662"/>
          <a:stretch/>
        </p:blipFill>
        <p:spPr>
          <a:xfrm>
            <a:off x="4026430" y="5024736"/>
            <a:ext cx="2639584" cy="183326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6825EEE-63D0-415A-929B-F433BAAC0D39}"/>
              </a:ext>
            </a:extLst>
          </p:cNvPr>
          <p:cNvPicPr/>
          <p:nvPr/>
        </p:nvPicPr>
        <p:blipFill rotWithShape="1">
          <a:blip r:embed="rId13"/>
          <a:srcRect t="6783"/>
          <a:stretch/>
        </p:blipFill>
        <p:spPr>
          <a:xfrm>
            <a:off x="9377514" y="5024736"/>
            <a:ext cx="2490969" cy="179835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BBAEFA16-EAE6-4CC3-B7B4-83E23703057E}"/>
              </a:ext>
            </a:extLst>
          </p:cNvPr>
          <p:cNvSpPr/>
          <p:nvPr/>
        </p:nvSpPr>
        <p:spPr>
          <a:xfrm>
            <a:off x="10065994" y="912665"/>
            <a:ext cx="1249060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Garamond" panose="02020404030301010803" pitchFamily="18" charset="0"/>
              </a:rPr>
              <a:t>October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F9F47FC-CD10-41ED-BBD6-B72763CF47CF}"/>
              </a:ext>
            </a:extLst>
          </p:cNvPr>
          <p:cNvSpPr/>
          <p:nvPr/>
        </p:nvSpPr>
        <p:spPr>
          <a:xfrm>
            <a:off x="11632692" y="2935382"/>
            <a:ext cx="4539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ppb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4F730A9-BE48-4BDD-8590-8E8914ECC132}"/>
              </a:ext>
            </a:extLst>
          </p:cNvPr>
          <p:cNvSpPr/>
          <p:nvPr/>
        </p:nvSpPr>
        <p:spPr>
          <a:xfrm>
            <a:off x="11632692" y="6579085"/>
            <a:ext cx="4539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ppb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0B6E412-F89E-450A-AA41-5C2C44E621CF}"/>
              </a:ext>
            </a:extLst>
          </p:cNvPr>
          <p:cNvSpPr/>
          <p:nvPr/>
        </p:nvSpPr>
        <p:spPr>
          <a:xfrm>
            <a:off x="4910419" y="912665"/>
            <a:ext cx="829073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Garamond" panose="02020404030301010803" pitchFamily="18" charset="0"/>
              </a:rPr>
              <a:t>April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0EB2965-394D-4AD8-BE7B-13C59C3A8926}"/>
              </a:ext>
            </a:extLst>
          </p:cNvPr>
          <p:cNvSpPr/>
          <p:nvPr/>
        </p:nvSpPr>
        <p:spPr>
          <a:xfrm>
            <a:off x="7724567" y="912665"/>
            <a:ext cx="688843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Garamond" panose="02020404030301010803" pitchFamily="18" charset="0"/>
              </a:rPr>
              <a:t>July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A2D9010-A89C-4C5F-A356-317AC72CE40D}"/>
              </a:ext>
            </a:extLst>
          </p:cNvPr>
          <p:cNvSpPr/>
          <p:nvPr/>
        </p:nvSpPr>
        <p:spPr>
          <a:xfrm>
            <a:off x="-11769" y="3146348"/>
            <a:ext cx="146476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b="1" dirty="0">
                <a:latin typeface="Garamond" panose="02020404030301010803" pitchFamily="18" charset="0"/>
              </a:rPr>
              <a:t>CB6-SAPRC07</a:t>
            </a:r>
            <a:endParaRPr lang="en-US" sz="1600" b="1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0B2C5C5-7062-490D-BA2A-3129170284FD}"/>
              </a:ext>
            </a:extLst>
          </p:cNvPr>
          <p:cNvSpPr/>
          <p:nvPr/>
        </p:nvSpPr>
        <p:spPr>
          <a:xfrm>
            <a:off x="3945" y="4835396"/>
            <a:ext cx="132921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b="1" dirty="0">
                <a:latin typeface="Garamond" panose="02020404030301010803" pitchFamily="18" charset="0"/>
              </a:rPr>
              <a:t>CB6-RACM2</a:t>
            </a:r>
            <a:endParaRPr lang="en-US" sz="1600" b="1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EA16654-AC40-41C6-B8AC-F8DE2E0C3A85}"/>
              </a:ext>
            </a:extLst>
          </p:cNvPr>
          <p:cNvSpPr/>
          <p:nvPr/>
        </p:nvSpPr>
        <p:spPr>
          <a:xfrm>
            <a:off x="2126237" y="912665"/>
            <a:ext cx="1180772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Garamond" panose="02020404030301010803" pitchFamily="18" charset="0"/>
              </a:rPr>
              <a:t>January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D9BA9E7-C4E7-46F5-B94F-3685104026CD}"/>
              </a:ext>
            </a:extLst>
          </p:cNvPr>
          <p:cNvPicPr/>
          <p:nvPr/>
        </p:nvPicPr>
        <p:blipFill rotWithShape="1">
          <a:blip r:embed="rId14"/>
          <a:srcRect t="7175" b="12423"/>
          <a:stretch/>
        </p:blipFill>
        <p:spPr>
          <a:xfrm>
            <a:off x="6671318" y="3247410"/>
            <a:ext cx="2706197" cy="16966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CAC7794-E68A-48E9-8B0B-AACDCBFF36C3}"/>
              </a:ext>
            </a:extLst>
          </p:cNvPr>
          <p:cNvPicPr/>
          <p:nvPr/>
        </p:nvPicPr>
        <p:blipFill rotWithShape="1">
          <a:blip r:embed="rId15"/>
          <a:srcRect t="6461" b="13926"/>
          <a:stretch/>
        </p:blipFill>
        <p:spPr>
          <a:xfrm>
            <a:off x="9359289" y="3243158"/>
            <a:ext cx="2490969" cy="16894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159D595-5F92-4204-914F-8859C5CF851C}"/>
              </a:ext>
            </a:extLst>
          </p:cNvPr>
          <p:cNvSpPr/>
          <p:nvPr/>
        </p:nvSpPr>
        <p:spPr>
          <a:xfrm>
            <a:off x="7724568" y="3756074"/>
            <a:ext cx="452438" cy="5627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0F53A90-5F13-4DF8-8513-9337B658668D}"/>
              </a:ext>
            </a:extLst>
          </p:cNvPr>
          <p:cNvSpPr/>
          <p:nvPr/>
        </p:nvSpPr>
        <p:spPr>
          <a:xfrm>
            <a:off x="8413408" y="3756074"/>
            <a:ext cx="709477" cy="3235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4CA1AEB-B8C5-4B17-9CAA-F8E64D2DCF06}"/>
              </a:ext>
            </a:extLst>
          </p:cNvPr>
          <p:cNvSpPr/>
          <p:nvPr/>
        </p:nvSpPr>
        <p:spPr>
          <a:xfrm>
            <a:off x="7540283" y="5516957"/>
            <a:ext cx="478302" cy="6296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F7AA140-FA5A-4C47-B9C1-AA8188D1F91B}"/>
              </a:ext>
            </a:extLst>
          </p:cNvPr>
          <p:cNvSpPr/>
          <p:nvPr/>
        </p:nvSpPr>
        <p:spPr>
          <a:xfrm>
            <a:off x="8449785" y="5350734"/>
            <a:ext cx="709549" cy="7958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081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0" grpId="0" animBg="1"/>
      <p:bldP spid="39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4DCE51-11F5-4F3F-A754-D743EF9D2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CF4F6-D6A2-4241-8F5B-6D4638D5A459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流程图: 过程 6">
            <a:extLst>
              <a:ext uri="{FF2B5EF4-FFF2-40B4-BE49-F238E27FC236}">
                <a16:creationId xmlns:a16="http://schemas.microsoft.com/office/drawing/2014/main" id="{AA05E977-1003-4066-B350-BA93C10FFAA2}"/>
              </a:ext>
            </a:extLst>
          </p:cNvPr>
          <p:cNvSpPr/>
          <p:nvPr/>
        </p:nvSpPr>
        <p:spPr>
          <a:xfrm>
            <a:off x="0" y="879284"/>
            <a:ext cx="12192000" cy="45719"/>
          </a:xfrm>
          <a:prstGeom prst="flowChartProcess">
            <a:avLst/>
          </a:prstGeom>
          <a:gradFill flip="none" rotWithShape="1">
            <a:gsLst>
              <a:gs pos="71000">
                <a:srgbClr val="1F7742"/>
              </a:gs>
              <a:gs pos="0">
                <a:schemeClr val="accent6">
                  <a:lumMod val="67000"/>
                </a:schemeClr>
              </a:gs>
              <a:gs pos="100000">
                <a:schemeClr val="accent6">
                  <a:lumMod val="84000"/>
                  <a:lumOff val="16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74DD0B85-C795-4622-AFFA-CAACA651A181}"/>
              </a:ext>
            </a:extLst>
          </p:cNvPr>
          <p:cNvSpPr txBox="1">
            <a:spLocks/>
          </p:cNvSpPr>
          <p:nvPr/>
        </p:nvSpPr>
        <p:spPr>
          <a:xfrm>
            <a:off x="693819" y="32925"/>
            <a:ext cx="10803415" cy="9727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dirty="0">
                <a:latin typeface="Garamond" panose="02020404030301010803" pitchFamily="18" charset="0"/>
                <a:cs typeface="Times New Roman" panose="02020603050405020304" pitchFamily="18" charset="0"/>
              </a:rPr>
              <a:t>Effects on Surface NO</a:t>
            </a:r>
            <a:r>
              <a:rPr lang="en-US" altLang="zh-CN" sz="3600" baseline="-25000" dirty="0">
                <a:latin typeface="Garamond" panose="02020404030301010803" pitchFamily="18" charset="0"/>
                <a:cs typeface="Times New Roman" panose="02020603050405020304" pitchFamily="18" charset="0"/>
              </a:rPr>
              <a:t>2</a:t>
            </a:r>
            <a:endParaRPr lang="en-US" altLang="zh-CN" sz="36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5DFDC7-1361-43CB-B30B-9CC72AE3F66B}"/>
              </a:ext>
            </a:extLst>
          </p:cNvPr>
          <p:cNvSpPr txBox="1"/>
          <p:nvPr/>
        </p:nvSpPr>
        <p:spPr>
          <a:xfrm>
            <a:off x="910288" y="1279394"/>
            <a:ext cx="11164400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Garamond" panose="02020404030301010803" pitchFamily="18" charset="0"/>
              </a:rPr>
              <a:t>SAPRC07 produce more NO</a:t>
            </a:r>
            <a:r>
              <a:rPr lang="en-US" sz="2400" baseline="-25000" dirty="0">
                <a:latin typeface="Garamond" panose="02020404030301010803" pitchFamily="18" charset="0"/>
              </a:rPr>
              <a:t>2</a:t>
            </a:r>
            <a:r>
              <a:rPr lang="en-US" sz="2400" dirty="0">
                <a:latin typeface="Garamond" panose="02020404030301010803" pitchFamily="18" charset="0"/>
              </a:rPr>
              <a:t> in January while RACM2 is higher in July.</a:t>
            </a:r>
          </a:p>
          <a:p>
            <a:pPr marL="342900" indent="-342900"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Garamond" panose="02020404030301010803" pitchFamily="18" charset="0"/>
              </a:rPr>
              <a:t>Differences appear high in the northeast (January) and southeast (July).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D2CFB34-0DF2-4622-BB17-04AD8661F24B}"/>
              </a:ext>
            </a:extLst>
          </p:cNvPr>
          <p:cNvPicPr/>
          <p:nvPr/>
        </p:nvPicPr>
        <p:blipFill rotWithShape="1">
          <a:blip r:embed="rId3"/>
          <a:srcRect b="14036"/>
          <a:stretch/>
        </p:blipFill>
        <p:spPr>
          <a:xfrm>
            <a:off x="1791538" y="2428819"/>
            <a:ext cx="3161955" cy="206112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CCD9535-738E-46B0-AC7D-EE9BA59C6F12}"/>
              </a:ext>
            </a:extLst>
          </p:cNvPr>
          <p:cNvPicPr/>
          <p:nvPr/>
        </p:nvPicPr>
        <p:blipFill rotWithShape="1">
          <a:blip r:embed="rId4"/>
          <a:srcRect b="13098"/>
          <a:stretch/>
        </p:blipFill>
        <p:spPr>
          <a:xfrm>
            <a:off x="4953493" y="2425538"/>
            <a:ext cx="2847704" cy="208362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CC245D3-E0F3-48F2-B9C3-5937E360688F}"/>
              </a:ext>
            </a:extLst>
          </p:cNvPr>
          <p:cNvPicPr/>
          <p:nvPr/>
        </p:nvPicPr>
        <p:blipFill rotWithShape="1">
          <a:blip r:embed="rId5"/>
          <a:srcRect b="12738"/>
          <a:stretch/>
        </p:blipFill>
        <p:spPr>
          <a:xfrm>
            <a:off x="7801196" y="2448032"/>
            <a:ext cx="2933064" cy="20611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BB6AE13-E264-4B79-942C-190A427086E5}"/>
              </a:ext>
            </a:extLst>
          </p:cNvPr>
          <p:cNvPicPr/>
          <p:nvPr/>
        </p:nvPicPr>
        <p:blipFill rotWithShape="1">
          <a:blip r:embed="rId6"/>
          <a:srcRect t="7852"/>
          <a:stretch/>
        </p:blipFill>
        <p:spPr>
          <a:xfrm>
            <a:off x="1791538" y="4512073"/>
            <a:ext cx="3161955" cy="220940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CCBA183-0E07-425B-B5DB-81FCF45E6AEB}"/>
              </a:ext>
            </a:extLst>
          </p:cNvPr>
          <p:cNvPicPr/>
          <p:nvPr/>
        </p:nvPicPr>
        <p:blipFill rotWithShape="1">
          <a:blip r:embed="rId7"/>
          <a:srcRect t="7167"/>
          <a:stretch/>
        </p:blipFill>
        <p:spPr>
          <a:xfrm>
            <a:off x="4953492" y="4495628"/>
            <a:ext cx="2847704" cy="222584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59939E0-7FE0-47BF-9B1B-2B858D033A79}"/>
              </a:ext>
            </a:extLst>
          </p:cNvPr>
          <p:cNvPicPr/>
          <p:nvPr/>
        </p:nvPicPr>
        <p:blipFill rotWithShape="1">
          <a:blip r:embed="rId8"/>
          <a:srcRect t="6754"/>
          <a:stretch/>
        </p:blipFill>
        <p:spPr>
          <a:xfrm>
            <a:off x="7801196" y="4479183"/>
            <a:ext cx="2933064" cy="223573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EEB3051-DA54-45EE-B08E-90F75958035D}"/>
              </a:ext>
            </a:extLst>
          </p:cNvPr>
          <p:cNvSpPr/>
          <p:nvPr/>
        </p:nvSpPr>
        <p:spPr>
          <a:xfrm>
            <a:off x="10507276" y="6486877"/>
            <a:ext cx="4539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ppb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39AB447-CB01-472F-A270-234284ECED11}"/>
              </a:ext>
            </a:extLst>
          </p:cNvPr>
          <p:cNvSpPr/>
          <p:nvPr/>
        </p:nvSpPr>
        <p:spPr>
          <a:xfrm>
            <a:off x="771661" y="3392945"/>
            <a:ext cx="84869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Garamond" panose="02020404030301010803" pitchFamily="18" charset="0"/>
              </a:rPr>
              <a:t>January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C16ACBB-73E5-41F7-8050-87A573FF56D4}"/>
              </a:ext>
            </a:extLst>
          </p:cNvPr>
          <p:cNvSpPr/>
          <p:nvPr/>
        </p:nvSpPr>
        <p:spPr>
          <a:xfrm>
            <a:off x="771662" y="4951292"/>
            <a:ext cx="52078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Garamond" panose="02020404030301010803" pitchFamily="18" charset="0"/>
              </a:rPr>
              <a:t>July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574087A-CF4F-406E-AE68-671526A1D752}"/>
              </a:ext>
            </a:extLst>
          </p:cNvPr>
          <p:cNvSpPr/>
          <p:nvPr/>
        </p:nvSpPr>
        <p:spPr>
          <a:xfrm>
            <a:off x="5606220" y="2336167"/>
            <a:ext cx="177253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Garamond" panose="02020404030301010803" pitchFamily="18" charset="0"/>
              </a:rPr>
              <a:t>   CB6-SAPRC07   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FCC3E4B-D582-4C6B-BD49-535C0F607B9C}"/>
              </a:ext>
            </a:extLst>
          </p:cNvPr>
          <p:cNvSpPr/>
          <p:nvPr/>
        </p:nvSpPr>
        <p:spPr>
          <a:xfrm>
            <a:off x="8453924" y="2336167"/>
            <a:ext cx="1842171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Garamond" panose="02020404030301010803" pitchFamily="18" charset="0"/>
              </a:rPr>
              <a:t>     CB6-RACM2     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58B717E-8C34-47B1-8676-4EF217FA961A}"/>
              </a:ext>
            </a:extLst>
          </p:cNvPr>
          <p:cNvSpPr/>
          <p:nvPr/>
        </p:nvSpPr>
        <p:spPr>
          <a:xfrm>
            <a:off x="2688033" y="2336167"/>
            <a:ext cx="142058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Garamond" panose="02020404030301010803" pitchFamily="18" charset="0"/>
              </a:rPr>
              <a:t>    CB6 </a:t>
            </a:r>
            <a:r>
              <a:rPr lang="en-US" sz="1600" b="1" dirty="0">
                <a:solidFill>
                  <a:srgbClr val="00206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NO</a:t>
            </a:r>
            <a:r>
              <a:rPr lang="en-US" sz="1600" b="1" baseline="-25000" dirty="0">
                <a:solidFill>
                  <a:srgbClr val="00206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2</a:t>
            </a:r>
            <a:r>
              <a:rPr lang="en-US" sz="1600" b="1" dirty="0">
                <a:solidFill>
                  <a:srgbClr val="002060"/>
                </a:solidFill>
                <a:latin typeface="Garamond" panose="02020404030301010803" pitchFamily="18" charset="0"/>
              </a:rPr>
              <a:t>    </a:t>
            </a:r>
            <a:endParaRPr lang="en-US" sz="1600" b="1" dirty="0">
              <a:solidFill>
                <a:srgbClr val="002060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3E1D5C9-E199-4620-AF17-FE3FEC009FEB}"/>
              </a:ext>
            </a:extLst>
          </p:cNvPr>
          <p:cNvGrpSpPr/>
          <p:nvPr/>
        </p:nvGrpSpPr>
        <p:grpSpPr>
          <a:xfrm>
            <a:off x="4868132" y="2412970"/>
            <a:ext cx="2933064" cy="2076096"/>
            <a:chOff x="4868132" y="2412970"/>
            <a:chExt cx="2933064" cy="207609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40E7652-089A-4475-839D-7B9D700EF3BC}"/>
                </a:ext>
              </a:extLst>
            </p:cNvPr>
            <p:cNvGrpSpPr/>
            <p:nvPr/>
          </p:nvGrpSpPr>
          <p:grpSpPr>
            <a:xfrm>
              <a:off x="4868132" y="2412970"/>
              <a:ext cx="2933064" cy="2076096"/>
              <a:chOff x="5784096" y="3143179"/>
              <a:chExt cx="4618792" cy="3191915"/>
            </a:xfrm>
          </p:grpSpPr>
          <p:pic>
            <p:nvPicPr>
              <p:cNvPr id="36" name="Picture 2">
                <a:extLst>
                  <a:ext uri="{FF2B5EF4-FFF2-40B4-BE49-F238E27FC236}">
                    <a16:creationId xmlns:a16="http://schemas.microsoft.com/office/drawing/2014/main" id="{22358762-0BC5-4D6C-B98D-55CBF197EC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809" b="14223"/>
              <a:stretch/>
            </p:blipFill>
            <p:spPr bwMode="auto">
              <a:xfrm>
                <a:off x="5784096" y="3505200"/>
                <a:ext cx="4618792" cy="28298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12D5958-6EF5-4562-8C08-DB21F5E771F5}"/>
                  </a:ext>
                </a:extLst>
              </p:cNvPr>
              <p:cNvSpPr/>
              <p:nvPr/>
            </p:nvSpPr>
            <p:spPr>
              <a:xfrm>
                <a:off x="5784096" y="3143179"/>
                <a:ext cx="4512001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002060"/>
                    </a:solidFill>
                    <a:latin typeface="Garamond" panose="02020404030301010803" pitchFamily="18" charset="0"/>
                  </a:rPr>
                  <a:t>PNO3 (CB6-RACM2)     </a:t>
                </a:r>
                <a:endParaRPr lang="en-US" sz="1600" b="1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B64072D-F55A-4B0B-A2E7-35A2170811F1}"/>
                </a:ext>
              </a:extLst>
            </p:cNvPr>
            <p:cNvSpPr/>
            <p:nvPr/>
          </p:nvSpPr>
          <p:spPr>
            <a:xfrm>
              <a:off x="6158413" y="3016930"/>
              <a:ext cx="34716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0070C0"/>
                  </a:solidFill>
                  <a:latin typeface="Garamond" panose="02020404030301010803" pitchFamily="18" charset="0"/>
                </a:rPr>
                <a:t>-</a:t>
              </a:r>
            </a:p>
            <a:p>
              <a:endParaRPr lang="en-US" b="1" dirty="0">
                <a:solidFill>
                  <a:srgbClr val="002060"/>
                </a:solidFill>
                <a:latin typeface="Garamond" panose="02020404030301010803" pitchFamily="18" charset="0"/>
              </a:endParaRPr>
            </a:p>
            <a:p>
              <a:r>
                <a:rPr lang="en-US" b="1" dirty="0">
                  <a:solidFill>
                    <a:srgbClr val="FF0000"/>
                  </a:solidFill>
                  <a:latin typeface="Garamond" panose="02020404030301010803" pitchFamily="18" charset="0"/>
                </a:rPr>
                <a:t>+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624D8317-7F7F-4EE5-A8D2-7AD87C7C5820}"/>
              </a:ext>
            </a:extLst>
          </p:cNvPr>
          <p:cNvSpPr/>
          <p:nvPr/>
        </p:nvSpPr>
        <p:spPr>
          <a:xfrm>
            <a:off x="8977736" y="2967335"/>
            <a:ext cx="3758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Garamond" panose="02020404030301010803" pitchFamily="18" charset="0"/>
              </a:rPr>
              <a:t>+</a:t>
            </a:r>
          </a:p>
          <a:p>
            <a:endParaRPr lang="en-US" b="1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r>
              <a:rPr lang="en-US" b="1" dirty="0">
                <a:solidFill>
                  <a:srgbClr val="0070C0"/>
                </a:solidFill>
                <a:latin typeface="Garamond" panose="02020404030301010803" pitchFamily="18" charset="0"/>
              </a:rPr>
              <a:t> -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4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过程 6">
            <a:extLst>
              <a:ext uri="{FF2B5EF4-FFF2-40B4-BE49-F238E27FC236}">
                <a16:creationId xmlns:a16="http://schemas.microsoft.com/office/drawing/2014/main" id="{AA05E977-1003-4066-B350-BA93C10FFAA2}"/>
              </a:ext>
            </a:extLst>
          </p:cNvPr>
          <p:cNvSpPr/>
          <p:nvPr/>
        </p:nvSpPr>
        <p:spPr>
          <a:xfrm>
            <a:off x="0" y="879284"/>
            <a:ext cx="12192000" cy="45719"/>
          </a:xfrm>
          <a:prstGeom prst="flowChartProcess">
            <a:avLst/>
          </a:prstGeom>
          <a:gradFill flip="none" rotWithShape="1">
            <a:gsLst>
              <a:gs pos="71000">
                <a:srgbClr val="1F7742"/>
              </a:gs>
              <a:gs pos="0">
                <a:schemeClr val="accent6">
                  <a:lumMod val="67000"/>
                </a:schemeClr>
              </a:gs>
              <a:gs pos="100000">
                <a:schemeClr val="accent6">
                  <a:lumMod val="84000"/>
                  <a:lumOff val="16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4DCE51-11F5-4F3F-A754-D743EF9D2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A7CF4F6-D6A2-4241-8F5B-6D4638D5A459}" type="slidenum">
              <a:rPr lang="en-US" smtClean="0"/>
              <a:t>8</a:t>
            </a:fld>
            <a:endParaRPr lang="en-US"/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74DD0B85-C795-4622-AFFA-CAACA651A181}"/>
              </a:ext>
            </a:extLst>
          </p:cNvPr>
          <p:cNvSpPr txBox="1">
            <a:spLocks/>
          </p:cNvSpPr>
          <p:nvPr/>
        </p:nvSpPr>
        <p:spPr>
          <a:xfrm>
            <a:off x="693819" y="32925"/>
            <a:ext cx="10803415" cy="9727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Garamond" panose="02020404030301010803" pitchFamily="18" charset="0"/>
                <a:cs typeface="Times New Roman" panose="02020603050405020304" pitchFamily="18" charset="0"/>
              </a:rPr>
              <a:t>Which Mechanism Produces Better </a:t>
            </a:r>
            <a:r>
              <a:rPr lang="en-US" altLang="zh-CN" sz="3600" dirty="0">
                <a:latin typeface="Garamond" panose="02020404030301010803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3600" baseline="-25000" dirty="0">
                <a:latin typeface="Garamond" panose="02020404030301010803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3600" dirty="0">
                <a:latin typeface="Garamond" panose="02020404030301010803" pitchFamily="18" charset="0"/>
                <a:cs typeface="Times New Roman" panose="02020603050405020304" pitchFamily="18" charset="0"/>
              </a:rPr>
              <a:t> Prediction?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9FE9BA-110F-4192-B7C7-2E75C9383A6E}"/>
              </a:ext>
            </a:extLst>
          </p:cNvPr>
          <p:cNvSpPr txBox="1"/>
          <p:nvPr/>
        </p:nvSpPr>
        <p:spPr>
          <a:xfrm>
            <a:off x="1161383" y="5520906"/>
            <a:ext cx="1080341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Garamond" panose="02020404030301010803" pitchFamily="18" charset="0"/>
              </a:rPr>
              <a:t>Simulations are usually biased low in January and April while higher in July and October.</a:t>
            </a:r>
          </a:p>
          <a:p>
            <a:pPr marL="342900" indent="-342900"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Garamond" panose="02020404030301010803" pitchFamily="18" charset="0"/>
              </a:rPr>
              <a:t>RACM2 has lower discrepancies when the simulations are underestimated while CB6 shows opposite results.</a:t>
            </a:r>
          </a:p>
          <a:p>
            <a:pPr marL="342900" indent="-342900"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Garamond" panose="02020404030301010803" pitchFamily="18" charset="0"/>
              </a:rPr>
              <a:t>On average, CB6 performs better in most time.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92695FC-F9DB-4D9F-A1E2-963C502DE3AA}"/>
              </a:ext>
            </a:extLst>
          </p:cNvPr>
          <p:cNvGrpSpPr/>
          <p:nvPr/>
        </p:nvGrpSpPr>
        <p:grpSpPr>
          <a:xfrm>
            <a:off x="2324334" y="1488273"/>
            <a:ext cx="6791091" cy="3731695"/>
            <a:chOff x="2324334" y="1488273"/>
            <a:chExt cx="6791091" cy="3731695"/>
          </a:xfrm>
        </p:grpSpPr>
        <p:pic>
          <p:nvPicPr>
            <p:cNvPr id="7" name="Picture 6" descr="Chart&#10;&#10;Description automatically generated">
              <a:extLst>
                <a:ext uri="{FF2B5EF4-FFF2-40B4-BE49-F238E27FC236}">
                  <a16:creationId xmlns:a16="http://schemas.microsoft.com/office/drawing/2014/main" id="{9A166D40-FBA9-F8CF-14D0-8D1FD2A7D0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50"/>
            <a:stretch/>
          </p:blipFill>
          <p:spPr>
            <a:xfrm>
              <a:off x="2324334" y="1841156"/>
              <a:ext cx="6791091" cy="3378812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660B366-7AB7-4BD5-BF01-01BF99BD12ED}"/>
                </a:ext>
              </a:extLst>
            </p:cNvPr>
            <p:cNvSpPr/>
            <p:nvPr/>
          </p:nvSpPr>
          <p:spPr>
            <a:xfrm>
              <a:off x="4865910" y="1488273"/>
              <a:ext cx="219323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Normalized Mean Bias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55081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20750</TotalTime>
  <Words>931</Words>
  <Application>Microsoft Office PowerPoint</Application>
  <PresentationFormat>Widescreen</PresentationFormat>
  <Paragraphs>183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DejaVuSansBook</vt:lpstr>
      <vt:lpstr>等线</vt:lpstr>
      <vt:lpstr>等线 Light</vt:lpstr>
      <vt:lpstr>Arial</vt:lpstr>
      <vt:lpstr>Calibri</vt:lpstr>
      <vt:lpstr>Calibri Light</vt:lpstr>
      <vt:lpstr>Garamond</vt:lpstr>
      <vt:lpstr>Times New Roman</vt:lpstr>
      <vt:lpstr>Wingdings</vt:lpstr>
      <vt:lpstr>Office Theme</vt:lpstr>
      <vt:lpstr>Comparing Emissions and OH Reactivity of VOCs  in three chemical mechanisms (CB6, SAPRC07, RACM2)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Improving ozone and nitrogen dioxide forecasting over the Long Island Sounds with dynamical boundary conditions, rapid emission refresh, and chemical data assimilation</dc:title>
  <dc:creator>Siqi Ma</dc:creator>
  <cp:lastModifiedBy>Siqi Ma</cp:lastModifiedBy>
  <cp:revision>1037</cp:revision>
  <dcterms:created xsi:type="dcterms:W3CDTF">2020-12-14T15:32:57Z</dcterms:created>
  <dcterms:modified xsi:type="dcterms:W3CDTF">2022-10-18T03:07:21Z</dcterms:modified>
</cp:coreProperties>
</file>