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420" r:id="rId3"/>
    <p:sldId id="429" r:id="rId4"/>
    <p:sldId id="414" r:id="rId5"/>
    <p:sldId id="411" r:id="rId6"/>
    <p:sldId id="436" r:id="rId7"/>
    <p:sldId id="434" r:id="rId8"/>
    <p:sldId id="435" r:id="rId9"/>
    <p:sldId id="433" r:id="rId10"/>
    <p:sldId id="432" r:id="rId11"/>
    <p:sldId id="430" r:id="rId12"/>
    <p:sldId id="355" r:id="rId13"/>
    <p:sldId id="437" r:id="rId14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3333CC"/>
    <a:srgbClr val="800000"/>
    <a:srgbClr val="CC00CC"/>
    <a:srgbClr val="CC3399"/>
    <a:srgbClr val="D6009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8" autoAdjust="0"/>
  </p:normalViewPr>
  <p:slideViewPr>
    <p:cSldViewPr>
      <p:cViewPr varScale="1">
        <p:scale>
          <a:sx n="94" d="100"/>
          <a:sy n="94" d="100"/>
        </p:scale>
        <p:origin x="2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Speedup Q4CY2016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'ifc-ebi-sumall-times (2)'!$R$31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'ifc-ebi-sumall-times (2)'!$Q$32:$Q$33</c:f>
              <c:strCache>
                <c:ptCount val="2"/>
                <c:pt idx="0">
                  <c:v>EBI</c:v>
                </c:pt>
                <c:pt idx="1">
                  <c:v>ROS3</c:v>
                </c:pt>
              </c:strCache>
            </c:strRef>
          </c:cat>
          <c:val>
            <c:numRef>
              <c:f>'ifc-ebi-sumall-times (2)'!$R$32:$R$33</c:f>
              <c:numCache>
                <c:formatCode>0.00</c:formatCode>
                <c:ptCount val="2"/>
                <c:pt idx="0">
                  <c:v>1.2096795962889957</c:v>
                </c:pt>
                <c:pt idx="1">
                  <c:v>1.3290343248305523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696184"/>
        <c:axId val="235696576"/>
      </c:barChart>
      <c:catAx>
        <c:axId val="2356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96576"/>
        <c:crosses val="autoZero"/>
        <c:auto val="1"/>
        <c:lblAlgn val="ctr"/>
        <c:lblOffset val="100"/>
        <c:noMultiLvlLbl val="0"/>
      </c:catAx>
      <c:valAx>
        <c:axId val="2356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9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6036745406826E-2"/>
          <c:y val="8.450162820814823E-2"/>
          <c:w val="0.86041907261592299"/>
          <c:h val="0.86007003971522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'ifc-ros3-CHEM-speedups'!$H$36:$H$55</c:f>
              <c:numCache>
                <c:formatCode>General</c:formatCode>
                <c:ptCount val="20"/>
                <c:pt idx="0">
                  <c:v>1.45</c:v>
                </c:pt>
                <c:pt idx="1">
                  <c:v>1.4750000000000001</c:v>
                </c:pt>
                <c:pt idx="2">
                  <c:v>1.5</c:v>
                </c:pt>
                <c:pt idx="3">
                  <c:v>1.5249999999999999</c:v>
                </c:pt>
                <c:pt idx="4">
                  <c:v>1.55</c:v>
                </c:pt>
                <c:pt idx="5">
                  <c:v>1.575</c:v>
                </c:pt>
                <c:pt idx="6">
                  <c:v>1.6</c:v>
                </c:pt>
                <c:pt idx="7">
                  <c:v>1.625</c:v>
                </c:pt>
                <c:pt idx="8">
                  <c:v>1.65</c:v>
                </c:pt>
                <c:pt idx="9">
                  <c:v>1.675</c:v>
                </c:pt>
                <c:pt idx="10">
                  <c:v>1.7</c:v>
                </c:pt>
                <c:pt idx="11">
                  <c:v>1.7250000000000001</c:v>
                </c:pt>
                <c:pt idx="12">
                  <c:v>1.75</c:v>
                </c:pt>
                <c:pt idx="13">
                  <c:v>1.7749999999999999</c:v>
                </c:pt>
                <c:pt idx="14">
                  <c:v>1.8</c:v>
                </c:pt>
                <c:pt idx="15">
                  <c:v>1.825</c:v>
                </c:pt>
                <c:pt idx="16">
                  <c:v>1.85</c:v>
                </c:pt>
                <c:pt idx="17">
                  <c:v>1.875</c:v>
                </c:pt>
                <c:pt idx="18">
                  <c:v>1.9</c:v>
                </c:pt>
                <c:pt idx="19">
                  <c:v>1.925</c:v>
                </c:pt>
              </c:numCache>
            </c:numRef>
          </c:xVal>
          <c:yVal>
            <c:numRef>
              <c:f>'ifc-ros3-CHEM-speedups'!$I$36:$I$55</c:f>
              <c:numCache>
                <c:formatCode>General</c:formatCode>
                <c:ptCount val="20"/>
                <c:pt idx="0">
                  <c:v>0</c:v>
                </c:pt>
                <c:pt idx="1">
                  <c:v>1E-3</c:v>
                </c:pt>
                <c:pt idx="2">
                  <c:v>4.2000000000000003E-2</c:v>
                </c:pt>
                <c:pt idx="3">
                  <c:v>0.13700000000000001</c:v>
                </c:pt>
                <c:pt idx="4">
                  <c:v>0.17</c:v>
                </c:pt>
                <c:pt idx="5">
                  <c:v>0.105</c:v>
                </c:pt>
                <c:pt idx="6">
                  <c:v>0.10299999999999999</c:v>
                </c:pt>
                <c:pt idx="7">
                  <c:v>2.5999999999999999E-2</c:v>
                </c:pt>
                <c:pt idx="8">
                  <c:v>9.0999999999999998E-2</c:v>
                </c:pt>
                <c:pt idx="9">
                  <c:v>7.6999999999999999E-2</c:v>
                </c:pt>
                <c:pt idx="10">
                  <c:v>0.112</c:v>
                </c:pt>
                <c:pt idx="11">
                  <c:v>6.9000000000000006E-2</c:v>
                </c:pt>
                <c:pt idx="12">
                  <c:v>5.1999999999999998E-2</c:v>
                </c:pt>
                <c:pt idx="13">
                  <c:v>1.0999999999999999E-2</c:v>
                </c:pt>
                <c:pt idx="14">
                  <c:v>4.0000000000000001E-3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692152"/>
        <c:axId val="239694112"/>
      </c:scatterChart>
      <c:valAx>
        <c:axId val="239692152"/>
        <c:scaling>
          <c:orientation val="minMax"/>
          <c:max val="1.8"/>
          <c:min val="1.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94112"/>
        <c:crosses val="autoZero"/>
        <c:crossBetween val="midCat"/>
      </c:valAx>
      <c:valAx>
        <c:axId val="239694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92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76920"/>
        <c:axId val="87691128"/>
      </c:barChart>
      <c:catAx>
        <c:axId val="95076920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691128"/>
        <c:crosses val="autoZero"/>
        <c:auto val="1"/>
        <c:lblAlgn val="ctr"/>
        <c:lblOffset val="100"/>
        <c:tickMarkSkip val="1"/>
        <c:noMultiLvlLbl val="0"/>
      </c:catAx>
      <c:valAx>
        <c:axId val="8769112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076920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'ifc-ros3-HADV-speedups'!$H$48:$H$68</c:f>
              <c:numCache>
                <c:formatCode>General</c:formatCode>
                <c:ptCount val="21"/>
                <c:pt idx="0">
                  <c:v>0.8</c:v>
                </c:pt>
                <c:pt idx="1">
                  <c:v>1.05</c:v>
                </c:pt>
                <c:pt idx="2">
                  <c:v>1.3</c:v>
                </c:pt>
                <c:pt idx="3">
                  <c:v>1.55</c:v>
                </c:pt>
                <c:pt idx="4">
                  <c:v>1.8</c:v>
                </c:pt>
                <c:pt idx="5">
                  <c:v>2.0499999999999998</c:v>
                </c:pt>
                <c:pt idx="6">
                  <c:v>2.2999999999999998</c:v>
                </c:pt>
                <c:pt idx="7">
                  <c:v>2.5499999999999998</c:v>
                </c:pt>
                <c:pt idx="8">
                  <c:v>2.8</c:v>
                </c:pt>
                <c:pt idx="9">
                  <c:v>3.05</c:v>
                </c:pt>
                <c:pt idx="10">
                  <c:v>3.3</c:v>
                </c:pt>
                <c:pt idx="11">
                  <c:v>3.55</c:v>
                </c:pt>
                <c:pt idx="12">
                  <c:v>3.8</c:v>
                </c:pt>
                <c:pt idx="13">
                  <c:v>4.05</c:v>
                </c:pt>
                <c:pt idx="14">
                  <c:v>4.3</c:v>
                </c:pt>
                <c:pt idx="15">
                  <c:v>4.55</c:v>
                </c:pt>
                <c:pt idx="16">
                  <c:v>4.8</c:v>
                </c:pt>
                <c:pt idx="17">
                  <c:v>5.05</c:v>
                </c:pt>
                <c:pt idx="18">
                  <c:v>5.3</c:v>
                </c:pt>
                <c:pt idx="19">
                  <c:v>5.55</c:v>
                </c:pt>
                <c:pt idx="20">
                  <c:v>5.8</c:v>
                </c:pt>
              </c:numCache>
            </c:numRef>
          </c:xVal>
          <c:yVal>
            <c:numRef>
              <c:f>'ifc-ros3-HADV-speedups'!$I$48:$I$68</c:f>
              <c:numCache>
                <c:formatCode>General</c:formatCode>
                <c:ptCount val="21"/>
                <c:pt idx="0">
                  <c:v>3.0000000000000001E-3</c:v>
                </c:pt>
                <c:pt idx="1">
                  <c:v>0.253</c:v>
                </c:pt>
                <c:pt idx="2">
                  <c:v>0.45700000000000002</c:v>
                </c:pt>
                <c:pt idx="3">
                  <c:v>6.9000000000000006E-2</c:v>
                </c:pt>
                <c:pt idx="4">
                  <c:v>2.1999999999999999E-2</c:v>
                </c:pt>
                <c:pt idx="5">
                  <c:v>0.01</c:v>
                </c:pt>
                <c:pt idx="6">
                  <c:v>1.2E-2</c:v>
                </c:pt>
                <c:pt idx="7">
                  <c:v>4.2000000000000003E-2</c:v>
                </c:pt>
                <c:pt idx="8">
                  <c:v>2.1000000000000001E-2</c:v>
                </c:pt>
                <c:pt idx="9">
                  <c:v>8.0000000000000002E-3</c:v>
                </c:pt>
                <c:pt idx="10">
                  <c:v>0.01</c:v>
                </c:pt>
                <c:pt idx="11">
                  <c:v>1.2999999999999999E-2</c:v>
                </c:pt>
                <c:pt idx="12">
                  <c:v>1.6E-2</c:v>
                </c:pt>
                <c:pt idx="13">
                  <c:v>1.7000000000000001E-2</c:v>
                </c:pt>
                <c:pt idx="14">
                  <c:v>1.4E-2</c:v>
                </c:pt>
                <c:pt idx="15">
                  <c:v>0.01</c:v>
                </c:pt>
                <c:pt idx="16">
                  <c:v>0.01</c:v>
                </c:pt>
                <c:pt idx="17">
                  <c:v>6.0000000000000001E-3</c:v>
                </c:pt>
                <c:pt idx="18">
                  <c:v>3.0000000000000001E-3</c:v>
                </c:pt>
                <c:pt idx="19">
                  <c:v>1E-3</c:v>
                </c:pt>
                <c:pt idx="2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99960"/>
        <c:axId val="95600344"/>
      </c:scatterChart>
      <c:valAx>
        <c:axId val="95599960"/>
        <c:scaling>
          <c:orientation val="minMax"/>
          <c:max val="4.5999999999999996"/>
          <c:min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00344"/>
        <c:crosses val="autoZero"/>
        <c:crossBetween val="midCat"/>
        <c:majorUnit val="0.2"/>
      </c:valAx>
      <c:valAx>
        <c:axId val="9560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99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Hours Q4CY2016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'ifc-ebi-sumall-times (2)'!$O$30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'ifc-ebi-sumall-times (2)'!$N$31:$N$34</c:f>
              <c:strCache>
                <c:ptCount val="4"/>
                <c:pt idx="0">
                  <c:v>EBI-EPA</c:v>
                </c:pt>
                <c:pt idx="1">
                  <c:v>EBI-omp12</c:v>
                </c:pt>
                <c:pt idx="2">
                  <c:v>ROS3-EPA</c:v>
                </c:pt>
                <c:pt idx="3">
                  <c:v>ROS3-omp12</c:v>
                </c:pt>
              </c:strCache>
            </c:strRef>
          </c:cat>
          <c:val>
            <c:numRef>
              <c:f>'ifc-ebi-sumall-times (2)'!$O$31:$O$34</c:f>
              <c:numCache>
                <c:formatCode>General</c:formatCode>
                <c:ptCount val="4"/>
                <c:pt idx="0">
                  <c:v>759.08130555555556</c:v>
                </c:pt>
                <c:pt idx="1">
                  <c:v>627.50608333333332</c:v>
                </c:pt>
                <c:pt idx="2">
                  <c:v>963.42288888888891</c:v>
                </c:pt>
                <c:pt idx="3">
                  <c:v>724.90444444444449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697360"/>
        <c:axId val="235697752"/>
      </c:barChart>
      <c:catAx>
        <c:axId val="23569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97752"/>
        <c:crosses val="autoZero"/>
        <c:auto val="1"/>
        <c:lblAlgn val="ctr"/>
        <c:lblOffset val="100"/>
        <c:noMultiLvlLbl val="0"/>
      </c:catAx>
      <c:valAx>
        <c:axId val="235697752"/>
        <c:scaling>
          <c:orientation val="minMax"/>
          <c:max val="10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973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700888"/>
        <c:axId val="235701280"/>
      </c:barChart>
      <c:catAx>
        <c:axId val="23570088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5701280"/>
        <c:crosses val="autoZero"/>
        <c:auto val="1"/>
        <c:lblAlgn val="ctr"/>
        <c:lblOffset val="100"/>
        <c:tickMarkSkip val="1"/>
        <c:noMultiLvlLbl val="0"/>
      </c:catAx>
      <c:valAx>
        <c:axId val="235701280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5700888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EPA vs </a:t>
            </a:r>
            <a:r>
              <a:rPr lang="en-US" sz="1800" b="0" i="0" baseline="0" dirty="0" err="1" smtClean="0">
                <a:effectLst/>
              </a:rPr>
              <a:t>OpenMP</a:t>
            </a:r>
            <a:r>
              <a:rPr lang="en-US" sz="1800" b="0" i="0" baseline="0" dirty="0" smtClean="0">
                <a:effectLst/>
              </a:rPr>
              <a:t> </a:t>
            </a:r>
            <a:r>
              <a:rPr lang="en-US" sz="1800" b="0" i="0" baseline="0" dirty="0">
                <a:effectLst/>
              </a:rPr>
              <a:t>with 12 </a:t>
            </a:r>
            <a:r>
              <a:rPr lang="en-US" sz="1800" b="0" i="0" baseline="0" dirty="0" smtClean="0">
                <a:effectLst/>
              </a:rPr>
              <a:t>thread speedup</a:t>
            </a: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in CHEM and HADV for EBI and ROS3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'ifc-ebi-sumall-times (2)'!$T$21</c:f>
              <c:strCache>
                <c:ptCount val="1"/>
                <c:pt idx="0">
                  <c:v>EBI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'ifc-ebi-sumall-times (2)'!$U$20:$V$20</c:f>
              <c:strCache>
                <c:ptCount val="2"/>
                <c:pt idx="0">
                  <c:v>CHEM</c:v>
                </c:pt>
                <c:pt idx="1">
                  <c:v>HADV</c:v>
                </c:pt>
              </c:strCache>
            </c:strRef>
          </c:cat>
          <c:val>
            <c:numRef>
              <c:f>'ifc-ebi-sumall-times (2)'!$U$21:$V$21</c:f>
              <c:numCache>
                <c:formatCode>General</c:formatCode>
                <c:ptCount val="2"/>
                <c:pt idx="0">
                  <c:v>2.2824022188859048</c:v>
                </c:pt>
                <c:pt idx="1">
                  <c:v>1.2777549279125873</c:v>
                </c:pt>
              </c:numCache>
            </c:numRef>
          </c:val>
        </c:ser>
        <c:ser>
          <c:idx val="1"/>
          <c:order val="1"/>
          <c:tx>
            <c:strRef>
              <c:f>'ifc-ebi-sumall-times (2)'!$T$22</c:f>
              <c:strCache>
                <c:ptCount val="1"/>
                <c:pt idx="0">
                  <c:v>ROS3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'ifc-ebi-sumall-times (2)'!$U$20:$V$20</c:f>
              <c:strCache>
                <c:ptCount val="2"/>
                <c:pt idx="0">
                  <c:v>CHEM</c:v>
                </c:pt>
                <c:pt idx="1">
                  <c:v>HADV</c:v>
                </c:pt>
              </c:strCache>
            </c:strRef>
          </c:cat>
          <c:val>
            <c:numRef>
              <c:f>'ifc-ebi-sumall-times (2)'!$U$22:$V$22</c:f>
              <c:numCache>
                <c:formatCode>General</c:formatCode>
                <c:ptCount val="2"/>
                <c:pt idx="0">
                  <c:v>1.6294904648895898</c:v>
                </c:pt>
                <c:pt idx="1">
                  <c:v>1.6905420888725831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702064"/>
        <c:axId val="239686664"/>
      </c:barChart>
      <c:catAx>
        <c:axId val="23570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86664"/>
        <c:crosses val="autoZero"/>
        <c:auto val="1"/>
        <c:lblAlgn val="ctr"/>
        <c:lblOffset val="100"/>
        <c:noMultiLvlLbl val="0"/>
      </c:catAx>
      <c:valAx>
        <c:axId val="2396866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87448"/>
        <c:axId val="239687840"/>
      </c:barChart>
      <c:catAx>
        <c:axId val="23968744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687840"/>
        <c:crosses val="autoZero"/>
        <c:auto val="1"/>
        <c:lblAlgn val="ctr"/>
        <c:lblOffset val="100"/>
        <c:tickMarkSkip val="1"/>
        <c:noMultiLvlLbl val="0"/>
      </c:catAx>
      <c:valAx>
        <c:axId val="239687840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687448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'ifc-EBI-CHEM-speedups'!$L$8:$L$27</c:f>
              <c:numCache>
                <c:formatCode>General</c:formatCode>
                <c:ptCount val="20"/>
                <c:pt idx="0">
                  <c:v>2.0299999999999998</c:v>
                </c:pt>
                <c:pt idx="1">
                  <c:v>2.06</c:v>
                </c:pt>
                <c:pt idx="2">
                  <c:v>2.09</c:v>
                </c:pt>
                <c:pt idx="3">
                  <c:v>2.12</c:v>
                </c:pt>
                <c:pt idx="4">
                  <c:v>2.15</c:v>
                </c:pt>
                <c:pt idx="5">
                  <c:v>2.1800000000000002</c:v>
                </c:pt>
                <c:pt idx="6">
                  <c:v>2.21</c:v>
                </c:pt>
                <c:pt idx="7">
                  <c:v>2.2400000000000002</c:v>
                </c:pt>
                <c:pt idx="8">
                  <c:v>2.27</c:v>
                </c:pt>
                <c:pt idx="9">
                  <c:v>2.2999999999999998</c:v>
                </c:pt>
                <c:pt idx="10">
                  <c:v>2.33</c:v>
                </c:pt>
                <c:pt idx="11">
                  <c:v>2.36</c:v>
                </c:pt>
                <c:pt idx="12">
                  <c:v>2.39</c:v>
                </c:pt>
                <c:pt idx="13">
                  <c:v>2.42</c:v>
                </c:pt>
                <c:pt idx="14">
                  <c:v>2.4500000000000002</c:v>
                </c:pt>
                <c:pt idx="15">
                  <c:v>2.48</c:v>
                </c:pt>
                <c:pt idx="16">
                  <c:v>2.5099999999999998</c:v>
                </c:pt>
                <c:pt idx="17">
                  <c:v>2.54</c:v>
                </c:pt>
                <c:pt idx="18">
                  <c:v>2.57</c:v>
                </c:pt>
                <c:pt idx="19">
                  <c:v>2.6</c:v>
                </c:pt>
              </c:numCache>
            </c:numRef>
          </c:xVal>
          <c:yVal>
            <c:numRef>
              <c:f>'ifc-EBI-CHEM-speedups'!$M$8:$M$27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5.0000000000000001E-3</c:v>
                </c:pt>
                <c:pt idx="3">
                  <c:v>0.02</c:v>
                </c:pt>
                <c:pt idx="4">
                  <c:v>2.7E-2</c:v>
                </c:pt>
                <c:pt idx="5">
                  <c:v>7.6999999999999999E-2</c:v>
                </c:pt>
                <c:pt idx="6">
                  <c:v>8.6999999999999994E-2</c:v>
                </c:pt>
                <c:pt idx="7">
                  <c:v>0.114</c:v>
                </c:pt>
                <c:pt idx="8">
                  <c:v>0.13900000000000001</c:v>
                </c:pt>
                <c:pt idx="9">
                  <c:v>0.123</c:v>
                </c:pt>
                <c:pt idx="10">
                  <c:v>0.115</c:v>
                </c:pt>
                <c:pt idx="11">
                  <c:v>9.6000000000000002E-2</c:v>
                </c:pt>
                <c:pt idx="12">
                  <c:v>7.2999999999999995E-2</c:v>
                </c:pt>
                <c:pt idx="13">
                  <c:v>4.7E-2</c:v>
                </c:pt>
                <c:pt idx="14">
                  <c:v>0.03</c:v>
                </c:pt>
                <c:pt idx="15">
                  <c:v>1.9E-2</c:v>
                </c:pt>
                <c:pt idx="16">
                  <c:v>1.0999999999999999E-2</c:v>
                </c:pt>
                <c:pt idx="17">
                  <c:v>8.0000000000000002E-3</c:v>
                </c:pt>
                <c:pt idx="18">
                  <c:v>5.0000000000000001E-3</c:v>
                </c:pt>
                <c:pt idx="19">
                  <c:v>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688624"/>
        <c:axId val="239689016"/>
      </c:scatterChart>
      <c:valAx>
        <c:axId val="239688624"/>
        <c:scaling>
          <c:orientation val="minMax"/>
          <c:max val="2.6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89016"/>
        <c:crosses val="autoZero"/>
        <c:crossBetween val="midCat"/>
      </c:valAx>
      <c:valAx>
        <c:axId val="239689016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88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aseline="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89800"/>
        <c:axId val="239690192"/>
      </c:barChart>
      <c:catAx>
        <c:axId val="239689800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690192"/>
        <c:crosses val="autoZero"/>
        <c:auto val="1"/>
        <c:lblAlgn val="ctr"/>
        <c:lblOffset val="100"/>
        <c:tickMarkSkip val="1"/>
        <c:noMultiLvlLbl val="0"/>
      </c:catAx>
      <c:valAx>
        <c:axId val="239690192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689800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'ifc-EBI-HADV-speedups'!$H$7:$H$25</c:f>
              <c:numCache>
                <c:formatCode>General</c:formatCode>
                <c:ptCount val="19"/>
                <c:pt idx="0">
                  <c:v>0.65</c:v>
                </c:pt>
                <c:pt idx="1">
                  <c:v>0.8</c:v>
                </c:pt>
                <c:pt idx="2">
                  <c:v>0.95</c:v>
                </c:pt>
                <c:pt idx="3">
                  <c:v>1.1000000000000001</c:v>
                </c:pt>
                <c:pt idx="4">
                  <c:v>1.25</c:v>
                </c:pt>
                <c:pt idx="5">
                  <c:v>1.4</c:v>
                </c:pt>
                <c:pt idx="6">
                  <c:v>1.55</c:v>
                </c:pt>
                <c:pt idx="7">
                  <c:v>1.7</c:v>
                </c:pt>
                <c:pt idx="8">
                  <c:v>1.85</c:v>
                </c:pt>
                <c:pt idx="9">
                  <c:v>2</c:v>
                </c:pt>
                <c:pt idx="10">
                  <c:v>2.15</c:v>
                </c:pt>
                <c:pt idx="11">
                  <c:v>2.2999999999999998</c:v>
                </c:pt>
                <c:pt idx="12">
                  <c:v>2.4500000000000002</c:v>
                </c:pt>
                <c:pt idx="13">
                  <c:v>2.6</c:v>
                </c:pt>
                <c:pt idx="14">
                  <c:v>2.75</c:v>
                </c:pt>
                <c:pt idx="15">
                  <c:v>2.9</c:v>
                </c:pt>
                <c:pt idx="16">
                  <c:v>3.05</c:v>
                </c:pt>
                <c:pt idx="17">
                  <c:v>3.2</c:v>
                </c:pt>
                <c:pt idx="18">
                  <c:v>3.35</c:v>
                </c:pt>
              </c:numCache>
            </c:numRef>
          </c:xVal>
          <c:yVal>
            <c:numRef>
              <c:f>'ifc-EBI-HADV-speedups'!$I$7:$I$25</c:f>
              <c:numCache>
                <c:formatCode>General</c:formatCode>
                <c:ptCount val="19"/>
                <c:pt idx="0">
                  <c:v>0</c:v>
                </c:pt>
                <c:pt idx="1">
                  <c:v>4.0000000000000001E-3</c:v>
                </c:pt>
                <c:pt idx="2">
                  <c:v>1.6E-2</c:v>
                </c:pt>
                <c:pt idx="3">
                  <c:v>0.104</c:v>
                </c:pt>
                <c:pt idx="4">
                  <c:v>0.35</c:v>
                </c:pt>
                <c:pt idx="5">
                  <c:v>0.245</c:v>
                </c:pt>
                <c:pt idx="6">
                  <c:v>0.112</c:v>
                </c:pt>
                <c:pt idx="7">
                  <c:v>4.2000000000000003E-2</c:v>
                </c:pt>
                <c:pt idx="8">
                  <c:v>2.3E-2</c:v>
                </c:pt>
                <c:pt idx="9">
                  <c:v>1.2E-2</c:v>
                </c:pt>
                <c:pt idx="10">
                  <c:v>6.0000000000000001E-3</c:v>
                </c:pt>
                <c:pt idx="11">
                  <c:v>4.0000000000000001E-3</c:v>
                </c:pt>
                <c:pt idx="12">
                  <c:v>3.0000000000000001E-3</c:v>
                </c:pt>
                <c:pt idx="13">
                  <c:v>1.2999999999999999E-2</c:v>
                </c:pt>
                <c:pt idx="14">
                  <c:v>3.6999999999999998E-2</c:v>
                </c:pt>
                <c:pt idx="15">
                  <c:v>1.4999999999999999E-2</c:v>
                </c:pt>
                <c:pt idx="16">
                  <c:v>7.0000000000000001E-3</c:v>
                </c:pt>
                <c:pt idx="17">
                  <c:v>2E-3</c:v>
                </c:pt>
                <c:pt idx="1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690976"/>
        <c:axId val="239691368"/>
      </c:scatterChart>
      <c:valAx>
        <c:axId val="239690976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91368"/>
        <c:crosses val="autoZero"/>
        <c:crossBetween val="midCat"/>
      </c:valAx>
      <c:valAx>
        <c:axId val="23969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90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93328"/>
        <c:axId val="239692936"/>
      </c:barChart>
      <c:catAx>
        <c:axId val="23969332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692936"/>
        <c:crosses val="autoZero"/>
        <c:auto val="1"/>
        <c:lblAlgn val="ctr"/>
        <c:lblOffset val="100"/>
        <c:tickMarkSkip val="1"/>
        <c:noMultiLvlLbl val="0"/>
      </c:catAx>
      <c:valAx>
        <c:axId val="239692936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693328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0.30753</cdr:x>
      <cdr:y>0.78674</cdr:y>
    </cdr:from>
    <cdr:to>
      <cdr:x>0.73013</cdr:x>
      <cdr:y>0.82421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4953000"/>
          <a:ext cx="3664857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0.21862</cdr:x>
      <cdr:y>0.8804</cdr:y>
    </cdr:from>
    <cdr:to>
      <cdr:x>0.50837</cdr:x>
      <cdr:y>0.91787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5929" y="5542643"/>
          <a:ext cx="2512785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0.53033</cdr:x>
      <cdr:y>0.77522</cdr:y>
    </cdr:from>
    <cdr:to>
      <cdr:x>0.91318</cdr:x>
      <cdr:y>0.81412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99214" y="4880429"/>
          <a:ext cx="3320143" cy="24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0.22974</cdr:x>
      <cdr:y>0.78814</cdr:y>
    </cdr:from>
    <cdr:to>
      <cdr:x>0.49333</cdr:x>
      <cdr:y>0.84887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4019" y="4967243"/>
          <a:ext cx="2287780" cy="382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0.59282</cdr:x>
      <cdr:y>0.79661</cdr:y>
    </cdr:from>
    <cdr:to>
      <cdr:x>0.81846</cdr:x>
      <cdr:y>0.84605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5280" y="5020654"/>
          <a:ext cx="1958412" cy="311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0.06872</cdr:x>
      <cdr:y>0.2161</cdr:y>
    </cdr:from>
    <cdr:to>
      <cdr:x>0.25744</cdr:x>
      <cdr:y>0.29237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6425" y="1361986"/>
          <a:ext cx="1637944" cy="480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0.07179</cdr:x>
      <cdr:y>0.13559</cdr:y>
    </cdr:from>
    <cdr:to>
      <cdr:x>0.26667</cdr:x>
      <cdr:y>0.17373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3131" y="854579"/>
          <a:ext cx="1691355" cy="24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0.26769</cdr:x>
      <cdr:y>0.79096</cdr:y>
    </cdr:from>
    <cdr:to>
      <cdr:x>0.94256</cdr:x>
      <cdr:y>0.8404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23388" y="4985047"/>
          <a:ext cx="5857430" cy="311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20" y="0"/>
            <a:ext cx="4029282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9643"/>
            <a:ext cx="4029282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20" y="6659643"/>
            <a:ext cx="4029282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1D35E6BD-EF0B-4128-9AE5-E4E70A771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9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5" y="2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48C0-69C9-4C4F-AA6F-2FC9D4674D7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8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5" y="665844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6384-F38A-490C-90BA-ADB21E49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2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6CEBB-A126-412F-AF27-4BC817910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3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AE36-EC37-49AA-82FF-B68B0DD17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E6164-7DFC-4D92-9D2F-5022545BA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1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77724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8229600" cy="533400"/>
          </a:xfrm>
        </p:spPr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6C338-EF17-4B37-B9D5-B31F37117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Copyright </a:t>
            </a:r>
            <a:r>
              <a:rPr lang="en-US" altLang="en-US" dirty="0" err="1" smtClean="0"/>
              <a:t>HiPERiSM</a:t>
            </a:r>
            <a:r>
              <a:rPr lang="en-US" altLang="en-US" dirty="0" smtClean="0"/>
              <a:t> Consulting, LLC, 2019  		http://www.hiperism.com</a:t>
            </a:r>
            <a:r>
              <a:rPr lang="en-US" altLang="en-US" b="0" dirty="0" smtClean="0">
                <a:latin typeface="Times New Roman" panose="02020603050405020304" pitchFamily="18" charset="0"/>
              </a:rPr>
              <a:t>    	</a:t>
            </a:r>
          </a:p>
          <a:p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6226-B448-46FD-8947-4AC55E14DB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9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436FB-1D6B-4116-8F3E-90A44FB1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4899-7AAC-48FC-9E06-BE2F44280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F550-CC6D-4AAA-82FD-0F523CD95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5B8D9-495C-4D6D-8726-329413F7C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4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1DAA8-4540-48E9-A5F3-A21D46017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8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CCFF-2290-4C49-A97F-955517A76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3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41DDE-2569-4426-B5FB-AAABBDE0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86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A7158-C3AE-4D8D-BE2F-29486DB8D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pPr algn="l"/>
            <a:r>
              <a:rPr lang="en-US" altLang="en-US" dirty="0" smtClean="0"/>
              <a:t>Copyright </a:t>
            </a:r>
            <a:r>
              <a:rPr lang="en-US" altLang="en-US" dirty="0" err="1" smtClean="0"/>
              <a:t>HiPERiSM</a:t>
            </a:r>
            <a:r>
              <a:rPr lang="en-US" altLang="en-US" dirty="0" smtClean="0"/>
              <a:t> Consulting, LLC, 2019  		http://www.hiperism.com</a:t>
            </a:r>
            <a:r>
              <a:rPr lang="en-US" altLang="en-US" b="0" dirty="0" smtClean="0">
                <a:latin typeface="Times New Roman" panose="02020603050405020304" pitchFamily="18" charset="0"/>
              </a:rPr>
              <a:t>    	</a:t>
            </a:r>
          </a:p>
          <a:p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696226-B448-46FD-8947-4AC55E14DBE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6350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per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52600"/>
            <a:ext cx="6096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radien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0600"/>
            <a:ext cx="6096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6553200" cy="2057400"/>
          </a:xfrm>
        </p:spPr>
        <p:txBody>
          <a:bodyPr anchor="ctr"/>
          <a:lstStyle/>
          <a:p>
            <a:r>
              <a:rPr lang="en-US" altLang="en-US" sz="4000" b="1" dirty="0"/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7696200" cy="2895600"/>
          </a:xfrm>
        </p:spPr>
        <p:txBody>
          <a:bodyPr/>
          <a:lstStyle/>
          <a:p>
            <a:endParaRPr lang="en-US" altLang="en-US" sz="2800" dirty="0"/>
          </a:p>
          <a:p>
            <a:endParaRPr lang="en-US" altLang="en-US" dirty="0"/>
          </a:p>
          <a:p>
            <a:endParaRPr lang="en-US" altLang="en-US" sz="3200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81000" y="381001"/>
            <a:ext cx="75438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CMAQ 5.3 Parallel Performance for</a:t>
            </a:r>
          </a:p>
          <a:p>
            <a:pPr algn="ctr"/>
            <a:r>
              <a:rPr lang="en-US" sz="3200" i="1" dirty="0" smtClean="0"/>
              <a:t>Q4 in 2016</a:t>
            </a:r>
            <a:endParaRPr lang="en-US" altLang="en-US" sz="1200" b="1" i="1" dirty="0">
              <a:latin typeface="Arial" panose="020B0604020202020204" pitchFamily="34" charset="0"/>
            </a:endParaRPr>
          </a:p>
          <a:p>
            <a:pPr algn="ctr"/>
            <a:endParaRPr lang="en-US" altLang="en-US" sz="1200" b="1" dirty="0">
              <a:latin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+mj-lt"/>
              </a:rPr>
              <a:t>George </a:t>
            </a:r>
            <a:r>
              <a:rPr lang="en-US" sz="2200" b="1" dirty="0" err="1" smtClean="0">
                <a:latin typeface="+mj-lt"/>
              </a:rPr>
              <a:t>Delic</a:t>
            </a:r>
            <a:r>
              <a:rPr lang="en-US" sz="2200" dirty="0">
                <a:latin typeface="+mj-lt"/>
              </a:rPr>
              <a:t>,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HiPERiSM</a:t>
            </a:r>
            <a:r>
              <a:rPr lang="en-US" sz="2200" dirty="0">
                <a:latin typeface="+mj-lt"/>
              </a:rPr>
              <a:t> Consulting, LLC, P.O. Box 569, Chapel Hill, NC 27514, </a:t>
            </a:r>
            <a:r>
              <a:rPr lang="en-US" sz="2200" dirty="0" smtClean="0">
                <a:latin typeface="+mj-lt"/>
              </a:rPr>
              <a:t>USA</a:t>
            </a:r>
          </a:p>
          <a:p>
            <a:pPr algn="ctr"/>
            <a:endParaRPr lang="en-US" sz="2200" dirty="0" smtClean="0">
              <a:latin typeface="+mj-lt"/>
            </a:endParaRPr>
          </a:p>
          <a:p>
            <a:endParaRPr lang="en-US" sz="2200" b="1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Acknowledgements:</a:t>
            </a:r>
            <a:endParaRPr lang="en-US" sz="2200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 </a:t>
            </a: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The author gratefully acknowledges help </a:t>
            </a:r>
            <a:r>
              <a:rPr lang="en-US" sz="2200" dirty="0" smtClean="0">
                <a:latin typeface="+mj-lt"/>
              </a:rPr>
              <a:t>from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Kristen </a:t>
            </a:r>
            <a:r>
              <a:rPr lang="en-US" sz="2200" dirty="0">
                <a:latin typeface="+mj-lt"/>
              </a:rPr>
              <a:t>Foley (U.S. EPA), </a:t>
            </a:r>
            <a:endParaRPr lang="en-US" sz="22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Ed </a:t>
            </a:r>
            <a:r>
              <a:rPr lang="en-US" sz="2200" dirty="0">
                <a:latin typeface="+mj-lt"/>
              </a:rPr>
              <a:t>Anderson (GDIT), </a:t>
            </a:r>
            <a:r>
              <a:rPr lang="en-US" sz="2200" dirty="0" smtClean="0">
                <a:latin typeface="+mj-lt"/>
              </a:rPr>
              <a:t>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Elizabeth </a:t>
            </a:r>
            <a:r>
              <a:rPr lang="en-US" sz="2200" dirty="0">
                <a:latin typeface="+mj-lt"/>
              </a:rPr>
              <a:t>Adams (</a:t>
            </a:r>
            <a:r>
              <a:rPr lang="en-US" sz="2200" dirty="0" smtClean="0">
                <a:latin typeface="+mj-lt"/>
              </a:rPr>
              <a:t>UNC)</a:t>
            </a:r>
          </a:p>
          <a:p>
            <a:r>
              <a:rPr lang="en-US" sz="2200" dirty="0" smtClean="0">
                <a:latin typeface="+mj-lt"/>
              </a:rPr>
              <a:t>in </a:t>
            </a:r>
            <a:r>
              <a:rPr lang="en-US" sz="2200" dirty="0">
                <a:latin typeface="+mj-lt"/>
              </a:rPr>
              <a:t>providing model data and resolving implementation issues</a:t>
            </a:r>
            <a:endParaRPr lang="en-US" altLang="en-US" sz="2200" b="1" dirty="0" smtClean="0">
              <a:latin typeface="+mj-lt"/>
            </a:endParaRPr>
          </a:p>
          <a:p>
            <a:pPr algn="ctr"/>
            <a:endParaRPr lang="en-US" altLang="en-US" sz="3200" b="1" dirty="0">
              <a:latin typeface="Arial" panose="020B0604020202020204" pitchFamily="34" charset="0"/>
            </a:endParaRPr>
          </a:p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7"/>
    </mc:Choice>
    <mc:Fallback xmlns="">
      <p:transition spd="slow" advTm="550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5553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HADV speedup in ROS3: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</a:t>
            </a:r>
            <a:r>
              <a:rPr lang="en-US" altLang="en-US" sz="1800" dirty="0"/>
              <a:t>Speedup</a:t>
            </a:r>
            <a:r>
              <a:rPr lang="en-US" sz="1800" dirty="0"/>
              <a:t> for 30355 calls in </a:t>
            </a:r>
            <a:r>
              <a:rPr lang="en-US" sz="1800" dirty="0" smtClean="0"/>
              <a:t>Q4 of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25% of calls have a speedup between 1.0 and 1.3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71% of calls have a speedup between 1.3 and 4.6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6434664"/>
              </p:ext>
            </p:extLst>
          </p:nvPr>
        </p:nvGraphicFramePr>
        <p:xfrm>
          <a:off x="1239467" y="2603142"/>
          <a:ext cx="6665065" cy="43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35845"/>
              </p:ext>
            </p:extLst>
          </p:nvPr>
        </p:nvGraphicFramePr>
        <p:xfrm>
          <a:off x="609599" y="1752601"/>
          <a:ext cx="769620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65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Average speedup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in CMAQ 5.3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001000" cy="4495800"/>
          </a:xfrm>
        </p:spPr>
        <p:txBody>
          <a:bodyPr/>
          <a:lstStyle/>
          <a:p>
            <a:pPr lvl="0"/>
            <a:r>
              <a:rPr lang="en-US" sz="2800" dirty="0" err="1"/>
              <a:t>FSparse</a:t>
            </a:r>
            <a:r>
              <a:rPr lang="en-US" sz="2800" dirty="0"/>
              <a:t> </a:t>
            </a:r>
            <a:r>
              <a:rPr lang="en-US" sz="2800" dirty="0" err="1"/>
              <a:t>OpenMP</a:t>
            </a:r>
            <a:r>
              <a:rPr lang="en-US" sz="2800" dirty="0"/>
              <a:t> speedup over the U.S. EPA version of CMAQ is in the </a:t>
            </a:r>
            <a:r>
              <a:rPr lang="en-US" sz="2800" dirty="0" smtClean="0"/>
              <a:t>range</a:t>
            </a:r>
          </a:p>
          <a:p>
            <a:pPr lvl="1"/>
            <a:r>
              <a:rPr lang="en-US" sz="2400" dirty="0" smtClean="0"/>
              <a:t>1.21 </a:t>
            </a:r>
            <a:r>
              <a:rPr lang="en-US" sz="2400" dirty="0"/>
              <a:t>(</a:t>
            </a:r>
            <a:r>
              <a:rPr lang="en-US" sz="2400" dirty="0" smtClean="0"/>
              <a:t>EBI)</a:t>
            </a:r>
          </a:p>
          <a:p>
            <a:pPr lvl="1"/>
            <a:r>
              <a:rPr lang="en-US" sz="2400" dirty="0" smtClean="0"/>
              <a:t>1.33 </a:t>
            </a:r>
            <a:r>
              <a:rPr lang="en-US" sz="2400" dirty="0"/>
              <a:t>(ROS3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800" dirty="0" smtClean="0"/>
              <a:t>For CHEM process </a:t>
            </a:r>
            <a:r>
              <a:rPr lang="en-US" sz="2800" dirty="0"/>
              <a:t>the range </a:t>
            </a:r>
            <a:r>
              <a:rPr lang="en-US" sz="2800" dirty="0" smtClean="0"/>
              <a:t>is 1.5 </a:t>
            </a:r>
            <a:r>
              <a:rPr lang="en-US" sz="2800" dirty="0" smtClean="0"/>
              <a:t>to 2.6</a:t>
            </a:r>
            <a:endParaRPr lang="en-US" sz="2800" dirty="0"/>
          </a:p>
          <a:p>
            <a:pPr lvl="0"/>
            <a:r>
              <a:rPr lang="en-US" sz="2800" dirty="0" smtClean="0"/>
              <a:t>For HADV </a:t>
            </a:r>
            <a:r>
              <a:rPr lang="en-US" sz="2800" dirty="0" smtClean="0"/>
              <a:t>process </a:t>
            </a:r>
            <a:r>
              <a:rPr lang="en-US" sz="2800" dirty="0" smtClean="0"/>
              <a:t>the </a:t>
            </a:r>
            <a:r>
              <a:rPr lang="en-US" sz="2800" dirty="0"/>
              <a:t>range </a:t>
            </a:r>
            <a:r>
              <a:rPr lang="en-US" sz="2800" dirty="0" smtClean="0"/>
              <a:t>is 0.55 </a:t>
            </a:r>
            <a:r>
              <a:rPr lang="en-US" sz="2800" dirty="0" smtClean="0"/>
              <a:t>to 4.6</a:t>
            </a:r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13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0"/>
    </mc:Choice>
    <mc:Fallback xmlns="">
      <p:transition spd="slow" advTm="498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9144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Comparing runtime performance for CMAQ 5.3 in the </a:t>
            </a:r>
            <a:r>
              <a:rPr lang="en-US" sz="2400" dirty="0" err="1"/>
              <a:t>OpenMP</a:t>
            </a:r>
            <a:r>
              <a:rPr lang="en-US" sz="2400" dirty="0"/>
              <a:t> </a:t>
            </a:r>
            <a:r>
              <a:rPr lang="en-US" sz="2400" dirty="0" smtClean="0"/>
              <a:t>thread parallel </a:t>
            </a:r>
            <a:r>
              <a:rPr lang="en-US" sz="2400" dirty="0"/>
              <a:t>version with the U.S. EPA release </a:t>
            </a:r>
            <a:r>
              <a:rPr lang="en-US" sz="2400" dirty="0" smtClean="0"/>
              <a:t>for a 92-day simulation showed:</a:t>
            </a:r>
            <a:endParaRPr lang="en-US" sz="2400" dirty="0"/>
          </a:p>
          <a:p>
            <a:pPr lvl="0"/>
            <a:r>
              <a:rPr lang="en-US" sz="2400" dirty="0"/>
              <a:t>Thread </a:t>
            </a:r>
            <a:r>
              <a:rPr lang="en-US" sz="2400" dirty="0" smtClean="0"/>
              <a:t>speedup</a:t>
            </a:r>
          </a:p>
          <a:p>
            <a:pPr lvl="1"/>
            <a:r>
              <a:rPr lang="en-US" sz="2000" dirty="0" smtClean="0"/>
              <a:t>1.33 (ROS3), 1.21 (EBI)</a:t>
            </a:r>
            <a:endParaRPr lang="en-US" sz="2000" dirty="0"/>
          </a:p>
          <a:p>
            <a:pPr lvl="0"/>
            <a:r>
              <a:rPr lang="en-US" sz="2400" dirty="0" smtClean="0"/>
              <a:t>Wall clock times (in hours)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alt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56253"/>
              </p:ext>
            </p:extLst>
          </p:nvPr>
        </p:nvGraphicFramePr>
        <p:xfrm>
          <a:off x="304800" y="3809999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714500"/>
                <a:gridCol w="1828800"/>
                <a:gridCol w="2286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FSparse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OpenMP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JSparse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(Legacy)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Rosenbrock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-238 (10 days)</a:t>
                      </a:r>
                      <a:endParaRPr lang="en-US" sz="22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EBI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627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-132 (5.5 days)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2286000" y="4572000"/>
            <a:ext cx="16002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725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5410200"/>
            <a:ext cx="1752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759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62"/>
    </mc:Choice>
    <mc:Fallback xmlns="">
      <p:transition spd="slow" advTm="685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Ongoing &amp; future </a:t>
            </a:r>
            <a:r>
              <a:rPr lang="en-US" altLang="en-US" sz="2800" b="1" dirty="0">
                <a:solidFill>
                  <a:schemeClr val="accent2"/>
                </a:solidFill>
              </a:rPr>
              <a:t>w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ork on upgraded cluster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r>
              <a:rPr lang="en-US" alt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su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pprts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24 MPI processes, 12 threads each)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/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001000" cy="480059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dirty="0" smtClean="0">
                <a:solidFill>
                  <a:schemeClr val="accent6"/>
                </a:solidFill>
              </a:rPr>
              <a:t>Ongoing </a:t>
            </a:r>
            <a:r>
              <a:rPr lang="en-US" sz="2800" b="1" dirty="0" smtClean="0">
                <a:solidFill>
                  <a:schemeClr val="accent6"/>
                </a:solidFill>
              </a:rPr>
              <a:t>work: </a:t>
            </a:r>
            <a:r>
              <a:rPr lang="en-US" sz="2800" dirty="0" smtClean="0"/>
              <a:t>completion of CY2016 (376 day) simulation with EBI</a:t>
            </a:r>
            <a:r>
              <a:rPr lang="en-US" sz="2800" dirty="0" smtClean="0"/>
              <a:t>, ROS3 and GEAR CTM solvers on CONUS 12km domain</a:t>
            </a:r>
          </a:p>
          <a:p>
            <a:pPr marL="0" lv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6"/>
                </a:solidFill>
              </a:rPr>
              <a:t>Future work</a:t>
            </a:r>
            <a:r>
              <a:rPr lang="en-US" sz="2800" dirty="0" smtClean="0">
                <a:solidFill>
                  <a:schemeClr val="accent6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any </a:t>
            </a:r>
            <a:r>
              <a:rPr lang="en-US" sz="2800" dirty="0">
                <a:solidFill>
                  <a:srgbClr val="FF0000"/>
                </a:solidFill>
              </a:rPr>
              <a:t>offers of </a:t>
            </a:r>
            <a:r>
              <a:rPr lang="en-US" sz="2800" dirty="0" smtClean="0">
                <a:solidFill>
                  <a:srgbClr val="FF0000"/>
                </a:solidFill>
              </a:rPr>
              <a:t>CMAQ input data </a:t>
            </a:r>
            <a:r>
              <a:rPr lang="en-US" sz="2800" dirty="0">
                <a:solidFill>
                  <a:srgbClr val="FF0000"/>
                </a:solidFill>
              </a:rPr>
              <a:t>for 4km </a:t>
            </a:r>
            <a:r>
              <a:rPr lang="en-US" sz="2800" dirty="0" smtClean="0">
                <a:solidFill>
                  <a:srgbClr val="FF0000"/>
                </a:solidFill>
              </a:rPr>
              <a:t>domains would be appreciated to include:</a:t>
            </a:r>
            <a:endParaRPr lang="en-US" sz="2800" dirty="0"/>
          </a:p>
          <a:p>
            <a:pPr lvl="1"/>
            <a:r>
              <a:rPr lang="en-US" sz="2400" dirty="0" smtClean="0"/>
              <a:t>Emissions, Met &amp; all CMAQ input files</a:t>
            </a:r>
          </a:p>
          <a:p>
            <a:pPr lvl="1"/>
            <a:r>
              <a:rPr lang="en-US" sz="2400" dirty="0" smtClean="0"/>
              <a:t>As many species &amp; reactions as possible</a:t>
            </a:r>
          </a:p>
          <a:p>
            <a:pPr lvl="1"/>
            <a:r>
              <a:rPr lang="en-US" sz="2400" dirty="0"/>
              <a:t>Longest simulation period </a:t>
            </a:r>
            <a:r>
              <a:rPr lang="en-US" sz="2400" dirty="0" smtClean="0"/>
              <a:t>available</a:t>
            </a:r>
            <a:endParaRPr lang="en-US" sz="2400" dirty="0"/>
          </a:p>
          <a:p>
            <a:pPr marL="365760" lvl="1" indent="0">
              <a:buNone/>
            </a:pPr>
            <a:endParaRPr lang="en-US" sz="2000" dirty="0" smtClean="0"/>
          </a:p>
          <a:p>
            <a:pPr marL="1600200" lvl="1" indent="0">
              <a:spcBef>
                <a:spcPts val="14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sz="3600" b="1" dirty="0" smtClean="0">
                <a:solidFill>
                  <a:schemeClr val="accent2"/>
                </a:solidFill>
              </a:rPr>
              <a:t>Thank you!</a:t>
            </a:r>
            <a:endParaRPr lang="en-U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0"/>
    </mc:Choice>
    <mc:Fallback xmlns="">
      <p:transition spd="slow" advTm="498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914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</a:rPr>
              <a:t>2016 episode and resources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800600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Chemistry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cb6r3_ae7_aq </a:t>
            </a:r>
            <a:r>
              <a:rPr lang="en-US" sz="2400" dirty="0" smtClean="0"/>
              <a:t>mechanism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147 active species and 329 reactions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day/night Jacobian has 1400/1348 non-zeros</a:t>
            </a:r>
            <a:endParaRPr lang="en-US" altLang="en-US" sz="2400" dirty="0" smtClean="0"/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Date range Q4CY2016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2016-10-01 to 2016-03-31 (92 days)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Domain is 299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 smtClean="0"/>
              <a:t>459 CONUS on a </a:t>
            </a:r>
            <a:r>
              <a:rPr lang="en-US" sz="2800" dirty="0"/>
              <a:t>12 Km </a:t>
            </a:r>
            <a:r>
              <a:rPr lang="en-US" sz="2800" dirty="0" smtClean="0"/>
              <a:t>grid, 35 </a:t>
            </a:r>
            <a:r>
              <a:rPr lang="en-US" sz="2800" dirty="0"/>
              <a:t>vertical layers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4.8 million grid cells</a:t>
            </a:r>
            <a:r>
              <a:rPr lang="en-US" sz="2800" dirty="0" smtClean="0"/>
              <a:t>)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Run with 16 MPI processes on 212-core heterogeneous cluster with 13 nodes</a:t>
            </a:r>
          </a:p>
        </p:txBody>
      </p:sp>
    </p:spTree>
    <p:extLst>
      <p:ext uri="{BB962C8B-B14F-4D97-AF65-F5344CB8AC3E}">
        <p14:creationId xmlns:p14="http://schemas.microsoft.com/office/powerpoint/2010/main" val="38952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09"/>
    </mc:Choice>
    <mc:Fallback xmlns="">
      <p:transition spd="slow" advTm="885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Two CMAQ 5.3 versions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001000" cy="4495800"/>
          </a:xfrm>
        </p:spPr>
        <p:txBody>
          <a:bodyPr/>
          <a:lstStyle/>
          <a:p>
            <a:r>
              <a:rPr lang="en-US" sz="3000" dirty="0" err="1" smtClean="0"/>
              <a:t>JSparse</a:t>
            </a:r>
            <a:r>
              <a:rPr lang="en-US" sz="3000" dirty="0" smtClean="0"/>
              <a:t> is the standard U.S. EPA release</a:t>
            </a:r>
          </a:p>
          <a:p>
            <a:r>
              <a:rPr lang="en-US" sz="3000" dirty="0" err="1" smtClean="0"/>
              <a:t>FSparse</a:t>
            </a:r>
            <a:r>
              <a:rPr lang="en-US" sz="3000" dirty="0" smtClean="0"/>
              <a:t> is the thread parallel version with </a:t>
            </a:r>
            <a:r>
              <a:rPr lang="en-US" sz="3000" dirty="0" err="1" smtClean="0"/>
              <a:t>OpenMP</a:t>
            </a:r>
            <a:r>
              <a:rPr lang="en-US" sz="3000" dirty="0" smtClean="0"/>
              <a:t> modifications to:</a:t>
            </a:r>
          </a:p>
          <a:p>
            <a:pPr lvl="1"/>
            <a:r>
              <a:rPr lang="en-US" sz="2600" dirty="0" smtClean="0"/>
              <a:t>Chemistry Transport Model (CTM)</a:t>
            </a:r>
          </a:p>
          <a:p>
            <a:pPr lvl="1"/>
            <a:r>
              <a:rPr lang="en-US" sz="2600" dirty="0" smtClean="0"/>
              <a:t>Horizontal Advection Module (HADV)</a:t>
            </a:r>
          </a:p>
          <a:p>
            <a:pPr marL="457200" lvl="1" indent="0">
              <a:buNone/>
            </a:pPr>
            <a:r>
              <a:rPr lang="en-US" sz="2600" dirty="0" smtClean="0"/>
              <a:t>16 MPI processes and 12 threads each 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This report is an extension of what was published in </a:t>
            </a:r>
            <a:r>
              <a:rPr lang="en-US" sz="2200" i="1" dirty="0">
                <a:solidFill>
                  <a:srgbClr val="FF0000"/>
                </a:solidFill>
              </a:rPr>
              <a:t>Modern Environmental Science and Engineering</a:t>
            </a:r>
            <a:r>
              <a:rPr lang="en-US" sz="2200" dirty="0">
                <a:solidFill>
                  <a:srgbClr val="FF0000"/>
                </a:solidFill>
              </a:rPr>
              <a:t>, Vol. 5, Nr.9, 2019, pp. 775-791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"/>
    </mc:Choice>
    <mc:Fallback xmlns="">
      <p:transition spd="slow" advTm="30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92-day performance (Q4CY2016)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r>
              <a:rPr lang="en-US" sz="1800" dirty="0"/>
              <a:t>Parallel thread speedup over the standard U.S. EPA </a:t>
            </a:r>
            <a:r>
              <a:rPr lang="en-US" sz="1800" dirty="0" smtClean="0"/>
              <a:t>model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5363486"/>
            <a:ext cx="7924800" cy="879654"/>
          </a:xfrm>
        </p:spPr>
        <p:txBody>
          <a:bodyPr/>
          <a:lstStyle/>
          <a:p>
            <a:pPr marL="0" indent="0" algn="ctr">
              <a:buNone/>
            </a:pPr>
            <a:r>
              <a:rPr lang="en-US" sz="1700" dirty="0" smtClean="0"/>
              <a:t>U.S. EPA (</a:t>
            </a:r>
            <a:r>
              <a:rPr lang="en-US" sz="1700" dirty="0" err="1" smtClean="0"/>
              <a:t>JSparse</a:t>
            </a:r>
            <a:r>
              <a:rPr lang="en-US" sz="1700" dirty="0" smtClean="0"/>
              <a:t>) and </a:t>
            </a:r>
            <a:r>
              <a:rPr lang="en-US" sz="1700" dirty="0" err="1" smtClean="0"/>
              <a:t>OpenMP</a:t>
            </a:r>
            <a:r>
              <a:rPr lang="en-US" sz="1700" dirty="0" smtClean="0"/>
              <a:t> (</a:t>
            </a:r>
            <a:r>
              <a:rPr lang="en-US" sz="1700" dirty="0" err="1" smtClean="0"/>
              <a:t>FSparse</a:t>
            </a:r>
            <a:r>
              <a:rPr lang="en-US" sz="1700" dirty="0" smtClean="0"/>
              <a:t> 12 thread) versions showing speedup over EPA </a:t>
            </a:r>
            <a:r>
              <a:rPr lang="en-US" sz="1700" dirty="0" smtClean="0"/>
              <a:t>as </a:t>
            </a:r>
            <a:r>
              <a:rPr lang="en-US" sz="1700" dirty="0" smtClean="0"/>
              <a:t>1.21 (EBI) and 1.33 (ROS3) for total wall clock time </a:t>
            </a:r>
            <a:r>
              <a:rPr lang="en-US" sz="1700" dirty="0" smtClean="0"/>
              <a:t>(hours)</a:t>
            </a:r>
            <a:endParaRPr lang="en-US" sz="17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59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369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0972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109720" y="36452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8015"/>
              </p:ext>
            </p:extLst>
          </p:nvPr>
        </p:nvGraphicFramePr>
        <p:xfrm>
          <a:off x="609599" y="1219199"/>
          <a:ext cx="3352801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55513"/>
              </p:ext>
            </p:extLst>
          </p:nvPr>
        </p:nvGraphicFramePr>
        <p:xfrm>
          <a:off x="4190999" y="1219198"/>
          <a:ext cx="3962401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6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"/>
    </mc:Choice>
    <mc:Fallback xmlns="">
      <p:transition spd="slow" advTm="16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1142999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2800" b="1" dirty="0" smtClean="0">
                <a:solidFill>
                  <a:schemeClr val="accent2"/>
                </a:solidFill>
              </a:rPr>
              <a:t>EPA CMAQ 5.3 92-day run (Q4CY2016)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4849186"/>
              </p:ext>
            </p:extLst>
          </p:nvPr>
        </p:nvGraphicFramePr>
        <p:xfrm>
          <a:off x="3572373" y="3990978"/>
          <a:ext cx="799602" cy="52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1975" y="1162051"/>
            <a:ext cx="9209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61975" y="3248026"/>
            <a:ext cx="9209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4677857"/>
              </p:ext>
            </p:extLst>
          </p:nvPr>
        </p:nvGraphicFramePr>
        <p:xfrm>
          <a:off x="304800" y="1219199"/>
          <a:ext cx="74676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97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"/>
    </mc:Choice>
    <mc:Fallback xmlns="">
      <p:transition spd="slow" advTm="16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How does the speedup vary over 30355 calls?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001000" cy="4495800"/>
          </a:xfrm>
        </p:spPr>
        <p:txBody>
          <a:bodyPr/>
          <a:lstStyle/>
          <a:p>
            <a:r>
              <a:rPr lang="en-US" sz="3000" dirty="0" smtClean="0"/>
              <a:t>Look at the Probability Density Functional(*) in the thread parallel version with </a:t>
            </a:r>
            <a:r>
              <a:rPr lang="en-US" sz="3000" dirty="0" err="1" smtClean="0"/>
              <a:t>OpenMP</a:t>
            </a:r>
            <a:r>
              <a:rPr lang="en-US" sz="3000" dirty="0" smtClean="0"/>
              <a:t> for</a:t>
            </a:r>
          </a:p>
          <a:p>
            <a:pPr lvl="1"/>
            <a:r>
              <a:rPr lang="en-US" sz="2600" dirty="0" smtClean="0"/>
              <a:t>Chemistry Transport Model (CTM)</a:t>
            </a:r>
          </a:p>
          <a:p>
            <a:pPr lvl="1"/>
            <a:r>
              <a:rPr lang="en-US" sz="2600" dirty="0" smtClean="0"/>
              <a:t>Horizontal Advection Module (HADV)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(*) Histogram of speed-up ranges in bins</a:t>
            </a:r>
          </a:p>
        </p:txBody>
      </p:sp>
    </p:spTree>
    <p:extLst>
      <p:ext uri="{BB962C8B-B14F-4D97-AF65-F5344CB8AC3E}">
        <p14:creationId xmlns:p14="http://schemas.microsoft.com/office/powerpoint/2010/main" val="37519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"/>
    </mc:Choice>
    <mc:Fallback xmlns="">
      <p:transition spd="slow" advTm="30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5553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CHEM speedup in EBI: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Speedup</a:t>
            </a:r>
            <a:r>
              <a:rPr lang="en-US" sz="1800" dirty="0" smtClean="0"/>
              <a:t> for 30355 calls in Q4 of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47% of calls have a speedup between 2 and 2.3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41% of all calls have a speedup between 2.3 and 2.6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239467" y="2603142"/>
          <a:ext cx="6665065" cy="43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95089"/>
              </p:ext>
            </p:extLst>
          </p:nvPr>
        </p:nvGraphicFramePr>
        <p:xfrm>
          <a:off x="838199" y="1828799"/>
          <a:ext cx="6781801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6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5553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HADV speedup in EBI: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</a:t>
            </a:r>
            <a:r>
              <a:rPr lang="en-US" altLang="en-US" sz="1800" dirty="0"/>
              <a:t>Speedup</a:t>
            </a:r>
            <a:r>
              <a:rPr lang="en-US" sz="1800" dirty="0"/>
              <a:t> for 30355 calls in </a:t>
            </a:r>
            <a:r>
              <a:rPr lang="en-US" sz="1800" dirty="0" smtClean="0"/>
              <a:t>Q4 of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threads.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70% of calls have a speedup between 1.1 and 1.4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28% of calls have a speedup between 1.4 and 3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239467" y="2603142"/>
          <a:ext cx="6665065" cy="43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533399" y="1828801"/>
          <a:ext cx="75438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70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2022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5553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CHEM speedup in ROS3: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Speedup</a:t>
            </a:r>
            <a:r>
              <a:rPr lang="en-US" sz="1800" dirty="0" smtClean="0"/>
              <a:t> for </a:t>
            </a:r>
            <a:r>
              <a:rPr lang="en-US" sz="1800" dirty="0"/>
              <a:t>30355 </a:t>
            </a:r>
            <a:r>
              <a:rPr lang="en-US" sz="1800" dirty="0" smtClean="0"/>
              <a:t>calls in Q4 of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58% of calls have a speedup between 1.5 and 1.65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41% of all calls have a speedup between 1.65 and 1.8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239467" y="2603142"/>
          <a:ext cx="6665065" cy="43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37201"/>
              </p:ext>
            </p:extLst>
          </p:nvPr>
        </p:nvGraphicFramePr>
        <p:xfrm>
          <a:off x="609599" y="1905001"/>
          <a:ext cx="7696201" cy="429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1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7629</TotalTime>
  <Words>591</Words>
  <Application>Microsoft Office PowerPoint</Application>
  <PresentationFormat>On-screen Show (4:3)</PresentationFormat>
  <Paragraphs>138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Default Design</vt:lpstr>
      <vt:lpstr> </vt:lpstr>
      <vt:lpstr>2016 episode and resources</vt:lpstr>
      <vt:lpstr>Two CMAQ 5.3 versions </vt:lpstr>
      <vt:lpstr>92-day performance (Q4CY2016) Parallel thread speedup over the standard U.S. EPA model</vt:lpstr>
      <vt:lpstr> EPA CMAQ 5.3 92-day run (Q4CY2016) </vt:lpstr>
      <vt:lpstr>How does the speedup vary over 30355 calls? </vt:lpstr>
      <vt:lpstr>CHEM speedup in EBI: FSparse vs JSparse  Speedup for 30355 calls in Q4 of 2016 with 12 OpenMP threads 47% of calls have a speedup between 2 and 2.3 41% of all calls have a speedup between 2.3 and 2.6</vt:lpstr>
      <vt:lpstr>HADV speedup in EBI: FSparse vs JSparse  Speedup for 30355 calls in Q4 of 2016 with 12 OpenMP threads. 70% of calls have a speedup between 1.1 and 1.4 28% of calls have a speedup between 1.4 and 3</vt:lpstr>
      <vt:lpstr>CHEM speedup in ROS3: FSparse vs JSparse  Speedup for 30355 calls in Q4 of 2016 with 12 OpenMP threads 58% of calls have a speedup between 1.5 and 1.65 41% of all calls have a speedup between 1.65 and 1.8</vt:lpstr>
      <vt:lpstr>HADV speedup in ROS3: FSparse vs JSparse  Speedup for 30355 calls in Q4 of 2016 with 12 OpenMP threads 25% of calls have a speedup between 1.0 and 1.3 71% of calls have a speedup between 1.3 and 4.6</vt:lpstr>
      <vt:lpstr>Average speedup in CMAQ 5.3 </vt:lpstr>
      <vt:lpstr>Conclusions</vt:lpstr>
      <vt:lpstr>Ongoing &amp; future work on upgraded cluster (supprts 24 MPI processes, 12 threads each) </vt:lpstr>
    </vt:vector>
  </TitlesOfParts>
  <Company>HiPERiSM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HiPERiSM Consulting, LLC</dc:title>
  <dc:creator>George Delic</dc:creator>
  <cp:lastModifiedBy>george</cp:lastModifiedBy>
  <cp:revision>1205</cp:revision>
  <cp:lastPrinted>2020-10-05T16:21:12Z</cp:lastPrinted>
  <dcterms:created xsi:type="dcterms:W3CDTF">1999-02-28T01:11:14Z</dcterms:created>
  <dcterms:modified xsi:type="dcterms:W3CDTF">2022-10-18T21:09:13Z</dcterms:modified>
</cp:coreProperties>
</file>