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27" r:id="rId2"/>
    <p:sldId id="328" r:id="rId3"/>
    <p:sldId id="329" r:id="rId4"/>
    <p:sldId id="330" r:id="rId5"/>
    <p:sldId id="331" r:id="rId6"/>
    <p:sldId id="332" r:id="rId7"/>
    <p:sldId id="337" r:id="rId8"/>
    <p:sldId id="338" r:id="rId9"/>
    <p:sldId id="339" r:id="rId10"/>
    <p:sldId id="340" r:id="rId11"/>
    <p:sldId id="341" r:id="rId12"/>
    <p:sldId id="342" r:id="rId13"/>
    <p:sldId id="33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451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20A99-D4BB-498F-83B9-1F7A7C0E3C9D}" type="datetimeFigureOut">
              <a:rPr lang="en-US" smtClean="0"/>
              <a:t>2022-10-15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6D51-E757-4582-95C6-338D90CC3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7A14-F0CF-4ED4-978F-731481E17486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FB7A-5E23-409C-8367-A90D0865B5CA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E7A4-8303-4315-824C-05F329134478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22AB-7DBF-4A79-84EE-3216818AF0FB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9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64F4-645C-44AB-AB3F-556263B6FE09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6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89D7-0964-4DCE-A77A-71A65957F159}" type="datetime1">
              <a:rPr lang="en-US" smtClean="0"/>
              <a:t>2022-10-15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FA46-90E8-4A45-9142-4964D564EB10}" type="datetime1">
              <a:rPr lang="en-US" smtClean="0"/>
              <a:t>2022-10-15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70FF-8B0B-4698-966B-C59A8D3010AA}" type="datetime1">
              <a:rPr lang="en-US" smtClean="0"/>
              <a:t>2022-10-15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801F-A1A0-4BDD-B090-BF8DC38C6DE6}" type="datetime1">
              <a:rPr lang="en-US" smtClean="0"/>
              <a:t>2022-10-15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94D6-3C51-4168-95F7-5CA3696C682B}" type="datetime1">
              <a:rPr lang="en-US" smtClean="0"/>
              <a:t>2022-10-15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8678-9A79-4323-BE67-7E2D0BA3A9DC}" type="datetime1">
              <a:rPr lang="en-US" smtClean="0"/>
              <a:t>2022-10-15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F266-2067-4CA7-9E47-1FC49570AAF5}" type="datetime1">
              <a:rPr lang="en-US" smtClean="0"/>
              <a:t>2022-10-15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B5D6-E44C-4BF1-A1DB-74277E78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llaboration.cmc.ec.gc.ca/cmc/cmoi/product_guide/docs/tech_notes/technote_raqdps023_e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09" y="480289"/>
            <a:ext cx="10341782" cy="1505527"/>
          </a:xfrm>
        </p:spPr>
        <p:txBody>
          <a:bodyPr>
            <a:noAutofit/>
          </a:bodyPr>
          <a:lstStyle/>
          <a:p>
            <a:r>
              <a:rPr lang="en-CA" sz="3200" dirty="0"/>
              <a:t>Retrospective, Multiannual</a:t>
            </a:r>
            <a:r>
              <a:rPr lang="en-US" sz="3200" dirty="0"/>
              <a:t> Evaluation of the Canadian Operational Regional Air Quality Deterministic Prediction System against North American Surface Observations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107" y="2392083"/>
            <a:ext cx="10341784" cy="2179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Michael D. Moran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Alexandru Lupu</a:t>
            </a:r>
            <a:r>
              <a:rPr lang="en-GB" baseline="30000" dirty="0">
                <a:solidFill>
                  <a:srgbClr val="0070C0"/>
                </a:solidFill>
              </a:rPr>
              <a:t>1</a:t>
            </a:r>
            <a:r>
              <a:rPr lang="en-GB" dirty="0"/>
              <a:t>, Verica Savić-Jovčić</a:t>
            </a:r>
            <a:r>
              <a:rPr lang="en-GB" baseline="30000" dirty="0" smtClean="0"/>
              <a:t>1</a:t>
            </a:r>
            <a:r>
              <a:rPr lang="en-GB" dirty="0"/>
              <a:t>, Junhua Zhang</a:t>
            </a:r>
            <a:r>
              <a:rPr lang="en-GB" baseline="30000" dirty="0"/>
              <a:t>1</a:t>
            </a:r>
            <a:r>
              <a:rPr lang="en-GB" dirty="0"/>
              <a:t>, Qiong Zheng</a:t>
            </a:r>
            <a:r>
              <a:rPr lang="en-GB" baseline="30000" dirty="0"/>
              <a:t>1</a:t>
            </a:r>
            <a:r>
              <a:rPr lang="en-GB" dirty="0"/>
              <a:t>, Rabab Mashayekhi</a:t>
            </a:r>
            <a:r>
              <a:rPr lang="en-GB" baseline="30000" dirty="0"/>
              <a:t>2</a:t>
            </a:r>
            <a:r>
              <a:rPr lang="en-GB" dirty="0"/>
              <a:t>, Sylvain Ménard</a:t>
            </a:r>
            <a:r>
              <a:rPr lang="en-GB" baseline="30000" dirty="0"/>
              <a:t>2</a:t>
            </a:r>
            <a:r>
              <a:rPr lang="en-GB" dirty="0"/>
              <a:t>, Jack Chen</a:t>
            </a:r>
            <a:r>
              <a:rPr lang="en-GB" baseline="30000" dirty="0"/>
              <a:t>1</a:t>
            </a:r>
            <a:r>
              <a:rPr lang="en-GB" dirty="0"/>
              <a:t>, Konstantinos Menelaou</a:t>
            </a:r>
            <a:r>
              <a:rPr lang="en-GB" baseline="30000" dirty="0"/>
              <a:t>2</a:t>
            </a:r>
            <a:r>
              <a:rPr lang="en-GB" dirty="0"/>
              <a:t>, Rodrigo Muñoz-Alpizar</a:t>
            </a:r>
            <a:r>
              <a:rPr lang="en-GB" baseline="30000" dirty="0" smtClean="0"/>
              <a:t>2</a:t>
            </a:r>
            <a:r>
              <a:rPr lang="en-GB" dirty="0"/>
              <a:t>, and Dragana </a:t>
            </a:r>
            <a:r>
              <a:rPr lang="en-GB" dirty="0" smtClean="0"/>
              <a:t>Kornić</a:t>
            </a:r>
            <a:r>
              <a:rPr lang="en-GB" baseline="30000" dirty="0" smtClean="0"/>
              <a:t>2</a:t>
            </a:r>
          </a:p>
          <a:p>
            <a:endParaRPr lang="en-CA" dirty="0"/>
          </a:p>
          <a:p>
            <a:r>
              <a:rPr lang="en-GB" sz="1900" baseline="30000" dirty="0"/>
              <a:t>1</a:t>
            </a:r>
            <a:r>
              <a:rPr lang="en-GB" sz="1900" dirty="0"/>
              <a:t>Air Quality Research Division, </a:t>
            </a:r>
            <a:r>
              <a:rPr lang="en-GB" sz="1900" dirty="0" smtClean="0"/>
              <a:t>ECCC, </a:t>
            </a:r>
            <a:r>
              <a:rPr lang="en-GB" sz="1900" dirty="0"/>
              <a:t>Toronto, Ontario, Canada</a:t>
            </a:r>
            <a:endParaRPr lang="en-CA" sz="1900" dirty="0"/>
          </a:p>
          <a:p>
            <a:r>
              <a:rPr lang="en-GB" sz="1900" baseline="30000" dirty="0"/>
              <a:t>2</a:t>
            </a:r>
            <a:r>
              <a:rPr lang="en-GB" sz="1900" dirty="0"/>
              <a:t>Canadian Centre for Meteorological and Environmental Prediction, </a:t>
            </a:r>
            <a:r>
              <a:rPr lang="en-GB" sz="1900" dirty="0" smtClean="0"/>
              <a:t>ECCC, </a:t>
            </a:r>
            <a:r>
              <a:rPr lang="en-GB" sz="1900" dirty="0"/>
              <a:t>Montreal, Quebec, Canada</a:t>
            </a:r>
            <a:endParaRPr lang="en-CA" sz="1900" dirty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8" y="6007144"/>
            <a:ext cx="10341784" cy="655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890" y="5058743"/>
            <a:ext cx="917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21st CMAS Conference, 17–19 October 2022, Chapel Hill, North Carolina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196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386" y="1694127"/>
            <a:ext cx="2484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Consistently large negative bias for both CSN and IMPROVE; given that SO</a:t>
            </a:r>
            <a:r>
              <a:rPr lang="en-US" baseline="-25000" dirty="0" smtClean="0"/>
              <a:t>2</a:t>
            </a:r>
            <a:r>
              <a:rPr lang="en-US" dirty="0" smtClean="0"/>
              <a:t> is overestimated, this might suggest an issue with the sulfur chemistry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ecrease in SO</a:t>
            </a:r>
            <a:r>
              <a:rPr lang="en-US" baseline="-25000" dirty="0" smtClean="0"/>
              <a:t>2</a:t>
            </a:r>
            <a:r>
              <a:rPr lang="en-US" dirty="0" smtClean="0"/>
              <a:t> annual emissions is seen in both observations and model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Fine Sulfate Monthly Statistics</a:t>
            </a:r>
            <a:endParaRPr lang="en-CA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938"/>
            <a:ext cx="8944068" cy="236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6244" y="110375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CSN (daily)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2424"/>
            <a:ext cx="8944068" cy="236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0525" y="3874393"/>
            <a:ext cx="18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IMPROVE (daily)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386" y="1694127"/>
            <a:ext cx="2484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bias in spring and summer</a:t>
            </a:r>
          </a:p>
          <a:p>
            <a:endParaRPr lang="en-US" dirty="0"/>
          </a:p>
          <a:p>
            <a:r>
              <a:rPr lang="en-US" dirty="0" smtClean="0"/>
              <a:t>Positive bias in winter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ecrease in </a:t>
            </a:r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annual emissions </a:t>
            </a:r>
            <a:r>
              <a:rPr lang="en-US" dirty="0" smtClean="0"/>
              <a:t>is seen in both observations and model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Sulfate Wet Deposition Monthly Statistics</a:t>
            </a:r>
            <a:endParaRPr lang="en-CA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1938"/>
            <a:ext cx="8944065" cy="236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5213" y="1047868"/>
            <a:ext cx="2273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NADP/NTN (weekly)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424"/>
            <a:ext cx="8944065" cy="236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7358" y="3874393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CAPMoN (daily)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386" y="1694127"/>
            <a:ext cx="2484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positive bias suggests an overestimation of emissions</a:t>
            </a:r>
          </a:p>
          <a:p>
            <a:endParaRPr lang="en-US" dirty="0"/>
          </a:p>
          <a:p>
            <a:r>
              <a:rPr lang="en-US" dirty="0"/>
              <a:t>Large NMB and poor R values for IMPROVE for August 2015 are likely due to missing biomass burning emissions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Fine EC Monthly Statistics</a:t>
            </a:r>
            <a:endParaRPr lang="en-CA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1938"/>
            <a:ext cx="8944065" cy="236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6243" y="1059414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CSN (daily)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424"/>
            <a:ext cx="8944065" cy="236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0524" y="3874392"/>
            <a:ext cx="188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IMPROVE (daily)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120" y="1051103"/>
            <a:ext cx="84937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comprehensive multi-year model evaluation allows systematic model weaknesses and possible model improvements to be identified </a:t>
            </a:r>
            <a:r>
              <a:rPr lang="en-US" dirty="0" smtClean="0"/>
              <a:t>at </a:t>
            </a:r>
            <a:r>
              <a:rPr lang="en-US" dirty="0"/>
              <a:t>the same </a:t>
            </a:r>
            <a:r>
              <a:rPr lang="en-US" dirty="0" smtClean="0"/>
              <a:t>time, </a:t>
            </a:r>
            <a:r>
              <a:rPr lang="en-US" i="1" dirty="0" smtClean="0"/>
              <a:t>e.g.,</a:t>
            </a:r>
          </a:p>
          <a:p>
            <a:endParaRPr lang="en-US" sz="400" dirty="0" smtClean="0"/>
          </a:p>
          <a:p>
            <a:pPr lvl="1"/>
            <a:r>
              <a:rPr lang="en-US" dirty="0"/>
              <a:t>model representation of springtime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maximum and specification of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lateral boundary condition</a:t>
            </a:r>
            <a:r>
              <a:rPr lang="en-US" dirty="0" smtClean="0"/>
              <a:t>;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/>
              <a:t>summertime </a:t>
            </a:r>
            <a:r>
              <a:rPr lang="en-US" dirty="0" smtClean="0"/>
              <a:t>fine PM </a:t>
            </a:r>
            <a:r>
              <a:rPr lang="en-US" dirty="0"/>
              <a:t>underprediction and link to underprediction </a:t>
            </a:r>
            <a:r>
              <a:rPr lang="en-US" dirty="0" smtClean="0"/>
              <a:t>of fine 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fine OM</a:t>
            </a:r>
            <a:endParaRPr lang="en-CA" dirty="0"/>
          </a:p>
          <a:p>
            <a:endParaRPr lang="en-US" dirty="0"/>
          </a:p>
          <a:p>
            <a:r>
              <a:rPr lang="en-US" dirty="0"/>
              <a:t>Model statistical scores were found to behave similarly </a:t>
            </a:r>
            <a:r>
              <a:rPr lang="en-US" dirty="0" smtClean="0"/>
              <a:t>overall for </a:t>
            </a:r>
            <a:r>
              <a:rPr lang="en-US" dirty="0"/>
              <a:t>the four simulation years considered (</a:t>
            </a:r>
            <a:r>
              <a:rPr lang="en-US" dirty="0" smtClean="0"/>
              <a:t>2013–2016)</a:t>
            </a:r>
          </a:p>
          <a:p>
            <a:endParaRPr lang="en-US" dirty="0"/>
          </a:p>
          <a:p>
            <a:r>
              <a:rPr lang="en-US" dirty="0"/>
              <a:t>Spatial plots of station-level NMB values can show regional clustering and differences, including compensating station-level errors that affect network-level statistics (</a:t>
            </a:r>
            <a:r>
              <a:rPr lang="en-US" i="1" dirty="0"/>
              <a:t>e.g.,</a:t>
            </a:r>
            <a:r>
              <a:rPr lang="en-US" dirty="0"/>
              <a:t> AQS </a:t>
            </a:r>
            <a:r>
              <a:rPr lang="en-US" dirty="0" smtClean="0"/>
              <a:t>ozone in July)</a:t>
            </a:r>
          </a:p>
          <a:p>
            <a:endParaRPr lang="en-US" dirty="0"/>
          </a:p>
          <a:p>
            <a:r>
              <a:rPr lang="en-US" dirty="0"/>
              <a:t>Large monotonic reductions in U.S. SO</a:t>
            </a:r>
            <a:r>
              <a:rPr lang="en-US" baseline="-25000" dirty="0"/>
              <a:t>2</a:t>
            </a:r>
            <a:r>
              <a:rPr lang="en-US" dirty="0"/>
              <a:t> emissions from 2013 to 2016 were reflected in both observed and modeled monthly time series of SO</a:t>
            </a:r>
            <a:r>
              <a:rPr lang="en-US" baseline="-25000" dirty="0"/>
              <a:t>2</a:t>
            </a:r>
            <a:r>
              <a:rPr lang="en-US" dirty="0"/>
              <a:t> and bulk </a:t>
            </a:r>
            <a:r>
              <a:rPr lang="en-US" dirty="0" smtClean="0"/>
              <a:t>fine PM </a:t>
            </a:r>
            <a:r>
              <a:rPr lang="en-US" dirty="0"/>
              <a:t>concentration (AQS), </a:t>
            </a:r>
            <a:r>
              <a:rPr lang="en-US" dirty="0" smtClean="0"/>
              <a:t>fine 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concentration (CSN, IMPROVE), and 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wet </a:t>
            </a:r>
            <a:r>
              <a:rPr lang="en-US" dirty="0"/>
              <a:t>deposition (NADP)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Summary and Conclusions</a:t>
            </a:r>
            <a:endParaRPr lang="en-CA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183183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an operational setting, proper evaluation of an air quality model is constrained mostly by: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frequent model version changes;</a:t>
            </a:r>
          </a:p>
          <a:p>
            <a:pPr lvl="1"/>
            <a:r>
              <a:rPr lang="en-US" dirty="0" smtClean="0"/>
              <a:t>uncertainty in projected emissions;</a:t>
            </a:r>
          </a:p>
          <a:p>
            <a:pPr lvl="1"/>
            <a:r>
              <a:rPr lang="en-US" dirty="0" smtClean="0"/>
              <a:t>limited availability of near real-time observations of relevant species.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better understand model weaknesses and areas of improvement:</a:t>
            </a:r>
          </a:p>
          <a:p>
            <a:endParaRPr lang="en-US" sz="1200" dirty="0"/>
          </a:p>
          <a:p>
            <a:pPr lvl="1"/>
            <a:r>
              <a:rPr lang="en-US" dirty="0"/>
              <a:t>use consistent version of </a:t>
            </a:r>
            <a:r>
              <a:rPr lang="en-US" dirty="0" smtClean="0"/>
              <a:t>model;</a:t>
            </a:r>
            <a:endParaRPr lang="en-US" dirty="0"/>
          </a:p>
          <a:p>
            <a:pPr lvl="1"/>
            <a:r>
              <a:rPr lang="en-US" dirty="0"/>
              <a:t>run for extended period (multiple years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/>
              <a:t>use year-specific </a:t>
            </a:r>
            <a:r>
              <a:rPr lang="en-US" dirty="0" smtClean="0"/>
              <a:t>emissions.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Model performance in this diagnostic evaluation might be an upper bound on operational performance.</a:t>
            </a:r>
            <a:endParaRPr lang="en-CA" dirty="0"/>
          </a:p>
          <a:p>
            <a:pPr algn="just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Motivation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782" y="861266"/>
            <a:ext cx="62368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Model</a:t>
            </a:r>
          </a:p>
          <a:p>
            <a:pPr lvl="1"/>
            <a:r>
              <a:rPr lang="en-US" dirty="0" smtClean="0"/>
              <a:t>GEM-MACH 3.1 (based on GEM 5.1)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Chemistry Mechanism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as-phase: 47 species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erosol: 2 bins, 8 components, HETV thermodynamic model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Model Configuration</a:t>
            </a:r>
          </a:p>
          <a:p>
            <a:pPr lvl="1"/>
            <a:r>
              <a:rPr lang="en-US" dirty="0" smtClean="0"/>
              <a:t>Domain: Canada, US, and Northern Mexico</a:t>
            </a:r>
          </a:p>
          <a:p>
            <a:pPr lvl="1"/>
            <a:r>
              <a:rPr lang="en-US" dirty="0" smtClean="0"/>
              <a:t>Horizontal grid resolution: 10 km</a:t>
            </a:r>
          </a:p>
          <a:p>
            <a:pPr lvl="1"/>
            <a:r>
              <a:rPr lang="en-US" dirty="0" smtClean="0"/>
              <a:t>Vertical grid: 84 </a:t>
            </a:r>
            <a:r>
              <a:rPr lang="en-US" dirty="0"/>
              <a:t>levels up to 0.1 </a:t>
            </a:r>
            <a:r>
              <a:rPr lang="en-US" dirty="0" smtClean="0"/>
              <a:t>hPa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cycle: 12-h integrations every 12 hours</a:t>
            </a:r>
          </a:p>
          <a:p>
            <a:pPr lvl="1"/>
            <a:r>
              <a:rPr lang="en-US" dirty="0" smtClean="0"/>
              <a:t>Simulation period: 2013–16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Emissions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ear-specific APEI</a:t>
            </a:r>
            <a:r>
              <a:rPr lang="en-US" dirty="0"/>
              <a:t> </a:t>
            </a:r>
            <a:r>
              <a:rPr lang="en-US" dirty="0" smtClean="0"/>
              <a:t>(CA) and EQUATES (US, MX) inventories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biomass burning</a:t>
            </a:r>
          </a:p>
          <a:p>
            <a:pPr lvl="1"/>
            <a:r>
              <a:rPr lang="en-US" dirty="0" smtClean="0"/>
              <a:t>Biogenic: BEIS 3.09 with BELD3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Lateral Boundary Conditions</a:t>
            </a:r>
          </a:p>
          <a:p>
            <a:pPr lvl="1"/>
            <a:r>
              <a:rPr lang="en-US" dirty="0" smtClean="0"/>
              <a:t>Chemistry: MOZART 4</a:t>
            </a:r>
          </a:p>
          <a:p>
            <a:pPr lvl="1"/>
            <a:r>
              <a:rPr lang="en-US" dirty="0" smtClean="0"/>
              <a:t>Meteorology: Global GEM @ 15-km resolution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System Configuration</a:t>
            </a:r>
            <a:endParaRPr lang="en-CA" sz="32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6" y="4944965"/>
            <a:ext cx="1727201" cy="1727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7179" y="849748"/>
            <a:ext cx="29507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Reference</a:t>
            </a:r>
          </a:p>
          <a:p>
            <a:pPr algn="just"/>
            <a:endParaRPr lang="en-CA" sz="1400" dirty="0" smtClean="0"/>
          </a:p>
          <a:p>
            <a:r>
              <a:rPr lang="en-CA" dirty="0" smtClean="0"/>
              <a:t>Moran</a:t>
            </a:r>
            <a:r>
              <a:rPr lang="en-CA" dirty="0"/>
              <a:t>, M.D., S. Ménard, and D. Kornić, 2021. </a:t>
            </a:r>
            <a:r>
              <a:rPr lang="en-CA" i="1" dirty="0"/>
              <a:t>Regional Air Quality Deterministic Prediction System (RAQDPS): Upgrade from version 022 to version 023.</a:t>
            </a:r>
            <a:r>
              <a:rPr lang="en-CA" dirty="0"/>
              <a:t> Technical note, November, Canadian Centre for Meteorological and Environmental Prediction, Montreal, 48 pp.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50648" y="5559229"/>
            <a:ext cx="120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Scan or click</a:t>
            </a:r>
            <a:endParaRPr lang="en-CA" sz="1600" dirty="0"/>
          </a:p>
        </p:txBody>
      </p:sp>
      <p:cxnSp>
        <p:nvCxnSpPr>
          <p:cNvPr id="8" name="Curved Connector 7"/>
          <p:cNvCxnSpPr>
            <a:stCxn id="6" idx="2"/>
          </p:cNvCxnSpPr>
          <p:nvPr/>
        </p:nvCxnSpPr>
        <p:spPr>
          <a:xfrm rot="5400000">
            <a:off x="10467937" y="5793047"/>
            <a:ext cx="279198" cy="48867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1120" y="2107742"/>
            <a:ext cx="3662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Year-specific APEI (</a:t>
            </a:r>
            <a:r>
              <a:rPr lang="en-US" dirty="0" smtClean="0"/>
              <a:t>Canada) </a:t>
            </a:r>
            <a:r>
              <a:rPr lang="en-US" dirty="0"/>
              <a:t>and EQUATES (</a:t>
            </a:r>
            <a:r>
              <a:rPr lang="en-US" dirty="0" smtClean="0"/>
              <a:t>U.S. and Mexico) inventories for 2013–16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Large monotonic decrease over the 4-year period for SO</a:t>
            </a:r>
            <a:r>
              <a:rPr lang="en-US" baseline="-25000" dirty="0" smtClean="0"/>
              <a:t>2</a:t>
            </a:r>
            <a:r>
              <a:rPr lang="en-US" dirty="0" smtClean="0"/>
              <a:t> (40%), NO</a:t>
            </a:r>
            <a:r>
              <a:rPr lang="en-US" baseline="-25000" dirty="0" smtClean="0"/>
              <a:t>x</a:t>
            </a:r>
            <a:r>
              <a:rPr lang="en-US" dirty="0" smtClean="0"/>
              <a:t> (20%), and CO (10%)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Anthropogenic Emissions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2944"/>
            <a:ext cx="5629874" cy="45336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Surface Observations Used for Evaluation</a:t>
            </a: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2658"/>
              </p:ext>
            </p:extLst>
          </p:nvPr>
        </p:nvGraphicFramePr>
        <p:xfrm>
          <a:off x="230908" y="960585"/>
          <a:ext cx="11730183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411">
                  <a:extLst>
                    <a:ext uri="{9D8B030D-6E8A-4147-A177-3AD203B41FA5}">
                      <a16:colId xmlns:a16="http://schemas.microsoft.com/office/drawing/2014/main" val="4240558134"/>
                    </a:ext>
                  </a:extLst>
                </a:gridCol>
                <a:gridCol w="1932004">
                  <a:extLst>
                    <a:ext uri="{9D8B030D-6E8A-4147-A177-3AD203B41FA5}">
                      <a16:colId xmlns:a16="http://schemas.microsoft.com/office/drawing/2014/main" val="678866453"/>
                    </a:ext>
                  </a:extLst>
                </a:gridCol>
                <a:gridCol w="5066785">
                  <a:extLst>
                    <a:ext uri="{9D8B030D-6E8A-4147-A177-3AD203B41FA5}">
                      <a16:colId xmlns:a16="http://schemas.microsoft.com/office/drawing/2014/main" val="3659097516"/>
                    </a:ext>
                  </a:extLst>
                </a:gridCol>
                <a:gridCol w="2382983">
                  <a:extLst>
                    <a:ext uri="{9D8B030D-6E8A-4147-A177-3AD203B41FA5}">
                      <a16:colId xmlns:a16="http://schemas.microsoft.com/office/drawing/2014/main" val="1589332664"/>
                    </a:ext>
                  </a:extLst>
                </a:gridCol>
              </a:tblGrid>
              <a:tr h="35331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Network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Matrix</a:t>
                      </a:r>
                      <a:endParaRPr lang="en-CA" sz="20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Species</a:t>
                      </a:r>
                      <a:endParaRPr lang="en-CA" sz="20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70C0"/>
                          </a:solidFill>
                        </a:rPr>
                        <a:t>Sampling duration</a:t>
                      </a:r>
                      <a:endParaRPr lang="en-CA" sz="2000" b="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462774"/>
                  </a:ext>
                </a:extLst>
              </a:tr>
              <a:tr h="2061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AQS</a:t>
                      </a:r>
                      <a:endParaRPr lang="en-CA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</a:p>
                    <a:p>
                      <a:r>
                        <a:rPr lang="en-US" sz="1800" dirty="0" smtClean="0"/>
                        <a:t>pm25</a:t>
                      </a:r>
                    </a:p>
                    <a:p>
                      <a:r>
                        <a:rPr lang="en-US" sz="1800" dirty="0" smtClean="0"/>
                        <a:t>pm10</a:t>
                      </a:r>
                      <a:endParaRPr lang="en-C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dirty="0" smtClean="0"/>
                        <a:t>, NO,</a:t>
                      </a:r>
                      <a:r>
                        <a:rPr lang="en-US" sz="1800" baseline="0" dirty="0" smtClean="0"/>
                        <a:t> CO</a:t>
                      </a:r>
                      <a:r>
                        <a:rPr lang="en-US" sz="1800" dirty="0" smtClean="0"/>
                        <a:t>, SO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, HCHO, C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H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C</a:t>
                      </a:r>
                      <a:r>
                        <a:rPr lang="en-US" sz="1800" baseline="-25000" dirty="0" smtClean="0"/>
                        <a:t>5</a:t>
                      </a:r>
                      <a:r>
                        <a:rPr lang="en-US" sz="1800" dirty="0" smtClean="0"/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dirty="0" smtClean="0"/>
                        <a:t>PM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  <a:p>
                      <a:r>
                        <a:rPr lang="en-US" sz="1800" baseline="0" dirty="0" smtClean="0"/>
                        <a:t>PM</a:t>
                      </a:r>
                      <a:r>
                        <a:rPr lang="en-US" sz="1800" baseline="-25000" dirty="0" smtClean="0"/>
                        <a:t>10</a:t>
                      </a:r>
                      <a:endParaRPr lang="en-CA" sz="1800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hour</a:t>
                      </a:r>
                      <a:endParaRPr lang="en-CA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33433"/>
                  </a:ext>
                </a:extLst>
              </a:tr>
              <a:tr h="2061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CAPMoN (Canada)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</a:p>
                    <a:p>
                      <a:r>
                        <a:rPr lang="en-US" sz="1800" dirty="0" smtClean="0"/>
                        <a:t>aerosol (total)</a:t>
                      </a:r>
                    </a:p>
                    <a:p>
                      <a:r>
                        <a:rPr lang="en-US" sz="1800" dirty="0" smtClean="0"/>
                        <a:t>precip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SO</a:t>
                      </a:r>
                      <a:r>
                        <a:rPr lang="en-US" sz="1800" baseline="-25000" dirty="0" smtClean="0"/>
                        <a:t>2</a:t>
                      </a:r>
                    </a:p>
                    <a:p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Cl, 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endParaRPr lang="en-CA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day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84452"/>
                  </a:ext>
                </a:extLst>
              </a:tr>
              <a:tr h="2061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CASTNET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</a:p>
                    <a:p>
                      <a:r>
                        <a:rPr lang="en-US" sz="1800" dirty="0" smtClean="0"/>
                        <a:t>aerosol (total)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HNO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SO</a:t>
                      </a:r>
                      <a:r>
                        <a:rPr lang="en-US" sz="1800" baseline="-25000" dirty="0" smtClean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baseline="0" dirty="0" smtClean="0"/>
                        <a:t>C</a:t>
                      </a:r>
                      <a:r>
                        <a:rPr lang="en-US" sz="1800" dirty="0" smtClean="0"/>
                        <a:t>l, Na</a:t>
                      </a:r>
                      <a:endParaRPr lang="en-CA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hour, 1 week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85003"/>
                  </a:ext>
                </a:extLst>
              </a:tr>
              <a:tr h="2061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CSN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pm25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OC, EC, Si, Al, Ca, Fe, Ti, Na, Cl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day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432089"/>
                  </a:ext>
                </a:extLst>
              </a:tr>
              <a:tr h="2061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pm25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OC, EC, Si, Al, Ca, Fe, Ti,</a:t>
                      </a:r>
                      <a:r>
                        <a:rPr lang="en-US" sz="1800" baseline="0" dirty="0" smtClean="0"/>
                        <a:t> N</a:t>
                      </a:r>
                      <a:r>
                        <a:rPr lang="en-US" sz="1800" dirty="0" smtClean="0"/>
                        <a:t>a, Cl</a:t>
                      </a:r>
                      <a:endParaRPr lang="en-CA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day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61596"/>
                  </a:ext>
                </a:extLst>
              </a:tr>
              <a:tr h="3533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NADP/AIRMoN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precip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day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76557"/>
                  </a:ext>
                </a:extLst>
              </a:tr>
              <a:tr h="3533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NADP/AMoN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  <a:endParaRPr lang="en-CA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NH</a:t>
                      </a:r>
                      <a:r>
                        <a:rPr lang="en-US" sz="1800" baseline="-25000" dirty="0" smtClean="0"/>
                        <a:t>3</a:t>
                      </a:r>
                      <a:endParaRPr lang="en-CA" sz="1800" baseline="-25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 weeks</a:t>
                      </a:r>
                      <a:endParaRPr lang="en-CA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03431"/>
                  </a:ext>
                </a:extLst>
              </a:tr>
              <a:tr h="3533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NADP/NTN</a:t>
                      </a:r>
                      <a:endParaRPr lang="en-CA" sz="18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precip</a:t>
                      </a:r>
                      <a:endParaRPr lang="en-CA" sz="18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endParaRPr lang="en-CA" sz="1800" dirty="0" smtClean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week</a:t>
                      </a:r>
                      <a:endParaRPr lang="en-CA" sz="18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25321"/>
                  </a:ext>
                </a:extLst>
              </a:tr>
              <a:tr h="3533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NAPS (Canada)</a:t>
                      </a:r>
                      <a:endParaRPr lang="en-C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</a:t>
                      </a:r>
                    </a:p>
                    <a:p>
                      <a:r>
                        <a:rPr lang="en-US" sz="1800" dirty="0" smtClean="0"/>
                        <a:t>pm25</a:t>
                      </a:r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, NO,</a:t>
                      </a:r>
                      <a:r>
                        <a:rPr lang="en-US" sz="1800" baseline="0" dirty="0" smtClean="0"/>
                        <a:t> CO</a:t>
                      </a:r>
                      <a:r>
                        <a:rPr lang="en-US" sz="1800" dirty="0" smtClean="0"/>
                        <a:t>, SO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PM</a:t>
                      </a:r>
                      <a:r>
                        <a:rPr lang="en-US" sz="1800" baseline="-25000" dirty="0" smtClean="0"/>
                        <a:t>2.5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baseline="0" dirty="0" smtClean="0"/>
                        <a:t>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, NH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, OC, EC, Si, Al, Ca, Fe, Ti, Na, Cl</a:t>
                      </a:r>
                      <a:endParaRPr lang="en-CA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hour</a:t>
                      </a:r>
                      <a:r>
                        <a:rPr lang="en-US" sz="1800" dirty="0" smtClean="0"/>
                        <a:t>, 1 day</a:t>
                      </a:r>
                      <a:endParaRPr lang="en-CA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71913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1091" y="1622082"/>
            <a:ext cx="24845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AQS: negative bias in spring</a:t>
            </a:r>
          </a:p>
          <a:p>
            <a:endParaRPr lang="en-US" dirty="0"/>
          </a:p>
          <a:p>
            <a:r>
              <a:rPr lang="en-US" dirty="0" smtClean="0"/>
              <a:t>NAPS: negative bias in spring and summer</a:t>
            </a:r>
          </a:p>
          <a:p>
            <a:endParaRPr lang="en-US" dirty="0"/>
          </a:p>
          <a:p>
            <a:r>
              <a:rPr lang="en-US" dirty="0" smtClean="0"/>
              <a:t>Negative bias may be due to chemical lateral boundary conditions and missing stratospheric intrusion in spring</a:t>
            </a:r>
            <a:endParaRPr lang="en-CA" dirty="0"/>
          </a:p>
          <a:p>
            <a:pPr algn="just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Ozone Monthly Statistics</a:t>
            </a:r>
            <a:endParaRPr lang="en-CA" sz="32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5" y="1375429"/>
            <a:ext cx="8944069" cy="2360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5" y="4250172"/>
            <a:ext cx="8944069" cy="236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5878" y="1094742"/>
            <a:ext cx="150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AQS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917" y="4016492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NAPS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1870" y="849748"/>
            <a:ext cx="24845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Compensating errors: </a:t>
            </a:r>
            <a:r>
              <a:rPr lang="en-US" dirty="0" smtClean="0"/>
              <a:t>while overall the bias for July (all 4 years) is near zero, W domain has negative bias, E &amp; SE domains have positive bias</a:t>
            </a:r>
          </a:p>
          <a:p>
            <a:endParaRPr lang="en-US" dirty="0"/>
          </a:p>
          <a:p>
            <a:r>
              <a:rPr lang="en-US" dirty="0" smtClean="0"/>
              <a:t>W negative bias: chemical boundary conditions</a:t>
            </a:r>
          </a:p>
          <a:p>
            <a:endParaRPr lang="en-US" dirty="0"/>
          </a:p>
          <a:p>
            <a:r>
              <a:rPr lang="en-US" dirty="0" smtClean="0"/>
              <a:t>E &amp; SE positive bias: </a:t>
            </a:r>
            <a:r>
              <a:rPr lang="en-US" dirty="0"/>
              <a:t>missing halogen chemistry in marine boundary layer; isoprene emissions and chemistry might also be a factor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Ozone NMB by Station – July 2014</a:t>
            </a:r>
            <a:endParaRPr lang="en-CA" sz="32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1" y="849748"/>
            <a:ext cx="7447280" cy="59118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386" y="1694127"/>
            <a:ext cx="248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AQS: Negative bias in spring and summer; could be due to underprediction of OM (not shown)</a:t>
            </a:r>
          </a:p>
          <a:p>
            <a:endParaRPr lang="en-US" dirty="0"/>
          </a:p>
          <a:p>
            <a:r>
              <a:rPr lang="en-US" dirty="0" smtClean="0"/>
              <a:t>NAPS: </a:t>
            </a:r>
            <a:r>
              <a:rPr lang="en-US" dirty="0"/>
              <a:t>Missing biomass burning emissions likely contribute to large interannual variability of </a:t>
            </a:r>
            <a:r>
              <a:rPr lang="en-US" dirty="0" smtClean="0"/>
              <a:t>NMB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in </a:t>
            </a:r>
            <a:r>
              <a:rPr lang="en-US" dirty="0" smtClean="0"/>
              <a:t>U.S. SO</a:t>
            </a:r>
            <a:r>
              <a:rPr lang="en-US" baseline="-25000" dirty="0" smtClean="0"/>
              <a:t>2</a:t>
            </a:r>
            <a:r>
              <a:rPr lang="en-US" dirty="0" smtClean="0"/>
              <a:t> and NO</a:t>
            </a:r>
            <a:r>
              <a:rPr lang="en-US" baseline="-25000" dirty="0" smtClean="0"/>
              <a:t>x</a:t>
            </a:r>
            <a:r>
              <a:rPr lang="en-US" dirty="0" smtClean="0"/>
              <a:t> emissions </a:t>
            </a:r>
            <a:r>
              <a:rPr lang="en-US" dirty="0"/>
              <a:t>is </a:t>
            </a:r>
            <a:r>
              <a:rPr lang="en-US" dirty="0" smtClean="0"/>
              <a:t>reflected </a:t>
            </a:r>
            <a:r>
              <a:rPr lang="en-US" dirty="0"/>
              <a:t>in both observations and </a:t>
            </a:r>
            <a:r>
              <a:rPr lang="en-US" dirty="0" smtClean="0"/>
              <a:t>model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Fine PM Monthly Statistics</a:t>
            </a:r>
            <a:endParaRPr lang="en-CA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938"/>
            <a:ext cx="8944069" cy="236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102" y="1061259"/>
            <a:ext cx="150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AQS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2424"/>
            <a:ext cx="8944069" cy="236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141" y="3862938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NAPS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2386" y="1694127"/>
            <a:ext cx="248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Consistently large positive bias for both AQS and NAPS</a:t>
            </a:r>
          </a:p>
          <a:p>
            <a:endParaRPr lang="en-US" dirty="0" smtClean="0"/>
          </a:p>
          <a:p>
            <a:r>
              <a:rPr lang="en-US" dirty="0" smtClean="0"/>
              <a:t>Low R for hourly observations, but high R for CASTNET weekly averages (not shown) – a consequence of SO</a:t>
            </a:r>
            <a:r>
              <a:rPr lang="en-US" baseline="-25000" dirty="0" smtClean="0"/>
              <a:t>2</a:t>
            </a:r>
            <a:r>
              <a:rPr lang="en-US" dirty="0" smtClean="0"/>
              <a:t> emitters being mostly point sources</a:t>
            </a:r>
          </a:p>
          <a:p>
            <a:endParaRPr lang="en-US" dirty="0"/>
          </a:p>
          <a:p>
            <a:r>
              <a:rPr lang="en-US" dirty="0" smtClean="0"/>
              <a:t>Steady decrease in annual emissions is seen in both observations and model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3"/>
            <a:ext cx="10515600" cy="6508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Sulfur Dioxide Monthly Statistics</a:t>
            </a:r>
            <a:endParaRPr lang="en-CA" sz="32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938"/>
            <a:ext cx="8944068" cy="236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101" y="1061259"/>
            <a:ext cx="150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AQS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2424"/>
            <a:ext cx="8944068" cy="236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142" y="3862938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NAPS (hourly)</a:t>
            </a:r>
            <a:endParaRPr lang="en-CA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B5D6-E44C-4BF1-A1DB-74277E781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612973|-16747152|-13795269|-9798091|-11709358|Environment and Climate Change Canada&quot;,&quot;Id&quot;:&quot;63408b633533431c887a313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19070</TotalTime>
  <Words>1093</Words>
  <Application>Microsoft Office PowerPoint</Application>
  <PresentationFormat>Widescreen</PresentationFormat>
  <Paragraphs>177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Retrospective, Multiannual Evaluation of the Canadian Operational Regional Air Quality Deterministic Prediction System against North American Surface Observations</vt:lpstr>
      <vt:lpstr>Motivation</vt:lpstr>
      <vt:lpstr>System Configuration</vt:lpstr>
      <vt:lpstr>Anthropogenic Emissions</vt:lpstr>
      <vt:lpstr>Surface Observations Used for Evaluation</vt:lpstr>
      <vt:lpstr>Ozone Monthly Statistics</vt:lpstr>
      <vt:lpstr>Ozone NMB by Station – July 2014</vt:lpstr>
      <vt:lpstr>Fine PM Monthly Statistics</vt:lpstr>
      <vt:lpstr>Sulfur Dioxide Monthly Statistics</vt:lpstr>
      <vt:lpstr>Fine Sulfate Monthly Statistics</vt:lpstr>
      <vt:lpstr>Sulfate Wet Deposition Monthly Statistics</vt:lpstr>
      <vt:lpstr>Fine EC Monthly Statistics</vt:lpstr>
      <vt:lpstr>Summary and Conclusions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Tools</dc:title>
  <dc:creator>Lupu,Alexandru [Ontario]</dc:creator>
  <cp:lastModifiedBy>Lupu,Alexandru (ECCC)</cp:lastModifiedBy>
  <cp:revision>764</cp:revision>
  <dcterms:created xsi:type="dcterms:W3CDTF">2017-11-01T17:43:40Z</dcterms:created>
  <dcterms:modified xsi:type="dcterms:W3CDTF">2022-10-15T18:59:27Z</dcterms:modified>
</cp:coreProperties>
</file>