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65" r:id="rId3"/>
    <p:sldId id="385" r:id="rId4"/>
    <p:sldId id="481" r:id="rId5"/>
    <p:sldId id="372" r:id="rId6"/>
    <p:sldId id="470" r:id="rId7"/>
    <p:sldId id="451" r:id="rId8"/>
    <p:sldId id="478" r:id="rId9"/>
    <p:sldId id="485" r:id="rId10"/>
    <p:sldId id="486" r:id="rId11"/>
    <p:sldId id="487" r:id="rId12"/>
    <p:sldId id="453" r:id="rId13"/>
    <p:sldId id="307" r:id="rId14"/>
    <p:sldId id="384" r:id="rId15"/>
    <p:sldId id="491" r:id="rId16"/>
    <p:sldId id="482" r:id="rId17"/>
    <p:sldId id="4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860C41-BDD1-3344-B252-FA01E34048FD}">
          <p14:sldIdLst>
            <p14:sldId id="256"/>
            <p14:sldId id="465"/>
            <p14:sldId id="385"/>
            <p14:sldId id="481"/>
            <p14:sldId id="372"/>
            <p14:sldId id="470"/>
            <p14:sldId id="451"/>
            <p14:sldId id="478"/>
            <p14:sldId id="485"/>
            <p14:sldId id="486"/>
            <p14:sldId id="487"/>
            <p14:sldId id="453"/>
            <p14:sldId id="307"/>
            <p14:sldId id="384"/>
            <p14:sldId id="491"/>
            <p14:sldId id="482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/>
    <p:restoredTop sz="88040"/>
  </p:normalViewPr>
  <p:slideViewPr>
    <p:cSldViewPr snapToGrid="0">
      <p:cViewPr varScale="1">
        <p:scale>
          <a:sx n="60" d="100"/>
          <a:sy n="60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8366-11B2-484B-B0E9-994E9E51B76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9BDA-F27A-A245-9B4D-2BFC0E8A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we develop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E9BDA-F27A-A245-9B4D-2BFC0E8AA5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2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C606-C63C-4D43-B673-D789FF448C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8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kg moles of charge per kilogram soil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C606-C63C-4D43-B673-D789FF448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C606-C63C-4D43-B673-D789FF448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DC606-C63C-4D43-B673-D789FF448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94576-70C0-3642-A422-830732408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CACB-2C66-3208-A9C1-025E429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4592B-4693-96B6-CDC4-32359941C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1E69-43DE-C808-794F-45BBD0FD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37F9-28F2-344E-84A7-7494CDDC06D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BD49-0ACF-F046-7099-57E52727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D2F3-DA14-B6A6-0E64-6C6136B9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7CBA-45D6-C8C7-53F6-380C3749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A04E4-E94F-DD6A-8664-12FEC26C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3BBF-819D-56B2-D1E8-0EB766A6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B00C-4634-6C46-9955-8C09D18B4AC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7A57-52AA-8548-905E-1492246A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6926-B45F-46D2-C7A2-A3CFD415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B309-ECE5-3AD7-73E9-AEA403EB1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F1B7-D6E5-4B10-61CE-3538004E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BCFB2-3E24-3CD6-3135-1E66CE49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ACA6-4A7E-C14D-955B-B12D6D19175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0207F-EF44-CCC7-9678-692115F1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3D42-8F7A-4334-2AAC-A8EB6503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D618-9BD9-FE3E-37E6-35173DFA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A3C5-80E4-72AB-9A97-A8921814D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400F-0BEF-B152-7576-8DDCFF00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640E-3CFE-9143-B11D-A0E0BBD5C95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CDB6-F94C-6D9E-98B8-6598AEAB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AD3B-4C31-E90C-A879-6E83729F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2F51-9649-1DDA-E7E2-6D047F6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D4DA-81C7-0285-5F70-BA5B026D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08D3-4B80-13A9-FE87-95998FC2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01D0-2496-594F-A321-35068E7EED4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A3D8-466E-7D0D-CFB0-8C06ABEF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043F-A1B9-3F03-2EF3-5ACDB75B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4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1374-66F0-243F-E659-975AFE32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4022-15D1-AEC4-5678-D44A4BD5E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1EEFB-4393-0B1E-059F-B84D80127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D32CD-FD28-0D26-CF1B-BBDD685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4AE2-C7DE-C345-A80C-5968D9D2A9CC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E8507-207E-98E5-2C5E-5283F25E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D60DF-C5B7-3AFD-DC09-9A572C1E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774D-1D5C-DE66-F2FD-56C1E557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D0791-8B0B-1097-0F03-E639C8A6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B55EA-A7F0-3545-9D5E-B5991351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9097F-0BCC-2F08-B7D0-08C0291B5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970DB-2870-E354-6324-BDDDEF47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99442-7C6E-0C58-D9D5-B6BC7C99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6F9C-027C-5948-BF57-590DA378E3C3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6E862-9203-DB34-C8CB-04284AE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4AB9E-A2E9-C345-0D96-D92A4E9F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04AB-F54D-A1D1-6E41-8DE5D925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ED6D4-28A4-3CE4-AFB2-3782D248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6B18-77B5-1A41-864D-3AC4303DF221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48DE9-51BC-3B83-1604-6E1B640C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59996-4E63-16B1-5360-E2F674AD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E652-4AB7-AC34-FD21-199BE275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B613-0F52-D946-B3DC-69DAC12117C0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ABDB3-2220-7A6A-0DA1-DF844A5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562D5-9610-EC81-C122-BDD52D8D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3B04-B749-058C-85BB-C9649760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3A69-D957-AD74-76C3-6F33EBB3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89DE3-072C-6BE9-C9F6-6AEFD6361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E2F19-0003-666D-EE8E-22F75E6C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DCD2-9BAE-414F-A724-C11FEB361B99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B92A3-C31E-F93D-7BC0-73DC995E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79421-D979-F1C3-67E6-9FD53EB9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C288-B413-1078-B8EB-D7583BAB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072A0-361D-0DEA-3451-1F21BE26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782B-3801-BF25-7301-CC1183D25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BF74A-7610-4F33-75B1-4CD4A81A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C7D4-DBE3-8347-A7BB-704B06327FAC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10EBA-42FA-B5F4-049B-46807157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26E51-401A-6C91-7DF1-FA373285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3E54F-6476-D4F3-33A9-0041128D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778FD-EFA6-6E41-03B4-AD87220C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ED3E-FE9A-65C8-4FFA-41560AFB0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84D2-ECEE-1040-9A1A-EC584C0C1F21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D747D-3DFD-D396-3ACC-3C3DCDB71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AF78-02D9-AC63-3DE5-37A901B5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F989-3BFD-7548-8E34-1B622EA1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s.acs.org/doi/full/10.1021/acs.est.1c08660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s.acs.org/doi/full/10.1021/acs.est.1c08660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onlinelibrary.wiley.com/doi/full/10.1111/gcbb.1289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38071718301287?via%3Dihub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167880914001273?via%3Dihub" TargetMode="External"/><Relationship Id="rId5" Type="http://schemas.openxmlformats.org/officeDocument/2006/relationships/hyperlink" Target="https://bsssjournals.onlinelibrary.wiley.com/doi/abs/10.1111/sum.12749" TargetMode="External"/><Relationship Id="rId4" Type="http://schemas.openxmlformats.org/officeDocument/2006/relationships/hyperlink" Target="https://journals.plos.org/plosone/article?id=10.1371/journal.pone.012540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hat is Biochar? Biochar Explained | Carbon Gold">
            <a:extLst>
              <a:ext uri="{FF2B5EF4-FFF2-40B4-BE49-F238E27FC236}">
                <a16:creationId xmlns:a16="http://schemas.microsoft.com/office/drawing/2014/main" id="{19DE6B79-9898-347B-F55B-00578B89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15103"/>
          <a:stretch/>
        </p:blipFill>
        <p:spPr bwMode="auto">
          <a:xfrm>
            <a:off x="0" y="9790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327E4-0D38-E058-0703-72C2BE5E9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614" y="526056"/>
            <a:ext cx="10145731" cy="23876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Modeling Agricultural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eactive Nitrogen Emissions with Soil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arbon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mendments using an Enhanced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ersion of Fertilizer Emissions Scenario Tool for CMAQ (FEST-C)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0F3A-0688-C021-25CE-97FAAA84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097012"/>
            <a:ext cx="11521439" cy="1655762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Lina Luo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Daniel Cohan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Caroline Masiello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and Taras Lychuk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University,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Agriculture and Agri-Food Canada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1997-8FE9-14E9-5056-1B017C64633A}"/>
              </a:ext>
            </a:extLst>
          </p:cNvPr>
          <p:cNvSpPr txBox="1"/>
          <p:nvPr/>
        </p:nvSpPr>
        <p:spPr>
          <a:xfrm>
            <a:off x="3077490" y="4520631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Presentation to 21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Annual CMAS Conference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October 18, 2022</a:t>
            </a:r>
          </a:p>
        </p:txBody>
      </p:sp>
      <p:pic>
        <p:nvPicPr>
          <p:cNvPr id="6" name="Picture 9" descr="RiceLogo_TMCMYK300DPI">
            <a:extLst>
              <a:ext uri="{FF2B5EF4-FFF2-40B4-BE49-F238E27FC236}">
                <a16:creationId xmlns:a16="http://schemas.microsoft.com/office/drawing/2014/main" id="{2BE47DE9-66DE-0923-D362-B1CEF719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522" y="5600679"/>
            <a:ext cx="2954541" cy="11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7FA2DE-76D8-F122-9B70-7B0134EC4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651" y="5600679"/>
            <a:ext cx="2027741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4"/>
    </mc:Choice>
    <mc:Fallback xmlns="">
      <p:transition spd="slow" advTm="620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E3B93A2-CF4F-2C4F-9A10-D414883A9102}"/>
              </a:ext>
            </a:extLst>
          </p:cNvPr>
          <p:cNvSpPr txBox="1">
            <a:spLocks/>
          </p:cNvSpPr>
          <p:nvPr/>
        </p:nvSpPr>
        <p:spPr>
          <a:xfrm>
            <a:off x="0" y="44770"/>
            <a:ext cx="12192000" cy="99819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Factors for Variations of Nitrogen Emissions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Biochar Applications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FC9D20-54BF-7F51-ECEE-57E6549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22555-88AC-7A0B-240C-29DC1F2B862F}"/>
              </a:ext>
            </a:extLst>
          </p:cNvPr>
          <p:cNvSpPr txBox="1"/>
          <p:nvPr/>
        </p:nvSpPr>
        <p:spPr>
          <a:xfrm>
            <a:off x="8332047" y="1453521"/>
            <a:ext cx="3602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Nitrification is the primary process (~ 80%) for N</a:t>
            </a:r>
            <a:r>
              <a:rPr lang="en-US" sz="2400" i="1" baseline="-25000" dirty="0"/>
              <a:t>2</a:t>
            </a:r>
            <a:r>
              <a:rPr lang="en-US" sz="2400" i="1" dirty="0"/>
              <a:t>O emissions from fertilized soils, influenced mainly by NH</a:t>
            </a:r>
            <a:r>
              <a:rPr lang="en-US" sz="2400" i="1" baseline="-25000" dirty="0"/>
              <a:t>4</a:t>
            </a:r>
            <a:r>
              <a:rPr lang="en-US" sz="2400" i="1" baseline="30000" dirty="0"/>
              <a:t>+</a:t>
            </a:r>
            <a:r>
              <a:rPr lang="en-US" sz="2400" i="1" dirty="0"/>
              <a:t>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29FCC-AC4E-8341-4EC9-268AD9F79F80}"/>
              </a:ext>
            </a:extLst>
          </p:cNvPr>
          <p:cNvSpPr txBox="1"/>
          <p:nvPr/>
        </p:nvSpPr>
        <p:spPr>
          <a:xfrm>
            <a:off x="468101" y="1042961"/>
            <a:ext cx="1620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DE5831-793C-D6E3-DAD0-905DFB22D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95" y="1133016"/>
            <a:ext cx="7648137" cy="2580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BD3CB4-89BC-1CA6-18FA-C60112CAB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95" y="3984879"/>
            <a:ext cx="8074852" cy="2723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AFE44-7AFA-1F26-8014-147C2172F870}"/>
              </a:ext>
            </a:extLst>
          </p:cNvPr>
          <p:cNvSpPr txBox="1"/>
          <p:nvPr/>
        </p:nvSpPr>
        <p:spPr>
          <a:xfrm>
            <a:off x="468101" y="3795917"/>
            <a:ext cx="20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Biochar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A4AEC-3703-7DD9-1E23-938FC90D89CB}"/>
              </a:ext>
            </a:extLst>
          </p:cNvPr>
          <p:cNvSpPr txBox="1"/>
          <p:nvPr/>
        </p:nvSpPr>
        <p:spPr>
          <a:xfrm>
            <a:off x="8610600" y="4931354"/>
            <a:ext cx="226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Direct changes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Indirect changes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6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88"/>
    </mc:Choice>
    <mc:Fallback xmlns="">
      <p:transition spd="slow" advTm="8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E3B93A2-CF4F-2C4F-9A10-D414883A9102}"/>
              </a:ext>
            </a:extLst>
          </p:cNvPr>
          <p:cNvSpPr txBox="1">
            <a:spLocks/>
          </p:cNvSpPr>
          <p:nvPr/>
        </p:nvSpPr>
        <p:spPr>
          <a:xfrm>
            <a:off x="0" y="44770"/>
            <a:ext cx="12192000" cy="99819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20ton/ha case generates more favorable impacts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FC9D20-54BF-7F51-ECEE-57E6549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29FCC-AC4E-8341-4EC9-268AD9F79F80}"/>
              </a:ext>
            </a:extLst>
          </p:cNvPr>
          <p:cNvSpPr txBox="1"/>
          <p:nvPr/>
        </p:nvSpPr>
        <p:spPr>
          <a:xfrm>
            <a:off x="750217" y="1074496"/>
            <a:ext cx="233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Biochar 5 ton/ha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E1B26-26B6-7311-CF4C-EC512E17116B}"/>
              </a:ext>
            </a:extLst>
          </p:cNvPr>
          <p:cNvSpPr txBox="1"/>
          <p:nvPr/>
        </p:nvSpPr>
        <p:spPr>
          <a:xfrm>
            <a:off x="1296841" y="3131102"/>
            <a:ext cx="356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Mineralization &gt; Immobilization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F27D69-BE50-EA1B-03E1-BD155DEF8DFD}"/>
              </a:ext>
            </a:extLst>
          </p:cNvPr>
          <p:cNvCxnSpPr>
            <a:cxnSpLocks/>
          </p:cNvCxnSpPr>
          <p:nvPr/>
        </p:nvCxnSpPr>
        <p:spPr>
          <a:xfrm rot="10800000">
            <a:off x="9984578" y="1891470"/>
            <a:ext cx="0" cy="5775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B53CD2D-1EB1-A422-6810-A94E29816211}"/>
              </a:ext>
            </a:extLst>
          </p:cNvPr>
          <p:cNvSpPr txBox="1"/>
          <p:nvPr/>
        </p:nvSpPr>
        <p:spPr>
          <a:xfrm>
            <a:off x="10098395" y="198014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2F0-F57A-4A55-77B1-F5C41F65ED0C}"/>
              </a:ext>
            </a:extLst>
          </p:cNvPr>
          <p:cNvSpPr txBox="1"/>
          <p:nvPr/>
        </p:nvSpPr>
        <p:spPr>
          <a:xfrm>
            <a:off x="750217" y="4037380"/>
            <a:ext cx="248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Biochar 20 ton/ha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6D6887-0F61-FBA9-5FDE-5988746486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98395" y="4877860"/>
            <a:ext cx="0" cy="57751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0EB6CA-531A-34AB-B612-B9196688C56F}"/>
              </a:ext>
            </a:extLst>
          </p:cNvPr>
          <p:cNvSpPr txBox="1"/>
          <p:nvPr/>
        </p:nvSpPr>
        <p:spPr>
          <a:xfrm>
            <a:off x="10212212" y="496653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</a:t>
            </a:r>
            <a:r>
              <a:rPr 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AAB412-7886-2BDC-4798-09116C7C29B6}"/>
              </a:ext>
            </a:extLst>
          </p:cNvPr>
          <p:cNvSpPr txBox="1"/>
          <p:nvPr/>
        </p:nvSpPr>
        <p:spPr>
          <a:xfrm>
            <a:off x="1505552" y="6103817"/>
            <a:ext cx="356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Mineralization &lt; Immobilization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428F7-5CF8-BA6F-F386-9C8CC544C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64" y="3705099"/>
            <a:ext cx="9024393" cy="2357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65D24-0EC5-C31E-5BB9-9CA074BE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07" y="784719"/>
            <a:ext cx="9024393" cy="2357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1"/>
    </mc:Choice>
    <mc:Fallback xmlns="">
      <p:transition spd="slow" advTm="15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DEBCD-2DC1-89B7-E459-1A2376FD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59" y="938232"/>
            <a:ext cx="9083977" cy="498153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4FA0F1B-E0CB-F272-1B3A-C36EE7A989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0691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Biochar on Inorganic Nitrogen Budget Pathways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Biochar 20 ton/ha vs. Base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4E304-175E-40B3-ABF2-6551FBB0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38EDF-9ED4-4D5F-CB33-31D4278B3FF4}"/>
              </a:ext>
            </a:extLst>
          </p:cNvPr>
          <p:cNvSpPr txBox="1"/>
          <p:nvPr/>
        </p:nvSpPr>
        <p:spPr>
          <a:xfrm rot="16200000">
            <a:off x="222078" y="2668712"/>
            <a:ext cx="14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 Change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9FAFF-E17D-B5FB-CDC0-1DD238FBD251}"/>
              </a:ext>
            </a:extLst>
          </p:cNvPr>
          <p:cNvSpPr txBox="1"/>
          <p:nvPr/>
        </p:nvSpPr>
        <p:spPr>
          <a:xfrm>
            <a:off x="487313" y="5734296"/>
            <a:ext cx="112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Other benefits </a:t>
            </a:r>
            <a:r>
              <a:rPr lang="en-US" sz="2400" dirty="0"/>
              <a:t>: ↓ N loss via runoff &amp; percolation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Trade-offs</a:t>
            </a:r>
            <a:r>
              <a:rPr lang="en-US" sz="2400" dirty="0"/>
              <a:t> effects: ~5% ↓ N in crop yield due to N input from net mineralization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0F561-AF47-C3B4-3E70-42D55B472AC4}"/>
              </a:ext>
            </a:extLst>
          </p:cNvPr>
          <p:cNvSpPr txBox="1"/>
          <p:nvPr/>
        </p:nvSpPr>
        <p:spPr>
          <a:xfrm>
            <a:off x="7189355" y="2217696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N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045E3-879E-269F-37C9-31D2B8B61B5D}"/>
              </a:ext>
            </a:extLst>
          </p:cNvPr>
          <p:cNvSpPr txBox="1"/>
          <p:nvPr/>
        </p:nvSpPr>
        <p:spPr>
          <a:xfrm>
            <a:off x="6546314" y="198242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43FB7-9B56-FCBA-B5F5-4090ACA49842}"/>
              </a:ext>
            </a:extLst>
          </p:cNvPr>
          <p:cNvSpPr txBox="1"/>
          <p:nvPr/>
        </p:nvSpPr>
        <p:spPr>
          <a:xfrm>
            <a:off x="7840412" y="2061352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algn="ctr"/>
            <a:r>
              <a:rPr lang="en-US" dirty="0"/>
              <a:t>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E6F96E-62B3-96FF-4C89-E832BAEE8B2C}"/>
              </a:ext>
            </a:extLst>
          </p:cNvPr>
          <p:cNvCxnSpPr/>
          <p:nvPr/>
        </p:nvCxnSpPr>
        <p:spPr>
          <a:xfrm>
            <a:off x="4910051" y="3635804"/>
            <a:ext cx="0" cy="6161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F7B474-65C3-ABD6-CA4C-37D877E09008}"/>
              </a:ext>
            </a:extLst>
          </p:cNvPr>
          <p:cNvCxnSpPr/>
          <p:nvPr/>
        </p:nvCxnSpPr>
        <p:spPr>
          <a:xfrm>
            <a:off x="6220690" y="3635804"/>
            <a:ext cx="0" cy="6161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9A7760-7D9F-DE07-99F8-BDF7600BF0A6}"/>
              </a:ext>
            </a:extLst>
          </p:cNvPr>
          <p:cNvCxnSpPr/>
          <p:nvPr/>
        </p:nvCxnSpPr>
        <p:spPr>
          <a:xfrm>
            <a:off x="8797636" y="2182619"/>
            <a:ext cx="0" cy="6161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69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79"/>
    </mc:Choice>
    <mc:Fallback xmlns="">
      <p:transition spd="slow" advTm="689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7C63-4EEC-ED4E-8998-323342CA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E00E-32CD-9544-908B-C1B84F11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6" y="1690688"/>
            <a:ext cx="11384973" cy="435133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Incorporated biochar algorithms to FEST-C* to simulate soil C amendments and their influence on reactive N emissions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High-dose application of biochar amendments mitigated nitrogen emissions across most agricultural regions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Net effects depend most on how nitrification is affected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Need more field measurements to assess model performance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7A9B8-7C5D-5C5B-836B-7C2B4D2C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3"/>
    </mc:Choice>
    <mc:Fallback xmlns="">
      <p:transition spd="slow" advTm="306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7C63-4EEC-ED4E-8998-323342CA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A7813-29FA-C245-80F9-750591203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013"/>
            <a:ext cx="11226800" cy="5289550"/>
          </a:xfrm>
        </p:spPr>
        <p:txBody>
          <a:bodyPr>
            <a:normAutofit/>
          </a:bodyPr>
          <a:lstStyle/>
          <a:p>
            <a:r>
              <a:rPr lang="en-US" sz="2600" dirty="0"/>
              <a:t>Funding:</a:t>
            </a:r>
          </a:p>
          <a:p>
            <a:endParaRPr lang="en-US" sz="2400" dirty="0"/>
          </a:p>
          <a:p>
            <a:r>
              <a:rPr lang="en-US" sz="2400" dirty="0"/>
              <a:t>Dr. Kristen Foley (EPA): Meteorology data</a:t>
            </a:r>
          </a:p>
          <a:p>
            <a:r>
              <a:rPr lang="en-US" sz="2400" dirty="0"/>
              <a:t>Dr. Stephen Del Grosso (USDA): Soil N</a:t>
            </a:r>
            <a:r>
              <a:rPr lang="en-US" sz="2400" baseline="-25000" dirty="0"/>
              <a:t>2</a:t>
            </a:r>
            <a:r>
              <a:rPr lang="en-US" sz="2400" dirty="0"/>
              <a:t>O data</a:t>
            </a:r>
          </a:p>
          <a:p>
            <a:r>
              <a:rPr lang="en-US" sz="2400" dirty="0"/>
              <a:t>Dr. Jesse Bash, (EPA): NH</a:t>
            </a:r>
            <a:r>
              <a:rPr lang="en-US" sz="2400" baseline="-25000" dirty="0"/>
              <a:t>3</a:t>
            </a:r>
            <a:r>
              <a:rPr lang="en-US" sz="2400" dirty="0"/>
              <a:t> estimation</a:t>
            </a:r>
          </a:p>
          <a:p>
            <a:r>
              <a:rPr lang="en-US" sz="2400" dirty="0"/>
              <a:t>Dr. </a:t>
            </a:r>
            <a:r>
              <a:rPr lang="en-US" sz="2400" dirty="0" err="1"/>
              <a:t>Dongmei</a:t>
            </a:r>
            <a:r>
              <a:rPr lang="en-US" sz="2400" dirty="0"/>
              <a:t> Yang (UNC) and Dr. Limei Ran (USDA): FEST-C model</a:t>
            </a:r>
          </a:p>
          <a:p>
            <a:r>
              <a:rPr lang="en-US" sz="2400" dirty="0"/>
              <a:t>Dr. Luca Doro and Dr. R. César </a:t>
            </a:r>
            <a:r>
              <a:rPr lang="en-US" sz="2400" dirty="0" err="1"/>
              <a:t>Izaurralde</a:t>
            </a:r>
            <a:r>
              <a:rPr lang="en-US" sz="2400" dirty="0"/>
              <a:t> (Texas A&amp;M AgriLife Research) and Dr. Curtis Jones (UMD): EPIC model</a:t>
            </a:r>
          </a:p>
          <a:p>
            <a:r>
              <a:rPr lang="en-US" sz="2400" dirty="0"/>
              <a:t>Dr. Quazi Z. Rasool (PNNL): N cycling scheme</a:t>
            </a:r>
          </a:p>
          <a:p>
            <a:r>
              <a:rPr lang="en-US" sz="2400" dirty="0"/>
              <a:t>Dr. Nick Muller and Peter </a:t>
            </a:r>
            <a:r>
              <a:rPr lang="en-US" sz="2400" dirty="0" err="1"/>
              <a:t>Tschofen</a:t>
            </a:r>
            <a:r>
              <a:rPr lang="en-US" sz="2400" dirty="0"/>
              <a:t> (CMU): APEEP model</a:t>
            </a:r>
          </a:p>
          <a:p>
            <a:r>
              <a:rPr lang="en-US" sz="2400" dirty="0"/>
              <a:t>Dr. </a:t>
            </a:r>
            <a:r>
              <a:rPr lang="en-US" sz="2400" dirty="0" err="1"/>
              <a:t>Taras</a:t>
            </a:r>
            <a:r>
              <a:rPr lang="en-US" sz="2400" dirty="0"/>
              <a:t> </a:t>
            </a:r>
            <a:r>
              <a:rPr lang="en-US" sz="2400" dirty="0" err="1"/>
              <a:t>Lychuk</a:t>
            </a:r>
            <a:r>
              <a:rPr lang="en-US" sz="2400" dirty="0"/>
              <a:t>, Biochar algorithms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9FC1A-FA77-3D4B-9792-006955EC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72" y="1370013"/>
            <a:ext cx="5053365" cy="861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74B5B-88B2-DE30-BEF3-D3619E91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9"/>
    </mc:Choice>
    <mc:Fallback xmlns="">
      <p:transition spd="slow" advTm="171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8FCD35C-C419-03D6-7B0F-8188B0798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0" b="7226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1E1FA-D5F6-F46D-3B74-50511551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4FF989-3BFD-7548-8E34-1B622EA1F83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9" descr="RiceLogo_TMCMYK300DPI">
            <a:extLst>
              <a:ext uri="{FF2B5EF4-FFF2-40B4-BE49-F238E27FC236}">
                <a16:creationId xmlns:a16="http://schemas.microsoft.com/office/drawing/2014/main" id="{A0020293-F5EE-9BBE-4BEC-E3D73565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175" y="5499461"/>
            <a:ext cx="2544202" cy="10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0D3BE-8302-5A1E-65EE-65CC0E769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347" y="5318985"/>
            <a:ext cx="2027741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"/>
    </mc:Choice>
    <mc:Fallback xmlns="">
      <p:transition spd="slow" advTm="506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9B1D3A-92C6-6940-A88A-6F5C68A8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067"/>
            <a:ext cx="12192000" cy="873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Spatially Variable Impacts of Agricultural Soil Emissions</a:t>
            </a:r>
            <a:b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Linking FEST-C* with Reduced Form Air Quality Health Model APEEP</a:t>
            </a:r>
            <a:endParaRPr lang="en-US" sz="3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82991-55A1-7B4E-9B33-BB1C9D285733}"/>
              </a:ext>
            </a:extLst>
          </p:cNvPr>
          <p:cNvSpPr txBox="1"/>
          <p:nvPr/>
        </p:nvSpPr>
        <p:spPr>
          <a:xfrm>
            <a:off x="2740980" y="4738912"/>
            <a:ext cx="6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</a:t>
            </a:r>
            <a:r>
              <a:rPr lang="en-US" sz="2400" b="1" baseline="-25000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89A7E-0C9C-424F-BB7D-38901B672F0E}"/>
              </a:ext>
            </a:extLst>
          </p:cNvPr>
          <p:cNvSpPr txBox="1"/>
          <p:nvPr/>
        </p:nvSpPr>
        <p:spPr>
          <a:xfrm>
            <a:off x="5556777" y="4756767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NH</a:t>
            </a:r>
            <a:r>
              <a:rPr lang="en-US" sz="2400" b="1" baseline="-25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18698-ABB4-F74B-9131-4A109799A0D4}"/>
              </a:ext>
            </a:extLst>
          </p:cNvPr>
          <p:cNvSpPr txBox="1"/>
          <p:nvPr/>
        </p:nvSpPr>
        <p:spPr>
          <a:xfrm>
            <a:off x="8353362" y="473758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88C6CB-653C-6F46-8F77-38D3067A97FA}"/>
              </a:ext>
            </a:extLst>
          </p:cNvPr>
          <p:cNvSpPr txBox="1"/>
          <p:nvPr/>
        </p:nvSpPr>
        <p:spPr>
          <a:xfrm>
            <a:off x="34028" y="3143527"/>
            <a:ext cx="121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Total damage</a:t>
            </a:r>
          </a:p>
          <a:p>
            <a:pPr algn="r"/>
            <a:r>
              <a:rPr lang="en-US" sz="2400" b="1" dirty="0"/>
              <a:t>($)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7B114-3E7E-A1AC-6FCA-E9727D66478D}"/>
              </a:ext>
            </a:extLst>
          </p:cNvPr>
          <p:cNvSpPr txBox="1"/>
          <p:nvPr/>
        </p:nvSpPr>
        <p:spPr>
          <a:xfrm>
            <a:off x="2586228" y="5317568"/>
            <a:ext cx="667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In most counties, NH</a:t>
            </a:r>
            <a:r>
              <a:rPr lang="en-US" sz="2400" i="1" baseline="-25000" dirty="0">
                <a:solidFill>
                  <a:srgbClr val="FF0000"/>
                </a:solidFill>
              </a:rPr>
              <a:t>3</a:t>
            </a:r>
            <a:r>
              <a:rPr lang="en-US" sz="2400" i="1" dirty="0">
                <a:solidFill>
                  <a:srgbClr val="FF0000"/>
                </a:solidFill>
              </a:rPr>
              <a:t> emissions have largest impact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5CBDA-1CFA-E020-373C-3610E937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74" y="2772142"/>
            <a:ext cx="8724900" cy="219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B0D165-ECFA-8007-2F05-9E732ADC5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487" y="2518142"/>
            <a:ext cx="1981200" cy="24511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CDCAD99-0A44-EED3-DB34-4DA28A7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2F6D7-2D47-35A8-E69C-8794FA1A2209}"/>
              </a:ext>
            </a:extLst>
          </p:cNvPr>
          <p:cNvSpPr txBox="1"/>
          <p:nvPr/>
        </p:nvSpPr>
        <p:spPr>
          <a:xfrm>
            <a:off x="172191" y="6488668"/>
            <a:ext cx="6774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Luo et al., 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Environmental Science &amp; Technology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 2022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C5B2F-72C3-23AE-4C50-0B9F2B69F0A2}"/>
              </a:ext>
            </a:extLst>
          </p:cNvPr>
          <p:cNvSpPr txBox="1"/>
          <p:nvPr/>
        </p:nvSpPr>
        <p:spPr>
          <a:xfrm>
            <a:off x="4904899" y="1116348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Emissions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A9C2845-93A2-5E08-3B9A-F40E0476EE39}"/>
              </a:ext>
            </a:extLst>
          </p:cNvPr>
          <p:cNvSpPr/>
          <p:nvPr/>
        </p:nvSpPr>
        <p:spPr>
          <a:xfrm rot="7199623">
            <a:off x="2348807" y="1964462"/>
            <a:ext cx="1405264" cy="6903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4CCD70F-04D0-6BCD-3A6A-784AD7640FC7}"/>
              </a:ext>
            </a:extLst>
          </p:cNvPr>
          <p:cNvSpPr/>
          <p:nvPr/>
        </p:nvSpPr>
        <p:spPr>
          <a:xfrm rot="5400000">
            <a:off x="5067784" y="1977008"/>
            <a:ext cx="1314425" cy="6903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E5B9C59-1BFB-F1F8-060F-573F0A6DF683}"/>
              </a:ext>
            </a:extLst>
          </p:cNvPr>
          <p:cNvSpPr/>
          <p:nvPr/>
        </p:nvSpPr>
        <p:spPr>
          <a:xfrm rot="3599784">
            <a:off x="7711660" y="1937323"/>
            <a:ext cx="1342607" cy="6903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D76984-66DE-CB14-CCF7-B06FA7754CBC}"/>
              </a:ext>
            </a:extLst>
          </p:cNvPr>
          <p:cNvSpPr txBox="1"/>
          <p:nvPr/>
        </p:nvSpPr>
        <p:spPr>
          <a:xfrm>
            <a:off x="2598195" y="1899206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APEEP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169361-521A-766C-AF40-5273471669D2}"/>
              </a:ext>
            </a:extLst>
          </p:cNvPr>
          <p:cNvSpPr txBox="1"/>
          <p:nvPr/>
        </p:nvSpPr>
        <p:spPr>
          <a:xfrm>
            <a:off x="5158175" y="1900472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APEEP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175953-95CB-BA0C-2374-244E40070473}"/>
              </a:ext>
            </a:extLst>
          </p:cNvPr>
          <p:cNvSpPr txBox="1"/>
          <p:nvPr/>
        </p:nvSpPr>
        <p:spPr>
          <a:xfrm>
            <a:off x="7175431" y="1899206"/>
            <a:ext cx="287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Social cost of N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607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18"/>
    </mc:Choice>
    <mc:Fallback xmlns="">
      <p:transition spd="slow" advTm="7781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E3B93A2-CF4F-2C4F-9A10-D414883A9102}"/>
              </a:ext>
            </a:extLst>
          </p:cNvPr>
          <p:cNvSpPr txBox="1">
            <a:spLocks/>
          </p:cNvSpPr>
          <p:nvPr/>
        </p:nvSpPr>
        <p:spPr>
          <a:xfrm>
            <a:off x="0" y="44770"/>
            <a:ext cx="12192000" cy="99819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Driving Factors for Variations of Nitrogen Emissions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Biochar Applications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FC9D20-54BF-7F51-ECEE-57E6549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FEB4AA0-F453-04E9-3010-F1FC486EA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92563"/>
              </p:ext>
            </p:extLst>
          </p:nvPr>
        </p:nvGraphicFramePr>
        <p:xfrm>
          <a:off x="546317" y="2695679"/>
          <a:ext cx="11099365" cy="20213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8057">
                  <a:extLst>
                    <a:ext uri="{9D8B030D-6E8A-4147-A177-3AD203B41FA5}">
                      <a16:colId xmlns:a16="http://schemas.microsoft.com/office/drawing/2014/main" val="2074354066"/>
                    </a:ext>
                  </a:extLst>
                </a:gridCol>
                <a:gridCol w="741886">
                  <a:extLst>
                    <a:ext uri="{9D8B030D-6E8A-4147-A177-3AD203B41FA5}">
                      <a16:colId xmlns:a16="http://schemas.microsoft.com/office/drawing/2014/main" val="2991622860"/>
                    </a:ext>
                  </a:extLst>
                </a:gridCol>
                <a:gridCol w="980520">
                  <a:extLst>
                    <a:ext uri="{9D8B030D-6E8A-4147-A177-3AD203B41FA5}">
                      <a16:colId xmlns:a16="http://schemas.microsoft.com/office/drawing/2014/main" val="3442869825"/>
                    </a:ext>
                  </a:extLst>
                </a:gridCol>
                <a:gridCol w="1264728">
                  <a:extLst>
                    <a:ext uri="{9D8B030D-6E8A-4147-A177-3AD203B41FA5}">
                      <a16:colId xmlns:a16="http://schemas.microsoft.com/office/drawing/2014/main" val="1600575978"/>
                    </a:ext>
                  </a:extLst>
                </a:gridCol>
                <a:gridCol w="753154">
                  <a:extLst>
                    <a:ext uri="{9D8B030D-6E8A-4147-A177-3AD203B41FA5}">
                      <a16:colId xmlns:a16="http://schemas.microsoft.com/office/drawing/2014/main" val="3150815238"/>
                    </a:ext>
                  </a:extLst>
                </a:gridCol>
                <a:gridCol w="1264728">
                  <a:extLst>
                    <a:ext uri="{9D8B030D-6E8A-4147-A177-3AD203B41FA5}">
                      <a16:colId xmlns:a16="http://schemas.microsoft.com/office/drawing/2014/main" val="2156555224"/>
                    </a:ext>
                  </a:extLst>
                </a:gridCol>
                <a:gridCol w="753154">
                  <a:extLst>
                    <a:ext uri="{9D8B030D-6E8A-4147-A177-3AD203B41FA5}">
                      <a16:colId xmlns:a16="http://schemas.microsoft.com/office/drawing/2014/main" val="1703341028"/>
                    </a:ext>
                  </a:extLst>
                </a:gridCol>
                <a:gridCol w="1626906">
                  <a:extLst>
                    <a:ext uri="{9D8B030D-6E8A-4147-A177-3AD203B41FA5}">
                      <a16:colId xmlns:a16="http://schemas.microsoft.com/office/drawing/2014/main" val="1522972579"/>
                    </a:ext>
                  </a:extLst>
                </a:gridCol>
                <a:gridCol w="819069">
                  <a:extLst>
                    <a:ext uri="{9D8B030D-6E8A-4147-A177-3AD203B41FA5}">
                      <a16:colId xmlns:a16="http://schemas.microsoft.com/office/drawing/2014/main" val="783757899"/>
                    </a:ext>
                  </a:extLst>
                </a:gridCol>
                <a:gridCol w="737163">
                  <a:extLst>
                    <a:ext uri="{9D8B030D-6E8A-4147-A177-3AD203B41FA5}">
                      <a16:colId xmlns:a16="http://schemas.microsoft.com/office/drawing/2014/main" val="881131258"/>
                    </a:ext>
                  </a:extLst>
                </a:gridCol>
              </a:tblGrid>
              <a:tr h="745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Changes upon biochar applied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Water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T (</a:t>
                      </a:r>
                      <a:r>
                        <a:rPr lang="en-US" sz="2000" baseline="30000" dirty="0" err="1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Respiration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NH</a:t>
                      </a:r>
                      <a:r>
                        <a:rPr lang="en-US" sz="2000" baseline="-25000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2000" baseline="30000" dirty="0">
                          <a:solidFill>
                            <a:srgbClr val="7030A0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US" sz="2000" baseline="-25000" dirty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2000" baseline="30000" dirty="0">
                          <a:solidFill>
                            <a:srgbClr val="7030A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1736056"/>
                  </a:ext>
                </a:extLst>
              </a:tr>
              <a:tr h="5749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Influencing 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4588521"/>
                  </a:ext>
                </a:extLst>
              </a:tr>
              <a:tr h="5749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O emissions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↓/−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↑/−/↓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↑↓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5050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39ADDE-123F-FEE5-FAD3-B96857CFF1B1}"/>
              </a:ext>
            </a:extLst>
          </p:cNvPr>
          <p:cNvSpPr txBox="1"/>
          <p:nvPr/>
        </p:nvSpPr>
        <p:spPr>
          <a:xfrm>
            <a:off x="121982" y="4886593"/>
            <a:ext cx="12125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Except for </a:t>
            </a:r>
            <a:r>
              <a:rPr lang="en-US" sz="2400" b="1" i="1" dirty="0"/>
              <a:t>nitrogen availability</a:t>
            </a:r>
            <a:r>
              <a:rPr lang="en-US" sz="2400" i="1" dirty="0"/>
              <a:t>, the more biochar applied, the greater changes in soil properties</a:t>
            </a:r>
          </a:p>
          <a:p>
            <a:pPr algn="ctr"/>
            <a:r>
              <a:rPr lang="en-US" sz="2400" b="1" i="1" dirty="0"/>
              <a:t>Net changes of N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O largely depends on nitrification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DC348-BE80-5FC3-336D-067E749748CB}"/>
              </a:ext>
            </a:extLst>
          </p:cNvPr>
          <p:cNvSpPr txBox="1"/>
          <p:nvPr/>
        </p:nvSpPr>
        <p:spPr>
          <a:xfrm>
            <a:off x="3431817" y="2197458"/>
            <a:ext cx="550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↑ increase	↓ decrease 	⎯  no change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31EAA-18B9-08E2-CB79-A4C2895EE7BA}"/>
              </a:ext>
            </a:extLst>
          </p:cNvPr>
          <p:cNvSpPr txBox="1"/>
          <p:nvPr/>
        </p:nvSpPr>
        <p:spPr>
          <a:xfrm>
            <a:off x="782590" y="1723823"/>
            <a:ext cx="10626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Changes of influencing variables and their impacts on N</a:t>
            </a:r>
            <a:r>
              <a:rPr lang="en-US" sz="2800" b="1" baseline="-25000" dirty="0"/>
              <a:t>2</a:t>
            </a:r>
            <a:r>
              <a:rPr lang="en-US" sz="2800" b="1" dirty="0"/>
              <a:t>O emissions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82541-8483-4DEF-D349-D213241627AC}"/>
              </a:ext>
            </a:extLst>
          </p:cNvPr>
          <p:cNvSpPr txBox="1"/>
          <p:nvPr/>
        </p:nvSpPr>
        <p:spPr>
          <a:xfrm>
            <a:off x="288957" y="1216307"/>
            <a:ext cx="20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Biochar case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9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"/>
    </mc:Choice>
    <mc:Fallback xmlns="">
      <p:transition spd="slow" advTm="13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8F8C-CD82-E91D-85F2-CB3641AD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282"/>
            <a:ext cx="11215255" cy="50848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O: </a:t>
            </a:r>
            <a:r>
              <a:rPr lang="en-US" sz="3200" dirty="0"/>
              <a:t>Potent greenhouse gas (</a:t>
            </a:r>
            <a:r>
              <a:rPr lang="en-US" sz="3200" u="sng" dirty="0"/>
              <a:t>climate</a:t>
            </a:r>
            <a:r>
              <a:rPr lang="en-US" sz="32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~100 year lifetime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273x as potent as 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NH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Forms particulate matter (</a:t>
            </a:r>
            <a:r>
              <a:rPr lang="en-US" sz="3200" u="sng" dirty="0"/>
              <a:t>health</a:t>
            </a:r>
            <a:r>
              <a:rPr lang="en-US" sz="3200" dirty="0"/>
              <a:t>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Impacts depend on NO</a:t>
            </a:r>
            <a:r>
              <a:rPr lang="en-US" sz="2800" baseline="-25000" dirty="0"/>
              <a:t>x</a:t>
            </a:r>
            <a:r>
              <a:rPr lang="en-US" sz="2800" dirty="0"/>
              <a:t>, SO</a:t>
            </a:r>
            <a:r>
              <a:rPr lang="en-US" sz="2800" baseline="-25000" dirty="0"/>
              <a:t>2</a:t>
            </a:r>
            <a:r>
              <a:rPr lang="en-US" sz="2800" dirty="0"/>
              <a:t>, meteorology &amp; population downwind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NO</a:t>
            </a:r>
            <a:r>
              <a:rPr lang="en-US" sz="3200" b="1" baseline="-25000" dirty="0">
                <a:solidFill>
                  <a:srgbClr val="FF0000"/>
                </a:solidFill>
              </a:rPr>
              <a:t>x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Forms particulate matter and ozone (</a:t>
            </a:r>
            <a:r>
              <a:rPr lang="en-US" sz="3200" u="sng" dirty="0"/>
              <a:t>health</a:t>
            </a:r>
            <a:r>
              <a:rPr lang="en-US" sz="32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Impacts depend on NH</a:t>
            </a:r>
            <a:r>
              <a:rPr lang="en-US" sz="2800" baseline="-25000" dirty="0"/>
              <a:t>3</a:t>
            </a:r>
            <a:r>
              <a:rPr lang="en-US" sz="2800" dirty="0"/>
              <a:t>, VOCs, meteorology &amp; population downwind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54B54-C471-8061-E947-B8670936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20D5-DB23-6144-A07A-69EC477C23B9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9C0391-8F1C-37EC-D0E9-3882298515F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Why we care about reactive N emissions</a:t>
            </a:r>
          </a:p>
        </p:txBody>
      </p:sp>
    </p:spTree>
    <p:extLst>
      <p:ext uri="{BB962C8B-B14F-4D97-AF65-F5344CB8AC3E}">
        <p14:creationId xmlns:p14="http://schemas.microsoft.com/office/powerpoint/2010/main" val="16403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88"/>
    </mc:Choice>
    <mc:Fallback xmlns="">
      <p:transition spd="slow" advTm="876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99014C3-22F9-2856-4899-EF4DBA35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9F593-B40E-4EFD-A0F1-9627C7EAD56C}"/>
              </a:ext>
            </a:extLst>
          </p:cNvPr>
          <p:cNvSpPr txBox="1"/>
          <p:nvPr/>
        </p:nvSpPr>
        <p:spPr>
          <a:xfrm>
            <a:off x="1642540" y="5879296"/>
            <a:ext cx="924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Agriculture is the largest source of reactive nitrogen emissions 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&amp; leading contributor to PM health effects in US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0621B0B2-A2A2-D9E4-7C9E-1C4C79EE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0"/>
            <a:ext cx="11442698" cy="83747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How is reactive N released from soils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539C-DAC7-1B44-8539-69D910AB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61" y="761512"/>
            <a:ext cx="9788236" cy="5117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1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25"/>
    </mc:Choice>
    <mc:Fallback xmlns="">
      <p:transition spd="slow" advTm="106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86328A-1222-C241-A16B-72E6933EF8C2}"/>
              </a:ext>
            </a:extLst>
          </p:cNvPr>
          <p:cNvSpPr/>
          <p:nvPr/>
        </p:nvSpPr>
        <p:spPr>
          <a:xfrm>
            <a:off x="0" y="9630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Enhanced Fertilizer Emissions Scenario Tool for CMAQ (FEST-C*)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99014C3-22F9-2856-4899-EF4DBA35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CB3ED-836B-0F53-B1D9-5EBAB435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40" y="742640"/>
            <a:ext cx="11550720" cy="5741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48"/>
    </mc:Choice>
    <mc:Fallback xmlns="">
      <p:transition spd="slow" advTm="1347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9B1D3A-92C6-6940-A88A-6F5C68A8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657"/>
            <a:ext cx="12192000" cy="873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Agricultural Emissions of Reactive Nitrogen Simulated by FEST-C*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82991-55A1-7B4E-9B33-BB1C9D285733}"/>
              </a:ext>
            </a:extLst>
          </p:cNvPr>
          <p:cNvSpPr txBox="1"/>
          <p:nvPr/>
        </p:nvSpPr>
        <p:spPr>
          <a:xfrm>
            <a:off x="2710738" y="1494457"/>
            <a:ext cx="6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</a:t>
            </a:r>
            <a:r>
              <a:rPr lang="en-US" sz="2400" b="1" baseline="-25000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89A7E-0C9C-424F-BB7D-38901B672F0E}"/>
              </a:ext>
            </a:extLst>
          </p:cNvPr>
          <p:cNvSpPr txBox="1"/>
          <p:nvPr/>
        </p:nvSpPr>
        <p:spPr>
          <a:xfrm>
            <a:off x="5526535" y="151231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NH</a:t>
            </a:r>
            <a:r>
              <a:rPr lang="en-US" sz="2400" b="1" baseline="-25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18698-ABB4-F74B-9131-4A109799A0D4}"/>
              </a:ext>
            </a:extLst>
          </p:cNvPr>
          <p:cNvSpPr txBox="1"/>
          <p:nvPr/>
        </p:nvSpPr>
        <p:spPr>
          <a:xfrm>
            <a:off x="8323120" y="149312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7B114-3E7E-A1AC-6FCA-E9727D66478D}"/>
              </a:ext>
            </a:extLst>
          </p:cNvPr>
          <p:cNvSpPr txBox="1"/>
          <p:nvPr/>
        </p:nvSpPr>
        <p:spPr>
          <a:xfrm>
            <a:off x="1999715" y="4587835"/>
            <a:ext cx="819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Emissions are highest in intensely fertilized regions and vary with meteorology and soil conditions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E5F7B5-9A39-6E8F-FF13-C2337617D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" r="-429" b="66542"/>
          <a:stretch/>
        </p:blipFill>
        <p:spPr>
          <a:xfrm>
            <a:off x="1651328" y="2157888"/>
            <a:ext cx="8610699" cy="1716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364B6-286F-BA1B-D505-95DBF86E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241" y="1614210"/>
            <a:ext cx="2057400" cy="226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F9615B-A566-D264-2A82-3BC641F3445D}"/>
              </a:ext>
            </a:extLst>
          </p:cNvPr>
          <p:cNvSpPr txBox="1"/>
          <p:nvPr/>
        </p:nvSpPr>
        <p:spPr>
          <a:xfrm>
            <a:off x="24359" y="2529395"/>
            <a:ext cx="147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Emissions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CDCAD99-0A44-EED3-DB34-4DA28A7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2F6D7-2D47-35A8-E69C-8794FA1A2209}"/>
              </a:ext>
            </a:extLst>
          </p:cNvPr>
          <p:cNvSpPr txBox="1"/>
          <p:nvPr/>
        </p:nvSpPr>
        <p:spPr>
          <a:xfrm>
            <a:off x="172191" y="6488668"/>
            <a:ext cx="6774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Luo et al., 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Environmental Science &amp; Technology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 2022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6"/>
    </mc:Choice>
    <mc:Fallback xmlns="">
      <p:transition spd="slow" advTm="549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9B1D3A-92C6-6940-A88A-6F5C68A8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25"/>
            <a:ext cx="12192000" cy="87345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Potential Impacts of Soil Amendments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E71881-D683-0F8C-31FB-2A1FDF56D0C8}"/>
              </a:ext>
            </a:extLst>
          </p:cNvPr>
          <p:cNvSpPr txBox="1"/>
          <p:nvPr/>
        </p:nvSpPr>
        <p:spPr>
          <a:xfrm>
            <a:off x="8766362" y="5682463"/>
            <a:ext cx="318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Impacts on nitrogen emissions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52CBB-D990-C25F-48B0-3A6CAC271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82" t="16193" r="810" b="54820"/>
          <a:stretch/>
        </p:blipFill>
        <p:spPr>
          <a:xfrm rot="16200000">
            <a:off x="-45005" y="1907322"/>
            <a:ext cx="3433497" cy="1218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AB66D-317D-8216-8CFB-64C2FBFE6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59" t="44711" r="-1088" b="29496"/>
          <a:stretch/>
        </p:blipFill>
        <p:spPr>
          <a:xfrm rot="16200000">
            <a:off x="1608414" y="1977500"/>
            <a:ext cx="3617451" cy="1087898"/>
          </a:xfrm>
          <a:prstGeom prst="rect">
            <a:avLst/>
          </a:prstGeom>
        </p:spPr>
      </p:pic>
      <p:pic>
        <p:nvPicPr>
          <p:cNvPr id="22" name="Picture 4" descr="Methane | Podcast | Chemistry World">
            <a:extLst>
              <a:ext uri="{FF2B5EF4-FFF2-40B4-BE49-F238E27FC236}">
                <a16:creationId xmlns:a16="http://schemas.microsoft.com/office/drawing/2014/main" id="{E7AE5A66-D4F6-914A-DDFC-BC2A3F0E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9" y="4494897"/>
            <a:ext cx="1025089" cy="1031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810C9-767C-00A7-0E6C-7872D82A32FC}"/>
              </a:ext>
            </a:extLst>
          </p:cNvPr>
          <p:cNvSpPr txBox="1"/>
          <p:nvPr/>
        </p:nvSpPr>
        <p:spPr>
          <a:xfrm rot="16200000">
            <a:off x="155759" y="4810589"/>
            <a:ext cx="115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Methane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C07B-305E-D03A-E715-34711C8E5DA4}"/>
              </a:ext>
            </a:extLst>
          </p:cNvPr>
          <p:cNvSpPr txBox="1"/>
          <p:nvPr/>
        </p:nvSpPr>
        <p:spPr>
          <a:xfrm rot="16200000">
            <a:off x="-152562" y="3140004"/>
            <a:ext cx="1466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Miscanthus </a:t>
            </a:r>
          </a:p>
          <a:p>
            <a:pPr algn="ctr"/>
            <a:r>
              <a:rPr lang="en-US" sz="2000" b="1" dirty="0"/>
              <a:t>straw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B1DD-D924-DB8A-2B74-6C1756EEE027}"/>
              </a:ext>
            </a:extLst>
          </p:cNvPr>
          <p:cNvSpPr txBox="1"/>
          <p:nvPr/>
        </p:nvSpPr>
        <p:spPr>
          <a:xfrm rot="16200000">
            <a:off x="52494" y="1930153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Sewage </a:t>
            </a:r>
          </a:p>
          <a:p>
            <a:pPr algn="ctr"/>
            <a:r>
              <a:rPr lang="en-US" sz="2000" b="1" dirty="0"/>
              <a:t>sludge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A8C156-E964-BA12-1A76-2DC78001112C}"/>
              </a:ext>
            </a:extLst>
          </p:cNvPr>
          <p:cNvSpPr txBox="1"/>
          <p:nvPr/>
        </p:nvSpPr>
        <p:spPr>
          <a:xfrm rot="16200000">
            <a:off x="237448" y="883786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Rice </a:t>
            </a:r>
          </a:p>
          <a:p>
            <a:pPr algn="ctr"/>
            <a:r>
              <a:rPr lang="en-US" sz="2000" b="1" dirty="0"/>
              <a:t>husk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D15A65-DEDA-CF0E-9558-CC242E91AE27}"/>
              </a:ext>
            </a:extLst>
          </p:cNvPr>
          <p:cNvSpPr/>
          <p:nvPr/>
        </p:nvSpPr>
        <p:spPr>
          <a:xfrm>
            <a:off x="2852870" y="4479535"/>
            <a:ext cx="1189638" cy="103149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Zero-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valent carbon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E8F185-B6C1-09F2-37C1-23ED29D44F00}"/>
              </a:ext>
            </a:extLst>
          </p:cNvPr>
          <p:cNvSpPr/>
          <p:nvPr/>
        </p:nvSpPr>
        <p:spPr>
          <a:xfrm>
            <a:off x="1863114" y="6161018"/>
            <a:ext cx="1121615" cy="509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0FA439-6982-FB7B-E991-333E2F77C0D0}"/>
              </a:ext>
            </a:extLst>
          </p:cNvPr>
          <p:cNvSpPr txBox="1"/>
          <p:nvPr/>
        </p:nvSpPr>
        <p:spPr>
          <a:xfrm>
            <a:off x="936725" y="5922193"/>
            <a:ext cx="15833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Feedstocks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8890AD-357E-0DF4-8A50-EC80CC9354B7}"/>
              </a:ext>
            </a:extLst>
          </p:cNvPr>
          <p:cNvSpPr txBox="1"/>
          <p:nvPr/>
        </p:nvSpPr>
        <p:spPr>
          <a:xfrm>
            <a:off x="6853946" y="159904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5F4A74-E986-4599-A66E-DCA7E7561DE1}"/>
              </a:ext>
            </a:extLst>
          </p:cNvPr>
          <p:cNvSpPr txBox="1"/>
          <p:nvPr/>
        </p:nvSpPr>
        <p:spPr>
          <a:xfrm>
            <a:off x="6051788" y="2060944"/>
            <a:ext cx="23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Bulk density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187D58-84E3-CFBF-9559-D95061E23D4E}"/>
              </a:ext>
            </a:extLst>
          </p:cNvPr>
          <p:cNvSpPr txBox="1"/>
          <p:nvPr/>
        </p:nvSpPr>
        <p:spPr>
          <a:xfrm>
            <a:off x="6746769" y="2560114"/>
            <a:ext cx="81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CEC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6ADC40-66D0-DEB6-A8FB-40BE0F4611D5}"/>
              </a:ext>
            </a:extLst>
          </p:cNvPr>
          <p:cNvSpPr txBox="1"/>
          <p:nvPr/>
        </p:nvSpPr>
        <p:spPr>
          <a:xfrm>
            <a:off x="6586573" y="3474096"/>
            <a:ext cx="125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Carbon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0239D7-F29D-EAF8-04C6-BCD6D4FDFF97}"/>
              </a:ext>
            </a:extLst>
          </p:cNvPr>
          <p:cNvSpPr txBox="1"/>
          <p:nvPr/>
        </p:nvSpPr>
        <p:spPr>
          <a:xfrm>
            <a:off x="5237953" y="5922193"/>
            <a:ext cx="183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Soil mixtures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3FD6188-C345-F47F-C959-2F790F8D5012}"/>
              </a:ext>
            </a:extLst>
          </p:cNvPr>
          <p:cNvSpPr/>
          <p:nvPr/>
        </p:nvSpPr>
        <p:spPr>
          <a:xfrm>
            <a:off x="1527161" y="2824981"/>
            <a:ext cx="1985893" cy="63750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Pyrolysis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A4782A-157B-7856-2D08-6D812CDA0F3A}"/>
              </a:ext>
            </a:extLst>
          </p:cNvPr>
          <p:cNvSpPr txBox="1"/>
          <p:nvPr/>
        </p:nvSpPr>
        <p:spPr>
          <a:xfrm>
            <a:off x="2603099" y="5570436"/>
            <a:ext cx="188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Soil Amendments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9A85AA-E2C5-F4C9-5A05-10B07B45B1A8}"/>
              </a:ext>
            </a:extLst>
          </p:cNvPr>
          <p:cNvSpPr txBox="1"/>
          <p:nvPr/>
        </p:nvSpPr>
        <p:spPr>
          <a:xfrm>
            <a:off x="6665024" y="3036243"/>
            <a:ext cx="110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4268821-7062-FD1C-F9B6-86A3B504E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916" y="1356814"/>
            <a:ext cx="3149351" cy="4067467"/>
          </a:xfrm>
          <a:prstGeom prst="rect">
            <a:avLst/>
          </a:prstGeom>
        </p:spPr>
      </p:pic>
      <p:sp>
        <p:nvSpPr>
          <p:cNvPr id="16384" name="TextBox 16383">
            <a:extLst>
              <a:ext uri="{FF2B5EF4-FFF2-40B4-BE49-F238E27FC236}">
                <a16:creationId xmlns:a16="http://schemas.microsoft.com/office/drawing/2014/main" id="{4D02475C-A766-B0CF-A1F5-F6F295E31273}"/>
              </a:ext>
            </a:extLst>
          </p:cNvPr>
          <p:cNvSpPr txBox="1"/>
          <p:nvPr/>
        </p:nvSpPr>
        <p:spPr>
          <a:xfrm>
            <a:off x="4227424" y="1668907"/>
            <a:ext cx="3466796" cy="316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cs typeface="Arial" panose="020B0604020202020204" pitchFamily="34" charset="0"/>
              </a:rPr>
              <a:t>pH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cs typeface="Arial" panose="020B0604020202020204" pitchFamily="34" charset="0"/>
              </a:rPr>
              <a:t>Cation exchange capacity (CEC)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cs typeface="Arial" panose="020B0604020202020204" pitchFamily="34" charset="0"/>
              </a:rPr>
              <a:t>Bulk density (BD)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cs typeface="Arial" panose="020B0604020202020204" pitchFamily="34" charset="0"/>
              </a:rPr>
              <a:t>C &amp; N dynamics</a:t>
            </a:r>
          </a:p>
        </p:txBody>
      </p:sp>
      <p:sp>
        <p:nvSpPr>
          <p:cNvPr id="16385" name="Right Arrow 16384">
            <a:extLst>
              <a:ext uri="{FF2B5EF4-FFF2-40B4-BE49-F238E27FC236}">
                <a16:creationId xmlns:a16="http://schemas.microsoft.com/office/drawing/2014/main" id="{C91A2189-2707-622B-A006-64325635EC62}"/>
              </a:ext>
            </a:extLst>
          </p:cNvPr>
          <p:cNvSpPr/>
          <p:nvPr/>
        </p:nvSpPr>
        <p:spPr>
          <a:xfrm>
            <a:off x="7697288" y="3107934"/>
            <a:ext cx="1101776" cy="72837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2" name="TextBox 16391">
            <a:extLst>
              <a:ext uri="{FF2B5EF4-FFF2-40B4-BE49-F238E27FC236}">
                <a16:creationId xmlns:a16="http://schemas.microsoft.com/office/drawing/2014/main" id="{6FD4FB7C-FF70-FED1-1C03-EE45D6A3C24C}"/>
              </a:ext>
            </a:extLst>
          </p:cNvPr>
          <p:cNvSpPr txBox="1"/>
          <p:nvPr/>
        </p:nvSpPr>
        <p:spPr>
          <a:xfrm>
            <a:off x="7878654" y="932930"/>
            <a:ext cx="1912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Stimulation</a:t>
            </a:r>
          </a:p>
        </p:txBody>
      </p:sp>
      <p:sp>
        <p:nvSpPr>
          <p:cNvPr id="16393" name="TextBox 16392">
            <a:extLst>
              <a:ext uri="{FF2B5EF4-FFF2-40B4-BE49-F238E27FC236}">
                <a16:creationId xmlns:a16="http://schemas.microsoft.com/office/drawing/2014/main" id="{9D3B7FAC-37C6-F038-B291-0C840AD64B8B}"/>
              </a:ext>
            </a:extLst>
          </p:cNvPr>
          <p:cNvSpPr txBox="1"/>
          <p:nvPr/>
        </p:nvSpPr>
        <p:spPr>
          <a:xfrm>
            <a:off x="7959376" y="5287982"/>
            <a:ext cx="1736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Mitigation</a:t>
            </a:r>
          </a:p>
        </p:txBody>
      </p:sp>
      <p:cxnSp>
        <p:nvCxnSpPr>
          <p:cNvPr id="16396" name="Straight Arrow Connector 16395">
            <a:extLst>
              <a:ext uri="{FF2B5EF4-FFF2-40B4-BE49-F238E27FC236}">
                <a16:creationId xmlns:a16="http://schemas.microsoft.com/office/drawing/2014/main" id="{FF9A8D43-5357-07D6-E025-58C8FE967165}"/>
              </a:ext>
            </a:extLst>
          </p:cNvPr>
          <p:cNvCxnSpPr/>
          <p:nvPr/>
        </p:nvCxnSpPr>
        <p:spPr>
          <a:xfrm>
            <a:off x="8827626" y="1521089"/>
            <a:ext cx="0" cy="372837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Slide Number Placeholder 16398">
            <a:extLst>
              <a:ext uri="{FF2B5EF4-FFF2-40B4-BE49-F238E27FC236}">
                <a16:creationId xmlns:a16="http://schemas.microsoft.com/office/drawing/2014/main" id="{BD269D9B-3D43-737A-AFD5-4BD4CF3F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6</a:t>
            </a:fld>
            <a:endParaRPr lang="en-US"/>
          </a:p>
        </p:txBody>
      </p:sp>
      <p:sp>
        <p:nvSpPr>
          <p:cNvPr id="16400" name="TextBox 16399">
            <a:extLst>
              <a:ext uri="{FF2B5EF4-FFF2-40B4-BE49-F238E27FC236}">
                <a16:creationId xmlns:a16="http://schemas.microsoft.com/office/drawing/2014/main" id="{F32FA0B0-8F61-A272-EF32-4F8774357969}"/>
              </a:ext>
            </a:extLst>
          </p:cNvPr>
          <p:cNvSpPr txBox="1"/>
          <p:nvPr/>
        </p:nvSpPr>
        <p:spPr>
          <a:xfrm>
            <a:off x="8903916" y="6536809"/>
            <a:ext cx="35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Zhang et al., </a:t>
            </a:r>
            <a:r>
              <a:rPr lang="en-US" i="1" dirty="0">
                <a:hlinkClick r:id="rId7"/>
              </a:rPr>
              <a:t>GCB Bioenergy</a:t>
            </a:r>
            <a:r>
              <a:rPr lang="en-US" dirty="0">
                <a:hlinkClick r:id="rId7"/>
              </a:rPr>
              <a:t>, 2021</a:t>
            </a:r>
            <a:endParaRPr lang="en-US" dirty="0"/>
          </a:p>
        </p:txBody>
      </p:sp>
      <p:sp>
        <p:nvSpPr>
          <p:cNvPr id="3" name="Curved Up Arrow 2">
            <a:extLst>
              <a:ext uri="{FF2B5EF4-FFF2-40B4-BE49-F238E27FC236}">
                <a16:creationId xmlns:a16="http://schemas.microsoft.com/office/drawing/2014/main" id="{E2DD1D7C-3AB6-37AC-2B4D-8EB66AF8E0C1}"/>
              </a:ext>
            </a:extLst>
          </p:cNvPr>
          <p:cNvSpPr/>
          <p:nvPr/>
        </p:nvSpPr>
        <p:spPr>
          <a:xfrm>
            <a:off x="4282219" y="3969173"/>
            <a:ext cx="3655908" cy="1234405"/>
          </a:xfrm>
          <a:prstGeom prst="curvedUpArrow">
            <a:avLst>
              <a:gd name="adj1" fmla="val 25000"/>
              <a:gd name="adj2" fmla="val 62210"/>
              <a:gd name="adj3" fmla="val 25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5B4B4FD2-C5DA-FF82-AE5E-30D9095BD755}"/>
              </a:ext>
            </a:extLst>
          </p:cNvPr>
          <p:cNvSpPr/>
          <p:nvPr/>
        </p:nvSpPr>
        <p:spPr>
          <a:xfrm>
            <a:off x="4282219" y="1653381"/>
            <a:ext cx="3563033" cy="1335489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6E707-103B-3BA1-FDAD-5624F589CEEF}"/>
              </a:ext>
            </a:extLst>
          </p:cNvPr>
          <p:cNvSpPr txBox="1"/>
          <p:nvPr/>
        </p:nvSpPr>
        <p:spPr>
          <a:xfrm>
            <a:off x="9764658" y="5155525"/>
            <a:ext cx="59663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NH</a:t>
            </a:r>
            <a:r>
              <a:rPr lang="en-US" sz="2000" baseline="-250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B05C3-859A-84DE-A9C9-02FFEC3A2D77}"/>
              </a:ext>
            </a:extLst>
          </p:cNvPr>
          <p:cNvSpPr txBox="1"/>
          <p:nvPr/>
        </p:nvSpPr>
        <p:spPr>
          <a:xfrm>
            <a:off x="10514450" y="5170326"/>
            <a:ext cx="5919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</a:t>
            </a:r>
            <a:r>
              <a:rPr lang="en-US" sz="2000" baseline="-250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BC0A6-0107-D824-1C10-AF5166332AC3}"/>
              </a:ext>
            </a:extLst>
          </p:cNvPr>
          <p:cNvSpPr txBox="1"/>
          <p:nvPr/>
        </p:nvSpPr>
        <p:spPr>
          <a:xfrm>
            <a:off x="11253247" y="5155525"/>
            <a:ext cx="606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0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06"/>
    </mc:Choice>
    <mc:Fallback xmlns="">
      <p:transition spd="slow" advTm="112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16384" grpId="0"/>
      <p:bldP spid="16385" grpId="0" animBg="1"/>
      <p:bldP spid="16392" grpId="0"/>
      <p:bldP spid="16393" grpId="0"/>
      <p:bldP spid="16400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9B1D3A-92C6-6940-A88A-6F5C68A8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4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Modeling of Biochar with FEST-C*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B94B00-0375-E666-B20D-E91E9187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940" y="1659491"/>
            <a:ext cx="5841060" cy="4057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Year : 2011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Domain: U.S. fertilized soils</a:t>
            </a:r>
          </a:p>
          <a:p>
            <a:pPr>
              <a:lnSpc>
                <a:spcPct val="112000"/>
              </a:lnSpc>
            </a:pPr>
            <a:r>
              <a:rPr lang="en-US" sz="2400" dirty="0"/>
              <a:t>Biochar application 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Type: hardwood biochar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Timing: 1</a:t>
            </a:r>
            <a:r>
              <a:rPr lang="en-US" baseline="30000" dirty="0"/>
              <a:t>st</a:t>
            </a:r>
            <a:r>
              <a:rPr lang="en-US" dirty="0"/>
              <a:t> fertilizer application day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Tillage depth: 15cm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Rate: 5 ton/ha or 20 ton/ha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CEC: 185 </a:t>
            </a:r>
            <a:r>
              <a:rPr lang="en-US" dirty="0" err="1"/>
              <a:t>cmolC</a:t>
            </a:r>
            <a:r>
              <a:rPr lang="en-US" dirty="0"/>
              <a:t>/kg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Carbon content: 72.9%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dirty="0"/>
              <a:t>Bulk density: 0.64 ton/m</a:t>
            </a:r>
            <a:r>
              <a:rPr lang="en-US" baseline="30000" dirty="0"/>
              <a:t>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3AC64-C085-BE19-1B6A-741D1609298F}"/>
              </a:ext>
            </a:extLst>
          </p:cNvPr>
          <p:cNvSpPr txBox="1">
            <a:spLocks/>
          </p:cNvSpPr>
          <p:nvPr/>
        </p:nvSpPr>
        <p:spPr>
          <a:xfrm>
            <a:off x="540292" y="1537855"/>
            <a:ext cx="5149091" cy="45328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Cation exchange capacity (CEC): ↑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pH: ↑ (less acidic)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Carbon pool allocation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2% for active pool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60% to slow pool 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38% to passive pool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Bulk density: ↓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4F7B0-AE69-6F69-FE60-FBD9DC5B599E}"/>
              </a:ext>
            </a:extLst>
          </p:cNvPr>
          <p:cNvSpPr txBox="1"/>
          <p:nvPr/>
        </p:nvSpPr>
        <p:spPr>
          <a:xfrm>
            <a:off x="842763" y="776264"/>
            <a:ext cx="454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Biochar impacts on soils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12B87-AD5D-EC0A-491C-8645F62EB989}"/>
              </a:ext>
            </a:extLst>
          </p:cNvPr>
          <p:cNvSpPr txBox="1"/>
          <p:nvPr/>
        </p:nvSpPr>
        <p:spPr>
          <a:xfrm>
            <a:off x="6845084" y="832072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Simulation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9AFF-B9D9-92F0-524F-4EF06A49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1119D5-7F35-4CE6-AAED-45993EB77240}"/>
              </a:ext>
            </a:extLst>
          </p:cNvPr>
          <p:cNvSpPr/>
          <p:nvPr/>
        </p:nvSpPr>
        <p:spPr>
          <a:xfrm>
            <a:off x="5961643" y="1537855"/>
            <a:ext cx="5841060" cy="45438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CFE4C-75C3-BB70-6F58-44A588B36C06}"/>
              </a:ext>
            </a:extLst>
          </p:cNvPr>
          <p:cNvSpPr txBox="1"/>
          <p:nvPr/>
        </p:nvSpPr>
        <p:spPr>
          <a:xfrm>
            <a:off x="540292" y="6317955"/>
            <a:ext cx="707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Lychuk</a:t>
            </a:r>
            <a:r>
              <a:rPr lang="en-US" dirty="0"/>
              <a:t> et al., </a:t>
            </a:r>
            <a:r>
              <a:rPr lang="en-US" sz="1800" i="1" dirty="0" err="1">
                <a:solidFill>
                  <a:srgbClr val="111111"/>
                </a:solidFill>
                <a:effectLst/>
                <a:latin typeface="RgpxtdAdvTT3713a231"/>
              </a:rPr>
              <a:t>Mitig</a:t>
            </a:r>
            <a:r>
              <a:rPr lang="en-US" sz="1800" i="1" dirty="0">
                <a:solidFill>
                  <a:srgbClr val="111111"/>
                </a:solidFill>
                <a:effectLst/>
                <a:latin typeface="RgpxtdAdvTT3713a231"/>
              </a:rPr>
              <a:t> Adapt </a:t>
            </a:r>
            <a:r>
              <a:rPr lang="en-US" sz="1800" i="1" dirty="0" err="1">
                <a:solidFill>
                  <a:srgbClr val="111111"/>
                </a:solidFill>
                <a:effectLst/>
                <a:latin typeface="RgpxtdAdvTT3713a231"/>
              </a:rPr>
              <a:t>Strateg</a:t>
            </a:r>
            <a:r>
              <a:rPr lang="en-US" sz="1800" i="1" dirty="0">
                <a:solidFill>
                  <a:srgbClr val="111111"/>
                </a:solidFill>
                <a:effectLst/>
                <a:latin typeface="RgpxtdAdvTT3713a231"/>
              </a:rPr>
              <a:t> Glob Change</a:t>
            </a:r>
            <a:r>
              <a:rPr lang="en-US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4636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38"/>
    </mc:Choice>
    <mc:Fallback xmlns="">
      <p:transition spd="slow" advTm="1194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F230CA9-4580-A615-8046-4B46BBD0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6" y="997527"/>
            <a:ext cx="6800243" cy="5358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E879E-CA3E-7F22-924D-ABA3B7CD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63" y="183574"/>
            <a:ext cx="9670473" cy="6705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+mn-lt"/>
                <a:cs typeface="Arial" panose="020B0604020202020204" pitchFamily="34" charset="0"/>
              </a:rPr>
              <a:t>Comparisons of Modeled and Observed </a:t>
            </a:r>
            <a:r>
              <a:rPr lang="en-US" sz="3200" b="1" dirty="0">
                <a:latin typeface="+mn-lt"/>
                <a:cs typeface="Arial" panose="020B0604020202020204" pitchFamily="34" charset="0"/>
              </a:rPr>
              <a:t>I</a:t>
            </a:r>
            <a:r>
              <a:rPr lang="en-US" sz="3200" b="1" dirty="0">
                <a:effectLst/>
                <a:latin typeface="+mn-lt"/>
                <a:cs typeface="Arial" panose="020B0604020202020204" pitchFamily="34" charset="0"/>
              </a:rPr>
              <a:t>mpacts of Biochar on N</a:t>
            </a:r>
            <a:r>
              <a:rPr lang="en-US" sz="3200" b="1" baseline="-25000" dirty="0"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3200" b="1" dirty="0">
                <a:effectLst/>
                <a:latin typeface="+mn-lt"/>
                <a:cs typeface="Arial" panose="020B0604020202020204" pitchFamily="34" charset="0"/>
              </a:rPr>
              <a:t>O and NH</a:t>
            </a:r>
            <a:r>
              <a:rPr lang="en-US" sz="3200" b="1" baseline="-25000" dirty="0">
                <a:effectLst/>
                <a:latin typeface="+mn-lt"/>
                <a:cs typeface="Arial" panose="020B0604020202020204" pitchFamily="34" charset="0"/>
              </a:rPr>
              <a:t>3</a:t>
            </a:r>
            <a:r>
              <a:rPr lang="en-US" sz="3200" b="1" dirty="0"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+mn-lt"/>
                <a:cs typeface="Arial" panose="020B0604020202020204" pitchFamily="34" charset="0"/>
              </a:rPr>
              <a:t>E</a:t>
            </a:r>
            <a:r>
              <a:rPr lang="en-US" sz="3200" b="1" dirty="0">
                <a:effectLst/>
                <a:latin typeface="+mn-lt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0480A-5F8F-FD80-6228-4D27F4903EFC}"/>
              </a:ext>
            </a:extLst>
          </p:cNvPr>
          <p:cNvSpPr txBox="1"/>
          <p:nvPr/>
        </p:nvSpPr>
        <p:spPr>
          <a:xfrm>
            <a:off x="7240490" y="2291559"/>
            <a:ext cx="4951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FEST-C* biochar model tends to capture the observed sign of emissions variations but predict smaller changes than are observed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563C9F-B3DB-7DA0-EACC-3F4849C9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43FD4-5BBB-EAB9-7527-08A994CDD684}"/>
              </a:ext>
            </a:extLst>
          </p:cNvPr>
          <p:cNvSpPr txBox="1"/>
          <p:nvPr/>
        </p:nvSpPr>
        <p:spPr>
          <a:xfrm>
            <a:off x="4794414" y="1111151"/>
            <a:ext cx="1976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●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O: 9 sites </a:t>
            </a:r>
          </a:p>
          <a:p>
            <a:pPr algn="r"/>
            <a:r>
              <a:rPr lang="en-US" sz="2400" b="1" dirty="0">
                <a:solidFill>
                  <a:schemeClr val="accent6"/>
                </a:solidFill>
              </a:rPr>
              <a:t>▲NH</a:t>
            </a:r>
            <a:r>
              <a:rPr lang="en-US" sz="2400" b="1" baseline="-25000" dirty="0">
                <a:solidFill>
                  <a:schemeClr val="accent6"/>
                </a:solidFill>
              </a:rPr>
              <a:t>3</a:t>
            </a:r>
            <a:r>
              <a:rPr lang="en-US" sz="2400" b="1" dirty="0">
                <a:solidFill>
                  <a:schemeClr val="accent6"/>
                </a:solidFill>
              </a:rPr>
              <a:t>: 2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8159C-EEE7-5C42-CFCD-46C992E34051}"/>
              </a:ext>
            </a:extLst>
          </p:cNvPr>
          <p:cNvSpPr txBox="1"/>
          <p:nvPr/>
        </p:nvSpPr>
        <p:spPr>
          <a:xfrm rot="16200000">
            <a:off x="-820214" y="3060884"/>
            <a:ext cx="284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Simulated Impact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1EDBE-72A1-E750-5BCF-C39C80798A15}"/>
              </a:ext>
            </a:extLst>
          </p:cNvPr>
          <p:cNvSpPr txBox="1"/>
          <p:nvPr/>
        </p:nvSpPr>
        <p:spPr>
          <a:xfrm>
            <a:off x="2989786" y="6259810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Observed Impact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E28BE-3494-5E51-8763-1C4AAC6F736F}"/>
              </a:ext>
            </a:extLst>
          </p:cNvPr>
          <p:cNvSpPr txBox="1"/>
          <p:nvPr/>
        </p:nvSpPr>
        <p:spPr>
          <a:xfrm>
            <a:off x="7739791" y="5244147"/>
            <a:ext cx="4484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Edwards et al., </a:t>
            </a:r>
            <a:r>
              <a:rPr lang="en-US" i="1" dirty="0">
                <a:hlinkClick r:id="rId3"/>
              </a:rPr>
              <a:t>Soil Bio. </a:t>
            </a:r>
            <a:r>
              <a:rPr lang="en-US" i="1" dirty="0" err="1">
                <a:hlinkClick r:id="rId3"/>
              </a:rPr>
              <a:t>Biochem</a:t>
            </a:r>
            <a:r>
              <a:rPr lang="en-US" dirty="0">
                <a:hlinkClick r:id="rId3"/>
              </a:rPr>
              <a:t>, 2018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Deng et al., </a:t>
            </a:r>
            <a:r>
              <a:rPr lang="en-US" i="1" dirty="0" err="1">
                <a:hlinkClick r:id="rId4"/>
              </a:rPr>
              <a:t>PloS</a:t>
            </a:r>
            <a:r>
              <a:rPr lang="en-US" i="1" dirty="0">
                <a:hlinkClick r:id="rId4"/>
              </a:rPr>
              <a:t> ONE,</a:t>
            </a:r>
            <a:r>
              <a:rPr lang="en-US" dirty="0">
                <a:hlinkClick r:id="rId4"/>
              </a:rPr>
              <a:t> 2015</a:t>
            </a:r>
            <a:endParaRPr lang="en-US" dirty="0"/>
          </a:p>
          <a:p>
            <a:pPr algn="r"/>
            <a:r>
              <a:rPr lang="en-US" dirty="0">
                <a:hlinkClick r:id="rId5"/>
              </a:rPr>
              <a:t>Gao et al., </a:t>
            </a:r>
            <a:r>
              <a:rPr lang="en-US" sz="1800" i="1" dirty="0">
                <a:effectLst/>
                <a:latin typeface="STIXTwoText"/>
                <a:hlinkClick r:id="rId5"/>
              </a:rPr>
              <a:t>Soil Use Manage</a:t>
            </a:r>
            <a:r>
              <a:rPr lang="en-US" i="1" dirty="0">
                <a:latin typeface="STIXTwoText"/>
                <a:hlinkClick r:id="rId5"/>
              </a:rPr>
              <a:t>,</a:t>
            </a:r>
            <a:r>
              <a:rPr lang="en-US" sz="1800" dirty="0">
                <a:effectLst/>
                <a:latin typeface="STIXTwoText"/>
                <a:hlinkClick r:id="rId5"/>
              </a:rPr>
              <a:t> 2021</a:t>
            </a:r>
            <a:endParaRPr lang="en-US" dirty="0"/>
          </a:p>
          <a:p>
            <a:pPr algn="r"/>
            <a:r>
              <a:rPr lang="en-US" dirty="0">
                <a:hlinkClick r:id="rId6"/>
              </a:rPr>
              <a:t>Verhoeven et al., </a:t>
            </a:r>
            <a:r>
              <a:rPr lang="en-US" i="1" dirty="0">
                <a:hlinkClick r:id="rId6"/>
              </a:rPr>
              <a:t>Agric. </a:t>
            </a:r>
            <a:r>
              <a:rPr lang="en-US" i="1" dirty="0" err="1">
                <a:hlinkClick r:id="rId6"/>
              </a:rPr>
              <a:t>Ecosyst</a:t>
            </a:r>
            <a:r>
              <a:rPr lang="en-US" i="1" dirty="0">
                <a:hlinkClick r:id="rId6"/>
              </a:rPr>
              <a:t>. Environ,</a:t>
            </a:r>
            <a:r>
              <a:rPr lang="en-US" dirty="0">
                <a:hlinkClick r:id="rId6"/>
              </a:rPr>
              <a:t> 2014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78"/>
    </mc:Choice>
    <mc:Fallback xmlns="">
      <p:transition spd="slow" advTm="762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E3B93A2-CF4F-2C4F-9A10-D414883A9102}"/>
              </a:ext>
            </a:extLst>
          </p:cNvPr>
          <p:cNvSpPr txBox="1">
            <a:spLocks/>
          </p:cNvSpPr>
          <p:nvPr/>
        </p:nvSpPr>
        <p:spPr>
          <a:xfrm>
            <a:off x="0" y="44770"/>
            <a:ext cx="12192000" cy="99819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Biochar on N</a:t>
            </a:r>
            <a:r>
              <a:rPr lang="en-US" sz="36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Emissions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5175DA-CCD3-772E-92D2-BCA72363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048" y="1451225"/>
            <a:ext cx="6029404" cy="3533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18888E-E5FB-B301-2C62-089DC11C34FA}"/>
              </a:ext>
            </a:extLst>
          </p:cNvPr>
          <p:cNvSpPr/>
          <p:nvPr/>
        </p:nvSpPr>
        <p:spPr>
          <a:xfrm>
            <a:off x="274789" y="6156258"/>
            <a:ext cx="11107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High-dose (20 ton/ha) biochar application showed more favorable impacts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5300B-44F2-70AA-5E0D-0198EBCBF284}"/>
              </a:ext>
            </a:extLst>
          </p:cNvPr>
          <p:cNvSpPr txBox="1"/>
          <p:nvPr/>
        </p:nvSpPr>
        <p:spPr>
          <a:xfrm>
            <a:off x="10798503" y="1382213"/>
            <a:ext cx="12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Increase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6233A-BA34-A32A-8FD3-E1A15D1C05E7}"/>
              </a:ext>
            </a:extLst>
          </p:cNvPr>
          <p:cNvSpPr txBox="1"/>
          <p:nvPr/>
        </p:nvSpPr>
        <p:spPr>
          <a:xfrm>
            <a:off x="10743085" y="3854619"/>
            <a:ext cx="133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Decrease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FC9D20-54BF-7F51-ECEE-57E6549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F989-3BFD-7548-8E34-1B622EA1F830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D3249-197C-93E0-5E5F-349AFBCE84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8279" y="1453219"/>
            <a:ext cx="6022599" cy="352958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D2C60C-AB3D-1FEA-7C81-BD1A10BC9324}"/>
              </a:ext>
            </a:extLst>
          </p:cNvPr>
          <p:cNvGrpSpPr/>
          <p:nvPr/>
        </p:nvGrpSpPr>
        <p:grpSpPr>
          <a:xfrm>
            <a:off x="9248374" y="1007911"/>
            <a:ext cx="1449151" cy="3792961"/>
            <a:chOff x="9592394" y="1188961"/>
            <a:chExt cx="1449151" cy="37929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34211-B2EF-BE85-B3D3-D66BF68CA46C}"/>
                </a:ext>
              </a:extLst>
            </p:cNvPr>
            <p:cNvGrpSpPr/>
            <p:nvPr/>
          </p:nvGrpSpPr>
          <p:grpSpPr>
            <a:xfrm>
              <a:off x="9866000" y="1188961"/>
              <a:ext cx="1075709" cy="3792961"/>
              <a:chOff x="8947227" y="1417058"/>
              <a:chExt cx="1075709" cy="379296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B891E66-37D2-55E8-FBF0-8E1D3AC13C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1325" t="8301" r="1678" b="12720"/>
              <a:stretch/>
            </p:blipFill>
            <p:spPr>
              <a:xfrm>
                <a:off x="9486722" y="1545854"/>
                <a:ext cx="536214" cy="366416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65F61F-7FCF-47D3-0DFC-704C4F762343}"/>
                  </a:ext>
                </a:extLst>
              </p:cNvPr>
              <p:cNvSpPr txBox="1"/>
              <p:nvPr/>
            </p:nvSpPr>
            <p:spPr>
              <a:xfrm>
                <a:off x="8947227" y="1417058"/>
                <a:ext cx="813044" cy="37929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&gt; 20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15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10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5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0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-5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-10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-15</a:t>
                </a:r>
              </a:p>
              <a:p>
                <a:pPr algn="r">
                  <a:lnSpc>
                    <a:spcPct val="112000"/>
                  </a:lnSpc>
                </a:pPr>
                <a:r>
                  <a:rPr lang="en-US" sz="2400" dirty="0"/>
                  <a:t>&lt; -20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E9E357-C554-78F4-87FA-C9410D89FAEA}"/>
                </a:ext>
              </a:extLst>
            </p:cNvPr>
            <p:cNvGrpSpPr/>
            <p:nvPr/>
          </p:nvGrpSpPr>
          <p:grpSpPr>
            <a:xfrm>
              <a:off x="9592394" y="1214585"/>
              <a:ext cx="1449151" cy="3741716"/>
              <a:chOff x="9592394" y="1214585"/>
              <a:chExt cx="1449151" cy="374171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4E29DD-690E-228C-FD26-11C020F9C070}"/>
                  </a:ext>
                </a:extLst>
              </p:cNvPr>
              <p:cNvSpPr txBox="1"/>
              <p:nvPr/>
            </p:nvSpPr>
            <p:spPr>
              <a:xfrm rot="16200000">
                <a:off x="8411334" y="2854608"/>
                <a:ext cx="2823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Relative variation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7D3C9A-9FD8-1E12-20F3-775C15FD1DAD}"/>
                  </a:ext>
                </a:extLst>
              </p:cNvPr>
              <p:cNvSpPr/>
              <p:nvPr/>
            </p:nvSpPr>
            <p:spPr>
              <a:xfrm>
                <a:off x="9637954" y="1214585"/>
                <a:ext cx="1403591" cy="37417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BCFE2A-1E91-3AAB-E22A-D143C1B1046D}"/>
              </a:ext>
            </a:extLst>
          </p:cNvPr>
          <p:cNvSpPr txBox="1"/>
          <p:nvPr/>
        </p:nvSpPr>
        <p:spPr>
          <a:xfrm>
            <a:off x="1750603" y="1241087"/>
            <a:ext cx="263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Biochar 5 ton/ha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81E1BB-0E02-F7FF-062F-95B771B6CACE}"/>
              </a:ext>
            </a:extLst>
          </p:cNvPr>
          <p:cNvSpPr txBox="1"/>
          <p:nvPr/>
        </p:nvSpPr>
        <p:spPr>
          <a:xfrm>
            <a:off x="6008449" y="1241087"/>
            <a:ext cx="281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Biochar 20 ton/ha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F78B2-B383-78DA-5208-B6EBAC27863B}"/>
              </a:ext>
            </a:extLst>
          </p:cNvPr>
          <p:cNvSpPr txBox="1"/>
          <p:nvPr/>
        </p:nvSpPr>
        <p:spPr>
          <a:xfrm>
            <a:off x="452860" y="4694105"/>
            <a:ext cx="107516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NH</a:t>
            </a:r>
            <a:r>
              <a:rPr lang="en-US" sz="2800" baseline="-25000" dirty="0"/>
              <a:t>3</a:t>
            </a:r>
            <a:r>
              <a:rPr lang="en-US" sz="2800" dirty="0"/>
              <a:t> and NO</a:t>
            </a:r>
            <a:r>
              <a:rPr lang="en-US" sz="2800" baseline="-25000" dirty="0"/>
              <a:t>x</a:t>
            </a:r>
            <a:r>
              <a:rPr lang="en-US" sz="2800" dirty="0"/>
              <a:t> had similar spatial patterns</a:t>
            </a: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Mitigation of emissions occurred most in the Southeast and under high-dose application.</a:t>
            </a:r>
            <a:endParaRPr lang="en-US" sz="2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6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18"/>
    </mc:Choice>
    <mc:Fallback xmlns="">
      <p:transition spd="slow" advTm="989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1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9173</TotalTime>
  <Words>967</Words>
  <Application>Microsoft Office PowerPoint</Application>
  <PresentationFormat>Widescreen</PresentationFormat>
  <Paragraphs>224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DengXian</vt:lpstr>
      <vt:lpstr>RgpxtdAdvTT3713a231</vt:lpstr>
      <vt:lpstr>STIXTwoText</vt:lpstr>
      <vt:lpstr>Times New Roman</vt:lpstr>
      <vt:lpstr>Office Theme</vt:lpstr>
      <vt:lpstr>Modeling Agricultural Reactive Nitrogen Emissions with Soil Carbon Amendments using an Enhanced Version of Fertilizer Emissions Scenario Tool for CMAQ (FEST-C)</vt:lpstr>
      <vt:lpstr>PowerPoint Presentation</vt:lpstr>
      <vt:lpstr>How is reactive N released from soils</vt:lpstr>
      <vt:lpstr>PowerPoint Presentation</vt:lpstr>
      <vt:lpstr>Agricultural Emissions of Reactive Nitrogen Simulated by FEST-C*</vt:lpstr>
      <vt:lpstr>Potential Impacts of Soil Amendments</vt:lpstr>
      <vt:lpstr>Modeling of Biochar with FEST-C*</vt:lpstr>
      <vt:lpstr>Comparisons of Modeled and Observed Impacts of Biochar on N2O and NH3 Emissions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  <vt:lpstr>PowerPoint Presentation</vt:lpstr>
      <vt:lpstr>Spatially Variable Impacts of Agricultural Soil Emissions Linking FEST-C* with Reduced Form Air Quality Health Model APEEP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agricultural reactive nitrogen emissions with soil carbon amendments using an enhanced version of Fertilizer Emissions Scenario Tool for CMAQ (FEST-C)</dc:title>
  <dc:creator>Lina Luo</dc:creator>
  <cp:lastModifiedBy>FCCR User</cp:lastModifiedBy>
  <cp:revision>62</cp:revision>
  <dcterms:created xsi:type="dcterms:W3CDTF">2022-10-10T05:28:58Z</dcterms:created>
  <dcterms:modified xsi:type="dcterms:W3CDTF">2022-10-18T12:06:04Z</dcterms:modified>
</cp:coreProperties>
</file>