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7" r:id="rId2"/>
    <p:sldId id="349" r:id="rId3"/>
    <p:sldId id="350" r:id="rId4"/>
    <p:sldId id="283" r:id="rId5"/>
    <p:sldId id="355" r:id="rId6"/>
    <p:sldId id="307" r:id="rId7"/>
    <p:sldId id="358" r:id="rId8"/>
    <p:sldId id="351" r:id="rId9"/>
    <p:sldId id="341" r:id="rId10"/>
    <p:sldId id="359" r:id="rId11"/>
    <p:sldId id="327" r:id="rId12"/>
    <p:sldId id="343" r:id="rId13"/>
    <p:sldId id="337" r:id="rId14"/>
    <p:sldId id="344" r:id="rId15"/>
    <p:sldId id="333" r:id="rId16"/>
    <p:sldId id="308" r:id="rId17"/>
    <p:sldId id="309" r:id="rId18"/>
    <p:sldId id="361" r:id="rId19"/>
    <p:sldId id="338" r:id="rId20"/>
    <p:sldId id="336" r:id="rId21"/>
    <p:sldId id="335" r:id="rId22"/>
    <p:sldId id="324" r:id="rId23"/>
    <p:sldId id="319" r:id="rId24"/>
    <p:sldId id="323" r:id="rId25"/>
    <p:sldId id="320" r:id="rId26"/>
    <p:sldId id="325" r:id="rId27"/>
    <p:sldId id="326" r:id="rId28"/>
    <p:sldId id="345" r:id="rId29"/>
    <p:sldId id="340" r:id="rId30"/>
    <p:sldId id="313" r:id="rId31"/>
    <p:sldId id="360" r:id="rId32"/>
    <p:sldId id="362" r:id="rId33"/>
    <p:sldId id="33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4629"/>
  </p:normalViewPr>
  <p:slideViewPr>
    <p:cSldViewPr snapToGrid="0">
      <p:cViewPr varScale="1">
        <p:scale>
          <a:sx n="108" d="100"/>
          <a:sy n="108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CA15-39F6-4C10-AFF4-5E91C4C4C063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F490-600E-4D45-A1E5-6A3F686E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9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points to the variability in meteorology from global climate models</a:t>
            </a:r>
          </a:p>
          <a:p>
            <a:r>
              <a:rPr lang="en-US" dirty="0"/>
              <a:t>Reduced emissions in the future, likely reason for lower PM</a:t>
            </a:r>
          </a:p>
          <a:p>
            <a:r>
              <a:rPr lang="en-US" dirty="0"/>
              <a:t>But meteorology predicts more PCAP episodes and longer durations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add setup in a neat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https://www.valleyair.org/newsed/ca_primer/bigpicture/IIIA4a.html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Limitation with source apportionment models as typically used for primary aerosol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add more –</a:t>
            </a:r>
            <a:r>
              <a:rPr lang="en-US" baseline="0" dirty="0"/>
              <a:t> from </a:t>
            </a:r>
            <a:r>
              <a:rPr lang="en-US" baseline="0" dirty="0" err="1"/>
              <a:t>Colgan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9E99-35A4-46E3-802E-B8F0580488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4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map from </a:t>
            </a:r>
            <a:r>
              <a:rPr lang="en-US" dirty="0" err="1"/>
              <a:t>arcgis</a:t>
            </a:r>
            <a:r>
              <a:rPr lang="en-US" dirty="0"/>
              <a:t> to highlight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1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Modeled are typically lower than observations</a:t>
            </a:r>
          </a:p>
          <a:p>
            <a:r>
              <a:rPr lang="en-US" dirty="0"/>
              <a:t>This points to the variability in meteorology from global climate models</a:t>
            </a:r>
          </a:p>
          <a:p>
            <a:r>
              <a:rPr lang="en-US" dirty="0"/>
              <a:t>Reduced emissions in the future, likely reason for lower PM</a:t>
            </a:r>
          </a:p>
          <a:p>
            <a:r>
              <a:rPr lang="en-US" dirty="0"/>
              <a:t>Very hard to make predictions and capture </a:t>
            </a:r>
          </a:p>
          <a:p>
            <a:r>
              <a:rPr lang="en-US" dirty="0"/>
              <a:t>But meteorology predicts more PCAP episodes and longer durations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90-600E-4D45-A1E5-6A3F686E2F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4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65FA-4FC5-4E93-AE25-872D85BD8432}" type="datetimeFigureOut">
              <a:rPr lang="en-US" smtClean="0"/>
              <a:t>10/17/22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B4A4-3AC6-42AB-9D8C-16C241128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i.org/10.1016/j.oneear.2019.09.006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032381"/>
          </a:xfrm>
          <a:solidFill>
            <a:schemeClr val="tx1"/>
          </a:solidFill>
        </p:spPr>
        <p:txBody>
          <a:bodyPr anchor="ctr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Potential Impact of Future Climate on Winter Time Particulate Matter in the Western U.S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26"/>
          <a:stretch/>
        </p:blipFill>
        <p:spPr>
          <a:xfrm>
            <a:off x="7907435" y="5151335"/>
            <a:ext cx="3529443" cy="1645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7724" y="3201661"/>
            <a:ext cx="10774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Abiola S. Lawal, Cam Phelan, Heather Holmes, Cesunica Ivey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159" y="5020606"/>
            <a:ext cx="2596090" cy="1645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68455"/>
            <a:ext cx="2135275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7033" y="376291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CMAS 2022</a:t>
            </a:r>
          </a:p>
          <a:p>
            <a:pPr algn="ctr"/>
            <a:r>
              <a:rPr lang="en-US" sz="2800" b="1" dirty="0"/>
              <a:t>October 17</a:t>
            </a:r>
            <a:r>
              <a:rPr lang="en-US" sz="2800" b="1" baseline="30000" dirty="0"/>
              <a:t>th</a:t>
            </a:r>
            <a:r>
              <a:rPr lang="en-US" sz="2800" b="1" dirty="0"/>
              <a:t> 2022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133" y="4861944"/>
            <a:ext cx="2705100" cy="1762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3297" y="3762910"/>
            <a:ext cx="22574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631" y="1331176"/>
            <a:ext cx="9192241" cy="8884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After PCAP episode is identified…….</a:t>
            </a:r>
            <a:br>
              <a:rPr lang="en-US" b="1" dirty="0"/>
            </a:br>
            <a:r>
              <a:rPr lang="en-US" b="1" dirty="0"/>
              <a:t>What trends are we looking for?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5467" y="2786549"/>
            <a:ext cx="916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the episode (PCAP)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Correlation between modeled/observed PM and PCAP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Correlation between (mod/</a:t>
            </a:r>
            <a:r>
              <a:rPr lang="en-US" sz="2400" dirty="0" err="1"/>
              <a:t>obs</a:t>
            </a:r>
            <a:r>
              <a:rPr lang="en-US" sz="2400" dirty="0"/>
              <a:t>) PM/PCAP and meteorology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8000" y="4428813"/>
            <a:ext cx="358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CMAQ  and WRF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1795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SMOKE-2016 NEI platform </a:t>
            </a:r>
          </a:p>
          <a:p>
            <a:r>
              <a:rPr lang="en-US" dirty="0">
                <a:latin typeface="Abadi" panose="020B0604020104020204" pitchFamily="34" charset="0"/>
              </a:rPr>
              <a:t>2016 National Emissions Inventory (NEI) was used as base case and to scale future emissions.</a:t>
            </a:r>
          </a:p>
          <a:p>
            <a:pPr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Sparse Matrix Operator Kerner Emissions (SMOKE) modeling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5179536"/>
            <a:ext cx="574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Air Quality Modeling</a:t>
            </a:r>
          </a:p>
          <a:p>
            <a:pPr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The Community Multiscale Air Quality (CMAQ) system</a:t>
            </a:r>
          </a:p>
          <a:p>
            <a:pPr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CMAQv 5.3.2</a:t>
            </a:r>
          </a:p>
          <a:p>
            <a:pPr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12km by 12km grid size</a:t>
            </a:r>
          </a:p>
        </p:txBody>
      </p:sp>
    </p:spTree>
    <p:extLst>
      <p:ext uri="{BB962C8B-B14F-4D97-AF65-F5344CB8AC3E}">
        <p14:creationId xmlns:p14="http://schemas.microsoft.com/office/powerpoint/2010/main" val="8625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17" y="1116623"/>
            <a:ext cx="8163758" cy="566928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79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2016 JAN Base Case: Focused on WRF Differences</a:t>
            </a:r>
          </a:p>
        </p:txBody>
      </p:sp>
    </p:spTree>
    <p:extLst>
      <p:ext uri="{BB962C8B-B14F-4D97-AF65-F5344CB8AC3E}">
        <p14:creationId xmlns:p14="http://schemas.microsoft.com/office/powerpoint/2010/main" val="405488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0490A9E-ECF2-8CED-8A34-53C59A46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22" y="527278"/>
            <a:ext cx="3177988" cy="7144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Jan 2016</a:t>
            </a:r>
            <a:br>
              <a:rPr lang="en-US" dirty="0"/>
            </a:br>
            <a:r>
              <a:rPr lang="en-US" dirty="0"/>
              <a:t>Salt Lake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97DAC-EDA6-33F5-B1EC-B504D8510BD5}"/>
              </a:ext>
            </a:extLst>
          </p:cNvPr>
          <p:cNvSpPr txBox="1"/>
          <p:nvPr/>
        </p:nvSpPr>
        <p:spPr>
          <a:xfrm>
            <a:off x="8302623" y="6308209"/>
            <a:ext cx="348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Shaded areas are PCAP episodes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470129" y="3254800"/>
            <a:ext cx="139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%</a:t>
            </a:r>
            <a:endParaRPr lang="en-US" sz="14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670" y="2140134"/>
            <a:ext cx="5382125" cy="3178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23" y="1960565"/>
            <a:ext cx="5460374" cy="32248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411457" y="3226288"/>
            <a:ext cx="139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(m)</a:t>
            </a:r>
            <a:endParaRPr lang="en-US" sz="14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21A3D-2EE0-61D0-3273-2C331222148A}"/>
              </a:ext>
            </a:extLst>
          </p:cNvPr>
          <p:cNvSpPr txBox="1"/>
          <p:nvPr/>
        </p:nvSpPr>
        <p:spPr>
          <a:xfrm>
            <a:off x="1643057" y="2297477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PBLH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D04D1-8C55-D497-281A-AE5A8E21EEC8}"/>
              </a:ext>
            </a:extLst>
          </p:cNvPr>
          <p:cNvSpPr txBox="1"/>
          <p:nvPr/>
        </p:nvSpPr>
        <p:spPr>
          <a:xfrm>
            <a:off x="7501610" y="2242214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0052" y="5597818"/>
            <a:ext cx="9539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Correlation between RH and PCAP</a:t>
            </a:r>
          </a:p>
        </p:txBody>
      </p:sp>
    </p:spTree>
    <p:extLst>
      <p:ext uri="{BB962C8B-B14F-4D97-AF65-F5344CB8AC3E}">
        <p14:creationId xmlns:p14="http://schemas.microsoft.com/office/powerpoint/2010/main" val="284074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0490A9E-ECF2-8CED-8A34-53C59A46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59" y="421370"/>
            <a:ext cx="3286925" cy="487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Jan 2016</a:t>
            </a:r>
            <a:br>
              <a:rPr lang="en-US" dirty="0"/>
            </a:br>
            <a:r>
              <a:rPr lang="en-US" dirty="0"/>
              <a:t>Reno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97DAC-EDA6-33F5-B1EC-B504D8510BD5}"/>
              </a:ext>
            </a:extLst>
          </p:cNvPr>
          <p:cNvSpPr txBox="1"/>
          <p:nvPr/>
        </p:nvSpPr>
        <p:spPr>
          <a:xfrm>
            <a:off x="8508078" y="6350817"/>
            <a:ext cx="39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Shaded areas are PCAP episodes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18" y="1991121"/>
            <a:ext cx="5121159" cy="3024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40" y="1976209"/>
            <a:ext cx="5235459" cy="3092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21A3D-2EE0-61D0-3273-2C331222148A}"/>
              </a:ext>
            </a:extLst>
          </p:cNvPr>
          <p:cNvSpPr txBox="1"/>
          <p:nvPr/>
        </p:nvSpPr>
        <p:spPr>
          <a:xfrm>
            <a:off x="1305294" y="2328139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PBLH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D04D1-8C55-D497-281A-AE5A8E21EEC8}"/>
              </a:ext>
            </a:extLst>
          </p:cNvPr>
          <p:cNvSpPr txBox="1"/>
          <p:nvPr/>
        </p:nvSpPr>
        <p:spPr>
          <a:xfrm>
            <a:off x="7191204" y="2139524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713172" y="3209944"/>
            <a:ext cx="139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%</a:t>
            </a:r>
            <a:endParaRPr lang="en-US" sz="1400" baseline="300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99732" y="3150965"/>
            <a:ext cx="139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(m)</a:t>
            </a:r>
            <a:endParaRPr lang="en-US" sz="14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485818" y="5431596"/>
            <a:ext cx="9539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Correlation between PBLH/RH and PCAP</a:t>
            </a:r>
          </a:p>
        </p:txBody>
      </p:sp>
    </p:spTree>
    <p:extLst>
      <p:ext uri="{BB962C8B-B14F-4D97-AF65-F5344CB8AC3E}">
        <p14:creationId xmlns:p14="http://schemas.microsoft.com/office/powerpoint/2010/main" val="264892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499616"/>
            <a:ext cx="11040533" cy="33649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Taking these preliminary trends as a way to determine important PCAP predictors.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We use this, to try to predict episodes in the future</a:t>
            </a:r>
            <a:br>
              <a:rPr lang="en-US" b="1" dirty="0">
                <a:solidFill>
                  <a:srgbClr val="7030A0"/>
                </a:solidFill>
              </a:rPr>
            </a:b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2050?</a:t>
            </a:r>
          </a:p>
        </p:txBody>
      </p:sp>
    </p:spTree>
    <p:extLst>
      <p:ext uri="{BB962C8B-B14F-4D97-AF65-F5344CB8AC3E}">
        <p14:creationId xmlns:p14="http://schemas.microsoft.com/office/powerpoint/2010/main" val="258873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75" y="2857481"/>
            <a:ext cx="4276307" cy="27432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95952"/>
              </p:ext>
            </p:extLst>
          </p:nvPr>
        </p:nvGraphicFramePr>
        <p:xfrm>
          <a:off x="2969398" y="380981"/>
          <a:ext cx="5793296" cy="17449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896648">
                  <a:extLst>
                    <a:ext uri="{9D8B030D-6E8A-4147-A177-3AD203B41FA5}">
                      <a16:colId xmlns:a16="http://schemas.microsoft.com/office/drawing/2014/main" val="2219954088"/>
                    </a:ext>
                  </a:extLst>
                </a:gridCol>
                <a:gridCol w="2896648">
                  <a:extLst>
                    <a:ext uri="{9D8B030D-6E8A-4147-A177-3AD203B41FA5}">
                      <a16:colId xmlns:a16="http://schemas.microsoft.com/office/drawing/2014/main" val="2206119208"/>
                    </a:ext>
                  </a:extLst>
                </a:gridCol>
              </a:tblGrid>
              <a:tr h="374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State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Site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7733345"/>
                  </a:ext>
                </a:extLst>
              </a:tr>
              <a:tr h="306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Lake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2685412"/>
                  </a:ext>
                </a:extLst>
              </a:tr>
              <a:tr h="306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Colorado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Denver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764327"/>
                  </a:ext>
                </a:extLst>
              </a:tr>
              <a:tr h="285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Nevada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Washoe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310523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87" y="2857481"/>
            <a:ext cx="4185571" cy="2743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161958" y="4073633"/>
            <a:ext cx="1408176" cy="3108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3FB-9067-4972-BCB8-FE69BAA9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14" y="141514"/>
            <a:ext cx="10515600" cy="783771"/>
          </a:xfrm>
        </p:spPr>
        <p:txBody>
          <a:bodyPr/>
          <a:lstStyle/>
          <a:p>
            <a:pPr algn="ctr"/>
            <a:r>
              <a:rPr lang="en-US" dirty="0"/>
              <a:t>SMOKE-WRF-CMAQ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24968-EEF5-4D04-B73B-6BB6B47CA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925284"/>
            <a:ext cx="11723914" cy="57744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</a:rPr>
              <a:t>SMOKE-2016 NEI platform GT NEMS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2016 National Emissions Inventory (NEI) was used as base case and to scale future emissions.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Sparse Matrix Operator Kerner Emissions (SMOKE) modeling system</a:t>
            </a:r>
          </a:p>
          <a:p>
            <a:pPr>
              <a:buFontTx/>
              <a:buChar char="-"/>
            </a:pPr>
            <a:endParaRPr lang="en-US" sz="1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</a:rPr>
              <a:t>Meteorology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 Community Earth System Model Version 1 (CEMSI)</a:t>
            </a:r>
          </a:p>
          <a:p>
            <a:pPr marL="457200" lvl="1" indent="0">
              <a:buNone/>
            </a:pPr>
            <a:r>
              <a:rPr lang="en-US" sz="1600" dirty="0">
                <a:latin typeface="Abadi" panose="020B0604020104020204" pitchFamily="34" charset="0"/>
              </a:rPr>
              <a:t>Global model developed by the National Center for Atmospheric Research (NCAR)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 Weather Research Forecasting (WRF) Model v4.1</a:t>
            </a:r>
          </a:p>
          <a:p>
            <a:pPr lvl="1"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Used to downscale the global model</a:t>
            </a:r>
          </a:p>
          <a:p>
            <a:pPr lvl="1"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Two climate scenarios</a:t>
            </a:r>
            <a:r>
              <a:rPr lang="en-US" sz="1600" b="1" dirty="0">
                <a:solidFill>
                  <a:srgbClr val="FF0000"/>
                </a:solidFill>
                <a:latin typeface="Abadi" panose="020B0604020104020204" pitchFamily="34" charset="0"/>
              </a:rPr>
              <a:t>: RCP4.5/RCP8.5</a:t>
            </a:r>
          </a:p>
          <a:p>
            <a:pPr marL="457200" lvl="1" indent="0">
              <a:buNone/>
            </a:pPr>
            <a:endParaRPr lang="en-US" sz="1600" dirty="0">
              <a:latin typeface="Abadi" panose="020B060402010402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</a:rPr>
              <a:t>Air Quality Modeling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The Community Multiscale Air Quality (CMAQ) system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CMAQv 5.3.2</a:t>
            </a:r>
          </a:p>
          <a:p>
            <a:pPr>
              <a:buFontTx/>
              <a:buChar char="-"/>
            </a:pPr>
            <a:r>
              <a:rPr lang="en-US" sz="1600" dirty="0">
                <a:latin typeface="Abadi" panose="020B0604020104020204" pitchFamily="34" charset="0"/>
              </a:rPr>
              <a:t>12km by 12km grid size</a:t>
            </a:r>
          </a:p>
          <a:p>
            <a:pPr marL="0" indent="0">
              <a:buNone/>
            </a:pPr>
            <a:endParaRPr lang="en-US" sz="1600" dirty="0">
              <a:latin typeface="Abadi" panose="020B06040201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464" y="3351466"/>
            <a:ext cx="46291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74" y="98171"/>
            <a:ext cx="10659087" cy="68995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Emissions Other Sectors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901" y="914400"/>
            <a:ext cx="10076629" cy="585567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2050 emissions for other sectors were estimated using the GT-NEMS forecast model which assesses energy distribution, with demand in combination with technology changes and regulations. 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Abadi" panose="020B0604020104020204" pitchFamily="34" charset="0"/>
              </a:rPr>
              <a:t>Electricity Power Generation Power Units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Abadi" panose="020B0604020104020204" pitchFamily="34" charset="0"/>
              </a:rPr>
              <a:t>Area Source and Non Point (Residential, Commercial, Agriculture and Industrial sectors)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Abadi" panose="020B0604020104020204" pitchFamily="34" charset="0"/>
              </a:rPr>
              <a:t>Biogenic emissions: Biogenic Emissions Inventory System (BEIS) version 3.61 </a:t>
            </a: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Abadi" panose="020B06040201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Abadi" panose="020B0604020104020204" pitchFamily="34" charset="0"/>
              </a:rPr>
              <a:t>Details of the methods can be found in recently published article by Shen et al.</a:t>
            </a:r>
          </a:p>
          <a:p>
            <a:pPr>
              <a:spcBef>
                <a:spcPts val="0"/>
              </a:spcBef>
            </a:pPr>
            <a:r>
              <a:rPr lang="en-US" i="1" dirty="0">
                <a:latin typeface="Abadi" panose="020B0604020104020204" pitchFamily="34" charset="0"/>
              </a:rPr>
              <a:t>Relaxed Energy Policies Coupled with Climate Change Will Significantly Undermine Efforts to Attain US Ozone Standards (2019). </a:t>
            </a:r>
            <a:r>
              <a:rPr lang="en-US" sz="1800" dirty="0">
                <a:latin typeface="Abadi" panose="020B0604020104020204" pitchFamily="34" charset="0"/>
              </a:rPr>
              <a:t>Published in One Earth. </a:t>
            </a:r>
            <a:r>
              <a:rPr lang="en-US" dirty="0"/>
              <a:t>DOI:</a:t>
            </a:r>
            <a:r>
              <a:rPr lang="en-US" dirty="0">
                <a:hlinkClick r:id="rId2"/>
              </a:rPr>
              <a:t>https://doi.org/10.1016/j.oneear.2019.09.006</a:t>
            </a:r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endParaRPr lang="en-US" sz="1800" dirty="0">
              <a:latin typeface="Abadi" panose="020B0604020104020204" pitchFamily="34" charset="0"/>
            </a:endParaRPr>
          </a:p>
          <a:p>
            <a:endParaRPr lang="en-US" sz="1800" dirty="0">
              <a:latin typeface="Abadi" panose="020B06040201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00" y="3486485"/>
            <a:ext cx="1968744" cy="880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938" y="3412514"/>
            <a:ext cx="1697007" cy="1027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38" y="3412514"/>
            <a:ext cx="2070983" cy="1027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315" y="3397859"/>
            <a:ext cx="2173288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48004D-D96B-4318-8196-161AB2A4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0338"/>
            <a:ext cx="12192000" cy="1266825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badi" panose="020B0604020104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87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7"/>
    </mc:Choice>
    <mc:Fallback xmlns="">
      <p:transition spd="slow" advTm="660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57" y="2096419"/>
            <a:ext cx="4829175" cy="379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Lake Utah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29" b="-1"/>
          <a:stretch/>
        </p:blipFill>
        <p:spPr>
          <a:xfrm>
            <a:off x="6784258" y="2403987"/>
            <a:ext cx="4876800" cy="3736872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682622" y="3810305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285885" y="3603827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70447" y="4493340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112448" y="4120629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206671" y="3190872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700750" y="3923680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65099" y="6086622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82133" y="6140859"/>
            <a:ext cx="215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PCAP</a:t>
            </a:r>
          </a:p>
        </p:txBody>
      </p:sp>
    </p:spTree>
    <p:extLst>
      <p:ext uri="{BB962C8B-B14F-4D97-AF65-F5344CB8AC3E}">
        <p14:creationId xmlns:p14="http://schemas.microsoft.com/office/powerpoint/2010/main" val="256147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59"/>
            <a:ext cx="121920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Why is it important to look at Wintertime Particulate: Connection to PCAP/CAP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22" y="1690687"/>
            <a:ext cx="6667949" cy="4351338"/>
          </a:xfrm>
        </p:spPr>
        <p:txBody>
          <a:bodyPr>
            <a:normAutofit/>
          </a:bodyPr>
          <a:lstStyle/>
          <a:p>
            <a:r>
              <a:rPr lang="en-US" dirty="0"/>
              <a:t>An event where </a:t>
            </a:r>
            <a:r>
              <a:rPr lang="en-US" b="1" dirty="0">
                <a:solidFill>
                  <a:srgbClr val="FF0000"/>
                </a:solidFill>
              </a:rPr>
              <a:t>elevated levels </a:t>
            </a:r>
            <a:r>
              <a:rPr lang="en-US" dirty="0"/>
              <a:t>of particulate matter are caused due to an inversion layer (cold layer) below a warm layer (above)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Prevents mixing and leads to higher  levels particulate matter.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41" y="2537618"/>
            <a:ext cx="4514850" cy="2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141" y="1308053"/>
            <a:ext cx="4362366" cy="12295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44133" y="571885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CAP: Cold Air Pool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PCAP: Persistent Cold Air Pool (Lasting 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38999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98" y="2302740"/>
            <a:ext cx="4914900" cy="378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Denver, Colorado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62" y="2302740"/>
            <a:ext cx="4848225" cy="375285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454562" y="4812886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952631" y="4827632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489352" y="4827632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00934" y="4399931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877140" y="4343399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362713" y="4763727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5099" y="6086622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2133" y="6140859"/>
            <a:ext cx="215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PCAP</a:t>
            </a:r>
          </a:p>
        </p:txBody>
      </p:sp>
    </p:spTree>
    <p:extLst>
      <p:ext uri="{BB962C8B-B14F-4D97-AF65-F5344CB8AC3E}">
        <p14:creationId xmlns:p14="http://schemas.microsoft.com/office/powerpoint/2010/main" val="86173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36162"/>
            <a:ext cx="4914900" cy="3829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2"/>
          </a:xfrm>
        </p:spPr>
        <p:txBody>
          <a:bodyPr>
            <a:normAutofit fontScale="90000"/>
          </a:bodyPr>
          <a:lstStyle/>
          <a:p>
            <a:r>
              <a:rPr lang="en-US" dirty="0"/>
              <a:t>Reno, Nevada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5057467" y="3849325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140236" y="3871451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392129" y="3436372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033069" y="3023414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2176"/>
          <a:stretch/>
        </p:blipFill>
        <p:spPr>
          <a:xfrm>
            <a:off x="6068959" y="1828800"/>
            <a:ext cx="4943475" cy="3736412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365099" y="6086622"/>
            <a:ext cx="383458" cy="4129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2133" y="6140859"/>
            <a:ext cx="215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PCAP</a:t>
            </a:r>
          </a:p>
        </p:txBody>
      </p:sp>
    </p:spTree>
    <p:extLst>
      <p:ext uri="{BB962C8B-B14F-4D97-AF65-F5344CB8AC3E}">
        <p14:creationId xmlns:p14="http://schemas.microsoft.com/office/powerpoint/2010/main" val="168491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1" y="40482"/>
            <a:ext cx="10908772" cy="1131094"/>
          </a:xfrm>
        </p:spPr>
        <p:txBody>
          <a:bodyPr>
            <a:normAutofit fontScale="90000"/>
          </a:bodyPr>
          <a:lstStyle/>
          <a:p>
            <a:r>
              <a:rPr lang="en-US" dirty="0"/>
              <a:t>Salt Lake UT: 2016 Observations match with PCAP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35" y="1665352"/>
            <a:ext cx="4857750" cy="3790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F8FF8F-16D9-FE65-52F6-366FA244E374}"/>
              </a:ext>
            </a:extLst>
          </p:cNvPr>
          <p:cNvSpPr txBox="1"/>
          <p:nvPr/>
        </p:nvSpPr>
        <p:spPr>
          <a:xfrm>
            <a:off x="8067811" y="6283084"/>
            <a:ext cx="39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Shaded areas are PCAP episodes</a:t>
            </a:r>
          </a:p>
        </p:txBody>
      </p:sp>
    </p:spTree>
    <p:extLst>
      <p:ext uri="{BB962C8B-B14F-4D97-AF65-F5344CB8AC3E}">
        <p14:creationId xmlns:p14="http://schemas.microsoft.com/office/powerpoint/2010/main" val="57543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1" y="40482"/>
            <a:ext cx="10515600" cy="1131094"/>
          </a:xfrm>
        </p:spPr>
        <p:txBody>
          <a:bodyPr/>
          <a:lstStyle/>
          <a:p>
            <a:r>
              <a:rPr lang="en-US" dirty="0"/>
              <a:t>Salt Lake UT: RCP4.5 and RCP8.5 </a:t>
            </a:r>
            <a:r>
              <a:rPr lang="en-US" dirty="0">
                <a:solidFill>
                  <a:srgbClr val="FF0000"/>
                </a:solidFill>
              </a:rPr>
              <a:t>(VHD </a:t>
            </a:r>
            <a:r>
              <a:rPr lang="en-US" dirty="0" err="1">
                <a:solidFill>
                  <a:srgbClr val="FF0000"/>
                </a:solidFill>
              </a:rPr>
              <a:t>calc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13" y="1519048"/>
            <a:ext cx="4594747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1" y="1519048"/>
            <a:ext cx="4623422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197DAC-EDA6-33F5-B1EC-B504D8510BD5}"/>
              </a:ext>
            </a:extLst>
          </p:cNvPr>
          <p:cNvSpPr txBox="1"/>
          <p:nvPr/>
        </p:nvSpPr>
        <p:spPr>
          <a:xfrm>
            <a:off x="8067811" y="6283084"/>
            <a:ext cx="39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Shaded areas are PCAP episodes</a:t>
            </a:r>
          </a:p>
        </p:txBody>
      </p:sp>
    </p:spTree>
    <p:extLst>
      <p:ext uri="{BB962C8B-B14F-4D97-AF65-F5344CB8AC3E}">
        <p14:creationId xmlns:p14="http://schemas.microsoft.com/office/powerpoint/2010/main" val="3677688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1" y="40482"/>
            <a:ext cx="10515600" cy="1131094"/>
          </a:xfrm>
        </p:spPr>
        <p:txBody>
          <a:bodyPr>
            <a:normAutofit fontScale="90000"/>
          </a:bodyPr>
          <a:lstStyle/>
          <a:p>
            <a:r>
              <a:rPr lang="en-US" dirty="0"/>
              <a:t>Denver CO: 2016 observations match with PCAP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03" y="1171576"/>
            <a:ext cx="489585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97DAC-EDA6-33F5-B1EC-B504D8510BD5}"/>
              </a:ext>
            </a:extLst>
          </p:cNvPr>
          <p:cNvSpPr txBox="1"/>
          <p:nvPr/>
        </p:nvSpPr>
        <p:spPr>
          <a:xfrm>
            <a:off x="8067811" y="6283084"/>
            <a:ext cx="39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Shaded areas are PCAP episodes</a:t>
            </a:r>
          </a:p>
        </p:txBody>
      </p:sp>
    </p:spTree>
    <p:extLst>
      <p:ext uri="{BB962C8B-B14F-4D97-AF65-F5344CB8AC3E}">
        <p14:creationId xmlns:p14="http://schemas.microsoft.com/office/powerpoint/2010/main" val="1312629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1" y="40482"/>
            <a:ext cx="10515600" cy="1131094"/>
          </a:xfrm>
        </p:spPr>
        <p:txBody>
          <a:bodyPr/>
          <a:lstStyle/>
          <a:p>
            <a:r>
              <a:rPr lang="en-US" dirty="0"/>
              <a:t>Denver CO: RCP4.5 and RCP8.5 </a:t>
            </a:r>
            <a:r>
              <a:rPr lang="en-US" dirty="0">
                <a:solidFill>
                  <a:srgbClr val="FF0000"/>
                </a:solidFill>
              </a:rPr>
              <a:t>(VHD </a:t>
            </a:r>
            <a:r>
              <a:rPr lang="en-US" dirty="0" err="1">
                <a:solidFill>
                  <a:srgbClr val="FF0000"/>
                </a:solidFill>
              </a:rPr>
              <a:t>calc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1" y="1319060"/>
            <a:ext cx="4819650" cy="3771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1" y="1171576"/>
            <a:ext cx="4895850" cy="3838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197DAC-EDA6-33F5-B1EC-B504D8510BD5}"/>
              </a:ext>
            </a:extLst>
          </p:cNvPr>
          <p:cNvSpPr txBox="1"/>
          <p:nvPr/>
        </p:nvSpPr>
        <p:spPr>
          <a:xfrm>
            <a:off x="8067811" y="6283084"/>
            <a:ext cx="39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Shaded areas are PCAP episodes</a:t>
            </a:r>
          </a:p>
        </p:txBody>
      </p:sp>
    </p:spTree>
    <p:extLst>
      <p:ext uri="{BB962C8B-B14F-4D97-AF65-F5344CB8AC3E}">
        <p14:creationId xmlns:p14="http://schemas.microsoft.com/office/powerpoint/2010/main" val="1966772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1" y="40482"/>
            <a:ext cx="10515600" cy="1131094"/>
          </a:xfrm>
        </p:spPr>
        <p:txBody>
          <a:bodyPr>
            <a:normAutofit fontScale="90000"/>
          </a:bodyPr>
          <a:lstStyle/>
          <a:p>
            <a:r>
              <a:rPr lang="en-US" dirty="0"/>
              <a:t>Reno NV: 2016 Observations match with PCAP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4" y="1171576"/>
            <a:ext cx="4933950" cy="3838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97DAC-EDA6-33F5-B1EC-B504D8510BD5}"/>
              </a:ext>
            </a:extLst>
          </p:cNvPr>
          <p:cNvSpPr txBox="1"/>
          <p:nvPr/>
        </p:nvSpPr>
        <p:spPr>
          <a:xfrm>
            <a:off x="8067811" y="6283084"/>
            <a:ext cx="39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Shaded areas are PCAP episodes</a:t>
            </a:r>
          </a:p>
        </p:txBody>
      </p:sp>
    </p:spTree>
    <p:extLst>
      <p:ext uri="{BB962C8B-B14F-4D97-AF65-F5344CB8AC3E}">
        <p14:creationId xmlns:p14="http://schemas.microsoft.com/office/powerpoint/2010/main" val="25460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1" y="40482"/>
            <a:ext cx="10515600" cy="1131094"/>
          </a:xfrm>
        </p:spPr>
        <p:txBody>
          <a:bodyPr/>
          <a:lstStyle/>
          <a:p>
            <a:r>
              <a:rPr lang="en-US" dirty="0"/>
              <a:t>Reno NV: RCP4.5 and RCP8.5 </a:t>
            </a:r>
            <a:r>
              <a:rPr lang="en-US" dirty="0">
                <a:solidFill>
                  <a:srgbClr val="FF0000"/>
                </a:solidFill>
              </a:rPr>
              <a:t>(VHD </a:t>
            </a:r>
            <a:r>
              <a:rPr lang="en-US" dirty="0" err="1">
                <a:solidFill>
                  <a:srgbClr val="FF0000"/>
                </a:solidFill>
              </a:rPr>
              <a:t>calc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91" y="1171576"/>
            <a:ext cx="4867275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3" y="1066801"/>
            <a:ext cx="4991100" cy="3905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197DAC-EDA6-33F5-B1EC-B504D8510BD5}"/>
              </a:ext>
            </a:extLst>
          </p:cNvPr>
          <p:cNvSpPr txBox="1"/>
          <p:nvPr/>
        </p:nvSpPr>
        <p:spPr>
          <a:xfrm>
            <a:off x="8067811" y="6283084"/>
            <a:ext cx="398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Shaded areas are PCAP episodes</a:t>
            </a:r>
          </a:p>
        </p:txBody>
      </p:sp>
    </p:spTree>
    <p:extLst>
      <p:ext uri="{BB962C8B-B14F-4D97-AF65-F5344CB8AC3E}">
        <p14:creationId xmlns:p14="http://schemas.microsoft.com/office/powerpoint/2010/main" val="2630349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39" y="147033"/>
            <a:ext cx="10515600" cy="72761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PCAP Overall Metrics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20" y="1131026"/>
            <a:ext cx="4457700" cy="263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248" y="1150076"/>
            <a:ext cx="4448175" cy="2600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911" y="4044884"/>
            <a:ext cx="44005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7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90" y="41961"/>
            <a:ext cx="10515600" cy="1325563"/>
          </a:xfrm>
        </p:spPr>
        <p:txBody>
          <a:bodyPr/>
          <a:lstStyle/>
          <a:p>
            <a:r>
              <a:rPr lang="en-US" dirty="0"/>
              <a:t>Effects analysis (Meteorology vs PM)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984" r="68428"/>
          <a:stretch/>
        </p:blipFill>
        <p:spPr>
          <a:xfrm>
            <a:off x="1063056" y="1736856"/>
            <a:ext cx="2828544" cy="2560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1250"/>
          <a:stretch/>
        </p:blipFill>
        <p:spPr>
          <a:xfrm>
            <a:off x="8254381" y="1828762"/>
            <a:ext cx="2844579" cy="2560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7364" r="31769"/>
          <a:stretch/>
        </p:blipFill>
        <p:spPr>
          <a:xfrm>
            <a:off x="4666636" y="1735379"/>
            <a:ext cx="3054096" cy="2560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77932" y="2739590"/>
            <a:ext cx="80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131" y="2686859"/>
            <a:ext cx="80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20732" y="2686859"/>
            <a:ext cx="80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2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715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An Illustration of Winter Time Particulate Matter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85" y="802106"/>
            <a:ext cx="3700564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515" y="797153"/>
            <a:ext cx="3855387" cy="2395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5753" r="11149" b="35461"/>
          <a:stretch/>
        </p:blipFill>
        <p:spPr>
          <a:xfrm>
            <a:off x="5180812" y="4358272"/>
            <a:ext cx="3751729" cy="1715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4768085" y="1402329"/>
            <a:ext cx="377621" cy="46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37005" y="1261562"/>
            <a:ext cx="35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94643" y="5395540"/>
            <a:ext cx="386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Results in elevated particulate matter</a:t>
            </a:r>
          </a:p>
        </p:txBody>
      </p:sp>
      <p:cxnSp>
        <p:nvCxnSpPr>
          <p:cNvPr id="38" name="Elbow Connector 37"/>
          <p:cNvCxnSpPr>
            <a:stCxn id="6" idx="3"/>
            <a:endCxn id="24" idx="3"/>
          </p:cNvCxnSpPr>
          <p:nvPr/>
        </p:nvCxnSpPr>
        <p:spPr>
          <a:xfrm flipH="1">
            <a:off x="8932541" y="1995017"/>
            <a:ext cx="918361" cy="3220800"/>
          </a:xfrm>
          <a:prstGeom prst="bentConnector3">
            <a:avLst>
              <a:gd name="adj1" fmla="val -248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1693067" y="5221723"/>
            <a:ext cx="3469093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40041" y="1617260"/>
            <a:ext cx="17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Cooled Air pool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85051" y="4247244"/>
            <a:ext cx="292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Pollutants are trapped</a:t>
            </a:r>
          </a:p>
          <a:p>
            <a:r>
              <a:rPr lang="en-US" dirty="0"/>
              <a:t>Build up over time</a:t>
            </a:r>
          </a:p>
          <a:p>
            <a:r>
              <a:rPr lang="en-US" dirty="0"/>
              <a:t>More reaction chemistry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58942" y="2033804"/>
            <a:ext cx="205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Mountainous terrain allows for a pool of cold air to gather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4125142" y="1873571"/>
            <a:ext cx="1898929" cy="108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791794" y="4553741"/>
            <a:ext cx="233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Health implications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Visibility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88333" y="6263592"/>
            <a:ext cx="33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Persistent Cold Air Pool (PCAP)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953121" y="4027208"/>
            <a:ext cx="35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4281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30626"/>
            <a:ext cx="10515600" cy="49496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Uncertainty in future emissions and meteorology makes it hard to predict potential PCAP events.</a:t>
            </a:r>
          </a:p>
          <a:p>
            <a:r>
              <a:rPr lang="en-US" dirty="0"/>
              <a:t>However, if meteorological variables (PBLH, RH) are important, then data from this preliminary investigations, means there are likely to be atmospheric conditions that favor PCAP events.</a:t>
            </a:r>
          </a:p>
          <a:p>
            <a:pPr lvl="1"/>
            <a:r>
              <a:rPr lang="en-US" dirty="0"/>
              <a:t>In the case of increased wild fires, this can have health implications.</a:t>
            </a:r>
          </a:p>
          <a:p>
            <a:r>
              <a:rPr lang="en-US" dirty="0"/>
              <a:t>Automation of formula for calculation of Valley Heat Deficit to identify PCAP events shows promise.</a:t>
            </a:r>
          </a:p>
          <a:p>
            <a:r>
              <a:rPr lang="en-US" dirty="0"/>
              <a:t>More work (through the NIH project), is ongoing to quantify areas of uncertainty in CMAQ </a:t>
            </a:r>
          </a:p>
          <a:p>
            <a:pPr lvl="1"/>
            <a:r>
              <a:rPr lang="en-US" dirty="0"/>
              <a:t>Aerosol chemistry (CMAQ)</a:t>
            </a:r>
          </a:p>
          <a:p>
            <a:pPr lvl="1"/>
            <a:r>
              <a:rPr lang="en-US" dirty="0"/>
              <a:t>Emissions modeling (DDM)</a:t>
            </a:r>
          </a:p>
        </p:txBody>
      </p:sp>
    </p:spTree>
    <p:extLst>
      <p:ext uri="{BB962C8B-B14F-4D97-AF65-F5344CB8AC3E}">
        <p14:creationId xmlns:p14="http://schemas.microsoft.com/office/powerpoint/2010/main" val="15425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78" y="1488909"/>
            <a:ext cx="11642855" cy="5242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Research reported in this presentation was supported in whole by</a:t>
            </a:r>
            <a:r>
              <a:rPr lang="en-US" sz="1800" i="1" dirty="0"/>
              <a:t> </a:t>
            </a:r>
            <a:r>
              <a:rPr lang="en-US" sz="1800" dirty="0"/>
              <a:t>National Institute of Environmental Health Sciences of the National Institutes of Health under award number R01 ES032910-01. The content is solely the responsibility of the authors and does not necessarily represent the official views of the National Institutes of Health.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94767" y="96184"/>
            <a:ext cx="10515600" cy="7554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Acknowledgements: Collaborators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26"/>
          <a:stretch/>
        </p:blipFill>
        <p:spPr>
          <a:xfrm>
            <a:off x="7281751" y="3397838"/>
            <a:ext cx="3529443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22" y="3380123"/>
            <a:ext cx="2596090" cy="164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8" y="1683389"/>
            <a:ext cx="2135275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750" y="1093701"/>
            <a:ext cx="2705100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3769" y="1488909"/>
            <a:ext cx="2257425" cy="1666875"/>
          </a:xfrm>
          <a:prstGeom prst="rect">
            <a:avLst/>
          </a:prstGeom>
        </p:spPr>
      </p:pic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CFEAD3B-FB8B-41FF-AAD1-73451A7646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0" y="4037918"/>
            <a:ext cx="2375028" cy="100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367" y="1516140"/>
            <a:ext cx="162946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8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17" y="2861733"/>
            <a:ext cx="10515600" cy="982134"/>
          </a:xfrm>
        </p:spPr>
        <p:txBody>
          <a:bodyPr/>
          <a:lstStyle/>
          <a:p>
            <a:pPr algn="ctr"/>
            <a:r>
              <a:rPr lang="en-US" dirty="0"/>
              <a:t>Thank 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757274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091"/>
            <a:ext cx="10515600" cy="4965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2050 WRF Differences: RCP45 – RCP85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63" y="5400675"/>
            <a:ext cx="3114675" cy="1457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73" y="5046149"/>
            <a:ext cx="561975" cy="1790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4496" y="5046149"/>
            <a:ext cx="8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 %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354" y="1299537"/>
            <a:ext cx="3143250" cy="154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23631" y="1015267"/>
            <a:ext cx="112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PBLH (m)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1063" y="962773"/>
            <a:ext cx="200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RAD w/m2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3870" y="2996951"/>
            <a:ext cx="124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 </a:t>
            </a:r>
            <a:r>
              <a:rPr lang="en-US" baseline="30000" dirty="0"/>
              <a:t>o</a:t>
            </a:r>
            <a:r>
              <a:rPr lang="en-US" dirty="0"/>
              <a:t>C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655" y="3358880"/>
            <a:ext cx="3114675" cy="1428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96" y="2906007"/>
            <a:ext cx="466725" cy="1781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508" y="3373257"/>
            <a:ext cx="3114675" cy="1409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46655" y="3041545"/>
            <a:ext cx="159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WSPD10 (m/S)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005" y="3041545"/>
            <a:ext cx="447675" cy="1781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215" y="1255962"/>
            <a:ext cx="3152775" cy="1447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822" y="939043"/>
            <a:ext cx="523875" cy="18002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1972" y="960040"/>
            <a:ext cx="657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927847"/>
            <a:ext cx="11981330" cy="5930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PCAPs are characterized by episodes of elevated particulate matter and pollutant trapping</a:t>
            </a:r>
          </a:p>
          <a:p>
            <a:r>
              <a:rPr lang="en-US" dirty="0"/>
              <a:t>Geography matters</a:t>
            </a:r>
          </a:p>
          <a:p>
            <a:pPr lvl="1"/>
            <a:r>
              <a:rPr lang="en-US" dirty="0"/>
              <a:t>Tends to persist in the western mountainous regions due “trapping” between ridges</a:t>
            </a:r>
          </a:p>
          <a:p>
            <a:pPr lvl="1"/>
            <a:r>
              <a:rPr lang="en-US" dirty="0"/>
              <a:t>Loss of horizontal transport</a:t>
            </a:r>
          </a:p>
          <a:p>
            <a:r>
              <a:rPr lang="en-US" dirty="0"/>
              <a:t>Physical Dynamics created by meteorological conditions</a:t>
            </a:r>
          </a:p>
          <a:p>
            <a:pPr lvl="1"/>
            <a:r>
              <a:rPr lang="en-US" dirty="0"/>
              <a:t>A loss of heat leading to a cooled air and inversion layer.</a:t>
            </a:r>
          </a:p>
          <a:p>
            <a:pPr lvl="1"/>
            <a:r>
              <a:rPr lang="en-US" dirty="0"/>
              <a:t>Cold conditions: Winter Time PM</a:t>
            </a:r>
          </a:p>
          <a:p>
            <a:pPr lvl="1"/>
            <a:r>
              <a:rPr lang="en-US" dirty="0"/>
              <a:t>Heat loss: Heat valley deficit (VHD)</a:t>
            </a:r>
          </a:p>
          <a:p>
            <a:r>
              <a:rPr lang="en-US" dirty="0"/>
              <a:t>Chemical Dynamics</a:t>
            </a:r>
          </a:p>
          <a:p>
            <a:pPr lvl="1"/>
            <a:r>
              <a:rPr lang="en-US" dirty="0"/>
              <a:t>Atmospheric chemistry (PM largely comprised of nitrate)</a:t>
            </a:r>
          </a:p>
          <a:p>
            <a:pPr lvl="1"/>
            <a:r>
              <a:rPr lang="en-US" dirty="0"/>
              <a:t>Daytime and night time chemistry can affect it.</a:t>
            </a:r>
          </a:p>
          <a:p>
            <a:pPr lvl="1"/>
            <a:r>
              <a:rPr lang="en-US" dirty="0"/>
              <a:t>Winter time chemistry</a:t>
            </a:r>
          </a:p>
          <a:p>
            <a:r>
              <a:rPr lang="en-US" dirty="0"/>
              <a:t>Emissions</a:t>
            </a:r>
          </a:p>
          <a:p>
            <a:pPr lvl="1"/>
            <a:r>
              <a:rPr lang="en-US" dirty="0"/>
              <a:t>Source profiles: different sectors have different impact</a:t>
            </a:r>
          </a:p>
          <a:p>
            <a:r>
              <a:rPr lang="en-US" dirty="0"/>
              <a:t>Temporal</a:t>
            </a:r>
          </a:p>
          <a:p>
            <a:pPr lvl="1"/>
            <a:r>
              <a:rPr lang="en-US" dirty="0"/>
              <a:t>Definition: Anything lasting from 2 days to 3 days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3908"/>
          <a:stretch/>
        </p:blipFill>
        <p:spPr>
          <a:xfrm>
            <a:off x="8753475" y="2261604"/>
            <a:ext cx="3438525" cy="20500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79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Conditions that favor formation of a PCAP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438" y="4442365"/>
            <a:ext cx="183459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79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Project falls under umbrella of NIH funded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" y="889195"/>
            <a:ext cx="10618555" cy="33282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improve our understanding of winter time particulate matter.</a:t>
            </a:r>
          </a:p>
          <a:p>
            <a:pPr lvl="1"/>
            <a:r>
              <a:rPr lang="en-US" dirty="0"/>
              <a:t>Particulate matter that is trapped primarily consists of secondary aerosol (80%)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Goal: Through novel air quality modeling techniques, improve our understanding of sources and chemical formation mechanics in regards to aerosol formation. Will help with mitigation strategies.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Will collect health data for 12 “mountainous cities”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864" y="4248004"/>
            <a:ext cx="2163407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2880" y="5630212"/>
            <a:ext cx="250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Cesunica Ivey (PI)</a:t>
            </a:r>
          </a:p>
          <a:p>
            <a:pPr algn="ctr"/>
            <a:r>
              <a:rPr lang="en-US" dirty="0"/>
              <a:t>Air Quality modeling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44" y="4286502"/>
            <a:ext cx="2257425" cy="166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26" y="3959527"/>
            <a:ext cx="2705100" cy="1762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0526"/>
          <a:stretch/>
        </p:blipFill>
        <p:spPr>
          <a:xfrm>
            <a:off x="3264705" y="4350052"/>
            <a:ext cx="2745123" cy="1280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09828" y="5684205"/>
            <a:ext cx="286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Heather Holmes (PI)</a:t>
            </a:r>
          </a:p>
          <a:p>
            <a:pPr algn="ctr"/>
            <a:r>
              <a:rPr lang="en-US" dirty="0"/>
              <a:t>WRF Modeling/</a:t>
            </a:r>
            <a:r>
              <a:rPr lang="en-US" dirty="0" err="1"/>
              <a:t>Meterology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79862" y="5721652"/>
            <a:ext cx="286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Jenna Krall</a:t>
            </a:r>
          </a:p>
          <a:p>
            <a:pPr algn="ctr"/>
            <a:r>
              <a:rPr lang="en-US" dirty="0"/>
              <a:t>Biostatistics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71" y="5953377"/>
            <a:ext cx="286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Calvin </a:t>
            </a:r>
            <a:r>
              <a:rPr lang="en-US" dirty="0" err="1"/>
              <a:t>Riss</a:t>
            </a:r>
            <a:endParaRPr lang="en-US" dirty="0"/>
          </a:p>
          <a:p>
            <a:pPr algn="ctr"/>
            <a:r>
              <a:rPr lang="en-US" dirty="0"/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295536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47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Air Quality Modeling: AQMEL Group at UCB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46" y="1212626"/>
            <a:ext cx="11464854" cy="51881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Emissions</a:t>
            </a:r>
          </a:p>
          <a:p>
            <a:pPr lvl="1"/>
            <a:r>
              <a:rPr lang="en-US" dirty="0"/>
              <a:t>Source Apportionment</a:t>
            </a:r>
          </a:p>
          <a:p>
            <a:pPr lvl="2"/>
            <a:r>
              <a:rPr lang="en-US" dirty="0"/>
              <a:t>ISAM/DDM</a:t>
            </a:r>
          </a:p>
          <a:p>
            <a:pPr lvl="1"/>
            <a:r>
              <a:rPr lang="en-US" dirty="0"/>
              <a:t>Develop new speciation profiles</a:t>
            </a:r>
          </a:p>
          <a:p>
            <a:endParaRPr lang="en-US" dirty="0"/>
          </a:p>
          <a:p>
            <a:r>
              <a:rPr lang="en-US" dirty="0"/>
              <a:t>Meteorology</a:t>
            </a:r>
          </a:p>
          <a:p>
            <a:pPr lvl="1"/>
            <a:r>
              <a:rPr lang="en-US" dirty="0"/>
              <a:t>Levels: 41 vs 35</a:t>
            </a:r>
          </a:p>
          <a:p>
            <a:pPr lvl="1"/>
            <a:r>
              <a:rPr lang="en-US" dirty="0"/>
              <a:t>Short wave and long wave radiation parameters</a:t>
            </a:r>
          </a:p>
          <a:p>
            <a:pPr lvl="1"/>
            <a:r>
              <a:rPr lang="en-US" dirty="0"/>
              <a:t>Microphysics</a:t>
            </a:r>
          </a:p>
          <a:p>
            <a:endParaRPr lang="en-US" dirty="0"/>
          </a:p>
          <a:p>
            <a:r>
              <a:rPr lang="en-US" dirty="0"/>
              <a:t>Aerosol Reaction chemistry</a:t>
            </a:r>
          </a:p>
          <a:p>
            <a:pPr lvl="1"/>
            <a:r>
              <a:rPr lang="en-US" dirty="0"/>
              <a:t>Evaluate differences between AE7 and AE6 </a:t>
            </a:r>
            <a:r>
              <a:rPr lang="en-US" b="1" dirty="0">
                <a:solidFill>
                  <a:srgbClr val="7030A0"/>
                </a:solidFill>
              </a:rPr>
              <a:t>(Cam Phelan’s poster please check it out)</a:t>
            </a:r>
          </a:p>
          <a:p>
            <a:pPr lvl="1"/>
            <a:r>
              <a:rPr lang="en-US" dirty="0"/>
              <a:t>Chemical kinetics and process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969" y="2498528"/>
            <a:ext cx="1629464" cy="1645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24634" y="843294"/>
            <a:ext cx="3689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kinetics/emissions/meteorology.</a:t>
            </a:r>
          </a:p>
        </p:txBody>
      </p:sp>
    </p:spTree>
    <p:extLst>
      <p:ext uri="{BB962C8B-B14F-4D97-AF65-F5344CB8AC3E}">
        <p14:creationId xmlns:p14="http://schemas.microsoft.com/office/powerpoint/2010/main" val="153155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4" y="1690688"/>
            <a:ext cx="10515600" cy="4351338"/>
          </a:xfrm>
        </p:spPr>
        <p:txBody>
          <a:bodyPr/>
          <a:lstStyle/>
          <a:p>
            <a:r>
              <a:rPr lang="en-US" dirty="0"/>
              <a:t>Improve prediction of PCAP episodes (mitigation)</a:t>
            </a:r>
          </a:p>
          <a:p>
            <a:pPr lvl="1"/>
            <a:r>
              <a:rPr lang="en-US" dirty="0"/>
              <a:t>Modeling</a:t>
            </a:r>
          </a:p>
          <a:p>
            <a:pPr lvl="2"/>
            <a:r>
              <a:rPr lang="en-US" dirty="0"/>
              <a:t>Emissions</a:t>
            </a:r>
          </a:p>
          <a:p>
            <a:pPr lvl="2"/>
            <a:r>
              <a:rPr lang="en-US" dirty="0"/>
              <a:t>Meteorology</a:t>
            </a:r>
          </a:p>
          <a:p>
            <a:pPr lvl="2"/>
            <a:r>
              <a:rPr lang="en-US" dirty="0"/>
              <a:t>Reaction chemistry </a:t>
            </a:r>
          </a:p>
          <a:p>
            <a:pPr lvl="1"/>
            <a:endParaRPr lang="en-US" dirty="0"/>
          </a:p>
          <a:p>
            <a:r>
              <a:rPr lang="en-US" dirty="0"/>
              <a:t>Part of prediction is to also see what will happen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86435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" y="241267"/>
            <a:ext cx="10515600" cy="80114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Focus on 12 Western Sites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908" y="1858646"/>
            <a:ext cx="5915025" cy="387667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81766"/>
              </p:ext>
            </p:extLst>
          </p:nvPr>
        </p:nvGraphicFramePr>
        <p:xfrm>
          <a:off x="326136" y="1382712"/>
          <a:ext cx="5357432" cy="523494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678716">
                  <a:extLst>
                    <a:ext uri="{9D8B030D-6E8A-4147-A177-3AD203B41FA5}">
                      <a16:colId xmlns:a16="http://schemas.microsoft.com/office/drawing/2014/main" val="2219954088"/>
                    </a:ext>
                  </a:extLst>
                </a:gridCol>
                <a:gridCol w="2678716">
                  <a:extLst>
                    <a:ext uri="{9D8B030D-6E8A-4147-A177-3AD203B41FA5}">
                      <a16:colId xmlns:a16="http://schemas.microsoft.com/office/drawing/2014/main" val="2206119208"/>
                    </a:ext>
                  </a:extLst>
                </a:gridCol>
              </a:tblGrid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State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Site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7733345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Utah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Utah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292256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Lake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2685412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Utah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Davis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78423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Colorado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Denver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764327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Nevada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Washoe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3105231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Nevada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Clark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045851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California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Sacramento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456861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California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Fresno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508413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California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Stanislaus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172180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California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Kern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035476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California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Tulare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33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37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C00011-BC90-DC69-061D-BD3817A4D2CF}"/>
              </a:ext>
            </a:extLst>
          </p:cNvPr>
          <p:cNvSpPr txBox="1"/>
          <p:nvPr/>
        </p:nvSpPr>
        <p:spPr>
          <a:xfrm>
            <a:off x="0" y="2896316"/>
            <a:ext cx="566189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baseline="-25000" dirty="0"/>
              <a:t>p </a:t>
            </a:r>
            <a:r>
              <a:rPr lang="en-US" sz="2400" dirty="0"/>
              <a:t>: Specific heat of air (1005 J kg</a:t>
            </a:r>
            <a:r>
              <a:rPr lang="en-US" sz="2400" baseline="30000" dirty="0"/>
              <a:t>-1</a:t>
            </a:r>
            <a:r>
              <a:rPr lang="en-US" sz="2400" dirty="0"/>
              <a:t> K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𝜌(𝑧): Density of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𝜃(ℎ): Potential temperature at height </a:t>
            </a:r>
            <a:r>
              <a:rPr lang="en-US" sz="2400" i="1" dirty="0"/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𝜃(z): Potential temperature of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sfc</a:t>
            </a:r>
            <a:r>
              <a:rPr lang="en-US" sz="2400" dirty="0"/>
              <a:t>: surface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h: mean ridge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VHD: MJ/m2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3A60-DB4B-67D3-59BD-49126ABB6DF5}"/>
              </a:ext>
            </a:extLst>
          </p:cNvPr>
          <p:cNvSpPr txBox="1"/>
          <p:nvPr/>
        </p:nvSpPr>
        <p:spPr>
          <a:xfrm>
            <a:off x="6354566" y="2140172"/>
            <a:ext cx="55874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Changes to VHD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/>
              <a:t>: height of the top of the temperature inversion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find h, a PBLH is found using the bulk Richardson number (R</a:t>
            </a:r>
            <a:r>
              <a:rPr lang="en-US" sz="2400" baseline="-25000" dirty="0"/>
              <a:t>B</a:t>
            </a:r>
            <a:r>
              <a:rPr lang="en-US" sz="2400" dirty="0"/>
              <a:t>) and finding the point below the PBLH where a temperature inversion exists.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PBLH determination fails, set h to 4000 m.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6656" y="6260761"/>
            <a:ext cx="1088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This typically takes a trained meteorologist, and examination of sounding data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79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First Step is to identify a PCAP: Group at </a:t>
            </a:r>
            <a:r>
              <a:rPr lang="en-US" b="1" dirty="0" err="1">
                <a:latin typeface="+mn-lt"/>
              </a:rPr>
              <a:t>Univ</a:t>
            </a:r>
            <a:r>
              <a:rPr lang="en-US" b="1" dirty="0">
                <a:latin typeface="+mn-lt"/>
              </a:rPr>
              <a:t> Utah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C00011-BC90-DC69-061D-BD3817A4D2CF}"/>
                  </a:ext>
                </a:extLst>
              </p:cNvPr>
              <p:cNvSpPr txBox="1"/>
              <p:nvPr/>
            </p:nvSpPr>
            <p:spPr>
              <a:xfrm>
                <a:off x="178624" y="1946090"/>
                <a:ext cx="5661890" cy="1689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(original version)</a:t>
                </a:r>
                <a:endParaRPr lang="en-US" sz="24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𝑉𝐻𝐷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nary>
                      <m:naryPr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𝑠𝑓𝑐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)]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400" dirty="0"/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C00011-BC90-DC69-061D-BD3817A4D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4" y="1946090"/>
                <a:ext cx="5661890" cy="1689373"/>
              </a:xfrm>
              <a:prstGeom prst="rect">
                <a:avLst/>
              </a:prstGeom>
              <a:blipFill>
                <a:blip r:embed="rId3"/>
                <a:stretch>
                  <a:fillRect t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1C00011-BC90-DC69-061D-BD3817A4D2CF}"/>
              </a:ext>
            </a:extLst>
          </p:cNvPr>
          <p:cNvSpPr txBox="1"/>
          <p:nvPr/>
        </p:nvSpPr>
        <p:spPr>
          <a:xfrm>
            <a:off x="329184" y="1026118"/>
            <a:ext cx="11612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Need to first get a measure of bulk atmospheric stability: Valley Heat Deficit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432744" y="3966218"/>
            <a:ext cx="969264" cy="34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101132</TotalTime>
  <Words>1487</Words>
  <Application>Microsoft Macintosh PowerPoint</Application>
  <PresentationFormat>Widescreen</PresentationFormat>
  <Paragraphs>265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Abadi</vt:lpstr>
      <vt:lpstr>Arial</vt:lpstr>
      <vt:lpstr>Calibri</vt:lpstr>
      <vt:lpstr>Calibri Light</vt:lpstr>
      <vt:lpstr>Cambria Math</vt:lpstr>
      <vt:lpstr>Office Theme</vt:lpstr>
      <vt:lpstr>Potential Impact of Future Climate on Winter Time Particulate Matter in the Western U.S</vt:lpstr>
      <vt:lpstr>Why is it important to look at Wintertime Particulate: Connection to PCAP/CAP</vt:lpstr>
      <vt:lpstr>An Illustration of Winter Time Particulate Matter</vt:lpstr>
      <vt:lpstr>PowerPoint Presentation</vt:lpstr>
      <vt:lpstr>PowerPoint Presentation</vt:lpstr>
      <vt:lpstr>Air Quality Modeling: AQMEL Group at UCB</vt:lpstr>
      <vt:lpstr>Objective</vt:lpstr>
      <vt:lpstr>Focus on 12 Western Sites</vt:lpstr>
      <vt:lpstr>PowerPoint Presentation</vt:lpstr>
      <vt:lpstr>After PCAP episode is identified……. What trends are we looking for?</vt:lpstr>
      <vt:lpstr>PowerPoint Presentation</vt:lpstr>
      <vt:lpstr>Jan 2016 Salt Lake</vt:lpstr>
      <vt:lpstr>Jan 2016 Reno</vt:lpstr>
      <vt:lpstr>Taking these preliminary trends as a way to determine important PCAP predictors. We use this, to try to predict episodes in the future  2050?</vt:lpstr>
      <vt:lpstr>PowerPoint Presentation</vt:lpstr>
      <vt:lpstr>SMOKE-WRF-CMAQ</vt:lpstr>
      <vt:lpstr>Emissions Other Sectors</vt:lpstr>
      <vt:lpstr>Results</vt:lpstr>
      <vt:lpstr>Salt Lake Utah</vt:lpstr>
      <vt:lpstr>Denver, Colorado</vt:lpstr>
      <vt:lpstr>Reno, Nevada</vt:lpstr>
      <vt:lpstr>Salt Lake UT: 2016 Observations match with PCAP</vt:lpstr>
      <vt:lpstr>Salt Lake UT: RCP4.5 and RCP8.5 (VHD calc)</vt:lpstr>
      <vt:lpstr>Denver CO: 2016 observations match with PCAP</vt:lpstr>
      <vt:lpstr>Denver CO: RCP4.5 and RCP8.5 (VHD calc)</vt:lpstr>
      <vt:lpstr>Reno NV: 2016 Observations match with PCAP</vt:lpstr>
      <vt:lpstr>Reno NV: RCP4.5 and RCP8.5 (VHD calc)</vt:lpstr>
      <vt:lpstr>PCAP Overall Metrics</vt:lpstr>
      <vt:lpstr>Effects analysis (Meteorology vs PM)</vt:lpstr>
      <vt:lpstr>Conclusions</vt:lpstr>
      <vt:lpstr>Acknowledgements: Collaborators</vt:lpstr>
      <vt:lpstr>Thank  you for listening</vt:lpstr>
      <vt:lpstr>2050 WRF Differences: RCP45 – RCP85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Lawal, Abiola S</dc:creator>
  <cp:lastModifiedBy>Lawal, Abiola S</cp:lastModifiedBy>
  <cp:revision>161</cp:revision>
  <dcterms:created xsi:type="dcterms:W3CDTF">2022-07-05T03:59:54Z</dcterms:created>
  <dcterms:modified xsi:type="dcterms:W3CDTF">2022-10-17T16:32:54Z</dcterms:modified>
</cp:coreProperties>
</file>