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17"/>
  </p:notesMasterIdLst>
  <p:sldIdLst>
    <p:sldId id="259" r:id="rId2"/>
    <p:sldId id="258" r:id="rId3"/>
    <p:sldId id="261" r:id="rId4"/>
    <p:sldId id="263" r:id="rId5"/>
    <p:sldId id="262" r:id="rId6"/>
    <p:sldId id="264" r:id="rId7"/>
    <p:sldId id="265" r:id="rId8"/>
    <p:sldId id="266" r:id="rId9"/>
    <p:sldId id="268" r:id="rId10"/>
    <p:sldId id="274" r:id="rId11"/>
    <p:sldId id="280" r:id="rId12"/>
    <p:sldId id="278" r:id="rId13"/>
    <p:sldId id="267" r:id="rId14"/>
    <p:sldId id="279"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984"/>
    <a:srgbClr val="D2C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75593" autoAdjust="0"/>
  </p:normalViewPr>
  <p:slideViewPr>
    <p:cSldViewPr>
      <p:cViewPr varScale="1">
        <p:scale>
          <a:sx n="86" d="100"/>
          <a:sy n="86" d="100"/>
        </p:scale>
        <p:origin x="188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Contribution</a:t>
            </a:r>
            <a:r>
              <a:rPr lang="en-US" b="1" baseline="0"/>
              <a:t> of Modeled International Ozone Transport to </a:t>
            </a:r>
            <a:r>
              <a:rPr lang="en-US" sz="1400" b="1" i="0" u="none" strike="noStrike" baseline="0">
                <a:effectLst/>
              </a:rPr>
              <a:t>Phoenix - Mesa NAA </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78937007874017"/>
          <c:y val="0.23153846153846153"/>
          <c:w val="0.83592322834645683"/>
          <c:h val="0.35957601453664445"/>
        </c:manualLayout>
      </c:layout>
      <c:barChart>
        <c:barDir val="col"/>
        <c:grouping val="clustered"/>
        <c:varyColors val="0"/>
        <c:ser>
          <c:idx val="0"/>
          <c:order val="0"/>
          <c:tx>
            <c:v>2017 DV</c:v>
          </c:tx>
          <c:spPr>
            <a:solidFill>
              <a:schemeClr val="accent1"/>
            </a:solidFill>
            <a:ln>
              <a:noFill/>
            </a:ln>
            <a:effectLst/>
          </c:spPr>
          <c:invertIfNegative val="0"/>
          <c:cat>
            <c:strRef>
              <c:f>Sheet1!$C$4:$C$32</c:f>
              <c:strCache>
                <c:ptCount val="28"/>
                <c:pt idx="0">
                  <c:v>West Phoenix</c:v>
                </c:pt>
                <c:pt idx="1">
                  <c:v>Mesa</c:v>
                </c:pt>
                <c:pt idx="2">
                  <c:v>North Phoenix</c:v>
                </c:pt>
                <c:pt idx="3">
                  <c:v>Falcon Field</c:v>
                </c:pt>
                <c:pt idx="4">
                  <c:v>Glendale</c:v>
                </c:pt>
                <c:pt idx="5">
                  <c:v>Pinnacle Peak</c:v>
                </c:pt>
                <c:pt idx="6">
                  <c:v>Central Phoenix</c:v>
                </c:pt>
                <c:pt idx="7">
                  <c:v>South Scottsdale</c:v>
                </c:pt>
                <c:pt idx="8">
                  <c:v>South Phoenix</c:v>
                </c:pt>
                <c:pt idx="9">
                  <c:v>West Chandler </c:v>
                </c:pt>
                <c:pt idx="10">
                  <c:v>Cave Creek</c:v>
                </c:pt>
                <c:pt idx="11">
                  <c:v>Dysart</c:v>
                </c:pt>
                <c:pt idx="12">
                  <c:v>Buckeye</c:v>
                </c:pt>
                <c:pt idx="13">
                  <c:v>St Johns</c:v>
                </c:pt>
                <c:pt idx="14">
                  <c:v>Station Center</c:v>
                </c:pt>
                <c:pt idx="15">
                  <c:v>Red Mountain</c:v>
                </c:pt>
                <c:pt idx="16">
                  <c:v>Lehi</c:v>
                </c:pt>
                <c:pt idx="17">
                  <c:v>High School</c:v>
                </c:pt>
                <c:pt idx="18">
                  <c:v>Humboldt Mountain</c:v>
                </c:pt>
                <c:pt idx="19">
                  <c:v>Blue Point-Sheriff Station</c:v>
                </c:pt>
                <c:pt idx="20">
                  <c:v>Fountain Hills</c:v>
                </c:pt>
                <c:pt idx="21">
                  <c:v>Rio Verde</c:v>
                </c:pt>
                <c:pt idx="22">
                  <c:v>JLG Supersite</c:v>
                </c:pt>
                <c:pt idx="23">
                  <c:v>Tonto NM</c:v>
                </c:pt>
                <c:pt idx="24">
                  <c:v>AJ Maintenance Yard</c:v>
                </c:pt>
                <c:pt idx="25">
                  <c:v>Casa Grande Airport</c:v>
                </c:pt>
                <c:pt idx="26">
                  <c:v>Sacaton</c:v>
                </c:pt>
                <c:pt idx="27">
                  <c:v>Queen Valley</c:v>
                </c:pt>
              </c:strCache>
            </c:strRef>
          </c:cat>
          <c:val>
            <c:numRef>
              <c:f>Sheet1!$H$4:$H$32</c:f>
              <c:numCache>
                <c:formatCode>0.0</c:formatCode>
                <c:ptCount val="28"/>
                <c:pt idx="0">
                  <c:v>3.9000000000000057</c:v>
                </c:pt>
                <c:pt idx="1">
                  <c:v>3.8999999999999915</c:v>
                </c:pt>
                <c:pt idx="2">
                  <c:v>3.8999999999999915</c:v>
                </c:pt>
                <c:pt idx="3">
                  <c:v>3.9000000000000057</c:v>
                </c:pt>
                <c:pt idx="4">
                  <c:v>3.2999999999999972</c:v>
                </c:pt>
                <c:pt idx="5">
                  <c:v>4.5</c:v>
                </c:pt>
                <c:pt idx="6">
                  <c:v>3.4000000000000057</c:v>
                </c:pt>
                <c:pt idx="7">
                  <c:v>3.5999999999999943</c:v>
                </c:pt>
                <c:pt idx="8">
                  <c:v>4</c:v>
                </c:pt>
                <c:pt idx="9">
                  <c:v>4</c:v>
                </c:pt>
                <c:pt idx="10">
                  <c:v>4.2999999999999972</c:v>
                </c:pt>
                <c:pt idx="11">
                  <c:v>3.2999999999999972</c:v>
                </c:pt>
                <c:pt idx="12">
                  <c:v>3.1999999999999957</c:v>
                </c:pt>
                <c:pt idx="13">
                  <c:v>3.2999999999999972</c:v>
                </c:pt>
                <c:pt idx="14">
                  <c:v>3.7000000000000028</c:v>
                </c:pt>
                <c:pt idx="15">
                  <c:v>3.9000000000000057</c:v>
                </c:pt>
                <c:pt idx="16">
                  <c:v>3.7999999999999972</c:v>
                </c:pt>
                <c:pt idx="17">
                  <c:v>3.7999999999999972</c:v>
                </c:pt>
                <c:pt idx="18">
                  <c:v>5.2999999999999972</c:v>
                </c:pt>
                <c:pt idx="19">
                  <c:v>4.2000000000000028</c:v>
                </c:pt>
                <c:pt idx="20">
                  <c:v>4</c:v>
                </c:pt>
                <c:pt idx="21">
                  <c:v>4.1000000000000014</c:v>
                </c:pt>
                <c:pt idx="22">
                  <c:v>3.5999999999999943</c:v>
                </c:pt>
                <c:pt idx="23">
                  <c:v>5.2999999999999972</c:v>
                </c:pt>
                <c:pt idx="24">
                  <c:v>4.4000000000000057</c:v>
                </c:pt>
                <c:pt idx="25">
                  <c:v>4.2999999999999972</c:v>
                </c:pt>
                <c:pt idx="26">
                  <c:v>4.3000000000000043</c:v>
                </c:pt>
                <c:pt idx="27">
                  <c:v>4.9000000000000057</c:v>
                </c:pt>
              </c:numCache>
            </c:numRef>
          </c:val>
          <c:extLst>
            <c:ext xmlns:c16="http://schemas.microsoft.com/office/drawing/2014/chart" uri="{C3380CC4-5D6E-409C-BE32-E72D297353CC}">
              <c16:uniqueId val="{00000000-19B0-461F-8B56-EA17E4C63D13}"/>
            </c:ext>
          </c:extLst>
        </c:ser>
        <c:dLbls>
          <c:showLegendKey val="0"/>
          <c:showVal val="0"/>
          <c:showCatName val="0"/>
          <c:showSerName val="0"/>
          <c:showPercent val="0"/>
          <c:showBubbleSize val="0"/>
        </c:dLbls>
        <c:gapWidth val="219"/>
        <c:overlap val="-27"/>
        <c:axId val="469197064"/>
        <c:axId val="469198376"/>
      </c:barChart>
      <c:catAx>
        <c:axId val="46919706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Monitoring Sites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98376"/>
        <c:crosses val="autoZero"/>
        <c:auto val="1"/>
        <c:lblAlgn val="ctr"/>
        <c:lblOffset val="100"/>
        <c:noMultiLvlLbl val="0"/>
      </c:catAx>
      <c:valAx>
        <c:axId val="46919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Change in  Ozone Design Values  [ppb]</a:t>
                </a:r>
              </a:p>
            </c:rich>
          </c:tx>
          <c:layout>
            <c:manualLayout>
              <c:xMode val="edge"/>
              <c:yMode val="edge"/>
              <c:x val="1.5339103758080421E-2"/>
              <c:y val="0.146953062848050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9197064"/>
        <c:crosses val="autoZero"/>
        <c:crossBetween val="between"/>
      </c:valAx>
      <c:spPr>
        <a:noFill/>
        <a:ln>
          <a:noFill/>
        </a:ln>
        <a:effectLst/>
      </c:spPr>
    </c:plotArea>
    <c:legend>
      <c:legendPos val="r"/>
      <c:layout>
        <c:manualLayout>
          <c:xMode val="edge"/>
          <c:yMode val="edge"/>
          <c:x val="0.39956496062992131"/>
          <c:y val="0.23142068779864058"/>
          <c:w val="0.13099059492563431"/>
          <c:h val="7.211588935998385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4390E-CFEA-43D7-B728-FE985C7330D8}" type="datetimeFigureOut">
              <a:rPr lang="en-US" smtClean="0"/>
              <a:t>10/17/22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A6592-8C83-4499-BAA3-3293923D9871}" type="slidenum">
              <a:rPr lang="en-US" smtClean="0"/>
              <a:t>‹#›</a:t>
            </a:fld>
            <a:endParaRPr lang="en-US"/>
          </a:p>
        </p:txBody>
      </p:sp>
    </p:spTree>
    <p:extLst>
      <p:ext uri="{BB962C8B-B14F-4D97-AF65-F5344CB8AC3E}">
        <p14:creationId xmlns:p14="http://schemas.microsoft.com/office/powerpoint/2010/main" val="343174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we studied the impact of the stay at home order on ozone in the Maricopa County. The county makes up most of the Phoenix-Mesa NAA.</a:t>
            </a:r>
          </a:p>
          <a:p>
            <a:endParaRPr lang="en-US" dirty="0"/>
          </a:p>
          <a:p>
            <a:r>
              <a:rPr lang="en-US" dirty="0"/>
              <a:t>We used the 2016 NEI platform and projected the emissions from mobile sources from 2016 to 2019 and 2020. In addition, we assumed the emissions from other sources were constant from 2016 to 2020.</a:t>
            </a:r>
          </a:p>
          <a:p>
            <a:endParaRPr lang="en-US" dirty="0"/>
          </a:p>
          <a:p>
            <a:r>
              <a:rPr lang="en-US" dirty="0"/>
              <a:t>Therefore, the difference between the 2019 and 2020 model runs was attributed to COVID-19 impact.</a:t>
            </a:r>
          </a:p>
          <a:p>
            <a:endParaRPr lang="en-US" dirty="0"/>
          </a:p>
          <a:p>
            <a:r>
              <a:rPr lang="en-US" dirty="0"/>
              <a:t>We observed that ozone increases in the phoenix urban core area despite emissions decrease in the spring</a:t>
            </a:r>
          </a:p>
          <a:p>
            <a:endParaRPr lang="en-US" dirty="0"/>
          </a:p>
          <a:p>
            <a:r>
              <a:rPr lang="en-US" dirty="0"/>
              <a:t>Ozone decreases with emissions in all parts of phoenix in the summer</a:t>
            </a:r>
          </a:p>
        </p:txBody>
      </p:sp>
      <p:sp>
        <p:nvSpPr>
          <p:cNvPr id="4" name="Slide Number Placeholder 3"/>
          <p:cNvSpPr>
            <a:spLocks noGrp="1"/>
          </p:cNvSpPr>
          <p:nvPr>
            <p:ph type="sldNum" sz="quarter" idx="5"/>
          </p:nvPr>
        </p:nvSpPr>
        <p:spPr/>
        <p:txBody>
          <a:bodyPr/>
          <a:lstStyle/>
          <a:p>
            <a:fld id="{175A6592-8C83-4499-BAA3-3293923D9871}" type="slidenum">
              <a:rPr lang="en-US" smtClean="0"/>
              <a:t>3</a:t>
            </a:fld>
            <a:endParaRPr lang="en-US"/>
          </a:p>
        </p:txBody>
      </p:sp>
    </p:spTree>
    <p:extLst>
      <p:ext uri="{BB962C8B-B14F-4D97-AF65-F5344CB8AC3E}">
        <p14:creationId xmlns:p14="http://schemas.microsoft.com/office/powerpoint/2010/main" val="955531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Top figures show ozone isopleth for anthropogenic emissions at cave creek monitor on exceedance days. This monitor is located North of Phoenix urban core</a:t>
            </a:r>
          </a:p>
          <a:p>
            <a:endParaRPr lang="en-US" sz="1200" dirty="0"/>
          </a:p>
          <a:p>
            <a:r>
              <a:rPr lang="en-US" sz="1200" dirty="0"/>
              <a:t>Bottom figures show isopleth for anthropogenic emissions at falcon field monitor on exceedance days. This monitor is located just East of Phoenix urban core</a:t>
            </a:r>
          </a:p>
          <a:p>
            <a:endParaRPr lang="en-US" dirty="0"/>
          </a:p>
          <a:p>
            <a:r>
              <a:rPr lang="en-US" dirty="0"/>
              <a:t>The difference in ozone response to NOx and VOC changes in the spring at these two monitors highlights a common pattern observed at other monitors across the Phoenix valley</a:t>
            </a:r>
          </a:p>
          <a:p>
            <a:endParaRPr lang="en-US" dirty="0"/>
          </a:p>
          <a:p>
            <a:r>
              <a:rPr lang="en-US" dirty="0"/>
              <a:t>For a given emissions changes, the ozone response varies from one monitor to another.</a:t>
            </a:r>
          </a:p>
        </p:txBody>
      </p:sp>
      <p:sp>
        <p:nvSpPr>
          <p:cNvPr id="4" name="Slide Number Placeholder 3"/>
          <p:cNvSpPr>
            <a:spLocks noGrp="1"/>
          </p:cNvSpPr>
          <p:nvPr>
            <p:ph type="sldNum" sz="quarter" idx="5"/>
          </p:nvPr>
        </p:nvSpPr>
        <p:spPr/>
        <p:txBody>
          <a:bodyPr/>
          <a:lstStyle/>
          <a:p>
            <a:fld id="{175A6592-8C83-4499-BAA3-3293923D9871}" type="slidenum">
              <a:rPr lang="en-US" smtClean="0"/>
              <a:t>12</a:t>
            </a:fld>
            <a:endParaRPr lang="en-US"/>
          </a:p>
        </p:txBody>
      </p:sp>
    </p:spTree>
    <p:extLst>
      <p:ext uri="{BB962C8B-B14F-4D97-AF65-F5344CB8AC3E}">
        <p14:creationId xmlns:p14="http://schemas.microsoft.com/office/powerpoint/2010/main" val="305860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Top figures show ozone isopleth for biogenic emissions at Buckeye monitor on exceedance days. This monitor is located West of Phoenix urban core</a:t>
            </a:r>
          </a:p>
          <a:p>
            <a:endParaRPr lang="en-US" sz="1200" dirty="0"/>
          </a:p>
          <a:p>
            <a:r>
              <a:rPr lang="en-US" sz="1200" dirty="0"/>
              <a:t>Bottom figures show isopleth for biogenic emissions at Humboldt mountain monitor on exceedance days. This monitor is located North of Phoenix urban core</a:t>
            </a:r>
          </a:p>
          <a:p>
            <a:endParaRPr lang="en-US" sz="1200" dirty="0"/>
          </a:p>
          <a:p>
            <a:r>
              <a:rPr lang="en-US" sz="1200" dirty="0"/>
              <a:t>Unexpected shift in ozone response to biogenic VOC emissions changes from a strong linear response in the Spring to minimal /no response in the summer</a:t>
            </a:r>
          </a:p>
          <a:p>
            <a:endParaRPr lang="en-US" sz="1200" dirty="0"/>
          </a:p>
          <a:p>
            <a:r>
              <a:rPr lang="en-US" sz="1200" dirty="0"/>
              <a:t>More investigation is needed to figure out what prompted this behavior at these two monitors.</a:t>
            </a:r>
            <a:endParaRPr lang="en-US" dirty="0"/>
          </a:p>
          <a:p>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13</a:t>
            </a:fld>
            <a:endParaRPr lang="en-US"/>
          </a:p>
        </p:txBody>
      </p:sp>
    </p:spTree>
    <p:extLst>
      <p:ext uri="{BB962C8B-B14F-4D97-AF65-F5344CB8AC3E}">
        <p14:creationId xmlns:p14="http://schemas.microsoft.com/office/powerpoint/2010/main" val="357816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international ozone contribution, we run the model twice with and without international anthropogenic emissions using the 2017 EPA model platform. Then we analyzed the difference between the two model runs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international ozone contribution in the Maricopa County ranges between 2 ppb and 6 ppb for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MDA8 ozone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average and median contributions from international anthropogenic emissions to ozone DV at monitors in Maricopa County is 4.0 and 3.9 parts per billion (ppb),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highest contribution occurred at Humboldt Mountain and Tonto National Monument (5.3 ppb) on the north and east side of the valley and the lowest contribution occurs at Buckeye (3.2 ppb) on the west side of the Phoenix valley. </a:t>
            </a:r>
          </a:p>
          <a:p>
            <a:endParaRPr lang="en-US" dirty="0"/>
          </a:p>
          <a:p>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14</a:t>
            </a:fld>
            <a:endParaRPr lang="en-US"/>
          </a:p>
        </p:txBody>
      </p:sp>
    </p:spTree>
    <p:extLst>
      <p:ext uri="{BB962C8B-B14F-4D97-AF65-F5344CB8AC3E}">
        <p14:creationId xmlns:p14="http://schemas.microsoft.com/office/powerpoint/2010/main" val="136531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can see in this table, the results show that without contributions from international anthropogenic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2017 ozone DV at monitors  in the Phoenix-Mesa NAA  would have attained the 2015 ozone NAAQS except for the monitors at Mesa, North Phoenix, Falcon Field, Pinnacle Peak, and Red Mountain.  </a:t>
            </a:r>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15</a:t>
            </a:fld>
            <a:endParaRPr lang="en-US"/>
          </a:p>
        </p:txBody>
      </p:sp>
    </p:spTree>
    <p:extLst>
      <p:ext uri="{BB962C8B-B14F-4D97-AF65-F5344CB8AC3E}">
        <p14:creationId xmlns:p14="http://schemas.microsoft.com/office/powerpoint/2010/main" val="268661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summary, in this study we found that</a:t>
            </a:r>
          </a:p>
          <a:p>
            <a:endParaRPr lang="en-US" dirty="0"/>
          </a:p>
          <a:p>
            <a:r>
              <a:rPr lang="en-US" dirty="0" err="1"/>
              <a:t>CAMx</a:t>
            </a:r>
            <a:r>
              <a:rPr lang="en-US" dirty="0"/>
              <a:t> overestimate measured ozone below 20 ppb, but the model performance is comparable to other previous modeling studies</a:t>
            </a:r>
          </a:p>
          <a:p>
            <a:endParaRPr lang="en-US" dirty="0"/>
          </a:p>
          <a:p>
            <a:r>
              <a:rPr lang="en-US" dirty="0"/>
              <a:t>Maricopa County ozone strongly responds to changes in local anthropogenic NOx and biogenic VOC emissions </a:t>
            </a:r>
          </a:p>
          <a:p>
            <a:endParaRPr lang="en-US" dirty="0"/>
          </a:p>
          <a:p>
            <a:r>
              <a:rPr lang="en-US" dirty="0"/>
              <a:t>This ozone response shift from non-linear in the spring to linear in the summer</a:t>
            </a:r>
          </a:p>
          <a:p>
            <a:endParaRPr lang="en-US" dirty="0"/>
          </a:p>
          <a:p>
            <a:r>
              <a:rPr lang="en-US" dirty="0"/>
              <a:t>Finally, we estimated the contribution of the international anthropogenic emissions to ozone design value in Maricopa County ranges from 3 to 5 ppb.</a:t>
            </a:r>
          </a:p>
        </p:txBody>
      </p:sp>
      <p:sp>
        <p:nvSpPr>
          <p:cNvPr id="4" name="Slide Number Placeholder 3"/>
          <p:cNvSpPr>
            <a:spLocks noGrp="1"/>
          </p:cNvSpPr>
          <p:nvPr>
            <p:ph type="sldNum" sz="quarter" idx="5"/>
          </p:nvPr>
        </p:nvSpPr>
        <p:spPr/>
        <p:txBody>
          <a:bodyPr/>
          <a:lstStyle/>
          <a:p>
            <a:fld id="{175A6592-8C83-4499-BAA3-3293923D9871}" type="slidenum">
              <a:rPr lang="en-US" smtClean="0"/>
              <a:t>16</a:t>
            </a:fld>
            <a:endParaRPr lang="en-US"/>
          </a:p>
        </p:txBody>
      </p:sp>
    </p:spTree>
    <p:extLst>
      <p:ext uri="{BB962C8B-B14F-4D97-AF65-F5344CB8AC3E}">
        <p14:creationId xmlns:p14="http://schemas.microsoft.com/office/powerpoint/2010/main" val="150766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questions emerged from the study highlighted in the previous slide.</a:t>
            </a:r>
          </a:p>
          <a:p>
            <a:endParaRPr lang="en-US" dirty="0"/>
          </a:p>
          <a:p>
            <a:r>
              <a:rPr lang="en-US" dirty="0"/>
              <a:t>Following that study, we wanted to understand clearly how ozone in Maricopa county responds to changes in local NOx and VOC emissions</a:t>
            </a:r>
          </a:p>
          <a:p>
            <a:endParaRPr lang="en-US" dirty="0"/>
          </a:p>
          <a:p>
            <a:r>
              <a:rPr lang="en-US" dirty="0"/>
              <a:t>We also wanted to assess how seasonal changes affect the dynamic of ozone-</a:t>
            </a:r>
            <a:r>
              <a:rPr lang="en-US" dirty="0" err="1"/>
              <a:t>NOx_VOC</a:t>
            </a:r>
            <a:endParaRPr lang="en-US" dirty="0"/>
          </a:p>
          <a:p>
            <a:endParaRPr lang="en-US" dirty="0"/>
          </a:p>
          <a:p>
            <a:r>
              <a:rPr lang="en-US" dirty="0"/>
              <a:t>Finally, we needed to quantify how much international anthropogenic emissions affect ozone in Maricopa County</a:t>
            </a:r>
          </a:p>
          <a:p>
            <a:endParaRPr lang="en-US" dirty="0"/>
          </a:p>
          <a:p>
            <a:r>
              <a:rPr lang="en-US" dirty="0"/>
              <a:t>The objectives of this study was to try and answer these questions</a:t>
            </a:r>
          </a:p>
        </p:txBody>
      </p:sp>
      <p:sp>
        <p:nvSpPr>
          <p:cNvPr id="4" name="Slide Number Placeholder 3"/>
          <p:cNvSpPr>
            <a:spLocks noGrp="1"/>
          </p:cNvSpPr>
          <p:nvPr>
            <p:ph type="sldNum" sz="quarter" idx="5"/>
          </p:nvPr>
        </p:nvSpPr>
        <p:spPr/>
        <p:txBody>
          <a:bodyPr/>
          <a:lstStyle/>
          <a:p>
            <a:fld id="{175A6592-8C83-4499-BAA3-3293923D9871}" type="slidenum">
              <a:rPr lang="en-US" smtClean="0"/>
              <a:t>4</a:t>
            </a:fld>
            <a:endParaRPr lang="en-US"/>
          </a:p>
        </p:txBody>
      </p:sp>
    </p:spTree>
    <p:extLst>
      <p:ext uri="{BB962C8B-B14F-4D97-AF65-F5344CB8AC3E}">
        <p14:creationId xmlns:p14="http://schemas.microsoft.com/office/powerpoint/2010/main" val="371183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We used </a:t>
            </a:r>
            <a:r>
              <a:rPr lang="en-US" sz="2400" dirty="0" err="1"/>
              <a:t>CAMx</a:t>
            </a:r>
            <a:r>
              <a:rPr lang="en-US" sz="2400" dirty="0"/>
              <a:t> model and its sensitivity analysis tools to carry out this study.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dirty="0"/>
              <a:t>Decoupled Direct Method (DDM) and High order Decoupled Direct Method (HDDM) tools were used to calculate concentration sensitivity to changes in NOx and VOC emissions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lvl="1"/>
            <a:r>
              <a:rPr lang="en-US" sz="1800" dirty="0"/>
              <a:t>HDDM was applied to emissions in Maricopa County (blue) </a:t>
            </a:r>
            <a:r>
              <a:rPr lang="en-US" sz="2000" dirty="0"/>
              <a:t>while DDM was applied to the rest of Arizona (in yellow). No sensitivity calculation for the rest of the modeling domain</a:t>
            </a:r>
            <a:endParaRPr lang="en-US" sz="2200" dirty="0"/>
          </a:p>
          <a:p>
            <a:pPr lvl="1"/>
            <a:endParaRPr lang="en-US" sz="2400" dirty="0"/>
          </a:p>
          <a:p>
            <a:pPr lvl="1"/>
            <a:r>
              <a:rPr lang="en-US" sz="2400" dirty="0"/>
              <a:t>We separated sensitivity calculation of Biogenic and Anthropogenic emissions with </a:t>
            </a:r>
            <a:r>
              <a:rPr lang="en-US" sz="1800" dirty="0"/>
              <a:t>Agricultural Fires emissions included in Anthropogenic Emissions</a:t>
            </a:r>
          </a:p>
          <a:p>
            <a:endParaRPr lang="en-US" dirty="0"/>
          </a:p>
          <a:p>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5</a:t>
            </a:fld>
            <a:endParaRPr lang="en-US"/>
          </a:p>
        </p:txBody>
      </p:sp>
    </p:spTree>
    <p:extLst>
      <p:ext uri="{BB962C8B-B14F-4D97-AF65-F5344CB8AC3E}">
        <p14:creationId xmlns:p14="http://schemas.microsoft.com/office/powerpoint/2010/main" val="319566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used the 2016 EPA version 1 modeling platform with 36 km and 12 km grid domains.</a:t>
            </a:r>
          </a:p>
          <a:p>
            <a:endParaRPr lang="en-US" dirty="0"/>
          </a:p>
          <a:p>
            <a:r>
              <a:rPr lang="en-US" dirty="0"/>
              <a:t>The IC/BC were extracted from the 2016 run of hemispheric CMAQ and the meteorology used were from a 2016 run of WRF model version 3.8</a:t>
            </a:r>
          </a:p>
          <a:p>
            <a:endParaRPr lang="en-US" dirty="0"/>
          </a:p>
          <a:p>
            <a:r>
              <a:rPr lang="en-US" dirty="0"/>
              <a:t>Since the sensitivity analysis tools significantly increase the model simulations time, we decided to model periods with observed ozone exceedance in April through July. </a:t>
            </a:r>
          </a:p>
          <a:p>
            <a:endParaRPr lang="en-US" dirty="0"/>
          </a:p>
          <a:p>
            <a:r>
              <a:rPr lang="en-US" dirty="0"/>
              <a:t>The modeled periods amounts to 6 days in April,  9 days in May,  7 days in June, and 12 days in July</a:t>
            </a:r>
          </a:p>
        </p:txBody>
      </p:sp>
      <p:sp>
        <p:nvSpPr>
          <p:cNvPr id="4" name="Slide Number Placeholder 3"/>
          <p:cNvSpPr>
            <a:spLocks noGrp="1"/>
          </p:cNvSpPr>
          <p:nvPr>
            <p:ph type="sldNum" sz="quarter" idx="5"/>
          </p:nvPr>
        </p:nvSpPr>
        <p:spPr/>
        <p:txBody>
          <a:bodyPr/>
          <a:lstStyle/>
          <a:p>
            <a:fld id="{175A6592-8C83-4499-BAA3-3293923D9871}" type="slidenum">
              <a:rPr lang="en-US" smtClean="0"/>
              <a:t>6</a:t>
            </a:fld>
            <a:endParaRPr lang="en-US"/>
          </a:p>
        </p:txBody>
      </p:sp>
    </p:spTree>
    <p:extLst>
      <p:ext uri="{BB962C8B-B14F-4D97-AF65-F5344CB8AC3E}">
        <p14:creationId xmlns:p14="http://schemas.microsoft.com/office/powerpoint/2010/main" val="205864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modeled ozone was compared with monitored ozone throughout the Maricopa County.</a:t>
            </a:r>
          </a:p>
          <a:p>
            <a:endParaRPr lang="en-US" dirty="0"/>
          </a:p>
          <a:p>
            <a:r>
              <a:rPr lang="en-US" dirty="0"/>
              <a:t>As shown on the map, most monitors are located in the Phoenix urban core with a few monitors of on the east side of the city at the base of the mountains</a:t>
            </a:r>
          </a:p>
          <a:p>
            <a:endParaRPr lang="en-US" dirty="0"/>
          </a:p>
          <a:p>
            <a:r>
              <a:rPr lang="en-US" dirty="0"/>
              <a:t>In the next slide, we will summarize the model performance results at the north phoenix monitor, one of the Phoenix urban core monitors </a:t>
            </a:r>
          </a:p>
          <a:p>
            <a:endParaRPr lang="en-US" dirty="0"/>
          </a:p>
          <a:p>
            <a:r>
              <a:rPr lang="en-US" dirty="0"/>
              <a:t>This site is one of the regularly ozone NAAQS exceeding monitor with 11 exceedance in 2016 and 15 exceedance in 2020</a:t>
            </a:r>
          </a:p>
        </p:txBody>
      </p:sp>
      <p:sp>
        <p:nvSpPr>
          <p:cNvPr id="4" name="Slide Number Placeholder 3"/>
          <p:cNvSpPr>
            <a:spLocks noGrp="1"/>
          </p:cNvSpPr>
          <p:nvPr>
            <p:ph type="sldNum" sz="quarter" idx="5"/>
          </p:nvPr>
        </p:nvSpPr>
        <p:spPr/>
        <p:txBody>
          <a:bodyPr/>
          <a:lstStyle/>
          <a:p>
            <a:fld id="{175A6592-8C83-4499-BAA3-3293923D9871}" type="slidenum">
              <a:rPr lang="en-US" smtClean="0"/>
              <a:t>7</a:t>
            </a:fld>
            <a:endParaRPr lang="en-US"/>
          </a:p>
        </p:txBody>
      </p:sp>
    </p:spTree>
    <p:extLst>
      <p:ext uri="{BB962C8B-B14F-4D97-AF65-F5344CB8AC3E}">
        <p14:creationId xmlns:p14="http://schemas.microsoft.com/office/powerpoint/2010/main" val="216145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Overall, </a:t>
            </a:r>
            <a:r>
              <a:rPr lang="en-US" sz="1200" dirty="0" err="1"/>
              <a:t>CAMx</a:t>
            </a:r>
            <a:r>
              <a:rPr lang="en-US" sz="1200" dirty="0"/>
              <a:t> well predicted monitored ozone trend and patterns</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err="1"/>
              <a:t>CAMx</a:t>
            </a:r>
            <a:r>
              <a:rPr lang="en-US" sz="1200" dirty="0"/>
              <a:t> overpredicted observed hourly ozone minima below 20 ppb</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err="1"/>
              <a:t>CAMx</a:t>
            </a:r>
            <a:r>
              <a:rPr lang="en-US" sz="1200" dirty="0"/>
              <a:t> underpredicted observed hourly ozone maxima above 60 ppb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The model performance meets the criteria NMB and NME outlined in Emery et al., except on three occasions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model underestimates ozone in the summer as expected</a:t>
            </a:r>
          </a:p>
        </p:txBody>
      </p:sp>
      <p:sp>
        <p:nvSpPr>
          <p:cNvPr id="4" name="Slide Number Placeholder 3"/>
          <p:cNvSpPr>
            <a:spLocks noGrp="1"/>
          </p:cNvSpPr>
          <p:nvPr>
            <p:ph type="sldNum" sz="quarter" idx="5"/>
          </p:nvPr>
        </p:nvSpPr>
        <p:spPr/>
        <p:txBody>
          <a:bodyPr/>
          <a:lstStyle/>
          <a:p>
            <a:fld id="{175A6592-8C83-4499-BAA3-3293923D9871}" type="slidenum">
              <a:rPr lang="en-US" smtClean="0"/>
              <a:t>8</a:t>
            </a:fld>
            <a:endParaRPr lang="en-US"/>
          </a:p>
        </p:txBody>
      </p:sp>
    </p:spTree>
    <p:extLst>
      <p:ext uri="{BB962C8B-B14F-4D97-AF65-F5344CB8AC3E}">
        <p14:creationId xmlns:p14="http://schemas.microsoft.com/office/powerpoint/2010/main" val="151654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second order Taylor series to estimate ozone concentration at various levels of NOx and VOC emissions changes </a:t>
            </a:r>
          </a:p>
          <a:p>
            <a:endParaRPr lang="en-US" dirty="0"/>
          </a:p>
          <a:p>
            <a:r>
              <a:rPr lang="en-US" dirty="0"/>
              <a:t>The first order term of the series is in the purple box while the second order term of the series is in the red box</a:t>
            </a:r>
          </a:p>
          <a:p>
            <a:endParaRPr lang="en-US" dirty="0"/>
          </a:p>
          <a:p>
            <a:r>
              <a:rPr lang="en-US" dirty="0"/>
              <a:t>We used python to visualize in a 2-dimension space the estimated ozone concentrations calculated using this Taylor series expansion</a:t>
            </a:r>
          </a:p>
          <a:p>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9</a:t>
            </a:fld>
            <a:endParaRPr lang="en-US"/>
          </a:p>
        </p:txBody>
      </p:sp>
    </p:spTree>
    <p:extLst>
      <p:ext uri="{BB962C8B-B14F-4D97-AF65-F5344CB8AC3E}">
        <p14:creationId xmlns:p14="http://schemas.microsoft.com/office/powerpoint/2010/main" val="71634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Top figures show ozone isopleth for anthropogenic emissions at all monitors in Maricopa County in April and July </a:t>
            </a:r>
          </a:p>
          <a:p>
            <a:endParaRPr lang="en-US" sz="2400" dirty="0"/>
          </a:p>
          <a:p>
            <a:r>
              <a:rPr lang="en-US" sz="2400" dirty="0"/>
              <a:t>Bottom figures show isopleth for biogenic emissions at all monitors in Maricopa County in April and July </a:t>
            </a:r>
          </a:p>
          <a:p>
            <a:endParaRPr lang="en-US" sz="2400" dirty="0"/>
          </a:p>
          <a:p>
            <a:r>
              <a:rPr lang="en-US" sz="2400" dirty="0"/>
              <a:t>Linear ozone response to anthropogenic NOx emissions changes in the Spring and Summer</a:t>
            </a:r>
          </a:p>
          <a:p>
            <a:endParaRPr lang="en-US" sz="2400" dirty="0"/>
          </a:p>
          <a:p>
            <a:r>
              <a:rPr lang="en-US" sz="2400" dirty="0"/>
              <a:t>Minimal ozone response to anthropogenic VOC emissions changes in the Spring and no ozone response in the Summer </a:t>
            </a:r>
          </a:p>
          <a:p>
            <a:endParaRPr lang="en-US" sz="2400" dirty="0"/>
          </a:p>
          <a:p>
            <a:r>
              <a:rPr lang="en-US" sz="2400" dirty="0"/>
              <a:t>Linear ozone response to biogenic VOC emissions changes in the Spring and Summer</a:t>
            </a:r>
          </a:p>
          <a:p>
            <a:endParaRPr lang="en-US" sz="2400" dirty="0"/>
          </a:p>
          <a:p>
            <a:r>
              <a:rPr lang="en-US" sz="2400" dirty="0"/>
              <a:t>Minimal ozone response to biogenic NOx emissions changes in the Spring and Summer </a:t>
            </a:r>
          </a:p>
          <a:p>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10</a:t>
            </a:fld>
            <a:endParaRPr lang="en-US"/>
          </a:p>
        </p:txBody>
      </p:sp>
    </p:spTree>
    <p:extLst>
      <p:ext uri="{BB962C8B-B14F-4D97-AF65-F5344CB8AC3E}">
        <p14:creationId xmlns:p14="http://schemas.microsoft.com/office/powerpoint/2010/main" val="322835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Top figures show ozone isopleth for anthropogenic emissions at all monitors in Maricopa County on exceedance days </a:t>
            </a:r>
          </a:p>
          <a:p>
            <a:endParaRPr lang="en-US" sz="1200" dirty="0"/>
          </a:p>
          <a:p>
            <a:r>
              <a:rPr lang="en-US" sz="1200" dirty="0"/>
              <a:t>Bottom figures show isopleth for biogenic emissions at all monitors in Maricopa County on exceedance days </a:t>
            </a:r>
          </a:p>
          <a:p>
            <a:endParaRPr lang="en-US" sz="1200" dirty="0"/>
          </a:p>
          <a:p>
            <a:r>
              <a:rPr lang="en-US" sz="1200" dirty="0"/>
              <a:t>Non-linear ozone response to anthropogenic NOx emissions changes in the Spring and linear ozone response in the Summer</a:t>
            </a:r>
          </a:p>
          <a:p>
            <a:endParaRPr lang="en-US" sz="1200" dirty="0"/>
          </a:p>
          <a:p>
            <a:endParaRPr lang="en-US" dirty="0"/>
          </a:p>
        </p:txBody>
      </p:sp>
      <p:sp>
        <p:nvSpPr>
          <p:cNvPr id="4" name="Slide Number Placeholder 3"/>
          <p:cNvSpPr>
            <a:spLocks noGrp="1"/>
          </p:cNvSpPr>
          <p:nvPr>
            <p:ph type="sldNum" sz="quarter" idx="5"/>
          </p:nvPr>
        </p:nvSpPr>
        <p:spPr/>
        <p:txBody>
          <a:bodyPr/>
          <a:lstStyle/>
          <a:p>
            <a:fld id="{175A6592-8C83-4499-BAA3-3293923D9871}" type="slidenum">
              <a:rPr lang="en-US" smtClean="0"/>
              <a:t>11</a:t>
            </a:fld>
            <a:endParaRPr lang="en-US"/>
          </a:p>
        </p:txBody>
      </p:sp>
    </p:spTree>
    <p:extLst>
      <p:ext uri="{BB962C8B-B14F-4D97-AF65-F5344CB8AC3E}">
        <p14:creationId xmlns:p14="http://schemas.microsoft.com/office/powerpoint/2010/main" val="1056240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7772400"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84313" y="3298825"/>
            <a:ext cx="6400800" cy="11430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601403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CMAS Conference  </a:t>
            </a:r>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09398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CMAS Conference  </a:t>
            </a:r>
          </a:p>
        </p:txBody>
      </p:sp>
      <p:sp>
        <p:nvSpPr>
          <p:cNvPr id="9" name="Slide Number Placeholder 8"/>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1866887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CMAS Conference  </a:t>
            </a:r>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57743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CMAS Conference  </a:t>
            </a:r>
          </a:p>
        </p:txBody>
      </p:sp>
      <p:sp>
        <p:nvSpPr>
          <p:cNvPr id="4" name="Slide Number Placeholder 3"/>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89943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CMAS Conference  </a:t>
            </a:r>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42977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CMAS Conference  </a:t>
            </a:r>
          </a:p>
        </p:txBody>
      </p:sp>
      <p:sp>
        <p:nvSpPr>
          <p:cNvPr id="7" name="Slide Number Placeholder 6"/>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945229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CMAS Conference  </a:t>
            </a:r>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867395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CMAS Conference  </a:t>
            </a:r>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2001511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CMAS Conference  </a:t>
            </a:r>
          </a:p>
        </p:txBody>
      </p:sp>
      <p:sp>
        <p:nvSpPr>
          <p:cNvPr id="5" name="Slide Number Placeholder 4"/>
          <p:cNvSpPr>
            <a:spLocks noGrp="1"/>
          </p:cNvSpPr>
          <p:nvPr>
            <p:ph type="sldNum" sz="quarter" idx="12"/>
          </p:nvPr>
        </p:nvSpPr>
        <p:spPr/>
        <p:txBody>
          <a:bodyPr/>
          <a:lstStyle/>
          <a:p>
            <a:fld id="{47AA6B18-137A-4AB5-81CE-F54D5D0A9005}" type="slidenum">
              <a:rPr lang="en-US" smtClean="0"/>
              <a:t>‹#›</a:t>
            </a:fld>
            <a:endParaRPr lang="en-US"/>
          </a:p>
        </p:txBody>
      </p:sp>
    </p:spTree>
    <p:extLst>
      <p:ext uri="{BB962C8B-B14F-4D97-AF65-F5344CB8AC3E}">
        <p14:creationId xmlns:p14="http://schemas.microsoft.com/office/powerpoint/2010/main" val="33834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7772400"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84313" y="3298825"/>
            <a:ext cx="6400800" cy="11430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8641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7772400"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84313" y="3298825"/>
            <a:ext cx="6400800" cy="11430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4048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76400"/>
            <a:ext cx="7772400" cy="1470025"/>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84313" y="3298825"/>
            <a:ext cx="6400800" cy="11430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0413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73375"/>
            <a:ext cx="7772400" cy="1470025"/>
          </a:xfrm>
        </p:spPr>
        <p:txBody>
          <a:bodyPr/>
          <a:lstStyle>
            <a:lvl1pPr>
              <a:defRPr>
                <a:solidFill>
                  <a:srgbClr val="5C8984"/>
                </a:solidFill>
              </a:defRPr>
            </a:lvl1pPr>
          </a:lstStyle>
          <a:p>
            <a:r>
              <a:rPr lang="en-US" dirty="0"/>
              <a:t>Click to edit Master title style</a:t>
            </a:r>
          </a:p>
        </p:txBody>
      </p:sp>
      <p:sp>
        <p:nvSpPr>
          <p:cNvPr id="3" name="Subtitle 2"/>
          <p:cNvSpPr>
            <a:spLocks noGrp="1"/>
          </p:cNvSpPr>
          <p:nvPr>
            <p:ph type="subTitle" idx="1"/>
          </p:nvPr>
        </p:nvSpPr>
        <p:spPr>
          <a:xfrm>
            <a:off x="1371600" y="4495800"/>
            <a:ext cx="6400800" cy="1143000"/>
          </a:xfrm>
        </p:spPr>
        <p:txBody>
          <a:bodyPr>
            <a:normAutofit/>
          </a:bodyPr>
          <a:lstStyle>
            <a:lvl1pPr marL="0" indent="0" algn="ctr">
              <a:buNone/>
              <a:defRPr sz="2400">
                <a:solidFill>
                  <a:srgbClr val="5C898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4335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010400" cy="411162"/>
          </a:xfrm>
        </p:spPr>
        <p:txBody>
          <a:bodyPr>
            <a:no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066800"/>
            <a:ext cx="8229600" cy="5410200"/>
          </a:xfrm>
        </p:spPr>
        <p:txBody>
          <a:bodyPr/>
          <a:lstStyle>
            <a:lvl1pPr marL="342900" indent="-342900">
              <a:buClr>
                <a:srgbClr val="006666"/>
              </a:buClr>
              <a:buFont typeface="Wingdings" panose="05000000000000000000" pitchFamily="2" charset="2"/>
              <a:buChar char="§"/>
              <a:defRPr/>
            </a:lvl1pPr>
            <a:lvl2pPr>
              <a:buClr>
                <a:srgbClr val="006666"/>
              </a:buClr>
              <a:defRPr/>
            </a:lvl2pPr>
            <a:lvl3pPr>
              <a:buClr>
                <a:srgbClr val="006666"/>
              </a:buClr>
              <a:defRPr/>
            </a:lvl3pPr>
            <a:lvl4pPr>
              <a:buClr>
                <a:srgbClr val="006666"/>
              </a:buClr>
              <a:defRPr/>
            </a:lvl4pPr>
            <a:lvl5pPr>
              <a:buClr>
                <a:srgbClr val="0066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51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with Gree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5C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CMAS Conference  </a:t>
            </a:r>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81974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ith Tan Color Bar">
    <p:spTree>
      <p:nvGrpSpPr>
        <p:cNvPr id="1" name=""/>
        <p:cNvGrpSpPr/>
        <p:nvPr/>
      </p:nvGrpSpPr>
      <p:grpSpPr>
        <a:xfrm>
          <a:off x="0" y="0"/>
          <a:ext cx="0" cy="0"/>
          <a:chOff x="0" y="0"/>
          <a:chExt cx="0" cy="0"/>
        </a:xfrm>
      </p:grpSpPr>
      <p:sp>
        <p:nvSpPr>
          <p:cNvPr id="7" name="Rectangle 6"/>
          <p:cNvSpPr/>
          <p:nvPr userDrawn="1"/>
        </p:nvSpPr>
        <p:spPr>
          <a:xfrm>
            <a:off x="0" y="3581400"/>
            <a:ext cx="9144000" cy="2209800"/>
          </a:xfrm>
          <a:prstGeom prst="rect">
            <a:avLst/>
          </a:prstGeom>
          <a:solidFill>
            <a:srgbClr val="D2C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3581400"/>
            <a:ext cx="7772400" cy="825500"/>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CMAS Conference  </a:t>
            </a:r>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27796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C8984"/>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CMAS Conference  </a:t>
            </a:r>
            <a:endParaRPr lang="en-US" dirty="0"/>
          </a:p>
        </p:txBody>
      </p:sp>
      <p:sp>
        <p:nvSpPr>
          <p:cNvPr id="6" name="Slide Number Placeholder 5"/>
          <p:cNvSpPr>
            <a:spLocks noGrp="1"/>
          </p:cNvSpPr>
          <p:nvPr>
            <p:ph type="sldNum" sz="quarter" idx="12"/>
          </p:nvPr>
        </p:nvSpPr>
        <p:spPr/>
        <p:txBody>
          <a:bodyPr/>
          <a:lstStyle/>
          <a:p>
            <a:fld id="{47AA6B18-137A-4AB5-81CE-F54D5D0A9005}" type="slidenum">
              <a:rPr lang="en-US" smtClean="0"/>
              <a:t>‹#›</a:t>
            </a:fld>
            <a:endParaRPr lang="en-US" dirty="0"/>
          </a:p>
        </p:txBody>
      </p:sp>
    </p:spTree>
    <p:extLst>
      <p:ext uri="{BB962C8B-B14F-4D97-AF65-F5344CB8AC3E}">
        <p14:creationId xmlns:p14="http://schemas.microsoft.com/office/powerpoint/2010/main" val="352318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7010400" cy="4111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CMAS Conference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A6B18-137A-4AB5-81CE-F54D5D0A9005}" type="slidenum">
              <a:rPr lang="en-US" smtClean="0"/>
              <a:t>‹#›</a:t>
            </a:fld>
            <a:endParaRPr lang="en-US" dirty="0"/>
          </a:p>
        </p:txBody>
      </p:sp>
    </p:spTree>
    <p:extLst>
      <p:ext uri="{BB962C8B-B14F-4D97-AF65-F5344CB8AC3E}">
        <p14:creationId xmlns:p14="http://schemas.microsoft.com/office/powerpoint/2010/main" val="2820008065"/>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4" r:id="rId5"/>
    <p:sldLayoutId id="2147483650" r:id="rId6"/>
    <p:sldLayoutId id="2147483651" r:id="rId7"/>
    <p:sldLayoutId id="2147483663" r:id="rId8"/>
    <p:sldLayoutId id="2147483662" r:id="rId9"/>
    <p:sldLayoutId id="2147483652" r:id="rId10"/>
    <p:sldLayoutId id="2147483653" r:id="rId11"/>
    <p:sldLayoutId id="2147483661" r:id="rId12"/>
    <p:sldLayoutId id="2147483655" r:id="rId13"/>
    <p:sldLayoutId id="2147483656" r:id="rId14"/>
    <p:sldLayoutId id="2147483657" r:id="rId15"/>
    <p:sldLayoutId id="2147483658" r:id="rId16"/>
    <p:sldLayoutId id="2147483659" r:id="rId17"/>
    <p:sldLayoutId id="2147483660" r:id="rId18"/>
  </p:sldLayoutIdLst>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5C8984"/>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5C8984"/>
        </a:buClr>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5C8984"/>
        </a:buClr>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5C8984"/>
        </a:buClr>
        <a:buSzPct val="75000"/>
        <a:buFont typeface="Wingdings" panose="05000000000000000000"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5C898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25403-F0AD-7F43-9195-041C49B5D9F0}"/>
              </a:ext>
            </a:extLst>
          </p:cNvPr>
          <p:cNvSpPr>
            <a:spLocks noGrp="1"/>
          </p:cNvSpPr>
          <p:nvPr>
            <p:ph type="ctrTitle"/>
          </p:nvPr>
        </p:nvSpPr>
        <p:spPr>
          <a:xfrm>
            <a:off x="228600" y="2133600"/>
            <a:ext cx="6629400" cy="1828800"/>
          </a:xfrm>
        </p:spPr>
        <p:txBody>
          <a:bodyPr/>
          <a:lstStyle/>
          <a:p>
            <a:r>
              <a:rPr lang="en-US" b="1" dirty="0"/>
              <a:t>Ozone Sensitivity Analysis to NOx and VOC Emissions and the Impact of International Anthropogenic Emissions in Maricopa County</a:t>
            </a:r>
          </a:p>
        </p:txBody>
      </p:sp>
      <p:sp>
        <p:nvSpPr>
          <p:cNvPr id="5" name="Subtitle 4">
            <a:extLst>
              <a:ext uri="{FF2B5EF4-FFF2-40B4-BE49-F238E27FC236}">
                <a16:creationId xmlns:a16="http://schemas.microsoft.com/office/drawing/2014/main" id="{92475D92-7732-6C49-910B-B802690BADDE}"/>
              </a:ext>
            </a:extLst>
          </p:cNvPr>
          <p:cNvSpPr>
            <a:spLocks noGrp="1"/>
          </p:cNvSpPr>
          <p:nvPr>
            <p:ph type="subTitle" idx="1"/>
          </p:nvPr>
        </p:nvSpPr>
        <p:spPr>
          <a:xfrm>
            <a:off x="228600" y="4648200"/>
            <a:ext cx="4984595" cy="1143000"/>
          </a:xfrm>
        </p:spPr>
        <p:txBody>
          <a:bodyPr>
            <a:normAutofit fontScale="92500" lnSpcReduction="10000"/>
          </a:bodyPr>
          <a:lstStyle/>
          <a:p>
            <a:r>
              <a:rPr lang="en-US" dirty="0"/>
              <a:t>Rene Nsanzineza </a:t>
            </a:r>
          </a:p>
          <a:p>
            <a:r>
              <a:rPr lang="en-US" dirty="0"/>
              <a:t>Arizona Department of Environmental Quality (ADEQ)</a:t>
            </a:r>
          </a:p>
        </p:txBody>
      </p:sp>
    </p:spTree>
    <p:extLst>
      <p:ext uri="{BB962C8B-B14F-4D97-AF65-F5344CB8AC3E}">
        <p14:creationId xmlns:p14="http://schemas.microsoft.com/office/powerpoint/2010/main" val="271809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D585-0B86-40D2-A7D8-79484F7FDEB4}"/>
              </a:ext>
            </a:extLst>
          </p:cNvPr>
          <p:cNvSpPr>
            <a:spLocks noGrp="1"/>
          </p:cNvSpPr>
          <p:nvPr>
            <p:ph type="title"/>
          </p:nvPr>
        </p:nvSpPr>
        <p:spPr>
          <a:xfrm>
            <a:off x="346033" y="213478"/>
            <a:ext cx="7772400" cy="411162"/>
          </a:xfrm>
        </p:spPr>
        <p:txBody>
          <a:bodyPr/>
          <a:lstStyle/>
          <a:p>
            <a:r>
              <a:rPr lang="en-US" dirty="0"/>
              <a:t>MDA8 Ozone Isopleth(Exceedance Days)</a:t>
            </a:r>
          </a:p>
        </p:txBody>
      </p:sp>
      <p:pic>
        <p:nvPicPr>
          <p:cNvPr id="4" name="Content Placeholder 3">
            <a:extLst>
              <a:ext uri="{FF2B5EF4-FFF2-40B4-BE49-F238E27FC236}">
                <a16:creationId xmlns:a16="http://schemas.microsoft.com/office/drawing/2014/main" id="{3B7A4D68-D011-4FDF-8A74-737C152E28E1}"/>
              </a:ext>
            </a:extLst>
          </p:cNvPr>
          <p:cNvPicPr>
            <a:picLocks noGrp="1" noChangeAspect="1"/>
          </p:cNvPicPr>
          <p:nvPr>
            <p:ph idx="1"/>
          </p:nvPr>
        </p:nvPicPr>
        <p:blipFill>
          <a:blip r:embed="rId3"/>
          <a:stretch>
            <a:fillRect/>
          </a:stretch>
        </p:blipFill>
        <p:spPr>
          <a:xfrm>
            <a:off x="215679" y="825519"/>
            <a:ext cx="4018433" cy="2947559"/>
          </a:xfrm>
          <a:prstGeom prst="rect">
            <a:avLst/>
          </a:prstGeom>
        </p:spPr>
      </p:pic>
      <p:pic>
        <p:nvPicPr>
          <p:cNvPr id="8" name="Picture 7">
            <a:extLst>
              <a:ext uri="{FF2B5EF4-FFF2-40B4-BE49-F238E27FC236}">
                <a16:creationId xmlns:a16="http://schemas.microsoft.com/office/drawing/2014/main" id="{1000B7A3-7C07-40EB-AC46-BE17A4826C4A}"/>
              </a:ext>
            </a:extLst>
          </p:cNvPr>
          <p:cNvPicPr>
            <a:picLocks noChangeAspect="1"/>
          </p:cNvPicPr>
          <p:nvPr/>
        </p:nvPicPr>
        <p:blipFill>
          <a:blip r:embed="rId4"/>
          <a:stretch>
            <a:fillRect/>
          </a:stretch>
        </p:blipFill>
        <p:spPr>
          <a:xfrm>
            <a:off x="4419600" y="825519"/>
            <a:ext cx="3966550" cy="2909502"/>
          </a:xfrm>
          <a:prstGeom prst="rect">
            <a:avLst/>
          </a:prstGeom>
        </p:spPr>
      </p:pic>
      <p:pic>
        <p:nvPicPr>
          <p:cNvPr id="9" name="Content Placeholder 3">
            <a:extLst>
              <a:ext uri="{FF2B5EF4-FFF2-40B4-BE49-F238E27FC236}">
                <a16:creationId xmlns:a16="http://schemas.microsoft.com/office/drawing/2014/main" id="{DE14FCEE-E41D-4E55-9D35-D3B901D0C02E}"/>
              </a:ext>
            </a:extLst>
          </p:cNvPr>
          <p:cNvPicPr>
            <a:picLocks noChangeAspect="1"/>
          </p:cNvPicPr>
          <p:nvPr/>
        </p:nvPicPr>
        <p:blipFill>
          <a:blip r:embed="rId5"/>
          <a:stretch>
            <a:fillRect/>
          </a:stretch>
        </p:blipFill>
        <p:spPr>
          <a:xfrm>
            <a:off x="215679" y="3735021"/>
            <a:ext cx="4016554" cy="2946180"/>
          </a:xfrm>
          <a:prstGeom prst="rect">
            <a:avLst/>
          </a:prstGeom>
        </p:spPr>
      </p:pic>
      <p:pic>
        <p:nvPicPr>
          <p:cNvPr id="10" name="Picture 9">
            <a:extLst>
              <a:ext uri="{FF2B5EF4-FFF2-40B4-BE49-F238E27FC236}">
                <a16:creationId xmlns:a16="http://schemas.microsoft.com/office/drawing/2014/main" id="{1D0AB072-2EF1-4F76-872C-A784474843C0}"/>
              </a:ext>
            </a:extLst>
          </p:cNvPr>
          <p:cNvPicPr>
            <a:picLocks noChangeAspect="1"/>
          </p:cNvPicPr>
          <p:nvPr/>
        </p:nvPicPr>
        <p:blipFill>
          <a:blip r:embed="rId6"/>
          <a:stretch>
            <a:fillRect/>
          </a:stretch>
        </p:blipFill>
        <p:spPr>
          <a:xfrm>
            <a:off x="4417721" y="3735021"/>
            <a:ext cx="3966550" cy="2909501"/>
          </a:xfrm>
          <a:prstGeom prst="rect">
            <a:avLst/>
          </a:prstGeom>
        </p:spPr>
      </p:pic>
    </p:spTree>
    <p:extLst>
      <p:ext uri="{BB962C8B-B14F-4D97-AF65-F5344CB8AC3E}">
        <p14:creationId xmlns:p14="http://schemas.microsoft.com/office/powerpoint/2010/main" val="296256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25A7-F1DB-4FC5-9113-BBCEF57F3621}"/>
              </a:ext>
            </a:extLst>
          </p:cNvPr>
          <p:cNvSpPr>
            <a:spLocks noGrp="1"/>
          </p:cNvSpPr>
          <p:nvPr>
            <p:ph type="title"/>
          </p:nvPr>
        </p:nvSpPr>
        <p:spPr/>
        <p:txBody>
          <a:bodyPr/>
          <a:lstStyle/>
          <a:p>
            <a:r>
              <a:rPr lang="en-US" dirty="0"/>
              <a:t>MDA8 Ozone Isopleth(Exceedance Days)</a:t>
            </a:r>
          </a:p>
        </p:txBody>
      </p:sp>
      <p:pic>
        <p:nvPicPr>
          <p:cNvPr id="4" name="Content Placeholder 3">
            <a:extLst>
              <a:ext uri="{FF2B5EF4-FFF2-40B4-BE49-F238E27FC236}">
                <a16:creationId xmlns:a16="http://schemas.microsoft.com/office/drawing/2014/main" id="{2DEACAAE-4EDE-4466-AC11-E7C9340406B9}"/>
              </a:ext>
            </a:extLst>
          </p:cNvPr>
          <p:cNvPicPr>
            <a:picLocks noGrp="1"/>
          </p:cNvPicPr>
          <p:nvPr>
            <p:ph idx="1"/>
          </p:nvPr>
        </p:nvPicPr>
        <p:blipFill>
          <a:blip r:embed="rId3"/>
          <a:stretch>
            <a:fillRect/>
          </a:stretch>
        </p:blipFill>
        <p:spPr>
          <a:xfrm>
            <a:off x="431404" y="3769112"/>
            <a:ext cx="3530996" cy="2784088"/>
          </a:xfrm>
          <a:prstGeom prst="rect">
            <a:avLst/>
          </a:prstGeom>
        </p:spPr>
      </p:pic>
      <p:pic>
        <p:nvPicPr>
          <p:cNvPr id="5" name="Picture 4">
            <a:extLst>
              <a:ext uri="{FF2B5EF4-FFF2-40B4-BE49-F238E27FC236}">
                <a16:creationId xmlns:a16="http://schemas.microsoft.com/office/drawing/2014/main" id="{222E0127-28BA-4C28-BA4E-80D7C1642FA3}"/>
              </a:ext>
            </a:extLst>
          </p:cNvPr>
          <p:cNvPicPr/>
          <p:nvPr/>
        </p:nvPicPr>
        <p:blipFill>
          <a:blip r:embed="rId4"/>
          <a:stretch>
            <a:fillRect/>
          </a:stretch>
        </p:blipFill>
        <p:spPr>
          <a:xfrm>
            <a:off x="431404" y="980909"/>
            <a:ext cx="3530996" cy="2555085"/>
          </a:xfrm>
          <a:prstGeom prst="rect">
            <a:avLst/>
          </a:prstGeom>
        </p:spPr>
      </p:pic>
      <p:pic>
        <p:nvPicPr>
          <p:cNvPr id="6" name="Picture 5">
            <a:extLst>
              <a:ext uri="{FF2B5EF4-FFF2-40B4-BE49-F238E27FC236}">
                <a16:creationId xmlns:a16="http://schemas.microsoft.com/office/drawing/2014/main" id="{3AEA1C15-5D84-4858-9E7F-80519DD7D30C}"/>
              </a:ext>
            </a:extLst>
          </p:cNvPr>
          <p:cNvPicPr/>
          <p:nvPr/>
        </p:nvPicPr>
        <p:blipFill>
          <a:blip r:embed="rId5"/>
          <a:stretch>
            <a:fillRect/>
          </a:stretch>
        </p:blipFill>
        <p:spPr>
          <a:xfrm>
            <a:off x="4495800" y="980909"/>
            <a:ext cx="3429000" cy="2555085"/>
          </a:xfrm>
          <a:prstGeom prst="rect">
            <a:avLst/>
          </a:prstGeom>
        </p:spPr>
      </p:pic>
      <p:pic>
        <p:nvPicPr>
          <p:cNvPr id="7" name="Picture 6">
            <a:extLst>
              <a:ext uri="{FF2B5EF4-FFF2-40B4-BE49-F238E27FC236}">
                <a16:creationId xmlns:a16="http://schemas.microsoft.com/office/drawing/2014/main" id="{A79C1979-6E66-4BED-A2BA-D0B13F89C147}"/>
              </a:ext>
            </a:extLst>
          </p:cNvPr>
          <p:cNvPicPr/>
          <p:nvPr/>
        </p:nvPicPr>
        <p:blipFill>
          <a:blip r:embed="rId6"/>
          <a:stretch>
            <a:fillRect/>
          </a:stretch>
        </p:blipFill>
        <p:spPr>
          <a:xfrm>
            <a:off x="4495800" y="3750527"/>
            <a:ext cx="3429000" cy="2631688"/>
          </a:xfrm>
          <a:prstGeom prst="rect">
            <a:avLst/>
          </a:prstGeom>
        </p:spPr>
      </p:pic>
    </p:spTree>
    <p:extLst>
      <p:ext uri="{BB962C8B-B14F-4D97-AF65-F5344CB8AC3E}">
        <p14:creationId xmlns:p14="http://schemas.microsoft.com/office/powerpoint/2010/main" val="259307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ECEA-D6C0-48FB-B95C-7214F5A70F1C}"/>
              </a:ext>
            </a:extLst>
          </p:cNvPr>
          <p:cNvSpPr>
            <a:spLocks noGrp="1"/>
          </p:cNvSpPr>
          <p:nvPr>
            <p:ph type="title"/>
          </p:nvPr>
        </p:nvSpPr>
        <p:spPr>
          <a:xfrm>
            <a:off x="0" y="175419"/>
            <a:ext cx="7772400" cy="411162"/>
          </a:xfrm>
        </p:spPr>
        <p:txBody>
          <a:bodyPr/>
          <a:lstStyle/>
          <a:p>
            <a:r>
              <a:rPr lang="en-US" dirty="0"/>
              <a:t>MDA8 Ozone Isopleth(Exceedance Days)</a:t>
            </a:r>
          </a:p>
        </p:txBody>
      </p:sp>
      <p:sp>
        <p:nvSpPr>
          <p:cNvPr id="3" name="Content Placeholder 2">
            <a:extLst>
              <a:ext uri="{FF2B5EF4-FFF2-40B4-BE49-F238E27FC236}">
                <a16:creationId xmlns:a16="http://schemas.microsoft.com/office/drawing/2014/main" id="{FD22D4B2-28D6-4BC8-A525-01AAC1907826}"/>
              </a:ext>
            </a:extLst>
          </p:cNvPr>
          <p:cNvSpPr>
            <a:spLocks noGrp="1"/>
          </p:cNvSpPr>
          <p:nvPr>
            <p:ph idx="1"/>
          </p:nvPr>
        </p:nvSpPr>
        <p:spPr/>
        <p:txBody>
          <a:bodyPr/>
          <a:lstStyle/>
          <a:p>
            <a:r>
              <a:rPr lang="en-US" sz="2000" dirty="0"/>
              <a:t>Shift from minimal ozone response to biogenic NOx emissions changes in the Spring and to strong ozone response in the  Summer at some monitors</a:t>
            </a:r>
            <a:endParaRPr lang="en-US" dirty="0"/>
          </a:p>
        </p:txBody>
      </p:sp>
      <p:pic>
        <p:nvPicPr>
          <p:cNvPr id="8" name="Picture 7">
            <a:extLst>
              <a:ext uri="{FF2B5EF4-FFF2-40B4-BE49-F238E27FC236}">
                <a16:creationId xmlns:a16="http://schemas.microsoft.com/office/drawing/2014/main" id="{CFE011D0-9CC6-4398-8BA8-42B5EED70F11}"/>
              </a:ext>
            </a:extLst>
          </p:cNvPr>
          <p:cNvPicPr/>
          <p:nvPr/>
        </p:nvPicPr>
        <p:blipFill>
          <a:blip r:embed="rId3"/>
          <a:stretch>
            <a:fillRect/>
          </a:stretch>
        </p:blipFill>
        <p:spPr>
          <a:xfrm>
            <a:off x="762000" y="1905000"/>
            <a:ext cx="3042920" cy="2109788"/>
          </a:xfrm>
          <a:prstGeom prst="rect">
            <a:avLst/>
          </a:prstGeom>
        </p:spPr>
      </p:pic>
      <p:pic>
        <p:nvPicPr>
          <p:cNvPr id="9" name="Picture 8">
            <a:extLst>
              <a:ext uri="{FF2B5EF4-FFF2-40B4-BE49-F238E27FC236}">
                <a16:creationId xmlns:a16="http://schemas.microsoft.com/office/drawing/2014/main" id="{7FA430FA-265E-40F3-96DF-9EE0761CF03C}"/>
              </a:ext>
            </a:extLst>
          </p:cNvPr>
          <p:cNvPicPr/>
          <p:nvPr/>
        </p:nvPicPr>
        <p:blipFill>
          <a:blip r:embed="rId4"/>
          <a:stretch>
            <a:fillRect/>
          </a:stretch>
        </p:blipFill>
        <p:spPr>
          <a:xfrm>
            <a:off x="4267200" y="1905000"/>
            <a:ext cx="3200400" cy="2109788"/>
          </a:xfrm>
          <a:prstGeom prst="rect">
            <a:avLst/>
          </a:prstGeom>
        </p:spPr>
      </p:pic>
      <p:pic>
        <p:nvPicPr>
          <p:cNvPr id="10" name="Picture 9">
            <a:extLst>
              <a:ext uri="{FF2B5EF4-FFF2-40B4-BE49-F238E27FC236}">
                <a16:creationId xmlns:a16="http://schemas.microsoft.com/office/drawing/2014/main" id="{EDF4D44D-C038-4063-9797-3B8032C0B53F}"/>
              </a:ext>
            </a:extLst>
          </p:cNvPr>
          <p:cNvPicPr/>
          <p:nvPr/>
        </p:nvPicPr>
        <p:blipFill>
          <a:blip r:embed="rId5"/>
          <a:stretch>
            <a:fillRect/>
          </a:stretch>
        </p:blipFill>
        <p:spPr>
          <a:xfrm>
            <a:off x="762000" y="4064794"/>
            <a:ext cx="3029637" cy="2362200"/>
          </a:xfrm>
          <a:prstGeom prst="rect">
            <a:avLst/>
          </a:prstGeom>
        </p:spPr>
      </p:pic>
      <p:pic>
        <p:nvPicPr>
          <p:cNvPr id="11" name="Picture 10">
            <a:extLst>
              <a:ext uri="{FF2B5EF4-FFF2-40B4-BE49-F238E27FC236}">
                <a16:creationId xmlns:a16="http://schemas.microsoft.com/office/drawing/2014/main" id="{9EA2B13F-2480-4E27-80AD-B6EC4AB04280}"/>
              </a:ext>
            </a:extLst>
          </p:cNvPr>
          <p:cNvPicPr/>
          <p:nvPr/>
        </p:nvPicPr>
        <p:blipFill>
          <a:blip r:embed="rId6"/>
          <a:stretch>
            <a:fillRect/>
          </a:stretch>
        </p:blipFill>
        <p:spPr>
          <a:xfrm>
            <a:off x="4272094" y="4191000"/>
            <a:ext cx="3195506" cy="2235994"/>
          </a:xfrm>
          <a:prstGeom prst="rect">
            <a:avLst/>
          </a:prstGeom>
        </p:spPr>
      </p:pic>
    </p:spTree>
    <p:extLst>
      <p:ext uri="{BB962C8B-B14F-4D97-AF65-F5344CB8AC3E}">
        <p14:creationId xmlns:p14="http://schemas.microsoft.com/office/powerpoint/2010/main" val="158079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55E6-1850-413D-B4AA-C2F8F7228906}"/>
              </a:ext>
            </a:extLst>
          </p:cNvPr>
          <p:cNvSpPr>
            <a:spLocks noGrp="1"/>
          </p:cNvSpPr>
          <p:nvPr>
            <p:ph type="title"/>
          </p:nvPr>
        </p:nvSpPr>
        <p:spPr>
          <a:xfrm>
            <a:off x="76200" y="198438"/>
            <a:ext cx="7391400" cy="411162"/>
          </a:xfrm>
        </p:spPr>
        <p:txBody>
          <a:bodyPr/>
          <a:lstStyle/>
          <a:p>
            <a:r>
              <a:rPr lang="en-US" dirty="0"/>
              <a:t>International ozone transport to Maricopa County</a:t>
            </a:r>
          </a:p>
        </p:txBody>
      </p:sp>
      <p:pic>
        <p:nvPicPr>
          <p:cNvPr id="4" name="Content Placeholder 3">
            <a:extLst>
              <a:ext uri="{FF2B5EF4-FFF2-40B4-BE49-F238E27FC236}">
                <a16:creationId xmlns:a16="http://schemas.microsoft.com/office/drawing/2014/main" id="{9BD74A0B-5EF0-47D2-B993-EEA273F9DB4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248562" cy="5410200"/>
          </a:xfrm>
          <a:prstGeom prst="rect">
            <a:avLst/>
          </a:prstGeom>
          <a:noFill/>
          <a:ln>
            <a:noFill/>
          </a:ln>
        </p:spPr>
      </p:pic>
      <p:sp>
        <p:nvSpPr>
          <p:cNvPr id="5" name="Rectangle 4">
            <a:extLst>
              <a:ext uri="{FF2B5EF4-FFF2-40B4-BE49-F238E27FC236}">
                <a16:creationId xmlns:a16="http://schemas.microsoft.com/office/drawing/2014/main" id="{8A3DD045-DFF6-4BB1-AA09-F061A2E87931}"/>
              </a:ext>
            </a:extLst>
          </p:cNvPr>
          <p:cNvSpPr/>
          <p:nvPr/>
        </p:nvSpPr>
        <p:spPr>
          <a:xfrm>
            <a:off x="1461993" y="4114800"/>
            <a:ext cx="38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F5D2ACE-148C-4BB7-BE34-E70191EBF808}"/>
              </a:ext>
            </a:extLst>
          </p:cNvPr>
          <p:cNvCxnSpPr>
            <a:cxnSpLocks/>
          </p:cNvCxnSpPr>
          <p:nvPr/>
        </p:nvCxnSpPr>
        <p:spPr>
          <a:xfrm flipV="1">
            <a:off x="1842993" y="1981200"/>
            <a:ext cx="3033807" cy="2286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AF1BCC99-EC2E-4D2F-A088-E3B14F715210}"/>
              </a:ext>
            </a:extLst>
          </p:cNvPr>
          <p:cNvGraphicFramePr/>
          <p:nvPr>
            <p:extLst>
              <p:ext uri="{D42A27DB-BD31-4B8C-83A1-F6EECF244321}">
                <p14:modId xmlns:p14="http://schemas.microsoft.com/office/powerpoint/2010/main" val="1229577636"/>
              </p:ext>
            </p:extLst>
          </p:nvPr>
        </p:nvGraphicFramePr>
        <p:xfrm>
          <a:off x="4267200" y="3669928"/>
          <a:ext cx="4724400" cy="29718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8FB4464B-91EE-437B-8452-ED168B9DEA17}"/>
              </a:ext>
            </a:extLst>
          </p:cNvPr>
          <p:cNvPicPr>
            <a:picLocks noChangeAspect="1"/>
          </p:cNvPicPr>
          <p:nvPr/>
        </p:nvPicPr>
        <p:blipFill>
          <a:blip r:embed="rId5"/>
          <a:stretch>
            <a:fillRect/>
          </a:stretch>
        </p:blipFill>
        <p:spPr>
          <a:xfrm>
            <a:off x="4884906" y="922183"/>
            <a:ext cx="2955586" cy="2773517"/>
          </a:xfrm>
          <a:prstGeom prst="rect">
            <a:avLst/>
          </a:prstGeom>
        </p:spPr>
      </p:pic>
    </p:spTree>
    <p:extLst>
      <p:ext uri="{BB962C8B-B14F-4D97-AF65-F5344CB8AC3E}">
        <p14:creationId xmlns:p14="http://schemas.microsoft.com/office/powerpoint/2010/main" val="29344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17D9-CBE5-4C61-A287-950F941D11DB}"/>
              </a:ext>
            </a:extLst>
          </p:cNvPr>
          <p:cNvSpPr>
            <a:spLocks noGrp="1"/>
          </p:cNvSpPr>
          <p:nvPr>
            <p:ph type="title"/>
          </p:nvPr>
        </p:nvSpPr>
        <p:spPr/>
        <p:txBody>
          <a:bodyPr/>
          <a:lstStyle/>
          <a:p>
            <a:r>
              <a:rPr lang="en-US" dirty="0"/>
              <a:t>Phoenix-Mesa Ozone Nonattainment Area DV</a:t>
            </a:r>
          </a:p>
        </p:txBody>
      </p:sp>
      <p:graphicFrame>
        <p:nvGraphicFramePr>
          <p:cNvPr id="4" name="Content Placeholder 3">
            <a:extLst>
              <a:ext uri="{FF2B5EF4-FFF2-40B4-BE49-F238E27FC236}">
                <a16:creationId xmlns:a16="http://schemas.microsoft.com/office/drawing/2014/main" id="{F1FD13AD-9C42-4B6D-9D4F-728550F3BABA}"/>
              </a:ext>
            </a:extLst>
          </p:cNvPr>
          <p:cNvGraphicFramePr>
            <a:graphicFrameLocks noGrp="1"/>
          </p:cNvGraphicFramePr>
          <p:nvPr>
            <p:ph idx="1"/>
            <p:extLst>
              <p:ext uri="{D42A27DB-BD31-4B8C-83A1-F6EECF244321}">
                <p14:modId xmlns:p14="http://schemas.microsoft.com/office/powerpoint/2010/main" val="106997888"/>
              </p:ext>
            </p:extLst>
          </p:nvPr>
        </p:nvGraphicFramePr>
        <p:xfrm>
          <a:off x="2474099" y="1066802"/>
          <a:ext cx="4195802" cy="5410195"/>
        </p:xfrm>
        <a:graphic>
          <a:graphicData uri="http://schemas.openxmlformats.org/drawingml/2006/table">
            <a:tbl>
              <a:tblPr firstRow="1" firstCol="1" bandRow="1"/>
              <a:tblGrid>
                <a:gridCol w="726301">
                  <a:extLst>
                    <a:ext uri="{9D8B030D-6E8A-4147-A177-3AD203B41FA5}">
                      <a16:colId xmlns:a16="http://schemas.microsoft.com/office/drawing/2014/main" val="1476539239"/>
                    </a:ext>
                  </a:extLst>
                </a:gridCol>
                <a:gridCol w="1207215">
                  <a:extLst>
                    <a:ext uri="{9D8B030D-6E8A-4147-A177-3AD203B41FA5}">
                      <a16:colId xmlns:a16="http://schemas.microsoft.com/office/drawing/2014/main" val="3043838543"/>
                    </a:ext>
                  </a:extLst>
                </a:gridCol>
                <a:gridCol w="863685">
                  <a:extLst>
                    <a:ext uri="{9D8B030D-6E8A-4147-A177-3AD203B41FA5}">
                      <a16:colId xmlns:a16="http://schemas.microsoft.com/office/drawing/2014/main" val="3118300034"/>
                    </a:ext>
                  </a:extLst>
                </a:gridCol>
                <a:gridCol w="863685">
                  <a:extLst>
                    <a:ext uri="{9D8B030D-6E8A-4147-A177-3AD203B41FA5}">
                      <a16:colId xmlns:a16="http://schemas.microsoft.com/office/drawing/2014/main" val="2530821822"/>
                    </a:ext>
                  </a:extLst>
                </a:gridCol>
                <a:gridCol w="534916">
                  <a:extLst>
                    <a:ext uri="{9D8B030D-6E8A-4147-A177-3AD203B41FA5}">
                      <a16:colId xmlns:a16="http://schemas.microsoft.com/office/drawing/2014/main" val="2290532568"/>
                    </a:ext>
                  </a:extLst>
                </a:gridCol>
              </a:tblGrid>
              <a:tr h="134913">
                <a:tc gridSpan="5">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International O3 Transport to Phoenix - Mesa NAA Ozone Design Values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447129"/>
                  </a:ext>
                </a:extLst>
              </a:tr>
              <a:tr h="134913">
                <a:tc rowSpan="2">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 DV Data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0362868"/>
                  </a:ext>
                </a:extLst>
              </a:tr>
              <a:tr h="548287">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Baseline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Without International Anthro. Emissions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28941268"/>
                  </a:ext>
                </a:extLst>
              </a:tr>
              <a:tr h="134913">
                <a:tc rowSpan="23">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Maricopa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 Phoenix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887774"/>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1">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786879"/>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North Phoenix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483308"/>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Falcon Field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294998"/>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Glendale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868503"/>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Pinnacle Peak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1">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324345"/>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Central Phoenix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215803"/>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South Scottsdale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537217"/>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South Phoenix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187446"/>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 Chandler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831748"/>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Cave Creek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927779"/>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Dysart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466955"/>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Buckeye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168082"/>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 Johns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460229"/>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Station Center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205345"/>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 Mountain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399259"/>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Lehi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62593"/>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School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067182"/>
                  </a:ext>
                </a:extLst>
              </a:tr>
              <a:tr h="271086">
                <a:tc vMerge="1">
                  <a:txBody>
                    <a:bodyPr/>
                    <a:lstStyle/>
                    <a:p>
                      <a:endParaRPr lang="en-US"/>
                    </a:p>
                  </a:txBody>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Humboldt Mountain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73.0</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810954"/>
                  </a:ext>
                </a:extLst>
              </a:tr>
              <a:tr h="271086">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Blue Point-Sheriff Station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24358"/>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Fountain Hills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637510"/>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Rio Verde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48270"/>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JLG Supersite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15015"/>
                  </a:ext>
                </a:extLst>
              </a:tr>
              <a:tr h="134913">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Gila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Tonto NM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424092"/>
                  </a:ext>
                </a:extLst>
              </a:tr>
              <a:tr h="271086">
                <a:tc rowSpan="4">
                  <a:txBody>
                    <a:bodyPr/>
                    <a:lstStyle/>
                    <a:p>
                      <a:pPr marL="0" marR="0" algn="ct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Pinal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AJ Maintenance Yard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633982"/>
                  </a:ext>
                </a:extLst>
              </a:tr>
              <a:tr h="271086">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Casa Grande Airport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740137"/>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Sacaton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370177"/>
                  </a:ext>
                </a:extLst>
              </a:tr>
              <a:tr h="134913">
                <a:tc vMerge="1">
                  <a:txBody>
                    <a:bodyPr/>
                    <a:lstStyle/>
                    <a:p>
                      <a:endParaRPr lang="en-US"/>
                    </a:p>
                  </a:txBody>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Queen Valley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9C0006"/>
                          </a:solidFill>
                          <a:effectLst/>
                          <a:latin typeface="Calibri" panose="020F0502020204030204" pitchFamily="34" charset="0"/>
                          <a:ea typeface="Times New Roman" panose="02020603050405020304" pitchFamily="18" charset="0"/>
                          <a:cs typeface="Calibri" panose="020F0502020204030204" pitchFamily="34" charset="0"/>
                        </a:rPr>
                        <a:t>73.7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156637"/>
                  </a:ext>
                </a:extLst>
              </a:tr>
              <a:tr h="134913">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Average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monitoring sites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09213709"/>
                  </a:ext>
                </a:extLst>
              </a:tr>
              <a:tr h="134913">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monitoring sites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r">
                        <a:lnSpc>
                          <a:spcPct val="107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r">
                        <a:lnSpc>
                          <a:spcPct val="107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569" marR="485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055894699"/>
                  </a:ext>
                </a:extLst>
              </a:tr>
            </a:tbl>
          </a:graphicData>
        </a:graphic>
      </p:graphicFrame>
    </p:spTree>
    <p:extLst>
      <p:ext uri="{BB962C8B-B14F-4D97-AF65-F5344CB8AC3E}">
        <p14:creationId xmlns:p14="http://schemas.microsoft.com/office/powerpoint/2010/main" val="172909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A249-850C-428C-A82B-9A041D6CB45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2F78C92-7512-4849-B756-0E4BCAD78E6B}"/>
              </a:ext>
            </a:extLst>
          </p:cNvPr>
          <p:cNvSpPr>
            <a:spLocks noGrp="1"/>
          </p:cNvSpPr>
          <p:nvPr>
            <p:ph idx="1"/>
          </p:nvPr>
        </p:nvSpPr>
        <p:spPr/>
        <p:txBody>
          <a:bodyPr>
            <a:normAutofit fontScale="85000" lnSpcReduction="20000"/>
          </a:bodyPr>
          <a:lstStyle/>
          <a:p>
            <a:r>
              <a:rPr lang="en-US" sz="2800" dirty="0"/>
              <a:t>Overall, </a:t>
            </a:r>
            <a:r>
              <a:rPr lang="en-US" sz="2800" dirty="0" err="1"/>
              <a:t>CAMx</a:t>
            </a:r>
            <a:r>
              <a:rPr lang="en-US" sz="2800" dirty="0"/>
              <a:t> prediction of monitored ozone was acceptable and within the performance range of other modeling studies. However, </a:t>
            </a:r>
            <a:r>
              <a:rPr lang="en-US" sz="2800" dirty="0" err="1"/>
              <a:t>CAMx</a:t>
            </a:r>
            <a:r>
              <a:rPr lang="en-US" sz="2800" dirty="0"/>
              <a:t> greatly overestimated observed ozone below 20 ppb</a:t>
            </a:r>
          </a:p>
          <a:p>
            <a:r>
              <a:rPr lang="en-US" sz="2800" dirty="0"/>
              <a:t>Ozone in Maricopa County strongly responds to anthropogenic NOx emissions and biogenic VOC emissions from the Maricopa County. </a:t>
            </a:r>
          </a:p>
          <a:p>
            <a:r>
              <a:rPr lang="en-US" sz="2800" dirty="0"/>
              <a:t>Shift from non-linear ozone response to anthropogenic NOx emissions in the spring to linear ozone response in the summer at some monitors </a:t>
            </a:r>
          </a:p>
          <a:p>
            <a:r>
              <a:rPr lang="en-US" sz="2800" dirty="0"/>
              <a:t>Unexpected shift from minimal ozone response to biogenic NOx emissions in the spring to strong response in the summer at some monitors </a:t>
            </a:r>
          </a:p>
          <a:p>
            <a:r>
              <a:rPr lang="en-US" sz="2800" dirty="0"/>
              <a:t>The international anthropogenic emissions contribution to ozone design values in Maricopa County ranges between 3 ppb and 5 ppb</a:t>
            </a:r>
          </a:p>
          <a:p>
            <a:endParaRPr lang="en-US" dirty="0"/>
          </a:p>
          <a:p>
            <a:endParaRPr lang="en-US" dirty="0"/>
          </a:p>
        </p:txBody>
      </p:sp>
    </p:spTree>
    <p:extLst>
      <p:ext uri="{BB962C8B-B14F-4D97-AF65-F5344CB8AC3E}">
        <p14:creationId xmlns:p14="http://schemas.microsoft.com/office/powerpoint/2010/main" val="52397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Background</a:t>
            </a:r>
          </a:p>
        </p:txBody>
      </p:sp>
      <p:sp>
        <p:nvSpPr>
          <p:cNvPr id="12" name="Content Placeholder 11"/>
          <p:cNvSpPr>
            <a:spLocks noGrp="1"/>
          </p:cNvSpPr>
          <p:nvPr>
            <p:ph idx="1"/>
          </p:nvPr>
        </p:nvSpPr>
        <p:spPr/>
        <p:txBody>
          <a:bodyPr>
            <a:normAutofit/>
          </a:bodyPr>
          <a:lstStyle/>
          <a:p>
            <a:r>
              <a:rPr lang="en-US" sz="2800" dirty="0"/>
              <a:t>Background </a:t>
            </a:r>
          </a:p>
          <a:p>
            <a:pPr lvl="1"/>
            <a:r>
              <a:rPr lang="en-US" sz="2000" dirty="0"/>
              <a:t>ADEQ studied the impact of the emissions reductions from COVID-19 isolations on ozone in 2020</a:t>
            </a:r>
          </a:p>
          <a:p>
            <a:pPr lvl="1"/>
            <a:r>
              <a:rPr lang="en-US" sz="2000" dirty="0"/>
              <a:t>The study found different ozone response to emissions reductions in Spring and Summer. </a:t>
            </a:r>
            <a:r>
              <a:rPr lang="en-US" sz="2000" b="1" dirty="0"/>
              <a:t>Reducing NOx emissions led to ozone increase in the spring on some days and ozone decrease in the summer on all days. </a:t>
            </a:r>
          </a:p>
          <a:p>
            <a:pPr lvl="1"/>
            <a:endParaRPr lang="en-US" sz="2000" dirty="0"/>
          </a:p>
        </p:txBody>
      </p:sp>
      <p:pic>
        <p:nvPicPr>
          <p:cNvPr id="4" name="Picture 3">
            <a:extLst>
              <a:ext uri="{FF2B5EF4-FFF2-40B4-BE49-F238E27FC236}">
                <a16:creationId xmlns:a16="http://schemas.microsoft.com/office/drawing/2014/main" id="{3644AE09-BACF-4D38-B1B1-86485AA532B3}"/>
              </a:ext>
            </a:extLst>
          </p:cNvPr>
          <p:cNvPicPr/>
          <p:nvPr/>
        </p:nvPicPr>
        <p:blipFill>
          <a:blip r:embed="rId3"/>
          <a:stretch>
            <a:fillRect/>
          </a:stretch>
        </p:blipFill>
        <p:spPr>
          <a:xfrm>
            <a:off x="1371600" y="3771900"/>
            <a:ext cx="2855595" cy="2752725"/>
          </a:xfrm>
          <a:prstGeom prst="rect">
            <a:avLst/>
          </a:prstGeom>
        </p:spPr>
      </p:pic>
      <p:pic>
        <p:nvPicPr>
          <p:cNvPr id="5" name="Picture 4">
            <a:extLst>
              <a:ext uri="{FF2B5EF4-FFF2-40B4-BE49-F238E27FC236}">
                <a16:creationId xmlns:a16="http://schemas.microsoft.com/office/drawing/2014/main" id="{3DB09A23-E32F-4BA4-A671-D8A3F8ADDEB4}"/>
              </a:ext>
            </a:extLst>
          </p:cNvPr>
          <p:cNvPicPr/>
          <p:nvPr/>
        </p:nvPicPr>
        <p:blipFill>
          <a:blip r:embed="rId4"/>
          <a:stretch>
            <a:fillRect/>
          </a:stretch>
        </p:blipFill>
        <p:spPr>
          <a:xfrm>
            <a:off x="4495800" y="3722370"/>
            <a:ext cx="2886075" cy="2802255"/>
          </a:xfrm>
          <a:prstGeom prst="rect">
            <a:avLst/>
          </a:prstGeom>
        </p:spPr>
      </p:pic>
    </p:spTree>
    <p:extLst>
      <p:ext uri="{BB962C8B-B14F-4D97-AF65-F5344CB8AC3E}">
        <p14:creationId xmlns:p14="http://schemas.microsoft.com/office/powerpoint/2010/main" val="216518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60CB-7F02-4E96-926F-6463D85AF636}"/>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E90327CB-A1CF-47B7-9832-B7BDEE17578F}"/>
              </a:ext>
            </a:extLst>
          </p:cNvPr>
          <p:cNvSpPr>
            <a:spLocks noGrp="1"/>
          </p:cNvSpPr>
          <p:nvPr>
            <p:ph idx="1"/>
          </p:nvPr>
        </p:nvSpPr>
        <p:spPr/>
        <p:txBody>
          <a:bodyPr>
            <a:normAutofit lnSpcReduction="10000"/>
          </a:bodyPr>
          <a:lstStyle/>
          <a:p>
            <a:r>
              <a:rPr lang="en-US" sz="2800" dirty="0"/>
              <a:t>Study Questions</a:t>
            </a:r>
          </a:p>
          <a:p>
            <a:pPr lvl="1"/>
            <a:r>
              <a:rPr lang="en-US" sz="2400" dirty="0"/>
              <a:t>How does ozone in Maricopa County respond to changes in local NOx and VOC emissions?</a:t>
            </a:r>
          </a:p>
          <a:p>
            <a:pPr lvl="1"/>
            <a:r>
              <a:rPr lang="en-US" sz="2400" dirty="0"/>
              <a:t>What is the influence of meteorology in this ozone-NOx-VOC dynamic?</a:t>
            </a:r>
          </a:p>
          <a:p>
            <a:pPr lvl="1"/>
            <a:r>
              <a:rPr lang="en-US" sz="2400" dirty="0"/>
              <a:t>How much does international anthropogenic emissions contribute to ozone in the Maricopa County?</a:t>
            </a:r>
          </a:p>
          <a:p>
            <a:r>
              <a:rPr lang="en-US" sz="2800" dirty="0"/>
              <a:t>Objectives/Goals</a:t>
            </a:r>
          </a:p>
          <a:p>
            <a:pPr lvl="1"/>
            <a:r>
              <a:rPr lang="en-US" sz="2400" dirty="0"/>
              <a:t>Validate the model with ozone ground observations </a:t>
            </a:r>
          </a:p>
          <a:p>
            <a:pPr lvl="1"/>
            <a:r>
              <a:rPr lang="en-US" sz="2400" dirty="0"/>
              <a:t>Characterize ozone responses to local NOx &amp; VOC changes, especially on exceedance days</a:t>
            </a:r>
          </a:p>
          <a:p>
            <a:pPr lvl="1"/>
            <a:r>
              <a:rPr lang="en-US" sz="2400" dirty="0"/>
              <a:t>Estimate the contribution of international anthropogenic emissions</a:t>
            </a:r>
          </a:p>
        </p:txBody>
      </p:sp>
    </p:spTree>
    <p:extLst>
      <p:ext uri="{BB962C8B-B14F-4D97-AF65-F5344CB8AC3E}">
        <p14:creationId xmlns:p14="http://schemas.microsoft.com/office/powerpoint/2010/main" val="18062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8AC1-D3CF-45A1-8FCF-FE92D1A59DCB}"/>
              </a:ext>
            </a:extLst>
          </p:cNvPr>
          <p:cNvSpPr>
            <a:spLocks noGrp="1"/>
          </p:cNvSpPr>
          <p:nvPr>
            <p:ph type="title"/>
          </p:nvPr>
        </p:nvSpPr>
        <p:spPr/>
        <p:txBody>
          <a:bodyPr/>
          <a:lstStyle/>
          <a:p>
            <a:r>
              <a:rPr lang="en-US" dirty="0"/>
              <a:t>Study Approach</a:t>
            </a:r>
          </a:p>
        </p:txBody>
      </p:sp>
      <p:sp>
        <p:nvSpPr>
          <p:cNvPr id="3" name="Content Placeholder 2">
            <a:extLst>
              <a:ext uri="{FF2B5EF4-FFF2-40B4-BE49-F238E27FC236}">
                <a16:creationId xmlns:a16="http://schemas.microsoft.com/office/drawing/2014/main" id="{480C1DE4-EEB2-4087-8FD9-3AC4C1605DA5}"/>
              </a:ext>
            </a:extLst>
          </p:cNvPr>
          <p:cNvSpPr>
            <a:spLocks noGrp="1"/>
          </p:cNvSpPr>
          <p:nvPr>
            <p:ph idx="1"/>
          </p:nvPr>
        </p:nvSpPr>
        <p:spPr>
          <a:xfrm>
            <a:off x="457200" y="914400"/>
            <a:ext cx="8229600" cy="5791200"/>
          </a:xfrm>
        </p:spPr>
        <p:txBody>
          <a:bodyPr>
            <a:normAutofit/>
          </a:bodyPr>
          <a:lstStyle/>
          <a:p>
            <a:r>
              <a:rPr lang="en-US" sz="2000" dirty="0"/>
              <a:t>Run </a:t>
            </a:r>
            <a:r>
              <a:rPr lang="en-US" sz="2000" dirty="0" err="1"/>
              <a:t>CAMx</a:t>
            </a:r>
            <a:r>
              <a:rPr lang="en-US" sz="2000" dirty="0"/>
              <a:t> photochemical model with first-order Decoupled Direct Method (DDM) and High-order (HDDM) tools activated</a:t>
            </a:r>
          </a:p>
          <a:p>
            <a:r>
              <a:rPr lang="en-US" sz="2000" dirty="0"/>
              <a:t>Model output analysis </a:t>
            </a:r>
          </a:p>
          <a:p>
            <a:r>
              <a:rPr lang="en-US" sz="2000" dirty="0"/>
              <a:t>Run the model with (baseline) and without (scenario) anthropogenic emissions outside of the U.S. and then calculate the difference between the two model runs.</a:t>
            </a:r>
            <a:r>
              <a:rPr lang="en-US" sz="1800" dirty="0"/>
              <a:t> </a:t>
            </a:r>
          </a:p>
        </p:txBody>
      </p:sp>
      <p:pic>
        <p:nvPicPr>
          <p:cNvPr id="4" name="Content Placeholder 3">
            <a:extLst>
              <a:ext uri="{FF2B5EF4-FFF2-40B4-BE49-F238E27FC236}">
                <a16:creationId xmlns:a16="http://schemas.microsoft.com/office/drawing/2014/main" id="{33F6E948-80D8-41F3-9DB4-D28731035C62}"/>
              </a:ext>
            </a:extLst>
          </p:cNvPr>
          <p:cNvPicPr>
            <a:picLocks noChangeAspect="1"/>
          </p:cNvPicPr>
          <p:nvPr/>
        </p:nvPicPr>
        <p:blipFill rotWithShape="1">
          <a:blip r:embed="rId3"/>
          <a:srcRect l="9884" t="23944" r="15966" b="22536"/>
          <a:stretch/>
        </p:blipFill>
        <p:spPr>
          <a:xfrm>
            <a:off x="1600200" y="3150044"/>
            <a:ext cx="5612732" cy="3496455"/>
          </a:xfrm>
          <a:prstGeom prst="rect">
            <a:avLst/>
          </a:prstGeom>
        </p:spPr>
      </p:pic>
    </p:spTree>
    <p:extLst>
      <p:ext uri="{BB962C8B-B14F-4D97-AF65-F5344CB8AC3E}">
        <p14:creationId xmlns:p14="http://schemas.microsoft.com/office/powerpoint/2010/main" val="324266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949C-BB6C-46B4-BA09-532EBBE75A18}"/>
              </a:ext>
            </a:extLst>
          </p:cNvPr>
          <p:cNvSpPr>
            <a:spLocks noGrp="1"/>
          </p:cNvSpPr>
          <p:nvPr>
            <p:ph type="title"/>
          </p:nvPr>
        </p:nvSpPr>
        <p:spPr/>
        <p:txBody>
          <a:bodyPr/>
          <a:lstStyle/>
          <a:p>
            <a:r>
              <a:rPr lang="en-US" dirty="0"/>
              <a:t>Model Set Up </a:t>
            </a:r>
          </a:p>
        </p:txBody>
      </p:sp>
      <p:sp>
        <p:nvSpPr>
          <p:cNvPr id="3" name="Content Placeholder 2">
            <a:extLst>
              <a:ext uri="{FF2B5EF4-FFF2-40B4-BE49-F238E27FC236}">
                <a16:creationId xmlns:a16="http://schemas.microsoft.com/office/drawing/2014/main" id="{151E3C67-3089-4702-8062-609B2A983775}"/>
              </a:ext>
            </a:extLst>
          </p:cNvPr>
          <p:cNvSpPr>
            <a:spLocks noGrp="1"/>
          </p:cNvSpPr>
          <p:nvPr>
            <p:ph idx="1"/>
          </p:nvPr>
        </p:nvSpPr>
        <p:spPr>
          <a:xfrm>
            <a:off x="0" y="990600"/>
            <a:ext cx="9144000" cy="5486400"/>
          </a:xfrm>
        </p:spPr>
        <p:txBody>
          <a:bodyPr/>
          <a:lstStyle/>
          <a:p>
            <a:pPr lvl="1"/>
            <a:r>
              <a:rPr lang="en-US" sz="1800" dirty="0"/>
              <a:t>Platform version: 2016 EPA v1 model platform via Intermountain West Data Warehouse</a:t>
            </a:r>
          </a:p>
          <a:p>
            <a:pPr lvl="1"/>
            <a:r>
              <a:rPr lang="en-US" sz="1800" dirty="0"/>
              <a:t>Domain: 36US3(36 km)  and 12US2 (12 km)</a:t>
            </a:r>
          </a:p>
          <a:p>
            <a:pPr lvl="1"/>
            <a:r>
              <a:rPr lang="en-US" sz="1800" dirty="0"/>
              <a:t>Initial/Boundary Conditions: extracted from the EPA’s 2016 run of hemispheric CMAQ run </a:t>
            </a:r>
          </a:p>
          <a:p>
            <a:pPr lvl="1"/>
            <a:r>
              <a:rPr lang="en-US" sz="1800" dirty="0"/>
              <a:t>Meteorology: 2016 run of the Weather Research and Forecasting (WRFv3.8) model </a:t>
            </a:r>
          </a:p>
          <a:p>
            <a:pPr lvl="1"/>
            <a:r>
              <a:rPr lang="en-US" sz="1800" dirty="0"/>
              <a:t>Run periods including 7-days spin up period</a:t>
            </a:r>
          </a:p>
          <a:p>
            <a:pPr lvl="2"/>
            <a:r>
              <a:rPr lang="en-US" sz="1400" dirty="0"/>
              <a:t>April 13-25 (spin up period 13-19)</a:t>
            </a:r>
          </a:p>
          <a:p>
            <a:pPr lvl="2"/>
            <a:r>
              <a:rPr lang="en-US" sz="1400" dirty="0"/>
              <a:t>May  16-31 (spin up period 16-22)</a:t>
            </a:r>
          </a:p>
          <a:p>
            <a:pPr lvl="2"/>
            <a:r>
              <a:rPr lang="en-US" sz="1400" dirty="0"/>
              <a:t>June  18-30 (spin up period 18-23)</a:t>
            </a:r>
          </a:p>
          <a:p>
            <a:pPr lvl="2"/>
            <a:r>
              <a:rPr lang="en-US" sz="1400" dirty="0"/>
              <a:t>July    13-31 (spin up period 13-19)</a:t>
            </a:r>
          </a:p>
          <a:p>
            <a:endParaRPr lang="en-US" dirty="0"/>
          </a:p>
        </p:txBody>
      </p:sp>
      <p:pic>
        <p:nvPicPr>
          <p:cNvPr id="4" name="Content Placeholder 4">
            <a:extLst>
              <a:ext uri="{FF2B5EF4-FFF2-40B4-BE49-F238E27FC236}">
                <a16:creationId xmlns:a16="http://schemas.microsoft.com/office/drawing/2014/main" id="{40FBF20E-49C4-41E7-88C8-98B2666E2E99}"/>
              </a:ext>
            </a:extLst>
          </p:cNvPr>
          <p:cNvPicPr>
            <a:picLocks noChangeAspect="1"/>
          </p:cNvPicPr>
          <p:nvPr/>
        </p:nvPicPr>
        <p:blipFill>
          <a:blip r:embed="rId3"/>
          <a:stretch>
            <a:fillRect/>
          </a:stretch>
        </p:blipFill>
        <p:spPr>
          <a:xfrm>
            <a:off x="3952043" y="3200400"/>
            <a:ext cx="4876800" cy="3051717"/>
          </a:xfrm>
          <a:prstGeom prst="rect">
            <a:avLst/>
          </a:prstGeom>
        </p:spPr>
      </p:pic>
      <p:sp>
        <p:nvSpPr>
          <p:cNvPr id="5" name="Rectangle 4">
            <a:extLst>
              <a:ext uri="{FF2B5EF4-FFF2-40B4-BE49-F238E27FC236}">
                <a16:creationId xmlns:a16="http://schemas.microsoft.com/office/drawing/2014/main" id="{7FBF828D-7FED-4C00-9B45-C54C8DD5EAE6}"/>
              </a:ext>
            </a:extLst>
          </p:cNvPr>
          <p:cNvSpPr/>
          <p:nvPr/>
        </p:nvSpPr>
        <p:spPr>
          <a:xfrm>
            <a:off x="5257800" y="4191000"/>
            <a:ext cx="788999" cy="369332"/>
          </a:xfrm>
          <a:prstGeom prst="rect">
            <a:avLst/>
          </a:prstGeom>
        </p:spPr>
        <p:txBody>
          <a:bodyPr wrap="none">
            <a:spAutoFit/>
          </a:bodyPr>
          <a:lstStyle/>
          <a:p>
            <a:r>
              <a:rPr lang="en-US" dirty="0">
                <a:solidFill>
                  <a:srgbClr val="0070C0"/>
                </a:solidFill>
              </a:rPr>
              <a:t>12US2</a:t>
            </a:r>
            <a:endParaRPr lang="en-US" dirty="0"/>
          </a:p>
        </p:txBody>
      </p:sp>
      <p:sp>
        <p:nvSpPr>
          <p:cNvPr id="6" name="Rectangle 5">
            <a:extLst>
              <a:ext uri="{FF2B5EF4-FFF2-40B4-BE49-F238E27FC236}">
                <a16:creationId xmlns:a16="http://schemas.microsoft.com/office/drawing/2014/main" id="{D1CBE6BF-8A9E-4EBD-A8C1-671E2C7938F0}"/>
              </a:ext>
            </a:extLst>
          </p:cNvPr>
          <p:cNvSpPr/>
          <p:nvPr/>
        </p:nvSpPr>
        <p:spPr>
          <a:xfrm>
            <a:off x="5029200" y="3631168"/>
            <a:ext cx="788999" cy="369332"/>
          </a:xfrm>
          <a:prstGeom prst="rect">
            <a:avLst/>
          </a:prstGeom>
        </p:spPr>
        <p:txBody>
          <a:bodyPr wrap="none">
            <a:spAutoFit/>
          </a:bodyPr>
          <a:lstStyle/>
          <a:p>
            <a:r>
              <a:rPr lang="en-US" dirty="0">
                <a:solidFill>
                  <a:srgbClr val="C00000"/>
                </a:solidFill>
              </a:rPr>
              <a:t>36US3</a:t>
            </a:r>
            <a:endParaRPr lang="en-US" dirty="0"/>
          </a:p>
        </p:txBody>
      </p:sp>
    </p:spTree>
    <p:extLst>
      <p:ext uri="{BB962C8B-B14F-4D97-AF65-F5344CB8AC3E}">
        <p14:creationId xmlns:p14="http://schemas.microsoft.com/office/powerpoint/2010/main" val="268700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A01F-6299-40BE-88F2-62C2B44C4F49}"/>
              </a:ext>
            </a:extLst>
          </p:cNvPr>
          <p:cNvSpPr>
            <a:spLocks noGrp="1"/>
          </p:cNvSpPr>
          <p:nvPr>
            <p:ph type="title"/>
          </p:nvPr>
        </p:nvSpPr>
        <p:spPr/>
        <p:txBody>
          <a:bodyPr/>
          <a:lstStyle/>
          <a:p>
            <a:r>
              <a:rPr lang="en-US" dirty="0"/>
              <a:t>Maricopa County Air Monitoring Sites</a:t>
            </a:r>
          </a:p>
        </p:txBody>
      </p:sp>
      <p:pic>
        <p:nvPicPr>
          <p:cNvPr id="4" name="Content Placeholder 12">
            <a:extLst>
              <a:ext uri="{FF2B5EF4-FFF2-40B4-BE49-F238E27FC236}">
                <a16:creationId xmlns:a16="http://schemas.microsoft.com/office/drawing/2014/main" id="{618D7A23-B661-47B7-AB9A-8F3C957FE2D3}"/>
              </a:ext>
            </a:extLst>
          </p:cNvPr>
          <p:cNvPicPr>
            <a:picLocks noGrp="1" noChangeAspect="1"/>
          </p:cNvPicPr>
          <p:nvPr>
            <p:ph idx="1"/>
          </p:nvPr>
        </p:nvPicPr>
        <p:blipFill>
          <a:blip r:embed="rId3"/>
          <a:stretch>
            <a:fillRect/>
          </a:stretch>
        </p:blipFill>
        <p:spPr>
          <a:xfrm>
            <a:off x="152400" y="1359128"/>
            <a:ext cx="5638800" cy="3800177"/>
          </a:xfrm>
          <a:prstGeom prst="rect">
            <a:avLst/>
          </a:prstGeom>
        </p:spPr>
      </p:pic>
      <p:sp>
        <p:nvSpPr>
          <p:cNvPr id="5" name="Rectangle 4">
            <a:extLst>
              <a:ext uri="{FF2B5EF4-FFF2-40B4-BE49-F238E27FC236}">
                <a16:creationId xmlns:a16="http://schemas.microsoft.com/office/drawing/2014/main" id="{41EE3270-7B3E-4958-BE2E-C9DD012DD8D2}"/>
              </a:ext>
            </a:extLst>
          </p:cNvPr>
          <p:cNvSpPr/>
          <p:nvPr/>
        </p:nvSpPr>
        <p:spPr>
          <a:xfrm>
            <a:off x="2819400" y="3259216"/>
            <a:ext cx="838200" cy="1778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445690-14A8-44A7-874B-7F5FDCA7FD80}"/>
              </a:ext>
            </a:extLst>
          </p:cNvPr>
          <p:cNvSpPr txBox="1"/>
          <p:nvPr/>
        </p:nvSpPr>
        <p:spPr>
          <a:xfrm>
            <a:off x="5924164" y="1524000"/>
            <a:ext cx="3096489" cy="3108543"/>
          </a:xfrm>
          <a:prstGeom prst="rect">
            <a:avLst/>
          </a:prstGeom>
          <a:noFill/>
        </p:spPr>
        <p:txBody>
          <a:bodyPr wrap="none" rtlCol="0">
            <a:spAutoFit/>
          </a:bodyPr>
          <a:lstStyle/>
          <a:p>
            <a:r>
              <a:rPr lang="en-US" b="1" dirty="0"/>
              <a:t>North Phoenix monitoring site</a:t>
            </a:r>
            <a:endParaRPr lang="en-US" dirty="0"/>
          </a:p>
          <a:p>
            <a:r>
              <a:rPr lang="en-US" dirty="0"/>
              <a:t>2016</a:t>
            </a:r>
          </a:p>
          <a:p>
            <a:pPr marL="285750" indent="-285750">
              <a:buFont typeface="Arial" panose="020B0604020202020204" pitchFamily="34" charset="0"/>
              <a:buChar char="•"/>
            </a:pPr>
            <a:r>
              <a:rPr lang="en-US" sz="1600" dirty="0"/>
              <a:t>11 exceedance in 2016</a:t>
            </a:r>
          </a:p>
          <a:p>
            <a:pPr marL="285750" indent="-285750">
              <a:buFont typeface="Arial" panose="020B0604020202020204" pitchFamily="34" charset="0"/>
              <a:buChar char="•"/>
            </a:pPr>
            <a:r>
              <a:rPr lang="en-US" sz="1600" dirty="0"/>
              <a:t>Maximum Daily 8-hour Average</a:t>
            </a:r>
          </a:p>
          <a:p>
            <a:r>
              <a:rPr lang="en-US" sz="1600" dirty="0"/>
              <a:t>      (MDA8) value of 78 ppb</a:t>
            </a:r>
          </a:p>
          <a:p>
            <a:pPr marL="285750" indent="-285750">
              <a:buFont typeface="Arial" panose="020B0604020202020204" pitchFamily="34" charset="0"/>
              <a:buChar char="•"/>
            </a:pPr>
            <a:r>
              <a:rPr lang="en-US" sz="1600" dirty="0"/>
              <a:t>4</a:t>
            </a:r>
            <a:r>
              <a:rPr lang="en-US" sz="1600" baseline="30000" dirty="0"/>
              <a:t>th</a:t>
            </a:r>
            <a:r>
              <a:rPr lang="en-US" sz="1600" dirty="0"/>
              <a:t> MDA8 : 75 ppb</a:t>
            </a:r>
          </a:p>
          <a:p>
            <a:r>
              <a:rPr lang="en-US" sz="1600" dirty="0"/>
              <a:t>2020</a:t>
            </a:r>
          </a:p>
          <a:p>
            <a:pPr marL="285750" indent="-285750">
              <a:buFont typeface="Arial" panose="020B0604020202020204" pitchFamily="34" charset="0"/>
              <a:buChar char="•"/>
            </a:pPr>
            <a:r>
              <a:rPr lang="en-US" sz="1600" dirty="0"/>
              <a:t>15 exceedance</a:t>
            </a:r>
          </a:p>
          <a:p>
            <a:pPr marL="285750" indent="-285750">
              <a:buFont typeface="Arial" panose="020B0604020202020204" pitchFamily="34" charset="0"/>
              <a:buChar char="•"/>
            </a:pPr>
            <a:r>
              <a:rPr lang="en-US" sz="1600" dirty="0"/>
              <a:t>Maximum Daily 8-hour Average</a:t>
            </a:r>
          </a:p>
          <a:p>
            <a:r>
              <a:rPr lang="en-US" sz="1600" dirty="0"/>
              <a:t>      (MDA8) value of 94 ppb</a:t>
            </a:r>
          </a:p>
          <a:p>
            <a:pPr marL="285750" indent="-285750">
              <a:buFont typeface="Arial" panose="020B0604020202020204" pitchFamily="34" charset="0"/>
              <a:buChar char="•"/>
            </a:pPr>
            <a:r>
              <a:rPr lang="en-US" sz="1600" dirty="0"/>
              <a:t>4</a:t>
            </a:r>
            <a:r>
              <a:rPr lang="en-US" sz="1600" baseline="30000" dirty="0"/>
              <a:t>th</a:t>
            </a:r>
            <a:r>
              <a:rPr lang="en-US" sz="1600" dirty="0"/>
              <a:t> MDA8 : 87 ppb</a:t>
            </a:r>
          </a:p>
          <a:p>
            <a:endParaRPr lang="en-US" sz="1600" dirty="0"/>
          </a:p>
        </p:txBody>
      </p:sp>
    </p:spTree>
    <p:extLst>
      <p:ext uri="{BB962C8B-B14F-4D97-AF65-F5344CB8AC3E}">
        <p14:creationId xmlns:p14="http://schemas.microsoft.com/office/powerpoint/2010/main" val="411138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A902-447A-42DF-91CF-01DB1F533BAB}"/>
              </a:ext>
            </a:extLst>
          </p:cNvPr>
          <p:cNvSpPr>
            <a:spLocks noGrp="1"/>
          </p:cNvSpPr>
          <p:nvPr>
            <p:ph type="title"/>
          </p:nvPr>
        </p:nvSpPr>
        <p:spPr/>
        <p:txBody>
          <a:bodyPr/>
          <a:lstStyle/>
          <a:p>
            <a:r>
              <a:rPr lang="en-US" dirty="0"/>
              <a:t>Model Performance Evaluation</a:t>
            </a:r>
          </a:p>
        </p:txBody>
      </p:sp>
      <p:pic>
        <p:nvPicPr>
          <p:cNvPr id="4" name="Content Placeholder 3">
            <a:extLst>
              <a:ext uri="{FF2B5EF4-FFF2-40B4-BE49-F238E27FC236}">
                <a16:creationId xmlns:a16="http://schemas.microsoft.com/office/drawing/2014/main" id="{67FF52F7-026F-40C8-97EB-7AE66501C5A2}"/>
              </a:ext>
            </a:extLst>
          </p:cNvPr>
          <p:cNvPicPr>
            <a:picLocks noGrp="1" noChangeAspect="1"/>
          </p:cNvPicPr>
          <p:nvPr>
            <p:ph idx="1"/>
          </p:nvPr>
        </p:nvPicPr>
        <p:blipFill>
          <a:blip r:embed="rId3"/>
          <a:stretch>
            <a:fillRect/>
          </a:stretch>
        </p:blipFill>
        <p:spPr>
          <a:xfrm>
            <a:off x="200998" y="1137461"/>
            <a:ext cx="2667000" cy="1935839"/>
          </a:xfrm>
          <a:prstGeom prst="rect">
            <a:avLst/>
          </a:prstGeom>
        </p:spPr>
      </p:pic>
      <p:pic>
        <p:nvPicPr>
          <p:cNvPr id="5" name="Picture 4">
            <a:extLst>
              <a:ext uri="{FF2B5EF4-FFF2-40B4-BE49-F238E27FC236}">
                <a16:creationId xmlns:a16="http://schemas.microsoft.com/office/drawing/2014/main" id="{03EDE5E0-F7FA-4A0F-BB5A-DB1A0B96F008}"/>
              </a:ext>
            </a:extLst>
          </p:cNvPr>
          <p:cNvPicPr>
            <a:picLocks noChangeAspect="1"/>
          </p:cNvPicPr>
          <p:nvPr/>
        </p:nvPicPr>
        <p:blipFill>
          <a:blip r:embed="rId4"/>
          <a:stretch>
            <a:fillRect/>
          </a:stretch>
        </p:blipFill>
        <p:spPr>
          <a:xfrm>
            <a:off x="121665" y="3073302"/>
            <a:ext cx="2746333" cy="1998640"/>
          </a:xfrm>
          <a:prstGeom prst="rect">
            <a:avLst/>
          </a:prstGeom>
        </p:spPr>
      </p:pic>
      <p:pic>
        <p:nvPicPr>
          <p:cNvPr id="6" name="Picture 5">
            <a:extLst>
              <a:ext uri="{FF2B5EF4-FFF2-40B4-BE49-F238E27FC236}">
                <a16:creationId xmlns:a16="http://schemas.microsoft.com/office/drawing/2014/main" id="{F45F2A5E-9DD5-4BC5-9279-603542D1F44A}"/>
              </a:ext>
            </a:extLst>
          </p:cNvPr>
          <p:cNvPicPr>
            <a:picLocks noChangeAspect="1"/>
          </p:cNvPicPr>
          <p:nvPr/>
        </p:nvPicPr>
        <p:blipFill>
          <a:blip r:embed="rId5"/>
          <a:stretch>
            <a:fillRect/>
          </a:stretch>
        </p:blipFill>
        <p:spPr>
          <a:xfrm>
            <a:off x="2867998" y="1129841"/>
            <a:ext cx="2677499" cy="1943459"/>
          </a:xfrm>
          <a:prstGeom prst="rect">
            <a:avLst/>
          </a:prstGeom>
        </p:spPr>
      </p:pic>
      <p:pic>
        <p:nvPicPr>
          <p:cNvPr id="7" name="Picture 6">
            <a:extLst>
              <a:ext uri="{FF2B5EF4-FFF2-40B4-BE49-F238E27FC236}">
                <a16:creationId xmlns:a16="http://schemas.microsoft.com/office/drawing/2014/main" id="{B5A6C8FC-2B8B-458E-B303-16FF014E2351}"/>
              </a:ext>
            </a:extLst>
          </p:cNvPr>
          <p:cNvPicPr>
            <a:picLocks noChangeAspect="1"/>
          </p:cNvPicPr>
          <p:nvPr/>
        </p:nvPicPr>
        <p:blipFill>
          <a:blip r:embed="rId6"/>
          <a:stretch>
            <a:fillRect/>
          </a:stretch>
        </p:blipFill>
        <p:spPr>
          <a:xfrm>
            <a:off x="2867998" y="3073301"/>
            <a:ext cx="2746334" cy="1998641"/>
          </a:xfrm>
          <a:prstGeom prst="rect">
            <a:avLst/>
          </a:prstGeom>
        </p:spPr>
      </p:pic>
      <p:graphicFrame>
        <p:nvGraphicFramePr>
          <p:cNvPr id="9" name="Table 8">
            <a:extLst>
              <a:ext uri="{FF2B5EF4-FFF2-40B4-BE49-F238E27FC236}">
                <a16:creationId xmlns:a16="http://schemas.microsoft.com/office/drawing/2014/main" id="{5507704C-B621-42BC-808F-FD5F88B7E6BC}"/>
              </a:ext>
            </a:extLst>
          </p:cNvPr>
          <p:cNvGraphicFramePr>
            <a:graphicFrameLocks noGrp="1"/>
          </p:cNvGraphicFramePr>
          <p:nvPr>
            <p:extLst>
              <p:ext uri="{D42A27DB-BD31-4B8C-83A1-F6EECF244321}">
                <p14:modId xmlns:p14="http://schemas.microsoft.com/office/powerpoint/2010/main" val="3771111522"/>
              </p:ext>
            </p:extLst>
          </p:nvPr>
        </p:nvGraphicFramePr>
        <p:xfrm>
          <a:off x="5715000" y="1524000"/>
          <a:ext cx="3228002" cy="2895600"/>
        </p:xfrm>
        <a:graphic>
          <a:graphicData uri="http://schemas.openxmlformats.org/drawingml/2006/table">
            <a:tbl>
              <a:tblPr/>
              <a:tblGrid>
                <a:gridCol w="990600">
                  <a:extLst>
                    <a:ext uri="{9D8B030D-6E8A-4147-A177-3AD203B41FA5}">
                      <a16:colId xmlns:a16="http://schemas.microsoft.com/office/drawing/2014/main" val="3820080153"/>
                    </a:ext>
                  </a:extLst>
                </a:gridCol>
                <a:gridCol w="609600">
                  <a:extLst>
                    <a:ext uri="{9D8B030D-6E8A-4147-A177-3AD203B41FA5}">
                      <a16:colId xmlns:a16="http://schemas.microsoft.com/office/drawing/2014/main" val="3416233810"/>
                    </a:ext>
                  </a:extLst>
                </a:gridCol>
                <a:gridCol w="609600">
                  <a:extLst>
                    <a:ext uri="{9D8B030D-6E8A-4147-A177-3AD203B41FA5}">
                      <a16:colId xmlns:a16="http://schemas.microsoft.com/office/drawing/2014/main" val="3175945531"/>
                    </a:ext>
                  </a:extLst>
                </a:gridCol>
                <a:gridCol w="533400">
                  <a:extLst>
                    <a:ext uri="{9D8B030D-6E8A-4147-A177-3AD203B41FA5}">
                      <a16:colId xmlns:a16="http://schemas.microsoft.com/office/drawing/2014/main" val="724945419"/>
                    </a:ext>
                  </a:extLst>
                </a:gridCol>
                <a:gridCol w="484802">
                  <a:extLst>
                    <a:ext uri="{9D8B030D-6E8A-4147-A177-3AD203B41FA5}">
                      <a16:colId xmlns:a16="http://schemas.microsoft.com/office/drawing/2014/main" val="2555964079"/>
                    </a:ext>
                  </a:extLst>
                </a:gridCol>
              </a:tblGrid>
              <a:tr h="286693">
                <a:tc gridSpan="5">
                  <a:txBody>
                    <a:bodyPr/>
                    <a:lstStyle/>
                    <a:p>
                      <a:pPr algn="ctr" fontAlgn="b"/>
                      <a:r>
                        <a:rPr lang="en-US" sz="1600" b="1" i="0" u="none" strike="noStrike" dirty="0">
                          <a:solidFill>
                            <a:srgbClr val="000000"/>
                          </a:solidFill>
                          <a:effectLst/>
                          <a:latin typeface="Calibri" panose="020F0502020204030204" pitchFamily="34" charset="0"/>
                        </a:rPr>
                        <a:t>All Sites in Maricopa County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8021769"/>
                  </a:ext>
                </a:extLst>
              </a:tr>
              <a:tr h="286693">
                <a:tc>
                  <a:txBody>
                    <a:bodyPr/>
                    <a:lstStyle/>
                    <a:p>
                      <a:pPr algn="l" fontAlgn="b"/>
                      <a:r>
                        <a:rPr lang="en-US" sz="1600" b="1" i="0" u="none" strike="noStrike" dirty="0">
                          <a:solidFill>
                            <a:srgbClr val="000000"/>
                          </a:solidFill>
                          <a:effectLst/>
                          <a:latin typeface="Calibri" panose="020F0502020204030204" pitchFamily="34" charset="0"/>
                        </a:rPr>
                        <a:t>Metric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dirty="0">
                          <a:solidFill>
                            <a:srgbClr val="000000"/>
                          </a:solidFill>
                          <a:effectLst/>
                          <a:latin typeface="Calibri" panose="020F0502020204030204" pitchFamily="34" charset="0"/>
                        </a:rPr>
                        <a:t>NMB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1" i="0" u="none" strike="noStrike">
                          <a:solidFill>
                            <a:srgbClr val="000000"/>
                          </a:solidFill>
                          <a:effectLst/>
                          <a:latin typeface="Calibri" panose="020F0502020204030204" pitchFamily="34" charset="0"/>
                        </a:rPr>
                        <a:t>NME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94809214"/>
                  </a:ext>
                </a:extLst>
              </a:tr>
              <a:tr h="286693">
                <a:tc>
                  <a:txBody>
                    <a:bodyPr/>
                    <a:lstStyle/>
                    <a:p>
                      <a:pPr algn="l" fontAlgn="b"/>
                      <a:r>
                        <a:rPr lang="en-US" sz="1600" b="0" i="0" u="none" strike="noStrike" dirty="0">
                          <a:solidFill>
                            <a:srgbClr val="000000"/>
                          </a:solidFill>
                          <a:effectLst/>
                          <a:latin typeface="Calibri" panose="020F0502020204030204" pitchFamily="34" charset="0"/>
                        </a:rPr>
                        <a:t>Goal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92902057"/>
                  </a:ext>
                </a:extLst>
              </a:tr>
              <a:tr h="301028">
                <a:tc>
                  <a:txBody>
                    <a:bodyPr/>
                    <a:lstStyle/>
                    <a:p>
                      <a:pPr algn="l" fontAlgn="b"/>
                      <a:r>
                        <a:rPr lang="en-US" sz="1600" b="0" i="0" u="none" strike="noStrike" dirty="0">
                          <a:solidFill>
                            <a:srgbClr val="000000"/>
                          </a:solidFill>
                          <a:effectLst/>
                          <a:latin typeface="Calibri" panose="020F0502020204030204" pitchFamily="34" charset="0"/>
                        </a:rPr>
                        <a:t>Criteria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21618732"/>
                  </a:ext>
                </a:extLst>
              </a:tr>
              <a:tr h="286693">
                <a:tc rowSpan="2">
                  <a:txBody>
                    <a:bodyPr/>
                    <a:lstStyle/>
                    <a:p>
                      <a:pPr algn="ctr" fontAlgn="b"/>
                      <a:r>
                        <a:rPr lang="en-US" sz="1600" b="1" i="0" u="none" strike="noStrike">
                          <a:solidFill>
                            <a:srgbClr val="000000"/>
                          </a:solidFill>
                          <a:effectLst/>
                          <a:latin typeface="Calibri" panose="020F0502020204030204" pitchFamily="34" charset="0"/>
                        </a:rPr>
                        <a:t>Month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dirty="0">
                          <a:solidFill>
                            <a:srgbClr val="000000"/>
                          </a:solidFill>
                          <a:effectLst/>
                          <a:latin typeface="Calibri" panose="020F0502020204030204" pitchFamily="34" charset="0"/>
                        </a:rPr>
                        <a:t>Hourly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1" i="0" u="none" strike="noStrike">
                          <a:solidFill>
                            <a:srgbClr val="000000"/>
                          </a:solidFill>
                          <a:effectLst/>
                          <a:latin typeface="Calibri" panose="020F0502020204030204" pitchFamily="34" charset="0"/>
                        </a:rPr>
                        <a:t>MDA8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3854003"/>
                  </a:ext>
                </a:extLst>
              </a:tr>
              <a:tr h="286693">
                <a:tc v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NMB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NME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NMB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NME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09072"/>
                  </a:ext>
                </a:extLst>
              </a:tr>
              <a:tr h="286693">
                <a:tc>
                  <a:txBody>
                    <a:bodyPr/>
                    <a:lstStyle/>
                    <a:p>
                      <a:pPr algn="l" fontAlgn="b"/>
                      <a:r>
                        <a:rPr lang="en-US" sz="1600" b="0" i="0" u="none" strike="noStrike">
                          <a:solidFill>
                            <a:srgbClr val="000000"/>
                          </a:solidFill>
                          <a:effectLst/>
                          <a:latin typeface="Calibri" panose="020F0502020204030204" pitchFamily="34" charset="0"/>
                        </a:rPr>
                        <a:t>April 20-25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184782"/>
                  </a:ext>
                </a:extLst>
              </a:tr>
              <a:tr h="286693">
                <a:tc>
                  <a:txBody>
                    <a:bodyPr/>
                    <a:lstStyle/>
                    <a:p>
                      <a:pPr algn="l" fontAlgn="b"/>
                      <a:r>
                        <a:rPr lang="en-US" sz="1600" b="0" i="0" u="none" strike="noStrike">
                          <a:solidFill>
                            <a:srgbClr val="000000"/>
                          </a:solidFill>
                          <a:effectLst/>
                          <a:latin typeface="Calibri" panose="020F0502020204030204" pitchFamily="34" charset="0"/>
                        </a:rPr>
                        <a:t>May 23-31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effectLst/>
                          <a:latin typeface="Calibri" panose="020F0502020204030204" pitchFamily="34"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347543"/>
                  </a:ext>
                </a:extLst>
              </a:tr>
              <a:tr h="286693">
                <a:tc>
                  <a:txBody>
                    <a:bodyPr/>
                    <a:lstStyle/>
                    <a:p>
                      <a:pPr algn="l" fontAlgn="b"/>
                      <a:r>
                        <a:rPr lang="en-US" sz="1600" b="0" i="0" u="none" strike="noStrike">
                          <a:solidFill>
                            <a:srgbClr val="000000"/>
                          </a:solidFill>
                          <a:effectLst/>
                          <a:latin typeface="Calibri" panose="020F0502020204030204" pitchFamily="34" charset="0"/>
                        </a:rPr>
                        <a:t>June 24-30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361560"/>
                  </a:ext>
                </a:extLst>
              </a:tr>
              <a:tr h="301028">
                <a:tc>
                  <a:txBody>
                    <a:bodyPr/>
                    <a:lstStyle/>
                    <a:p>
                      <a:pPr algn="l" fontAlgn="b"/>
                      <a:r>
                        <a:rPr lang="en-US" sz="1600" b="0" i="0" u="none" strike="noStrike" dirty="0">
                          <a:solidFill>
                            <a:srgbClr val="000000"/>
                          </a:solidFill>
                          <a:effectLst/>
                          <a:latin typeface="Calibri" panose="020F0502020204030204" pitchFamily="34" charset="0"/>
                        </a:rPr>
                        <a:t>July 20-31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effectLst/>
                          <a:latin typeface="Calibri" panose="020F0502020204030204"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effectLst/>
                          <a:latin typeface="Calibri" panose="020F050202020403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panose="020F0502020204030204" pitchFamily="34" charset="0"/>
                        </a:rPr>
                        <a:t>17.0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154984"/>
                  </a:ext>
                </a:extLst>
              </a:tr>
            </a:tbl>
          </a:graphicData>
        </a:graphic>
      </p:graphicFrame>
      <p:sp>
        <p:nvSpPr>
          <p:cNvPr id="10" name="TextBox 9">
            <a:extLst>
              <a:ext uri="{FF2B5EF4-FFF2-40B4-BE49-F238E27FC236}">
                <a16:creationId xmlns:a16="http://schemas.microsoft.com/office/drawing/2014/main" id="{CC93E00A-0746-43DF-B870-E902146FA336}"/>
              </a:ext>
            </a:extLst>
          </p:cNvPr>
          <p:cNvSpPr txBox="1"/>
          <p:nvPr/>
        </p:nvSpPr>
        <p:spPr>
          <a:xfrm>
            <a:off x="342900" y="5320986"/>
            <a:ext cx="8458200" cy="1200329"/>
          </a:xfrm>
          <a:prstGeom prst="rect">
            <a:avLst/>
          </a:prstGeom>
          <a:noFill/>
        </p:spPr>
        <p:txBody>
          <a:bodyPr wrap="square" rtlCol="0">
            <a:spAutoFit/>
          </a:bodyPr>
          <a:lstStyle/>
          <a:p>
            <a:r>
              <a:rPr lang="en-US" sz="2400" dirty="0"/>
              <a:t>Performance goals and criteria based on previous photochemical model studies summarized in Emery et al. 2017</a:t>
            </a:r>
          </a:p>
          <a:p>
            <a:endParaRPr lang="en-US" sz="2400" dirty="0"/>
          </a:p>
        </p:txBody>
      </p:sp>
    </p:spTree>
    <p:extLst>
      <p:ext uri="{BB962C8B-B14F-4D97-AF65-F5344CB8AC3E}">
        <p14:creationId xmlns:p14="http://schemas.microsoft.com/office/powerpoint/2010/main" val="13950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68DA-C46D-454D-AE63-2633ABDE7175}"/>
              </a:ext>
            </a:extLst>
          </p:cNvPr>
          <p:cNvSpPr>
            <a:spLocks noGrp="1"/>
          </p:cNvSpPr>
          <p:nvPr>
            <p:ph type="title"/>
          </p:nvPr>
        </p:nvSpPr>
        <p:spPr/>
        <p:txBody>
          <a:bodyPr/>
          <a:lstStyle/>
          <a:p>
            <a:r>
              <a:rPr lang="en-US" dirty="0"/>
              <a:t>Development of Ozone Isopleth</a:t>
            </a:r>
          </a:p>
        </p:txBody>
      </p:sp>
      <p:sp>
        <p:nvSpPr>
          <p:cNvPr id="3" name="Content Placeholder 2">
            <a:extLst>
              <a:ext uri="{FF2B5EF4-FFF2-40B4-BE49-F238E27FC236}">
                <a16:creationId xmlns:a16="http://schemas.microsoft.com/office/drawing/2014/main" id="{2EA3D0A2-B818-4B93-88C7-8592FA9BF929}"/>
              </a:ext>
            </a:extLst>
          </p:cNvPr>
          <p:cNvSpPr>
            <a:spLocks noGrp="1"/>
          </p:cNvSpPr>
          <p:nvPr>
            <p:ph idx="1"/>
          </p:nvPr>
        </p:nvSpPr>
        <p:spPr/>
        <p:txBody>
          <a:bodyPr>
            <a:normAutofit/>
          </a:bodyPr>
          <a:lstStyle/>
          <a:p>
            <a:r>
              <a:rPr lang="en-US" sz="3000" dirty="0"/>
              <a:t>3 HDDM and 2 DDM Coefficients are produced</a:t>
            </a:r>
          </a:p>
          <a:p>
            <a:pPr lvl="1"/>
            <a:r>
              <a:rPr lang="en-US" sz="2000" dirty="0"/>
              <a:t>C: Maximum Daily Average 8-hour ozone concentrations</a:t>
            </a:r>
          </a:p>
          <a:p>
            <a:pPr lvl="1"/>
            <a:r>
              <a:rPr lang="en-US" sz="2000" dirty="0"/>
              <a:t>S</a:t>
            </a:r>
            <a:r>
              <a:rPr lang="en-US" sz="2000" baseline="-25000" dirty="0"/>
              <a:t>V</a:t>
            </a:r>
            <a:r>
              <a:rPr lang="en-US" sz="2000" dirty="0"/>
              <a:t>: first-order sensitivity to anthropogenic VOCs emissions</a:t>
            </a:r>
          </a:p>
          <a:p>
            <a:pPr lvl="1"/>
            <a:r>
              <a:rPr lang="en-US" sz="2000" dirty="0"/>
              <a:t>S</a:t>
            </a:r>
            <a:r>
              <a:rPr lang="en-US" sz="2000" baseline="-25000" dirty="0"/>
              <a:t>N</a:t>
            </a:r>
            <a:r>
              <a:rPr lang="en-US" sz="2000" dirty="0"/>
              <a:t>: first-order sensitivity to anthropogenic NOx emissions</a:t>
            </a:r>
          </a:p>
          <a:p>
            <a:pPr lvl="1"/>
            <a:r>
              <a:rPr lang="en-US" sz="2000" dirty="0"/>
              <a:t>S</a:t>
            </a:r>
            <a:r>
              <a:rPr lang="en-US" sz="2000" baseline="-25000" dirty="0"/>
              <a:t>VN</a:t>
            </a:r>
            <a:r>
              <a:rPr lang="en-US" sz="2000" dirty="0"/>
              <a:t>: cross second-order sensitivity to anthropogenic NOx and VOCs emissions </a:t>
            </a:r>
          </a:p>
          <a:p>
            <a:pPr lvl="1"/>
            <a:r>
              <a:rPr lang="en-US" sz="2000" dirty="0"/>
              <a:t>S</a:t>
            </a:r>
            <a:r>
              <a:rPr lang="en-US" sz="2000" baseline="-25000" dirty="0"/>
              <a:t>VV</a:t>
            </a:r>
            <a:r>
              <a:rPr lang="en-US" sz="2000" dirty="0"/>
              <a:t>: second-order sensitivity  to anthropogenic VOCs emissions </a:t>
            </a:r>
          </a:p>
          <a:p>
            <a:pPr lvl="1"/>
            <a:r>
              <a:rPr lang="en-US" sz="2000" dirty="0"/>
              <a:t>S</a:t>
            </a:r>
            <a:r>
              <a:rPr lang="en-US" sz="2000" baseline="-25000" dirty="0"/>
              <a:t>NN</a:t>
            </a:r>
            <a:r>
              <a:rPr lang="en-US" sz="2000" dirty="0"/>
              <a:t>: second-order sensitivity to anthropogenic NOx emissions</a:t>
            </a:r>
            <a:endParaRPr lang="en-US" sz="3000" dirty="0"/>
          </a:p>
          <a:p>
            <a:r>
              <a:rPr lang="en-US" sz="3000" dirty="0"/>
              <a:t>Focus only on emissions from Maricopa County</a:t>
            </a:r>
          </a:p>
        </p:txBody>
      </p:sp>
      <p:pic>
        <p:nvPicPr>
          <p:cNvPr id="4" name="Picture 3">
            <a:extLst>
              <a:ext uri="{FF2B5EF4-FFF2-40B4-BE49-F238E27FC236}">
                <a16:creationId xmlns:a16="http://schemas.microsoft.com/office/drawing/2014/main" id="{D008275E-9A70-4B71-9449-4622185F3696}"/>
              </a:ext>
            </a:extLst>
          </p:cNvPr>
          <p:cNvPicPr>
            <a:picLocks noChangeAspect="1"/>
          </p:cNvPicPr>
          <p:nvPr/>
        </p:nvPicPr>
        <p:blipFill>
          <a:blip r:embed="rId3"/>
          <a:stretch>
            <a:fillRect/>
          </a:stretch>
        </p:blipFill>
        <p:spPr>
          <a:xfrm>
            <a:off x="457200" y="5029200"/>
            <a:ext cx="8382000" cy="617279"/>
          </a:xfrm>
          <a:prstGeom prst="rect">
            <a:avLst/>
          </a:prstGeom>
        </p:spPr>
      </p:pic>
      <p:sp>
        <p:nvSpPr>
          <p:cNvPr id="5" name="Rectangle 4">
            <a:extLst>
              <a:ext uri="{FF2B5EF4-FFF2-40B4-BE49-F238E27FC236}">
                <a16:creationId xmlns:a16="http://schemas.microsoft.com/office/drawing/2014/main" id="{416AE68F-752A-4B71-B57A-F49F7D86B2B0}"/>
              </a:ext>
            </a:extLst>
          </p:cNvPr>
          <p:cNvSpPr/>
          <p:nvPr/>
        </p:nvSpPr>
        <p:spPr>
          <a:xfrm>
            <a:off x="4267200" y="5196969"/>
            <a:ext cx="4572000" cy="51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D1C066-CF9F-432C-89C3-404CA8DF7C4C}"/>
              </a:ext>
            </a:extLst>
          </p:cNvPr>
          <p:cNvSpPr/>
          <p:nvPr/>
        </p:nvSpPr>
        <p:spPr>
          <a:xfrm>
            <a:off x="1676400" y="5271792"/>
            <a:ext cx="2438400" cy="44320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80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C115-947A-4492-8FB2-305725C367B3}"/>
              </a:ext>
            </a:extLst>
          </p:cNvPr>
          <p:cNvSpPr>
            <a:spLocks noGrp="1"/>
          </p:cNvSpPr>
          <p:nvPr>
            <p:ph type="title"/>
          </p:nvPr>
        </p:nvSpPr>
        <p:spPr/>
        <p:txBody>
          <a:bodyPr/>
          <a:lstStyle/>
          <a:p>
            <a:r>
              <a:rPr lang="en-US" dirty="0"/>
              <a:t>MDA8 Ozone Isopleth</a:t>
            </a:r>
          </a:p>
        </p:txBody>
      </p:sp>
      <p:pic>
        <p:nvPicPr>
          <p:cNvPr id="4" name="Content Placeholder 3">
            <a:extLst>
              <a:ext uri="{FF2B5EF4-FFF2-40B4-BE49-F238E27FC236}">
                <a16:creationId xmlns:a16="http://schemas.microsoft.com/office/drawing/2014/main" id="{8C85F34B-25DD-43E9-BC8F-A1F83E610792}"/>
              </a:ext>
            </a:extLst>
          </p:cNvPr>
          <p:cNvPicPr>
            <a:picLocks noGrp="1" noChangeAspect="1"/>
          </p:cNvPicPr>
          <p:nvPr>
            <p:ph idx="1"/>
          </p:nvPr>
        </p:nvPicPr>
        <p:blipFill>
          <a:blip r:embed="rId3"/>
          <a:stretch>
            <a:fillRect/>
          </a:stretch>
        </p:blipFill>
        <p:spPr>
          <a:xfrm>
            <a:off x="488005" y="914401"/>
            <a:ext cx="3971321" cy="2867604"/>
          </a:xfrm>
          <a:prstGeom prst="rect">
            <a:avLst/>
          </a:prstGeom>
        </p:spPr>
      </p:pic>
      <p:pic>
        <p:nvPicPr>
          <p:cNvPr id="5" name="Picture 4">
            <a:extLst>
              <a:ext uri="{FF2B5EF4-FFF2-40B4-BE49-F238E27FC236}">
                <a16:creationId xmlns:a16="http://schemas.microsoft.com/office/drawing/2014/main" id="{4BACC4AB-62F5-4B36-9E89-7305E1A43B2C}"/>
              </a:ext>
            </a:extLst>
          </p:cNvPr>
          <p:cNvPicPr>
            <a:picLocks noChangeAspect="1"/>
          </p:cNvPicPr>
          <p:nvPr/>
        </p:nvPicPr>
        <p:blipFill>
          <a:blip r:embed="rId4"/>
          <a:stretch>
            <a:fillRect/>
          </a:stretch>
        </p:blipFill>
        <p:spPr>
          <a:xfrm>
            <a:off x="4573621" y="914401"/>
            <a:ext cx="3778414" cy="2771501"/>
          </a:xfrm>
          <a:prstGeom prst="rect">
            <a:avLst/>
          </a:prstGeom>
        </p:spPr>
      </p:pic>
      <p:pic>
        <p:nvPicPr>
          <p:cNvPr id="6" name="Content Placeholder 3">
            <a:extLst>
              <a:ext uri="{FF2B5EF4-FFF2-40B4-BE49-F238E27FC236}">
                <a16:creationId xmlns:a16="http://schemas.microsoft.com/office/drawing/2014/main" id="{DA61160B-9570-40AC-BC2E-611343F40602}"/>
              </a:ext>
            </a:extLst>
          </p:cNvPr>
          <p:cNvPicPr>
            <a:picLocks noChangeAspect="1"/>
          </p:cNvPicPr>
          <p:nvPr/>
        </p:nvPicPr>
        <p:blipFill>
          <a:blip r:embed="rId5"/>
          <a:stretch>
            <a:fillRect/>
          </a:stretch>
        </p:blipFill>
        <p:spPr>
          <a:xfrm>
            <a:off x="457199" y="3753105"/>
            <a:ext cx="3971321" cy="2913001"/>
          </a:xfrm>
          <a:prstGeom prst="rect">
            <a:avLst/>
          </a:prstGeom>
        </p:spPr>
      </p:pic>
      <p:pic>
        <p:nvPicPr>
          <p:cNvPr id="7" name="Picture 6">
            <a:extLst>
              <a:ext uri="{FF2B5EF4-FFF2-40B4-BE49-F238E27FC236}">
                <a16:creationId xmlns:a16="http://schemas.microsoft.com/office/drawing/2014/main" id="{B84B10BE-3BD5-40AA-95BA-E283395E0166}"/>
              </a:ext>
            </a:extLst>
          </p:cNvPr>
          <p:cNvPicPr>
            <a:picLocks noChangeAspect="1"/>
          </p:cNvPicPr>
          <p:nvPr/>
        </p:nvPicPr>
        <p:blipFill>
          <a:blip r:embed="rId6"/>
          <a:stretch>
            <a:fillRect/>
          </a:stretch>
        </p:blipFill>
        <p:spPr>
          <a:xfrm>
            <a:off x="4573622" y="3753105"/>
            <a:ext cx="3778413" cy="2771501"/>
          </a:xfrm>
          <a:prstGeom prst="rect">
            <a:avLst/>
          </a:prstGeom>
        </p:spPr>
      </p:pic>
    </p:spTree>
    <p:extLst>
      <p:ext uri="{BB962C8B-B14F-4D97-AF65-F5344CB8AC3E}">
        <p14:creationId xmlns:p14="http://schemas.microsoft.com/office/powerpoint/2010/main" val="30953558"/>
      </p:ext>
    </p:extLst>
  </p:cSld>
  <p:clrMapOvr>
    <a:masterClrMapping/>
  </p:clrMapOvr>
</p:sld>
</file>

<file path=ppt/theme/theme1.xml><?xml version="1.0" encoding="utf-8"?>
<a:theme xmlns:a="http://schemas.openxmlformats.org/drawingml/2006/main" name="ADEQ Template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15572</TotalTime>
  <Words>2093</Words>
  <Application>Microsoft Macintosh PowerPoint</Application>
  <PresentationFormat>On-screen Show (4:3)</PresentationFormat>
  <Paragraphs>358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ADEQ Template04</vt:lpstr>
      <vt:lpstr>Ozone Sensitivity Analysis to NOx and VOC Emissions and the Impact of International Anthropogenic Emissions in Maricopa County</vt:lpstr>
      <vt:lpstr>Background</vt:lpstr>
      <vt:lpstr>Problem Statement</vt:lpstr>
      <vt:lpstr>Study Approach</vt:lpstr>
      <vt:lpstr>Model Set Up </vt:lpstr>
      <vt:lpstr>Maricopa County Air Monitoring Sites</vt:lpstr>
      <vt:lpstr>Model Performance Evaluation</vt:lpstr>
      <vt:lpstr>Development of Ozone Isopleth</vt:lpstr>
      <vt:lpstr>MDA8 Ozone Isopleth</vt:lpstr>
      <vt:lpstr>MDA8 Ozone Isopleth(Exceedance Days)</vt:lpstr>
      <vt:lpstr>MDA8 Ozone Isopleth(Exceedance Days)</vt:lpstr>
      <vt:lpstr>MDA8 Ozone Isopleth(Exceedance Days)</vt:lpstr>
      <vt:lpstr>International ozone transport to Maricopa County</vt:lpstr>
      <vt:lpstr>Phoenix-Mesa Ozone Nonattainment Area DV</vt:lpstr>
      <vt:lpstr>Summary</vt:lpstr>
    </vt:vector>
  </TitlesOfParts>
  <Company>Arizona Department of Environmental Quality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Talladen</dc:creator>
  <cp:lastModifiedBy>Microsoft Office User</cp:lastModifiedBy>
  <cp:revision>82</cp:revision>
  <dcterms:created xsi:type="dcterms:W3CDTF">2014-06-03T16:59:02Z</dcterms:created>
  <dcterms:modified xsi:type="dcterms:W3CDTF">2022-10-17T19:20:30Z</dcterms:modified>
</cp:coreProperties>
</file>