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omments/modernComment_266_1641B1ED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0" r:id="rId4"/>
  </p:sldMasterIdLst>
  <p:notesMasterIdLst>
    <p:notesMasterId r:id="rId19"/>
  </p:notesMasterIdLst>
  <p:handoutMasterIdLst>
    <p:handoutMasterId r:id="rId20"/>
  </p:handoutMasterIdLst>
  <p:sldIdLst>
    <p:sldId id="493" r:id="rId5"/>
    <p:sldId id="589" r:id="rId6"/>
    <p:sldId id="615" r:id="rId7"/>
    <p:sldId id="616" r:id="rId8"/>
    <p:sldId id="617" r:id="rId9"/>
    <p:sldId id="618" r:id="rId10"/>
    <p:sldId id="622" r:id="rId11"/>
    <p:sldId id="619" r:id="rId12"/>
    <p:sldId id="623" r:id="rId13"/>
    <p:sldId id="621" r:id="rId14"/>
    <p:sldId id="624" r:id="rId15"/>
    <p:sldId id="614" r:id="rId16"/>
    <p:sldId id="595" r:id="rId17"/>
    <p:sldId id="586" r:id="rId18"/>
  </p:sldIdLst>
  <p:sldSz cx="9144000" cy="6858000" type="screen4x3"/>
  <p:notesSz cx="6881813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F905E57-6F7D-F963-72D5-744DF201E96A}" name="Efstathiou, Christos" initials="EC" userId="S::chef@ad.unc.edu::8a5025c4-6d6a-4455-93f7-a20a98f3234f" providerId="AD"/>
  <p188:author id="{69F88895-4FCB-0B12-E1E0-140BE4375AEB}" name="Adams, Liz" initials="AL" userId="S::lizadams@ad.unc.edu::9d2b8eb0-106e-423c-8e5a-342ea4d3647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122B36-09B5-D0CF-F664-BC890B84F58A}" v="10" dt="2022-10-19T05:16:38.049"/>
    <p1510:client id="{A694E92D-B66C-4963-99C0-17C239C42A7D}" v="3" dt="2022-10-19T12:37:24.565"/>
    <p1510:client id="{A799B265-8BF1-9748-A674-D062EE9F1DBB}" v="3" dt="2022-10-14T21:46:06.445"/>
    <p1510:client id="{CD303E43-3655-4830-9209-A07EC69540FF}" v="794" dt="2022-10-19T04:10:14.753"/>
    <p1510:client id="{DDBA4106-7669-47D4-AB25-267C77DCF58B}" v="1" dt="2022-10-19T01:12:27.7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3" d="100"/>
          <a:sy n="153" d="100"/>
        </p:scale>
        <p:origin x="202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2-day Benchmark Suite Completion Times (sec) in a single HB120v3</a:t>
            </a:r>
            <a:r>
              <a:rPr lang="en-US" baseline="0"/>
              <a:t> </a:t>
            </a:r>
            <a:r>
              <a:rPr lang="en-US"/>
              <a:t>VM using local and network attached storage (NFS) on Azure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AZURE_VM!$O$12</c:f>
              <c:strCache>
                <c:ptCount val="1"/>
                <c:pt idx="0">
                  <c:v>NVMe (local)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AZURE_VM!$P$11:$T$11</c:f>
              <c:numCache>
                <c:formatCode>General</c:formatCode>
                <c:ptCount val="5"/>
                <c:pt idx="0">
                  <c:v>16</c:v>
                </c:pt>
                <c:pt idx="1">
                  <c:v>32</c:v>
                </c:pt>
                <c:pt idx="2">
                  <c:v>64</c:v>
                </c:pt>
                <c:pt idx="3">
                  <c:v>96</c:v>
                </c:pt>
                <c:pt idx="4">
                  <c:v>120</c:v>
                </c:pt>
              </c:numCache>
            </c:numRef>
          </c:cat>
          <c:val>
            <c:numRef>
              <c:f>AZURE_VM!$P$12:$T$12</c:f>
              <c:numCache>
                <c:formatCode>General</c:formatCode>
                <c:ptCount val="5"/>
                <c:pt idx="0">
                  <c:v>16827.91</c:v>
                </c:pt>
                <c:pt idx="1">
                  <c:v>9257.67</c:v>
                </c:pt>
                <c:pt idx="2">
                  <c:v>5271.29</c:v>
                </c:pt>
                <c:pt idx="3">
                  <c:v>4418.97</c:v>
                </c:pt>
                <c:pt idx="4">
                  <c:v>4276.87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A3-46B0-A401-E5C449C4AA1B}"/>
            </c:ext>
          </c:extLst>
        </c:ser>
        <c:ser>
          <c:idx val="1"/>
          <c:order val="1"/>
          <c:tx>
            <c:strRef>
              <c:f>AZURE_VM!$O$13</c:f>
              <c:strCache>
                <c:ptCount val="1"/>
                <c:pt idx="0">
                  <c:v>PremSSD (NFS NAS)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AZURE_VM!$P$11:$T$11</c:f>
              <c:numCache>
                <c:formatCode>General</c:formatCode>
                <c:ptCount val="5"/>
                <c:pt idx="0">
                  <c:v>16</c:v>
                </c:pt>
                <c:pt idx="1">
                  <c:v>32</c:v>
                </c:pt>
                <c:pt idx="2">
                  <c:v>64</c:v>
                </c:pt>
                <c:pt idx="3">
                  <c:v>96</c:v>
                </c:pt>
                <c:pt idx="4">
                  <c:v>120</c:v>
                </c:pt>
              </c:numCache>
            </c:numRef>
          </c:cat>
          <c:val>
            <c:numRef>
              <c:f>AZURE_VM!$P$13:$T$13</c:f>
              <c:numCache>
                <c:formatCode>General</c:formatCode>
                <c:ptCount val="5"/>
                <c:pt idx="0">
                  <c:v>18184.900000000001</c:v>
                </c:pt>
                <c:pt idx="1">
                  <c:v>10285</c:v>
                </c:pt>
                <c:pt idx="2">
                  <c:v>5843</c:v>
                </c:pt>
                <c:pt idx="3">
                  <c:v>4800</c:v>
                </c:pt>
                <c:pt idx="4">
                  <c:v>4634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A3-46B0-A401-E5C449C4AA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79917352"/>
        <c:axId val="1079912104"/>
      </c:lineChart>
      <c:catAx>
        <c:axId val="1079917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CORES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912104"/>
        <c:crosses val="autoZero"/>
        <c:auto val="1"/>
        <c:lblAlgn val="ctr"/>
        <c:lblOffset val="100"/>
        <c:noMultiLvlLbl val="0"/>
      </c:catAx>
      <c:valAx>
        <c:axId val="1079912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Completion time (sec)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917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2-day Benchmark completion time in HB120v3 using 96 &amp; 64 cores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Fig_CC!$A$5</c:f>
              <c:strCache>
                <c:ptCount val="1"/>
                <c:pt idx="0">
                  <c:v>96PE_lustre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val>
            <c:numRef>
              <c:f>Fig_CC!$B$5:$J$5</c:f>
              <c:numCache>
                <c:formatCode>0</c:formatCode>
                <c:ptCount val="9"/>
                <c:pt idx="0">
                  <c:v>5221.58</c:v>
                </c:pt>
                <c:pt idx="1">
                  <c:v>2846.47</c:v>
                </c:pt>
                <c:pt idx="2">
                  <c:v>2366.48</c:v>
                </c:pt>
                <c:pt idx="3">
                  <c:v>1840.13</c:v>
                </c:pt>
                <c:pt idx="4">
                  <c:v>1873.93</c:v>
                </c:pt>
                <c:pt idx="5">
                  <c:v>1722.76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DB-4A9D-BDFD-5B6EBAA54F39}"/>
            </c:ext>
          </c:extLst>
        </c:ser>
        <c:ser>
          <c:idx val="2"/>
          <c:order val="1"/>
          <c:tx>
            <c:strRef>
              <c:f>Fig_CC!$A$6</c:f>
              <c:strCache>
                <c:ptCount val="1"/>
                <c:pt idx="0">
                  <c:v>64PE_lustre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val>
            <c:numRef>
              <c:f>Fig_CC!$B$6:$J$6</c:f>
              <c:numCache>
                <c:formatCode>0</c:formatCode>
                <c:ptCount val="9"/>
                <c:pt idx="0">
                  <c:v>5539.74</c:v>
                </c:pt>
                <c:pt idx="1">
                  <c:v>3213.41</c:v>
                </c:pt>
                <c:pt idx="2">
                  <c:v>2393.15</c:v>
                </c:pt>
                <c:pt idx="3">
                  <c:v>2020.36</c:v>
                </c:pt>
                <c:pt idx="4">
                  <c:v>1775.44</c:v>
                </c:pt>
                <c:pt idx="5">
                  <c:v>1493.63</c:v>
                </c:pt>
                <c:pt idx="6">
                  <c:v>1460.54</c:v>
                </c:pt>
                <c:pt idx="7">
                  <c:v>1429.82</c:v>
                </c:pt>
                <c:pt idx="8">
                  <c:v>1376.63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FDB-4A9D-BDFD-5B6EBAA54F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8988392"/>
        <c:axId val="558987080"/>
      </c:lineChart>
      <c:catAx>
        <c:axId val="558988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NODES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987080"/>
        <c:crosses val="autoZero"/>
        <c:auto val="1"/>
        <c:lblAlgn val="ctr"/>
        <c:lblOffset val="100"/>
        <c:noMultiLvlLbl val="0"/>
      </c:catAx>
      <c:valAx>
        <c:axId val="558987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  <a:r>
                  <a:rPr lang="en-US" baseline="0"/>
                  <a:t> (SEC)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988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Extrapolated Annual Run Cost ($) and Completion Time (days)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Fig_CC!$A$7</c:f>
              <c:strCache>
                <c:ptCount val="1"/>
                <c:pt idx="0">
                  <c:v>96PE_cost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Fig_CC!$B$7:$J$7</c:f>
              <c:numCache>
                <c:formatCode>"$"#,##0</c:formatCode>
                <c:ptCount val="9"/>
                <c:pt idx="0">
                  <c:v>952.93835000000001</c:v>
                </c:pt>
                <c:pt idx="1">
                  <c:v>1038.96155</c:v>
                </c:pt>
                <c:pt idx="2">
                  <c:v>1295.6478000000002</c:v>
                </c:pt>
                <c:pt idx="3">
                  <c:v>1343.2948999999999</c:v>
                </c:pt>
                <c:pt idx="4">
                  <c:v>1709.9611249999998</c:v>
                </c:pt>
                <c:pt idx="5">
                  <c:v>1886.4222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1C-4059-A60E-69F8D2DFFC61}"/>
            </c:ext>
          </c:extLst>
        </c:ser>
        <c:ser>
          <c:idx val="1"/>
          <c:order val="1"/>
          <c:tx>
            <c:strRef>
              <c:f>Fig_CC!$A$8</c:f>
              <c:strCache>
                <c:ptCount val="1"/>
                <c:pt idx="0">
                  <c:v>64PE_cost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Fig_CC!$B$8:$J$8</c:f>
              <c:numCache>
                <c:formatCode>"$"#,##0</c:formatCode>
                <c:ptCount val="9"/>
                <c:pt idx="0">
                  <c:v>1011.0025499999998</c:v>
                </c:pt>
                <c:pt idx="1">
                  <c:v>1172.89465</c:v>
                </c:pt>
                <c:pt idx="2">
                  <c:v>1310.2496250000002</c:v>
                </c:pt>
                <c:pt idx="3">
                  <c:v>1474.8628000000001</c:v>
                </c:pt>
                <c:pt idx="4">
                  <c:v>1620.0890000000002</c:v>
                </c:pt>
                <c:pt idx="5">
                  <c:v>1635.5248500000002</c:v>
                </c:pt>
                <c:pt idx="6">
                  <c:v>1865.8398500000003</c:v>
                </c:pt>
                <c:pt idx="7">
                  <c:v>2087.5371999999998</c:v>
                </c:pt>
                <c:pt idx="8">
                  <c:v>2261.1147750000009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1C-4059-A60E-69F8D2DFF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0505584"/>
        <c:axId val="1020508208"/>
      </c:barChart>
      <c:lineChart>
        <c:grouping val="standard"/>
        <c:varyColors val="0"/>
        <c:ser>
          <c:idx val="2"/>
          <c:order val="2"/>
          <c:tx>
            <c:strRef>
              <c:f>Fig_CC!$A$9</c:f>
              <c:strCache>
                <c:ptCount val="1"/>
                <c:pt idx="0">
                  <c:v>96PE_CT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val>
            <c:numRef>
              <c:f>Fig_CC!$B$9:$J$9</c:f>
              <c:numCache>
                <c:formatCode>General</c:formatCode>
                <c:ptCount val="9"/>
                <c:pt idx="0">
                  <c:v>11.029379050925925</c:v>
                </c:pt>
                <c:pt idx="1">
                  <c:v>6.0125089699074072</c:v>
                </c:pt>
                <c:pt idx="2">
                  <c:v>4.9986412037037038</c:v>
                </c:pt>
                <c:pt idx="3">
                  <c:v>3.886848668981481</c:v>
                </c:pt>
                <c:pt idx="4">
                  <c:v>3.958243344907407</c:v>
                </c:pt>
                <c:pt idx="5">
                  <c:v>3.6389317129629628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51C-4059-A60E-69F8D2DFFC61}"/>
            </c:ext>
          </c:extLst>
        </c:ser>
        <c:ser>
          <c:idx val="3"/>
          <c:order val="3"/>
          <c:tx>
            <c:strRef>
              <c:f>Fig_CC!$A$10</c:f>
              <c:strCache>
                <c:ptCount val="1"/>
                <c:pt idx="0">
                  <c:v>64PE_CT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val>
            <c:numRef>
              <c:f>Fig_CC!$B$10:$J$10</c:f>
              <c:numCache>
                <c:formatCode>General</c:formatCode>
                <c:ptCount val="9"/>
                <c:pt idx="0">
                  <c:v>11.701418402777776</c:v>
                </c:pt>
                <c:pt idx="1">
                  <c:v>6.7875847800925913</c:v>
                </c:pt>
                <c:pt idx="2">
                  <c:v>5.054975405092593</c:v>
                </c:pt>
                <c:pt idx="3">
                  <c:v>4.2675428240740745</c:v>
                </c:pt>
                <c:pt idx="4">
                  <c:v>3.7502060185185186</c:v>
                </c:pt>
                <c:pt idx="5">
                  <c:v>3.1549476273148152</c:v>
                </c:pt>
                <c:pt idx="6">
                  <c:v>3.0850526620370373</c:v>
                </c:pt>
                <c:pt idx="7">
                  <c:v>3.0201637731481479</c:v>
                </c:pt>
                <c:pt idx="8">
                  <c:v>2.907812210648149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51C-4059-A60E-69F8D2DFF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0509192"/>
        <c:axId val="1020510504"/>
      </c:lineChart>
      <c:catAx>
        <c:axId val="10205055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NODES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0508208"/>
        <c:crosses val="autoZero"/>
        <c:auto val="1"/>
        <c:lblAlgn val="ctr"/>
        <c:lblOffset val="100"/>
        <c:noMultiLvlLbl val="0"/>
      </c:catAx>
      <c:valAx>
        <c:axId val="1020508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Cost 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0505584"/>
        <c:crosses val="autoZero"/>
        <c:crossBetween val="between"/>
      </c:valAx>
      <c:valAx>
        <c:axId val="102051050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  <a:r>
                  <a:rPr lang="en-US" baseline="0"/>
                  <a:t> (days)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0509192"/>
        <c:crosses val="max"/>
        <c:crossBetween val="between"/>
      </c:valAx>
      <c:catAx>
        <c:axId val="1020509192"/>
        <c:scaling>
          <c:orientation val="minMax"/>
        </c:scaling>
        <c:delete val="1"/>
        <c:axPos val="b"/>
        <c:majorTickMark val="none"/>
        <c:minorTickMark val="none"/>
        <c:tickLblPos val="nextTo"/>
        <c:crossAx val="10205105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omments/modernComment_266_1641B1E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A682CF7-F72A-4EAA-A448-01EF1CF4D76B}" authorId="{2F905E57-6F7D-F963-72D5-744DF201E96A}" status="resolved" created="2022-10-12T13:22:52.134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73404141" sldId="614"/>
      <ac:spMk id="3" creationId="{D51D7AB4-2EAD-46EF-96D9-81F1CD88C4B2}"/>
    </ac:deMkLst>
    <p188:replyLst>
      <p188:reply id="{C4E4EA4F-38EC-4261-881A-45EDD341684D}" authorId="{69F88895-4FCB-0B12-E1E0-140BE4375AEB}" created="2022-10-12T13:42:26.649">
        <p188:txBody>
          <a:bodyPr/>
          <a:lstStyle/>
          <a:p>
            <a:r>
              <a:rPr lang="en-US"/>
              <a:t>are you going to mention the Cloud Computing Workgroup?</a:t>
            </a:r>
          </a:p>
        </p188:txBody>
      </p188:reply>
      <p188:reply id="{1302D8EF-F024-4610-B93E-44A90A9BB1CA}" authorId="{2F905E57-6F7D-F963-72D5-744DF201E96A}" created="2022-10-12T13:58:37.824">
        <p188:txBody>
          <a:bodyPr/>
          <a:lstStyle/>
          <a:p>
            <a:r>
              <a:rPr lang="en-US"/>
              <a:t>I don't have any more info and Zac's google group link from last email seems down </a:t>
            </a:r>
          </a:p>
        </p188:txBody>
      </p188:reply>
      <p188:reply id="{A20B9697-A0AD-41AC-A283-B760E3356FDF}" authorId="{2F905E57-6F7D-F963-72D5-744DF201E96A}" created="2022-10-12T13:59:41.058">
        <p188:txBody>
          <a:bodyPr/>
          <a:lstStyle/>
          <a:p>
            <a:r>
              <a:rPr lang="en-US"/>
              <a:t>Thanks!</a:t>
            </a:r>
          </a:p>
        </p188:txBody>
      </p188:reply>
      <p188:reply id="{D9AADB2E-7855-47A0-AE68-AE34AD4A46D7}" authorId="{69F88895-4FCB-0B12-E1E0-140BE4375AEB}" created="2022-10-12T14:22:26.328">
        <p188:txBody>
          <a:bodyPr/>
          <a:lstStyle/>
          <a:p>
            <a:r>
              <a:rPr lang="en-US"/>
              <a:t>I can't find the poll.</a:t>
            </a:r>
          </a:p>
        </p188:txBody>
      </p188:reply>
      <p188:reply id="{2214CD23-8ED5-44AC-B3FC-647483335AD3}" authorId="{69F88895-4FCB-0B12-E1E0-140BE4375AEB}" created="2022-10-12T14:43:21.085">
        <p188:txBody>
          <a:bodyPr/>
          <a:lstStyle/>
          <a:p>
            <a:r>
              <a:rPr lang="en-US"/>
              <a:t>I found the poll and added the link</a:t>
            </a:r>
          </a:p>
        </p188:txBody>
      </p188:reply>
      <p188:reply id="{1985B647-A2D8-474D-949C-9DD02BF1A7E7}" authorId="{2F905E57-6F7D-F963-72D5-744DF201E96A}" created="2022-10-12T15:20:20.501">
        <p188:txBody>
          <a:bodyPr/>
          <a:lstStyle/>
          <a:p>
            <a:r>
              <a:rPr lang="en-US"/>
              <a:t>Awesome! I think that if it is possible we can add the following question " What domain better suits your needs" and have a CONUS4 &amp; 12 option</a:t>
            </a:r>
          </a:p>
        </p188:txBody>
      </p188:reply>
      <p188:reply id="{6B7FB015-CAE0-4A2C-AC50-36DAF4F0538E}" authorId="{69F88895-4FCB-0B12-E1E0-140BE4375AEB}" created="2022-10-12T16:01:12.738">
        <p188:txBody>
          <a:bodyPr/>
          <a:lstStyle/>
          <a:p>
            <a:r>
              <a:rPr lang="en-US"/>
              <a:t>I've added the question</a:t>
            </a:r>
          </a:p>
        </p188:txBody>
      </p188:reply>
      <p188:reply id="{3976E663-4486-4A6F-BBE2-B9E0EFA88C6F}" authorId="{2F905E57-6F7D-F963-72D5-744DF201E96A}" created="2022-10-12T16:22:57.212">
        <p188:txBody>
          <a:bodyPr/>
          <a:lstStyle/>
          <a:p>
            <a:r>
              <a:rPr lang="en-US"/>
              <a:t>Great!</a:t>
            </a:r>
          </a:p>
        </p188:txBody>
      </p188:reply>
    </p188:replyLst>
    <p188:txBody>
      <a:bodyPr/>
      <a:lstStyle/>
      <a:p>
        <a:r>
          <a:rPr lang="en-US"/>
          <a:t>Can we use last year's poll?  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E8503B8-9DF2-1943-A3AC-D8AA86BD9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4120" y="8896844"/>
            <a:ext cx="404191" cy="31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91" tIns="46903" rIns="92191" bIns="46903" anchor="ctr">
            <a:spAutoFit/>
          </a:bodyPr>
          <a:lstStyle>
            <a:lvl1pPr defTabSz="928688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B951A594-76B7-A744-BBE2-901B8653AE0C}" type="slidenum">
              <a:rPr lang="en-US" altLang="en-US" sz="1400"/>
              <a:pPr algn="r"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16C4C9C-BE6B-1543-8954-F9C730193A6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6329" y="4414838"/>
            <a:ext cx="5049156" cy="418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191" tIns="46903" rIns="92191" bIns="469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F04202A-F0BE-E44D-BD1D-8C75664BA0B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9188" y="696913"/>
            <a:ext cx="4646612" cy="3486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66B3FCA3-A00F-3B42-81CD-848539902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4119" y="8896843"/>
            <a:ext cx="404192" cy="31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91" tIns="46903" rIns="92191" bIns="46903" anchor="ctr">
            <a:spAutoFit/>
          </a:bodyPr>
          <a:lstStyle>
            <a:lvl1pPr defTabSz="928688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58C134F7-74B6-FA42-B1C7-2F9DEB662D5C}" type="slidenum">
              <a:rPr lang="en-US" altLang="en-US" sz="1400"/>
              <a:pPr algn="r"/>
              <a:t>‹#›</a:t>
            </a:fld>
            <a:endParaRPr lang="en-US" alt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-107" charset="0"/>
        <a:ea typeface="ＭＳ Ｐゴシック" pitchFamily="-107" charset="-128"/>
        <a:cs typeface="ＭＳ Ｐゴシック" pitchFamily="-107" charset="-128"/>
      </a:defRPr>
    </a:lvl1pPr>
    <a:lvl2pPr marL="455613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-107" charset="0"/>
        <a:ea typeface="ＭＳ Ｐゴシック" pitchFamily="-107" charset="-128"/>
        <a:cs typeface="+mn-cs"/>
      </a:defRPr>
    </a:lvl2pPr>
    <a:lvl3pPr marL="911225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-107" charset="0"/>
        <a:ea typeface="ＭＳ Ｐゴシック" pitchFamily="-107" charset="-128"/>
        <a:cs typeface="+mn-cs"/>
      </a:defRPr>
    </a:lvl3pPr>
    <a:lvl4pPr marL="1366838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-107" charset="0"/>
        <a:ea typeface="ＭＳ Ｐゴシック" pitchFamily="-107" charset="-128"/>
        <a:cs typeface="+mn-cs"/>
      </a:defRPr>
    </a:lvl4pPr>
    <a:lvl5pPr marL="1822450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Wallgardening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6355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Speed depends on size for shared filesystems. VDIFF</a:t>
            </a:r>
          </a:p>
        </p:txBody>
      </p:sp>
    </p:spTree>
    <p:extLst>
      <p:ext uri="{BB962C8B-B14F-4D97-AF65-F5344CB8AC3E}">
        <p14:creationId xmlns:p14="http://schemas.microsoft.com/office/powerpoint/2010/main" val="1178489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A95F6170-EF6D-3748-AFAF-C2A5C0B8F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7850" y="6510338"/>
            <a:ext cx="7096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28750" y="3536950"/>
            <a:ext cx="6664325" cy="2039938"/>
          </a:xfrm>
        </p:spPr>
        <p:txBody>
          <a:bodyPr/>
          <a:lstStyle>
            <a:lvl1pPr marL="0" indent="0" algn="ctr">
              <a:spcBef>
                <a:spcPct val="0"/>
              </a:spcBef>
              <a:buFont typeface="Helvetica CY" pitchFamily="-107" charset="-52"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65188" y="2057400"/>
            <a:ext cx="7772400" cy="1143000"/>
          </a:xfrm>
        </p:spPr>
        <p:txBody>
          <a:bodyPr anchorCtr="1"/>
          <a:lstStyle>
            <a:lvl1pPr algn="ctr">
              <a:lnSpc>
                <a:spcPct val="95000"/>
              </a:lnSpc>
              <a:defRPr sz="360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32448F-56AA-F34D-B520-58EE5047CC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85611" y="5814598"/>
            <a:ext cx="4784912" cy="67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49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008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0" y="73025"/>
            <a:ext cx="2124075" cy="6315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013" y="73025"/>
            <a:ext cx="6224587" cy="6315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6238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575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150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4338" y="1358900"/>
            <a:ext cx="4079875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58900"/>
            <a:ext cx="408146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1847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81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7726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205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20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057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4211D16-2747-C843-B96B-E9359570A8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14338" y="1358900"/>
            <a:ext cx="831373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927F146-4E86-5443-A34E-D4DB1E9FA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7850" y="6510338"/>
            <a:ext cx="7096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20254BA-EB71-9F49-BFDC-B2ED25CF9E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7013" y="73025"/>
            <a:ext cx="62404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427191" name="Text Box 183">
            <a:extLst>
              <a:ext uri="{FF2B5EF4-FFF2-40B4-BE49-F238E27FC236}">
                <a16:creationId xmlns:a16="http://schemas.microsoft.com/office/drawing/2014/main" id="{67C1F28C-DCBA-C64C-80E5-4435D3D3B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7263" y="6569075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l"/>
            <a:fld id="{0F871323-C789-814F-9993-C39C4400BBAD}" type="slidenum">
              <a:rPr lang="en-US" altLang="en-US" sz="1400">
                <a:solidFill>
                  <a:schemeClr val="bg1"/>
                </a:solidFill>
              </a:rPr>
              <a:pPr algn="l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FEDA45-2B30-2046-88D6-35B1EA8E0F5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935236" y="73025"/>
            <a:ext cx="2139191" cy="3020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EAFD39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EAFD39"/>
          </a:solidFill>
          <a:latin typeface="Helvetica" pitchFamily="-107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EAFD39"/>
          </a:solidFill>
          <a:latin typeface="Helvetica" pitchFamily="-107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EAFD39"/>
          </a:solidFill>
          <a:latin typeface="Helvetica" pitchFamily="-107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EAFD39"/>
          </a:solidFill>
          <a:latin typeface="Helvetica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EAFD39"/>
          </a:solidFill>
          <a:latin typeface="Helvetica" pitchFamily="-107" charset="0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EAFD39"/>
          </a:solidFill>
          <a:latin typeface="Helvetica" pitchFamily="-107" charset="0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EAFD39"/>
          </a:solidFill>
          <a:latin typeface="Helvetica" pitchFamily="-107" charset="0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EAFD39"/>
          </a:solidFill>
          <a:latin typeface="Helvetica" pitchFamily="-107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chemeClr val="bg1"/>
        </a:buClr>
        <a:buFont typeface="Helvetica CY" pitchFamily="2" charset="0"/>
        <a:buChar char="•"/>
        <a:defRPr sz="2400">
          <a:solidFill>
            <a:schemeClr val="bg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Helvetica CY" pitchFamily="2" charset="0"/>
        <a:buChar char="–"/>
        <a:defRPr sz="2000">
          <a:solidFill>
            <a:schemeClr val="bg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Helvetica CY" pitchFamily="2" charset="0"/>
        <a:buChar char="•"/>
        <a:defRPr>
          <a:solidFill>
            <a:schemeClr val="bg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Helvetica CY" pitchFamily="2" charset="0"/>
        <a:buChar char="–"/>
        <a:defRPr sz="1600">
          <a:solidFill>
            <a:schemeClr val="bg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Helvetica CY" pitchFamily="2" charset="0"/>
        <a:buChar char="»"/>
        <a:defRPr sz="1600">
          <a:solidFill>
            <a:schemeClr val="bg1"/>
          </a:solidFill>
          <a:latin typeface="+mn-lt"/>
          <a:ea typeface="ＭＳ Ｐゴシック" pitchFamily="-107" charset="-128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Helvetica CY" pitchFamily="-107" charset="-52"/>
        <a:buChar char="»"/>
        <a:defRPr sz="1600">
          <a:solidFill>
            <a:schemeClr val="bg1"/>
          </a:solidFill>
          <a:latin typeface="+mn-lt"/>
          <a:ea typeface="ＭＳ Ｐゴシック" pitchFamily="-107" charset="-128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Helvetica CY" pitchFamily="-107" charset="-52"/>
        <a:buChar char="»"/>
        <a:defRPr sz="1600">
          <a:solidFill>
            <a:schemeClr val="bg1"/>
          </a:solidFill>
          <a:latin typeface="+mn-lt"/>
          <a:ea typeface="ＭＳ Ｐゴシック" pitchFamily="-107" charset="-128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Helvetica CY" pitchFamily="-107" charset="-52"/>
        <a:buChar char="»"/>
        <a:defRPr sz="1600">
          <a:solidFill>
            <a:schemeClr val="bg1"/>
          </a:solidFill>
          <a:latin typeface="+mn-lt"/>
          <a:ea typeface="ＭＳ Ｐゴシック" pitchFamily="-107" charset="-128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Helvetica CY" pitchFamily="-107" charset="-52"/>
        <a:buChar char="»"/>
        <a:defRPr sz="1600">
          <a:solidFill>
            <a:schemeClr val="bg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yclecloud-cmaq.readthedocs.io/en/latest/" TargetMode="External"/><Relationship Id="rId2" Type="http://schemas.microsoft.com/office/2018/10/relationships/comments" Target="../comments/modernComment_266_1641B1ED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rms.gle/gbWqHWAeNoFUeYuK6" TargetMode="External"/><Relationship Id="rId5" Type="http://schemas.openxmlformats.org/officeDocument/2006/relationships/hyperlink" Target="https://github.com/CMASCenter/modeling-in-the-cloud/wiki/Modeling-in-the-Cloud-Workgroup-Charter" TargetMode="External"/><Relationship Id="rId4" Type="http://schemas.openxmlformats.org/officeDocument/2006/relationships/hyperlink" Target="https://pcluster-cmaq.readthedocs.io/en/latest/index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registry.opendata.aws/cmas-data-warehous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8B7A0-B5E7-415E-BC5C-5BA88E0BA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727" y="1281546"/>
            <a:ext cx="8332546" cy="1384196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FFFF00"/>
                </a:solidFill>
              </a:rPr>
              <a:t>Community Multiscale Air Quality (CMAQ) Modeling and Analysis on the Cloud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A6D3D0-39D9-4FB9-921A-314BDDBA5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633" y="2551066"/>
            <a:ext cx="9146633" cy="3025388"/>
          </a:xfrm>
        </p:spPr>
        <p:txBody>
          <a:bodyPr>
            <a:normAutofit fontScale="77500" lnSpcReduction="20000"/>
          </a:bodyPr>
          <a:lstStyle/>
          <a:p>
            <a:endParaRPr lang="en-US"/>
          </a:p>
          <a:p>
            <a:endParaRPr lang="en-US" i="1"/>
          </a:p>
          <a:p>
            <a:r>
              <a:rPr lang="en-CA" sz="2850" b="0"/>
              <a:t>Elizabeth Adams</a:t>
            </a:r>
            <a:r>
              <a:rPr lang="en-CA" sz="2850" b="0" baseline="30000"/>
              <a:t>1</a:t>
            </a:r>
            <a:r>
              <a:rPr lang="en-CA" sz="2850" b="0"/>
              <a:t>, </a:t>
            </a:r>
            <a:r>
              <a:rPr lang="en-CA" sz="2850"/>
              <a:t>Christos Efstathiou</a:t>
            </a:r>
            <a:r>
              <a:rPr lang="en-CA" sz="2850" baseline="30000"/>
              <a:t>1</a:t>
            </a:r>
            <a:r>
              <a:rPr lang="en-CA" sz="2850" b="0"/>
              <a:t>, Carlie Coats</a:t>
            </a:r>
            <a:r>
              <a:rPr lang="en-CA" sz="2850" b="0" baseline="30000"/>
              <a:t>1</a:t>
            </a:r>
            <a:r>
              <a:rPr lang="en-CA" sz="2850" b="0"/>
              <a:t>, Robert Zelt</a:t>
            </a:r>
            <a:r>
              <a:rPr lang="en-CA" sz="2850" b="0" baseline="30000"/>
              <a:t>2</a:t>
            </a:r>
            <a:r>
              <a:rPr lang="en-CA" sz="2850" b="0"/>
              <a:t>, </a:t>
            </a:r>
            <a:endParaRPr lang="en-US" sz="3200" b="0"/>
          </a:p>
          <a:p>
            <a:r>
              <a:rPr lang="en-CA" sz="2850" b="0"/>
              <a:t>Mark Reed</a:t>
            </a:r>
            <a:r>
              <a:rPr lang="en-CA" sz="2850" b="0" baseline="30000"/>
              <a:t>2</a:t>
            </a:r>
            <a:r>
              <a:rPr lang="en-CA" sz="2850" b="0"/>
              <a:t>, John McGee</a:t>
            </a:r>
            <a:r>
              <a:rPr lang="en-CA" sz="2850" b="0" baseline="30000"/>
              <a:t>2</a:t>
            </a:r>
            <a:r>
              <a:rPr lang="en-CA" sz="2850" b="0"/>
              <a:t>, Saravanan Arunachalam</a:t>
            </a:r>
            <a:r>
              <a:rPr lang="en-CA" sz="2850" b="0" baseline="30000"/>
              <a:t>1</a:t>
            </a:r>
            <a:endParaRPr lang="en-CA" sz="2175" b="0" i="1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175" i="1" baseline="30000"/>
              <a:t>1</a:t>
            </a:r>
            <a:r>
              <a:rPr lang="en-US" sz="2175" i="1"/>
              <a:t>Institute for the Environment, The University of North Carolina at Chapel Hill, NC, USA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175" i="1" baseline="30000"/>
              <a:t>2</a:t>
            </a:r>
            <a:r>
              <a:rPr lang="en-US" sz="2175" i="1"/>
              <a:t>Information Technology Services, The University of North Carolina at Chapel Hill, NC, USA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175"/>
          </a:p>
          <a:p>
            <a:r>
              <a:rPr lang="en-US" sz="2175"/>
              <a:t>Presented at</a:t>
            </a:r>
          </a:p>
          <a:p>
            <a:r>
              <a:rPr lang="en-US" sz="2175"/>
              <a:t>The 21</a:t>
            </a:r>
            <a:r>
              <a:rPr lang="en-US" sz="2175" baseline="30000"/>
              <a:t>st</a:t>
            </a:r>
            <a:r>
              <a:rPr lang="en-US" sz="2175"/>
              <a:t> Annual CMAS Conference, Oct.19,  Chapel Hill, NC</a:t>
            </a: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61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CEA78-1D27-4D9E-A132-4FCE289A7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57" y="189985"/>
            <a:ext cx="8483552" cy="65752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  <a:latin typeface="+mn-lt"/>
              </a:rPr>
              <a:t>Spreading across more nodes in Azure </a:t>
            </a:r>
            <a:r>
              <a:rPr lang="en-US" err="1">
                <a:solidFill>
                  <a:srgbClr val="FFFF00"/>
                </a:solidFill>
                <a:latin typeface="+mn-lt"/>
              </a:rPr>
              <a:t>Lustre</a:t>
            </a:r>
            <a:endParaRPr lang="en-US" b="1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24A1D71-3525-78F0-8C64-B860155B5AAE}"/>
              </a:ext>
            </a:extLst>
          </p:cNvPr>
          <p:cNvSpPr txBox="1">
            <a:spLocks/>
          </p:cNvSpPr>
          <p:nvPr/>
        </p:nvSpPr>
        <p:spPr bwMode="auto">
          <a:xfrm>
            <a:off x="176717" y="4422477"/>
            <a:ext cx="9100079" cy="539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–"/>
              <a:defRPr sz="20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•"/>
              <a:defRPr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–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0" indent="0">
              <a:buFont typeface="Helvetica CY" pitchFamily="2" charset="0"/>
              <a:buNone/>
            </a:pPr>
            <a:r>
              <a:rPr lang="en-US" sz="1800" b="1" kern="0">
                <a:solidFill>
                  <a:srgbClr val="FFFF00"/>
                </a:solidFill>
                <a:ea typeface="ＭＳ Ｐゴシック"/>
                <a:cs typeface="Calibri"/>
              </a:rPr>
              <a:t>Key points: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ea typeface="ＭＳ Ｐゴシック"/>
              </a:rPr>
              <a:t>2-day Benchmark Suite showed similar scaling on a fast parallel filesystem with 96 and 64 cores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ea typeface="ＭＳ Ｐゴシック"/>
              </a:rPr>
              <a:t>96-core pinning was slightly faster up to 4 nodes</a:t>
            </a:r>
            <a:endParaRPr lang="en-US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ea typeface="ＭＳ Ｐゴシック"/>
              </a:rPr>
              <a:t>After that, 64 cores/node show better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ea typeface="ＭＳ Ｐゴシック"/>
              </a:rPr>
              <a:t>At 6 nodes, 64 core/node performs faster</a:t>
            </a:r>
          </a:p>
          <a:p>
            <a:pPr>
              <a:buFont typeface="Helvetica CY" panose="020B0604020202020204" pitchFamily="34" charset="0"/>
              <a:buChar char="•"/>
            </a:pPr>
            <a:r>
              <a:rPr lang="en-US" sz="1400">
                <a:latin typeface="+mj-lt"/>
                <a:ea typeface="ＭＳ Ｐゴシック"/>
                <a:cs typeface="Helvetica"/>
              </a:rPr>
              <a:t>CMAQ Domain decomposition works in favor of 64 cores (8x8) and there is still overhead for other simulations to be run on the parallel</a:t>
            </a:r>
            <a:endParaRPr lang="en-US" sz="1400">
              <a:ea typeface="ＭＳ Ｐゴシック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latin typeface="+mj-lt"/>
            </a:endParaRPr>
          </a:p>
          <a:p>
            <a:pPr marL="0" indent="0">
              <a:buFont typeface="Helvetica CY" pitchFamily="2" charset="0"/>
              <a:buNone/>
            </a:pPr>
            <a:endParaRPr lang="en-US" sz="1800" kern="0">
              <a:latin typeface="+mj-lt"/>
            </a:endParaRPr>
          </a:p>
          <a:p>
            <a:pPr marL="0" indent="0">
              <a:buNone/>
            </a:pPr>
            <a:endParaRPr lang="en-US" sz="1800" kern="0">
              <a:latin typeface="+mj-lt"/>
            </a:endParaRPr>
          </a:p>
          <a:p>
            <a:endParaRPr lang="en-US" sz="1800" kern="0">
              <a:latin typeface="+mj-lt"/>
            </a:endParaRPr>
          </a:p>
          <a:p>
            <a:endParaRPr lang="en-US" sz="1800" kern="0">
              <a:latin typeface="+mj-lt"/>
            </a:endParaRPr>
          </a:p>
          <a:p>
            <a:pPr>
              <a:buFont typeface="Helvetica CY" pitchFamily="2" charset="0"/>
              <a:buChar char="•"/>
            </a:pPr>
            <a:endParaRPr lang="en-US" sz="1800" kern="0"/>
          </a:p>
          <a:p>
            <a:pPr marL="0" indent="0">
              <a:buFont typeface="Helvetica CY" pitchFamily="2" charset="0"/>
              <a:buNone/>
            </a:pPr>
            <a:endParaRPr lang="en-US" sz="1600" kern="0"/>
          </a:p>
          <a:p>
            <a:pPr marL="0" indent="0">
              <a:buFont typeface="Helvetica CY" pitchFamily="2" charset="0"/>
              <a:buNone/>
            </a:pPr>
            <a:endParaRPr lang="en-US" sz="1600" kern="0"/>
          </a:p>
          <a:p>
            <a:pPr marL="0" indent="0">
              <a:buFont typeface="Helvetica CY" pitchFamily="2" charset="0"/>
              <a:buNone/>
            </a:pPr>
            <a:endParaRPr lang="en-US" sz="1600" kern="0"/>
          </a:p>
          <a:p>
            <a:pPr marL="0" indent="0">
              <a:buNone/>
            </a:pPr>
            <a:endParaRPr lang="en-US" sz="1600" kern="0"/>
          </a:p>
          <a:p>
            <a:endParaRPr lang="en-US" sz="1600" kern="0"/>
          </a:p>
          <a:p>
            <a:endParaRPr lang="en-US" sz="1800" kern="0"/>
          </a:p>
          <a:p>
            <a:endParaRPr lang="en-US" sz="1600" kern="0"/>
          </a:p>
          <a:p>
            <a:endParaRPr lang="en-US" sz="1600" kern="0"/>
          </a:p>
          <a:p>
            <a:endParaRPr lang="en-US" sz="1600" kern="0"/>
          </a:p>
          <a:p>
            <a:pPr>
              <a:buFont typeface="Helvetica CY" pitchFamily="2" charset="0"/>
              <a:buChar char="•"/>
            </a:pPr>
            <a:endParaRPr lang="en-US" sz="1600" kern="0"/>
          </a:p>
          <a:p>
            <a:pPr marL="0" indent="0">
              <a:buFont typeface="Helvetica CY" pitchFamily="2" charset="0"/>
              <a:buNone/>
            </a:pPr>
            <a:endParaRPr lang="en-US" sz="1600" kern="0"/>
          </a:p>
          <a:p>
            <a:pPr marL="0" indent="0">
              <a:buFont typeface="Helvetica CY" pitchFamily="2" charset="0"/>
              <a:buNone/>
            </a:pPr>
            <a:endParaRPr lang="en-US" sz="1600" kern="0">
              <a:cs typeface="Calibri" panose="020F0502020204030204" pitchFamily="34" charset="0"/>
            </a:endParaRPr>
          </a:p>
          <a:p>
            <a:pPr marL="457200" lvl="1" indent="0" algn="just">
              <a:lnSpc>
                <a:spcPct val="150000"/>
              </a:lnSpc>
              <a:buNone/>
            </a:pPr>
            <a:endParaRPr lang="en-US" sz="1600" kern="0">
              <a:cs typeface="Calibri" panose="020F050202020403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61F6A9E-CEF8-651C-9FAD-456B8F25DE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7356411"/>
              </p:ext>
            </p:extLst>
          </p:nvPr>
        </p:nvGraphicFramePr>
        <p:xfrm>
          <a:off x="0" y="846927"/>
          <a:ext cx="4495800" cy="3445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5C552C9-55B1-96EB-C030-86D40090BF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9024076"/>
              </p:ext>
            </p:extLst>
          </p:nvPr>
        </p:nvGraphicFramePr>
        <p:xfrm>
          <a:off x="4492625" y="847505"/>
          <a:ext cx="4651375" cy="344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0515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CEA78-1D27-4D9E-A132-4FCE289A7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57" y="189985"/>
            <a:ext cx="8483552" cy="65752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  <a:latin typeface="+mn-lt"/>
              </a:rPr>
              <a:t>Cost related considerations</a:t>
            </a:r>
            <a:endParaRPr lang="en-US" b="1">
              <a:solidFill>
                <a:srgbClr val="FFFF00"/>
              </a:solidFill>
              <a:latin typeface="+mn-lt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59FAD971-FFE7-8648-E757-21460520D5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6455200"/>
              </p:ext>
            </p:extLst>
          </p:nvPr>
        </p:nvGraphicFramePr>
        <p:xfrm>
          <a:off x="5007098" y="3992965"/>
          <a:ext cx="4031675" cy="21777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42110">
                  <a:extLst>
                    <a:ext uri="{9D8B030D-6E8A-4147-A177-3AD203B41FA5}">
                      <a16:colId xmlns:a16="http://schemas.microsoft.com/office/drawing/2014/main" val="2508110591"/>
                    </a:ext>
                  </a:extLst>
                </a:gridCol>
                <a:gridCol w="699655">
                  <a:extLst>
                    <a:ext uri="{9D8B030D-6E8A-4147-A177-3AD203B41FA5}">
                      <a16:colId xmlns:a16="http://schemas.microsoft.com/office/drawing/2014/main" val="4004572283"/>
                    </a:ext>
                  </a:extLst>
                </a:gridCol>
                <a:gridCol w="727363">
                  <a:extLst>
                    <a:ext uri="{9D8B030D-6E8A-4147-A177-3AD203B41FA5}">
                      <a16:colId xmlns:a16="http://schemas.microsoft.com/office/drawing/2014/main" val="1383744957"/>
                    </a:ext>
                  </a:extLst>
                </a:gridCol>
                <a:gridCol w="720438">
                  <a:extLst>
                    <a:ext uri="{9D8B030D-6E8A-4147-A177-3AD203B41FA5}">
                      <a16:colId xmlns:a16="http://schemas.microsoft.com/office/drawing/2014/main" val="3279293240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val="1647642708"/>
                    </a:ext>
                  </a:extLst>
                </a:gridCol>
              </a:tblGrid>
              <a:tr h="589139">
                <a:tc>
                  <a:txBody>
                    <a:bodyPr/>
                    <a:lstStyle/>
                    <a:p>
                      <a:r>
                        <a:rPr lang="en-US" sz="900" b="1" cap="all" spc="60">
                          <a:solidFill>
                            <a:schemeClr val="tx1"/>
                          </a:solidFill>
                        </a:rPr>
                        <a:t>Compute Node</a:t>
                      </a:r>
                    </a:p>
                  </a:txBody>
                  <a:tcPr marL="95476" marR="95476" marT="95476" marB="954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cap="all" spc="60">
                          <a:solidFill>
                            <a:schemeClr val="tx1"/>
                          </a:solidFill>
                        </a:rPr>
                        <a:t>Cores</a:t>
                      </a:r>
                    </a:p>
                  </a:txBody>
                  <a:tcPr marL="95476" marR="95476" marT="95476" marB="954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cap="all" spc="60">
                          <a:solidFill>
                            <a:schemeClr val="tx1"/>
                          </a:solidFill>
                        </a:rPr>
                        <a:t>Nodes</a:t>
                      </a:r>
                    </a:p>
                  </a:txBody>
                  <a:tcPr marL="95476" marR="95476" marT="95476" marB="954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cap="all" spc="60">
                          <a:solidFill>
                            <a:schemeClr val="tx1"/>
                          </a:solidFill>
                        </a:rPr>
                        <a:t>Annual  Cost</a:t>
                      </a:r>
                    </a:p>
                  </a:txBody>
                  <a:tcPr marL="95476" marR="95476" marT="95476" marB="954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cap="all" spc="60">
                          <a:solidFill>
                            <a:schemeClr val="tx1"/>
                          </a:solidFill>
                        </a:rPr>
                        <a:t>Days to Complete Annual</a:t>
                      </a:r>
                    </a:p>
                  </a:txBody>
                  <a:tcPr marL="95476" marR="95476" marT="95476" marB="95476" anchor="ctr"/>
                </a:tc>
                <a:extLst>
                  <a:ext uri="{0D108BD9-81ED-4DB2-BD59-A6C34878D82A}">
                    <a16:rowId xmlns:a16="http://schemas.microsoft.com/office/drawing/2014/main" val="814626045"/>
                  </a:ext>
                </a:extLst>
              </a:tr>
              <a:tr h="393837">
                <a:tc>
                  <a:txBody>
                    <a:bodyPr/>
                    <a:lstStyle/>
                    <a:p>
                      <a:pPr algn="ctr"/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Hpc6a.48xlarge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US" sz="900" b="0" i="0" u="none" strike="noStrike" cap="none" spc="0" noProof="0">
                          <a:solidFill>
                            <a:schemeClr val="tx1"/>
                          </a:solidFill>
                          <a:latin typeface="Helvetica"/>
                        </a:rPr>
                        <a:t>(AWS)</a:t>
                      </a:r>
                      <a:endParaRPr lang="en-US"/>
                    </a:p>
                  </a:txBody>
                  <a:tcPr marL="47501" marR="47501" marT="47501" marB="636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96</a:t>
                      </a:r>
                    </a:p>
                  </a:txBody>
                  <a:tcPr marL="47501" marR="47501" marT="47501" marB="636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7501" marR="47501" marT="47501" marB="636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$734</a:t>
                      </a:r>
                    </a:p>
                  </a:txBody>
                  <a:tcPr marL="47501" marR="47501" marT="47501" marB="636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10.6</a:t>
                      </a:r>
                    </a:p>
                  </a:txBody>
                  <a:tcPr marL="47501" marR="47501" marT="47501" marB="63650" anchor="ctr"/>
                </a:tc>
                <a:extLst>
                  <a:ext uri="{0D108BD9-81ED-4DB2-BD59-A6C34878D82A}">
                    <a16:rowId xmlns:a16="http://schemas.microsoft.com/office/drawing/2014/main" val="2348162229"/>
                  </a:ext>
                </a:extLst>
              </a:tr>
              <a:tr h="393837">
                <a:tc>
                  <a:txBody>
                    <a:bodyPr/>
                    <a:lstStyle/>
                    <a:p>
                      <a:pPr algn="ctr"/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Hpc6a.48xlarge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900" b="0" i="0" u="none" strike="noStrike" cap="none" spc="0" noProof="0">
                          <a:solidFill>
                            <a:schemeClr val="tx1"/>
                          </a:solidFill>
                          <a:latin typeface="Helvetica"/>
                        </a:rPr>
                        <a:t>(AWS)</a:t>
                      </a:r>
                      <a:endParaRPr lang="en-US"/>
                    </a:p>
                  </a:txBody>
                  <a:tcPr marL="10091" marR="10091" marT="47501" marB="636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192</a:t>
                      </a:r>
                    </a:p>
                  </a:txBody>
                  <a:tcPr marL="10091" marR="10091" marT="47501" marB="636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0091" marR="10091" marT="47501" marB="636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$883</a:t>
                      </a:r>
                    </a:p>
                  </a:txBody>
                  <a:tcPr marL="10091" marR="10091" marT="47501" marB="636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6.37</a:t>
                      </a:r>
                    </a:p>
                  </a:txBody>
                  <a:tcPr marL="10091" marR="10091" marT="47501" marB="63650" anchor="ctr"/>
                </a:tc>
                <a:extLst>
                  <a:ext uri="{0D108BD9-81ED-4DB2-BD59-A6C34878D82A}">
                    <a16:rowId xmlns:a16="http://schemas.microsoft.com/office/drawing/2014/main" val="2711287472"/>
                  </a:ext>
                </a:extLst>
              </a:tr>
              <a:tr h="393837">
                <a:tc>
                  <a:txBody>
                    <a:bodyPr/>
                    <a:lstStyle/>
                    <a:p>
                      <a:pPr algn="ctr"/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HBv3-120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900" b="0" i="0" u="none" strike="noStrike" cap="none" spc="0" noProof="0">
                          <a:solidFill>
                            <a:schemeClr val="tx1"/>
                          </a:solidFill>
                          <a:latin typeface="Helvetica"/>
                        </a:rPr>
                        <a:t>(AWS)</a:t>
                      </a:r>
                      <a:endParaRPr lang="en-US"/>
                    </a:p>
                  </a:txBody>
                  <a:tcPr marL="35117" marR="13586" marT="64239" marB="67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96</a:t>
                      </a:r>
                    </a:p>
                  </a:txBody>
                  <a:tcPr marL="35117" marR="13586" marT="64239" marB="67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35117" marR="13586" marT="64239" marB="67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$952.9</a:t>
                      </a:r>
                    </a:p>
                  </a:txBody>
                  <a:tcPr marL="35117" marR="13586" marT="64239" marB="67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11.03</a:t>
                      </a:r>
                    </a:p>
                  </a:txBody>
                  <a:tcPr marL="35117" marR="13586" marT="64239" marB="6793" anchor="ctr"/>
                </a:tc>
                <a:extLst>
                  <a:ext uri="{0D108BD9-81ED-4DB2-BD59-A6C34878D82A}">
                    <a16:rowId xmlns:a16="http://schemas.microsoft.com/office/drawing/2014/main" val="3697880796"/>
                  </a:ext>
                </a:extLst>
              </a:tr>
              <a:tr h="393837">
                <a:tc>
                  <a:txBody>
                    <a:bodyPr/>
                    <a:lstStyle/>
                    <a:p>
                      <a:pPr algn="ctr"/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HBv3-120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900" b="0" i="0" u="none" strike="noStrike" cap="none" spc="0" noProof="0">
                          <a:solidFill>
                            <a:schemeClr val="tx1"/>
                          </a:solidFill>
                          <a:latin typeface="Helvetica"/>
                        </a:rPr>
                        <a:t>(AWS)</a:t>
                      </a:r>
                      <a:endParaRPr lang="en-US" sz="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0" marR="13586" marT="64239" marB="67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192</a:t>
                      </a:r>
                    </a:p>
                  </a:txBody>
                  <a:tcPr marL="0" marR="13586" marT="64239" marB="67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13586" marT="64239" marB="67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$1033.3</a:t>
                      </a:r>
                    </a:p>
                  </a:txBody>
                  <a:tcPr marL="0" marR="13586" marT="64239" marB="67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4.87</a:t>
                      </a:r>
                    </a:p>
                  </a:txBody>
                  <a:tcPr marL="0" marR="13586" marT="64239" marB="6793" anchor="ctr"/>
                </a:tc>
                <a:extLst>
                  <a:ext uri="{0D108BD9-81ED-4DB2-BD59-A6C34878D82A}">
                    <a16:rowId xmlns:a16="http://schemas.microsoft.com/office/drawing/2014/main" val="3598970317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CC6F4-3619-5EC7-9EB7-26B4C650389A}"/>
              </a:ext>
            </a:extLst>
          </p:cNvPr>
          <p:cNvSpPr txBox="1">
            <a:spLocks/>
          </p:cNvSpPr>
          <p:nvPr/>
        </p:nvSpPr>
        <p:spPr bwMode="auto">
          <a:xfrm>
            <a:off x="327939" y="1053913"/>
            <a:ext cx="8541741" cy="284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–"/>
              <a:defRPr sz="20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•"/>
              <a:defRPr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–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9pPr>
          </a:lstStyle>
          <a:p>
            <a:r>
              <a:rPr lang="en-US" sz="1600" kern="0">
                <a:ea typeface="ＭＳ Ｐゴシック"/>
              </a:rPr>
              <a:t>HPC clusters on the cloud require additional resources that come with additional cost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kern="0">
                <a:ea typeface="ＭＳ Ｐゴシック"/>
              </a:rPr>
              <a:t>CSPs have limits set up by default to avoid various issues </a:t>
            </a:r>
            <a:endParaRPr lang="en-US" sz="1600" kern="0">
              <a:cs typeface="Helvetica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kern="0">
                <a:ea typeface="ＭＳ Ｐゴシック"/>
              </a:rPr>
              <a:t>Users can setup warnings in their accounts to be in control</a:t>
            </a:r>
            <a:endParaRPr lang="en-US" sz="1600" kern="0">
              <a:ea typeface="ＭＳ Ｐゴシック"/>
              <a:cs typeface="Helvetica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kern="0">
                <a:ea typeface="ＭＳ Ｐゴシック"/>
              </a:rPr>
              <a:t>Users can profile the costs of a cluster in a test-phase to help project the long-term costs</a:t>
            </a:r>
            <a:endParaRPr lang="en-US" sz="1600" kern="0">
              <a:cs typeface="Helvetica"/>
            </a:endParaRPr>
          </a:p>
          <a:p>
            <a:r>
              <a:rPr lang="en-US" sz="1600" kern="0">
                <a:ea typeface="ＭＳ Ｐゴシック"/>
              </a:rPr>
              <a:t>Compute VM fees charged only on demand </a:t>
            </a:r>
            <a:endParaRPr lang="en-US" sz="1600" kern="0"/>
          </a:p>
          <a:p>
            <a:r>
              <a:rPr lang="en-US" sz="1600" kern="0">
                <a:ea typeface="ＭＳ Ｐゴシック"/>
              </a:rPr>
              <a:t>Parallel filesystems can be configured to provision at the SLURM level on demand, keeping the storage cost low (</a:t>
            </a:r>
            <a:r>
              <a:rPr lang="en-US" sz="1600" kern="0" err="1">
                <a:ea typeface="ＭＳ Ｐゴシック"/>
              </a:rPr>
              <a:t>lustre</a:t>
            </a:r>
            <a:r>
              <a:rPr lang="en-US" sz="1600" kern="0">
                <a:ea typeface="ＭＳ Ｐゴシック"/>
              </a:rPr>
              <a:t>/</a:t>
            </a:r>
            <a:r>
              <a:rPr lang="en-US" sz="1600" kern="0" err="1">
                <a:ea typeface="ＭＳ Ｐゴシック"/>
              </a:rPr>
              <a:t>BeeOND</a:t>
            </a:r>
            <a:r>
              <a:rPr lang="en-US" sz="1600" kern="0">
                <a:ea typeface="ＭＳ Ｐゴシック"/>
              </a:rPr>
              <a:t>)</a:t>
            </a:r>
          </a:p>
          <a:p>
            <a:r>
              <a:rPr lang="en-US" sz="1600" kern="0">
                <a:ea typeface="ＭＳ Ｐゴシック"/>
              </a:rPr>
              <a:t>Long-term storage strategy is necessary </a:t>
            </a:r>
            <a:endParaRPr lang="en-US" sz="1600" kern="0"/>
          </a:p>
          <a:p>
            <a:endParaRPr lang="en-US" sz="1600" kern="0"/>
          </a:p>
          <a:p>
            <a:pPr marL="457200" lvl="1" indent="0" algn="just">
              <a:lnSpc>
                <a:spcPct val="150000"/>
              </a:lnSpc>
              <a:buNone/>
            </a:pPr>
            <a:endParaRPr lang="en-US" sz="1600" kern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9F749B5-1DFB-CEE1-6624-EB163BA812B5}"/>
              </a:ext>
            </a:extLst>
          </p:cNvPr>
          <p:cNvSpPr txBox="1">
            <a:spLocks/>
          </p:cNvSpPr>
          <p:nvPr/>
        </p:nvSpPr>
        <p:spPr bwMode="auto">
          <a:xfrm>
            <a:off x="327939" y="4320114"/>
            <a:ext cx="4367593" cy="241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–"/>
              <a:defRPr sz="20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•"/>
              <a:defRPr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–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0" indent="0">
              <a:buFont typeface="Helvetica CY" pitchFamily="2" charset="0"/>
              <a:buNone/>
            </a:pPr>
            <a:r>
              <a:rPr lang="en-US" sz="1600" b="1" kern="0">
                <a:solidFill>
                  <a:srgbClr val="FFFF00"/>
                </a:solidFill>
                <a:cs typeface="Calibri" panose="020F0502020204030204" pitchFamily="34" charset="0"/>
              </a:rPr>
              <a:t>Compute VM cost of Annual CONUS (extrapolated from 2-day run) </a:t>
            </a:r>
          </a:p>
          <a:p>
            <a:r>
              <a:rPr lang="en-US" sz="1600" kern="0"/>
              <a:t>Isolating the compute VM costs, system cost/performance is similar</a:t>
            </a:r>
          </a:p>
          <a:p>
            <a:r>
              <a:rPr lang="en-US" sz="1600" kern="0"/>
              <a:t>Single VM can be a cost-effective solution for some users/domains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lang="en-US" sz="1600" kern="0"/>
          </a:p>
          <a:p>
            <a:pPr marL="457200" lvl="1" indent="0" algn="just">
              <a:lnSpc>
                <a:spcPct val="150000"/>
              </a:lnSpc>
              <a:buFont typeface="Helvetica CY" pitchFamily="2" charset="0"/>
              <a:buNone/>
            </a:pPr>
            <a:endParaRPr lang="en-US" sz="1600" kern="0"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781229-1C56-CE18-F64B-AE2AF287639E}"/>
              </a:ext>
            </a:extLst>
          </p:cNvPr>
          <p:cNvSpPr txBox="1"/>
          <p:nvPr/>
        </p:nvSpPr>
        <p:spPr>
          <a:xfrm>
            <a:off x="7266484" y="6173204"/>
            <a:ext cx="2651968" cy="2550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>
                <a:latin typeface="Helvetica"/>
                <a:ea typeface="ＭＳ Ｐゴシック"/>
                <a:cs typeface="Helvetica"/>
              </a:rPr>
              <a:t>*Storage costs not included</a:t>
            </a:r>
            <a:endParaRPr lang="en-US" sz="100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67048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CEA78-1D27-4D9E-A132-4FCE289A7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57" y="189985"/>
            <a:ext cx="7886700" cy="65752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  <a:latin typeface="+mn-lt"/>
              </a:rPr>
              <a:t>Tutorials for different CSPs and end-users</a:t>
            </a:r>
            <a:endParaRPr lang="en-US" b="1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D7AB4-2EAD-46EF-96D9-81F1CD88C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976" y="847505"/>
            <a:ext cx="8886606" cy="58205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>
                <a:solidFill>
                  <a:srgbClr val="FFFF00"/>
                </a:solidFill>
                <a:ea typeface="ＭＳ Ｐゴシック"/>
                <a:cs typeface="Calibri"/>
              </a:rPr>
              <a:t>Online guides, tutorials, background info, solutions, performance and cost analysis, </a:t>
            </a:r>
            <a:r>
              <a:rPr lang="en-US" sz="1600" b="1" err="1">
                <a:solidFill>
                  <a:srgbClr val="FFFF00"/>
                </a:solidFill>
                <a:ea typeface="ＭＳ Ｐゴシック"/>
                <a:cs typeface="Calibri"/>
              </a:rPr>
              <a:t>etc</a:t>
            </a:r>
            <a:r>
              <a:rPr lang="en-US" sz="1600" b="1">
                <a:solidFill>
                  <a:srgbClr val="FFFF00"/>
                </a:solidFill>
                <a:ea typeface="ＭＳ Ｐゴシック"/>
                <a:cs typeface="Calibri"/>
              </a:rPr>
              <a:t>:</a:t>
            </a:r>
            <a:endParaRPr lang="en-US" sz="1600">
              <a:ea typeface="ＭＳ Ｐゴシック"/>
              <a:cs typeface="Calibri"/>
            </a:endParaRPr>
          </a:p>
          <a:p>
            <a:r>
              <a:rPr lang="en-US" sz="1600">
                <a:ea typeface="ＭＳ Ｐゴシック"/>
              </a:rPr>
              <a:t>Microsoft’s Azure: </a:t>
            </a:r>
            <a:endParaRPr lang="en-US" sz="1600"/>
          </a:p>
          <a:p>
            <a:pPr marL="0" indent="0">
              <a:buNone/>
            </a:pPr>
            <a:r>
              <a:rPr lang="en-US" sz="1600">
                <a:ea typeface="ＭＳ Ｐゴシック"/>
                <a:hlinkClick r:id="rId3"/>
              </a:rPr>
              <a:t>https://cyclecloud-cmaq.readthedocs.io/en/latest/</a:t>
            </a:r>
            <a:endParaRPr lang="en-US" sz="1600">
              <a:ea typeface="ＭＳ Ｐゴシック"/>
            </a:endParaRPr>
          </a:p>
          <a:p>
            <a:r>
              <a:rPr lang="en-US" sz="1600">
                <a:ea typeface="ＭＳ Ｐゴシック"/>
              </a:rPr>
              <a:t>Amazon’s AWS:</a:t>
            </a:r>
          </a:p>
          <a:p>
            <a:pPr marL="0" indent="0">
              <a:buNone/>
            </a:pPr>
            <a:r>
              <a:rPr lang="en-US" sz="1600">
                <a:ea typeface="ＭＳ Ｐゴシック"/>
                <a:hlinkClick r:id="rId4"/>
              </a:rPr>
              <a:t>https://pcluster-cmaq.readthedocs.io/en/latest/index.html</a:t>
            </a:r>
            <a:endParaRPr lang="en-US" sz="1600">
              <a:ea typeface="ＭＳ Ｐゴシック"/>
            </a:endParaRPr>
          </a:p>
          <a:p>
            <a:pPr marL="0" indent="0">
              <a:buNone/>
            </a:pPr>
            <a:endParaRPr lang="en-US" sz="1600" b="1">
              <a:solidFill>
                <a:srgbClr val="FFFF00"/>
              </a:solidFill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b="1">
                <a:solidFill>
                  <a:srgbClr val="FFFF00"/>
                </a:solidFill>
                <a:ea typeface="ＭＳ Ｐゴシック"/>
                <a:cs typeface="Calibri"/>
              </a:rPr>
              <a:t>Target end-users (not mutually exclusive):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>
                <a:ea typeface="ＭＳ Ｐゴシック"/>
              </a:rPr>
              <a:t>Novice users, early-stage model testing, data analysis/QA tasks, episode research, developers</a:t>
            </a:r>
            <a:endParaRPr lang="en-US" sz="1600">
              <a:ea typeface="ＭＳ Ｐゴシック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>
                <a:ea typeface="ＭＳ Ｐゴシック"/>
              </a:rPr>
              <a:t>Advanced users, that need to fully harness the HPC potential of CMAQ through annual/high resolution simulations, operational use</a:t>
            </a:r>
          </a:p>
          <a:p>
            <a:pPr marL="0" indent="0">
              <a:buNone/>
            </a:pPr>
            <a:r>
              <a:rPr lang="en-US" sz="1600" b="1">
                <a:solidFill>
                  <a:srgbClr val="FFFF00"/>
                </a:solidFill>
                <a:ea typeface="ＭＳ Ｐゴシック"/>
                <a:cs typeface="Calibri"/>
              </a:rPr>
              <a:t>Join our Cloud Computing Workgroup:</a:t>
            </a:r>
          </a:p>
          <a:p>
            <a:pPr marL="457200" lvl="1" indent="0">
              <a:buNone/>
            </a:pPr>
            <a:r>
              <a:rPr lang="en-US" sz="1600">
                <a:ea typeface="ＭＳ Ｐゴシック"/>
                <a:cs typeface="Helvetica"/>
                <a:hlinkClick r:id="rId5"/>
              </a:rPr>
              <a:t>https://github.com/CMASCenter/modeling-in-the-cloud/wiki/Modeling-in-the-Cloud-Workgroup-Charter</a:t>
            </a:r>
            <a:endParaRPr lang="en-US" sz="1600">
              <a:ea typeface="ＭＳ Ｐゴシック"/>
              <a:cs typeface="+mn-lt"/>
            </a:endParaRPr>
          </a:p>
          <a:p>
            <a:pPr marL="0" indent="0" algn="just">
              <a:buNone/>
            </a:pPr>
            <a:r>
              <a:rPr lang="en-US" sz="1600">
                <a:ea typeface="ＭＳ Ｐゴシック"/>
                <a:cs typeface="Calibri"/>
              </a:rPr>
              <a:t>More to come – answer our poll: </a:t>
            </a:r>
          </a:p>
          <a:p>
            <a:pPr marL="0" indent="0" algn="just">
              <a:buNone/>
            </a:pPr>
            <a:r>
              <a:rPr lang="en-US" sz="1600">
                <a:ea typeface="+mn-lt"/>
                <a:cs typeface="+mn-lt"/>
                <a:hlinkClick r:id="rId6"/>
              </a:rPr>
              <a:t>https://forms.gle/gbWqHWAeNoFUeYuK6</a:t>
            </a:r>
            <a:endParaRPr lang="en-US"/>
          </a:p>
          <a:p>
            <a:pPr marL="0" indent="0" algn="just">
              <a:buNone/>
            </a:pPr>
            <a:endParaRPr lang="en-US" sz="1600"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sz="1600">
              <a:cs typeface="Calibri" panose="020F0502020204030204" pitchFamily="34" charset="0"/>
            </a:endParaRPr>
          </a:p>
          <a:p>
            <a:pPr marL="457200" lvl="1" indent="0" algn="just">
              <a:lnSpc>
                <a:spcPct val="150000"/>
              </a:lnSpc>
              <a:buNone/>
            </a:pPr>
            <a:endParaRPr lang="en-US" sz="160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0414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FBEB8-E806-FD4E-A786-77B11DDF7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FF00"/>
                </a:solidFill>
                <a:latin typeface="+mn-lt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D0EA6-C3CD-5440-93A5-280EBF407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1" y="860137"/>
            <a:ext cx="8991599" cy="5603008"/>
          </a:xfrm>
        </p:spPr>
        <p:txBody>
          <a:bodyPr>
            <a:normAutofit fontScale="70000" lnSpcReduction="20000"/>
          </a:bodyPr>
          <a:lstStyle/>
          <a:p>
            <a:r>
              <a:rPr lang="en-US">
                <a:ea typeface="ＭＳ Ｐゴシック"/>
              </a:rPr>
              <a:t>Users have several options to choose from depending on their needs and choice of CSP</a:t>
            </a:r>
          </a:p>
          <a:p>
            <a:r>
              <a:rPr lang="en-US">
                <a:ea typeface="ＭＳ Ｐゴシック"/>
              </a:rPr>
              <a:t>Single VM can be viewed as an early-stage testing setup, research and visualization platform with overhead for even more demanding domains</a:t>
            </a:r>
          </a:p>
          <a:p>
            <a:r>
              <a:rPr lang="en-US">
                <a:ea typeface="ＭＳ Ｐゴシック"/>
              </a:rPr>
              <a:t>HPC Clusters are faster and more costly – larger, finer resolution domains and more intensive operational deployments can benefit </a:t>
            </a:r>
            <a:endParaRPr lang="en-US"/>
          </a:p>
          <a:p>
            <a:r>
              <a:rPr lang="en-US">
                <a:ea typeface="ＭＳ Ｐゴシック"/>
              </a:rPr>
              <a:t>System specific optimization like pinning is essential to get the best performance</a:t>
            </a:r>
          </a:p>
          <a:p>
            <a:r>
              <a:rPr lang="en-US">
                <a:ea typeface="ＭＳ Ｐゴシック"/>
              </a:rPr>
              <a:t>It is not just about #cores: spreading jobs across more node can result in better scaling in advanced filesystems such as Lustre</a:t>
            </a:r>
          </a:p>
          <a:p>
            <a:r>
              <a:rPr lang="en-US">
                <a:ea typeface="ＭＳ Ｐゴシック"/>
              </a:rPr>
              <a:t>Code modifications to address latency related crashes on slow filesystems</a:t>
            </a:r>
          </a:p>
          <a:p>
            <a:r>
              <a:rPr lang="en-US">
                <a:ea typeface="ＭＳ Ｐゴシック"/>
              </a:rPr>
              <a:t>Significant knowledge gained in being able to run CMAQ on the cloud on popular cloud-based HPC systems that will benefit CMAS community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z="3200" b="1">
                <a:solidFill>
                  <a:srgbClr val="FFFF00"/>
                </a:solidFill>
                <a:ea typeface="ＭＳ Ｐゴシック"/>
              </a:rPr>
              <a:t>Next Steps</a:t>
            </a:r>
          </a:p>
          <a:p>
            <a:pPr lvl="1">
              <a:lnSpc>
                <a:spcPct val="120000"/>
              </a:lnSpc>
            </a:pPr>
            <a:endParaRPr lang="en-US"/>
          </a:p>
          <a:p>
            <a:pPr lvl="1">
              <a:lnSpc>
                <a:spcPct val="120000"/>
              </a:lnSpc>
            </a:pPr>
            <a:r>
              <a:rPr lang="en-US">
                <a:ea typeface="ＭＳ Ｐゴシック"/>
              </a:rPr>
              <a:t>Update tutorials for CMAQ 5.4</a:t>
            </a:r>
            <a:endParaRPr lang="en-US">
              <a:ea typeface="ＭＳ Ｐゴシック"/>
              <a:cs typeface="Helvetica"/>
            </a:endParaRPr>
          </a:p>
          <a:p>
            <a:pPr lvl="1">
              <a:lnSpc>
                <a:spcPct val="120000"/>
              </a:lnSpc>
            </a:pPr>
            <a:r>
              <a:rPr lang="en-US">
                <a:ea typeface="ＭＳ Ｐゴシック"/>
              </a:rPr>
              <a:t>Package images that include the model, QA, and R analysis and visualization tools</a:t>
            </a:r>
            <a:endParaRPr lang="en-US">
              <a:ea typeface="ＭＳ Ｐゴシック"/>
              <a:cs typeface="Helvetica"/>
            </a:endParaRPr>
          </a:p>
          <a:p>
            <a:pPr lvl="1">
              <a:lnSpc>
                <a:spcPct val="120000"/>
              </a:lnSpc>
            </a:pPr>
            <a:r>
              <a:rPr lang="en-US">
                <a:ea typeface="ＭＳ Ｐゴシック"/>
              </a:rPr>
              <a:t>Parallel I/O API implementation (and possibly builds with different </a:t>
            </a:r>
            <a:r>
              <a:rPr lang="en-US" err="1">
                <a:ea typeface="ＭＳ Ｐゴシック"/>
              </a:rPr>
              <a:t>netcdf</a:t>
            </a:r>
            <a:r>
              <a:rPr lang="en-US">
                <a:ea typeface="ＭＳ Ｐゴシック"/>
              </a:rPr>
              <a:t> formats)</a:t>
            </a:r>
            <a:endParaRPr lang="en-US">
              <a:ea typeface="ＭＳ Ｐゴシック"/>
              <a:cs typeface="Helvetica"/>
            </a:endParaRPr>
          </a:p>
          <a:p>
            <a:pPr lvl="1">
              <a:lnSpc>
                <a:spcPct val="120000"/>
              </a:lnSpc>
            </a:pPr>
            <a:r>
              <a:rPr lang="en-US">
                <a:ea typeface="ＭＳ Ｐゴシック"/>
              </a:rPr>
              <a:t>Better performance metrics (Grafana – CMAQ </a:t>
            </a:r>
            <a:r>
              <a:rPr lang="en-US" err="1">
                <a:ea typeface="ＭＳ Ｐゴシック"/>
              </a:rPr>
              <a:t>runscript</a:t>
            </a:r>
            <a:r>
              <a:rPr lang="en-US">
                <a:ea typeface="ＭＳ Ｐゴシック"/>
              </a:rPr>
              <a:t> analysis – file system tuning)</a:t>
            </a:r>
            <a:endParaRPr lang="en-US">
              <a:ea typeface="ＭＳ Ｐゴシック"/>
              <a:cs typeface="Helvetica"/>
            </a:endParaRPr>
          </a:p>
          <a:p>
            <a:pPr lvl="1">
              <a:lnSpc>
                <a:spcPct val="120000"/>
              </a:lnSpc>
            </a:pPr>
            <a:r>
              <a:rPr lang="en-US">
                <a:ea typeface="ＭＳ Ｐゴシック"/>
              </a:rPr>
              <a:t>Other parallel file systems developed for HPC (</a:t>
            </a:r>
            <a:r>
              <a:rPr lang="en-US" err="1">
                <a:ea typeface="ＭＳ Ｐゴシック"/>
              </a:rPr>
              <a:t>BeeGFS</a:t>
            </a:r>
            <a:r>
              <a:rPr lang="en-US">
                <a:ea typeface="ＭＳ Ｐゴシック"/>
              </a:rPr>
              <a:t>) </a:t>
            </a:r>
            <a:endParaRPr lang="en-US">
              <a:cs typeface="Helvetica"/>
            </a:endParaRPr>
          </a:p>
          <a:p>
            <a:pPr lvl="1">
              <a:lnSpc>
                <a:spcPct val="120000"/>
              </a:lnSpc>
            </a:pPr>
            <a:r>
              <a:rPr lang="en-US">
                <a:ea typeface="ＭＳ Ｐゴシック"/>
              </a:rPr>
              <a:t>Test scaling with more computationally demanding domains (i.e. 4x4 km)</a:t>
            </a:r>
            <a:endParaRPr lang="en-US">
              <a:ea typeface="ＭＳ Ｐゴシック"/>
              <a:cs typeface="Helvetica"/>
            </a:endParaRPr>
          </a:p>
          <a:p>
            <a:pPr marL="457200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03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065A9-A0E9-44BA-868C-416214C13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FF00"/>
                </a:solidFill>
              </a:rPr>
              <a:t>Acknowledgments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7087B9-8450-1F93-18FB-4B80F4CBBCFD}"/>
              </a:ext>
            </a:extLst>
          </p:cNvPr>
          <p:cNvSpPr txBox="1">
            <a:spLocks/>
          </p:cNvSpPr>
          <p:nvPr/>
        </p:nvSpPr>
        <p:spPr bwMode="auto">
          <a:xfrm>
            <a:off x="104633" y="712232"/>
            <a:ext cx="8911988" cy="590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–"/>
              <a:defRPr sz="20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•"/>
              <a:defRPr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–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9pPr>
          </a:lstStyle>
          <a:p>
            <a:r>
              <a:rPr lang="en-US" sz="1600" kern="0">
                <a:ea typeface="ＭＳ Ｐゴシック"/>
              </a:rPr>
              <a:t>The U.S. EPA, through its Office of Research and Development, partially funded and collaborated in the research described here under Contract EP-W-16-014 to the Institute for the Environment at the University of North Carolina at Chapel Hill.</a:t>
            </a:r>
          </a:p>
          <a:p>
            <a:r>
              <a:rPr lang="en-US" sz="1600" kern="0">
                <a:ea typeface="ＭＳ Ｐゴシック"/>
              </a:rPr>
              <a:t>We thank the Microsoft team for their help with running and optimizing in their systems: </a:t>
            </a:r>
            <a:endParaRPr lang="en-US" sz="1600" kern="0"/>
          </a:p>
          <a:p>
            <a:pPr lvl="1"/>
            <a:r>
              <a:rPr lang="en-US" sz="1600" kern="0">
                <a:ea typeface="ＭＳ Ｐゴシック"/>
              </a:rPr>
              <a:t>Steve Roach</a:t>
            </a:r>
            <a:endParaRPr lang="en-US" sz="1600" kern="0">
              <a:ea typeface="ＭＳ Ｐゴシック"/>
              <a:cs typeface="Helvetica"/>
            </a:endParaRPr>
          </a:p>
          <a:p>
            <a:pPr lvl="1"/>
            <a:r>
              <a:rPr lang="en-US" sz="1600" kern="0" err="1">
                <a:ea typeface="ＭＳ Ｐゴシック"/>
                <a:cs typeface="Helvetica"/>
              </a:rPr>
              <a:t>Rafa</a:t>
            </a:r>
            <a:r>
              <a:rPr lang="en-US" sz="1600" kern="0">
                <a:ea typeface="ＭＳ Ｐゴシック"/>
                <a:cs typeface="Helvetica"/>
              </a:rPr>
              <a:t> Salas</a:t>
            </a:r>
            <a:endParaRPr lang="en-US" sz="1600" kern="0">
              <a:ea typeface="ＭＳ Ｐゴシック"/>
            </a:endParaRPr>
          </a:p>
          <a:p>
            <a:pPr lvl="1"/>
            <a:r>
              <a:rPr lang="en-US" sz="1600" kern="0">
                <a:ea typeface="+mn-lt"/>
                <a:cs typeface="+mn-lt"/>
              </a:rPr>
              <a:t>Roy Varghese</a:t>
            </a:r>
            <a:endParaRPr lang="en-US" sz="1600" kern="0">
              <a:ea typeface="ＭＳ Ｐゴシック"/>
              <a:cs typeface="+mn-lt"/>
            </a:endParaRPr>
          </a:p>
          <a:p>
            <a:pPr lvl="1"/>
            <a:r>
              <a:rPr lang="en-US" sz="1600" kern="0">
                <a:ea typeface="+mn-lt"/>
                <a:cs typeface="+mn-lt"/>
              </a:rPr>
              <a:t>Brian Lepore (</a:t>
            </a:r>
            <a:r>
              <a:rPr lang="en-US" sz="1600" kern="0" err="1">
                <a:ea typeface="+mn-lt"/>
                <a:cs typeface="+mn-lt"/>
              </a:rPr>
              <a:t>Lustre</a:t>
            </a:r>
            <a:r>
              <a:rPr lang="en-US" sz="1600" kern="0">
                <a:ea typeface="+mn-lt"/>
                <a:cs typeface="+mn-lt"/>
              </a:rPr>
              <a:t> service preview)</a:t>
            </a:r>
            <a:endParaRPr lang="en-US" sz="1600" kern="0">
              <a:ea typeface="ＭＳ Ｐゴシック"/>
              <a:cs typeface="Helvetica"/>
            </a:endParaRPr>
          </a:p>
          <a:p>
            <a:r>
              <a:rPr lang="en-US" sz="1600" kern="0">
                <a:ea typeface="ＭＳ Ｐゴシック"/>
              </a:rPr>
              <a:t>We thank the following AWS team for their help with running and optimizing in their systems:</a:t>
            </a:r>
          </a:p>
          <a:p>
            <a:pPr lvl="1"/>
            <a:r>
              <a:rPr lang="en-US" sz="1600" kern="0">
                <a:ea typeface="ＭＳ Ｐゴシック"/>
              </a:rPr>
              <a:t>Timothy Brown</a:t>
            </a:r>
            <a:endParaRPr lang="en-US" sz="1600" kern="0">
              <a:ea typeface="ＭＳ Ｐゴシック"/>
              <a:cs typeface="Helvetica"/>
            </a:endParaRPr>
          </a:p>
          <a:p>
            <a:pPr lvl="1"/>
            <a:r>
              <a:rPr lang="en-US" sz="1600" kern="0">
                <a:ea typeface="ＭＳ Ｐゴシック"/>
              </a:rPr>
              <a:t>Tommy Johnston</a:t>
            </a:r>
            <a:endParaRPr lang="en-US" sz="1600" kern="0">
              <a:ea typeface="ＭＳ Ｐゴシック"/>
              <a:cs typeface="Helvetica"/>
            </a:endParaRPr>
          </a:p>
          <a:p>
            <a:r>
              <a:rPr lang="en-US" sz="1600" kern="0">
                <a:ea typeface="ＭＳ Ｐゴシック"/>
              </a:rPr>
              <a:t>We thank the following staff at the EPA for several inspiring and helpful discussions and contributions to this work</a:t>
            </a:r>
          </a:p>
          <a:p>
            <a:pPr lvl="1"/>
            <a:r>
              <a:rPr lang="en-US" sz="1600" kern="0">
                <a:ea typeface="ＭＳ Ｐゴシック"/>
              </a:rPr>
              <a:t>Kristen Foley</a:t>
            </a:r>
            <a:endParaRPr lang="en-US" sz="1600" kern="0">
              <a:ea typeface="ＭＳ Ｐゴシック"/>
              <a:cs typeface="Helvetica"/>
            </a:endParaRPr>
          </a:p>
          <a:p>
            <a:pPr lvl="1"/>
            <a:r>
              <a:rPr lang="en-US" sz="1600" kern="0">
                <a:ea typeface="ＭＳ Ｐゴシック"/>
              </a:rPr>
              <a:t>Chris </a:t>
            </a:r>
            <a:r>
              <a:rPr lang="en-US" sz="1600" kern="0" err="1">
                <a:ea typeface="+mn-lt"/>
                <a:cs typeface="+mn-lt"/>
              </a:rPr>
              <a:t>Misenis</a:t>
            </a:r>
            <a:endParaRPr lang="en-US" sz="1600" kern="0">
              <a:ea typeface="ＭＳ Ｐゴシック"/>
              <a:cs typeface="Helvetica"/>
            </a:endParaRPr>
          </a:p>
          <a:p>
            <a:pPr lvl="1"/>
            <a:r>
              <a:rPr lang="en-US" sz="1600" kern="0">
                <a:ea typeface="ＭＳ Ｐゴシック"/>
              </a:rPr>
              <a:t>David Wong</a:t>
            </a:r>
            <a:endParaRPr lang="en-US" sz="1600" kern="0">
              <a:ea typeface="ＭＳ Ｐゴシック"/>
              <a:cs typeface="Helvetica"/>
            </a:endParaRPr>
          </a:p>
          <a:p>
            <a:pPr lvl="1"/>
            <a:r>
              <a:rPr lang="en-US" sz="1600" kern="0">
                <a:ea typeface="ＭＳ Ｐゴシック"/>
              </a:rPr>
              <a:t>Ed Anderson</a:t>
            </a:r>
            <a:endParaRPr lang="en-US" sz="1600" kern="0">
              <a:ea typeface="ＭＳ Ｐゴシック"/>
              <a:cs typeface="Helvetica"/>
            </a:endParaRPr>
          </a:p>
          <a:p>
            <a:pPr lvl="1"/>
            <a:r>
              <a:rPr lang="en-US" sz="1600" kern="0">
                <a:ea typeface="ＭＳ Ｐゴシック"/>
              </a:rPr>
              <a:t>Tom Pierce - retired</a:t>
            </a:r>
            <a:endParaRPr lang="en-US" sz="1600" kern="0">
              <a:ea typeface="ＭＳ Ｐゴシック"/>
              <a:cs typeface="Helvetica"/>
            </a:endParaRPr>
          </a:p>
          <a:p>
            <a:r>
              <a:rPr lang="en-US" sz="1600" kern="0">
                <a:ea typeface="ＭＳ Ｐゴシック"/>
                <a:cs typeface="Helvetica"/>
              </a:rPr>
              <a:t>We thank the leaders of the Modeling in the Cloud Computing Workgroup</a:t>
            </a:r>
            <a:endParaRPr lang="en-US" sz="1600" kern="0">
              <a:cs typeface="Helvetica"/>
            </a:endParaRPr>
          </a:p>
          <a:p>
            <a:pPr marL="457200" lvl="1" indent="0">
              <a:buNone/>
            </a:pPr>
            <a:r>
              <a:rPr lang="en-US" sz="1600" kern="0">
                <a:ea typeface="ＭＳ Ｐゴシック"/>
                <a:cs typeface="Helvetica"/>
              </a:rPr>
              <a:t>- Zac Adelman (LADCO)</a:t>
            </a:r>
            <a:endParaRPr lang="en-US" sz="1600" kern="0">
              <a:cs typeface="Helvetica"/>
            </a:endParaRPr>
          </a:p>
          <a:p>
            <a:pPr marL="457200" lvl="1" indent="0">
              <a:buNone/>
            </a:pPr>
            <a:r>
              <a:rPr lang="en-US" sz="1600" kern="0">
                <a:ea typeface="ＭＳ Ｐゴシック"/>
                <a:cs typeface="Helvetica"/>
              </a:rPr>
              <a:t>- Steve Fine (EPA) - retired</a:t>
            </a:r>
            <a:endParaRPr lang="en-US" sz="1600" kern="0">
              <a:cs typeface="Helvetica"/>
            </a:endParaRPr>
          </a:p>
          <a:p>
            <a:pPr marL="457200" lvl="1" indent="0">
              <a:buNone/>
            </a:pPr>
            <a:r>
              <a:rPr lang="en-US" sz="1600" kern="0">
                <a:ea typeface="ＭＳ Ｐゴシック"/>
                <a:cs typeface="Helvetica"/>
              </a:rPr>
              <a:t>- Fahim Sidi (EPA) - new lead</a:t>
            </a:r>
            <a:endParaRPr lang="en-US" sz="1600" kern="0">
              <a:cs typeface="Helvetica"/>
            </a:endParaRPr>
          </a:p>
          <a:p>
            <a:pPr marL="457200" lvl="1" indent="0">
              <a:buNone/>
            </a:pPr>
            <a:endParaRPr lang="en-US" sz="1600" kern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74781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CEA78-1D27-4D9E-A132-4FCE289A7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57" y="189985"/>
            <a:ext cx="7886700" cy="657520"/>
          </a:xfrm>
        </p:spPr>
        <p:txBody>
          <a:bodyPr/>
          <a:lstStyle/>
          <a:p>
            <a:r>
              <a:rPr lang="en-US" b="1">
                <a:solidFill>
                  <a:srgbClr val="FFFF00"/>
                </a:solidFill>
                <a:latin typeface="+mn-lt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D7AB4-2EAD-46EF-96D9-81F1CD88C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976" y="847505"/>
            <a:ext cx="5672351" cy="480225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600" b="1">
                <a:solidFill>
                  <a:srgbClr val="FFFF00"/>
                </a:solidFill>
                <a:ea typeface="ＭＳ Ｐゴシック"/>
                <a:cs typeface="Calibri"/>
              </a:rPr>
              <a:t>Background: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>
                <a:ea typeface="ＭＳ Ｐゴシック"/>
                <a:cs typeface="Calibri"/>
              </a:rPr>
              <a:t>Numerical Weather Prediction models such as the Weather Research and Forecasting have been made available for select Cloud Service Providers (CSPs)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>
                <a:ea typeface="ＭＳ Ｐゴシック"/>
                <a:cs typeface="Calibri"/>
              </a:rPr>
              <a:t>CSPs continue to enhance the services and infrastructure allowing for new, faster systems and technologies that reach end-users faster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>
                <a:ea typeface="ＭＳ Ｐゴシック"/>
                <a:cs typeface="Calibri"/>
              </a:rPr>
              <a:t>The CMAQ modeling community can benefit from enabling cloud resources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>
                <a:ea typeface="ＭＳ Ｐゴシック"/>
                <a:cs typeface="Calibri"/>
              </a:rPr>
              <a:t>Potential to enhance the traditional modeling dialectic, not just code speedup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lang="en-US" sz="1600">
              <a:cs typeface="Calibri" panose="020F0502020204030204" pitchFamily="34" charset="0"/>
            </a:endParaRP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97A3C0A-8D2F-9557-FA7D-CEA209DE8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327" y="1104490"/>
            <a:ext cx="3296937" cy="298647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BE7812-3FE4-DBE4-123D-5F38BF9E56B8}"/>
              </a:ext>
            </a:extLst>
          </p:cNvPr>
          <p:cNvSpPr txBox="1">
            <a:spLocks/>
          </p:cNvSpPr>
          <p:nvPr/>
        </p:nvSpPr>
        <p:spPr bwMode="auto">
          <a:xfrm>
            <a:off x="152398" y="4313315"/>
            <a:ext cx="8838115" cy="480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–"/>
              <a:defRPr sz="20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•"/>
              <a:defRPr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–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0" indent="0" algn="just">
              <a:buFont typeface="Helvetica CY" pitchFamily="2" charset="0"/>
              <a:buNone/>
            </a:pPr>
            <a:r>
              <a:rPr lang="en-US" sz="1600" b="1" kern="0">
                <a:solidFill>
                  <a:srgbClr val="FFFF00"/>
                </a:solidFill>
                <a:cs typeface="Calibri" panose="020F0502020204030204" pitchFamily="34" charset="0"/>
              </a:rPr>
              <a:t>Objectives: </a:t>
            </a:r>
          </a:p>
          <a:p>
            <a:r>
              <a:rPr lang="en-US" sz="1600" kern="0"/>
              <a:t>Enable high-performance cloud computing for current and future CMAQ releases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kern="0"/>
              <a:t>Provide with guidance for setting up, evaluating,  and optimizing the model performance in different cloud service providers (CSPs)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kern="0">
                <a:cs typeface="Calibri" panose="020F0502020204030204" pitchFamily="34" charset="0"/>
              </a:rPr>
              <a:t>E</a:t>
            </a:r>
            <a:r>
              <a:rPr lang="en-US" sz="1600" kern="0"/>
              <a:t>stablish a Benchmark/QA Suite and “target user groups” to take advantage of different CSP offerings, while showing ways of controlling the costs </a:t>
            </a:r>
          </a:p>
          <a:p>
            <a:pPr marL="457200" lvl="1" indent="0" algn="just">
              <a:lnSpc>
                <a:spcPct val="150000"/>
              </a:lnSpc>
              <a:buFont typeface="Helvetica CY" pitchFamily="2" charset="0"/>
              <a:buNone/>
            </a:pPr>
            <a:endParaRPr lang="en-US" sz="1600" kern="0"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2BD3FC-0078-DD6A-EBFC-7E5E6312F9D6}"/>
              </a:ext>
            </a:extLst>
          </p:cNvPr>
          <p:cNvSpPr txBox="1"/>
          <p:nvPr/>
        </p:nvSpPr>
        <p:spPr>
          <a:xfrm>
            <a:off x="6997271" y="3960160"/>
            <a:ext cx="21739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Source: </a:t>
            </a:r>
            <a:r>
              <a:rPr lang="en-US" sz="1100" err="1"/>
              <a:t>Lifewire</a:t>
            </a:r>
            <a:r>
              <a:rPr lang="en-US" sz="1100"/>
              <a:t> / Sam Johnson</a:t>
            </a:r>
          </a:p>
        </p:txBody>
      </p:sp>
    </p:spTree>
    <p:extLst>
      <p:ext uri="{BB962C8B-B14F-4D97-AF65-F5344CB8AC3E}">
        <p14:creationId xmlns:p14="http://schemas.microsoft.com/office/powerpoint/2010/main" val="3391409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CEA78-1D27-4D9E-A132-4FCE289A7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57" y="189985"/>
            <a:ext cx="7886700" cy="65752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  <a:latin typeface="+mn-lt"/>
              </a:rPr>
              <a:t>The CMAQ Benchmark Suite for the Cloud </a:t>
            </a:r>
            <a:endParaRPr lang="en-US" b="1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D7AB4-2EAD-46EF-96D9-81F1CD88C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976" y="847505"/>
            <a:ext cx="8532591" cy="5790795"/>
          </a:xfrm>
        </p:spPr>
        <p:txBody>
          <a:bodyPr>
            <a:noAutofit/>
          </a:bodyPr>
          <a:lstStyle/>
          <a:p>
            <a:r>
              <a:rPr lang="en-US" sz="1600">
                <a:ea typeface="ＭＳ Ｐゴシック"/>
              </a:rPr>
              <a:t>2-day 12x12 km CONUS scenario (396 x 246 x 35)</a:t>
            </a:r>
          </a:p>
          <a:p>
            <a:r>
              <a:rPr lang="en-US" sz="1600">
                <a:ea typeface="ＭＳ Ｐゴシック"/>
              </a:rPr>
              <a:t>Using CMAQ 5.3.3 with cb6r3_ae7_aq</a:t>
            </a:r>
          </a:p>
          <a:p>
            <a:r>
              <a:rPr lang="en-US" sz="1600">
                <a:ea typeface="ＭＳ Ｐゴシック"/>
              </a:rPr>
              <a:t>Inputs ~50 GB, Output ~170 GB </a:t>
            </a:r>
          </a:p>
          <a:p>
            <a:r>
              <a:rPr lang="en-US" sz="1600">
                <a:ea typeface="ＭＳ Ｐゴシック"/>
              </a:rPr>
              <a:t>Following the EQUATES paradigm </a:t>
            </a:r>
            <a:endParaRPr lang="en-US" sz="1600"/>
          </a:p>
          <a:p>
            <a:pPr marL="0" indent="0">
              <a:buNone/>
            </a:pPr>
            <a:r>
              <a:rPr lang="en-US" sz="1400" b="1">
                <a:ea typeface="ＭＳ Ｐゴシック"/>
              </a:rPr>
              <a:t>EQUATES: EPA’s Air </a:t>
            </a:r>
            <a:r>
              <a:rPr lang="en-US" sz="1400" b="1" err="1">
                <a:ea typeface="ＭＳ Ｐゴシック"/>
              </a:rPr>
              <a:t>QUAlity</a:t>
            </a:r>
            <a:r>
              <a:rPr lang="en-US" sz="1400" b="1">
                <a:ea typeface="ＭＳ Ｐゴシック"/>
              </a:rPr>
              <a:t> </a:t>
            </a:r>
            <a:r>
              <a:rPr lang="en-US" sz="1400" b="1" err="1">
                <a:ea typeface="ＭＳ Ｐゴシック"/>
              </a:rPr>
              <a:t>TimE</a:t>
            </a:r>
            <a:r>
              <a:rPr lang="en-US" sz="1400" b="1">
                <a:ea typeface="ＭＳ Ｐゴシック"/>
              </a:rPr>
              <a:t> Series Project</a:t>
            </a:r>
          </a:p>
          <a:p>
            <a:pPr marL="0" indent="0">
              <a:buNone/>
            </a:pPr>
            <a:r>
              <a:rPr lang="en-US" sz="1400" b="1">
                <a:ea typeface="ＭＳ Ｐゴシック"/>
              </a:rPr>
              <a:t>https://www.epa.gov/cmaq/equates</a:t>
            </a:r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pPr marL="0" indent="0">
              <a:buNone/>
            </a:pPr>
            <a:r>
              <a:rPr lang="en-US" sz="1600" b="1">
                <a:solidFill>
                  <a:srgbClr val="FFFF00"/>
                </a:solidFill>
                <a:ea typeface="ＭＳ Ｐゴシック"/>
                <a:cs typeface="Calibri"/>
              </a:rPr>
              <a:t>CMAS Data Warehouse on AWS Open Data:</a:t>
            </a:r>
          </a:p>
          <a:p>
            <a:pPr marL="0" indent="0">
              <a:buNone/>
            </a:pPr>
            <a:r>
              <a:rPr lang="en-US" sz="1800">
                <a:ea typeface="ＭＳ Ｐゴシック"/>
              </a:rPr>
              <a:t>Collects and disseminates meteorology, emissions and air quality model input and output for Community Multiscale Air Quality (CMAQ) Model Applications. </a:t>
            </a:r>
            <a:endParaRPr lang="en-US" sz="1800">
              <a:ea typeface="ＭＳ Ｐゴシック"/>
              <a:cs typeface="Helvetica"/>
            </a:endParaRPr>
          </a:p>
          <a:p>
            <a:pPr marL="285750"/>
            <a:r>
              <a:rPr lang="en-US" sz="1800">
                <a:ea typeface="ＭＳ Ｐゴシック"/>
              </a:rPr>
              <a:t>Ingress and Egress fees are waived as part of the AWS Open Data Program.</a:t>
            </a:r>
            <a:endParaRPr lang="en-US" sz="1800">
              <a:ea typeface="+mn-lt"/>
              <a:cs typeface="+mn-lt"/>
            </a:endParaRPr>
          </a:p>
          <a:p>
            <a:r>
              <a:rPr lang="en-US" sz="1800">
                <a:ea typeface="+mn-lt"/>
                <a:cs typeface="+mn-lt"/>
                <a:hlinkClick r:id="rId2"/>
              </a:rPr>
              <a:t>https://registry.opendata.aws/cmas-data-warehouse/</a:t>
            </a:r>
            <a:r>
              <a:rPr lang="en-US" sz="1800">
                <a:ea typeface="+mn-lt"/>
                <a:cs typeface="+mn-lt"/>
              </a:rPr>
              <a:t>   </a:t>
            </a:r>
          </a:p>
          <a:p>
            <a:endParaRPr lang="en-US" sz="1600"/>
          </a:p>
          <a:p>
            <a:endParaRPr lang="en-US" sz="1600"/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endParaRPr lang="en-US" sz="1600"/>
          </a:p>
          <a:p>
            <a:pPr marL="457200" lvl="1" indent="0" algn="just">
              <a:lnSpc>
                <a:spcPct val="150000"/>
              </a:lnSpc>
              <a:buNone/>
            </a:pPr>
            <a:endParaRPr lang="en-US" sz="1600"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CCAEAF-BDB6-1314-1721-D357FBD734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099" y="1261508"/>
            <a:ext cx="3984468" cy="3079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0632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CEA78-1D27-4D9E-A132-4FCE289A7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57" y="189985"/>
            <a:ext cx="7886700" cy="65752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  <a:latin typeface="+mn-lt"/>
              </a:rPr>
              <a:t>Target HPC hardware</a:t>
            </a:r>
            <a:endParaRPr lang="en-US" b="1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D7AB4-2EAD-46EF-96D9-81F1CD88C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37" y="847505"/>
            <a:ext cx="5167953" cy="59081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>
                <a:solidFill>
                  <a:srgbClr val="FFFF00"/>
                </a:solidFill>
                <a:cs typeface="Calibri" panose="020F0502020204030204" pitchFamily="34" charset="0"/>
              </a:rPr>
              <a:t>AMD EPYC 3rd Gen “Milan” systems</a:t>
            </a:r>
          </a:p>
          <a:p>
            <a:r>
              <a:rPr lang="en-US" sz="1800">
                <a:latin typeface="+mj-lt"/>
              </a:rPr>
              <a:t>Implementations can differ between CSPs</a:t>
            </a:r>
          </a:p>
          <a:p>
            <a:r>
              <a:rPr lang="en-US" sz="1800">
                <a:latin typeface="+mj-lt"/>
              </a:rPr>
              <a:t>HB120v3 (Azure): 200 Gb/sec HDR InfiniBand from NVIDIA Networking to enable supercomputer-scale MPI workloads</a:t>
            </a:r>
          </a:p>
          <a:p>
            <a:r>
              <a:rPr lang="en-US" sz="1800">
                <a:latin typeface="+mj-lt"/>
              </a:rPr>
              <a:t>hpc6a.48xlarge (AWS): Elastic Fabric Adapter enabled by default for 100 Gbps networking for inter-instance communications</a:t>
            </a:r>
          </a:p>
          <a:p>
            <a:pPr marL="0" indent="0">
              <a:buNone/>
            </a:pPr>
            <a:endParaRPr lang="en-US" sz="1800">
              <a:latin typeface="+mj-lt"/>
            </a:endParaRPr>
          </a:p>
          <a:p>
            <a:pPr marL="0" indent="0">
              <a:buNone/>
            </a:pPr>
            <a:endParaRPr lang="en-US" sz="1800">
              <a:latin typeface="+mj-lt"/>
            </a:endParaRPr>
          </a:p>
          <a:p>
            <a:endParaRPr lang="en-US" sz="1800">
              <a:latin typeface="+mj-lt"/>
            </a:endParaRPr>
          </a:p>
          <a:p>
            <a:endParaRPr lang="en-US" sz="1800">
              <a:latin typeface="+mj-lt"/>
            </a:endParaRPr>
          </a:p>
          <a:p>
            <a:endParaRPr lang="en-US" sz="1800">
              <a:latin typeface="+mj-lt"/>
            </a:endParaRPr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endParaRPr lang="en-US" sz="1600"/>
          </a:p>
          <a:p>
            <a:endParaRPr lang="en-US" sz="1600"/>
          </a:p>
          <a:p>
            <a:endParaRPr lang="en-US" sz="18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endParaRPr lang="en-US" sz="1600"/>
          </a:p>
          <a:p>
            <a:pPr marL="457200" lvl="1" indent="0" algn="just">
              <a:lnSpc>
                <a:spcPct val="150000"/>
              </a:lnSpc>
              <a:buNone/>
            </a:pPr>
            <a:endParaRPr lang="en-US" sz="1600">
              <a:cs typeface="Calibri" panose="020F050202020403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35F6C39-56A0-71AC-CD62-D4A211B0D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647551"/>
              </p:ext>
            </p:extLst>
          </p:nvPr>
        </p:nvGraphicFramePr>
        <p:xfrm>
          <a:off x="5245290" y="695472"/>
          <a:ext cx="3787870" cy="2733528"/>
        </p:xfrm>
        <a:graphic>
          <a:graphicData uri="http://schemas.openxmlformats.org/drawingml/2006/table">
            <a:tbl>
              <a:tblPr/>
              <a:tblGrid>
                <a:gridCol w="1197540">
                  <a:extLst>
                    <a:ext uri="{9D8B030D-6E8A-4147-A177-3AD203B41FA5}">
                      <a16:colId xmlns:a16="http://schemas.microsoft.com/office/drawing/2014/main" val="875345870"/>
                    </a:ext>
                  </a:extLst>
                </a:gridCol>
                <a:gridCol w="1614076">
                  <a:extLst>
                    <a:ext uri="{9D8B030D-6E8A-4147-A177-3AD203B41FA5}">
                      <a16:colId xmlns:a16="http://schemas.microsoft.com/office/drawing/2014/main" val="2850830975"/>
                    </a:ext>
                  </a:extLst>
                </a:gridCol>
                <a:gridCol w="976254">
                  <a:extLst>
                    <a:ext uri="{9D8B030D-6E8A-4147-A177-3AD203B41FA5}">
                      <a16:colId xmlns:a16="http://schemas.microsoft.com/office/drawing/2014/main" val="1904002019"/>
                    </a:ext>
                  </a:extLst>
                </a:gridCol>
              </a:tblGrid>
              <a:tr h="19525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63" marR="9763" marT="9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Azure</a:t>
                      </a:r>
                    </a:p>
                  </a:txBody>
                  <a:tcPr marL="9763" marR="9763" marT="9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AWS</a:t>
                      </a:r>
                    </a:p>
                  </a:txBody>
                  <a:tcPr marL="9763" marR="9763" marT="9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6868614"/>
                  </a:ext>
                </a:extLst>
              </a:tr>
              <a:tr h="1952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CPU(s)</a:t>
                      </a:r>
                    </a:p>
                  </a:txBody>
                  <a:tcPr marL="9763" marR="9763" marT="9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763" marR="9763" marT="9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763" marR="9763" marT="9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896289"/>
                  </a:ext>
                </a:extLst>
              </a:tr>
              <a:tr h="1952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Thread(s) per core</a:t>
                      </a:r>
                    </a:p>
                  </a:txBody>
                  <a:tcPr marL="9763" marR="9763" marT="9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763" marR="9763" marT="9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763" marR="9763" marT="9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82503"/>
                  </a:ext>
                </a:extLst>
              </a:tr>
              <a:tr h="1952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Core(s) per socket</a:t>
                      </a:r>
                    </a:p>
                  </a:txBody>
                  <a:tcPr marL="9763" marR="9763" marT="9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763" marR="9763" marT="9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763" marR="9763" marT="9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598784"/>
                  </a:ext>
                </a:extLst>
              </a:tr>
              <a:tr h="1952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Socket(s)</a:t>
                      </a:r>
                    </a:p>
                  </a:txBody>
                  <a:tcPr marL="9763" marR="9763" marT="9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763" marR="9763" marT="9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763" marR="9763" marT="9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9064868"/>
                  </a:ext>
                </a:extLst>
              </a:tr>
              <a:tr h="1952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NUMA node(s)</a:t>
                      </a:r>
                    </a:p>
                  </a:txBody>
                  <a:tcPr marL="9763" marR="9763" marT="9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763" marR="9763" marT="9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763" marR="9763" marT="9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9363098"/>
                  </a:ext>
                </a:extLst>
              </a:tr>
              <a:tr h="1952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Model name</a:t>
                      </a:r>
                    </a:p>
                  </a:txBody>
                  <a:tcPr marL="9763" marR="9763" marT="9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7V73X 64-Core Processor</a:t>
                      </a:r>
                    </a:p>
                  </a:txBody>
                  <a:tcPr marL="9763" marR="9763" marT="9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7R13 Processor</a:t>
                      </a:r>
                    </a:p>
                  </a:txBody>
                  <a:tcPr marL="9763" marR="9763" marT="9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672692"/>
                  </a:ext>
                </a:extLst>
              </a:tr>
              <a:tr h="1952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Stepping</a:t>
                      </a:r>
                    </a:p>
                  </a:txBody>
                  <a:tcPr marL="9763" marR="9763" marT="9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763" marR="9763" marT="9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763" marR="9763" marT="9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952174"/>
                  </a:ext>
                </a:extLst>
              </a:tr>
              <a:tr h="1952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CPU MHz</a:t>
                      </a:r>
                    </a:p>
                  </a:txBody>
                  <a:tcPr marL="9763" marR="9763" marT="9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1846.549</a:t>
                      </a:r>
                    </a:p>
                  </a:txBody>
                  <a:tcPr marL="9763" marR="9763" marT="9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2649.986</a:t>
                      </a:r>
                    </a:p>
                  </a:txBody>
                  <a:tcPr marL="9763" marR="9763" marT="9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097661"/>
                  </a:ext>
                </a:extLst>
              </a:tr>
              <a:tr h="1952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BogoMIPS</a:t>
                      </a:r>
                    </a:p>
                  </a:txBody>
                  <a:tcPr marL="9763" marR="9763" marT="9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3693.09</a:t>
                      </a:r>
                    </a:p>
                  </a:txBody>
                  <a:tcPr marL="9763" marR="9763" marT="9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5299.97</a:t>
                      </a:r>
                    </a:p>
                  </a:txBody>
                  <a:tcPr marL="9763" marR="9763" marT="9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0766666"/>
                  </a:ext>
                </a:extLst>
              </a:tr>
              <a:tr h="1952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L1d cache</a:t>
                      </a:r>
                    </a:p>
                  </a:txBody>
                  <a:tcPr marL="9763" marR="9763" marT="9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32K</a:t>
                      </a:r>
                    </a:p>
                  </a:txBody>
                  <a:tcPr marL="9763" marR="9763" marT="9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3 MiB</a:t>
                      </a:r>
                    </a:p>
                  </a:txBody>
                  <a:tcPr marL="9763" marR="9763" marT="9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6647707"/>
                  </a:ext>
                </a:extLst>
              </a:tr>
              <a:tr h="1952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L1i cache</a:t>
                      </a:r>
                    </a:p>
                  </a:txBody>
                  <a:tcPr marL="9763" marR="9763" marT="9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32K</a:t>
                      </a:r>
                    </a:p>
                  </a:txBody>
                  <a:tcPr marL="9763" marR="9763" marT="9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3 MiB</a:t>
                      </a:r>
                    </a:p>
                  </a:txBody>
                  <a:tcPr marL="9763" marR="9763" marT="9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2879972"/>
                  </a:ext>
                </a:extLst>
              </a:tr>
              <a:tr h="1952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L2 cache</a:t>
                      </a:r>
                    </a:p>
                  </a:txBody>
                  <a:tcPr marL="9763" marR="9763" marT="9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512K</a:t>
                      </a:r>
                    </a:p>
                  </a:txBody>
                  <a:tcPr marL="9763" marR="9763" marT="9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48 MiB</a:t>
                      </a:r>
                    </a:p>
                  </a:txBody>
                  <a:tcPr marL="9763" marR="9763" marT="9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877732"/>
                  </a:ext>
                </a:extLst>
              </a:tr>
              <a:tr h="1952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L3 cache</a:t>
                      </a:r>
                    </a:p>
                  </a:txBody>
                  <a:tcPr marL="9763" marR="9763" marT="9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98304K</a:t>
                      </a:r>
                    </a:p>
                  </a:txBody>
                  <a:tcPr marL="9763" marR="9763" marT="9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384 MiB</a:t>
                      </a:r>
                    </a:p>
                  </a:txBody>
                  <a:tcPr marL="9763" marR="9763" marT="9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4417993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9814AB2-EE63-9415-6019-F5E8A897CB87}"/>
              </a:ext>
            </a:extLst>
          </p:cNvPr>
          <p:cNvSpPr txBox="1">
            <a:spLocks/>
          </p:cNvSpPr>
          <p:nvPr/>
        </p:nvSpPr>
        <p:spPr bwMode="auto">
          <a:xfrm>
            <a:off x="77337" y="3644576"/>
            <a:ext cx="8838115" cy="175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–"/>
              <a:defRPr sz="20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•"/>
              <a:defRPr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–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9pPr>
          </a:lstStyle>
          <a:p>
            <a:r>
              <a:rPr lang="en-US" sz="1600">
                <a:ea typeface="ＭＳ Ｐゴシック"/>
              </a:rPr>
              <a:t>Pinning, </a:t>
            </a:r>
            <a:r>
              <a:rPr lang="en-US" sz="1600" b="1">
                <a:ea typeface="ＭＳ Ｐゴシック"/>
              </a:rPr>
              <a:t>the binding of a process or thread to a specific core</a:t>
            </a:r>
            <a:r>
              <a:rPr lang="en-US" sz="1600">
                <a:ea typeface="ＭＳ Ｐゴシック"/>
              </a:rPr>
              <a:t>, can improve the performance of CMAQ code by increasing the percentage of local memory accesses</a:t>
            </a:r>
          </a:p>
          <a:p>
            <a:r>
              <a:rPr lang="en-US" sz="1600">
                <a:ea typeface="ＭＳ Ｐゴシック"/>
              </a:rPr>
              <a:t>System of choice after testing other processors (i.e. Intel Xeon)</a:t>
            </a:r>
          </a:p>
          <a:p>
            <a:endParaRPr lang="en-US" sz="1600" b="1" kern="0">
              <a:solidFill>
                <a:srgbClr val="FFFF00"/>
              </a:solidFill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sz="1600" b="1" kern="0">
                <a:solidFill>
                  <a:srgbClr val="FFFF00"/>
                </a:solidFill>
                <a:ea typeface="ＭＳ Ｐゴシック"/>
                <a:cs typeface="Calibri"/>
              </a:rPr>
              <a:t>Storage: </a:t>
            </a:r>
            <a:endParaRPr lang="en-US" sz="1600" b="1" kern="0">
              <a:solidFill>
                <a:srgbClr val="FFFF00"/>
              </a:solidFill>
              <a:cs typeface="Calibri" panose="020F0502020204030204" pitchFamily="34" charset="0"/>
            </a:endParaRPr>
          </a:p>
          <a:p>
            <a:r>
              <a:rPr lang="en-US" sz="1600" kern="0">
                <a:ea typeface="ＭＳ Ｐゴシック"/>
              </a:rPr>
              <a:t>Local ephemeral storage: free fast </a:t>
            </a:r>
            <a:r>
              <a:rPr lang="en-US" sz="1600" kern="0" err="1">
                <a:ea typeface="ＭＳ Ｐゴシック"/>
              </a:rPr>
              <a:t>NVMe</a:t>
            </a:r>
            <a:r>
              <a:rPr lang="en-US" sz="1600" kern="0">
                <a:ea typeface="ＭＳ Ｐゴシック"/>
              </a:rPr>
              <a:t> SSDs of fixed space ~ 1.8T in Azure</a:t>
            </a:r>
          </a:p>
          <a:p>
            <a:r>
              <a:rPr lang="en-US" sz="1600" kern="0">
                <a:ea typeface="ＭＳ Ｐゴシック"/>
              </a:rPr>
              <a:t>Cost-effective shared filesystems: NFS mount points in Azure – EFA mount points in AWS</a:t>
            </a:r>
          </a:p>
          <a:p>
            <a:r>
              <a:rPr lang="en-US" sz="1600" kern="0">
                <a:ea typeface="ＭＳ Ｐゴシック"/>
              </a:rPr>
              <a:t>Advanced shared filesystems: Lustre implementations in Azure &amp; AWS (also Azure </a:t>
            </a:r>
            <a:r>
              <a:rPr lang="en-US" sz="1600" kern="0" err="1">
                <a:ea typeface="ＭＳ Ｐゴシック"/>
              </a:rPr>
              <a:t>Netapp</a:t>
            </a:r>
            <a:r>
              <a:rPr lang="en-US" sz="1600" kern="0">
                <a:ea typeface="ＭＳ Ｐゴシック"/>
              </a:rPr>
              <a:t> Files - ANF)</a:t>
            </a:r>
          </a:p>
          <a:p>
            <a:pPr marL="457200" lvl="1" indent="0" algn="just">
              <a:lnSpc>
                <a:spcPct val="150000"/>
              </a:lnSpc>
              <a:buFont typeface="Helvetica CY" pitchFamily="2" charset="0"/>
              <a:buNone/>
            </a:pPr>
            <a:endParaRPr lang="en-US" sz="1600" kern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108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CEA78-1D27-4D9E-A132-4FCE289A7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57" y="189985"/>
            <a:ext cx="7886700" cy="65752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  <a:latin typeface="+mn-lt"/>
              </a:rPr>
              <a:t>Target HPC workflows with software recipes</a:t>
            </a:r>
            <a:endParaRPr lang="en-US" b="1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1FCE9400-EB66-FD44-6161-F9415F682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683" y="811934"/>
            <a:ext cx="4193860" cy="275566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3D196C-DE3E-13FE-6D77-956FA7AF2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8" y="847505"/>
            <a:ext cx="4075979" cy="5540595"/>
          </a:xfrm>
        </p:spPr>
        <p:txBody>
          <a:bodyPr/>
          <a:lstStyle/>
          <a:p>
            <a:r>
              <a:rPr lang="en-US">
                <a:ea typeface="ＭＳ Ｐゴシック"/>
              </a:rPr>
              <a:t>Compiled intermediate and advanced tutorials to guide installing layers of software for different workflows</a:t>
            </a:r>
          </a:p>
          <a:p>
            <a:r>
              <a:rPr lang="en-US">
                <a:ea typeface="ＭＳ Ｐゴシック"/>
              </a:rPr>
              <a:t>Compiled branches of installation recipes using different storage options (i.e. local, </a:t>
            </a:r>
            <a:r>
              <a:rPr lang="en-US" err="1">
                <a:ea typeface="ＭＳ Ｐゴシック"/>
              </a:rPr>
              <a:t>lustre</a:t>
            </a:r>
            <a:r>
              <a:rPr lang="en-US">
                <a:ea typeface="ＭＳ Ｐゴシック"/>
              </a:rPr>
              <a:t>, ANF) </a:t>
            </a:r>
            <a:endParaRPr lang="en-US"/>
          </a:p>
          <a:p>
            <a:r>
              <a:rPr lang="en-US">
                <a:ea typeface="ＭＳ Ｐゴシック"/>
              </a:rPr>
              <a:t>Compiled tutorials on installing post-processing tools and R-based analysis</a:t>
            </a:r>
          </a:p>
          <a:p>
            <a:r>
              <a:rPr lang="en-US">
                <a:ea typeface="ＭＳ Ｐゴシック"/>
              </a:rPr>
              <a:t>Future Layer: AMET tool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7595B3-EBCC-BBA2-1F05-0FA5C4AB2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683" y="3619904"/>
            <a:ext cx="4193058" cy="237618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C9BB6D6-51AD-4FC9-53DB-0BA3BA1EC7DE}"/>
              </a:ext>
            </a:extLst>
          </p:cNvPr>
          <p:cNvSpPr/>
          <p:nvPr/>
        </p:nvSpPr>
        <p:spPr bwMode="auto">
          <a:xfrm>
            <a:off x="8087771" y="765083"/>
            <a:ext cx="949636" cy="209483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Helvetica" pitchFamily="-107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1FE66E-5FED-7698-C486-1EB9D0425DAC}"/>
              </a:ext>
            </a:extLst>
          </p:cNvPr>
          <p:cNvSpPr txBox="1"/>
          <p:nvPr/>
        </p:nvSpPr>
        <p:spPr>
          <a:xfrm>
            <a:off x="4231486" y="5994605"/>
            <a:ext cx="497474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latin typeface="Helvetica"/>
                <a:ea typeface="ＭＳ Ｐゴシック"/>
                <a:cs typeface="Helvetica"/>
              </a:rPr>
              <a:t>Source: Powers, J. G., Werner, K. K., Gill, D. O., Lin, Y.-L. &amp; Schumacher, R. S. Cloud Computing Efforts for the Weather Research and Forecasting Model. </a:t>
            </a:r>
            <a:r>
              <a:rPr lang="en-US" sz="1200" i="1">
                <a:latin typeface="Helvetica"/>
                <a:ea typeface="ＭＳ Ｐゴシック"/>
                <a:cs typeface="Helvetica"/>
              </a:rPr>
              <a:t>B Am </a:t>
            </a:r>
            <a:r>
              <a:rPr lang="en-US" sz="1200" i="1" err="1">
                <a:latin typeface="Helvetica"/>
                <a:ea typeface="ＭＳ Ｐゴシック"/>
                <a:cs typeface="Helvetica"/>
              </a:rPr>
              <a:t>Meteorol</a:t>
            </a:r>
            <a:r>
              <a:rPr lang="en-US" sz="1200" i="1">
                <a:latin typeface="Helvetica"/>
                <a:ea typeface="ＭＳ Ｐゴシック"/>
                <a:cs typeface="Helvetica"/>
              </a:rPr>
              <a:t> Soc</a:t>
            </a:r>
            <a:r>
              <a:rPr lang="en-US" sz="1200">
                <a:latin typeface="Helvetica"/>
                <a:ea typeface="ＭＳ Ｐゴシック"/>
                <a:cs typeface="Helvetica"/>
              </a:rPr>
              <a:t> </a:t>
            </a:r>
            <a:r>
              <a:rPr lang="en-US" sz="1200" b="1">
                <a:latin typeface="Helvetica"/>
                <a:ea typeface="ＭＳ Ｐゴシック"/>
                <a:cs typeface="Helvetica"/>
              </a:rPr>
              <a:t>102</a:t>
            </a:r>
            <a:r>
              <a:rPr lang="en-US" sz="1200">
                <a:latin typeface="Helvetica"/>
                <a:ea typeface="ＭＳ Ｐゴシック"/>
                <a:cs typeface="Helvetica"/>
              </a:rPr>
              <a:t>, E1261–E1274 (2021). </a:t>
            </a:r>
            <a:endParaRPr lang="en-US" sz="1200"/>
          </a:p>
          <a:p>
            <a:pPr algn="l"/>
            <a:endParaRPr lang="en-US" sz="1200"/>
          </a:p>
          <a:p>
            <a:pPr algn="l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5698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CEA78-1D27-4D9E-A132-4FCE289A7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57" y="189985"/>
            <a:ext cx="8483552" cy="65752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  <a:latin typeface="+mn-lt"/>
                <a:ea typeface="ＭＳ Ｐゴシック"/>
              </a:rPr>
              <a:t>Single-node scaling results on Azure</a:t>
            </a:r>
            <a:endParaRPr lang="en-US" b="1">
              <a:solidFill>
                <a:srgbClr val="FFFF00"/>
              </a:solidFill>
              <a:latin typeface="+mn-lt"/>
              <a:ea typeface="ＭＳ Ｐゴシック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24A1D71-3525-78F0-8C64-B860155B5AAE}"/>
              </a:ext>
            </a:extLst>
          </p:cNvPr>
          <p:cNvSpPr txBox="1">
            <a:spLocks/>
          </p:cNvSpPr>
          <p:nvPr/>
        </p:nvSpPr>
        <p:spPr bwMode="auto">
          <a:xfrm>
            <a:off x="408709" y="5209309"/>
            <a:ext cx="9254837" cy="199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–"/>
              <a:defRPr sz="20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•"/>
              <a:defRPr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–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0" indent="0">
              <a:buFont typeface="Helvetica CY" pitchFamily="2" charset="0"/>
              <a:buNone/>
            </a:pPr>
            <a:r>
              <a:rPr lang="en-US" sz="1800" b="1" kern="0">
                <a:solidFill>
                  <a:srgbClr val="FFFF00"/>
                </a:solidFill>
                <a:cs typeface="Calibri" panose="020F0502020204030204" pitchFamily="34" charset="0"/>
              </a:rPr>
              <a:t>Key points: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NVME is ephemeral but faster, comes at no additional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Cost of the VM 3.6$/</a:t>
            </a:r>
            <a:r>
              <a:rPr lang="en-US" sz="1400" err="1"/>
              <a:t>hr</a:t>
            </a:r>
            <a:r>
              <a:rPr lang="en-US" sz="1400"/>
              <a:t> projected to $769 for an annual simulation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Fastest time with 117 cores, completed in 8.9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Premium SSD NFS mount is performing well in this setup</a:t>
            </a:r>
          </a:p>
          <a:p>
            <a:pPr marL="0" indent="0">
              <a:buNone/>
            </a:pPr>
            <a:endParaRPr lang="en-US" sz="1400"/>
          </a:p>
          <a:p>
            <a:pPr marL="0" indent="0">
              <a:buFont typeface="Helvetica CY" pitchFamily="2" charset="0"/>
              <a:buNone/>
            </a:pPr>
            <a:endParaRPr lang="en-US" sz="1800" kern="0">
              <a:latin typeface="+mj-lt"/>
            </a:endParaRPr>
          </a:p>
          <a:p>
            <a:pPr marL="0" indent="0">
              <a:buFont typeface="Helvetica CY" pitchFamily="2" charset="0"/>
              <a:buNone/>
            </a:pPr>
            <a:endParaRPr lang="en-US" sz="1800" kern="0">
              <a:latin typeface="+mj-lt"/>
            </a:endParaRPr>
          </a:p>
          <a:p>
            <a:endParaRPr lang="en-US" sz="1800" kern="0">
              <a:latin typeface="+mj-lt"/>
            </a:endParaRPr>
          </a:p>
          <a:p>
            <a:endParaRPr lang="en-US" sz="1800" kern="0">
              <a:latin typeface="+mj-lt"/>
            </a:endParaRPr>
          </a:p>
          <a:p>
            <a:endParaRPr lang="en-US" sz="1800" kern="0">
              <a:latin typeface="+mj-lt"/>
            </a:endParaRPr>
          </a:p>
          <a:p>
            <a:pPr marL="0" indent="0">
              <a:buFont typeface="Helvetica CY" pitchFamily="2" charset="0"/>
              <a:buNone/>
            </a:pPr>
            <a:endParaRPr lang="en-US" sz="1600" kern="0"/>
          </a:p>
          <a:p>
            <a:pPr marL="0" indent="0">
              <a:buFont typeface="Helvetica CY" pitchFamily="2" charset="0"/>
              <a:buNone/>
            </a:pPr>
            <a:endParaRPr lang="en-US" sz="1600" kern="0"/>
          </a:p>
          <a:p>
            <a:pPr marL="0" indent="0">
              <a:buFont typeface="Helvetica CY" pitchFamily="2" charset="0"/>
              <a:buNone/>
            </a:pPr>
            <a:endParaRPr lang="en-US" sz="1600" kern="0"/>
          </a:p>
          <a:p>
            <a:pPr marL="0" indent="0">
              <a:buFont typeface="Helvetica CY" pitchFamily="2" charset="0"/>
              <a:buNone/>
            </a:pPr>
            <a:endParaRPr lang="en-US" sz="1600" kern="0"/>
          </a:p>
          <a:p>
            <a:endParaRPr lang="en-US" sz="1600" kern="0"/>
          </a:p>
          <a:p>
            <a:endParaRPr lang="en-US" sz="1800" kern="0"/>
          </a:p>
          <a:p>
            <a:endParaRPr lang="en-US" sz="1600" kern="0"/>
          </a:p>
          <a:p>
            <a:endParaRPr lang="en-US" sz="1600" kern="0"/>
          </a:p>
          <a:p>
            <a:endParaRPr lang="en-US" sz="1600" kern="0"/>
          </a:p>
          <a:p>
            <a:endParaRPr lang="en-US" sz="1600" kern="0"/>
          </a:p>
          <a:p>
            <a:pPr marL="0" indent="0">
              <a:buFont typeface="Helvetica CY" pitchFamily="2" charset="0"/>
              <a:buNone/>
            </a:pPr>
            <a:endParaRPr lang="en-US" sz="1600" kern="0"/>
          </a:p>
          <a:p>
            <a:pPr marL="0" indent="0">
              <a:buFont typeface="Helvetica CY" pitchFamily="2" charset="0"/>
              <a:buNone/>
            </a:pPr>
            <a:endParaRPr lang="en-US" sz="1600" kern="0"/>
          </a:p>
          <a:p>
            <a:pPr marL="457200" lvl="1" indent="0" algn="just">
              <a:lnSpc>
                <a:spcPct val="150000"/>
              </a:lnSpc>
              <a:buFont typeface="Helvetica CY" pitchFamily="2" charset="0"/>
              <a:buNone/>
            </a:pPr>
            <a:endParaRPr lang="en-US" sz="1600" kern="0">
              <a:cs typeface="Calibri" panose="020F050202020403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EA109EB-92B4-2DD2-F71C-3374085DED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211535"/>
              </p:ext>
            </p:extLst>
          </p:nvPr>
        </p:nvGraphicFramePr>
        <p:xfrm>
          <a:off x="962320" y="831222"/>
          <a:ext cx="7219359" cy="4378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7356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CEA78-1D27-4D9E-A132-4FCE289A7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57" y="189985"/>
            <a:ext cx="8483552" cy="657520"/>
          </a:xfrm>
        </p:spPr>
        <p:txBody>
          <a:bodyPr/>
          <a:lstStyle/>
          <a:p>
            <a:r>
              <a:rPr lang="en-US" b="1">
                <a:solidFill>
                  <a:srgbClr val="FFFF00"/>
                </a:solidFill>
                <a:latin typeface="+mn-lt"/>
              </a:rPr>
              <a:t>Performance using different storage </a:t>
            </a:r>
            <a:r>
              <a:rPr lang="en-US">
                <a:solidFill>
                  <a:srgbClr val="FFFF00"/>
                </a:solidFill>
                <a:latin typeface="+mn-lt"/>
              </a:rPr>
              <a:t>on Azure </a:t>
            </a:r>
            <a:r>
              <a:rPr lang="en-US" b="1">
                <a:solidFill>
                  <a:srgbClr val="FFFF00"/>
                </a:solidFill>
                <a:latin typeface="+mn-lt"/>
              </a:rPr>
              <a:t> </a:t>
            </a:r>
          </a:p>
        </p:txBody>
      </p:sp>
      <p:pic>
        <p:nvPicPr>
          <p:cNvPr id="7" name="Content Placeholder 8" descr="Chart, bar chart&#10;&#10;Description automatically generated">
            <a:extLst>
              <a:ext uri="{FF2B5EF4-FFF2-40B4-BE49-F238E27FC236}">
                <a16:creationId xmlns:a16="http://schemas.microsoft.com/office/drawing/2014/main" id="{CCAF6600-BF03-0990-6206-26D3F6F9C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44465" y="1043106"/>
            <a:ext cx="7499879" cy="562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F5837B-2370-7471-6FE9-C006B797817A}"/>
              </a:ext>
            </a:extLst>
          </p:cNvPr>
          <p:cNvSpPr txBox="1"/>
          <p:nvPr/>
        </p:nvSpPr>
        <p:spPr>
          <a:xfrm>
            <a:off x="1837900" y="1401170"/>
            <a:ext cx="1063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NFS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ED5972-9D12-A957-0C6B-BC06C8B41F23}"/>
              </a:ext>
            </a:extLst>
          </p:cNvPr>
          <p:cNvSpPr txBox="1"/>
          <p:nvPr/>
        </p:nvSpPr>
        <p:spPr>
          <a:xfrm>
            <a:off x="3127614" y="1744639"/>
            <a:ext cx="1063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ANF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C9C5E9-DD09-43B1-D8A1-C629BA43AF46}"/>
              </a:ext>
            </a:extLst>
          </p:cNvPr>
          <p:cNvSpPr txBox="1"/>
          <p:nvPr/>
        </p:nvSpPr>
        <p:spPr>
          <a:xfrm>
            <a:off x="4330892" y="1862835"/>
            <a:ext cx="1063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Lustre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E3A7C6-173D-CB95-4A01-D03B3F1F4133}"/>
              </a:ext>
            </a:extLst>
          </p:cNvPr>
          <p:cNvSpPr txBox="1"/>
          <p:nvPr/>
        </p:nvSpPr>
        <p:spPr>
          <a:xfrm>
            <a:off x="5625154" y="2051629"/>
            <a:ext cx="1063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NVMe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26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CEA78-1D27-4D9E-A132-4FCE289A7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57" y="189985"/>
            <a:ext cx="8483552" cy="65752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  <a:latin typeface="+mn-lt"/>
                <a:ea typeface="ＭＳ Ｐゴシック"/>
              </a:rPr>
              <a:t>HPC cluster scaling comparison</a:t>
            </a:r>
            <a:endParaRPr lang="en-US" b="1">
              <a:solidFill>
                <a:srgbClr val="FFFF00"/>
              </a:solidFill>
              <a:latin typeface="+mn-lt"/>
              <a:ea typeface="ＭＳ Ｐゴシック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24A1D71-3525-78F0-8C64-B860155B5AAE}"/>
              </a:ext>
            </a:extLst>
          </p:cNvPr>
          <p:cNvSpPr txBox="1">
            <a:spLocks/>
          </p:cNvSpPr>
          <p:nvPr/>
        </p:nvSpPr>
        <p:spPr bwMode="auto">
          <a:xfrm>
            <a:off x="6241266" y="1291678"/>
            <a:ext cx="2671777" cy="59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–"/>
              <a:defRPr sz="20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•"/>
              <a:defRPr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–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0" indent="0">
              <a:buFont typeface="Helvetica CY" pitchFamily="2" charset="0"/>
              <a:buNone/>
            </a:pPr>
            <a:r>
              <a:rPr lang="en-US" sz="1800" b="1" kern="0">
                <a:solidFill>
                  <a:srgbClr val="FFFF00"/>
                </a:solidFill>
                <a:ea typeface="ＭＳ Ｐゴシック"/>
                <a:cs typeface="Calibri"/>
              </a:rPr>
              <a:t>Key points: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ea typeface="ＭＳ Ｐゴシック"/>
              </a:rPr>
              <a:t>Tested 1 - 6 nodes = 96-576 cores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ea typeface="ＭＳ Ｐゴシック"/>
              </a:rPr>
              <a:t>Azure results shown with pinning enabled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ea typeface="ＭＳ Ｐゴシック"/>
              </a:rPr>
              <a:t>AWS results are not optimized with respect to pinning (also less L3 memory)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ea typeface="ＭＳ Ｐゴシック"/>
              </a:rPr>
              <a:t>Both systems scale well on </a:t>
            </a:r>
            <a:r>
              <a:rPr lang="en-US" sz="1400" err="1">
                <a:ea typeface="ＭＳ Ｐゴシック"/>
              </a:rPr>
              <a:t>lustre</a:t>
            </a:r>
            <a:r>
              <a:rPr lang="en-US" sz="1400">
                <a:ea typeface="ＭＳ Ｐゴシック"/>
              </a:rPr>
              <a:t>, better than slower filesystems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ea typeface="ＭＳ Ｐゴシック"/>
              </a:rPr>
              <a:t>Differences scaling may be due to effect of pinning and/or CPU version</a:t>
            </a:r>
          </a:p>
          <a:p>
            <a:pPr marL="0" indent="0">
              <a:buNone/>
            </a:pPr>
            <a:r>
              <a:rPr lang="en-US" sz="1400">
                <a:ea typeface="ＭＳ Ｐゴシック"/>
              </a:rPr>
              <a:t>  </a:t>
            </a:r>
            <a:endParaRPr lang="en-US" sz="14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/>
          </a:p>
          <a:p>
            <a:pPr marL="0" indent="0">
              <a:buFont typeface="Helvetica CY" pitchFamily="2" charset="0"/>
              <a:buNone/>
            </a:pPr>
            <a:endParaRPr lang="en-US" sz="1800" kern="0">
              <a:latin typeface="+mj-lt"/>
            </a:endParaRPr>
          </a:p>
          <a:p>
            <a:pPr marL="0" indent="0">
              <a:buFont typeface="Helvetica CY" pitchFamily="2" charset="0"/>
              <a:buNone/>
            </a:pPr>
            <a:endParaRPr lang="en-US" sz="1800" kern="0">
              <a:latin typeface="+mj-lt"/>
            </a:endParaRPr>
          </a:p>
          <a:p>
            <a:endParaRPr lang="en-US" sz="1800" kern="0">
              <a:latin typeface="+mj-lt"/>
            </a:endParaRPr>
          </a:p>
          <a:p>
            <a:endParaRPr lang="en-US" sz="1800" kern="0">
              <a:latin typeface="+mj-lt"/>
            </a:endParaRPr>
          </a:p>
          <a:p>
            <a:endParaRPr lang="en-US" sz="1800" kern="0">
              <a:latin typeface="+mj-lt"/>
            </a:endParaRPr>
          </a:p>
          <a:p>
            <a:pPr marL="0" indent="0">
              <a:buFont typeface="Helvetica CY" pitchFamily="2" charset="0"/>
              <a:buNone/>
            </a:pPr>
            <a:endParaRPr lang="en-US" sz="1600" kern="0"/>
          </a:p>
          <a:p>
            <a:pPr marL="0" indent="0">
              <a:buFont typeface="Helvetica CY" pitchFamily="2" charset="0"/>
              <a:buNone/>
            </a:pPr>
            <a:endParaRPr lang="en-US" sz="1600" kern="0"/>
          </a:p>
          <a:p>
            <a:pPr marL="0" indent="0">
              <a:buFont typeface="Helvetica CY" pitchFamily="2" charset="0"/>
              <a:buNone/>
            </a:pPr>
            <a:endParaRPr lang="en-US" sz="1600" kern="0"/>
          </a:p>
          <a:p>
            <a:pPr marL="0" indent="0">
              <a:buFont typeface="Helvetica CY" pitchFamily="2" charset="0"/>
              <a:buNone/>
            </a:pPr>
            <a:endParaRPr lang="en-US" sz="1600" kern="0"/>
          </a:p>
          <a:p>
            <a:endParaRPr lang="en-US" sz="1600" kern="0"/>
          </a:p>
          <a:p>
            <a:endParaRPr lang="en-US" sz="1800" kern="0"/>
          </a:p>
          <a:p>
            <a:endParaRPr lang="en-US" sz="1600" kern="0"/>
          </a:p>
          <a:p>
            <a:endParaRPr lang="en-US" sz="1600" kern="0"/>
          </a:p>
          <a:p>
            <a:endParaRPr lang="en-US" sz="1600" kern="0"/>
          </a:p>
          <a:p>
            <a:endParaRPr lang="en-US" sz="1600" kern="0"/>
          </a:p>
          <a:p>
            <a:pPr marL="0" indent="0">
              <a:buFont typeface="Helvetica CY" pitchFamily="2" charset="0"/>
              <a:buNone/>
            </a:pPr>
            <a:endParaRPr lang="en-US" sz="1600" kern="0"/>
          </a:p>
          <a:p>
            <a:pPr marL="0" indent="0">
              <a:buFont typeface="Helvetica CY" pitchFamily="2" charset="0"/>
              <a:buNone/>
            </a:pPr>
            <a:endParaRPr lang="en-US" sz="1600" kern="0"/>
          </a:p>
          <a:p>
            <a:pPr marL="457200" lvl="1" indent="0" algn="just">
              <a:lnSpc>
                <a:spcPct val="150000"/>
              </a:lnSpc>
              <a:buFont typeface="Helvetica CY" pitchFamily="2" charset="0"/>
              <a:buNone/>
            </a:pPr>
            <a:endParaRPr lang="en-US" sz="1600" kern="0">
              <a:cs typeface="Calibri" panose="020F0502020204030204" pitchFamily="34" charset="0"/>
            </a:endParaRPr>
          </a:p>
        </p:txBody>
      </p:sp>
      <p:pic>
        <p:nvPicPr>
          <p:cNvPr id="7" name="Content Placeholder 6" descr="Chart, bar chart&#10;&#10;Description automatically generated">
            <a:extLst>
              <a:ext uri="{FF2B5EF4-FFF2-40B4-BE49-F238E27FC236}">
                <a16:creationId xmlns:a16="http://schemas.microsoft.com/office/drawing/2014/main" id="{C16EAC69-2591-DB7B-3A8F-EABAE9B1B5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548" b="-3"/>
          <a:stretch/>
        </p:blipFill>
        <p:spPr>
          <a:xfrm>
            <a:off x="230957" y="1358900"/>
            <a:ext cx="5865043" cy="45607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E7B842-587B-7F7D-FECF-B5E34CCC9549}"/>
              </a:ext>
            </a:extLst>
          </p:cNvPr>
          <p:cNvSpPr txBox="1"/>
          <p:nvPr/>
        </p:nvSpPr>
        <p:spPr>
          <a:xfrm>
            <a:off x="1443237" y="1913157"/>
            <a:ext cx="102225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latin typeface="Helvetica"/>
                <a:ea typeface="ＭＳ Ｐゴシック"/>
                <a:cs typeface="Helvetica"/>
              </a:rPr>
              <a:t>Azure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353324-AB81-293B-6C48-D950FB448C30}"/>
              </a:ext>
            </a:extLst>
          </p:cNvPr>
          <p:cNvSpPr txBox="1"/>
          <p:nvPr/>
        </p:nvSpPr>
        <p:spPr>
          <a:xfrm>
            <a:off x="3685190" y="1913156"/>
            <a:ext cx="102225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latin typeface="Helvetica"/>
                <a:ea typeface="ＭＳ Ｐゴシック"/>
                <a:cs typeface="Helvetica"/>
              </a:rPr>
              <a:t>AWS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69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CEA78-1D27-4D9E-A132-4FCE289A7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57" y="189985"/>
            <a:ext cx="8483552" cy="65752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  <a:latin typeface="+mn-lt"/>
              </a:rPr>
              <a:t>Effect of pinning on Azure with 576 cores</a:t>
            </a:r>
            <a:endParaRPr lang="en-US" b="1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60F733C4-4A3B-3B39-C33A-46F43DE848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966" y="847505"/>
            <a:ext cx="7674068" cy="575555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B072576-423D-F89F-0943-89FE2C53B6DE}"/>
              </a:ext>
            </a:extLst>
          </p:cNvPr>
          <p:cNvCxnSpPr>
            <a:cxnSpLocks/>
          </p:cNvCxnSpPr>
          <p:nvPr/>
        </p:nvCxnSpPr>
        <p:spPr bwMode="auto">
          <a:xfrm flipH="1">
            <a:off x="4049653" y="1983475"/>
            <a:ext cx="522347" cy="34574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23D4880-D918-BAE5-E42B-184090A77900}"/>
              </a:ext>
            </a:extLst>
          </p:cNvPr>
          <p:cNvCxnSpPr>
            <a:cxnSpLocks/>
          </p:cNvCxnSpPr>
          <p:nvPr/>
        </p:nvCxnSpPr>
        <p:spPr bwMode="auto">
          <a:xfrm flipH="1">
            <a:off x="4049652" y="5038300"/>
            <a:ext cx="522347" cy="34574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3E74CCC-0901-2A7E-0856-E6FBA7BD33E2}"/>
              </a:ext>
            </a:extLst>
          </p:cNvPr>
          <p:cNvSpPr txBox="1"/>
          <p:nvPr/>
        </p:nvSpPr>
        <p:spPr>
          <a:xfrm>
            <a:off x="4472734" y="1740380"/>
            <a:ext cx="863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HDiff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A2928B-57E2-56D2-DAFD-272F664B499B}"/>
              </a:ext>
            </a:extLst>
          </p:cNvPr>
          <p:cNvSpPr txBox="1"/>
          <p:nvPr/>
        </p:nvSpPr>
        <p:spPr>
          <a:xfrm>
            <a:off x="4481551" y="4807467"/>
            <a:ext cx="84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VDiff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39387"/>
      </p:ext>
    </p:extLst>
  </p:cSld>
  <p:clrMapOvr>
    <a:masterClrMapping/>
  </p:clrMapOvr>
</p:sld>
</file>

<file path=ppt/theme/theme1.xml><?xml version="1.0" encoding="utf-8"?>
<a:theme xmlns:a="http://schemas.openxmlformats.org/drawingml/2006/main" name="PARTNER_Proj">
  <a:themeElements>
    <a:clrScheme name="">
      <a:dk1>
        <a:srgbClr val="000000"/>
      </a:dk1>
      <a:lt1>
        <a:srgbClr val="FFFFFF"/>
      </a:lt1>
      <a:dk2>
        <a:srgbClr val="000000"/>
      </a:dk2>
      <a:lt2>
        <a:srgbClr val="CECECE"/>
      </a:lt2>
      <a:accent1>
        <a:srgbClr val="EBEBEB"/>
      </a:accent1>
      <a:accent2>
        <a:srgbClr val="232323"/>
      </a:accent2>
      <a:accent3>
        <a:srgbClr val="FFFFFF"/>
      </a:accent3>
      <a:accent4>
        <a:srgbClr val="000000"/>
      </a:accent4>
      <a:accent5>
        <a:srgbClr val="F3F3F3"/>
      </a:accent5>
      <a:accent6>
        <a:srgbClr val="1F1F1F"/>
      </a:accent6>
      <a:hlink>
        <a:srgbClr val="9C9C9C"/>
      </a:hlink>
      <a:folHlink>
        <a:srgbClr val="676767"/>
      </a:folHlink>
    </a:clrScheme>
    <a:fontScheme name="PARTNER_Proj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med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med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-107" charset="0"/>
          </a:defRPr>
        </a:defPPr>
      </a:lstStyle>
    </a:lnDef>
  </a:objectDefaults>
  <a:extraClrSchemeLst>
    <a:extraClrScheme>
      <a:clrScheme name="PARTNER_Proj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_Proj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_Proj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_Proj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_Proj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_Proj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_Proj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5C2C1633ABF449AF9FFD61BBDE58FC" ma:contentTypeVersion="10" ma:contentTypeDescription="Create a new document." ma:contentTypeScope="" ma:versionID="10362680bc608a68c9f84d003c211966">
  <xsd:schema xmlns:xsd="http://www.w3.org/2001/XMLSchema" xmlns:xs="http://www.w3.org/2001/XMLSchema" xmlns:p="http://schemas.microsoft.com/office/2006/metadata/properties" xmlns:ns2="f156f307-f4a4-4f12-ae68-cf2cc4d55c53" xmlns:ns3="649239b1-3a5d-43c7-a008-44428cdf3e9f" targetNamespace="http://schemas.microsoft.com/office/2006/metadata/properties" ma:root="true" ma:fieldsID="60881e96c95e28e33045bade64fe7c77" ns2:_="" ns3:_="">
    <xsd:import namespace="f156f307-f4a4-4f12-ae68-cf2cc4d55c53"/>
    <xsd:import namespace="649239b1-3a5d-43c7-a008-44428cdf3e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6f307-f4a4-4f12-ae68-cf2cc4d55c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9239b1-3a5d-43c7-a008-44428cdf3e9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E657EE-F1BC-4C99-8F47-5C71D16A278A}">
  <ds:schemaRefs>
    <ds:schemaRef ds:uri="649239b1-3a5d-43c7-a008-44428cdf3e9f"/>
    <ds:schemaRef ds:uri="f156f307-f4a4-4f12-ae68-cf2cc4d55c5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00AEF0C-20A5-46AA-929D-9C1D9DDDEE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153EB7-2CED-48D6-9A65-6ADB8192797B}">
  <ds:schemaRefs>
    <ds:schemaRef ds:uri="649239b1-3a5d-43c7-a008-44428cdf3e9f"/>
    <ds:schemaRef ds:uri="f156f307-f4a4-4f12-ae68-cf2cc4d55c5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neilyoung:Applications:Microsoft Office X:Templates:My Templates:PARTNER_Proj.pot</Template>
  <TotalTime>0</TotalTime>
  <Words>1646</Words>
  <Application>Microsoft Office PowerPoint</Application>
  <PresentationFormat>On-screen Show (4:3)</PresentationFormat>
  <Paragraphs>301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Helvetica</vt:lpstr>
      <vt:lpstr>Helvetica CY</vt:lpstr>
      <vt:lpstr>Wingdings</vt:lpstr>
      <vt:lpstr>PARTNER_Proj</vt:lpstr>
      <vt:lpstr>Community Multiscale Air Quality (CMAQ) Modeling and Analysis on the Cloud</vt:lpstr>
      <vt:lpstr>Introduction</vt:lpstr>
      <vt:lpstr>The CMAQ Benchmark Suite for the Cloud </vt:lpstr>
      <vt:lpstr>Target HPC hardware</vt:lpstr>
      <vt:lpstr>Target HPC workflows with software recipes</vt:lpstr>
      <vt:lpstr>Single-node scaling results on Azure</vt:lpstr>
      <vt:lpstr>Performance using different storage on Azure  </vt:lpstr>
      <vt:lpstr>HPC cluster scaling comparison</vt:lpstr>
      <vt:lpstr>Effect of pinning on Azure with 576 cores</vt:lpstr>
      <vt:lpstr>Spreading across more nodes in Azure Lustre</vt:lpstr>
      <vt:lpstr>Cost related considerations</vt:lpstr>
      <vt:lpstr>Tutorials for different CSPs and end-users</vt:lpstr>
      <vt:lpstr>Summary</vt:lpstr>
      <vt:lpstr>Acknowledgments</vt:lpstr>
    </vt:vector>
  </TitlesOfParts>
  <Manager/>
  <Company>뿿촰뿿첐ˡაÔ뿿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(in words) (Project #)</dc:title>
  <dc:subject>Project Overview</dc:subject>
  <dc:creator>Jennie Leith</dc:creator>
  <cp:keywords/>
  <dc:description/>
  <cp:lastModifiedBy>Efstathiou, Christos</cp:lastModifiedBy>
  <cp:revision>1</cp:revision>
  <cp:lastPrinted>2019-04-05T03:19:00Z</cp:lastPrinted>
  <dcterms:created xsi:type="dcterms:W3CDTF">2010-04-28T08:22:37Z</dcterms:created>
  <dcterms:modified xsi:type="dcterms:W3CDTF">2022-10-19T12:37:24Z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0x010100EC5C2C1633ABF449AF9FFD61BBDE58FC</vt:lpwstr>
  </property>
</Properties>
</file>