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9" r:id="rId6"/>
    <p:sldId id="276" r:id="rId7"/>
    <p:sldId id="277" r:id="rId8"/>
    <p:sldId id="289" r:id="rId9"/>
    <p:sldId id="274" r:id="rId10"/>
    <p:sldId id="275" r:id="rId11"/>
    <p:sldId id="272" r:id="rId12"/>
    <p:sldId id="257" r:id="rId13"/>
    <p:sldId id="286" r:id="rId14"/>
    <p:sldId id="258" r:id="rId15"/>
    <p:sldId id="261" r:id="rId16"/>
    <p:sldId id="262" r:id="rId17"/>
    <p:sldId id="303" r:id="rId18"/>
    <p:sldId id="302" r:id="rId19"/>
    <p:sldId id="266" r:id="rId20"/>
    <p:sldId id="273" r:id="rId21"/>
    <p:sldId id="298" r:id="rId22"/>
    <p:sldId id="304" r:id="rId23"/>
    <p:sldId id="307" r:id="rId24"/>
    <p:sldId id="306" r:id="rId25"/>
    <p:sldId id="300" r:id="rId26"/>
    <p:sldId id="293" r:id="rId27"/>
    <p:sldId id="301" r:id="rId28"/>
    <p:sldId id="265" r:id="rId29"/>
    <p:sldId id="299"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114E3-9032-4DDC-962D-E0ACAD567DA7}" v="262" dt="2022-10-18T23:56:03.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1" autoAdjust="0"/>
    <p:restoredTop sz="94660"/>
  </p:normalViewPr>
  <p:slideViewPr>
    <p:cSldViewPr snapToGrid="0">
      <p:cViewPr varScale="1">
        <p:scale>
          <a:sx n="109" d="100"/>
          <a:sy n="109" d="100"/>
        </p:scale>
        <p:origin x="80"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time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Sheet1!$A$2:$A$8</c:f>
              <c:numCache>
                <c:formatCode>General</c:formatCode>
                <c:ptCount val="7"/>
                <c:pt idx="0">
                  <c:v>1</c:v>
                </c:pt>
                <c:pt idx="1">
                  <c:v>2</c:v>
                </c:pt>
                <c:pt idx="2">
                  <c:v>4</c:v>
                </c:pt>
                <c:pt idx="3">
                  <c:v>6</c:v>
                </c:pt>
                <c:pt idx="4">
                  <c:v>9</c:v>
                </c:pt>
                <c:pt idx="5">
                  <c:v>12</c:v>
                </c:pt>
                <c:pt idx="6">
                  <c:v>16</c:v>
                </c:pt>
              </c:numCache>
            </c:numRef>
          </c:xVal>
          <c:yVal>
            <c:numRef>
              <c:f>Sheet1!$B$2:$B$8</c:f>
              <c:numCache>
                <c:formatCode>General</c:formatCode>
                <c:ptCount val="7"/>
                <c:pt idx="0">
                  <c:v>9</c:v>
                </c:pt>
                <c:pt idx="1">
                  <c:v>4.5</c:v>
                </c:pt>
                <c:pt idx="2">
                  <c:v>2.2000000000000002</c:v>
                </c:pt>
                <c:pt idx="3">
                  <c:v>1.5</c:v>
                </c:pt>
                <c:pt idx="4">
                  <c:v>0.75</c:v>
                </c:pt>
                <c:pt idx="5">
                  <c:v>0.45</c:v>
                </c:pt>
                <c:pt idx="6">
                  <c:v>0.35</c:v>
                </c:pt>
              </c:numCache>
            </c:numRef>
          </c:yVal>
          <c:smooth val="1"/>
          <c:extLst>
            <c:ext xmlns:c16="http://schemas.microsoft.com/office/drawing/2014/chart" uri="{C3380CC4-5D6E-409C-BE32-E72D297353CC}">
              <c16:uniqueId val="{00000000-A02C-4D67-BBA2-208028A4F177}"/>
            </c:ext>
          </c:extLst>
        </c:ser>
        <c:dLbls>
          <c:showLegendKey val="0"/>
          <c:showVal val="0"/>
          <c:showCatName val="0"/>
          <c:showSerName val="0"/>
          <c:showPercent val="0"/>
          <c:showBubbleSize val="0"/>
        </c:dLbls>
        <c:axId val="370924975"/>
        <c:axId val="370920399"/>
      </c:scatterChart>
      <c:valAx>
        <c:axId val="370924975"/>
        <c:scaling>
          <c:orientation val="minMax"/>
          <c:max val="16"/>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Processor</a:t>
                </a:r>
                <a:r>
                  <a:rPr lang="en-US" baseline="0"/>
                  <a:t> Cores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920399"/>
        <c:crosses val="autoZero"/>
        <c:crossBetween val="midCat"/>
      </c:valAx>
      <c:valAx>
        <c:axId val="37092039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[seconds]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9249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CDDD3-9436-4EE2-8088-32F2869C401D}"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10982-0250-4A81-916A-ABD1CDC93C9A}" type="slidenum">
              <a:rPr lang="en-US" smtClean="0"/>
              <a:t>‹#›</a:t>
            </a:fld>
            <a:endParaRPr lang="en-US"/>
          </a:p>
        </p:txBody>
      </p:sp>
    </p:spTree>
    <p:extLst>
      <p:ext uri="{BB962C8B-B14F-4D97-AF65-F5344CB8AC3E}">
        <p14:creationId xmlns:p14="http://schemas.microsoft.com/office/powerpoint/2010/main" val="201358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9880-8FF4-E5AB-43CE-D638B9222B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1C99C9-F9A1-0D22-E202-9D941BBDF2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974E93-C714-9102-1E23-DE5F53243C20}"/>
              </a:ext>
            </a:extLst>
          </p:cNvPr>
          <p:cNvSpPr>
            <a:spLocks noGrp="1"/>
          </p:cNvSpPr>
          <p:nvPr>
            <p:ph type="dt" sz="half" idx="10"/>
          </p:nvPr>
        </p:nvSpPr>
        <p:spPr/>
        <p:txBody>
          <a:bodyPr/>
          <a:lstStyle/>
          <a:p>
            <a:fld id="{30EACC64-795E-4686-BCAC-98A5685088B3}" type="datetime1">
              <a:rPr lang="en-US" smtClean="0"/>
              <a:t>10/18/2022</a:t>
            </a:fld>
            <a:endParaRPr lang="en-US"/>
          </a:p>
        </p:txBody>
      </p:sp>
      <p:sp>
        <p:nvSpPr>
          <p:cNvPr id="5" name="Footer Placeholder 4">
            <a:extLst>
              <a:ext uri="{FF2B5EF4-FFF2-40B4-BE49-F238E27FC236}">
                <a16:creationId xmlns:a16="http://schemas.microsoft.com/office/drawing/2014/main" id="{A0314F34-6ACC-9D4B-65C3-5E0FC5D14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294D7-5119-87C9-382C-E9DDA546BE03}"/>
              </a:ext>
            </a:extLst>
          </p:cNvPr>
          <p:cNvSpPr>
            <a:spLocks noGrp="1"/>
          </p:cNvSpPr>
          <p:nvPr>
            <p:ph type="sldNum" sz="quarter" idx="12"/>
          </p:nvPr>
        </p:nvSpPr>
        <p:spPr/>
        <p:txBody>
          <a:bodyPr/>
          <a:lstStyle/>
          <a:p>
            <a:fld id="{F87ABAF3-7AC3-4FD9-A58F-E962EBE681C4}" type="slidenum">
              <a:rPr lang="en-US" smtClean="0"/>
              <a:t>‹#›</a:t>
            </a:fld>
            <a:endParaRPr lang="en-US"/>
          </a:p>
        </p:txBody>
      </p:sp>
    </p:spTree>
    <p:extLst>
      <p:ext uri="{BB962C8B-B14F-4D97-AF65-F5344CB8AC3E}">
        <p14:creationId xmlns:p14="http://schemas.microsoft.com/office/powerpoint/2010/main" val="98715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4D5D4-307C-E03F-4D6D-84FEEAEB3E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A43C82-21CB-2E6E-B3B9-7CC0988DE5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92457-E944-C4F5-9472-947E9D1EA2BB}"/>
              </a:ext>
            </a:extLst>
          </p:cNvPr>
          <p:cNvSpPr>
            <a:spLocks noGrp="1"/>
          </p:cNvSpPr>
          <p:nvPr>
            <p:ph type="dt" sz="half" idx="10"/>
          </p:nvPr>
        </p:nvSpPr>
        <p:spPr/>
        <p:txBody>
          <a:bodyPr/>
          <a:lstStyle/>
          <a:p>
            <a:fld id="{02C0BAF5-2E2C-4C57-8648-DBD3B2A4D002}" type="datetime1">
              <a:rPr lang="en-US" smtClean="0"/>
              <a:t>10/18/2022</a:t>
            </a:fld>
            <a:endParaRPr lang="en-US"/>
          </a:p>
        </p:txBody>
      </p:sp>
      <p:sp>
        <p:nvSpPr>
          <p:cNvPr id="5" name="Footer Placeholder 4">
            <a:extLst>
              <a:ext uri="{FF2B5EF4-FFF2-40B4-BE49-F238E27FC236}">
                <a16:creationId xmlns:a16="http://schemas.microsoft.com/office/drawing/2014/main" id="{6BEDFAFA-AC4D-CABF-61D8-E47F01E04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A4094-9C37-982C-885E-F756266CB8EA}"/>
              </a:ext>
            </a:extLst>
          </p:cNvPr>
          <p:cNvSpPr>
            <a:spLocks noGrp="1"/>
          </p:cNvSpPr>
          <p:nvPr>
            <p:ph type="sldNum" sz="quarter" idx="12"/>
          </p:nvPr>
        </p:nvSpPr>
        <p:spPr/>
        <p:txBody>
          <a:bodyPr/>
          <a:lstStyle/>
          <a:p>
            <a:fld id="{F87ABAF3-7AC3-4FD9-A58F-E962EBE681C4}" type="slidenum">
              <a:rPr lang="en-US" smtClean="0"/>
              <a:t>‹#›</a:t>
            </a:fld>
            <a:endParaRPr lang="en-US"/>
          </a:p>
        </p:txBody>
      </p:sp>
    </p:spTree>
    <p:extLst>
      <p:ext uri="{BB962C8B-B14F-4D97-AF65-F5344CB8AC3E}">
        <p14:creationId xmlns:p14="http://schemas.microsoft.com/office/powerpoint/2010/main" val="3373209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1ED367-E7FE-966B-5104-C32435A920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49356C-2782-F66F-564A-EDC128412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6E6A6-8C32-8236-4ACE-BB04F6EE907C}"/>
              </a:ext>
            </a:extLst>
          </p:cNvPr>
          <p:cNvSpPr>
            <a:spLocks noGrp="1"/>
          </p:cNvSpPr>
          <p:nvPr>
            <p:ph type="dt" sz="half" idx="10"/>
          </p:nvPr>
        </p:nvSpPr>
        <p:spPr/>
        <p:txBody>
          <a:bodyPr/>
          <a:lstStyle/>
          <a:p>
            <a:fld id="{899D81FD-1C51-4454-A348-F16888E6BCA0}" type="datetime1">
              <a:rPr lang="en-US" smtClean="0"/>
              <a:t>10/18/2022</a:t>
            </a:fld>
            <a:endParaRPr lang="en-US"/>
          </a:p>
        </p:txBody>
      </p:sp>
      <p:sp>
        <p:nvSpPr>
          <p:cNvPr id="5" name="Footer Placeholder 4">
            <a:extLst>
              <a:ext uri="{FF2B5EF4-FFF2-40B4-BE49-F238E27FC236}">
                <a16:creationId xmlns:a16="http://schemas.microsoft.com/office/drawing/2014/main" id="{ADA996AD-1E02-6775-F292-D4F580CCE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21406-906C-0DEB-D397-BD3AEBA8658D}"/>
              </a:ext>
            </a:extLst>
          </p:cNvPr>
          <p:cNvSpPr>
            <a:spLocks noGrp="1"/>
          </p:cNvSpPr>
          <p:nvPr>
            <p:ph type="sldNum" sz="quarter" idx="12"/>
          </p:nvPr>
        </p:nvSpPr>
        <p:spPr/>
        <p:txBody>
          <a:bodyPr/>
          <a:lstStyle/>
          <a:p>
            <a:fld id="{F87ABAF3-7AC3-4FD9-A58F-E962EBE681C4}" type="slidenum">
              <a:rPr lang="en-US" smtClean="0"/>
              <a:t>‹#›</a:t>
            </a:fld>
            <a:endParaRPr lang="en-US"/>
          </a:p>
        </p:txBody>
      </p:sp>
    </p:spTree>
    <p:extLst>
      <p:ext uri="{BB962C8B-B14F-4D97-AF65-F5344CB8AC3E}">
        <p14:creationId xmlns:p14="http://schemas.microsoft.com/office/powerpoint/2010/main" val="82402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674E-E3AB-ED9D-940D-7B4FBC057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72266-3F7A-3379-0688-FA91E7AB9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710E1-1B80-7527-48A9-E30E16EC762A}"/>
              </a:ext>
            </a:extLst>
          </p:cNvPr>
          <p:cNvSpPr>
            <a:spLocks noGrp="1"/>
          </p:cNvSpPr>
          <p:nvPr>
            <p:ph type="dt" sz="half" idx="10"/>
          </p:nvPr>
        </p:nvSpPr>
        <p:spPr/>
        <p:txBody>
          <a:bodyPr/>
          <a:lstStyle/>
          <a:p>
            <a:fld id="{E71AE7BE-1D65-4933-A844-81F45D0E0E71}" type="datetime1">
              <a:rPr lang="en-US" smtClean="0"/>
              <a:t>10/18/2022</a:t>
            </a:fld>
            <a:endParaRPr lang="en-US"/>
          </a:p>
        </p:txBody>
      </p:sp>
      <p:sp>
        <p:nvSpPr>
          <p:cNvPr id="5" name="Footer Placeholder 4">
            <a:extLst>
              <a:ext uri="{FF2B5EF4-FFF2-40B4-BE49-F238E27FC236}">
                <a16:creationId xmlns:a16="http://schemas.microsoft.com/office/drawing/2014/main" id="{070F4594-3C7C-851B-DC35-2702D1D1D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47409-618A-36CA-B772-ACAB8935847E}"/>
              </a:ext>
            </a:extLst>
          </p:cNvPr>
          <p:cNvSpPr>
            <a:spLocks noGrp="1"/>
          </p:cNvSpPr>
          <p:nvPr>
            <p:ph type="sldNum" sz="quarter" idx="12"/>
          </p:nvPr>
        </p:nvSpPr>
        <p:spPr/>
        <p:txBody>
          <a:bodyPr/>
          <a:lstStyle/>
          <a:p>
            <a:fld id="{F87ABAF3-7AC3-4FD9-A58F-E962EBE681C4}" type="slidenum">
              <a:rPr lang="en-US" smtClean="0"/>
              <a:t>‹#›</a:t>
            </a:fld>
            <a:endParaRPr lang="en-US"/>
          </a:p>
        </p:txBody>
      </p:sp>
    </p:spTree>
    <p:extLst>
      <p:ext uri="{BB962C8B-B14F-4D97-AF65-F5344CB8AC3E}">
        <p14:creationId xmlns:p14="http://schemas.microsoft.com/office/powerpoint/2010/main" val="201459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C508-5A3D-E97E-ED36-6B4EC1ED5A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B0A32E-7033-CCA6-7503-E4462003E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CACFB3-7B0C-5DCC-832C-C524F7B27B43}"/>
              </a:ext>
            </a:extLst>
          </p:cNvPr>
          <p:cNvSpPr>
            <a:spLocks noGrp="1"/>
          </p:cNvSpPr>
          <p:nvPr>
            <p:ph type="dt" sz="half" idx="10"/>
          </p:nvPr>
        </p:nvSpPr>
        <p:spPr/>
        <p:txBody>
          <a:bodyPr/>
          <a:lstStyle/>
          <a:p>
            <a:fld id="{BA023716-CFF6-4C8E-B578-72E746B2BBFE}" type="datetime1">
              <a:rPr lang="en-US" smtClean="0"/>
              <a:t>10/18/2022</a:t>
            </a:fld>
            <a:endParaRPr lang="en-US"/>
          </a:p>
        </p:txBody>
      </p:sp>
      <p:sp>
        <p:nvSpPr>
          <p:cNvPr id="5" name="Footer Placeholder 4">
            <a:extLst>
              <a:ext uri="{FF2B5EF4-FFF2-40B4-BE49-F238E27FC236}">
                <a16:creationId xmlns:a16="http://schemas.microsoft.com/office/drawing/2014/main" id="{92396C8E-D780-B6A3-614E-0C1EE0943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45AA1-54E1-A8EB-7E51-723D8D95BE4B}"/>
              </a:ext>
            </a:extLst>
          </p:cNvPr>
          <p:cNvSpPr>
            <a:spLocks noGrp="1"/>
          </p:cNvSpPr>
          <p:nvPr>
            <p:ph type="sldNum" sz="quarter" idx="12"/>
          </p:nvPr>
        </p:nvSpPr>
        <p:spPr/>
        <p:txBody>
          <a:bodyPr/>
          <a:lstStyle/>
          <a:p>
            <a:fld id="{F87ABAF3-7AC3-4FD9-A58F-E962EBE681C4}" type="slidenum">
              <a:rPr lang="en-US" smtClean="0"/>
              <a:t>‹#›</a:t>
            </a:fld>
            <a:endParaRPr lang="en-US"/>
          </a:p>
        </p:txBody>
      </p:sp>
    </p:spTree>
    <p:extLst>
      <p:ext uri="{BB962C8B-B14F-4D97-AF65-F5344CB8AC3E}">
        <p14:creationId xmlns:p14="http://schemas.microsoft.com/office/powerpoint/2010/main" val="369792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7C7D-3A4B-AFCA-4ABB-86D9B8A03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74B31-FEA9-2C21-AC09-777C79A6AD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E27EC9-45BD-ACF2-48D4-D6243D7E13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E6D4B8-A740-4E08-B11E-F03BE3429745}"/>
              </a:ext>
            </a:extLst>
          </p:cNvPr>
          <p:cNvSpPr>
            <a:spLocks noGrp="1"/>
          </p:cNvSpPr>
          <p:nvPr>
            <p:ph type="dt" sz="half" idx="10"/>
          </p:nvPr>
        </p:nvSpPr>
        <p:spPr/>
        <p:txBody>
          <a:bodyPr/>
          <a:lstStyle/>
          <a:p>
            <a:fld id="{15BD0D5D-22F3-44D4-B000-787E7F68D03A}" type="datetime1">
              <a:rPr lang="en-US" smtClean="0"/>
              <a:t>10/18/2022</a:t>
            </a:fld>
            <a:endParaRPr lang="en-US"/>
          </a:p>
        </p:txBody>
      </p:sp>
      <p:sp>
        <p:nvSpPr>
          <p:cNvPr id="6" name="Footer Placeholder 5">
            <a:extLst>
              <a:ext uri="{FF2B5EF4-FFF2-40B4-BE49-F238E27FC236}">
                <a16:creationId xmlns:a16="http://schemas.microsoft.com/office/drawing/2014/main" id="{3D2EC0F2-713C-0E48-C570-ED19083A8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BC916-48B5-5D34-F2A6-69220D6AC492}"/>
              </a:ext>
            </a:extLst>
          </p:cNvPr>
          <p:cNvSpPr>
            <a:spLocks noGrp="1"/>
          </p:cNvSpPr>
          <p:nvPr>
            <p:ph type="sldNum" sz="quarter" idx="12"/>
          </p:nvPr>
        </p:nvSpPr>
        <p:spPr/>
        <p:txBody>
          <a:bodyPr/>
          <a:lstStyle/>
          <a:p>
            <a:fld id="{F87ABAF3-7AC3-4FD9-A58F-E962EBE681C4}" type="slidenum">
              <a:rPr lang="en-US" smtClean="0"/>
              <a:t>‹#›</a:t>
            </a:fld>
            <a:endParaRPr lang="en-US"/>
          </a:p>
        </p:txBody>
      </p:sp>
    </p:spTree>
    <p:extLst>
      <p:ext uri="{BB962C8B-B14F-4D97-AF65-F5344CB8AC3E}">
        <p14:creationId xmlns:p14="http://schemas.microsoft.com/office/powerpoint/2010/main" val="330801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3186-CEA4-F4F6-61BF-41E64ECA3D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1032E2-E768-67FB-0FEC-C5FBB3ABA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E25623-2635-CAEA-B782-8870294C92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3277C1-ADCE-CB5F-DF37-C51521770D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B64774-102B-EA9B-B74E-74DF044E30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3FC923-D001-D15D-06A2-0076E30D316B}"/>
              </a:ext>
            </a:extLst>
          </p:cNvPr>
          <p:cNvSpPr>
            <a:spLocks noGrp="1"/>
          </p:cNvSpPr>
          <p:nvPr>
            <p:ph type="dt" sz="half" idx="10"/>
          </p:nvPr>
        </p:nvSpPr>
        <p:spPr/>
        <p:txBody>
          <a:bodyPr/>
          <a:lstStyle/>
          <a:p>
            <a:fld id="{7E3C2604-89CE-4DDF-AFB6-FEFE9930982B}" type="datetime1">
              <a:rPr lang="en-US" smtClean="0"/>
              <a:t>10/18/2022</a:t>
            </a:fld>
            <a:endParaRPr lang="en-US"/>
          </a:p>
        </p:txBody>
      </p:sp>
      <p:sp>
        <p:nvSpPr>
          <p:cNvPr id="8" name="Footer Placeholder 7">
            <a:extLst>
              <a:ext uri="{FF2B5EF4-FFF2-40B4-BE49-F238E27FC236}">
                <a16:creationId xmlns:a16="http://schemas.microsoft.com/office/drawing/2014/main" id="{CFCB5E49-4F8B-3E0D-F5DD-0B92E4BA5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DCFDE1-AB9E-1CFE-C00B-EDC36D0BA999}"/>
              </a:ext>
            </a:extLst>
          </p:cNvPr>
          <p:cNvSpPr>
            <a:spLocks noGrp="1"/>
          </p:cNvSpPr>
          <p:nvPr>
            <p:ph type="sldNum" sz="quarter" idx="12"/>
          </p:nvPr>
        </p:nvSpPr>
        <p:spPr/>
        <p:txBody>
          <a:bodyPr/>
          <a:lstStyle/>
          <a:p>
            <a:fld id="{F87ABAF3-7AC3-4FD9-A58F-E962EBE681C4}" type="slidenum">
              <a:rPr lang="en-US" smtClean="0"/>
              <a:t>‹#›</a:t>
            </a:fld>
            <a:endParaRPr lang="en-US"/>
          </a:p>
        </p:txBody>
      </p:sp>
    </p:spTree>
    <p:extLst>
      <p:ext uri="{BB962C8B-B14F-4D97-AF65-F5344CB8AC3E}">
        <p14:creationId xmlns:p14="http://schemas.microsoft.com/office/powerpoint/2010/main" val="315336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F99A-1643-D99A-C8B6-229D83C2B6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EB14F5-FE2F-7C3E-9C34-71C032F15799}"/>
              </a:ext>
            </a:extLst>
          </p:cNvPr>
          <p:cNvSpPr>
            <a:spLocks noGrp="1"/>
          </p:cNvSpPr>
          <p:nvPr>
            <p:ph type="dt" sz="half" idx="10"/>
          </p:nvPr>
        </p:nvSpPr>
        <p:spPr/>
        <p:txBody>
          <a:bodyPr/>
          <a:lstStyle/>
          <a:p>
            <a:fld id="{54BB6EB7-9409-475B-B6C4-CDB5D97923B3}" type="datetime1">
              <a:rPr lang="en-US" smtClean="0"/>
              <a:t>10/18/2022</a:t>
            </a:fld>
            <a:endParaRPr lang="en-US"/>
          </a:p>
        </p:txBody>
      </p:sp>
      <p:sp>
        <p:nvSpPr>
          <p:cNvPr id="4" name="Footer Placeholder 3">
            <a:extLst>
              <a:ext uri="{FF2B5EF4-FFF2-40B4-BE49-F238E27FC236}">
                <a16:creationId xmlns:a16="http://schemas.microsoft.com/office/drawing/2014/main" id="{4CDABBC1-1046-634F-4257-4C7396040B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AB3A94-118A-334B-568D-3F5788F39DBE}"/>
              </a:ext>
            </a:extLst>
          </p:cNvPr>
          <p:cNvSpPr>
            <a:spLocks noGrp="1"/>
          </p:cNvSpPr>
          <p:nvPr>
            <p:ph type="sldNum" sz="quarter" idx="12"/>
          </p:nvPr>
        </p:nvSpPr>
        <p:spPr/>
        <p:txBody>
          <a:bodyPr/>
          <a:lstStyle/>
          <a:p>
            <a:fld id="{F87ABAF3-7AC3-4FD9-A58F-E962EBE681C4}" type="slidenum">
              <a:rPr lang="en-US" smtClean="0"/>
              <a:t>‹#›</a:t>
            </a:fld>
            <a:endParaRPr lang="en-US"/>
          </a:p>
        </p:txBody>
      </p:sp>
    </p:spTree>
    <p:extLst>
      <p:ext uri="{BB962C8B-B14F-4D97-AF65-F5344CB8AC3E}">
        <p14:creationId xmlns:p14="http://schemas.microsoft.com/office/powerpoint/2010/main" val="304540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D8507-A2E0-1250-FC10-03C377B89C83}"/>
              </a:ext>
            </a:extLst>
          </p:cNvPr>
          <p:cNvSpPr>
            <a:spLocks noGrp="1"/>
          </p:cNvSpPr>
          <p:nvPr>
            <p:ph type="dt" sz="half" idx="10"/>
          </p:nvPr>
        </p:nvSpPr>
        <p:spPr/>
        <p:txBody>
          <a:bodyPr/>
          <a:lstStyle/>
          <a:p>
            <a:fld id="{C9A375F7-6D37-4A87-A146-59A6E28DA58D}" type="datetime1">
              <a:rPr lang="en-US" smtClean="0"/>
              <a:t>10/18/2022</a:t>
            </a:fld>
            <a:endParaRPr lang="en-US"/>
          </a:p>
        </p:txBody>
      </p:sp>
      <p:sp>
        <p:nvSpPr>
          <p:cNvPr id="3" name="Footer Placeholder 2">
            <a:extLst>
              <a:ext uri="{FF2B5EF4-FFF2-40B4-BE49-F238E27FC236}">
                <a16:creationId xmlns:a16="http://schemas.microsoft.com/office/drawing/2014/main" id="{825A6A80-47E1-149A-A46B-FFA47561E4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23837B-811A-3AAA-1E72-337D39488B4E}"/>
              </a:ext>
            </a:extLst>
          </p:cNvPr>
          <p:cNvSpPr>
            <a:spLocks noGrp="1"/>
          </p:cNvSpPr>
          <p:nvPr>
            <p:ph type="sldNum" sz="quarter" idx="12"/>
          </p:nvPr>
        </p:nvSpPr>
        <p:spPr/>
        <p:txBody>
          <a:bodyPr/>
          <a:lstStyle/>
          <a:p>
            <a:fld id="{F87ABAF3-7AC3-4FD9-A58F-E962EBE681C4}" type="slidenum">
              <a:rPr lang="en-US" smtClean="0"/>
              <a:t>‹#›</a:t>
            </a:fld>
            <a:endParaRPr lang="en-US"/>
          </a:p>
        </p:txBody>
      </p:sp>
    </p:spTree>
    <p:extLst>
      <p:ext uri="{BB962C8B-B14F-4D97-AF65-F5344CB8AC3E}">
        <p14:creationId xmlns:p14="http://schemas.microsoft.com/office/powerpoint/2010/main" val="320721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34E3D-2921-BCDF-ED12-5872E79EFC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C312E1-3F65-5304-BF2D-C1649B6C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1E11DB-F5D7-3B1D-51BE-5F7B2B78C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4B9BA1-C32E-105D-0E8A-B76764856BA1}"/>
              </a:ext>
            </a:extLst>
          </p:cNvPr>
          <p:cNvSpPr>
            <a:spLocks noGrp="1"/>
          </p:cNvSpPr>
          <p:nvPr>
            <p:ph type="dt" sz="half" idx="10"/>
          </p:nvPr>
        </p:nvSpPr>
        <p:spPr/>
        <p:txBody>
          <a:bodyPr/>
          <a:lstStyle/>
          <a:p>
            <a:fld id="{CBC0038F-F3DB-481A-ABAF-6923DA3AB258}" type="datetime1">
              <a:rPr lang="en-US" smtClean="0"/>
              <a:t>10/18/2022</a:t>
            </a:fld>
            <a:endParaRPr lang="en-US"/>
          </a:p>
        </p:txBody>
      </p:sp>
      <p:sp>
        <p:nvSpPr>
          <p:cNvPr id="6" name="Footer Placeholder 5">
            <a:extLst>
              <a:ext uri="{FF2B5EF4-FFF2-40B4-BE49-F238E27FC236}">
                <a16:creationId xmlns:a16="http://schemas.microsoft.com/office/drawing/2014/main" id="{F6189B40-C86F-BCC8-4231-82D3F68FD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A4D7E-B72F-F676-129A-7C0E74985411}"/>
              </a:ext>
            </a:extLst>
          </p:cNvPr>
          <p:cNvSpPr>
            <a:spLocks noGrp="1"/>
          </p:cNvSpPr>
          <p:nvPr>
            <p:ph type="sldNum" sz="quarter" idx="12"/>
          </p:nvPr>
        </p:nvSpPr>
        <p:spPr/>
        <p:txBody>
          <a:bodyPr/>
          <a:lstStyle/>
          <a:p>
            <a:fld id="{F87ABAF3-7AC3-4FD9-A58F-E962EBE681C4}" type="slidenum">
              <a:rPr lang="en-US" smtClean="0"/>
              <a:t>‹#›</a:t>
            </a:fld>
            <a:endParaRPr lang="en-US"/>
          </a:p>
        </p:txBody>
      </p:sp>
    </p:spTree>
    <p:extLst>
      <p:ext uri="{BB962C8B-B14F-4D97-AF65-F5344CB8AC3E}">
        <p14:creationId xmlns:p14="http://schemas.microsoft.com/office/powerpoint/2010/main" val="181090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E72D-52F2-370A-4CC5-C0F93ED7C1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637330-5C35-8C52-8048-9C781226B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20D0BE-8B7C-F191-9FA5-D64386692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1FF81-2D86-9FC8-22D2-0BA07F6EDBA1}"/>
              </a:ext>
            </a:extLst>
          </p:cNvPr>
          <p:cNvSpPr>
            <a:spLocks noGrp="1"/>
          </p:cNvSpPr>
          <p:nvPr>
            <p:ph type="dt" sz="half" idx="10"/>
          </p:nvPr>
        </p:nvSpPr>
        <p:spPr/>
        <p:txBody>
          <a:bodyPr/>
          <a:lstStyle/>
          <a:p>
            <a:fld id="{B3729990-A653-4578-8F75-0A8040CB1ACC}" type="datetime1">
              <a:rPr lang="en-US" smtClean="0"/>
              <a:t>10/18/2022</a:t>
            </a:fld>
            <a:endParaRPr lang="en-US"/>
          </a:p>
        </p:txBody>
      </p:sp>
      <p:sp>
        <p:nvSpPr>
          <p:cNvPr id="6" name="Footer Placeholder 5">
            <a:extLst>
              <a:ext uri="{FF2B5EF4-FFF2-40B4-BE49-F238E27FC236}">
                <a16:creationId xmlns:a16="http://schemas.microsoft.com/office/drawing/2014/main" id="{883153EB-1D69-3CFA-00EC-70BBE2C3D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E9F12-76E9-28B3-4AEE-6006E113C2FE}"/>
              </a:ext>
            </a:extLst>
          </p:cNvPr>
          <p:cNvSpPr>
            <a:spLocks noGrp="1"/>
          </p:cNvSpPr>
          <p:nvPr>
            <p:ph type="sldNum" sz="quarter" idx="12"/>
          </p:nvPr>
        </p:nvSpPr>
        <p:spPr/>
        <p:txBody>
          <a:bodyPr/>
          <a:lstStyle/>
          <a:p>
            <a:fld id="{F87ABAF3-7AC3-4FD9-A58F-E962EBE681C4}" type="slidenum">
              <a:rPr lang="en-US" smtClean="0"/>
              <a:t>‹#›</a:t>
            </a:fld>
            <a:endParaRPr lang="en-US"/>
          </a:p>
        </p:txBody>
      </p:sp>
    </p:spTree>
    <p:extLst>
      <p:ext uri="{BB962C8B-B14F-4D97-AF65-F5344CB8AC3E}">
        <p14:creationId xmlns:p14="http://schemas.microsoft.com/office/powerpoint/2010/main" val="329585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27ECC-C002-EF5B-D6D6-55DE34AE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974BB-4096-2BCD-9D74-00C9E148C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FFFAF-4487-9BF4-046B-AACF6B1D70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3861A-63AF-48FE-B765-176D4EA03800}" type="datetime1">
              <a:rPr lang="en-US" smtClean="0"/>
              <a:t>10/18/2022</a:t>
            </a:fld>
            <a:endParaRPr lang="en-US"/>
          </a:p>
        </p:txBody>
      </p:sp>
      <p:sp>
        <p:nvSpPr>
          <p:cNvPr id="5" name="Footer Placeholder 4">
            <a:extLst>
              <a:ext uri="{FF2B5EF4-FFF2-40B4-BE49-F238E27FC236}">
                <a16:creationId xmlns:a16="http://schemas.microsoft.com/office/drawing/2014/main" id="{D65CB8A4-3F3B-74E5-9789-BEE7A6869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5463E-A175-035C-6773-074242021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ABAF3-7AC3-4FD9-A58F-E962EBE681C4}" type="slidenum">
              <a:rPr lang="en-US" smtClean="0"/>
              <a:t>‹#›</a:t>
            </a:fld>
            <a:endParaRPr lang="en-US"/>
          </a:p>
        </p:txBody>
      </p:sp>
    </p:spTree>
    <p:extLst>
      <p:ext uri="{BB962C8B-B14F-4D97-AF65-F5344CB8AC3E}">
        <p14:creationId xmlns:p14="http://schemas.microsoft.com/office/powerpoint/2010/main" val="135935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DE90-25BC-79C6-4611-ECBF26D3E31D}"/>
              </a:ext>
            </a:extLst>
          </p:cNvPr>
          <p:cNvSpPr>
            <a:spLocks noGrp="1"/>
          </p:cNvSpPr>
          <p:nvPr>
            <p:ph type="ctrTitle"/>
          </p:nvPr>
        </p:nvSpPr>
        <p:spPr/>
        <p:txBody>
          <a:bodyPr/>
          <a:lstStyle/>
          <a:p>
            <a:r>
              <a:rPr lang="en-US" dirty="0"/>
              <a:t>GPU Accelerated CMAQ Simulation</a:t>
            </a:r>
          </a:p>
        </p:txBody>
      </p:sp>
      <p:sp>
        <p:nvSpPr>
          <p:cNvPr id="3" name="Subtitle 2">
            <a:extLst>
              <a:ext uri="{FF2B5EF4-FFF2-40B4-BE49-F238E27FC236}">
                <a16:creationId xmlns:a16="http://schemas.microsoft.com/office/drawing/2014/main" id="{1375ECCD-131E-59D9-B03C-066DB7F3649F}"/>
              </a:ext>
            </a:extLst>
          </p:cNvPr>
          <p:cNvSpPr>
            <a:spLocks noGrp="1"/>
          </p:cNvSpPr>
          <p:nvPr>
            <p:ph type="subTitle" idx="1"/>
          </p:nvPr>
        </p:nvSpPr>
        <p:spPr/>
        <p:txBody>
          <a:bodyPr/>
          <a:lstStyle/>
          <a:p>
            <a:r>
              <a:rPr lang="en-US" dirty="0"/>
              <a:t>Khanh Do, George </a:t>
            </a:r>
            <a:r>
              <a:rPr lang="en-US" dirty="0" err="1"/>
              <a:t>Delic</a:t>
            </a:r>
            <a:r>
              <a:rPr lang="en-US" dirty="0"/>
              <a:t>, Bryan Wong, Cesunica Ivey</a:t>
            </a:r>
          </a:p>
          <a:p>
            <a:r>
              <a:rPr lang="en-US" dirty="0"/>
              <a:t>2022 CMAS Conference</a:t>
            </a:r>
          </a:p>
        </p:txBody>
      </p:sp>
      <p:sp>
        <p:nvSpPr>
          <p:cNvPr id="4" name="Slide Number Placeholder 3">
            <a:extLst>
              <a:ext uri="{FF2B5EF4-FFF2-40B4-BE49-F238E27FC236}">
                <a16:creationId xmlns:a16="http://schemas.microsoft.com/office/drawing/2014/main" id="{F4BC5F09-64D4-BD22-7379-77708059F1BA}"/>
              </a:ext>
            </a:extLst>
          </p:cNvPr>
          <p:cNvSpPr>
            <a:spLocks noGrp="1"/>
          </p:cNvSpPr>
          <p:nvPr>
            <p:ph type="sldNum" sz="quarter" idx="12"/>
          </p:nvPr>
        </p:nvSpPr>
        <p:spPr/>
        <p:txBody>
          <a:bodyPr/>
          <a:lstStyle/>
          <a:p>
            <a:fld id="{F87ABAF3-7AC3-4FD9-A58F-E962EBE681C4}" type="slidenum">
              <a:rPr lang="en-US" smtClean="0"/>
              <a:t>1</a:t>
            </a:fld>
            <a:endParaRPr lang="en-US"/>
          </a:p>
        </p:txBody>
      </p:sp>
      <p:pic>
        <p:nvPicPr>
          <p:cNvPr id="1026" name="Picture 2">
            <a:extLst>
              <a:ext uri="{FF2B5EF4-FFF2-40B4-BE49-F238E27FC236}">
                <a16:creationId xmlns:a16="http://schemas.microsoft.com/office/drawing/2014/main" id="{5CAA7C75-8D90-4695-BB15-4C6C0A0B8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893" y="4637868"/>
            <a:ext cx="1820214" cy="182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151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7DCA-A297-F83B-E509-A05BFCE37968}"/>
              </a:ext>
            </a:extLst>
          </p:cNvPr>
          <p:cNvSpPr>
            <a:spLocks noGrp="1"/>
          </p:cNvSpPr>
          <p:nvPr>
            <p:ph type="title"/>
          </p:nvPr>
        </p:nvSpPr>
        <p:spPr/>
        <p:txBody>
          <a:bodyPr/>
          <a:lstStyle/>
          <a:p>
            <a:r>
              <a:rPr lang="en-US" dirty="0"/>
              <a:t>Timing Gear Solver Module (BLKSIZE = 50)</a:t>
            </a:r>
          </a:p>
        </p:txBody>
      </p:sp>
      <p:sp>
        <p:nvSpPr>
          <p:cNvPr id="4" name="TextBox 3">
            <a:extLst>
              <a:ext uri="{FF2B5EF4-FFF2-40B4-BE49-F238E27FC236}">
                <a16:creationId xmlns:a16="http://schemas.microsoft.com/office/drawing/2014/main" id="{5DEE229A-4AAA-3174-C005-CA3B3F297A97}"/>
              </a:ext>
            </a:extLst>
          </p:cNvPr>
          <p:cNvSpPr txBox="1"/>
          <p:nvPr/>
        </p:nvSpPr>
        <p:spPr>
          <a:xfrm>
            <a:off x="1707729" y="1955783"/>
            <a:ext cx="1494890" cy="369332"/>
          </a:xfrm>
          <a:prstGeom prst="rect">
            <a:avLst/>
          </a:prstGeom>
          <a:noFill/>
        </p:spPr>
        <p:txBody>
          <a:bodyPr wrap="square" rtlCol="0">
            <a:spAutoFit/>
          </a:bodyPr>
          <a:lstStyle/>
          <a:p>
            <a:r>
              <a:rPr lang="en-US" dirty="0"/>
              <a:t>GEAR_DRIVER</a:t>
            </a:r>
          </a:p>
        </p:txBody>
      </p:sp>
      <p:sp>
        <p:nvSpPr>
          <p:cNvPr id="5" name="TextBox 4">
            <a:extLst>
              <a:ext uri="{FF2B5EF4-FFF2-40B4-BE49-F238E27FC236}">
                <a16:creationId xmlns:a16="http://schemas.microsoft.com/office/drawing/2014/main" id="{F925EB97-BA9C-054C-02E6-1AEAAC0BFED8}"/>
              </a:ext>
            </a:extLst>
          </p:cNvPr>
          <p:cNvSpPr txBox="1"/>
          <p:nvPr/>
        </p:nvSpPr>
        <p:spPr>
          <a:xfrm>
            <a:off x="4464630" y="1955783"/>
            <a:ext cx="1753456" cy="584775"/>
          </a:xfrm>
          <a:prstGeom prst="rect">
            <a:avLst/>
          </a:prstGeom>
          <a:noFill/>
        </p:spPr>
        <p:txBody>
          <a:bodyPr wrap="square" rtlCol="0">
            <a:spAutoFit/>
          </a:bodyPr>
          <a:lstStyle/>
          <a:p>
            <a:r>
              <a:rPr lang="en-US" dirty="0"/>
              <a:t>FIND_DEGRADE</a:t>
            </a:r>
          </a:p>
          <a:p>
            <a:pPr algn="ctr"/>
            <a:r>
              <a:rPr lang="en-US" sz="1400" dirty="0"/>
              <a:t>5X10</a:t>
            </a:r>
            <a:r>
              <a:rPr lang="en-US" sz="1400" baseline="30000" dirty="0"/>
              <a:t>-5 </a:t>
            </a:r>
            <a:r>
              <a:rPr lang="en-US" sz="1400" dirty="0"/>
              <a:t>s</a:t>
            </a:r>
          </a:p>
        </p:txBody>
      </p:sp>
      <p:sp>
        <p:nvSpPr>
          <p:cNvPr id="8" name="TextBox 7">
            <a:extLst>
              <a:ext uri="{FF2B5EF4-FFF2-40B4-BE49-F238E27FC236}">
                <a16:creationId xmlns:a16="http://schemas.microsoft.com/office/drawing/2014/main" id="{DD541878-1259-D988-DF98-F9D0DB63C461}"/>
              </a:ext>
            </a:extLst>
          </p:cNvPr>
          <p:cNvSpPr txBox="1"/>
          <p:nvPr/>
        </p:nvSpPr>
        <p:spPr>
          <a:xfrm>
            <a:off x="7534889" y="5243321"/>
            <a:ext cx="1753456" cy="584775"/>
          </a:xfrm>
          <a:prstGeom prst="rect">
            <a:avLst/>
          </a:prstGeom>
          <a:noFill/>
        </p:spPr>
        <p:txBody>
          <a:bodyPr wrap="square" rtlCol="0">
            <a:spAutoFit/>
          </a:bodyPr>
          <a:lstStyle/>
          <a:p>
            <a:r>
              <a:rPr lang="en-US" dirty="0"/>
              <a:t>BACKSUB</a:t>
            </a:r>
          </a:p>
          <a:p>
            <a:r>
              <a:rPr lang="en-US" sz="1400" dirty="0"/>
              <a:t>0.6x10</a:t>
            </a:r>
            <a:r>
              <a:rPr lang="en-US" sz="1400" baseline="30000" dirty="0"/>
              <a:t>-4 </a:t>
            </a:r>
            <a:r>
              <a:rPr lang="en-US" sz="1400" dirty="0"/>
              <a:t>s</a:t>
            </a:r>
          </a:p>
        </p:txBody>
      </p:sp>
      <p:sp>
        <p:nvSpPr>
          <p:cNvPr id="6" name="TextBox 5">
            <a:extLst>
              <a:ext uri="{FF2B5EF4-FFF2-40B4-BE49-F238E27FC236}">
                <a16:creationId xmlns:a16="http://schemas.microsoft.com/office/drawing/2014/main" id="{4D8499CE-9E9C-8B0B-85E3-E8EECFF5364C}"/>
              </a:ext>
            </a:extLst>
          </p:cNvPr>
          <p:cNvSpPr txBox="1"/>
          <p:nvPr/>
        </p:nvSpPr>
        <p:spPr>
          <a:xfrm>
            <a:off x="4464630" y="3585401"/>
            <a:ext cx="1753456" cy="584775"/>
          </a:xfrm>
          <a:prstGeom prst="rect">
            <a:avLst/>
          </a:prstGeom>
          <a:noFill/>
        </p:spPr>
        <p:txBody>
          <a:bodyPr wrap="square" rtlCol="0">
            <a:spAutoFit/>
          </a:bodyPr>
          <a:lstStyle/>
          <a:p>
            <a:r>
              <a:rPr lang="en-US" dirty="0"/>
              <a:t>SVMGEAR</a:t>
            </a:r>
          </a:p>
          <a:p>
            <a:r>
              <a:rPr lang="en-US" sz="1400" dirty="0"/>
              <a:t>     2x10</a:t>
            </a:r>
            <a:r>
              <a:rPr lang="en-US" sz="1400" baseline="30000" dirty="0"/>
              <a:t>-2</a:t>
            </a:r>
            <a:r>
              <a:rPr lang="en-US" sz="1400" dirty="0"/>
              <a:t> s</a:t>
            </a:r>
          </a:p>
        </p:txBody>
      </p:sp>
      <p:sp>
        <p:nvSpPr>
          <p:cNvPr id="7" name="TextBox 6">
            <a:extLst>
              <a:ext uri="{FF2B5EF4-FFF2-40B4-BE49-F238E27FC236}">
                <a16:creationId xmlns:a16="http://schemas.microsoft.com/office/drawing/2014/main" id="{C56D0782-51C5-7774-B326-7A5EBFC1139C}"/>
              </a:ext>
            </a:extLst>
          </p:cNvPr>
          <p:cNvSpPr txBox="1"/>
          <p:nvPr/>
        </p:nvSpPr>
        <p:spPr>
          <a:xfrm>
            <a:off x="4464630" y="2770592"/>
            <a:ext cx="1753456" cy="584775"/>
          </a:xfrm>
          <a:prstGeom prst="rect">
            <a:avLst/>
          </a:prstGeom>
          <a:noFill/>
        </p:spPr>
        <p:txBody>
          <a:bodyPr wrap="square" rtlCol="0">
            <a:spAutoFit/>
          </a:bodyPr>
          <a:lstStyle/>
          <a:p>
            <a:r>
              <a:rPr lang="en-US" dirty="0"/>
              <a:t>FINAL_DEGRADE</a:t>
            </a:r>
          </a:p>
          <a:p>
            <a:pPr algn="ctr"/>
            <a:r>
              <a:rPr lang="en-US" sz="1400" dirty="0"/>
              <a:t>10</a:t>
            </a:r>
            <a:r>
              <a:rPr lang="en-US" sz="1400" baseline="30000" dirty="0"/>
              <a:t>-5 </a:t>
            </a:r>
            <a:r>
              <a:rPr lang="en-US" sz="1400" dirty="0"/>
              <a:t>s</a:t>
            </a:r>
          </a:p>
        </p:txBody>
      </p:sp>
      <p:sp>
        <p:nvSpPr>
          <p:cNvPr id="9" name="TextBox 8">
            <a:extLst>
              <a:ext uri="{FF2B5EF4-FFF2-40B4-BE49-F238E27FC236}">
                <a16:creationId xmlns:a16="http://schemas.microsoft.com/office/drawing/2014/main" id="{FCCFFACC-30E8-D5F7-F652-B47EE53B2672}"/>
              </a:ext>
            </a:extLst>
          </p:cNvPr>
          <p:cNvSpPr txBox="1"/>
          <p:nvPr/>
        </p:nvSpPr>
        <p:spPr>
          <a:xfrm>
            <a:off x="7534889" y="4690681"/>
            <a:ext cx="1753456" cy="584775"/>
          </a:xfrm>
          <a:prstGeom prst="rect">
            <a:avLst/>
          </a:prstGeom>
          <a:noFill/>
        </p:spPr>
        <p:txBody>
          <a:bodyPr wrap="square" rtlCol="0">
            <a:spAutoFit/>
          </a:bodyPr>
          <a:lstStyle/>
          <a:p>
            <a:r>
              <a:rPr lang="en-US" dirty="0"/>
              <a:t>DECOMP</a:t>
            </a:r>
          </a:p>
          <a:p>
            <a:r>
              <a:rPr lang="en-US" sz="1400" dirty="0"/>
              <a:t>0.8x10</a:t>
            </a:r>
            <a:r>
              <a:rPr lang="en-US" sz="1400" baseline="30000" dirty="0"/>
              <a:t>-3</a:t>
            </a:r>
            <a:r>
              <a:rPr lang="en-US" sz="1400" dirty="0"/>
              <a:t> s</a:t>
            </a:r>
          </a:p>
        </p:txBody>
      </p:sp>
      <p:sp>
        <p:nvSpPr>
          <p:cNvPr id="10" name="TextBox 9">
            <a:extLst>
              <a:ext uri="{FF2B5EF4-FFF2-40B4-BE49-F238E27FC236}">
                <a16:creationId xmlns:a16="http://schemas.microsoft.com/office/drawing/2014/main" id="{798C4C56-D49E-178D-F8CC-4ECDEB4FFD96}"/>
              </a:ext>
            </a:extLst>
          </p:cNvPr>
          <p:cNvSpPr txBox="1"/>
          <p:nvPr/>
        </p:nvSpPr>
        <p:spPr>
          <a:xfrm>
            <a:off x="7534889" y="3585401"/>
            <a:ext cx="1753456" cy="584775"/>
          </a:xfrm>
          <a:prstGeom prst="rect">
            <a:avLst/>
          </a:prstGeom>
          <a:noFill/>
        </p:spPr>
        <p:txBody>
          <a:bodyPr wrap="square" rtlCol="0">
            <a:spAutoFit/>
          </a:bodyPr>
          <a:lstStyle/>
          <a:p>
            <a:r>
              <a:rPr lang="en-US" dirty="0"/>
              <a:t>SUBFUN</a:t>
            </a:r>
          </a:p>
          <a:p>
            <a:r>
              <a:rPr lang="en-US" sz="1400" dirty="0"/>
              <a:t>10</a:t>
            </a:r>
            <a:r>
              <a:rPr lang="en-US" sz="1400" baseline="30000" dirty="0"/>
              <a:t>-4 </a:t>
            </a:r>
            <a:r>
              <a:rPr lang="en-US" sz="1400" dirty="0"/>
              <a:t>s</a:t>
            </a:r>
          </a:p>
        </p:txBody>
      </p:sp>
      <p:sp>
        <p:nvSpPr>
          <p:cNvPr id="11" name="TextBox 10">
            <a:extLst>
              <a:ext uri="{FF2B5EF4-FFF2-40B4-BE49-F238E27FC236}">
                <a16:creationId xmlns:a16="http://schemas.microsoft.com/office/drawing/2014/main" id="{E6A271FE-B8E5-7E50-4D8D-EE80DE10E3AD}"/>
              </a:ext>
            </a:extLst>
          </p:cNvPr>
          <p:cNvSpPr txBox="1"/>
          <p:nvPr/>
        </p:nvSpPr>
        <p:spPr>
          <a:xfrm>
            <a:off x="7534889" y="4138041"/>
            <a:ext cx="1753456" cy="584775"/>
          </a:xfrm>
          <a:prstGeom prst="rect">
            <a:avLst/>
          </a:prstGeom>
          <a:noFill/>
        </p:spPr>
        <p:txBody>
          <a:bodyPr wrap="square" rtlCol="0">
            <a:spAutoFit/>
          </a:bodyPr>
          <a:lstStyle/>
          <a:p>
            <a:r>
              <a:rPr lang="en-US" dirty="0"/>
              <a:t>PDERIVE</a:t>
            </a:r>
          </a:p>
          <a:p>
            <a:r>
              <a:rPr lang="en-US" sz="1400" dirty="0"/>
              <a:t>0.2x10</a:t>
            </a:r>
            <a:r>
              <a:rPr lang="en-US" sz="1400" baseline="30000" dirty="0"/>
              <a:t>-3</a:t>
            </a:r>
            <a:r>
              <a:rPr lang="en-US" sz="1400" dirty="0"/>
              <a:t> s</a:t>
            </a:r>
          </a:p>
        </p:txBody>
      </p:sp>
      <p:cxnSp>
        <p:nvCxnSpPr>
          <p:cNvPr id="13" name="Straight Arrow Connector 12">
            <a:extLst>
              <a:ext uri="{FF2B5EF4-FFF2-40B4-BE49-F238E27FC236}">
                <a16:creationId xmlns:a16="http://schemas.microsoft.com/office/drawing/2014/main" id="{ABC79BAB-FD8C-698C-A7B3-7A148A6770E0}"/>
              </a:ext>
            </a:extLst>
          </p:cNvPr>
          <p:cNvCxnSpPr/>
          <p:nvPr/>
        </p:nvCxnSpPr>
        <p:spPr>
          <a:xfrm>
            <a:off x="3387553" y="2140449"/>
            <a:ext cx="996593" cy="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584BEA52-4246-B219-224F-1E65860EA410}"/>
              </a:ext>
            </a:extLst>
          </p:cNvPr>
          <p:cNvCxnSpPr>
            <a:cxnSpLocks/>
          </p:cNvCxnSpPr>
          <p:nvPr/>
        </p:nvCxnSpPr>
        <p:spPr>
          <a:xfrm>
            <a:off x="3844753" y="2967519"/>
            <a:ext cx="539392" cy="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8A62654F-98B5-F7B4-A68A-A6EEE3E8BE57}"/>
              </a:ext>
            </a:extLst>
          </p:cNvPr>
          <p:cNvCxnSpPr>
            <a:cxnSpLocks/>
          </p:cNvCxnSpPr>
          <p:nvPr/>
        </p:nvCxnSpPr>
        <p:spPr>
          <a:xfrm>
            <a:off x="3844753" y="3770067"/>
            <a:ext cx="542820" cy="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4442A2A8-D2F1-4890-B7DF-E2F8DBCF6C5A}"/>
              </a:ext>
            </a:extLst>
          </p:cNvPr>
          <p:cNvCxnSpPr/>
          <p:nvPr/>
        </p:nvCxnSpPr>
        <p:spPr>
          <a:xfrm>
            <a:off x="3844753" y="2140449"/>
            <a:ext cx="0" cy="162961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B5B3636C-D6D8-692F-14B2-A7C438B6DA36}"/>
              </a:ext>
            </a:extLst>
          </p:cNvPr>
          <p:cNvCxnSpPr>
            <a:cxnSpLocks/>
          </p:cNvCxnSpPr>
          <p:nvPr/>
        </p:nvCxnSpPr>
        <p:spPr>
          <a:xfrm>
            <a:off x="5605481" y="3770067"/>
            <a:ext cx="1819577" cy="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DEB92EB7-EF4C-2D7B-405D-B8504332C938}"/>
              </a:ext>
            </a:extLst>
          </p:cNvPr>
          <p:cNvCxnSpPr>
            <a:cxnSpLocks/>
          </p:cNvCxnSpPr>
          <p:nvPr/>
        </p:nvCxnSpPr>
        <p:spPr>
          <a:xfrm>
            <a:off x="6885665" y="4887725"/>
            <a:ext cx="539392" cy="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7E4842A2-7B74-850E-A9A4-AF6408554A0E}"/>
              </a:ext>
            </a:extLst>
          </p:cNvPr>
          <p:cNvCxnSpPr>
            <a:cxnSpLocks/>
          </p:cNvCxnSpPr>
          <p:nvPr/>
        </p:nvCxnSpPr>
        <p:spPr>
          <a:xfrm>
            <a:off x="6885665" y="5399685"/>
            <a:ext cx="542820" cy="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5B72C9D0-FFDC-A9C5-8195-EF9F3C169CC9}"/>
              </a:ext>
            </a:extLst>
          </p:cNvPr>
          <p:cNvCxnSpPr/>
          <p:nvPr/>
        </p:nvCxnSpPr>
        <p:spPr>
          <a:xfrm>
            <a:off x="6885665" y="3770067"/>
            <a:ext cx="0" cy="162961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38224F1D-62D1-DA4D-BB35-FE493AA00451}"/>
              </a:ext>
            </a:extLst>
          </p:cNvPr>
          <p:cNvCxnSpPr>
            <a:cxnSpLocks/>
          </p:cNvCxnSpPr>
          <p:nvPr/>
        </p:nvCxnSpPr>
        <p:spPr>
          <a:xfrm>
            <a:off x="6885665" y="4322707"/>
            <a:ext cx="539392" cy="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F99A159A-3690-11A7-F658-20A7FAF9098F}"/>
              </a:ext>
            </a:extLst>
          </p:cNvPr>
          <p:cNvSpPr>
            <a:spLocks noGrp="1"/>
          </p:cNvSpPr>
          <p:nvPr>
            <p:ph type="sldNum" sz="quarter" idx="12"/>
          </p:nvPr>
        </p:nvSpPr>
        <p:spPr/>
        <p:txBody>
          <a:bodyPr/>
          <a:lstStyle/>
          <a:p>
            <a:fld id="{DC938926-15FD-43CD-AB7C-437CBBFFF03A}" type="slidenum">
              <a:rPr lang="en-US" smtClean="0"/>
              <a:t>10</a:t>
            </a:fld>
            <a:endParaRPr lang="en-US"/>
          </a:p>
        </p:txBody>
      </p:sp>
      <p:sp>
        <p:nvSpPr>
          <p:cNvPr id="16" name="Google Shape;147;p4">
            <a:extLst>
              <a:ext uri="{FF2B5EF4-FFF2-40B4-BE49-F238E27FC236}">
                <a16:creationId xmlns:a16="http://schemas.microsoft.com/office/drawing/2014/main" id="{C7D58561-7091-4CF1-5492-6229DDDFD02E}"/>
              </a:ext>
            </a:extLst>
          </p:cNvPr>
          <p:cNvSpPr txBox="1">
            <a:spLocks/>
          </p:cNvSpPr>
          <p:nvPr/>
        </p:nvSpPr>
        <p:spPr>
          <a:xfrm>
            <a:off x="1131276" y="4814914"/>
            <a:ext cx="4220306" cy="117557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ct val="100000"/>
            </a:pPr>
            <a:r>
              <a:rPr lang="en-US" sz="2000" dirty="0"/>
              <a:t>Gear for gas phase subroutine</a:t>
            </a:r>
          </a:p>
          <a:p>
            <a:pPr>
              <a:spcBef>
                <a:spcPts val="0"/>
              </a:spcBef>
              <a:buClr>
                <a:schemeClr val="dk1"/>
              </a:buClr>
              <a:buSzPct val="100000"/>
            </a:pPr>
            <a:r>
              <a:rPr lang="en-US" sz="2000" dirty="0"/>
              <a:t>CPU only</a:t>
            </a:r>
          </a:p>
        </p:txBody>
      </p:sp>
      <p:sp>
        <p:nvSpPr>
          <p:cNvPr id="17" name="Rectangle 16">
            <a:extLst>
              <a:ext uri="{FF2B5EF4-FFF2-40B4-BE49-F238E27FC236}">
                <a16:creationId xmlns:a16="http://schemas.microsoft.com/office/drawing/2014/main" id="{D5FBBBC6-1D92-FA5E-4B0E-C6153B9895D7}"/>
              </a:ext>
            </a:extLst>
          </p:cNvPr>
          <p:cNvSpPr/>
          <p:nvPr/>
        </p:nvSpPr>
        <p:spPr>
          <a:xfrm>
            <a:off x="6762751"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Gear Solver</a:t>
            </a:r>
          </a:p>
        </p:txBody>
      </p:sp>
      <p:sp>
        <p:nvSpPr>
          <p:cNvPr id="18" name="Rectangle 17">
            <a:extLst>
              <a:ext uri="{FF2B5EF4-FFF2-40B4-BE49-F238E27FC236}">
                <a16:creationId xmlns:a16="http://schemas.microsoft.com/office/drawing/2014/main" id="{62A35EB5-318A-E547-0E4D-0AD563A1E600}"/>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20" name="Flowchart: Delay 19">
            <a:extLst>
              <a:ext uri="{FF2B5EF4-FFF2-40B4-BE49-F238E27FC236}">
                <a16:creationId xmlns:a16="http://schemas.microsoft.com/office/drawing/2014/main" id="{6B151043-AC0D-BCF6-F884-329C3AB9D7BB}"/>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21" name="Rectangle 20">
            <a:extLst>
              <a:ext uri="{FF2B5EF4-FFF2-40B4-BE49-F238E27FC236}">
                <a16:creationId xmlns:a16="http://schemas.microsoft.com/office/drawing/2014/main" id="{F4021E29-F35C-B5A9-15F8-3B85A6B57218}"/>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26" name="Rectangle 25">
            <a:extLst>
              <a:ext uri="{FF2B5EF4-FFF2-40B4-BE49-F238E27FC236}">
                <a16:creationId xmlns:a16="http://schemas.microsoft.com/office/drawing/2014/main" id="{A1A8D7F2-400E-65BF-21DC-EA1A88AEB8D8}"/>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28" name="Flowchart: Delay 27">
            <a:extLst>
              <a:ext uri="{FF2B5EF4-FFF2-40B4-BE49-F238E27FC236}">
                <a16:creationId xmlns:a16="http://schemas.microsoft.com/office/drawing/2014/main" id="{9635788E-7675-A32B-CA4D-D4581B408920}"/>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29" name="Rectangle 28">
            <a:extLst>
              <a:ext uri="{FF2B5EF4-FFF2-40B4-BE49-F238E27FC236}">
                <a16:creationId xmlns:a16="http://schemas.microsoft.com/office/drawing/2014/main" id="{B48CD3B1-13C6-E3C5-83A1-8B3BDFE55636}"/>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pic>
        <p:nvPicPr>
          <p:cNvPr id="30" name="Picture 2">
            <a:extLst>
              <a:ext uri="{FF2B5EF4-FFF2-40B4-BE49-F238E27FC236}">
                <a16:creationId xmlns:a16="http://schemas.microsoft.com/office/drawing/2014/main" id="{FB818E2A-E7C3-B4B6-84FB-EC2B0A54A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72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GPU GEAR Solver Flowchart</a:t>
            </a:r>
            <a:endParaRPr/>
          </a:p>
        </p:txBody>
      </p:sp>
      <p:sp>
        <p:nvSpPr>
          <p:cNvPr id="97" name="Google Shape;97;p3"/>
          <p:cNvSpPr/>
          <p:nvPr/>
        </p:nvSpPr>
        <p:spPr>
          <a:xfrm>
            <a:off x="1828797" y="3087065"/>
            <a:ext cx="102412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grpderiv.F</a:t>
            </a:r>
            <a:endParaRPr sz="2400" dirty="0"/>
          </a:p>
        </p:txBody>
      </p:sp>
      <p:sp>
        <p:nvSpPr>
          <p:cNvPr id="98" name="Google Shape;98;p3"/>
          <p:cNvSpPr/>
          <p:nvPr/>
        </p:nvSpPr>
        <p:spPr>
          <a:xfrm>
            <a:off x="1713951" y="4573843"/>
            <a:ext cx="1138974" cy="27271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pdkernel.cuf</a:t>
            </a:r>
            <a:endParaRPr sz="2400" dirty="0"/>
          </a:p>
        </p:txBody>
      </p:sp>
      <p:sp>
        <p:nvSpPr>
          <p:cNvPr id="99" name="Google Shape;99;p3"/>
          <p:cNvSpPr/>
          <p:nvPr/>
        </p:nvSpPr>
        <p:spPr>
          <a:xfrm>
            <a:off x="1713952" y="3830454"/>
            <a:ext cx="1248324"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intermediate.F</a:t>
            </a:r>
            <a:endParaRPr sz="2400" dirty="0"/>
          </a:p>
        </p:txBody>
      </p:sp>
      <p:cxnSp>
        <p:nvCxnSpPr>
          <p:cNvPr id="100" name="Google Shape;100;p3"/>
          <p:cNvCxnSpPr/>
          <p:nvPr/>
        </p:nvCxnSpPr>
        <p:spPr>
          <a:xfrm>
            <a:off x="2295386" y="335978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01" name="Google Shape;101;p3"/>
          <p:cNvCxnSpPr/>
          <p:nvPr/>
        </p:nvCxnSpPr>
        <p:spPr>
          <a:xfrm flipH="1">
            <a:off x="2306771" y="4103169"/>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 name="Google Shape;102;p3"/>
          <p:cNvCxnSpPr/>
          <p:nvPr/>
        </p:nvCxnSpPr>
        <p:spPr>
          <a:xfrm rot="10800000" flipH="1">
            <a:off x="2386336" y="4103169"/>
            <a:ext cx="1285" cy="470673"/>
          </a:xfrm>
          <a:prstGeom prst="straightConnector1">
            <a:avLst/>
          </a:prstGeom>
          <a:noFill/>
          <a:ln w="9525" cap="flat" cmpd="sng">
            <a:solidFill>
              <a:schemeClr val="accent1"/>
            </a:solidFill>
            <a:prstDash val="solid"/>
            <a:miter lim="800000"/>
            <a:headEnd type="none" w="sm" len="sm"/>
            <a:tailEnd type="triangle" w="med" len="med"/>
          </a:ln>
        </p:spPr>
      </p:cxnSp>
      <p:sp>
        <p:nvSpPr>
          <p:cNvPr id="103" name="Google Shape;103;p3"/>
          <p:cNvSpPr/>
          <p:nvPr/>
        </p:nvSpPr>
        <p:spPr>
          <a:xfrm>
            <a:off x="4131410" y="3087065"/>
            <a:ext cx="1147883"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grpdecomp.F</a:t>
            </a:r>
            <a:endParaRPr sz="2400" dirty="0"/>
          </a:p>
        </p:txBody>
      </p:sp>
      <p:sp>
        <p:nvSpPr>
          <p:cNvPr id="104" name="Google Shape;104;p3"/>
          <p:cNvSpPr/>
          <p:nvPr/>
        </p:nvSpPr>
        <p:spPr>
          <a:xfrm>
            <a:off x="4184509" y="4573843"/>
            <a:ext cx="1094784" cy="27271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dckernel.cuf</a:t>
            </a:r>
            <a:endParaRPr sz="2400" dirty="0"/>
          </a:p>
        </p:txBody>
      </p:sp>
      <p:sp>
        <p:nvSpPr>
          <p:cNvPr id="105" name="Google Shape;105;p3"/>
          <p:cNvSpPr/>
          <p:nvPr/>
        </p:nvSpPr>
        <p:spPr>
          <a:xfrm>
            <a:off x="4151610" y="3830454"/>
            <a:ext cx="1248297"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intermediate.F</a:t>
            </a:r>
            <a:endParaRPr sz="2400" dirty="0"/>
          </a:p>
        </p:txBody>
      </p:sp>
      <p:cxnSp>
        <p:nvCxnSpPr>
          <p:cNvPr id="106" name="Google Shape;106;p3"/>
          <p:cNvCxnSpPr/>
          <p:nvPr/>
        </p:nvCxnSpPr>
        <p:spPr>
          <a:xfrm>
            <a:off x="4731854" y="3359779"/>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07" name="Google Shape;107;p3"/>
          <p:cNvCxnSpPr/>
          <p:nvPr/>
        </p:nvCxnSpPr>
        <p:spPr>
          <a:xfrm flipH="1">
            <a:off x="4733139" y="4103169"/>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08" name="Google Shape;108;p3"/>
          <p:cNvCxnSpPr/>
          <p:nvPr/>
        </p:nvCxnSpPr>
        <p:spPr>
          <a:xfrm rot="10800000" flipH="1">
            <a:off x="4812704" y="4103169"/>
            <a:ext cx="1285" cy="470673"/>
          </a:xfrm>
          <a:prstGeom prst="straightConnector1">
            <a:avLst/>
          </a:prstGeom>
          <a:noFill/>
          <a:ln w="9525" cap="flat" cmpd="sng">
            <a:solidFill>
              <a:schemeClr val="accent1"/>
            </a:solidFill>
            <a:prstDash val="solid"/>
            <a:miter lim="800000"/>
            <a:headEnd type="none" w="sm" len="sm"/>
            <a:tailEnd type="triangle" w="med" len="med"/>
          </a:ln>
        </p:spPr>
      </p:cxnSp>
      <p:sp>
        <p:nvSpPr>
          <p:cNvPr id="109" name="Google Shape;109;p3"/>
          <p:cNvSpPr/>
          <p:nvPr/>
        </p:nvSpPr>
        <p:spPr>
          <a:xfrm>
            <a:off x="6644873" y="3087065"/>
            <a:ext cx="102412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grsubfun.F</a:t>
            </a:r>
            <a:endParaRPr sz="2400" dirty="0"/>
          </a:p>
        </p:txBody>
      </p:sp>
      <p:sp>
        <p:nvSpPr>
          <p:cNvPr id="110" name="Google Shape;110;p3"/>
          <p:cNvSpPr/>
          <p:nvPr/>
        </p:nvSpPr>
        <p:spPr>
          <a:xfrm>
            <a:off x="6644873" y="4573843"/>
            <a:ext cx="1024128" cy="27271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sfkernel.cuf</a:t>
            </a:r>
            <a:endParaRPr sz="2400" dirty="0"/>
          </a:p>
        </p:txBody>
      </p:sp>
      <p:sp>
        <p:nvSpPr>
          <p:cNvPr id="111" name="Google Shape;111;p3"/>
          <p:cNvSpPr/>
          <p:nvPr/>
        </p:nvSpPr>
        <p:spPr>
          <a:xfrm>
            <a:off x="6492964" y="3830454"/>
            <a:ext cx="1282509"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intermediate.F</a:t>
            </a:r>
            <a:endParaRPr sz="2400" dirty="0"/>
          </a:p>
        </p:txBody>
      </p:sp>
      <p:cxnSp>
        <p:nvCxnSpPr>
          <p:cNvPr id="112" name="Google Shape;112;p3"/>
          <p:cNvCxnSpPr/>
          <p:nvPr/>
        </p:nvCxnSpPr>
        <p:spPr>
          <a:xfrm>
            <a:off x="7118683" y="3359779"/>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13" name="Google Shape;113;p3"/>
          <p:cNvCxnSpPr/>
          <p:nvPr/>
        </p:nvCxnSpPr>
        <p:spPr>
          <a:xfrm flipH="1">
            <a:off x="7122847" y="4103169"/>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14" name="Google Shape;114;p3"/>
          <p:cNvCxnSpPr/>
          <p:nvPr/>
        </p:nvCxnSpPr>
        <p:spPr>
          <a:xfrm rot="10800000" flipH="1">
            <a:off x="7202412" y="4103169"/>
            <a:ext cx="1285" cy="470673"/>
          </a:xfrm>
          <a:prstGeom prst="straightConnector1">
            <a:avLst/>
          </a:prstGeom>
          <a:noFill/>
          <a:ln w="9525" cap="flat" cmpd="sng">
            <a:solidFill>
              <a:schemeClr val="accent1"/>
            </a:solidFill>
            <a:prstDash val="solid"/>
            <a:miter lim="800000"/>
            <a:headEnd type="none" w="sm" len="sm"/>
            <a:tailEnd type="triangle" w="med" len="med"/>
          </a:ln>
        </p:spPr>
      </p:cxnSp>
      <p:sp>
        <p:nvSpPr>
          <p:cNvPr id="115" name="Google Shape;115;p3"/>
          <p:cNvSpPr/>
          <p:nvPr/>
        </p:nvSpPr>
        <p:spPr>
          <a:xfrm>
            <a:off x="9014636" y="3087065"/>
            <a:ext cx="112620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grbacksub.F</a:t>
            </a:r>
            <a:endParaRPr sz="2400" dirty="0"/>
          </a:p>
        </p:txBody>
      </p:sp>
      <p:sp>
        <p:nvSpPr>
          <p:cNvPr id="116" name="Google Shape;116;p3"/>
          <p:cNvSpPr/>
          <p:nvPr/>
        </p:nvSpPr>
        <p:spPr>
          <a:xfrm>
            <a:off x="9116715" y="4573843"/>
            <a:ext cx="1093497" cy="27271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bskernel.cuf</a:t>
            </a:r>
            <a:endParaRPr sz="2400" dirty="0"/>
          </a:p>
        </p:txBody>
      </p:sp>
      <p:sp>
        <p:nvSpPr>
          <p:cNvPr id="117" name="Google Shape;117;p3"/>
          <p:cNvSpPr/>
          <p:nvPr/>
        </p:nvSpPr>
        <p:spPr>
          <a:xfrm>
            <a:off x="8963522" y="3830454"/>
            <a:ext cx="1278116"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dk1"/>
                </a:solidFill>
                <a:latin typeface="Calibri"/>
                <a:ea typeface="Calibri"/>
                <a:cs typeface="Calibri"/>
                <a:sym typeface="Calibri"/>
              </a:rPr>
              <a:t>intermediate.F</a:t>
            </a:r>
            <a:endParaRPr sz="2400" dirty="0"/>
          </a:p>
        </p:txBody>
      </p:sp>
      <p:cxnSp>
        <p:nvCxnSpPr>
          <p:cNvPr id="118" name="Google Shape;118;p3"/>
          <p:cNvCxnSpPr/>
          <p:nvPr/>
        </p:nvCxnSpPr>
        <p:spPr>
          <a:xfrm>
            <a:off x="9593405" y="3359779"/>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19" name="Google Shape;119;p3"/>
          <p:cNvCxnSpPr/>
          <p:nvPr/>
        </p:nvCxnSpPr>
        <p:spPr>
          <a:xfrm flipH="1">
            <a:off x="9594690" y="4103169"/>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20" name="Google Shape;120;p3"/>
          <p:cNvCxnSpPr/>
          <p:nvPr/>
        </p:nvCxnSpPr>
        <p:spPr>
          <a:xfrm rot="10800000" flipH="1">
            <a:off x="9674255" y="4103169"/>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21" name="Google Shape;121;p3"/>
          <p:cNvCxnSpPr/>
          <p:nvPr/>
        </p:nvCxnSpPr>
        <p:spPr>
          <a:xfrm rot="10800000" flipH="1">
            <a:off x="2386336" y="335978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22" name="Google Shape;122;p3"/>
          <p:cNvCxnSpPr/>
          <p:nvPr/>
        </p:nvCxnSpPr>
        <p:spPr>
          <a:xfrm rot="10800000" flipH="1">
            <a:off x="4808849" y="335978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23" name="Google Shape;123;p3"/>
          <p:cNvCxnSpPr/>
          <p:nvPr/>
        </p:nvCxnSpPr>
        <p:spPr>
          <a:xfrm rot="10800000" flipH="1">
            <a:off x="7197991" y="3359780"/>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24" name="Google Shape;124;p3"/>
          <p:cNvCxnSpPr/>
          <p:nvPr/>
        </p:nvCxnSpPr>
        <p:spPr>
          <a:xfrm rot="10800000" flipH="1">
            <a:off x="9673998" y="3359779"/>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25" name="Google Shape;125;p3"/>
          <p:cNvCxnSpPr>
            <a:cxnSpLocks/>
            <a:stCxn id="97" idx="3"/>
            <a:endCxn id="103" idx="1"/>
          </p:cNvCxnSpPr>
          <p:nvPr/>
        </p:nvCxnSpPr>
        <p:spPr>
          <a:xfrm>
            <a:off x="2852925" y="3223423"/>
            <a:ext cx="1278485"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26" name="Google Shape;126;p3"/>
          <p:cNvCxnSpPr>
            <a:cxnSpLocks/>
            <a:stCxn id="103" idx="3"/>
            <a:endCxn id="109" idx="1"/>
          </p:cNvCxnSpPr>
          <p:nvPr/>
        </p:nvCxnSpPr>
        <p:spPr>
          <a:xfrm>
            <a:off x="5279293" y="3223423"/>
            <a:ext cx="136558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27" name="Google Shape;127;p3"/>
          <p:cNvCxnSpPr>
            <a:cxnSpLocks/>
            <a:stCxn id="109" idx="3"/>
            <a:endCxn id="115" idx="1"/>
          </p:cNvCxnSpPr>
          <p:nvPr/>
        </p:nvCxnSpPr>
        <p:spPr>
          <a:xfrm>
            <a:off x="7669001" y="3223423"/>
            <a:ext cx="1345635"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28" name="Google Shape;128;p3"/>
          <p:cNvCxnSpPr/>
          <p:nvPr/>
        </p:nvCxnSpPr>
        <p:spPr>
          <a:xfrm>
            <a:off x="1341746" y="3223423"/>
            <a:ext cx="487051" cy="0"/>
          </a:xfrm>
          <a:prstGeom prst="straightConnector1">
            <a:avLst/>
          </a:prstGeom>
          <a:noFill/>
          <a:ln w="9525" cap="flat" cmpd="sng">
            <a:solidFill>
              <a:schemeClr val="accent1"/>
            </a:solidFill>
            <a:prstDash val="solid"/>
            <a:miter lim="800000"/>
            <a:headEnd type="none" w="sm" len="sm"/>
            <a:tailEnd type="triangle" w="med" len="med"/>
          </a:ln>
        </p:spPr>
      </p:cxnSp>
      <p:sp>
        <p:nvSpPr>
          <p:cNvPr id="129" name="Google Shape;129;p3"/>
          <p:cNvSpPr txBox="1"/>
          <p:nvPr/>
        </p:nvSpPr>
        <p:spPr>
          <a:xfrm>
            <a:off x="213036" y="3087065"/>
            <a:ext cx="110953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Calibri"/>
                <a:ea typeface="Calibri"/>
                <a:cs typeface="Calibri"/>
                <a:sym typeface="Calibri"/>
              </a:rPr>
              <a:t>GEAR driver</a:t>
            </a:r>
            <a:endParaRPr sz="2800" dirty="0"/>
          </a:p>
        </p:txBody>
      </p:sp>
      <p:sp>
        <p:nvSpPr>
          <p:cNvPr id="130" name="Google Shape;130;p3"/>
          <p:cNvSpPr txBox="1"/>
          <p:nvPr/>
        </p:nvSpPr>
        <p:spPr>
          <a:xfrm>
            <a:off x="10487673" y="2959787"/>
            <a:ext cx="115046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Convergence check</a:t>
            </a:r>
            <a:endParaRPr sz="2800" dirty="0"/>
          </a:p>
        </p:txBody>
      </p:sp>
      <p:cxnSp>
        <p:nvCxnSpPr>
          <p:cNvPr id="131" name="Google Shape;131;p3"/>
          <p:cNvCxnSpPr>
            <a:cxnSpLocks/>
            <a:stCxn id="115" idx="3"/>
            <a:endCxn id="130" idx="1"/>
          </p:cNvCxnSpPr>
          <p:nvPr/>
        </p:nvCxnSpPr>
        <p:spPr>
          <a:xfrm flipV="1">
            <a:off x="10140844" y="3221377"/>
            <a:ext cx="346829" cy="2046"/>
          </a:xfrm>
          <a:prstGeom prst="straightConnector1">
            <a:avLst/>
          </a:prstGeom>
          <a:noFill/>
          <a:ln w="9525" cap="flat" cmpd="sng">
            <a:solidFill>
              <a:schemeClr val="accent1"/>
            </a:solidFill>
            <a:prstDash val="solid"/>
            <a:miter lim="800000"/>
            <a:headEnd type="none" w="sm" len="sm"/>
            <a:tailEnd type="triangle" w="med" len="med"/>
          </a:ln>
        </p:spPr>
      </p:cxnSp>
      <p:sp>
        <p:nvSpPr>
          <p:cNvPr id="132" name="Google Shape;132;p3"/>
          <p:cNvSpPr txBox="1"/>
          <p:nvPr/>
        </p:nvSpPr>
        <p:spPr>
          <a:xfrm>
            <a:off x="2899816" y="2838653"/>
            <a:ext cx="130983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Some updates to the GEAR driver</a:t>
            </a:r>
            <a:endParaRPr sz="3200" dirty="0"/>
          </a:p>
        </p:txBody>
      </p:sp>
      <p:sp>
        <p:nvSpPr>
          <p:cNvPr id="133" name="Google Shape;133;p3"/>
          <p:cNvSpPr txBox="1"/>
          <p:nvPr/>
        </p:nvSpPr>
        <p:spPr>
          <a:xfrm>
            <a:off x="5086379" y="1622027"/>
            <a:ext cx="216871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Repeat until converged</a:t>
            </a:r>
            <a:endParaRPr sz="2400" dirty="0"/>
          </a:p>
        </p:txBody>
      </p:sp>
      <p:sp>
        <p:nvSpPr>
          <p:cNvPr id="135" name="Google Shape;135;p3"/>
          <p:cNvSpPr/>
          <p:nvPr/>
        </p:nvSpPr>
        <p:spPr>
          <a:xfrm>
            <a:off x="10327102" y="5824065"/>
            <a:ext cx="1024128" cy="27271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On device</a:t>
            </a:r>
            <a:endParaRPr sz="2400" dirty="0"/>
          </a:p>
        </p:txBody>
      </p:sp>
      <p:sp>
        <p:nvSpPr>
          <p:cNvPr id="136" name="Google Shape;136;p3"/>
          <p:cNvSpPr/>
          <p:nvPr/>
        </p:nvSpPr>
        <p:spPr>
          <a:xfrm>
            <a:off x="10327102" y="5363897"/>
            <a:ext cx="102669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On host</a:t>
            </a:r>
            <a:endParaRPr sz="2400" dirty="0"/>
          </a:p>
        </p:txBody>
      </p:sp>
      <p:cxnSp>
        <p:nvCxnSpPr>
          <p:cNvPr id="137" name="Google Shape;137;p3"/>
          <p:cNvCxnSpPr/>
          <p:nvPr/>
        </p:nvCxnSpPr>
        <p:spPr>
          <a:xfrm>
            <a:off x="1538876" y="1929944"/>
            <a:ext cx="0" cy="1293476"/>
          </a:xfrm>
          <a:prstGeom prst="straightConnector1">
            <a:avLst/>
          </a:prstGeom>
          <a:noFill/>
          <a:ln w="9525" cap="flat" cmpd="sng">
            <a:solidFill>
              <a:schemeClr val="accent1"/>
            </a:solidFill>
            <a:prstDash val="solid"/>
            <a:miter lim="800000"/>
            <a:headEnd type="none" w="sm" len="sm"/>
            <a:tailEnd type="triangle" w="med" len="med"/>
          </a:ln>
        </p:spPr>
      </p:cxnSp>
      <p:cxnSp>
        <p:nvCxnSpPr>
          <p:cNvPr id="138" name="Google Shape;138;p3"/>
          <p:cNvCxnSpPr>
            <a:cxnSpLocks/>
            <a:stCxn id="130" idx="3"/>
          </p:cNvCxnSpPr>
          <p:nvPr/>
        </p:nvCxnSpPr>
        <p:spPr>
          <a:xfrm>
            <a:off x="11638140" y="3221377"/>
            <a:ext cx="161776" cy="0"/>
          </a:xfrm>
          <a:prstGeom prst="straightConnector1">
            <a:avLst/>
          </a:prstGeom>
          <a:noFill/>
          <a:ln w="9525" cap="flat" cmpd="sng">
            <a:solidFill>
              <a:schemeClr val="accent1"/>
            </a:solidFill>
            <a:prstDash val="solid"/>
            <a:miter lim="800000"/>
            <a:headEnd type="none" w="sm" len="sm"/>
            <a:tailEnd type="none" w="sm" len="sm"/>
          </a:ln>
        </p:spPr>
      </p:cxnSp>
      <p:cxnSp>
        <p:nvCxnSpPr>
          <p:cNvPr id="139" name="Google Shape;139;p3"/>
          <p:cNvCxnSpPr>
            <a:cxnSpLocks/>
          </p:cNvCxnSpPr>
          <p:nvPr/>
        </p:nvCxnSpPr>
        <p:spPr>
          <a:xfrm flipV="1">
            <a:off x="11799916" y="1929951"/>
            <a:ext cx="2318" cy="1291426"/>
          </a:xfrm>
          <a:prstGeom prst="straightConnector1">
            <a:avLst/>
          </a:prstGeom>
          <a:noFill/>
          <a:ln w="9525" cap="flat" cmpd="sng">
            <a:solidFill>
              <a:schemeClr val="accent1"/>
            </a:solidFill>
            <a:prstDash val="solid"/>
            <a:miter lim="800000"/>
            <a:headEnd type="none" w="sm" len="sm"/>
            <a:tailEnd type="none" w="sm" len="sm"/>
          </a:ln>
        </p:spPr>
      </p:cxnSp>
      <p:cxnSp>
        <p:nvCxnSpPr>
          <p:cNvPr id="140" name="Google Shape;140;p3"/>
          <p:cNvCxnSpPr/>
          <p:nvPr/>
        </p:nvCxnSpPr>
        <p:spPr>
          <a:xfrm rot="10800000">
            <a:off x="1537591" y="1929950"/>
            <a:ext cx="10264643" cy="0"/>
          </a:xfrm>
          <a:prstGeom prst="straightConnector1">
            <a:avLst/>
          </a:prstGeom>
          <a:noFill/>
          <a:ln w="9525" cap="flat" cmpd="sng">
            <a:solidFill>
              <a:schemeClr val="accent1"/>
            </a:solidFill>
            <a:prstDash val="solid"/>
            <a:miter lim="800000"/>
            <a:headEnd type="none" w="sm" len="sm"/>
            <a:tailEnd type="none" w="sm" len="sm"/>
          </a:ln>
        </p:spPr>
      </p:cxnSp>
      <p:sp>
        <p:nvSpPr>
          <p:cNvPr id="2" name="TextBox 1">
            <a:extLst>
              <a:ext uri="{FF2B5EF4-FFF2-40B4-BE49-F238E27FC236}">
                <a16:creationId xmlns:a16="http://schemas.microsoft.com/office/drawing/2014/main" id="{09C4A504-3F15-03BF-17FC-C030822888EB}"/>
              </a:ext>
            </a:extLst>
          </p:cNvPr>
          <p:cNvSpPr txBox="1"/>
          <p:nvPr/>
        </p:nvSpPr>
        <p:spPr>
          <a:xfrm>
            <a:off x="1290565" y="4096072"/>
            <a:ext cx="1094784" cy="430887"/>
          </a:xfrm>
          <a:prstGeom prst="rect">
            <a:avLst/>
          </a:prstGeom>
          <a:noFill/>
        </p:spPr>
        <p:txBody>
          <a:bodyPr wrap="square" rtlCol="0">
            <a:spAutoFit/>
          </a:bodyPr>
          <a:lstStyle/>
          <a:p>
            <a:r>
              <a:rPr lang="en-US" sz="1100" dirty="0"/>
              <a:t>data transfer</a:t>
            </a:r>
          </a:p>
          <a:p>
            <a:r>
              <a:rPr lang="en-US" sz="1100" dirty="0"/>
              <a:t>host &lt;-&gt; device</a:t>
            </a:r>
          </a:p>
        </p:txBody>
      </p:sp>
      <p:sp>
        <p:nvSpPr>
          <p:cNvPr id="6" name="Slide Number Placeholder 5">
            <a:extLst>
              <a:ext uri="{FF2B5EF4-FFF2-40B4-BE49-F238E27FC236}">
                <a16:creationId xmlns:a16="http://schemas.microsoft.com/office/drawing/2014/main" id="{6516B5F2-F830-B2C4-E316-41426F0AEFD3}"/>
              </a:ext>
            </a:extLst>
          </p:cNvPr>
          <p:cNvSpPr>
            <a:spLocks noGrp="1"/>
          </p:cNvSpPr>
          <p:nvPr>
            <p:ph type="sldNum" sz="quarter" idx="12"/>
          </p:nvPr>
        </p:nvSpPr>
        <p:spPr/>
        <p:txBody>
          <a:bodyPr/>
          <a:lstStyle/>
          <a:p>
            <a:fld id="{F87ABAF3-7AC3-4FD9-A58F-E962EBE681C4}" type="slidenum">
              <a:rPr lang="en-US" smtClean="0"/>
              <a:t>11</a:t>
            </a:fld>
            <a:endParaRPr lang="en-US"/>
          </a:p>
        </p:txBody>
      </p:sp>
      <p:sp>
        <p:nvSpPr>
          <p:cNvPr id="11" name="Rectangle 10">
            <a:extLst>
              <a:ext uri="{FF2B5EF4-FFF2-40B4-BE49-F238E27FC236}">
                <a16:creationId xmlns:a16="http://schemas.microsoft.com/office/drawing/2014/main" id="{13DF8BA3-4422-5304-621B-D6737DA7DD53}"/>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12" name="Flowchart: Delay 11">
            <a:extLst>
              <a:ext uri="{FF2B5EF4-FFF2-40B4-BE49-F238E27FC236}">
                <a16:creationId xmlns:a16="http://schemas.microsoft.com/office/drawing/2014/main" id="{DC1736DD-A43B-B0CF-9CB5-F62974253019}"/>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13" name="Rectangle 12">
            <a:extLst>
              <a:ext uri="{FF2B5EF4-FFF2-40B4-BE49-F238E27FC236}">
                <a16:creationId xmlns:a16="http://schemas.microsoft.com/office/drawing/2014/main" id="{34BB6FFA-A12B-00D7-530F-64E17D2E4B16}"/>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14" name="Rectangle 13">
            <a:extLst>
              <a:ext uri="{FF2B5EF4-FFF2-40B4-BE49-F238E27FC236}">
                <a16:creationId xmlns:a16="http://schemas.microsoft.com/office/drawing/2014/main" id="{C146A3DE-5AE4-1B49-DDDB-3DDC8158C9BF}"/>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15" name="Flowchart: Delay 14">
            <a:extLst>
              <a:ext uri="{FF2B5EF4-FFF2-40B4-BE49-F238E27FC236}">
                <a16:creationId xmlns:a16="http://schemas.microsoft.com/office/drawing/2014/main" id="{08A9440C-0505-FD57-566B-287D5034A9DB}"/>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6" name="Rectangle 15">
            <a:extLst>
              <a:ext uri="{FF2B5EF4-FFF2-40B4-BE49-F238E27FC236}">
                <a16:creationId xmlns:a16="http://schemas.microsoft.com/office/drawing/2014/main" id="{5357B270-192C-5C1B-30FE-4C1CEBF1DAE7}"/>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
        <p:nvSpPr>
          <p:cNvPr id="17" name="Rectangle 16">
            <a:extLst>
              <a:ext uri="{FF2B5EF4-FFF2-40B4-BE49-F238E27FC236}">
                <a16:creationId xmlns:a16="http://schemas.microsoft.com/office/drawing/2014/main" id="{EB991995-A0B0-B183-D165-77BEBCF78B6C}"/>
              </a:ext>
            </a:extLst>
          </p:cNvPr>
          <p:cNvSpPr/>
          <p:nvPr/>
        </p:nvSpPr>
        <p:spPr>
          <a:xfrm>
            <a:off x="6762751"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Gear Solver</a:t>
            </a:r>
          </a:p>
        </p:txBody>
      </p:sp>
      <p:sp>
        <p:nvSpPr>
          <p:cNvPr id="23" name="TextBox 22">
            <a:extLst>
              <a:ext uri="{FF2B5EF4-FFF2-40B4-BE49-F238E27FC236}">
                <a16:creationId xmlns:a16="http://schemas.microsoft.com/office/drawing/2014/main" id="{1C525C19-5F1D-C7D4-785A-3CFB3F2D7C6F}"/>
              </a:ext>
            </a:extLst>
          </p:cNvPr>
          <p:cNvSpPr txBox="1"/>
          <p:nvPr/>
        </p:nvSpPr>
        <p:spPr>
          <a:xfrm>
            <a:off x="3717711" y="4113440"/>
            <a:ext cx="1094784" cy="430887"/>
          </a:xfrm>
          <a:prstGeom prst="rect">
            <a:avLst/>
          </a:prstGeom>
          <a:noFill/>
        </p:spPr>
        <p:txBody>
          <a:bodyPr wrap="square" rtlCol="0">
            <a:spAutoFit/>
          </a:bodyPr>
          <a:lstStyle/>
          <a:p>
            <a:r>
              <a:rPr lang="en-US" sz="1100" dirty="0"/>
              <a:t>data transfer</a:t>
            </a:r>
          </a:p>
          <a:p>
            <a:r>
              <a:rPr lang="en-US" sz="1100" dirty="0"/>
              <a:t>host &lt;-&gt; device</a:t>
            </a:r>
          </a:p>
        </p:txBody>
      </p:sp>
      <p:sp>
        <p:nvSpPr>
          <p:cNvPr id="24" name="TextBox 23">
            <a:extLst>
              <a:ext uri="{FF2B5EF4-FFF2-40B4-BE49-F238E27FC236}">
                <a16:creationId xmlns:a16="http://schemas.microsoft.com/office/drawing/2014/main" id="{4E93CDF2-D95E-A27E-7C02-F3C82606C4EB}"/>
              </a:ext>
            </a:extLst>
          </p:cNvPr>
          <p:cNvSpPr txBox="1"/>
          <p:nvPr/>
        </p:nvSpPr>
        <p:spPr>
          <a:xfrm>
            <a:off x="6103206" y="4108419"/>
            <a:ext cx="1094784" cy="430887"/>
          </a:xfrm>
          <a:prstGeom prst="rect">
            <a:avLst/>
          </a:prstGeom>
          <a:noFill/>
        </p:spPr>
        <p:txBody>
          <a:bodyPr wrap="square" rtlCol="0">
            <a:spAutoFit/>
          </a:bodyPr>
          <a:lstStyle/>
          <a:p>
            <a:r>
              <a:rPr lang="en-US" sz="1100" dirty="0"/>
              <a:t>data transfer</a:t>
            </a:r>
          </a:p>
          <a:p>
            <a:r>
              <a:rPr lang="en-US" sz="1100" dirty="0"/>
              <a:t>host &lt;-&gt; device</a:t>
            </a:r>
          </a:p>
        </p:txBody>
      </p:sp>
      <p:sp>
        <p:nvSpPr>
          <p:cNvPr id="25" name="TextBox 24">
            <a:extLst>
              <a:ext uri="{FF2B5EF4-FFF2-40B4-BE49-F238E27FC236}">
                <a16:creationId xmlns:a16="http://schemas.microsoft.com/office/drawing/2014/main" id="{95FDB763-E892-2C34-A0A4-D09A5A852169}"/>
              </a:ext>
            </a:extLst>
          </p:cNvPr>
          <p:cNvSpPr txBox="1"/>
          <p:nvPr/>
        </p:nvSpPr>
        <p:spPr>
          <a:xfrm>
            <a:off x="8586267" y="4108419"/>
            <a:ext cx="1094784" cy="430887"/>
          </a:xfrm>
          <a:prstGeom prst="rect">
            <a:avLst/>
          </a:prstGeom>
          <a:noFill/>
        </p:spPr>
        <p:txBody>
          <a:bodyPr wrap="square" rtlCol="0">
            <a:spAutoFit/>
          </a:bodyPr>
          <a:lstStyle/>
          <a:p>
            <a:r>
              <a:rPr lang="en-US" sz="1100" dirty="0"/>
              <a:t>data transfer</a:t>
            </a:r>
          </a:p>
          <a:p>
            <a:r>
              <a:rPr lang="en-US" sz="1100" dirty="0"/>
              <a:t>host &lt;-&gt; device</a:t>
            </a:r>
          </a:p>
        </p:txBody>
      </p:sp>
      <p:pic>
        <p:nvPicPr>
          <p:cNvPr id="32" name="Picture 2">
            <a:extLst>
              <a:ext uri="{FF2B5EF4-FFF2-40B4-BE49-F238E27FC236}">
                <a16:creationId xmlns:a16="http://schemas.microsoft.com/office/drawing/2014/main" id="{5386895F-474C-8A9B-8ED2-0ECC5CF61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33" name="Google Shape;132;p3">
            <a:extLst>
              <a:ext uri="{FF2B5EF4-FFF2-40B4-BE49-F238E27FC236}">
                <a16:creationId xmlns:a16="http://schemas.microsoft.com/office/drawing/2014/main" id="{6188EFDE-5FF1-DF28-AA83-9657E45B3881}"/>
              </a:ext>
            </a:extLst>
          </p:cNvPr>
          <p:cNvSpPr txBox="1"/>
          <p:nvPr/>
        </p:nvSpPr>
        <p:spPr>
          <a:xfrm>
            <a:off x="5338364" y="2838653"/>
            <a:ext cx="130983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Some updates to the GEAR driver</a:t>
            </a:r>
            <a:endParaRPr sz="3200" dirty="0"/>
          </a:p>
        </p:txBody>
      </p:sp>
      <p:sp>
        <p:nvSpPr>
          <p:cNvPr id="34" name="Google Shape;132;p3">
            <a:extLst>
              <a:ext uri="{FF2B5EF4-FFF2-40B4-BE49-F238E27FC236}">
                <a16:creationId xmlns:a16="http://schemas.microsoft.com/office/drawing/2014/main" id="{0E535A94-477A-680A-6022-B3CE9751062E}"/>
              </a:ext>
            </a:extLst>
          </p:cNvPr>
          <p:cNvSpPr txBox="1"/>
          <p:nvPr/>
        </p:nvSpPr>
        <p:spPr>
          <a:xfrm>
            <a:off x="7671490" y="2821716"/>
            <a:ext cx="130983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Some updates to the GEAR driver</a:t>
            </a:r>
            <a:endParaRP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Performance of the CMAQ-GPU</a:t>
            </a:r>
            <a:endParaRPr dirty="0"/>
          </a:p>
        </p:txBody>
      </p:sp>
      <p:graphicFrame>
        <p:nvGraphicFramePr>
          <p:cNvPr id="162" name="Google Shape;162;p6"/>
          <p:cNvGraphicFramePr/>
          <p:nvPr>
            <p:extLst>
              <p:ext uri="{D42A27DB-BD31-4B8C-83A1-F6EECF244321}">
                <p14:modId xmlns:p14="http://schemas.microsoft.com/office/powerpoint/2010/main" val="2922417928"/>
              </p:ext>
            </p:extLst>
          </p:nvPr>
        </p:nvGraphicFramePr>
        <p:xfrm>
          <a:off x="1756997" y="1696402"/>
          <a:ext cx="8827475" cy="1839195"/>
        </p:xfrm>
        <a:graphic>
          <a:graphicData uri="http://schemas.openxmlformats.org/drawingml/2006/table">
            <a:tbl>
              <a:tblPr firstRow="1" bandRow="1">
                <a:noFill/>
              </a:tblPr>
              <a:tblGrid>
                <a:gridCol w="1765495">
                  <a:extLst>
                    <a:ext uri="{9D8B030D-6E8A-4147-A177-3AD203B41FA5}">
                      <a16:colId xmlns:a16="http://schemas.microsoft.com/office/drawing/2014/main" val="20000"/>
                    </a:ext>
                  </a:extLst>
                </a:gridCol>
                <a:gridCol w="1765495">
                  <a:extLst>
                    <a:ext uri="{9D8B030D-6E8A-4147-A177-3AD203B41FA5}">
                      <a16:colId xmlns:a16="http://schemas.microsoft.com/office/drawing/2014/main" val="20001"/>
                    </a:ext>
                  </a:extLst>
                </a:gridCol>
                <a:gridCol w="1765495">
                  <a:extLst>
                    <a:ext uri="{9D8B030D-6E8A-4147-A177-3AD203B41FA5}">
                      <a16:colId xmlns:a16="http://schemas.microsoft.com/office/drawing/2014/main" val="20002"/>
                    </a:ext>
                  </a:extLst>
                </a:gridCol>
                <a:gridCol w="1765495">
                  <a:extLst>
                    <a:ext uri="{9D8B030D-6E8A-4147-A177-3AD203B41FA5}">
                      <a16:colId xmlns:a16="http://schemas.microsoft.com/office/drawing/2014/main" val="20003"/>
                    </a:ext>
                  </a:extLst>
                </a:gridCol>
                <a:gridCol w="1765495">
                  <a:extLst>
                    <a:ext uri="{9D8B030D-6E8A-4147-A177-3AD203B41FA5}">
                      <a16:colId xmlns:a16="http://schemas.microsoft.com/office/drawing/2014/main" val="20004"/>
                    </a:ext>
                  </a:extLst>
                </a:gridCol>
              </a:tblGrid>
              <a:tr h="863291">
                <a:tc>
                  <a:txBody>
                    <a:bodyPr/>
                    <a:lstStyle/>
                    <a:p>
                      <a:pPr marL="0" marR="0" lvl="0" indent="0" algn="ctr" rtl="0">
                        <a:spcBef>
                          <a:spcPts val="0"/>
                        </a:spcBef>
                        <a:spcAft>
                          <a:spcPts val="0"/>
                        </a:spcAft>
                        <a:buNone/>
                      </a:pPr>
                      <a:r>
                        <a:rPr lang="en-US" sz="2000" u="none" strike="noStrike" cap="none" dirty="0"/>
                        <a:t>BLKSIZE</a:t>
                      </a:r>
                      <a:endParaRPr sz="2000" dirty="0"/>
                    </a:p>
                    <a:p>
                      <a:pPr marL="0" marR="0" lvl="0" indent="0" algn="ctr" rtl="0">
                        <a:spcBef>
                          <a:spcPts val="0"/>
                        </a:spcBef>
                        <a:spcAft>
                          <a:spcPts val="0"/>
                        </a:spcAft>
                        <a:buNone/>
                      </a:pPr>
                      <a:r>
                        <a:rPr lang="en-US" sz="2000" u="none" strike="noStrike" cap="none" dirty="0"/>
                        <a:t>7000</a:t>
                      </a:r>
                      <a:endParaRPr sz="2000" dirty="0"/>
                    </a:p>
                  </a:txBody>
                  <a:tcPr marL="91450" marR="91450" marT="45725" marB="45725"/>
                </a:tc>
                <a:tc>
                  <a:txBody>
                    <a:bodyPr/>
                    <a:lstStyle/>
                    <a:p>
                      <a:pPr marL="0" marR="0" lvl="0" indent="0" algn="ctr" rtl="0">
                        <a:spcBef>
                          <a:spcPts val="0"/>
                        </a:spcBef>
                        <a:spcAft>
                          <a:spcPts val="0"/>
                        </a:spcAft>
                        <a:buNone/>
                      </a:pPr>
                      <a:r>
                        <a:rPr lang="en-US" sz="2000" u="none" strike="noStrike" cap="none" dirty="0"/>
                        <a:t>grpderiv.F</a:t>
                      </a:r>
                      <a:endParaRPr sz="2000" dirty="0"/>
                    </a:p>
                    <a:p>
                      <a:pPr marL="0" marR="0" lvl="0" indent="0" algn="ctr" rtl="0">
                        <a:spcBef>
                          <a:spcPts val="0"/>
                        </a:spcBef>
                        <a:spcAft>
                          <a:spcPts val="0"/>
                        </a:spcAft>
                        <a:buNone/>
                      </a:pPr>
                      <a:r>
                        <a:rPr lang="en-US" sz="2000" u="none" strike="noStrike" cap="none" dirty="0"/>
                        <a:t>(second)</a:t>
                      </a:r>
                      <a:endParaRPr sz="2000" dirty="0"/>
                    </a:p>
                  </a:txBody>
                  <a:tcPr marL="91450" marR="91450" marT="45725" marB="45725"/>
                </a:tc>
                <a:tc>
                  <a:txBody>
                    <a:bodyPr/>
                    <a:lstStyle/>
                    <a:p>
                      <a:pPr marL="0" marR="0" lvl="0" indent="0" algn="ctr" rtl="0">
                        <a:spcBef>
                          <a:spcPts val="0"/>
                        </a:spcBef>
                        <a:spcAft>
                          <a:spcPts val="0"/>
                        </a:spcAft>
                        <a:buNone/>
                      </a:pPr>
                      <a:r>
                        <a:rPr lang="en-US" sz="2000" u="none" strike="noStrike" cap="none" dirty="0" err="1"/>
                        <a:t>grdecomp.F</a:t>
                      </a:r>
                      <a:endParaRPr sz="2000" u="none" strike="noStrike" cap="none" dirty="0"/>
                    </a:p>
                    <a:p>
                      <a:pPr marL="0" marR="0" lvl="0" indent="0" algn="ctr" rtl="0">
                        <a:spcBef>
                          <a:spcPts val="0"/>
                        </a:spcBef>
                        <a:spcAft>
                          <a:spcPts val="0"/>
                        </a:spcAft>
                        <a:buNone/>
                      </a:pPr>
                      <a:r>
                        <a:rPr lang="en-US" sz="2000" u="none" strike="noStrike" cap="none" dirty="0"/>
                        <a:t>(second)</a:t>
                      </a:r>
                      <a:endParaRPr sz="2000" dirty="0"/>
                    </a:p>
                  </a:txBody>
                  <a:tcPr marL="91450" marR="91450" marT="45725" marB="45725"/>
                </a:tc>
                <a:tc>
                  <a:txBody>
                    <a:bodyPr/>
                    <a:lstStyle/>
                    <a:p>
                      <a:pPr marL="0" marR="0" lvl="0" indent="0" algn="ctr" rtl="0">
                        <a:spcBef>
                          <a:spcPts val="0"/>
                        </a:spcBef>
                        <a:spcAft>
                          <a:spcPts val="0"/>
                        </a:spcAft>
                        <a:buNone/>
                      </a:pPr>
                      <a:r>
                        <a:rPr lang="en-US" sz="2000" u="none" strike="noStrike" cap="none"/>
                        <a:t>grsubfun.F</a:t>
                      </a:r>
                      <a:endParaRPr sz="2000" u="none" strike="noStrike" cap="none"/>
                    </a:p>
                    <a:p>
                      <a:pPr marL="0" marR="0" lvl="0" indent="0" algn="ctr" rtl="0">
                        <a:spcBef>
                          <a:spcPts val="0"/>
                        </a:spcBef>
                        <a:spcAft>
                          <a:spcPts val="0"/>
                        </a:spcAft>
                        <a:buNone/>
                      </a:pPr>
                      <a:r>
                        <a:rPr lang="en-US" sz="2000" u="none" strike="noStrike" cap="none"/>
                        <a:t>(second)</a:t>
                      </a:r>
                      <a:endParaRPr sz="2000"/>
                    </a:p>
                  </a:txBody>
                  <a:tcPr marL="91450" marR="91450" marT="45725" marB="45725"/>
                </a:tc>
                <a:tc>
                  <a:txBody>
                    <a:bodyPr/>
                    <a:lstStyle/>
                    <a:p>
                      <a:pPr marL="0" marR="0" lvl="0" indent="0" algn="ctr" rtl="0">
                        <a:spcBef>
                          <a:spcPts val="0"/>
                        </a:spcBef>
                        <a:spcAft>
                          <a:spcPts val="0"/>
                        </a:spcAft>
                        <a:buNone/>
                      </a:pPr>
                      <a:r>
                        <a:rPr lang="en-US" sz="2000" u="none" strike="noStrike" cap="none"/>
                        <a:t>grbacksub.F</a:t>
                      </a:r>
                      <a:endParaRPr sz="2000" u="none" strike="noStrike" cap="none"/>
                    </a:p>
                    <a:p>
                      <a:pPr marL="0" marR="0" lvl="0" indent="0" algn="ctr" rtl="0">
                        <a:spcBef>
                          <a:spcPts val="0"/>
                        </a:spcBef>
                        <a:spcAft>
                          <a:spcPts val="0"/>
                        </a:spcAft>
                        <a:buNone/>
                      </a:pPr>
                      <a:r>
                        <a:rPr lang="en-US" sz="2000" u="none" strike="noStrike" cap="none"/>
                        <a:t>(second)</a:t>
                      </a:r>
                      <a:endParaRPr sz="2000"/>
                    </a:p>
                  </a:txBody>
                  <a:tcPr marL="91450" marR="91450" marT="45725" marB="45725"/>
                </a:tc>
                <a:extLst>
                  <a:ext uri="{0D108BD9-81ED-4DB2-BD59-A6C34878D82A}">
                    <a16:rowId xmlns:a16="http://schemas.microsoft.com/office/drawing/2014/main" val="10000"/>
                  </a:ext>
                </a:extLst>
              </a:tr>
              <a:tr h="487952">
                <a:tc>
                  <a:txBody>
                    <a:bodyPr/>
                    <a:lstStyle/>
                    <a:p>
                      <a:pPr marL="0" marR="0" lvl="0" indent="0" algn="ctr" rtl="0">
                        <a:spcBef>
                          <a:spcPts val="0"/>
                        </a:spcBef>
                        <a:spcAft>
                          <a:spcPts val="0"/>
                        </a:spcAft>
                        <a:buNone/>
                      </a:pPr>
                      <a:r>
                        <a:rPr lang="en-US" sz="2000" u="none" strike="noStrike" cap="none"/>
                        <a:t>GPU Time</a:t>
                      </a:r>
                      <a:endParaRPr sz="2000"/>
                    </a:p>
                  </a:txBody>
                  <a:tcPr marL="91450" marR="91450" marT="45725" marB="45725"/>
                </a:tc>
                <a:tc>
                  <a:txBody>
                    <a:bodyPr/>
                    <a:lstStyle/>
                    <a:p>
                      <a:pPr marL="0" marR="0" lvl="0" indent="0" algn="ctr" rtl="0">
                        <a:spcBef>
                          <a:spcPts val="0"/>
                        </a:spcBef>
                        <a:spcAft>
                          <a:spcPts val="0"/>
                        </a:spcAft>
                        <a:buNone/>
                      </a:pPr>
                      <a:r>
                        <a:rPr lang="en-US" sz="2000" u="none" strike="noStrike" cap="none" dirty="0">
                          <a:solidFill>
                            <a:srgbClr val="FF0000"/>
                          </a:solidFill>
                        </a:rPr>
                        <a:t>0.07</a:t>
                      </a:r>
                      <a:endParaRPr sz="2000" dirty="0"/>
                    </a:p>
                  </a:txBody>
                  <a:tcPr marL="91450" marR="91450" marT="45725" marB="45725"/>
                </a:tc>
                <a:tc>
                  <a:txBody>
                    <a:bodyPr/>
                    <a:lstStyle/>
                    <a:p>
                      <a:pPr marL="0" marR="0" lvl="0" indent="0" algn="ctr" rtl="0">
                        <a:spcBef>
                          <a:spcPts val="0"/>
                        </a:spcBef>
                        <a:spcAft>
                          <a:spcPts val="0"/>
                        </a:spcAft>
                        <a:buNone/>
                      </a:pPr>
                      <a:r>
                        <a:rPr lang="en-US" sz="2000" u="none" strike="noStrike" cap="none">
                          <a:solidFill>
                            <a:srgbClr val="0070C0"/>
                          </a:solidFill>
                        </a:rPr>
                        <a:t>0.11</a:t>
                      </a:r>
                      <a:endParaRPr sz="2000"/>
                    </a:p>
                  </a:txBody>
                  <a:tcPr marL="91450" marR="91450" marT="45725" marB="45725"/>
                </a:tc>
                <a:tc>
                  <a:txBody>
                    <a:bodyPr/>
                    <a:lstStyle/>
                    <a:p>
                      <a:pPr marL="0" marR="0" lvl="0" indent="0" algn="ctr" rtl="0">
                        <a:spcBef>
                          <a:spcPts val="0"/>
                        </a:spcBef>
                        <a:spcAft>
                          <a:spcPts val="0"/>
                        </a:spcAft>
                        <a:buNone/>
                      </a:pPr>
                      <a:r>
                        <a:rPr lang="en-US" sz="2000" u="none" strike="noStrike" cap="none">
                          <a:solidFill>
                            <a:srgbClr val="FF0000"/>
                          </a:solidFill>
                        </a:rPr>
                        <a:t>0.037</a:t>
                      </a:r>
                      <a:endParaRPr sz="2000"/>
                    </a:p>
                  </a:txBody>
                  <a:tcPr marL="91450" marR="91450" marT="45725" marB="45725"/>
                </a:tc>
                <a:tc>
                  <a:txBody>
                    <a:bodyPr/>
                    <a:lstStyle/>
                    <a:p>
                      <a:pPr marL="0" marR="0" lvl="0" indent="0" algn="ctr" rtl="0">
                        <a:spcBef>
                          <a:spcPts val="0"/>
                        </a:spcBef>
                        <a:spcAft>
                          <a:spcPts val="0"/>
                        </a:spcAft>
                        <a:buNone/>
                      </a:pPr>
                      <a:r>
                        <a:rPr lang="en-US" sz="2000" u="none" strike="noStrike" cap="none" dirty="0">
                          <a:solidFill>
                            <a:srgbClr val="FF0000"/>
                          </a:solidFill>
                        </a:rPr>
                        <a:t>0.05</a:t>
                      </a:r>
                      <a:endParaRPr sz="2000" dirty="0"/>
                    </a:p>
                  </a:txBody>
                  <a:tcPr marL="91450" marR="91450" marT="45725" marB="45725"/>
                </a:tc>
                <a:extLst>
                  <a:ext uri="{0D108BD9-81ED-4DB2-BD59-A6C34878D82A}">
                    <a16:rowId xmlns:a16="http://schemas.microsoft.com/office/drawing/2014/main" val="10002"/>
                  </a:ext>
                </a:extLst>
              </a:tr>
              <a:tr h="487952">
                <a:tc>
                  <a:txBody>
                    <a:bodyPr/>
                    <a:lstStyle/>
                    <a:p>
                      <a:pPr marL="0" marR="0" lvl="0" indent="0" algn="ctr" rtl="0">
                        <a:spcBef>
                          <a:spcPts val="0"/>
                        </a:spcBef>
                        <a:spcAft>
                          <a:spcPts val="0"/>
                        </a:spcAft>
                        <a:buNone/>
                      </a:pPr>
                      <a:r>
                        <a:rPr lang="en-US" sz="2000" u="none" strike="noStrike" cap="none" dirty="0"/>
                        <a:t>CPU Time</a:t>
                      </a:r>
                      <a:endParaRPr sz="2000" dirty="0"/>
                    </a:p>
                  </a:txBody>
                  <a:tcPr marL="91450" marR="91450" marT="45725" marB="45725"/>
                </a:tc>
                <a:tc>
                  <a:txBody>
                    <a:bodyPr/>
                    <a:lstStyle/>
                    <a:p>
                      <a:pPr marL="0" marR="0" lvl="0" indent="0" algn="ctr" rtl="0">
                        <a:spcBef>
                          <a:spcPts val="0"/>
                        </a:spcBef>
                        <a:spcAft>
                          <a:spcPts val="0"/>
                        </a:spcAft>
                        <a:buNone/>
                      </a:pPr>
                      <a:r>
                        <a:rPr lang="en-US" sz="2000" u="none" strike="noStrike" cap="none" dirty="0">
                          <a:solidFill>
                            <a:srgbClr val="FF0000"/>
                          </a:solidFill>
                        </a:rPr>
                        <a:t>0.04</a:t>
                      </a:r>
                      <a:endParaRPr sz="2000" dirty="0"/>
                    </a:p>
                  </a:txBody>
                  <a:tcPr marL="91450" marR="91450" marT="45725" marB="45725"/>
                </a:tc>
                <a:tc>
                  <a:txBody>
                    <a:bodyPr/>
                    <a:lstStyle/>
                    <a:p>
                      <a:pPr marL="0" marR="0" lvl="0" indent="0" algn="ctr" rtl="0">
                        <a:spcBef>
                          <a:spcPts val="0"/>
                        </a:spcBef>
                        <a:spcAft>
                          <a:spcPts val="0"/>
                        </a:spcAft>
                        <a:buNone/>
                      </a:pPr>
                      <a:r>
                        <a:rPr lang="en-US" sz="2000" u="none" strike="noStrike" cap="none" dirty="0">
                          <a:solidFill>
                            <a:srgbClr val="0070C0"/>
                          </a:solidFill>
                        </a:rPr>
                        <a:t>0.13</a:t>
                      </a:r>
                      <a:endParaRPr sz="2000" dirty="0"/>
                    </a:p>
                  </a:txBody>
                  <a:tcPr marL="91450" marR="91450" marT="45725" marB="45725"/>
                </a:tc>
                <a:tc>
                  <a:txBody>
                    <a:bodyPr/>
                    <a:lstStyle/>
                    <a:p>
                      <a:pPr marL="0" marR="0" lvl="0" indent="0" algn="ctr" rtl="0">
                        <a:spcBef>
                          <a:spcPts val="0"/>
                        </a:spcBef>
                        <a:spcAft>
                          <a:spcPts val="0"/>
                        </a:spcAft>
                        <a:buNone/>
                      </a:pPr>
                      <a:r>
                        <a:rPr lang="en-US" sz="2000" u="none" strike="noStrike" cap="none" dirty="0">
                          <a:solidFill>
                            <a:srgbClr val="FF0000"/>
                          </a:solidFill>
                        </a:rPr>
                        <a:t>0.017</a:t>
                      </a:r>
                      <a:endParaRPr sz="2000" dirty="0"/>
                    </a:p>
                  </a:txBody>
                  <a:tcPr marL="91450" marR="91450" marT="45725" marB="45725"/>
                </a:tc>
                <a:tc>
                  <a:txBody>
                    <a:bodyPr/>
                    <a:lstStyle/>
                    <a:p>
                      <a:pPr marL="0" marR="0" lvl="0" indent="0" algn="ctr" rtl="0">
                        <a:spcBef>
                          <a:spcPts val="0"/>
                        </a:spcBef>
                        <a:spcAft>
                          <a:spcPts val="0"/>
                        </a:spcAft>
                        <a:buNone/>
                      </a:pPr>
                      <a:r>
                        <a:rPr lang="en-US" sz="2000" u="none" strike="noStrike" cap="none" dirty="0">
                          <a:solidFill>
                            <a:srgbClr val="FF0000"/>
                          </a:solidFill>
                        </a:rPr>
                        <a:t>0.013</a:t>
                      </a:r>
                      <a:endParaRPr sz="2000" dirty="0"/>
                    </a:p>
                  </a:txBody>
                  <a:tcPr marL="91450" marR="91450" marT="45725" marB="45725"/>
                </a:tc>
                <a:extLst>
                  <a:ext uri="{0D108BD9-81ED-4DB2-BD59-A6C34878D82A}">
                    <a16:rowId xmlns:a16="http://schemas.microsoft.com/office/drawing/2014/main" val="10003"/>
                  </a:ext>
                </a:extLst>
              </a:tr>
            </a:tbl>
          </a:graphicData>
        </a:graphic>
      </p:graphicFrame>
      <p:sp>
        <p:nvSpPr>
          <p:cNvPr id="163" name="Google Shape;163;p6"/>
          <p:cNvSpPr txBox="1"/>
          <p:nvPr/>
        </p:nvSpPr>
        <p:spPr>
          <a:xfrm>
            <a:off x="838200" y="4424828"/>
            <a:ext cx="10515600" cy="1473535"/>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9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GPU Kernels perform the same operations as the CPU subroutines, but it is much faster (several order of magnitudes)</a:t>
            </a:r>
            <a:endParaRPr sz="1600" dirty="0"/>
          </a:p>
          <a:p>
            <a:pPr marL="228600" marR="0" lvl="0" indent="-228600" algn="l" rtl="0">
              <a:lnSpc>
                <a:spcPct val="90000"/>
              </a:lnSpc>
              <a:spcBef>
                <a:spcPts val="100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GPU Time = copy data to  device + kernel time + copy results to host</a:t>
            </a:r>
            <a:endParaRPr sz="1600" dirty="0"/>
          </a:p>
          <a:p>
            <a:pPr marL="228600" marR="0" lvl="0" indent="-228600" algn="l" rtl="0">
              <a:lnSpc>
                <a:spcPct val="90000"/>
              </a:lnSpc>
              <a:spcBef>
                <a:spcPts val="100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It spends about 99% of the time for data transferring</a:t>
            </a:r>
            <a:endParaRPr sz="1600" dirty="0"/>
          </a:p>
        </p:txBody>
      </p:sp>
      <p:sp>
        <p:nvSpPr>
          <p:cNvPr id="164" name="Google Shape;164;p6"/>
          <p:cNvSpPr txBox="1"/>
          <p:nvPr/>
        </p:nvSpPr>
        <p:spPr>
          <a:xfrm>
            <a:off x="1756997" y="3657068"/>
            <a:ext cx="882747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chemeClr val="dk1"/>
                </a:solidFill>
                <a:latin typeface="Calibri"/>
                <a:ea typeface="Calibri"/>
                <a:cs typeface="Calibri"/>
                <a:sym typeface="Calibri"/>
              </a:rPr>
              <a:t>Table 1</a:t>
            </a:r>
            <a:r>
              <a:rPr lang="en-US" dirty="0">
                <a:solidFill>
                  <a:schemeClr val="dk1"/>
                </a:solidFill>
                <a:latin typeface="Calibri"/>
                <a:ea typeface="Calibri"/>
                <a:cs typeface="Calibri"/>
                <a:sym typeface="Calibri"/>
              </a:rPr>
              <a:t>:</a:t>
            </a:r>
            <a:r>
              <a:rPr lang="en-US" i="1" dirty="0">
                <a:solidFill>
                  <a:schemeClr val="dk1"/>
                </a:solidFill>
                <a:latin typeface="Calibri"/>
                <a:ea typeface="Calibri"/>
                <a:cs typeface="Calibri"/>
                <a:sym typeface="Calibri"/>
              </a:rPr>
              <a:t> CMAQ simulation was in series (1 CPU core) with BLKSIZE of 7000. The time was for one each iteration</a:t>
            </a:r>
            <a:endParaRPr sz="2400" i="1" dirty="0"/>
          </a:p>
        </p:txBody>
      </p:sp>
      <p:sp>
        <p:nvSpPr>
          <p:cNvPr id="2" name="Slide Number Placeholder 1">
            <a:extLst>
              <a:ext uri="{FF2B5EF4-FFF2-40B4-BE49-F238E27FC236}">
                <a16:creationId xmlns:a16="http://schemas.microsoft.com/office/drawing/2014/main" id="{0BEA9937-683B-86FC-139D-9BCB888CB98C}"/>
              </a:ext>
            </a:extLst>
          </p:cNvPr>
          <p:cNvSpPr>
            <a:spLocks noGrp="1"/>
          </p:cNvSpPr>
          <p:nvPr>
            <p:ph type="sldNum" sz="quarter" idx="12"/>
          </p:nvPr>
        </p:nvSpPr>
        <p:spPr/>
        <p:txBody>
          <a:bodyPr/>
          <a:lstStyle/>
          <a:p>
            <a:fld id="{F87ABAF3-7AC3-4FD9-A58F-E962EBE681C4}" type="slidenum">
              <a:rPr lang="en-US" smtClean="0"/>
              <a:t>12</a:t>
            </a:fld>
            <a:endParaRPr lang="en-US"/>
          </a:p>
        </p:txBody>
      </p:sp>
      <p:sp>
        <p:nvSpPr>
          <p:cNvPr id="4" name="Rectangle 3">
            <a:extLst>
              <a:ext uri="{FF2B5EF4-FFF2-40B4-BE49-F238E27FC236}">
                <a16:creationId xmlns:a16="http://schemas.microsoft.com/office/drawing/2014/main" id="{9E4FEA23-702E-31B2-4732-E1CDD54B9499}"/>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5" name="Rectangle 4">
            <a:extLst>
              <a:ext uri="{FF2B5EF4-FFF2-40B4-BE49-F238E27FC236}">
                <a16:creationId xmlns:a16="http://schemas.microsoft.com/office/drawing/2014/main" id="{8BB54A40-234B-9454-05BA-750E1759B94D}"/>
              </a:ext>
            </a:extLst>
          </p:cNvPr>
          <p:cNvSpPr/>
          <p:nvPr/>
        </p:nvSpPr>
        <p:spPr>
          <a:xfrm>
            <a:off x="7946782"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CMAQ Performance</a:t>
            </a:r>
          </a:p>
        </p:txBody>
      </p:sp>
      <p:sp>
        <p:nvSpPr>
          <p:cNvPr id="6" name="Flowchart: Delay 5">
            <a:extLst>
              <a:ext uri="{FF2B5EF4-FFF2-40B4-BE49-F238E27FC236}">
                <a16:creationId xmlns:a16="http://schemas.microsoft.com/office/drawing/2014/main" id="{FC553C83-373F-7181-4FB7-C9B229267954}"/>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7" name="Rectangle 6">
            <a:extLst>
              <a:ext uri="{FF2B5EF4-FFF2-40B4-BE49-F238E27FC236}">
                <a16:creationId xmlns:a16="http://schemas.microsoft.com/office/drawing/2014/main" id="{0D1D088A-052B-BC6A-DFF2-B2A6F7693CF4}"/>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8" name="Rectangle 7">
            <a:extLst>
              <a:ext uri="{FF2B5EF4-FFF2-40B4-BE49-F238E27FC236}">
                <a16:creationId xmlns:a16="http://schemas.microsoft.com/office/drawing/2014/main" id="{29E4288A-F1A0-8DE1-63E0-147DEA95AB11}"/>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9" name="Flowchart: Delay 8">
            <a:extLst>
              <a:ext uri="{FF2B5EF4-FFF2-40B4-BE49-F238E27FC236}">
                <a16:creationId xmlns:a16="http://schemas.microsoft.com/office/drawing/2014/main" id="{108F504C-CBAE-7122-ABBA-D82FA2505ED2}"/>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0" name="Rectangle 9">
            <a:extLst>
              <a:ext uri="{FF2B5EF4-FFF2-40B4-BE49-F238E27FC236}">
                <a16:creationId xmlns:a16="http://schemas.microsoft.com/office/drawing/2014/main" id="{161721F8-5D8E-22BD-66F3-85CA26A08EB2}"/>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pic>
        <p:nvPicPr>
          <p:cNvPr id="12" name="Picture 2">
            <a:extLst>
              <a:ext uri="{FF2B5EF4-FFF2-40B4-BE49-F238E27FC236}">
                <a16:creationId xmlns:a16="http://schemas.microsoft.com/office/drawing/2014/main" id="{E3CC7567-5E45-6BC0-D67A-549414F41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 name="Picture 16">
            <a:extLst>
              <a:ext uri="{FF2B5EF4-FFF2-40B4-BE49-F238E27FC236}">
                <a16:creationId xmlns:a16="http://schemas.microsoft.com/office/drawing/2014/main" id="{21EB0557-5CB7-7E60-3AF6-E973734FFDB1}"/>
              </a:ext>
            </a:extLst>
          </p:cNvPr>
          <p:cNvPicPr>
            <a:picLocks noChangeAspect="1"/>
          </p:cNvPicPr>
          <p:nvPr/>
        </p:nvPicPr>
        <p:blipFill>
          <a:blip r:embed="rId3"/>
          <a:stretch>
            <a:fillRect/>
          </a:stretch>
        </p:blipFill>
        <p:spPr>
          <a:xfrm>
            <a:off x="6454155" y="2480461"/>
            <a:ext cx="3968496" cy="3200400"/>
          </a:xfrm>
          <a:prstGeom prst="rect">
            <a:avLst/>
          </a:prstGeom>
        </p:spPr>
      </p:pic>
      <p:pic>
        <p:nvPicPr>
          <p:cNvPr id="15" name="Picture 14">
            <a:extLst>
              <a:ext uri="{FF2B5EF4-FFF2-40B4-BE49-F238E27FC236}">
                <a16:creationId xmlns:a16="http://schemas.microsoft.com/office/drawing/2014/main" id="{C2E1A137-AEAA-89F8-E70C-49552E793FCF}"/>
              </a:ext>
            </a:extLst>
          </p:cNvPr>
          <p:cNvPicPr>
            <a:picLocks noChangeAspect="1"/>
          </p:cNvPicPr>
          <p:nvPr/>
        </p:nvPicPr>
        <p:blipFill>
          <a:blip r:embed="rId4"/>
          <a:stretch>
            <a:fillRect/>
          </a:stretch>
        </p:blipFill>
        <p:spPr>
          <a:xfrm>
            <a:off x="1928773" y="2480461"/>
            <a:ext cx="3935977" cy="3200339"/>
          </a:xfrm>
          <a:prstGeom prst="rect">
            <a:avLst/>
          </a:prstGeom>
        </p:spPr>
      </p:pic>
      <p:sp>
        <p:nvSpPr>
          <p:cNvPr id="169" name="Google Shape;169;p7"/>
          <p:cNvSpPr txBox="1">
            <a:spLocks noGrp="1"/>
          </p:cNvSpPr>
          <p:nvPr>
            <p:ph type="title"/>
          </p:nvPr>
        </p:nvSpPr>
        <p:spPr>
          <a:xfrm>
            <a:off x="838200" y="25778"/>
            <a:ext cx="4589585"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Error</a:t>
            </a:r>
            <a:endParaRPr dirty="0"/>
          </a:p>
        </p:txBody>
      </p:sp>
      <p:sp>
        <p:nvSpPr>
          <p:cNvPr id="170" name="Google Shape;170;p7"/>
          <p:cNvSpPr txBox="1">
            <a:spLocks noGrp="1"/>
          </p:cNvSpPr>
          <p:nvPr>
            <p:ph type="body" idx="1"/>
          </p:nvPr>
        </p:nvSpPr>
        <p:spPr>
          <a:xfrm>
            <a:off x="838200" y="1108721"/>
            <a:ext cx="10228385" cy="13257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sz="2400" dirty="0"/>
              <a:t>Max difference is 9.1%</a:t>
            </a:r>
            <a:endParaRPr sz="2400" dirty="0"/>
          </a:p>
          <a:p>
            <a:pPr marL="228600" lvl="0" indent="-228600" algn="l" rtl="0">
              <a:lnSpc>
                <a:spcPct val="90000"/>
              </a:lnSpc>
              <a:spcBef>
                <a:spcPts val="1000"/>
              </a:spcBef>
              <a:spcAft>
                <a:spcPts val="0"/>
              </a:spcAft>
              <a:buClr>
                <a:schemeClr val="dk1"/>
              </a:buClr>
              <a:buSzPts val="2800"/>
              <a:buChar char="•"/>
            </a:pPr>
            <a:r>
              <a:rPr lang="en-US" sz="2400" dirty="0"/>
              <a:t>0.24% of the simulation results have a difference greater than 1%</a:t>
            </a:r>
          </a:p>
          <a:p>
            <a:pPr marL="228600" lvl="0" indent="-228600" algn="l" rtl="0">
              <a:lnSpc>
                <a:spcPct val="90000"/>
              </a:lnSpc>
              <a:spcBef>
                <a:spcPts val="1000"/>
              </a:spcBef>
              <a:spcAft>
                <a:spcPts val="0"/>
              </a:spcAft>
              <a:buClr>
                <a:schemeClr val="dk1"/>
              </a:buClr>
              <a:buSzPts val="2800"/>
              <a:buChar char="•"/>
            </a:pPr>
            <a:r>
              <a:rPr lang="en-US" sz="2400" dirty="0"/>
              <a:t>Errors from parallelizing dependent loops, conversion check</a:t>
            </a:r>
          </a:p>
        </p:txBody>
      </p:sp>
      <p:sp>
        <p:nvSpPr>
          <p:cNvPr id="2" name="Slide Number Placeholder 1">
            <a:extLst>
              <a:ext uri="{FF2B5EF4-FFF2-40B4-BE49-F238E27FC236}">
                <a16:creationId xmlns:a16="http://schemas.microsoft.com/office/drawing/2014/main" id="{04765407-85C0-97A1-C1C4-D1061ED54AA8}"/>
              </a:ext>
            </a:extLst>
          </p:cNvPr>
          <p:cNvSpPr>
            <a:spLocks noGrp="1"/>
          </p:cNvSpPr>
          <p:nvPr>
            <p:ph type="sldNum" sz="quarter" idx="12"/>
          </p:nvPr>
        </p:nvSpPr>
        <p:spPr/>
        <p:txBody>
          <a:bodyPr/>
          <a:lstStyle/>
          <a:p>
            <a:fld id="{F87ABAF3-7AC3-4FD9-A58F-E962EBE681C4}" type="slidenum">
              <a:rPr lang="en-US" smtClean="0"/>
              <a:t>13</a:t>
            </a:fld>
            <a:endParaRPr lang="en-US"/>
          </a:p>
        </p:txBody>
      </p:sp>
      <p:sp>
        <p:nvSpPr>
          <p:cNvPr id="4" name="Rectangle 3">
            <a:extLst>
              <a:ext uri="{FF2B5EF4-FFF2-40B4-BE49-F238E27FC236}">
                <a16:creationId xmlns:a16="http://schemas.microsoft.com/office/drawing/2014/main" id="{192F1F18-7642-DD3F-4832-A4464551B2F2}"/>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6" name="Flowchart: Delay 5">
            <a:extLst>
              <a:ext uri="{FF2B5EF4-FFF2-40B4-BE49-F238E27FC236}">
                <a16:creationId xmlns:a16="http://schemas.microsoft.com/office/drawing/2014/main" id="{406DD027-50B0-9A65-726D-C3F362FFF1BF}"/>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7" name="Rectangle 6">
            <a:extLst>
              <a:ext uri="{FF2B5EF4-FFF2-40B4-BE49-F238E27FC236}">
                <a16:creationId xmlns:a16="http://schemas.microsoft.com/office/drawing/2014/main" id="{8397C5EE-16FF-8C84-A1E2-DFAAB1033A03}"/>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8" name="Rectangle 7">
            <a:extLst>
              <a:ext uri="{FF2B5EF4-FFF2-40B4-BE49-F238E27FC236}">
                <a16:creationId xmlns:a16="http://schemas.microsoft.com/office/drawing/2014/main" id="{D6F8D837-5E0F-0D18-C5DA-870E132E95E7}"/>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9" name="Flowchart: Delay 8">
            <a:extLst>
              <a:ext uri="{FF2B5EF4-FFF2-40B4-BE49-F238E27FC236}">
                <a16:creationId xmlns:a16="http://schemas.microsoft.com/office/drawing/2014/main" id="{A22E799B-D8CB-BAF6-7B51-17394639CAE3}"/>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0" name="Rectangle 9">
            <a:extLst>
              <a:ext uri="{FF2B5EF4-FFF2-40B4-BE49-F238E27FC236}">
                <a16:creationId xmlns:a16="http://schemas.microsoft.com/office/drawing/2014/main" id="{587DA3FD-7845-FEBD-E30E-B8FDC4E5CFE4}"/>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
        <p:nvSpPr>
          <p:cNvPr id="13" name="Rectangle 12">
            <a:extLst>
              <a:ext uri="{FF2B5EF4-FFF2-40B4-BE49-F238E27FC236}">
                <a16:creationId xmlns:a16="http://schemas.microsoft.com/office/drawing/2014/main" id="{0ED58FC1-7875-2BC7-6B42-D3B564E0C883}"/>
              </a:ext>
            </a:extLst>
          </p:cNvPr>
          <p:cNvSpPr/>
          <p:nvPr/>
        </p:nvSpPr>
        <p:spPr>
          <a:xfrm>
            <a:off x="7946782"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CMAQ Performance</a:t>
            </a:r>
          </a:p>
        </p:txBody>
      </p:sp>
      <p:sp>
        <p:nvSpPr>
          <p:cNvPr id="18" name="TextBox 17">
            <a:extLst>
              <a:ext uri="{FF2B5EF4-FFF2-40B4-BE49-F238E27FC236}">
                <a16:creationId xmlns:a16="http://schemas.microsoft.com/office/drawing/2014/main" id="{6D33B2B7-723F-E6BA-448E-6A5B1E081E6E}"/>
              </a:ext>
            </a:extLst>
          </p:cNvPr>
          <p:cNvSpPr txBox="1"/>
          <p:nvPr/>
        </p:nvSpPr>
        <p:spPr>
          <a:xfrm>
            <a:off x="2294667" y="5709547"/>
            <a:ext cx="7752135" cy="369332"/>
          </a:xfrm>
          <a:prstGeom prst="rect">
            <a:avLst/>
          </a:prstGeom>
          <a:noFill/>
        </p:spPr>
        <p:txBody>
          <a:bodyPr wrap="square" rtlCol="0">
            <a:spAutoFit/>
          </a:bodyPr>
          <a:lstStyle/>
          <a:p>
            <a:pPr algn="just"/>
            <a:r>
              <a:rPr lang="en-US" b="1" dirty="0"/>
              <a:t>Figure 7</a:t>
            </a:r>
            <a:r>
              <a:rPr lang="en-US" dirty="0"/>
              <a:t>: </a:t>
            </a:r>
            <a:r>
              <a:rPr lang="en-US" i="1" dirty="0"/>
              <a:t>Percentage difference between traditional CMAQ and CMAQ-GPU.</a:t>
            </a:r>
          </a:p>
        </p:txBody>
      </p:sp>
      <p:pic>
        <p:nvPicPr>
          <p:cNvPr id="5" name="Picture 2">
            <a:extLst>
              <a:ext uri="{FF2B5EF4-FFF2-40B4-BE49-F238E27FC236}">
                <a16:creationId xmlns:a16="http://schemas.microsoft.com/office/drawing/2014/main" id="{16063836-5731-6A07-D4D8-7E479634F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9F37-BA73-35E3-9B09-1E45AE5F9576}"/>
              </a:ext>
            </a:extLst>
          </p:cNvPr>
          <p:cNvSpPr>
            <a:spLocks noGrp="1"/>
          </p:cNvSpPr>
          <p:nvPr>
            <p:ph type="title"/>
          </p:nvPr>
        </p:nvSpPr>
        <p:spPr/>
        <p:txBody>
          <a:bodyPr/>
          <a:lstStyle/>
          <a:p>
            <a:pPr algn="ctr"/>
            <a:r>
              <a:rPr lang="en-US" dirty="0"/>
              <a:t>GPU GEAR Solver Flowchart </a:t>
            </a:r>
          </a:p>
        </p:txBody>
      </p:sp>
      <p:sp>
        <p:nvSpPr>
          <p:cNvPr id="5" name="Rectangle 4">
            <a:extLst>
              <a:ext uri="{FF2B5EF4-FFF2-40B4-BE49-F238E27FC236}">
                <a16:creationId xmlns:a16="http://schemas.microsoft.com/office/drawing/2014/main" id="{A7ABF859-D504-225D-92A1-57003DC3B366}"/>
              </a:ext>
            </a:extLst>
          </p:cNvPr>
          <p:cNvSpPr/>
          <p:nvPr/>
        </p:nvSpPr>
        <p:spPr>
          <a:xfrm>
            <a:off x="4345968" y="3094904"/>
            <a:ext cx="672631"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pderiv</a:t>
            </a:r>
            <a:endParaRPr lang="en-US" sz="1400" dirty="0">
              <a:solidFill>
                <a:schemeClr val="tx1"/>
              </a:solidFill>
            </a:endParaRPr>
          </a:p>
        </p:txBody>
      </p:sp>
      <p:sp>
        <p:nvSpPr>
          <p:cNvPr id="30" name="Rectangle 29">
            <a:extLst>
              <a:ext uri="{FF2B5EF4-FFF2-40B4-BE49-F238E27FC236}">
                <a16:creationId xmlns:a16="http://schemas.microsoft.com/office/drawing/2014/main" id="{FA5D53DB-A2F6-DD20-46A1-96878D657BCD}"/>
              </a:ext>
            </a:extLst>
          </p:cNvPr>
          <p:cNvSpPr/>
          <p:nvPr/>
        </p:nvSpPr>
        <p:spPr>
          <a:xfrm>
            <a:off x="5335278" y="3092944"/>
            <a:ext cx="802813" cy="2726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decomp</a:t>
            </a:r>
          </a:p>
        </p:txBody>
      </p:sp>
      <p:sp>
        <p:nvSpPr>
          <p:cNvPr id="36" name="Rectangle 35">
            <a:extLst>
              <a:ext uri="{FF2B5EF4-FFF2-40B4-BE49-F238E27FC236}">
                <a16:creationId xmlns:a16="http://schemas.microsoft.com/office/drawing/2014/main" id="{F926D6E0-F41F-22E9-E583-6B2D0948A238}"/>
              </a:ext>
            </a:extLst>
          </p:cNvPr>
          <p:cNvSpPr/>
          <p:nvPr/>
        </p:nvSpPr>
        <p:spPr>
          <a:xfrm>
            <a:off x="6452663" y="3116462"/>
            <a:ext cx="732024" cy="22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subfun</a:t>
            </a:r>
            <a:endParaRPr lang="en-US" sz="1400" dirty="0">
              <a:solidFill>
                <a:schemeClr val="tx1"/>
              </a:solidFill>
            </a:endParaRPr>
          </a:p>
        </p:txBody>
      </p:sp>
      <p:sp>
        <p:nvSpPr>
          <p:cNvPr id="42" name="Rectangle 41">
            <a:extLst>
              <a:ext uri="{FF2B5EF4-FFF2-40B4-BE49-F238E27FC236}">
                <a16:creationId xmlns:a16="http://schemas.microsoft.com/office/drawing/2014/main" id="{8DF9711D-1B0B-4894-2F03-4426E466F27C}"/>
              </a:ext>
            </a:extLst>
          </p:cNvPr>
          <p:cNvSpPr/>
          <p:nvPr/>
        </p:nvSpPr>
        <p:spPr>
          <a:xfrm>
            <a:off x="7557557" y="3092944"/>
            <a:ext cx="796064"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backsub</a:t>
            </a:r>
            <a:endParaRPr lang="en-US" sz="1400" dirty="0">
              <a:solidFill>
                <a:schemeClr val="tx1"/>
              </a:solidFill>
            </a:endParaRPr>
          </a:p>
        </p:txBody>
      </p:sp>
      <p:cxnSp>
        <p:nvCxnSpPr>
          <p:cNvPr id="62" name="Straight Arrow Connector 61">
            <a:extLst>
              <a:ext uri="{FF2B5EF4-FFF2-40B4-BE49-F238E27FC236}">
                <a16:creationId xmlns:a16="http://schemas.microsoft.com/office/drawing/2014/main" id="{A34E8805-F726-03D6-E7FC-0E6CA67412C4}"/>
              </a:ext>
            </a:extLst>
          </p:cNvPr>
          <p:cNvCxnSpPr>
            <a:cxnSpLocks/>
            <a:stCxn id="63" idx="3"/>
            <a:endCxn id="99" idx="1"/>
          </p:cNvCxnSpPr>
          <p:nvPr/>
        </p:nvCxnSpPr>
        <p:spPr>
          <a:xfrm flipV="1">
            <a:off x="1065000" y="3243128"/>
            <a:ext cx="184096" cy="6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CBC71C6-A35C-A6AA-C7B5-B2E4935A5F21}"/>
              </a:ext>
            </a:extLst>
          </p:cNvPr>
          <p:cNvSpPr txBox="1"/>
          <p:nvPr/>
        </p:nvSpPr>
        <p:spPr>
          <a:xfrm>
            <a:off x="0" y="3095913"/>
            <a:ext cx="1065000" cy="307777"/>
          </a:xfrm>
          <a:prstGeom prst="rect">
            <a:avLst/>
          </a:prstGeom>
          <a:noFill/>
        </p:spPr>
        <p:txBody>
          <a:bodyPr wrap="square" rtlCol="0">
            <a:spAutoFit/>
          </a:bodyPr>
          <a:lstStyle/>
          <a:p>
            <a:r>
              <a:rPr lang="en-US" sz="1400" dirty="0"/>
              <a:t>GEAR driver</a:t>
            </a:r>
          </a:p>
        </p:txBody>
      </p:sp>
      <p:cxnSp>
        <p:nvCxnSpPr>
          <p:cNvPr id="67" name="Straight Arrow Connector 66">
            <a:extLst>
              <a:ext uri="{FF2B5EF4-FFF2-40B4-BE49-F238E27FC236}">
                <a16:creationId xmlns:a16="http://schemas.microsoft.com/office/drawing/2014/main" id="{4A62A389-9E35-C7C9-5FA1-1AFA39033D3F}"/>
              </a:ext>
            </a:extLst>
          </p:cNvPr>
          <p:cNvCxnSpPr>
            <a:cxnSpLocks/>
            <a:stCxn id="54" idx="3"/>
            <a:endCxn id="5" idx="1"/>
          </p:cNvCxnSpPr>
          <p:nvPr/>
        </p:nvCxnSpPr>
        <p:spPr>
          <a:xfrm flipV="1">
            <a:off x="3987288" y="3231262"/>
            <a:ext cx="358680" cy="100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C5811B46-CED2-A0E9-CA24-3C918B460DD0}"/>
              </a:ext>
            </a:extLst>
          </p:cNvPr>
          <p:cNvSpPr/>
          <p:nvPr/>
        </p:nvSpPr>
        <p:spPr>
          <a:xfrm>
            <a:off x="10327102" y="5824065"/>
            <a:ext cx="1024128"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 device</a:t>
            </a:r>
          </a:p>
        </p:txBody>
      </p:sp>
      <p:sp>
        <p:nvSpPr>
          <p:cNvPr id="72" name="Rectangle 71">
            <a:extLst>
              <a:ext uri="{FF2B5EF4-FFF2-40B4-BE49-F238E27FC236}">
                <a16:creationId xmlns:a16="http://schemas.microsoft.com/office/drawing/2014/main" id="{19FE301A-0D67-E84F-00BB-A34BC9D6F66D}"/>
              </a:ext>
            </a:extLst>
          </p:cNvPr>
          <p:cNvSpPr/>
          <p:nvPr/>
        </p:nvSpPr>
        <p:spPr>
          <a:xfrm>
            <a:off x="10327102" y="5363897"/>
            <a:ext cx="1026698" cy="27271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 host</a:t>
            </a:r>
          </a:p>
        </p:txBody>
      </p:sp>
      <p:cxnSp>
        <p:nvCxnSpPr>
          <p:cNvPr id="79" name="Straight Arrow Connector 78">
            <a:extLst>
              <a:ext uri="{FF2B5EF4-FFF2-40B4-BE49-F238E27FC236}">
                <a16:creationId xmlns:a16="http://schemas.microsoft.com/office/drawing/2014/main" id="{DD4D4E13-0478-76A1-596A-8E27A36D490C}"/>
              </a:ext>
            </a:extLst>
          </p:cNvPr>
          <p:cNvCxnSpPr>
            <a:cxnSpLocks/>
          </p:cNvCxnSpPr>
          <p:nvPr/>
        </p:nvCxnSpPr>
        <p:spPr>
          <a:xfrm flipH="1">
            <a:off x="3160585" y="1929944"/>
            <a:ext cx="1285" cy="116596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99D467E-0743-BA70-F745-E0DBB7C65765}"/>
              </a:ext>
            </a:extLst>
          </p:cNvPr>
          <p:cNvCxnSpPr>
            <a:cxnSpLocks/>
            <a:stCxn id="56" idx="0"/>
          </p:cNvCxnSpPr>
          <p:nvPr/>
        </p:nvCxnSpPr>
        <p:spPr>
          <a:xfrm flipH="1" flipV="1">
            <a:off x="11296192" y="1928989"/>
            <a:ext cx="1285" cy="11698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D99CA2C-097B-CB2C-D955-D4B59255539F}"/>
              </a:ext>
            </a:extLst>
          </p:cNvPr>
          <p:cNvCxnSpPr>
            <a:cxnSpLocks/>
          </p:cNvCxnSpPr>
          <p:nvPr/>
        </p:nvCxnSpPr>
        <p:spPr>
          <a:xfrm flipH="1">
            <a:off x="3160585" y="1928989"/>
            <a:ext cx="8135607" cy="96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734E91A3-D97B-A9FE-F3FD-8541EEA29308}"/>
              </a:ext>
            </a:extLst>
          </p:cNvPr>
          <p:cNvSpPr/>
          <p:nvPr/>
        </p:nvSpPr>
        <p:spPr>
          <a:xfrm>
            <a:off x="8711846" y="3096875"/>
            <a:ext cx="1549997"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convergence check</a:t>
            </a:r>
          </a:p>
        </p:txBody>
      </p:sp>
      <p:sp>
        <p:nvSpPr>
          <p:cNvPr id="54" name="Rectangle 53">
            <a:extLst>
              <a:ext uri="{FF2B5EF4-FFF2-40B4-BE49-F238E27FC236}">
                <a16:creationId xmlns:a16="http://schemas.microsoft.com/office/drawing/2014/main" id="{163B026E-D146-3738-5F0A-326516362684}"/>
              </a:ext>
            </a:extLst>
          </p:cNvPr>
          <p:cNvSpPr/>
          <p:nvPr/>
        </p:nvSpPr>
        <p:spPr>
          <a:xfrm>
            <a:off x="2668562" y="3095913"/>
            <a:ext cx="1318726"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Init and Update</a:t>
            </a:r>
          </a:p>
        </p:txBody>
      </p:sp>
      <p:sp>
        <p:nvSpPr>
          <p:cNvPr id="56" name="Rectangle 55">
            <a:extLst>
              <a:ext uri="{FF2B5EF4-FFF2-40B4-BE49-F238E27FC236}">
                <a16:creationId xmlns:a16="http://schemas.microsoft.com/office/drawing/2014/main" id="{5C95A3BA-95A6-180E-3C90-746A9E14261D}"/>
              </a:ext>
            </a:extLst>
          </p:cNvPr>
          <p:cNvSpPr/>
          <p:nvPr/>
        </p:nvSpPr>
        <p:spPr>
          <a:xfrm>
            <a:off x="10569151" y="3098885"/>
            <a:ext cx="1456652"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reduce time-step</a:t>
            </a:r>
          </a:p>
        </p:txBody>
      </p:sp>
      <p:cxnSp>
        <p:nvCxnSpPr>
          <p:cNvPr id="61" name="Straight Arrow Connector 60">
            <a:extLst>
              <a:ext uri="{FF2B5EF4-FFF2-40B4-BE49-F238E27FC236}">
                <a16:creationId xmlns:a16="http://schemas.microsoft.com/office/drawing/2014/main" id="{959BAEC1-FA52-1A73-FA66-18772B753F83}"/>
              </a:ext>
            </a:extLst>
          </p:cNvPr>
          <p:cNvCxnSpPr>
            <a:cxnSpLocks/>
            <a:stCxn id="5" idx="3"/>
            <a:endCxn id="30" idx="1"/>
          </p:cNvCxnSpPr>
          <p:nvPr/>
        </p:nvCxnSpPr>
        <p:spPr>
          <a:xfrm flipV="1">
            <a:off x="5018599" y="3229292"/>
            <a:ext cx="316679" cy="19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615B2BA-46BE-F6A9-8D30-8F751ED56FD0}"/>
              </a:ext>
            </a:extLst>
          </p:cNvPr>
          <p:cNvCxnSpPr>
            <a:cxnSpLocks/>
            <a:stCxn id="30" idx="3"/>
            <a:endCxn id="36" idx="1"/>
          </p:cNvCxnSpPr>
          <p:nvPr/>
        </p:nvCxnSpPr>
        <p:spPr>
          <a:xfrm>
            <a:off x="6138091" y="3229292"/>
            <a:ext cx="314572" cy="19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52E564A-45ED-767E-986A-6BDA4B508B34}"/>
              </a:ext>
            </a:extLst>
          </p:cNvPr>
          <p:cNvCxnSpPr>
            <a:cxnSpLocks/>
            <a:stCxn id="36" idx="3"/>
            <a:endCxn id="42" idx="1"/>
          </p:cNvCxnSpPr>
          <p:nvPr/>
        </p:nvCxnSpPr>
        <p:spPr>
          <a:xfrm flipV="1">
            <a:off x="7184687" y="3229302"/>
            <a:ext cx="372870" cy="19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5CB0ED6-BCFC-BF51-5E14-89E4521971A9}"/>
              </a:ext>
            </a:extLst>
          </p:cNvPr>
          <p:cNvCxnSpPr>
            <a:cxnSpLocks/>
            <a:stCxn id="42" idx="3"/>
            <a:endCxn id="50" idx="1"/>
          </p:cNvCxnSpPr>
          <p:nvPr/>
        </p:nvCxnSpPr>
        <p:spPr>
          <a:xfrm>
            <a:off x="8353621" y="3229302"/>
            <a:ext cx="358225" cy="393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C6A79DB-0EF1-0614-CE02-B23ADD71348E}"/>
              </a:ext>
            </a:extLst>
          </p:cNvPr>
          <p:cNvCxnSpPr>
            <a:cxnSpLocks/>
            <a:stCxn id="50" idx="3"/>
            <a:endCxn id="56" idx="1"/>
          </p:cNvCxnSpPr>
          <p:nvPr/>
        </p:nvCxnSpPr>
        <p:spPr>
          <a:xfrm>
            <a:off x="10261843" y="3233233"/>
            <a:ext cx="307308" cy="201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1EAFC55-EFB2-82F7-4D30-20BEF39D58BB}"/>
              </a:ext>
            </a:extLst>
          </p:cNvPr>
          <p:cNvCxnSpPr>
            <a:cxnSpLocks/>
            <a:endCxn id="50" idx="2"/>
          </p:cNvCxnSpPr>
          <p:nvPr/>
        </p:nvCxnSpPr>
        <p:spPr>
          <a:xfrm flipV="1">
            <a:off x="9486845" y="3369591"/>
            <a:ext cx="0" cy="1061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113AB61-5349-1397-E6C1-11AE7FCCC4E8}"/>
              </a:ext>
            </a:extLst>
          </p:cNvPr>
          <p:cNvCxnSpPr>
            <a:cxnSpLocks/>
          </p:cNvCxnSpPr>
          <p:nvPr/>
        </p:nvCxnSpPr>
        <p:spPr>
          <a:xfrm>
            <a:off x="9486844" y="4431465"/>
            <a:ext cx="1135487" cy="1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B1D973F5-B1AA-4D61-4388-05506FFF88CF}"/>
              </a:ext>
            </a:extLst>
          </p:cNvPr>
          <p:cNvSpPr/>
          <p:nvPr/>
        </p:nvSpPr>
        <p:spPr>
          <a:xfrm>
            <a:off x="10622331" y="4321342"/>
            <a:ext cx="1024128" cy="27271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finish</a:t>
            </a:r>
          </a:p>
        </p:txBody>
      </p:sp>
      <p:sp>
        <p:nvSpPr>
          <p:cNvPr id="99" name="Rectangle 98">
            <a:extLst>
              <a:ext uri="{FF2B5EF4-FFF2-40B4-BE49-F238E27FC236}">
                <a16:creationId xmlns:a16="http://schemas.microsoft.com/office/drawing/2014/main" id="{A78C49A5-6BA0-F306-4643-6E6F2A8FFF59}"/>
              </a:ext>
            </a:extLst>
          </p:cNvPr>
          <p:cNvSpPr/>
          <p:nvPr/>
        </p:nvSpPr>
        <p:spPr>
          <a:xfrm>
            <a:off x="1249096" y="3106770"/>
            <a:ext cx="1149924" cy="27271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intermediate</a:t>
            </a:r>
          </a:p>
        </p:txBody>
      </p:sp>
      <p:cxnSp>
        <p:nvCxnSpPr>
          <p:cNvPr id="104" name="Straight Arrow Connector 103">
            <a:extLst>
              <a:ext uri="{FF2B5EF4-FFF2-40B4-BE49-F238E27FC236}">
                <a16:creationId xmlns:a16="http://schemas.microsoft.com/office/drawing/2014/main" id="{C1412E29-8482-7DA2-0535-04F31DA55635}"/>
              </a:ext>
            </a:extLst>
          </p:cNvPr>
          <p:cNvCxnSpPr>
            <a:cxnSpLocks/>
            <a:stCxn id="99" idx="3"/>
          </p:cNvCxnSpPr>
          <p:nvPr/>
        </p:nvCxnSpPr>
        <p:spPr>
          <a:xfrm flipV="1">
            <a:off x="2399020" y="3240078"/>
            <a:ext cx="269542" cy="3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8B2732C-926F-06EF-D6EF-39E3E04FD25B}"/>
              </a:ext>
            </a:extLst>
          </p:cNvPr>
          <p:cNvSpPr>
            <a:spLocks noGrp="1"/>
          </p:cNvSpPr>
          <p:nvPr>
            <p:ph type="sldNum" sz="quarter" idx="12"/>
          </p:nvPr>
        </p:nvSpPr>
        <p:spPr/>
        <p:txBody>
          <a:bodyPr/>
          <a:lstStyle/>
          <a:p>
            <a:fld id="{F87ABAF3-7AC3-4FD9-A58F-E962EBE681C4}" type="slidenum">
              <a:rPr lang="en-US" smtClean="0"/>
              <a:t>14</a:t>
            </a:fld>
            <a:endParaRPr lang="en-US"/>
          </a:p>
        </p:txBody>
      </p:sp>
      <p:sp>
        <p:nvSpPr>
          <p:cNvPr id="6" name="Rectangle 5">
            <a:extLst>
              <a:ext uri="{FF2B5EF4-FFF2-40B4-BE49-F238E27FC236}">
                <a16:creationId xmlns:a16="http://schemas.microsoft.com/office/drawing/2014/main" id="{0BD7578B-F0CC-ACF2-A86E-3B03DCABCC36}"/>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8" name="Flowchart: Delay 7">
            <a:extLst>
              <a:ext uri="{FF2B5EF4-FFF2-40B4-BE49-F238E27FC236}">
                <a16:creationId xmlns:a16="http://schemas.microsoft.com/office/drawing/2014/main" id="{F8C32195-69F1-F1D6-8363-9B3BAD031D3B}"/>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9" name="Rectangle 8">
            <a:extLst>
              <a:ext uri="{FF2B5EF4-FFF2-40B4-BE49-F238E27FC236}">
                <a16:creationId xmlns:a16="http://schemas.microsoft.com/office/drawing/2014/main" id="{8CF88A84-49C6-4212-9F22-C99CD2D24877}"/>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10" name="Rectangle 9">
            <a:extLst>
              <a:ext uri="{FF2B5EF4-FFF2-40B4-BE49-F238E27FC236}">
                <a16:creationId xmlns:a16="http://schemas.microsoft.com/office/drawing/2014/main" id="{37B8469F-A56B-4C92-9966-442ECFBB4155}"/>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11" name="Flowchart: Delay 10">
            <a:extLst>
              <a:ext uri="{FF2B5EF4-FFF2-40B4-BE49-F238E27FC236}">
                <a16:creationId xmlns:a16="http://schemas.microsoft.com/office/drawing/2014/main" id="{65C9AFDB-4AB7-E29C-FF9C-7B66910EE1B8}"/>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2" name="Rectangle 11">
            <a:extLst>
              <a:ext uri="{FF2B5EF4-FFF2-40B4-BE49-F238E27FC236}">
                <a16:creationId xmlns:a16="http://schemas.microsoft.com/office/drawing/2014/main" id="{7D7CA894-62FD-AF2F-2A98-12614E606C5C}"/>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
        <p:nvSpPr>
          <p:cNvPr id="13" name="Rectangle 12">
            <a:extLst>
              <a:ext uri="{FF2B5EF4-FFF2-40B4-BE49-F238E27FC236}">
                <a16:creationId xmlns:a16="http://schemas.microsoft.com/office/drawing/2014/main" id="{7CFBB1FE-8530-6FB6-CEBE-7C3084238B8E}"/>
              </a:ext>
            </a:extLst>
          </p:cNvPr>
          <p:cNvSpPr/>
          <p:nvPr/>
        </p:nvSpPr>
        <p:spPr>
          <a:xfrm>
            <a:off x="7946782"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CMAQ Performance</a:t>
            </a:r>
          </a:p>
        </p:txBody>
      </p:sp>
      <p:pic>
        <p:nvPicPr>
          <p:cNvPr id="74" name="Picture 2">
            <a:extLst>
              <a:ext uri="{FF2B5EF4-FFF2-40B4-BE49-F238E27FC236}">
                <a16:creationId xmlns:a16="http://schemas.microsoft.com/office/drawing/2014/main" id="{3EC06BA5-5C50-9FA7-04F1-EB6616E8D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281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466B47-9940-6664-9C70-1B9B1B97D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341" y="2618657"/>
            <a:ext cx="4287531" cy="3127693"/>
          </a:xfrm>
          <a:prstGeom prst="rect">
            <a:avLst/>
          </a:prstGeom>
        </p:spPr>
      </p:pic>
      <p:pic>
        <p:nvPicPr>
          <p:cNvPr id="10" name="Picture 9" descr="Chart, line chart&#10;&#10;Description automatically generated">
            <a:extLst>
              <a:ext uri="{FF2B5EF4-FFF2-40B4-BE49-F238E27FC236}">
                <a16:creationId xmlns:a16="http://schemas.microsoft.com/office/drawing/2014/main" id="{3A9634E9-1F02-1D69-F671-697026594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483" y="2472946"/>
            <a:ext cx="4395464" cy="3296597"/>
          </a:xfrm>
          <a:prstGeom prst="rect">
            <a:avLst/>
          </a:prstGeom>
        </p:spPr>
      </p:pic>
      <p:sp>
        <p:nvSpPr>
          <p:cNvPr id="13" name="Content Placeholder 2">
            <a:extLst>
              <a:ext uri="{FF2B5EF4-FFF2-40B4-BE49-F238E27FC236}">
                <a16:creationId xmlns:a16="http://schemas.microsoft.com/office/drawing/2014/main" id="{42561969-4BBA-1F05-E18B-9D5ED5EC10FD}"/>
              </a:ext>
            </a:extLst>
          </p:cNvPr>
          <p:cNvSpPr>
            <a:spLocks noGrp="1"/>
          </p:cNvSpPr>
          <p:nvPr>
            <p:ph idx="1"/>
          </p:nvPr>
        </p:nvSpPr>
        <p:spPr>
          <a:xfrm>
            <a:off x="466260" y="830944"/>
            <a:ext cx="7868847" cy="2025209"/>
          </a:xfrm>
        </p:spPr>
        <p:txBody>
          <a:bodyPr>
            <a:normAutofit/>
          </a:bodyPr>
          <a:lstStyle/>
          <a:p>
            <a:r>
              <a:rPr lang="en-US" sz="2000" dirty="0"/>
              <a:t>With only 1 GPU, CMAQ-GPU for GEAR is comparable with EBI.</a:t>
            </a:r>
          </a:p>
          <a:p>
            <a:r>
              <a:rPr lang="en-US" sz="2000" dirty="0"/>
              <a:t>Simulation time can be greatly reduced for systems with multiple GPUs.</a:t>
            </a:r>
          </a:p>
          <a:p>
            <a:r>
              <a:rPr lang="en-US" sz="2000" dirty="0"/>
              <a:t>The errors between CPU and CPU + CPU versions are huge</a:t>
            </a:r>
          </a:p>
          <a:p>
            <a:pPr lvl="1"/>
            <a:r>
              <a:rPr lang="en-US" sz="1800" dirty="0"/>
              <a:t>Feedback loop to check for conversion</a:t>
            </a:r>
          </a:p>
          <a:p>
            <a:pPr lvl="1"/>
            <a:r>
              <a:rPr lang="en-US" sz="1800" dirty="0"/>
              <a:t>Parallelize dependent loops</a:t>
            </a:r>
          </a:p>
          <a:p>
            <a:pPr lvl="1"/>
            <a:endParaRPr lang="en-US" sz="1700" dirty="0"/>
          </a:p>
          <a:p>
            <a:endParaRPr lang="en-US" sz="2000" dirty="0"/>
          </a:p>
        </p:txBody>
      </p:sp>
      <p:sp>
        <p:nvSpPr>
          <p:cNvPr id="14" name="Slide Number Placeholder 13">
            <a:extLst>
              <a:ext uri="{FF2B5EF4-FFF2-40B4-BE49-F238E27FC236}">
                <a16:creationId xmlns:a16="http://schemas.microsoft.com/office/drawing/2014/main" id="{8311517A-2FA7-0E47-2431-F373B9838FF1}"/>
              </a:ext>
            </a:extLst>
          </p:cNvPr>
          <p:cNvSpPr>
            <a:spLocks noGrp="1"/>
          </p:cNvSpPr>
          <p:nvPr>
            <p:ph type="sldNum" sz="quarter" idx="12"/>
          </p:nvPr>
        </p:nvSpPr>
        <p:spPr/>
        <p:txBody>
          <a:bodyPr/>
          <a:lstStyle/>
          <a:p>
            <a:fld id="{F87ABAF3-7AC3-4FD9-A58F-E962EBE681C4}" type="slidenum">
              <a:rPr lang="en-US" smtClean="0"/>
              <a:t>15</a:t>
            </a:fld>
            <a:endParaRPr lang="en-US"/>
          </a:p>
        </p:txBody>
      </p:sp>
      <p:sp>
        <p:nvSpPr>
          <p:cNvPr id="3" name="Rectangle 2">
            <a:extLst>
              <a:ext uri="{FF2B5EF4-FFF2-40B4-BE49-F238E27FC236}">
                <a16:creationId xmlns:a16="http://schemas.microsoft.com/office/drawing/2014/main" id="{E5026048-F2DF-CAB5-5410-5C1EA23BD010}"/>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6" name="Flowchart: Delay 5">
            <a:extLst>
              <a:ext uri="{FF2B5EF4-FFF2-40B4-BE49-F238E27FC236}">
                <a16:creationId xmlns:a16="http://schemas.microsoft.com/office/drawing/2014/main" id="{15389F7B-3550-2ABF-E104-3EBF0C08D18D}"/>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7" name="Rectangle 6">
            <a:extLst>
              <a:ext uri="{FF2B5EF4-FFF2-40B4-BE49-F238E27FC236}">
                <a16:creationId xmlns:a16="http://schemas.microsoft.com/office/drawing/2014/main" id="{ED0DB96B-5FC9-399B-9C79-376972271B53}"/>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8" name="Rectangle 7">
            <a:extLst>
              <a:ext uri="{FF2B5EF4-FFF2-40B4-BE49-F238E27FC236}">
                <a16:creationId xmlns:a16="http://schemas.microsoft.com/office/drawing/2014/main" id="{BF90FA63-FB27-F4FF-6CF0-9125D61ED720}"/>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12" name="Flowchart: Delay 11">
            <a:extLst>
              <a:ext uri="{FF2B5EF4-FFF2-40B4-BE49-F238E27FC236}">
                <a16:creationId xmlns:a16="http://schemas.microsoft.com/office/drawing/2014/main" id="{B99A2E8D-0DB9-A5FD-FC58-378C3B8FD9FA}"/>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6" name="Rectangle 15">
            <a:extLst>
              <a:ext uri="{FF2B5EF4-FFF2-40B4-BE49-F238E27FC236}">
                <a16:creationId xmlns:a16="http://schemas.microsoft.com/office/drawing/2014/main" id="{D252FDD6-A150-F939-4D16-B38D3B9883C4}"/>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
        <p:nvSpPr>
          <p:cNvPr id="17" name="Rectangle 16">
            <a:extLst>
              <a:ext uri="{FF2B5EF4-FFF2-40B4-BE49-F238E27FC236}">
                <a16:creationId xmlns:a16="http://schemas.microsoft.com/office/drawing/2014/main" id="{BE3DC286-046E-4696-D8A8-FF5D40BB7F7F}"/>
              </a:ext>
            </a:extLst>
          </p:cNvPr>
          <p:cNvSpPr/>
          <p:nvPr/>
        </p:nvSpPr>
        <p:spPr>
          <a:xfrm>
            <a:off x="7946782"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CMAQ Performance</a:t>
            </a:r>
          </a:p>
        </p:txBody>
      </p:sp>
      <p:sp>
        <p:nvSpPr>
          <p:cNvPr id="18" name="TextBox 17">
            <a:extLst>
              <a:ext uri="{FF2B5EF4-FFF2-40B4-BE49-F238E27FC236}">
                <a16:creationId xmlns:a16="http://schemas.microsoft.com/office/drawing/2014/main" id="{C8F741C1-C2FE-5096-954E-D3281E988604}"/>
              </a:ext>
            </a:extLst>
          </p:cNvPr>
          <p:cNvSpPr txBox="1"/>
          <p:nvPr/>
        </p:nvSpPr>
        <p:spPr>
          <a:xfrm>
            <a:off x="6543417" y="5679012"/>
            <a:ext cx="3574805" cy="584775"/>
          </a:xfrm>
          <a:prstGeom prst="rect">
            <a:avLst/>
          </a:prstGeom>
          <a:noFill/>
        </p:spPr>
        <p:txBody>
          <a:bodyPr wrap="square" rtlCol="0">
            <a:spAutoFit/>
          </a:bodyPr>
          <a:lstStyle/>
          <a:p>
            <a:pPr algn="just"/>
            <a:r>
              <a:rPr lang="en-US" sz="1600" b="1" dirty="0"/>
              <a:t>Figure 9</a:t>
            </a:r>
            <a:r>
              <a:rPr lang="en-US" sz="1600" dirty="0"/>
              <a:t>: </a:t>
            </a:r>
            <a:r>
              <a:rPr lang="en-US" sz="1600" i="1" dirty="0"/>
              <a:t>Difference between traditional CMAQ and CMAQ-GPU</a:t>
            </a:r>
          </a:p>
        </p:txBody>
      </p:sp>
      <p:sp>
        <p:nvSpPr>
          <p:cNvPr id="2" name="Title 1">
            <a:extLst>
              <a:ext uri="{FF2B5EF4-FFF2-40B4-BE49-F238E27FC236}">
                <a16:creationId xmlns:a16="http://schemas.microsoft.com/office/drawing/2014/main" id="{5A52757F-DEF7-B867-2A56-36BAD67851EE}"/>
              </a:ext>
            </a:extLst>
          </p:cNvPr>
          <p:cNvSpPr>
            <a:spLocks noGrp="1"/>
          </p:cNvSpPr>
          <p:nvPr>
            <p:ph type="title"/>
          </p:nvPr>
        </p:nvSpPr>
        <p:spPr>
          <a:xfrm>
            <a:off x="838200" y="46894"/>
            <a:ext cx="10515600" cy="631149"/>
          </a:xfrm>
        </p:spPr>
        <p:txBody>
          <a:bodyPr>
            <a:normAutofit fontScale="90000"/>
          </a:bodyPr>
          <a:lstStyle/>
          <a:p>
            <a:r>
              <a:rPr lang="en-US" dirty="0"/>
              <a:t>Preliminary Results of a Fully Ported Gear Solver</a:t>
            </a:r>
          </a:p>
        </p:txBody>
      </p:sp>
      <p:sp>
        <p:nvSpPr>
          <p:cNvPr id="19" name="TextBox 18">
            <a:extLst>
              <a:ext uri="{FF2B5EF4-FFF2-40B4-BE49-F238E27FC236}">
                <a16:creationId xmlns:a16="http://schemas.microsoft.com/office/drawing/2014/main" id="{6F3AB6B0-05C1-77EC-AC99-FCBCE1F54CA2}"/>
              </a:ext>
            </a:extLst>
          </p:cNvPr>
          <p:cNvSpPr txBox="1"/>
          <p:nvPr/>
        </p:nvSpPr>
        <p:spPr>
          <a:xfrm>
            <a:off x="1905310" y="5688502"/>
            <a:ext cx="2959342" cy="338554"/>
          </a:xfrm>
          <a:prstGeom prst="rect">
            <a:avLst/>
          </a:prstGeom>
          <a:noFill/>
        </p:spPr>
        <p:txBody>
          <a:bodyPr wrap="square" rtlCol="0">
            <a:spAutoFit/>
          </a:bodyPr>
          <a:lstStyle/>
          <a:p>
            <a:r>
              <a:rPr lang="en-US" sz="1600" b="1" dirty="0"/>
              <a:t>Figure 8</a:t>
            </a:r>
            <a:r>
              <a:rPr lang="en-US" sz="1600" dirty="0"/>
              <a:t>: </a:t>
            </a:r>
            <a:r>
              <a:rPr lang="en-US" sz="1600" i="1" dirty="0"/>
              <a:t>CMAQ-GPU benchmark</a:t>
            </a:r>
          </a:p>
        </p:txBody>
      </p:sp>
      <p:pic>
        <p:nvPicPr>
          <p:cNvPr id="21" name="Picture 2">
            <a:extLst>
              <a:ext uri="{FF2B5EF4-FFF2-40B4-BE49-F238E27FC236}">
                <a16:creationId xmlns:a16="http://schemas.microsoft.com/office/drawing/2014/main" id="{570CB0D0-0545-2A84-573E-838DDFCC7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2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Hardware Optimization</a:t>
            </a:r>
            <a:endParaRPr/>
          </a:p>
        </p:txBody>
      </p:sp>
      <p:pic>
        <p:nvPicPr>
          <p:cNvPr id="222" name="Google Shape;222;p11"/>
          <p:cNvPicPr preferRelativeResize="0">
            <a:picLocks noGrp="1" noChangeAspect="1"/>
          </p:cNvPicPr>
          <p:nvPr>
            <p:ph type="body" idx="1"/>
          </p:nvPr>
        </p:nvPicPr>
        <p:blipFill rotWithShape="1">
          <a:blip r:embed="rId3">
            <a:alphaModFix/>
          </a:blip>
          <a:srcRect/>
          <a:stretch/>
        </p:blipFill>
        <p:spPr>
          <a:xfrm>
            <a:off x="6096000" y="1767097"/>
            <a:ext cx="5960578" cy="2775224"/>
          </a:xfrm>
          <a:prstGeom prst="rect">
            <a:avLst/>
          </a:prstGeom>
          <a:noFill/>
          <a:ln>
            <a:noFill/>
          </a:ln>
        </p:spPr>
      </p:pic>
      <p:pic>
        <p:nvPicPr>
          <p:cNvPr id="223" name="Google Shape;223;p11"/>
          <p:cNvPicPr preferRelativeResize="0">
            <a:picLocks noChangeAspect="1"/>
          </p:cNvPicPr>
          <p:nvPr/>
        </p:nvPicPr>
        <p:blipFill rotWithShape="1">
          <a:blip r:embed="rId4">
            <a:alphaModFix/>
          </a:blip>
          <a:srcRect t="49178"/>
          <a:stretch/>
        </p:blipFill>
        <p:spPr>
          <a:xfrm>
            <a:off x="1191563" y="3916992"/>
            <a:ext cx="3795141" cy="2144347"/>
          </a:xfrm>
          <a:prstGeom prst="rect">
            <a:avLst/>
          </a:prstGeom>
          <a:noFill/>
          <a:ln>
            <a:noFill/>
          </a:ln>
        </p:spPr>
      </p:pic>
      <p:sp>
        <p:nvSpPr>
          <p:cNvPr id="225" name="Google Shape;225;p11"/>
          <p:cNvSpPr/>
          <p:nvPr/>
        </p:nvSpPr>
        <p:spPr>
          <a:xfrm>
            <a:off x="6137030" y="3916992"/>
            <a:ext cx="5867399" cy="263321"/>
          </a:xfrm>
          <a:prstGeom prst="rect">
            <a:avLst/>
          </a:prstGeom>
          <a:noFill/>
          <a:ln w="28575"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1"/>
          <p:cNvSpPr txBox="1"/>
          <p:nvPr/>
        </p:nvSpPr>
        <p:spPr>
          <a:xfrm>
            <a:off x="6253038" y="4234745"/>
            <a:ext cx="4441466" cy="2215366"/>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
        <p:nvSpPr>
          <p:cNvPr id="227" name="Google Shape;227;p11"/>
          <p:cNvSpPr txBox="1"/>
          <p:nvPr/>
        </p:nvSpPr>
        <p:spPr>
          <a:xfrm>
            <a:off x="6207988" y="4813685"/>
            <a:ext cx="4661618" cy="1271301"/>
          </a:xfrm>
          <a:prstGeom prst="rect">
            <a:avLst/>
          </a:prstGeom>
          <a:noFill/>
          <a:ln>
            <a:noFill/>
          </a:ln>
        </p:spPr>
        <p:txBody>
          <a:bodyPr spcFirstLastPara="1" wrap="square" lIns="91425" tIns="45700" rIns="91425" bIns="45700" anchor="t" anchorCtr="0">
            <a:normAutofit fontScale="77500" lnSpcReduction="20000"/>
          </a:bodyPr>
          <a:lstStyle/>
          <a:p>
            <a:pPr marL="228600" marR="0" lvl="0" indent="-228600" algn="l" rtl="0">
              <a:lnSpc>
                <a:spcPct val="90000"/>
              </a:lnSpc>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Data transfer rates and bandwidths are double in a couple of years</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DDR6 is twice times as fast as DDR5</a:t>
            </a:r>
            <a:endParaRPr dirty="0"/>
          </a:p>
        </p:txBody>
      </p:sp>
      <p:sp>
        <p:nvSpPr>
          <p:cNvPr id="2" name="Slide Number Placeholder 1">
            <a:extLst>
              <a:ext uri="{FF2B5EF4-FFF2-40B4-BE49-F238E27FC236}">
                <a16:creationId xmlns:a16="http://schemas.microsoft.com/office/drawing/2014/main" id="{D0DC7BA1-A6CC-DCE3-72E5-4A94D9520CDA}"/>
              </a:ext>
            </a:extLst>
          </p:cNvPr>
          <p:cNvSpPr>
            <a:spLocks noGrp="1"/>
          </p:cNvSpPr>
          <p:nvPr>
            <p:ph type="sldNum" sz="quarter" idx="12"/>
          </p:nvPr>
        </p:nvSpPr>
        <p:spPr/>
        <p:txBody>
          <a:bodyPr/>
          <a:lstStyle/>
          <a:p>
            <a:fld id="{F87ABAF3-7AC3-4FD9-A58F-E962EBE681C4}" type="slidenum">
              <a:rPr lang="en-US" smtClean="0"/>
              <a:t>16</a:t>
            </a:fld>
            <a:endParaRPr lang="en-US"/>
          </a:p>
        </p:txBody>
      </p:sp>
      <p:sp>
        <p:nvSpPr>
          <p:cNvPr id="4" name="Rectangle 3">
            <a:extLst>
              <a:ext uri="{FF2B5EF4-FFF2-40B4-BE49-F238E27FC236}">
                <a16:creationId xmlns:a16="http://schemas.microsoft.com/office/drawing/2014/main" id="{634D3D55-11E2-7AB3-6014-932AB522F765}"/>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5" name="Rectangle 4">
            <a:extLst>
              <a:ext uri="{FF2B5EF4-FFF2-40B4-BE49-F238E27FC236}">
                <a16:creationId xmlns:a16="http://schemas.microsoft.com/office/drawing/2014/main" id="{A4065991-56E9-C16F-00B7-6720FA4D88CA}"/>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6" name="Flowchart: Delay 5">
            <a:extLst>
              <a:ext uri="{FF2B5EF4-FFF2-40B4-BE49-F238E27FC236}">
                <a16:creationId xmlns:a16="http://schemas.microsoft.com/office/drawing/2014/main" id="{1985432D-A976-987B-2713-B13BF85CE4E0}"/>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7" name="Rectangle 6">
            <a:extLst>
              <a:ext uri="{FF2B5EF4-FFF2-40B4-BE49-F238E27FC236}">
                <a16:creationId xmlns:a16="http://schemas.microsoft.com/office/drawing/2014/main" id="{4B434BE2-30DD-68EC-1D2D-27302A96B2A1}"/>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8" name="Rectangle 7">
            <a:extLst>
              <a:ext uri="{FF2B5EF4-FFF2-40B4-BE49-F238E27FC236}">
                <a16:creationId xmlns:a16="http://schemas.microsoft.com/office/drawing/2014/main" id="{46D5AE56-19B8-13D4-676D-8627FEA7363F}"/>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10" name="Rectangle 9">
            <a:extLst>
              <a:ext uri="{FF2B5EF4-FFF2-40B4-BE49-F238E27FC236}">
                <a16:creationId xmlns:a16="http://schemas.microsoft.com/office/drawing/2014/main" id="{2FF278C3-0625-5921-47DA-F5E55939CAA5}"/>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
        <p:nvSpPr>
          <p:cNvPr id="11" name="Flowchart: Delay 10">
            <a:extLst>
              <a:ext uri="{FF2B5EF4-FFF2-40B4-BE49-F238E27FC236}">
                <a16:creationId xmlns:a16="http://schemas.microsoft.com/office/drawing/2014/main" id="{7C12C358-4E75-1726-883B-73F3229B43BC}"/>
              </a:ext>
            </a:extLst>
          </p:cNvPr>
          <p:cNvSpPr/>
          <p:nvPr/>
        </p:nvSpPr>
        <p:spPr>
          <a:xfrm>
            <a:off x="9130813" y="6264269"/>
            <a:ext cx="1184031" cy="457200"/>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Future Work</a:t>
            </a:r>
          </a:p>
        </p:txBody>
      </p:sp>
      <p:sp>
        <p:nvSpPr>
          <p:cNvPr id="9" name="TextBox 8">
            <a:extLst>
              <a:ext uri="{FF2B5EF4-FFF2-40B4-BE49-F238E27FC236}">
                <a16:creationId xmlns:a16="http://schemas.microsoft.com/office/drawing/2014/main" id="{7F39CDAF-7FD0-3DB8-9AE4-AB6265EAA119}"/>
              </a:ext>
            </a:extLst>
          </p:cNvPr>
          <p:cNvSpPr txBox="1"/>
          <p:nvPr/>
        </p:nvSpPr>
        <p:spPr>
          <a:xfrm>
            <a:off x="567105" y="1475959"/>
            <a:ext cx="5170908" cy="2339102"/>
          </a:xfrm>
          <a:prstGeom prst="rect">
            <a:avLst/>
          </a:prstGeom>
          <a:noFill/>
        </p:spPr>
        <p:txBody>
          <a:bodyPr wrap="square">
            <a:spAutoFit/>
          </a:bodyPr>
          <a:lstStyle/>
          <a:p>
            <a:pPr marL="342900" indent="-342900">
              <a:buFont typeface="Arial" panose="020B0604020202020204" pitchFamily="34" charset="0"/>
              <a:buChar char="•"/>
            </a:pPr>
            <a:r>
              <a:rPr lang="en-US" sz="2100" dirty="0"/>
              <a:t>Can We Further Improve CMAQ Simulation Time? </a:t>
            </a:r>
          </a:p>
          <a:p>
            <a:pPr marL="742950" lvl="1" indent="-285750">
              <a:buFont typeface="Arial" panose="020B0604020202020204" pitchFamily="34" charset="0"/>
              <a:buChar char="•"/>
            </a:pPr>
            <a:r>
              <a:rPr lang="en-US" dirty="0"/>
              <a:t>Kernel optimization</a:t>
            </a:r>
          </a:p>
          <a:p>
            <a:pPr marL="742950" lvl="1" indent="-285750">
              <a:buFont typeface="Arial" panose="020B0604020202020204" pitchFamily="34" charset="0"/>
              <a:buChar char="•"/>
            </a:pPr>
            <a:r>
              <a:rPr lang="en-US" dirty="0"/>
              <a:t>Hardware optimization</a:t>
            </a:r>
          </a:p>
          <a:p>
            <a:pPr marL="1200150" lvl="2" indent="-285750">
              <a:buFont typeface="Arial" panose="020B0604020202020204" pitchFamily="34" charset="0"/>
              <a:buChar char="•"/>
            </a:pPr>
            <a:r>
              <a:rPr lang="en-US" sz="1600" dirty="0"/>
              <a:t>Modern hardware</a:t>
            </a:r>
          </a:p>
          <a:p>
            <a:pPr marL="1200150" lvl="2" indent="-285750">
              <a:buFont typeface="Arial" panose="020B0604020202020204" pitchFamily="34" charset="0"/>
              <a:buChar char="•"/>
            </a:pPr>
            <a:r>
              <a:rPr lang="en-US" sz="1600" dirty="0"/>
              <a:t>Multiple GPUs</a:t>
            </a:r>
          </a:p>
          <a:p>
            <a:pPr marL="742950" lvl="1" indent="-285750">
              <a:buFont typeface="Arial" panose="020B0604020202020204" pitchFamily="34" charset="0"/>
              <a:buChar char="•"/>
            </a:pPr>
            <a:r>
              <a:rPr lang="en-US" dirty="0"/>
              <a:t>Port more CMAQ modules/subroutines onto the GPU (HAVD, CLDPROC)</a:t>
            </a:r>
          </a:p>
        </p:txBody>
      </p:sp>
      <p:pic>
        <p:nvPicPr>
          <p:cNvPr id="12" name="Picture 2">
            <a:extLst>
              <a:ext uri="{FF2B5EF4-FFF2-40B4-BE49-F238E27FC236}">
                <a16:creationId xmlns:a16="http://schemas.microsoft.com/office/drawing/2014/main" id="{376BD994-97AF-F82F-0E57-77744BEDB9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5B2BF-2198-4943-D9FA-AED009180697}"/>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96F54CA0-C591-2D65-4D5D-D65BBEE62A64}"/>
              </a:ext>
            </a:extLst>
          </p:cNvPr>
          <p:cNvSpPr>
            <a:spLocks noGrp="1"/>
          </p:cNvSpPr>
          <p:nvPr>
            <p:ph idx="1"/>
          </p:nvPr>
        </p:nvSpPr>
        <p:spPr/>
        <p:txBody>
          <a:bodyPr/>
          <a:lstStyle/>
          <a:p>
            <a:r>
              <a:rPr lang="en-US" dirty="0"/>
              <a:t>Complete porting GEAR to the GPU</a:t>
            </a:r>
          </a:p>
          <a:p>
            <a:r>
              <a:rPr lang="en-US" dirty="0"/>
              <a:t>Compare results with the CPU version</a:t>
            </a:r>
          </a:p>
          <a:p>
            <a:r>
              <a:rPr lang="en-US" dirty="0"/>
              <a:t>Simplify and optimize GPU kernels</a:t>
            </a:r>
          </a:p>
          <a:p>
            <a:r>
              <a:rPr lang="en-US" dirty="0"/>
              <a:t>Simplify the process of CMAQ compilation with GPU assisted CMAQ</a:t>
            </a:r>
          </a:p>
          <a:p>
            <a:r>
              <a:rPr lang="en-US" dirty="0"/>
              <a:t>Effect of GPU on integrated process and reaction rate analyses</a:t>
            </a:r>
          </a:p>
          <a:p>
            <a:r>
              <a:rPr lang="en-US" dirty="0"/>
              <a:t>Perform long-period simulations (2017-2024 and 2047-2054) to investigate meteorological drivers of ozone levels in SoCAB</a:t>
            </a:r>
          </a:p>
          <a:p>
            <a:endParaRPr lang="en-US" dirty="0"/>
          </a:p>
        </p:txBody>
      </p:sp>
      <p:sp>
        <p:nvSpPr>
          <p:cNvPr id="4" name="Slide Number Placeholder 3">
            <a:extLst>
              <a:ext uri="{FF2B5EF4-FFF2-40B4-BE49-F238E27FC236}">
                <a16:creationId xmlns:a16="http://schemas.microsoft.com/office/drawing/2014/main" id="{BE1F8DE1-4FB7-D3F0-0D51-E93DE5828F03}"/>
              </a:ext>
            </a:extLst>
          </p:cNvPr>
          <p:cNvSpPr>
            <a:spLocks noGrp="1"/>
          </p:cNvSpPr>
          <p:nvPr>
            <p:ph type="sldNum" sz="quarter" idx="12"/>
          </p:nvPr>
        </p:nvSpPr>
        <p:spPr/>
        <p:txBody>
          <a:bodyPr/>
          <a:lstStyle/>
          <a:p>
            <a:fld id="{F87ABAF3-7AC3-4FD9-A58F-E962EBE681C4}" type="slidenum">
              <a:rPr lang="en-US" smtClean="0"/>
              <a:t>17</a:t>
            </a:fld>
            <a:endParaRPr lang="en-US"/>
          </a:p>
        </p:txBody>
      </p:sp>
      <p:sp>
        <p:nvSpPr>
          <p:cNvPr id="6" name="Rectangle 5">
            <a:extLst>
              <a:ext uri="{FF2B5EF4-FFF2-40B4-BE49-F238E27FC236}">
                <a16:creationId xmlns:a16="http://schemas.microsoft.com/office/drawing/2014/main" id="{B494FD9A-9E7D-2E55-3A59-6E334B42A248}"/>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7" name="Rectangle 6">
            <a:extLst>
              <a:ext uri="{FF2B5EF4-FFF2-40B4-BE49-F238E27FC236}">
                <a16:creationId xmlns:a16="http://schemas.microsoft.com/office/drawing/2014/main" id="{69411B5E-5A9D-6D5F-CFD4-1AD0FB3AC263}"/>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8" name="Flowchart: Delay 7">
            <a:extLst>
              <a:ext uri="{FF2B5EF4-FFF2-40B4-BE49-F238E27FC236}">
                <a16:creationId xmlns:a16="http://schemas.microsoft.com/office/drawing/2014/main" id="{24E97053-D68F-6D96-65D3-5151E8D013C2}"/>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9" name="Rectangle 8">
            <a:extLst>
              <a:ext uri="{FF2B5EF4-FFF2-40B4-BE49-F238E27FC236}">
                <a16:creationId xmlns:a16="http://schemas.microsoft.com/office/drawing/2014/main" id="{54A34E31-6125-6928-356D-8968E11E7E66}"/>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10" name="Rectangle 9">
            <a:extLst>
              <a:ext uri="{FF2B5EF4-FFF2-40B4-BE49-F238E27FC236}">
                <a16:creationId xmlns:a16="http://schemas.microsoft.com/office/drawing/2014/main" id="{A9D3F977-B1B7-2234-FA2C-CBD2BF24E84C}"/>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12" name="Rectangle 11">
            <a:extLst>
              <a:ext uri="{FF2B5EF4-FFF2-40B4-BE49-F238E27FC236}">
                <a16:creationId xmlns:a16="http://schemas.microsoft.com/office/drawing/2014/main" id="{E954D081-652E-F43D-CD88-DF533E0AA15F}"/>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
        <p:nvSpPr>
          <p:cNvPr id="14" name="Flowchart: Delay 13">
            <a:extLst>
              <a:ext uri="{FF2B5EF4-FFF2-40B4-BE49-F238E27FC236}">
                <a16:creationId xmlns:a16="http://schemas.microsoft.com/office/drawing/2014/main" id="{F5CA72B6-3381-5D1B-CDF7-3AC8008990A0}"/>
              </a:ext>
            </a:extLst>
          </p:cNvPr>
          <p:cNvSpPr/>
          <p:nvPr/>
        </p:nvSpPr>
        <p:spPr>
          <a:xfrm>
            <a:off x="9130813" y="6264269"/>
            <a:ext cx="1184031" cy="457200"/>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Future Work</a:t>
            </a:r>
          </a:p>
        </p:txBody>
      </p:sp>
      <p:pic>
        <p:nvPicPr>
          <p:cNvPr id="11" name="Picture 2">
            <a:extLst>
              <a:ext uri="{FF2B5EF4-FFF2-40B4-BE49-F238E27FC236}">
                <a16:creationId xmlns:a16="http://schemas.microsoft.com/office/drawing/2014/main" id="{40586B87-C1FE-2B86-BCF9-51D9F9DE1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61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6E99-5A78-2B03-AE29-CC619643CD1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A486D70-C541-F43F-9A5C-493C7BEB4017}"/>
              </a:ext>
            </a:extLst>
          </p:cNvPr>
          <p:cNvSpPr>
            <a:spLocks noGrp="1"/>
          </p:cNvSpPr>
          <p:nvPr>
            <p:ph idx="1"/>
          </p:nvPr>
        </p:nvSpPr>
        <p:spPr/>
        <p:txBody>
          <a:bodyPr>
            <a:normAutofit fontScale="92500" lnSpcReduction="20000"/>
          </a:bodyPr>
          <a:lstStyle/>
          <a:p>
            <a:r>
              <a:rPr lang="en-US" dirty="0"/>
              <a:t>Chem solvers are the slowest module of CMAQ</a:t>
            </a:r>
          </a:p>
          <a:p>
            <a:r>
              <a:rPr lang="en-US" dirty="0"/>
              <a:t>We can compile CMAQ GPU by combining the GCC compiler (for CPU codes) and </a:t>
            </a:r>
            <a:r>
              <a:rPr lang="en-US" dirty="0" err="1"/>
              <a:t>nvfortran</a:t>
            </a:r>
            <a:r>
              <a:rPr lang="en-US" dirty="0"/>
              <a:t> (for GPU codes). The outputs of the program are not different compared to traditional CMAQ</a:t>
            </a:r>
          </a:p>
          <a:p>
            <a:r>
              <a:rPr lang="en-US" dirty="0"/>
              <a:t>We ported the EBI solver on the GPU, but the computation time was much slower than the traditional CMAQ</a:t>
            </a:r>
          </a:p>
          <a:p>
            <a:pPr lvl="1"/>
            <a:r>
              <a:rPr lang="en-US" dirty="0"/>
              <a:t>Cost of transferring data between the host (system) to the device (GPU)</a:t>
            </a:r>
          </a:p>
          <a:p>
            <a:pPr lvl="1"/>
            <a:r>
              <a:rPr lang="en-US" dirty="0"/>
              <a:t>Small loop computation which did not take advantage of GPU</a:t>
            </a:r>
          </a:p>
          <a:p>
            <a:r>
              <a:rPr lang="en-US" dirty="0"/>
              <a:t>We replaced EBI solver on CMAQ with </a:t>
            </a:r>
            <a:r>
              <a:rPr lang="en-US" dirty="0" err="1"/>
              <a:t>SMVGear</a:t>
            </a:r>
            <a:endParaRPr lang="en-US" dirty="0"/>
          </a:p>
          <a:p>
            <a:pPr lvl="1"/>
            <a:r>
              <a:rPr lang="en-US" dirty="0"/>
              <a:t>Variable block size (larger block size, bigger data array)</a:t>
            </a:r>
          </a:p>
          <a:p>
            <a:pPr lvl="1"/>
            <a:r>
              <a:rPr lang="en-US" dirty="0"/>
              <a:t>Large sparse vectorized matrices fully utilize the GPU</a:t>
            </a:r>
          </a:p>
          <a:p>
            <a:pPr lvl="1"/>
            <a:r>
              <a:rPr lang="en-US" dirty="0"/>
              <a:t>Significant improvement even with a system with only one GPU</a:t>
            </a:r>
          </a:p>
          <a:p>
            <a:pPr lvl="1"/>
            <a:r>
              <a:rPr lang="en-US" dirty="0"/>
              <a:t> Simulation results show errors</a:t>
            </a:r>
          </a:p>
          <a:p>
            <a:endParaRPr lang="en-US" dirty="0"/>
          </a:p>
        </p:txBody>
      </p:sp>
      <p:sp>
        <p:nvSpPr>
          <p:cNvPr id="4" name="Slide Number Placeholder 3">
            <a:extLst>
              <a:ext uri="{FF2B5EF4-FFF2-40B4-BE49-F238E27FC236}">
                <a16:creationId xmlns:a16="http://schemas.microsoft.com/office/drawing/2014/main" id="{684357D4-C828-AC81-D95A-0D62B0DAB7FE}"/>
              </a:ext>
            </a:extLst>
          </p:cNvPr>
          <p:cNvSpPr>
            <a:spLocks noGrp="1"/>
          </p:cNvSpPr>
          <p:nvPr>
            <p:ph type="sldNum" sz="quarter" idx="12"/>
          </p:nvPr>
        </p:nvSpPr>
        <p:spPr/>
        <p:txBody>
          <a:bodyPr/>
          <a:lstStyle/>
          <a:p>
            <a:fld id="{DC938926-15FD-43CD-AB7C-437CBBFFF03A}" type="slidenum">
              <a:rPr lang="en-US" smtClean="0"/>
              <a:t>18</a:t>
            </a:fld>
            <a:endParaRPr lang="en-US"/>
          </a:p>
        </p:txBody>
      </p:sp>
      <p:sp>
        <p:nvSpPr>
          <p:cNvPr id="6" name="Rectangle 5">
            <a:extLst>
              <a:ext uri="{FF2B5EF4-FFF2-40B4-BE49-F238E27FC236}">
                <a16:creationId xmlns:a16="http://schemas.microsoft.com/office/drawing/2014/main" id="{3A0CDDC7-BB7A-376E-A844-F297C280EB0B}"/>
              </a:ext>
            </a:extLst>
          </p:cNvPr>
          <p:cNvSpPr/>
          <p:nvPr/>
        </p:nvSpPr>
        <p:spPr>
          <a:xfrm>
            <a:off x="6762751"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Gear Solver</a:t>
            </a:r>
          </a:p>
        </p:txBody>
      </p:sp>
      <p:sp>
        <p:nvSpPr>
          <p:cNvPr id="7" name="Rectangle 6">
            <a:extLst>
              <a:ext uri="{FF2B5EF4-FFF2-40B4-BE49-F238E27FC236}">
                <a16:creationId xmlns:a16="http://schemas.microsoft.com/office/drawing/2014/main" id="{09C51D0A-E21C-529F-52A8-F326052A6164}"/>
              </a:ext>
            </a:extLst>
          </p:cNvPr>
          <p:cNvSpPr/>
          <p:nvPr/>
        </p:nvSpPr>
        <p:spPr>
          <a:xfrm>
            <a:off x="7946782"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CMAQ Performance</a:t>
            </a:r>
          </a:p>
        </p:txBody>
      </p:sp>
      <p:sp>
        <p:nvSpPr>
          <p:cNvPr id="8" name="Flowchart: Delay 7">
            <a:extLst>
              <a:ext uri="{FF2B5EF4-FFF2-40B4-BE49-F238E27FC236}">
                <a16:creationId xmlns:a16="http://schemas.microsoft.com/office/drawing/2014/main" id="{C3BEEBD8-E59D-15E5-C332-39FBE0F5663D}"/>
              </a:ext>
            </a:extLst>
          </p:cNvPr>
          <p:cNvSpPr/>
          <p:nvPr/>
        </p:nvSpPr>
        <p:spPr>
          <a:xfrm flipH="1">
            <a:off x="2026627" y="6263787"/>
            <a:ext cx="1184031" cy="457200"/>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Background/Objective</a:t>
            </a:r>
          </a:p>
        </p:txBody>
      </p:sp>
      <p:sp>
        <p:nvSpPr>
          <p:cNvPr id="9" name="Rectangle 8">
            <a:extLst>
              <a:ext uri="{FF2B5EF4-FFF2-40B4-BE49-F238E27FC236}">
                <a16:creationId xmlns:a16="http://schemas.microsoft.com/office/drawing/2014/main" id="{80E8FCC9-27C0-A632-6780-4DF02F287893}"/>
              </a:ext>
            </a:extLst>
          </p:cNvPr>
          <p:cNvSpPr/>
          <p:nvPr/>
        </p:nvSpPr>
        <p:spPr>
          <a:xfrm>
            <a:off x="3210658" y="6264272"/>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Timing</a:t>
            </a:r>
          </a:p>
        </p:txBody>
      </p:sp>
      <p:sp>
        <p:nvSpPr>
          <p:cNvPr id="10" name="Rectangle 9">
            <a:extLst>
              <a:ext uri="{FF2B5EF4-FFF2-40B4-BE49-F238E27FC236}">
                <a16:creationId xmlns:a16="http://schemas.microsoft.com/office/drawing/2014/main" id="{CC4161D6-039D-FA82-F91A-B584DEE5ADF3}"/>
              </a:ext>
            </a:extLst>
          </p:cNvPr>
          <p:cNvSpPr/>
          <p:nvPr/>
        </p:nvSpPr>
        <p:spPr>
          <a:xfrm>
            <a:off x="5578720"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err="1"/>
              <a:t>hrsolver</a:t>
            </a:r>
            <a:endParaRPr lang="en-US" sz="1200" dirty="0"/>
          </a:p>
        </p:txBody>
      </p:sp>
      <p:sp>
        <p:nvSpPr>
          <p:cNvPr id="11" name="Flowchart: Delay 10">
            <a:extLst>
              <a:ext uri="{FF2B5EF4-FFF2-40B4-BE49-F238E27FC236}">
                <a16:creationId xmlns:a16="http://schemas.microsoft.com/office/drawing/2014/main" id="{B428BD11-1630-0FD1-F933-DF010790E797}"/>
              </a:ext>
            </a:extLst>
          </p:cNvPr>
          <p:cNvSpPr/>
          <p:nvPr/>
        </p:nvSpPr>
        <p:spPr>
          <a:xfrm>
            <a:off x="9130813" y="6264269"/>
            <a:ext cx="1184031" cy="457200"/>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Future Work</a:t>
            </a:r>
          </a:p>
        </p:txBody>
      </p:sp>
      <p:sp>
        <p:nvSpPr>
          <p:cNvPr id="12" name="Rectangle 11">
            <a:extLst>
              <a:ext uri="{FF2B5EF4-FFF2-40B4-BE49-F238E27FC236}">
                <a16:creationId xmlns:a16="http://schemas.microsoft.com/office/drawing/2014/main" id="{88161B6D-C352-3BF2-28E5-60251D6F1CBC}"/>
              </a:ext>
            </a:extLst>
          </p:cNvPr>
          <p:cNvSpPr/>
          <p:nvPr/>
        </p:nvSpPr>
        <p:spPr>
          <a:xfrm>
            <a:off x="4394689"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Method</a:t>
            </a:r>
          </a:p>
        </p:txBody>
      </p:sp>
      <p:pic>
        <p:nvPicPr>
          <p:cNvPr id="13" name="Picture 2">
            <a:extLst>
              <a:ext uri="{FF2B5EF4-FFF2-40B4-BE49-F238E27FC236}">
                <a16:creationId xmlns:a16="http://schemas.microsoft.com/office/drawing/2014/main" id="{A1FFF327-4297-2F38-D48D-CAF7C3B80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2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9489-189F-D07F-1729-9B64EF6C4EB5}"/>
              </a:ext>
            </a:extLst>
          </p:cNvPr>
          <p:cNvSpPr>
            <a:spLocks noGrp="1"/>
          </p:cNvSpPr>
          <p:nvPr>
            <p:ph type="title"/>
          </p:nvPr>
        </p:nvSpPr>
        <p:spPr/>
        <p:txBody>
          <a:bodyPr/>
          <a:lstStyle/>
          <a:p>
            <a:r>
              <a:rPr lang="en-US" dirty="0"/>
              <a:t>Thank you and Acknowledgments</a:t>
            </a:r>
          </a:p>
        </p:txBody>
      </p:sp>
      <p:sp>
        <p:nvSpPr>
          <p:cNvPr id="4" name="Slide Number Placeholder 3">
            <a:extLst>
              <a:ext uri="{FF2B5EF4-FFF2-40B4-BE49-F238E27FC236}">
                <a16:creationId xmlns:a16="http://schemas.microsoft.com/office/drawing/2014/main" id="{93E0D14A-B3AB-7D64-BC44-B10C45864B3C}"/>
              </a:ext>
            </a:extLst>
          </p:cNvPr>
          <p:cNvSpPr>
            <a:spLocks noGrp="1"/>
          </p:cNvSpPr>
          <p:nvPr>
            <p:ph type="sldNum" sz="quarter" idx="12"/>
          </p:nvPr>
        </p:nvSpPr>
        <p:spPr/>
        <p:txBody>
          <a:bodyPr/>
          <a:lstStyle/>
          <a:p>
            <a:fld id="{F87ABAF3-7AC3-4FD9-A58F-E962EBE681C4}" type="slidenum">
              <a:rPr lang="en-US" smtClean="0"/>
              <a:t>19</a:t>
            </a:fld>
            <a:endParaRPr lang="en-US"/>
          </a:p>
        </p:txBody>
      </p:sp>
      <p:pic>
        <p:nvPicPr>
          <p:cNvPr id="5" name="Picture 2">
            <a:extLst>
              <a:ext uri="{FF2B5EF4-FFF2-40B4-BE49-F238E27FC236}">
                <a16:creationId xmlns:a16="http://schemas.microsoft.com/office/drawing/2014/main" id="{4C6ABC58-1A44-85F7-6409-FF6CAA17B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524" y="4691509"/>
            <a:ext cx="13239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sf (1)">
            <a:extLst>
              <a:ext uri="{FF2B5EF4-FFF2-40B4-BE49-F238E27FC236}">
                <a16:creationId xmlns:a16="http://schemas.microsoft.com/office/drawing/2014/main" id="{F8E6111B-BB81-4EA1-A6BC-AFA6C9E099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36608" y="4069094"/>
            <a:ext cx="2220769" cy="2222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6FF075B-968C-22F3-FC5D-0A7A237054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92"/>
          <a:stretch/>
        </p:blipFill>
        <p:spPr bwMode="auto">
          <a:xfrm>
            <a:off x="3498862" y="5438789"/>
            <a:ext cx="3829316" cy="6735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Content Placeholder 2">
            <a:extLst>
              <a:ext uri="{FF2B5EF4-FFF2-40B4-BE49-F238E27FC236}">
                <a16:creationId xmlns:a16="http://schemas.microsoft.com/office/drawing/2014/main" id="{7DD67349-1B5B-6284-23FD-6985D87A34E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2">
            <a:extLst>
              <a:ext uri="{FF2B5EF4-FFF2-40B4-BE49-F238E27FC236}">
                <a16:creationId xmlns:a16="http://schemas.microsoft.com/office/drawing/2014/main" id="{3371C955-E31F-BF32-B1CE-80F19A9E69C5}"/>
              </a:ext>
            </a:extLst>
          </p:cNvPr>
          <p:cNvSpPr txBox="1">
            <a:spLocks/>
          </p:cNvSpPr>
          <p:nvPr/>
        </p:nvSpPr>
        <p:spPr>
          <a:xfrm>
            <a:off x="990600" y="1473928"/>
            <a:ext cx="105130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Cesunica Ivey</a:t>
            </a:r>
          </a:p>
          <a:p>
            <a:r>
              <a:rPr lang="en-US" dirty="0"/>
              <a:t>Air Quality Modeling and Exposure Lab (AQMEL)</a:t>
            </a:r>
          </a:p>
          <a:p>
            <a:r>
              <a:rPr lang="en-US" dirty="0"/>
              <a:t>Nanoscale &amp; Mesoscale Energy Materials Research Group</a:t>
            </a:r>
          </a:p>
          <a:p>
            <a:pPr lvl="1"/>
            <a:r>
              <a:rPr lang="en-US" dirty="0"/>
              <a:t>Bryan Wong</a:t>
            </a:r>
          </a:p>
          <a:p>
            <a:pPr lvl="1"/>
            <a:r>
              <a:rPr lang="en-US" dirty="0" err="1"/>
              <a:t>Prithviraj</a:t>
            </a:r>
            <a:r>
              <a:rPr lang="en-US" dirty="0"/>
              <a:t> </a:t>
            </a:r>
            <a:r>
              <a:rPr lang="en-US" dirty="0" err="1"/>
              <a:t>Yuvaraj</a:t>
            </a:r>
            <a:endParaRPr lang="en-US" dirty="0"/>
          </a:p>
          <a:p>
            <a:pPr lvl="1"/>
            <a:r>
              <a:rPr lang="en-US" dirty="0"/>
              <a:t>Jose Rodriguez </a:t>
            </a:r>
            <a:r>
              <a:rPr lang="en-US" dirty="0" err="1"/>
              <a:t>Borbon</a:t>
            </a:r>
            <a:endParaRPr lang="en-US" dirty="0"/>
          </a:p>
          <a:p>
            <a:r>
              <a:rPr lang="en-US" dirty="0"/>
              <a:t>George </a:t>
            </a:r>
            <a:r>
              <a:rPr lang="en-US" dirty="0" err="1"/>
              <a:t>Delic</a:t>
            </a:r>
            <a:r>
              <a:rPr lang="en-US" dirty="0"/>
              <a:t> from </a:t>
            </a:r>
            <a:r>
              <a:rPr lang="en-US" dirty="0" err="1"/>
              <a:t>Hiperism</a:t>
            </a:r>
            <a:r>
              <a:rPr lang="en-US" dirty="0"/>
              <a:t> Consulting LLC</a:t>
            </a:r>
          </a:p>
          <a:p>
            <a:pPr lvl="1"/>
            <a:endParaRPr lang="en-US" dirty="0"/>
          </a:p>
        </p:txBody>
      </p:sp>
      <p:sp>
        <p:nvSpPr>
          <p:cNvPr id="3" name="TextBox 2">
            <a:extLst>
              <a:ext uri="{FF2B5EF4-FFF2-40B4-BE49-F238E27FC236}">
                <a16:creationId xmlns:a16="http://schemas.microsoft.com/office/drawing/2014/main" id="{0FCAFEFA-5DDD-F13B-6D9E-A602EF57BDB8}"/>
              </a:ext>
            </a:extLst>
          </p:cNvPr>
          <p:cNvSpPr txBox="1"/>
          <p:nvPr/>
        </p:nvSpPr>
        <p:spPr>
          <a:xfrm>
            <a:off x="990600" y="6254372"/>
            <a:ext cx="10010335" cy="430887"/>
          </a:xfrm>
          <a:prstGeom prst="rect">
            <a:avLst/>
          </a:prstGeom>
          <a:noFill/>
        </p:spPr>
        <p:txBody>
          <a:bodyPr wrap="square" rtlCol="0">
            <a:spAutoFit/>
          </a:bodyPr>
          <a:lstStyle/>
          <a:p>
            <a:pPr algn="just"/>
            <a:r>
              <a:rPr lang="en-US" sz="1100" b="0" i="0" dirty="0">
                <a:solidFill>
                  <a:srgbClr val="000000"/>
                </a:solidFill>
                <a:effectLst/>
                <a:latin typeface="arial" panose="020B0604020202020204" pitchFamily="34" charset="0"/>
              </a:rPr>
              <a:t>This material is based upon work supported by the National Science Foundation under Grant No. 2053560. Any opinions, findings, and conclusions or recommendations expressed in this material are those of the author(s) and do not necessarily reflect the views of the National Science Foundation.</a:t>
            </a:r>
            <a:r>
              <a:rPr lang="en-US" sz="1100" b="1" i="0" dirty="0">
                <a:solidFill>
                  <a:srgbClr val="000000"/>
                </a:solidFill>
                <a:effectLst/>
                <a:latin typeface="arial" panose="020B0604020202020204" pitchFamily="34" charset="0"/>
              </a:rPr>
              <a:t> </a:t>
            </a:r>
            <a:endParaRPr lang="en-US" sz="1100" dirty="0"/>
          </a:p>
        </p:txBody>
      </p:sp>
      <p:pic>
        <p:nvPicPr>
          <p:cNvPr id="13" name="Picture 12" descr="Text&#10;&#10;Description automatically generated">
            <a:extLst>
              <a:ext uri="{FF2B5EF4-FFF2-40B4-BE49-F238E27FC236}">
                <a16:creationId xmlns:a16="http://schemas.microsoft.com/office/drawing/2014/main" id="{1E39EE2B-72A6-E19B-F6BA-5CEB0DE1F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1131" y="4747624"/>
            <a:ext cx="3917047" cy="618950"/>
          </a:xfrm>
          <a:prstGeom prst="rect">
            <a:avLst/>
          </a:prstGeom>
        </p:spPr>
      </p:pic>
      <p:pic>
        <p:nvPicPr>
          <p:cNvPr id="9" name="Picture 2">
            <a:extLst>
              <a:ext uri="{FF2B5EF4-FFF2-40B4-BE49-F238E27FC236}">
                <a16:creationId xmlns:a16="http://schemas.microsoft.com/office/drawing/2014/main" id="{301FD3CE-62EA-B435-2B69-84FA13185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5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50E6-26D9-B3BE-2E9E-E1D3640C21F9}"/>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D6E8E5C3-0314-9EB8-B0F6-94B3767E89F4}"/>
              </a:ext>
            </a:extLst>
          </p:cNvPr>
          <p:cNvSpPr>
            <a:spLocks noGrp="1"/>
          </p:cNvSpPr>
          <p:nvPr>
            <p:ph idx="1"/>
          </p:nvPr>
        </p:nvSpPr>
        <p:spPr/>
        <p:txBody>
          <a:bodyPr>
            <a:normAutofit fontScale="92500" lnSpcReduction="20000"/>
          </a:bodyPr>
          <a:lstStyle/>
          <a:p>
            <a:r>
              <a:rPr lang="en-US" dirty="0"/>
              <a:t>Traditional CMAQ</a:t>
            </a:r>
          </a:p>
          <a:p>
            <a:pPr lvl="1"/>
            <a:r>
              <a:rPr lang="en-US" dirty="0"/>
              <a:t>CPU Intensive processes and long simulation time</a:t>
            </a:r>
          </a:p>
          <a:p>
            <a:pPr lvl="1"/>
            <a:r>
              <a:rPr lang="en-US" dirty="0"/>
              <a:t>Require lots of computing power</a:t>
            </a:r>
          </a:p>
          <a:p>
            <a:pPr lvl="1"/>
            <a:r>
              <a:rPr lang="en-US" dirty="0"/>
              <a:t>8 to 32 threads per each run</a:t>
            </a:r>
          </a:p>
          <a:p>
            <a:r>
              <a:rPr lang="en-US" dirty="0"/>
              <a:t>Graphics processing unit (GPU)</a:t>
            </a:r>
          </a:p>
          <a:p>
            <a:pPr lvl="1"/>
            <a:r>
              <a:rPr lang="en-US" dirty="0"/>
              <a:t>More than 10,000 CUDA cores (NVIDIA RTX 3090)</a:t>
            </a:r>
          </a:p>
          <a:p>
            <a:pPr lvl="1"/>
            <a:r>
              <a:rPr lang="en-US" dirty="0"/>
              <a:t>Compute Unified Device Architecture (CUDA) released in 2007</a:t>
            </a:r>
          </a:p>
          <a:p>
            <a:pPr lvl="1"/>
            <a:r>
              <a:rPr lang="en-US" dirty="0"/>
              <a:t>World’s first solution for general computing on GPUs (GPGPU)</a:t>
            </a:r>
          </a:p>
          <a:p>
            <a:r>
              <a:rPr lang="en-US" dirty="0"/>
              <a:t>GPU is used to accelerate the Community Multiscale Air Quality (CMAQ) model</a:t>
            </a:r>
          </a:p>
          <a:p>
            <a:pPr lvl="1"/>
            <a:r>
              <a:rPr lang="en-US" dirty="0"/>
              <a:t>Parallelize and vectorize independent loops </a:t>
            </a:r>
          </a:p>
          <a:p>
            <a:pPr lvl="1"/>
            <a:r>
              <a:rPr lang="en-US" dirty="0"/>
              <a:t>Target numerically  intensive routines (horizontal advection, gas chem)</a:t>
            </a:r>
          </a:p>
          <a:p>
            <a:pPr lvl="1"/>
            <a:r>
              <a:rPr lang="en-US" dirty="0"/>
              <a:t>Increase efficiency and reduce simulation time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427DA0C-7525-F1ED-2B75-B75EECD235D6}"/>
              </a:ext>
            </a:extLst>
          </p:cNvPr>
          <p:cNvSpPr>
            <a:spLocks noGrp="1"/>
          </p:cNvSpPr>
          <p:nvPr>
            <p:ph type="sldNum" sz="quarter" idx="12"/>
          </p:nvPr>
        </p:nvSpPr>
        <p:spPr/>
        <p:txBody>
          <a:bodyPr/>
          <a:lstStyle/>
          <a:p>
            <a:fld id="{DC938926-15FD-43CD-AB7C-437CBBFFF03A}" type="slidenum">
              <a:rPr lang="en-US" smtClean="0"/>
              <a:t>2</a:t>
            </a:fld>
            <a:endParaRPr lang="en-US"/>
          </a:p>
        </p:txBody>
      </p:sp>
      <p:pic>
        <p:nvPicPr>
          <p:cNvPr id="5" name="Picture 2">
            <a:extLst>
              <a:ext uri="{FF2B5EF4-FFF2-40B4-BE49-F238E27FC236}">
                <a16:creationId xmlns:a16="http://schemas.microsoft.com/office/drawing/2014/main" id="{269D75CC-2E15-8603-EDFB-C15956F59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C3B3EA71-1EC6-FBAB-3A17-B5F7273B7CDF}"/>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35" name="Rectangle 34">
            <a:extLst>
              <a:ext uri="{FF2B5EF4-FFF2-40B4-BE49-F238E27FC236}">
                <a16:creationId xmlns:a16="http://schemas.microsoft.com/office/drawing/2014/main" id="{AE91ACE7-93A7-599E-66F2-D232E63C4DBA}"/>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36" name="Flowchart: Delay 35">
            <a:extLst>
              <a:ext uri="{FF2B5EF4-FFF2-40B4-BE49-F238E27FC236}">
                <a16:creationId xmlns:a16="http://schemas.microsoft.com/office/drawing/2014/main" id="{3961AF1D-1746-65C0-E19E-36E0FF9004BE}"/>
              </a:ext>
            </a:extLst>
          </p:cNvPr>
          <p:cNvSpPr/>
          <p:nvPr/>
        </p:nvSpPr>
        <p:spPr>
          <a:xfrm flipH="1">
            <a:off x="2026627" y="6263787"/>
            <a:ext cx="1184031" cy="457200"/>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Background/Objective</a:t>
            </a:r>
          </a:p>
        </p:txBody>
      </p:sp>
      <p:sp>
        <p:nvSpPr>
          <p:cNvPr id="37" name="Rectangle 36">
            <a:extLst>
              <a:ext uri="{FF2B5EF4-FFF2-40B4-BE49-F238E27FC236}">
                <a16:creationId xmlns:a16="http://schemas.microsoft.com/office/drawing/2014/main" id="{7E001F62-43E5-13D1-117A-628F51475322}"/>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38" name="Rectangle 37">
            <a:extLst>
              <a:ext uri="{FF2B5EF4-FFF2-40B4-BE49-F238E27FC236}">
                <a16:creationId xmlns:a16="http://schemas.microsoft.com/office/drawing/2014/main" id="{1C5BD84E-47E5-BAC1-4CBD-574269C428CA}"/>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39" name="Flowchart: Delay 38">
            <a:extLst>
              <a:ext uri="{FF2B5EF4-FFF2-40B4-BE49-F238E27FC236}">
                <a16:creationId xmlns:a16="http://schemas.microsoft.com/office/drawing/2014/main" id="{433706DA-2623-A39F-03D4-D4DF441B9149}"/>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40" name="Rectangle 39">
            <a:extLst>
              <a:ext uri="{FF2B5EF4-FFF2-40B4-BE49-F238E27FC236}">
                <a16:creationId xmlns:a16="http://schemas.microsoft.com/office/drawing/2014/main" id="{D6FF08EE-856F-C92D-2545-0B64A7FA8F7B}"/>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Tree>
    <p:extLst>
      <p:ext uri="{BB962C8B-B14F-4D97-AF65-F5344CB8AC3E}">
        <p14:creationId xmlns:p14="http://schemas.microsoft.com/office/powerpoint/2010/main" val="969700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0204-E73B-791A-5F69-1165B07B68D3}"/>
              </a:ext>
            </a:extLst>
          </p:cNvPr>
          <p:cNvSpPr>
            <a:spLocks noGrp="1"/>
          </p:cNvSpPr>
          <p:nvPr>
            <p:ph type="title"/>
          </p:nvPr>
        </p:nvSpPr>
        <p:spPr/>
        <p:txBody>
          <a:bodyPr/>
          <a:lstStyle/>
          <a:p>
            <a:r>
              <a:rPr lang="en-US" dirty="0"/>
              <a:t>Back-up Slides</a:t>
            </a:r>
          </a:p>
        </p:txBody>
      </p:sp>
      <p:sp>
        <p:nvSpPr>
          <p:cNvPr id="4" name="Slide Number Placeholder 3">
            <a:extLst>
              <a:ext uri="{FF2B5EF4-FFF2-40B4-BE49-F238E27FC236}">
                <a16:creationId xmlns:a16="http://schemas.microsoft.com/office/drawing/2014/main" id="{077B8434-0C9B-A8BA-E461-16B85123828B}"/>
              </a:ext>
            </a:extLst>
          </p:cNvPr>
          <p:cNvSpPr>
            <a:spLocks noGrp="1"/>
          </p:cNvSpPr>
          <p:nvPr>
            <p:ph type="sldNum" sz="quarter" idx="12"/>
          </p:nvPr>
        </p:nvSpPr>
        <p:spPr/>
        <p:txBody>
          <a:bodyPr/>
          <a:lstStyle/>
          <a:p>
            <a:fld id="{F87ABAF3-7AC3-4FD9-A58F-E962EBE681C4}" type="slidenum">
              <a:rPr lang="en-US" smtClean="0"/>
              <a:t>20</a:t>
            </a:fld>
            <a:endParaRPr lang="en-US"/>
          </a:p>
        </p:txBody>
      </p:sp>
    </p:spTree>
    <p:extLst>
      <p:ext uri="{BB962C8B-B14F-4D97-AF65-F5344CB8AC3E}">
        <p14:creationId xmlns:p14="http://schemas.microsoft.com/office/powerpoint/2010/main" val="332085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359D53-BE59-6A54-1F91-323609975DAD}"/>
              </a:ext>
            </a:extLst>
          </p:cNvPr>
          <p:cNvSpPr>
            <a:spLocks noGrp="1"/>
          </p:cNvSpPr>
          <p:nvPr>
            <p:ph type="sldNum" sz="quarter" idx="12"/>
          </p:nvPr>
        </p:nvSpPr>
        <p:spPr>
          <a:xfrm>
            <a:off x="9448800" y="6492875"/>
            <a:ext cx="2743200" cy="365125"/>
          </a:xfrm>
        </p:spPr>
        <p:txBody>
          <a:bodyPr/>
          <a:lstStyle/>
          <a:p>
            <a:fld id="{F87ABAF3-7AC3-4FD9-A58F-E962EBE681C4}" type="slidenum">
              <a:rPr lang="en-US" smtClean="0"/>
              <a:t>21</a:t>
            </a:fld>
            <a:endParaRPr lang="en-US"/>
          </a:p>
        </p:txBody>
      </p:sp>
      <p:sp>
        <p:nvSpPr>
          <p:cNvPr id="7" name="Google Shape;97;p3">
            <a:extLst>
              <a:ext uri="{FF2B5EF4-FFF2-40B4-BE49-F238E27FC236}">
                <a16:creationId xmlns:a16="http://schemas.microsoft.com/office/drawing/2014/main" id="{AAFABE99-A996-AB74-CF98-27C3F1962E09}"/>
              </a:ext>
            </a:extLst>
          </p:cNvPr>
          <p:cNvSpPr/>
          <p:nvPr/>
        </p:nvSpPr>
        <p:spPr>
          <a:xfrm>
            <a:off x="1771647" y="1918187"/>
            <a:ext cx="102412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grpderiv.F</a:t>
            </a:r>
            <a:endParaRPr/>
          </a:p>
        </p:txBody>
      </p:sp>
      <p:sp>
        <p:nvSpPr>
          <p:cNvPr id="8" name="Google Shape;98;p3">
            <a:extLst>
              <a:ext uri="{FF2B5EF4-FFF2-40B4-BE49-F238E27FC236}">
                <a16:creationId xmlns:a16="http://schemas.microsoft.com/office/drawing/2014/main" id="{3F8AF231-DA41-C3ED-F89B-72E9CE52B838}"/>
              </a:ext>
            </a:extLst>
          </p:cNvPr>
          <p:cNvSpPr/>
          <p:nvPr/>
        </p:nvSpPr>
        <p:spPr>
          <a:xfrm>
            <a:off x="1771647" y="3404965"/>
            <a:ext cx="1024128" cy="27271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pdkernel.cuf</a:t>
            </a:r>
            <a:endParaRPr/>
          </a:p>
        </p:txBody>
      </p:sp>
      <p:sp>
        <p:nvSpPr>
          <p:cNvPr id="9" name="Google Shape;99;p3">
            <a:extLst>
              <a:ext uri="{FF2B5EF4-FFF2-40B4-BE49-F238E27FC236}">
                <a16:creationId xmlns:a16="http://schemas.microsoft.com/office/drawing/2014/main" id="{013E181C-E30B-7F00-90B4-9C9B6771A9EF}"/>
              </a:ext>
            </a:extLst>
          </p:cNvPr>
          <p:cNvSpPr/>
          <p:nvPr/>
        </p:nvSpPr>
        <p:spPr>
          <a:xfrm>
            <a:off x="1771647" y="2661576"/>
            <a:ext cx="102669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intermediate.F</a:t>
            </a:r>
            <a:endParaRPr/>
          </a:p>
        </p:txBody>
      </p:sp>
      <p:cxnSp>
        <p:nvCxnSpPr>
          <p:cNvPr id="10" name="Google Shape;100;p3">
            <a:extLst>
              <a:ext uri="{FF2B5EF4-FFF2-40B4-BE49-F238E27FC236}">
                <a16:creationId xmlns:a16="http://schemas.microsoft.com/office/drawing/2014/main" id="{1E6CC49E-FDB4-4CEE-0C79-2FB65293ABB9}"/>
              </a:ext>
            </a:extLst>
          </p:cNvPr>
          <p:cNvCxnSpPr/>
          <p:nvPr/>
        </p:nvCxnSpPr>
        <p:spPr>
          <a:xfrm>
            <a:off x="2238236" y="2190903"/>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1" name="Google Shape;101;p3">
            <a:extLst>
              <a:ext uri="{FF2B5EF4-FFF2-40B4-BE49-F238E27FC236}">
                <a16:creationId xmlns:a16="http://schemas.microsoft.com/office/drawing/2014/main" id="{60A5FF55-1EBD-BEEB-4197-299622788D45}"/>
              </a:ext>
            </a:extLst>
          </p:cNvPr>
          <p:cNvCxnSpPr/>
          <p:nvPr/>
        </p:nvCxnSpPr>
        <p:spPr>
          <a:xfrm flipH="1">
            <a:off x="2249621" y="293429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2" name="Google Shape;102;p3">
            <a:extLst>
              <a:ext uri="{FF2B5EF4-FFF2-40B4-BE49-F238E27FC236}">
                <a16:creationId xmlns:a16="http://schemas.microsoft.com/office/drawing/2014/main" id="{A360C154-BB02-703A-A5BD-90823EA0543E}"/>
              </a:ext>
            </a:extLst>
          </p:cNvPr>
          <p:cNvCxnSpPr/>
          <p:nvPr/>
        </p:nvCxnSpPr>
        <p:spPr>
          <a:xfrm rot="10800000" flipH="1">
            <a:off x="2329186" y="2934291"/>
            <a:ext cx="1285" cy="470673"/>
          </a:xfrm>
          <a:prstGeom prst="straightConnector1">
            <a:avLst/>
          </a:prstGeom>
          <a:noFill/>
          <a:ln w="9525" cap="flat" cmpd="sng">
            <a:solidFill>
              <a:schemeClr val="accent1"/>
            </a:solidFill>
            <a:prstDash val="solid"/>
            <a:miter lim="800000"/>
            <a:headEnd type="none" w="sm" len="sm"/>
            <a:tailEnd type="triangle" w="med" len="med"/>
          </a:ln>
        </p:spPr>
      </p:cxnSp>
      <p:sp>
        <p:nvSpPr>
          <p:cNvPr id="13" name="Google Shape;103;p3">
            <a:extLst>
              <a:ext uri="{FF2B5EF4-FFF2-40B4-BE49-F238E27FC236}">
                <a16:creationId xmlns:a16="http://schemas.microsoft.com/office/drawing/2014/main" id="{EB2313CA-7841-049E-778E-F97E5CC83F4D}"/>
              </a:ext>
            </a:extLst>
          </p:cNvPr>
          <p:cNvSpPr/>
          <p:nvPr/>
        </p:nvSpPr>
        <p:spPr>
          <a:xfrm>
            <a:off x="4198015" y="1918187"/>
            <a:ext cx="102412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grpdecomp.F</a:t>
            </a:r>
            <a:endParaRPr/>
          </a:p>
        </p:txBody>
      </p:sp>
      <p:sp>
        <p:nvSpPr>
          <p:cNvPr id="14" name="Google Shape;104;p3">
            <a:extLst>
              <a:ext uri="{FF2B5EF4-FFF2-40B4-BE49-F238E27FC236}">
                <a16:creationId xmlns:a16="http://schemas.microsoft.com/office/drawing/2014/main" id="{3C80541F-8302-5CFD-5FFA-FD7790CA50FA}"/>
              </a:ext>
            </a:extLst>
          </p:cNvPr>
          <p:cNvSpPr/>
          <p:nvPr/>
        </p:nvSpPr>
        <p:spPr>
          <a:xfrm>
            <a:off x="4198015" y="3404965"/>
            <a:ext cx="1024128" cy="27271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dckernel.cuf</a:t>
            </a:r>
            <a:endParaRPr/>
          </a:p>
        </p:txBody>
      </p:sp>
      <p:sp>
        <p:nvSpPr>
          <p:cNvPr id="15" name="Google Shape;105;p3">
            <a:extLst>
              <a:ext uri="{FF2B5EF4-FFF2-40B4-BE49-F238E27FC236}">
                <a16:creationId xmlns:a16="http://schemas.microsoft.com/office/drawing/2014/main" id="{CBAA9D3A-E7DF-F115-EA69-A08E72E3F50A}"/>
              </a:ext>
            </a:extLst>
          </p:cNvPr>
          <p:cNvSpPr/>
          <p:nvPr/>
        </p:nvSpPr>
        <p:spPr>
          <a:xfrm>
            <a:off x="4198015" y="2661576"/>
            <a:ext cx="102669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intermediate.F</a:t>
            </a:r>
            <a:endParaRPr/>
          </a:p>
        </p:txBody>
      </p:sp>
      <p:cxnSp>
        <p:nvCxnSpPr>
          <p:cNvPr id="16" name="Google Shape;106;p3">
            <a:extLst>
              <a:ext uri="{FF2B5EF4-FFF2-40B4-BE49-F238E27FC236}">
                <a16:creationId xmlns:a16="http://schemas.microsoft.com/office/drawing/2014/main" id="{29D33F1C-C36E-39FD-967B-B147EB9677C5}"/>
              </a:ext>
            </a:extLst>
          </p:cNvPr>
          <p:cNvCxnSpPr/>
          <p:nvPr/>
        </p:nvCxnSpPr>
        <p:spPr>
          <a:xfrm>
            <a:off x="4674704" y="219090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7" name="Google Shape;107;p3">
            <a:extLst>
              <a:ext uri="{FF2B5EF4-FFF2-40B4-BE49-F238E27FC236}">
                <a16:creationId xmlns:a16="http://schemas.microsoft.com/office/drawing/2014/main" id="{F4F1C6A5-530E-5B5E-F68B-D9FE3214FE1D}"/>
              </a:ext>
            </a:extLst>
          </p:cNvPr>
          <p:cNvCxnSpPr/>
          <p:nvPr/>
        </p:nvCxnSpPr>
        <p:spPr>
          <a:xfrm flipH="1">
            <a:off x="4675989" y="293429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18" name="Google Shape;108;p3">
            <a:extLst>
              <a:ext uri="{FF2B5EF4-FFF2-40B4-BE49-F238E27FC236}">
                <a16:creationId xmlns:a16="http://schemas.microsoft.com/office/drawing/2014/main" id="{1D24798D-2AE4-6397-2BFB-DC149C467616}"/>
              </a:ext>
            </a:extLst>
          </p:cNvPr>
          <p:cNvCxnSpPr/>
          <p:nvPr/>
        </p:nvCxnSpPr>
        <p:spPr>
          <a:xfrm rot="10800000" flipH="1">
            <a:off x="4755554" y="2934291"/>
            <a:ext cx="1285" cy="470673"/>
          </a:xfrm>
          <a:prstGeom prst="straightConnector1">
            <a:avLst/>
          </a:prstGeom>
          <a:noFill/>
          <a:ln w="9525" cap="flat" cmpd="sng">
            <a:solidFill>
              <a:schemeClr val="accent1"/>
            </a:solidFill>
            <a:prstDash val="solid"/>
            <a:miter lim="800000"/>
            <a:headEnd type="none" w="sm" len="sm"/>
            <a:tailEnd type="triangle" w="med" len="med"/>
          </a:ln>
        </p:spPr>
      </p:cxnSp>
      <p:sp>
        <p:nvSpPr>
          <p:cNvPr id="19" name="Google Shape;109;p3">
            <a:extLst>
              <a:ext uri="{FF2B5EF4-FFF2-40B4-BE49-F238E27FC236}">
                <a16:creationId xmlns:a16="http://schemas.microsoft.com/office/drawing/2014/main" id="{0F2E2262-7C7F-0ECC-F9D3-77B63F3CB445}"/>
              </a:ext>
            </a:extLst>
          </p:cNvPr>
          <p:cNvSpPr/>
          <p:nvPr/>
        </p:nvSpPr>
        <p:spPr>
          <a:xfrm>
            <a:off x="6587723" y="1918187"/>
            <a:ext cx="102412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grsubfun.F</a:t>
            </a:r>
            <a:endParaRPr/>
          </a:p>
        </p:txBody>
      </p:sp>
      <p:sp>
        <p:nvSpPr>
          <p:cNvPr id="20" name="Google Shape;110;p3">
            <a:extLst>
              <a:ext uri="{FF2B5EF4-FFF2-40B4-BE49-F238E27FC236}">
                <a16:creationId xmlns:a16="http://schemas.microsoft.com/office/drawing/2014/main" id="{24C47393-E944-2900-4940-1585DAE340FE}"/>
              </a:ext>
            </a:extLst>
          </p:cNvPr>
          <p:cNvSpPr/>
          <p:nvPr/>
        </p:nvSpPr>
        <p:spPr>
          <a:xfrm>
            <a:off x="6587723" y="3404965"/>
            <a:ext cx="1024128" cy="27271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sfkernel.cuf</a:t>
            </a:r>
            <a:endParaRPr/>
          </a:p>
        </p:txBody>
      </p:sp>
      <p:sp>
        <p:nvSpPr>
          <p:cNvPr id="21" name="Google Shape;111;p3">
            <a:extLst>
              <a:ext uri="{FF2B5EF4-FFF2-40B4-BE49-F238E27FC236}">
                <a16:creationId xmlns:a16="http://schemas.microsoft.com/office/drawing/2014/main" id="{13C40C3F-F562-6071-173B-8B9EF4E87D85}"/>
              </a:ext>
            </a:extLst>
          </p:cNvPr>
          <p:cNvSpPr/>
          <p:nvPr/>
        </p:nvSpPr>
        <p:spPr>
          <a:xfrm>
            <a:off x="6587723" y="2661576"/>
            <a:ext cx="102669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intermediate.F</a:t>
            </a:r>
            <a:endParaRPr/>
          </a:p>
        </p:txBody>
      </p:sp>
      <p:cxnSp>
        <p:nvCxnSpPr>
          <p:cNvPr id="22" name="Google Shape;112;p3">
            <a:extLst>
              <a:ext uri="{FF2B5EF4-FFF2-40B4-BE49-F238E27FC236}">
                <a16:creationId xmlns:a16="http://schemas.microsoft.com/office/drawing/2014/main" id="{CDB3B44B-06FC-82A1-35A7-F7FF25F70298}"/>
              </a:ext>
            </a:extLst>
          </p:cNvPr>
          <p:cNvCxnSpPr/>
          <p:nvPr/>
        </p:nvCxnSpPr>
        <p:spPr>
          <a:xfrm>
            <a:off x="7061533" y="219090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23" name="Google Shape;113;p3">
            <a:extLst>
              <a:ext uri="{FF2B5EF4-FFF2-40B4-BE49-F238E27FC236}">
                <a16:creationId xmlns:a16="http://schemas.microsoft.com/office/drawing/2014/main" id="{C524BB02-CBE8-E842-60D2-81A8B45B03D6}"/>
              </a:ext>
            </a:extLst>
          </p:cNvPr>
          <p:cNvCxnSpPr/>
          <p:nvPr/>
        </p:nvCxnSpPr>
        <p:spPr>
          <a:xfrm flipH="1">
            <a:off x="7065697" y="293429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24" name="Google Shape;114;p3">
            <a:extLst>
              <a:ext uri="{FF2B5EF4-FFF2-40B4-BE49-F238E27FC236}">
                <a16:creationId xmlns:a16="http://schemas.microsoft.com/office/drawing/2014/main" id="{75635D91-6FA3-D4D5-2888-30F5F22E45C4}"/>
              </a:ext>
            </a:extLst>
          </p:cNvPr>
          <p:cNvCxnSpPr/>
          <p:nvPr/>
        </p:nvCxnSpPr>
        <p:spPr>
          <a:xfrm rot="10800000" flipH="1">
            <a:off x="7145262" y="2934291"/>
            <a:ext cx="1285" cy="470673"/>
          </a:xfrm>
          <a:prstGeom prst="straightConnector1">
            <a:avLst/>
          </a:prstGeom>
          <a:noFill/>
          <a:ln w="9525" cap="flat" cmpd="sng">
            <a:solidFill>
              <a:schemeClr val="accent1"/>
            </a:solidFill>
            <a:prstDash val="solid"/>
            <a:miter lim="800000"/>
            <a:headEnd type="none" w="sm" len="sm"/>
            <a:tailEnd type="triangle" w="med" len="med"/>
          </a:ln>
        </p:spPr>
      </p:cxnSp>
      <p:sp>
        <p:nvSpPr>
          <p:cNvPr id="25" name="Google Shape;115;p3">
            <a:extLst>
              <a:ext uri="{FF2B5EF4-FFF2-40B4-BE49-F238E27FC236}">
                <a16:creationId xmlns:a16="http://schemas.microsoft.com/office/drawing/2014/main" id="{7AC96822-8A03-D620-7729-6A5D103DF369}"/>
              </a:ext>
            </a:extLst>
          </p:cNvPr>
          <p:cNvSpPr/>
          <p:nvPr/>
        </p:nvSpPr>
        <p:spPr>
          <a:xfrm>
            <a:off x="9059566" y="1918187"/>
            <a:ext cx="102412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grbacksub.F</a:t>
            </a:r>
            <a:endParaRPr/>
          </a:p>
        </p:txBody>
      </p:sp>
      <p:sp>
        <p:nvSpPr>
          <p:cNvPr id="26" name="Google Shape;116;p3">
            <a:extLst>
              <a:ext uri="{FF2B5EF4-FFF2-40B4-BE49-F238E27FC236}">
                <a16:creationId xmlns:a16="http://schemas.microsoft.com/office/drawing/2014/main" id="{1482683B-AEA5-0C29-2D90-F0C72553846D}"/>
              </a:ext>
            </a:extLst>
          </p:cNvPr>
          <p:cNvSpPr/>
          <p:nvPr/>
        </p:nvSpPr>
        <p:spPr>
          <a:xfrm>
            <a:off x="9059566" y="3404965"/>
            <a:ext cx="1024128" cy="27271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bskernel.cuf</a:t>
            </a:r>
            <a:endParaRPr/>
          </a:p>
        </p:txBody>
      </p:sp>
      <p:sp>
        <p:nvSpPr>
          <p:cNvPr id="27" name="Google Shape;117;p3">
            <a:extLst>
              <a:ext uri="{FF2B5EF4-FFF2-40B4-BE49-F238E27FC236}">
                <a16:creationId xmlns:a16="http://schemas.microsoft.com/office/drawing/2014/main" id="{FC5F2EB9-BD0C-AA76-C43D-D3BA73BE33FC}"/>
              </a:ext>
            </a:extLst>
          </p:cNvPr>
          <p:cNvSpPr/>
          <p:nvPr/>
        </p:nvSpPr>
        <p:spPr>
          <a:xfrm>
            <a:off x="9059566" y="2661576"/>
            <a:ext cx="1026698" cy="272716"/>
          </a:xfrm>
          <a:prstGeom prst="rect">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chemeClr val="dk1"/>
                </a:solidFill>
                <a:latin typeface="Calibri"/>
                <a:ea typeface="Calibri"/>
                <a:cs typeface="Calibri"/>
                <a:sym typeface="Calibri"/>
              </a:rPr>
              <a:t>intermediate.F</a:t>
            </a:r>
            <a:endParaRPr/>
          </a:p>
        </p:txBody>
      </p:sp>
      <p:cxnSp>
        <p:nvCxnSpPr>
          <p:cNvPr id="28" name="Google Shape;118;p3">
            <a:extLst>
              <a:ext uri="{FF2B5EF4-FFF2-40B4-BE49-F238E27FC236}">
                <a16:creationId xmlns:a16="http://schemas.microsoft.com/office/drawing/2014/main" id="{84787D6D-1214-1D99-C5FC-E8955A977BFD}"/>
              </a:ext>
            </a:extLst>
          </p:cNvPr>
          <p:cNvCxnSpPr/>
          <p:nvPr/>
        </p:nvCxnSpPr>
        <p:spPr>
          <a:xfrm>
            <a:off x="9536255" y="219090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29" name="Google Shape;119;p3">
            <a:extLst>
              <a:ext uri="{FF2B5EF4-FFF2-40B4-BE49-F238E27FC236}">
                <a16:creationId xmlns:a16="http://schemas.microsoft.com/office/drawing/2014/main" id="{34CC4554-5B9F-51D6-A90B-66870E42B18A}"/>
              </a:ext>
            </a:extLst>
          </p:cNvPr>
          <p:cNvCxnSpPr/>
          <p:nvPr/>
        </p:nvCxnSpPr>
        <p:spPr>
          <a:xfrm flipH="1">
            <a:off x="9537540" y="293429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30" name="Google Shape;120;p3">
            <a:extLst>
              <a:ext uri="{FF2B5EF4-FFF2-40B4-BE49-F238E27FC236}">
                <a16:creationId xmlns:a16="http://schemas.microsoft.com/office/drawing/2014/main" id="{C204CE2E-A8F7-3371-C1D1-078E9D2CC07F}"/>
              </a:ext>
            </a:extLst>
          </p:cNvPr>
          <p:cNvCxnSpPr/>
          <p:nvPr/>
        </p:nvCxnSpPr>
        <p:spPr>
          <a:xfrm rot="10800000" flipH="1">
            <a:off x="9617105" y="293429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31" name="Google Shape;121;p3">
            <a:extLst>
              <a:ext uri="{FF2B5EF4-FFF2-40B4-BE49-F238E27FC236}">
                <a16:creationId xmlns:a16="http://schemas.microsoft.com/office/drawing/2014/main" id="{ED0B92C2-5B5B-B869-432F-24C406AB0950}"/>
              </a:ext>
            </a:extLst>
          </p:cNvPr>
          <p:cNvCxnSpPr/>
          <p:nvPr/>
        </p:nvCxnSpPr>
        <p:spPr>
          <a:xfrm rot="10800000" flipH="1">
            <a:off x="2329186" y="2190903"/>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32" name="Google Shape;122;p3">
            <a:extLst>
              <a:ext uri="{FF2B5EF4-FFF2-40B4-BE49-F238E27FC236}">
                <a16:creationId xmlns:a16="http://schemas.microsoft.com/office/drawing/2014/main" id="{5BDCA442-BF59-3CCF-F2F2-E69B1DD79610}"/>
              </a:ext>
            </a:extLst>
          </p:cNvPr>
          <p:cNvCxnSpPr/>
          <p:nvPr/>
        </p:nvCxnSpPr>
        <p:spPr>
          <a:xfrm rot="10800000" flipH="1">
            <a:off x="4751699" y="2190903"/>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33" name="Google Shape;123;p3">
            <a:extLst>
              <a:ext uri="{FF2B5EF4-FFF2-40B4-BE49-F238E27FC236}">
                <a16:creationId xmlns:a16="http://schemas.microsoft.com/office/drawing/2014/main" id="{03CCDE17-4067-C557-957C-27A1A5430C27}"/>
              </a:ext>
            </a:extLst>
          </p:cNvPr>
          <p:cNvCxnSpPr/>
          <p:nvPr/>
        </p:nvCxnSpPr>
        <p:spPr>
          <a:xfrm rot="10800000" flipH="1">
            <a:off x="7140841" y="2190902"/>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34" name="Google Shape;124;p3">
            <a:extLst>
              <a:ext uri="{FF2B5EF4-FFF2-40B4-BE49-F238E27FC236}">
                <a16:creationId xmlns:a16="http://schemas.microsoft.com/office/drawing/2014/main" id="{BCAA8172-A147-EFF4-C86E-4CE5FF3B5FEE}"/>
              </a:ext>
            </a:extLst>
          </p:cNvPr>
          <p:cNvCxnSpPr/>
          <p:nvPr/>
        </p:nvCxnSpPr>
        <p:spPr>
          <a:xfrm rot="10800000" flipH="1">
            <a:off x="9616848" y="2190901"/>
            <a:ext cx="1285" cy="470673"/>
          </a:xfrm>
          <a:prstGeom prst="straightConnector1">
            <a:avLst/>
          </a:prstGeom>
          <a:noFill/>
          <a:ln w="9525" cap="flat" cmpd="sng">
            <a:solidFill>
              <a:schemeClr val="accent1"/>
            </a:solidFill>
            <a:prstDash val="solid"/>
            <a:miter lim="800000"/>
            <a:headEnd type="none" w="sm" len="sm"/>
            <a:tailEnd type="triangle" w="med" len="med"/>
          </a:ln>
        </p:spPr>
      </p:cxnSp>
      <p:cxnSp>
        <p:nvCxnSpPr>
          <p:cNvPr id="35" name="Google Shape;125;p3">
            <a:extLst>
              <a:ext uri="{FF2B5EF4-FFF2-40B4-BE49-F238E27FC236}">
                <a16:creationId xmlns:a16="http://schemas.microsoft.com/office/drawing/2014/main" id="{E0B57F97-94F4-7C73-539E-B3950DFFEFFA}"/>
              </a:ext>
            </a:extLst>
          </p:cNvPr>
          <p:cNvCxnSpPr>
            <a:stCxn id="7" idx="3"/>
            <a:endCxn id="13" idx="1"/>
          </p:cNvCxnSpPr>
          <p:nvPr/>
        </p:nvCxnSpPr>
        <p:spPr>
          <a:xfrm>
            <a:off x="2795775" y="2054545"/>
            <a:ext cx="14022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36" name="Google Shape;126;p3">
            <a:extLst>
              <a:ext uri="{FF2B5EF4-FFF2-40B4-BE49-F238E27FC236}">
                <a16:creationId xmlns:a16="http://schemas.microsoft.com/office/drawing/2014/main" id="{543FF79A-0C83-3B70-A702-AD47525A23CC}"/>
              </a:ext>
            </a:extLst>
          </p:cNvPr>
          <p:cNvCxnSpPr>
            <a:stCxn id="13" idx="3"/>
            <a:endCxn id="19" idx="1"/>
          </p:cNvCxnSpPr>
          <p:nvPr/>
        </p:nvCxnSpPr>
        <p:spPr>
          <a:xfrm>
            <a:off x="5222143" y="2054545"/>
            <a:ext cx="13656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37" name="Google Shape;127;p3">
            <a:extLst>
              <a:ext uri="{FF2B5EF4-FFF2-40B4-BE49-F238E27FC236}">
                <a16:creationId xmlns:a16="http://schemas.microsoft.com/office/drawing/2014/main" id="{B1240EC2-EB3A-DDD4-F315-C5DD8977B418}"/>
              </a:ext>
            </a:extLst>
          </p:cNvPr>
          <p:cNvCxnSpPr>
            <a:stCxn id="19" idx="3"/>
            <a:endCxn id="25" idx="1"/>
          </p:cNvCxnSpPr>
          <p:nvPr/>
        </p:nvCxnSpPr>
        <p:spPr>
          <a:xfrm>
            <a:off x="7611851" y="2054545"/>
            <a:ext cx="14478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38" name="Google Shape;128;p3">
            <a:extLst>
              <a:ext uri="{FF2B5EF4-FFF2-40B4-BE49-F238E27FC236}">
                <a16:creationId xmlns:a16="http://schemas.microsoft.com/office/drawing/2014/main" id="{2AAF20D6-57A5-3AFA-37DA-E381094D6899}"/>
              </a:ext>
            </a:extLst>
          </p:cNvPr>
          <p:cNvCxnSpPr/>
          <p:nvPr/>
        </p:nvCxnSpPr>
        <p:spPr>
          <a:xfrm>
            <a:off x="1284596" y="2054545"/>
            <a:ext cx="487051" cy="0"/>
          </a:xfrm>
          <a:prstGeom prst="straightConnector1">
            <a:avLst/>
          </a:prstGeom>
          <a:noFill/>
          <a:ln w="9525" cap="flat" cmpd="sng">
            <a:solidFill>
              <a:schemeClr val="accent1"/>
            </a:solidFill>
            <a:prstDash val="solid"/>
            <a:miter lim="800000"/>
            <a:headEnd type="none" w="sm" len="sm"/>
            <a:tailEnd type="triangle" w="med" len="med"/>
          </a:ln>
        </p:spPr>
      </p:cxnSp>
      <p:sp>
        <p:nvSpPr>
          <p:cNvPr id="39" name="Google Shape;129;p3">
            <a:extLst>
              <a:ext uri="{FF2B5EF4-FFF2-40B4-BE49-F238E27FC236}">
                <a16:creationId xmlns:a16="http://schemas.microsoft.com/office/drawing/2014/main" id="{346883A5-C5AB-6582-C12A-457B068520A7}"/>
              </a:ext>
            </a:extLst>
          </p:cNvPr>
          <p:cNvSpPr txBox="1"/>
          <p:nvPr/>
        </p:nvSpPr>
        <p:spPr>
          <a:xfrm>
            <a:off x="353972" y="1918187"/>
            <a:ext cx="84029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0" i="0" u="none" strike="noStrike" cap="none">
                <a:solidFill>
                  <a:schemeClr val="dk1"/>
                </a:solidFill>
                <a:latin typeface="Calibri"/>
                <a:ea typeface="Calibri"/>
                <a:cs typeface="Calibri"/>
                <a:sym typeface="Calibri"/>
              </a:rPr>
              <a:t>GEAR driver</a:t>
            </a:r>
            <a:endParaRPr/>
          </a:p>
        </p:txBody>
      </p:sp>
      <p:sp>
        <p:nvSpPr>
          <p:cNvPr id="40" name="Google Shape;130;p3">
            <a:extLst>
              <a:ext uri="{FF2B5EF4-FFF2-40B4-BE49-F238E27FC236}">
                <a16:creationId xmlns:a16="http://schemas.microsoft.com/office/drawing/2014/main" id="{4D6F8F2E-6113-3D5F-3806-8D5B373B0DFE}"/>
              </a:ext>
            </a:extLst>
          </p:cNvPr>
          <p:cNvSpPr txBox="1"/>
          <p:nvPr/>
        </p:nvSpPr>
        <p:spPr>
          <a:xfrm>
            <a:off x="10577581" y="1823710"/>
            <a:ext cx="89532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Convergence check</a:t>
            </a:r>
            <a:endParaRPr/>
          </a:p>
        </p:txBody>
      </p:sp>
      <p:cxnSp>
        <p:nvCxnSpPr>
          <p:cNvPr id="41" name="Google Shape;131;p3">
            <a:extLst>
              <a:ext uri="{FF2B5EF4-FFF2-40B4-BE49-F238E27FC236}">
                <a16:creationId xmlns:a16="http://schemas.microsoft.com/office/drawing/2014/main" id="{31C9938B-0583-0F43-7291-51A8BB940782}"/>
              </a:ext>
            </a:extLst>
          </p:cNvPr>
          <p:cNvCxnSpPr/>
          <p:nvPr/>
        </p:nvCxnSpPr>
        <p:spPr>
          <a:xfrm>
            <a:off x="10083694" y="2054545"/>
            <a:ext cx="487051" cy="0"/>
          </a:xfrm>
          <a:prstGeom prst="straightConnector1">
            <a:avLst/>
          </a:prstGeom>
          <a:noFill/>
          <a:ln w="9525" cap="flat" cmpd="sng">
            <a:solidFill>
              <a:schemeClr val="accent1"/>
            </a:solidFill>
            <a:prstDash val="solid"/>
            <a:miter lim="800000"/>
            <a:headEnd type="none" w="sm" len="sm"/>
            <a:tailEnd type="triangle" w="med" len="med"/>
          </a:ln>
        </p:spPr>
      </p:cxnSp>
      <p:sp>
        <p:nvSpPr>
          <p:cNvPr id="42" name="Google Shape;132;p3">
            <a:extLst>
              <a:ext uri="{FF2B5EF4-FFF2-40B4-BE49-F238E27FC236}">
                <a16:creationId xmlns:a16="http://schemas.microsoft.com/office/drawing/2014/main" id="{72C34AFC-C5D2-930D-BB0F-A8D5EE1754EE}"/>
              </a:ext>
            </a:extLst>
          </p:cNvPr>
          <p:cNvSpPr txBox="1"/>
          <p:nvPr/>
        </p:nvSpPr>
        <p:spPr>
          <a:xfrm>
            <a:off x="3018135" y="1733521"/>
            <a:ext cx="101040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1"/>
                </a:solidFill>
                <a:latin typeface="Calibri"/>
                <a:ea typeface="Calibri"/>
                <a:cs typeface="Calibri"/>
                <a:sym typeface="Calibri"/>
              </a:rPr>
              <a:t>Some updates to the GEAR driver</a:t>
            </a:r>
            <a:endParaRPr dirty="0"/>
          </a:p>
        </p:txBody>
      </p:sp>
      <p:sp>
        <p:nvSpPr>
          <p:cNvPr id="43" name="Google Shape;133;p3">
            <a:extLst>
              <a:ext uri="{FF2B5EF4-FFF2-40B4-BE49-F238E27FC236}">
                <a16:creationId xmlns:a16="http://schemas.microsoft.com/office/drawing/2014/main" id="{553339D8-78A5-47C9-6B19-7A64EA3D3D58}"/>
              </a:ext>
            </a:extLst>
          </p:cNvPr>
          <p:cNvSpPr txBox="1"/>
          <p:nvPr/>
        </p:nvSpPr>
        <p:spPr>
          <a:xfrm>
            <a:off x="5833751" y="517525"/>
            <a:ext cx="162983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Repeat until converged</a:t>
            </a:r>
            <a:endParaRPr dirty="0"/>
          </a:p>
        </p:txBody>
      </p:sp>
      <p:sp>
        <p:nvSpPr>
          <p:cNvPr id="44" name="Google Shape;134;p3">
            <a:extLst>
              <a:ext uri="{FF2B5EF4-FFF2-40B4-BE49-F238E27FC236}">
                <a16:creationId xmlns:a16="http://schemas.microsoft.com/office/drawing/2014/main" id="{69423B4F-1802-E7A6-4545-D71E35C17055}"/>
              </a:ext>
            </a:extLst>
          </p:cNvPr>
          <p:cNvSpPr txBox="1"/>
          <p:nvPr/>
        </p:nvSpPr>
        <p:spPr>
          <a:xfrm>
            <a:off x="7895603" y="1729902"/>
            <a:ext cx="9786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1"/>
                </a:solidFill>
                <a:latin typeface="Calibri"/>
                <a:ea typeface="Calibri"/>
                <a:cs typeface="Calibri"/>
                <a:sym typeface="Calibri"/>
              </a:rPr>
              <a:t>Some updates to the GEAR driver</a:t>
            </a:r>
            <a:endParaRPr dirty="0"/>
          </a:p>
        </p:txBody>
      </p:sp>
      <p:cxnSp>
        <p:nvCxnSpPr>
          <p:cNvPr id="45" name="Google Shape;137;p3">
            <a:extLst>
              <a:ext uri="{FF2B5EF4-FFF2-40B4-BE49-F238E27FC236}">
                <a16:creationId xmlns:a16="http://schemas.microsoft.com/office/drawing/2014/main" id="{FF379CFE-2C1C-7547-5148-975B965E0535}"/>
              </a:ext>
            </a:extLst>
          </p:cNvPr>
          <p:cNvCxnSpPr/>
          <p:nvPr/>
        </p:nvCxnSpPr>
        <p:spPr>
          <a:xfrm>
            <a:off x="1481726" y="761066"/>
            <a:ext cx="0" cy="1293476"/>
          </a:xfrm>
          <a:prstGeom prst="straightConnector1">
            <a:avLst/>
          </a:prstGeom>
          <a:noFill/>
          <a:ln w="9525" cap="flat" cmpd="sng">
            <a:solidFill>
              <a:schemeClr val="accent1"/>
            </a:solidFill>
            <a:prstDash val="solid"/>
            <a:miter lim="800000"/>
            <a:headEnd type="none" w="sm" len="sm"/>
            <a:tailEnd type="triangle" w="med" len="med"/>
          </a:ln>
        </p:spPr>
      </p:cxnSp>
      <p:cxnSp>
        <p:nvCxnSpPr>
          <p:cNvPr id="46" name="Google Shape;138;p3">
            <a:extLst>
              <a:ext uri="{FF2B5EF4-FFF2-40B4-BE49-F238E27FC236}">
                <a16:creationId xmlns:a16="http://schemas.microsoft.com/office/drawing/2014/main" id="{29763AFA-EB54-E892-F783-475A67C92CB2}"/>
              </a:ext>
            </a:extLst>
          </p:cNvPr>
          <p:cNvCxnSpPr>
            <a:stCxn id="40" idx="3"/>
          </p:cNvCxnSpPr>
          <p:nvPr/>
        </p:nvCxnSpPr>
        <p:spPr>
          <a:xfrm>
            <a:off x="11472902" y="2039154"/>
            <a:ext cx="272100" cy="0"/>
          </a:xfrm>
          <a:prstGeom prst="straightConnector1">
            <a:avLst/>
          </a:prstGeom>
          <a:noFill/>
          <a:ln w="9525" cap="flat" cmpd="sng">
            <a:solidFill>
              <a:schemeClr val="accent1"/>
            </a:solidFill>
            <a:prstDash val="solid"/>
            <a:miter lim="800000"/>
            <a:headEnd type="none" w="sm" len="sm"/>
            <a:tailEnd type="none" w="sm" len="sm"/>
          </a:ln>
        </p:spPr>
      </p:cxnSp>
      <p:cxnSp>
        <p:nvCxnSpPr>
          <p:cNvPr id="47" name="Google Shape;139;p3">
            <a:extLst>
              <a:ext uri="{FF2B5EF4-FFF2-40B4-BE49-F238E27FC236}">
                <a16:creationId xmlns:a16="http://schemas.microsoft.com/office/drawing/2014/main" id="{6C2B1371-C6FF-DC00-9535-6123FAC076A8}"/>
              </a:ext>
            </a:extLst>
          </p:cNvPr>
          <p:cNvCxnSpPr/>
          <p:nvPr/>
        </p:nvCxnSpPr>
        <p:spPr>
          <a:xfrm rot="10800000">
            <a:off x="11745084" y="761072"/>
            <a:ext cx="0" cy="1278081"/>
          </a:xfrm>
          <a:prstGeom prst="straightConnector1">
            <a:avLst/>
          </a:prstGeom>
          <a:noFill/>
          <a:ln w="9525" cap="flat" cmpd="sng">
            <a:solidFill>
              <a:schemeClr val="accent1"/>
            </a:solidFill>
            <a:prstDash val="solid"/>
            <a:miter lim="800000"/>
            <a:headEnd type="none" w="sm" len="sm"/>
            <a:tailEnd type="none" w="sm" len="sm"/>
          </a:ln>
        </p:spPr>
      </p:cxnSp>
      <p:cxnSp>
        <p:nvCxnSpPr>
          <p:cNvPr id="48" name="Google Shape;140;p3">
            <a:extLst>
              <a:ext uri="{FF2B5EF4-FFF2-40B4-BE49-F238E27FC236}">
                <a16:creationId xmlns:a16="http://schemas.microsoft.com/office/drawing/2014/main" id="{0161D3EC-1970-DEEF-F75E-ADBE8084295D}"/>
              </a:ext>
            </a:extLst>
          </p:cNvPr>
          <p:cNvCxnSpPr/>
          <p:nvPr/>
        </p:nvCxnSpPr>
        <p:spPr>
          <a:xfrm rot="10800000">
            <a:off x="1480441" y="761072"/>
            <a:ext cx="10264643" cy="0"/>
          </a:xfrm>
          <a:prstGeom prst="straightConnector1">
            <a:avLst/>
          </a:prstGeom>
          <a:noFill/>
          <a:ln w="9525" cap="flat" cmpd="sng">
            <a:solidFill>
              <a:schemeClr val="accent1"/>
            </a:solidFill>
            <a:prstDash val="solid"/>
            <a:miter lim="800000"/>
            <a:headEnd type="none" w="sm" len="sm"/>
            <a:tailEnd type="none" w="sm" len="sm"/>
          </a:ln>
        </p:spPr>
      </p:cxnSp>
      <p:sp>
        <p:nvSpPr>
          <p:cNvPr id="49" name="Google Shape;141;p3">
            <a:extLst>
              <a:ext uri="{FF2B5EF4-FFF2-40B4-BE49-F238E27FC236}">
                <a16:creationId xmlns:a16="http://schemas.microsoft.com/office/drawing/2014/main" id="{86F28245-1D5C-D30A-293B-6CB9B79D50B1}"/>
              </a:ext>
            </a:extLst>
          </p:cNvPr>
          <p:cNvSpPr txBox="1"/>
          <p:nvPr/>
        </p:nvSpPr>
        <p:spPr>
          <a:xfrm>
            <a:off x="5388931" y="1729902"/>
            <a:ext cx="98127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chemeClr val="dk1"/>
                </a:solidFill>
                <a:latin typeface="Calibri"/>
                <a:ea typeface="Calibri"/>
                <a:cs typeface="Calibri"/>
                <a:sym typeface="Calibri"/>
              </a:rPr>
              <a:t>Some updates to the GEAR driver</a:t>
            </a:r>
            <a:endParaRPr dirty="0"/>
          </a:p>
        </p:txBody>
      </p:sp>
      <p:sp>
        <p:nvSpPr>
          <p:cNvPr id="50" name="TextBox 49">
            <a:extLst>
              <a:ext uri="{FF2B5EF4-FFF2-40B4-BE49-F238E27FC236}">
                <a16:creationId xmlns:a16="http://schemas.microsoft.com/office/drawing/2014/main" id="{50950DDC-AFBA-8DB5-3026-FC1C24CC5CA7}"/>
              </a:ext>
            </a:extLst>
          </p:cNvPr>
          <p:cNvSpPr txBox="1"/>
          <p:nvPr/>
        </p:nvSpPr>
        <p:spPr>
          <a:xfrm>
            <a:off x="1528121" y="3015738"/>
            <a:ext cx="896399" cy="307777"/>
          </a:xfrm>
          <a:prstGeom prst="rect">
            <a:avLst/>
          </a:prstGeom>
          <a:noFill/>
        </p:spPr>
        <p:txBody>
          <a:bodyPr wrap="square" rtlCol="0">
            <a:spAutoFit/>
          </a:bodyPr>
          <a:lstStyle/>
          <a:p>
            <a:r>
              <a:rPr lang="en-US" sz="700" dirty="0"/>
              <a:t>data transfer</a:t>
            </a:r>
          </a:p>
          <a:p>
            <a:r>
              <a:rPr lang="en-US" sz="700" dirty="0"/>
              <a:t>host &lt;-&gt; device</a:t>
            </a:r>
          </a:p>
        </p:txBody>
      </p:sp>
      <p:sp>
        <p:nvSpPr>
          <p:cNvPr id="51" name="TextBox 50">
            <a:extLst>
              <a:ext uri="{FF2B5EF4-FFF2-40B4-BE49-F238E27FC236}">
                <a16:creationId xmlns:a16="http://schemas.microsoft.com/office/drawing/2014/main" id="{E0C57E7C-1789-ADA1-933C-ABD5C53AC249}"/>
              </a:ext>
            </a:extLst>
          </p:cNvPr>
          <p:cNvSpPr txBox="1"/>
          <p:nvPr/>
        </p:nvSpPr>
        <p:spPr>
          <a:xfrm>
            <a:off x="3981574" y="3015737"/>
            <a:ext cx="896399" cy="307777"/>
          </a:xfrm>
          <a:prstGeom prst="rect">
            <a:avLst/>
          </a:prstGeom>
          <a:noFill/>
        </p:spPr>
        <p:txBody>
          <a:bodyPr wrap="square" rtlCol="0">
            <a:spAutoFit/>
          </a:bodyPr>
          <a:lstStyle/>
          <a:p>
            <a:r>
              <a:rPr lang="en-US" sz="700" dirty="0"/>
              <a:t>data transfer</a:t>
            </a:r>
          </a:p>
          <a:p>
            <a:r>
              <a:rPr lang="en-US" sz="700" dirty="0"/>
              <a:t>host &lt;-&gt; device</a:t>
            </a:r>
          </a:p>
        </p:txBody>
      </p:sp>
      <p:sp>
        <p:nvSpPr>
          <p:cNvPr id="52" name="TextBox 51">
            <a:extLst>
              <a:ext uri="{FF2B5EF4-FFF2-40B4-BE49-F238E27FC236}">
                <a16:creationId xmlns:a16="http://schemas.microsoft.com/office/drawing/2014/main" id="{49719976-7A69-B75F-2275-32F6EC11FEA5}"/>
              </a:ext>
            </a:extLst>
          </p:cNvPr>
          <p:cNvSpPr txBox="1"/>
          <p:nvPr/>
        </p:nvSpPr>
        <p:spPr>
          <a:xfrm>
            <a:off x="6355372" y="3015737"/>
            <a:ext cx="896399" cy="307777"/>
          </a:xfrm>
          <a:prstGeom prst="rect">
            <a:avLst/>
          </a:prstGeom>
          <a:noFill/>
        </p:spPr>
        <p:txBody>
          <a:bodyPr wrap="square" rtlCol="0">
            <a:spAutoFit/>
          </a:bodyPr>
          <a:lstStyle/>
          <a:p>
            <a:r>
              <a:rPr lang="en-US" sz="700" dirty="0"/>
              <a:t>data transfer</a:t>
            </a:r>
          </a:p>
          <a:p>
            <a:r>
              <a:rPr lang="en-US" sz="700" dirty="0"/>
              <a:t>host &lt;-&gt; device</a:t>
            </a:r>
          </a:p>
        </p:txBody>
      </p:sp>
      <p:sp>
        <p:nvSpPr>
          <p:cNvPr id="53" name="TextBox 52">
            <a:extLst>
              <a:ext uri="{FF2B5EF4-FFF2-40B4-BE49-F238E27FC236}">
                <a16:creationId xmlns:a16="http://schemas.microsoft.com/office/drawing/2014/main" id="{F816A987-D64D-3613-45B7-F2C37A61F716}"/>
              </a:ext>
            </a:extLst>
          </p:cNvPr>
          <p:cNvSpPr txBox="1"/>
          <p:nvPr/>
        </p:nvSpPr>
        <p:spPr>
          <a:xfrm>
            <a:off x="8823359" y="3015736"/>
            <a:ext cx="896399" cy="307777"/>
          </a:xfrm>
          <a:prstGeom prst="rect">
            <a:avLst/>
          </a:prstGeom>
          <a:noFill/>
        </p:spPr>
        <p:txBody>
          <a:bodyPr wrap="square" rtlCol="0">
            <a:spAutoFit/>
          </a:bodyPr>
          <a:lstStyle/>
          <a:p>
            <a:r>
              <a:rPr lang="en-US" sz="700" dirty="0"/>
              <a:t>data transfer</a:t>
            </a:r>
          </a:p>
          <a:p>
            <a:r>
              <a:rPr lang="en-US" sz="700" dirty="0"/>
              <a:t>host &lt;-&gt; device</a:t>
            </a:r>
          </a:p>
        </p:txBody>
      </p:sp>
      <p:sp>
        <p:nvSpPr>
          <p:cNvPr id="54" name="Rectangle 53">
            <a:extLst>
              <a:ext uri="{FF2B5EF4-FFF2-40B4-BE49-F238E27FC236}">
                <a16:creationId xmlns:a16="http://schemas.microsoft.com/office/drawing/2014/main" id="{966FB6B4-9380-3868-80CB-38959BB1B1B6}"/>
              </a:ext>
            </a:extLst>
          </p:cNvPr>
          <p:cNvSpPr/>
          <p:nvPr/>
        </p:nvSpPr>
        <p:spPr>
          <a:xfrm>
            <a:off x="4135008" y="5143228"/>
            <a:ext cx="1024128"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pderiv</a:t>
            </a:r>
            <a:endParaRPr lang="en-US" sz="1100" dirty="0">
              <a:solidFill>
                <a:schemeClr val="tx1"/>
              </a:solidFill>
            </a:endParaRPr>
          </a:p>
        </p:txBody>
      </p:sp>
      <p:sp>
        <p:nvSpPr>
          <p:cNvPr id="55" name="Rectangle 54">
            <a:extLst>
              <a:ext uri="{FF2B5EF4-FFF2-40B4-BE49-F238E27FC236}">
                <a16:creationId xmlns:a16="http://schemas.microsoft.com/office/drawing/2014/main" id="{7E374C47-D5C0-2A3C-66F8-C0D11BD0BB5D}"/>
              </a:ext>
            </a:extLst>
          </p:cNvPr>
          <p:cNvSpPr/>
          <p:nvPr/>
        </p:nvSpPr>
        <p:spPr>
          <a:xfrm>
            <a:off x="5430553" y="5143228"/>
            <a:ext cx="1024128"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decomp</a:t>
            </a:r>
          </a:p>
        </p:txBody>
      </p:sp>
      <p:sp>
        <p:nvSpPr>
          <p:cNvPr id="56" name="Rectangle 55">
            <a:extLst>
              <a:ext uri="{FF2B5EF4-FFF2-40B4-BE49-F238E27FC236}">
                <a16:creationId xmlns:a16="http://schemas.microsoft.com/office/drawing/2014/main" id="{31F85465-CF6B-0418-8B0A-4CC8B38ABE20}"/>
              </a:ext>
            </a:extLst>
          </p:cNvPr>
          <p:cNvSpPr/>
          <p:nvPr/>
        </p:nvSpPr>
        <p:spPr>
          <a:xfrm>
            <a:off x="6756798" y="5144197"/>
            <a:ext cx="1024128"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subfun</a:t>
            </a:r>
            <a:endParaRPr lang="en-US" sz="1100" dirty="0">
              <a:solidFill>
                <a:schemeClr val="tx1"/>
              </a:solidFill>
            </a:endParaRPr>
          </a:p>
        </p:txBody>
      </p:sp>
      <p:sp>
        <p:nvSpPr>
          <p:cNvPr id="57" name="Rectangle 56">
            <a:extLst>
              <a:ext uri="{FF2B5EF4-FFF2-40B4-BE49-F238E27FC236}">
                <a16:creationId xmlns:a16="http://schemas.microsoft.com/office/drawing/2014/main" id="{E19BBAF6-6E62-7CD2-648E-12BB49D1A1FB}"/>
              </a:ext>
            </a:extLst>
          </p:cNvPr>
          <p:cNvSpPr/>
          <p:nvPr/>
        </p:nvSpPr>
        <p:spPr>
          <a:xfrm>
            <a:off x="8082707" y="5149100"/>
            <a:ext cx="1024128"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backsub</a:t>
            </a:r>
            <a:endParaRPr lang="en-US" sz="1100" dirty="0">
              <a:solidFill>
                <a:schemeClr val="tx1"/>
              </a:solidFill>
            </a:endParaRPr>
          </a:p>
        </p:txBody>
      </p:sp>
      <p:cxnSp>
        <p:nvCxnSpPr>
          <p:cNvPr id="58" name="Straight Arrow Connector 57">
            <a:extLst>
              <a:ext uri="{FF2B5EF4-FFF2-40B4-BE49-F238E27FC236}">
                <a16:creationId xmlns:a16="http://schemas.microsoft.com/office/drawing/2014/main" id="{96570E6F-5EB5-237E-B421-523D7B7167B8}"/>
              </a:ext>
            </a:extLst>
          </p:cNvPr>
          <p:cNvCxnSpPr>
            <a:cxnSpLocks/>
            <a:stCxn id="59" idx="3"/>
            <a:endCxn id="77" idx="1"/>
          </p:cNvCxnSpPr>
          <p:nvPr/>
        </p:nvCxnSpPr>
        <p:spPr>
          <a:xfrm flipV="1">
            <a:off x="1234298" y="5299294"/>
            <a:ext cx="278561" cy="2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09DC1B1-E2FB-C0C4-C353-E440A00096F6}"/>
              </a:ext>
            </a:extLst>
          </p:cNvPr>
          <p:cNvSpPr txBox="1"/>
          <p:nvPr/>
        </p:nvSpPr>
        <p:spPr>
          <a:xfrm>
            <a:off x="394003" y="5174759"/>
            <a:ext cx="840295" cy="253916"/>
          </a:xfrm>
          <a:prstGeom prst="rect">
            <a:avLst/>
          </a:prstGeom>
          <a:noFill/>
        </p:spPr>
        <p:txBody>
          <a:bodyPr wrap="none" rtlCol="0">
            <a:spAutoFit/>
          </a:bodyPr>
          <a:lstStyle/>
          <a:p>
            <a:r>
              <a:rPr lang="en-US" sz="1050" dirty="0"/>
              <a:t>GEAR driver</a:t>
            </a:r>
          </a:p>
        </p:txBody>
      </p:sp>
      <p:cxnSp>
        <p:nvCxnSpPr>
          <p:cNvPr id="60" name="Straight Arrow Connector 59">
            <a:extLst>
              <a:ext uri="{FF2B5EF4-FFF2-40B4-BE49-F238E27FC236}">
                <a16:creationId xmlns:a16="http://schemas.microsoft.com/office/drawing/2014/main" id="{BB010773-EE05-84FA-2E5F-040D2073DA5F}"/>
              </a:ext>
            </a:extLst>
          </p:cNvPr>
          <p:cNvCxnSpPr>
            <a:cxnSpLocks/>
            <a:endCxn id="54" idx="1"/>
          </p:cNvCxnSpPr>
          <p:nvPr/>
        </p:nvCxnSpPr>
        <p:spPr>
          <a:xfrm>
            <a:off x="3833227" y="5279586"/>
            <a:ext cx="30178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5BBB2433-51C0-785C-63C9-E72D79334439}"/>
              </a:ext>
            </a:extLst>
          </p:cNvPr>
          <p:cNvSpPr/>
          <p:nvPr/>
        </p:nvSpPr>
        <p:spPr>
          <a:xfrm>
            <a:off x="353972" y="6448759"/>
            <a:ext cx="1024128"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On device</a:t>
            </a:r>
          </a:p>
        </p:txBody>
      </p:sp>
      <p:sp>
        <p:nvSpPr>
          <p:cNvPr id="62" name="Rectangle 61">
            <a:extLst>
              <a:ext uri="{FF2B5EF4-FFF2-40B4-BE49-F238E27FC236}">
                <a16:creationId xmlns:a16="http://schemas.microsoft.com/office/drawing/2014/main" id="{E99CE0D4-1BDA-70ED-E078-57AC9C2BCDD7}"/>
              </a:ext>
            </a:extLst>
          </p:cNvPr>
          <p:cNvSpPr/>
          <p:nvPr/>
        </p:nvSpPr>
        <p:spPr>
          <a:xfrm>
            <a:off x="353972" y="5988591"/>
            <a:ext cx="1026698" cy="27271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On host</a:t>
            </a:r>
          </a:p>
        </p:txBody>
      </p:sp>
      <p:cxnSp>
        <p:nvCxnSpPr>
          <p:cNvPr id="63" name="Straight Arrow Connector 62">
            <a:extLst>
              <a:ext uri="{FF2B5EF4-FFF2-40B4-BE49-F238E27FC236}">
                <a16:creationId xmlns:a16="http://schemas.microsoft.com/office/drawing/2014/main" id="{2004D44A-307F-355A-2D44-64488B54AE2D}"/>
              </a:ext>
            </a:extLst>
          </p:cNvPr>
          <p:cNvCxnSpPr>
            <a:cxnSpLocks/>
          </p:cNvCxnSpPr>
          <p:nvPr/>
        </p:nvCxnSpPr>
        <p:spPr>
          <a:xfrm>
            <a:off x="3301122" y="4561060"/>
            <a:ext cx="0" cy="5910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E32900-9857-A216-7EC2-61E68EF6CE3C}"/>
              </a:ext>
            </a:extLst>
          </p:cNvPr>
          <p:cNvCxnSpPr>
            <a:cxnSpLocks/>
            <a:stCxn id="68" idx="0"/>
          </p:cNvCxnSpPr>
          <p:nvPr/>
        </p:nvCxnSpPr>
        <p:spPr>
          <a:xfrm flipH="1" flipV="1">
            <a:off x="11213472" y="4561060"/>
            <a:ext cx="8280" cy="59399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4918A01-BB28-2822-9A64-D3F963B88FEB}"/>
              </a:ext>
            </a:extLst>
          </p:cNvPr>
          <p:cNvCxnSpPr>
            <a:cxnSpLocks/>
          </p:cNvCxnSpPr>
          <p:nvPr/>
        </p:nvCxnSpPr>
        <p:spPr>
          <a:xfrm flipH="1">
            <a:off x="3301122" y="4561060"/>
            <a:ext cx="790129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A8ECAF92-CB32-E53F-05A7-E58235416D9E}"/>
              </a:ext>
            </a:extLst>
          </p:cNvPr>
          <p:cNvSpPr/>
          <p:nvPr/>
        </p:nvSpPr>
        <p:spPr>
          <a:xfrm>
            <a:off x="9378252" y="5153041"/>
            <a:ext cx="1024128"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convergence check</a:t>
            </a:r>
          </a:p>
        </p:txBody>
      </p:sp>
      <p:sp>
        <p:nvSpPr>
          <p:cNvPr id="67" name="Rectangle 66">
            <a:extLst>
              <a:ext uri="{FF2B5EF4-FFF2-40B4-BE49-F238E27FC236}">
                <a16:creationId xmlns:a16="http://schemas.microsoft.com/office/drawing/2014/main" id="{B9EF09DB-99CA-8D7F-2204-02E8653B8F8B}"/>
              </a:ext>
            </a:extLst>
          </p:cNvPr>
          <p:cNvSpPr/>
          <p:nvPr/>
        </p:nvSpPr>
        <p:spPr>
          <a:xfrm>
            <a:off x="2809099" y="5152079"/>
            <a:ext cx="1024128"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Init and Update</a:t>
            </a:r>
          </a:p>
        </p:txBody>
      </p:sp>
      <p:sp>
        <p:nvSpPr>
          <p:cNvPr id="68" name="Rectangle 67">
            <a:extLst>
              <a:ext uri="{FF2B5EF4-FFF2-40B4-BE49-F238E27FC236}">
                <a16:creationId xmlns:a16="http://schemas.microsoft.com/office/drawing/2014/main" id="{4B985956-2119-1F83-306F-92FACFA90A1B}"/>
              </a:ext>
            </a:extLst>
          </p:cNvPr>
          <p:cNvSpPr/>
          <p:nvPr/>
        </p:nvSpPr>
        <p:spPr>
          <a:xfrm>
            <a:off x="10709688" y="5155051"/>
            <a:ext cx="1024128" cy="272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reduce time-step</a:t>
            </a:r>
          </a:p>
        </p:txBody>
      </p:sp>
      <p:cxnSp>
        <p:nvCxnSpPr>
          <p:cNvPr id="69" name="Straight Arrow Connector 68">
            <a:extLst>
              <a:ext uri="{FF2B5EF4-FFF2-40B4-BE49-F238E27FC236}">
                <a16:creationId xmlns:a16="http://schemas.microsoft.com/office/drawing/2014/main" id="{8D590246-CA91-7388-3F34-09A122F2CD1F}"/>
              </a:ext>
            </a:extLst>
          </p:cNvPr>
          <p:cNvCxnSpPr>
            <a:cxnSpLocks/>
            <a:stCxn id="54" idx="3"/>
            <a:endCxn id="55" idx="1"/>
          </p:cNvCxnSpPr>
          <p:nvPr/>
        </p:nvCxnSpPr>
        <p:spPr>
          <a:xfrm>
            <a:off x="5159136" y="5279586"/>
            <a:ext cx="271417"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75A91EF-D9ED-19C5-9F83-1C6F434572D1}"/>
              </a:ext>
            </a:extLst>
          </p:cNvPr>
          <p:cNvCxnSpPr>
            <a:cxnSpLocks/>
            <a:stCxn id="55" idx="3"/>
            <a:endCxn id="56" idx="1"/>
          </p:cNvCxnSpPr>
          <p:nvPr/>
        </p:nvCxnSpPr>
        <p:spPr>
          <a:xfrm>
            <a:off x="6454681" y="5279586"/>
            <a:ext cx="302117" cy="96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6426FE2-1C73-8185-EE23-A3BB4F4486A3}"/>
              </a:ext>
            </a:extLst>
          </p:cNvPr>
          <p:cNvCxnSpPr>
            <a:cxnSpLocks/>
          </p:cNvCxnSpPr>
          <p:nvPr/>
        </p:nvCxnSpPr>
        <p:spPr>
          <a:xfrm>
            <a:off x="7783521" y="5288437"/>
            <a:ext cx="302117" cy="96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5C7BAA5-8671-8114-7229-9A37DD5ADAA0}"/>
              </a:ext>
            </a:extLst>
          </p:cNvPr>
          <p:cNvCxnSpPr>
            <a:cxnSpLocks/>
            <a:stCxn id="57" idx="3"/>
            <a:endCxn id="66" idx="1"/>
          </p:cNvCxnSpPr>
          <p:nvPr/>
        </p:nvCxnSpPr>
        <p:spPr>
          <a:xfrm>
            <a:off x="9106835" y="5285458"/>
            <a:ext cx="271417" cy="39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16C567E-0BC2-F8BB-74D5-511FAD1CF11D}"/>
              </a:ext>
            </a:extLst>
          </p:cNvPr>
          <p:cNvCxnSpPr>
            <a:cxnSpLocks/>
            <a:stCxn id="66" idx="3"/>
            <a:endCxn id="68" idx="1"/>
          </p:cNvCxnSpPr>
          <p:nvPr/>
        </p:nvCxnSpPr>
        <p:spPr>
          <a:xfrm>
            <a:off x="10402380" y="5289399"/>
            <a:ext cx="307308" cy="201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5687A21-A128-9454-95AA-CA162AA78028}"/>
              </a:ext>
            </a:extLst>
          </p:cNvPr>
          <p:cNvCxnSpPr>
            <a:cxnSpLocks/>
            <a:endCxn id="66" idx="2"/>
          </p:cNvCxnSpPr>
          <p:nvPr/>
        </p:nvCxnSpPr>
        <p:spPr>
          <a:xfrm flipH="1" flipV="1">
            <a:off x="9890316" y="5425757"/>
            <a:ext cx="8280" cy="1084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A768813-5753-0AD2-292A-7936C8CFD752}"/>
              </a:ext>
            </a:extLst>
          </p:cNvPr>
          <p:cNvCxnSpPr>
            <a:cxnSpLocks/>
            <a:endCxn id="76" idx="1"/>
          </p:cNvCxnSpPr>
          <p:nvPr/>
        </p:nvCxnSpPr>
        <p:spPr>
          <a:xfrm>
            <a:off x="9898596" y="6509925"/>
            <a:ext cx="864272" cy="3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140F915-3092-412D-E212-16C8CAC6B245}"/>
              </a:ext>
            </a:extLst>
          </p:cNvPr>
          <p:cNvSpPr/>
          <p:nvPr/>
        </p:nvSpPr>
        <p:spPr>
          <a:xfrm>
            <a:off x="10762868" y="6377508"/>
            <a:ext cx="1024128" cy="27271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finish</a:t>
            </a:r>
          </a:p>
        </p:txBody>
      </p:sp>
      <p:sp>
        <p:nvSpPr>
          <p:cNvPr id="77" name="Rectangle 76">
            <a:extLst>
              <a:ext uri="{FF2B5EF4-FFF2-40B4-BE49-F238E27FC236}">
                <a16:creationId xmlns:a16="http://schemas.microsoft.com/office/drawing/2014/main" id="{CD199F58-7A4B-1EE3-E75D-D4A26AC385ED}"/>
              </a:ext>
            </a:extLst>
          </p:cNvPr>
          <p:cNvSpPr/>
          <p:nvPr/>
        </p:nvSpPr>
        <p:spPr>
          <a:xfrm>
            <a:off x="1512859" y="5162936"/>
            <a:ext cx="1026698" cy="27271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intermediate</a:t>
            </a:r>
          </a:p>
        </p:txBody>
      </p:sp>
      <p:cxnSp>
        <p:nvCxnSpPr>
          <p:cNvPr id="78" name="Straight Arrow Connector 77">
            <a:extLst>
              <a:ext uri="{FF2B5EF4-FFF2-40B4-BE49-F238E27FC236}">
                <a16:creationId xmlns:a16="http://schemas.microsoft.com/office/drawing/2014/main" id="{2A22A738-37BC-AB98-0635-904B91C9156C}"/>
              </a:ext>
            </a:extLst>
          </p:cNvPr>
          <p:cNvCxnSpPr>
            <a:cxnSpLocks/>
            <a:stCxn id="77" idx="3"/>
          </p:cNvCxnSpPr>
          <p:nvPr/>
        </p:nvCxnSpPr>
        <p:spPr>
          <a:xfrm flipV="1">
            <a:off x="2539557" y="5296244"/>
            <a:ext cx="269542" cy="3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C6827DA-D49E-FD2C-6D82-BCB30F924604}"/>
              </a:ext>
            </a:extLst>
          </p:cNvPr>
          <p:cNvSpPr txBox="1"/>
          <p:nvPr/>
        </p:nvSpPr>
        <p:spPr>
          <a:xfrm>
            <a:off x="394003" y="223801"/>
            <a:ext cx="2571410" cy="369332"/>
          </a:xfrm>
          <a:prstGeom prst="rect">
            <a:avLst/>
          </a:prstGeom>
          <a:noFill/>
        </p:spPr>
        <p:txBody>
          <a:bodyPr wrap="none" rtlCol="0">
            <a:spAutoFit/>
          </a:bodyPr>
          <a:lstStyle/>
          <a:p>
            <a:r>
              <a:rPr lang="en-US" dirty="0"/>
              <a:t>First ported GEAR version</a:t>
            </a:r>
          </a:p>
        </p:txBody>
      </p:sp>
      <p:sp>
        <p:nvSpPr>
          <p:cNvPr id="83" name="TextBox 82">
            <a:extLst>
              <a:ext uri="{FF2B5EF4-FFF2-40B4-BE49-F238E27FC236}">
                <a16:creationId xmlns:a16="http://schemas.microsoft.com/office/drawing/2014/main" id="{1A38AF8F-58D3-D9E7-F15F-D3F88969D42A}"/>
              </a:ext>
            </a:extLst>
          </p:cNvPr>
          <p:cNvSpPr txBox="1"/>
          <p:nvPr/>
        </p:nvSpPr>
        <p:spPr>
          <a:xfrm>
            <a:off x="394003" y="4095473"/>
            <a:ext cx="2854949" cy="369332"/>
          </a:xfrm>
          <a:prstGeom prst="rect">
            <a:avLst/>
          </a:prstGeom>
          <a:noFill/>
        </p:spPr>
        <p:txBody>
          <a:bodyPr wrap="none" rtlCol="0">
            <a:spAutoFit/>
          </a:bodyPr>
          <a:lstStyle/>
          <a:p>
            <a:r>
              <a:rPr lang="en-US" dirty="0"/>
              <a:t>Second ported GEAR version</a:t>
            </a:r>
          </a:p>
        </p:txBody>
      </p:sp>
    </p:spTree>
    <p:extLst>
      <p:ext uri="{BB962C8B-B14F-4D97-AF65-F5344CB8AC3E}">
        <p14:creationId xmlns:p14="http://schemas.microsoft.com/office/powerpoint/2010/main" val="77536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A717-80D4-9D7B-903B-FE0A7B544C1E}"/>
              </a:ext>
            </a:extLst>
          </p:cNvPr>
          <p:cNvSpPr>
            <a:spLocks noGrp="1"/>
          </p:cNvSpPr>
          <p:nvPr>
            <p:ph type="title"/>
          </p:nvPr>
        </p:nvSpPr>
        <p:spPr/>
        <p:txBody>
          <a:bodyPr/>
          <a:lstStyle/>
          <a:p>
            <a:r>
              <a:rPr lang="en-US" dirty="0"/>
              <a:t>Simple Computer Architecture</a:t>
            </a:r>
          </a:p>
        </p:txBody>
      </p:sp>
      <p:pic>
        <p:nvPicPr>
          <p:cNvPr id="5" name="Picture 4">
            <a:extLst>
              <a:ext uri="{FF2B5EF4-FFF2-40B4-BE49-F238E27FC236}">
                <a16:creationId xmlns:a16="http://schemas.microsoft.com/office/drawing/2014/main" id="{C0C9C8DB-023A-801C-C077-6FDBE4C436EB}"/>
              </a:ext>
            </a:extLst>
          </p:cNvPr>
          <p:cNvPicPr>
            <a:picLocks noChangeAspect="1"/>
          </p:cNvPicPr>
          <p:nvPr/>
        </p:nvPicPr>
        <p:blipFill>
          <a:blip r:embed="rId2"/>
          <a:stretch>
            <a:fillRect/>
          </a:stretch>
        </p:blipFill>
        <p:spPr>
          <a:xfrm>
            <a:off x="4028464" y="1634808"/>
            <a:ext cx="7680081" cy="4683351"/>
          </a:xfrm>
          <a:prstGeom prst="rect">
            <a:avLst/>
          </a:prstGeom>
        </p:spPr>
      </p:pic>
      <p:sp>
        <p:nvSpPr>
          <p:cNvPr id="6" name="TextBox 5">
            <a:extLst>
              <a:ext uri="{FF2B5EF4-FFF2-40B4-BE49-F238E27FC236}">
                <a16:creationId xmlns:a16="http://schemas.microsoft.com/office/drawing/2014/main" id="{98748020-B031-C00E-1A5F-B9C4C4F9EB96}"/>
              </a:ext>
            </a:extLst>
          </p:cNvPr>
          <p:cNvSpPr txBox="1"/>
          <p:nvPr/>
        </p:nvSpPr>
        <p:spPr>
          <a:xfrm>
            <a:off x="4309820" y="2862362"/>
            <a:ext cx="1561197" cy="307777"/>
          </a:xfrm>
          <a:prstGeom prst="rect">
            <a:avLst/>
          </a:prstGeom>
          <a:noFill/>
        </p:spPr>
        <p:txBody>
          <a:bodyPr wrap="none" rtlCol="0">
            <a:spAutoFit/>
          </a:bodyPr>
          <a:lstStyle/>
          <a:p>
            <a:r>
              <a:rPr lang="en-US" sz="1400" dirty="0"/>
              <a:t>(Keyboard, mouse)</a:t>
            </a:r>
          </a:p>
        </p:txBody>
      </p:sp>
      <p:sp>
        <p:nvSpPr>
          <p:cNvPr id="7" name="TextBox 6">
            <a:extLst>
              <a:ext uri="{FF2B5EF4-FFF2-40B4-BE49-F238E27FC236}">
                <a16:creationId xmlns:a16="http://schemas.microsoft.com/office/drawing/2014/main" id="{3C5494F0-8967-D160-776D-3B1342FE6986}"/>
              </a:ext>
            </a:extLst>
          </p:cNvPr>
          <p:cNvSpPr txBox="1"/>
          <p:nvPr/>
        </p:nvSpPr>
        <p:spPr>
          <a:xfrm>
            <a:off x="4309820" y="5239217"/>
            <a:ext cx="1467133" cy="307777"/>
          </a:xfrm>
          <a:prstGeom prst="rect">
            <a:avLst/>
          </a:prstGeom>
          <a:noFill/>
        </p:spPr>
        <p:txBody>
          <a:bodyPr wrap="none" rtlCol="0">
            <a:spAutoFit/>
          </a:bodyPr>
          <a:lstStyle/>
          <a:p>
            <a:r>
              <a:rPr lang="en-US" sz="1400" dirty="0"/>
              <a:t>(Monitor, printer)</a:t>
            </a:r>
          </a:p>
        </p:txBody>
      </p:sp>
      <p:sp>
        <p:nvSpPr>
          <p:cNvPr id="8" name="TextBox 7">
            <a:extLst>
              <a:ext uri="{FF2B5EF4-FFF2-40B4-BE49-F238E27FC236}">
                <a16:creationId xmlns:a16="http://schemas.microsoft.com/office/drawing/2014/main" id="{24225692-D005-559C-BF88-854E9BC01C4A}"/>
              </a:ext>
            </a:extLst>
          </p:cNvPr>
          <p:cNvSpPr txBox="1"/>
          <p:nvPr/>
        </p:nvSpPr>
        <p:spPr>
          <a:xfrm rot="16200000">
            <a:off x="7155773" y="4563921"/>
            <a:ext cx="945172" cy="261610"/>
          </a:xfrm>
          <a:prstGeom prst="rect">
            <a:avLst/>
          </a:prstGeom>
          <a:noFill/>
        </p:spPr>
        <p:txBody>
          <a:bodyPr wrap="square" rtlCol="0">
            <a:spAutoFit/>
          </a:bodyPr>
          <a:lstStyle/>
          <a:p>
            <a:r>
              <a:rPr lang="en-US" sz="1100" dirty="0">
                <a:solidFill>
                  <a:srgbClr val="FF0000"/>
                </a:solidFill>
              </a:rPr>
              <a:t>100 MB/s</a:t>
            </a:r>
          </a:p>
        </p:txBody>
      </p:sp>
      <p:sp>
        <p:nvSpPr>
          <p:cNvPr id="9" name="TextBox 8">
            <a:extLst>
              <a:ext uri="{FF2B5EF4-FFF2-40B4-BE49-F238E27FC236}">
                <a16:creationId xmlns:a16="http://schemas.microsoft.com/office/drawing/2014/main" id="{E7E00F60-14B5-BBAE-1923-EA98776CDD74}"/>
              </a:ext>
            </a:extLst>
          </p:cNvPr>
          <p:cNvSpPr txBox="1"/>
          <p:nvPr/>
        </p:nvSpPr>
        <p:spPr>
          <a:xfrm rot="16200000">
            <a:off x="7668680" y="4409758"/>
            <a:ext cx="1107902" cy="261610"/>
          </a:xfrm>
          <a:prstGeom prst="rect">
            <a:avLst/>
          </a:prstGeom>
          <a:noFill/>
        </p:spPr>
        <p:txBody>
          <a:bodyPr wrap="square" rtlCol="0">
            <a:spAutoFit/>
          </a:bodyPr>
          <a:lstStyle/>
          <a:p>
            <a:r>
              <a:rPr lang="en-US" sz="1100" dirty="0">
                <a:solidFill>
                  <a:srgbClr val="FF0000"/>
                </a:solidFill>
              </a:rPr>
              <a:t>20,000 MB/s</a:t>
            </a:r>
          </a:p>
        </p:txBody>
      </p:sp>
      <p:sp>
        <p:nvSpPr>
          <p:cNvPr id="10" name="TextBox 9">
            <a:extLst>
              <a:ext uri="{FF2B5EF4-FFF2-40B4-BE49-F238E27FC236}">
                <a16:creationId xmlns:a16="http://schemas.microsoft.com/office/drawing/2014/main" id="{1B59910B-2ECE-BE82-5964-B086216A4D52}"/>
              </a:ext>
            </a:extLst>
          </p:cNvPr>
          <p:cNvSpPr txBox="1"/>
          <p:nvPr/>
        </p:nvSpPr>
        <p:spPr>
          <a:xfrm rot="16200000">
            <a:off x="10560322" y="4409757"/>
            <a:ext cx="1107902" cy="261610"/>
          </a:xfrm>
          <a:prstGeom prst="rect">
            <a:avLst/>
          </a:prstGeom>
          <a:noFill/>
        </p:spPr>
        <p:txBody>
          <a:bodyPr wrap="square" rtlCol="0">
            <a:spAutoFit/>
          </a:bodyPr>
          <a:lstStyle/>
          <a:p>
            <a:r>
              <a:rPr lang="en-US" sz="1100" dirty="0">
                <a:solidFill>
                  <a:srgbClr val="FF0000"/>
                </a:solidFill>
              </a:rPr>
              <a:t>20,000 MB/s</a:t>
            </a:r>
          </a:p>
        </p:txBody>
      </p:sp>
      <p:sp>
        <p:nvSpPr>
          <p:cNvPr id="11" name="Content Placeholder 2">
            <a:extLst>
              <a:ext uri="{FF2B5EF4-FFF2-40B4-BE49-F238E27FC236}">
                <a16:creationId xmlns:a16="http://schemas.microsoft.com/office/drawing/2014/main" id="{0F2A2897-7EF3-4308-2B89-ABB45C501910}"/>
              </a:ext>
            </a:extLst>
          </p:cNvPr>
          <p:cNvSpPr>
            <a:spLocks noGrp="1"/>
          </p:cNvSpPr>
          <p:nvPr>
            <p:ph idx="1"/>
          </p:nvPr>
        </p:nvSpPr>
        <p:spPr>
          <a:xfrm>
            <a:off x="671870" y="1924612"/>
            <a:ext cx="3190264" cy="4595053"/>
          </a:xfrm>
        </p:spPr>
        <p:txBody>
          <a:bodyPr>
            <a:normAutofit/>
          </a:bodyPr>
          <a:lstStyle/>
          <a:p>
            <a:r>
              <a:rPr lang="en-US" sz="1800" dirty="0"/>
              <a:t>Program and data are loaded from storage and stored in system memory</a:t>
            </a:r>
          </a:p>
          <a:p>
            <a:r>
              <a:rPr lang="en-US" sz="1800" dirty="0"/>
              <a:t>Outputs are temporarily stored in memory and written to a hard drive for long term storage</a:t>
            </a:r>
          </a:p>
          <a:p>
            <a:r>
              <a:rPr lang="en-US" sz="1800" dirty="0"/>
              <a:t>All processes are executed by the CPU</a:t>
            </a:r>
          </a:p>
          <a:p>
            <a:pPr lvl="1"/>
            <a:r>
              <a:rPr lang="en-US" sz="1600" dirty="0"/>
              <a:t>Modern CPUs have 2-16 cores per CPU</a:t>
            </a:r>
          </a:p>
          <a:p>
            <a:r>
              <a:rPr lang="en-US" sz="1800" dirty="0"/>
              <a:t>Most of today’s programs are written for the CPU</a:t>
            </a:r>
          </a:p>
        </p:txBody>
      </p:sp>
      <p:sp>
        <p:nvSpPr>
          <p:cNvPr id="3" name="TextBox 2">
            <a:extLst>
              <a:ext uri="{FF2B5EF4-FFF2-40B4-BE49-F238E27FC236}">
                <a16:creationId xmlns:a16="http://schemas.microsoft.com/office/drawing/2014/main" id="{297887B4-9371-29A7-06AE-C9F915AAC613}"/>
              </a:ext>
            </a:extLst>
          </p:cNvPr>
          <p:cNvSpPr txBox="1"/>
          <p:nvPr/>
        </p:nvSpPr>
        <p:spPr>
          <a:xfrm>
            <a:off x="6379410" y="6308209"/>
            <a:ext cx="3640227" cy="369332"/>
          </a:xfrm>
          <a:prstGeom prst="rect">
            <a:avLst/>
          </a:prstGeom>
          <a:noFill/>
        </p:spPr>
        <p:txBody>
          <a:bodyPr wrap="none" rtlCol="0">
            <a:spAutoFit/>
          </a:bodyPr>
          <a:lstStyle/>
          <a:p>
            <a:r>
              <a:rPr lang="en-US" i="1" dirty="0"/>
              <a:t>Figure: Simple computer architecture</a:t>
            </a:r>
          </a:p>
        </p:txBody>
      </p:sp>
      <p:sp>
        <p:nvSpPr>
          <p:cNvPr id="4" name="Slide Number Placeholder 3">
            <a:extLst>
              <a:ext uri="{FF2B5EF4-FFF2-40B4-BE49-F238E27FC236}">
                <a16:creationId xmlns:a16="http://schemas.microsoft.com/office/drawing/2014/main" id="{9A00ADB5-B723-4403-E386-1154BEF04E38}"/>
              </a:ext>
            </a:extLst>
          </p:cNvPr>
          <p:cNvSpPr>
            <a:spLocks noGrp="1"/>
          </p:cNvSpPr>
          <p:nvPr>
            <p:ph type="sldNum" sz="quarter" idx="12"/>
          </p:nvPr>
        </p:nvSpPr>
        <p:spPr/>
        <p:txBody>
          <a:bodyPr/>
          <a:lstStyle/>
          <a:p>
            <a:fld id="{DC938926-15FD-43CD-AB7C-437CBBFFF03A}" type="slidenum">
              <a:rPr lang="en-US" smtClean="0"/>
              <a:t>22</a:t>
            </a:fld>
            <a:endParaRPr lang="en-US"/>
          </a:p>
        </p:txBody>
      </p:sp>
      <p:pic>
        <p:nvPicPr>
          <p:cNvPr id="16" name="Picture 2">
            <a:extLst>
              <a:ext uri="{FF2B5EF4-FFF2-40B4-BE49-F238E27FC236}">
                <a16:creationId xmlns:a16="http://schemas.microsoft.com/office/drawing/2014/main" id="{C081298D-7A25-5269-A56D-22517B023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920" y="3875"/>
            <a:ext cx="64008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879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595E-414B-D159-F574-77424DB15744}"/>
              </a:ext>
            </a:extLst>
          </p:cNvPr>
          <p:cNvSpPr>
            <a:spLocks noGrp="1"/>
          </p:cNvSpPr>
          <p:nvPr>
            <p:ph type="title"/>
          </p:nvPr>
        </p:nvSpPr>
        <p:spPr/>
        <p:txBody>
          <a:bodyPr/>
          <a:lstStyle/>
          <a:p>
            <a:r>
              <a:rPr lang="en-US" dirty="0"/>
              <a:t>Simple Computer Architecture with a GPU</a:t>
            </a:r>
          </a:p>
        </p:txBody>
      </p:sp>
      <p:pic>
        <p:nvPicPr>
          <p:cNvPr id="4" name="Picture 3">
            <a:extLst>
              <a:ext uri="{FF2B5EF4-FFF2-40B4-BE49-F238E27FC236}">
                <a16:creationId xmlns:a16="http://schemas.microsoft.com/office/drawing/2014/main" id="{A98F38D6-F869-9837-FBF8-354D40D2388E}"/>
              </a:ext>
            </a:extLst>
          </p:cNvPr>
          <p:cNvPicPr>
            <a:picLocks noChangeAspect="1"/>
          </p:cNvPicPr>
          <p:nvPr/>
        </p:nvPicPr>
        <p:blipFill>
          <a:blip r:embed="rId2"/>
          <a:stretch>
            <a:fillRect/>
          </a:stretch>
        </p:blipFill>
        <p:spPr>
          <a:xfrm>
            <a:off x="1026047" y="1599108"/>
            <a:ext cx="2910477" cy="1774823"/>
          </a:xfrm>
          <a:prstGeom prst="rect">
            <a:avLst/>
          </a:prstGeom>
        </p:spPr>
      </p:pic>
      <p:sp>
        <p:nvSpPr>
          <p:cNvPr id="5" name="Rectangle 4">
            <a:extLst>
              <a:ext uri="{FF2B5EF4-FFF2-40B4-BE49-F238E27FC236}">
                <a16:creationId xmlns:a16="http://schemas.microsoft.com/office/drawing/2014/main" id="{F8A7D5C7-D4BE-F98B-6ACB-4B48F83DE6C3}"/>
              </a:ext>
            </a:extLst>
          </p:cNvPr>
          <p:cNvSpPr/>
          <p:nvPr/>
        </p:nvSpPr>
        <p:spPr>
          <a:xfrm>
            <a:off x="4425463" y="1486490"/>
            <a:ext cx="619760" cy="15787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GPUs</a:t>
            </a:r>
          </a:p>
        </p:txBody>
      </p:sp>
      <p:sp>
        <p:nvSpPr>
          <p:cNvPr id="6" name="Arrow: Left-Right 5">
            <a:extLst>
              <a:ext uri="{FF2B5EF4-FFF2-40B4-BE49-F238E27FC236}">
                <a16:creationId xmlns:a16="http://schemas.microsoft.com/office/drawing/2014/main" id="{0846B519-CF17-1F60-C653-13E5261F4BF7}"/>
              </a:ext>
            </a:extLst>
          </p:cNvPr>
          <p:cNvSpPr/>
          <p:nvPr/>
        </p:nvSpPr>
        <p:spPr>
          <a:xfrm>
            <a:off x="3936524" y="2215438"/>
            <a:ext cx="416559" cy="116704"/>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electronics&#10;&#10;Description automatically generated">
            <a:extLst>
              <a:ext uri="{FF2B5EF4-FFF2-40B4-BE49-F238E27FC236}">
                <a16:creationId xmlns:a16="http://schemas.microsoft.com/office/drawing/2014/main" id="{67FCD47C-F3B5-9C47-8182-A058516B1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533" y="3866140"/>
            <a:ext cx="3631810" cy="2283963"/>
          </a:xfrm>
          <a:prstGeom prst="rect">
            <a:avLst/>
          </a:prstGeom>
        </p:spPr>
      </p:pic>
      <p:sp>
        <p:nvSpPr>
          <p:cNvPr id="11" name="TextBox 10">
            <a:extLst>
              <a:ext uri="{FF2B5EF4-FFF2-40B4-BE49-F238E27FC236}">
                <a16:creationId xmlns:a16="http://schemas.microsoft.com/office/drawing/2014/main" id="{426B9F94-5E6D-45BD-622A-06778CA33C05}"/>
              </a:ext>
            </a:extLst>
          </p:cNvPr>
          <p:cNvSpPr txBox="1"/>
          <p:nvPr/>
        </p:nvSpPr>
        <p:spPr>
          <a:xfrm>
            <a:off x="1877730" y="6208563"/>
            <a:ext cx="1346651" cy="276999"/>
          </a:xfrm>
          <a:prstGeom prst="rect">
            <a:avLst/>
          </a:prstGeom>
          <a:noFill/>
        </p:spPr>
        <p:txBody>
          <a:bodyPr wrap="none" rtlCol="0">
            <a:spAutoFit/>
          </a:bodyPr>
          <a:lstStyle/>
          <a:p>
            <a:r>
              <a:rPr lang="en-US" sz="1200" i="1" dirty="0"/>
              <a:t>Figure: GPU server</a:t>
            </a:r>
          </a:p>
        </p:txBody>
      </p:sp>
      <p:sp>
        <p:nvSpPr>
          <p:cNvPr id="12" name="Slide Number Placeholder 11">
            <a:extLst>
              <a:ext uri="{FF2B5EF4-FFF2-40B4-BE49-F238E27FC236}">
                <a16:creationId xmlns:a16="http://schemas.microsoft.com/office/drawing/2014/main" id="{D3DB78DD-CA34-3853-97D7-F125B9B24B53}"/>
              </a:ext>
            </a:extLst>
          </p:cNvPr>
          <p:cNvSpPr>
            <a:spLocks noGrp="1"/>
          </p:cNvSpPr>
          <p:nvPr>
            <p:ph type="sldNum" sz="quarter" idx="12"/>
          </p:nvPr>
        </p:nvSpPr>
        <p:spPr/>
        <p:txBody>
          <a:bodyPr/>
          <a:lstStyle/>
          <a:p>
            <a:fld id="{DC938926-15FD-43CD-AB7C-437CBBFFF03A}" type="slidenum">
              <a:rPr lang="en-US" smtClean="0"/>
              <a:t>23</a:t>
            </a:fld>
            <a:endParaRPr lang="en-US"/>
          </a:p>
        </p:txBody>
      </p:sp>
      <p:sp>
        <p:nvSpPr>
          <p:cNvPr id="13" name="TextBox 12">
            <a:extLst>
              <a:ext uri="{FF2B5EF4-FFF2-40B4-BE49-F238E27FC236}">
                <a16:creationId xmlns:a16="http://schemas.microsoft.com/office/drawing/2014/main" id="{B89C6DD5-A870-B11B-4FBA-52606A945D07}"/>
              </a:ext>
            </a:extLst>
          </p:cNvPr>
          <p:cNvSpPr txBox="1"/>
          <p:nvPr/>
        </p:nvSpPr>
        <p:spPr>
          <a:xfrm>
            <a:off x="1619307" y="3413081"/>
            <a:ext cx="2002408" cy="276999"/>
          </a:xfrm>
          <a:prstGeom prst="rect">
            <a:avLst/>
          </a:prstGeom>
          <a:noFill/>
        </p:spPr>
        <p:txBody>
          <a:bodyPr wrap="none" rtlCol="0">
            <a:spAutoFit/>
          </a:bodyPr>
          <a:lstStyle/>
          <a:p>
            <a:r>
              <a:rPr lang="en-US" sz="1200" i="1" dirty="0"/>
              <a:t>Figure: Computer with a GPU</a:t>
            </a:r>
          </a:p>
        </p:txBody>
      </p:sp>
      <p:pic>
        <p:nvPicPr>
          <p:cNvPr id="3" name="Picture 2">
            <a:extLst>
              <a:ext uri="{FF2B5EF4-FFF2-40B4-BE49-F238E27FC236}">
                <a16:creationId xmlns:a16="http://schemas.microsoft.com/office/drawing/2014/main" id="{2DBEC2A5-957B-D319-BD24-B1C9E1B31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920" y="387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70F8875-35E4-F097-B3F0-DCCCC883D495}"/>
              </a:ext>
            </a:extLst>
          </p:cNvPr>
          <p:cNvPicPr>
            <a:picLocks noChangeAspect="1"/>
          </p:cNvPicPr>
          <p:nvPr/>
        </p:nvPicPr>
        <p:blipFill>
          <a:blip r:embed="rId5"/>
          <a:stretch>
            <a:fillRect/>
          </a:stretch>
        </p:blipFill>
        <p:spPr>
          <a:xfrm>
            <a:off x="6155339" y="2403135"/>
            <a:ext cx="4793260" cy="2864860"/>
          </a:xfrm>
          <a:prstGeom prst="rect">
            <a:avLst/>
          </a:prstGeom>
        </p:spPr>
      </p:pic>
      <p:sp>
        <p:nvSpPr>
          <p:cNvPr id="8" name="TextBox 7">
            <a:extLst>
              <a:ext uri="{FF2B5EF4-FFF2-40B4-BE49-F238E27FC236}">
                <a16:creationId xmlns:a16="http://schemas.microsoft.com/office/drawing/2014/main" id="{23DB43BE-9A33-9C4C-3253-21A5C301B4A4}"/>
              </a:ext>
            </a:extLst>
          </p:cNvPr>
          <p:cNvSpPr txBox="1"/>
          <p:nvPr/>
        </p:nvSpPr>
        <p:spPr>
          <a:xfrm>
            <a:off x="6694600" y="5226183"/>
            <a:ext cx="3894346" cy="276999"/>
          </a:xfrm>
          <a:prstGeom prst="rect">
            <a:avLst/>
          </a:prstGeom>
          <a:noFill/>
        </p:spPr>
        <p:txBody>
          <a:bodyPr wrap="square" rtlCol="0">
            <a:spAutoFit/>
          </a:bodyPr>
          <a:lstStyle/>
          <a:p>
            <a:r>
              <a:rPr lang="en-US" sz="1200" dirty="0"/>
              <a:t>Figure: Memory space on host and device (</a:t>
            </a:r>
            <a:r>
              <a:rPr lang="en-US" sz="1200" dirty="0" err="1"/>
              <a:t>Seo</a:t>
            </a:r>
            <a:r>
              <a:rPr lang="en-US" sz="1200" dirty="0"/>
              <a:t> at al., 2011)</a:t>
            </a:r>
          </a:p>
        </p:txBody>
      </p:sp>
      <p:sp>
        <p:nvSpPr>
          <p:cNvPr id="14" name="TextBox 13">
            <a:extLst>
              <a:ext uri="{FF2B5EF4-FFF2-40B4-BE49-F238E27FC236}">
                <a16:creationId xmlns:a16="http://schemas.microsoft.com/office/drawing/2014/main" id="{8ED101CD-6241-F47B-E7C5-346F9F3B4619}"/>
              </a:ext>
            </a:extLst>
          </p:cNvPr>
          <p:cNvSpPr txBox="1"/>
          <p:nvPr/>
        </p:nvSpPr>
        <p:spPr>
          <a:xfrm>
            <a:off x="6802392" y="1942359"/>
            <a:ext cx="3165231" cy="369332"/>
          </a:xfrm>
          <a:prstGeom prst="rect">
            <a:avLst/>
          </a:prstGeom>
          <a:noFill/>
        </p:spPr>
        <p:txBody>
          <a:bodyPr wrap="square">
            <a:spAutoFit/>
          </a:bodyPr>
          <a:lstStyle/>
          <a:p>
            <a:r>
              <a:rPr lang="en-US" dirty="0"/>
              <a:t>Device/Host Memory Allocation</a:t>
            </a:r>
          </a:p>
        </p:txBody>
      </p:sp>
    </p:spTree>
    <p:extLst>
      <p:ext uri="{BB962C8B-B14F-4D97-AF65-F5344CB8AC3E}">
        <p14:creationId xmlns:p14="http://schemas.microsoft.com/office/powerpoint/2010/main" val="158156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B21C-9FE1-4A38-8B8B-6E543B68254A}"/>
              </a:ext>
            </a:extLst>
          </p:cNvPr>
          <p:cNvSpPr>
            <a:spLocks noGrp="1"/>
          </p:cNvSpPr>
          <p:nvPr>
            <p:ph type="title"/>
          </p:nvPr>
        </p:nvSpPr>
        <p:spPr/>
        <p:txBody>
          <a:bodyPr/>
          <a:lstStyle/>
          <a:p>
            <a:r>
              <a:rPr lang="en-US" dirty="0"/>
              <a:t>Launching GPU Kernel</a:t>
            </a:r>
          </a:p>
        </p:txBody>
      </p:sp>
      <p:pic>
        <p:nvPicPr>
          <p:cNvPr id="4" name="Picture 3">
            <a:extLst>
              <a:ext uri="{FF2B5EF4-FFF2-40B4-BE49-F238E27FC236}">
                <a16:creationId xmlns:a16="http://schemas.microsoft.com/office/drawing/2014/main" id="{B917B151-10AB-4C99-8374-A5E669C91255}"/>
              </a:ext>
            </a:extLst>
          </p:cNvPr>
          <p:cNvPicPr>
            <a:picLocks noChangeAspect="1"/>
          </p:cNvPicPr>
          <p:nvPr/>
        </p:nvPicPr>
        <p:blipFill>
          <a:blip r:embed="rId2"/>
          <a:stretch>
            <a:fillRect/>
          </a:stretch>
        </p:blipFill>
        <p:spPr>
          <a:xfrm>
            <a:off x="5318449" y="1907536"/>
            <a:ext cx="6287831" cy="2564937"/>
          </a:xfrm>
          <a:prstGeom prst="rect">
            <a:avLst/>
          </a:prstGeom>
        </p:spPr>
      </p:pic>
      <p:pic>
        <p:nvPicPr>
          <p:cNvPr id="6" name="Picture 5" descr="Diagram&#10;&#10;Description automatically generated">
            <a:extLst>
              <a:ext uri="{FF2B5EF4-FFF2-40B4-BE49-F238E27FC236}">
                <a16:creationId xmlns:a16="http://schemas.microsoft.com/office/drawing/2014/main" id="{34DE7625-37C1-44FE-89B6-8C40CB4C5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507" y="1690689"/>
            <a:ext cx="3549326" cy="4467492"/>
          </a:xfrm>
          <a:prstGeom prst="rect">
            <a:avLst/>
          </a:prstGeom>
        </p:spPr>
      </p:pic>
      <p:sp>
        <p:nvSpPr>
          <p:cNvPr id="7" name="TextBox 6">
            <a:extLst>
              <a:ext uri="{FF2B5EF4-FFF2-40B4-BE49-F238E27FC236}">
                <a16:creationId xmlns:a16="http://schemas.microsoft.com/office/drawing/2014/main" id="{F75D8D18-F995-418F-B02B-D9DE873338E1}"/>
              </a:ext>
            </a:extLst>
          </p:cNvPr>
          <p:cNvSpPr txBox="1"/>
          <p:nvPr/>
        </p:nvSpPr>
        <p:spPr>
          <a:xfrm>
            <a:off x="3251456" y="6260702"/>
            <a:ext cx="5210908" cy="369332"/>
          </a:xfrm>
          <a:prstGeom prst="rect">
            <a:avLst/>
          </a:prstGeom>
          <a:noFill/>
        </p:spPr>
        <p:txBody>
          <a:bodyPr wrap="square" rtlCol="0">
            <a:spAutoFit/>
          </a:bodyPr>
          <a:lstStyle/>
          <a:p>
            <a:r>
              <a:rPr lang="en-US" dirty="0"/>
              <a:t>Figure: CUDA programing model (Gulati et al., 2009)</a:t>
            </a:r>
          </a:p>
        </p:txBody>
      </p:sp>
      <p:sp>
        <p:nvSpPr>
          <p:cNvPr id="3" name="Slide Number Placeholder 2">
            <a:extLst>
              <a:ext uri="{FF2B5EF4-FFF2-40B4-BE49-F238E27FC236}">
                <a16:creationId xmlns:a16="http://schemas.microsoft.com/office/drawing/2014/main" id="{AB5C0449-B0B2-7A39-4604-C53817DEF721}"/>
              </a:ext>
            </a:extLst>
          </p:cNvPr>
          <p:cNvSpPr>
            <a:spLocks noGrp="1"/>
          </p:cNvSpPr>
          <p:nvPr>
            <p:ph type="sldNum" sz="quarter" idx="12"/>
          </p:nvPr>
        </p:nvSpPr>
        <p:spPr/>
        <p:txBody>
          <a:bodyPr/>
          <a:lstStyle/>
          <a:p>
            <a:fld id="{DC938926-15FD-43CD-AB7C-437CBBFFF03A}" type="slidenum">
              <a:rPr lang="en-US" smtClean="0"/>
              <a:t>24</a:t>
            </a:fld>
            <a:endParaRPr lang="en-US"/>
          </a:p>
        </p:txBody>
      </p:sp>
      <p:pic>
        <p:nvPicPr>
          <p:cNvPr id="5" name="Picture 2">
            <a:extLst>
              <a:ext uri="{FF2B5EF4-FFF2-40B4-BE49-F238E27FC236}">
                <a16:creationId xmlns:a16="http://schemas.microsoft.com/office/drawing/2014/main" id="{458E316D-771B-AC5C-096A-8181B67CE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920" y="3875"/>
            <a:ext cx="64008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71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Hardware Optimization</a:t>
            </a:r>
            <a:endParaRPr/>
          </a:p>
        </p:txBody>
      </p:sp>
      <p:sp>
        <p:nvSpPr>
          <p:cNvPr id="209" name="Google Shape;209;p10"/>
          <p:cNvSpPr txBox="1">
            <a:spLocks noGrp="1"/>
          </p:cNvSpPr>
          <p:nvPr>
            <p:ph type="body" idx="1"/>
          </p:nvPr>
        </p:nvSpPr>
        <p:spPr>
          <a:xfrm>
            <a:off x="838200" y="1825625"/>
            <a:ext cx="331913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Current hardware</a:t>
            </a:r>
            <a:endParaRPr dirty="0"/>
          </a:p>
          <a:p>
            <a:pPr marL="685800" lvl="1" indent="-228600" algn="l" rtl="0">
              <a:lnSpc>
                <a:spcPct val="90000"/>
              </a:lnSpc>
              <a:spcBef>
                <a:spcPts val="500"/>
              </a:spcBef>
              <a:spcAft>
                <a:spcPts val="0"/>
              </a:spcAft>
              <a:buClr>
                <a:schemeClr val="dk1"/>
              </a:buClr>
              <a:buSzPts val="2400"/>
              <a:buChar char="•"/>
            </a:pPr>
            <a:r>
              <a:rPr lang="en-US" dirty="0"/>
              <a:t>DDR4 2666MHz</a:t>
            </a:r>
            <a:endParaRPr dirty="0"/>
          </a:p>
          <a:p>
            <a:pPr marL="685800" lvl="1" indent="-228600" algn="l" rtl="0">
              <a:lnSpc>
                <a:spcPct val="90000"/>
              </a:lnSpc>
              <a:spcBef>
                <a:spcPts val="500"/>
              </a:spcBef>
              <a:spcAft>
                <a:spcPts val="0"/>
              </a:spcAft>
              <a:buClr>
                <a:schemeClr val="dk1"/>
              </a:buClr>
              <a:buSzPts val="2400"/>
              <a:buChar char="•"/>
            </a:pPr>
            <a:r>
              <a:rPr lang="en-US" dirty="0"/>
              <a:t>PCIe 3.0</a:t>
            </a:r>
            <a:endParaRPr dirty="0"/>
          </a:p>
          <a:p>
            <a:pPr marL="685800" lvl="1" indent="-228600" algn="l" rtl="0">
              <a:lnSpc>
                <a:spcPct val="90000"/>
              </a:lnSpc>
              <a:spcBef>
                <a:spcPts val="500"/>
              </a:spcBef>
              <a:spcAft>
                <a:spcPts val="0"/>
              </a:spcAft>
              <a:buClr>
                <a:schemeClr val="dk1"/>
              </a:buClr>
              <a:buSzPts val="2400"/>
              <a:buChar char="•"/>
            </a:pPr>
            <a:r>
              <a:rPr lang="en-US" dirty="0"/>
              <a:t>CPU with 9 MB cache</a:t>
            </a:r>
            <a:endParaRPr dirty="0"/>
          </a:p>
          <a:p>
            <a:pPr marL="685800" lvl="1" indent="-228600" algn="l" rtl="0">
              <a:lnSpc>
                <a:spcPct val="90000"/>
              </a:lnSpc>
              <a:spcBef>
                <a:spcPts val="500"/>
              </a:spcBef>
              <a:spcAft>
                <a:spcPts val="0"/>
              </a:spcAft>
              <a:buClr>
                <a:schemeClr val="dk1"/>
              </a:buClr>
              <a:buSzPts val="2400"/>
              <a:buChar char="•"/>
            </a:pPr>
            <a:r>
              <a:rPr lang="en-US" dirty="0"/>
              <a:t>Double channel memory</a:t>
            </a:r>
            <a:endParaRPr dirty="0"/>
          </a:p>
        </p:txBody>
      </p:sp>
      <p:pic>
        <p:nvPicPr>
          <p:cNvPr id="210" name="Google Shape;210;p10" descr="Diagram&#10;&#10;Description automatically generated"/>
          <p:cNvPicPr preferRelativeResize="0"/>
          <p:nvPr/>
        </p:nvPicPr>
        <p:blipFill rotWithShape="1">
          <a:blip r:embed="rId3">
            <a:alphaModFix/>
          </a:blip>
          <a:srcRect/>
          <a:stretch/>
        </p:blipFill>
        <p:spPr>
          <a:xfrm>
            <a:off x="4875581" y="1657720"/>
            <a:ext cx="6715125" cy="3790950"/>
          </a:xfrm>
          <a:prstGeom prst="rect">
            <a:avLst/>
          </a:prstGeom>
          <a:noFill/>
          <a:ln>
            <a:noFill/>
          </a:ln>
        </p:spPr>
      </p:pic>
      <p:sp>
        <p:nvSpPr>
          <p:cNvPr id="211" name="Google Shape;211;p10"/>
          <p:cNvSpPr txBox="1"/>
          <p:nvPr/>
        </p:nvSpPr>
        <p:spPr>
          <a:xfrm>
            <a:off x="5965425" y="4744993"/>
            <a:ext cx="95571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rgbClr val="FF0000"/>
                </a:solidFill>
                <a:latin typeface="Calibri"/>
                <a:ea typeface="Calibri"/>
                <a:cs typeface="Calibri"/>
                <a:sym typeface="Calibri"/>
              </a:rPr>
              <a:t>DDR4 21GB/s </a:t>
            </a:r>
            <a:endParaRPr/>
          </a:p>
        </p:txBody>
      </p:sp>
      <p:sp>
        <p:nvSpPr>
          <p:cNvPr id="212" name="Google Shape;212;p10"/>
          <p:cNvSpPr txBox="1"/>
          <p:nvPr/>
        </p:nvSpPr>
        <p:spPr>
          <a:xfrm>
            <a:off x="4764262" y="3804088"/>
            <a:ext cx="1795563"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FF0000"/>
                </a:solidFill>
                <a:latin typeface="Calibri"/>
                <a:ea typeface="Calibri"/>
                <a:cs typeface="Calibri"/>
                <a:sym typeface="Calibri"/>
              </a:rPr>
              <a:t>Limited by DDR4 Transfer Speed</a:t>
            </a:r>
            <a:endParaRPr/>
          </a:p>
        </p:txBody>
      </p:sp>
      <p:sp>
        <p:nvSpPr>
          <p:cNvPr id="213" name="Google Shape;213;p10"/>
          <p:cNvSpPr txBox="1"/>
          <p:nvPr/>
        </p:nvSpPr>
        <p:spPr>
          <a:xfrm>
            <a:off x="8139592" y="4082382"/>
            <a:ext cx="82152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F0000"/>
                </a:solidFill>
                <a:latin typeface="Calibri"/>
                <a:ea typeface="Calibri"/>
                <a:cs typeface="Calibri"/>
                <a:sym typeface="Calibri"/>
              </a:rPr>
              <a:t>Limited by PCIe 3.0 bandwidth</a:t>
            </a:r>
            <a:endParaRPr/>
          </a:p>
        </p:txBody>
      </p:sp>
      <p:sp>
        <p:nvSpPr>
          <p:cNvPr id="214" name="Google Shape;214;p10"/>
          <p:cNvSpPr txBox="1"/>
          <p:nvPr/>
        </p:nvSpPr>
        <p:spPr>
          <a:xfrm>
            <a:off x="8219105" y="5200280"/>
            <a:ext cx="662502"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rgbClr val="FF0000"/>
                </a:solidFill>
                <a:latin typeface="Calibri"/>
                <a:ea typeface="Calibri"/>
                <a:cs typeface="Calibri"/>
                <a:sym typeface="Calibri"/>
              </a:rPr>
              <a:t>PCEe 3.0</a:t>
            </a:r>
            <a:endParaRPr/>
          </a:p>
          <a:p>
            <a:pPr marL="0" marR="0" lvl="0" indent="0" algn="l" rtl="0">
              <a:spcBef>
                <a:spcPts val="0"/>
              </a:spcBef>
              <a:spcAft>
                <a:spcPts val="0"/>
              </a:spcAft>
              <a:buNone/>
            </a:pPr>
            <a:r>
              <a:rPr lang="en-US" sz="1050">
                <a:solidFill>
                  <a:srgbClr val="FF0000"/>
                </a:solidFill>
                <a:latin typeface="Calibri"/>
                <a:ea typeface="Calibri"/>
                <a:cs typeface="Calibri"/>
                <a:sym typeface="Calibri"/>
              </a:rPr>
              <a:t>16GB/s</a:t>
            </a:r>
            <a:endParaRPr/>
          </a:p>
        </p:txBody>
      </p:sp>
      <p:sp>
        <p:nvSpPr>
          <p:cNvPr id="215" name="Google Shape;215;p10"/>
          <p:cNvSpPr txBox="1"/>
          <p:nvPr/>
        </p:nvSpPr>
        <p:spPr>
          <a:xfrm>
            <a:off x="6764531" y="3442721"/>
            <a:ext cx="57099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rgbClr val="FF0000"/>
                </a:solidFill>
                <a:latin typeface="Calibri"/>
                <a:ea typeface="Calibri"/>
                <a:cs typeface="Calibri"/>
                <a:sym typeface="Calibri"/>
              </a:rPr>
              <a:t>&lt; 9 MB</a:t>
            </a:r>
            <a:endParaRPr/>
          </a:p>
        </p:txBody>
      </p:sp>
      <p:sp>
        <p:nvSpPr>
          <p:cNvPr id="216" name="Google Shape;216;p10"/>
          <p:cNvSpPr txBox="1"/>
          <p:nvPr/>
        </p:nvSpPr>
        <p:spPr>
          <a:xfrm>
            <a:off x="10030010" y="4998909"/>
            <a:ext cx="41229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rgbClr val="FF0000"/>
                </a:solidFill>
                <a:latin typeface="Calibri"/>
                <a:ea typeface="Calibri"/>
                <a:cs typeface="Calibri"/>
                <a:sym typeface="Calibri"/>
              </a:rPr>
              <a:t>4GB</a:t>
            </a:r>
            <a:endParaRPr/>
          </a:p>
        </p:txBody>
      </p:sp>
      <p:sp>
        <p:nvSpPr>
          <p:cNvPr id="2" name="Slide Number Placeholder 1">
            <a:extLst>
              <a:ext uri="{FF2B5EF4-FFF2-40B4-BE49-F238E27FC236}">
                <a16:creationId xmlns:a16="http://schemas.microsoft.com/office/drawing/2014/main" id="{010F4AFB-B76D-8D73-0BC8-E8431B254C8F}"/>
              </a:ext>
            </a:extLst>
          </p:cNvPr>
          <p:cNvSpPr>
            <a:spLocks noGrp="1"/>
          </p:cNvSpPr>
          <p:nvPr>
            <p:ph type="sldNum" sz="quarter" idx="12"/>
          </p:nvPr>
        </p:nvSpPr>
        <p:spPr/>
        <p:txBody>
          <a:bodyPr/>
          <a:lstStyle/>
          <a:p>
            <a:fld id="{F87ABAF3-7AC3-4FD9-A58F-E962EBE681C4}" type="slidenum">
              <a:rPr lang="en-US" smtClean="0"/>
              <a:t>25</a:t>
            </a:fld>
            <a:endParaRPr lang="en-US"/>
          </a:p>
        </p:txBody>
      </p:sp>
      <p:pic>
        <p:nvPicPr>
          <p:cNvPr id="3" name="Picture 2">
            <a:extLst>
              <a:ext uri="{FF2B5EF4-FFF2-40B4-BE49-F238E27FC236}">
                <a16:creationId xmlns:a16="http://schemas.microsoft.com/office/drawing/2014/main" id="{57E36835-F94D-7D8E-75C3-9EA6F8173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920" y="3875"/>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2A838F5-93CD-B497-E69B-01C71332AFE7}"/>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5" name="Rectangle 4">
            <a:extLst>
              <a:ext uri="{FF2B5EF4-FFF2-40B4-BE49-F238E27FC236}">
                <a16:creationId xmlns:a16="http://schemas.microsoft.com/office/drawing/2014/main" id="{96E63B07-0366-E7DB-51C3-F7AC0ED39288}"/>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6" name="Flowchart: Delay 5">
            <a:extLst>
              <a:ext uri="{FF2B5EF4-FFF2-40B4-BE49-F238E27FC236}">
                <a16:creationId xmlns:a16="http://schemas.microsoft.com/office/drawing/2014/main" id="{53AC4433-3C12-2C57-0CF4-EEDE8164269F}"/>
              </a:ext>
            </a:extLst>
          </p:cNvPr>
          <p:cNvSpPr/>
          <p:nvPr/>
        </p:nvSpPr>
        <p:spPr>
          <a:xfrm flipH="1">
            <a:off x="2026627" y="6257925"/>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7" name="Rectangle 6">
            <a:extLst>
              <a:ext uri="{FF2B5EF4-FFF2-40B4-BE49-F238E27FC236}">
                <a16:creationId xmlns:a16="http://schemas.microsoft.com/office/drawing/2014/main" id="{0C8805D2-77CB-FFB4-0AE8-B6AD3B1575C2}"/>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8" name="Rectangle 7">
            <a:extLst>
              <a:ext uri="{FF2B5EF4-FFF2-40B4-BE49-F238E27FC236}">
                <a16:creationId xmlns:a16="http://schemas.microsoft.com/office/drawing/2014/main" id="{AA0C1891-20E9-C27E-35A9-CBF096E1CC4E}"/>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9" name="Flowchart: Delay 8">
            <a:extLst>
              <a:ext uri="{FF2B5EF4-FFF2-40B4-BE49-F238E27FC236}">
                <a16:creationId xmlns:a16="http://schemas.microsoft.com/office/drawing/2014/main" id="{8E71CF33-F03F-8EF1-5B94-01CE7FDF3FD0}"/>
              </a:ext>
            </a:extLst>
          </p:cNvPr>
          <p:cNvSpPr/>
          <p:nvPr/>
        </p:nvSpPr>
        <p:spPr>
          <a:xfrm>
            <a:off x="9130813" y="6264269"/>
            <a:ext cx="1184031" cy="457200"/>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Future Work</a:t>
            </a:r>
          </a:p>
        </p:txBody>
      </p:sp>
      <p:sp>
        <p:nvSpPr>
          <p:cNvPr id="10" name="Rectangle 9">
            <a:extLst>
              <a:ext uri="{FF2B5EF4-FFF2-40B4-BE49-F238E27FC236}">
                <a16:creationId xmlns:a16="http://schemas.microsoft.com/office/drawing/2014/main" id="{637544F8-736D-1618-5BCD-B3B6DE1C3D44}"/>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
        <p:nvSpPr>
          <p:cNvPr id="11" name="TextBox 10">
            <a:extLst>
              <a:ext uri="{FF2B5EF4-FFF2-40B4-BE49-F238E27FC236}">
                <a16:creationId xmlns:a16="http://schemas.microsoft.com/office/drawing/2014/main" id="{3D5231E9-B3C9-F8A8-723B-1300154ABF2E}"/>
              </a:ext>
            </a:extLst>
          </p:cNvPr>
          <p:cNvSpPr txBox="1"/>
          <p:nvPr/>
        </p:nvSpPr>
        <p:spPr>
          <a:xfrm>
            <a:off x="6874492" y="5615778"/>
            <a:ext cx="2689225" cy="276999"/>
          </a:xfrm>
          <a:prstGeom prst="rect">
            <a:avLst/>
          </a:prstGeom>
          <a:noFill/>
        </p:spPr>
        <p:txBody>
          <a:bodyPr wrap="square" rtlCol="0">
            <a:spAutoFit/>
          </a:bodyPr>
          <a:lstStyle/>
          <a:p>
            <a:pPr algn="just"/>
            <a:r>
              <a:rPr lang="en-US" sz="1200" b="1" dirty="0"/>
              <a:t>Figure 12</a:t>
            </a:r>
            <a:r>
              <a:rPr lang="en-US" sz="1200" dirty="0"/>
              <a:t>: Transfer bandwidth limitation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The effects of BLKSIZE on CMAQ Performance</a:t>
            </a:r>
            <a:endParaRPr/>
          </a:p>
        </p:txBody>
      </p:sp>
      <p:sp>
        <p:nvSpPr>
          <p:cNvPr id="147" name="Google Shape;14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en-US" dirty="0"/>
              <a:t>CMAQ needs to solve the chem concentrations in all the grid cells</a:t>
            </a:r>
            <a:endParaRPr dirty="0"/>
          </a:p>
          <a:p>
            <a:pPr marL="228600" lvl="0" indent="-228600" algn="l" rtl="0">
              <a:lnSpc>
                <a:spcPct val="90000"/>
              </a:lnSpc>
              <a:spcBef>
                <a:spcPts val="1000"/>
              </a:spcBef>
              <a:spcAft>
                <a:spcPts val="0"/>
              </a:spcAft>
              <a:buClr>
                <a:schemeClr val="dk1"/>
              </a:buClr>
              <a:buSzPct val="100000"/>
              <a:buChar char="•"/>
            </a:pPr>
            <a:r>
              <a:rPr lang="en-US" dirty="0"/>
              <a:t>If the BLKSIZE is 1, the times that CMAQ calls the GEAR solver are equal to the number of total grid cells (row x column x height)</a:t>
            </a:r>
            <a:endParaRPr dirty="0"/>
          </a:p>
          <a:p>
            <a:pPr marL="228600" lvl="0" indent="-228600" algn="l" rtl="0">
              <a:lnSpc>
                <a:spcPct val="90000"/>
              </a:lnSpc>
              <a:spcBef>
                <a:spcPts val="1000"/>
              </a:spcBef>
              <a:spcAft>
                <a:spcPts val="0"/>
              </a:spcAft>
              <a:buClr>
                <a:schemeClr val="dk1"/>
              </a:buClr>
              <a:buSzPct val="100000"/>
              <a:buChar char="•"/>
            </a:pPr>
            <a:r>
              <a:rPr lang="en-US" dirty="0"/>
              <a:t>If the BLKSIZE is 1000, CMAQ calls the GEAR solver less than 1000 times (row x column x height/BLKSIZE)</a:t>
            </a:r>
            <a:endParaRPr dirty="0"/>
          </a:p>
          <a:p>
            <a:pPr marL="228600" lvl="0" indent="-228600" algn="l" rtl="0">
              <a:lnSpc>
                <a:spcPct val="90000"/>
              </a:lnSpc>
              <a:spcBef>
                <a:spcPts val="1000"/>
              </a:spcBef>
              <a:spcAft>
                <a:spcPts val="0"/>
              </a:spcAft>
              <a:buClr>
                <a:schemeClr val="dk1"/>
              </a:buClr>
              <a:buSzPct val="100000"/>
              <a:buChar char="•"/>
            </a:pPr>
            <a:r>
              <a:rPr lang="en-US" dirty="0"/>
              <a:t>Advantages</a:t>
            </a:r>
            <a:endParaRPr dirty="0"/>
          </a:p>
          <a:p>
            <a:pPr marL="685800" lvl="1" indent="-228600" algn="l" rtl="0">
              <a:lnSpc>
                <a:spcPct val="90000"/>
              </a:lnSpc>
              <a:spcBef>
                <a:spcPts val="500"/>
              </a:spcBef>
              <a:spcAft>
                <a:spcPts val="0"/>
              </a:spcAft>
              <a:buClr>
                <a:schemeClr val="dk1"/>
              </a:buClr>
              <a:buSzPct val="100000"/>
              <a:buChar char="•"/>
            </a:pPr>
            <a:r>
              <a:rPr lang="en-US" dirty="0"/>
              <a:t>More independent computation per one function call</a:t>
            </a:r>
            <a:endParaRPr dirty="0"/>
          </a:p>
          <a:p>
            <a:pPr marL="685800" lvl="1" indent="-228600" algn="l" rtl="0">
              <a:lnSpc>
                <a:spcPct val="90000"/>
              </a:lnSpc>
              <a:spcBef>
                <a:spcPts val="500"/>
              </a:spcBef>
              <a:spcAft>
                <a:spcPts val="0"/>
              </a:spcAft>
              <a:buClr>
                <a:schemeClr val="dk1"/>
              </a:buClr>
              <a:buSzPct val="100000"/>
              <a:buChar char="•"/>
            </a:pPr>
            <a:r>
              <a:rPr lang="en-US" dirty="0"/>
              <a:t>Optimized for GPU computation</a:t>
            </a:r>
            <a:endParaRPr dirty="0"/>
          </a:p>
          <a:p>
            <a:pPr marL="228600" lvl="0" indent="-228600" algn="l" rtl="0">
              <a:lnSpc>
                <a:spcPct val="90000"/>
              </a:lnSpc>
              <a:spcBef>
                <a:spcPts val="1000"/>
              </a:spcBef>
              <a:spcAft>
                <a:spcPts val="0"/>
              </a:spcAft>
              <a:buClr>
                <a:schemeClr val="dk1"/>
              </a:buClr>
              <a:buSzPct val="100000"/>
              <a:buChar char="•"/>
            </a:pPr>
            <a:r>
              <a:rPr lang="en-US" dirty="0"/>
              <a:t>Disadvantages</a:t>
            </a:r>
            <a:endParaRPr dirty="0"/>
          </a:p>
          <a:p>
            <a:pPr marL="685800" lvl="1" indent="-228600" algn="l" rtl="0">
              <a:lnSpc>
                <a:spcPct val="90000"/>
              </a:lnSpc>
              <a:spcBef>
                <a:spcPts val="500"/>
              </a:spcBef>
              <a:spcAft>
                <a:spcPts val="0"/>
              </a:spcAft>
              <a:buClr>
                <a:schemeClr val="dk1"/>
              </a:buClr>
              <a:buSzPct val="100000"/>
              <a:buChar char="•"/>
            </a:pPr>
            <a:r>
              <a:rPr lang="en-US" dirty="0"/>
              <a:t>Resulting in large arrays. Arrays with 1000 x 5400 dimensions are more than 40 megabytes</a:t>
            </a:r>
            <a:endParaRPr dirty="0"/>
          </a:p>
          <a:p>
            <a:pPr marL="685800" lvl="1" indent="-228600" algn="l" rtl="0">
              <a:lnSpc>
                <a:spcPct val="90000"/>
              </a:lnSpc>
              <a:spcBef>
                <a:spcPts val="500"/>
              </a:spcBef>
              <a:spcAft>
                <a:spcPts val="0"/>
              </a:spcAft>
              <a:buClr>
                <a:schemeClr val="dk1"/>
              </a:buClr>
              <a:buSzPct val="100000"/>
              <a:buChar char="•"/>
            </a:pPr>
            <a:r>
              <a:rPr lang="en-US" dirty="0"/>
              <a:t>CPU caches are small (30MB for high-end CPU). If an array is larger than CPU caches, the CPU must grab the extra data from system memory (RAM) which decreases the overall efficiency</a:t>
            </a:r>
            <a:endParaRPr dirty="0"/>
          </a:p>
        </p:txBody>
      </p:sp>
      <p:sp>
        <p:nvSpPr>
          <p:cNvPr id="2" name="Slide Number Placeholder 1">
            <a:extLst>
              <a:ext uri="{FF2B5EF4-FFF2-40B4-BE49-F238E27FC236}">
                <a16:creationId xmlns:a16="http://schemas.microsoft.com/office/drawing/2014/main" id="{3BA2E5D1-54A4-0162-B846-2AEAADBB4447}"/>
              </a:ext>
            </a:extLst>
          </p:cNvPr>
          <p:cNvSpPr>
            <a:spLocks noGrp="1"/>
          </p:cNvSpPr>
          <p:nvPr>
            <p:ph type="sldNum" sz="quarter" idx="12"/>
          </p:nvPr>
        </p:nvSpPr>
        <p:spPr/>
        <p:txBody>
          <a:bodyPr/>
          <a:lstStyle/>
          <a:p>
            <a:fld id="{F87ABAF3-7AC3-4FD9-A58F-E962EBE681C4}" type="slidenum">
              <a:rPr lang="en-US" smtClean="0"/>
              <a:t>26</a:t>
            </a:fld>
            <a:endParaRPr lang="en-US"/>
          </a:p>
        </p:txBody>
      </p:sp>
      <p:pic>
        <p:nvPicPr>
          <p:cNvPr id="3" name="Picture 2">
            <a:extLst>
              <a:ext uri="{FF2B5EF4-FFF2-40B4-BE49-F238E27FC236}">
                <a16:creationId xmlns:a16="http://schemas.microsoft.com/office/drawing/2014/main" id="{C0EDDE59-D8FF-1BE6-CC81-3484498B1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920" y="3875"/>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A5D9E25-715F-3019-F717-6F3DE62F9BED}"/>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6" name="Flowchart: Delay 5">
            <a:extLst>
              <a:ext uri="{FF2B5EF4-FFF2-40B4-BE49-F238E27FC236}">
                <a16:creationId xmlns:a16="http://schemas.microsoft.com/office/drawing/2014/main" id="{37302EBB-7262-5B3C-DDC3-909984BBC210}"/>
              </a:ext>
            </a:extLst>
          </p:cNvPr>
          <p:cNvSpPr/>
          <p:nvPr/>
        </p:nvSpPr>
        <p:spPr>
          <a:xfrm flipH="1">
            <a:off x="2026627" y="6257925"/>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7" name="Rectangle 6">
            <a:extLst>
              <a:ext uri="{FF2B5EF4-FFF2-40B4-BE49-F238E27FC236}">
                <a16:creationId xmlns:a16="http://schemas.microsoft.com/office/drawing/2014/main" id="{C66778A1-1BCD-0241-B479-66A1EDA6072C}"/>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8" name="Rectangle 7">
            <a:extLst>
              <a:ext uri="{FF2B5EF4-FFF2-40B4-BE49-F238E27FC236}">
                <a16:creationId xmlns:a16="http://schemas.microsoft.com/office/drawing/2014/main" id="{A90145A8-7906-685E-D79F-4DFDD4C39CEF}"/>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9" name="Flowchart: Delay 8">
            <a:extLst>
              <a:ext uri="{FF2B5EF4-FFF2-40B4-BE49-F238E27FC236}">
                <a16:creationId xmlns:a16="http://schemas.microsoft.com/office/drawing/2014/main" id="{BD3C753B-FC2D-F204-F4B8-6E422AD4E481}"/>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0" name="Rectangle 9">
            <a:extLst>
              <a:ext uri="{FF2B5EF4-FFF2-40B4-BE49-F238E27FC236}">
                <a16:creationId xmlns:a16="http://schemas.microsoft.com/office/drawing/2014/main" id="{AE7FC080-047E-45F2-17F2-9E8D99A578AF}"/>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
        <p:nvSpPr>
          <p:cNvPr id="11" name="Rectangle 10">
            <a:extLst>
              <a:ext uri="{FF2B5EF4-FFF2-40B4-BE49-F238E27FC236}">
                <a16:creationId xmlns:a16="http://schemas.microsoft.com/office/drawing/2014/main" id="{849EF7C7-9D7D-CC69-0672-0FBEA45756C7}"/>
              </a:ext>
            </a:extLst>
          </p:cNvPr>
          <p:cNvSpPr/>
          <p:nvPr/>
        </p:nvSpPr>
        <p:spPr>
          <a:xfrm>
            <a:off x="6762751"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Gear Solver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183838EF-08B0-A009-1F4D-BBD1D57E6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689" y="1336514"/>
            <a:ext cx="3154680" cy="2103120"/>
          </a:xfrm>
          <a:prstGeom prst="rect">
            <a:avLst/>
          </a:prstGeom>
        </p:spPr>
      </p:pic>
      <p:pic>
        <p:nvPicPr>
          <p:cNvPr id="7" name="Picture 6" descr="Chart, line chart&#10;&#10;Description automatically generated">
            <a:extLst>
              <a:ext uri="{FF2B5EF4-FFF2-40B4-BE49-F238E27FC236}">
                <a16:creationId xmlns:a16="http://schemas.microsoft.com/office/drawing/2014/main" id="{8560EB5F-44EC-D9A5-776A-42B1C0443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369" y="1319450"/>
            <a:ext cx="3154680" cy="2103120"/>
          </a:xfrm>
          <a:prstGeom prst="rect">
            <a:avLst/>
          </a:prstGeom>
        </p:spPr>
      </p:pic>
      <p:sp>
        <p:nvSpPr>
          <p:cNvPr id="6" name="Title 1">
            <a:extLst>
              <a:ext uri="{FF2B5EF4-FFF2-40B4-BE49-F238E27FC236}">
                <a16:creationId xmlns:a16="http://schemas.microsoft.com/office/drawing/2014/main" id="{C0D2F55E-88D6-0AE0-35D4-858C931D430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SMVGEAR(CPU only) with Different BLKSIZE</a:t>
            </a:r>
          </a:p>
        </p:txBody>
      </p:sp>
      <p:sp>
        <p:nvSpPr>
          <p:cNvPr id="9" name="Content Placeholder 2">
            <a:extLst>
              <a:ext uri="{FF2B5EF4-FFF2-40B4-BE49-F238E27FC236}">
                <a16:creationId xmlns:a16="http://schemas.microsoft.com/office/drawing/2014/main" id="{F83CB766-9074-1347-F8E6-1661E4F6BCF9}"/>
              </a:ext>
            </a:extLst>
          </p:cNvPr>
          <p:cNvSpPr txBox="1">
            <a:spLocks/>
          </p:cNvSpPr>
          <p:nvPr/>
        </p:nvSpPr>
        <p:spPr>
          <a:xfrm>
            <a:off x="6385032" y="3817010"/>
            <a:ext cx="4669829" cy="1218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
        <p:nvSpPr>
          <p:cNvPr id="10" name="Slide Number Placeholder 9">
            <a:extLst>
              <a:ext uri="{FF2B5EF4-FFF2-40B4-BE49-F238E27FC236}">
                <a16:creationId xmlns:a16="http://schemas.microsoft.com/office/drawing/2014/main" id="{CBF2FC6B-8255-9FF7-0D3C-03FAC579E923}"/>
              </a:ext>
            </a:extLst>
          </p:cNvPr>
          <p:cNvSpPr>
            <a:spLocks noGrp="1"/>
          </p:cNvSpPr>
          <p:nvPr>
            <p:ph type="sldNum" sz="quarter" idx="12"/>
          </p:nvPr>
        </p:nvSpPr>
        <p:spPr/>
        <p:txBody>
          <a:bodyPr/>
          <a:lstStyle/>
          <a:p>
            <a:fld id="{DC938926-15FD-43CD-AB7C-437CBBFFF03A}" type="slidenum">
              <a:rPr lang="en-US" smtClean="0"/>
              <a:t>27</a:t>
            </a:fld>
            <a:endParaRPr lang="en-US" dirty="0"/>
          </a:p>
        </p:txBody>
      </p:sp>
      <p:pic>
        <p:nvPicPr>
          <p:cNvPr id="2" name="Picture 2">
            <a:extLst>
              <a:ext uri="{FF2B5EF4-FFF2-40B4-BE49-F238E27FC236}">
                <a16:creationId xmlns:a16="http://schemas.microsoft.com/office/drawing/2014/main" id="{BD4221CE-1E81-8C5A-F7FF-D96C6AB95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920" y="387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153;p5" descr="Chart, line chart&#10;&#10;Description automatically generated">
            <a:extLst>
              <a:ext uri="{FF2B5EF4-FFF2-40B4-BE49-F238E27FC236}">
                <a16:creationId xmlns:a16="http://schemas.microsoft.com/office/drawing/2014/main" id="{CF84D9A8-BB1F-B109-4C1C-88EAB3661ECC}"/>
              </a:ext>
            </a:extLst>
          </p:cNvPr>
          <p:cNvPicPr preferRelativeResize="0">
            <a:picLocks/>
          </p:cNvPicPr>
          <p:nvPr/>
        </p:nvPicPr>
        <p:blipFill rotWithShape="1">
          <a:blip r:embed="rId5">
            <a:alphaModFix/>
          </a:blip>
          <a:srcRect/>
          <a:stretch/>
        </p:blipFill>
        <p:spPr>
          <a:xfrm>
            <a:off x="7008884" y="3764854"/>
            <a:ext cx="2529589" cy="2103120"/>
          </a:xfrm>
          <a:prstGeom prst="rect">
            <a:avLst/>
          </a:prstGeom>
          <a:noFill/>
          <a:ln>
            <a:noFill/>
          </a:ln>
        </p:spPr>
      </p:pic>
      <p:pic>
        <p:nvPicPr>
          <p:cNvPr id="4" name="Google Shape;154;p5" descr="Chart, line chart&#10;&#10;Description automatically generated">
            <a:extLst>
              <a:ext uri="{FF2B5EF4-FFF2-40B4-BE49-F238E27FC236}">
                <a16:creationId xmlns:a16="http://schemas.microsoft.com/office/drawing/2014/main" id="{6B0B77A9-93B1-545C-0A3E-357447CFB537}"/>
              </a:ext>
            </a:extLst>
          </p:cNvPr>
          <p:cNvPicPr preferRelativeResize="0"/>
          <p:nvPr/>
        </p:nvPicPr>
        <p:blipFill rotWithShape="1">
          <a:blip r:embed="rId6">
            <a:alphaModFix/>
          </a:blip>
          <a:srcRect/>
          <a:stretch/>
        </p:blipFill>
        <p:spPr>
          <a:xfrm>
            <a:off x="9538473" y="3764854"/>
            <a:ext cx="2489198" cy="2103120"/>
          </a:xfrm>
          <a:prstGeom prst="rect">
            <a:avLst/>
          </a:prstGeom>
          <a:noFill/>
          <a:ln>
            <a:noFill/>
          </a:ln>
        </p:spPr>
      </p:pic>
      <p:pic>
        <p:nvPicPr>
          <p:cNvPr id="11" name="Google Shape;155;p5" descr="Chart, line chart&#10;&#10;Description automatically generated">
            <a:extLst>
              <a:ext uri="{FF2B5EF4-FFF2-40B4-BE49-F238E27FC236}">
                <a16:creationId xmlns:a16="http://schemas.microsoft.com/office/drawing/2014/main" id="{C664A1B0-A19E-7A46-9999-EB3FA5ACE786}"/>
              </a:ext>
            </a:extLst>
          </p:cNvPr>
          <p:cNvPicPr preferRelativeResize="0"/>
          <p:nvPr/>
        </p:nvPicPr>
        <p:blipFill rotWithShape="1">
          <a:blip r:embed="rId7">
            <a:alphaModFix/>
          </a:blip>
          <a:srcRect/>
          <a:stretch/>
        </p:blipFill>
        <p:spPr>
          <a:xfrm>
            <a:off x="4497404" y="3767801"/>
            <a:ext cx="2551871" cy="2103120"/>
          </a:xfrm>
          <a:prstGeom prst="rect">
            <a:avLst/>
          </a:prstGeom>
          <a:noFill/>
          <a:ln>
            <a:noFill/>
          </a:ln>
        </p:spPr>
      </p:pic>
      <p:sp>
        <p:nvSpPr>
          <p:cNvPr id="12" name="Google Shape;156;p5">
            <a:extLst>
              <a:ext uri="{FF2B5EF4-FFF2-40B4-BE49-F238E27FC236}">
                <a16:creationId xmlns:a16="http://schemas.microsoft.com/office/drawing/2014/main" id="{67D63356-AE47-A237-5C3C-DB593A1BC978}"/>
              </a:ext>
            </a:extLst>
          </p:cNvPr>
          <p:cNvSpPr txBox="1"/>
          <p:nvPr/>
        </p:nvSpPr>
        <p:spPr>
          <a:xfrm>
            <a:off x="393701" y="3724512"/>
            <a:ext cx="4000988" cy="2322146"/>
          </a:xfrm>
          <a:prstGeom prst="rect">
            <a:avLst/>
          </a:prstGeom>
          <a:noFill/>
          <a:ln>
            <a:noFill/>
          </a:ln>
        </p:spPr>
        <p:txBody>
          <a:bodyPr spcFirstLastPara="1" wrap="square" lIns="91425" tIns="45700" rIns="91425" bIns="45700" anchor="t" anchorCtr="0">
            <a:normAutofit/>
          </a:bodyPr>
          <a:lstStyle/>
          <a:p>
            <a:pPr marL="285750" indent="-285750">
              <a:lnSpc>
                <a:spcPct val="150000"/>
              </a:lnSpc>
              <a:buFont typeface="Arial" panose="020B0604020202020204" pitchFamily="34" charset="0"/>
              <a:buChar char="•"/>
            </a:pPr>
            <a:r>
              <a:rPr lang="en-US" sz="1400" dirty="0"/>
              <a:t>Effects of BLKSIZE on CMAQ performance</a:t>
            </a:r>
          </a:p>
          <a:p>
            <a:pPr marL="742950" lvl="1" indent="-285750">
              <a:lnSpc>
                <a:spcPct val="150000"/>
              </a:lnSpc>
              <a:buFont typeface="Arial" panose="020B0604020202020204" pitchFamily="34" charset="0"/>
              <a:buChar char="•"/>
            </a:pPr>
            <a:r>
              <a:rPr lang="en-US" sz="1400" dirty="0"/>
              <a:t>Increase in BLKSIZE has negative effects on CMAQ performance</a:t>
            </a:r>
          </a:p>
          <a:p>
            <a:pPr marL="742950" lvl="1" indent="-285750">
              <a:lnSpc>
                <a:spcPct val="150000"/>
              </a:lnSpc>
              <a:buFont typeface="Arial" panose="020B0604020202020204" pitchFamily="34" charset="0"/>
              <a:buChar char="•"/>
            </a:pPr>
            <a:r>
              <a:rPr lang="en-US" sz="1400" dirty="0"/>
              <a:t>CHEM process (GEAR solver) is largely affected. The change of other processes, such as </a:t>
            </a:r>
            <a:r>
              <a:rPr lang="en-US" sz="1400" dirty="0" err="1"/>
              <a:t>vdiff</a:t>
            </a:r>
            <a:r>
              <a:rPr lang="en-US" sz="1400" dirty="0"/>
              <a:t> is negligible with BLKSIZE</a:t>
            </a:r>
          </a:p>
        </p:txBody>
      </p:sp>
      <p:sp>
        <p:nvSpPr>
          <p:cNvPr id="15" name="Rectangle 14">
            <a:extLst>
              <a:ext uri="{FF2B5EF4-FFF2-40B4-BE49-F238E27FC236}">
                <a16:creationId xmlns:a16="http://schemas.microsoft.com/office/drawing/2014/main" id="{2424BB31-DBF3-1A22-A5EC-DBF1CACDCE4B}"/>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16" name="Flowchart: Delay 15">
            <a:extLst>
              <a:ext uri="{FF2B5EF4-FFF2-40B4-BE49-F238E27FC236}">
                <a16:creationId xmlns:a16="http://schemas.microsoft.com/office/drawing/2014/main" id="{4FFB1B91-0ECC-D78D-438E-A11A404866B5}"/>
              </a:ext>
            </a:extLst>
          </p:cNvPr>
          <p:cNvSpPr/>
          <p:nvPr/>
        </p:nvSpPr>
        <p:spPr>
          <a:xfrm flipH="1">
            <a:off x="2026627" y="6257925"/>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17" name="Rectangle 16">
            <a:extLst>
              <a:ext uri="{FF2B5EF4-FFF2-40B4-BE49-F238E27FC236}">
                <a16:creationId xmlns:a16="http://schemas.microsoft.com/office/drawing/2014/main" id="{70ED9742-B1A1-9DAA-97D4-401F8BDFAB14}"/>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18" name="Rectangle 17">
            <a:extLst>
              <a:ext uri="{FF2B5EF4-FFF2-40B4-BE49-F238E27FC236}">
                <a16:creationId xmlns:a16="http://schemas.microsoft.com/office/drawing/2014/main" id="{8344B4BA-DC1D-AFF9-FA1B-E16CB4BB82BA}"/>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19" name="Flowchart: Delay 18">
            <a:extLst>
              <a:ext uri="{FF2B5EF4-FFF2-40B4-BE49-F238E27FC236}">
                <a16:creationId xmlns:a16="http://schemas.microsoft.com/office/drawing/2014/main" id="{917FCED1-E236-3327-0B76-B0CB3006207A}"/>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20" name="Rectangle 19">
            <a:extLst>
              <a:ext uri="{FF2B5EF4-FFF2-40B4-BE49-F238E27FC236}">
                <a16:creationId xmlns:a16="http://schemas.microsoft.com/office/drawing/2014/main" id="{F873CE6F-17C9-1944-EE47-DB3AB2CA6198}"/>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
        <p:nvSpPr>
          <p:cNvPr id="21" name="Rectangle 20">
            <a:extLst>
              <a:ext uri="{FF2B5EF4-FFF2-40B4-BE49-F238E27FC236}">
                <a16:creationId xmlns:a16="http://schemas.microsoft.com/office/drawing/2014/main" id="{7A0108C3-BEB0-46E7-9442-F45AE423A8AF}"/>
              </a:ext>
            </a:extLst>
          </p:cNvPr>
          <p:cNvSpPr/>
          <p:nvPr/>
        </p:nvSpPr>
        <p:spPr>
          <a:xfrm>
            <a:off x="6762751"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Gear Solver</a:t>
            </a:r>
          </a:p>
        </p:txBody>
      </p:sp>
      <p:sp>
        <p:nvSpPr>
          <p:cNvPr id="22" name="Google Shape;156;p5">
            <a:extLst>
              <a:ext uri="{FF2B5EF4-FFF2-40B4-BE49-F238E27FC236}">
                <a16:creationId xmlns:a16="http://schemas.microsoft.com/office/drawing/2014/main" id="{7CCEA76B-5FF9-7A3E-A636-8D9D3E4B6DD9}"/>
              </a:ext>
            </a:extLst>
          </p:cNvPr>
          <p:cNvSpPr txBox="1"/>
          <p:nvPr/>
        </p:nvSpPr>
        <p:spPr>
          <a:xfrm>
            <a:off x="393701" y="1448803"/>
            <a:ext cx="4000988" cy="2322146"/>
          </a:xfrm>
          <a:prstGeom prst="rect">
            <a:avLst/>
          </a:prstGeom>
          <a:noFill/>
          <a:ln>
            <a:noFill/>
          </a:ln>
        </p:spPr>
        <p:txBody>
          <a:bodyPr spcFirstLastPara="1" wrap="square" lIns="91425" tIns="45700" rIns="91425" bIns="45700" anchor="t" anchorCtr="0">
            <a:normAutofit/>
          </a:bodyPr>
          <a:lstStyle/>
          <a:p>
            <a:pPr marL="285750" indent="-285750">
              <a:lnSpc>
                <a:spcPct val="150000"/>
              </a:lnSpc>
              <a:buFont typeface="Arial" panose="020B0604020202020204" pitchFamily="34" charset="0"/>
              <a:buChar char="•"/>
            </a:pPr>
            <a:r>
              <a:rPr lang="en-US" sz="1400" dirty="0"/>
              <a:t>Linearly increase computation time with increased block size</a:t>
            </a:r>
          </a:p>
          <a:p>
            <a:pPr marL="285750" indent="-285750">
              <a:lnSpc>
                <a:spcPct val="150000"/>
              </a:lnSpc>
              <a:buFont typeface="Arial" panose="020B0604020202020204" pitchFamily="34" charset="0"/>
              <a:buChar char="•"/>
            </a:pPr>
            <a:r>
              <a:rPr lang="en-US" sz="1400" dirty="0"/>
              <a:t>Total computation time for CMAQ remained the same</a:t>
            </a:r>
          </a:p>
          <a:p>
            <a:pPr marL="285750" indent="-285750">
              <a:lnSpc>
                <a:spcPct val="150000"/>
              </a:lnSpc>
              <a:buFont typeface="Arial" panose="020B0604020202020204" pitchFamily="34" charset="0"/>
              <a:buChar char="•"/>
            </a:pPr>
            <a:r>
              <a:rPr lang="en-US" sz="1400" dirty="0"/>
              <a:t>The default CMAQ BLKSIZE is 50</a:t>
            </a:r>
          </a:p>
          <a:p>
            <a:pPr marL="285750" indent="-285750">
              <a:lnSpc>
                <a:spcPct val="150000"/>
              </a:lnSpc>
              <a:buFont typeface="Arial" panose="020B0604020202020204" pitchFamily="34" charset="0"/>
              <a:buChar char="•"/>
            </a:pPr>
            <a:r>
              <a:rPr lang="en-US" sz="1400" dirty="0"/>
              <a:t>Linearly system memory</a:t>
            </a:r>
          </a:p>
        </p:txBody>
      </p:sp>
      <p:sp>
        <p:nvSpPr>
          <p:cNvPr id="25" name="TextBox 24">
            <a:extLst>
              <a:ext uri="{FF2B5EF4-FFF2-40B4-BE49-F238E27FC236}">
                <a16:creationId xmlns:a16="http://schemas.microsoft.com/office/drawing/2014/main" id="{19CB0AFF-086E-B451-7031-D4AA54CE9DB9}"/>
              </a:ext>
            </a:extLst>
          </p:cNvPr>
          <p:cNvSpPr txBox="1"/>
          <p:nvPr/>
        </p:nvSpPr>
        <p:spPr>
          <a:xfrm>
            <a:off x="4693339" y="3376992"/>
            <a:ext cx="6010710" cy="276999"/>
          </a:xfrm>
          <a:prstGeom prst="rect">
            <a:avLst/>
          </a:prstGeom>
          <a:noFill/>
        </p:spPr>
        <p:txBody>
          <a:bodyPr wrap="square" rtlCol="0">
            <a:spAutoFit/>
          </a:bodyPr>
          <a:lstStyle/>
          <a:p>
            <a:pPr algn="just"/>
            <a:r>
              <a:rPr lang="en-US" sz="1200" b="1" dirty="0"/>
              <a:t>Figure 7</a:t>
            </a:r>
            <a:r>
              <a:rPr lang="en-US" sz="1200" dirty="0"/>
              <a:t>: Effect of BLKSIZE on computational time and system memory.</a:t>
            </a:r>
          </a:p>
        </p:txBody>
      </p:sp>
      <p:sp>
        <p:nvSpPr>
          <p:cNvPr id="26" name="TextBox 25">
            <a:extLst>
              <a:ext uri="{FF2B5EF4-FFF2-40B4-BE49-F238E27FC236}">
                <a16:creationId xmlns:a16="http://schemas.microsoft.com/office/drawing/2014/main" id="{88FFC1A0-0A5D-36D2-7680-18A7A34A2CAA}"/>
              </a:ext>
            </a:extLst>
          </p:cNvPr>
          <p:cNvSpPr txBox="1"/>
          <p:nvPr/>
        </p:nvSpPr>
        <p:spPr>
          <a:xfrm>
            <a:off x="4693339" y="5811533"/>
            <a:ext cx="6010710" cy="276999"/>
          </a:xfrm>
          <a:prstGeom prst="rect">
            <a:avLst/>
          </a:prstGeom>
          <a:noFill/>
        </p:spPr>
        <p:txBody>
          <a:bodyPr wrap="square" rtlCol="0">
            <a:spAutoFit/>
          </a:bodyPr>
          <a:lstStyle/>
          <a:p>
            <a:pPr algn="just"/>
            <a:r>
              <a:rPr lang="en-US" sz="1200" b="1" dirty="0"/>
              <a:t>Figure 8</a:t>
            </a:r>
            <a:r>
              <a:rPr lang="en-US" sz="1200" dirty="0"/>
              <a:t>: Effect of BLKSIZE on simulation time for different processes.</a:t>
            </a:r>
          </a:p>
        </p:txBody>
      </p:sp>
    </p:spTree>
    <p:extLst>
      <p:ext uri="{BB962C8B-B14F-4D97-AF65-F5344CB8AC3E}">
        <p14:creationId xmlns:p14="http://schemas.microsoft.com/office/powerpoint/2010/main" val="313450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232A4D35-7455-AA02-62D5-3191135C2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290" y="643956"/>
            <a:ext cx="4093328" cy="3069996"/>
          </a:xfrm>
          <a:prstGeom prst="rect">
            <a:avLst/>
          </a:prstGeom>
        </p:spPr>
      </p:pic>
      <p:graphicFrame>
        <p:nvGraphicFramePr>
          <p:cNvPr id="5" name="Chart 4">
            <a:extLst>
              <a:ext uri="{FF2B5EF4-FFF2-40B4-BE49-F238E27FC236}">
                <a16:creationId xmlns:a16="http://schemas.microsoft.com/office/drawing/2014/main" id="{0F8BFA35-335E-9D13-0AA0-6EC4758B41C6}"/>
              </a:ext>
            </a:extLst>
          </p:cNvPr>
          <p:cNvGraphicFramePr>
            <a:graphicFrameLocks/>
          </p:cNvGraphicFramePr>
          <p:nvPr>
            <p:extLst>
              <p:ext uri="{D42A27DB-BD31-4B8C-83A1-F6EECF244321}">
                <p14:modId xmlns:p14="http://schemas.microsoft.com/office/powerpoint/2010/main" val="1598795623"/>
              </p:ext>
            </p:extLst>
          </p:nvPr>
        </p:nvGraphicFramePr>
        <p:xfrm>
          <a:off x="6020961" y="3689407"/>
          <a:ext cx="3720915" cy="2666943"/>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676776-455C-8863-F44A-DE4631FC041F}"/>
                  </a:ext>
                </a:extLst>
              </p:cNvPr>
              <p:cNvSpPr txBox="1"/>
              <p:nvPr/>
            </p:nvSpPr>
            <p:spPr>
              <a:xfrm>
                <a:off x="7090550" y="4003079"/>
                <a:ext cx="2301240" cy="1143390"/>
              </a:xfrm>
              <a:prstGeom prst="rect">
                <a:avLst/>
              </a:prstGeom>
              <a:noFill/>
            </p:spPr>
            <p:txBody>
              <a:bodyPr wrap="square" rtlCol="0">
                <a:spAutoFit/>
              </a:bodyPr>
              <a:lstStyle/>
              <a:p>
                <a:r>
                  <a:rPr lang="en-US" sz="1400" dirty="0"/>
                  <a:t>Expectation: Double CPU cores, computational time decreases by half.</a:t>
                </a:r>
              </a:p>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𝑛</m:t>
                          </m:r>
                        </m:den>
                      </m:f>
                    </m:oMath>
                  </m:oMathPara>
                </a14:m>
                <a:endParaRPr lang="en-US" sz="1400" dirty="0"/>
              </a:p>
            </p:txBody>
          </p:sp>
        </mc:Choice>
        <mc:Fallback xmlns="">
          <p:sp>
            <p:nvSpPr>
              <p:cNvPr id="6" name="TextBox 5">
                <a:extLst>
                  <a:ext uri="{FF2B5EF4-FFF2-40B4-BE49-F238E27FC236}">
                    <a16:creationId xmlns:a16="http://schemas.microsoft.com/office/drawing/2014/main" id="{E6676776-455C-8863-F44A-DE4631FC041F}"/>
                  </a:ext>
                </a:extLst>
              </p:cNvPr>
              <p:cNvSpPr txBox="1">
                <a:spLocks noRot="1" noChangeAspect="1" noMove="1" noResize="1" noEditPoints="1" noAdjustHandles="1" noChangeArrowheads="1" noChangeShapeType="1" noTextEdit="1"/>
              </p:cNvSpPr>
              <p:nvPr/>
            </p:nvSpPr>
            <p:spPr>
              <a:xfrm>
                <a:off x="7090550" y="4003079"/>
                <a:ext cx="2301240" cy="1143390"/>
              </a:xfrm>
              <a:prstGeom prst="rect">
                <a:avLst/>
              </a:prstGeom>
              <a:blipFill>
                <a:blip r:embed="rId4"/>
                <a:stretch>
                  <a:fillRect l="-794" t="-1070"/>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96D00B16-4DDB-BC12-2C80-F7D6B674CABF}"/>
              </a:ext>
            </a:extLst>
          </p:cNvPr>
          <p:cNvSpPr>
            <a:spLocks noGrp="1"/>
          </p:cNvSpPr>
          <p:nvPr>
            <p:ph idx="1"/>
          </p:nvPr>
        </p:nvSpPr>
        <p:spPr>
          <a:xfrm>
            <a:off x="838200" y="1851025"/>
            <a:ext cx="5379720" cy="4351338"/>
          </a:xfrm>
        </p:spPr>
        <p:txBody>
          <a:bodyPr>
            <a:normAutofit/>
          </a:bodyPr>
          <a:lstStyle/>
          <a:p>
            <a:r>
              <a:rPr lang="en-US" dirty="0"/>
              <a:t>CMAQ configurations</a:t>
            </a:r>
          </a:p>
          <a:p>
            <a:pPr lvl="1"/>
            <a:r>
              <a:rPr lang="en-US" dirty="0"/>
              <a:t>Parallelization with </a:t>
            </a:r>
            <a:r>
              <a:rPr lang="en-US" dirty="0" err="1"/>
              <a:t>OpenMPI</a:t>
            </a:r>
            <a:endParaRPr lang="en-US" dirty="0"/>
          </a:p>
          <a:p>
            <a:pPr lvl="1"/>
            <a:r>
              <a:rPr lang="en-US" dirty="0"/>
              <a:t>SAPRC-07 mechanism</a:t>
            </a:r>
          </a:p>
          <a:p>
            <a:pPr lvl="1"/>
            <a:r>
              <a:rPr lang="en-US" dirty="0"/>
              <a:t>4x4 km resolution</a:t>
            </a:r>
          </a:p>
          <a:p>
            <a:pPr lvl="1"/>
            <a:r>
              <a:rPr lang="en-US" dirty="0"/>
              <a:t>11 vertical layers</a:t>
            </a:r>
          </a:p>
          <a:p>
            <a:pPr lvl="1"/>
            <a:r>
              <a:rPr lang="en-US" dirty="0"/>
              <a:t>156x102 grids </a:t>
            </a:r>
          </a:p>
          <a:p>
            <a:pPr lvl="1"/>
            <a:r>
              <a:rPr lang="en-US" dirty="0"/>
              <a:t>Southern California</a:t>
            </a:r>
          </a:p>
          <a:p>
            <a:r>
              <a:rPr lang="en-US" dirty="0"/>
              <a:t>Computer configurations</a:t>
            </a:r>
          </a:p>
          <a:p>
            <a:pPr lvl="1"/>
            <a:r>
              <a:rPr lang="en-US" dirty="0"/>
              <a:t>Ryzen R9 5950x with 16 cores</a:t>
            </a:r>
          </a:p>
          <a:p>
            <a:pPr lvl="1"/>
            <a:r>
              <a:rPr lang="en-US" dirty="0"/>
              <a:t>16 GB of memory DDR4</a:t>
            </a:r>
          </a:p>
          <a:p>
            <a:pPr lvl="1"/>
            <a:endParaRPr lang="en-US" dirty="0"/>
          </a:p>
          <a:p>
            <a:endParaRPr lang="en-US" dirty="0"/>
          </a:p>
        </p:txBody>
      </p:sp>
      <p:sp>
        <p:nvSpPr>
          <p:cNvPr id="3" name="Slide Number Placeholder 2">
            <a:extLst>
              <a:ext uri="{FF2B5EF4-FFF2-40B4-BE49-F238E27FC236}">
                <a16:creationId xmlns:a16="http://schemas.microsoft.com/office/drawing/2014/main" id="{359FAC62-3FE7-3F57-2139-3906C7FF9DA3}"/>
              </a:ext>
            </a:extLst>
          </p:cNvPr>
          <p:cNvSpPr>
            <a:spLocks noGrp="1"/>
          </p:cNvSpPr>
          <p:nvPr>
            <p:ph type="sldNum" sz="quarter" idx="12"/>
          </p:nvPr>
        </p:nvSpPr>
        <p:spPr/>
        <p:txBody>
          <a:bodyPr/>
          <a:lstStyle/>
          <a:p>
            <a:fld id="{F87ABAF3-7AC3-4FD9-A58F-E962EBE681C4}" type="slidenum">
              <a:rPr lang="en-US" smtClean="0"/>
              <a:t>3</a:t>
            </a:fld>
            <a:endParaRPr lang="en-US"/>
          </a:p>
        </p:txBody>
      </p:sp>
      <p:sp>
        <p:nvSpPr>
          <p:cNvPr id="16" name="Rectangle 15">
            <a:extLst>
              <a:ext uri="{FF2B5EF4-FFF2-40B4-BE49-F238E27FC236}">
                <a16:creationId xmlns:a16="http://schemas.microsoft.com/office/drawing/2014/main" id="{46FB81C9-C617-D9BB-5D5E-4BB05553B263}"/>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17" name="Rectangle 16">
            <a:extLst>
              <a:ext uri="{FF2B5EF4-FFF2-40B4-BE49-F238E27FC236}">
                <a16:creationId xmlns:a16="http://schemas.microsoft.com/office/drawing/2014/main" id="{DA98E55D-F43F-D428-7220-6E2097A36378}"/>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18" name="Flowchart: Delay 17">
            <a:extLst>
              <a:ext uri="{FF2B5EF4-FFF2-40B4-BE49-F238E27FC236}">
                <a16:creationId xmlns:a16="http://schemas.microsoft.com/office/drawing/2014/main" id="{6A213224-95B9-687E-7426-7EA654D47A40}"/>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19" name="Rectangle 18">
            <a:extLst>
              <a:ext uri="{FF2B5EF4-FFF2-40B4-BE49-F238E27FC236}">
                <a16:creationId xmlns:a16="http://schemas.microsoft.com/office/drawing/2014/main" id="{F0816439-B79E-979E-3B55-1C881EA34055}"/>
              </a:ext>
            </a:extLst>
          </p:cNvPr>
          <p:cNvSpPr/>
          <p:nvPr/>
        </p:nvSpPr>
        <p:spPr>
          <a:xfrm>
            <a:off x="3210658" y="6264272"/>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Timing</a:t>
            </a:r>
          </a:p>
        </p:txBody>
      </p:sp>
      <p:sp>
        <p:nvSpPr>
          <p:cNvPr id="20" name="Rectangle 19">
            <a:extLst>
              <a:ext uri="{FF2B5EF4-FFF2-40B4-BE49-F238E27FC236}">
                <a16:creationId xmlns:a16="http://schemas.microsoft.com/office/drawing/2014/main" id="{5E8FA7D3-01A0-58A8-AC00-7A85BC015899}"/>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21" name="Flowchart: Delay 20">
            <a:extLst>
              <a:ext uri="{FF2B5EF4-FFF2-40B4-BE49-F238E27FC236}">
                <a16:creationId xmlns:a16="http://schemas.microsoft.com/office/drawing/2014/main" id="{1EA83192-C652-D014-CE39-7563BEBD890C}"/>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22" name="Rectangle 21">
            <a:extLst>
              <a:ext uri="{FF2B5EF4-FFF2-40B4-BE49-F238E27FC236}">
                <a16:creationId xmlns:a16="http://schemas.microsoft.com/office/drawing/2014/main" id="{C3378705-535F-7D22-93E6-C59E0E5E1619}"/>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
        <p:nvSpPr>
          <p:cNvPr id="23" name="TextBox 22">
            <a:extLst>
              <a:ext uri="{FF2B5EF4-FFF2-40B4-BE49-F238E27FC236}">
                <a16:creationId xmlns:a16="http://schemas.microsoft.com/office/drawing/2014/main" id="{AEDE3619-463F-15D5-F51B-BD54BC9D22D3}"/>
              </a:ext>
            </a:extLst>
          </p:cNvPr>
          <p:cNvSpPr txBox="1"/>
          <p:nvPr/>
        </p:nvSpPr>
        <p:spPr>
          <a:xfrm>
            <a:off x="9850120" y="2296343"/>
            <a:ext cx="1701800" cy="1077218"/>
          </a:xfrm>
          <a:prstGeom prst="rect">
            <a:avLst/>
          </a:prstGeom>
          <a:noFill/>
        </p:spPr>
        <p:txBody>
          <a:bodyPr wrap="square" rtlCol="0">
            <a:spAutoFit/>
          </a:bodyPr>
          <a:lstStyle/>
          <a:p>
            <a:pPr algn="just"/>
            <a:r>
              <a:rPr lang="en-US" sz="1600" b="1" dirty="0"/>
              <a:t>Figure 1</a:t>
            </a:r>
            <a:r>
              <a:rPr lang="en-US" sz="1600" dirty="0"/>
              <a:t>: </a:t>
            </a:r>
            <a:r>
              <a:rPr lang="en-US" sz="1600" i="1" dirty="0"/>
              <a:t>CMAQ Module Timing for one day simulation period.</a:t>
            </a:r>
          </a:p>
        </p:txBody>
      </p:sp>
      <p:sp>
        <p:nvSpPr>
          <p:cNvPr id="24" name="TextBox 23">
            <a:extLst>
              <a:ext uri="{FF2B5EF4-FFF2-40B4-BE49-F238E27FC236}">
                <a16:creationId xmlns:a16="http://schemas.microsoft.com/office/drawing/2014/main" id="{3A3728F7-9F0F-CD3D-C5C5-860F8C473CC1}"/>
              </a:ext>
            </a:extLst>
          </p:cNvPr>
          <p:cNvSpPr txBox="1"/>
          <p:nvPr/>
        </p:nvSpPr>
        <p:spPr>
          <a:xfrm>
            <a:off x="9982200" y="4934969"/>
            <a:ext cx="1701800" cy="830997"/>
          </a:xfrm>
          <a:prstGeom prst="rect">
            <a:avLst/>
          </a:prstGeom>
          <a:noFill/>
        </p:spPr>
        <p:txBody>
          <a:bodyPr wrap="square" rtlCol="0">
            <a:spAutoFit/>
          </a:bodyPr>
          <a:lstStyle/>
          <a:p>
            <a:pPr algn="just"/>
            <a:r>
              <a:rPr lang="en-US" sz="1600" b="1" dirty="0"/>
              <a:t>Figure 2</a:t>
            </a:r>
            <a:r>
              <a:rPr lang="en-US" sz="1600" dirty="0"/>
              <a:t>: </a:t>
            </a:r>
            <a:r>
              <a:rPr lang="en-US" sz="1600" i="1" dirty="0"/>
              <a:t>Timing for one iteration step.</a:t>
            </a:r>
          </a:p>
        </p:txBody>
      </p:sp>
      <p:sp>
        <p:nvSpPr>
          <p:cNvPr id="9" name="Title 1">
            <a:extLst>
              <a:ext uri="{FF2B5EF4-FFF2-40B4-BE49-F238E27FC236}">
                <a16:creationId xmlns:a16="http://schemas.microsoft.com/office/drawing/2014/main" id="{64545ED1-F77D-71FC-5887-BD1A8CDB5FDC}"/>
              </a:ext>
            </a:extLst>
          </p:cNvPr>
          <p:cNvSpPr txBox="1">
            <a:spLocks/>
          </p:cNvSpPr>
          <p:nvPr/>
        </p:nvSpPr>
        <p:spPr>
          <a:xfrm>
            <a:off x="838200" y="365125"/>
            <a:ext cx="5462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Slowest Science Module in CMAQ</a:t>
            </a:r>
          </a:p>
        </p:txBody>
      </p:sp>
      <p:pic>
        <p:nvPicPr>
          <p:cNvPr id="13" name="Picture 2">
            <a:extLst>
              <a:ext uri="{FF2B5EF4-FFF2-40B4-BE49-F238E27FC236}">
                <a16:creationId xmlns:a16="http://schemas.microsoft.com/office/drawing/2014/main" id="{3717B162-42C1-EC97-218D-8180D162D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3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F730-9436-9A94-F7ED-A950F1067066}"/>
              </a:ext>
            </a:extLst>
          </p:cNvPr>
          <p:cNvSpPr>
            <a:spLocks noGrp="1"/>
          </p:cNvSpPr>
          <p:nvPr>
            <p:ph type="title"/>
          </p:nvPr>
        </p:nvSpPr>
        <p:spPr/>
        <p:txBody>
          <a:bodyPr/>
          <a:lstStyle/>
          <a:p>
            <a:r>
              <a:rPr lang="en-US" dirty="0"/>
              <a:t>CMAQ CHEM Solver</a:t>
            </a:r>
          </a:p>
        </p:txBody>
      </p:sp>
      <p:sp>
        <p:nvSpPr>
          <p:cNvPr id="3" name="Content Placeholder 2">
            <a:extLst>
              <a:ext uri="{FF2B5EF4-FFF2-40B4-BE49-F238E27FC236}">
                <a16:creationId xmlns:a16="http://schemas.microsoft.com/office/drawing/2014/main" id="{867D3FFB-E89F-BAC9-4143-B0FA6105C81F}"/>
              </a:ext>
            </a:extLst>
          </p:cNvPr>
          <p:cNvSpPr>
            <a:spLocks noGrp="1"/>
          </p:cNvSpPr>
          <p:nvPr>
            <p:ph idx="1"/>
          </p:nvPr>
        </p:nvSpPr>
        <p:spPr>
          <a:xfrm>
            <a:off x="838200" y="1825625"/>
            <a:ext cx="6267824" cy="4351338"/>
          </a:xfrm>
        </p:spPr>
        <p:txBody>
          <a:bodyPr>
            <a:normAutofit fontScale="92500" lnSpcReduction="10000"/>
          </a:bodyPr>
          <a:lstStyle/>
          <a:p>
            <a:r>
              <a:rPr lang="en-US" sz="2400" dirty="0"/>
              <a:t>EBI (1993)</a:t>
            </a:r>
          </a:p>
          <a:p>
            <a:pPr lvl="1"/>
            <a:r>
              <a:rPr lang="en-US" sz="2000" dirty="0"/>
              <a:t>EBI is the fastest but less accurate, convergence errors (stiff ODEs)</a:t>
            </a:r>
          </a:p>
          <a:p>
            <a:r>
              <a:rPr lang="en-US" sz="2400" dirty="0" err="1"/>
              <a:t>Rosenbrock</a:t>
            </a:r>
            <a:r>
              <a:rPr lang="en-US" sz="2400" dirty="0"/>
              <a:t> (1997)</a:t>
            </a:r>
          </a:p>
          <a:p>
            <a:r>
              <a:rPr lang="en-US" sz="2400" dirty="0" err="1"/>
              <a:t>SMVgear</a:t>
            </a:r>
            <a:r>
              <a:rPr lang="en-US" sz="2400" dirty="0"/>
              <a:t> (1994)</a:t>
            </a:r>
          </a:p>
          <a:p>
            <a:pPr lvl="1"/>
            <a:r>
              <a:rPr lang="en-US" sz="2000" dirty="0"/>
              <a:t>Gear solver used to obtain accurate solutions to stiff ODE problems</a:t>
            </a:r>
          </a:p>
          <a:p>
            <a:pPr lvl="1"/>
            <a:r>
              <a:rPr lang="en-US" sz="2000" dirty="0"/>
              <a:t>Highly vectorized and incorporated with sparse matrix to improve computational performance</a:t>
            </a:r>
          </a:p>
          <a:p>
            <a:pPr lvl="1"/>
            <a:r>
              <a:rPr lang="en-US" sz="2000" dirty="0"/>
              <a:t>Slowest solver due to computing partial derivative, matrix decomposition, and </a:t>
            </a:r>
            <a:r>
              <a:rPr lang="en-US" sz="2000" dirty="0" err="1"/>
              <a:t>backsub</a:t>
            </a:r>
            <a:endParaRPr lang="en-US" sz="2000" dirty="0"/>
          </a:p>
          <a:p>
            <a:r>
              <a:rPr lang="en-US" sz="2400" dirty="0"/>
              <a:t>CMAQ spends about 20% on EBI, 30% on </a:t>
            </a:r>
            <a:r>
              <a:rPr lang="en-US" sz="2400" dirty="0" err="1"/>
              <a:t>Rosenbrock</a:t>
            </a:r>
            <a:r>
              <a:rPr lang="en-US" sz="2400" dirty="0"/>
              <a:t>, and 50% on </a:t>
            </a:r>
            <a:r>
              <a:rPr lang="en-US" sz="2400" dirty="0" err="1"/>
              <a:t>smvgear</a:t>
            </a:r>
            <a:r>
              <a:rPr lang="en-US" sz="2400" dirty="0"/>
              <a:t> solver (George </a:t>
            </a:r>
            <a:r>
              <a:rPr lang="en-US" sz="2400" dirty="0" err="1"/>
              <a:t>Delic</a:t>
            </a:r>
            <a:r>
              <a:rPr lang="en-US" sz="2400" dirty="0"/>
              <a:t>)</a:t>
            </a:r>
          </a:p>
        </p:txBody>
      </p:sp>
      <p:pic>
        <p:nvPicPr>
          <p:cNvPr id="7" name="Picture 6" descr="Chart, line chart&#10;&#10;Description automatically generated">
            <a:extLst>
              <a:ext uri="{FF2B5EF4-FFF2-40B4-BE49-F238E27FC236}">
                <a16:creationId xmlns:a16="http://schemas.microsoft.com/office/drawing/2014/main" id="{99207BFD-E4FD-6E8A-B507-81F42FF25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811" y="1825625"/>
            <a:ext cx="4544812" cy="3408609"/>
          </a:xfrm>
          <a:prstGeom prst="rect">
            <a:avLst/>
          </a:prstGeom>
        </p:spPr>
      </p:pic>
      <p:sp>
        <p:nvSpPr>
          <p:cNvPr id="8" name="Slide Number Placeholder 7">
            <a:extLst>
              <a:ext uri="{FF2B5EF4-FFF2-40B4-BE49-F238E27FC236}">
                <a16:creationId xmlns:a16="http://schemas.microsoft.com/office/drawing/2014/main" id="{6AAA9079-8AA6-2866-219A-0F0CFD91FE1C}"/>
              </a:ext>
            </a:extLst>
          </p:cNvPr>
          <p:cNvSpPr>
            <a:spLocks noGrp="1"/>
          </p:cNvSpPr>
          <p:nvPr>
            <p:ph type="sldNum" sz="quarter" idx="12"/>
          </p:nvPr>
        </p:nvSpPr>
        <p:spPr/>
        <p:txBody>
          <a:bodyPr/>
          <a:lstStyle/>
          <a:p>
            <a:fld id="{F87ABAF3-7AC3-4FD9-A58F-E962EBE681C4}" type="slidenum">
              <a:rPr lang="en-US" smtClean="0"/>
              <a:t>4</a:t>
            </a:fld>
            <a:endParaRPr lang="en-US"/>
          </a:p>
        </p:txBody>
      </p:sp>
      <p:sp>
        <p:nvSpPr>
          <p:cNvPr id="4" name="Rectangle 3">
            <a:extLst>
              <a:ext uri="{FF2B5EF4-FFF2-40B4-BE49-F238E27FC236}">
                <a16:creationId xmlns:a16="http://schemas.microsoft.com/office/drawing/2014/main" id="{FDE148DD-12D7-5679-E9D1-D99EB1B12C0C}"/>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5" name="Rectangle 4">
            <a:extLst>
              <a:ext uri="{FF2B5EF4-FFF2-40B4-BE49-F238E27FC236}">
                <a16:creationId xmlns:a16="http://schemas.microsoft.com/office/drawing/2014/main" id="{D947CC05-0E73-230A-C91B-441A86583E27}"/>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6" name="Flowchart: Delay 5">
            <a:extLst>
              <a:ext uri="{FF2B5EF4-FFF2-40B4-BE49-F238E27FC236}">
                <a16:creationId xmlns:a16="http://schemas.microsoft.com/office/drawing/2014/main" id="{018DCE3B-C8AF-66D7-59B5-B09897B8F6FE}"/>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11" name="Rectangle 10">
            <a:extLst>
              <a:ext uri="{FF2B5EF4-FFF2-40B4-BE49-F238E27FC236}">
                <a16:creationId xmlns:a16="http://schemas.microsoft.com/office/drawing/2014/main" id="{C772D092-636D-DE32-0245-E974B41D9582}"/>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12" name="Flowchart: Delay 11">
            <a:extLst>
              <a:ext uri="{FF2B5EF4-FFF2-40B4-BE49-F238E27FC236}">
                <a16:creationId xmlns:a16="http://schemas.microsoft.com/office/drawing/2014/main" id="{2175AA82-D0F0-7E51-3C40-D5BC60595D3C}"/>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3" name="Rectangle 12">
            <a:extLst>
              <a:ext uri="{FF2B5EF4-FFF2-40B4-BE49-F238E27FC236}">
                <a16:creationId xmlns:a16="http://schemas.microsoft.com/office/drawing/2014/main" id="{38EBD9E1-B3FD-F000-7831-2249DFFE14C3}"/>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sp>
        <p:nvSpPr>
          <p:cNvPr id="14" name="Rectangle 13">
            <a:extLst>
              <a:ext uri="{FF2B5EF4-FFF2-40B4-BE49-F238E27FC236}">
                <a16:creationId xmlns:a16="http://schemas.microsoft.com/office/drawing/2014/main" id="{77518FCC-8819-D259-F849-CC917298F138}"/>
              </a:ext>
            </a:extLst>
          </p:cNvPr>
          <p:cNvSpPr/>
          <p:nvPr/>
        </p:nvSpPr>
        <p:spPr>
          <a:xfrm>
            <a:off x="3210658" y="6264272"/>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Timing</a:t>
            </a:r>
          </a:p>
        </p:txBody>
      </p:sp>
      <p:sp>
        <p:nvSpPr>
          <p:cNvPr id="15" name="TextBox 14">
            <a:extLst>
              <a:ext uri="{FF2B5EF4-FFF2-40B4-BE49-F238E27FC236}">
                <a16:creationId xmlns:a16="http://schemas.microsoft.com/office/drawing/2014/main" id="{55987F84-49E1-0EB6-49A6-8DA46CE58AAE}"/>
              </a:ext>
            </a:extLst>
          </p:cNvPr>
          <p:cNvSpPr txBox="1"/>
          <p:nvPr/>
        </p:nvSpPr>
        <p:spPr>
          <a:xfrm>
            <a:off x="7865610" y="5230671"/>
            <a:ext cx="3488190" cy="584775"/>
          </a:xfrm>
          <a:prstGeom prst="rect">
            <a:avLst/>
          </a:prstGeom>
          <a:noFill/>
        </p:spPr>
        <p:txBody>
          <a:bodyPr wrap="square" rtlCol="0">
            <a:spAutoFit/>
          </a:bodyPr>
          <a:lstStyle/>
          <a:p>
            <a:pPr algn="just"/>
            <a:r>
              <a:rPr lang="en-US" sz="1600" b="1" dirty="0"/>
              <a:t>Figure 3</a:t>
            </a:r>
            <a:r>
              <a:rPr lang="en-US" sz="1600" dirty="0"/>
              <a:t>: </a:t>
            </a:r>
            <a:r>
              <a:rPr lang="en-US" sz="1600" i="1" dirty="0"/>
              <a:t>Time for one hour simulation with EBI and GEAR solver.</a:t>
            </a:r>
          </a:p>
        </p:txBody>
      </p:sp>
      <p:pic>
        <p:nvPicPr>
          <p:cNvPr id="10" name="Picture 2">
            <a:extLst>
              <a:ext uri="{FF2B5EF4-FFF2-40B4-BE49-F238E27FC236}">
                <a16:creationId xmlns:a16="http://schemas.microsoft.com/office/drawing/2014/main" id="{3B7954F3-349C-2DB5-1D19-49183F540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CD4D9-DF2E-F83D-B007-38259A400816}"/>
              </a:ext>
            </a:extLst>
          </p:cNvPr>
          <p:cNvSpPr>
            <a:spLocks noGrp="1"/>
          </p:cNvSpPr>
          <p:nvPr>
            <p:ph type="title"/>
          </p:nvPr>
        </p:nvSpPr>
        <p:spPr/>
        <p:txBody>
          <a:bodyPr/>
          <a:lstStyle/>
          <a:p>
            <a:r>
              <a:rPr lang="en-US" dirty="0"/>
              <a:t>Why GPU?</a:t>
            </a:r>
          </a:p>
        </p:txBody>
      </p:sp>
      <p:sp>
        <p:nvSpPr>
          <p:cNvPr id="3" name="Content Placeholder 2">
            <a:extLst>
              <a:ext uri="{FF2B5EF4-FFF2-40B4-BE49-F238E27FC236}">
                <a16:creationId xmlns:a16="http://schemas.microsoft.com/office/drawing/2014/main" id="{A976679E-F1F2-E141-BA7D-D860F087DD52}"/>
              </a:ext>
            </a:extLst>
          </p:cNvPr>
          <p:cNvSpPr>
            <a:spLocks noGrp="1"/>
          </p:cNvSpPr>
          <p:nvPr>
            <p:ph idx="1"/>
          </p:nvPr>
        </p:nvSpPr>
        <p:spPr>
          <a:xfrm>
            <a:off x="838200" y="1825625"/>
            <a:ext cx="7162800" cy="4351338"/>
          </a:xfrm>
        </p:spPr>
        <p:txBody>
          <a:bodyPr>
            <a:normAutofit fontScale="92500" lnSpcReduction="10000"/>
          </a:bodyPr>
          <a:lstStyle/>
          <a:p>
            <a:r>
              <a:rPr lang="en-US" dirty="0"/>
              <a:t>Central processing unit (CPU)</a:t>
            </a:r>
          </a:p>
          <a:p>
            <a:pPr lvl="1"/>
            <a:r>
              <a:rPr lang="en-US" dirty="0"/>
              <a:t>Very fast, smart, and low latency</a:t>
            </a:r>
          </a:p>
          <a:p>
            <a:pPr lvl="1"/>
            <a:r>
              <a:rPr lang="en-US" dirty="0"/>
              <a:t>Handle complex program</a:t>
            </a:r>
          </a:p>
          <a:p>
            <a:pPr lvl="1"/>
            <a:r>
              <a:rPr lang="en-US" dirty="0"/>
              <a:t>Have very few cores and limitations in parallelization</a:t>
            </a:r>
          </a:p>
          <a:p>
            <a:r>
              <a:rPr lang="en-US" dirty="0"/>
              <a:t>Graphics processing unit (GPU)</a:t>
            </a:r>
          </a:p>
          <a:p>
            <a:pPr lvl="1"/>
            <a:r>
              <a:rPr lang="en-US" dirty="0"/>
              <a:t>Thousands of cores</a:t>
            </a:r>
          </a:p>
          <a:p>
            <a:pPr lvl="1"/>
            <a:r>
              <a:rPr lang="en-US" dirty="0"/>
              <a:t>Made up of many smaller and more specialized cores</a:t>
            </a:r>
          </a:p>
          <a:p>
            <a:pPr lvl="1"/>
            <a:r>
              <a:rPr lang="en-US" dirty="0"/>
              <a:t>Speed up the massive workload by divided into many processes</a:t>
            </a:r>
          </a:p>
          <a:p>
            <a:pPr lvl="1"/>
            <a:r>
              <a:rPr lang="en-US" dirty="0"/>
              <a:t>Traditionally known for rendering which GPU drawing millions of polygons each second (output billion pixels per second)</a:t>
            </a:r>
          </a:p>
          <a:p>
            <a:pPr lvl="1"/>
            <a:r>
              <a:rPr lang="en-US" dirty="0"/>
              <a:t>Handle independent repetitive tasks</a:t>
            </a:r>
          </a:p>
        </p:txBody>
      </p:sp>
      <p:pic>
        <p:nvPicPr>
          <p:cNvPr id="5" name="Picture 4">
            <a:extLst>
              <a:ext uri="{FF2B5EF4-FFF2-40B4-BE49-F238E27FC236}">
                <a16:creationId xmlns:a16="http://schemas.microsoft.com/office/drawing/2014/main" id="{A2B6540D-9253-E7B7-FBB8-08039FD70352}"/>
              </a:ext>
            </a:extLst>
          </p:cNvPr>
          <p:cNvPicPr>
            <a:picLocks noChangeAspect="1"/>
          </p:cNvPicPr>
          <p:nvPr/>
        </p:nvPicPr>
        <p:blipFill rotWithShape="1">
          <a:blip r:embed="rId2">
            <a:extLst>
              <a:ext uri="{28A0092B-C50C-407E-A947-70E740481C1C}">
                <a14:useLocalDpi xmlns:a14="http://schemas.microsoft.com/office/drawing/2010/main" val="0"/>
              </a:ext>
            </a:extLst>
          </a:blip>
          <a:srcRect t="17481" b="16815"/>
          <a:stretch/>
        </p:blipFill>
        <p:spPr>
          <a:xfrm>
            <a:off x="7946782" y="2880859"/>
            <a:ext cx="4052910" cy="2662912"/>
          </a:xfrm>
          <a:prstGeom prst="rect">
            <a:avLst/>
          </a:prstGeom>
        </p:spPr>
      </p:pic>
      <p:pic>
        <p:nvPicPr>
          <p:cNvPr id="10" name="Picture 9">
            <a:extLst>
              <a:ext uri="{FF2B5EF4-FFF2-40B4-BE49-F238E27FC236}">
                <a16:creationId xmlns:a16="http://schemas.microsoft.com/office/drawing/2014/main" id="{DEB0CEBE-E596-A125-E43B-D79CD0A27D05}"/>
              </a:ext>
            </a:extLst>
          </p:cNvPr>
          <p:cNvPicPr>
            <a:picLocks noChangeAspect="1"/>
          </p:cNvPicPr>
          <p:nvPr/>
        </p:nvPicPr>
        <p:blipFill rotWithShape="1">
          <a:blip r:embed="rId3"/>
          <a:srcRect l="7243"/>
          <a:stretch/>
        </p:blipFill>
        <p:spPr>
          <a:xfrm>
            <a:off x="7538531" y="951285"/>
            <a:ext cx="2144137" cy="1794637"/>
          </a:xfrm>
          <a:prstGeom prst="rect">
            <a:avLst/>
          </a:prstGeom>
        </p:spPr>
      </p:pic>
      <p:sp>
        <p:nvSpPr>
          <p:cNvPr id="12" name="TextBox 11">
            <a:extLst>
              <a:ext uri="{FF2B5EF4-FFF2-40B4-BE49-F238E27FC236}">
                <a16:creationId xmlns:a16="http://schemas.microsoft.com/office/drawing/2014/main" id="{8024A521-8B67-677E-CF12-E567DFF24AC0}"/>
              </a:ext>
            </a:extLst>
          </p:cNvPr>
          <p:cNvSpPr txBox="1"/>
          <p:nvPr/>
        </p:nvSpPr>
        <p:spPr>
          <a:xfrm>
            <a:off x="8059609" y="2745922"/>
            <a:ext cx="2082800" cy="307777"/>
          </a:xfrm>
          <a:prstGeom prst="rect">
            <a:avLst/>
          </a:prstGeom>
          <a:noFill/>
        </p:spPr>
        <p:txBody>
          <a:bodyPr wrap="square">
            <a:spAutoFit/>
          </a:bodyPr>
          <a:lstStyle/>
          <a:p>
            <a:r>
              <a:rPr lang="en-US" sz="1400" i="1" dirty="0"/>
              <a:t>Intel Core i9 CPU</a:t>
            </a:r>
          </a:p>
        </p:txBody>
      </p:sp>
      <p:sp>
        <p:nvSpPr>
          <p:cNvPr id="14" name="TextBox 13">
            <a:extLst>
              <a:ext uri="{FF2B5EF4-FFF2-40B4-BE49-F238E27FC236}">
                <a16:creationId xmlns:a16="http://schemas.microsoft.com/office/drawing/2014/main" id="{0A244A87-56ED-B80F-4C59-8A434DCD07AC}"/>
              </a:ext>
            </a:extLst>
          </p:cNvPr>
          <p:cNvSpPr txBox="1"/>
          <p:nvPr/>
        </p:nvSpPr>
        <p:spPr>
          <a:xfrm>
            <a:off x="9216781" y="5538374"/>
            <a:ext cx="2082800" cy="307777"/>
          </a:xfrm>
          <a:prstGeom prst="rect">
            <a:avLst/>
          </a:prstGeom>
          <a:noFill/>
        </p:spPr>
        <p:txBody>
          <a:bodyPr wrap="square">
            <a:spAutoFit/>
          </a:bodyPr>
          <a:lstStyle/>
          <a:p>
            <a:r>
              <a:rPr lang="en-US" sz="1400" i="1" dirty="0"/>
              <a:t>NVIDIA RTX 3090</a:t>
            </a:r>
          </a:p>
        </p:txBody>
      </p:sp>
      <p:sp>
        <p:nvSpPr>
          <p:cNvPr id="15" name="Slide Number Placeholder 14">
            <a:extLst>
              <a:ext uri="{FF2B5EF4-FFF2-40B4-BE49-F238E27FC236}">
                <a16:creationId xmlns:a16="http://schemas.microsoft.com/office/drawing/2014/main" id="{3DE5E4EA-1C7F-8289-12B4-8F6D5F71ADDF}"/>
              </a:ext>
            </a:extLst>
          </p:cNvPr>
          <p:cNvSpPr>
            <a:spLocks noGrp="1"/>
          </p:cNvSpPr>
          <p:nvPr>
            <p:ph type="sldNum" sz="quarter" idx="12"/>
          </p:nvPr>
        </p:nvSpPr>
        <p:spPr/>
        <p:txBody>
          <a:bodyPr/>
          <a:lstStyle/>
          <a:p>
            <a:fld id="{DC938926-15FD-43CD-AB7C-437CBBFFF03A}" type="slidenum">
              <a:rPr lang="en-US" smtClean="0"/>
              <a:t>5</a:t>
            </a:fld>
            <a:endParaRPr lang="en-US"/>
          </a:p>
        </p:txBody>
      </p:sp>
      <p:sp>
        <p:nvSpPr>
          <p:cNvPr id="6" name="Rectangle 5">
            <a:extLst>
              <a:ext uri="{FF2B5EF4-FFF2-40B4-BE49-F238E27FC236}">
                <a16:creationId xmlns:a16="http://schemas.microsoft.com/office/drawing/2014/main" id="{EAAEFE3D-CA7A-0844-1CB7-D45F1E0C6086}"/>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7" name="Rectangle 6">
            <a:extLst>
              <a:ext uri="{FF2B5EF4-FFF2-40B4-BE49-F238E27FC236}">
                <a16:creationId xmlns:a16="http://schemas.microsoft.com/office/drawing/2014/main" id="{BB2F0316-7BD8-59BA-66FA-749013DC7EAC}"/>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8" name="Flowchart: Delay 7">
            <a:extLst>
              <a:ext uri="{FF2B5EF4-FFF2-40B4-BE49-F238E27FC236}">
                <a16:creationId xmlns:a16="http://schemas.microsoft.com/office/drawing/2014/main" id="{81A819E8-2D0A-FCFB-6AA7-6D00726285DB}"/>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9" name="Rectangle 8">
            <a:extLst>
              <a:ext uri="{FF2B5EF4-FFF2-40B4-BE49-F238E27FC236}">
                <a16:creationId xmlns:a16="http://schemas.microsoft.com/office/drawing/2014/main" id="{85D3B762-45F3-FC83-1E63-60AAB4E604D5}"/>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11" name="Rectangle 10">
            <a:extLst>
              <a:ext uri="{FF2B5EF4-FFF2-40B4-BE49-F238E27FC236}">
                <a16:creationId xmlns:a16="http://schemas.microsoft.com/office/drawing/2014/main" id="{9718D7E6-9415-B1B1-043D-A562C4D234D3}"/>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13" name="Flowchart: Delay 12">
            <a:extLst>
              <a:ext uri="{FF2B5EF4-FFF2-40B4-BE49-F238E27FC236}">
                <a16:creationId xmlns:a16="http://schemas.microsoft.com/office/drawing/2014/main" id="{3E04B815-C5F2-E3E9-5DEB-571559E5B765}"/>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6" name="Rectangle 15">
            <a:extLst>
              <a:ext uri="{FF2B5EF4-FFF2-40B4-BE49-F238E27FC236}">
                <a16:creationId xmlns:a16="http://schemas.microsoft.com/office/drawing/2014/main" id="{4C873824-84CE-AC43-9A35-94E46CF46FC1}"/>
              </a:ext>
            </a:extLst>
          </p:cNvPr>
          <p:cNvSpPr/>
          <p:nvPr/>
        </p:nvSpPr>
        <p:spPr>
          <a:xfrm>
            <a:off x="4394689"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Method</a:t>
            </a:r>
          </a:p>
        </p:txBody>
      </p:sp>
      <p:pic>
        <p:nvPicPr>
          <p:cNvPr id="18" name="Picture 2">
            <a:extLst>
              <a:ext uri="{FF2B5EF4-FFF2-40B4-BE49-F238E27FC236}">
                <a16:creationId xmlns:a16="http://schemas.microsoft.com/office/drawing/2014/main" id="{37C96B07-F439-5558-632C-1B74F578C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ED19-4DA6-2760-41C7-3108E0652B67}"/>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64DBDEA9-E71E-9606-106C-BB03541F3D84}"/>
              </a:ext>
            </a:extLst>
          </p:cNvPr>
          <p:cNvSpPr>
            <a:spLocks noGrp="1"/>
          </p:cNvSpPr>
          <p:nvPr>
            <p:ph idx="1"/>
          </p:nvPr>
        </p:nvSpPr>
        <p:spPr/>
        <p:txBody>
          <a:bodyPr>
            <a:normAutofit/>
          </a:bodyPr>
          <a:lstStyle/>
          <a:p>
            <a:r>
              <a:rPr lang="en-US" dirty="0"/>
              <a:t>Determine the CMAQ slowest process</a:t>
            </a:r>
          </a:p>
          <a:p>
            <a:pPr lvl="1"/>
            <a:r>
              <a:rPr lang="en-US" dirty="0"/>
              <a:t>CHEM solver, advection, diffusion process</a:t>
            </a:r>
          </a:p>
          <a:p>
            <a:r>
              <a:rPr lang="en-US" dirty="0"/>
              <a:t>Create GPU-friendly data structure and algorithms (matrix operations)</a:t>
            </a:r>
          </a:p>
          <a:p>
            <a:pPr lvl="1"/>
            <a:r>
              <a:rPr lang="en-US" dirty="0"/>
              <a:t>Scalable</a:t>
            </a:r>
          </a:p>
          <a:p>
            <a:pPr lvl="1"/>
            <a:r>
              <a:rPr lang="en-US" dirty="0"/>
              <a:t>EBI, ROS, and GEAR solver</a:t>
            </a:r>
          </a:p>
          <a:p>
            <a:r>
              <a:rPr lang="en-US" dirty="0"/>
              <a:t>Design compilation compatibility with the CUDA platform</a:t>
            </a:r>
          </a:p>
          <a:p>
            <a:r>
              <a:rPr lang="en-US" dirty="0"/>
              <a:t>Perform code independent  analysis</a:t>
            </a:r>
          </a:p>
          <a:p>
            <a:pPr lvl="1"/>
            <a:r>
              <a:rPr lang="en-US" dirty="0"/>
              <a:t>Parallelizing can intentionally alter the results</a:t>
            </a:r>
          </a:p>
          <a:p>
            <a:pPr lvl="1"/>
            <a:r>
              <a:rPr lang="en-US" dirty="0"/>
              <a:t>Only work with independent loops</a:t>
            </a:r>
          </a:p>
          <a:p>
            <a:endParaRPr lang="en-US" dirty="0"/>
          </a:p>
        </p:txBody>
      </p:sp>
      <p:sp>
        <p:nvSpPr>
          <p:cNvPr id="4" name="Slide Number Placeholder 3">
            <a:extLst>
              <a:ext uri="{FF2B5EF4-FFF2-40B4-BE49-F238E27FC236}">
                <a16:creationId xmlns:a16="http://schemas.microsoft.com/office/drawing/2014/main" id="{1A13C650-8646-62F7-A443-DD9BDC07A33F}"/>
              </a:ext>
            </a:extLst>
          </p:cNvPr>
          <p:cNvSpPr>
            <a:spLocks noGrp="1"/>
          </p:cNvSpPr>
          <p:nvPr>
            <p:ph type="sldNum" sz="quarter" idx="12"/>
          </p:nvPr>
        </p:nvSpPr>
        <p:spPr/>
        <p:txBody>
          <a:bodyPr/>
          <a:lstStyle/>
          <a:p>
            <a:fld id="{F87ABAF3-7AC3-4FD9-A58F-E962EBE681C4}" type="slidenum">
              <a:rPr lang="en-US" smtClean="0"/>
              <a:t>6</a:t>
            </a:fld>
            <a:endParaRPr lang="en-US"/>
          </a:p>
        </p:txBody>
      </p:sp>
      <p:sp>
        <p:nvSpPr>
          <p:cNvPr id="6" name="Rectangle 5">
            <a:extLst>
              <a:ext uri="{FF2B5EF4-FFF2-40B4-BE49-F238E27FC236}">
                <a16:creationId xmlns:a16="http://schemas.microsoft.com/office/drawing/2014/main" id="{5758500E-7D02-E8AA-F0F0-CD0AB8C54CF3}"/>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7" name="Rectangle 6">
            <a:extLst>
              <a:ext uri="{FF2B5EF4-FFF2-40B4-BE49-F238E27FC236}">
                <a16:creationId xmlns:a16="http://schemas.microsoft.com/office/drawing/2014/main" id="{9567EA2C-7353-D132-1075-60D0804F24A4}"/>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8" name="Flowchart: Delay 7">
            <a:extLst>
              <a:ext uri="{FF2B5EF4-FFF2-40B4-BE49-F238E27FC236}">
                <a16:creationId xmlns:a16="http://schemas.microsoft.com/office/drawing/2014/main" id="{BFDFCED3-13F3-05B6-85FB-70CEA4E97042}"/>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9" name="Rectangle 8">
            <a:extLst>
              <a:ext uri="{FF2B5EF4-FFF2-40B4-BE49-F238E27FC236}">
                <a16:creationId xmlns:a16="http://schemas.microsoft.com/office/drawing/2014/main" id="{0F4F152F-802A-0265-691A-8D5A42C6A9E6}"/>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10" name="Rectangle 9">
            <a:extLst>
              <a:ext uri="{FF2B5EF4-FFF2-40B4-BE49-F238E27FC236}">
                <a16:creationId xmlns:a16="http://schemas.microsoft.com/office/drawing/2014/main" id="{6AD9C997-27D0-452D-DB57-084EC1818C2E}"/>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11" name="Flowchart: Delay 10">
            <a:extLst>
              <a:ext uri="{FF2B5EF4-FFF2-40B4-BE49-F238E27FC236}">
                <a16:creationId xmlns:a16="http://schemas.microsoft.com/office/drawing/2014/main" id="{6FC4A9F2-B3FE-ABBD-2007-2120251ECC80}"/>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3" name="Rectangle 12">
            <a:extLst>
              <a:ext uri="{FF2B5EF4-FFF2-40B4-BE49-F238E27FC236}">
                <a16:creationId xmlns:a16="http://schemas.microsoft.com/office/drawing/2014/main" id="{A933A665-6C33-B6E5-6AA2-C48F21D6DC89}"/>
              </a:ext>
            </a:extLst>
          </p:cNvPr>
          <p:cNvSpPr/>
          <p:nvPr/>
        </p:nvSpPr>
        <p:spPr>
          <a:xfrm>
            <a:off x="4394689"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Method</a:t>
            </a:r>
          </a:p>
        </p:txBody>
      </p:sp>
      <p:pic>
        <p:nvPicPr>
          <p:cNvPr id="12" name="Picture 2">
            <a:extLst>
              <a:ext uri="{FF2B5EF4-FFF2-40B4-BE49-F238E27FC236}">
                <a16:creationId xmlns:a16="http://schemas.microsoft.com/office/drawing/2014/main" id="{39EC8B2D-675B-3152-B726-F27B057A8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62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0747C0-CEA6-1DA1-75FC-5CAE306DC008}"/>
              </a:ext>
            </a:extLst>
          </p:cNvPr>
          <p:cNvPicPr>
            <a:picLocks noChangeAspect="1"/>
          </p:cNvPicPr>
          <p:nvPr/>
        </p:nvPicPr>
        <p:blipFill>
          <a:blip r:embed="rId2"/>
          <a:stretch>
            <a:fillRect/>
          </a:stretch>
        </p:blipFill>
        <p:spPr>
          <a:xfrm>
            <a:off x="7086600" y="1716924"/>
            <a:ext cx="4785360" cy="3336661"/>
          </a:xfrm>
          <a:prstGeom prst="rect">
            <a:avLst/>
          </a:prstGeom>
        </p:spPr>
      </p:pic>
      <p:sp>
        <p:nvSpPr>
          <p:cNvPr id="2" name="Title 1">
            <a:extLst>
              <a:ext uri="{FF2B5EF4-FFF2-40B4-BE49-F238E27FC236}">
                <a16:creationId xmlns:a16="http://schemas.microsoft.com/office/drawing/2014/main" id="{F4C5113B-9C1C-44B9-A12C-CFFAE50B3FEB}"/>
              </a:ext>
            </a:extLst>
          </p:cNvPr>
          <p:cNvSpPr>
            <a:spLocks noGrp="1"/>
          </p:cNvSpPr>
          <p:nvPr>
            <p:ph type="title"/>
          </p:nvPr>
        </p:nvSpPr>
        <p:spPr/>
        <p:txBody>
          <a:bodyPr/>
          <a:lstStyle/>
          <a:p>
            <a:r>
              <a:rPr lang="en-US" dirty="0"/>
              <a:t>Compilation with CUDA Platform</a:t>
            </a:r>
          </a:p>
        </p:txBody>
      </p:sp>
      <p:sp>
        <p:nvSpPr>
          <p:cNvPr id="3" name="Content Placeholder 2">
            <a:extLst>
              <a:ext uri="{FF2B5EF4-FFF2-40B4-BE49-F238E27FC236}">
                <a16:creationId xmlns:a16="http://schemas.microsoft.com/office/drawing/2014/main" id="{BC0262E0-3267-7BB8-0345-5256CD4D404C}"/>
              </a:ext>
            </a:extLst>
          </p:cNvPr>
          <p:cNvSpPr>
            <a:spLocks noGrp="1"/>
          </p:cNvSpPr>
          <p:nvPr>
            <p:ph idx="1"/>
          </p:nvPr>
        </p:nvSpPr>
        <p:spPr>
          <a:xfrm>
            <a:off x="838200" y="1825625"/>
            <a:ext cx="6983776" cy="4351338"/>
          </a:xfrm>
        </p:spPr>
        <p:txBody>
          <a:bodyPr>
            <a:normAutofit fontScale="92500" lnSpcReduction="10000"/>
          </a:bodyPr>
          <a:lstStyle/>
          <a:p>
            <a:r>
              <a:rPr lang="en-US" sz="2800" dirty="0"/>
              <a:t>Traditional CMAQ is compiled with Intel/GNU Fortran compiler</a:t>
            </a:r>
            <a:endParaRPr lang="en-US" dirty="0"/>
          </a:p>
          <a:p>
            <a:pPr lvl="1"/>
            <a:r>
              <a:rPr lang="en-US" dirty="0" err="1"/>
              <a:t>OpenMPI</a:t>
            </a:r>
            <a:r>
              <a:rPr lang="en-US" dirty="0"/>
              <a:t> (GCC or ICC)</a:t>
            </a:r>
          </a:p>
          <a:p>
            <a:pPr lvl="2"/>
            <a:r>
              <a:rPr lang="en-US" dirty="0"/>
              <a:t>All current CMAQ modules/subroutines</a:t>
            </a:r>
          </a:p>
          <a:p>
            <a:pPr lvl="2"/>
            <a:r>
              <a:rPr lang="en-US" dirty="0"/>
              <a:t>Execute by the CPU</a:t>
            </a:r>
          </a:p>
          <a:p>
            <a:r>
              <a:rPr lang="en-US" dirty="0" err="1"/>
              <a:t>nvfortran</a:t>
            </a:r>
            <a:endParaRPr lang="en-US" dirty="0"/>
          </a:p>
          <a:p>
            <a:pPr lvl="1"/>
            <a:r>
              <a:rPr lang="en-US" dirty="0"/>
              <a:t>Codes execute by the GPU</a:t>
            </a:r>
          </a:p>
          <a:p>
            <a:pPr lvl="1"/>
            <a:r>
              <a:rPr lang="en-US" dirty="0"/>
              <a:t>Codes transfer data between CPU and GPU</a:t>
            </a:r>
          </a:p>
          <a:p>
            <a:r>
              <a:rPr lang="en-US" dirty="0"/>
              <a:t>One step compilation for CCTM </a:t>
            </a:r>
          </a:p>
          <a:p>
            <a:pPr lvl="1"/>
            <a:r>
              <a:rPr lang="en-US" dirty="0"/>
              <a:t>by integrating CUDA platform to the </a:t>
            </a:r>
            <a:r>
              <a:rPr lang="en-US" dirty="0" err="1"/>
              <a:t>makefile</a:t>
            </a:r>
            <a:endParaRPr lang="en-US" dirty="0"/>
          </a:p>
          <a:p>
            <a:pPr lvl="1"/>
            <a:r>
              <a:rPr lang="en-US" dirty="0"/>
              <a:t>Simplify compilation process and make it easy for future improvements.</a:t>
            </a:r>
          </a:p>
        </p:txBody>
      </p:sp>
      <p:sp>
        <p:nvSpPr>
          <p:cNvPr id="5" name="TextBox 4">
            <a:extLst>
              <a:ext uri="{FF2B5EF4-FFF2-40B4-BE49-F238E27FC236}">
                <a16:creationId xmlns:a16="http://schemas.microsoft.com/office/drawing/2014/main" id="{750D0DE1-50EE-0778-3102-0F751C06AA29}"/>
              </a:ext>
            </a:extLst>
          </p:cNvPr>
          <p:cNvSpPr txBox="1"/>
          <p:nvPr/>
        </p:nvSpPr>
        <p:spPr>
          <a:xfrm>
            <a:off x="7511628" y="4984484"/>
            <a:ext cx="4427027" cy="1169551"/>
          </a:xfrm>
          <a:prstGeom prst="rect">
            <a:avLst/>
          </a:prstGeom>
          <a:noFill/>
        </p:spPr>
        <p:txBody>
          <a:bodyPr wrap="square" rtlCol="0">
            <a:spAutoFit/>
          </a:bodyPr>
          <a:lstStyle/>
          <a:p>
            <a:pPr algn="just"/>
            <a:r>
              <a:rPr lang="en-US" sz="1400" b="1" dirty="0"/>
              <a:t>Figure 4</a:t>
            </a:r>
            <a:r>
              <a:rPr lang="en-US" sz="1400" dirty="0"/>
              <a:t>: </a:t>
            </a:r>
            <a:r>
              <a:rPr lang="en-US" sz="1400" b="0" i="1" u="none" strike="noStrike" cap="none" dirty="0">
                <a:solidFill>
                  <a:schemeClr val="dk1"/>
                </a:solidFill>
                <a:latin typeface="Calibri"/>
                <a:ea typeface="Calibri"/>
                <a:cs typeface="Calibri"/>
                <a:sym typeface="Calibri"/>
              </a:rPr>
              <a:t>Ozone outputs from CMAQ compiled using MPICH/</a:t>
            </a:r>
            <a:r>
              <a:rPr lang="en-US" sz="1400" b="0" i="1" u="none" strike="noStrike" cap="none" dirty="0" err="1">
                <a:solidFill>
                  <a:schemeClr val="dk1"/>
                </a:solidFill>
                <a:latin typeface="Calibri"/>
                <a:ea typeface="Calibri"/>
                <a:cs typeface="Calibri"/>
                <a:sym typeface="Calibri"/>
              </a:rPr>
              <a:t>OpenMPI</a:t>
            </a:r>
            <a:r>
              <a:rPr lang="en-US" sz="1400" b="0" i="1" u="none" strike="noStrike" cap="none" dirty="0">
                <a:solidFill>
                  <a:schemeClr val="dk1"/>
                </a:solidFill>
                <a:latin typeface="Calibri"/>
                <a:ea typeface="Calibri"/>
                <a:cs typeface="Calibri"/>
                <a:sym typeface="Calibri"/>
              </a:rPr>
              <a:t> and MPICH/</a:t>
            </a:r>
            <a:r>
              <a:rPr lang="en-US" sz="1400" b="0" i="1" u="none" strike="noStrike" cap="none" dirty="0" err="1">
                <a:solidFill>
                  <a:schemeClr val="dk1"/>
                </a:solidFill>
                <a:latin typeface="Calibri"/>
                <a:ea typeface="Calibri"/>
                <a:cs typeface="Calibri"/>
                <a:sym typeface="Calibri"/>
              </a:rPr>
              <a:t>OpenMPI</a:t>
            </a:r>
            <a:r>
              <a:rPr lang="en-US" sz="1400" b="0" i="1" u="none" strike="noStrike" cap="none" dirty="0">
                <a:solidFill>
                  <a:schemeClr val="dk1"/>
                </a:solidFill>
                <a:latin typeface="Calibri"/>
                <a:ea typeface="Calibri"/>
                <a:cs typeface="Calibri"/>
                <a:sym typeface="Calibri"/>
              </a:rPr>
              <a:t> + </a:t>
            </a:r>
            <a:r>
              <a:rPr lang="en-US" sz="1400" b="0" i="1" u="none" strike="noStrike" cap="none" dirty="0" err="1">
                <a:solidFill>
                  <a:schemeClr val="dk1"/>
                </a:solidFill>
                <a:latin typeface="Calibri"/>
                <a:ea typeface="Calibri"/>
                <a:cs typeface="Calibri"/>
                <a:sym typeface="Calibri"/>
              </a:rPr>
              <a:t>nvfortran</a:t>
            </a:r>
            <a:r>
              <a:rPr lang="en-US" sz="1400" b="0" i="1" u="none" strike="noStrike" cap="none" dirty="0">
                <a:solidFill>
                  <a:schemeClr val="dk1"/>
                </a:solidFill>
                <a:latin typeface="Calibri"/>
                <a:ea typeface="Calibri"/>
                <a:cs typeface="Calibri"/>
                <a:sym typeface="Calibri"/>
              </a:rPr>
              <a:t> are the same over 14 days simulated period. O</a:t>
            </a:r>
            <a:r>
              <a:rPr lang="en-US" sz="1400" i="1" dirty="0"/>
              <a:t>utputs must be the same cross different compilation methods. </a:t>
            </a:r>
          </a:p>
          <a:p>
            <a:pPr algn="just"/>
            <a:endParaRPr lang="en-US" sz="1400" b="1" dirty="0"/>
          </a:p>
        </p:txBody>
      </p:sp>
      <p:sp>
        <p:nvSpPr>
          <p:cNvPr id="6" name="Slide Number Placeholder 5">
            <a:extLst>
              <a:ext uri="{FF2B5EF4-FFF2-40B4-BE49-F238E27FC236}">
                <a16:creationId xmlns:a16="http://schemas.microsoft.com/office/drawing/2014/main" id="{AF722702-096C-6895-7C6D-E8166797B886}"/>
              </a:ext>
            </a:extLst>
          </p:cNvPr>
          <p:cNvSpPr>
            <a:spLocks noGrp="1"/>
          </p:cNvSpPr>
          <p:nvPr>
            <p:ph type="sldNum" sz="quarter" idx="12"/>
          </p:nvPr>
        </p:nvSpPr>
        <p:spPr/>
        <p:txBody>
          <a:bodyPr/>
          <a:lstStyle/>
          <a:p>
            <a:fld id="{F87ABAF3-7AC3-4FD9-A58F-E962EBE681C4}" type="slidenum">
              <a:rPr lang="en-US" smtClean="0"/>
              <a:t>7</a:t>
            </a:fld>
            <a:endParaRPr lang="en-US"/>
          </a:p>
        </p:txBody>
      </p:sp>
      <p:sp>
        <p:nvSpPr>
          <p:cNvPr id="10" name="Rectangle 9">
            <a:extLst>
              <a:ext uri="{FF2B5EF4-FFF2-40B4-BE49-F238E27FC236}">
                <a16:creationId xmlns:a16="http://schemas.microsoft.com/office/drawing/2014/main" id="{D68C0882-6980-0429-ECC0-B1602A9C4155}"/>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11" name="Rectangle 10">
            <a:extLst>
              <a:ext uri="{FF2B5EF4-FFF2-40B4-BE49-F238E27FC236}">
                <a16:creationId xmlns:a16="http://schemas.microsoft.com/office/drawing/2014/main" id="{05BD0217-FF9F-7EFE-E5CB-AEC8686DB7B3}"/>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12" name="Flowchart: Delay 11">
            <a:extLst>
              <a:ext uri="{FF2B5EF4-FFF2-40B4-BE49-F238E27FC236}">
                <a16:creationId xmlns:a16="http://schemas.microsoft.com/office/drawing/2014/main" id="{F363DC8C-BA54-E4D5-2730-BC80BAC115F4}"/>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13" name="Rectangle 12">
            <a:extLst>
              <a:ext uri="{FF2B5EF4-FFF2-40B4-BE49-F238E27FC236}">
                <a16:creationId xmlns:a16="http://schemas.microsoft.com/office/drawing/2014/main" id="{B10B9989-41EB-088A-891E-F47F7AC12722}"/>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14" name="Rectangle 13">
            <a:extLst>
              <a:ext uri="{FF2B5EF4-FFF2-40B4-BE49-F238E27FC236}">
                <a16:creationId xmlns:a16="http://schemas.microsoft.com/office/drawing/2014/main" id="{ECCB375D-CE10-C648-4E0D-4BFCE77378FF}"/>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15" name="Flowchart: Delay 14">
            <a:extLst>
              <a:ext uri="{FF2B5EF4-FFF2-40B4-BE49-F238E27FC236}">
                <a16:creationId xmlns:a16="http://schemas.microsoft.com/office/drawing/2014/main" id="{1935EF47-8B49-8EE6-9EAA-1A3E3CD06D85}"/>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7" name="Rectangle 16">
            <a:extLst>
              <a:ext uri="{FF2B5EF4-FFF2-40B4-BE49-F238E27FC236}">
                <a16:creationId xmlns:a16="http://schemas.microsoft.com/office/drawing/2014/main" id="{C71CCDF0-5AE1-026A-79FA-A2634CA1F414}"/>
              </a:ext>
            </a:extLst>
          </p:cNvPr>
          <p:cNvSpPr/>
          <p:nvPr/>
        </p:nvSpPr>
        <p:spPr>
          <a:xfrm>
            <a:off x="4394689"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Method</a:t>
            </a:r>
          </a:p>
        </p:txBody>
      </p:sp>
      <p:pic>
        <p:nvPicPr>
          <p:cNvPr id="4" name="Picture 2">
            <a:extLst>
              <a:ext uri="{FF2B5EF4-FFF2-40B4-BE49-F238E27FC236}">
                <a16:creationId xmlns:a16="http://schemas.microsoft.com/office/drawing/2014/main" id="{194D0D04-EB8B-BA88-F810-743EA9544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7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561149-3E6C-4E53-94A3-42B1CF752465}"/>
              </a:ext>
            </a:extLst>
          </p:cNvPr>
          <p:cNvSpPr txBox="1"/>
          <p:nvPr/>
        </p:nvSpPr>
        <p:spPr>
          <a:xfrm>
            <a:off x="6325471" y="3351551"/>
            <a:ext cx="915507" cy="338554"/>
          </a:xfrm>
          <a:prstGeom prst="rect">
            <a:avLst/>
          </a:prstGeom>
          <a:solidFill>
            <a:schemeClr val="accent1">
              <a:lumMod val="40000"/>
              <a:lumOff val="60000"/>
            </a:schemeClr>
          </a:solidFill>
          <a:ln>
            <a:noFill/>
          </a:ln>
        </p:spPr>
        <p:txBody>
          <a:bodyPr wrap="none" rtlCol="0">
            <a:spAutoFit/>
          </a:bodyPr>
          <a:lstStyle/>
          <a:p>
            <a:r>
              <a:rPr lang="en-US" sz="1600" dirty="0" err="1"/>
              <a:t>sciproc.F</a:t>
            </a:r>
            <a:endParaRPr lang="en-US" sz="1600" dirty="0"/>
          </a:p>
        </p:txBody>
      </p:sp>
      <p:sp>
        <p:nvSpPr>
          <p:cNvPr id="10" name="TextBox 9">
            <a:extLst>
              <a:ext uri="{FF2B5EF4-FFF2-40B4-BE49-F238E27FC236}">
                <a16:creationId xmlns:a16="http://schemas.microsoft.com/office/drawing/2014/main" id="{118D78CC-6B75-433A-B8A9-EBA3ED4BF203}"/>
              </a:ext>
            </a:extLst>
          </p:cNvPr>
          <p:cNvSpPr txBox="1"/>
          <p:nvPr/>
        </p:nvSpPr>
        <p:spPr>
          <a:xfrm>
            <a:off x="6159060" y="5379914"/>
            <a:ext cx="1207382" cy="338554"/>
          </a:xfrm>
          <a:prstGeom prst="rect">
            <a:avLst/>
          </a:prstGeom>
          <a:solidFill>
            <a:schemeClr val="accent1">
              <a:lumMod val="40000"/>
              <a:lumOff val="60000"/>
            </a:schemeClr>
          </a:solidFill>
          <a:ln>
            <a:noFill/>
          </a:ln>
        </p:spPr>
        <p:txBody>
          <a:bodyPr wrap="none" rtlCol="0">
            <a:spAutoFit/>
          </a:bodyPr>
          <a:lstStyle/>
          <a:p>
            <a:r>
              <a:rPr lang="en-US" sz="1600" dirty="0" err="1"/>
              <a:t>pa_output.F</a:t>
            </a:r>
            <a:endParaRPr lang="en-US" sz="1600" dirty="0"/>
          </a:p>
        </p:txBody>
      </p:sp>
      <p:sp>
        <p:nvSpPr>
          <p:cNvPr id="14" name="TextBox 13">
            <a:extLst>
              <a:ext uri="{FF2B5EF4-FFF2-40B4-BE49-F238E27FC236}">
                <a16:creationId xmlns:a16="http://schemas.microsoft.com/office/drawing/2014/main" id="{828C1607-B3A6-4553-9908-E3E1EB82B5B8}"/>
              </a:ext>
            </a:extLst>
          </p:cNvPr>
          <p:cNvSpPr txBox="1">
            <a:spLocks/>
          </p:cNvSpPr>
          <p:nvPr/>
        </p:nvSpPr>
        <p:spPr>
          <a:xfrm>
            <a:off x="7973920" y="2007176"/>
            <a:ext cx="1225720" cy="338554"/>
          </a:xfrm>
          <a:prstGeom prst="rect">
            <a:avLst/>
          </a:prstGeom>
          <a:solidFill>
            <a:schemeClr val="accent1">
              <a:lumMod val="40000"/>
              <a:lumOff val="60000"/>
            </a:schemeClr>
          </a:solidFill>
          <a:ln>
            <a:noFill/>
          </a:ln>
        </p:spPr>
        <p:txBody>
          <a:bodyPr wrap="none" rtlCol="0">
            <a:spAutoFit/>
          </a:bodyPr>
          <a:lstStyle/>
          <a:p>
            <a:r>
              <a:rPr lang="en-US" sz="1600" dirty="0" err="1"/>
              <a:t>pa_update.F</a:t>
            </a:r>
            <a:endParaRPr lang="en-US" sz="1600" dirty="0"/>
          </a:p>
        </p:txBody>
      </p:sp>
      <p:sp>
        <p:nvSpPr>
          <p:cNvPr id="15" name="TextBox 14">
            <a:extLst>
              <a:ext uri="{FF2B5EF4-FFF2-40B4-BE49-F238E27FC236}">
                <a16:creationId xmlns:a16="http://schemas.microsoft.com/office/drawing/2014/main" id="{812C5091-AD81-47C8-879C-072BE68FFA58}"/>
              </a:ext>
            </a:extLst>
          </p:cNvPr>
          <p:cNvSpPr txBox="1">
            <a:spLocks/>
          </p:cNvSpPr>
          <p:nvPr/>
        </p:nvSpPr>
        <p:spPr>
          <a:xfrm>
            <a:off x="7968447" y="1621300"/>
            <a:ext cx="1284198" cy="338554"/>
          </a:xfrm>
          <a:prstGeom prst="rect">
            <a:avLst/>
          </a:prstGeom>
          <a:solidFill>
            <a:schemeClr val="accent1">
              <a:lumMod val="40000"/>
              <a:lumOff val="60000"/>
            </a:schemeClr>
          </a:solidFill>
          <a:ln>
            <a:noFill/>
          </a:ln>
        </p:spPr>
        <p:txBody>
          <a:bodyPr wrap="none" rtlCol="0">
            <a:spAutoFit/>
          </a:bodyPr>
          <a:lstStyle/>
          <a:p>
            <a:r>
              <a:rPr lang="en-US" sz="1600" dirty="0" err="1"/>
              <a:t>chksummer.F</a:t>
            </a:r>
            <a:endParaRPr lang="en-US" sz="1600" dirty="0"/>
          </a:p>
        </p:txBody>
      </p:sp>
      <p:sp>
        <p:nvSpPr>
          <p:cNvPr id="22" name="TextBox 21">
            <a:extLst>
              <a:ext uri="{FF2B5EF4-FFF2-40B4-BE49-F238E27FC236}">
                <a16:creationId xmlns:a16="http://schemas.microsoft.com/office/drawing/2014/main" id="{0832F061-2D57-488C-99D7-A6F4A1BB7DE0}"/>
              </a:ext>
            </a:extLst>
          </p:cNvPr>
          <p:cNvSpPr txBox="1">
            <a:spLocks/>
          </p:cNvSpPr>
          <p:nvPr/>
        </p:nvSpPr>
        <p:spPr>
          <a:xfrm>
            <a:off x="7973920" y="2400793"/>
            <a:ext cx="719236" cy="338554"/>
          </a:xfrm>
          <a:prstGeom prst="rect">
            <a:avLst/>
          </a:prstGeom>
          <a:solidFill>
            <a:schemeClr val="accent1">
              <a:lumMod val="40000"/>
              <a:lumOff val="60000"/>
            </a:schemeClr>
          </a:solidFill>
          <a:ln>
            <a:noFill/>
          </a:ln>
        </p:spPr>
        <p:txBody>
          <a:bodyPr wrap="none" rtlCol="0">
            <a:spAutoFit/>
          </a:bodyPr>
          <a:lstStyle/>
          <a:p>
            <a:r>
              <a:rPr lang="en-US" sz="1600" dirty="0" err="1"/>
              <a:t>hadv.F</a:t>
            </a:r>
            <a:endParaRPr lang="en-US" sz="1600" dirty="0"/>
          </a:p>
        </p:txBody>
      </p:sp>
      <p:sp>
        <p:nvSpPr>
          <p:cNvPr id="23" name="TextBox 22">
            <a:extLst>
              <a:ext uri="{FF2B5EF4-FFF2-40B4-BE49-F238E27FC236}">
                <a16:creationId xmlns:a16="http://schemas.microsoft.com/office/drawing/2014/main" id="{367D111F-C7FC-41B4-8109-06A836363425}"/>
              </a:ext>
            </a:extLst>
          </p:cNvPr>
          <p:cNvSpPr txBox="1">
            <a:spLocks/>
          </p:cNvSpPr>
          <p:nvPr/>
        </p:nvSpPr>
        <p:spPr>
          <a:xfrm>
            <a:off x="7973920" y="2789583"/>
            <a:ext cx="690189" cy="338554"/>
          </a:xfrm>
          <a:prstGeom prst="rect">
            <a:avLst/>
          </a:prstGeom>
          <a:solidFill>
            <a:schemeClr val="accent1">
              <a:lumMod val="40000"/>
              <a:lumOff val="60000"/>
            </a:schemeClr>
          </a:solidFill>
          <a:ln>
            <a:noFill/>
          </a:ln>
        </p:spPr>
        <p:txBody>
          <a:bodyPr wrap="none" rtlCol="0">
            <a:spAutoFit/>
          </a:bodyPr>
          <a:lstStyle/>
          <a:p>
            <a:r>
              <a:rPr lang="en-US" sz="1600" dirty="0" err="1"/>
              <a:t>zadv.F</a:t>
            </a:r>
            <a:endParaRPr lang="en-US" sz="1600" dirty="0"/>
          </a:p>
        </p:txBody>
      </p:sp>
      <p:sp>
        <p:nvSpPr>
          <p:cNvPr id="24" name="TextBox 23">
            <a:extLst>
              <a:ext uri="{FF2B5EF4-FFF2-40B4-BE49-F238E27FC236}">
                <a16:creationId xmlns:a16="http://schemas.microsoft.com/office/drawing/2014/main" id="{35D9C371-8F5E-40C3-BA99-37021815D4C1}"/>
              </a:ext>
            </a:extLst>
          </p:cNvPr>
          <p:cNvSpPr txBox="1">
            <a:spLocks/>
          </p:cNvSpPr>
          <p:nvPr/>
        </p:nvSpPr>
        <p:spPr>
          <a:xfrm>
            <a:off x="7978280" y="3182274"/>
            <a:ext cx="1259319" cy="338554"/>
          </a:xfrm>
          <a:prstGeom prst="rect">
            <a:avLst/>
          </a:prstGeom>
          <a:solidFill>
            <a:schemeClr val="accent1">
              <a:lumMod val="40000"/>
              <a:lumOff val="60000"/>
            </a:schemeClr>
          </a:solidFill>
          <a:ln>
            <a:noFill/>
          </a:ln>
        </p:spPr>
        <p:txBody>
          <a:bodyPr wrap="none" rtlCol="0">
            <a:spAutoFit/>
          </a:bodyPr>
          <a:lstStyle/>
          <a:p>
            <a:r>
              <a:rPr lang="en-US" sz="1600" dirty="0" err="1"/>
              <a:t>couple_wrf.F</a:t>
            </a:r>
            <a:endParaRPr lang="en-US" sz="1600" dirty="0"/>
          </a:p>
        </p:txBody>
      </p:sp>
      <p:cxnSp>
        <p:nvCxnSpPr>
          <p:cNvPr id="36" name="Straight Connector 35">
            <a:extLst>
              <a:ext uri="{FF2B5EF4-FFF2-40B4-BE49-F238E27FC236}">
                <a16:creationId xmlns:a16="http://schemas.microsoft.com/office/drawing/2014/main" id="{86ECB151-CD11-47FC-8D4C-5D0D5315FA46}"/>
              </a:ext>
            </a:extLst>
          </p:cNvPr>
          <p:cNvCxnSpPr>
            <a:cxnSpLocks/>
            <a:stCxn id="4" idx="3"/>
          </p:cNvCxnSpPr>
          <p:nvPr/>
        </p:nvCxnSpPr>
        <p:spPr>
          <a:xfrm>
            <a:off x="6169861" y="4461401"/>
            <a:ext cx="5928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98CD08-9782-4826-A135-465AE53298DF}"/>
              </a:ext>
            </a:extLst>
          </p:cNvPr>
          <p:cNvCxnSpPr>
            <a:cxnSpLocks/>
            <a:stCxn id="5" idx="2"/>
            <a:endCxn id="10" idx="0"/>
          </p:cNvCxnSpPr>
          <p:nvPr/>
        </p:nvCxnSpPr>
        <p:spPr>
          <a:xfrm flipH="1">
            <a:off x="6762751" y="3690105"/>
            <a:ext cx="20474" cy="168980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F54E157-E0AA-4848-9504-EC95401626E2}"/>
              </a:ext>
            </a:extLst>
          </p:cNvPr>
          <p:cNvCxnSpPr>
            <a:cxnSpLocks/>
          </p:cNvCxnSpPr>
          <p:nvPr/>
        </p:nvCxnSpPr>
        <p:spPr>
          <a:xfrm>
            <a:off x="7662855" y="1758162"/>
            <a:ext cx="9673" cy="35327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E07D4F0-1AC1-449D-BB5C-A04A744753BB}"/>
              </a:ext>
            </a:extLst>
          </p:cNvPr>
          <p:cNvSpPr txBox="1">
            <a:spLocks/>
          </p:cNvSpPr>
          <p:nvPr/>
        </p:nvSpPr>
        <p:spPr>
          <a:xfrm>
            <a:off x="7978280" y="3579792"/>
            <a:ext cx="1478471" cy="338554"/>
          </a:xfrm>
          <a:prstGeom prst="rect">
            <a:avLst/>
          </a:prstGeom>
          <a:solidFill>
            <a:schemeClr val="accent1">
              <a:lumMod val="40000"/>
              <a:lumOff val="60000"/>
            </a:schemeClr>
          </a:solidFill>
          <a:ln>
            <a:noFill/>
          </a:ln>
        </p:spPr>
        <p:txBody>
          <a:bodyPr wrap="square" rtlCol="0">
            <a:spAutoFit/>
          </a:bodyPr>
          <a:lstStyle/>
          <a:p>
            <a:r>
              <a:rPr lang="en-US" sz="1600" dirty="0" err="1"/>
              <a:t>decouple_wrf.F</a:t>
            </a:r>
            <a:endParaRPr lang="en-US" sz="1600" dirty="0"/>
          </a:p>
        </p:txBody>
      </p:sp>
      <p:sp>
        <p:nvSpPr>
          <p:cNvPr id="67" name="TextBox 66">
            <a:extLst>
              <a:ext uri="{FF2B5EF4-FFF2-40B4-BE49-F238E27FC236}">
                <a16:creationId xmlns:a16="http://schemas.microsoft.com/office/drawing/2014/main" id="{94D9255F-AA30-4BCE-A5B1-2C17EF21EB77}"/>
              </a:ext>
            </a:extLst>
          </p:cNvPr>
          <p:cNvSpPr txBox="1">
            <a:spLocks/>
          </p:cNvSpPr>
          <p:nvPr/>
        </p:nvSpPr>
        <p:spPr>
          <a:xfrm>
            <a:off x="7978280" y="3973409"/>
            <a:ext cx="701218" cy="338554"/>
          </a:xfrm>
          <a:prstGeom prst="rect">
            <a:avLst/>
          </a:prstGeom>
          <a:solidFill>
            <a:schemeClr val="accent1">
              <a:lumMod val="40000"/>
              <a:lumOff val="60000"/>
            </a:schemeClr>
          </a:solidFill>
          <a:ln>
            <a:noFill/>
          </a:ln>
        </p:spPr>
        <p:txBody>
          <a:bodyPr wrap="none" rtlCol="0">
            <a:spAutoFit/>
          </a:bodyPr>
          <a:lstStyle/>
          <a:p>
            <a:r>
              <a:rPr lang="en-US" sz="1600" dirty="0" err="1"/>
              <a:t>hdiff.F</a:t>
            </a:r>
            <a:endParaRPr lang="en-US" sz="1600" dirty="0"/>
          </a:p>
        </p:txBody>
      </p:sp>
      <p:sp>
        <p:nvSpPr>
          <p:cNvPr id="69" name="TextBox 68">
            <a:extLst>
              <a:ext uri="{FF2B5EF4-FFF2-40B4-BE49-F238E27FC236}">
                <a16:creationId xmlns:a16="http://schemas.microsoft.com/office/drawing/2014/main" id="{808FD941-6F1C-4EDD-80D4-D95DE17C888D}"/>
              </a:ext>
            </a:extLst>
          </p:cNvPr>
          <p:cNvSpPr txBox="1">
            <a:spLocks/>
          </p:cNvSpPr>
          <p:nvPr/>
        </p:nvSpPr>
        <p:spPr>
          <a:xfrm>
            <a:off x="7978280" y="4365174"/>
            <a:ext cx="684803" cy="338554"/>
          </a:xfrm>
          <a:prstGeom prst="rect">
            <a:avLst/>
          </a:prstGeom>
          <a:solidFill>
            <a:schemeClr val="accent1">
              <a:lumMod val="40000"/>
              <a:lumOff val="60000"/>
            </a:schemeClr>
          </a:solidFill>
          <a:ln>
            <a:noFill/>
          </a:ln>
        </p:spPr>
        <p:txBody>
          <a:bodyPr wrap="none" rtlCol="0">
            <a:spAutoFit/>
          </a:bodyPr>
          <a:lstStyle/>
          <a:p>
            <a:r>
              <a:rPr lang="en-US" sz="1600" dirty="0" err="1"/>
              <a:t>vdiff.F</a:t>
            </a:r>
            <a:endParaRPr lang="en-US" sz="1600" dirty="0"/>
          </a:p>
        </p:txBody>
      </p:sp>
      <p:sp>
        <p:nvSpPr>
          <p:cNvPr id="70" name="TextBox 69">
            <a:extLst>
              <a:ext uri="{FF2B5EF4-FFF2-40B4-BE49-F238E27FC236}">
                <a16:creationId xmlns:a16="http://schemas.microsoft.com/office/drawing/2014/main" id="{013ACA8F-AB5D-43B5-B874-F9DDEAA52562}"/>
              </a:ext>
            </a:extLst>
          </p:cNvPr>
          <p:cNvSpPr txBox="1">
            <a:spLocks/>
          </p:cNvSpPr>
          <p:nvPr/>
        </p:nvSpPr>
        <p:spPr>
          <a:xfrm>
            <a:off x="7978280" y="4758791"/>
            <a:ext cx="942759" cy="338554"/>
          </a:xfrm>
          <a:prstGeom prst="rect">
            <a:avLst/>
          </a:prstGeom>
          <a:solidFill>
            <a:schemeClr val="accent1">
              <a:lumMod val="40000"/>
              <a:lumOff val="60000"/>
            </a:schemeClr>
          </a:solidFill>
          <a:ln>
            <a:noFill/>
          </a:ln>
        </p:spPr>
        <p:txBody>
          <a:bodyPr wrap="none" rtlCol="0">
            <a:spAutoFit/>
          </a:bodyPr>
          <a:lstStyle/>
          <a:p>
            <a:r>
              <a:rPr lang="en-US" sz="1600" dirty="0" err="1"/>
              <a:t>cldproc.F</a:t>
            </a:r>
            <a:endParaRPr lang="en-US" sz="1600" dirty="0"/>
          </a:p>
        </p:txBody>
      </p:sp>
      <p:sp>
        <p:nvSpPr>
          <p:cNvPr id="80" name="TextBox 79">
            <a:extLst>
              <a:ext uri="{FF2B5EF4-FFF2-40B4-BE49-F238E27FC236}">
                <a16:creationId xmlns:a16="http://schemas.microsoft.com/office/drawing/2014/main" id="{D5F3494F-7B0F-4F66-BCEF-98AF04C83C33}"/>
              </a:ext>
            </a:extLst>
          </p:cNvPr>
          <p:cNvSpPr txBox="1">
            <a:spLocks/>
          </p:cNvSpPr>
          <p:nvPr/>
        </p:nvSpPr>
        <p:spPr>
          <a:xfrm>
            <a:off x="7978280" y="5152408"/>
            <a:ext cx="790601" cy="338554"/>
          </a:xfrm>
          <a:prstGeom prst="rect">
            <a:avLst/>
          </a:prstGeom>
          <a:solidFill>
            <a:schemeClr val="accent1">
              <a:lumMod val="40000"/>
              <a:lumOff val="60000"/>
            </a:schemeClr>
          </a:solidFill>
          <a:ln>
            <a:noFill/>
          </a:ln>
        </p:spPr>
        <p:txBody>
          <a:bodyPr wrap="none" rtlCol="0">
            <a:spAutoFit/>
          </a:bodyPr>
          <a:lstStyle/>
          <a:p>
            <a:r>
              <a:rPr lang="en-US" sz="1600" dirty="0" err="1"/>
              <a:t>chem.F</a:t>
            </a:r>
            <a:endParaRPr lang="en-US" sz="1600" dirty="0"/>
          </a:p>
        </p:txBody>
      </p:sp>
      <p:sp>
        <p:nvSpPr>
          <p:cNvPr id="81" name="TextBox 80">
            <a:extLst>
              <a:ext uri="{FF2B5EF4-FFF2-40B4-BE49-F238E27FC236}">
                <a16:creationId xmlns:a16="http://schemas.microsoft.com/office/drawing/2014/main" id="{AC58EA79-FD64-46E8-ADE5-C6105BC50D73}"/>
              </a:ext>
            </a:extLst>
          </p:cNvPr>
          <p:cNvSpPr txBox="1">
            <a:spLocks/>
          </p:cNvSpPr>
          <p:nvPr/>
        </p:nvSpPr>
        <p:spPr>
          <a:xfrm>
            <a:off x="9782191" y="4946584"/>
            <a:ext cx="723275" cy="338554"/>
          </a:xfrm>
          <a:prstGeom prst="rect">
            <a:avLst/>
          </a:prstGeom>
          <a:solidFill>
            <a:schemeClr val="accent1">
              <a:lumMod val="40000"/>
              <a:lumOff val="60000"/>
            </a:schemeClr>
          </a:solidFill>
          <a:ln>
            <a:noFill/>
          </a:ln>
        </p:spPr>
        <p:txBody>
          <a:bodyPr wrap="none" rtlCol="0">
            <a:spAutoFit/>
          </a:bodyPr>
          <a:lstStyle/>
          <a:p>
            <a:r>
              <a:rPr lang="en-US" sz="1600" dirty="0" err="1"/>
              <a:t>phot.F</a:t>
            </a:r>
            <a:endParaRPr lang="en-US" sz="1600" dirty="0"/>
          </a:p>
        </p:txBody>
      </p:sp>
      <p:sp>
        <p:nvSpPr>
          <p:cNvPr id="82" name="TextBox 81">
            <a:extLst>
              <a:ext uri="{FF2B5EF4-FFF2-40B4-BE49-F238E27FC236}">
                <a16:creationId xmlns:a16="http://schemas.microsoft.com/office/drawing/2014/main" id="{FBA780CB-AB69-4B17-8DA8-DB4400611B87}"/>
              </a:ext>
            </a:extLst>
          </p:cNvPr>
          <p:cNvSpPr txBox="1">
            <a:spLocks/>
          </p:cNvSpPr>
          <p:nvPr/>
        </p:nvSpPr>
        <p:spPr>
          <a:xfrm>
            <a:off x="9782191" y="5397408"/>
            <a:ext cx="1172052" cy="338554"/>
          </a:xfrm>
          <a:prstGeom prst="rect">
            <a:avLst/>
          </a:prstGeom>
          <a:solidFill>
            <a:schemeClr val="accent1">
              <a:lumMod val="40000"/>
              <a:lumOff val="60000"/>
            </a:schemeClr>
          </a:solidFill>
          <a:ln>
            <a:noFill/>
          </a:ln>
        </p:spPr>
        <p:txBody>
          <a:bodyPr wrap="none" rtlCol="0">
            <a:spAutoFit/>
          </a:bodyPr>
          <a:lstStyle/>
          <a:p>
            <a:r>
              <a:rPr lang="en-US" sz="1600" dirty="0" err="1"/>
              <a:t>grsmvgear.F</a:t>
            </a:r>
            <a:endParaRPr lang="en-US" sz="1600" dirty="0"/>
          </a:p>
        </p:txBody>
      </p:sp>
      <p:cxnSp>
        <p:nvCxnSpPr>
          <p:cNvPr id="88" name="Straight Connector 87">
            <a:extLst>
              <a:ext uri="{FF2B5EF4-FFF2-40B4-BE49-F238E27FC236}">
                <a16:creationId xmlns:a16="http://schemas.microsoft.com/office/drawing/2014/main" id="{9764D709-8B42-4C32-9142-4B5B3C3F41B5}"/>
              </a:ext>
            </a:extLst>
          </p:cNvPr>
          <p:cNvCxnSpPr>
            <a:cxnSpLocks/>
            <a:stCxn id="5" idx="3"/>
          </p:cNvCxnSpPr>
          <p:nvPr/>
        </p:nvCxnSpPr>
        <p:spPr>
          <a:xfrm>
            <a:off x="7240978" y="3520828"/>
            <a:ext cx="431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9BA1146-DE1F-459D-8175-AA0B80A7016C}"/>
              </a:ext>
            </a:extLst>
          </p:cNvPr>
          <p:cNvCxnSpPr>
            <a:cxnSpLocks/>
          </p:cNvCxnSpPr>
          <p:nvPr/>
        </p:nvCxnSpPr>
        <p:spPr>
          <a:xfrm>
            <a:off x="7662855" y="1758162"/>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4B88307-6139-431D-BCB8-531F562C7CB6}"/>
              </a:ext>
            </a:extLst>
          </p:cNvPr>
          <p:cNvCxnSpPr>
            <a:cxnSpLocks/>
          </p:cNvCxnSpPr>
          <p:nvPr/>
        </p:nvCxnSpPr>
        <p:spPr>
          <a:xfrm>
            <a:off x="9446541" y="5085082"/>
            <a:ext cx="0" cy="450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ECA9F0F-26F6-4264-A988-18D4AB5DF865}"/>
              </a:ext>
            </a:extLst>
          </p:cNvPr>
          <p:cNvCxnSpPr>
            <a:cxnSpLocks/>
          </p:cNvCxnSpPr>
          <p:nvPr/>
        </p:nvCxnSpPr>
        <p:spPr>
          <a:xfrm>
            <a:off x="9444940" y="5085082"/>
            <a:ext cx="3372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098EE85-47DD-4844-85FD-915578273C32}"/>
              </a:ext>
            </a:extLst>
          </p:cNvPr>
          <p:cNvCxnSpPr>
            <a:cxnSpLocks/>
            <a:stCxn id="80" idx="3"/>
          </p:cNvCxnSpPr>
          <p:nvPr/>
        </p:nvCxnSpPr>
        <p:spPr>
          <a:xfrm>
            <a:off x="8768881" y="5321685"/>
            <a:ext cx="687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BE38A6E-F0D3-FF36-C3D3-E3817B932884}"/>
              </a:ext>
            </a:extLst>
          </p:cNvPr>
          <p:cNvCxnSpPr>
            <a:cxnSpLocks/>
          </p:cNvCxnSpPr>
          <p:nvPr/>
        </p:nvCxnSpPr>
        <p:spPr>
          <a:xfrm>
            <a:off x="7662855" y="2145675"/>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CA8C4C-7907-ED37-4A3E-538D9F09B3E9}"/>
              </a:ext>
            </a:extLst>
          </p:cNvPr>
          <p:cNvCxnSpPr>
            <a:cxnSpLocks/>
          </p:cNvCxnSpPr>
          <p:nvPr/>
        </p:nvCxnSpPr>
        <p:spPr>
          <a:xfrm>
            <a:off x="7672528" y="2534064"/>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C0ABDC-0E23-FEF5-11ED-C4A76357A119}"/>
              </a:ext>
            </a:extLst>
          </p:cNvPr>
          <p:cNvCxnSpPr>
            <a:cxnSpLocks/>
          </p:cNvCxnSpPr>
          <p:nvPr/>
        </p:nvCxnSpPr>
        <p:spPr>
          <a:xfrm>
            <a:off x="7672688" y="2928082"/>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58FC8A9-FF49-55F6-A2F3-626102489CB7}"/>
              </a:ext>
            </a:extLst>
          </p:cNvPr>
          <p:cNvCxnSpPr>
            <a:cxnSpLocks/>
          </p:cNvCxnSpPr>
          <p:nvPr/>
        </p:nvCxnSpPr>
        <p:spPr>
          <a:xfrm>
            <a:off x="7672528" y="3321137"/>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939291A-D4EC-E6E6-599E-771DC80E3432}"/>
              </a:ext>
            </a:extLst>
          </p:cNvPr>
          <p:cNvCxnSpPr>
            <a:cxnSpLocks/>
          </p:cNvCxnSpPr>
          <p:nvPr/>
        </p:nvCxnSpPr>
        <p:spPr>
          <a:xfrm>
            <a:off x="7672528" y="3718291"/>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5ED89F-CD65-276B-5E78-23635FE5E6F5}"/>
              </a:ext>
            </a:extLst>
          </p:cNvPr>
          <p:cNvCxnSpPr>
            <a:cxnSpLocks/>
          </p:cNvCxnSpPr>
          <p:nvPr/>
        </p:nvCxnSpPr>
        <p:spPr>
          <a:xfrm>
            <a:off x="7672528" y="4122993"/>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8052AB2-6DA4-080F-81EF-43DBB0B36FD2}"/>
              </a:ext>
            </a:extLst>
          </p:cNvPr>
          <p:cNvCxnSpPr>
            <a:cxnSpLocks/>
          </p:cNvCxnSpPr>
          <p:nvPr/>
        </p:nvCxnSpPr>
        <p:spPr>
          <a:xfrm>
            <a:off x="7672528" y="4503673"/>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3AF043A-14E1-899E-E9F7-AA65B0D2AE3A}"/>
              </a:ext>
            </a:extLst>
          </p:cNvPr>
          <p:cNvCxnSpPr>
            <a:cxnSpLocks/>
          </p:cNvCxnSpPr>
          <p:nvPr/>
        </p:nvCxnSpPr>
        <p:spPr>
          <a:xfrm>
            <a:off x="7672528" y="5290883"/>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B65E565-50C2-3733-0140-CF7EE55F06F3}"/>
              </a:ext>
            </a:extLst>
          </p:cNvPr>
          <p:cNvCxnSpPr>
            <a:cxnSpLocks/>
          </p:cNvCxnSpPr>
          <p:nvPr/>
        </p:nvCxnSpPr>
        <p:spPr>
          <a:xfrm>
            <a:off x="7672528" y="4897290"/>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D6021F3-E479-3465-A324-12DA5485C45C}"/>
              </a:ext>
            </a:extLst>
          </p:cNvPr>
          <p:cNvCxnSpPr>
            <a:cxnSpLocks/>
          </p:cNvCxnSpPr>
          <p:nvPr/>
        </p:nvCxnSpPr>
        <p:spPr>
          <a:xfrm>
            <a:off x="9444940" y="5535907"/>
            <a:ext cx="3372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17F6D0BF-B424-3205-E2A9-A3A1D9B0E6B9}"/>
              </a:ext>
            </a:extLst>
          </p:cNvPr>
          <p:cNvPicPr>
            <a:picLocks noChangeAspect="1"/>
          </p:cNvPicPr>
          <p:nvPr/>
        </p:nvPicPr>
        <p:blipFill rotWithShape="1">
          <a:blip r:embed="rId2"/>
          <a:srcRect r="9907"/>
          <a:stretch/>
        </p:blipFill>
        <p:spPr>
          <a:xfrm>
            <a:off x="682062" y="3263620"/>
            <a:ext cx="3833242" cy="2393293"/>
          </a:xfrm>
          <a:prstGeom prst="rect">
            <a:avLst/>
          </a:prstGeom>
        </p:spPr>
      </p:pic>
      <p:sp>
        <p:nvSpPr>
          <p:cNvPr id="29" name="Rectangle 28">
            <a:extLst>
              <a:ext uri="{FF2B5EF4-FFF2-40B4-BE49-F238E27FC236}">
                <a16:creationId xmlns:a16="http://schemas.microsoft.com/office/drawing/2014/main" id="{874D858E-A413-C575-72AF-19CBC25B80BE}"/>
              </a:ext>
            </a:extLst>
          </p:cNvPr>
          <p:cNvSpPr/>
          <p:nvPr/>
        </p:nvSpPr>
        <p:spPr>
          <a:xfrm>
            <a:off x="820486" y="3263620"/>
            <a:ext cx="3694818" cy="2285729"/>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 name="Picture 70">
            <a:extLst>
              <a:ext uri="{FF2B5EF4-FFF2-40B4-BE49-F238E27FC236}">
                <a16:creationId xmlns:a16="http://schemas.microsoft.com/office/drawing/2014/main" id="{39A3B9B9-E430-8EDC-9F8B-6DCD2D9C566F}"/>
              </a:ext>
            </a:extLst>
          </p:cNvPr>
          <p:cNvPicPr>
            <a:picLocks noChangeAspect="1"/>
          </p:cNvPicPr>
          <p:nvPr/>
        </p:nvPicPr>
        <p:blipFill rotWithShape="1">
          <a:blip r:embed="rId2"/>
          <a:srcRect l="53060" t="39944" r="10778" b="42780"/>
          <a:stretch/>
        </p:blipFill>
        <p:spPr>
          <a:xfrm>
            <a:off x="2938575" y="4220082"/>
            <a:ext cx="1538577" cy="413462"/>
          </a:xfrm>
          <a:prstGeom prst="rect">
            <a:avLst/>
          </a:prstGeom>
        </p:spPr>
      </p:pic>
      <p:sp>
        <p:nvSpPr>
          <p:cNvPr id="26" name="Flowchart: Manual Operation 25">
            <a:extLst>
              <a:ext uri="{FF2B5EF4-FFF2-40B4-BE49-F238E27FC236}">
                <a16:creationId xmlns:a16="http://schemas.microsoft.com/office/drawing/2014/main" id="{FDB47188-3B16-E7CA-E3D6-D30C5DC89A6A}"/>
              </a:ext>
            </a:extLst>
          </p:cNvPr>
          <p:cNvSpPr/>
          <p:nvPr/>
        </p:nvSpPr>
        <p:spPr>
          <a:xfrm rot="5400000">
            <a:off x="4749213" y="4004984"/>
            <a:ext cx="276998" cy="851279"/>
          </a:xfrm>
          <a:prstGeom prst="flowChartManualOperation">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BD0B98A1-A30A-E51C-BAC6-019F3D9E51E6}"/>
              </a:ext>
            </a:extLst>
          </p:cNvPr>
          <p:cNvSpPr txBox="1"/>
          <p:nvPr/>
        </p:nvSpPr>
        <p:spPr>
          <a:xfrm>
            <a:off x="135691" y="1422122"/>
            <a:ext cx="5125022"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a:t>
            </a:r>
            <a:r>
              <a:rPr lang="en-US" dirty="0" err="1"/>
              <a:t>driver.F</a:t>
            </a:r>
            <a:r>
              <a:rPr lang="en-US" dirty="0"/>
              <a:t> calls all the subroutines and modules to perform simulation. The science processes (</a:t>
            </a:r>
            <a:r>
              <a:rPr lang="en-US" dirty="0" err="1"/>
              <a:t>sciproc.F</a:t>
            </a:r>
            <a:r>
              <a:rPr lang="en-US" dirty="0"/>
              <a:t>) contains all of our interest subroutines that we want to modify.</a:t>
            </a:r>
          </a:p>
          <a:p>
            <a:pPr marL="285750" indent="-285750" algn="just">
              <a:buFont typeface="Arial" panose="020B0604020202020204" pitchFamily="34" charset="0"/>
              <a:buChar char="•"/>
            </a:pPr>
            <a:r>
              <a:rPr lang="en-US" dirty="0"/>
              <a:t>Showing on the diagram is the simplified version of CMAQ program.</a:t>
            </a:r>
          </a:p>
        </p:txBody>
      </p:sp>
      <p:sp>
        <p:nvSpPr>
          <p:cNvPr id="74" name="Title 1">
            <a:extLst>
              <a:ext uri="{FF2B5EF4-FFF2-40B4-BE49-F238E27FC236}">
                <a16:creationId xmlns:a16="http://schemas.microsoft.com/office/drawing/2014/main" id="{1F927CAE-7DA9-1750-9373-D42C60AD7E6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CMAQ Flowchart</a:t>
            </a:r>
          </a:p>
        </p:txBody>
      </p:sp>
      <p:sp>
        <p:nvSpPr>
          <p:cNvPr id="78" name="Rectangle 77">
            <a:extLst>
              <a:ext uri="{FF2B5EF4-FFF2-40B4-BE49-F238E27FC236}">
                <a16:creationId xmlns:a16="http://schemas.microsoft.com/office/drawing/2014/main" id="{C9A2CFF4-0232-8852-B51C-1AC9B80BD272}"/>
              </a:ext>
            </a:extLst>
          </p:cNvPr>
          <p:cNvSpPr/>
          <p:nvPr/>
        </p:nvSpPr>
        <p:spPr>
          <a:xfrm>
            <a:off x="5313351" y="1526649"/>
            <a:ext cx="5697549" cy="432551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8D667D-19B8-4F78-A5B0-55F5FF2DAB28}"/>
              </a:ext>
            </a:extLst>
          </p:cNvPr>
          <p:cNvSpPr txBox="1"/>
          <p:nvPr/>
        </p:nvSpPr>
        <p:spPr>
          <a:xfrm>
            <a:off x="5351228" y="4292124"/>
            <a:ext cx="818633" cy="338554"/>
          </a:xfrm>
          <a:prstGeom prst="rect">
            <a:avLst/>
          </a:prstGeom>
          <a:solidFill>
            <a:schemeClr val="accent1">
              <a:lumMod val="40000"/>
              <a:lumOff val="60000"/>
            </a:schemeClr>
          </a:solidFill>
          <a:ln>
            <a:noFill/>
          </a:ln>
        </p:spPr>
        <p:txBody>
          <a:bodyPr wrap="square" rtlCol="0">
            <a:spAutoFit/>
          </a:bodyPr>
          <a:lstStyle/>
          <a:p>
            <a:r>
              <a:rPr lang="en-US" sz="1600" dirty="0" err="1"/>
              <a:t>driver.F</a:t>
            </a:r>
            <a:endParaRPr lang="en-US" sz="1600" dirty="0"/>
          </a:p>
        </p:txBody>
      </p:sp>
      <p:sp>
        <p:nvSpPr>
          <p:cNvPr id="34" name="Rectangle 33">
            <a:extLst>
              <a:ext uri="{FF2B5EF4-FFF2-40B4-BE49-F238E27FC236}">
                <a16:creationId xmlns:a16="http://schemas.microsoft.com/office/drawing/2014/main" id="{0A4FC97B-7C05-B955-1BDA-EE36070B4AA8}"/>
              </a:ext>
            </a:extLst>
          </p:cNvPr>
          <p:cNvSpPr/>
          <p:nvPr/>
        </p:nvSpPr>
        <p:spPr>
          <a:xfrm>
            <a:off x="5263272" y="4319956"/>
            <a:ext cx="75868" cy="211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BCDAF69-5B57-6DEF-0E8B-1D702AD15CB4}"/>
              </a:ext>
            </a:extLst>
          </p:cNvPr>
          <p:cNvSpPr>
            <a:spLocks noGrp="1"/>
          </p:cNvSpPr>
          <p:nvPr>
            <p:ph type="sldNum" sz="quarter" idx="12"/>
          </p:nvPr>
        </p:nvSpPr>
        <p:spPr/>
        <p:txBody>
          <a:bodyPr/>
          <a:lstStyle/>
          <a:p>
            <a:fld id="{DC938926-15FD-43CD-AB7C-437CBBFFF03A}" type="slidenum">
              <a:rPr lang="en-US" smtClean="0"/>
              <a:t>8</a:t>
            </a:fld>
            <a:endParaRPr lang="en-US"/>
          </a:p>
        </p:txBody>
      </p:sp>
      <p:sp>
        <p:nvSpPr>
          <p:cNvPr id="6" name="Rectangle 5">
            <a:extLst>
              <a:ext uri="{FF2B5EF4-FFF2-40B4-BE49-F238E27FC236}">
                <a16:creationId xmlns:a16="http://schemas.microsoft.com/office/drawing/2014/main" id="{05618775-E978-2080-629F-0F74CCB777BC}"/>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7" name="Rectangle 6">
            <a:extLst>
              <a:ext uri="{FF2B5EF4-FFF2-40B4-BE49-F238E27FC236}">
                <a16:creationId xmlns:a16="http://schemas.microsoft.com/office/drawing/2014/main" id="{E79415FE-1E8F-D954-DD44-622CB28E8D44}"/>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8" name="Flowchart: Delay 7">
            <a:extLst>
              <a:ext uri="{FF2B5EF4-FFF2-40B4-BE49-F238E27FC236}">
                <a16:creationId xmlns:a16="http://schemas.microsoft.com/office/drawing/2014/main" id="{0E997000-2388-6732-34AC-92E5D7568D00}"/>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9" name="Rectangle 8">
            <a:extLst>
              <a:ext uri="{FF2B5EF4-FFF2-40B4-BE49-F238E27FC236}">
                <a16:creationId xmlns:a16="http://schemas.microsoft.com/office/drawing/2014/main" id="{8D983FFC-3DC7-7B5E-28EB-C6A6B95CA448}"/>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11" name="Rectangle 10">
            <a:extLst>
              <a:ext uri="{FF2B5EF4-FFF2-40B4-BE49-F238E27FC236}">
                <a16:creationId xmlns:a16="http://schemas.microsoft.com/office/drawing/2014/main" id="{7113A256-FFDD-725F-8F4D-8D3A13E31EAF}"/>
              </a:ext>
            </a:extLst>
          </p:cNvPr>
          <p:cNvSpPr/>
          <p:nvPr/>
        </p:nvSpPr>
        <p:spPr>
          <a:xfrm>
            <a:off x="5578720"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err="1"/>
              <a:t>hrsolver</a:t>
            </a:r>
            <a:endParaRPr lang="en-US" sz="1200" dirty="0"/>
          </a:p>
        </p:txBody>
      </p:sp>
      <p:sp>
        <p:nvSpPr>
          <p:cNvPr id="12" name="Flowchart: Delay 11">
            <a:extLst>
              <a:ext uri="{FF2B5EF4-FFF2-40B4-BE49-F238E27FC236}">
                <a16:creationId xmlns:a16="http://schemas.microsoft.com/office/drawing/2014/main" id="{042828CC-BCC3-AD59-1026-21A5068EAB20}"/>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6" name="Rectangle 15">
            <a:extLst>
              <a:ext uri="{FF2B5EF4-FFF2-40B4-BE49-F238E27FC236}">
                <a16:creationId xmlns:a16="http://schemas.microsoft.com/office/drawing/2014/main" id="{6F2ACF50-7ECA-DBD5-77C4-EFCA2BB6BACC}"/>
              </a:ext>
            </a:extLst>
          </p:cNvPr>
          <p:cNvSpPr/>
          <p:nvPr/>
        </p:nvSpPr>
        <p:spPr>
          <a:xfrm>
            <a:off x="4394689"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Method</a:t>
            </a:r>
          </a:p>
        </p:txBody>
      </p:sp>
      <p:sp>
        <p:nvSpPr>
          <p:cNvPr id="17" name="TextBox 16">
            <a:extLst>
              <a:ext uri="{FF2B5EF4-FFF2-40B4-BE49-F238E27FC236}">
                <a16:creationId xmlns:a16="http://schemas.microsoft.com/office/drawing/2014/main" id="{F9CF3B6D-EDA6-F95D-DC1C-53781A144DF0}"/>
              </a:ext>
            </a:extLst>
          </p:cNvPr>
          <p:cNvSpPr txBox="1"/>
          <p:nvPr/>
        </p:nvSpPr>
        <p:spPr>
          <a:xfrm>
            <a:off x="820486" y="5652204"/>
            <a:ext cx="3549649" cy="584775"/>
          </a:xfrm>
          <a:prstGeom prst="rect">
            <a:avLst/>
          </a:prstGeom>
          <a:noFill/>
        </p:spPr>
        <p:txBody>
          <a:bodyPr wrap="square" rtlCol="0">
            <a:spAutoFit/>
          </a:bodyPr>
          <a:lstStyle/>
          <a:p>
            <a:pPr algn="just"/>
            <a:r>
              <a:rPr lang="en-US" sz="1600" b="1" dirty="0"/>
              <a:t>Figure 5</a:t>
            </a:r>
            <a:r>
              <a:rPr lang="en-US" sz="1600" dirty="0"/>
              <a:t>: </a:t>
            </a:r>
            <a:r>
              <a:rPr lang="en-US" sz="1600" i="1" dirty="0"/>
              <a:t>Visualization of GEAR solver location.</a:t>
            </a:r>
          </a:p>
        </p:txBody>
      </p:sp>
      <p:pic>
        <p:nvPicPr>
          <p:cNvPr id="13" name="Picture 2">
            <a:extLst>
              <a:ext uri="{FF2B5EF4-FFF2-40B4-BE49-F238E27FC236}">
                <a16:creationId xmlns:a16="http://schemas.microsoft.com/office/drawing/2014/main" id="{B4BC4003-A01D-9F06-4604-20C83EAAE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2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E103-10CC-4997-8376-540F9CCA961B}"/>
              </a:ext>
            </a:extLst>
          </p:cNvPr>
          <p:cNvSpPr>
            <a:spLocks noGrp="1"/>
          </p:cNvSpPr>
          <p:nvPr>
            <p:ph type="title"/>
          </p:nvPr>
        </p:nvSpPr>
        <p:spPr>
          <a:xfrm>
            <a:off x="797170" y="365125"/>
            <a:ext cx="10515600" cy="1325563"/>
          </a:xfrm>
        </p:spPr>
        <p:txBody>
          <a:bodyPr/>
          <a:lstStyle/>
          <a:p>
            <a:r>
              <a:rPr lang="en-US" dirty="0"/>
              <a:t>GPU EBI Solver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C3547D-E050-48B0-A9A0-ADF3D9EEC1E3}"/>
                  </a:ext>
                </a:extLst>
              </p:cNvPr>
              <p:cNvSpPr>
                <a:spLocks noGrp="1"/>
              </p:cNvSpPr>
              <p:nvPr>
                <p:ph idx="1"/>
              </p:nvPr>
            </p:nvSpPr>
            <p:spPr>
              <a:xfrm>
                <a:off x="838199" y="1711325"/>
                <a:ext cx="6060583" cy="4506488"/>
              </a:xfrm>
            </p:spPr>
            <p:txBody>
              <a:bodyPr>
                <a:normAutofit/>
              </a:bodyPr>
              <a:lstStyle/>
              <a:p>
                <a:r>
                  <a:rPr lang="en-US" dirty="0"/>
                  <a:t>EBI is very efficient</a:t>
                </a:r>
              </a:p>
              <a:p>
                <a:pPr lvl="1"/>
                <a:r>
                  <a:rPr lang="en-US" dirty="0"/>
                  <a:t>CPU version takes 7x10</a:t>
                </a:r>
                <a:r>
                  <a:rPr lang="en-US" baseline="30000" dirty="0"/>
                  <a:t>-2 </a:t>
                </a:r>
                <a:r>
                  <a:rPr lang="en-US" dirty="0"/>
                  <a:t>ms to solve for 1 grid cell</a:t>
                </a:r>
              </a:p>
              <a:p>
                <a:pPr lvl="1"/>
                <a:r>
                  <a:rPr lang="en-US" dirty="0"/>
                  <a:t>GPU version takes 5x10</a:t>
                </a:r>
                <a:r>
                  <a:rPr lang="en-US" baseline="30000" dirty="0"/>
                  <a:t>-2 </a:t>
                </a:r>
                <a:r>
                  <a:rPr lang="en-US" dirty="0"/>
                  <a:t>ms for data transfer between memory for 1 iteration (</a:t>
                </a:r>
                <a14:m>
                  <m:oMath xmlns:m="http://schemas.openxmlformats.org/officeDocument/2006/math">
                    <m:r>
                      <a:rPr lang="en-US" b="0" i="1" smtClean="0">
                        <a:latin typeface="Cambria Math" panose="02040503050406030204" pitchFamily="18" charset="0"/>
                      </a:rPr>
                      <m:t>~</m:t>
                    </m:r>
                  </m:oMath>
                </a14:m>
                <a:r>
                  <a:rPr lang="en-US" dirty="0"/>
                  <a:t>15 iteration to converge)</a:t>
                </a:r>
              </a:p>
              <a:p>
                <a:pPr lvl="1"/>
                <a:r>
                  <a:rPr lang="en-US" dirty="0"/>
                  <a:t>If we only need 1 time data transfer per grid cell, still slower than CPU</a:t>
                </a:r>
              </a:p>
              <a:p>
                <a:r>
                  <a:rPr lang="en-US" dirty="0"/>
                  <a:t>Gear solver</a:t>
                </a:r>
              </a:p>
              <a:p>
                <a:pPr lvl="1"/>
                <a:r>
                  <a:rPr lang="en-US" dirty="0"/>
                  <a:t>BLKSIZE</a:t>
                </a:r>
              </a:p>
              <a:p>
                <a:pPr lvl="1"/>
                <a:r>
                  <a:rPr lang="en-US" dirty="0"/>
                  <a:t>Scalable</a:t>
                </a:r>
              </a:p>
            </p:txBody>
          </p:sp>
        </mc:Choice>
        <mc:Fallback xmlns="">
          <p:sp>
            <p:nvSpPr>
              <p:cNvPr id="3" name="Content Placeholder 2">
                <a:extLst>
                  <a:ext uri="{FF2B5EF4-FFF2-40B4-BE49-F238E27FC236}">
                    <a16:creationId xmlns:a16="http://schemas.microsoft.com/office/drawing/2014/main" id="{EBC3547D-E050-48B0-A9A0-ADF3D9EEC1E3}"/>
                  </a:ext>
                </a:extLst>
              </p:cNvPr>
              <p:cNvSpPr>
                <a:spLocks noGrp="1" noRot="1" noChangeAspect="1" noMove="1" noResize="1" noEditPoints="1" noAdjustHandles="1" noChangeArrowheads="1" noChangeShapeType="1" noTextEdit="1"/>
              </p:cNvSpPr>
              <p:nvPr>
                <p:ph idx="1"/>
              </p:nvPr>
            </p:nvSpPr>
            <p:spPr>
              <a:xfrm>
                <a:off x="838199" y="1711325"/>
                <a:ext cx="6060583" cy="4506488"/>
              </a:xfrm>
              <a:blipFill>
                <a:blip r:embed="rId2"/>
                <a:stretch>
                  <a:fillRect l="-1709" t="-2300" r="-130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0F5ADF9-1DFF-D60F-710A-340593A4D8F3}"/>
              </a:ext>
            </a:extLst>
          </p:cNvPr>
          <p:cNvSpPr txBox="1"/>
          <p:nvPr/>
        </p:nvSpPr>
        <p:spPr>
          <a:xfrm>
            <a:off x="8556275" y="1972187"/>
            <a:ext cx="2499448" cy="307777"/>
          </a:xfrm>
          <a:prstGeom prst="rect">
            <a:avLst/>
          </a:prstGeom>
          <a:noFill/>
        </p:spPr>
        <p:txBody>
          <a:bodyPr wrap="square">
            <a:spAutoFit/>
          </a:bodyPr>
          <a:lstStyle/>
          <a:p>
            <a:r>
              <a:rPr lang="en-US" sz="1400" dirty="0"/>
              <a:t>Chem Solver for One Iteration</a:t>
            </a:r>
          </a:p>
        </p:txBody>
      </p:sp>
      <p:sp>
        <p:nvSpPr>
          <p:cNvPr id="7" name="Slide Number Placeholder 6">
            <a:extLst>
              <a:ext uri="{FF2B5EF4-FFF2-40B4-BE49-F238E27FC236}">
                <a16:creationId xmlns:a16="http://schemas.microsoft.com/office/drawing/2014/main" id="{C692F52C-F766-3C50-0176-CD0BE1F5485F}"/>
              </a:ext>
            </a:extLst>
          </p:cNvPr>
          <p:cNvSpPr>
            <a:spLocks noGrp="1"/>
          </p:cNvSpPr>
          <p:nvPr>
            <p:ph type="sldNum" sz="quarter" idx="12"/>
          </p:nvPr>
        </p:nvSpPr>
        <p:spPr/>
        <p:txBody>
          <a:bodyPr/>
          <a:lstStyle/>
          <a:p>
            <a:fld id="{F87ABAF3-7AC3-4FD9-A58F-E962EBE681C4}" type="slidenum">
              <a:rPr lang="en-US" smtClean="0"/>
              <a:t>9</a:t>
            </a:fld>
            <a:endParaRPr lang="en-US" dirty="0"/>
          </a:p>
        </p:txBody>
      </p:sp>
      <p:sp>
        <p:nvSpPr>
          <p:cNvPr id="8" name="TextBox 7">
            <a:extLst>
              <a:ext uri="{FF2B5EF4-FFF2-40B4-BE49-F238E27FC236}">
                <a16:creationId xmlns:a16="http://schemas.microsoft.com/office/drawing/2014/main" id="{2FC029E9-A3B4-E622-F831-338ACB79A690}"/>
              </a:ext>
            </a:extLst>
          </p:cNvPr>
          <p:cNvSpPr txBox="1"/>
          <p:nvPr/>
        </p:nvSpPr>
        <p:spPr>
          <a:xfrm>
            <a:off x="6945923" y="5366825"/>
            <a:ext cx="4812324" cy="830997"/>
          </a:xfrm>
          <a:prstGeom prst="rect">
            <a:avLst/>
          </a:prstGeom>
          <a:noFill/>
        </p:spPr>
        <p:txBody>
          <a:bodyPr wrap="square" rtlCol="0">
            <a:spAutoFit/>
          </a:bodyPr>
          <a:lstStyle/>
          <a:p>
            <a:pPr algn="just"/>
            <a:r>
              <a:rPr lang="en-US" sz="1600" b="1" dirty="0"/>
              <a:t>Figure 6</a:t>
            </a:r>
            <a:r>
              <a:rPr lang="en-US" sz="1600" dirty="0"/>
              <a:t>: </a:t>
            </a:r>
            <a:r>
              <a:rPr lang="en-US" sz="1600" i="1" dirty="0"/>
              <a:t>Timing the EBI solver for one iteration step per grid cell. CPU + GPU version is significantly slower than the traditional CMAQ.</a:t>
            </a:r>
          </a:p>
        </p:txBody>
      </p:sp>
      <p:pic>
        <p:nvPicPr>
          <p:cNvPr id="10" name="Picture 9">
            <a:extLst>
              <a:ext uri="{FF2B5EF4-FFF2-40B4-BE49-F238E27FC236}">
                <a16:creationId xmlns:a16="http://schemas.microsoft.com/office/drawing/2014/main" id="{F5477512-67C4-8E26-3C93-2334032E90B0}"/>
              </a:ext>
            </a:extLst>
          </p:cNvPr>
          <p:cNvPicPr>
            <a:picLocks noChangeAspect="1"/>
          </p:cNvPicPr>
          <p:nvPr/>
        </p:nvPicPr>
        <p:blipFill>
          <a:blip r:embed="rId3"/>
          <a:stretch>
            <a:fillRect/>
          </a:stretch>
        </p:blipFill>
        <p:spPr>
          <a:xfrm>
            <a:off x="6898782" y="1560531"/>
            <a:ext cx="5006438" cy="3720715"/>
          </a:xfrm>
          <a:prstGeom prst="rect">
            <a:avLst/>
          </a:prstGeom>
        </p:spPr>
      </p:pic>
      <p:sp>
        <p:nvSpPr>
          <p:cNvPr id="4" name="Rectangle 3">
            <a:extLst>
              <a:ext uri="{FF2B5EF4-FFF2-40B4-BE49-F238E27FC236}">
                <a16:creationId xmlns:a16="http://schemas.microsoft.com/office/drawing/2014/main" id="{9F7E3ACF-5F4A-7129-177B-50799D29AD9D}"/>
              </a:ext>
            </a:extLst>
          </p:cNvPr>
          <p:cNvSpPr/>
          <p:nvPr/>
        </p:nvSpPr>
        <p:spPr>
          <a:xfrm>
            <a:off x="6762751"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Gear Solver</a:t>
            </a:r>
          </a:p>
        </p:txBody>
      </p:sp>
      <p:sp>
        <p:nvSpPr>
          <p:cNvPr id="5" name="Rectangle 4">
            <a:extLst>
              <a:ext uri="{FF2B5EF4-FFF2-40B4-BE49-F238E27FC236}">
                <a16:creationId xmlns:a16="http://schemas.microsoft.com/office/drawing/2014/main" id="{68555905-F4CF-B1EF-7E06-23A21FF47677}"/>
              </a:ext>
            </a:extLst>
          </p:cNvPr>
          <p:cNvSpPr/>
          <p:nvPr/>
        </p:nvSpPr>
        <p:spPr>
          <a:xfrm>
            <a:off x="7946782"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CMAQ Performance</a:t>
            </a:r>
          </a:p>
        </p:txBody>
      </p:sp>
      <p:sp>
        <p:nvSpPr>
          <p:cNvPr id="11" name="Flowchart: Delay 10">
            <a:extLst>
              <a:ext uri="{FF2B5EF4-FFF2-40B4-BE49-F238E27FC236}">
                <a16:creationId xmlns:a16="http://schemas.microsoft.com/office/drawing/2014/main" id="{26B008F1-C8F1-D9C2-F90D-E2C76768FCD1}"/>
              </a:ext>
            </a:extLst>
          </p:cNvPr>
          <p:cNvSpPr/>
          <p:nvPr/>
        </p:nvSpPr>
        <p:spPr>
          <a:xfrm flipH="1">
            <a:off x="2026627" y="6263787"/>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Background/Objective</a:t>
            </a:r>
          </a:p>
        </p:txBody>
      </p:sp>
      <p:sp>
        <p:nvSpPr>
          <p:cNvPr id="12" name="Rectangle 11">
            <a:extLst>
              <a:ext uri="{FF2B5EF4-FFF2-40B4-BE49-F238E27FC236}">
                <a16:creationId xmlns:a16="http://schemas.microsoft.com/office/drawing/2014/main" id="{C8776182-D935-F4DC-614A-491226F4E862}"/>
              </a:ext>
            </a:extLst>
          </p:cNvPr>
          <p:cNvSpPr/>
          <p:nvPr/>
        </p:nvSpPr>
        <p:spPr>
          <a:xfrm>
            <a:off x="3210658" y="6264272"/>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Timing</a:t>
            </a:r>
          </a:p>
        </p:txBody>
      </p:sp>
      <p:sp>
        <p:nvSpPr>
          <p:cNvPr id="13" name="Rectangle 12">
            <a:extLst>
              <a:ext uri="{FF2B5EF4-FFF2-40B4-BE49-F238E27FC236}">
                <a16:creationId xmlns:a16="http://schemas.microsoft.com/office/drawing/2014/main" id="{6F7C14E1-0AC6-90D8-1F6A-2BFD9C078E11}"/>
              </a:ext>
            </a:extLst>
          </p:cNvPr>
          <p:cNvSpPr/>
          <p:nvPr/>
        </p:nvSpPr>
        <p:spPr>
          <a:xfrm>
            <a:off x="5578720" y="6264269"/>
            <a:ext cx="1184031"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err="1"/>
              <a:t>hrsolver</a:t>
            </a:r>
            <a:endParaRPr lang="en-US" sz="1200" dirty="0"/>
          </a:p>
        </p:txBody>
      </p:sp>
      <p:sp>
        <p:nvSpPr>
          <p:cNvPr id="14" name="Flowchart: Delay 13">
            <a:extLst>
              <a:ext uri="{FF2B5EF4-FFF2-40B4-BE49-F238E27FC236}">
                <a16:creationId xmlns:a16="http://schemas.microsoft.com/office/drawing/2014/main" id="{DE4B33C8-43CD-33DF-B922-77FEA3C539C6}"/>
              </a:ext>
            </a:extLst>
          </p:cNvPr>
          <p:cNvSpPr/>
          <p:nvPr/>
        </p:nvSpPr>
        <p:spPr>
          <a:xfrm>
            <a:off x="9130813" y="6264269"/>
            <a:ext cx="1184031" cy="4572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Future Work</a:t>
            </a:r>
          </a:p>
        </p:txBody>
      </p:sp>
      <p:sp>
        <p:nvSpPr>
          <p:cNvPr id="15" name="Rectangle 14">
            <a:extLst>
              <a:ext uri="{FF2B5EF4-FFF2-40B4-BE49-F238E27FC236}">
                <a16:creationId xmlns:a16="http://schemas.microsoft.com/office/drawing/2014/main" id="{6C8A0D19-E6A2-572C-0EE0-6FFF4AF73EA7}"/>
              </a:ext>
            </a:extLst>
          </p:cNvPr>
          <p:cNvSpPr/>
          <p:nvPr/>
        </p:nvSpPr>
        <p:spPr>
          <a:xfrm>
            <a:off x="4394689" y="6264269"/>
            <a:ext cx="1184031"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a:t>
            </a:r>
          </a:p>
        </p:txBody>
      </p:sp>
      <p:pic>
        <p:nvPicPr>
          <p:cNvPr id="16" name="Picture 2">
            <a:extLst>
              <a:ext uri="{FF2B5EF4-FFF2-40B4-BE49-F238E27FC236}">
                <a16:creationId xmlns:a16="http://schemas.microsoft.com/office/drawing/2014/main" id="{9FA98D64-5F06-E6C2-3C00-6FE925429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0900" y="0"/>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825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7F0C458295C94A8B05A99559A42AB3" ma:contentTypeVersion="4" ma:contentTypeDescription="Create a new document." ma:contentTypeScope="" ma:versionID="cf70069d4e5eba1a33c6f8e4c127b689">
  <xsd:schema xmlns:xsd="http://www.w3.org/2001/XMLSchema" xmlns:xs="http://www.w3.org/2001/XMLSchema" xmlns:p="http://schemas.microsoft.com/office/2006/metadata/properties" xmlns:ns3="82184301-8b85-4d21-a1e4-d55dd2f31dd0" targetNamespace="http://schemas.microsoft.com/office/2006/metadata/properties" ma:root="true" ma:fieldsID="8b0319c285eb11ecf3dc715593285fea" ns3:_="">
    <xsd:import namespace="82184301-8b85-4d21-a1e4-d55dd2f31d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184301-8b85-4d21-a1e4-d55dd2f31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38B207-1474-4BAE-8A26-53AD43D24BE4}">
  <ds:schemaRef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documentManagement/types"/>
    <ds:schemaRef ds:uri="http://purl.org/dc/dcmitype/"/>
    <ds:schemaRef ds:uri="82184301-8b85-4d21-a1e4-d55dd2f31dd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78D5A54-F003-4A13-BD52-87BAD0CF4918}">
  <ds:schemaRefs>
    <ds:schemaRef ds:uri="82184301-8b85-4d21-a1e4-d55dd2f31d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A8CA84-6E08-411B-90BE-3FCC23ACF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1713</TotalTime>
  <Words>2228</Words>
  <Application>Microsoft Office PowerPoint</Application>
  <PresentationFormat>Widescreen</PresentationFormat>
  <Paragraphs>503</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vt:lpstr>
      <vt:lpstr>Calibri</vt:lpstr>
      <vt:lpstr>Calibri Light</vt:lpstr>
      <vt:lpstr>Cambria Math</vt:lpstr>
      <vt:lpstr>Office Theme</vt:lpstr>
      <vt:lpstr>GPU Accelerated CMAQ Simulation</vt:lpstr>
      <vt:lpstr>Motivation</vt:lpstr>
      <vt:lpstr>PowerPoint Presentation</vt:lpstr>
      <vt:lpstr>CMAQ CHEM Solver</vt:lpstr>
      <vt:lpstr>Why GPU?</vt:lpstr>
      <vt:lpstr>Methods</vt:lpstr>
      <vt:lpstr>Compilation with CUDA Platform</vt:lpstr>
      <vt:lpstr>PowerPoint Presentation</vt:lpstr>
      <vt:lpstr>GPU EBI Solver</vt:lpstr>
      <vt:lpstr>Timing Gear Solver Module (BLKSIZE = 50)</vt:lpstr>
      <vt:lpstr>GPU GEAR Solver Flowchart</vt:lpstr>
      <vt:lpstr>Performance of the CMAQ-GPU</vt:lpstr>
      <vt:lpstr>Error</vt:lpstr>
      <vt:lpstr>GPU GEAR Solver Flowchart </vt:lpstr>
      <vt:lpstr>Preliminary Results of a Fully Ported Gear Solver</vt:lpstr>
      <vt:lpstr>Hardware Optimization</vt:lpstr>
      <vt:lpstr>Future Work</vt:lpstr>
      <vt:lpstr>Summary</vt:lpstr>
      <vt:lpstr>Thank you and Acknowledgments</vt:lpstr>
      <vt:lpstr>Back-up Slides</vt:lpstr>
      <vt:lpstr>PowerPoint Presentation</vt:lpstr>
      <vt:lpstr>Simple Computer Architecture</vt:lpstr>
      <vt:lpstr>Simple Computer Architecture with a GPU</vt:lpstr>
      <vt:lpstr>Launching GPU Kernel</vt:lpstr>
      <vt:lpstr>Hardware Optimization</vt:lpstr>
      <vt:lpstr>The effects of BLKSIZE on CMAQ Performance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Do</dc:creator>
  <cp:lastModifiedBy>Khanh Do</cp:lastModifiedBy>
  <cp:revision>2</cp:revision>
  <dcterms:created xsi:type="dcterms:W3CDTF">2022-10-10T20:10:13Z</dcterms:created>
  <dcterms:modified xsi:type="dcterms:W3CDTF">2022-10-19T02:41:48Z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0x010100357F0C458295C94A8B05A99559A42AB3</vt:lpwstr>
  </property>
</Properties>
</file>