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8"/>
  </p:sldMasterIdLst>
  <p:notesMasterIdLst>
    <p:notesMasterId r:id="rId44"/>
  </p:notesMasterIdLst>
  <p:sldIdLst>
    <p:sldId id="262" r:id="rId9"/>
    <p:sldId id="919" r:id="rId10"/>
    <p:sldId id="872" r:id="rId11"/>
    <p:sldId id="923" r:id="rId12"/>
    <p:sldId id="884" r:id="rId13"/>
    <p:sldId id="915" r:id="rId14"/>
    <p:sldId id="888" r:id="rId15"/>
    <p:sldId id="889" r:id="rId16"/>
    <p:sldId id="890" r:id="rId17"/>
    <p:sldId id="886" r:id="rId18"/>
    <p:sldId id="887" r:id="rId19"/>
    <p:sldId id="892" r:id="rId20"/>
    <p:sldId id="912" r:id="rId21"/>
    <p:sldId id="913" r:id="rId22"/>
    <p:sldId id="914" r:id="rId23"/>
    <p:sldId id="905" r:id="rId24"/>
    <p:sldId id="903" r:id="rId25"/>
    <p:sldId id="904" r:id="rId26"/>
    <p:sldId id="902" r:id="rId27"/>
    <p:sldId id="906" r:id="rId28"/>
    <p:sldId id="907" r:id="rId29"/>
    <p:sldId id="908" r:id="rId30"/>
    <p:sldId id="909" r:id="rId31"/>
    <p:sldId id="910" r:id="rId32"/>
    <p:sldId id="916" r:id="rId33"/>
    <p:sldId id="917" r:id="rId34"/>
    <p:sldId id="918" r:id="rId35"/>
    <p:sldId id="920" r:id="rId36"/>
    <p:sldId id="921" r:id="rId37"/>
    <p:sldId id="922" r:id="rId38"/>
    <p:sldId id="895" r:id="rId39"/>
    <p:sldId id="897" r:id="rId40"/>
    <p:sldId id="896" r:id="rId41"/>
    <p:sldId id="898" r:id="rId42"/>
    <p:sldId id="91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A8EBC32-ACD7-9E2E-9F7D-FB402BF56FFD}" name="Kang, Daiwen" initials="KD" userId="S::Kang.Daiwen@epa.gov::784166b3-6536-477e-8272-bedb45b1adb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5AA5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2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85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microsoft.com/office/2018/10/relationships/authors" Target="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D068C-6A9E-4EB8-A029-41DED9DDCD19}" type="datetimeFigureOut">
              <a:rPr lang="en-US" smtClean="0"/>
              <a:t>10/19/2022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A1247-7F80-45CF-B7DD-6443D5F595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131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53AB5D-A950-4AE7-AC6B-9D5657576A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200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748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112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820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46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351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852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697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58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03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633A1B-E4ED-4A2A-87DF-7B125DA7738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988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603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205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5770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6016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8837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6488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279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8939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4085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979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633A1B-E4ED-4A2A-87DF-7B125DA7738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2965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302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182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8702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633A1B-E4ED-4A2A-87DF-7B125DA7738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9515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633A1B-E4ED-4A2A-87DF-7B125DA7738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972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111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448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279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453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188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33A1B-E4ED-4A2A-87DF-7B125DA773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219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484" y="-87313"/>
            <a:ext cx="12441768" cy="700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0" y="6224588"/>
            <a:ext cx="1016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pic>
        <p:nvPicPr>
          <p:cNvPr id="11" name="Picture 25" descr="EPA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22352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86201" y="1447800"/>
            <a:ext cx="7617884" cy="1447800"/>
          </a:xfrm>
          <a:prstGeom prst="rect">
            <a:avLst/>
          </a:prstGeom>
          <a:solidFill>
            <a:srgbClr val="003F69">
              <a:alpha val="0"/>
            </a:srgbClr>
          </a:solidFill>
        </p:spPr>
        <p:txBody>
          <a:bodyPr lIns="0" tIns="0" rIns="0" bIns="0" anchor="b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86201" y="3016250"/>
            <a:ext cx="7617884" cy="338138"/>
          </a:xfrm>
          <a:prstGeom prst="rect">
            <a:avLst/>
          </a:prstGeom>
          <a:solidFill>
            <a:srgbClr val="003F69">
              <a:alpha val="0"/>
            </a:srgbClr>
          </a:solidFill>
        </p:spPr>
        <p:txBody>
          <a:bodyPr lIns="0" tIns="0" rIns="0" bIns="0"/>
          <a:lstStyle>
            <a:lvl1pPr marL="0" indent="0">
              <a:lnSpc>
                <a:spcPct val="70000"/>
              </a:lnSpc>
              <a:buFont typeface="Times" pitchFamily="1" charset="0"/>
              <a:buNone/>
              <a:defRPr i="1">
                <a:solidFill>
                  <a:schemeClr val="bg1"/>
                </a:solidFill>
                <a:latin typeface="Times New Roman" pitchFamily="1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6812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AD7DD-8889-40EE-AB37-66A654BC2E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015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600200"/>
            <a:ext cx="10160000" cy="990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6CB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667000"/>
            <a:ext cx="10363200" cy="3429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73E4C855-0D5A-43B5-9AE9-B246E7BCA83E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40000" y="6248400"/>
            <a:ext cx="7315200" cy="4572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2A795-0D1C-4340-A163-773CC4D3E4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344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26CB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295400"/>
            <a:ext cx="7315200" cy="3432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FCAE432C-788B-4688-8500-F961586FCCC7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40000" y="6248400"/>
            <a:ext cx="7315200" cy="4572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63520-B10A-4E49-A936-40400F3D6D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590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26" name="Rectangle 10"/>
          <p:cNvSpPr>
            <a:spLocks noChangeArrowheads="1"/>
          </p:cNvSpPr>
          <p:nvPr userDrawn="1"/>
        </p:nvSpPr>
        <p:spPr bwMode="auto">
          <a:xfrm>
            <a:off x="0" y="6224588"/>
            <a:ext cx="914400" cy="228600"/>
          </a:xfrm>
          <a:prstGeom prst="rect">
            <a:avLst/>
          </a:prstGeom>
          <a:solidFill>
            <a:srgbClr val="026CB6"/>
          </a:solidFill>
          <a:ln>
            <a:noFill/>
          </a:ln>
        </p:spPr>
        <p:txBody>
          <a:bodyPr wrap="none" anchor="ctr"/>
          <a:lstStyle/>
          <a:p>
            <a:endParaRPr lang="en-US" sz="1800" dirty="0">
              <a:solidFill>
                <a:srgbClr val="026CB6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224588"/>
            <a:ext cx="812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20338C0-557E-40D3-BE98-F43B2D0B14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0"/>
            <a:ext cx="176672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909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55777"/>
          </a:solidFill>
          <a:latin typeface="Arial" charset="0"/>
          <a:ea typeface="ＭＳ Ｐゴシック" pitchFamily="1" charset="-128"/>
        </a:defRPr>
      </a:lvl9pPr>
    </p:titleStyle>
    <p:bodyStyle>
      <a:lvl1pPr marL="168275" indent="-168275" algn="l" rtl="0" eaLnBrk="1" fontAlgn="base" hangingPunct="1">
        <a:spcBef>
          <a:spcPct val="20000"/>
        </a:spcBef>
        <a:spcAft>
          <a:spcPct val="0"/>
        </a:spcAft>
        <a:buClr>
          <a:srgbClr val="355777"/>
        </a:buClr>
        <a:buSzPct val="90000"/>
        <a:buFont typeface="Times" pitchFamily="1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eaLnBrk="1" fontAlgn="base" hangingPunct="1">
        <a:spcBef>
          <a:spcPct val="20000"/>
        </a:spcBef>
        <a:spcAft>
          <a:spcPct val="0"/>
        </a:spcAft>
        <a:buClr>
          <a:srgbClr val="355777"/>
        </a:buClr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742950" indent="-168275" algn="l" rtl="0" eaLnBrk="1" fontAlgn="base" hangingPunct="1">
        <a:spcBef>
          <a:spcPct val="20000"/>
        </a:spcBef>
        <a:spcAft>
          <a:spcPct val="0"/>
        </a:spcAft>
        <a:buClr>
          <a:srgbClr val="355777"/>
        </a:buClr>
        <a:buSzPct val="90000"/>
        <a:buFont typeface="Times" pitchFamily="1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027113" indent="-169863" algn="l" rtl="0" eaLnBrk="1" fontAlgn="base" hangingPunct="1">
        <a:spcBef>
          <a:spcPct val="20000"/>
        </a:spcBef>
        <a:spcAft>
          <a:spcPct val="0"/>
        </a:spcAft>
        <a:buClr>
          <a:srgbClr val="355777"/>
        </a:buClr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1317625" indent="-176213" algn="l" rtl="0" eaLnBrk="1" fontAlgn="base" hangingPunct="1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5pPr>
      <a:lvl6pPr marL="1774825" indent="-176213" algn="l" rtl="0" eaLnBrk="1" fontAlgn="base" hangingPunct="1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6pPr>
      <a:lvl7pPr marL="2232025" indent="-176213" algn="l" rtl="0" eaLnBrk="1" fontAlgn="base" hangingPunct="1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7pPr>
      <a:lvl8pPr marL="2689225" indent="-176213" algn="l" rtl="0" eaLnBrk="1" fontAlgn="base" hangingPunct="1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8pPr>
      <a:lvl9pPr marL="3146425" indent="-176213" algn="l" rtl="0" eaLnBrk="1" fontAlgn="base" hangingPunct="1">
        <a:spcBef>
          <a:spcPct val="20000"/>
        </a:spcBef>
        <a:spcAft>
          <a:spcPct val="0"/>
        </a:spcAft>
        <a:buClr>
          <a:srgbClr val="355777"/>
        </a:buClr>
        <a:buChar char="»"/>
        <a:defRPr sz="24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package" Target="../embeddings/Microsoft_Word_Document.doc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emf"/><Relationship Id="rId4" Type="http://schemas.openxmlformats.org/officeDocument/2006/relationships/package" Target="../embeddings/Microsoft_Word_Document1.doc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.emf"/><Relationship Id="rId4" Type="http://schemas.openxmlformats.org/officeDocument/2006/relationships/package" Target="../embeddings/Microsoft_Word_Document2.doc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1.gif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9"/>
          <p:cNvSpPr>
            <a:spLocks noGrp="1" noChangeArrowheads="1"/>
          </p:cNvSpPr>
          <p:nvPr>
            <p:ph type="ctrTitle"/>
          </p:nvPr>
        </p:nvSpPr>
        <p:spPr bwMode="auto">
          <a:xfrm>
            <a:off x="1722784" y="1262665"/>
            <a:ext cx="8746433" cy="110077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The Impact of Altering Emission Data Precision on the Community Multiscale Air Quality Model</a:t>
            </a:r>
            <a:endParaRPr lang="en-US" sz="3200" dirty="0"/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191247" y="6224588"/>
            <a:ext cx="5643562" cy="228600"/>
          </a:xfrm>
          <a:prstGeom prst="rect">
            <a:avLst/>
          </a:prstGeom>
          <a:solidFill>
            <a:srgbClr val="003F69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FFFFFF"/>
                </a:solidFill>
                <a:latin typeface="Arial" charset="0"/>
                <a:ea typeface="ＭＳ Ｐゴシック" pitchFamily="1" charset="-128"/>
              </a:rPr>
              <a:t>Office of Research and Development</a:t>
            </a:r>
            <a:endParaRPr lang="en-US" sz="900" b="1" dirty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latin typeface="Arial" charset="0"/>
                <a:ea typeface="ＭＳ Ｐゴシック" pitchFamily="1" charset="-128"/>
              </a:rPr>
              <a:t>Center for Environmental Measurement &amp; Modeling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066800" y="3267609"/>
            <a:ext cx="10058399" cy="245390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anchorCtr="0" compatLnSpc="1">
            <a:prstTxWarp prst="textNoShape">
              <a:avLst/>
            </a:prstTxWarp>
          </a:bodyPr>
          <a:lstStyle/>
          <a:p>
            <a:endParaRPr lang="en-US" sz="2000" i="0" dirty="0">
              <a:latin typeface="+mn-lt"/>
            </a:endParaRPr>
          </a:p>
          <a:p>
            <a:pPr algn="ctr"/>
            <a:r>
              <a:rPr lang="en-US" dirty="0"/>
              <a:t>David Wong</a:t>
            </a:r>
            <a:r>
              <a:rPr lang="en-US" baseline="30000" dirty="0"/>
              <a:t>§</a:t>
            </a:r>
            <a:r>
              <a:rPr lang="en-US" dirty="0"/>
              <a:t> and Michael Walters</a:t>
            </a:r>
            <a:r>
              <a:rPr lang="en-US" baseline="30000" dirty="0"/>
              <a:t>§,†</a:t>
            </a:r>
          </a:p>
          <a:p>
            <a:pPr algn="ctr">
              <a:lnSpc>
                <a:spcPct val="100000"/>
              </a:lnSpc>
            </a:pPr>
            <a:r>
              <a:rPr lang="en-US" sz="2000" i="0" baseline="30000" dirty="0"/>
              <a:t>§</a:t>
            </a:r>
            <a:r>
              <a:rPr lang="en-US" sz="2000" i="0" dirty="0"/>
              <a:t>Center for Environmental Measurement &amp; Modeling</a:t>
            </a:r>
          </a:p>
          <a:p>
            <a:pPr algn="ctr">
              <a:lnSpc>
                <a:spcPct val="100000"/>
              </a:lnSpc>
            </a:pPr>
            <a:r>
              <a:rPr lang="en-US" sz="2000" i="0" dirty="0"/>
              <a:t> U.S. Environmental Protection Agency</a:t>
            </a:r>
          </a:p>
          <a:p>
            <a:pPr algn="ctr">
              <a:lnSpc>
                <a:spcPct val="100000"/>
              </a:lnSpc>
            </a:pPr>
            <a:r>
              <a:rPr lang="en-US" sz="2000" i="0" dirty="0"/>
              <a:t> Research Triangle Park, NC, USA</a:t>
            </a:r>
          </a:p>
          <a:p>
            <a:pPr algn="ctr">
              <a:lnSpc>
                <a:spcPct val="100000"/>
              </a:lnSpc>
            </a:pPr>
            <a:r>
              <a:rPr lang="en-US" sz="2000" i="0" baseline="30000" dirty="0"/>
              <a:t>†</a:t>
            </a:r>
            <a:r>
              <a:rPr lang="en-US" sz="2000" i="0" dirty="0"/>
              <a:t>Oak Ridge Associated Universities</a:t>
            </a:r>
          </a:p>
          <a:p>
            <a:pPr algn="ctr">
              <a:lnSpc>
                <a:spcPct val="100000"/>
              </a:lnSpc>
            </a:pPr>
            <a:endParaRPr lang="en-US" sz="2000" i="0" dirty="0"/>
          </a:p>
          <a:p>
            <a:pPr algn="ctr">
              <a:lnSpc>
                <a:spcPct val="100000"/>
              </a:lnSpc>
            </a:pPr>
            <a:r>
              <a:rPr lang="en-US" i="0" dirty="0"/>
              <a:t>CMAS Conference Oct 17 – 19, 2022</a:t>
            </a:r>
          </a:p>
          <a:p>
            <a:pPr algn="ctr">
              <a:lnSpc>
                <a:spcPct val="100000"/>
              </a:lnSpc>
            </a:pPr>
            <a:r>
              <a:rPr lang="en-US" sz="2000" i="0" dirty="0">
                <a:latin typeface="+mn-lt"/>
              </a:rPr>
              <a:t> 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289" y="451902"/>
            <a:ext cx="6960198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Setup (2016 Annual Run)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25611" name="Group 25610">
            <a:extLst>
              <a:ext uri="{FF2B5EF4-FFF2-40B4-BE49-F238E27FC236}">
                <a16:creationId xmlns:a16="http://schemas.microsoft.com/office/drawing/2014/main" id="{FDEE7626-0DF0-4B57-9284-2E36DF948FF3}"/>
              </a:ext>
            </a:extLst>
          </p:cNvPr>
          <p:cNvGrpSpPr/>
          <p:nvPr/>
        </p:nvGrpSpPr>
        <p:grpSpPr>
          <a:xfrm>
            <a:off x="981090" y="1773924"/>
            <a:ext cx="10229819" cy="3646843"/>
            <a:chOff x="772408" y="1979407"/>
            <a:chExt cx="10229819" cy="364684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7B79A80-2C06-4E65-9A43-85CF431FFD52}"/>
                </a:ext>
              </a:extLst>
            </p:cNvPr>
            <p:cNvSpPr/>
            <p:nvPr/>
          </p:nvSpPr>
          <p:spPr bwMode="auto">
            <a:xfrm>
              <a:off x="3630817" y="2097741"/>
              <a:ext cx="2016948" cy="352850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00CE210-5829-46EA-BA9A-7B8BBADDCB12}"/>
                </a:ext>
              </a:extLst>
            </p:cNvPr>
            <p:cNvSpPr txBox="1"/>
            <p:nvPr/>
          </p:nvSpPr>
          <p:spPr>
            <a:xfrm>
              <a:off x="3969572" y="2485017"/>
              <a:ext cx="14510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met data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866BC5-D5EF-48F7-88C1-AF22BBA78F33}"/>
                </a:ext>
              </a:extLst>
            </p:cNvPr>
            <p:cNvSpPr txBox="1"/>
            <p:nvPr/>
          </p:nvSpPr>
          <p:spPr>
            <a:xfrm>
              <a:off x="3850148" y="3505410"/>
              <a:ext cx="16898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emissions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C06519-C7E9-4E13-8A55-8DF853E51D5C}"/>
                </a:ext>
              </a:extLst>
            </p:cNvPr>
            <p:cNvSpPr txBox="1"/>
            <p:nvPr/>
          </p:nvSpPr>
          <p:spPr>
            <a:xfrm>
              <a:off x="3969572" y="4565830"/>
              <a:ext cx="8867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misc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A74F9FC-093B-4811-B16C-E2EF5808A03A}"/>
                </a:ext>
              </a:extLst>
            </p:cNvPr>
            <p:cNvGrpSpPr/>
            <p:nvPr/>
          </p:nvGrpSpPr>
          <p:grpSpPr>
            <a:xfrm>
              <a:off x="6788075" y="3069268"/>
              <a:ext cx="2016948" cy="1333948"/>
              <a:chOff x="7949901" y="3108960"/>
              <a:chExt cx="2016948" cy="133394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9D2EF7E-2873-4EC3-8FF9-30D8DDCC8A4E}"/>
                  </a:ext>
                </a:extLst>
              </p:cNvPr>
              <p:cNvSpPr/>
              <p:nvPr/>
            </p:nvSpPr>
            <p:spPr bwMode="auto">
              <a:xfrm>
                <a:off x="7949901" y="3108960"/>
                <a:ext cx="2016948" cy="1333948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7FA20B-44A3-4A03-AAA5-E53F0F2AF066}"/>
                  </a:ext>
                </a:extLst>
              </p:cNvPr>
              <p:cNvSpPr txBox="1"/>
              <p:nvPr/>
            </p:nvSpPr>
            <p:spPr>
              <a:xfrm>
                <a:off x="8317013" y="3526925"/>
                <a:ext cx="12827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CMAQ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6008F22-1195-4DB1-A85D-8F89FB66EDC7}"/>
                </a:ext>
              </a:extLst>
            </p:cNvPr>
            <p:cNvGrpSpPr/>
            <p:nvPr/>
          </p:nvGrpSpPr>
          <p:grpSpPr>
            <a:xfrm>
              <a:off x="9552791" y="1979407"/>
              <a:ext cx="1449436" cy="1089861"/>
              <a:chOff x="7229139" y="2000922"/>
              <a:chExt cx="1449436" cy="1089861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A52850B-9A8C-4244-AC2C-C372FD6B89C5}"/>
                  </a:ext>
                </a:extLst>
              </p:cNvPr>
              <p:cNvSpPr/>
              <p:nvPr/>
            </p:nvSpPr>
            <p:spPr bwMode="auto">
              <a:xfrm>
                <a:off x="7229139" y="2000922"/>
                <a:ext cx="1449436" cy="1089861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FC4149-0110-43C0-96B2-00566A139B51}"/>
                  </a:ext>
                </a:extLst>
              </p:cNvPr>
              <p:cNvSpPr txBox="1"/>
              <p:nvPr/>
            </p:nvSpPr>
            <p:spPr>
              <a:xfrm>
                <a:off x="7229139" y="2318243"/>
                <a:ext cx="14494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OUTPUT</a:t>
                </a:r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417C80A-BB51-4702-90BA-F42631E57F2F}"/>
                </a:ext>
              </a:extLst>
            </p:cNvPr>
            <p:cNvCxnSpPr/>
            <p:nvPr/>
          </p:nvCxnSpPr>
          <p:spPr bwMode="auto">
            <a:xfrm>
              <a:off x="5402978" y="2758393"/>
              <a:ext cx="1385097" cy="649092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686C6B3-B0EB-4B09-A9DC-08E9AB5754E2}"/>
                </a:ext>
              </a:extLst>
            </p:cNvPr>
            <p:cNvCxnSpPr/>
            <p:nvPr/>
          </p:nvCxnSpPr>
          <p:spPr bwMode="auto">
            <a:xfrm>
              <a:off x="5525372" y="3748843"/>
              <a:ext cx="1176642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F7BD213-C059-4189-A02D-A33D3EEAAF1E}"/>
                </a:ext>
              </a:extLst>
            </p:cNvPr>
            <p:cNvCxnSpPr/>
            <p:nvPr/>
          </p:nvCxnSpPr>
          <p:spPr bwMode="auto">
            <a:xfrm flipV="1">
              <a:off x="4959276" y="4130937"/>
              <a:ext cx="1828799" cy="665725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36FB8C7-0748-4738-8242-4BFA1F191361}"/>
                </a:ext>
              </a:extLst>
            </p:cNvPr>
            <p:cNvCxnSpPr/>
            <p:nvPr/>
          </p:nvCxnSpPr>
          <p:spPr bwMode="auto">
            <a:xfrm flipV="1">
              <a:off x="8805023" y="2893184"/>
              <a:ext cx="629434" cy="394856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F310A7F-8D57-4CCD-B035-56086F793C5A}"/>
                </a:ext>
              </a:extLst>
            </p:cNvPr>
            <p:cNvCxnSpPr/>
            <p:nvPr/>
          </p:nvCxnSpPr>
          <p:spPr bwMode="auto">
            <a:xfrm>
              <a:off x="10277509" y="3288040"/>
              <a:ext cx="0" cy="1025777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8C6415F-283F-47C2-A337-FE553B6565A0}"/>
                </a:ext>
              </a:extLst>
            </p:cNvPr>
            <p:cNvSpPr/>
            <p:nvPr/>
          </p:nvSpPr>
          <p:spPr bwMode="auto">
            <a:xfrm>
              <a:off x="9552791" y="4532589"/>
              <a:ext cx="1449436" cy="1089861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F7865F-0F59-476A-8851-B09E5E58EBC9}"/>
                </a:ext>
              </a:extLst>
            </p:cNvPr>
            <p:cNvSpPr txBox="1"/>
            <p:nvPr/>
          </p:nvSpPr>
          <p:spPr>
            <a:xfrm>
              <a:off x="9552791" y="4849910"/>
              <a:ext cx="14494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OUTPUT</a:t>
              </a:r>
            </a:p>
          </p:txBody>
        </p:sp>
        <p:grpSp>
          <p:nvGrpSpPr>
            <p:cNvPr id="25604" name="Group 25603">
              <a:extLst>
                <a:ext uri="{FF2B5EF4-FFF2-40B4-BE49-F238E27FC236}">
                  <a16:creationId xmlns:a16="http://schemas.microsoft.com/office/drawing/2014/main" id="{AED5EB22-0AE0-4123-9D9B-2196B6042EBC}"/>
                </a:ext>
              </a:extLst>
            </p:cNvPr>
            <p:cNvGrpSpPr/>
            <p:nvPr/>
          </p:nvGrpSpPr>
          <p:grpSpPr>
            <a:xfrm>
              <a:off x="772408" y="3316513"/>
              <a:ext cx="1865854" cy="925157"/>
              <a:chOff x="812800" y="3517751"/>
              <a:chExt cx="1865854" cy="925157"/>
            </a:xfrm>
          </p:grpSpPr>
          <p:sp>
            <p:nvSpPr>
              <p:cNvPr id="25603" name="Rectangle 25602">
                <a:extLst>
                  <a:ext uri="{FF2B5EF4-FFF2-40B4-BE49-F238E27FC236}">
                    <a16:creationId xmlns:a16="http://schemas.microsoft.com/office/drawing/2014/main" id="{7879C5CC-ED78-4183-B1FB-EE3798C12DE3}"/>
                  </a:ext>
                </a:extLst>
              </p:cNvPr>
              <p:cNvSpPr/>
              <p:nvPr/>
            </p:nvSpPr>
            <p:spPr bwMode="auto">
              <a:xfrm>
                <a:off x="812800" y="3517751"/>
                <a:ext cx="1865854" cy="925157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6051AC1-3F27-447B-9B1C-328FDBEEE37A}"/>
                  </a:ext>
                </a:extLst>
              </p:cNvPr>
              <p:cNvSpPr txBox="1"/>
              <p:nvPr/>
            </p:nvSpPr>
            <p:spPr>
              <a:xfrm>
                <a:off x="900784" y="3719248"/>
                <a:ext cx="168988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emissions</a:t>
                </a:r>
              </a:p>
            </p:txBody>
          </p:sp>
        </p:grpSp>
        <p:cxnSp>
          <p:nvCxnSpPr>
            <p:cNvPr id="25610" name="Straight Arrow Connector 25609">
              <a:extLst>
                <a:ext uri="{FF2B5EF4-FFF2-40B4-BE49-F238E27FC236}">
                  <a16:creationId xmlns:a16="http://schemas.microsoft.com/office/drawing/2014/main" id="{C1FE0C6A-0552-4F45-803A-AE6DA90BF3FF}"/>
                </a:ext>
              </a:extLst>
            </p:cNvPr>
            <p:cNvCxnSpPr/>
            <p:nvPr/>
          </p:nvCxnSpPr>
          <p:spPr bwMode="auto">
            <a:xfrm>
              <a:off x="2789356" y="3748843"/>
              <a:ext cx="7554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5613" name="TextBox 25612">
            <a:extLst>
              <a:ext uri="{FF2B5EF4-FFF2-40B4-BE49-F238E27FC236}">
                <a16:creationId xmlns:a16="http://schemas.microsoft.com/office/drawing/2014/main" id="{0CCD8BF1-881C-4F7D-919B-2565B5774968}"/>
              </a:ext>
            </a:extLst>
          </p:cNvPr>
          <p:cNvSpPr txBox="1"/>
          <p:nvPr/>
        </p:nvSpPr>
        <p:spPr>
          <a:xfrm>
            <a:off x="1479479" y="5762125"/>
            <a:ext cx="8727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There are 2 gridded emission files and 9 point source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There are 9 output files, CGRID, MEDIA and SOILOUT won’t be altered</a:t>
            </a:r>
          </a:p>
        </p:txBody>
      </p:sp>
    </p:spTree>
    <p:extLst>
      <p:ext uri="{BB962C8B-B14F-4D97-AF65-F5344CB8AC3E}">
        <p14:creationId xmlns:p14="http://schemas.microsoft.com/office/powerpoint/2010/main" val="2055184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51902"/>
            <a:ext cx="6248400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Cases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A3D965-0089-4B1D-848F-B7EC915D9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878" y="1794323"/>
            <a:ext cx="8352244" cy="1225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8EB683-6BAE-4C37-B9EE-D962FB273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616" y="3774001"/>
            <a:ext cx="8242506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15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51902"/>
            <a:ext cx="6248400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 Climate Regions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84139A45-2C28-47E9-B403-57FC413C3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361657"/>
            <a:ext cx="7315200" cy="45362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568CA1-B7C8-4C94-9E0F-F6FD2A163D66}"/>
              </a:ext>
            </a:extLst>
          </p:cNvPr>
          <p:cNvSpPr txBox="1"/>
          <p:nvPr/>
        </p:nvSpPr>
        <p:spPr>
          <a:xfrm>
            <a:off x="2014049" y="5968004"/>
            <a:ext cx="8163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of NOAA (https://www.ncei.noaa.gov/access/monitoring/reference-maps/us-climate-regions)</a:t>
            </a:r>
          </a:p>
        </p:txBody>
      </p:sp>
    </p:spTree>
    <p:extLst>
      <p:ext uri="{BB962C8B-B14F-4D97-AF65-F5344CB8AC3E}">
        <p14:creationId xmlns:p14="http://schemas.microsoft.com/office/powerpoint/2010/main" val="1026492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69" y="563348"/>
            <a:ext cx="9816662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Domain-wise Stats of daily average PM</a:t>
            </a:r>
            <a:r>
              <a:rPr lang="en-US" sz="3200" baseline="-25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A3E94B5-1102-447B-B0E4-94E3A1ED15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2702566"/>
              </p:ext>
            </p:extLst>
          </p:nvPr>
        </p:nvGraphicFramePr>
        <p:xfrm>
          <a:off x="1134046" y="1249148"/>
          <a:ext cx="12801600" cy="5606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Document" r:id="rId4" imgW="6369410" imgH="2788592" progId="Word.Document.12">
                  <p:embed/>
                </p:oleObj>
              </mc:Choice>
              <mc:Fallback>
                <p:oleObj name="Document" r:id="rId4" imgW="6369410" imgH="2788592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4A3E94B5-1102-447B-B0E4-94E3A1ED15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4046" y="1249148"/>
                        <a:ext cx="12801600" cy="56062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3855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338" y="528102"/>
            <a:ext cx="8737324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Domain-wise Stats of MDA8 O</a:t>
            </a:r>
            <a:r>
              <a:rPr lang="en-US" sz="3200" baseline="-25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(ppb)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C6AFCE5-5E17-45D6-99E6-7944E23C4F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531265"/>
              </p:ext>
            </p:extLst>
          </p:nvPr>
        </p:nvGraphicFramePr>
        <p:xfrm>
          <a:off x="1142009" y="1251717"/>
          <a:ext cx="12801600" cy="5606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Document" r:id="rId4" imgW="6369410" imgH="2788592" progId="Word.Document.12">
                  <p:embed/>
                </p:oleObj>
              </mc:Choice>
              <mc:Fallback>
                <p:oleObj name="Document" r:id="rId4" imgW="6369410" imgH="2788592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C6AFCE5-5E17-45D6-99E6-7944E23C4F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2009" y="1251717"/>
                        <a:ext cx="12801600" cy="56062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6567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768" y="565917"/>
            <a:ext cx="10510463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Domain-wise Stats of daily average NH</a:t>
            </a:r>
            <a:r>
              <a:rPr lang="en-US" sz="3200" baseline="-25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g/m</a:t>
            </a:r>
            <a:r>
              <a:rPr lang="en-US" sz="3200" baseline="30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EF92BF0-1E38-4046-ADFE-AFCBE642F5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89532"/>
              </p:ext>
            </p:extLst>
          </p:nvPr>
        </p:nvGraphicFramePr>
        <p:xfrm>
          <a:off x="1139354" y="1251717"/>
          <a:ext cx="12801600" cy="5606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Document" r:id="rId4" imgW="6369410" imgH="2788592" progId="Word.Document.12">
                  <p:embed/>
                </p:oleObj>
              </mc:Choice>
              <mc:Fallback>
                <p:oleObj name="Document" r:id="rId4" imgW="6369410" imgH="2788592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EF92BF0-1E38-4046-ADFE-AFCBE642F5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9354" y="1251717"/>
                        <a:ext cx="12801600" cy="56062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4909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551" y="633412"/>
            <a:ext cx="11566898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Regional and Temporal Performance of PM</a:t>
            </a:r>
            <a:r>
              <a:rPr lang="en-US" sz="3200" baseline="-25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(NMB) (N = 5)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7" name="Picture 6" descr="Chart, treemap chart&#10;&#10;Description automatically generated">
            <a:extLst>
              <a:ext uri="{FF2B5EF4-FFF2-40B4-BE49-F238E27FC236}">
                <a16:creationId xmlns:a16="http://schemas.microsoft.com/office/drawing/2014/main" id="{AB1FD578-CCBD-4FA3-8D1B-670C5A6B71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71588"/>
            <a:ext cx="118872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32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33412"/>
            <a:ext cx="11887200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Regional and Temporal Performance of PM</a:t>
            </a:r>
            <a:r>
              <a:rPr lang="en-US" sz="3200" baseline="-25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(NMB) (N = 4)</a:t>
            </a:r>
            <a:b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Picture 4" descr="Chart, treemap chart&#10;&#10;Description automatically generated">
            <a:extLst>
              <a:ext uri="{FF2B5EF4-FFF2-40B4-BE49-F238E27FC236}">
                <a16:creationId xmlns:a16="http://schemas.microsoft.com/office/drawing/2014/main" id="{AD2BDE06-EDC8-4AB4-A1E2-02C1B6144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71588"/>
            <a:ext cx="118872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50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" y="633412"/>
            <a:ext cx="12047220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Regional and Temporal Performance of PM</a:t>
            </a:r>
            <a:r>
              <a:rPr lang="en-US" sz="3200" baseline="-25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(NMB) (N = 3)</a:t>
            </a:r>
            <a:b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6" name="Picture 5" descr="Chart, treemap chart&#10;&#10;Description automatically generated">
            <a:extLst>
              <a:ext uri="{FF2B5EF4-FFF2-40B4-BE49-F238E27FC236}">
                <a16:creationId xmlns:a16="http://schemas.microsoft.com/office/drawing/2014/main" id="{BBA9AF10-EE73-471B-80CB-38AF413D4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71588"/>
            <a:ext cx="118872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02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300" y="633412"/>
            <a:ext cx="12420600" cy="685800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Regional and Temporal Performance of MDA8 O3 (NMB) (N = 5)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" name="Picture 7" descr="Graphical user interface, chart, application, treemap chart&#10;&#10;Description automatically generated">
            <a:extLst>
              <a:ext uri="{FF2B5EF4-FFF2-40B4-BE49-F238E27FC236}">
                <a16:creationId xmlns:a16="http://schemas.microsoft.com/office/drawing/2014/main" id="{90EED13C-20D9-489D-89FD-D3A888D11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71588"/>
            <a:ext cx="118872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74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0DB550-5465-4247-B9A3-B927F7F409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AD7DD-8889-40EE-AB37-66A654BC2EE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6E2F47-BC67-4AEA-BFE6-DE7FFA777630}"/>
              </a:ext>
            </a:extLst>
          </p:cNvPr>
          <p:cNvSpPr txBox="1"/>
          <p:nvPr/>
        </p:nvSpPr>
        <p:spPr>
          <a:xfrm>
            <a:off x="3126514" y="2505670"/>
            <a:ext cx="5938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Disclaimer: </a:t>
            </a:r>
            <a:r>
              <a:rPr lang="en-US" dirty="0"/>
              <a:t>The views expressed in this presentation are those of the authors and do not necessarily reflect the view, or policies, of the U.S. EPA.</a:t>
            </a:r>
          </a:p>
        </p:txBody>
      </p:sp>
    </p:spTree>
    <p:extLst>
      <p:ext uri="{BB962C8B-B14F-4D97-AF65-F5344CB8AC3E}">
        <p14:creationId xmlns:p14="http://schemas.microsoft.com/office/powerpoint/2010/main" val="2329349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870" y="633412"/>
            <a:ext cx="11732260" cy="685800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Regional and Temporal Performance of MDA8 O3 (NMB) (N = 4)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Picture 4" descr="Graphical user interface, chart, application, treemap chart&#10;&#10;Description automatically generated">
            <a:extLst>
              <a:ext uri="{FF2B5EF4-FFF2-40B4-BE49-F238E27FC236}">
                <a16:creationId xmlns:a16="http://schemas.microsoft.com/office/drawing/2014/main" id="{EDB19D40-76D4-4AC7-ABA6-A55798ECD2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71588"/>
            <a:ext cx="118872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8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5" y="633412"/>
            <a:ext cx="11670030" cy="685800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Regional and Temporal Performance of MDA8 O3 (NMB) (N = 3)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6" name="Picture 5" descr="Graphical user interface, chart, application, treemap chart&#10;&#10;Description automatically generated">
            <a:extLst>
              <a:ext uri="{FF2B5EF4-FFF2-40B4-BE49-F238E27FC236}">
                <a16:creationId xmlns:a16="http://schemas.microsoft.com/office/drawing/2014/main" id="{FF7A7FFD-92CE-4A6D-87E4-F042F7C7E3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71588"/>
            <a:ext cx="118872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1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10" y="633412"/>
            <a:ext cx="11574780" cy="685800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Regional and Temporal Performance of NH</a:t>
            </a:r>
            <a:r>
              <a:rPr lang="en-US" sz="3000" baseline="-25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(NMB) (N = 5)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D5281FDE-08EF-4C2B-B112-DFFAEF48B7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71588"/>
            <a:ext cx="118872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8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" y="633412"/>
            <a:ext cx="11612880" cy="685800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Regional and Temporal Performance of NH</a:t>
            </a:r>
            <a:r>
              <a:rPr lang="en-US" sz="3000" baseline="-25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(NMB) (N = 4)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2498E94A-D7C9-4C0A-97F9-657256E159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71588"/>
            <a:ext cx="118872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31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60" y="633412"/>
            <a:ext cx="11790680" cy="685800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Regional and Temporal Performance of NH</a:t>
            </a:r>
            <a:r>
              <a:rPr lang="en-US" sz="3000" baseline="-25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(NMB) (N = 3)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DC9BA8D3-88D5-4FAA-9E00-7E11DD4DD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71588"/>
            <a:ext cx="118872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82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3567885-9114-4EEE-B369-7F586BD3C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66788"/>
            <a:ext cx="109728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80477"/>
            <a:ext cx="9726202" cy="6858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Maximum Absolute PM</a:t>
            </a:r>
            <a:r>
              <a:rPr lang="en-US" sz="2800" baseline="-25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28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Bias, Model to Model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614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80477"/>
            <a:ext cx="9726202" cy="6858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Maximum Absolute O</a:t>
            </a:r>
            <a:r>
              <a:rPr lang="en-US" sz="2800" baseline="-25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Bias, Model to Model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5D44097C-5C4D-4815-BEAF-786F5DD53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66788"/>
            <a:ext cx="10972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78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80477"/>
            <a:ext cx="9726202" cy="6858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Maximum Absolute NH</a:t>
            </a:r>
            <a:r>
              <a:rPr lang="en-US" sz="2800" baseline="-25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Bias, Model to Model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7E2D3-2F7C-4897-ADED-10A9CE8CF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66788"/>
            <a:ext cx="10972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2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80477"/>
            <a:ext cx="9726202" cy="6858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 Bias (</a:t>
            </a:r>
            <a:r>
              <a:rPr lang="en-US" sz="2800" dirty="0" err="1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</a:t>
            </a:r>
            <a:r>
              <a:rPr lang="en-US" sz="28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alt*)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13360" y="6224588"/>
            <a:ext cx="812800" cy="228600"/>
          </a:xfrm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D1D6CC1-742A-4B83-B35B-D46EC4910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1166277"/>
            <a:ext cx="4572000" cy="2793078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6F78D70-37D2-4C1D-B4C1-2643A4EF8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3891186"/>
            <a:ext cx="4572000" cy="2793076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DD8D7B-D6C6-4F20-A89B-30DED2357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166277"/>
            <a:ext cx="4572000" cy="2863356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D52A6DD7-31F1-449B-8413-539A9B26A7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81" y="1166277"/>
            <a:ext cx="4572000" cy="2863356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9FDD5250-10C3-49BE-A710-46C77D6E7F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3891603"/>
            <a:ext cx="4572000" cy="2793076"/>
          </a:xfrm>
          <a:prstGeom prst="rect">
            <a:avLst/>
          </a:prstGeom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CE916755-703E-49BA-B8D3-BCEB17A832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81" y="3891186"/>
            <a:ext cx="4572000" cy="279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8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80477"/>
            <a:ext cx="9726202" cy="6858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en-US" sz="2800" baseline="-25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28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 Bias (</a:t>
            </a:r>
            <a:r>
              <a:rPr lang="en-US" sz="2800" dirty="0" err="1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</a:t>
            </a:r>
            <a:r>
              <a:rPr lang="en-US" sz="28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alt*)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13360" y="6224588"/>
            <a:ext cx="812800" cy="228600"/>
          </a:xfrm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697F6CBC-A225-4CB5-95BF-09DD63D17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1170432"/>
            <a:ext cx="4572000" cy="2793076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CC9FD288-9AA4-42BE-9B6E-D4CC1EE3A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3895344"/>
            <a:ext cx="4572000" cy="2793076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091E53B4-2F57-425A-9E12-DE9B3C85D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52" y="1170432"/>
            <a:ext cx="4572000" cy="2793076"/>
          </a:xfrm>
          <a:prstGeom prst="rect">
            <a:avLst/>
          </a:prstGeom>
        </p:spPr>
      </p:pic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E33CAFD4-B54F-48CE-9E0B-65B03B848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52" y="3891189"/>
            <a:ext cx="4572000" cy="2793076"/>
          </a:xfrm>
          <a:prstGeom prst="rect">
            <a:avLst/>
          </a:prstGeom>
        </p:spPr>
      </p:pic>
      <p:pic>
        <p:nvPicPr>
          <p:cNvPr id="20" name="Picture 19" descr="Diagram, map&#10;&#10;Description automatically generated">
            <a:extLst>
              <a:ext uri="{FF2B5EF4-FFF2-40B4-BE49-F238E27FC236}">
                <a16:creationId xmlns:a16="http://schemas.microsoft.com/office/drawing/2014/main" id="{396400C4-51F1-48A0-A813-7DA549C531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36" y="1166277"/>
            <a:ext cx="4572000" cy="2793076"/>
          </a:xfrm>
          <a:prstGeom prst="rect">
            <a:avLst/>
          </a:prstGeom>
        </p:spPr>
      </p:pic>
      <p:pic>
        <p:nvPicPr>
          <p:cNvPr id="22" name="Picture 21" descr="Map&#10;&#10;Description automatically generated">
            <a:extLst>
              <a:ext uri="{FF2B5EF4-FFF2-40B4-BE49-F238E27FC236}">
                <a16:creationId xmlns:a16="http://schemas.microsoft.com/office/drawing/2014/main" id="{7FB1267A-333E-4FA0-BF6B-6163690851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36" y="3887034"/>
            <a:ext cx="4572000" cy="279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12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3407" y="451902"/>
            <a:ext cx="7468985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 and Background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7165" y="1567927"/>
            <a:ext cx="9761471" cy="4656661"/>
          </a:xfrm>
        </p:spPr>
        <p:txBody>
          <a:bodyPr/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input and output files can be huge, can have multiple set (bases on time, or simulation parameters), might be required keeping for a long period of time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Files are in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netCDF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format which is stored in 32-bits precision (about 7 digits)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number, e.g. 123.4567 in scientific notation: 1.234567x10</a:t>
            </a:r>
            <a:r>
              <a:rPr lang="en-US" sz="2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(mathematical form) or 0.1234567E+03 (Fortran)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5BDB1D0-831B-422E-9B5F-5C972860F79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974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80477"/>
            <a:ext cx="9726202" cy="6858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800" baseline="-250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 Bias (</a:t>
            </a:r>
            <a:r>
              <a:rPr lang="en-US" sz="2800" dirty="0" err="1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</a:t>
            </a:r>
            <a:r>
              <a:rPr lang="en-US" sz="28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alt*)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13360" y="6224588"/>
            <a:ext cx="812800" cy="228600"/>
          </a:xfrm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F6F688C5-B30F-44E5-B7F4-7B63BE39E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1170432"/>
            <a:ext cx="4572000" cy="2793076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A384A62A-AE17-422C-B151-F4E3265D0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3895344"/>
            <a:ext cx="4572000" cy="2793076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6D32FDAB-CAC3-459F-A28B-049F0133D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52" y="1170432"/>
            <a:ext cx="4572000" cy="2793076"/>
          </a:xfrm>
          <a:prstGeom prst="rect">
            <a:avLst/>
          </a:prstGeom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66C8928E-2B0A-4E9D-8BC4-4E25F2232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52" y="3895344"/>
            <a:ext cx="4572000" cy="2793076"/>
          </a:xfrm>
          <a:prstGeom prst="rect">
            <a:avLst/>
          </a:prstGeom>
        </p:spPr>
      </p:pic>
      <p:pic>
        <p:nvPicPr>
          <p:cNvPr id="22" name="Picture 21" descr="Map&#10;&#10;Description automatically generated">
            <a:extLst>
              <a:ext uri="{FF2B5EF4-FFF2-40B4-BE49-F238E27FC236}">
                <a16:creationId xmlns:a16="http://schemas.microsoft.com/office/drawing/2014/main" id="{A9812604-07F7-4F37-BFC4-CD4E01CD8F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36" y="1170432"/>
            <a:ext cx="4572000" cy="2793076"/>
          </a:xfrm>
          <a:prstGeom prst="rect">
            <a:avLst/>
          </a:prstGeom>
        </p:spPr>
      </p:pic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7D5D9D0-5871-46DD-86EF-A8EC8CBCC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36" y="3895344"/>
            <a:ext cx="4572000" cy="28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04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51902"/>
            <a:ext cx="6248400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 Time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305192-6494-40AA-B75D-577DE89F4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342" y="1137702"/>
            <a:ext cx="5767316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40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51902"/>
            <a:ext cx="6248400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 Time (cont’d)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ADD5E6-693E-4772-8BCC-F72BCEC23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342" y="1137702"/>
            <a:ext cx="5767316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05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51902"/>
            <a:ext cx="6248400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 Time (cont’d)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E4D591-3882-40FD-AC8F-2F9709347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342" y="1137702"/>
            <a:ext cx="5767316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38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51902"/>
            <a:ext cx="6248400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7165" y="1567927"/>
            <a:ext cx="9761471" cy="4656661"/>
          </a:xfrm>
        </p:spPr>
        <p:txBody>
          <a:bodyPr/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new approach is considered as a lossy compression method.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Bzip2 performs better than gzip.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bzip2, the relative daily emission files (2 grided and 9 point sources) compression between altered case vs original case are about 6%, 25%, and 48% for N = 5, 4, and 3, respectively.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bzip2, the relative daily output files (7 out of 10 are altered) compression between altered case vs original case are about 19%, 47%, and 69% for N = 5, 4, and 3, respectively.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altered emission input and/or with altered output, no significant statistical differences were found in model performance. 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5BDB1D0-831B-422E-9B5F-5C972860F797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273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51902"/>
            <a:ext cx="6248400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7165" y="1567927"/>
            <a:ext cx="9761471" cy="4656661"/>
          </a:xfrm>
        </p:spPr>
        <p:txBody>
          <a:bodyPr/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study is undergoing for met model, WRF.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Eventually a combination of altering met model input and emission input will be apply to the WRF-CMAQ coupled model to evaluate the full impact.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5BDB1D0-831B-422E-9B5F-5C972860F797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921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51902"/>
            <a:ext cx="6248400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 of Compression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7165" y="1567927"/>
            <a:ext cx="9761471" cy="4656661"/>
          </a:xfrm>
        </p:spPr>
        <p:txBody>
          <a:bodyPr/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Lossless compression - is a class of data compression that allows the original data to be perfectly reconstructed from the compressed data. For examples, gzip and bzip2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Lossy compression - the class of data encoding methods that uses inexact approximations and partial data discarding to represent the content. For example, Bit Grooming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5BDB1D0-831B-422E-9B5F-5C972860F79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783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51902"/>
            <a:ext cx="6248400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New Tool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7165" y="1567927"/>
            <a:ext cx="9761471" cy="4656661"/>
          </a:xfrm>
        </p:spPr>
        <p:txBody>
          <a:bodyPr/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a Fortran program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Format a numerical value in scientific format (Fortran: 0.abcdeExy) and allow users to choose how many digits to keep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out the altered value</a:t>
            </a:r>
          </a:p>
          <a:p>
            <a:pPr marL="0" indent="0"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A4BCEEF-9567-451D-BAFC-CBA0242A41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641078"/>
              </p:ext>
            </p:extLst>
          </p:nvPr>
        </p:nvGraphicFramePr>
        <p:xfrm>
          <a:off x="2123900" y="3706706"/>
          <a:ext cx="812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67091394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8554858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73571092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12386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original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keep 5-digits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keep 4-digits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keep 3-digits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236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0.005666635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0.0056666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0.005667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0.00567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16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3.437405e-06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3.4374e-06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3.437e-6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3.44e-6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688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0.0005319762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0.00053198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0.000532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0.000532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83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3.437e-06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3.437e-06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3.437e-06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3.44e-6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140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100150.0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100150.0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100200.0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100000.0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989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0518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51902"/>
            <a:ext cx="6248400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Example of an Emission File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AEBD345-84A8-4E23-B7A5-86E932052B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4928206"/>
              </p:ext>
            </p:extLst>
          </p:nvPr>
        </p:nvGraphicFramePr>
        <p:xfrm>
          <a:off x="1238250" y="2463318"/>
          <a:ext cx="97155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4294">
                  <a:extLst>
                    <a:ext uri="{9D8B030D-6E8A-4147-A177-3AD203B41FA5}">
                      <a16:colId xmlns:a16="http://schemas.microsoft.com/office/drawing/2014/main" val="962172209"/>
                    </a:ext>
                  </a:extLst>
                </a:gridCol>
                <a:gridCol w="1722169">
                  <a:extLst>
                    <a:ext uri="{9D8B030D-6E8A-4147-A177-3AD203B41FA5}">
                      <a16:colId xmlns:a16="http://schemas.microsoft.com/office/drawing/2014/main" val="2993950744"/>
                    </a:ext>
                  </a:extLst>
                </a:gridCol>
                <a:gridCol w="3454137">
                  <a:extLst>
                    <a:ext uri="{9D8B030D-6E8A-4147-A177-3AD203B41FA5}">
                      <a16:colId xmlns:a16="http://schemas.microsoft.com/office/drawing/2014/main" val="908551219"/>
                    </a:ext>
                  </a:extLst>
                </a:gridCol>
                <a:gridCol w="3564900">
                  <a:extLst>
                    <a:ext uri="{9D8B030D-6E8A-4147-A177-3AD203B41FA5}">
                      <a16:colId xmlns:a16="http://schemas.microsoft.com/office/drawing/2014/main" val="2700668704"/>
                    </a:ext>
                  </a:extLst>
                </a:gridCol>
              </a:tblGrid>
              <a:tr h="1478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Original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gzip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bzip2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536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orig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850932740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469940092  (55.23%)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480742081   (56.50%)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582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new5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850932488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463229960  (54.44%)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436867960   (51.34%)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28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new4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850932488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430703334  (50.62%)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318626099   (37.44%)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242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new3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850932488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328965913  (38.66%)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209085714   (24.57%)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52658"/>
                  </a:ext>
                </a:extLst>
              </a:tr>
            </a:tbl>
          </a:graphicData>
        </a:graphic>
      </p:graphicFrame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861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51902"/>
            <a:ext cx="6248400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Compression Results (N = 5)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6" name="Picture 5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1DE0467B-DAB5-4EAE-AEC1-8C91142B5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57242"/>
            <a:ext cx="10972800" cy="499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86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51902"/>
            <a:ext cx="6248400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Compression Results (N = 4)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642F1A3-6A62-496B-B2DE-169EB6E3C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57242"/>
            <a:ext cx="10972800" cy="499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66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51902"/>
            <a:ext cx="6248400" cy="6858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B5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Compression Results (N = 3)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B1D0-831B-422E-9B5F-5C972860F79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6" name="Picture 5" descr="Table&#10;&#10;Description automatically generated with low confidence">
            <a:extLst>
              <a:ext uri="{FF2B5EF4-FFF2-40B4-BE49-F238E27FC236}">
                <a16:creationId xmlns:a16="http://schemas.microsoft.com/office/drawing/2014/main" id="{E1752A46-096C-47B1-90CF-958C17B24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57242"/>
            <a:ext cx="10972800" cy="499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0425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t_CED_template_4_3.potx [Read-Only]" id="{96F26684-8531-4D7C-9923-DAFD11CBF2DD}" vid="{1FBA965A-9B6A-40DC-8D9B-C1A681DEC8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FD8F6087487E469719C1CB13763B99" ma:contentTypeVersion="35" ma:contentTypeDescription="Create a new document." ma:contentTypeScope="" ma:versionID="eb0ffca1a37384105bb7ac5edf98ae1a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f709b58f-4f51-4d4a-be51-99f6db999dc6" xmlns:ns7="d6a8d931-bbed-4c3e-a7d4-a5b6ddc0d443" targetNamespace="http://schemas.microsoft.com/office/2006/metadata/properties" ma:root="true" ma:fieldsID="a791f5a686a1e50f579764a7a924ec13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f709b58f-4f51-4d4a-be51-99f6db999dc6"/>
    <xsd:import namespace="d6a8d931-bbed-4c3e-a7d4-a5b6ddc0d443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7:MediaServiceMetadata" minOccurs="0"/>
                <xsd:element ref="ns7:MediaServiceFastMetadata" minOccurs="0"/>
                <xsd:element ref="ns6:Records_x0020_Status" minOccurs="0"/>
                <xsd:element ref="ns6:Records_x0020_Date" minOccurs="0"/>
                <xsd:element ref="ns7:MediaServiceDateTaken" minOccurs="0"/>
                <xsd:element ref="ns7:MediaServiceAutoTags" minOccurs="0"/>
                <xsd:element ref="ns7:MediaServiceOCR" minOccurs="0"/>
                <xsd:element ref="ns7:MediaServiceLocation" minOccurs="0"/>
                <xsd:element ref="ns7:MediaServiceGenerationTime" minOccurs="0"/>
                <xsd:element ref="ns7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76978d8-5ee3-4ea5-ac09-da03ac64b280}" ma:internalName="TaxCatchAllLabel" ma:readOnly="true" ma:showField="CatchAllDataLabel" ma:web="f709b58f-4f51-4d4a-be51-99f6db999d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76978d8-5ee3-4ea5-ac09-da03ac64b280}" ma:internalName="TaxCatchAll" ma:showField="CatchAllData" ma:web="f709b58f-4f51-4d4a-be51-99f6db999d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09b58f-4f51-4d4a-be51-99f6db999dc6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hidden="true" ma:internalName="SharingHintHash" ma:readOnly="true">
      <xsd:simpleType>
        <xsd:restriction base="dms:Text"/>
      </xsd:simpleType>
    </xsd:element>
    <xsd:element name="Records_x0020_Status" ma:index="33" nillable="true" ma:displayName="Records Status" ma:default="Pending" ma:internalName="Records_x0020_Status">
      <xsd:simpleType>
        <xsd:restriction base="dms:Text"/>
      </xsd:simpleType>
    </xsd:element>
    <xsd:element name="Records_x0020_Date" ma:index="34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a8d931-bbed-4c3e-a7d4-a5b6ddc0d4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6" nillable="true" ma:displayName="Tags" ma:internalName="MediaServiceAutoTags" ma:readOnly="true">
      <xsd:simpleType>
        <xsd:restriction base="dms:Text"/>
      </xsd:simpleType>
    </xsd:element>
    <xsd:element name="MediaServiceOCR" ma:index="3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8" nillable="true" ma:displayName="Location" ma:internalName="MediaServiceLocation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Records_x0020_Status xmlns="f709b58f-4f51-4d4a-be51-99f6db999dc6">Pending</Records_x0020_Status>
    <Document_x0020_Creation_x0020_Date xmlns="4ffa91fb-a0ff-4ac5-b2db-65c790d184a4">2020-10-08T00:06:09+00:00</Document_x0020_Creation_x0020_Date>
    <EPA_x0020_Office xmlns="4ffa91fb-a0ff-4ac5-b2db-65c790d184a4" xsi:nil="true"/>
    <Records_x0020_Date xmlns="f709b58f-4f51-4d4a-be51-99f6db999dc6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?mso-contentType ?>
<SharedContentType xmlns="Microsoft.SharePoint.Taxonomy.ContentTypeSync" SourceId="29f62856-1543-49d4-a736-4569d363f533" ContentTypeId="0x0101" PreviousValue="false"/>
</file>

<file path=customXml/itemProps1.xml><?xml version="1.0" encoding="utf-8"?>
<ds:datastoreItem xmlns:ds="http://schemas.openxmlformats.org/officeDocument/2006/customXml" ds:itemID="{ECA507BA-A54F-44D2-A182-17C932E086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f709b58f-4f51-4d4a-be51-99f6db999dc6"/>
    <ds:schemaRef ds:uri="d6a8d931-bbed-4c3e-a7d4-a5b6ddc0d4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857C8F-FB86-4154-8068-DC56A91BD04A}">
  <ds:schemaRefs>
    <ds:schemaRef ds:uri="http://schemas.microsoft.com/office/2006/documentManagement/types"/>
    <ds:schemaRef ds:uri="http://schemas.microsoft.com/sharepoint.v3"/>
    <ds:schemaRef ds:uri="http://purl.org/dc/elements/1.1/"/>
    <ds:schemaRef ds:uri="http://schemas.microsoft.com/office/2006/metadata/properties"/>
    <ds:schemaRef ds:uri="http://schemas.microsoft.com/sharepoint/v3/fields"/>
    <ds:schemaRef ds:uri="http://schemas.openxmlformats.org/package/2006/metadata/core-properties"/>
    <ds:schemaRef ds:uri="http://schemas.microsoft.com/sharepoint/v3"/>
    <ds:schemaRef ds:uri="f709b58f-4f51-4d4a-be51-99f6db999dc6"/>
    <ds:schemaRef ds:uri="http://purl.org/dc/terms/"/>
    <ds:schemaRef ds:uri="d6a8d931-bbed-4c3e-a7d4-a5b6ddc0d443"/>
    <ds:schemaRef ds:uri="http://schemas.microsoft.com/office/infopath/2007/PartnerControls"/>
    <ds:schemaRef ds:uri="4ffa91fb-a0ff-4ac5-b2db-65c790d184a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986A83C-47C0-46B7-979C-2166302978FA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5B8ACAF6-B729-45CD-9C00-0A42339A2F6D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30E861C9-4643-4AD0-99DA-B0D53DC1E004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17BDEE03-4C4F-4813-A598-593014D52C36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69814909-6D3E-44B0-87CC-B074DEE9D3E9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25732</TotalTime>
  <Words>905</Words>
  <Application>Microsoft Office PowerPoint</Application>
  <PresentationFormat>Widescreen</PresentationFormat>
  <Paragraphs>182</Paragraphs>
  <Slides>35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Times</vt:lpstr>
      <vt:lpstr>Times New Roman</vt:lpstr>
      <vt:lpstr>Blank Presentation</vt:lpstr>
      <vt:lpstr>Document</vt:lpstr>
      <vt:lpstr>The Impact of Altering Emission Data Precision on the Community Multiscale Air Quality Model</vt:lpstr>
      <vt:lpstr>PowerPoint Presentation</vt:lpstr>
      <vt:lpstr>Motivation and Background Information</vt:lpstr>
      <vt:lpstr>Types of Compression</vt:lpstr>
      <vt:lpstr>A New Tool</vt:lpstr>
      <vt:lpstr>An Example of an Emission File</vt:lpstr>
      <vt:lpstr>Compression Results (N = 5)</vt:lpstr>
      <vt:lpstr>Compression Results (N = 4)</vt:lpstr>
      <vt:lpstr>Compression Results (N = 3)</vt:lpstr>
      <vt:lpstr>Simulation Setup (2016 Annual Run)</vt:lpstr>
      <vt:lpstr>Simulation Cases</vt:lpstr>
      <vt:lpstr>US Climate Regions</vt:lpstr>
      <vt:lpstr>Annual Domain-wise Stats of daily average PM2.5</vt:lpstr>
      <vt:lpstr>Annual Domain-wise Stats of MDA8 O3 (ppb)</vt:lpstr>
      <vt:lpstr>Annual Domain-wise Stats of daily average NH3 (μg/m3)</vt:lpstr>
      <vt:lpstr>The Regional and Temporal Performance of PM2.5 (NMB) (N = 5)</vt:lpstr>
      <vt:lpstr>The Regional and Temporal Performance of PM2.5 (NMB) (N = 4) )</vt:lpstr>
      <vt:lpstr>The Regional and Temporal Performance of PM2.5 (NMB) (N = 3) )</vt:lpstr>
      <vt:lpstr>The Regional and Temporal Performance of MDA8 O3 (NMB) (N = 5)</vt:lpstr>
      <vt:lpstr>The Regional and Temporal Performance of MDA8 O3 (NMB) (N = 4)</vt:lpstr>
      <vt:lpstr>The Regional and Temporal Performance of MDA8 O3 (NMB) (N = 3)</vt:lpstr>
      <vt:lpstr>The Regional and Temporal Performance of NH3 (NMB) (N = 5)</vt:lpstr>
      <vt:lpstr>The Regional and Temporal Performance of NH3 (NMB) (N = 4)</vt:lpstr>
      <vt:lpstr>The Regional and Temporal Performance of NH3 (NMB) (N = 3)</vt:lpstr>
      <vt:lpstr>Annual Maximum Absolute PM2.5 Bias, Model to Model</vt:lpstr>
      <vt:lpstr>Annual Maximum Absolute O3 Bias, Model to Model</vt:lpstr>
      <vt:lpstr>Annual Maximum Absolute NH3 Bias, Model to Model</vt:lpstr>
      <vt:lpstr>O3 Model Bias (orig – alt*)</vt:lpstr>
      <vt:lpstr>PM25 Model Bias (orig – alt*)</vt:lpstr>
      <vt:lpstr>NH3 Model Bias (orig – alt*)</vt:lpstr>
      <vt:lpstr>Run Time</vt:lpstr>
      <vt:lpstr>Run Time (cont’d)</vt:lpstr>
      <vt:lpstr>Run Time (cont’d)</vt:lpstr>
      <vt:lpstr>Conclusions</vt:lpstr>
      <vt:lpstr>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Motivation</dc:title>
  <dc:creator>Mathur, Rohit</dc:creator>
  <cp:lastModifiedBy>Wong, David</cp:lastModifiedBy>
  <cp:revision>131</cp:revision>
  <dcterms:created xsi:type="dcterms:W3CDTF">2020-10-05T15:31:39Z</dcterms:created>
  <dcterms:modified xsi:type="dcterms:W3CDTF">2022-10-19T11:54:08Z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0x01010097FD8F6087487E469719C1CB13763B99</vt:lpwstr>
  </property>
</Properties>
</file>