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 id="2147483799" r:id="rId2"/>
  </p:sldMasterIdLst>
  <p:notesMasterIdLst>
    <p:notesMasterId r:id="rId17"/>
  </p:notesMasterIdLst>
  <p:handoutMasterIdLst>
    <p:handoutMasterId r:id="rId18"/>
  </p:handoutMasterIdLst>
  <p:sldIdLst>
    <p:sldId id="257" r:id="rId3"/>
    <p:sldId id="258" r:id="rId4"/>
    <p:sldId id="261" r:id="rId5"/>
    <p:sldId id="281" r:id="rId6"/>
    <p:sldId id="263" r:id="rId7"/>
    <p:sldId id="282" r:id="rId8"/>
    <p:sldId id="265" r:id="rId9"/>
    <p:sldId id="275" r:id="rId10"/>
    <p:sldId id="276" r:id="rId11"/>
    <p:sldId id="277" r:id="rId12"/>
    <p:sldId id="278" r:id="rId13"/>
    <p:sldId id="269" r:id="rId14"/>
    <p:sldId id="270" r:id="rId15"/>
    <p:sldId id="271" r:id="rId16"/>
  </p:sldIdLst>
  <p:sldSz cx="12190413" cy="6859588"/>
  <p:notesSz cx="6858000" cy="9144000"/>
  <p:custDataLst>
    <p:tags r:id="rId19"/>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0019" autoAdjust="0"/>
  </p:normalViewPr>
  <p:slideViewPr>
    <p:cSldViewPr snapToGrid="0">
      <p:cViewPr varScale="1">
        <p:scale>
          <a:sx n="61" d="100"/>
          <a:sy n="61" d="100"/>
        </p:scale>
        <p:origin x="787" y="43"/>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BDBD8-9FE1-40DA-9775-22ED288A17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694A39-0AB7-4F2F-A833-B5E1A9DA3AA9}">
      <dgm:prSet phldrT="[Text]" custT="1"/>
      <dgm:spPr/>
      <dgm:t>
        <a:bodyPr/>
        <a:lstStyle/>
        <a:p>
          <a:r>
            <a:rPr lang="en-US" sz="1800" b="1" dirty="0">
              <a:solidFill>
                <a:schemeClr val="accent3">
                  <a:lumMod val="75000"/>
                </a:schemeClr>
              </a:solidFill>
            </a:rPr>
            <a:t>WBDUST v1.0</a:t>
          </a:r>
        </a:p>
        <a:p>
          <a:r>
            <a:rPr lang="en-US" sz="1800" b="1" dirty="0">
              <a:solidFill>
                <a:schemeClr val="accent3">
                  <a:lumMod val="75000"/>
                </a:schemeClr>
              </a:solidFill>
            </a:rPr>
            <a:t>A12/K18 for global climate/chemistry modeling </a:t>
          </a:r>
        </a:p>
        <a:p>
          <a:r>
            <a:rPr lang="en-US" sz="1400" i="1" dirty="0">
              <a:solidFill>
                <a:schemeClr val="accent3">
                  <a:lumMod val="75000"/>
                </a:schemeClr>
              </a:solidFill>
            </a:rPr>
            <a:t>more detail needed for regional modeling</a:t>
          </a:r>
          <a:endParaRPr lang="en-US" sz="1400" dirty="0"/>
        </a:p>
      </dgm:t>
    </dgm:pt>
    <dgm:pt modelId="{FA6B0F73-A0F5-4DB9-AECC-726036A4554A}" type="parTrans" cxnId="{1B2BC778-D40F-45AB-A50F-E037F575E23E}">
      <dgm:prSet/>
      <dgm:spPr/>
      <dgm:t>
        <a:bodyPr/>
        <a:lstStyle/>
        <a:p>
          <a:endParaRPr lang="en-US"/>
        </a:p>
      </dgm:t>
    </dgm:pt>
    <dgm:pt modelId="{7BF09BFE-45B1-45AC-B3DE-EFA1B352AF16}" type="sibTrans" cxnId="{1B2BC778-D40F-45AB-A50F-E037F575E23E}">
      <dgm:prSet/>
      <dgm:spPr/>
      <dgm:t>
        <a:bodyPr/>
        <a:lstStyle/>
        <a:p>
          <a:endParaRPr lang="en-US"/>
        </a:p>
      </dgm:t>
    </dgm:pt>
    <dgm:pt modelId="{E468A795-7E6E-4D9C-91A0-87742C580A0D}">
      <dgm:prSet phldrT="[Text]" custT="1"/>
      <dgm:spPr/>
      <dgm:t>
        <a:bodyPr/>
        <a:lstStyle/>
        <a:p>
          <a:r>
            <a:rPr lang="en-US" sz="1700" b="1" dirty="0">
              <a:solidFill>
                <a:srgbClr val="FF0000"/>
              </a:solidFill>
            </a:rPr>
            <a:t>WRF-Chem/AFWA: LeGrand et al. (2019) </a:t>
          </a:r>
        </a:p>
        <a:p>
          <a:r>
            <a:rPr lang="en-US" sz="1400" i="1" dirty="0">
              <a:solidFill>
                <a:srgbClr val="FF0000"/>
              </a:solidFill>
            </a:rPr>
            <a:t>Moderately more detailed, some simplifications</a:t>
          </a:r>
          <a:endParaRPr lang="en-US" sz="1400" dirty="0"/>
        </a:p>
      </dgm:t>
    </dgm:pt>
    <dgm:pt modelId="{C6F68233-9C0E-4382-9D8F-4B0BF23C41B9}" type="parTrans" cxnId="{1591D9F5-FA54-491C-8965-BEE10AF7867D}">
      <dgm:prSet/>
      <dgm:spPr/>
      <dgm:t>
        <a:bodyPr/>
        <a:lstStyle/>
        <a:p>
          <a:endParaRPr lang="en-US"/>
        </a:p>
      </dgm:t>
    </dgm:pt>
    <dgm:pt modelId="{0BF2C798-E754-49FB-8D94-A00E632FD037}" type="sibTrans" cxnId="{1591D9F5-FA54-491C-8965-BEE10AF7867D}">
      <dgm:prSet/>
      <dgm:spPr/>
      <dgm:t>
        <a:bodyPr/>
        <a:lstStyle/>
        <a:p>
          <a:endParaRPr lang="en-US"/>
        </a:p>
      </dgm:t>
    </dgm:pt>
    <dgm:pt modelId="{31E21D64-EB62-4C09-98D2-8E37D3DFB855}">
      <dgm:prSet phldrT="[Text]" custT="1"/>
      <dgm:spPr/>
      <dgm:t>
        <a:bodyPr/>
        <a:lstStyle/>
        <a:p>
          <a:r>
            <a:rPr lang="en-US" sz="1700" b="1" dirty="0">
              <a:solidFill>
                <a:srgbClr val="7030A0"/>
              </a:solidFill>
            </a:rPr>
            <a:t>WBDUST v2.0</a:t>
          </a:r>
        </a:p>
        <a:p>
          <a:r>
            <a:rPr lang="en-US" sz="1700" b="1" dirty="0">
              <a:solidFill>
                <a:srgbClr val="7030A0"/>
              </a:solidFill>
            </a:rPr>
            <a:t>CMAQ: Foroutan et al. (2017; F17)</a:t>
          </a:r>
        </a:p>
        <a:p>
          <a:r>
            <a:rPr lang="en-US" sz="1400" i="1" dirty="0">
              <a:solidFill>
                <a:srgbClr val="7030A0"/>
              </a:solidFill>
            </a:rPr>
            <a:t>Moderately more detailed, practically designed for readily available supporting datasets</a:t>
          </a:r>
          <a:r>
            <a:rPr lang="en-US" sz="1400" dirty="0">
              <a:solidFill>
                <a:srgbClr val="7030A0"/>
              </a:solidFill>
            </a:rPr>
            <a:t> </a:t>
          </a:r>
          <a:endParaRPr lang="en-US" sz="1400" dirty="0"/>
        </a:p>
      </dgm:t>
    </dgm:pt>
    <dgm:pt modelId="{79FA8B36-98EF-4E94-9309-7CBD48EBD307}" type="parTrans" cxnId="{A99F046B-D95D-4626-956F-3A9334CB2328}">
      <dgm:prSet/>
      <dgm:spPr/>
      <dgm:t>
        <a:bodyPr/>
        <a:lstStyle/>
        <a:p>
          <a:endParaRPr lang="en-US"/>
        </a:p>
      </dgm:t>
    </dgm:pt>
    <dgm:pt modelId="{1CD682D7-C056-429B-95F5-200B6A3679DE}" type="sibTrans" cxnId="{A99F046B-D95D-4626-956F-3A9334CB2328}">
      <dgm:prSet/>
      <dgm:spPr/>
      <dgm:t>
        <a:bodyPr/>
        <a:lstStyle/>
        <a:p>
          <a:endParaRPr lang="en-US"/>
        </a:p>
      </dgm:t>
    </dgm:pt>
    <dgm:pt modelId="{3DE69564-4921-4578-9705-B48A42B02D5A}">
      <dgm:prSet custT="1"/>
      <dgm:spPr/>
      <dgm:t>
        <a:bodyPr/>
        <a:lstStyle/>
        <a:p>
          <a:r>
            <a:rPr lang="en-US" sz="1800" b="1" dirty="0">
              <a:solidFill>
                <a:srgbClr val="FF0000"/>
              </a:solidFill>
            </a:rPr>
            <a:t>WRF-Chem/</a:t>
          </a:r>
          <a:r>
            <a:rPr lang="en-US" sz="1800" b="1" dirty="0" err="1">
              <a:solidFill>
                <a:srgbClr val="FF0000"/>
              </a:solidFill>
            </a:rPr>
            <a:t>UoC</a:t>
          </a:r>
          <a:r>
            <a:rPr lang="en-US" sz="1800" b="1" dirty="0">
              <a:solidFill>
                <a:srgbClr val="FF0000"/>
              </a:solidFill>
            </a:rPr>
            <a:t>: LeGrand et al. (2019) </a:t>
          </a:r>
        </a:p>
        <a:p>
          <a:r>
            <a:rPr lang="en-US" sz="1400" i="1" dirty="0">
              <a:solidFill>
                <a:srgbClr val="FF0000"/>
              </a:solidFill>
            </a:rPr>
            <a:t>Substantially more detailed, lack of routine supporting datasets</a:t>
          </a:r>
          <a:endParaRPr lang="en-US" sz="1400" dirty="0"/>
        </a:p>
      </dgm:t>
    </dgm:pt>
    <dgm:pt modelId="{F2DD8D07-78D7-468B-B879-916C001587FA}" type="parTrans" cxnId="{A5339905-51AC-478D-B755-0DB72F8B307A}">
      <dgm:prSet/>
      <dgm:spPr/>
      <dgm:t>
        <a:bodyPr/>
        <a:lstStyle/>
        <a:p>
          <a:endParaRPr lang="en-US"/>
        </a:p>
      </dgm:t>
    </dgm:pt>
    <dgm:pt modelId="{32358987-B6B4-432A-8E30-4D63EEBFE087}" type="sibTrans" cxnId="{A5339905-51AC-478D-B755-0DB72F8B307A}">
      <dgm:prSet/>
      <dgm:spPr/>
      <dgm:t>
        <a:bodyPr/>
        <a:lstStyle/>
        <a:p>
          <a:endParaRPr lang="en-US"/>
        </a:p>
      </dgm:t>
    </dgm:pt>
    <dgm:pt modelId="{84B7C9F5-2ECB-4357-82A4-D833041D30DE}" type="pres">
      <dgm:prSet presAssocID="{5F3BDBD8-9FE1-40DA-9775-22ED288A177A}" presName="diagram" presStyleCnt="0">
        <dgm:presLayoutVars>
          <dgm:dir/>
          <dgm:resizeHandles val="exact"/>
        </dgm:presLayoutVars>
      </dgm:prSet>
      <dgm:spPr/>
    </dgm:pt>
    <dgm:pt modelId="{4FDFB741-E9F6-4EFC-AC61-CDDFE1AD8B54}" type="pres">
      <dgm:prSet presAssocID="{87694A39-0AB7-4F2F-A833-B5E1A9DA3AA9}" presName="node" presStyleLbl="node1" presStyleIdx="0" presStyleCnt="4" custScaleX="152879" custScaleY="81335" custLinFactNeighborX="79877" custLinFactNeighborY="-36431">
        <dgm:presLayoutVars>
          <dgm:bulletEnabled val="1"/>
        </dgm:presLayoutVars>
      </dgm:prSet>
      <dgm:spPr/>
    </dgm:pt>
    <dgm:pt modelId="{EA272E7D-B4AB-4E03-86C2-DF20F24CA34E}" type="pres">
      <dgm:prSet presAssocID="{7BF09BFE-45B1-45AC-B3DE-EFA1B352AF16}" presName="sibTrans" presStyleCnt="0"/>
      <dgm:spPr/>
    </dgm:pt>
    <dgm:pt modelId="{06B8247A-C7DA-496F-AE9C-C79A42487B05}" type="pres">
      <dgm:prSet presAssocID="{E468A795-7E6E-4D9C-91A0-87742C580A0D}" presName="node" presStyleLbl="node1" presStyleIdx="1" presStyleCnt="4" custScaleX="145525" custScaleY="95482" custLinFactX="-54713" custLinFactNeighborX="-100000" custLinFactNeighborY="59286">
        <dgm:presLayoutVars>
          <dgm:bulletEnabled val="1"/>
        </dgm:presLayoutVars>
      </dgm:prSet>
      <dgm:spPr/>
    </dgm:pt>
    <dgm:pt modelId="{D6778AD4-1A10-4004-9182-BAF2A3644FDA}" type="pres">
      <dgm:prSet presAssocID="{0BF2C798-E754-49FB-8D94-A00E632FD037}" presName="sibTrans" presStyleCnt="0"/>
      <dgm:spPr/>
    </dgm:pt>
    <dgm:pt modelId="{DC90B63A-693E-4B0E-A957-5D277B14B0EE}" type="pres">
      <dgm:prSet presAssocID="{3DE69564-4921-4578-9705-B48A42B02D5A}" presName="node" presStyleLbl="node1" presStyleIdx="2" presStyleCnt="4" custScaleX="146931" custScaleY="95611" custLinFactX="59579" custLinFactNeighborX="100000" custLinFactNeighborY="-52927">
        <dgm:presLayoutVars>
          <dgm:bulletEnabled val="1"/>
        </dgm:presLayoutVars>
      </dgm:prSet>
      <dgm:spPr/>
    </dgm:pt>
    <dgm:pt modelId="{82982610-57C6-45AC-8393-562BE618F70C}" type="pres">
      <dgm:prSet presAssocID="{32358987-B6B4-432A-8E30-4D63EEBFE087}" presName="sibTrans" presStyleCnt="0"/>
      <dgm:spPr/>
    </dgm:pt>
    <dgm:pt modelId="{7948A218-7445-47FE-B674-5730982AC29D}" type="pres">
      <dgm:prSet presAssocID="{31E21D64-EB62-4C09-98D2-8E37D3DFB855}" presName="node" presStyleLbl="node1" presStyleIdx="3" presStyleCnt="4" custScaleX="157603" custScaleY="88058" custLinFactNeighborX="-77212" custLinFactNeighborY="46361">
        <dgm:presLayoutVars>
          <dgm:bulletEnabled val="1"/>
        </dgm:presLayoutVars>
      </dgm:prSet>
      <dgm:spPr/>
    </dgm:pt>
  </dgm:ptLst>
  <dgm:cxnLst>
    <dgm:cxn modelId="{A5339905-51AC-478D-B755-0DB72F8B307A}" srcId="{5F3BDBD8-9FE1-40DA-9775-22ED288A177A}" destId="{3DE69564-4921-4578-9705-B48A42B02D5A}" srcOrd="2" destOrd="0" parTransId="{F2DD8D07-78D7-468B-B879-916C001587FA}" sibTransId="{32358987-B6B4-432A-8E30-4D63EEBFE087}"/>
    <dgm:cxn modelId="{A99F046B-D95D-4626-956F-3A9334CB2328}" srcId="{5F3BDBD8-9FE1-40DA-9775-22ED288A177A}" destId="{31E21D64-EB62-4C09-98D2-8E37D3DFB855}" srcOrd="3" destOrd="0" parTransId="{79FA8B36-98EF-4E94-9309-7CBD48EBD307}" sibTransId="{1CD682D7-C056-429B-95F5-200B6A3679DE}"/>
    <dgm:cxn modelId="{6F8BA573-FFA5-4D91-9CC4-D06E01FCDE1B}" type="presOf" srcId="{87694A39-0AB7-4F2F-A833-B5E1A9DA3AA9}" destId="{4FDFB741-E9F6-4EFC-AC61-CDDFE1AD8B54}" srcOrd="0" destOrd="0" presId="urn:microsoft.com/office/officeart/2005/8/layout/default"/>
    <dgm:cxn modelId="{9EB07454-9AF4-4466-826D-EE23C5F29E2E}" type="presOf" srcId="{31E21D64-EB62-4C09-98D2-8E37D3DFB855}" destId="{7948A218-7445-47FE-B674-5730982AC29D}" srcOrd="0" destOrd="0" presId="urn:microsoft.com/office/officeart/2005/8/layout/default"/>
    <dgm:cxn modelId="{1B2BC778-D40F-45AB-A50F-E037F575E23E}" srcId="{5F3BDBD8-9FE1-40DA-9775-22ED288A177A}" destId="{87694A39-0AB7-4F2F-A833-B5E1A9DA3AA9}" srcOrd="0" destOrd="0" parTransId="{FA6B0F73-A0F5-4DB9-AECC-726036A4554A}" sibTransId="{7BF09BFE-45B1-45AC-B3DE-EFA1B352AF16}"/>
    <dgm:cxn modelId="{BB741A7D-5DF1-4942-B9EC-25DAD608630E}" type="presOf" srcId="{3DE69564-4921-4578-9705-B48A42B02D5A}" destId="{DC90B63A-693E-4B0E-A957-5D277B14B0EE}" srcOrd="0" destOrd="0" presId="urn:microsoft.com/office/officeart/2005/8/layout/default"/>
    <dgm:cxn modelId="{9B3776CF-253E-418C-AFD6-C014B9AE8BFE}" type="presOf" srcId="{5F3BDBD8-9FE1-40DA-9775-22ED288A177A}" destId="{84B7C9F5-2ECB-4357-82A4-D833041D30DE}" srcOrd="0" destOrd="0" presId="urn:microsoft.com/office/officeart/2005/8/layout/default"/>
    <dgm:cxn modelId="{68B7EEEB-8D2E-49E0-B11C-D2D19E51EE01}" type="presOf" srcId="{E468A795-7E6E-4D9C-91A0-87742C580A0D}" destId="{06B8247A-C7DA-496F-AE9C-C79A42487B05}" srcOrd="0" destOrd="0" presId="urn:microsoft.com/office/officeart/2005/8/layout/default"/>
    <dgm:cxn modelId="{1591D9F5-FA54-491C-8965-BEE10AF7867D}" srcId="{5F3BDBD8-9FE1-40DA-9775-22ED288A177A}" destId="{E468A795-7E6E-4D9C-91A0-87742C580A0D}" srcOrd="1" destOrd="0" parTransId="{C6F68233-9C0E-4382-9D8F-4B0BF23C41B9}" sibTransId="{0BF2C798-E754-49FB-8D94-A00E632FD037}"/>
    <dgm:cxn modelId="{315A16D7-471C-4D26-A63B-3E567B32E478}" type="presParOf" srcId="{84B7C9F5-2ECB-4357-82A4-D833041D30DE}" destId="{4FDFB741-E9F6-4EFC-AC61-CDDFE1AD8B54}" srcOrd="0" destOrd="0" presId="urn:microsoft.com/office/officeart/2005/8/layout/default"/>
    <dgm:cxn modelId="{8075E443-6B21-481D-9D4C-F528034AD06F}" type="presParOf" srcId="{84B7C9F5-2ECB-4357-82A4-D833041D30DE}" destId="{EA272E7D-B4AB-4E03-86C2-DF20F24CA34E}" srcOrd="1" destOrd="0" presId="urn:microsoft.com/office/officeart/2005/8/layout/default"/>
    <dgm:cxn modelId="{871D9F4A-3765-4743-8E7C-C85DC8281966}" type="presParOf" srcId="{84B7C9F5-2ECB-4357-82A4-D833041D30DE}" destId="{06B8247A-C7DA-496F-AE9C-C79A42487B05}" srcOrd="2" destOrd="0" presId="urn:microsoft.com/office/officeart/2005/8/layout/default"/>
    <dgm:cxn modelId="{595307C4-C9BB-4016-80D5-FB7DB8CD3087}" type="presParOf" srcId="{84B7C9F5-2ECB-4357-82A4-D833041D30DE}" destId="{D6778AD4-1A10-4004-9182-BAF2A3644FDA}" srcOrd="3" destOrd="0" presId="urn:microsoft.com/office/officeart/2005/8/layout/default"/>
    <dgm:cxn modelId="{032A5894-D842-46AF-AD8C-BEDA1A24715E}" type="presParOf" srcId="{84B7C9F5-2ECB-4357-82A4-D833041D30DE}" destId="{DC90B63A-693E-4B0E-A957-5D277B14B0EE}" srcOrd="4" destOrd="0" presId="urn:microsoft.com/office/officeart/2005/8/layout/default"/>
    <dgm:cxn modelId="{1CEE2003-79B3-4D3A-96CF-4D84EA10039C}" type="presParOf" srcId="{84B7C9F5-2ECB-4357-82A4-D833041D30DE}" destId="{82982610-57C6-45AC-8393-562BE618F70C}" srcOrd="5" destOrd="0" presId="urn:microsoft.com/office/officeart/2005/8/layout/default"/>
    <dgm:cxn modelId="{51139A40-D18A-4EBD-B1E2-13B465BBF2E5}" type="presParOf" srcId="{84B7C9F5-2ECB-4357-82A4-D833041D30DE}" destId="{7948A218-7445-47FE-B674-5730982AC29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9961B-7EDB-4814-A0E3-960AC6A6A8E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17E37FA-C0A9-4283-957F-7C584E4E3033}">
      <dgm:prSet phldrT="[Text]"/>
      <dgm:spPr/>
      <dgm:t>
        <a:bodyPr/>
        <a:lstStyle/>
        <a:p>
          <a:r>
            <a:rPr lang="en-US" i="0" dirty="0">
              <a:solidFill>
                <a:schemeClr val="tx2"/>
              </a:solidFill>
            </a:rPr>
            <a:t>Select specific updates </a:t>
          </a:r>
        </a:p>
      </dgm:t>
    </dgm:pt>
    <dgm:pt modelId="{CD0DA056-03AA-4926-B25F-2E9D8CEEA3E1}" type="parTrans" cxnId="{4058C38A-7D23-444A-B8A6-E44738F63730}">
      <dgm:prSet/>
      <dgm:spPr/>
      <dgm:t>
        <a:bodyPr/>
        <a:lstStyle/>
        <a:p>
          <a:endParaRPr lang="en-US"/>
        </a:p>
      </dgm:t>
    </dgm:pt>
    <dgm:pt modelId="{1F10A52C-BF4C-406E-800F-82D41C67A568}" type="sibTrans" cxnId="{4058C38A-7D23-444A-B8A6-E44738F63730}">
      <dgm:prSet/>
      <dgm:spPr/>
      <dgm:t>
        <a:bodyPr/>
        <a:lstStyle/>
        <a:p>
          <a:endParaRPr lang="en-US"/>
        </a:p>
      </dgm:t>
    </dgm:pt>
    <dgm:pt modelId="{7F2F29B0-46FB-42AE-9EAB-B99A55E880C6}">
      <dgm:prSet phldrT="[Text]" custT="1"/>
      <dgm:spPr/>
      <dgm:t>
        <a:bodyPr/>
        <a:lstStyle/>
        <a:p>
          <a:pPr>
            <a:buFont typeface="Wingdings" panose="05000000000000000000" pitchFamily="2" charset="2"/>
            <a:buChar char="ü"/>
          </a:pPr>
          <a:r>
            <a:rPr lang="en-US" sz="1800" dirty="0"/>
            <a:t>Improve certain methods/assumptions</a:t>
          </a:r>
        </a:p>
      </dgm:t>
    </dgm:pt>
    <dgm:pt modelId="{0C93DE3A-5EBF-4775-A9AE-BF7E62CB1B3E}" type="parTrans" cxnId="{52F3CD5A-0ADD-4732-976E-04605F739AB7}">
      <dgm:prSet/>
      <dgm:spPr/>
      <dgm:t>
        <a:bodyPr/>
        <a:lstStyle/>
        <a:p>
          <a:endParaRPr lang="en-US"/>
        </a:p>
      </dgm:t>
    </dgm:pt>
    <dgm:pt modelId="{A47AA9C8-E978-42D0-89A6-ED1E1B8A2CCE}" type="sibTrans" cxnId="{52F3CD5A-0ADD-4732-976E-04605F739AB7}">
      <dgm:prSet/>
      <dgm:spPr/>
      <dgm:t>
        <a:bodyPr/>
        <a:lstStyle/>
        <a:p>
          <a:endParaRPr lang="en-US"/>
        </a:p>
      </dgm:t>
    </dgm:pt>
    <dgm:pt modelId="{E5057B2D-2A01-48FB-93F3-EEFC1BAB128B}">
      <dgm:prSet phldrT="[Text]"/>
      <dgm:spPr/>
      <dgm:t>
        <a:bodyPr/>
        <a:lstStyle/>
        <a:p>
          <a:r>
            <a:rPr lang="en-US" dirty="0">
              <a:solidFill>
                <a:schemeClr val="tx2"/>
              </a:solidFill>
            </a:rPr>
            <a:t>Adopt several features of the F17 scheme</a:t>
          </a:r>
        </a:p>
      </dgm:t>
    </dgm:pt>
    <dgm:pt modelId="{44519A77-0EC0-41D5-9126-F1EFE9FC4182}" type="parTrans" cxnId="{EB8F198C-0D5A-4BE4-978B-17F35EDD0C05}">
      <dgm:prSet/>
      <dgm:spPr/>
      <dgm:t>
        <a:bodyPr/>
        <a:lstStyle/>
        <a:p>
          <a:endParaRPr lang="en-US"/>
        </a:p>
      </dgm:t>
    </dgm:pt>
    <dgm:pt modelId="{B980642B-8936-4DD2-95E2-9B8718C98375}" type="sibTrans" cxnId="{EB8F198C-0D5A-4BE4-978B-17F35EDD0C05}">
      <dgm:prSet/>
      <dgm:spPr/>
      <dgm:t>
        <a:bodyPr/>
        <a:lstStyle/>
        <a:p>
          <a:endParaRPr lang="en-US"/>
        </a:p>
      </dgm:t>
    </dgm:pt>
    <dgm:pt modelId="{503B2BD3-E214-4459-89CC-BCB1BA35E98C}">
      <dgm:prSet phldrT="[Text]" custT="1"/>
      <dgm:spPr/>
      <dgm:t>
        <a:bodyPr/>
        <a:lstStyle/>
        <a:p>
          <a:pPr>
            <a:buFont typeface="Wingdings" panose="05000000000000000000" pitchFamily="2" charset="2"/>
            <a:buChar char="ü"/>
          </a:pPr>
          <a:r>
            <a:rPr lang="en-US" sz="1800" dirty="0"/>
            <a:t>Balance technical rigor and detail supported by available data</a:t>
          </a:r>
        </a:p>
      </dgm:t>
    </dgm:pt>
    <dgm:pt modelId="{51194900-D812-4441-9C80-0EA223F4536C}" type="parTrans" cxnId="{EF3C2FE9-0E73-4FFE-BC34-36B598EE194F}">
      <dgm:prSet/>
      <dgm:spPr/>
      <dgm:t>
        <a:bodyPr/>
        <a:lstStyle/>
        <a:p>
          <a:endParaRPr lang="en-US"/>
        </a:p>
      </dgm:t>
    </dgm:pt>
    <dgm:pt modelId="{90DCAE0B-E0F4-4B0E-A6E2-D8F05CDE7208}" type="sibTrans" cxnId="{EF3C2FE9-0E73-4FFE-BC34-36B598EE194F}">
      <dgm:prSet/>
      <dgm:spPr/>
      <dgm:t>
        <a:bodyPr/>
        <a:lstStyle/>
        <a:p>
          <a:endParaRPr lang="en-US"/>
        </a:p>
      </dgm:t>
    </dgm:pt>
    <dgm:pt modelId="{C58B9095-6A0B-4C50-A12A-9673741F3EA6}">
      <dgm:prSet custT="1"/>
      <dgm:spPr/>
      <dgm:t>
        <a:bodyPr/>
        <a:lstStyle/>
        <a:p>
          <a:pPr>
            <a:buFont typeface="Wingdings" panose="05000000000000000000" pitchFamily="2" charset="2"/>
            <a:buChar char="ü"/>
          </a:pPr>
          <a:r>
            <a:rPr lang="en-US" sz="1800" dirty="0"/>
            <a:t>Include important process details with no additional data burden</a:t>
          </a:r>
        </a:p>
      </dgm:t>
    </dgm:pt>
    <dgm:pt modelId="{B5CF8A0C-5578-4777-A84D-7FFF04ADC171}" type="parTrans" cxnId="{23D96943-1B81-4DA7-9C8B-CE9E0DFB1F85}">
      <dgm:prSet/>
      <dgm:spPr/>
      <dgm:t>
        <a:bodyPr/>
        <a:lstStyle/>
        <a:p>
          <a:endParaRPr lang="en-US"/>
        </a:p>
      </dgm:t>
    </dgm:pt>
    <dgm:pt modelId="{215C86CB-5A61-43E2-96BC-FDC0A2FF4C8A}" type="sibTrans" cxnId="{23D96943-1B81-4DA7-9C8B-CE9E0DFB1F85}">
      <dgm:prSet/>
      <dgm:spPr/>
      <dgm:t>
        <a:bodyPr/>
        <a:lstStyle/>
        <a:p>
          <a:endParaRPr lang="en-US"/>
        </a:p>
      </dgm:t>
    </dgm:pt>
    <dgm:pt modelId="{A238C2A5-644D-4E6D-8853-437F34CCAC81}">
      <dgm:prSet custT="1"/>
      <dgm:spPr/>
      <dgm:t>
        <a:bodyPr/>
        <a:lstStyle/>
        <a:p>
          <a:pPr>
            <a:buFont typeface="Wingdings" panose="05000000000000000000" pitchFamily="2" charset="2"/>
            <a:buChar char="ü"/>
          </a:pPr>
          <a:r>
            <a:rPr lang="en-US" sz="1800" dirty="0"/>
            <a:t>Better characterize emissions spatially/temporally without ad hoc limits</a:t>
          </a:r>
        </a:p>
      </dgm:t>
    </dgm:pt>
    <dgm:pt modelId="{AFD9963C-BCAE-4D4A-BC7F-61938DA6E837}" type="parTrans" cxnId="{B4CEE65D-215A-486A-B091-5A6DF6E3BE15}">
      <dgm:prSet/>
      <dgm:spPr/>
      <dgm:t>
        <a:bodyPr/>
        <a:lstStyle/>
        <a:p>
          <a:endParaRPr lang="en-US"/>
        </a:p>
      </dgm:t>
    </dgm:pt>
    <dgm:pt modelId="{F7E000BA-3444-4CD8-88A3-CB1BEC5C6D48}" type="sibTrans" cxnId="{B4CEE65D-215A-486A-B091-5A6DF6E3BE15}">
      <dgm:prSet/>
      <dgm:spPr/>
      <dgm:t>
        <a:bodyPr/>
        <a:lstStyle/>
        <a:p>
          <a:endParaRPr lang="en-US"/>
        </a:p>
      </dgm:t>
    </dgm:pt>
    <dgm:pt modelId="{9FEBC6B0-1817-4AF7-A6E5-598B22F3DAFA}">
      <dgm:prSet custT="1"/>
      <dgm:spPr/>
      <dgm:t>
        <a:bodyPr/>
        <a:lstStyle/>
        <a:p>
          <a:pPr>
            <a:buFont typeface="Wingdings" panose="05000000000000000000" pitchFamily="2" charset="2"/>
            <a:buChar char="ü"/>
          </a:pPr>
          <a:r>
            <a:rPr lang="en-US" sz="1800" dirty="0"/>
            <a:t>Continue to use CAMx-ready input files and global soil characterization</a:t>
          </a:r>
        </a:p>
      </dgm:t>
    </dgm:pt>
    <dgm:pt modelId="{551E914B-0400-440F-9910-DA8054F397F0}" type="parTrans" cxnId="{173A42EE-3808-4A95-87A9-BE6601FD803A}">
      <dgm:prSet/>
      <dgm:spPr/>
      <dgm:t>
        <a:bodyPr/>
        <a:lstStyle/>
        <a:p>
          <a:endParaRPr lang="en-US"/>
        </a:p>
      </dgm:t>
    </dgm:pt>
    <dgm:pt modelId="{68C14978-08C5-4321-9D66-4F12B503DF5B}" type="sibTrans" cxnId="{173A42EE-3808-4A95-87A9-BE6601FD803A}">
      <dgm:prSet/>
      <dgm:spPr/>
      <dgm:t>
        <a:bodyPr/>
        <a:lstStyle/>
        <a:p>
          <a:endParaRPr lang="en-US"/>
        </a:p>
      </dgm:t>
    </dgm:pt>
    <dgm:pt modelId="{A961A324-4B66-4B8D-BD8F-FA9B5BB5FCDB}">
      <dgm:prSet custT="1"/>
      <dgm:spPr/>
      <dgm:t>
        <a:bodyPr/>
        <a:lstStyle/>
        <a:p>
          <a:pPr>
            <a:buFont typeface="Wingdings" panose="05000000000000000000" pitchFamily="2" charset="2"/>
            <a:buChar char="ü"/>
          </a:pPr>
          <a:r>
            <a:rPr lang="en-US" sz="1800" dirty="0"/>
            <a:t>Remove the K18 barren land mask</a:t>
          </a:r>
        </a:p>
      </dgm:t>
    </dgm:pt>
    <dgm:pt modelId="{DA908CF7-EC24-485C-ACF5-C74E295F30C3}" type="parTrans" cxnId="{EB1F1BDB-5DD1-49B7-A989-42CA35098A74}">
      <dgm:prSet/>
      <dgm:spPr/>
      <dgm:t>
        <a:bodyPr/>
        <a:lstStyle/>
        <a:p>
          <a:endParaRPr lang="en-US"/>
        </a:p>
      </dgm:t>
    </dgm:pt>
    <dgm:pt modelId="{6BC6B580-97D5-419B-A22A-BCE5D26C1B09}" type="sibTrans" cxnId="{EB1F1BDB-5DD1-49B7-A989-42CA35098A74}">
      <dgm:prSet/>
      <dgm:spPr/>
      <dgm:t>
        <a:bodyPr/>
        <a:lstStyle/>
        <a:p>
          <a:endParaRPr lang="en-US"/>
        </a:p>
      </dgm:t>
    </dgm:pt>
    <dgm:pt modelId="{B93B906C-1DEE-4758-8BFC-851EB486307F}">
      <dgm:prSet custT="1"/>
      <dgm:spPr/>
      <dgm:t>
        <a:bodyPr/>
        <a:lstStyle/>
        <a:p>
          <a:pPr>
            <a:buFont typeface="Wingdings" panose="05000000000000000000" pitchFamily="2" charset="2"/>
            <a:buNone/>
          </a:pPr>
          <a:endParaRPr lang="en-US" sz="1800" dirty="0"/>
        </a:p>
      </dgm:t>
    </dgm:pt>
    <dgm:pt modelId="{5D42CE11-3517-45C1-AFDD-1214F64EAA09}" type="parTrans" cxnId="{4E044B89-C570-4BBC-B082-5459A69573E8}">
      <dgm:prSet/>
      <dgm:spPr/>
      <dgm:t>
        <a:bodyPr/>
        <a:lstStyle/>
        <a:p>
          <a:endParaRPr lang="en-US"/>
        </a:p>
      </dgm:t>
    </dgm:pt>
    <dgm:pt modelId="{7B55B27F-BD0A-48D2-ADB4-A5E1F825DE8A}" type="sibTrans" cxnId="{4E044B89-C570-4BBC-B082-5459A69573E8}">
      <dgm:prSet/>
      <dgm:spPr/>
      <dgm:t>
        <a:bodyPr/>
        <a:lstStyle/>
        <a:p>
          <a:endParaRPr lang="en-US"/>
        </a:p>
      </dgm:t>
    </dgm:pt>
    <dgm:pt modelId="{DA047CFD-4289-478D-9447-44FCD6FCE003}">
      <dgm:prSet phldrT="[Text]" custT="1"/>
      <dgm:spPr/>
      <dgm:t>
        <a:bodyPr/>
        <a:lstStyle/>
        <a:p>
          <a:pPr>
            <a:buFont typeface="Wingdings" panose="05000000000000000000" pitchFamily="2" charset="2"/>
            <a:buNone/>
          </a:pPr>
          <a:endParaRPr lang="en-US" sz="1800" dirty="0"/>
        </a:p>
      </dgm:t>
    </dgm:pt>
    <dgm:pt modelId="{9F8D9678-93BF-4B68-8E9A-0A2080E023A8}" type="parTrans" cxnId="{07F352DF-5657-48C8-A0A5-2CD02E9B2E5C}">
      <dgm:prSet/>
      <dgm:spPr/>
      <dgm:t>
        <a:bodyPr/>
        <a:lstStyle/>
        <a:p>
          <a:endParaRPr lang="en-US"/>
        </a:p>
      </dgm:t>
    </dgm:pt>
    <dgm:pt modelId="{5EE6D8A4-624B-448F-8242-CB183A1F6C36}" type="sibTrans" cxnId="{07F352DF-5657-48C8-A0A5-2CD02E9B2E5C}">
      <dgm:prSet/>
      <dgm:spPr/>
      <dgm:t>
        <a:bodyPr/>
        <a:lstStyle/>
        <a:p>
          <a:endParaRPr lang="en-US"/>
        </a:p>
      </dgm:t>
    </dgm:pt>
    <dgm:pt modelId="{6DEC38CE-BCE1-421F-9B11-FAE40796503B}">
      <dgm:prSet custT="1"/>
      <dgm:spPr/>
      <dgm:t>
        <a:bodyPr/>
        <a:lstStyle/>
        <a:p>
          <a:pPr>
            <a:buFont typeface="Wingdings" panose="05000000000000000000" pitchFamily="2" charset="2"/>
            <a:buNone/>
          </a:pPr>
          <a:endParaRPr lang="en-US" sz="1800" dirty="0"/>
        </a:p>
      </dgm:t>
    </dgm:pt>
    <dgm:pt modelId="{A6079BF8-698E-4C8F-BCD6-EA53264A5270}" type="parTrans" cxnId="{686BAAA8-ABC6-4E01-A54B-C0056E68863E}">
      <dgm:prSet/>
      <dgm:spPr/>
      <dgm:t>
        <a:bodyPr/>
        <a:lstStyle/>
        <a:p>
          <a:endParaRPr lang="en-US"/>
        </a:p>
      </dgm:t>
    </dgm:pt>
    <dgm:pt modelId="{BCCE515E-B8D9-451E-AD62-1E31E1770A68}" type="sibTrans" cxnId="{686BAAA8-ABC6-4E01-A54B-C0056E68863E}">
      <dgm:prSet/>
      <dgm:spPr/>
      <dgm:t>
        <a:bodyPr/>
        <a:lstStyle/>
        <a:p>
          <a:endParaRPr lang="en-US"/>
        </a:p>
      </dgm:t>
    </dgm:pt>
    <dgm:pt modelId="{0DF19378-8A7A-41AD-9264-D3AF197A4954}">
      <dgm:prSet phldrT="[Text]" custT="1"/>
      <dgm:spPr/>
      <dgm:t>
        <a:bodyPr/>
        <a:lstStyle/>
        <a:p>
          <a:pPr>
            <a:buFont typeface="Wingdings" panose="05000000000000000000" pitchFamily="2" charset="2"/>
            <a:buNone/>
          </a:pPr>
          <a:endParaRPr lang="en-US" sz="1800" dirty="0"/>
        </a:p>
      </dgm:t>
    </dgm:pt>
    <dgm:pt modelId="{767D55B9-A277-4B52-8176-DED964B684AF}" type="sibTrans" cxnId="{CCEF24FB-023E-4558-BD8A-AC040851F9F0}">
      <dgm:prSet/>
      <dgm:spPr/>
      <dgm:t>
        <a:bodyPr/>
        <a:lstStyle/>
        <a:p>
          <a:endParaRPr lang="en-US"/>
        </a:p>
      </dgm:t>
    </dgm:pt>
    <dgm:pt modelId="{EDB36444-9BC7-4155-AA06-43580198F1D6}" type="parTrans" cxnId="{CCEF24FB-023E-4558-BD8A-AC040851F9F0}">
      <dgm:prSet/>
      <dgm:spPr/>
      <dgm:t>
        <a:bodyPr/>
        <a:lstStyle/>
        <a:p>
          <a:endParaRPr lang="en-US"/>
        </a:p>
      </dgm:t>
    </dgm:pt>
    <dgm:pt modelId="{070F72AD-A23D-433B-B6E7-A138AFB60D62}" type="pres">
      <dgm:prSet presAssocID="{42B9961B-7EDB-4814-A0E3-960AC6A6A8E2}" presName="Name0" presStyleCnt="0">
        <dgm:presLayoutVars>
          <dgm:dir/>
          <dgm:animLvl val="lvl"/>
          <dgm:resizeHandles/>
        </dgm:presLayoutVars>
      </dgm:prSet>
      <dgm:spPr/>
    </dgm:pt>
    <dgm:pt modelId="{141F1EE6-A8E5-47C3-8FD9-DEB7401A556F}" type="pres">
      <dgm:prSet presAssocID="{017E37FA-C0A9-4283-957F-7C584E4E3033}" presName="linNode" presStyleCnt="0"/>
      <dgm:spPr/>
    </dgm:pt>
    <dgm:pt modelId="{53CD4C9C-EED8-4493-9301-1CD545EB4796}" type="pres">
      <dgm:prSet presAssocID="{017E37FA-C0A9-4283-957F-7C584E4E3033}" presName="parentShp" presStyleLbl="node1" presStyleIdx="0" presStyleCnt="2" custLinFactNeighborY="-46179">
        <dgm:presLayoutVars>
          <dgm:bulletEnabled val="1"/>
        </dgm:presLayoutVars>
      </dgm:prSet>
      <dgm:spPr/>
    </dgm:pt>
    <dgm:pt modelId="{D206A646-2E91-4847-A34E-AB29E94A593A}" type="pres">
      <dgm:prSet presAssocID="{017E37FA-C0A9-4283-957F-7C584E4E3033}" presName="childShp" presStyleLbl="bgAccFollowNode1" presStyleIdx="0" presStyleCnt="2" custScaleX="109815" custScaleY="447225" custLinFactNeighborX="2422" custLinFactNeighborY="7569">
        <dgm:presLayoutVars>
          <dgm:bulletEnabled val="1"/>
        </dgm:presLayoutVars>
      </dgm:prSet>
      <dgm:spPr>
        <a:prstGeom prst="downArrowCallout">
          <a:avLst/>
        </a:prstGeom>
      </dgm:spPr>
    </dgm:pt>
    <dgm:pt modelId="{8058C945-8367-4DF8-AE0D-1883AF3A0A50}" type="pres">
      <dgm:prSet presAssocID="{1F10A52C-BF4C-406E-800F-82D41C67A568}" presName="spacing" presStyleCnt="0"/>
      <dgm:spPr/>
    </dgm:pt>
    <dgm:pt modelId="{D9D2BD05-82B7-4D4D-80FA-0ED5CC87F745}" type="pres">
      <dgm:prSet presAssocID="{E5057B2D-2A01-48FB-93F3-EEFC1BAB128B}" presName="linNode" presStyleCnt="0"/>
      <dgm:spPr/>
    </dgm:pt>
    <dgm:pt modelId="{3662FD8C-E3A1-42B7-B4DE-24BEEC3BB989}" type="pres">
      <dgm:prSet presAssocID="{E5057B2D-2A01-48FB-93F3-EEFC1BAB128B}" presName="parentShp" presStyleLbl="node1" presStyleIdx="1" presStyleCnt="2">
        <dgm:presLayoutVars>
          <dgm:bulletEnabled val="1"/>
        </dgm:presLayoutVars>
      </dgm:prSet>
      <dgm:spPr/>
    </dgm:pt>
    <dgm:pt modelId="{AA989D1E-37B7-46C5-8DDA-C72E2955A52A}" type="pres">
      <dgm:prSet presAssocID="{E5057B2D-2A01-48FB-93F3-EEFC1BAB128B}" presName="childShp" presStyleLbl="bgAccFollowNode1" presStyleIdx="1" presStyleCnt="2" custScaleY="308067">
        <dgm:presLayoutVars>
          <dgm:bulletEnabled val="1"/>
        </dgm:presLayoutVars>
      </dgm:prSet>
      <dgm:spPr>
        <a:prstGeom prst="round2DiagRect">
          <a:avLst/>
        </a:prstGeom>
      </dgm:spPr>
    </dgm:pt>
  </dgm:ptLst>
  <dgm:cxnLst>
    <dgm:cxn modelId="{80A58A1E-31C8-47D2-903B-4F3DFF4FBBEC}" type="presOf" srcId="{A961A324-4B66-4B8D-BD8F-FA9B5BB5FCDB}" destId="{AA989D1E-37B7-46C5-8DDA-C72E2955A52A}" srcOrd="0" destOrd="4" presId="urn:microsoft.com/office/officeart/2005/8/layout/vList6"/>
    <dgm:cxn modelId="{A41ABB1F-4BBC-4A8D-A676-BF6A1E299CB2}" type="presOf" srcId="{7F2F29B0-46FB-42AE-9EAB-B99A55E880C6}" destId="{D206A646-2E91-4847-A34E-AB29E94A593A}" srcOrd="0" destOrd="0" presId="urn:microsoft.com/office/officeart/2005/8/layout/vList6"/>
    <dgm:cxn modelId="{B4CEE65D-215A-486A-B091-5A6DF6E3BE15}" srcId="{017E37FA-C0A9-4283-957F-7C584E4E3033}" destId="{A238C2A5-644D-4E6D-8853-437F34CCAC81}" srcOrd="4" destOrd="0" parTransId="{AFD9963C-BCAE-4D4A-BC7F-61938DA6E837}" sibTransId="{F7E000BA-3444-4CD8-88A3-CB1BEC5C6D48}"/>
    <dgm:cxn modelId="{B992CF5F-65C2-4FED-A15B-475BC7111CEC}" type="presOf" srcId="{0DF19378-8A7A-41AD-9264-D3AF197A4954}" destId="{D206A646-2E91-4847-A34E-AB29E94A593A}" srcOrd="0" destOrd="1" presId="urn:microsoft.com/office/officeart/2005/8/layout/vList6"/>
    <dgm:cxn modelId="{23D96943-1B81-4DA7-9C8B-CE9E0DFB1F85}" srcId="{017E37FA-C0A9-4283-957F-7C584E4E3033}" destId="{C58B9095-6A0B-4C50-A12A-9673741F3EA6}" srcOrd="2" destOrd="0" parTransId="{B5CF8A0C-5578-4777-A84D-7FFF04ADC171}" sibTransId="{215C86CB-5A61-43E2-96BC-FDC0A2FF4C8A}"/>
    <dgm:cxn modelId="{C378906A-7FCB-414C-8402-F4B18CA6A4DC}" type="presOf" srcId="{017E37FA-C0A9-4283-957F-7C584E4E3033}" destId="{53CD4C9C-EED8-4493-9301-1CD545EB4796}" srcOrd="0" destOrd="0" presId="urn:microsoft.com/office/officeart/2005/8/layout/vList6"/>
    <dgm:cxn modelId="{0FF8F34A-203A-4AD3-A82C-FB2F30D80A12}" type="presOf" srcId="{A238C2A5-644D-4E6D-8853-437F34CCAC81}" destId="{D206A646-2E91-4847-A34E-AB29E94A593A}" srcOrd="0" destOrd="4" presId="urn:microsoft.com/office/officeart/2005/8/layout/vList6"/>
    <dgm:cxn modelId="{97B79F57-CBFC-463B-B158-A936C846CE01}" type="presOf" srcId="{503B2BD3-E214-4459-89CC-BCB1BA35E98C}" destId="{AA989D1E-37B7-46C5-8DDA-C72E2955A52A}" srcOrd="0" destOrd="0" presId="urn:microsoft.com/office/officeart/2005/8/layout/vList6"/>
    <dgm:cxn modelId="{52F3CD5A-0ADD-4732-976E-04605F739AB7}" srcId="{017E37FA-C0A9-4283-957F-7C584E4E3033}" destId="{7F2F29B0-46FB-42AE-9EAB-B99A55E880C6}" srcOrd="0" destOrd="0" parTransId="{0C93DE3A-5EBF-4775-A9AE-BF7E62CB1B3E}" sibTransId="{A47AA9C8-E978-42D0-89A6-ED1E1B8A2CCE}"/>
    <dgm:cxn modelId="{2322F25A-511D-42B9-A136-7BD4D579BBC4}" type="presOf" srcId="{6DEC38CE-BCE1-421F-9B11-FAE40796503B}" destId="{AA989D1E-37B7-46C5-8DDA-C72E2955A52A}" srcOrd="0" destOrd="3" presId="urn:microsoft.com/office/officeart/2005/8/layout/vList6"/>
    <dgm:cxn modelId="{AFDC5187-19DA-4B9B-985F-941159511565}" type="presOf" srcId="{DA047CFD-4289-478D-9447-44FCD6FCE003}" destId="{AA989D1E-37B7-46C5-8DDA-C72E2955A52A}" srcOrd="0" destOrd="1" presId="urn:microsoft.com/office/officeart/2005/8/layout/vList6"/>
    <dgm:cxn modelId="{4E044B89-C570-4BBC-B082-5459A69573E8}" srcId="{017E37FA-C0A9-4283-957F-7C584E4E3033}" destId="{B93B906C-1DEE-4758-8BFC-851EB486307F}" srcOrd="3" destOrd="0" parTransId="{5D42CE11-3517-45C1-AFDD-1214F64EAA09}" sibTransId="{7B55B27F-BD0A-48D2-ADB4-A5E1F825DE8A}"/>
    <dgm:cxn modelId="{4058C38A-7D23-444A-B8A6-E44738F63730}" srcId="{42B9961B-7EDB-4814-A0E3-960AC6A6A8E2}" destId="{017E37FA-C0A9-4283-957F-7C584E4E3033}" srcOrd="0" destOrd="0" parTransId="{CD0DA056-03AA-4926-B25F-2E9D8CEEA3E1}" sibTransId="{1F10A52C-BF4C-406E-800F-82D41C67A568}"/>
    <dgm:cxn modelId="{1D10C38B-5C9C-46FB-83B8-6A7A48154195}" type="presOf" srcId="{C58B9095-6A0B-4C50-A12A-9673741F3EA6}" destId="{D206A646-2E91-4847-A34E-AB29E94A593A}" srcOrd="0" destOrd="2" presId="urn:microsoft.com/office/officeart/2005/8/layout/vList6"/>
    <dgm:cxn modelId="{EB8F198C-0D5A-4BE4-978B-17F35EDD0C05}" srcId="{42B9961B-7EDB-4814-A0E3-960AC6A6A8E2}" destId="{E5057B2D-2A01-48FB-93F3-EEFC1BAB128B}" srcOrd="1" destOrd="0" parTransId="{44519A77-0EC0-41D5-9126-F1EFE9FC4182}" sibTransId="{B980642B-8936-4DD2-95E2-9B8718C98375}"/>
    <dgm:cxn modelId="{2C8AD99B-96A2-40B4-A96B-DFFA13AD09B3}" type="presOf" srcId="{E5057B2D-2A01-48FB-93F3-EEFC1BAB128B}" destId="{3662FD8C-E3A1-42B7-B4DE-24BEEC3BB989}" srcOrd="0" destOrd="0" presId="urn:microsoft.com/office/officeart/2005/8/layout/vList6"/>
    <dgm:cxn modelId="{686BAAA8-ABC6-4E01-A54B-C0056E68863E}" srcId="{E5057B2D-2A01-48FB-93F3-EEFC1BAB128B}" destId="{6DEC38CE-BCE1-421F-9B11-FAE40796503B}" srcOrd="3" destOrd="0" parTransId="{A6079BF8-698E-4C8F-BCD6-EA53264A5270}" sibTransId="{BCCE515E-B8D9-451E-AD62-1E31E1770A68}"/>
    <dgm:cxn modelId="{EB1F1BDB-5DD1-49B7-A989-42CA35098A74}" srcId="{E5057B2D-2A01-48FB-93F3-EEFC1BAB128B}" destId="{A961A324-4B66-4B8D-BD8F-FA9B5BB5FCDB}" srcOrd="4" destOrd="0" parTransId="{DA908CF7-EC24-485C-ACF5-C74E295F30C3}" sibTransId="{6BC6B580-97D5-419B-A22A-BCE5D26C1B09}"/>
    <dgm:cxn modelId="{07F352DF-5657-48C8-A0A5-2CD02E9B2E5C}" srcId="{E5057B2D-2A01-48FB-93F3-EEFC1BAB128B}" destId="{DA047CFD-4289-478D-9447-44FCD6FCE003}" srcOrd="1" destOrd="0" parTransId="{9F8D9678-93BF-4B68-8E9A-0A2080E023A8}" sibTransId="{5EE6D8A4-624B-448F-8242-CB183A1F6C36}"/>
    <dgm:cxn modelId="{119B9BDF-CA74-4E72-B4F7-7A15C60C011D}" type="presOf" srcId="{B93B906C-1DEE-4758-8BFC-851EB486307F}" destId="{D206A646-2E91-4847-A34E-AB29E94A593A}" srcOrd="0" destOrd="3" presId="urn:microsoft.com/office/officeart/2005/8/layout/vList6"/>
    <dgm:cxn modelId="{A1E627E4-5363-4650-9CBD-AFE034383C97}" type="presOf" srcId="{42B9961B-7EDB-4814-A0E3-960AC6A6A8E2}" destId="{070F72AD-A23D-433B-B6E7-A138AFB60D62}" srcOrd="0" destOrd="0" presId="urn:microsoft.com/office/officeart/2005/8/layout/vList6"/>
    <dgm:cxn modelId="{D08C47E6-0183-452B-A062-F212E3BF2AA3}" type="presOf" srcId="{9FEBC6B0-1817-4AF7-A6E5-598B22F3DAFA}" destId="{AA989D1E-37B7-46C5-8DDA-C72E2955A52A}" srcOrd="0" destOrd="2" presId="urn:microsoft.com/office/officeart/2005/8/layout/vList6"/>
    <dgm:cxn modelId="{EF3C2FE9-0E73-4FFE-BC34-36B598EE194F}" srcId="{E5057B2D-2A01-48FB-93F3-EEFC1BAB128B}" destId="{503B2BD3-E214-4459-89CC-BCB1BA35E98C}" srcOrd="0" destOrd="0" parTransId="{51194900-D812-4441-9C80-0EA223F4536C}" sibTransId="{90DCAE0B-E0F4-4B0E-A6E2-D8F05CDE7208}"/>
    <dgm:cxn modelId="{173A42EE-3808-4A95-87A9-BE6601FD803A}" srcId="{E5057B2D-2A01-48FB-93F3-EEFC1BAB128B}" destId="{9FEBC6B0-1817-4AF7-A6E5-598B22F3DAFA}" srcOrd="2" destOrd="0" parTransId="{551E914B-0400-440F-9910-DA8054F397F0}" sibTransId="{68C14978-08C5-4321-9D66-4F12B503DF5B}"/>
    <dgm:cxn modelId="{CCEF24FB-023E-4558-BD8A-AC040851F9F0}" srcId="{017E37FA-C0A9-4283-957F-7C584E4E3033}" destId="{0DF19378-8A7A-41AD-9264-D3AF197A4954}" srcOrd="1" destOrd="0" parTransId="{EDB36444-9BC7-4155-AA06-43580198F1D6}" sibTransId="{767D55B9-A277-4B52-8176-DED964B684AF}"/>
    <dgm:cxn modelId="{ABB72F90-1207-4CE4-B1BB-14826B9B65E9}" type="presParOf" srcId="{070F72AD-A23D-433B-B6E7-A138AFB60D62}" destId="{141F1EE6-A8E5-47C3-8FD9-DEB7401A556F}" srcOrd="0" destOrd="0" presId="urn:microsoft.com/office/officeart/2005/8/layout/vList6"/>
    <dgm:cxn modelId="{F35A5447-9C63-4645-8C8D-27248494DB04}" type="presParOf" srcId="{141F1EE6-A8E5-47C3-8FD9-DEB7401A556F}" destId="{53CD4C9C-EED8-4493-9301-1CD545EB4796}" srcOrd="0" destOrd="0" presId="urn:microsoft.com/office/officeart/2005/8/layout/vList6"/>
    <dgm:cxn modelId="{235692BC-E649-44B2-8D90-5FF569970C81}" type="presParOf" srcId="{141F1EE6-A8E5-47C3-8FD9-DEB7401A556F}" destId="{D206A646-2E91-4847-A34E-AB29E94A593A}" srcOrd="1" destOrd="0" presId="urn:microsoft.com/office/officeart/2005/8/layout/vList6"/>
    <dgm:cxn modelId="{4CBF516A-13C0-4A13-9AD6-FB0CFCC6B32B}" type="presParOf" srcId="{070F72AD-A23D-433B-B6E7-A138AFB60D62}" destId="{8058C945-8367-4DF8-AE0D-1883AF3A0A50}" srcOrd="1" destOrd="0" presId="urn:microsoft.com/office/officeart/2005/8/layout/vList6"/>
    <dgm:cxn modelId="{04027A3A-6841-4684-9E0E-3BC705998705}" type="presParOf" srcId="{070F72AD-A23D-433B-B6E7-A138AFB60D62}" destId="{D9D2BD05-82B7-4D4D-80FA-0ED5CC87F745}" srcOrd="2" destOrd="0" presId="urn:microsoft.com/office/officeart/2005/8/layout/vList6"/>
    <dgm:cxn modelId="{15D620C1-1065-40BE-8F85-74BE2C2CDCD8}" type="presParOf" srcId="{D9D2BD05-82B7-4D4D-80FA-0ED5CC87F745}" destId="{3662FD8C-E3A1-42B7-B4DE-24BEEC3BB989}" srcOrd="0" destOrd="0" presId="urn:microsoft.com/office/officeart/2005/8/layout/vList6"/>
    <dgm:cxn modelId="{922990E9-8664-41F1-92FD-70F7BD8CFE32}" type="presParOf" srcId="{D9D2BD05-82B7-4D4D-80FA-0ED5CC87F745}" destId="{AA989D1E-37B7-46C5-8DDA-C72E2955A52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78BC6-88C6-4935-9A88-C5C8D5991B1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5585FA0-85F8-46C7-953D-CAF13C82D535}">
      <dgm:prSet phldrT="[Text]" custT="1"/>
      <dgm:spPr/>
      <dgm:t>
        <a:bodyPr/>
        <a:lstStyle/>
        <a:p>
          <a:pPr algn="l"/>
          <a:r>
            <a:rPr lang="en-US" sz="1800" dirty="0">
              <a:solidFill>
                <a:schemeClr val="tx1"/>
              </a:solidFill>
            </a:rPr>
            <a:t>Year-specific US 30-m landcover &amp; crop data (NASS, 2021)</a:t>
          </a:r>
        </a:p>
      </dgm:t>
    </dgm:pt>
    <dgm:pt modelId="{835CAD22-5BD2-44C0-90B0-4C22AFF2A549}" type="parTrans" cxnId="{B8A09E97-5CC6-47EC-A11F-12CC611E19E5}">
      <dgm:prSet/>
      <dgm:spPr/>
      <dgm:t>
        <a:bodyPr/>
        <a:lstStyle/>
        <a:p>
          <a:endParaRPr lang="en-US"/>
        </a:p>
      </dgm:t>
    </dgm:pt>
    <dgm:pt modelId="{D41DCE26-5FC2-48C5-A740-A182FD40E83E}" type="sibTrans" cxnId="{B8A09E97-5CC6-47EC-A11F-12CC611E19E5}">
      <dgm:prSet/>
      <dgm:spPr/>
      <dgm:t>
        <a:bodyPr/>
        <a:lstStyle/>
        <a:p>
          <a:endParaRPr lang="en-US"/>
        </a:p>
      </dgm:t>
    </dgm:pt>
    <dgm:pt modelId="{CF7790DC-7087-4BA6-A6FD-49DEC3BEBF5D}">
      <dgm:prSet phldrT="[Text]" custT="1"/>
      <dgm:spPr/>
      <dgm:t>
        <a:bodyPr/>
        <a:lstStyle/>
        <a:p>
          <a:pPr algn="just"/>
          <a:r>
            <a:rPr lang="en-US" sz="1800" dirty="0">
              <a:solidFill>
                <a:schemeClr val="tx1"/>
              </a:solidFill>
            </a:rPr>
            <a:t>1997-2020 geo-referenced raster data</a:t>
          </a:r>
        </a:p>
        <a:p>
          <a:pPr algn="just"/>
          <a:r>
            <a:rPr lang="en-US" sz="1800" dirty="0">
              <a:solidFill>
                <a:schemeClr val="tx1"/>
              </a:solidFill>
            </a:rPr>
            <a:t>256-pixel vegetation types</a:t>
          </a:r>
        </a:p>
        <a:p>
          <a:pPr algn="just"/>
          <a:r>
            <a:rPr lang="en-US" sz="1800" dirty="0">
              <a:solidFill>
                <a:schemeClr val="tx1"/>
              </a:solidFill>
            </a:rPr>
            <a:t>Massive and burdensome to use </a:t>
          </a:r>
        </a:p>
      </dgm:t>
    </dgm:pt>
    <dgm:pt modelId="{1507C70E-EC8C-48C5-B8C1-9679ADF38AA4}" type="parTrans" cxnId="{20D6120B-E8DC-46CE-930B-1BE1C2D9507F}">
      <dgm:prSet/>
      <dgm:spPr/>
      <dgm:t>
        <a:bodyPr/>
        <a:lstStyle/>
        <a:p>
          <a:endParaRPr lang="en-US"/>
        </a:p>
      </dgm:t>
    </dgm:pt>
    <dgm:pt modelId="{C416FA10-AF9C-4741-9C1D-F5CD6E251B8E}" type="sibTrans" cxnId="{20D6120B-E8DC-46CE-930B-1BE1C2D9507F}">
      <dgm:prSet/>
      <dgm:spPr/>
      <dgm:t>
        <a:bodyPr/>
        <a:lstStyle/>
        <a:p>
          <a:endParaRPr lang="en-US"/>
        </a:p>
      </dgm:t>
    </dgm:pt>
    <dgm:pt modelId="{13C027CE-601D-4EA5-94FC-3FE162CBBABD}">
      <dgm:prSet phldrT="[Text]" custT="1"/>
      <dgm:spPr/>
      <dgm:t>
        <a:bodyPr/>
        <a:lstStyle/>
        <a:p>
          <a:pPr marL="0" algn="ctr"/>
          <a:r>
            <a:rPr lang="en-US" sz="1600" b="1" dirty="0">
              <a:solidFill>
                <a:schemeClr val="tx1"/>
              </a:solidFill>
            </a:rPr>
            <a:t>Python tool</a:t>
          </a:r>
        </a:p>
        <a:p>
          <a:pPr marL="0" indent="0" algn="l"/>
          <a:r>
            <a:rPr lang="en-US" sz="1800" dirty="0">
              <a:solidFill>
                <a:schemeClr val="tx1"/>
              </a:solidFill>
            </a:rPr>
            <a:t>Recast data: CAMx landcover + specific crop categories (42 total)</a:t>
          </a:r>
        </a:p>
        <a:p>
          <a:pPr marL="0" algn="l"/>
          <a:r>
            <a:rPr lang="en-US" sz="1800" dirty="0">
              <a:solidFill>
                <a:schemeClr val="tx1"/>
              </a:solidFill>
            </a:rPr>
            <a:t>Reproject: 30-m data to </a:t>
          </a:r>
          <a:r>
            <a:rPr lang="en-US" sz="1800" dirty="0" err="1">
              <a:solidFill>
                <a:schemeClr val="tx1"/>
              </a:solidFill>
            </a:rPr>
            <a:t>CAMx</a:t>
          </a:r>
          <a:r>
            <a:rPr lang="en-US" sz="1800" dirty="0">
              <a:solidFill>
                <a:schemeClr val="tx1"/>
              </a:solidFill>
            </a:rPr>
            <a:t> grid fractions</a:t>
          </a:r>
        </a:p>
      </dgm:t>
    </dgm:pt>
    <dgm:pt modelId="{4996AFD6-EC43-4DDE-BEEA-C2A2F74EB080}" type="parTrans" cxnId="{1909C0F7-8C62-43BB-B0E2-84D2A4F7DEB4}">
      <dgm:prSet/>
      <dgm:spPr/>
      <dgm:t>
        <a:bodyPr/>
        <a:lstStyle/>
        <a:p>
          <a:endParaRPr lang="en-US"/>
        </a:p>
      </dgm:t>
    </dgm:pt>
    <dgm:pt modelId="{2F87E877-03FD-4539-89FC-A8BA22C9EE5A}" type="sibTrans" cxnId="{1909C0F7-8C62-43BB-B0E2-84D2A4F7DEB4}">
      <dgm:prSet/>
      <dgm:spPr/>
      <dgm:t>
        <a:bodyPr/>
        <a:lstStyle/>
        <a:p>
          <a:endParaRPr lang="en-US"/>
        </a:p>
      </dgm:t>
    </dgm:pt>
    <dgm:pt modelId="{CA3C602F-B30E-4F5B-9407-91FCE12DA53E}" type="pres">
      <dgm:prSet presAssocID="{6DD78BC6-88C6-4935-9A88-C5C8D5991B1A}" presName="outerComposite" presStyleCnt="0">
        <dgm:presLayoutVars>
          <dgm:chMax val="5"/>
          <dgm:dir/>
          <dgm:resizeHandles val="exact"/>
        </dgm:presLayoutVars>
      </dgm:prSet>
      <dgm:spPr/>
    </dgm:pt>
    <dgm:pt modelId="{ADCDB3D9-957F-48C5-AFAB-10901C5D3611}" type="pres">
      <dgm:prSet presAssocID="{6DD78BC6-88C6-4935-9A88-C5C8D5991B1A}" presName="dummyMaxCanvas" presStyleCnt="0">
        <dgm:presLayoutVars/>
      </dgm:prSet>
      <dgm:spPr/>
    </dgm:pt>
    <dgm:pt modelId="{F756988C-A0CE-4BFB-BA34-0254CA425985}" type="pres">
      <dgm:prSet presAssocID="{6DD78BC6-88C6-4935-9A88-C5C8D5991B1A}" presName="ThreeNodes_1" presStyleLbl="node1" presStyleIdx="0" presStyleCnt="3" custScaleX="111857">
        <dgm:presLayoutVars>
          <dgm:bulletEnabled val="1"/>
        </dgm:presLayoutVars>
      </dgm:prSet>
      <dgm:spPr/>
    </dgm:pt>
    <dgm:pt modelId="{2692EDC3-31F0-4E66-AA41-26CB1C8C213E}" type="pres">
      <dgm:prSet presAssocID="{6DD78BC6-88C6-4935-9A88-C5C8D5991B1A}" presName="ThreeNodes_2" presStyleLbl="node1" presStyleIdx="1" presStyleCnt="3" custScaleX="116218">
        <dgm:presLayoutVars>
          <dgm:bulletEnabled val="1"/>
        </dgm:presLayoutVars>
      </dgm:prSet>
      <dgm:spPr/>
    </dgm:pt>
    <dgm:pt modelId="{89CE961C-06C3-445D-857F-88869EB66587}" type="pres">
      <dgm:prSet presAssocID="{6DD78BC6-88C6-4935-9A88-C5C8D5991B1A}" presName="ThreeNodes_3" presStyleLbl="node1" presStyleIdx="2" presStyleCnt="3" custScaleX="117647" custScaleY="106496">
        <dgm:presLayoutVars>
          <dgm:bulletEnabled val="1"/>
        </dgm:presLayoutVars>
      </dgm:prSet>
      <dgm:spPr/>
    </dgm:pt>
    <dgm:pt modelId="{E625AB95-D184-4CAE-9DAC-CA4778BD1712}" type="pres">
      <dgm:prSet presAssocID="{6DD78BC6-88C6-4935-9A88-C5C8D5991B1A}" presName="ThreeConn_1-2" presStyleLbl="fgAccFollowNode1" presStyleIdx="0" presStyleCnt="2">
        <dgm:presLayoutVars>
          <dgm:bulletEnabled val="1"/>
        </dgm:presLayoutVars>
      </dgm:prSet>
      <dgm:spPr/>
    </dgm:pt>
    <dgm:pt modelId="{85EFC8DB-5AD4-4736-92C3-43E4D43ECC9F}" type="pres">
      <dgm:prSet presAssocID="{6DD78BC6-88C6-4935-9A88-C5C8D5991B1A}" presName="ThreeConn_2-3" presStyleLbl="fgAccFollowNode1" presStyleIdx="1" presStyleCnt="2">
        <dgm:presLayoutVars>
          <dgm:bulletEnabled val="1"/>
        </dgm:presLayoutVars>
      </dgm:prSet>
      <dgm:spPr/>
    </dgm:pt>
    <dgm:pt modelId="{B32450D5-B237-4F5B-B109-CD16B7759322}" type="pres">
      <dgm:prSet presAssocID="{6DD78BC6-88C6-4935-9A88-C5C8D5991B1A}" presName="ThreeNodes_1_text" presStyleLbl="node1" presStyleIdx="2" presStyleCnt="3">
        <dgm:presLayoutVars>
          <dgm:bulletEnabled val="1"/>
        </dgm:presLayoutVars>
      </dgm:prSet>
      <dgm:spPr/>
    </dgm:pt>
    <dgm:pt modelId="{AA367025-1C0B-458C-8296-2AA709EA167E}" type="pres">
      <dgm:prSet presAssocID="{6DD78BC6-88C6-4935-9A88-C5C8D5991B1A}" presName="ThreeNodes_2_text" presStyleLbl="node1" presStyleIdx="2" presStyleCnt="3">
        <dgm:presLayoutVars>
          <dgm:bulletEnabled val="1"/>
        </dgm:presLayoutVars>
      </dgm:prSet>
      <dgm:spPr/>
    </dgm:pt>
    <dgm:pt modelId="{7BEA9EE7-8445-45DD-AD0A-5709065EC087}" type="pres">
      <dgm:prSet presAssocID="{6DD78BC6-88C6-4935-9A88-C5C8D5991B1A}" presName="ThreeNodes_3_text" presStyleLbl="node1" presStyleIdx="2" presStyleCnt="3">
        <dgm:presLayoutVars>
          <dgm:bulletEnabled val="1"/>
        </dgm:presLayoutVars>
      </dgm:prSet>
      <dgm:spPr/>
    </dgm:pt>
  </dgm:ptLst>
  <dgm:cxnLst>
    <dgm:cxn modelId="{20D6120B-E8DC-46CE-930B-1BE1C2D9507F}" srcId="{6DD78BC6-88C6-4935-9A88-C5C8D5991B1A}" destId="{CF7790DC-7087-4BA6-A6FD-49DEC3BEBF5D}" srcOrd="1" destOrd="0" parTransId="{1507C70E-EC8C-48C5-B8C1-9679ADF38AA4}" sibTransId="{C416FA10-AF9C-4741-9C1D-F5CD6E251B8E}"/>
    <dgm:cxn modelId="{CAF4821F-893E-4E42-931F-285E3C929BAE}" type="presOf" srcId="{13C027CE-601D-4EA5-94FC-3FE162CBBABD}" destId="{89CE961C-06C3-445D-857F-88869EB66587}" srcOrd="0" destOrd="0" presId="urn:microsoft.com/office/officeart/2005/8/layout/vProcess5"/>
    <dgm:cxn modelId="{8A49F672-7953-4015-B6BF-3D19D145AB5B}" type="presOf" srcId="{55585FA0-85F8-46C7-953D-CAF13C82D535}" destId="{F756988C-A0CE-4BFB-BA34-0254CA425985}" srcOrd="0" destOrd="0" presId="urn:microsoft.com/office/officeart/2005/8/layout/vProcess5"/>
    <dgm:cxn modelId="{710F8E59-B27A-4417-9058-D8E4E924E9EC}" type="presOf" srcId="{CF7790DC-7087-4BA6-A6FD-49DEC3BEBF5D}" destId="{2692EDC3-31F0-4E66-AA41-26CB1C8C213E}" srcOrd="0" destOrd="0" presId="urn:microsoft.com/office/officeart/2005/8/layout/vProcess5"/>
    <dgm:cxn modelId="{948DA482-57CB-45E8-AC07-B710981AFE4B}" type="presOf" srcId="{6DD78BC6-88C6-4935-9A88-C5C8D5991B1A}" destId="{CA3C602F-B30E-4F5B-9407-91FCE12DA53E}" srcOrd="0" destOrd="0" presId="urn:microsoft.com/office/officeart/2005/8/layout/vProcess5"/>
    <dgm:cxn modelId="{1ABC7E87-3DA1-407A-B865-77C70E4669E8}" type="presOf" srcId="{55585FA0-85F8-46C7-953D-CAF13C82D535}" destId="{B32450D5-B237-4F5B-B109-CD16B7759322}" srcOrd="1" destOrd="0" presId="urn:microsoft.com/office/officeart/2005/8/layout/vProcess5"/>
    <dgm:cxn modelId="{B8A09E97-5CC6-47EC-A11F-12CC611E19E5}" srcId="{6DD78BC6-88C6-4935-9A88-C5C8D5991B1A}" destId="{55585FA0-85F8-46C7-953D-CAF13C82D535}" srcOrd="0" destOrd="0" parTransId="{835CAD22-5BD2-44C0-90B0-4C22AFF2A549}" sibTransId="{D41DCE26-5FC2-48C5-A740-A182FD40E83E}"/>
    <dgm:cxn modelId="{87E376AE-0B1F-448F-B4C3-15938F5D550F}" type="presOf" srcId="{C416FA10-AF9C-4741-9C1D-F5CD6E251B8E}" destId="{85EFC8DB-5AD4-4736-92C3-43E4D43ECC9F}" srcOrd="0" destOrd="0" presId="urn:microsoft.com/office/officeart/2005/8/layout/vProcess5"/>
    <dgm:cxn modelId="{953BE9B5-B55D-4574-A89E-AD3858A8091F}" type="presOf" srcId="{D41DCE26-5FC2-48C5-A740-A182FD40E83E}" destId="{E625AB95-D184-4CAE-9DAC-CA4778BD1712}" srcOrd="0" destOrd="0" presId="urn:microsoft.com/office/officeart/2005/8/layout/vProcess5"/>
    <dgm:cxn modelId="{065A12EC-F5B0-4BAD-9E63-AC06120CB393}" type="presOf" srcId="{CF7790DC-7087-4BA6-A6FD-49DEC3BEBF5D}" destId="{AA367025-1C0B-458C-8296-2AA709EA167E}" srcOrd="1" destOrd="0" presId="urn:microsoft.com/office/officeart/2005/8/layout/vProcess5"/>
    <dgm:cxn modelId="{ABF5B2F6-BAA6-44A9-A0DF-7766D35B9F95}" type="presOf" srcId="{13C027CE-601D-4EA5-94FC-3FE162CBBABD}" destId="{7BEA9EE7-8445-45DD-AD0A-5709065EC087}" srcOrd="1" destOrd="0" presId="urn:microsoft.com/office/officeart/2005/8/layout/vProcess5"/>
    <dgm:cxn modelId="{1909C0F7-8C62-43BB-B0E2-84D2A4F7DEB4}" srcId="{6DD78BC6-88C6-4935-9A88-C5C8D5991B1A}" destId="{13C027CE-601D-4EA5-94FC-3FE162CBBABD}" srcOrd="2" destOrd="0" parTransId="{4996AFD6-EC43-4DDE-BEEA-C2A2F74EB080}" sibTransId="{2F87E877-03FD-4539-89FC-A8BA22C9EE5A}"/>
    <dgm:cxn modelId="{3ED3EA79-45BD-4FFC-869E-9DE52AC3161F}" type="presParOf" srcId="{CA3C602F-B30E-4F5B-9407-91FCE12DA53E}" destId="{ADCDB3D9-957F-48C5-AFAB-10901C5D3611}" srcOrd="0" destOrd="0" presId="urn:microsoft.com/office/officeart/2005/8/layout/vProcess5"/>
    <dgm:cxn modelId="{15141FE8-6955-4167-8133-54CC36E8C685}" type="presParOf" srcId="{CA3C602F-B30E-4F5B-9407-91FCE12DA53E}" destId="{F756988C-A0CE-4BFB-BA34-0254CA425985}" srcOrd="1" destOrd="0" presId="urn:microsoft.com/office/officeart/2005/8/layout/vProcess5"/>
    <dgm:cxn modelId="{F5C57B23-7C78-48AE-8269-382119CEAF70}" type="presParOf" srcId="{CA3C602F-B30E-4F5B-9407-91FCE12DA53E}" destId="{2692EDC3-31F0-4E66-AA41-26CB1C8C213E}" srcOrd="2" destOrd="0" presId="urn:microsoft.com/office/officeart/2005/8/layout/vProcess5"/>
    <dgm:cxn modelId="{AD66F0ED-872A-4E47-AAAE-2415C161D949}" type="presParOf" srcId="{CA3C602F-B30E-4F5B-9407-91FCE12DA53E}" destId="{89CE961C-06C3-445D-857F-88869EB66587}" srcOrd="3" destOrd="0" presId="urn:microsoft.com/office/officeart/2005/8/layout/vProcess5"/>
    <dgm:cxn modelId="{C01B1FA8-9E29-4E1A-B0AB-614182D33838}" type="presParOf" srcId="{CA3C602F-B30E-4F5B-9407-91FCE12DA53E}" destId="{E625AB95-D184-4CAE-9DAC-CA4778BD1712}" srcOrd="4" destOrd="0" presId="urn:microsoft.com/office/officeart/2005/8/layout/vProcess5"/>
    <dgm:cxn modelId="{D084F893-ABEF-4EA6-88C2-5DB44F0D7ED5}" type="presParOf" srcId="{CA3C602F-B30E-4F5B-9407-91FCE12DA53E}" destId="{85EFC8DB-5AD4-4736-92C3-43E4D43ECC9F}" srcOrd="5" destOrd="0" presId="urn:microsoft.com/office/officeart/2005/8/layout/vProcess5"/>
    <dgm:cxn modelId="{F7D47DA6-38C1-435B-9B50-40FBF44F3234}" type="presParOf" srcId="{CA3C602F-B30E-4F5B-9407-91FCE12DA53E}" destId="{B32450D5-B237-4F5B-B109-CD16B7759322}" srcOrd="6" destOrd="0" presId="urn:microsoft.com/office/officeart/2005/8/layout/vProcess5"/>
    <dgm:cxn modelId="{1CDAD893-4269-44F3-BB66-04A757B1EE79}" type="presParOf" srcId="{CA3C602F-B30E-4F5B-9407-91FCE12DA53E}" destId="{AA367025-1C0B-458C-8296-2AA709EA167E}" srcOrd="7" destOrd="0" presId="urn:microsoft.com/office/officeart/2005/8/layout/vProcess5"/>
    <dgm:cxn modelId="{BA275AAF-D87B-4D91-A3B2-A13F6B1EB7E9}" type="presParOf" srcId="{CA3C602F-B30E-4F5B-9407-91FCE12DA53E}" destId="{7BEA9EE7-8445-45DD-AD0A-5709065EC08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E6FE30-5A6E-4417-9A21-95BD4E846F2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8539A97-6A93-421F-B50E-91143709F325}">
      <dgm:prSet phldrT="[Text]"/>
      <dgm:spPr>
        <a:solidFill>
          <a:schemeClr val="accent1"/>
        </a:solidFill>
      </dgm:spPr>
      <dgm:t>
        <a:bodyPr/>
        <a:lstStyle/>
        <a:p>
          <a:pPr algn="l"/>
          <a:r>
            <a:rPr lang="en-US" dirty="0">
              <a:solidFill>
                <a:schemeClr val="tx2"/>
              </a:solidFill>
            </a:rPr>
            <a:t>Model-observation agreement for fine and coarse WBD improved substantially </a:t>
          </a:r>
        </a:p>
      </dgm:t>
    </dgm:pt>
    <dgm:pt modelId="{043A14BA-A165-4CCB-BD53-D794A9A22737}" type="parTrans" cxnId="{D9C69CE0-8195-40DA-927D-33ED2F4950A5}">
      <dgm:prSet/>
      <dgm:spPr/>
      <dgm:t>
        <a:bodyPr/>
        <a:lstStyle/>
        <a:p>
          <a:endParaRPr lang="en-US"/>
        </a:p>
      </dgm:t>
    </dgm:pt>
    <dgm:pt modelId="{DAC48EB8-4CD9-47A7-B6D1-8DC3C704E498}" type="sibTrans" cxnId="{D9C69CE0-8195-40DA-927D-33ED2F4950A5}">
      <dgm:prSet/>
      <dgm:spPr/>
      <dgm:t>
        <a:bodyPr/>
        <a:lstStyle/>
        <a:p>
          <a:endParaRPr lang="en-US"/>
        </a:p>
      </dgm:t>
    </dgm:pt>
    <dgm:pt modelId="{EFAF326E-2F2D-44C3-B135-F8989EC176BD}">
      <dgm:prSet phldrT="[Text]"/>
      <dgm:spPr/>
      <dgm:t>
        <a:bodyPr/>
        <a:lstStyle/>
        <a:p>
          <a:r>
            <a:rPr lang="en-US" dirty="0">
              <a:solidFill>
                <a:schemeClr val="tx2"/>
              </a:solidFill>
            </a:rPr>
            <a:t>On par with observations in all seasons</a:t>
          </a:r>
        </a:p>
      </dgm:t>
    </dgm:pt>
    <dgm:pt modelId="{47C5A4BA-4F97-4048-8AA2-73138FC79DCF}" type="parTrans" cxnId="{790B1CBE-BE3D-48E8-A7E3-726091485B5A}">
      <dgm:prSet/>
      <dgm:spPr/>
      <dgm:t>
        <a:bodyPr/>
        <a:lstStyle/>
        <a:p>
          <a:endParaRPr lang="en-US"/>
        </a:p>
      </dgm:t>
    </dgm:pt>
    <dgm:pt modelId="{E4F26B2F-9C4D-4DAA-9008-39DF124D32C6}" type="sibTrans" cxnId="{790B1CBE-BE3D-48E8-A7E3-726091485B5A}">
      <dgm:prSet/>
      <dgm:spPr/>
      <dgm:t>
        <a:bodyPr/>
        <a:lstStyle/>
        <a:p>
          <a:endParaRPr lang="en-US"/>
        </a:p>
      </dgm:t>
    </dgm:pt>
    <dgm:pt modelId="{1D0CE804-F2A3-41C3-B682-3948E5430072}">
      <dgm:prSet phldrT="[Text]"/>
      <dgm:spPr>
        <a:solidFill>
          <a:schemeClr val="accent2">
            <a:lumMod val="40000"/>
            <a:lumOff val="60000"/>
          </a:schemeClr>
        </a:solidFill>
      </dgm:spPr>
      <dgm:t>
        <a:bodyPr/>
        <a:lstStyle/>
        <a:p>
          <a:pPr algn="l"/>
          <a:r>
            <a:rPr lang="en-US" dirty="0"/>
            <a:t>WBD cation impacts on secondary PM compounds (not presented here)</a:t>
          </a:r>
        </a:p>
      </dgm:t>
    </dgm:pt>
    <dgm:pt modelId="{4514358F-A636-4904-83A8-AD04971D59A1}" type="parTrans" cxnId="{426D32CE-A9AE-444B-AD25-8D78E14359C5}">
      <dgm:prSet/>
      <dgm:spPr/>
      <dgm:t>
        <a:bodyPr/>
        <a:lstStyle/>
        <a:p>
          <a:endParaRPr lang="en-US"/>
        </a:p>
      </dgm:t>
    </dgm:pt>
    <dgm:pt modelId="{09F40A97-28D0-47CE-9AD5-C618B89EFB83}" type="sibTrans" cxnId="{426D32CE-A9AE-444B-AD25-8D78E14359C5}">
      <dgm:prSet/>
      <dgm:spPr/>
      <dgm:t>
        <a:bodyPr/>
        <a:lstStyle/>
        <a:p>
          <a:endParaRPr lang="en-US"/>
        </a:p>
      </dgm:t>
    </dgm:pt>
    <dgm:pt modelId="{209E3412-A99F-4FE9-8205-64C59349C761}">
      <dgm:prSet phldrT="[Text]"/>
      <dgm:spPr>
        <a:solidFill>
          <a:schemeClr val="accent2">
            <a:lumMod val="40000"/>
            <a:lumOff val="60000"/>
          </a:schemeClr>
        </a:solidFill>
      </dgm:spPr>
      <dgm:t>
        <a:bodyPr/>
        <a:lstStyle/>
        <a:p>
          <a:r>
            <a:rPr lang="en-US" dirty="0">
              <a:solidFill>
                <a:schemeClr val="tx1"/>
              </a:solidFill>
            </a:rPr>
            <a:t>Increases and decreases in SO</a:t>
          </a:r>
          <a:r>
            <a:rPr lang="en-US" baseline="-25000" dirty="0">
              <a:solidFill>
                <a:schemeClr val="tx1"/>
              </a:solidFill>
            </a:rPr>
            <a:t>4</a:t>
          </a:r>
          <a:r>
            <a:rPr lang="en-US" dirty="0">
              <a:solidFill>
                <a:schemeClr val="tx1"/>
              </a:solidFill>
            </a:rPr>
            <a:t>, NO</a:t>
          </a:r>
          <a:r>
            <a:rPr lang="en-US" baseline="-25000" dirty="0">
              <a:solidFill>
                <a:schemeClr val="tx1"/>
              </a:solidFill>
            </a:rPr>
            <a:t>3</a:t>
          </a:r>
          <a:r>
            <a:rPr lang="en-US" dirty="0">
              <a:solidFill>
                <a:schemeClr val="tx1"/>
              </a:solidFill>
            </a:rPr>
            <a:t>, NH</a:t>
          </a:r>
          <a:r>
            <a:rPr lang="en-US" baseline="-25000" dirty="0">
              <a:solidFill>
                <a:schemeClr val="tx1"/>
              </a:solidFill>
            </a:rPr>
            <a:t>4</a:t>
          </a:r>
          <a:endParaRPr lang="en-US" dirty="0">
            <a:solidFill>
              <a:schemeClr val="tx1"/>
            </a:solidFill>
          </a:endParaRPr>
        </a:p>
      </dgm:t>
    </dgm:pt>
    <dgm:pt modelId="{9782E4F8-FA8E-4CC2-BE61-8B442E1478E1}" type="parTrans" cxnId="{B0170FC2-7935-4757-93C7-317F6BB63D42}">
      <dgm:prSet/>
      <dgm:spPr/>
      <dgm:t>
        <a:bodyPr/>
        <a:lstStyle/>
        <a:p>
          <a:endParaRPr lang="en-US"/>
        </a:p>
      </dgm:t>
    </dgm:pt>
    <dgm:pt modelId="{2E11ABB8-5A5E-4CE1-AA28-BF5429BB7E31}" type="sibTrans" cxnId="{B0170FC2-7935-4757-93C7-317F6BB63D42}">
      <dgm:prSet/>
      <dgm:spPr/>
      <dgm:t>
        <a:bodyPr/>
        <a:lstStyle/>
        <a:p>
          <a:endParaRPr lang="en-US"/>
        </a:p>
      </dgm:t>
    </dgm:pt>
    <dgm:pt modelId="{CCF82D3D-72C8-4E97-88D8-450811810A49}">
      <dgm:prSet/>
      <dgm:spPr/>
      <dgm:t>
        <a:bodyPr/>
        <a:lstStyle/>
        <a:p>
          <a:r>
            <a:rPr lang="en-US" dirty="0">
              <a:solidFill>
                <a:schemeClr val="tx2"/>
              </a:solidFill>
            </a:rPr>
            <a:t>Overpredictions in spring and autumn, underpredictions in summer </a:t>
          </a:r>
        </a:p>
      </dgm:t>
    </dgm:pt>
    <dgm:pt modelId="{373399CD-D915-46A0-B45C-D6005A7037C6}" type="parTrans" cxnId="{D2EB3269-DFCA-4145-B26B-AC45C5948D6E}">
      <dgm:prSet/>
      <dgm:spPr/>
      <dgm:t>
        <a:bodyPr/>
        <a:lstStyle/>
        <a:p>
          <a:endParaRPr lang="en-US"/>
        </a:p>
      </dgm:t>
    </dgm:pt>
    <dgm:pt modelId="{A03A8C80-31FC-4A6B-B927-E24584475A82}" type="sibTrans" cxnId="{D2EB3269-DFCA-4145-B26B-AC45C5948D6E}">
      <dgm:prSet/>
      <dgm:spPr/>
      <dgm:t>
        <a:bodyPr/>
        <a:lstStyle/>
        <a:p>
          <a:endParaRPr lang="en-US"/>
        </a:p>
      </dgm:t>
    </dgm:pt>
    <dgm:pt modelId="{480E57FA-1BB0-4FB1-9CA0-8EDDD958792C}">
      <dgm:prSet/>
      <dgm:spPr/>
      <dgm:t>
        <a:bodyPr/>
        <a:lstStyle/>
        <a:p>
          <a:r>
            <a:rPr lang="en-US" dirty="0">
              <a:solidFill>
                <a:schemeClr val="tx2"/>
              </a:solidFill>
            </a:rPr>
            <a:t>WBD minerals are adequately characterized </a:t>
          </a:r>
        </a:p>
      </dgm:t>
    </dgm:pt>
    <dgm:pt modelId="{6E04420C-D09D-41BB-A801-34971AC7A88C}" type="parTrans" cxnId="{62B2C36D-BEA3-444D-AA38-70C0F8C27584}">
      <dgm:prSet/>
      <dgm:spPr/>
      <dgm:t>
        <a:bodyPr/>
        <a:lstStyle/>
        <a:p>
          <a:endParaRPr lang="en-US"/>
        </a:p>
      </dgm:t>
    </dgm:pt>
    <dgm:pt modelId="{6F3F004E-804E-4F0F-AE53-0EE6154DF654}" type="sibTrans" cxnId="{62B2C36D-BEA3-444D-AA38-70C0F8C27584}">
      <dgm:prSet/>
      <dgm:spPr/>
      <dgm:t>
        <a:bodyPr/>
        <a:lstStyle/>
        <a:p>
          <a:endParaRPr lang="en-US"/>
        </a:p>
      </dgm:t>
    </dgm:pt>
    <dgm:pt modelId="{D587F2EF-C42A-4C59-9768-57CB52F88F77}">
      <dgm:prSet/>
      <dgm:spPr>
        <a:solidFill>
          <a:schemeClr val="accent2">
            <a:lumMod val="40000"/>
            <a:lumOff val="60000"/>
          </a:schemeClr>
        </a:solidFill>
      </dgm:spPr>
      <dgm:t>
        <a:bodyPr/>
        <a:lstStyle/>
        <a:p>
          <a:r>
            <a:rPr lang="en-US" dirty="0">
              <a:solidFill>
                <a:schemeClr val="tx1"/>
              </a:solidFill>
            </a:rPr>
            <a:t>SO</a:t>
          </a:r>
          <a:r>
            <a:rPr lang="en-US" baseline="-25000" dirty="0">
              <a:solidFill>
                <a:schemeClr val="tx1"/>
              </a:solidFill>
            </a:rPr>
            <a:t>4</a:t>
          </a:r>
          <a:r>
            <a:rPr lang="en-US" dirty="0">
              <a:solidFill>
                <a:schemeClr val="tx1"/>
              </a:solidFill>
            </a:rPr>
            <a:t> impacts (&lt;0.1 µg/m</a:t>
          </a:r>
          <a:r>
            <a:rPr lang="en-US" baseline="30000" dirty="0">
              <a:solidFill>
                <a:schemeClr val="tx1"/>
              </a:solidFill>
            </a:rPr>
            <a:t>3</a:t>
          </a:r>
          <a:r>
            <a:rPr lang="en-US" dirty="0">
              <a:solidFill>
                <a:schemeClr val="tx1"/>
              </a:solidFill>
            </a:rPr>
            <a:t>) mostly in eastern US </a:t>
          </a:r>
        </a:p>
      </dgm:t>
    </dgm:pt>
    <dgm:pt modelId="{BC166FC0-3DD6-4490-BF12-26C3F0DD0D94}" type="parTrans" cxnId="{B823A2B3-58C2-4868-A3A3-D30905D7FA35}">
      <dgm:prSet/>
      <dgm:spPr/>
      <dgm:t>
        <a:bodyPr/>
        <a:lstStyle/>
        <a:p>
          <a:endParaRPr lang="en-US"/>
        </a:p>
      </dgm:t>
    </dgm:pt>
    <dgm:pt modelId="{91B409FA-D48A-4945-9C3F-F7DACE8267EC}" type="sibTrans" cxnId="{B823A2B3-58C2-4868-A3A3-D30905D7FA35}">
      <dgm:prSet/>
      <dgm:spPr/>
      <dgm:t>
        <a:bodyPr/>
        <a:lstStyle/>
        <a:p>
          <a:endParaRPr lang="en-US"/>
        </a:p>
      </dgm:t>
    </dgm:pt>
    <dgm:pt modelId="{7B124BC6-B81B-4C48-A20C-86A6F63FBDB8}">
      <dgm:prSet/>
      <dgm:spPr>
        <a:solidFill>
          <a:schemeClr val="accent2">
            <a:lumMod val="40000"/>
            <a:lumOff val="60000"/>
          </a:schemeClr>
        </a:solidFill>
      </dgm:spPr>
      <dgm:t>
        <a:bodyPr/>
        <a:lstStyle/>
        <a:p>
          <a:r>
            <a:rPr lang="en-US" dirty="0">
              <a:solidFill>
                <a:schemeClr val="tx1"/>
              </a:solidFill>
            </a:rPr>
            <a:t>NO</a:t>
          </a:r>
          <a:r>
            <a:rPr lang="en-US" baseline="-25000" dirty="0">
              <a:solidFill>
                <a:schemeClr val="tx1"/>
              </a:solidFill>
            </a:rPr>
            <a:t>3</a:t>
          </a:r>
          <a:r>
            <a:rPr lang="en-US" dirty="0">
              <a:solidFill>
                <a:schemeClr val="tx1"/>
              </a:solidFill>
            </a:rPr>
            <a:t> increases (&gt;0.1 µg/m</a:t>
          </a:r>
          <a:r>
            <a:rPr lang="en-US" baseline="30000" dirty="0">
              <a:solidFill>
                <a:schemeClr val="tx1"/>
              </a:solidFill>
            </a:rPr>
            <a:t>3</a:t>
          </a:r>
          <a:r>
            <a:rPr lang="en-US" dirty="0">
              <a:solidFill>
                <a:schemeClr val="tx1"/>
              </a:solidFill>
            </a:rPr>
            <a:t>) in western US</a:t>
          </a:r>
        </a:p>
      </dgm:t>
    </dgm:pt>
    <dgm:pt modelId="{86D97D34-AE96-457E-B9F5-F48714EB41CE}" type="parTrans" cxnId="{79F98846-2219-41A9-AB9D-0AE0173CD7C7}">
      <dgm:prSet/>
      <dgm:spPr/>
      <dgm:t>
        <a:bodyPr/>
        <a:lstStyle/>
        <a:p>
          <a:endParaRPr lang="en-US"/>
        </a:p>
      </dgm:t>
    </dgm:pt>
    <dgm:pt modelId="{00109264-B5C6-45FB-AE93-66D6BB6A50BC}" type="sibTrans" cxnId="{79F98846-2219-41A9-AB9D-0AE0173CD7C7}">
      <dgm:prSet/>
      <dgm:spPr/>
      <dgm:t>
        <a:bodyPr/>
        <a:lstStyle/>
        <a:p>
          <a:endParaRPr lang="en-US"/>
        </a:p>
      </dgm:t>
    </dgm:pt>
    <dgm:pt modelId="{DBC13FC8-4FBB-4914-8F3D-378EB9DC0CB0}">
      <dgm:prSet/>
      <dgm:spPr>
        <a:solidFill>
          <a:schemeClr val="accent2">
            <a:lumMod val="40000"/>
            <a:lumOff val="60000"/>
          </a:schemeClr>
        </a:solidFill>
      </dgm:spPr>
      <dgm:t>
        <a:bodyPr/>
        <a:lstStyle/>
        <a:p>
          <a:r>
            <a:rPr lang="en-US" dirty="0">
              <a:solidFill>
                <a:schemeClr val="tx1"/>
              </a:solidFill>
            </a:rPr>
            <a:t>Small NH</a:t>
          </a:r>
          <a:r>
            <a:rPr lang="en-US" baseline="-25000" dirty="0">
              <a:solidFill>
                <a:schemeClr val="tx1"/>
              </a:solidFill>
            </a:rPr>
            <a:t>4</a:t>
          </a:r>
          <a:r>
            <a:rPr lang="en-US" dirty="0">
              <a:solidFill>
                <a:schemeClr val="tx1"/>
              </a:solidFill>
            </a:rPr>
            <a:t> decreases in western US</a:t>
          </a:r>
        </a:p>
      </dgm:t>
    </dgm:pt>
    <dgm:pt modelId="{292362E4-2132-46E0-973F-2187302B091C}" type="parTrans" cxnId="{7DDDF7EF-0C20-48DE-9697-7E6225397D41}">
      <dgm:prSet/>
      <dgm:spPr/>
      <dgm:t>
        <a:bodyPr/>
        <a:lstStyle/>
        <a:p>
          <a:endParaRPr lang="en-US"/>
        </a:p>
      </dgm:t>
    </dgm:pt>
    <dgm:pt modelId="{2E66B31A-C2BE-4CB8-A9F4-1A8B8BCE9088}" type="sibTrans" cxnId="{7DDDF7EF-0C20-48DE-9697-7E6225397D41}">
      <dgm:prSet/>
      <dgm:spPr/>
      <dgm:t>
        <a:bodyPr/>
        <a:lstStyle/>
        <a:p>
          <a:endParaRPr lang="en-US"/>
        </a:p>
      </dgm:t>
    </dgm:pt>
    <dgm:pt modelId="{472CF1BE-AC46-4E23-987A-92594AFD97E6}" type="pres">
      <dgm:prSet presAssocID="{FEE6FE30-5A6E-4417-9A21-95BD4E846F22}" presName="Name0" presStyleCnt="0">
        <dgm:presLayoutVars>
          <dgm:dir/>
          <dgm:animLvl val="lvl"/>
          <dgm:resizeHandles val="exact"/>
        </dgm:presLayoutVars>
      </dgm:prSet>
      <dgm:spPr/>
    </dgm:pt>
    <dgm:pt modelId="{73C2A744-1E8F-4952-8636-79705339B8DE}" type="pres">
      <dgm:prSet presAssocID="{08539A97-6A93-421F-B50E-91143709F325}" presName="linNode" presStyleCnt="0"/>
      <dgm:spPr/>
    </dgm:pt>
    <dgm:pt modelId="{843AD281-6C8D-4502-998C-CC83A0AD7142}" type="pres">
      <dgm:prSet presAssocID="{08539A97-6A93-421F-B50E-91143709F325}" presName="parTx" presStyleLbl="revTx" presStyleIdx="0" presStyleCnt="2" custScaleY="57806">
        <dgm:presLayoutVars>
          <dgm:chMax val="1"/>
          <dgm:bulletEnabled val="1"/>
        </dgm:presLayoutVars>
      </dgm:prSet>
      <dgm:spPr/>
    </dgm:pt>
    <dgm:pt modelId="{29847989-4E45-4B5C-A132-3C37BDA0742A}" type="pres">
      <dgm:prSet presAssocID="{08539A97-6A93-421F-B50E-91143709F325}" presName="bracket" presStyleLbl="parChTrans1D1" presStyleIdx="0" presStyleCnt="2" custScaleY="65049"/>
      <dgm:spPr/>
    </dgm:pt>
    <dgm:pt modelId="{CC85C2AF-1AF6-4583-BD17-00148EBF13F1}" type="pres">
      <dgm:prSet presAssocID="{08539A97-6A93-421F-B50E-91143709F325}" presName="spH" presStyleCnt="0"/>
      <dgm:spPr/>
    </dgm:pt>
    <dgm:pt modelId="{27DEF6E5-4AD3-498A-806F-F1364DB723EE}" type="pres">
      <dgm:prSet presAssocID="{08539A97-6A93-421F-B50E-91143709F325}" presName="desTx" presStyleLbl="node1" presStyleIdx="0" presStyleCnt="2" custScaleY="62688">
        <dgm:presLayoutVars>
          <dgm:bulletEnabled val="1"/>
        </dgm:presLayoutVars>
      </dgm:prSet>
      <dgm:spPr/>
    </dgm:pt>
    <dgm:pt modelId="{F55ACA32-D609-435E-891F-82E9E231C569}" type="pres">
      <dgm:prSet presAssocID="{DAC48EB8-4CD9-47A7-B6D1-8DC3C704E498}" presName="spV" presStyleCnt="0"/>
      <dgm:spPr/>
    </dgm:pt>
    <dgm:pt modelId="{3D14599A-6F6C-4991-93D1-515979FFABE0}" type="pres">
      <dgm:prSet presAssocID="{1D0CE804-F2A3-41C3-B682-3948E5430072}" presName="linNode" presStyleCnt="0"/>
      <dgm:spPr/>
    </dgm:pt>
    <dgm:pt modelId="{16908925-2A45-4C23-8809-A59991FAE490}" type="pres">
      <dgm:prSet presAssocID="{1D0CE804-F2A3-41C3-B682-3948E5430072}" presName="parTx" presStyleLbl="revTx" presStyleIdx="1" presStyleCnt="2" custScaleX="98286" custScaleY="57514">
        <dgm:presLayoutVars>
          <dgm:chMax val="1"/>
          <dgm:bulletEnabled val="1"/>
        </dgm:presLayoutVars>
      </dgm:prSet>
      <dgm:spPr/>
    </dgm:pt>
    <dgm:pt modelId="{F574A8B3-10E5-4D38-BA76-6F51D39650DF}" type="pres">
      <dgm:prSet presAssocID="{1D0CE804-F2A3-41C3-B682-3948E5430072}" presName="bracket" presStyleLbl="parChTrans1D1" presStyleIdx="1" presStyleCnt="2" custScaleY="53906"/>
      <dgm:spPr/>
    </dgm:pt>
    <dgm:pt modelId="{C16722EF-8E66-49DB-B85E-C15E9A370077}" type="pres">
      <dgm:prSet presAssocID="{1D0CE804-F2A3-41C3-B682-3948E5430072}" presName="spH" presStyleCnt="0"/>
      <dgm:spPr/>
    </dgm:pt>
    <dgm:pt modelId="{A360C370-B954-4324-87E4-16A8E7399103}" type="pres">
      <dgm:prSet presAssocID="{1D0CE804-F2A3-41C3-B682-3948E5430072}" presName="desTx" presStyleLbl="node1" presStyleIdx="1" presStyleCnt="2" custScaleY="61889">
        <dgm:presLayoutVars>
          <dgm:bulletEnabled val="1"/>
        </dgm:presLayoutVars>
      </dgm:prSet>
      <dgm:spPr/>
    </dgm:pt>
  </dgm:ptLst>
  <dgm:cxnLst>
    <dgm:cxn modelId="{2B6B9E15-5AE1-4671-8C33-8E6FF0BDEC5D}" type="presOf" srcId="{7B124BC6-B81B-4C48-A20C-86A6F63FBDB8}" destId="{A360C370-B954-4324-87E4-16A8E7399103}" srcOrd="0" destOrd="2" presId="urn:diagrams.loki3.com/BracketList"/>
    <dgm:cxn modelId="{92740937-DC94-497F-A195-3674A09B65E7}" type="presOf" srcId="{480E57FA-1BB0-4FB1-9CA0-8EDDD958792C}" destId="{27DEF6E5-4AD3-498A-806F-F1364DB723EE}" srcOrd="0" destOrd="2" presId="urn:diagrams.loki3.com/BracketList"/>
    <dgm:cxn modelId="{19D8E762-1EA2-42E4-9982-3DAB6215EF44}" type="presOf" srcId="{FEE6FE30-5A6E-4417-9A21-95BD4E846F22}" destId="{472CF1BE-AC46-4E23-987A-92594AFD97E6}" srcOrd="0" destOrd="0" presId="urn:diagrams.loki3.com/BracketList"/>
    <dgm:cxn modelId="{9B853C65-08EA-4E6C-A1D8-FF3DF48AFC33}" type="presOf" srcId="{EFAF326E-2F2D-44C3-B135-F8989EC176BD}" destId="{27DEF6E5-4AD3-498A-806F-F1364DB723EE}" srcOrd="0" destOrd="0" presId="urn:diagrams.loki3.com/BracketList"/>
    <dgm:cxn modelId="{79F98846-2219-41A9-AB9D-0AE0173CD7C7}" srcId="{1D0CE804-F2A3-41C3-B682-3948E5430072}" destId="{7B124BC6-B81B-4C48-A20C-86A6F63FBDB8}" srcOrd="2" destOrd="0" parTransId="{86D97D34-AE96-457E-B9F5-F48714EB41CE}" sibTransId="{00109264-B5C6-45FB-AE93-66D6BB6A50BC}"/>
    <dgm:cxn modelId="{D2EB3269-DFCA-4145-B26B-AC45C5948D6E}" srcId="{08539A97-6A93-421F-B50E-91143709F325}" destId="{CCF82D3D-72C8-4E97-88D8-450811810A49}" srcOrd="1" destOrd="0" parTransId="{373399CD-D915-46A0-B45C-D6005A7037C6}" sibTransId="{A03A8C80-31FC-4A6B-B927-E24584475A82}"/>
    <dgm:cxn modelId="{62B2C36D-BEA3-444D-AA38-70C0F8C27584}" srcId="{08539A97-6A93-421F-B50E-91143709F325}" destId="{480E57FA-1BB0-4FB1-9CA0-8EDDD958792C}" srcOrd="2" destOrd="0" parTransId="{6E04420C-D09D-41BB-A801-34971AC7A88C}" sibTransId="{6F3F004E-804E-4F0F-AE53-0EE6154DF654}"/>
    <dgm:cxn modelId="{DDACFE83-A142-4A3D-BFCF-D1A20F271F18}" type="presOf" srcId="{08539A97-6A93-421F-B50E-91143709F325}" destId="{843AD281-6C8D-4502-998C-CC83A0AD7142}" srcOrd="0" destOrd="0" presId="urn:diagrams.loki3.com/BracketList"/>
    <dgm:cxn modelId="{4A33A789-FCD1-4947-9496-33BFFD21D1DF}" type="presOf" srcId="{209E3412-A99F-4FE9-8205-64C59349C761}" destId="{A360C370-B954-4324-87E4-16A8E7399103}" srcOrd="0" destOrd="0" presId="urn:diagrams.loki3.com/BracketList"/>
    <dgm:cxn modelId="{4089B894-EDD5-4FB8-BB7E-519ED5513486}" type="presOf" srcId="{1D0CE804-F2A3-41C3-B682-3948E5430072}" destId="{16908925-2A45-4C23-8809-A59991FAE490}" srcOrd="0" destOrd="0" presId="urn:diagrams.loki3.com/BracketList"/>
    <dgm:cxn modelId="{B823A2B3-58C2-4868-A3A3-D30905D7FA35}" srcId="{1D0CE804-F2A3-41C3-B682-3948E5430072}" destId="{D587F2EF-C42A-4C59-9768-57CB52F88F77}" srcOrd="1" destOrd="0" parTransId="{BC166FC0-3DD6-4490-BF12-26C3F0DD0D94}" sibTransId="{91B409FA-D48A-4945-9C3F-F7DACE8267EC}"/>
    <dgm:cxn modelId="{790B1CBE-BE3D-48E8-A7E3-726091485B5A}" srcId="{08539A97-6A93-421F-B50E-91143709F325}" destId="{EFAF326E-2F2D-44C3-B135-F8989EC176BD}" srcOrd="0" destOrd="0" parTransId="{47C5A4BA-4F97-4048-8AA2-73138FC79DCF}" sibTransId="{E4F26B2F-9C4D-4DAA-9008-39DF124D32C6}"/>
    <dgm:cxn modelId="{B0170FC2-7935-4757-93C7-317F6BB63D42}" srcId="{1D0CE804-F2A3-41C3-B682-3948E5430072}" destId="{209E3412-A99F-4FE9-8205-64C59349C761}" srcOrd="0" destOrd="0" parTransId="{9782E4F8-FA8E-4CC2-BE61-8B442E1478E1}" sibTransId="{2E11ABB8-5A5E-4CE1-AA28-BF5429BB7E31}"/>
    <dgm:cxn modelId="{426D32CE-A9AE-444B-AD25-8D78E14359C5}" srcId="{FEE6FE30-5A6E-4417-9A21-95BD4E846F22}" destId="{1D0CE804-F2A3-41C3-B682-3948E5430072}" srcOrd="1" destOrd="0" parTransId="{4514358F-A636-4904-83A8-AD04971D59A1}" sibTransId="{09F40A97-28D0-47CE-9AD5-C618B89EFB83}"/>
    <dgm:cxn modelId="{2A8BEAD4-C2AC-41F4-BC4F-1AD3AC3AE104}" type="presOf" srcId="{DBC13FC8-4FBB-4914-8F3D-378EB9DC0CB0}" destId="{A360C370-B954-4324-87E4-16A8E7399103}" srcOrd="0" destOrd="3" presId="urn:diagrams.loki3.com/BracketList"/>
    <dgm:cxn modelId="{D9C69CE0-8195-40DA-927D-33ED2F4950A5}" srcId="{FEE6FE30-5A6E-4417-9A21-95BD4E846F22}" destId="{08539A97-6A93-421F-B50E-91143709F325}" srcOrd="0" destOrd="0" parTransId="{043A14BA-A165-4CCB-BD53-D794A9A22737}" sibTransId="{DAC48EB8-4CD9-47A7-B6D1-8DC3C704E498}"/>
    <dgm:cxn modelId="{052F2FEF-8016-4589-B196-9915200C4D77}" type="presOf" srcId="{CCF82D3D-72C8-4E97-88D8-450811810A49}" destId="{27DEF6E5-4AD3-498A-806F-F1364DB723EE}" srcOrd="0" destOrd="1" presId="urn:diagrams.loki3.com/BracketList"/>
    <dgm:cxn modelId="{7DDDF7EF-0C20-48DE-9697-7E6225397D41}" srcId="{1D0CE804-F2A3-41C3-B682-3948E5430072}" destId="{DBC13FC8-4FBB-4914-8F3D-378EB9DC0CB0}" srcOrd="3" destOrd="0" parTransId="{292362E4-2132-46E0-973F-2187302B091C}" sibTransId="{2E66B31A-C2BE-4CB8-A9F4-1A8B8BCE9088}"/>
    <dgm:cxn modelId="{BCD566F0-8E73-4430-9D95-0D83E4E59141}" type="presOf" srcId="{D587F2EF-C42A-4C59-9768-57CB52F88F77}" destId="{A360C370-B954-4324-87E4-16A8E7399103}" srcOrd="0" destOrd="1" presId="urn:diagrams.loki3.com/BracketList"/>
    <dgm:cxn modelId="{CFFC2D1E-90FB-45E5-861D-32CDFD6A5F1E}" type="presParOf" srcId="{472CF1BE-AC46-4E23-987A-92594AFD97E6}" destId="{73C2A744-1E8F-4952-8636-79705339B8DE}" srcOrd="0" destOrd="0" presId="urn:diagrams.loki3.com/BracketList"/>
    <dgm:cxn modelId="{80EB4E31-5E34-4902-9D61-BC0B33FFB71F}" type="presParOf" srcId="{73C2A744-1E8F-4952-8636-79705339B8DE}" destId="{843AD281-6C8D-4502-998C-CC83A0AD7142}" srcOrd="0" destOrd="0" presId="urn:diagrams.loki3.com/BracketList"/>
    <dgm:cxn modelId="{47A92529-1327-4B09-910F-8A06924BD135}" type="presParOf" srcId="{73C2A744-1E8F-4952-8636-79705339B8DE}" destId="{29847989-4E45-4B5C-A132-3C37BDA0742A}" srcOrd="1" destOrd="0" presId="urn:diagrams.loki3.com/BracketList"/>
    <dgm:cxn modelId="{EE1EFBC9-F2D4-4ADB-9AAC-B15AD9247C77}" type="presParOf" srcId="{73C2A744-1E8F-4952-8636-79705339B8DE}" destId="{CC85C2AF-1AF6-4583-BD17-00148EBF13F1}" srcOrd="2" destOrd="0" presId="urn:diagrams.loki3.com/BracketList"/>
    <dgm:cxn modelId="{480E3BA5-81E4-4245-8BD1-351D203B7CBC}" type="presParOf" srcId="{73C2A744-1E8F-4952-8636-79705339B8DE}" destId="{27DEF6E5-4AD3-498A-806F-F1364DB723EE}" srcOrd="3" destOrd="0" presId="urn:diagrams.loki3.com/BracketList"/>
    <dgm:cxn modelId="{26B1E85F-09DE-4A7A-9645-C38CDE4D1852}" type="presParOf" srcId="{472CF1BE-AC46-4E23-987A-92594AFD97E6}" destId="{F55ACA32-D609-435E-891F-82E9E231C569}" srcOrd="1" destOrd="0" presId="urn:diagrams.loki3.com/BracketList"/>
    <dgm:cxn modelId="{ADB06089-5CE0-4AF5-9C7F-9C99A05E054C}" type="presParOf" srcId="{472CF1BE-AC46-4E23-987A-92594AFD97E6}" destId="{3D14599A-6F6C-4991-93D1-515979FFABE0}" srcOrd="2" destOrd="0" presId="urn:diagrams.loki3.com/BracketList"/>
    <dgm:cxn modelId="{3296F074-239F-438B-84A0-AA48AC41EE0D}" type="presParOf" srcId="{3D14599A-6F6C-4991-93D1-515979FFABE0}" destId="{16908925-2A45-4C23-8809-A59991FAE490}" srcOrd="0" destOrd="0" presId="urn:diagrams.loki3.com/BracketList"/>
    <dgm:cxn modelId="{ACF4245F-7755-425E-9EFC-97F248FCBBE9}" type="presParOf" srcId="{3D14599A-6F6C-4991-93D1-515979FFABE0}" destId="{F574A8B3-10E5-4D38-BA76-6F51D39650DF}" srcOrd="1" destOrd="0" presId="urn:diagrams.loki3.com/BracketList"/>
    <dgm:cxn modelId="{8C286DC9-8B80-4079-B2E2-CD22DFE3F77B}" type="presParOf" srcId="{3D14599A-6F6C-4991-93D1-515979FFABE0}" destId="{C16722EF-8E66-49DB-B85E-C15E9A370077}" srcOrd="2" destOrd="0" presId="urn:diagrams.loki3.com/BracketList"/>
    <dgm:cxn modelId="{2A40D62A-0002-4A91-812A-D13A3D79A3E5}" type="presParOf" srcId="{3D14599A-6F6C-4991-93D1-515979FFABE0}" destId="{A360C370-B954-4324-87E4-16A8E739910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FB741-E9F6-4EFC-AC61-CDDFE1AD8B54}">
      <dsp:nvSpPr>
        <dsp:cNvPr id="0" name=""/>
        <dsp:cNvSpPr/>
      </dsp:nvSpPr>
      <dsp:spPr>
        <a:xfrm>
          <a:off x="2450639" y="358387"/>
          <a:ext cx="4515423" cy="14413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3">
                  <a:lumMod val="75000"/>
                </a:schemeClr>
              </a:solidFill>
            </a:rPr>
            <a:t>WBDUST v1.0</a:t>
          </a:r>
        </a:p>
        <a:p>
          <a:pPr marL="0" lvl="0" indent="0" algn="ctr" defTabSz="800100">
            <a:lnSpc>
              <a:spcPct val="90000"/>
            </a:lnSpc>
            <a:spcBef>
              <a:spcPct val="0"/>
            </a:spcBef>
            <a:spcAft>
              <a:spcPct val="35000"/>
            </a:spcAft>
            <a:buNone/>
          </a:pPr>
          <a:r>
            <a:rPr lang="en-US" sz="1800" b="1" kern="1200" dirty="0">
              <a:solidFill>
                <a:schemeClr val="accent3">
                  <a:lumMod val="75000"/>
                </a:schemeClr>
              </a:solidFill>
            </a:rPr>
            <a:t>A12/K18 for global climate/chemistry modeling </a:t>
          </a:r>
        </a:p>
        <a:p>
          <a:pPr marL="0" lvl="0" indent="0" algn="ctr" defTabSz="800100">
            <a:lnSpc>
              <a:spcPct val="90000"/>
            </a:lnSpc>
            <a:spcBef>
              <a:spcPct val="0"/>
            </a:spcBef>
            <a:spcAft>
              <a:spcPct val="35000"/>
            </a:spcAft>
            <a:buNone/>
          </a:pPr>
          <a:r>
            <a:rPr lang="en-US" sz="1400" i="1" kern="1200" dirty="0">
              <a:solidFill>
                <a:schemeClr val="accent3">
                  <a:lumMod val="75000"/>
                </a:schemeClr>
              </a:solidFill>
            </a:rPr>
            <a:t>more detail needed for regional modeling</a:t>
          </a:r>
          <a:endParaRPr lang="en-US" sz="1400" kern="1200" dirty="0"/>
        </a:p>
      </dsp:txBody>
      <dsp:txXfrm>
        <a:off x="2450639" y="358387"/>
        <a:ext cx="4515423" cy="1441383"/>
      </dsp:txXfrm>
    </dsp:sp>
    <dsp:sp modelId="{06B8247A-C7DA-496F-AE9C-C79A42487B05}">
      <dsp:nvSpPr>
        <dsp:cNvPr id="0" name=""/>
        <dsp:cNvSpPr/>
      </dsp:nvSpPr>
      <dsp:spPr>
        <a:xfrm>
          <a:off x="332588" y="1929288"/>
          <a:ext cx="4298216" cy="16920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0000"/>
              </a:solidFill>
            </a:rPr>
            <a:t>WRF-Chem/AFWA: LeGrand et al. (2019) </a:t>
          </a:r>
        </a:p>
        <a:p>
          <a:pPr marL="0" lvl="0" indent="0" algn="ctr" defTabSz="755650">
            <a:lnSpc>
              <a:spcPct val="90000"/>
            </a:lnSpc>
            <a:spcBef>
              <a:spcPct val="0"/>
            </a:spcBef>
            <a:spcAft>
              <a:spcPct val="35000"/>
            </a:spcAft>
            <a:buNone/>
          </a:pPr>
          <a:r>
            <a:rPr lang="en-US" sz="1400" i="1" kern="1200" dirty="0">
              <a:solidFill>
                <a:srgbClr val="FF0000"/>
              </a:solidFill>
            </a:rPr>
            <a:t>Moderately more detailed, some simplifications</a:t>
          </a:r>
          <a:endParaRPr lang="en-US" sz="1400" kern="1200" dirty="0"/>
        </a:p>
      </dsp:txBody>
      <dsp:txXfrm>
        <a:off x="332588" y="1929288"/>
        <a:ext cx="4298216" cy="1692090"/>
      </dsp:txXfrm>
    </dsp:sp>
    <dsp:sp modelId="{DC90B63A-693E-4B0E-A957-5D277B14B0EE}">
      <dsp:nvSpPr>
        <dsp:cNvPr id="0" name=""/>
        <dsp:cNvSpPr/>
      </dsp:nvSpPr>
      <dsp:spPr>
        <a:xfrm>
          <a:off x="4714185" y="1928148"/>
          <a:ext cx="4339744" cy="16943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rPr>
            <a:t>WRF-Chem/</a:t>
          </a:r>
          <a:r>
            <a:rPr lang="en-US" sz="1800" b="1" kern="1200" dirty="0" err="1">
              <a:solidFill>
                <a:srgbClr val="FF0000"/>
              </a:solidFill>
            </a:rPr>
            <a:t>UoC</a:t>
          </a:r>
          <a:r>
            <a:rPr lang="en-US" sz="1800" b="1" kern="1200" dirty="0">
              <a:solidFill>
                <a:srgbClr val="FF0000"/>
              </a:solidFill>
            </a:rPr>
            <a:t>: LeGrand et al. (2019) </a:t>
          </a:r>
        </a:p>
        <a:p>
          <a:pPr marL="0" lvl="0" indent="0" algn="ctr" defTabSz="800100">
            <a:lnSpc>
              <a:spcPct val="90000"/>
            </a:lnSpc>
            <a:spcBef>
              <a:spcPct val="0"/>
            </a:spcBef>
            <a:spcAft>
              <a:spcPct val="35000"/>
            </a:spcAft>
            <a:buNone/>
          </a:pPr>
          <a:r>
            <a:rPr lang="en-US" sz="1400" i="1" kern="1200" dirty="0">
              <a:solidFill>
                <a:srgbClr val="FF0000"/>
              </a:solidFill>
            </a:rPr>
            <a:t>Substantially more detailed, lack of routine supporting datasets</a:t>
          </a:r>
          <a:endParaRPr lang="en-US" sz="1400" kern="1200" dirty="0"/>
        </a:p>
      </dsp:txBody>
      <dsp:txXfrm>
        <a:off x="4714185" y="1928148"/>
        <a:ext cx="4339744" cy="1694376"/>
      </dsp:txXfrm>
    </dsp:sp>
    <dsp:sp modelId="{7948A218-7445-47FE-B674-5730982AC29D}">
      <dsp:nvSpPr>
        <dsp:cNvPr id="0" name=""/>
        <dsp:cNvSpPr/>
      </dsp:nvSpPr>
      <dsp:spPr>
        <a:xfrm>
          <a:off x="2355445" y="3754612"/>
          <a:ext cx="4654951" cy="1560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7030A0"/>
              </a:solidFill>
            </a:rPr>
            <a:t>WBDUST v2.0</a:t>
          </a:r>
        </a:p>
        <a:p>
          <a:pPr marL="0" lvl="0" indent="0" algn="ctr" defTabSz="755650">
            <a:lnSpc>
              <a:spcPct val="90000"/>
            </a:lnSpc>
            <a:spcBef>
              <a:spcPct val="0"/>
            </a:spcBef>
            <a:spcAft>
              <a:spcPct val="35000"/>
            </a:spcAft>
            <a:buNone/>
          </a:pPr>
          <a:r>
            <a:rPr lang="en-US" sz="1700" b="1" kern="1200" dirty="0">
              <a:solidFill>
                <a:srgbClr val="7030A0"/>
              </a:solidFill>
            </a:rPr>
            <a:t>CMAQ: Foroutan et al. (2017; F17)</a:t>
          </a:r>
        </a:p>
        <a:p>
          <a:pPr marL="0" lvl="0" indent="0" algn="ctr" defTabSz="755650">
            <a:lnSpc>
              <a:spcPct val="90000"/>
            </a:lnSpc>
            <a:spcBef>
              <a:spcPct val="0"/>
            </a:spcBef>
            <a:spcAft>
              <a:spcPct val="35000"/>
            </a:spcAft>
            <a:buNone/>
          </a:pPr>
          <a:r>
            <a:rPr lang="en-US" sz="1400" i="1" kern="1200" dirty="0">
              <a:solidFill>
                <a:srgbClr val="7030A0"/>
              </a:solidFill>
            </a:rPr>
            <a:t>Moderately more detailed, practically designed for readily available supporting datasets</a:t>
          </a:r>
          <a:r>
            <a:rPr lang="en-US" sz="1400" kern="1200" dirty="0">
              <a:solidFill>
                <a:srgbClr val="7030A0"/>
              </a:solidFill>
            </a:rPr>
            <a:t> </a:t>
          </a:r>
          <a:endParaRPr lang="en-US" sz="1400" kern="1200" dirty="0"/>
        </a:p>
      </dsp:txBody>
      <dsp:txXfrm>
        <a:off x="2355445" y="3754612"/>
        <a:ext cx="4654951" cy="1560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6A646-2E91-4847-A34E-AB29E94A593A}">
      <dsp:nvSpPr>
        <dsp:cNvPr id="0" name=""/>
        <dsp:cNvSpPr/>
      </dsp:nvSpPr>
      <dsp:spPr>
        <a:xfrm>
          <a:off x="4163017" y="49922"/>
          <a:ext cx="6838784" cy="2889531"/>
        </a:xfrm>
        <a:prstGeom prst="downArrowCallou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Improve certain methods/assumptions</a:t>
          </a:r>
        </a:p>
        <a:p>
          <a:pPr marL="171450" lvl="1" indent="-171450" algn="l" defTabSz="800100">
            <a:lnSpc>
              <a:spcPct val="90000"/>
            </a:lnSpc>
            <a:spcBef>
              <a:spcPct val="0"/>
            </a:spcBef>
            <a:spcAft>
              <a:spcPct val="15000"/>
            </a:spcAft>
            <a:buFont typeface="Wingdings" panose="05000000000000000000" pitchFamily="2" charset="2"/>
            <a:buNone/>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Include important process details with no additional data burden</a:t>
          </a:r>
        </a:p>
        <a:p>
          <a:pPr marL="171450" lvl="1" indent="-171450" algn="l" defTabSz="800100">
            <a:lnSpc>
              <a:spcPct val="90000"/>
            </a:lnSpc>
            <a:spcBef>
              <a:spcPct val="0"/>
            </a:spcBef>
            <a:spcAft>
              <a:spcPct val="15000"/>
            </a:spcAft>
            <a:buFont typeface="Wingdings" panose="05000000000000000000" pitchFamily="2" charset="2"/>
            <a:buNone/>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Better characterize emissions spatially/temporally without ad hoc limits</a:t>
          </a:r>
        </a:p>
      </dsp:txBody>
      <dsp:txXfrm>
        <a:off x="4163017" y="49922"/>
        <a:ext cx="6838784" cy="1877531"/>
      </dsp:txXfrm>
    </dsp:sp>
    <dsp:sp modelId="{53CD4C9C-EED8-4493-9301-1CD545EB4796}">
      <dsp:nvSpPr>
        <dsp:cNvPr id="0" name=""/>
        <dsp:cNvSpPr/>
      </dsp:nvSpPr>
      <dsp:spPr>
        <a:xfrm>
          <a:off x="5658" y="824370"/>
          <a:ext cx="4151700" cy="6461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i="0" kern="1200" dirty="0">
              <a:solidFill>
                <a:schemeClr val="tx2"/>
              </a:solidFill>
            </a:rPr>
            <a:t>Select specific updates </a:t>
          </a:r>
        </a:p>
      </dsp:txBody>
      <dsp:txXfrm>
        <a:off x="37198" y="855910"/>
        <a:ext cx="4088620" cy="583022"/>
      </dsp:txXfrm>
    </dsp:sp>
    <dsp:sp modelId="{AA989D1E-37B7-46C5-8DDA-C72E2955A52A}">
      <dsp:nvSpPr>
        <dsp:cNvPr id="0" name=""/>
        <dsp:cNvSpPr/>
      </dsp:nvSpPr>
      <dsp:spPr>
        <a:xfrm>
          <a:off x="4401795" y="2955161"/>
          <a:ext cx="6594634" cy="1990428"/>
        </a:xfrm>
        <a:prstGeom prst="round2Diag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Balance technical rigor and detail supported by available data</a:t>
          </a:r>
        </a:p>
        <a:p>
          <a:pPr marL="171450" lvl="1" indent="-171450" algn="l" defTabSz="800100">
            <a:lnSpc>
              <a:spcPct val="90000"/>
            </a:lnSpc>
            <a:spcBef>
              <a:spcPct val="0"/>
            </a:spcBef>
            <a:spcAft>
              <a:spcPct val="15000"/>
            </a:spcAft>
            <a:buFont typeface="Wingdings" panose="05000000000000000000" pitchFamily="2" charset="2"/>
            <a:buNone/>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Continue to use CAMx-ready input files and global soil characterization</a:t>
          </a:r>
        </a:p>
        <a:p>
          <a:pPr marL="171450" lvl="1" indent="-171450" algn="l" defTabSz="800100">
            <a:lnSpc>
              <a:spcPct val="90000"/>
            </a:lnSpc>
            <a:spcBef>
              <a:spcPct val="0"/>
            </a:spcBef>
            <a:spcAft>
              <a:spcPct val="15000"/>
            </a:spcAft>
            <a:buFont typeface="Wingdings" panose="05000000000000000000" pitchFamily="2" charset="2"/>
            <a:buNone/>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Remove the K18 barren land mask</a:t>
          </a:r>
        </a:p>
      </dsp:txBody>
      <dsp:txXfrm>
        <a:off x="4498960" y="3052326"/>
        <a:ext cx="6400304" cy="1796098"/>
      </dsp:txXfrm>
    </dsp:sp>
    <dsp:sp modelId="{3662FD8C-E3A1-42B7-B4DE-24BEEC3BB989}">
      <dsp:nvSpPr>
        <dsp:cNvPr id="0" name=""/>
        <dsp:cNvSpPr/>
      </dsp:nvSpPr>
      <dsp:spPr>
        <a:xfrm>
          <a:off x="5371" y="3627324"/>
          <a:ext cx="4396423" cy="6461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Adopt several features of the F17 scheme</a:t>
          </a:r>
        </a:p>
      </dsp:txBody>
      <dsp:txXfrm>
        <a:off x="36911" y="3658864"/>
        <a:ext cx="4333343" cy="583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6988C-A0CE-4BFB-BA34-0254CA425985}">
      <dsp:nvSpPr>
        <dsp:cNvPr id="0" name=""/>
        <dsp:cNvSpPr/>
      </dsp:nvSpPr>
      <dsp:spPr>
        <a:xfrm>
          <a:off x="-407591" y="-21288"/>
          <a:ext cx="6181122" cy="1310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Year-specific US 30-m landcover &amp; crop data (NASS, 2021)</a:t>
          </a:r>
        </a:p>
      </dsp:txBody>
      <dsp:txXfrm>
        <a:off x="-369196" y="17107"/>
        <a:ext cx="4607950" cy="1234099"/>
      </dsp:txXfrm>
    </dsp:sp>
    <dsp:sp modelId="{2692EDC3-31F0-4E66-AA41-26CB1C8C213E}">
      <dsp:nvSpPr>
        <dsp:cNvPr id="0" name=""/>
        <dsp:cNvSpPr/>
      </dsp:nvSpPr>
      <dsp:spPr>
        <a:xfrm>
          <a:off x="-40503" y="1508082"/>
          <a:ext cx="6422107" cy="1310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rPr>
            <a:t>1997-2020 geo-referenced raster data</a:t>
          </a:r>
        </a:p>
        <a:p>
          <a:pPr marL="0" lvl="0" indent="0" algn="just" defTabSz="800100">
            <a:lnSpc>
              <a:spcPct val="90000"/>
            </a:lnSpc>
            <a:spcBef>
              <a:spcPct val="0"/>
            </a:spcBef>
            <a:spcAft>
              <a:spcPct val="35000"/>
            </a:spcAft>
            <a:buNone/>
          </a:pPr>
          <a:r>
            <a:rPr lang="en-US" sz="1800" kern="1200" dirty="0">
              <a:solidFill>
                <a:schemeClr val="tx1"/>
              </a:solidFill>
            </a:rPr>
            <a:t>256-pixel vegetation types</a:t>
          </a:r>
        </a:p>
        <a:p>
          <a:pPr marL="0" lvl="0" indent="0" algn="just" defTabSz="800100">
            <a:lnSpc>
              <a:spcPct val="90000"/>
            </a:lnSpc>
            <a:spcBef>
              <a:spcPct val="0"/>
            </a:spcBef>
            <a:spcAft>
              <a:spcPct val="35000"/>
            </a:spcAft>
            <a:buNone/>
          </a:pPr>
          <a:r>
            <a:rPr lang="en-US" sz="1800" kern="1200" dirty="0">
              <a:solidFill>
                <a:schemeClr val="tx1"/>
              </a:solidFill>
            </a:rPr>
            <a:t>Massive and burdensome to use </a:t>
          </a:r>
        </a:p>
      </dsp:txBody>
      <dsp:txXfrm>
        <a:off x="-2108" y="1546477"/>
        <a:ext cx="4788392" cy="1234099"/>
      </dsp:txXfrm>
    </dsp:sp>
    <dsp:sp modelId="{89CE961C-06C3-445D-857F-88869EB66587}">
      <dsp:nvSpPr>
        <dsp:cNvPr id="0" name=""/>
        <dsp:cNvSpPr/>
      </dsp:nvSpPr>
      <dsp:spPr>
        <a:xfrm>
          <a:off x="407594" y="2994875"/>
          <a:ext cx="6501072" cy="1396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algn="ctr" defTabSz="711200">
            <a:lnSpc>
              <a:spcPct val="90000"/>
            </a:lnSpc>
            <a:spcBef>
              <a:spcPct val="0"/>
            </a:spcBef>
            <a:spcAft>
              <a:spcPct val="35000"/>
            </a:spcAft>
            <a:buNone/>
          </a:pPr>
          <a:r>
            <a:rPr lang="en-US" sz="1600" b="1" kern="1200" dirty="0">
              <a:solidFill>
                <a:schemeClr val="tx1"/>
              </a:solidFill>
            </a:rPr>
            <a:t>Python tool</a:t>
          </a:r>
        </a:p>
        <a:p>
          <a:pPr marL="0" lvl="0" indent="0" algn="l" defTabSz="711200">
            <a:lnSpc>
              <a:spcPct val="90000"/>
            </a:lnSpc>
            <a:spcBef>
              <a:spcPct val="0"/>
            </a:spcBef>
            <a:spcAft>
              <a:spcPct val="35000"/>
            </a:spcAft>
            <a:buNone/>
          </a:pPr>
          <a:r>
            <a:rPr lang="en-US" sz="1800" kern="1200" dirty="0">
              <a:solidFill>
                <a:schemeClr val="tx1"/>
              </a:solidFill>
            </a:rPr>
            <a:t>Recast data: CAMx landcover + specific crop categories (42 total)</a:t>
          </a:r>
        </a:p>
        <a:p>
          <a:pPr marL="0" lvl="0" algn="l" defTabSz="711200">
            <a:lnSpc>
              <a:spcPct val="90000"/>
            </a:lnSpc>
            <a:spcBef>
              <a:spcPct val="0"/>
            </a:spcBef>
            <a:spcAft>
              <a:spcPct val="35000"/>
            </a:spcAft>
            <a:buNone/>
          </a:pPr>
          <a:r>
            <a:rPr lang="en-US" sz="1800" kern="1200" dirty="0">
              <a:solidFill>
                <a:schemeClr val="tx1"/>
              </a:solidFill>
            </a:rPr>
            <a:t>Reproject: 30-m data to </a:t>
          </a:r>
          <a:r>
            <a:rPr lang="en-US" sz="1800" kern="1200" dirty="0" err="1">
              <a:solidFill>
                <a:schemeClr val="tx1"/>
              </a:solidFill>
            </a:rPr>
            <a:t>CAMx</a:t>
          </a:r>
          <a:r>
            <a:rPr lang="en-US" sz="1800" kern="1200" dirty="0">
              <a:solidFill>
                <a:schemeClr val="tx1"/>
              </a:solidFill>
            </a:rPr>
            <a:t> grid fractions</a:t>
          </a:r>
        </a:p>
      </dsp:txBody>
      <dsp:txXfrm>
        <a:off x="448483" y="3035764"/>
        <a:ext cx="4843226" cy="1314266"/>
      </dsp:txXfrm>
    </dsp:sp>
    <dsp:sp modelId="{E625AB95-D184-4CAE-9DAC-CA4778BD1712}">
      <dsp:nvSpPr>
        <dsp:cNvPr id="0" name=""/>
        <dsp:cNvSpPr/>
      </dsp:nvSpPr>
      <dsp:spPr>
        <a:xfrm>
          <a:off x="4593848" y="972802"/>
          <a:ext cx="852078" cy="85207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5566" y="972802"/>
        <a:ext cx="468642" cy="641189"/>
      </dsp:txXfrm>
    </dsp:sp>
    <dsp:sp modelId="{85EFC8DB-5AD4-4736-92C3-43E4D43ECC9F}">
      <dsp:nvSpPr>
        <dsp:cNvPr id="0" name=""/>
        <dsp:cNvSpPr/>
      </dsp:nvSpPr>
      <dsp:spPr>
        <a:xfrm>
          <a:off x="5081429" y="2493434"/>
          <a:ext cx="852078" cy="85207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3147" y="2493434"/>
        <a:ext cx="468642" cy="641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AD281-6C8D-4502-998C-CC83A0AD7142}">
      <dsp:nvSpPr>
        <dsp:cNvPr id="0" name=""/>
        <dsp:cNvSpPr/>
      </dsp:nvSpPr>
      <dsp:spPr>
        <a:xfrm>
          <a:off x="5645" y="673754"/>
          <a:ext cx="2887557" cy="18026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2"/>
              </a:solidFill>
            </a:rPr>
            <a:t>Model-observation agreement for fine and coarse WBD improved substantially </a:t>
          </a:r>
        </a:p>
      </dsp:txBody>
      <dsp:txXfrm>
        <a:off x="5645" y="673754"/>
        <a:ext cx="2887557" cy="1802680"/>
      </dsp:txXfrm>
    </dsp:sp>
    <dsp:sp modelId="{29847989-4E45-4B5C-A132-3C37BDA0742A}">
      <dsp:nvSpPr>
        <dsp:cNvPr id="0" name=""/>
        <dsp:cNvSpPr/>
      </dsp:nvSpPr>
      <dsp:spPr>
        <a:xfrm>
          <a:off x="2893203" y="560818"/>
          <a:ext cx="577511" cy="202855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EF6E5-4AD3-498A-806F-F1364DB723EE}">
      <dsp:nvSpPr>
        <dsp:cNvPr id="0" name=""/>
        <dsp:cNvSpPr/>
      </dsp:nvSpPr>
      <dsp:spPr>
        <a:xfrm>
          <a:off x="3701719" y="597632"/>
          <a:ext cx="7854157" cy="1954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tx2"/>
              </a:solidFill>
            </a:rPr>
            <a:t>On par with observations in all seasons</a:t>
          </a:r>
        </a:p>
        <a:p>
          <a:pPr marL="228600" lvl="1" indent="-228600" algn="l" defTabSz="933450">
            <a:lnSpc>
              <a:spcPct val="90000"/>
            </a:lnSpc>
            <a:spcBef>
              <a:spcPct val="0"/>
            </a:spcBef>
            <a:spcAft>
              <a:spcPct val="15000"/>
            </a:spcAft>
            <a:buChar char="•"/>
          </a:pPr>
          <a:r>
            <a:rPr lang="en-US" sz="2100" kern="1200" dirty="0">
              <a:solidFill>
                <a:schemeClr val="tx2"/>
              </a:solidFill>
            </a:rPr>
            <a:t>Overpredictions in spring and autumn, underpredictions in summer </a:t>
          </a:r>
        </a:p>
        <a:p>
          <a:pPr marL="228600" lvl="1" indent="-228600" algn="l" defTabSz="933450">
            <a:lnSpc>
              <a:spcPct val="90000"/>
            </a:lnSpc>
            <a:spcBef>
              <a:spcPct val="0"/>
            </a:spcBef>
            <a:spcAft>
              <a:spcPct val="15000"/>
            </a:spcAft>
            <a:buChar char="•"/>
          </a:pPr>
          <a:r>
            <a:rPr lang="en-US" sz="2100" kern="1200" dirty="0">
              <a:solidFill>
                <a:schemeClr val="tx2"/>
              </a:solidFill>
            </a:rPr>
            <a:t>WBD minerals are adequately characterized </a:t>
          </a:r>
        </a:p>
      </dsp:txBody>
      <dsp:txXfrm>
        <a:off x="3701719" y="597632"/>
        <a:ext cx="7854157" cy="1954925"/>
      </dsp:txXfrm>
    </dsp:sp>
    <dsp:sp modelId="{16908925-2A45-4C23-8809-A59991FAE490}">
      <dsp:nvSpPr>
        <dsp:cNvPr id="0" name=""/>
        <dsp:cNvSpPr/>
      </dsp:nvSpPr>
      <dsp:spPr>
        <a:xfrm>
          <a:off x="5645" y="2773709"/>
          <a:ext cx="2838065" cy="2007094"/>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l" defTabSz="933450">
            <a:lnSpc>
              <a:spcPct val="90000"/>
            </a:lnSpc>
            <a:spcBef>
              <a:spcPct val="0"/>
            </a:spcBef>
            <a:spcAft>
              <a:spcPct val="35000"/>
            </a:spcAft>
            <a:buNone/>
          </a:pPr>
          <a:r>
            <a:rPr lang="en-US" sz="2100" kern="1200" dirty="0"/>
            <a:t>WBD cation impacts on secondary PM compounds (not presented here)</a:t>
          </a:r>
        </a:p>
      </dsp:txBody>
      <dsp:txXfrm>
        <a:off x="5645" y="2773709"/>
        <a:ext cx="2838065" cy="2007094"/>
      </dsp:txXfrm>
    </dsp:sp>
    <dsp:sp modelId="{F574A8B3-10E5-4D38-BA76-6F51D39650DF}">
      <dsp:nvSpPr>
        <dsp:cNvPr id="0" name=""/>
        <dsp:cNvSpPr/>
      </dsp:nvSpPr>
      <dsp:spPr>
        <a:xfrm>
          <a:off x="2843710" y="2836664"/>
          <a:ext cx="577511" cy="188118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0C370-B954-4324-87E4-16A8E7399103}">
      <dsp:nvSpPr>
        <dsp:cNvPr id="0" name=""/>
        <dsp:cNvSpPr/>
      </dsp:nvSpPr>
      <dsp:spPr>
        <a:xfrm>
          <a:off x="3652226" y="2697371"/>
          <a:ext cx="7854157" cy="2159771"/>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solidFill>
            </a:rPr>
            <a:t>Increases and decreases in SO</a:t>
          </a:r>
          <a:r>
            <a:rPr lang="en-US" sz="2100" kern="1200" baseline="-25000" dirty="0">
              <a:solidFill>
                <a:schemeClr val="tx1"/>
              </a:solidFill>
            </a:rPr>
            <a:t>4</a:t>
          </a:r>
          <a:r>
            <a:rPr lang="en-US" sz="2100" kern="1200" dirty="0">
              <a:solidFill>
                <a:schemeClr val="tx1"/>
              </a:solidFill>
            </a:rPr>
            <a:t>, NO</a:t>
          </a:r>
          <a:r>
            <a:rPr lang="en-US" sz="2100" kern="1200" baseline="-25000" dirty="0">
              <a:solidFill>
                <a:schemeClr val="tx1"/>
              </a:solidFill>
            </a:rPr>
            <a:t>3</a:t>
          </a:r>
          <a:r>
            <a:rPr lang="en-US" sz="2100" kern="1200" dirty="0">
              <a:solidFill>
                <a:schemeClr val="tx1"/>
              </a:solidFill>
            </a:rPr>
            <a:t>, NH</a:t>
          </a:r>
          <a:r>
            <a:rPr lang="en-US" sz="2100" kern="1200" baseline="-25000" dirty="0">
              <a:solidFill>
                <a:schemeClr val="tx1"/>
              </a:solidFill>
            </a:rPr>
            <a:t>4</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a:solidFill>
                <a:schemeClr val="tx1"/>
              </a:solidFill>
            </a:rPr>
            <a:t>SO</a:t>
          </a:r>
          <a:r>
            <a:rPr lang="en-US" sz="2100" kern="1200" baseline="-25000" dirty="0">
              <a:solidFill>
                <a:schemeClr val="tx1"/>
              </a:solidFill>
            </a:rPr>
            <a:t>4</a:t>
          </a:r>
          <a:r>
            <a:rPr lang="en-US" sz="2100" kern="1200" dirty="0">
              <a:solidFill>
                <a:schemeClr val="tx1"/>
              </a:solidFill>
            </a:rPr>
            <a:t> impacts (&lt;0.1 µg/m</a:t>
          </a:r>
          <a:r>
            <a:rPr lang="en-US" sz="2100" kern="1200" baseline="30000" dirty="0">
              <a:solidFill>
                <a:schemeClr val="tx1"/>
              </a:solidFill>
            </a:rPr>
            <a:t>3</a:t>
          </a:r>
          <a:r>
            <a:rPr lang="en-US" sz="2100" kern="1200" dirty="0">
              <a:solidFill>
                <a:schemeClr val="tx1"/>
              </a:solidFill>
            </a:rPr>
            <a:t>) mostly in eastern US </a:t>
          </a:r>
        </a:p>
        <a:p>
          <a:pPr marL="228600" lvl="1" indent="-228600" algn="l" defTabSz="933450">
            <a:lnSpc>
              <a:spcPct val="90000"/>
            </a:lnSpc>
            <a:spcBef>
              <a:spcPct val="0"/>
            </a:spcBef>
            <a:spcAft>
              <a:spcPct val="15000"/>
            </a:spcAft>
            <a:buChar char="•"/>
          </a:pPr>
          <a:r>
            <a:rPr lang="en-US" sz="2100" kern="1200" dirty="0">
              <a:solidFill>
                <a:schemeClr val="tx1"/>
              </a:solidFill>
            </a:rPr>
            <a:t>NO</a:t>
          </a:r>
          <a:r>
            <a:rPr lang="en-US" sz="2100" kern="1200" baseline="-25000" dirty="0">
              <a:solidFill>
                <a:schemeClr val="tx1"/>
              </a:solidFill>
            </a:rPr>
            <a:t>3</a:t>
          </a:r>
          <a:r>
            <a:rPr lang="en-US" sz="2100" kern="1200" dirty="0">
              <a:solidFill>
                <a:schemeClr val="tx1"/>
              </a:solidFill>
            </a:rPr>
            <a:t> increases (&gt;0.1 µg/m</a:t>
          </a:r>
          <a:r>
            <a:rPr lang="en-US" sz="2100" kern="1200" baseline="30000" dirty="0">
              <a:solidFill>
                <a:schemeClr val="tx1"/>
              </a:solidFill>
            </a:rPr>
            <a:t>3</a:t>
          </a:r>
          <a:r>
            <a:rPr lang="en-US" sz="2100" kern="1200" dirty="0">
              <a:solidFill>
                <a:schemeClr val="tx1"/>
              </a:solidFill>
            </a:rPr>
            <a:t>) in western US</a:t>
          </a:r>
        </a:p>
        <a:p>
          <a:pPr marL="228600" lvl="1" indent="-228600" algn="l" defTabSz="933450">
            <a:lnSpc>
              <a:spcPct val="90000"/>
            </a:lnSpc>
            <a:spcBef>
              <a:spcPct val="0"/>
            </a:spcBef>
            <a:spcAft>
              <a:spcPct val="15000"/>
            </a:spcAft>
            <a:buChar char="•"/>
          </a:pPr>
          <a:r>
            <a:rPr lang="en-US" sz="2100" kern="1200" dirty="0">
              <a:solidFill>
                <a:schemeClr val="tx1"/>
              </a:solidFill>
            </a:rPr>
            <a:t>Small NH</a:t>
          </a:r>
          <a:r>
            <a:rPr lang="en-US" sz="2100" kern="1200" baseline="-25000" dirty="0">
              <a:solidFill>
                <a:schemeClr val="tx1"/>
              </a:solidFill>
            </a:rPr>
            <a:t>4</a:t>
          </a:r>
          <a:r>
            <a:rPr lang="en-US" sz="2100" kern="1200" dirty="0">
              <a:solidFill>
                <a:schemeClr val="tx1"/>
              </a:solidFill>
            </a:rPr>
            <a:t> decreases in western US</a:t>
          </a:r>
        </a:p>
      </dsp:txBody>
      <dsp:txXfrm>
        <a:off x="3652226" y="2697371"/>
        <a:ext cx="7854157" cy="21597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13-10-2022</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13/10/2022</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246644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marR="0" lvl="1" indent="0" algn="l" defTabSz="457189" rtl="0" eaLnBrk="0" fontAlgn="base" latinLnBrk="0" hangingPunct="0">
              <a:lnSpc>
                <a:spcPct val="100000"/>
              </a:lnSpc>
              <a:spcBef>
                <a:spcPct val="30000"/>
              </a:spcBef>
              <a:spcAft>
                <a:spcPct val="0"/>
              </a:spcAft>
              <a:buClrTx/>
              <a:buSzTx/>
              <a:buFontTx/>
              <a:buNone/>
              <a:tabLst/>
              <a:defRPr/>
            </a:pPr>
            <a:r>
              <a:rPr lang="en-US" dirty="0"/>
              <a:t>Land use: We encourage the use of the most detailed land type coverages available</a:t>
            </a:r>
          </a:p>
          <a:p>
            <a:pPr lvl="1"/>
            <a:endParaRPr lang="en-US" dirty="0"/>
          </a:p>
          <a:p>
            <a:pPr lvl="1"/>
            <a:r>
              <a:rPr lang="en-US" dirty="0"/>
              <a:t>Spring time: Fraction of cultivated/emissive areas at any given time during the planting seasons, Fraction of irrigated lands (no irrigation is implicitly assumed)</a:t>
            </a:r>
          </a:p>
          <a:p>
            <a:pPr lvl="1"/>
            <a:endParaRPr lang="en-US" dirty="0"/>
          </a:p>
          <a:p>
            <a:pPr marL="457189" marR="0" lvl="1" indent="0" algn="l" defTabSz="457189" rtl="0" eaLnBrk="0" fontAlgn="base" latinLnBrk="0" hangingPunct="0">
              <a:lnSpc>
                <a:spcPct val="100000"/>
              </a:lnSpc>
              <a:spcBef>
                <a:spcPct val="30000"/>
              </a:spcBef>
              <a:spcAft>
                <a:spcPct val="0"/>
              </a:spcAft>
              <a:buClrTx/>
              <a:buSzTx/>
              <a:buFontTx/>
              <a:buNone/>
              <a:tabLst/>
              <a:defRPr/>
            </a:pPr>
            <a:r>
              <a:rPr lang="en-US" dirty="0"/>
              <a:t>Elemental speciation: Iron is an important catalyst for aqueous sulfate production</a:t>
            </a:r>
          </a:p>
          <a:p>
            <a:pPr lvl="1"/>
            <a:endParaRPr lang="en-US" dirty="0"/>
          </a:p>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12</a:t>
            </a:fld>
            <a:endParaRPr lang="en-GB" noProof="0" dirty="0"/>
          </a:p>
        </p:txBody>
      </p:sp>
    </p:spTree>
    <p:extLst>
      <p:ext uri="{BB962C8B-B14F-4D97-AF65-F5344CB8AC3E}">
        <p14:creationId xmlns:p14="http://schemas.microsoft.com/office/powerpoint/2010/main" val="303081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223140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predictions not just in magnitude but little to zero emissions spatially and temporally.  </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128622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global LAI is not provided, LAI taken from </a:t>
            </a:r>
            <a:r>
              <a:rPr lang="en-US" dirty="0" err="1"/>
              <a:t>CAMx</a:t>
            </a:r>
            <a:r>
              <a:rPr lang="en-US" dirty="0"/>
              <a:t> landcover defaults.</a:t>
            </a:r>
          </a:p>
          <a:p>
            <a:r>
              <a:rPr lang="en-US" dirty="0"/>
              <a:t>Dirt particles range 10-1000 um.</a:t>
            </a:r>
          </a:p>
          <a:p>
            <a:r>
              <a:rPr lang="en-US" dirty="0"/>
              <a:t>Dust in this context is PM10.</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137732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4</a:t>
            </a:fld>
            <a:endParaRPr lang="en-GB" noProof="0" dirty="0"/>
          </a:p>
        </p:txBody>
      </p:sp>
    </p:spTree>
    <p:extLst>
      <p:ext uri="{BB962C8B-B14F-4D97-AF65-F5344CB8AC3E}">
        <p14:creationId xmlns:p14="http://schemas.microsoft.com/office/powerpoint/2010/main" val="121955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0" fontAlgn="base" latinLnBrk="0" hangingPunct="0">
              <a:lnSpc>
                <a:spcPct val="100000"/>
              </a:lnSpc>
              <a:spcBef>
                <a:spcPct val="30000"/>
              </a:spcBef>
              <a:spcAft>
                <a:spcPct val="0"/>
              </a:spcAft>
              <a:buClrTx/>
              <a:buSzTx/>
              <a:buFontTx/>
              <a:buNone/>
              <a:tabLst/>
              <a:defRPr/>
            </a:pPr>
            <a:r>
              <a:rPr lang="en-US" sz="1200" dirty="0"/>
              <a:t>Add detail for important processes with no additional data burden</a:t>
            </a:r>
          </a:p>
          <a:p>
            <a:pPr marL="0" marR="0" lvl="0" indent="0" algn="l" defTabSz="457189" rtl="0" eaLnBrk="0" fontAlgn="base" latinLnBrk="0" hangingPunct="0">
              <a:lnSpc>
                <a:spcPct val="100000"/>
              </a:lnSpc>
              <a:spcBef>
                <a:spcPct val="30000"/>
              </a:spcBef>
              <a:spcAft>
                <a:spcPct val="0"/>
              </a:spcAft>
              <a:buClrTx/>
              <a:buSzTx/>
              <a:buFontTx/>
              <a:buNone/>
              <a:tabLst/>
              <a:defRPr/>
            </a:pPr>
            <a:r>
              <a:rPr lang="en-US" sz="1200" dirty="0"/>
              <a:t>Generate accurate emissions spatially and temporally without ad limits</a:t>
            </a:r>
          </a:p>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106387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2168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represents the type of schedule in the CMAQ crop calendar, but the latter is state-specific and has a few more crop types.</a:t>
            </a:r>
          </a:p>
          <a:p>
            <a:r>
              <a:rPr lang="en-US" dirty="0"/>
              <a:t>A fraction (25%) of crops are assumed to be tilled and emissive on any given date during their respective planting seasons.</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7</a:t>
            </a:fld>
            <a:endParaRPr lang="en-GB" noProof="0" dirty="0"/>
          </a:p>
        </p:txBody>
      </p:sp>
    </p:spTree>
    <p:extLst>
      <p:ext uri="{BB962C8B-B14F-4D97-AF65-F5344CB8AC3E}">
        <p14:creationId xmlns:p14="http://schemas.microsoft.com/office/powerpoint/2010/main" val="110263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time series are </a:t>
            </a:r>
            <a:r>
              <a:rPr lang="en-US" dirty="0" err="1"/>
              <a:t>obs</a:t>
            </a:r>
            <a:r>
              <a:rPr lang="en-US" dirty="0"/>
              <a:t> vs. Runs 0-4, bottom time series are </a:t>
            </a:r>
            <a:r>
              <a:rPr lang="en-US" dirty="0" err="1"/>
              <a:t>obs</a:t>
            </a:r>
            <a:r>
              <a:rPr lang="en-US" dirty="0"/>
              <a:t> vs. Runs 8-9.</a:t>
            </a:r>
          </a:p>
          <a:p>
            <a:r>
              <a:rPr lang="en-US" dirty="0"/>
              <a:t>Time series are CM, isopleth plots are fine dust.</a:t>
            </a:r>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8</a:t>
            </a:fld>
            <a:endParaRPr lang="en-GB" noProof="0" dirty="0"/>
          </a:p>
        </p:txBody>
      </p:sp>
    </p:spTree>
    <p:extLst>
      <p:ext uri="{BB962C8B-B14F-4D97-AF65-F5344CB8AC3E}">
        <p14:creationId xmlns:p14="http://schemas.microsoft.com/office/powerpoint/2010/main" val="136129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0" fontAlgn="base" latinLnBrk="0" hangingPunct="0">
              <a:lnSpc>
                <a:spcPct val="100000"/>
              </a:lnSpc>
              <a:spcBef>
                <a:spcPct val="30000"/>
              </a:spcBef>
              <a:spcAft>
                <a:spcPct val="0"/>
              </a:spcAft>
              <a:buClrTx/>
              <a:buSzTx/>
              <a:buFontTx/>
              <a:buNone/>
              <a:tabLst/>
              <a:defRPr/>
            </a:pPr>
            <a:r>
              <a:rPr lang="en-US" dirty="0">
                <a:solidFill>
                  <a:schemeClr val="tx2"/>
                </a:solidFill>
              </a:rPr>
              <a:t>WBD elemental compositions are adequately characterized (Fe has notable high bias)</a:t>
            </a:r>
          </a:p>
          <a:p>
            <a:pPr lvl="0"/>
            <a:r>
              <a:rPr lang="en-US" dirty="0">
                <a:solidFill>
                  <a:schemeClr val="tx1"/>
                </a:solidFill>
              </a:rPr>
              <a:t>Small SO</a:t>
            </a:r>
            <a:r>
              <a:rPr lang="en-US" baseline="-25000" dirty="0">
                <a:solidFill>
                  <a:schemeClr val="tx1"/>
                </a:solidFill>
              </a:rPr>
              <a:t>4</a:t>
            </a:r>
            <a:r>
              <a:rPr lang="en-US" dirty="0">
                <a:solidFill>
                  <a:schemeClr val="tx1"/>
                </a:solidFill>
              </a:rPr>
              <a:t> impacts (&lt;0.1 µg/m</a:t>
            </a:r>
            <a:r>
              <a:rPr lang="en-US" baseline="30000" dirty="0">
                <a:solidFill>
                  <a:schemeClr val="tx1"/>
                </a:solidFill>
              </a:rPr>
              <a:t>3</a:t>
            </a:r>
            <a:r>
              <a:rPr lang="en-US" dirty="0">
                <a:solidFill>
                  <a:schemeClr val="tx1"/>
                </a:solidFill>
              </a:rPr>
              <a:t>) mostly in eastern US </a:t>
            </a:r>
          </a:p>
          <a:p>
            <a:pPr lvl="0"/>
            <a:r>
              <a:rPr lang="en-US" dirty="0">
                <a:solidFill>
                  <a:schemeClr val="tx1"/>
                </a:solidFill>
              </a:rPr>
              <a:t>Modest NO</a:t>
            </a:r>
            <a:r>
              <a:rPr lang="en-US" baseline="-25000" dirty="0">
                <a:solidFill>
                  <a:schemeClr val="tx1"/>
                </a:solidFill>
              </a:rPr>
              <a:t>3</a:t>
            </a:r>
            <a:r>
              <a:rPr lang="en-US" dirty="0">
                <a:solidFill>
                  <a:schemeClr val="tx1"/>
                </a:solidFill>
              </a:rPr>
              <a:t> increases (&gt;0.1 µg/m</a:t>
            </a:r>
            <a:r>
              <a:rPr lang="en-US" baseline="30000" dirty="0">
                <a:solidFill>
                  <a:schemeClr val="tx1"/>
                </a:solidFill>
              </a:rPr>
              <a:t>3</a:t>
            </a:r>
            <a:r>
              <a:rPr lang="en-US" dirty="0">
                <a:solidFill>
                  <a:schemeClr val="tx1"/>
                </a:solidFill>
              </a:rPr>
              <a:t>) in western US from more neutralizing cations in WBD</a:t>
            </a:r>
          </a:p>
          <a:p>
            <a:pPr marL="0" marR="0" lvl="0" indent="0" algn="l" defTabSz="457189" rtl="0" eaLnBrk="0" fontAlgn="base" latinLnBrk="0" hangingPunct="0">
              <a:lnSpc>
                <a:spcPct val="100000"/>
              </a:lnSpc>
              <a:spcBef>
                <a:spcPct val="30000"/>
              </a:spcBef>
              <a:spcAft>
                <a:spcPct val="0"/>
              </a:spcAft>
              <a:buClrTx/>
              <a:buSzTx/>
              <a:buFontTx/>
              <a:buNone/>
              <a:tabLst/>
              <a:defRPr/>
            </a:pPr>
            <a:r>
              <a:rPr lang="en-US" dirty="0">
                <a:solidFill>
                  <a:schemeClr val="tx1"/>
                </a:solidFill>
              </a:rPr>
              <a:t>Small NH</a:t>
            </a:r>
            <a:r>
              <a:rPr lang="en-US" baseline="-25000" dirty="0">
                <a:solidFill>
                  <a:schemeClr val="tx1"/>
                </a:solidFill>
              </a:rPr>
              <a:t>4</a:t>
            </a:r>
            <a:r>
              <a:rPr lang="en-US" dirty="0">
                <a:solidFill>
                  <a:schemeClr val="tx1"/>
                </a:solidFill>
              </a:rPr>
              <a:t> decreases in western US as NH</a:t>
            </a:r>
            <a:r>
              <a:rPr lang="en-US" baseline="-25000" dirty="0">
                <a:solidFill>
                  <a:schemeClr val="tx1"/>
                </a:solidFill>
              </a:rPr>
              <a:t>3</a:t>
            </a:r>
            <a:r>
              <a:rPr lang="en-US" dirty="0">
                <a:solidFill>
                  <a:schemeClr val="tx1"/>
                </a:solidFill>
              </a:rPr>
              <a:t> is displaced by WBD cations</a:t>
            </a:r>
          </a:p>
          <a:p>
            <a:pPr lvl="0"/>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11</a:t>
            </a:fld>
            <a:endParaRPr lang="en-GB" noProof="0" dirty="0"/>
          </a:p>
        </p:txBody>
      </p:sp>
    </p:spTree>
    <p:extLst>
      <p:ext uri="{BB962C8B-B14F-4D97-AF65-F5344CB8AC3E}">
        <p14:creationId xmlns:p14="http://schemas.microsoft.com/office/powerpoint/2010/main" val="143792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Logo_fonden"/>
          <p:cNvSpPr>
            <a:spLocks noChangeAspect="1"/>
          </p:cNvSpPr>
          <p:nvPr userDrawn="1"/>
        </p:nvSpPr>
        <p:spPr>
          <a:xfrm>
            <a:off x="817200" y="6159600"/>
            <a:ext cx="1319093" cy="2988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none"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none"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baseline="0"/>
            </a:lvl1pPr>
          </a:lstStyle>
          <a:p>
            <a:pPr lvl="0"/>
            <a:r>
              <a:rPr lang="en-GB" dirty="0"/>
              <a:t>Subtitle</a:t>
            </a:r>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8BF52AF-94A0-46C3-BE22-A3DF1D48349E}" type="datetime1">
              <a:rPr lang="en-GB" smtClean="0"/>
              <a:t>13/10/2022</a:t>
            </a:fld>
            <a:endParaRPr lang="en-GB" dirty="0"/>
          </a:p>
        </p:txBody>
      </p:sp>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hasCustomPrompt="1"/>
          </p:nvPr>
        </p:nvSpPr>
        <p:spPr>
          <a:xfrm>
            <a:off x="7313612" y="1645032"/>
            <a:ext cx="4073525" cy="4063354"/>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1C9ECFD-14CF-40F9-947C-95DB7B8F41BE}" type="datetime1">
              <a:rPr lang="en-GB" smtClean="0"/>
              <a:t>13/10/2022</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3" y="452543"/>
            <a:ext cx="8958262" cy="748800"/>
          </a:xfrm>
        </p:spPr>
        <p:txBody>
          <a:bodyPr/>
          <a:lstStyle>
            <a:lvl1pPr>
              <a:defRPr cap="none" baseline="0"/>
            </a:lvl1pPr>
          </a:lstStyle>
          <a:p>
            <a:r>
              <a:rPr lang="en-US" dirty="0"/>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F6955BA-A175-47D9-93E1-1B88EEA90978}" type="datetime1">
              <a:rPr lang="en-GB" smtClean="0"/>
              <a:t>13/10/2022</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E9818A8-9EC9-4934-9315-ACBA6E4345BB}" type="datetime1">
              <a:rPr lang="en-GB" smtClean="0"/>
              <a:t>13/10/2022</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4240659-AE54-46BE-8476-62E79C0934E6}" type="datetime1">
              <a:rPr lang="en-GB" smtClean="0"/>
              <a:t>13/10/2022</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AB18AA0-01DD-4C07-BA17-6E94276A16B5}" type="datetime1">
              <a:rPr lang="en-GB" smtClean="0"/>
              <a:t>13/10/2022</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a:lvl1pPr>
          </a:lstStyle>
          <a:p>
            <a:r>
              <a:rPr lang="en-US" dirty="0"/>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1pPr>
              <a:defRPr cap="none"/>
            </a:lvl1pPr>
            <a:lvl2pPr>
              <a:defRPr cap="none"/>
            </a:lvl2pPr>
            <a:lvl3pPr>
              <a:defRPr cap="none"/>
            </a:lvl3pPr>
            <a:lvl4pPr>
              <a:defRPr cap="none"/>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none" spc="-150" baseline="0">
                <a:solidFill>
                  <a:schemeClr val="tx2"/>
                </a:solidFill>
              </a:defRPr>
            </a:lvl1pPr>
            <a:lvl2pPr marL="0" indent="0">
              <a:lnSpc>
                <a:spcPct val="100000"/>
              </a:lnSpc>
              <a:buFont typeface="Arial" panose="020B0604020202020204" pitchFamily="34" charset="0"/>
              <a:buChar char="​"/>
              <a:defRPr sz="1600" cap="none" baseline="0">
                <a:solidFill>
                  <a:schemeClr val="tx2"/>
                </a:solidFill>
              </a:defRPr>
            </a:lvl2pPr>
            <a:lvl3pPr marL="252000" indent="-252000">
              <a:lnSpc>
                <a:spcPct val="100000"/>
              </a:lnSpc>
              <a:buFont typeface="Verdana" panose="020B0604030504040204" pitchFamily="34" charset="0"/>
              <a:buChar char="•"/>
              <a:defRPr sz="1600" i="0" cap="none" baseline="0">
                <a:solidFill>
                  <a:schemeClr val="tx2"/>
                </a:solidFill>
              </a:defRPr>
            </a:lvl3pPr>
            <a:lvl4pPr marL="271463" indent="-271463">
              <a:lnSpc>
                <a:spcPct val="100000"/>
              </a:lnSpc>
              <a:buFont typeface="+mj-lt"/>
              <a:buAutoNum type="arabicPeriod"/>
              <a:defRPr sz="1600" cap="none">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cap="none"/>
            </a:lvl6pPr>
            <a:lvl7pPr>
              <a:defRPr sz="1600" cap="none">
                <a:solidFill>
                  <a:schemeClr val="tx2"/>
                </a:solidFill>
              </a:defRPr>
            </a:lvl7pPr>
            <a:lvl8pPr marL="271463" indent="-271463">
              <a:buClr>
                <a:schemeClr val="tx2"/>
              </a:buClr>
              <a:buFont typeface="+mj-lt"/>
              <a:buAutoNum type="arabicParenR"/>
              <a:defRPr sz="1000" cap="none">
                <a:solidFill>
                  <a:schemeClr val="tx2"/>
                </a:solidFill>
              </a:defRPr>
            </a:lvl8pPr>
            <a:lvl9pPr marL="271463" indent="-271463">
              <a:buClr>
                <a:schemeClr val="tx2"/>
              </a:buClr>
              <a:buFont typeface="+mj-lt"/>
              <a:buAutoNum type="alphaLcParenR"/>
              <a:defRPr sz="1000" cap="none">
                <a:solidFill>
                  <a:schemeClr val="tx2"/>
                </a:solidFill>
              </a:defRPr>
            </a:lvl9pPr>
          </a:lstStyle>
          <a:p>
            <a:pPr lvl="0"/>
            <a:r>
              <a:rPr lang="en-GB" dirty="0"/>
              <a:t>12,3</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39858" y="1634370"/>
            <a:ext cx="1796791" cy="2907588"/>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0C2C21B-A8F0-411C-9041-E181314D2C7A}" type="datetime1">
              <a:rPr lang="en-GB" smtClean="0"/>
              <a:t>13/10/2022</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a:lvl1pPr>
          </a:lstStyle>
          <a:p>
            <a:r>
              <a:rPr lang="en-US" dirty="0"/>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1pPr>
              <a:defRPr cap="none"/>
            </a:lvl1pPr>
            <a:lvl2pPr>
              <a:defRPr cap="none"/>
            </a:lvl2pPr>
            <a:lvl3pPr>
              <a:defRPr cap="none"/>
            </a:lvl3pPr>
            <a:lvl4pPr>
              <a:defRPr cap="none"/>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none" spc="-150" baseline="0">
                <a:solidFill>
                  <a:schemeClr val="tx2"/>
                </a:solidFill>
              </a:defRPr>
            </a:lvl1pPr>
            <a:lvl2pPr marL="0" indent="0">
              <a:lnSpc>
                <a:spcPct val="100000"/>
              </a:lnSpc>
              <a:buFont typeface="Arial" panose="020B0604020202020204" pitchFamily="34" charset="0"/>
              <a:buChar char="​"/>
              <a:defRPr sz="1600" cap="none" baseline="0">
                <a:solidFill>
                  <a:schemeClr val="tx2"/>
                </a:solidFill>
              </a:defRPr>
            </a:lvl2pPr>
            <a:lvl3pPr marL="252000" indent="-252000">
              <a:lnSpc>
                <a:spcPct val="100000"/>
              </a:lnSpc>
              <a:buFont typeface="Verdana" panose="020B0604030504040204" pitchFamily="34" charset="0"/>
              <a:buChar char="•"/>
              <a:defRPr sz="1600" i="0" cap="none" baseline="0">
                <a:solidFill>
                  <a:schemeClr val="tx2"/>
                </a:solidFill>
              </a:defRPr>
            </a:lvl3pPr>
            <a:lvl4pPr marL="271463" indent="-271463">
              <a:lnSpc>
                <a:spcPct val="100000"/>
              </a:lnSpc>
              <a:buFont typeface="+mj-lt"/>
              <a:buAutoNum type="arabicPeriod"/>
              <a:defRPr sz="1600" cap="none">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cap="none"/>
            </a:lvl6pPr>
            <a:lvl7pPr>
              <a:defRPr sz="1600" cap="none">
                <a:solidFill>
                  <a:schemeClr val="tx2"/>
                </a:solidFill>
              </a:defRPr>
            </a:lvl7pPr>
            <a:lvl8pPr marL="271463" indent="-271463">
              <a:buClr>
                <a:schemeClr val="tx2"/>
              </a:buClr>
              <a:buFont typeface="+mj-lt"/>
              <a:buAutoNum type="arabicParenR"/>
              <a:defRPr sz="1000" cap="none">
                <a:solidFill>
                  <a:schemeClr val="tx2"/>
                </a:solidFill>
              </a:defRPr>
            </a:lvl8pPr>
            <a:lvl9pPr marL="271463" indent="-271463">
              <a:buClr>
                <a:schemeClr val="tx2"/>
              </a:buClr>
              <a:buFont typeface="+mj-lt"/>
              <a:buAutoNum type="alphaLcParenR"/>
              <a:defRPr sz="1000" cap="none">
                <a:solidFill>
                  <a:schemeClr val="tx2"/>
                </a:solidFill>
              </a:defRPr>
            </a:lvl9pPr>
          </a:lstStyle>
          <a:p>
            <a:pPr lvl="0"/>
            <a:r>
              <a:rPr lang="en-GB" dirty="0"/>
              <a:t>12,9%</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none" spc="-150" baseline="0">
                <a:solidFill>
                  <a:schemeClr val="tx2"/>
                </a:solidFill>
              </a:defRPr>
            </a:lvl1pPr>
            <a:lvl2pPr marL="0" indent="0">
              <a:lnSpc>
                <a:spcPct val="100000"/>
              </a:lnSpc>
              <a:buFont typeface="Arial" panose="020B0604020202020204" pitchFamily="34" charset="0"/>
              <a:buChar char="​"/>
              <a:defRPr sz="1600" cap="none" baseline="0">
                <a:solidFill>
                  <a:schemeClr val="tx2"/>
                </a:solidFill>
              </a:defRPr>
            </a:lvl2pPr>
            <a:lvl3pPr marL="252000" indent="-252000">
              <a:lnSpc>
                <a:spcPct val="100000"/>
              </a:lnSpc>
              <a:buFont typeface="Verdana" panose="020B0604030504040204" pitchFamily="34" charset="0"/>
              <a:buChar char="•"/>
              <a:defRPr sz="1600" i="0" cap="none" baseline="0">
                <a:solidFill>
                  <a:schemeClr val="tx2"/>
                </a:solidFill>
              </a:defRPr>
            </a:lvl3pPr>
            <a:lvl4pPr marL="271463" indent="-271463">
              <a:lnSpc>
                <a:spcPct val="100000"/>
              </a:lnSpc>
              <a:buFont typeface="+mj-lt"/>
              <a:buAutoNum type="arabicPeriod"/>
              <a:defRPr sz="1600" cap="none">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cap="none"/>
            </a:lvl6pPr>
            <a:lvl7pPr>
              <a:defRPr sz="1600" cap="none">
                <a:solidFill>
                  <a:schemeClr val="tx2"/>
                </a:solidFill>
              </a:defRPr>
            </a:lvl7pPr>
            <a:lvl8pPr marL="271463" indent="-271463">
              <a:buClr>
                <a:schemeClr val="tx2"/>
              </a:buClr>
              <a:buFont typeface="+mj-lt"/>
              <a:buAutoNum type="arabicParenR"/>
              <a:defRPr sz="1000" cap="none">
                <a:solidFill>
                  <a:schemeClr val="tx2"/>
                </a:solidFill>
              </a:defRPr>
            </a:lvl8pPr>
            <a:lvl9pPr marL="271463" indent="-271463">
              <a:buClr>
                <a:schemeClr val="tx2"/>
              </a:buClr>
              <a:buFont typeface="+mj-lt"/>
              <a:buAutoNum type="alphaLcParenR"/>
              <a:defRPr sz="1000" cap="none">
                <a:solidFill>
                  <a:schemeClr val="tx2"/>
                </a:solidFill>
              </a:defRPr>
            </a:lvl9pPr>
          </a:lstStyle>
          <a:p>
            <a:pPr lvl="0"/>
            <a:r>
              <a:rPr lang="en-GB" dirty="0"/>
              <a:t>12,9%</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39858" y="1634370"/>
            <a:ext cx="1796791" cy="2907588"/>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DEC54A9-FA3D-4B3F-BFB7-4F945E9043EB}" type="datetime1">
              <a:rPr lang="en-GB" smtClean="0"/>
              <a:t>13/10/2022</a:t>
            </a:fld>
            <a:endParaRPr lang="en-GB" dirty="0"/>
          </a:p>
        </p:txBody>
      </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094" y="1634370"/>
            <a:ext cx="1796791" cy="2907588"/>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39858" y="1634370"/>
            <a:ext cx="1796791" cy="2907588"/>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hasCustomPrompt="1"/>
          </p:nvPr>
        </p:nvSpPr>
        <p:spPr>
          <a:xfrm>
            <a:off x="798514" y="453600"/>
            <a:ext cx="10588624" cy="748800"/>
          </a:xfrm>
        </p:spPr>
        <p:txBody>
          <a:bodyPr/>
          <a:lstStyle>
            <a:lvl1pPr>
              <a:defRPr cap="none"/>
            </a:lvl1pPr>
          </a:lstStyle>
          <a:p>
            <a:r>
              <a:rPr lang="en-US" dirty="0"/>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none"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cap="none"/>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dirty="0"/>
              <a:t>12,9%</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92223DB-D13F-4531-BBDF-B15770D222F1}" type="datetime1">
              <a:rPr lang="en-GB" smtClean="0"/>
              <a:t>13/10/2022</a:t>
            </a:fld>
            <a:endParaRPr lang="en-GB" dirty="0"/>
          </a:p>
        </p:txBody>
      </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hasCustomPrompt="1"/>
          </p:nvPr>
        </p:nvSpPr>
        <p:spPr>
          <a:xfrm>
            <a:off x="798514" y="452543"/>
            <a:ext cx="4071936" cy="748800"/>
          </a:xfrm>
        </p:spPr>
        <p:txBody>
          <a:bodyPr/>
          <a:lstStyle>
            <a:lvl1pPr>
              <a:defRPr cap="none" baseline="0"/>
            </a:lvl1p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cap="none" baseline="0"/>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5C993CF-C1BD-4688-A77D-541C7BB211B4}" type="datetime1">
              <a:rPr lang="en-GB" smtClean="0"/>
              <a:t>13/10/2022</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hasCustomPrompt="1"/>
          </p:nvPr>
        </p:nvSpPr>
        <p:spPr>
          <a:xfrm>
            <a:off x="798513" y="452543"/>
            <a:ext cx="2443162" cy="748800"/>
          </a:xfrm>
        </p:spPr>
        <p:txBody>
          <a:bodyPr/>
          <a:lstStyle>
            <a:lvl1pPr>
              <a:defRPr cap="none" baseline="0"/>
            </a:lvl1pPr>
          </a:lstStyle>
          <a:p>
            <a:r>
              <a:rPr lang="en-US" dirty="0"/>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B3413E7-13F1-4525-AB49-B1355B873EB7}" type="datetime1">
              <a:rPr lang="en-GB" smtClean="0"/>
              <a:t>13/10/2022</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none"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none"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6" name="Text Placeholder 15">
            <a:extLst>
              <a:ext uri="{FF2B5EF4-FFF2-40B4-BE49-F238E27FC236}">
                <a16:creationId xmlns:a16="http://schemas.microsoft.com/office/drawing/2014/main" id="{D3344F44-1D4C-407D-B0CE-FCFEE29BE51A}"/>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rgbClr val="009DF0"/>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hidden="1">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F64F49D3-AC0C-43E0-A21F-F847C4EAC2D0}" type="datetime1">
              <a:rPr lang="en-GB" smtClean="0"/>
              <a:t>13/10/2022</a:t>
            </a:fld>
            <a:endParaRPr lang="en-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3" y="452543"/>
            <a:ext cx="10588625" cy="748800"/>
          </a:xfrm>
        </p:spPr>
        <p:txBody>
          <a:bodyPr/>
          <a:lstStyle>
            <a:lvl1pPr>
              <a:defRPr cap="none" baseline="0"/>
            </a:lvl1pPr>
          </a:lstStyle>
          <a:p>
            <a:r>
              <a:rPr lang="en-US" dirty="0"/>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4176F1E-3A22-4891-A607-4FFEB0243FFF}" type="datetime1">
              <a:rPr lang="en-GB" smtClean="0"/>
              <a:t>13/10/2022</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a16="http://schemas.microsoft.com/office/drawing/2014/main" id="{D10A7420-B42B-4A1E-801C-58F73E98E720}"/>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435AF96-935E-488F-B653-543185967242}" type="datetime1">
              <a:rPr lang="en-GB" smtClean="0"/>
              <a:t>13/10/2022</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804864" y="421976"/>
            <a:ext cx="10588624" cy="4853117"/>
          </a:xfrm>
          <a:solidFill>
            <a:srgbClr val="F6F6F4"/>
          </a:solidFill>
        </p:spPr>
        <p:txBody>
          <a:bodyPr tIns="0" anchor="t" anchorCtr="0"/>
          <a:lstStyle>
            <a:lvl1pPr>
              <a:buNone/>
              <a:defRPr baseline="0"/>
            </a:lvl1pPr>
          </a:lstStyle>
          <a:p>
            <a:r>
              <a:rPr lang="en-GB" noProof="0"/>
              <a:t>Mark placeholder to insert image</a:t>
            </a:r>
            <a:endParaRPr lang="en-GB" noProof="0" dirty="0"/>
          </a:p>
        </p:txBody>
      </p:sp>
      <p:sp>
        <p:nvSpPr>
          <p:cNvPr id="4" name="Title 1"/>
          <p:cNvSpPr>
            <a:spLocks noGrp="1"/>
          </p:cNvSpPr>
          <p:nvPr>
            <p:ph type="title" hasCustomPrompt="1"/>
          </p:nvPr>
        </p:nvSpPr>
        <p:spPr>
          <a:xfrm>
            <a:off x="1612900" y="906698"/>
            <a:ext cx="3257550" cy="2158049"/>
          </a:xfrm>
        </p:spPr>
        <p:txBody>
          <a:bodyPr/>
          <a:lstStyle>
            <a:lvl1pPr>
              <a:defRPr cap="none" baseline="0"/>
            </a:lvl1pPr>
          </a:lstStyle>
          <a:p>
            <a:r>
              <a:rPr lang="en-US" dirty="0"/>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3DBE436-5620-437B-B9F5-DDC4E6258B49}" type="datetime1">
              <a:rPr lang="en-GB" smtClean="0"/>
              <a:t>13/10/2022</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0D3CC24-0FA9-49A8-9F84-527CD5F1C8DF}" type="datetime1">
              <a:rPr lang="en-GB" smtClean="0"/>
              <a:t>13/10/2022</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4" y="452543"/>
            <a:ext cx="10588624" cy="748800"/>
          </a:xfrm>
        </p:spPr>
        <p:txBody>
          <a:bodyPr/>
          <a:lstStyle>
            <a:lvl1pPr>
              <a:defRPr cap="none"/>
            </a:lvl1pPr>
          </a:lstStyle>
          <a:p>
            <a:r>
              <a:rPr lang="en-US" dirty="0"/>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639CDBE-625D-4BE4-A2FE-2B9320119ADD}" type="datetime1">
              <a:rPr lang="en-GB" smtClean="0"/>
              <a:t>13/10/2022</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089A969-63AF-486B-9FCE-2E2BE826B24C}" type="datetime1">
              <a:rPr lang="en-GB" smtClean="0"/>
              <a:t>13/10/2022</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6B30391-C80A-4ABF-9696-0086C1A5CAFC}" type="datetime1">
              <a:rPr lang="en-GB" smtClean="0"/>
              <a:t>13/10/2022</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73D42C2-E0C5-4C0E-B9FD-8523BADB3EF8}" type="datetime1">
              <a:rPr lang="en-GB" smtClean="0"/>
              <a:t>13/10/2022</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BB044EC-76EA-41B2-B158-FC4B65F1ABEF}" type="datetime1">
              <a:rPr lang="en-GB" smtClean="0"/>
              <a:t>13/10/2022</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7BEFBA6-B926-4B3F-8247-848E216C7D6B}" type="datetime1">
              <a:rPr lang="en-GB" smtClean="0"/>
              <a:t>13/10/2022</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4" name="Logo_ramboll"/>
          <p:cNvSpPr>
            <a:spLocks/>
          </p:cNvSpPr>
          <p:nvPr userDrawn="1"/>
        </p:nvSpPr>
        <p:spPr>
          <a:xfrm>
            <a:off x="817201" y="6159600"/>
            <a:ext cx="896400"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Logo_fonden"/>
          <p:cNvSpPr>
            <a:spLocks noChangeAspect="1"/>
          </p:cNvSpPr>
          <p:nvPr userDrawn="1"/>
        </p:nvSpPr>
        <p:spPr>
          <a:xfrm>
            <a:off x="817200" y="6159600"/>
            <a:ext cx="1319093" cy="2988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none"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none"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6" name="Text Placeholder 15">
            <a:extLst>
              <a:ext uri="{FF2B5EF4-FFF2-40B4-BE49-F238E27FC236}">
                <a16:creationId xmlns:a16="http://schemas.microsoft.com/office/drawing/2014/main" id="{D3344F44-1D4C-407D-B0CE-FCFEE29BE51A}"/>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a:t>
            </a:r>
            <a:endParaRPr lang="en-GB" dirty="0"/>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6933DA45-352D-408E-AFDB-1F57D7B30A47}" type="datetime1">
              <a:rPr lang="en-GB" smtClean="0"/>
              <a:t>13/10/2022</a:t>
            </a:fld>
            <a:endParaRPr lang="en-DK" dirty="0"/>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C199877-B84D-49E5-95FB-B15408AF38F1}" type="datetime1">
              <a:rPr lang="en-GB" smtClean="0"/>
              <a:t>13/10/2022</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B2B7760-E5F9-4E3B-B4B0-0FA697F25104}" type="datetime1">
              <a:rPr lang="en-GB" smtClean="0"/>
              <a:t>13/10/2022</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hasCustomPrompt="1"/>
          </p:nvPr>
        </p:nvSpPr>
        <p:spPr>
          <a:xfrm>
            <a:off x="816928" y="452543"/>
            <a:ext cx="10555200" cy="1056245"/>
          </a:xfrm>
        </p:spPr>
        <p:txBody>
          <a:bodyPr/>
          <a:lstStyle>
            <a:lvl1pPr>
              <a:defRPr cap="none" baseline="0">
                <a:solidFill>
                  <a:schemeClr val="tx2"/>
                </a:solidFill>
              </a:defRPr>
            </a:lvl1pPr>
          </a:lstStyle>
          <a:p>
            <a:r>
              <a:rPr lang="en-US" noProof="0" dirty="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450F0DEA-3D23-4E10-AC0D-945CA04FDC7B}" type="datetime1">
              <a:rPr lang="en-GB" smtClean="0"/>
              <a:t>13/10/2022</a:t>
            </a:fld>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D9E42833-45EA-4D94-94E9-EB9F7CBD1A47}" type="datetime1">
              <a:rPr lang="en-GB" smtClean="0"/>
              <a:t>13/10/2022</a:t>
            </a:fld>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469FB8E-D439-441E-A7A3-56E3540C0A75}" type="datetime1">
              <a:rPr lang="en-GB" smtClean="0"/>
              <a:t>13/10/2022</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32D7ABF-4A60-407C-A7FD-8549EFC6F181}" type="datetime1">
              <a:rPr lang="en-GB" smtClean="0"/>
              <a:t>13/10/2022</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C1D2CAD-AF38-4773-AD58-964BF9DF9738}" type="datetime1">
              <a:rPr lang="en-GB" smtClean="0"/>
              <a:t>13/10/2022</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hasCustomPrompt="1"/>
          </p:nvPr>
        </p:nvSpPr>
        <p:spPr>
          <a:xfrm>
            <a:off x="798512" y="452544"/>
            <a:ext cx="10588625" cy="1196721"/>
          </a:xfrm>
        </p:spPr>
        <p:txBody>
          <a:bodyPr tIns="0"/>
          <a:lstStyle>
            <a:lvl1pPr>
              <a:defRPr sz="3200" cap="none" baseline="0" smtClean="0">
                <a:solidFill>
                  <a:schemeClr val="bg1"/>
                </a:solidFill>
                <a:latin typeface="Verdana" pitchFamily="34" charset="0"/>
              </a:defRPr>
            </a:lvl1pPr>
          </a:lstStyle>
          <a:p>
            <a:r>
              <a:rPr lang="en-US" noProof="0" dirty="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91808B17-7D73-48EF-8BED-63693AB76B0C}"/>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CD6115F-EBF3-481D-8213-2A1FF26122A9}" type="datetime1">
              <a:rPr lang="en-GB" smtClean="0"/>
              <a:t>13/10/2022</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cap="none" baseline="0">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6" name="Freeform 5">
            <a:extLst>
              <a:ext uri="{FF2B5EF4-FFF2-40B4-BE49-F238E27FC236}">
                <a16:creationId xmlns:a16="http://schemas.microsoft.com/office/drawing/2014/main" id="{5A883098-EC9D-45F8-BF2C-3487DF20D354}"/>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4C3A13C9-5300-486D-935E-3EF83CAC6BFA}" type="datetime1">
              <a:rPr lang="en-GB" smtClean="0"/>
              <a:t>13/10/2022</a:t>
            </a:fld>
            <a:endParaRPr lang="en-GB" dirty="0"/>
          </a:p>
        </p:txBody>
      </p:sp>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8FD9-FC5B-4542-BC94-890ACC3A667C}"/>
              </a:ext>
            </a:extLst>
          </p:cNvPr>
          <p:cNvSpPr>
            <a:spLocks noGrp="1"/>
          </p:cNvSpPr>
          <p:nvPr>
            <p:ph type="ctrTitle"/>
          </p:nvPr>
        </p:nvSpPr>
        <p:spPr>
          <a:xfrm>
            <a:off x="1524000" y="1122363"/>
            <a:ext cx="9142413" cy="23891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23550-1B7A-4046-947A-010FB6D33ECC}"/>
              </a:ext>
            </a:extLst>
          </p:cNvPr>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18D2F9-5994-4FBB-8131-A38E517F0B83}"/>
              </a:ext>
            </a:extLst>
          </p:cNvPr>
          <p:cNvSpPr>
            <a:spLocks noGrp="1"/>
          </p:cNvSpPr>
          <p:nvPr>
            <p:ph type="dt" sz="half" idx="10"/>
          </p:nvPr>
        </p:nvSpPr>
        <p:spPr/>
        <p:txBody>
          <a:bodyPr/>
          <a:lstStyle/>
          <a:p>
            <a:fld id="{E5EED566-7203-4EFB-B517-1945494CE645}" type="datetime1">
              <a:rPr lang="en-GB" smtClean="0"/>
              <a:t>13/10/2022</a:t>
            </a:fld>
            <a:endParaRPr lang="en-US"/>
          </a:p>
        </p:txBody>
      </p:sp>
      <p:sp>
        <p:nvSpPr>
          <p:cNvPr id="5" name="Footer Placeholder 4">
            <a:extLst>
              <a:ext uri="{FF2B5EF4-FFF2-40B4-BE49-F238E27FC236}">
                <a16:creationId xmlns:a16="http://schemas.microsoft.com/office/drawing/2014/main" id="{0C4F542A-79CB-486C-9358-821FD06D6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899A9-7E20-47D8-8D6D-0B9AB76FCE85}"/>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15447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cap="none" baseline="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3008B5F1-E8B4-48B1-8F89-269D16516609}" type="datetime1">
              <a:rPr lang="en-GB" smtClean="0"/>
              <a:t>13/10/2022</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4566-2FE5-4F83-8D27-414B754BD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E021E-A090-4317-BEE0-19BD52228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7A46C-2744-49CC-B81B-B29D04261878}"/>
              </a:ext>
            </a:extLst>
          </p:cNvPr>
          <p:cNvSpPr>
            <a:spLocks noGrp="1"/>
          </p:cNvSpPr>
          <p:nvPr>
            <p:ph type="dt" sz="half" idx="10"/>
          </p:nvPr>
        </p:nvSpPr>
        <p:spPr/>
        <p:txBody>
          <a:bodyPr/>
          <a:lstStyle/>
          <a:p>
            <a:fld id="{AEF10736-4AF0-4817-978C-79BB2B9E2139}" type="datetime1">
              <a:rPr lang="en-GB" smtClean="0"/>
              <a:t>13/10/2022</a:t>
            </a:fld>
            <a:endParaRPr lang="en-US"/>
          </a:p>
        </p:txBody>
      </p:sp>
      <p:sp>
        <p:nvSpPr>
          <p:cNvPr id="5" name="Footer Placeholder 4">
            <a:extLst>
              <a:ext uri="{FF2B5EF4-FFF2-40B4-BE49-F238E27FC236}">
                <a16:creationId xmlns:a16="http://schemas.microsoft.com/office/drawing/2014/main" id="{0957963C-79F3-4F1A-BE74-32A466C1B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B1753-A186-4611-830A-8A3B94CAC833}"/>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150993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3480-2DFD-4FE1-849D-BFE79B49C84F}"/>
              </a:ext>
            </a:extLst>
          </p:cNvPr>
          <p:cNvSpPr>
            <a:spLocks noGrp="1"/>
          </p:cNvSpPr>
          <p:nvPr>
            <p:ph type="title"/>
          </p:nvPr>
        </p:nvSpPr>
        <p:spPr>
          <a:xfrm>
            <a:off x="831850" y="1709738"/>
            <a:ext cx="10514013" cy="285432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6C47C-D7A2-4604-A112-E2CF872D30A7}"/>
              </a:ext>
            </a:extLst>
          </p:cNvPr>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E22E8-F3EC-4504-91E2-28FBA9C3DE11}"/>
              </a:ext>
            </a:extLst>
          </p:cNvPr>
          <p:cNvSpPr>
            <a:spLocks noGrp="1"/>
          </p:cNvSpPr>
          <p:nvPr>
            <p:ph type="dt" sz="half" idx="10"/>
          </p:nvPr>
        </p:nvSpPr>
        <p:spPr/>
        <p:txBody>
          <a:bodyPr/>
          <a:lstStyle/>
          <a:p>
            <a:fld id="{266FCA50-1267-4CD9-8214-53C1D56D102F}" type="datetime1">
              <a:rPr lang="en-GB" smtClean="0"/>
              <a:t>13/10/2022</a:t>
            </a:fld>
            <a:endParaRPr lang="en-US"/>
          </a:p>
        </p:txBody>
      </p:sp>
      <p:sp>
        <p:nvSpPr>
          <p:cNvPr id="5" name="Footer Placeholder 4">
            <a:extLst>
              <a:ext uri="{FF2B5EF4-FFF2-40B4-BE49-F238E27FC236}">
                <a16:creationId xmlns:a16="http://schemas.microsoft.com/office/drawing/2014/main" id="{254D2DB4-E4D5-44BF-BC75-F76C3148C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DD57D-7F05-406F-A891-4BA1766D0E73}"/>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427296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370C-1746-4FE9-B061-B87758690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3EF38-F4AA-4043-8B05-736435FA6DB5}"/>
              </a:ext>
            </a:extLst>
          </p:cNvPr>
          <p:cNvSpPr>
            <a:spLocks noGrp="1"/>
          </p:cNvSpPr>
          <p:nvPr>
            <p:ph sz="half" idx="1"/>
          </p:nvPr>
        </p:nvSpPr>
        <p:spPr>
          <a:xfrm>
            <a:off x="838200" y="1825625"/>
            <a:ext cx="5180013"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70C353-78A0-430C-9F1A-AB167779EA8E}"/>
              </a:ext>
            </a:extLst>
          </p:cNvPr>
          <p:cNvSpPr>
            <a:spLocks noGrp="1"/>
          </p:cNvSpPr>
          <p:nvPr>
            <p:ph sz="half" idx="2"/>
          </p:nvPr>
        </p:nvSpPr>
        <p:spPr>
          <a:xfrm>
            <a:off x="6170613" y="1825625"/>
            <a:ext cx="5181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6704D-4E38-41B2-B562-854202689DEC}"/>
              </a:ext>
            </a:extLst>
          </p:cNvPr>
          <p:cNvSpPr>
            <a:spLocks noGrp="1"/>
          </p:cNvSpPr>
          <p:nvPr>
            <p:ph type="dt" sz="half" idx="10"/>
          </p:nvPr>
        </p:nvSpPr>
        <p:spPr/>
        <p:txBody>
          <a:bodyPr/>
          <a:lstStyle/>
          <a:p>
            <a:fld id="{70A696A2-2B65-4552-B145-2580AEF0DB14}" type="datetime1">
              <a:rPr lang="en-GB" smtClean="0"/>
              <a:t>13/10/2022</a:t>
            </a:fld>
            <a:endParaRPr lang="en-US"/>
          </a:p>
        </p:txBody>
      </p:sp>
      <p:sp>
        <p:nvSpPr>
          <p:cNvPr id="6" name="Footer Placeholder 5">
            <a:extLst>
              <a:ext uri="{FF2B5EF4-FFF2-40B4-BE49-F238E27FC236}">
                <a16:creationId xmlns:a16="http://schemas.microsoft.com/office/drawing/2014/main" id="{74916535-D870-4802-AA97-8462159D8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0D28C-A8D9-44B8-9F88-25E57C7FBB30}"/>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10967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D2EF-7B54-4CBE-A683-F3C249B270D5}"/>
              </a:ext>
            </a:extLst>
          </p:cNvPr>
          <p:cNvSpPr>
            <a:spLocks noGrp="1"/>
          </p:cNvSpPr>
          <p:nvPr>
            <p:ph type="title"/>
          </p:nvPr>
        </p:nvSpPr>
        <p:spPr>
          <a:xfrm>
            <a:off x="839788" y="365125"/>
            <a:ext cx="105140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899BFD-B309-4C77-AE84-32B9CC452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F71B77-7377-4CB5-98C2-338DAF2B46A0}"/>
              </a:ext>
            </a:extLst>
          </p:cNvPr>
          <p:cNvSpPr>
            <a:spLocks noGrp="1"/>
          </p:cNvSpPr>
          <p:nvPr>
            <p:ph sz="half" idx="2"/>
          </p:nvPr>
        </p:nvSpPr>
        <p:spPr>
          <a:xfrm>
            <a:off x="839788" y="2505075"/>
            <a:ext cx="5157787" cy="3686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61F707-0067-413F-9E9C-2D3B97F4B69A}"/>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2E2F2E-3C55-4431-9CE9-DF216FD8216D}"/>
              </a:ext>
            </a:extLst>
          </p:cNvPr>
          <p:cNvSpPr>
            <a:spLocks noGrp="1"/>
          </p:cNvSpPr>
          <p:nvPr>
            <p:ph sz="quarter" idx="4"/>
          </p:nvPr>
        </p:nvSpPr>
        <p:spPr>
          <a:xfrm>
            <a:off x="6170613" y="2505075"/>
            <a:ext cx="5183187" cy="3686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65BC9-096A-4724-B5B2-D8A70D4C39AB}"/>
              </a:ext>
            </a:extLst>
          </p:cNvPr>
          <p:cNvSpPr>
            <a:spLocks noGrp="1"/>
          </p:cNvSpPr>
          <p:nvPr>
            <p:ph type="dt" sz="half" idx="10"/>
          </p:nvPr>
        </p:nvSpPr>
        <p:spPr/>
        <p:txBody>
          <a:bodyPr/>
          <a:lstStyle/>
          <a:p>
            <a:fld id="{805F3B7A-096F-4F6E-A5CB-86D44A6EE499}" type="datetime1">
              <a:rPr lang="en-GB" smtClean="0"/>
              <a:t>13/10/2022</a:t>
            </a:fld>
            <a:endParaRPr lang="en-US"/>
          </a:p>
        </p:txBody>
      </p:sp>
      <p:sp>
        <p:nvSpPr>
          <p:cNvPr id="8" name="Footer Placeholder 7">
            <a:extLst>
              <a:ext uri="{FF2B5EF4-FFF2-40B4-BE49-F238E27FC236}">
                <a16:creationId xmlns:a16="http://schemas.microsoft.com/office/drawing/2014/main" id="{91ACAE29-D085-4003-BE54-737D04CB9E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C0D52-D016-4F04-AB51-3FF17C6FD99F}"/>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1026324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1EB3-8607-4F36-9DBE-CB39811CE8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72199A-112E-4193-9A7D-905AEFA74D37}"/>
              </a:ext>
            </a:extLst>
          </p:cNvPr>
          <p:cNvSpPr>
            <a:spLocks noGrp="1"/>
          </p:cNvSpPr>
          <p:nvPr>
            <p:ph type="dt" sz="half" idx="10"/>
          </p:nvPr>
        </p:nvSpPr>
        <p:spPr/>
        <p:txBody>
          <a:bodyPr/>
          <a:lstStyle/>
          <a:p>
            <a:fld id="{41641A4F-518D-4BEE-81D0-F2A87F765957}" type="datetime1">
              <a:rPr lang="en-GB" smtClean="0"/>
              <a:t>13/10/2022</a:t>
            </a:fld>
            <a:endParaRPr lang="en-US"/>
          </a:p>
        </p:txBody>
      </p:sp>
      <p:sp>
        <p:nvSpPr>
          <p:cNvPr id="4" name="Footer Placeholder 3">
            <a:extLst>
              <a:ext uri="{FF2B5EF4-FFF2-40B4-BE49-F238E27FC236}">
                <a16:creationId xmlns:a16="http://schemas.microsoft.com/office/drawing/2014/main" id="{D1627035-1771-4F52-A383-7F3C3AF38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9BEC0-7DFA-4F7D-BD42-64D7A0F2FE86}"/>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3025766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AE2EB-21EA-49E0-9C07-FF8D984B1EEE}"/>
              </a:ext>
            </a:extLst>
          </p:cNvPr>
          <p:cNvSpPr>
            <a:spLocks noGrp="1"/>
          </p:cNvSpPr>
          <p:nvPr>
            <p:ph type="dt" sz="half" idx="10"/>
          </p:nvPr>
        </p:nvSpPr>
        <p:spPr/>
        <p:txBody>
          <a:bodyPr/>
          <a:lstStyle/>
          <a:p>
            <a:fld id="{404B348E-8DE6-4D03-94DD-A8E06E124339}" type="datetime1">
              <a:rPr lang="en-GB" smtClean="0"/>
              <a:t>13/10/2022</a:t>
            </a:fld>
            <a:endParaRPr lang="en-US"/>
          </a:p>
        </p:txBody>
      </p:sp>
      <p:sp>
        <p:nvSpPr>
          <p:cNvPr id="3" name="Footer Placeholder 2">
            <a:extLst>
              <a:ext uri="{FF2B5EF4-FFF2-40B4-BE49-F238E27FC236}">
                <a16:creationId xmlns:a16="http://schemas.microsoft.com/office/drawing/2014/main" id="{A286FB81-B423-4C11-A537-043789F46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39772-0498-48FB-863B-8D7B3DB57929}"/>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3976262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D94B-2382-4C62-A239-681566AF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5AD7FD-ED81-4082-9C9C-8E618BBB1993}"/>
              </a:ext>
            </a:extLst>
          </p:cNvPr>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B0E96-6F9B-4EAA-9BC6-AEC27E576A1A}"/>
              </a:ext>
            </a:extLst>
          </p:cNvPr>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6A069D-2AFC-42A5-AC32-D1DA6688CFEE}"/>
              </a:ext>
            </a:extLst>
          </p:cNvPr>
          <p:cNvSpPr>
            <a:spLocks noGrp="1"/>
          </p:cNvSpPr>
          <p:nvPr>
            <p:ph type="dt" sz="half" idx="10"/>
          </p:nvPr>
        </p:nvSpPr>
        <p:spPr/>
        <p:txBody>
          <a:bodyPr/>
          <a:lstStyle/>
          <a:p>
            <a:fld id="{F05AB900-A43C-4D74-8DEB-197BAEB4E437}" type="datetime1">
              <a:rPr lang="en-GB" smtClean="0"/>
              <a:t>13/10/2022</a:t>
            </a:fld>
            <a:endParaRPr lang="en-US"/>
          </a:p>
        </p:txBody>
      </p:sp>
      <p:sp>
        <p:nvSpPr>
          <p:cNvPr id="6" name="Footer Placeholder 5">
            <a:extLst>
              <a:ext uri="{FF2B5EF4-FFF2-40B4-BE49-F238E27FC236}">
                <a16:creationId xmlns:a16="http://schemas.microsoft.com/office/drawing/2014/main" id="{E71715A6-C8A9-4A3E-AD2E-71DB86969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824C1-EC2D-47D4-BCEC-20C0ABAD80D1}"/>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3962043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88BD-4420-4F01-AB5B-AD6FCC569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CEBB7-4A65-44BD-AEFF-5C3DDF3E13A5}"/>
              </a:ext>
            </a:extLst>
          </p:cNvPr>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63D138-8D43-4973-B3CF-3EFA793E4A8A}"/>
              </a:ext>
            </a:extLst>
          </p:cNvPr>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6E9C93-2982-4E29-82C3-67D9B8B221AF}"/>
              </a:ext>
            </a:extLst>
          </p:cNvPr>
          <p:cNvSpPr>
            <a:spLocks noGrp="1"/>
          </p:cNvSpPr>
          <p:nvPr>
            <p:ph type="dt" sz="half" idx="10"/>
          </p:nvPr>
        </p:nvSpPr>
        <p:spPr/>
        <p:txBody>
          <a:bodyPr/>
          <a:lstStyle/>
          <a:p>
            <a:fld id="{4F8691B0-FFE6-4D46-8FAD-21E1AA33B66E}" type="datetime1">
              <a:rPr lang="en-GB" smtClean="0"/>
              <a:t>13/10/2022</a:t>
            </a:fld>
            <a:endParaRPr lang="en-US"/>
          </a:p>
        </p:txBody>
      </p:sp>
      <p:sp>
        <p:nvSpPr>
          <p:cNvPr id="6" name="Footer Placeholder 5">
            <a:extLst>
              <a:ext uri="{FF2B5EF4-FFF2-40B4-BE49-F238E27FC236}">
                <a16:creationId xmlns:a16="http://schemas.microsoft.com/office/drawing/2014/main" id="{67AFDCDD-92B0-4892-BEB7-AA2D00016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E43FE-A443-4ACC-9D51-0D05DEB0FBD1}"/>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2704667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2A91-BEA7-42C3-B2E8-38A762BBF5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28C66-939A-4677-AF58-018593953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D33D8-9ECA-419D-9655-B9F76AC67BFC}"/>
              </a:ext>
            </a:extLst>
          </p:cNvPr>
          <p:cNvSpPr>
            <a:spLocks noGrp="1"/>
          </p:cNvSpPr>
          <p:nvPr>
            <p:ph type="dt" sz="half" idx="10"/>
          </p:nvPr>
        </p:nvSpPr>
        <p:spPr/>
        <p:txBody>
          <a:bodyPr/>
          <a:lstStyle/>
          <a:p>
            <a:fld id="{DAAE5FEE-45D0-46EC-860B-40D9B4ED4DDC}" type="datetime1">
              <a:rPr lang="en-GB" smtClean="0"/>
              <a:t>13/10/2022</a:t>
            </a:fld>
            <a:endParaRPr lang="en-US"/>
          </a:p>
        </p:txBody>
      </p:sp>
      <p:sp>
        <p:nvSpPr>
          <p:cNvPr id="5" name="Footer Placeholder 4">
            <a:extLst>
              <a:ext uri="{FF2B5EF4-FFF2-40B4-BE49-F238E27FC236}">
                <a16:creationId xmlns:a16="http://schemas.microsoft.com/office/drawing/2014/main" id="{073E21A2-0119-4543-815F-2107CF06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98A4A-7D42-4E32-8B17-2049746A0444}"/>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362188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A435E-A970-45EE-A8F1-785EF7EC0E7C}"/>
              </a:ext>
            </a:extLst>
          </p:cNvPr>
          <p:cNvSpPr>
            <a:spLocks noGrp="1"/>
          </p:cNvSpPr>
          <p:nvPr>
            <p:ph type="title" orient="vert"/>
          </p:nvPr>
        </p:nvSpPr>
        <p:spPr>
          <a:xfrm>
            <a:off x="8724900" y="365125"/>
            <a:ext cx="2627313" cy="58134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83E55-CD50-40A9-B002-D7A61E745D87}"/>
              </a:ext>
            </a:extLst>
          </p:cNvPr>
          <p:cNvSpPr>
            <a:spLocks noGrp="1"/>
          </p:cNvSpPr>
          <p:nvPr>
            <p:ph type="body" orient="vert" idx="1"/>
          </p:nvPr>
        </p:nvSpPr>
        <p:spPr>
          <a:xfrm>
            <a:off x="838200" y="365125"/>
            <a:ext cx="7734300" cy="58134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3ED7A-6A1E-4D1E-9184-99BDA272D696}"/>
              </a:ext>
            </a:extLst>
          </p:cNvPr>
          <p:cNvSpPr>
            <a:spLocks noGrp="1"/>
          </p:cNvSpPr>
          <p:nvPr>
            <p:ph type="dt" sz="half" idx="10"/>
          </p:nvPr>
        </p:nvSpPr>
        <p:spPr/>
        <p:txBody>
          <a:bodyPr/>
          <a:lstStyle/>
          <a:p>
            <a:fld id="{4DFBCCE6-02E0-4BE2-A89D-888EB00FC7D8}" type="datetime1">
              <a:rPr lang="en-GB" smtClean="0"/>
              <a:t>13/10/2022</a:t>
            </a:fld>
            <a:endParaRPr lang="en-US"/>
          </a:p>
        </p:txBody>
      </p:sp>
      <p:sp>
        <p:nvSpPr>
          <p:cNvPr id="5" name="Footer Placeholder 4">
            <a:extLst>
              <a:ext uri="{FF2B5EF4-FFF2-40B4-BE49-F238E27FC236}">
                <a16:creationId xmlns:a16="http://schemas.microsoft.com/office/drawing/2014/main" id="{BC477613-2363-4C80-AE28-D9FD9C627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B7927-994B-457F-92CB-D61761E2E62C}"/>
              </a:ext>
            </a:extLst>
          </p:cNvPr>
          <p:cNvSpPr>
            <a:spLocks noGrp="1"/>
          </p:cNvSpPr>
          <p:nvPr>
            <p:ph type="sldNum" sz="quarter" idx="12"/>
          </p:nvPr>
        </p:nvSpPr>
        <p:spPr/>
        <p:txBody>
          <a:bodyPr/>
          <a:lstStyle/>
          <a:p>
            <a:fld id="{43C01628-CF52-4282-B569-C954065E0D4E}" type="slidenum">
              <a:rPr lang="en-US" smtClean="0"/>
              <a:t>‹#›</a:t>
            </a:fld>
            <a:endParaRPr lang="en-US"/>
          </a:p>
        </p:txBody>
      </p:sp>
    </p:spTree>
    <p:extLst>
      <p:ext uri="{BB962C8B-B14F-4D97-AF65-F5344CB8AC3E}">
        <p14:creationId xmlns:p14="http://schemas.microsoft.com/office/powerpoint/2010/main" val="88938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baseline="0"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cap="none" baseline="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5C74490D-2F83-4BCF-A044-F91746D90BFC}" type="datetime1">
              <a:rPr lang="en-GB" smtClean="0"/>
              <a:t>13/10/2022</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cap="none" baseline="0"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hasCustomPrompt="1"/>
          </p:nvPr>
        </p:nvSpPr>
        <p:spPr>
          <a:xfrm>
            <a:off x="798514" y="453600"/>
            <a:ext cx="10588624" cy="748800"/>
          </a:xfrm>
        </p:spPr>
        <p:txBody>
          <a:bodyPr/>
          <a:lstStyle>
            <a:lvl1pPr>
              <a:defRPr cap="none" baseline="0">
                <a:solidFill>
                  <a:schemeClr val="bg1"/>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none" baseline="0">
                <a:solidFill>
                  <a:schemeClr val="bg1"/>
                </a:solidFill>
              </a:defRPr>
            </a:lvl1pPr>
            <a:lvl2pPr marL="627063" indent="-265113">
              <a:defRPr sz="1400" b="1" cap="none" baseline="0">
                <a:solidFill>
                  <a:schemeClr val="bg1"/>
                </a:solidFill>
              </a:defRPr>
            </a:lvl2pPr>
            <a:lvl3pPr>
              <a:defRPr b="1" cap="none" baseline="0">
                <a:solidFill>
                  <a:schemeClr val="bg1"/>
                </a:solidFill>
              </a:defRPr>
            </a:lvl3pPr>
            <a:lvl4pPr>
              <a:defRPr b="1" cap="none" baseline="0">
                <a:solidFill>
                  <a:schemeClr val="bg1"/>
                </a:solidFill>
              </a:defRPr>
            </a:lvl4pPr>
            <a:lvl5pPr>
              <a:defRPr b="1" cap="none" baseline="0">
                <a:solidFill>
                  <a:schemeClr val="bg1"/>
                </a:solidFill>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5FF523E8-36A3-4401-B96B-4069F6A6908E}" type="datetime1">
              <a:rPr lang="en-GB" smtClean="0"/>
              <a:t>13/10/2022</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hasCustomPrompt="1"/>
          </p:nvPr>
        </p:nvSpPr>
        <p:spPr>
          <a:xfrm>
            <a:off x="798514" y="453600"/>
            <a:ext cx="10588624" cy="748800"/>
          </a:xfrm>
        </p:spPr>
        <p:txBody>
          <a:bodyPr/>
          <a:lstStyle>
            <a:lvl1pPr>
              <a:defRPr cap="none" baseline="0"/>
            </a:lvl1pPr>
          </a:lstStyle>
          <a:p>
            <a:r>
              <a:rPr lang="en-US" dirty="0"/>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BC458FF-F3F7-42F4-98BF-1B96AD81CE87}" type="datetime1">
              <a:rPr lang="en-GB" smtClean="0"/>
              <a:t>13/10/2022</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hasCustomPrompt="1"/>
          </p:nvPr>
        </p:nvSpPr>
        <p:spPr>
          <a:xfrm>
            <a:off x="6499224" y="1645032"/>
            <a:ext cx="4887913" cy="4063354"/>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5EECC39-8BC8-4A2D-86C9-C18E5B51E549}" type="datetime1">
              <a:rPr lang="en-GB" smtClean="0"/>
              <a:t>13/10/2022</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8512" y="452543"/>
            <a:ext cx="10588625" cy="748800"/>
          </a:xfrm>
        </p:spPr>
        <p:txBody>
          <a:bodyPr/>
          <a:lstStyle>
            <a:lvl1pPr>
              <a:defRPr cap="none" baseline="0"/>
            </a:lvl1pPr>
          </a:lstStyle>
          <a:p>
            <a:r>
              <a:rPr lang="en-US" dirty="0"/>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1pPr>
              <a:defRPr cap="none" baseline="0"/>
            </a:lvl1pPr>
            <a:lvl2pPr>
              <a:defRPr cap="none" baseline="0"/>
            </a:lvl2pPr>
            <a:lvl3pPr>
              <a:defRPr cap="none" baseline="0"/>
            </a:lvl3pPr>
            <a:lvl4pPr>
              <a:defRPr cap="none" baseline="0"/>
            </a:lvl4pPr>
            <a:lvl5pPr>
              <a:defRPr cap="none"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hasCustomPrompt="1"/>
          </p:nvPr>
        </p:nvSpPr>
        <p:spPr>
          <a:xfrm>
            <a:off x="5684838" y="1645032"/>
            <a:ext cx="5702300" cy="4063354"/>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47605F7-6BF5-4447-AE8B-0BBE970AF718}" type="datetime1">
              <a:rPr lang="en-GB" smtClean="0"/>
              <a:t>13/10/2022</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B3ADD142-CEBB-4289-94EB-AD59CA19C4E8}"/>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AE91ECB-1B6B-4D0D-91E8-C2FFEA4B6CCD}" type="datetime1">
              <a:rPr lang="en-GB" smtClean="0"/>
              <a:t>13/10/2022</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1634370"/>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0"/>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1"/>
            <a:stretch>
              <a:fillRect/>
            </a:stretch>
          </p:blipFill>
          <p:spPr>
            <a:xfrm>
              <a:off x="-1884053" y="1200637"/>
              <a:ext cx="1418614" cy="1444137"/>
            </a:xfrm>
            <a:prstGeom prst="rect">
              <a:avLst/>
            </a:prstGeom>
          </p:spPr>
        </p:pic>
      </p:gr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67" r:id="rId37"/>
    <p:sldLayoutId id="2147483790" r:id="rId38"/>
  </p:sldLayoutIdLst>
  <p:hf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9376C-C2A8-4B73-8863-91D67E57C480}"/>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AAAC1E-2549-4DB4-8550-C203A84A562D}"/>
              </a:ext>
            </a:extLst>
          </p:cNvPr>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B6D1C-135F-410A-B9C9-C8EAB8A48ADD}"/>
              </a:ext>
            </a:extLst>
          </p:cNvPr>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31805-2304-494B-B33C-A60E9A6EDAD2}" type="datetime1">
              <a:rPr lang="en-GB" smtClean="0"/>
              <a:t>13/10/2022</a:t>
            </a:fld>
            <a:endParaRPr lang="en-US"/>
          </a:p>
        </p:txBody>
      </p:sp>
      <p:sp>
        <p:nvSpPr>
          <p:cNvPr id="5" name="Footer Placeholder 4">
            <a:extLst>
              <a:ext uri="{FF2B5EF4-FFF2-40B4-BE49-F238E27FC236}">
                <a16:creationId xmlns:a16="http://schemas.microsoft.com/office/drawing/2014/main" id="{C8DB1532-7F62-41F6-BDF7-BD9846A72ADF}"/>
              </a:ext>
            </a:extLst>
          </p:cNvPr>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B30BA-3351-4CF4-B2C3-BF7BEF39EA83}"/>
              </a:ext>
            </a:extLst>
          </p:cNvPr>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01628-CF52-4282-B569-C954065E0D4E}" type="slidenum">
              <a:rPr lang="en-US" smtClean="0"/>
              <a:t>‹#›</a:t>
            </a:fld>
            <a:endParaRPr lang="en-US"/>
          </a:p>
        </p:txBody>
      </p:sp>
    </p:spTree>
    <p:extLst>
      <p:ext uri="{BB962C8B-B14F-4D97-AF65-F5344CB8AC3E}">
        <p14:creationId xmlns:p14="http://schemas.microsoft.com/office/powerpoint/2010/main" val="306789605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hyperlink" Target="https://nassgeodata.gmu.edu/CropScape/" TargetMode="External"/><Relationship Id="rId2" Type="http://schemas.openxmlformats.org/officeDocument/2006/relationships/hyperlink" Target="https://doi.org/10.5194/gmd-11-989-2018" TargetMode="External"/><Relationship Id="rId1" Type="http://schemas.openxmlformats.org/officeDocument/2006/relationships/slideLayout" Target="../slideLayouts/slideLayout7.xml"/><Relationship Id="rId4" Type="http://schemas.openxmlformats.org/officeDocument/2006/relationships/hyperlink" Target="https://www.nass.usda.gov/Research_and_Science/Cropland/sarsfaqs2.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emf"/><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hyperlink" Target="https://ipad.fas.usda.gov/countrysummary/Default.aspx?id=U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AD03783-7A25-480B-B9C1-6956DFE2AB85}"/>
              </a:ext>
            </a:extLst>
          </p:cNvPr>
          <p:cNvPicPr>
            <a:picLocks noChangeAspect="1"/>
          </p:cNvPicPr>
          <p:nvPr/>
        </p:nvPicPr>
        <p:blipFill rotWithShape="1">
          <a:blip r:embed="rId4">
            <a:alphaModFix amt="70000"/>
          </a:blip>
          <a:srcRect b="15595"/>
          <a:stretch/>
        </p:blipFill>
        <p:spPr>
          <a:xfrm>
            <a:off x="-1" y="0"/>
            <a:ext cx="12190413" cy="6859588"/>
          </a:xfrm>
          <a:prstGeom prst="rect">
            <a:avLst/>
          </a:prstGeom>
        </p:spPr>
      </p:pic>
      <p:sp>
        <p:nvSpPr>
          <p:cNvPr id="3" name="FLD_PresentationTitle_2">
            <a:extLst>
              <a:ext uri="{FF2B5EF4-FFF2-40B4-BE49-F238E27FC236}">
                <a16:creationId xmlns:a16="http://schemas.microsoft.com/office/drawing/2014/main" id="{47591E0B-C45B-4376-B200-46F184CB5A5E}"/>
              </a:ext>
            </a:extLst>
          </p:cNvPr>
          <p:cNvSpPr>
            <a:spLocks noGrp="1"/>
          </p:cNvSpPr>
          <p:nvPr>
            <p:ph type="subTitle" sz="quarter" idx="1"/>
          </p:nvPr>
        </p:nvSpPr>
        <p:spPr>
          <a:xfrm>
            <a:off x="798512" y="1139743"/>
            <a:ext cx="8941836" cy="1413333"/>
          </a:xfrm>
          <a:noFill/>
        </p:spPr>
        <p:txBody>
          <a:bodyPr/>
          <a:lstStyle/>
          <a:p>
            <a:r>
              <a:rPr lang="en-US" sz="3200" dirty="0"/>
              <a:t>Improving Estimates of Wind-Blown Dust from Natural and Agricultural Lands</a:t>
            </a:r>
          </a:p>
        </p:txBody>
      </p:sp>
      <p:sp>
        <p:nvSpPr>
          <p:cNvPr id="4" name="FLD_PresentationSubtitle">
            <a:extLst>
              <a:ext uri="{FF2B5EF4-FFF2-40B4-BE49-F238E27FC236}">
                <a16:creationId xmlns:a16="http://schemas.microsoft.com/office/drawing/2014/main" id="{5CF200BE-F69F-4207-B519-D798523986C9}"/>
              </a:ext>
            </a:extLst>
          </p:cNvPr>
          <p:cNvSpPr>
            <a:spLocks noGrp="1"/>
          </p:cNvSpPr>
          <p:nvPr>
            <p:ph type="body" sz="quarter" idx="11"/>
          </p:nvPr>
        </p:nvSpPr>
        <p:spPr>
          <a:xfrm>
            <a:off x="798513" y="4821315"/>
            <a:ext cx="10512217" cy="1301189"/>
          </a:xfrm>
          <a:noFill/>
        </p:spPr>
        <p:txBody>
          <a:bodyPr/>
          <a:lstStyle/>
          <a:p>
            <a:r>
              <a:rPr lang="en-GB" b="1" dirty="0"/>
              <a:t>Pradeepa Vennam, Chris Emery and Greg Yarwood</a:t>
            </a:r>
          </a:p>
          <a:p>
            <a:r>
              <a:rPr lang="en-GB" b="1" dirty="0"/>
              <a:t>Ramboll US Consulting, Inc</a:t>
            </a:r>
          </a:p>
          <a:p>
            <a:r>
              <a:rPr lang="en-GB" b="1" dirty="0"/>
              <a:t>CMAS Conference 2022</a:t>
            </a:r>
          </a:p>
          <a:p>
            <a:endParaRPr lang="en-GB" b="1" dirty="0"/>
          </a:p>
        </p:txBody>
      </p:sp>
      <p:sp>
        <p:nvSpPr>
          <p:cNvPr id="13" name="Freeform 5">
            <a:extLst>
              <a:ext uri="{FF2B5EF4-FFF2-40B4-BE49-F238E27FC236}">
                <a16:creationId xmlns:a16="http://schemas.microsoft.com/office/drawing/2014/main" id="{0217BEF1-DB6A-4E8D-A12E-7BA1799F1E76}"/>
              </a:ext>
            </a:extLst>
          </p:cNvPr>
          <p:cNvSpPr>
            <a:spLocks noEditPoints="1"/>
          </p:cNvSpPr>
          <p:nvPr/>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a-DK"/>
          </a:p>
        </p:txBody>
      </p:sp>
    </p:spTree>
    <p:custDataLst>
      <p:tags r:id="rId1"/>
    </p:custDataLst>
    <p:extLst>
      <p:ext uri="{BB962C8B-B14F-4D97-AF65-F5344CB8AC3E}">
        <p14:creationId xmlns:p14="http://schemas.microsoft.com/office/powerpoint/2010/main" val="328681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Evaluation of Updated WBDUST</a:t>
            </a:r>
            <a:br>
              <a:rPr lang="en-US" dirty="0"/>
            </a:br>
            <a:r>
              <a:rPr lang="en-US" dirty="0">
                <a:solidFill>
                  <a:schemeClr val="bg2"/>
                </a:solidFill>
              </a:rPr>
              <a:t>Chemical </a:t>
            </a:r>
            <a:r>
              <a:rPr lang="en-US" dirty="0" err="1">
                <a:solidFill>
                  <a:schemeClr val="bg2"/>
                </a:solidFill>
              </a:rPr>
              <a:t>CAMx</a:t>
            </a:r>
            <a:r>
              <a:rPr lang="en-US" dirty="0">
                <a:solidFill>
                  <a:schemeClr val="bg2"/>
                </a:solidFill>
              </a:rPr>
              <a:t> Tests – Species Comparison at Caney Creek</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10</a:t>
            </a:fld>
            <a:endParaRPr lang="en-GB" dirty="0"/>
          </a:p>
        </p:txBody>
      </p:sp>
      <p:pic>
        <p:nvPicPr>
          <p:cNvPr id="6" name="Picture 5">
            <a:extLst>
              <a:ext uri="{FF2B5EF4-FFF2-40B4-BE49-F238E27FC236}">
                <a16:creationId xmlns:a16="http://schemas.microsoft.com/office/drawing/2014/main" id="{551A6F66-F279-4945-A571-20AB899D4F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28" y="1897980"/>
            <a:ext cx="5637054" cy="3291840"/>
          </a:xfrm>
          <a:prstGeom prst="rect">
            <a:avLst/>
          </a:prstGeom>
          <a:noFill/>
          <a:ln>
            <a:noFill/>
          </a:ln>
        </p:spPr>
      </p:pic>
      <p:pic>
        <p:nvPicPr>
          <p:cNvPr id="7" name="Picture 6">
            <a:extLst>
              <a:ext uri="{FF2B5EF4-FFF2-40B4-BE49-F238E27FC236}">
                <a16:creationId xmlns:a16="http://schemas.microsoft.com/office/drawing/2014/main" id="{905497A5-FFB4-46A0-A570-38C3ADFE83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432" y="1897980"/>
            <a:ext cx="5637054" cy="3291840"/>
          </a:xfrm>
          <a:prstGeom prst="rect">
            <a:avLst/>
          </a:prstGeom>
          <a:noFill/>
          <a:ln>
            <a:noFill/>
          </a:ln>
        </p:spPr>
      </p:pic>
      <p:sp>
        <p:nvSpPr>
          <p:cNvPr id="8" name="Oval 7">
            <a:extLst>
              <a:ext uri="{FF2B5EF4-FFF2-40B4-BE49-F238E27FC236}">
                <a16:creationId xmlns:a16="http://schemas.microsoft.com/office/drawing/2014/main" id="{6211E77E-4CEE-46D1-969B-70A2136CE986}"/>
              </a:ext>
            </a:extLst>
          </p:cNvPr>
          <p:cNvSpPr/>
          <p:nvPr/>
        </p:nvSpPr>
        <p:spPr>
          <a:xfrm>
            <a:off x="2892287" y="3707296"/>
            <a:ext cx="1262270" cy="1043608"/>
          </a:xfrm>
          <a:prstGeom prst="ellipse">
            <a:avLst/>
          </a:prstGeom>
          <a:noFill/>
          <a:ln>
            <a:solidFill>
              <a:srgbClr val="009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4740B8-8533-43C2-B26A-7E16E986F6A1}"/>
              </a:ext>
            </a:extLst>
          </p:cNvPr>
          <p:cNvSpPr/>
          <p:nvPr/>
        </p:nvSpPr>
        <p:spPr>
          <a:xfrm>
            <a:off x="8447823" y="3543900"/>
            <a:ext cx="1670211" cy="1043608"/>
          </a:xfrm>
          <a:prstGeom prst="ellipse">
            <a:avLst/>
          </a:prstGeom>
          <a:noFill/>
          <a:ln>
            <a:solidFill>
              <a:srgbClr val="009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A1E198-8875-492D-A5CA-101B9256FFAD}"/>
              </a:ext>
            </a:extLst>
          </p:cNvPr>
          <p:cNvSpPr txBox="1"/>
          <p:nvPr/>
        </p:nvSpPr>
        <p:spPr bwMode="auto">
          <a:xfrm>
            <a:off x="5029338" y="5608401"/>
            <a:ext cx="327314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lang="en-US" spc="0" dirty="0">
                <a:solidFill>
                  <a:srgbClr val="009DF0"/>
                </a:solidFill>
              </a:rPr>
              <a:t>Summer under</a:t>
            </a:r>
            <a:r>
              <a:rPr kumimoji="0" lang="en-US" sz="1800" b="0" i="0" u="none" strike="noStrike" kern="1200" cap="none" spc="0" normalizeH="0" baseline="0" noProof="0" dirty="0">
                <a:ln>
                  <a:noFill/>
                </a:ln>
                <a:solidFill>
                  <a:srgbClr val="009DF0"/>
                </a:solidFill>
                <a:effectLst/>
                <a:uLnTx/>
                <a:uFillTx/>
                <a:latin typeface="Verdana"/>
                <a:ea typeface="Verdana" pitchFamily="34" charset="0"/>
                <a:cs typeface="Verdana" pitchFamily="34" charset="0"/>
              </a:rPr>
              <a:t> predictions</a:t>
            </a:r>
          </a:p>
        </p:txBody>
      </p:sp>
      <p:cxnSp>
        <p:nvCxnSpPr>
          <p:cNvPr id="11" name="Straight Connector 10">
            <a:extLst>
              <a:ext uri="{FF2B5EF4-FFF2-40B4-BE49-F238E27FC236}">
                <a16:creationId xmlns:a16="http://schemas.microsoft.com/office/drawing/2014/main" id="{22EDA301-DA70-4BC3-8AE7-0F94F06EE758}"/>
              </a:ext>
            </a:extLst>
          </p:cNvPr>
          <p:cNvCxnSpPr>
            <a:cxnSpLocks/>
            <a:stCxn id="10" idx="1"/>
            <a:endCxn id="8" idx="5"/>
          </p:cNvCxnSpPr>
          <p:nvPr/>
        </p:nvCxnSpPr>
        <p:spPr>
          <a:xfrm flipH="1" flipV="1">
            <a:off x="3969702" y="4598071"/>
            <a:ext cx="1059636" cy="1148830"/>
          </a:xfrm>
          <a:prstGeom prst="line">
            <a:avLst/>
          </a:prstGeom>
          <a:ln w="9525">
            <a:solidFill>
              <a:srgbClr val="009DF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E5D2FCC-C368-4098-938B-8ACBD2A59A6F}"/>
              </a:ext>
            </a:extLst>
          </p:cNvPr>
          <p:cNvCxnSpPr>
            <a:cxnSpLocks/>
            <a:stCxn id="10" idx="3"/>
            <a:endCxn id="9" idx="3"/>
          </p:cNvCxnSpPr>
          <p:nvPr/>
        </p:nvCxnSpPr>
        <p:spPr>
          <a:xfrm flipV="1">
            <a:off x="8302487" y="4434675"/>
            <a:ext cx="389933" cy="1312226"/>
          </a:xfrm>
          <a:prstGeom prst="line">
            <a:avLst/>
          </a:prstGeom>
          <a:ln w="9525">
            <a:solidFill>
              <a:srgbClr val="009DF0"/>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E5B66906-F3E5-4FCF-B273-BCA51069E9B7}"/>
              </a:ext>
            </a:extLst>
          </p:cNvPr>
          <p:cNvSpPr/>
          <p:nvPr/>
        </p:nvSpPr>
        <p:spPr>
          <a:xfrm>
            <a:off x="798513" y="3833699"/>
            <a:ext cx="2093773" cy="104360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2BB254-F63A-404D-BC1A-49E3A91DEB1E}"/>
              </a:ext>
            </a:extLst>
          </p:cNvPr>
          <p:cNvSpPr/>
          <p:nvPr/>
        </p:nvSpPr>
        <p:spPr>
          <a:xfrm>
            <a:off x="4451757" y="3707803"/>
            <a:ext cx="1478226" cy="104360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09773E-6E91-40A2-9C13-A9D381D32B71}"/>
              </a:ext>
            </a:extLst>
          </p:cNvPr>
          <p:cNvSpPr txBox="1"/>
          <p:nvPr/>
        </p:nvSpPr>
        <p:spPr bwMode="auto">
          <a:xfrm>
            <a:off x="1321244" y="5608401"/>
            <a:ext cx="327314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lang="en-US" spc="0" dirty="0">
                <a:solidFill>
                  <a:srgbClr val="FF0000"/>
                </a:solidFill>
              </a:rPr>
              <a:t>Fall-Spring over</a:t>
            </a:r>
            <a:r>
              <a:rPr kumimoji="0" lang="en-US" sz="1800" b="0" i="0" u="none" strike="noStrike" kern="1200" cap="none" spc="0" normalizeH="0" baseline="0" noProof="0" dirty="0">
                <a:ln>
                  <a:noFill/>
                </a:ln>
                <a:solidFill>
                  <a:srgbClr val="FF0000"/>
                </a:solidFill>
                <a:effectLst/>
                <a:uLnTx/>
                <a:uFillTx/>
                <a:latin typeface="Verdana"/>
                <a:ea typeface="Verdana" pitchFamily="34" charset="0"/>
                <a:cs typeface="Verdana" pitchFamily="34" charset="0"/>
              </a:rPr>
              <a:t> predictions</a:t>
            </a:r>
          </a:p>
        </p:txBody>
      </p:sp>
      <p:cxnSp>
        <p:nvCxnSpPr>
          <p:cNvPr id="16" name="Straight Connector 15">
            <a:extLst>
              <a:ext uri="{FF2B5EF4-FFF2-40B4-BE49-F238E27FC236}">
                <a16:creationId xmlns:a16="http://schemas.microsoft.com/office/drawing/2014/main" id="{C952DEC0-B57F-40C8-9DB0-464ACA57536D}"/>
              </a:ext>
            </a:extLst>
          </p:cNvPr>
          <p:cNvCxnSpPr>
            <a:cxnSpLocks/>
            <a:stCxn id="15" idx="1"/>
            <a:endCxn id="13" idx="3"/>
          </p:cNvCxnSpPr>
          <p:nvPr/>
        </p:nvCxnSpPr>
        <p:spPr>
          <a:xfrm flipH="1" flipV="1">
            <a:off x="1105139" y="4724474"/>
            <a:ext cx="216105" cy="1022427"/>
          </a:xfrm>
          <a:prstGeom prst="line">
            <a:avLst/>
          </a:prstGeom>
          <a:ln w="95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0C9677E-6D27-4105-98FC-3DDF8A9F484F}"/>
              </a:ext>
            </a:extLst>
          </p:cNvPr>
          <p:cNvCxnSpPr>
            <a:cxnSpLocks/>
            <a:stCxn id="15" idx="3"/>
          </p:cNvCxnSpPr>
          <p:nvPr/>
        </p:nvCxnSpPr>
        <p:spPr>
          <a:xfrm flipV="1">
            <a:off x="4594393" y="4750904"/>
            <a:ext cx="580281" cy="995997"/>
          </a:xfrm>
          <a:prstGeom prst="line">
            <a:avLst/>
          </a:prstGeom>
          <a:ln w="9525">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7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Conclusions</a:t>
            </a:r>
            <a:endParaRPr lang="en-US" dirty="0">
              <a:solidFill>
                <a:schemeClr val="bg2"/>
              </a:solidFill>
            </a:endParaRP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11</a:t>
            </a:fld>
            <a:endParaRPr lang="en-GB" dirty="0"/>
          </a:p>
        </p:txBody>
      </p:sp>
      <p:graphicFrame>
        <p:nvGraphicFramePr>
          <p:cNvPr id="5" name="Diagram 4">
            <a:extLst>
              <a:ext uri="{FF2B5EF4-FFF2-40B4-BE49-F238E27FC236}">
                <a16:creationId xmlns:a16="http://schemas.microsoft.com/office/drawing/2014/main" id="{3217453E-CE2A-4045-B128-3BC90C30DFA3}"/>
              </a:ext>
            </a:extLst>
          </p:cNvPr>
          <p:cNvGraphicFramePr/>
          <p:nvPr>
            <p:extLst>
              <p:ext uri="{D42A27DB-BD31-4B8C-83A1-F6EECF244321}">
                <p14:modId xmlns:p14="http://schemas.microsoft.com/office/powerpoint/2010/main" val="2918109375"/>
              </p:ext>
            </p:extLst>
          </p:nvPr>
        </p:nvGraphicFramePr>
        <p:xfrm>
          <a:off x="388308" y="720813"/>
          <a:ext cx="11561522"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29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Next Steps and Recommendations</a:t>
            </a:r>
            <a:br>
              <a:rPr lang="en-US" dirty="0"/>
            </a:br>
            <a:endParaRPr lang="en-US" dirty="0">
              <a:solidFill>
                <a:schemeClr val="bg2"/>
              </a:solidFill>
            </a:endParaRPr>
          </a:p>
        </p:txBody>
      </p:sp>
      <p:sp>
        <p:nvSpPr>
          <p:cNvPr id="3" name="Content Placeholder 2">
            <a:extLst>
              <a:ext uri="{FF2B5EF4-FFF2-40B4-BE49-F238E27FC236}">
                <a16:creationId xmlns:a16="http://schemas.microsoft.com/office/drawing/2014/main" id="{7039E727-D0F7-4509-9BF4-A0D6DEC5F5E6}"/>
              </a:ext>
            </a:extLst>
          </p:cNvPr>
          <p:cNvSpPr>
            <a:spLocks noGrp="1"/>
          </p:cNvSpPr>
          <p:nvPr>
            <p:ph idx="1"/>
          </p:nvPr>
        </p:nvSpPr>
        <p:spPr/>
        <p:txBody>
          <a:bodyPr/>
          <a:lstStyle/>
          <a:p>
            <a:r>
              <a:rPr lang="en-US" dirty="0"/>
              <a:t>Estimating WBD is difficult</a:t>
            </a:r>
          </a:p>
          <a:p>
            <a:pPr lvl="1"/>
            <a:r>
              <a:rPr lang="en-US" dirty="0"/>
              <a:t>Important to characterize vegetation types/cycles (especially croplands)</a:t>
            </a:r>
          </a:p>
          <a:p>
            <a:pPr lvl="1"/>
            <a:r>
              <a:rPr lang="en-US" dirty="0"/>
              <a:t>Numerous phenomena must align to generate dust (meteorology, soil &amp; vegetation conditions)</a:t>
            </a:r>
          </a:p>
          <a:p>
            <a:pPr lvl="1"/>
            <a:r>
              <a:rPr lang="en-US" dirty="0"/>
              <a:t>All bring complex mix of compounding and compensating errors </a:t>
            </a:r>
          </a:p>
          <a:p>
            <a:r>
              <a:rPr lang="en-US" dirty="0"/>
              <a:t>Remaining over and under estimates indicate need for further improvement </a:t>
            </a:r>
          </a:p>
          <a:p>
            <a:r>
              <a:rPr lang="en-US" dirty="0"/>
              <a:t>Elemental speciation: need to review and update as new information becomes available</a:t>
            </a:r>
          </a:p>
          <a:p>
            <a:r>
              <a:rPr lang="en-US" dirty="0"/>
              <a:t>Updates may be necessary as WRF simulations improve, especially for rain/soil moisture</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12</a:t>
            </a:fld>
            <a:endParaRPr lang="en-GB" dirty="0"/>
          </a:p>
        </p:txBody>
      </p:sp>
    </p:spTree>
    <p:extLst>
      <p:ext uri="{BB962C8B-B14F-4D97-AF65-F5344CB8AC3E}">
        <p14:creationId xmlns:p14="http://schemas.microsoft.com/office/powerpoint/2010/main" val="271952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68DA-F378-490A-A575-803FC9FDDEF0}"/>
              </a:ext>
            </a:extLst>
          </p:cNvPr>
          <p:cNvSpPr>
            <a:spLocks noGrp="1"/>
          </p:cNvSpPr>
          <p:nvPr>
            <p:ph type="title"/>
          </p:nvPr>
        </p:nvSpPr>
        <p:spPr>
          <a:xfrm>
            <a:off x="798513" y="452544"/>
            <a:ext cx="7043159" cy="4518806"/>
          </a:xfrm>
        </p:spPr>
        <p:txBody>
          <a:bodyPr/>
          <a:lstStyle/>
          <a:p>
            <a:r>
              <a:rPr lang="en-US" dirty="0"/>
              <a:t>Thank You</a:t>
            </a:r>
          </a:p>
        </p:txBody>
      </p:sp>
      <p:sp>
        <p:nvSpPr>
          <p:cNvPr id="3" name="Text Placeholder 2">
            <a:extLst>
              <a:ext uri="{FF2B5EF4-FFF2-40B4-BE49-F238E27FC236}">
                <a16:creationId xmlns:a16="http://schemas.microsoft.com/office/drawing/2014/main" id="{7F10668E-284F-4578-AE10-1BE0E6C87D80}"/>
              </a:ext>
            </a:extLst>
          </p:cNvPr>
          <p:cNvSpPr>
            <a:spLocks noGrp="1"/>
          </p:cNvSpPr>
          <p:nvPr>
            <p:ph type="body" sz="quarter" idx="11"/>
          </p:nvPr>
        </p:nvSpPr>
        <p:spPr/>
        <p:txBody>
          <a:bodyPr/>
          <a:lstStyle/>
          <a:p>
            <a:r>
              <a:rPr lang="en-US" dirty="0"/>
              <a:t>Pradeepa Vennam</a:t>
            </a:r>
          </a:p>
        </p:txBody>
      </p:sp>
      <p:sp>
        <p:nvSpPr>
          <p:cNvPr id="4" name="Text Placeholder 3">
            <a:extLst>
              <a:ext uri="{FF2B5EF4-FFF2-40B4-BE49-F238E27FC236}">
                <a16:creationId xmlns:a16="http://schemas.microsoft.com/office/drawing/2014/main" id="{A6C45E66-D1E4-4A08-A53F-7B4B105D5690}"/>
              </a:ext>
            </a:extLst>
          </p:cNvPr>
          <p:cNvSpPr>
            <a:spLocks noGrp="1"/>
          </p:cNvSpPr>
          <p:nvPr>
            <p:ph type="body" sz="quarter" idx="12"/>
          </p:nvPr>
        </p:nvSpPr>
        <p:spPr/>
        <p:txBody>
          <a:bodyPr/>
          <a:lstStyle/>
          <a:p>
            <a:r>
              <a:rPr lang="en-US" dirty="0"/>
              <a:t>pvennam@ramboll.com</a:t>
            </a:r>
          </a:p>
        </p:txBody>
      </p:sp>
      <p:sp>
        <p:nvSpPr>
          <p:cNvPr id="5" name="Slide Number Placeholder 4">
            <a:extLst>
              <a:ext uri="{FF2B5EF4-FFF2-40B4-BE49-F238E27FC236}">
                <a16:creationId xmlns:a16="http://schemas.microsoft.com/office/drawing/2014/main" id="{E9F492A4-9559-4531-AFC2-54A3D59392C7}"/>
              </a:ext>
            </a:extLst>
          </p:cNvPr>
          <p:cNvSpPr>
            <a:spLocks noGrp="1"/>
          </p:cNvSpPr>
          <p:nvPr>
            <p:ph type="sldNum" sz="quarter" idx="10"/>
          </p:nvPr>
        </p:nvSpPr>
        <p:spPr/>
        <p:txBody>
          <a:bodyPr/>
          <a:lstStyle/>
          <a:p>
            <a:fld id="{31421AFA-3AE7-4CEA-BC9B-447859BED57B}" type="slidenum">
              <a:rPr lang="en-GB" smtClean="0"/>
              <a:pPr/>
              <a:t>13</a:t>
            </a:fld>
            <a:endParaRPr lang="en-GB" dirty="0"/>
          </a:p>
        </p:txBody>
      </p:sp>
      <p:sp>
        <p:nvSpPr>
          <p:cNvPr id="6" name="TextBox 5">
            <a:extLst>
              <a:ext uri="{FF2B5EF4-FFF2-40B4-BE49-F238E27FC236}">
                <a16:creationId xmlns:a16="http://schemas.microsoft.com/office/drawing/2014/main" id="{252A55A7-D4CB-4578-B75E-24A44F882573}"/>
              </a:ext>
            </a:extLst>
          </p:cNvPr>
          <p:cNvSpPr txBox="1"/>
          <p:nvPr/>
        </p:nvSpPr>
        <p:spPr bwMode="auto">
          <a:xfrm flipH="1">
            <a:off x="798514" y="2776850"/>
            <a:ext cx="11296008" cy="138499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The preparation of this presentation was funded by a grant from the Texas Air Quality Research Program (AQRP) at The University of Texas at Austin through the Texas Emission Reduction Program (TERP) and the Texas Commission on Environmental Quality (TCEQ). The findings, opinions and conclusions are the work of the author(s) and do not necessarily represent findings, opinions, or conclusions of the AQRP or the TCEQ.</a:t>
            </a:r>
          </a:p>
        </p:txBody>
      </p:sp>
    </p:spTree>
    <p:extLst>
      <p:ext uri="{BB962C8B-B14F-4D97-AF65-F5344CB8AC3E}">
        <p14:creationId xmlns:p14="http://schemas.microsoft.com/office/powerpoint/2010/main" val="141238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References</a:t>
            </a:r>
            <a:br>
              <a:rPr lang="en-US" dirty="0"/>
            </a:br>
            <a:endParaRPr lang="en-US" dirty="0">
              <a:solidFill>
                <a:schemeClr val="bg2"/>
              </a:solidFill>
            </a:endParaRPr>
          </a:p>
        </p:txBody>
      </p:sp>
      <p:sp>
        <p:nvSpPr>
          <p:cNvPr id="3" name="Content Placeholder 2">
            <a:extLst>
              <a:ext uri="{FF2B5EF4-FFF2-40B4-BE49-F238E27FC236}">
                <a16:creationId xmlns:a16="http://schemas.microsoft.com/office/drawing/2014/main" id="{7039E727-D0F7-4509-9BF4-A0D6DEC5F5E6}"/>
              </a:ext>
            </a:extLst>
          </p:cNvPr>
          <p:cNvSpPr>
            <a:spLocks noGrp="1"/>
          </p:cNvSpPr>
          <p:nvPr>
            <p:ph idx="1"/>
          </p:nvPr>
        </p:nvSpPr>
        <p:spPr/>
        <p:txBody>
          <a:bodyPr/>
          <a:lstStyle/>
          <a:p>
            <a:pPr marL="461963" indent="-461963">
              <a:buNone/>
            </a:pPr>
            <a:r>
              <a:rPr lang="en-US" sz="1200" dirty="0"/>
              <a:t>Astitha, M., J. </a:t>
            </a:r>
            <a:r>
              <a:rPr lang="en-US" sz="1200" dirty="0" err="1"/>
              <a:t>Lelieveld</a:t>
            </a:r>
            <a:r>
              <a:rPr lang="en-US" sz="1200" dirty="0"/>
              <a:t>, M.A. Kader, A. </a:t>
            </a:r>
            <a:r>
              <a:rPr lang="en-US" sz="1200" dirty="0" err="1"/>
              <a:t>Pozzer</a:t>
            </a:r>
            <a:r>
              <a:rPr lang="en-US" sz="1200" dirty="0"/>
              <a:t>, A. de </a:t>
            </a:r>
            <a:r>
              <a:rPr lang="en-US" sz="1200" dirty="0" err="1"/>
              <a:t>Meij</a:t>
            </a:r>
            <a:r>
              <a:rPr lang="en-US" sz="1200" dirty="0"/>
              <a:t>, 2012.  Parameterization of dust emissions in the global atmospheric chemistry-climate model EMAC: impact of nudging and soil properties.  </a:t>
            </a:r>
            <a:r>
              <a:rPr lang="en-US" sz="1200" i="1" dirty="0"/>
              <a:t>Atmos. Chem. Phys.</a:t>
            </a:r>
            <a:r>
              <a:rPr lang="en-US" sz="1200" dirty="0"/>
              <a:t>, 12(22):11057-11083, 2012. doi:10.5194/acp-12-11057-2012.</a:t>
            </a:r>
          </a:p>
          <a:p>
            <a:pPr marL="461963" indent="-461963">
              <a:buNone/>
            </a:pPr>
            <a:r>
              <a:rPr lang="en-US" sz="1200" dirty="0"/>
              <a:t>Foroutan, H., J. Young, S. </a:t>
            </a:r>
            <a:r>
              <a:rPr lang="en-US" sz="1200" dirty="0" err="1"/>
              <a:t>Napelenok</a:t>
            </a:r>
            <a:r>
              <a:rPr lang="en-US" sz="1200" dirty="0"/>
              <a:t>, L. Ran, K.W. Appel, R.C. Gilliam, J.E. </a:t>
            </a:r>
            <a:r>
              <a:rPr lang="en-US" sz="1200" dirty="0" err="1"/>
              <a:t>Pleim</a:t>
            </a:r>
            <a:r>
              <a:rPr lang="en-US" sz="1200" dirty="0"/>
              <a:t>, 2017.  Development and evaluation of a physics-based windblown dust emission scheme implemented in the CMAQ modeling system.  </a:t>
            </a:r>
            <a:r>
              <a:rPr lang="en-US" sz="1200" i="1" dirty="0"/>
              <a:t>J. Adv. Model. Earth Syst</a:t>
            </a:r>
            <a:r>
              <a:rPr lang="en-US" sz="1200" dirty="0"/>
              <a:t>., 9, 585–608, doi:10.1002/2016MS000823.</a:t>
            </a:r>
          </a:p>
          <a:p>
            <a:pPr marL="461963" indent="-461963">
              <a:buNone/>
            </a:pPr>
            <a:r>
              <a:rPr lang="en-US" sz="1200" dirty="0"/>
              <a:t>Klingmueller K., S. Metzger, M. Abdelkader, V.A. </a:t>
            </a:r>
            <a:r>
              <a:rPr lang="en-US" sz="1200" dirty="0" err="1"/>
              <a:t>Karydis</a:t>
            </a:r>
            <a:r>
              <a:rPr lang="en-US" sz="1200" dirty="0"/>
              <a:t>, G.L. </a:t>
            </a:r>
            <a:r>
              <a:rPr lang="en-US" sz="1200" dirty="0" err="1"/>
              <a:t>Stenchikov</a:t>
            </a:r>
            <a:r>
              <a:rPr lang="en-US" sz="1200" dirty="0"/>
              <a:t>,  A. </a:t>
            </a:r>
            <a:r>
              <a:rPr lang="en-US" sz="1200" dirty="0" err="1"/>
              <a:t>Pozzer</a:t>
            </a:r>
            <a:r>
              <a:rPr lang="en-US" sz="1200" dirty="0"/>
              <a:t>, J. </a:t>
            </a:r>
            <a:r>
              <a:rPr lang="en-US" sz="1200" dirty="0" err="1"/>
              <a:t>Lelieveld</a:t>
            </a:r>
            <a:r>
              <a:rPr lang="en-US" sz="1200" dirty="0"/>
              <a:t>,   2018.  Revised mineral dust emissions in the atmospheric chemistry-climate model EMAC (</a:t>
            </a:r>
            <a:r>
              <a:rPr lang="en-US" sz="1200" dirty="0" err="1"/>
              <a:t>MESSy</a:t>
            </a:r>
            <a:r>
              <a:rPr lang="en-US" sz="1200" dirty="0"/>
              <a:t> 2.52 DU_Astitha1 KKDU2017 patch).  </a:t>
            </a:r>
            <a:r>
              <a:rPr lang="en-US" sz="1200" i="1" dirty="0" err="1"/>
              <a:t>Geosci</a:t>
            </a:r>
            <a:r>
              <a:rPr lang="en-US" sz="1200" i="1" dirty="0"/>
              <a:t>. Model Dev</a:t>
            </a:r>
            <a:r>
              <a:rPr lang="en-US" sz="1200" dirty="0"/>
              <a:t>., 11, 989–1008, </a:t>
            </a:r>
            <a:r>
              <a:rPr lang="en-US" sz="1200" dirty="0">
                <a:hlinkClick r:id="rId2"/>
              </a:rPr>
              <a:t>https://doi.org/10.5194/gmd-11-989-2018</a:t>
            </a:r>
            <a:r>
              <a:rPr lang="en-US" sz="1200" dirty="0"/>
              <a:t>.</a:t>
            </a:r>
          </a:p>
          <a:p>
            <a:pPr marL="461963" indent="-461963">
              <a:buNone/>
            </a:pPr>
            <a:r>
              <a:rPr lang="en-US" sz="1200" dirty="0"/>
              <a:t>LeGrand, S.L., C. </a:t>
            </a:r>
            <a:r>
              <a:rPr lang="en-US" sz="1200" dirty="0" err="1"/>
              <a:t>Polashenski</a:t>
            </a:r>
            <a:r>
              <a:rPr lang="en-US" sz="1200" dirty="0"/>
              <a:t>, T.W. Letcher, G.A. Creighton, S.E. Peckham, J.D. </a:t>
            </a:r>
            <a:r>
              <a:rPr lang="en-US" sz="1200" dirty="0" err="1"/>
              <a:t>Cetola</a:t>
            </a:r>
            <a:r>
              <a:rPr lang="en-US" sz="1200" dirty="0"/>
              <a:t>, 2019.  The AFWA dust emission scheme for the GOCART aerosol model in WRF-Chem v3.8.1.  </a:t>
            </a:r>
            <a:r>
              <a:rPr lang="en-US" sz="1200" i="1" dirty="0" err="1"/>
              <a:t>Geosci</a:t>
            </a:r>
            <a:r>
              <a:rPr lang="en-US" sz="1200" i="1" dirty="0"/>
              <a:t>. Model Dev.</a:t>
            </a:r>
            <a:r>
              <a:rPr lang="en-US" sz="1200" dirty="0"/>
              <a:t>, 12, 131–166, https://doi.org/10.5194/gmd-12-131-2019. </a:t>
            </a:r>
          </a:p>
          <a:p>
            <a:pPr marL="461963" indent="-461963">
              <a:spcAft>
                <a:spcPts val="300"/>
              </a:spcAft>
              <a:buNone/>
            </a:pPr>
            <a:r>
              <a:rPr lang="en-US" sz="1200" dirty="0"/>
              <a:t>NASS, 2021.  "</a:t>
            </a:r>
            <a:r>
              <a:rPr lang="en-US" sz="1200" dirty="0" err="1"/>
              <a:t>CropScape</a:t>
            </a:r>
            <a:r>
              <a:rPr lang="en-US" sz="1200" dirty="0"/>
              <a:t>-cropland data layer."  USDA National Agricultural Statistics Service: Washington, DC.</a:t>
            </a:r>
          </a:p>
          <a:p>
            <a:pPr marL="461963" indent="-461963">
              <a:spcAft>
                <a:spcPts val="300"/>
              </a:spcAft>
              <a:buNone/>
            </a:pPr>
            <a:r>
              <a:rPr lang="en-US" sz="1200" dirty="0"/>
              <a:t>	</a:t>
            </a:r>
            <a:r>
              <a:rPr lang="en-US" sz="1200" dirty="0">
                <a:hlinkClick r:id="rId3"/>
              </a:rPr>
              <a:t>https://nassgeodata.gmu.edu/CropScape/</a:t>
            </a:r>
            <a:r>
              <a:rPr lang="en-US" sz="1200" dirty="0"/>
              <a:t>   </a:t>
            </a:r>
          </a:p>
          <a:p>
            <a:pPr marL="461963" indent="-461963">
              <a:buNone/>
            </a:pPr>
            <a:r>
              <a:rPr lang="en-US" sz="1200" dirty="0"/>
              <a:t>	</a:t>
            </a:r>
            <a:r>
              <a:rPr lang="en-US" sz="1200" dirty="0">
                <a:hlinkClick r:id="rId4"/>
              </a:rPr>
              <a:t>https://www.nass.usda.gov/Research_and_Science/Cropland/sarsfaqs2.php</a:t>
            </a:r>
            <a:r>
              <a:rPr lang="en-US" sz="1200" dirty="0"/>
              <a:t>  </a:t>
            </a:r>
          </a:p>
          <a:p>
            <a:pPr marL="461963" indent="-461963">
              <a:buNone/>
            </a:pPr>
            <a:endParaRPr lang="en-US" sz="1200" dirty="0"/>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14</a:t>
            </a:fld>
            <a:endParaRPr lang="en-GB" dirty="0"/>
          </a:p>
        </p:txBody>
      </p:sp>
    </p:spTree>
    <p:extLst>
      <p:ext uri="{BB962C8B-B14F-4D97-AF65-F5344CB8AC3E}">
        <p14:creationId xmlns:p14="http://schemas.microsoft.com/office/powerpoint/2010/main" val="103642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Introduction</a:t>
            </a:r>
            <a:endParaRPr lang="en-US" dirty="0">
              <a:solidFill>
                <a:schemeClr val="bg2"/>
              </a:solidFill>
            </a:endParaRPr>
          </a:p>
        </p:txBody>
      </p:sp>
      <p:sp>
        <p:nvSpPr>
          <p:cNvPr id="3" name="Content Placeholder 2">
            <a:extLst>
              <a:ext uri="{FF2B5EF4-FFF2-40B4-BE49-F238E27FC236}">
                <a16:creationId xmlns:a16="http://schemas.microsoft.com/office/drawing/2014/main" id="{7039E727-D0F7-4509-9BF4-A0D6DEC5F5E6}"/>
              </a:ext>
            </a:extLst>
          </p:cNvPr>
          <p:cNvSpPr>
            <a:spLocks noGrp="1"/>
          </p:cNvSpPr>
          <p:nvPr>
            <p:ph idx="1"/>
          </p:nvPr>
        </p:nvSpPr>
        <p:spPr>
          <a:xfrm>
            <a:off x="798514" y="1238293"/>
            <a:ext cx="10588625" cy="2289434"/>
          </a:xfrm>
        </p:spPr>
        <p:txBody>
          <a:bodyPr/>
          <a:lstStyle/>
          <a:p>
            <a:r>
              <a:rPr lang="en-US" dirty="0"/>
              <a:t>Project was conducted under the Texas Air Quality Research Program</a:t>
            </a:r>
          </a:p>
          <a:p>
            <a:pPr lvl="1"/>
            <a:r>
              <a:rPr lang="en-US" dirty="0"/>
              <a:t>Wind-blown dust (WBD) emissions derived from “WBDUST” CAMx preprocessor</a:t>
            </a:r>
          </a:p>
          <a:p>
            <a:pPr lvl="1"/>
            <a:r>
              <a:rPr lang="en-US" dirty="0"/>
              <a:t>Large WBD under predictions vs. rural IMPROVE monitoring</a:t>
            </a:r>
          </a:p>
          <a:p>
            <a:pPr lvl="1"/>
            <a:r>
              <a:rPr lang="en-US" dirty="0"/>
              <a:t>Update the WBDUST emission model</a:t>
            </a:r>
          </a:p>
          <a:p>
            <a:pPr lvl="2"/>
            <a:r>
              <a:rPr lang="en-US" dirty="0"/>
              <a:t>Formulation from review of other WBD models (improve known limitations)</a:t>
            </a:r>
          </a:p>
          <a:p>
            <a:pPr lvl="2"/>
            <a:r>
              <a:rPr lang="en-US" dirty="0"/>
              <a:t>Spatially/temporally resolved cropland data (increase emissive areas)</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a:xfrm>
            <a:off x="10773009" y="6364296"/>
            <a:ext cx="479938" cy="155611"/>
          </a:xfrm>
        </p:spPr>
        <p:txBody>
          <a:bodyPr/>
          <a:lstStyle/>
          <a:p>
            <a:fld id="{31421AFA-3AE7-4CEA-BC9B-447859BED57B}" type="slidenum">
              <a:rPr lang="en-GB" smtClean="0"/>
              <a:pPr/>
              <a:t>2</a:t>
            </a:fld>
            <a:endParaRPr lang="en-GB" dirty="0"/>
          </a:p>
        </p:txBody>
      </p:sp>
      <p:pic>
        <p:nvPicPr>
          <p:cNvPr id="15" name="Picture 14" descr="Figure 1 shows a state map of the south-central US with markers indicating the location of 13 monitoring sites operated by the Interagency Monitoring of Protected Visual Environments or IMPROVE.">
            <a:extLst>
              <a:ext uri="{FF2B5EF4-FFF2-40B4-BE49-F238E27FC236}">
                <a16:creationId xmlns:a16="http://schemas.microsoft.com/office/drawing/2014/main" id="{352F6026-E7BA-449C-8FBB-78AE79D1CF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0724" y="3173310"/>
            <a:ext cx="3616035" cy="3080416"/>
          </a:xfrm>
          <a:prstGeom prst="rect">
            <a:avLst/>
          </a:prstGeom>
          <a:noFill/>
        </p:spPr>
      </p:pic>
      <p:pic>
        <p:nvPicPr>
          <p:cNvPr id="16" name="Picture 15">
            <a:extLst>
              <a:ext uri="{FF2B5EF4-FFF2-40B4-BE49-F238E27FC236}">
                <a16:creationId xmlns:a16="http://schemas.microsoft.com/office/drawing/2014/main" id="{09729C4C-AE96-45E2-B491-B2203D3628B0}"/>
              </a:ext>
            </a:extLst>
          </p:cNvPr>
          <p:cNvPicPr/>
          <p:nvPr/>
        </p:nvPicPr>
        <p:blipFill>
          <a:blip r:embed="rId4"/>
          <a:stretch>
            <a:fillRect/>
          </a:stretch>
        </p:blipFill>
        <p:spPr>
          <a:xfrm>
            <a:off x="88894" y="3638296"/>
            <a:ext cx="8280400" cy="2407920"/>
          </a:xfrm>
          <a:prstGeom prst="rect">
            <a:avLst/>
          </a:prstGeom>
        </p:spPr>
      </p:pic>
      <p:sp>
        <p:nvSpPr>
          <p:cNvPr id="19" name="Rectangle 18">
            <a:extLst>
              <a:ext uri="{FF2B5EF4-FFF2-40B4-BE49-F238E27FC236}">
                <a16:creationId xmlns:a16="http://schemas.microsoft.com/office/drawing/2014/main" id="{A2448A39-EE21-406E-83C7-A35F5641D279}"/>
              </a:ext>
            </a:extLst>
          </p:cNvPr>
          <p:cNvSpPr/>
          <p:nvPr/>
        </p:nvSpPr>
        <p:spPr>
          <a:xfrm>
            <a:off x="9454897" y="5306884"/>
            <a:ext cx="576072" cy="43816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76359BA-6D22-4960-9192-B274AEF44F21}"/>
              </a:ext>
            </a:extLst>
          </p:cNvPr>
          <p:cNvSpPr txBox="1"/>
          <p:nvPr/>
        </p:nvSpPr>
        <p:spPr bwMode="auto">
          <a:xfrm>
            <a:off x="9296536" y="2619312"/>
            <a:ext cx="1984409"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IMPROVE Monitoring</a:t>
            </a:r>
            <a:r>
              <a:rPr lang="en-US" spc="0" dirty="0"/>
              <a:t> Sites</a:t>
            </a:r>
            <a:endParaRPr kumimoji="0" lang="en-US" sz="1800" b="0" i="0"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31370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How WBDUST Works</a:t>
            </a:r>
            <a:br>
              <a:rPr lang="en-US" dirty="0"/>
            </a:br>
            <a:endParaRPr lang="en-US" dirty="0">
              <a:solidFill>
                <a:schemeClr val="bg2"/>
              </a:solidFill>
            </a:endParaRPr>
          </a:p>
        </p:txBody>
      </p:sp>
      <p:sp>
        <p:nvSpPr>
          <p:cNvPr id="3" name="Content Placeholder 2">
            <a:extLst>
              <a:ext uri="{FF2B5EF4-FFF2-40B4-BE49-F238E27FC236}">
                <a16:creationId xmlns:a16="http://schemas.microsoft.com/office/drawing/2014/main" id="{7039E727-D0F7-4509-9BF4-A0D6DEC5F5E6}"/>
              </a:ext>
            </a:extLst>
          </p:cNvPr>
          <p:cNvSpPr>
            <a:spLocks noGrp="1"/>
          </p:cNvSpPr>
          <p:nvPr>
            <p:ph idx="1"/>
          </p:nvPr>
        </p:nvSpPr>
        <p:spPr>
          <a:xfrm>
            <a:off x="616226" y="1265439"/>
            <a:ext cx="10770911" cy="4442948"/>
          </a:xfrm>
        </p:spPr>
        <p:txBody>
          <a:bodyPr/>
          <a:lstStyle/>
          <a:p>
            <a:r>
              <a:rPr lang="en-US" dirty="0"/>
              <a:t>V1 based on global model: Astitha et al., 2012 (A12), Klingmueller et al., 2018 (K18)</a:t>
            </a:r>
          </a:p>
          <a:p>
            <a:pPr lvl="1"/>
            <a:r>
              <a:rPr lang="en-US" dirty="0"/>
              <a:t>Uses </a:t>
            </a:r>
            <a:r>
              <a:rPr lang="en-US" dirty="0" err="1"/>
              <a:t>CAMx</a:t>
            </a:r>
            <a:r>
              <a:rPr lang="en-US" dirty="0"/>
              <a:t> meteorology &amp; landcover, global soil characterization, (optional) global LAI </a:t>
            </a:r>
          </a:p>
          <a:p>
            <a:r>
              <a:rPr lang="en-US" dirty="0"/>
              <a:t>Parallels other WBD models – </a:t>
            </a:r>
            <a:r>
              <a:rPr lang="en-US" b="1" i="1" dirty="0"/>
              <a:t>highly parameterized</a:t>
            </a:r>
          </a:p>
          <a:p>
            <a:pPr lvl="1"/>
            <a:r>
              <a:rPr lang="en-US" dirty="0">
                <a:solidFill>
                  <a:srgbClr val="FF0000"/>
                </a:solidFill>
              </a:rPr>
              <a:t>Wind stress (U*) &gt; threshold </a:t>
            </a:r>
            <a:r>
              <a:rPr lang="en-US" dirty="0">
                <a:solidFill>
                  <a:srgbClr val="FF0000"/>
                </a:solidFill>
                <a:sym typeface="Symbol" panose="05050102010706020507" pitchFamily="18" charset="2"/>
              </a:rPr>
              <a:t> drives </a:t>
            </a:r>
            <a:r>
              <a:rPr lang="en-US" dirty="0">
                <a:solidFill>
                  <a:srgbClr val="FF0000"/>
                </a:solidFill>
              </a:rPr>
              <a:t>“saltation” process</a:t>
            </a:r>
          </a:p>
          <a:p>
            <a:pPr lvl="2"/>
            <a:r>
              <a:rPr lang="en-US" dirty="0"/>
              <a:t>Lifts large dirt particles that “sand blast” fine dust particles</a:t>
            </a:r>
          </a:p>
          <a:p>
            <a:pPr lvl="1"/>
            <a:r>
              <a:rPr lang="en-US" dirty="0"/>
              <a:t>WBD emission flux scales from saltation flux</a:t>
            </a:r>
          </a:p>
          <a:p>
            <a:r>
              <a:rPr lang="en-US" dirty="0"/>
              <a:t>Many specific conditions must align:</a:t>
            </a:r>
          </a:p>
          <a:p>
            <a:pPr lvl="1"/>
            <a:r>
              <a:rPr lang="en-US" dirty="0">
                <a:solidFill>
                  <a:srgbClr val="0070C0"/>
                </a:solidFill>
              </a:rPr>
              <a:t>Meteorology</a:t>
            </a:r>
            <a:r>
              <a:rPr lang="en-US" dirty="0"/>
              <a:t> (wind speed/stress)</a:t>
            </a:r>
          </a:p>
          <a:p>
            <a:pPr lvl="1"/>
            <a:r>
              <a:rPr lang="en-US" dirty="0">
                <a:solidFill>
                  <a:schemeClr val="accent5">
                    <a:lumMod val="75000"/>
                  </a:schemeClr>
                </a:solidFill>
              </a:rPr>
              <a:t>Soil conditions </a:t>
            </a:r>
            <a:r>
              <a:rPr lang="en-US" dirty="0"/>
              <a:t>(type/composition, moisture)</a:t>
            </a:r>
          </a:p>
          <a:p>
            <a:pPr lvl="1"/>
            <a:r>
              <a:rPr lang="en-US" dirty="0">
                <a:solidFill>
                  <a:srgbClr val="00B050"/>
                </a:solidFill>
              </a:rPr>
              <a:t>Vegetation </a:t>
            </a:r>
            <a:r>
              <a:rPr lang="en-US" dirty="0"/>
              <a:t>(type, coverage/density)</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3</a:t>
            </a:fld>
            <a:endParaRPr lang="en-GB" dirty="0"/>
          </a:p>
        </p:txBody>
      </p:sp>
      <p:pic>
        <p:nvPicPr>
          <p:cNvPr id="5" name="Picture 4">
            <a:extLst>
              <a:ext uri="{FF2B5EF4-FFF2-40B4-BE49-F238E27FC236}">
                <a16:creationId xmlns:a16="http://schemas.microsoft.com/office/drawing/2014/main" id="{3E5A76EC-683C-46E7-A3EB-EF178FAEF094}"/>
              </a:ext>
            </a:extLst>
          </p:cNvPr>
          <p:cNvPicPr>
            <a:picLocks noChangeAspect="1"/>
          </p:cNvPicPr>
          <p:nvPr/>
        </p:nvPicPr>
        <p:blipFill>
          <a:blip r:embed="rId3"/>
          <a:stretch>
            <a:fillRect/>
          </a:stretch>
        </p:blipFill>
        <p:spPr>
          <a:xfrm>
            <a:off x="5930019" y="3898442"/>
            <a:ext cx="6260393" cy="2320519"/>
          </a:xfrm>
          <a:prstGeom prst="rect">
            <a:avLst/>
          </a:prstGeom>
        </p:spPr>
      </p:pic>
    </p:spTree>
    <p:extLst>
      <p:ext uri="{BB962C8B-B14F-4D97-AF65-F5344CB8AC3E}">
        <p14:creationId xmlns:p14="http://schemas.microsoft.com/office/powerpoint/2010/main" val="378327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Starting Point and Literature Review of Other Models</a:t>
            </a:r>
            <a:br>
              <a:rPr lang="en-US" dirty="0"/>
            </a:br>
            <a:endParaRPr lang="en-US" dirty="0">
              <a:solidFill>
                <a:schemeClr val="bg2"/>
              </a:solidFill>
            </a:endParaRP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4</a:t>
            </a:fld>
            <a:endParaRPr lang="en-GB" dirty="0"/>
          </a:p>
        </p:txBody>
      </p:sp>
      <p:graphicFrame>
        <p:nvGraphicFramePr>
          <p:cNvPr id="5" name="Diagram 4">
            <a:extLst>
              <a:ext uri="{FF2B5EF4-FFF2-40B4-BE49-F238E27FC236}">
                <a16:creationId xmlns:a16="http://schemas.microsoft.com/office/drawing/2014/main" id="{1C9C3435-8815-4996-8144-98F67C58917F}"/>
              </a:ext>
            </a:extLst>
          </p:cNvPr>
          <p:cNvGraphicFramePr/>
          <p:nvPr>
            <p:extLst>
              <p:ext uri="{D42A27DB-BD31-4B8C-83A1-F6EECF244321}">
                <p14:modId xmlns:p14="http://schemas.microsoft.com/office/powerpoint/2010/main" val="43390818"/>
              </p:ext>
            </p:extLst>
          </p:nvPr>
        </p:nvGraphicFramePr>
        <p:xfrm>
          <a:off x="1931525" y="966866"/>
          <a:ext cx="9291796" cy="5439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50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Updates to WBDUST</a:t>
            </a:r>
            <a:br>
              <a:rPr lang="en-US" dirty="0"/>
            </a:br>
            <a:endParaRPr lang="en-US" dirty="0">
              <a:solidFill>
                <a:schemeClr val="bg2"/>
              </a:solidFill>
            </a:endParaRP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5</a:t>
            </a:fld>
            <a:endParaRPr lang="en-GB" dirty="0"/>
          </a:p>
        </p:txBody>
      </p:sp>
      <p:graphicFrame>
        <p:nvGraphicFramePr>
          <p:cNvPr id="5" name="Diagram 4">
            <a:extLst>
              <a:ext uri="{FF2B5EF4-FFF2-40B4-BE49-F238E27FC236}">
                <a16:creationId xmlns:a16="http://schemas.microsoft.com/office/drawing/2014/main" id="{7655C017-3E5F-4AFB-BDD4-4FF63BF92C77}"/>
              </a:ext>
            </a:extLst>
          </p:cNvPr>
          <p:cNvGraphicFramePr/>
          <p:nvPr>
            <p:extLst>
              <p:ext uri="{D42A27DB-BD31-4B8C-83A1-F6EECF244321}">
                <p14:modId xmlns:p14="http://schemas.microsoft.com/office/powerpoint/2010/main" val="1483681691"/>
              </p:ext>
            </p:extLst>
          </p:nvPr>
        </p:nvGraphicFramePr>
        <p:xfrm>
          <a:off x="607102" y="1202400"/>
          <a:ext cx="11001802" cy="494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74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Agricultural Landcover Datasets – </a:t>
            </a:r>
            <a:r>
              <a:rPr lang="en-US" dirty="0" err="1"/>
              <a:t>CropScape</a:t>
            </a:r>
            <a:r>
              <a:rPr lang="en-US" dirty="0"/>
              <a:t> tool</a:t>
            </a:r>
            <a:br>
              <a:rPr lang="en-US" dirty="0"/>
            </a:br>
            <a:endParaRPr lang="en-US" dirty="0">
              <a:solidFill>
                <a:schemeClr val="bg2"/>
              </a:solidFill>
            </a:endParaRP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a:xfrm>
            <a:off x="11410120" y="6282000"/>
            <a:ext cx="479938" cy="155611"/>
          </a:xfrm>
        </p:spPr>
        <p:txBody>
          <a:bodyPr/>
          <a:lstStyle/>
          <a:p>
            <a:fld id="{31421AFA-3AE7-4CEA-BC9B-447859BED57B}" type="slidenum">
              <a:rPr lang="en-GB" smtClean="0"/>
              <a:pPr/>
              <a:t>6</a:t>
            </a:fld>
            <a:endParaRPr lang="en-GB" dirty="0"/>
          </a:p>
        </p:txBody>
      </p:sp>
      <p:pic>
        <p:nvPicPr>
          <p:cNvPr id="7" name="Picture 6">
            <a:extLst>
              <a:ext uri="{FF2B5EF4-FFF2-40B4-BE49-F238E27FC236}">
                <a16:creationId xmlns:a16="http://schemas.microsoft.com/office/drawing/2014/main" id="{1589542D-1C94-4A2D-884A-ECD4055ED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0821" y="1202400"/>
            <a:ext cx="3590144" cy="2319882"/>
          </a:xfrm>
          <a:prstGeom prst="rect">
            <a:avLst/>
          </a:prstGeom>
          <a:noFill/>
          <a:ln>
            <a:noFill/>
          </a:ln>
        </p:spPr>
      </p:pic>
      <p:graphicFrame>
        <p:nvGraphicFramePr>
          <p:cNvPr id="8" name="Diagram 7">
            <a:extLst>
              <a:ext uri="{FF2B5EF4-FFF2-40B4-BE49-F238E27FC236}">
                <a16:creationId xmlns:a16="http://schemas.microsoft.com/office/drawing/2014/main" id="{A00896C0-28E0-4A2F-8091-147AD41F78FB}"/>
              </a:ext>
            </a:extLst>
          </p:cNvPr>
          <p:cNvGraphicFramePr/>
          <p:nvPr>
            <p:extLst>
              <p:ext uri="{D42A27DB-BD31-4B8C-83A1-F6EECF244321}">
                <p14:modId xmlns:p14="http://schemas.microsoft.com/office/powerpoint/2010/main" val="1293100602"/>
              </p:ext>
            </p:extLst>
          </p:nvPr>
        </p:nvGraphicFramePr>
        <p:xfrm>
          <a:off x="931926" y="1244978"/>
          <a:ext cx="6501076" cy="4369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EEEA0209-93CB-4935-AB84-AB81B1D7A336}"/>
              </a:ext>
            </a:extLst>
          </p:cNvPr>
          <p:cNvPicPr>
            <a:picLocks noChangeAspect="1"/>
          </p:cNvPicPr>
          <p:nvPr/>
        </p:nvPicPr>
        <p:blipFill>
          <a:blip r:embed="rId9"/>
          <a:stretch>
            <a:fillRect/>
          </a:stretch>
        </p:blipFill>
        <p:spPr>
          <a:xfrm>
            <a:off x="7984607" y="3872002"/>
            <a:ext cx="3807866" cy="2409997"/>
          </a:xfrm>
          <a:prstGeom prst="rect">
            <a:avLst/>
          </a:prstGeom>
        </p:spPr>
      </p:pic>
      <p:sp>
        <p:nvSpPr>
          <p:cNvPr id="13" name="TextBox 12">
            <a:extLst>
              <a:ext uri="{FF2B5EF4-FFF2-40B4-BE49-F238E27FC236}">
                <a16:creationId xmlns:a16="http://schemas.microsoft.com/office/drawing/2014/main" id="{BE2EA934-2152-47FB-B6FB-92AAD1A1B077}"/>
              </a:ext>
            </a:extLst>
          </p:cNvPr>
          <p:cNvSpPr txBox="1"/>
          <p:nvPr/>
        </p:nvSpPr>
        <p:spPr bwMode="auto">
          <a:xfrm>
            <a:off x="7563966" y="947646"/>
            <a:ext cx="3483854"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256 vegetation categories</a:t>
            </a:r>
          </a:p>
        </p:txBody>
      </p:sp>
      <p:sp>
        <p:nvSpPr>
          <p:cNvPr id="14" name="TextBox 13">
            <a:extLst>
              <a:ext uri="{FF2B5EF4-FFF2-40B4-BE49-F238E27FC236}">
                <a16:creationId xmlns:a16="http://schemas.microsoft.com/office/drawing/2014/main" id="{57C6487D-A39B-4B47-A840-04898A221DFC}"/>
              </a:ext>
            </a:extLst>
          </p:cNvPr>
          <p:cNvSpPr txBox="1"/>
          <p:nvPr/>
        </p:nvSpPr>
        <p:spPr bwMode="auto">
          <a:xfrm>
            <a:off x="7908670" y="3639492"/>
            <a:ext cx="395973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US" b="1" spc="0" dirty="0"/>
              <a:t>42 CAMx/WBDUST categories</a:t>
            </a:r>
            <a:endParaRPr kumimoji="0" lang="en-US"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98892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Agricultural Landcover Datasets – CMAQ Crop Calendar</a:t>
            </a:r>
            <a:br>
              <a:rPr lang="en-US" dirty="0"/>
            </a:br>
            <a:endParaRPr lang="en-US" dirty="0">
              <a:solidFill>
                <a:schemeClr val="bg2"/>
              </a:solidFill>
            </a:endParaRPr>
          </a:p>
        </p:txBody>
      </p:sp>
      <p:sp>
        <p:nvSpPr>
          <p:cNvPr id="3" name="Content Placeholder 2">
            <a:extLst>
              <a:ext uri="{FF2B5EF4-FFF2-40B4-BE49-F238E27FC236}">
                <a16:creationId xmlns:a16="http://schemas.microsoft.com/office/drawing/2014/main" id="{7039E727-D0F7-4509-9BF4-A0D6DEC5F5E6}"/>
              </a:ext>
            </a:extLst>
          </p:cNvPr>
          <p:cNvSpPr>
            <a:spLocks noGrp="1"/>
          </p:cNvSpPr>
          <p:nvPr>
            <p:ph idx="1"/>
          </p:nvPr>
        </p:nvSpPr>
        <p:spPr>
          <a:xfrm>
            <a:off x="798512" y="1645033"/>
            <a:ext cx="5802581" cy="4063354"/>
          </a:xfrm>
        </p:spPr>
        <p:txBody>
          <a:bodyPr/>
          <a:lstStyle/>
          <a:p>
            <a:r>
              <a:rPr lang="en-US" dirty="0"/>
              <a:t>State-level cultivation schedules for 18 crops </a:t>
            </a:r>
          </a:p>
          <a:p>
            <a:pPr lvl="1"/>
            <a:r>
              <a:rPr lang="en-US" dirty="0"/>
              <a:t>CMAQ does not reference specific source of data</a:t>
            </a:r>
          </a:p>
          <a:p>
            <a:pPr lvl="1"/>
            <a:r>
              <a:rPr lang="en-US" dirty="0"/>
              <a:t>Not year-specific, simple format, easy to use</a:t>
            </a:r>
          </a:p>
          <a:p>
            <a:pPr lvl="1"/>
            <a:r>
              <a:rPr lang="en-US" dirty="0"/>
              <a:t>Basis for defining periods of tilled croplands</a:t>
            </a:r>
          </a:p>
          <a:p>
            <a:pPr marL="396000" lvl="1" indent="0">
              <a:buNone/>
            </a:pPr>
            <a:endParaRPr lang="en-US" dirty="0"/>
          </a:p>
          <a:p>
            <a:r>
              <a:rPr lang="en-US" dirty="0" err="1"/>
              <a:t>CropScape</a:t>
            </a:r>
            <a:r>
              <a:rPr lang="en-US" dirty="0"/>
              <a:t> is cross-referenced to crop calendar</a:t>
            </a:r>
          </a:p>
          <a:p>
            <a:r>
              <a:rPr lang="en-US" dirty="0"/>
              <a:t>Crops converted to “barren” (tilled) during planting seasons</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7</a:t>
            </a:fld>
            <a:endParaRPr lang="en-GB" dirty="0"/>
          </a:p>
        </p:txBody>
      </p:sp>
      <p:sp>
        <p:nvSpPr>
          <p:cNvPr id="5" name="TextBox 4">
            <a:extLst>
              <a:ext uri="{FF2B5EF4-FFF2-40B4-BE49-F238E27FC236}">
                <a16:creationId xmlns:a16="http://schemas.microsoft.com/office/drawing/2014/main" id="{EAECFC54-422A-4C9F-BF7E-25E2BD230621}"/>
              </a:ext>
            </a:extLst>
          </p:cNvPr>
          <p:cNvSpPr txBox="1"/>
          <p:nvPr/>
        </p:nvSpPr>
        <p:spPr bwMode="auto">
          <a:xfrm>
            <a:off x="6943743" y="5708387"/>
            <a:ext cx="5015619"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2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hlinkClick r:id="rId3"/>
              </a:rPr>
              <a:t>https://ipad.fas.usda.gov/countrysummary/Default.aspx?id=US</a:t>
            </a:r>
            <a:endParaRPr kumimoji="0" lang="en-US" sz="12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pic>
        <p:nvPicPr>
          <p:cNvPr id="1026" name="Picture 2">
            <a:extLst>
              <a:ext uri="{FF2B5EF4-FFF2-40B4-BE49-F238E27FC236}">
                <a16:creationId xmlns:a16="http://schemas.microsoft.com/office/drawing/2014/main" id="{427D0AFA-5BFF-4AC3-96D6-443BB24D9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093" y="1645033"/>
            <a:ext cx="5358269" cy="40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5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Evaluation of Updated WBDUST</a:t>
            </a:r>
            <a:br>
              <a:rPr lang="en-US" dirty="0"/>
            </a:br>
            <a:r>
              <a:rPr lang="en-US" dirty="0">
                <a:solidFill>
                  <a:schemeClr val="bg2"/>
                </a:solidFill>
              </a:rPr>
              <a:t>Inert </a:t>
            </a:r>
            <a:r>
              <a:rPr lang="en-US" dirty="0" err="1">
                <a:solidFill>
                  <a:schemeClr val="bg2"/>
                </a:solidFill>
              </a:rPr>
              <a:t>CAMx</a:t>
            </a:r>
            <a:r>
              <a:rPr lang="en-US" dirty="0">
                <a:solidFill>
                  <a:schemeClr val="bg2"/>
                </a:solidFill>
              </a:rPr>
              <a:t> Tests (April 6, 2016)</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8</a:t>
            </a:fld>
            <a:endParaRPr lang="en-GB" dirty="0"/>
          </a:p>
        </p:txBody>
      </p:sp>
      <p:pic>
        <p:nvPicPr>
          <p:cNvPr id="8" name="Picture 7">
            <a:extLst>
              <a:ext uri="{FF2B5EF4-FFF2-40B4-BE49-F238E27FC236}">
                <a16:creationId xmlns:a16="http://schemas.microsoft.com/office/drawing/2014/main" id="{08DB36BE-E98E-4F99-A111-9A4DD3DFC396}"/>
              </a:ext>
            </a:extLst>
          </p:cNvPr>
          <p:cNvPicPr>
            <a:picLocks noChangeAspect="1"/>
          </p:cNvPicPr>
          <p:nvPr/>
        </p:nvPicPr>
        <p:blipFill>
          <a:blip r:embed="rId3"/>
          <a:stretch>
            <a:fillRect/>
          </a:stretch>
        </p:blipFill>
        <p:spPr>
          <a:xfrm>
            <a:off x="7642825" y="3622612"/>
            <a:ext cx="3370950" cy="3236976"/>
          </a:xfrm>
          <a:prstGeom prst="rect">
            <a:avLst/>
          </a:prstGeom>
        </p:spPr>
      </p:pic>
      <p:pic>
        <p:nvPicPr>
          <p:cNvPr id="9" name="Picture 8">
            <a:extLst>
              <a:ext uri="{FF2B5EF4-FFF2-40B4-BE49-F238E27FC236}">
                <a16:creationId xmlns:a16="http://schemas.microsoft.com/office/drawing/2014/main" id="{08E062F7-FFD9-49D4-B33E-DBDD6F0B4863}"/>
              </a:ext>
            </a:extLst>
          </p:cNvPr>
          <p:cNvPicPr>
            <a:picLocks noChangeAspect="1"/>
          </p:cNvPicPr>
          <p:nvPr/>
        </p:nvPicPr>
        <p:blipFill>
          <a:blip r:embed="rId4"/>
          <a:stretch>
            <a:fillRect/>
          </a:stretch>
        </p:blipFill>
        <p:spPr>
          <a:xfrm>
            <a:off x="7647592" y="390213"/>
            <a:ext cx="3366183" cy="3232399"/>
          </a:xfrm>
          <a:prstGeom prst="rect">
            <a:avLst/>
          </a:prstGeom>
        </p:spPr>
      </p:pic>
      <p:pic>
        <p:nvPicPr>
          <p:cNvPr id="15" name="Picture 14">
            <a:extLst>
              <a:ext uri="{FF2B5EF4-FFF2-40B4-BE49-F238E27FC236}">
                <a16:creationId xmlns:a16="http://schemas.microsoft.com/office/drawing/2014/main" id="{67818617-8E7F-4430-89F2-E69C0D6C660A}"/>
              </a:ext>
            </a:extLst>
          </p:cNvPr>
          <p:cNvPicPr>
            <a:picLocks noChangeAspect="1"/>
          </p:cNvPicPr>
          <p:nvPr/>
        </p:nvPicPr>
        <p:blipFill rotWithShape="1">
          <a:blip r:embed="rId5">
            <a:extLst>
              <a:ext uri="{28A0092B-C50C-407E-A947-70E740481C1C}">
                <a14:useLocalDpi xmlns:a14="http://schemas.microsoft.com/office/drawing/2010/main" val="0"/>
              </a:ext>
            </a:extLst>
          </a:blip>
          <a:srcRect t="11526" b="25896"/>
          <a:stretch/>
        </p:blipFill>
        <p:spPr bwMode="auto">
          <a:xfrm>
            <a:off x="702570" y="1188350"/>
            <a:ext cx="5332489" cy="2743200"/>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2FADC518-9AB2-4172-A812-D557638DAF33}"/>
              </a:ext>
            </a:extLst>
          </p:cNvPr>
          <p:cNvPicPr>
            <a:picLocks noChangeAspect="1"/>
          </p:cNvPicPr>
          <p:nvPr/>
        </p:nvPicPr>
        <p:blipFill rotWithShape="1">
          <a:blip r:embed="rId6">
            <a:extLst>
              <a:ext uri="{28A0092B-C50C-407E-A947-70E740481C1C}">
                <a14:useLocalDpi xmlns:a14="http://schemas.microsoft.com/office/drawing/2010/main" val="0"/>
              </a:ext>
            </a:extLst>
          </a:blip>
          <a:srcRect t="11227" b="26348"/>
          <a:stretch/>
        </p:blipFill>
        <p:spPr bwMode="auto">
          <a:xfrm>
            <a:off x="702570" y="3931550"/>
            <a:ext cx="5346021" cy="2743200"/>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4337B378-A16B-43EB-AF2E-DC30DB6F3B28}"/>
              </a:ext>
            </a:extLst>
          </p:cNvPr>
          <p:cNvSpPr txBox="1"/>
          <p:nvPr/>
        </p:nvSpPr>
        <p:spPr bwMode="auto">
          <a:xfrm>
            <a:off x="6035059" y="2109457"/>
            <a:ext cx="16966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WBDUST v1.0</a:t>
            </a:r>
          </a:p>
        </p:txBody>
      </p:sp>
      <p:sp>
        <p:nvSpPr>
          <p:cNvPr id="18" name="TextBox 17">
            <a:extLst>
              <a:ext uri="{FF2B5EF4-FFF2-40B4-BE49-F238E27FC236}">
                <a16:creationId xmlns:a16="http://schemas.microsoft.com/office/drawing/2014/main" id="{2307E852-0A19-4CB9-BC0B-73134CA94F8E}"/>
              </a:ext>
            </a:extLst>
          </p:cNvPr>
          <p:cNvSpPr txBox="1"/>
          <p:nvPr/>
        </p:nvSpPr>
        <p:spPr bwMode="auto">
          <a:xfrm>
            <a:off x="6035059" y="5102600"/>
            <a:ext cx="16966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WBDUST v2.0</a:t>
            </a:r>
          </a:p>
        </p:txBody>
      </p:sp>
      <p:cxnSp>
        <p:nvCxnSpPr>
          <p:cNvPr id="14" name="Straight Connector 13">
            <a:extLst>
              <a:ext uri="{FF2B5EF4-FFF2-40B4-BE49-F238E27FC236}">
                <a16:creationId xmlns:a16="http://schemas.microsoft.com/office/drawing/2014/main" id="{F91E2D0D-AAC7-4190-9F37-82003DCB2B92}"/>
              </a:ext>
            </a:extLst>
          </p:cNvPr>
          <p:cNvCxnSpPr/>
          <p:nvPr/>
        </p:nvCxnSpPr>
        <p:spPr>
          <a:xfrm>
            <a:off x="6382530" y="3548957"/>
            <a:ext cx="5531824"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7356DE9D-4F80-4FE4-BE91-91C1C68FCEE3}"/>
              </a:ext>
            </a:extLst>
          </p:cNvPr>
          <p:cNvCxnSpPr>
            <a:cxnSpLocks/>
          </p:cNvCxnSpPr>
          <p:nvPr/>
        </p:nvCxnSpPr>
        <p:spPr>
          <a:xfrm flipH="1">
            <a:off x="2424966" y="2747495"/>
            <a:ext cx="7253188" cy="270863"/>
          </a:xfrm>
          <a:prstGeom prst="straightConnector1">
            <a:avLst/>
          </a:prstGeom>
          <a:ln w="28575">
            <a:solidFill>
              <a:schemeClr val="bg2">
                <a:lumMod val="60000"/>
                <a:lumOff val="40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67E4276-A7AD-46B9-9B50-9E064074E0DB}"/>
              </a:ext>
            </a:extLst>
          </p:cNvPr>
          <p:cNvCxnSpPr>
            <a:cxnSpLocks/>
          </p:cNvCxnSpPr>
          <p:nvPr/>
        </p:nvCxnSpPr>
        <p:spPr>
          <a:xfrm flipH="1" flipV="1">
            <a:off x="2424966" y="5830432"/>
            <a:ext cx="7253189" cy="181071"/>
          </a:xfrm>
          <a:prstGeom prst="straightConnector1">
            <a:avLst/>
          </a:prstGeom>
          <a:ln w="28575">
            <a:solidFill>
              <a:schemeClr val="bg2">
                <a:lumMod val="60000"/>
                <a:lumOff val="40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10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D373D6-8F3E-4285-9E1B-BDF0825BF6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28" y="1897980"/>
            <a:ext cx="5637054" cy="3291840"/>
          </a:xfrm>
          <a:prstGeom prst="rect">
            <a:avLst/>
          </a:prstGeom>
          <a:noFill/>
          <a:ln>
            <a:noFill/>
          </a:ln>
        </p:spPr>
      </p:pic>
      <p:sp>
        <p:nvSpPr>
          <p:cNvPr id="2" name="Title 1">
            <a:extLst>
              <a:ext uri="{FF2B5EF4-FFF2-40B4-BE49-F238E27FC236}">
                <a16:creationId xmlns:a16="http://schemas.microsoft.com/office/drawing/2014/main" id="{E1C15399-1DFA-43FE-B596-2F389EE22C54}"/>
              </a:ext>
            </a:extLst>
          </p:cNvPr>
          <p:cNvSpPr>
            <a:spLocks noGrp="1"/>
          </p:cNvSpPr>
          <p:nvPr>
            <p:ph type="title"/>
          </p:nvPr>
        </p:nvSpPr>
        <p:spPr/>
        <p:txBody>
          <a:bodyPr/>
          <a:lstStyle/>
          <a:p>
            <a:r>
              <a:rPr lang="en-US" dirty="0"/>
              <a:t>Evaluation of Updated WBDUST</a:t>
            </a:r>
            <a:br>
              <a:rPr lang="en-US" dirty="0"/>
            </a:br>
            <a:r>
              <a:rPr lang="en-US" dirty="0">
                <a:solidFill>
                  <a:schemeClr val="bg2"/>
                </a:solidFill>
              </a:rPr>
              <a:t>Chemical </a:t>
            </a:r>
            <a:r>
              <a:rPr lang="en-US" dirty="0" err="1">
                <a:solidFill>
                  <a:schemeClr val="bg2"/>
                </a:solidFill>
              </a:rPr>
              <a:t>CAMx</a:t>
            </a:r>
            <a:r>
              <a:rPr lang="en-US" dirty="0">
                <a:solidFill>
                  <a:schemeClr val="bg2"/>
                </a:solidFill>
              </a:rPr>
              <a:t> Tests – Species Comparison at Big Bend</a:t>
            </a:r>
          </a:p>
        </p:txBody>
      </p:sp>
      <p:sp>
        <p:nvSpPr>
          <p:cNvPr id="4" name="Slide Number Placeholder 3">
            <a:extLst>
              <a:ext uri="{FF2B5EF4-FFF2-40B4-BE49-F238E27FC236}">
                <a16:creationId xmlns:a16="http://schemas.microsoft.com/office/drawing/2014/main" id="{CB623FF8-BFE5-4528-8DA7-F0805C9A5238}"/>
              </a:ext>
            </a:extLst>
          </p:cNvPr>
          <p:cNvSpPr>
            <a:spLocks noGrp="1"/>
          </p:cNvSpPr>
          <p:nvPr>
            <p:ph type="sldNum" sz="quarter" idx="10"/>
          </p:nvPr>
        </p:nvSpPr>
        <p:spPr/>
        <p:txBody>
          <a:bodyPr/>
          <a:lstStyle/>
          <a:p>
            <a:fld id="{31421AFA-3AE7-4CEA-BC9B-447859BED57B}" type="slidenum">
              <a:rPr lang="en-GB" smtClean="0"/>
              <a:pPr/>
              <a:t>9</a:t>
            </a:fld>
            <a:endParaRPr lang="en-GB" dirty="0"/>
          </a:p>
        </p:txBody>
      </p:sp>
      <p:pic>
        <p:nvPicPr>
          <p:cNvPr id="10" name="Picture 9">
            <a:extLst>
              <a:ext uri="{FF2B5EF4-FFF2-40B4-BE49-F238E27FC236}">
                <a16:creationId xmlns:a16="http://schemas.microsoft.com/office/drawing/2014/main" id="{808ACE6D-5012-47EB-B66D-3825D16BA2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431" y="1897980"/>
            <a:ext cx="5637054" cy="3291840"/>
          </a:xfrm>
          <a:prstGeom prst="rect">
            <a:avLst/>
          </a:prstGeom>
          <a:noFill/>
          <a:ln>
            <a:noFill/>
          </a:ln>
        </p:spPr>
      </p:pic>
      <p:sp>
        <p:nvSpPr>
          <p:cNvPr id="5" name="Oval 4">
            <a:extLst>
              <a:ext uri="{FF2B5EF4-FFF2-40B4-BE49-F238E27FC236}">
                <a16:creationId xmlns:a16="http://schemas.microsoft.com/office/drawing/2014/main" id="{BC21E2EF-EDAC-4860-ADEC-F10B70BBC7D7}"/>
              </a:ext>
            </a:extLst>
          </p:cNvPr>
          <p:cNvSpPr/>
          <p:nvPr/>
        </p:nvSpPr>
        <p:spPr>
          <a:xfrm>
            <a:off x="2484783" y="3637722"/>
            <a:ext cx="2007704" cy="1043608"/>
          </a:xfrm>
          <a:prstGeom prst="ellipse">
            <a:avLst/>
          </a:prstGeom>
          <a:noFill/>
          <a:ln>
            <a:solidFill>
              <a:srgbClr val="009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BB487B4-69BB-489F-9B52-91A173C4FB28}"/>
              </a:ext>
            </a:extLst>
          </p:cNvPr>
          <p:cNvSpPr/>
          <p:nvPr/>
        </p:nvSpPr>
        <p:spPr>
          <a:xfrm>
            <a:off x="8302488" y="3429794"/>
            <a:ext cx="2604712" cy="1043608"/>
          </a:xfrm>
          <a:prstGeom prst="ellipse">
            <a:avLst/>
          </a:prstGeom>
          <a:noFill/>
          <a:ln>
            <a:solidFill>
              <a:srgbClr val="009D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6485DC-20E6-4440-8470-772F5F687D91}"/>
              </a:ext>
            </a:extLst>
          </p:cNvPr>
          <p:cNvSpPr txBox="1"/>
          <p:nvPr/>
        </p:nvSpPr>
        <p:spPr bwMode="auto">
          <a:xfrm>
            <a:off x="5029338" y="5608401"/>
            <a:ext cx="3273149"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lang="en-US" spc="0" dirty="0">
                <a:solidFill>
                  <a:srgbClr val="009DF0"/>
                </a:solidFill>
              </a:rPr>
              <a:t>Summer under</a:t>
            </a:r>
            <a:r>
              <a:rPr kumimoji="0" lang="en-US" sz="1800" b="0" i="0" u="none" strike="noStrike" kern="1200" cap="none" spc="0" normalizeH="0" baseline="0" noProof="0" dirty="0">
                <a:ln>
                  <a:noFill/>
                </a:ln>
                <a:solidFill>
                  <a:srgbClr val="009DF0"/>
                </a:solidFill>
                <a:effectLst/>
                <a:uLnTx/>
                <a:uFillTx/>
                <a:latin typeface="Verdana"/>
                <a:ea typeface="Verdana" pitchFamily="34" charset="0"/>
                <a:cs typeface="Verdana" pitchFamily="34" charset="0"/>
              </a:rPr>
              <a:t> predictions</a:t>
            </a:r>
          </a:p>
        </p:txBody>
      </p:sp>
      <p:cxnSp>
        <p:nvCxnSpPr>
          <p:cNvPr id="11" name="Straight Connector 10">
            <a:extLst>
              <a:ext uri="{FF2B5EF4-FFF2-40B4-BE49-F238E27FC236}">
                <a16:creationId xmlns:a16="http://schemas.microsoft.com/office/drawing/2014/main" id="{A54197AB-9147-4E44-9861-99FFE2FD6046}"/>
              </a:ext>
            </a:extLst>
          </p:cNvPr>
          <p:cNvCxnSpPr>
            <a:cxnSpLocks/>
            <a:stCxn id="6" idx="1"/>
          </p:cNvCxnSpPr>
          <p:nvPr/>
        </p:nvCxnSpPr>
        <p:spPr>
          <a:xfrm flipH="1" flipV="1">
            <a:off x="4214194" y="4581943"/>
            <a:ext cx="815144" cy="1164958"/>
          </a:xfrm>
          <a:prstGeom prst="line">
            <a:avLst/>
          </a:prstGeom>
          <a:ln w="9525">
            <a:solidFill>
              <a:srgbClr val="009D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40B08C9-B374-418C-8C36-727E7EE32013}"/>
              </a:ext>
            </a:extLst>
          </p:cNvPr>
          <p:cNvCxnSpPr>
            <a:cxnSpLocks/>
            <a:stCxn id="6" idx="3"/>
            <a:endCxn id="8" idx="3"/>
          </p:cNvCxnSpPr>
          <p:nvPr/>
        </p:nvCxnSpPr>
        <p:spPr>
          <a:xfrm flipV="1">
            <a:off x="8302487" y="4320569"/>
            <a:ext cx="381452" cy="1426332"/>
          </a:xfrm>
          <a:prstGeom prst="line">
            <a:avLst/>
          </a:prstGeom>
          <a:ln w="9525">
            <a:solidFill>
              <a:srgbClr val="009D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5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TEMPLAFYSLIDEID" val="636741570095254604"/>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18B1D9E1-3BFF-492D-AD3C-07E0527DBC54}" vid="{2725A123-54A8-4D51-A6DB-726BE0B3650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4.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5521</TotalTime>
  <Words>1398</Words>
  <Application>Microsoft Office PowerPoint</Application>
  <PresentationFormat>Custom</PresentationFormat>
  <Paragraphs>143</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Verdana</vt:lpstr>
      <vt:lpstr>Wingdings</vt:lpstr>
      <vt:lpstr>Blank</vt:lpstr>
      <vt:lpstr>Custom Design</vt:lpstr>
      <vt:lpstr>PowerPoint Presentation</vt:lpstr>
      <vt:lpstr>Introduction</vt:lpstr>
      <vt:lpstr>How WBDUST Works </vt:lpstr>
      <vt:lpstr>Starting Point and Literature Review of Other Models </vt:lpstr>
      <vt:lpstr>Updates to WBDUST </vt:lpstr>
      <vt:lpstr>Agricultural Landcover Datasets – CropScape tool </vt:lpstr>
      <vt:lpstr>Agricultural Landcover Datasets – CMAQ Crop Calendar </vt:lpstr>
      <vt:lpstr>Evaluation of Updated WBDUST Inert CAMx Tests (April 6, 2016)</vt:lpstr>
      <vt:lpstr>Evaluation of Updated WBDUST Chemical CAMx Tests – Species Comparison at Big Bend</vt:lpstr>
      <vt:lpstr>Evaluation of Updated WBDUST Chemical CAMx Tests – Species Comparison at Caney Creek</vt:lpstr>
      <vt:lpstr>Conclusions</vt:lpstr>
      <vt:lpstr>Next Steps and Recommendations </vt:lpstr>
      <vt:lpstr>Thank You</vt:lpstr>
      <vt:lpstr>References </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Kraemer</dc:creator>
  <cp:lastModifiedBy>Pradeepa Vennam</cp:lastModifiedBy>
  <cp:revision>127</cp:revision>
  <dcterms:created xsi:type="dcterms:W3CDTF">2018-12-11T20:49:47Z</dcterms:created>
  <dcterms:modified xsi:type="dcterms:W3CDTF">2022-10-13T21:27:31Z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ies>
</file>