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256" r:id="rId5"/>
    <p:sldId id="298" r:id="rId6"/>
    <p:sldId id="297" r:id="rId7"/>
    <p:sldId id="299" r:id="rId8"/>
    <p:sldId id="300" r:id="rId9"/>
    <p:sldId id="301" r:id="rId10"/>
    <p:sldId id="270" r:id="rId11"/>
    <p:sldId id="302" r:id="rId12"/>
    <p:sldId id="303" r:id="rId13"/>
    <p:sldId id="304" r:id="rId14"/>
    <p:sldId id="305" r:id="rId15"/>
    <p:sldId id="316" r:id="rId16"/>
    <p:sldId id="306" r:id="rId17"/>
    <p:sldId id="320" r:id="rId18"/>
    <p:sldId id="307" r:id="rId19"/>
    <p:sldId id="318" r:id="rId20"/>
    <p:sldId id="308" r:id="rId21"/>
    <p:sldId id="309" r:id="rId22"/>
    <p:sldId id="310" r:id="rId23"/>
    <p:sldId id="311" r:id="rId24"/>
    <p:sldId id="312" r:id="rId25"/>
    <p:sldId id="313" r:id="rId26"/>
    <p:sldId id="314" r:id="rId27"/>
    <p:sldId id="315" r:id="rId28"/>
    <p:sldId id="31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82DBE6-1464-430E-BE08-3D456AF49EF1}" v="1123" dt="2022-10-19T00:53:45.1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493" autoAdjust="0"/>
    <p:restoredTop sz="94660"/>
  </p:normalViewPr>
  <p:slideViewPr>
    <p:cSldViewPr snapToGrid="0">
      <p:cViewPr varScale="1">
        <p:scale>
          <a:sx n="110" d="100"/>
          <a:sy n="110" d="100"/>
        </p:scale>
        <p:origin x="308"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Ozone Design Values in The South Coast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Sheet1!$D$1</c:f>
              <c:strCache>
                <c:ptCount val="1"/>
                <c:pt idx="0">
                  <c:v>Design Value</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Sheet1!$A$2:$A$16</c:f>
              <c:numCache>
                <c:formatCode>General</c:formatCode>
                <c:ptCount val="15"/>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numCache>
            </c:numRef>
          </c:xVal>
          <c:yVal>
            <c:numRef>
              <c:f>Sheet1!$D$2:$D$16</c:f>
              <c:numCache>
                <c:formatCode>General</c:formatCode>
                <c:ptCount val="15"/>
                <c:pt idx="0">
                  <c:v>0.122</c:v>
                </c:pt>
                <c:pt idx="1">
                  <c:v>0.11899999999999999</c:v>
                </c:pt>
                <c:pt idx="2">
                  <c:v>0.11799999999999999</c:v>
                </c:pt>
                <c:pt idx="3">
                  <c:v>0.112</c:v>
                </c:pt>
                <c:pt idx="4">
                  <c:v>0.107</c:v>
                </c:pt>
                <c:pt idx="5">
                  <c:v>0.106</c:v>
                </c:pt>
                <c:pt idx="6">
                  <c:v>0.107</c:v>
                </c:pt>
                <c:pt idx="7">
                  <c:v>0.10199999999999999</c:v>
                </c:pt>
                <c:pt idx="8">
                  <c:v>0.10199999999999999</c:v>
                </c:pt>
                <c:pt idx="9">
                  <c:v>0.108</c:v>
                </c:pt>
                <c:pt idx="10">
                  <c:v>0.112</c:v>
                </c:pt>
                <c:pt idx="11">
                  <c:v>0.111</c:v>
                </c:pt>
                <c:pt idx="12">
                  <c:v>0.108</c:v>
                </c:pt>
                <c:pt idx="13">
                  <c:v>0.114</c:v>
                </c:pt>
              </c:numCache>
            </c:numRef>
          </c:yVal>
          <c:smooth val="1"/>
          <c:extLst>
            <c:ext xmlns:c16="http://schemas.microsoft.com/office/drawing/2014/chart" uri="{C3380CC4-5D6E-409C-BE32-E72D297353CC}">
              <c16:uniqueId val="{00000000-6920-4F1B-813C-5B06C58B3516}"/>
            </c:ext>
          </c:extLst>
        </c:ser>
        <c:dLbls>
          <c:showLegendKey val="0"/>
          <c:showVal val="0"/>
          <c:showCatName val="0"/>
          <c:showSerName val="0"/>
          <c:showPercent val="0"/>
          <c:showBubbleSize val="0"/>
        </c:dLbls>
        <c:axId val="2117013663"/>
        <c:axId val="2116702783"/>
      </c:scatterChart>
      <c:valAx>
        <c:axId val="2117013663"/>
        <c:scaling>
          <c:orientation val="minMax"/>
          <c:max val="2021"/>
          <c:min val="2007"/>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16702783"/>
        <c:crosses val="autoZero"/>
        <c:crossBetween val="midCat"/>
      </c:valAx>
      <c:valAx>
        <c:axId val="2116702783"/>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Ozone Concentrations [ppm]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17013663"/>
        <c:crosses val="autoZero"/>
        <c:crossBetween val="midCat"/>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DB69F1-FBBA-4FB5-9E96-B5DB3D188F39}" type="datetimeFigureOut">
              <a:rPr lang="en-US" smtClean="0"/>
              <a:t>10/18/2022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6AF0D-553A-43DA-ADE0-BBD79010480C}" type="slidenum">
              <a:rPr lang="en-US" smtClean="0"/>
              <a:t>‹#›</a:t>
            </a:fld>
            <a:endParaRPr lang="en-US"/>
          </a:p>
        </p:txBody>
      </p:sp>
    </p:spTree>
    <p:extLst>
      <p:ext uri="{BB962C8B-B14F-4D97-AF65-F5344CB8AC3E}">
        <p14:creationId xmlns:p14="http://schemas.microsoft.com/office/powerpoint/2010/main" val="3147613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6">
            <a:extLst>
              <a:ext uri="{FF2B5EF4-FFF2-40B4-BE49-F238E27FC236}">
                <a16:creationId xmlns:a16="http://schemas.microsoft.com/office/drawing/2014/main" id="{2E1A9133-7AE4-4B70-9623-528AA97E04D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cs typeface="DejaVu Sans" charset="0"/>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cs typeface="DejaVu Sans"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cs typeface="DejaVu Sans"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cs typeface="DejaVu Sans"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cs typeface="DejaVu San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cs typeface="DejaVu San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cs typeface="DejaVu San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cs typeface="DejaVu San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cs typeface="DejaVu Sans" charset="0"/>
              </a:defRPr>
            </a:lvl9pPr>
          </a:lstStyle>
          <a:p>
            <a:pPr>
              <a:lnSpc>
                <a:spcPct val="113000"/>
              </a:lnSpc>
            </a:pPr>
            <a:fld id="{8859C920-AC99-4F46-BAC2-3D201FEDAA6F}" type="slidenum">
              <a:rPr lang="en-US" altLang="en-US">
                <a:solidFill>
                  <a:srgbClr val="000000"/>
                </a:solidFill>
                <a:latin typeface="Noto Sans" pitchFamily="32" charset="0"/>
              </a:rPr>
              <a:pPr>
                <a:lnSpc>
                  <a:spcPct val="113000"/>
                </a:lnSpc>
              </a:pPr>
              <a:t>2</a:t>
            </a:fld>
            <a:endParaRPr lang="en-US" altLang="en-US">
              <a:solidFill>
                <a:srgbClr val="000000"/>
              </a:solidFill>
              <a:latin typeface="Noto Sans" pitchFamily="32" charset="0"/>
            </a:endParaRPr>
          </a:p>
        </p:txBody>
      </p:sp>
      <p:sp>
        <p:nvSpPr>
          <p:cNvPr id="9219" name="Rectangle 1">
            <a:extLst>
              <a:ext uri="{FF2B5EF4-FFF2-40B4-BE49-F238E27FC236}">
                <a16:creationId xmlns:a16="http://schemas.microsoft.com/office/drawing/2014/main" id="{679A23E6-1A95-4014-8307-ED512B534AA6}"/>
              </a:ext>
            </a:extLst>
          </p:cNvPr>
          <p:cNvSpPr txBox="1">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20" name="Rectangle 2">
            <a:extLst>
              <a:ext uri="{FF2B5EF4-FFF2-40B4-BE49-F238E27FC236}">
                <a16:creationId xmlns:a16="http://schemas.microsoft.com/office/drawing/2014/main" id="{0C0F05AC-AE2C-4E43-AF5E-459EEFC5EF6E}"/>
              </a:ext>
            </a:extLst>
          </p:cNvPr>
          <p:cNvSpPr txBox="1">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171450" indent="-171450">
              <a:buFont typeface="Arial" panose="020B0604020202020204" pitchFamily="34" charset="0"/>
              <a:buChar char="•"/>
            </a:pPr>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6">
            <a:extLst>
              <a:ext uri="{FF2B5EF4-FFF2-40B4-BE49-F238E27FC236}">
                <a16:creationId xmlns:a16="http://schemas.microsoft.com/office/drawing/2014/main" id="{C0C5B2BF-FCE2-44BD-BCE1-71F8D5E04BE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cs typeface="DejaVu Sans" charset="0"/>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cs typeface="DejaVu Sans"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cs typeface="DejaVu Sans"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cs typeface="DejaVu Sans"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cs typeface="DejaVu San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cs typeface="DejaVu San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cs typeface="DejaVu San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cs typeface="DejaVu San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cs typeface="DejaVu Sans" charset="0"/>
              </a:defRPr>
            </a:lvl9pPr>
          </a:lstStyle>
          <a:p>
            <a:pPr>
              <a:lnSpc>
                <a:spcPct val="113000"/>
              </a:lnSpc>
            </a:pPr>
            <a:fld id="{E2CB86DA-EE3C-4269-8A79-23ADDAC5C2BE}" type="slidenum">
              <a:rPr lang="en-US" altLang="en-US">
                <a:solidFill>
                  <a:srgbClr val="000000"/>
                </a:solidFill>
                <a:latin typeface="Noto Sans" pitchFamily="32" charset="0"/>
              </a:rPr>
              <a:pPr>
                <a:lnSpc>
                  <a:spcPct val="113000"/>
                </a:lnSpc>
              </a:pPr>
              <a:t>3</a:t>
            </a:fld>
            <a:endParaRPr lang="en-US" altLang="en-US">
              <a:solidFill>
                <a:srgbClr val="000000"/>
              </a:solidFill>
              <a:latin typeface="Noto Sans" pitchFamily="32" charset="0"/>
            </a:endParaRPr>
          </a:p>
        </p:txBody>
      </p:sp>
      <p:sp>
        <p:nvSpPr>
          <p:cNvPr id="29699" name="Rectangle 1">
            <a:extLst>
              <a:ext uri="{FF2B5EF4-FFF2-40B4-BE49-F238E27FC236}">
                <a16:creationId xmlns:a16="http://schemas.microsoft.com/office/drawing/2014/main" id="{79F34179-C359-4774-8CE8-0D7D13D305E6}"/>
              </a:ext>
            </a:extLst>
          </p:cNvPr>
          <p:cNvSpPr txBox="1">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700" name="Rectangle 2">
            <a:extLst>
              <a:ext uri="{FF2B5EF4-FFF2-40B4-BE49-F238E27FC236}">
                <a16:creationId xmlns:a16="http://schemas.microsoft.com/office/drawing/2014/main" id="{F10D6BAE-0548-49B0-9C9D-606C6F5069B0}"/>
              </a:ext>
            </a:extLst>
          </p:cNvPr>
          <p:cNvSpPr txBox="1">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625954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6">
            <a:extLst>
              <a:ext uri="{FF2B5EF4-FFF2-40B4-BE49-F238E27FC236}">
                <a16:creationId xmlns:a16="http://schemas.microsoft.com/office/drawing/2014/main" id="{14DFDA58-395D-48F0-ADA0-E066B1EB7EA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cs typeface="DejaVu Sans" charset="0"/>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cs typeface="DejaVu Sans"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cs typeface="DejaVu Sans"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cs typeface="DejaVu Sans"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cs typeface="DejaVu San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cs typeface="DejaVu San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cs typeface="DejaVu San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cs typeface="DejaVu San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cs typeface="DejaVu Sans" charset="0"/>
              </a:defRPr>
            </a:lvl9pPr>
          </a:lstStyle>
          <a:p>
            <a:pPr>
              <a:lnSpc>
                <a:spcPct val="113000"/>
              </a:lnSpc>
            </a:pPr>
            <a:fld id="{B0A0251C-0D04-489B-A253-21E861FDE169}" type="slidenum">
              <a:rPr lang="en-US" altLang="en-US">
                <a:solidFill>
                  <a:srgbClr val="000000"/>
                </a:solidFill>
                <a:latin typeface="Noto Sans" pitchFamily="32" charset="0"/>
              </a:rPr>
              <a:pPr>
                <a:lnSpc>
                  <a:spcPct val="113000"/>
                </a:lnSpc>
              </a:pPr>
              <a:t>7</a:t>
            </a:fld>
            <a:endParaRPr lang="en-US" altLang="en-US">
              <a:solidFill>
                <a:srgbClr val="000000"/>
              </a:solidFill>
              <a:latin typeface="Noto Sans" pitchFamily="32" charset="0"/>
            </a:endParaRPr>
          </a:p>
        </p:txBody>
      </p:sp>
      <p:sp>
        <p:nvSpPr>
          <p:cNvPr id="33795" name="Rectangle 1">
            <a:extLst>
              <a:ext uri="{FF2B5EF4-FFF2-40B4-BE49-F238E27FC236}">
                <a16:creationId xmlns:a16="http://schemas.microsoft.com/office/drawing/2014/main" id="{C8224E36-8639-4C67-AF2E-073631F30914}"/>
              </a:ext>
            </a:extLst>
          </p:cNvPr>
          <p:cNvSpPr txBox="1">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6" name="Rectangle 2">
            <a:extLst>
              <a:ext uri="{FF2B5EF4-FFF2-40B4-BE49-F238E27FC236}">
                <a16:creationId xmlns:a16="http://schemas.microsoft.com/office/drawing/2014/main" id="{FEEA2654-25CC-4BC0-943F-64A51ED71D55}"/>
              </a:ext>
            </a:extLst>
          </p:cNvPr>
          <p:cNvSpPr txBox="1">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D6AF0D-553A-43DA-ADE0-BBD79010480C}" type="slidenum">
              <a:rPr lang="en-US" smtClean="0"/>
              <a:t>11</a:t>
            </a:fld>
            <a:endParaRPr lang="en-US"/>
          </a:p>
        </p:txBody>
      </p:sp>
    </p:spTree>
    <p:extLst>
      <p:ext uri="{BB962C8B-B14F-4D97-AF65-F5344CB8AC3E}">
        <p14:creationId xmlns:p14="http://schemas.microsoft.com/office/powerpoint/2010/main" val="999332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D6AF0D-553A-43DA-ADE0-BBD79010480C}" type="slidenum">
              <a:rPr lang="en-US" smtClean="0"/>
              <a:t>15</a:t>
            </a:fld>
            <a:endParaRPr lang="en-US"/>
          </a:p>
        </p:txBody>
      </p:sp>
    </p:spTree>
    <p:extLst>
      <p:ext uri="{BB962C8B-B14F-4D97-AF65-F5344CB8AC3E}">
        <p14:creationId xmlns:p14="http://schemas.microsoft.com/office/powerpoint/2010/main" val="3727592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FBCEE-A45C-210F-CBF2-A688FE9A01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440923-B8DD-5717-FEFD-055CADF95D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BB8B54-7ADD-5655-6CC7-ED01FD537E09}"/>
              </a:ext>
            </a:extLst>
          </p:cNvPr>
          <p:cNvSpPr>
            <a:spLocks noGrp="1"/>
          </p:cNvSpPr>
          <p:nvPr>
            <p:ph type="dt" sz="half" idx="10"/>
          </p:nvPr>
        </p:nvSpPr>
        <p:spPr/>
        <p:txBody>
          <a:bodyPr/>
          <a:lstStyle/>
          <a:p>
            <a:fld id="{FC13C1B9-B719-42D7-BB84-1CD6807C5CE5}" type="datetime1">
              <a:rPr lang="en-US" smtClean="0"/>
              <a:t>10/18/2022</a:t>
            </a:fld>
            <a:endParaRPr lang="en-US"/>
          </a:p>
        </p:txBody>
      </p:sp>
      <p:sp>
        <p:nvSpPr>
          <p:cNvPr id="5" name="Footer Placeholder 4">
            <a:extLst>
              <a:ext uri="{FF2B5EF4-FFF2-40B4-BE49-F238E27FC236}">
                <a16:creationId xmlns:a16="http://schemas.microsoft.com/office/drawing/2014/main" id="{B8FF6995-A441-D22C-9576-A7CF9CB404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C8345-1F88-CC9A-0C68-611AB8EBDA33}"/>
              </a:ext>
            </a:extLst>
          </p:cNvPr>
          <p:cNvSpPr>
            <a:spLocks noGrp="1"/>
          </p:cNvSpPr>
          <p:nvPr>
            <p:ph type="sldNum" sz="quarter" idx="12"/>
          </p:nvPr>
        </p:nvSpPr>
        <p:spPr/>
        <p:txBody>
          <a:bodyPr/>
          <a:lstStyle/>
          <a:p>
            <a:fld id="{D7736F4C-FA85-4461-8706-F10A3F183A2C}" type="slidenum">
              <a:rPr lang="en-US" smtClean="0"/>
              <a:t>‹#›</a:t>
            </a:fld>
            <a:endParaRPr lang="en-US"/>
          </a:p>
        </p:txBody>
      </p:sp>
    </p:spTree>
    <p:extLst>
      <p:ext uri="{BB962C8B-B14F-4D97-AF65-F5344CB8AC3E}">
        <p14:creationId xmlns:p14="http://schemas.microsoft.com/office/powerpoint/2010/main" val="1495677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13BB7-31BC-DC8C-3E31-A9000843C0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61486A-40FD-ED28-C1EA-FB29641175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DBF4DD-AC54-18F6-87CA-3302F0F61351}"/>
              </a:ext>
            </a:extLst>
          </p:cNvPr>
          <p:cNvSpPr>
            <a:spLocks noGrp="1"/>
          </p:cNvSpPr>
          <p:nvPr>
            <p:ph type="dt" sz="half" idx="10"/>
          </p:nvPr>
        </p:nvSpPr>
        <p:spPr/>
        <p:txBody>
          <a:bodyPr/>
          <a:lstStyle/>
          <a:p>
            <a:fld id="{7ABF4745-7CFE-4498-A498-819FDCE66A8F}" type="datetime1">
              <a:rPr lang="en-US" smtClean="0"/>
              <a:t>10/18/2022</a:t>
            </a:fld>
            <a:endParaRPr lang="en-US"/>
          </a:p>
        </p:txBody>
      </p:sp>
      <p:sp>
        <p:nvSpPr>
          <p:cNvPr id="5" name="Footer Placeholder 4">
            <a:extLst>
              <a:ext uri="{FF2B5EF4-FFF2-40B4-BE49-F238E27FC236}">
                <a16:creationId xmlns:a16="http://schemas.microsoft.com/office/drawing/2014/main" id="{7CA0C732-7F8D-5EEA-E4BE-AE49DA765B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275F8F-B4A6-EE62-9ABA-7A3C0AD7AC04}"/>
              </a:ext>
            </a:extLst>
          </p:cNvPr>
          <p:cNvSpPr>
            <a:spLocks noGrp="1"/>
          </p:cNvSpPr>
          <p:nvPr>
            <p:ph type="sldNum" sz="quarter" idx="12"/>
          </p:nvPr>
        </p:nvSpPr>
        <p:spPr/>
        <p:txBody>
          <a:bodyPr/>
          <a:lstStyle/>
          <a:p>
            <a:fld id="{D7736F4C-FA85-4461-8706-F10A3F183A2C}" type="slidenum">
              <a:rPr lang="en-US" smtClean="0"/>
              <a:t>‹#›</a:t>
            </a:fld>
            <a:endParaRPr lang="en-US"/>
          </a:p>
        </p:txBody>
      </p:sp>
    </p:spTree>
    <p:extLst>
      <p:ext uri="{BB962C8B-B14F-4D97-AF65-F5344CB8AC3E}">
        <p14:creationId xmlns:p14="http://schemas.microsoft.com/office/powerpoint/2010/main" val="3127661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5664A4-45A1-8A3A-9F59-06F3A7253D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CEA28D-DFEB-8427-17A2-E0B89E2696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DDF19A-6FE0-00AE-D52F-6D7FF6D36ACC}"/>
              </a:ext>
            </a:extLst>
          </p:cNvPr>
          <p:cNvSpPr>
            <a:spLocks noGrp="1"/>
          </p:cNvSpPr>
          <p:nvPr>
            <p:ph type="dt" sz="half" idx="10"/>
          </p:nvPr>
        </p:nvSpPr>
        <p:spPr/>
        <p:txBody>
          <a:bodyPr/>
          <a:lstStyle/>
          <a:p>
            <a:fld id="{22129662-3475-428B-A3DF-9B1CF2D0D783}" type="datetime1">
              <a:rPr lang="en-US" smtClean="0"/>
              <a:t>10/18/2022</a:t>
            </a:fld>
            <a:endParaRPr lang="en-US"/>
          </a:p>
        </p:txBody>
      </p:sp>
      <p:sp>
        <p:nvSpPr>
          <p:cNvPr id="5" name="Footer Placeholder 4">
            <a:extLst>
              <a:ext uri="{FF2B5EF4-FFF2-40B4-BE49-F238E27FC236}">
                <a16:creationId xmlns:a16="http://schemas.microsoft.com/office/drawing/2014/main" id="{E266C83D-654C-BF8F-D0F5-7839EF3144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18234C-1947-02F2-2B05-AF1BF91BF31D}"/>
              </a:ext>
            </a:extLst>
          </p:cNvPr>
          <p:cNvSpPr>
            <a:spLocks noGrp="1"/>
          </p:cNvSpPr>
          <p:nvPr>
            <p:ph type="sldNum" sz="quarter" idx="12"/>
          </p:nvPr>
        </p:nvSpPr>
        <p:spPr/>
        <p:txBody>
          <a:bodyPr/>
          <a:lstStyle/>
          <a:p>
            <a:fld id="{D7736F4C-FA85-4461-8706-F10A3F183A2C}" type="slidenum">
              <a:rPr lang="en-US" smtClean="0"/>
              <a:t>‹#›</a:t>
            </a:fld>
            <a:endParaRPr lang="en-US"/>
          </a:p>
        </p:txBody>
      </p:sp>
    </p:spTree>
    <p:extLst>
      <p:ext uri="{BB962C8B-B14F-4D97-AF65-F5344CB8AC3E}">
        <p14:creationId xmlns:p14="http://schemas.microsoft.com/office/powerpoint/2010/main" val="249744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F1FF5-E3D6-F597-3259-74265E0C6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EF038D-626B-76BD-86AD-898034F67E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0CC99-A6BD-0B8E-0109-D9D89FC8DCCE}"/>
              </a:ext>
            </a:extLst>
          </p:cNvPr>
          <p:cNvSpPr>
            <a:spLocks noGrp="1"/>
          </p:cNvSpPr>
          <p:nvPr>
            <p:ph type="dt" sz="half" idx="10"/>
          </p:nvPr>
        </p:nvSpPr>
        <p:spPr/>
        <p:txBody>
          <a:bodyPr/>
          <a:lstStyle/>
          <a:p>
            <a:fld id="{AD7F0FF0-F53F-4697-9BC3-23FFB9CA0049}" type="datetime1">
              <a:rPr lang="en-US" smtClean="0"/>
              <a:t>10/18/2022</a:t>
            </a:fld>
            <a:endParaRPr lang="en-US"/>
          </a:p>
        </p:txBody>
      </p:sp>
      <p:sp>
        <p:nvSpPr>
          <p:cNvPr id="5" name="Footer Placeholder 4">
            <a:extLst>
              <a:ext uri="{FF2B5EF4-FFF2-40B4-BE49-F238E27FC236}">
                <a16:creationId xmlns:a16="http://schemas.microsoft.com/office/drawing/2014/main" id="{5B593E77-BBBF-9043-0725-DDFB8C1692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FEA183-ACCB-B867-9CCF-1AECDE5103B1}"/>
              </a:ext>
            </a:extLst>
          </p:cNvPr>
          <p:cNvSpPr>
            <a:spLocks noGrp="1"/>
          </p:cNvSpPr>
          <p:nvPr>
            <p:ph type="sldNum" sz="quarter" idx="12"/>
          </p:nvPr>
        </p:nvSpPr>
        <p:spPr/>
        <p:txBody>
          <a:bodyPr/>
          <a:lstStyle/>
          <a:p>
            <a:fld id="{D7736F4C-FA85-4461-8706-F10A3F183A2C}" type="slidenum">
              <a:rPr lang="en-US" smtClean="0"/>
              <a:t>‹#›</a:t>
            </a:fld>
            <a:endParaRPr lang="en-US"/>
          </a:p>
        </p:txBody>
      </p:sp>
    </p:spTree>
    <p:extLst>
      <p:ext uri="{BB962C8B-B14F-4D97-AF65-F5344CB8AC3E}">
        <p14:creationId xmlns:p14="http://schemas.microsoft.com/office/powerpoint/2010/main" val="2062400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A6CE8-61F3-8C4F-EF41-5291638F59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619A8A-0F7C-F364-725C-998879D635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40DC40-7B7D-769F-D9D0-A180265B3982}"/>
              </a:ext>
            </a:extLst>
          </p:cNvPr>
          <p:cNvSpPr>
            <a:spLocks noGrp="1"/>
          </p:cNvSpPr>
          <p:nvPr>
            <p:ph type="dt" sz="half" idx="10"/>
          </p:nvPr>
        </p:nvSpPr>
        <p:spPr/>
        <p:txBody>
          <a:bodyPr/>
          <a:lstStyle/>
          <a:p>
            <a:fld id="{74257D26-F463-43E0-8D7D-27B95F8555FB}" type="datetime1">
              <a:rPr lang="en-US" smtClean="0"/>
              <a:t>10/18/2022</a:t>
            </a:fld>
            <a:endParaRPr lang="en-US"/>
          </a:p>
        </p:txBody>
      </p:sp>
      <p:sp>
        <p:nvSpPr>
          <p:cNvPr id="5" name="Footer Placeholder 4">
            <a:extLst>
              <a:ext uri="{FF2B5EF4-FFF2-40B4-BE49-F238E27FC236}">
                <a16:creationId xmlns:a16="http://schemas.microsoft.com/office/drawing/2014/main" id="{406E658F-A1EB-1C1A-BA89-59B61B34C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70ABCC-3DA1-42F1-007B-2FD2E1907A61}"/>
              </a:ext>
            </a:extLst>
          </p:cNvPr>
          <p:cNvSpPr>
            <a:spLocks noGrp="1"/>
          </p:cNvSpPr>
          <p:nvPr>
            <p:ph type="sldNum" sz="quarter" idx="12"/>
          </p:nvPr>
        </p:nvSpPr>
        <p:spPr/>
        <p:txBody>
          <a:bodyPr/>
          <a:lstStyle/>
          <a:p>
            <a:fld id="{D7736F4C-FA85-4461-8706-F10A3F183A2C}" type="slidenum">
              <a:rPr lang="en-US" smtClean="0"/>
              <a:t>‹#›</a:t>
            </a:fld>
            <a:endParaRPr lang="en-US"/>
          </a:p>
        </p:txBody>
      </p:sp>
    </p:spTree>
    <p:extLst>
      <p:ext uri="{BB962C8B-B14F-4D97-AF65-F5344CB8AC3E}">
        <p14:creationId xmlns:p14="http://schemas.microsoft.com/office/powerpoint/2010/main" val="413295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29A07-133F-B583-1AB6-E03DF5D262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75A1DA-042E-8AD2-43BC-E947A44A16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735742-7CAF-6E18-28F5-390C77C708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F9D73F-771D-565D-36A6-29568586D028}"/>
              </a:ext>
            </a:extLst>
          </p:cNvPr>
          <p:cNvSpPr>
            <a:spLocks noGrp="1"/>
          </p:cNvSpPr>
          <p:nvPr>
            <p:ph type="dt" sz="half" idx="10"/>
          </p:nvPr>
        </p:nvSpPr>
        <p:spPr/>
        <p:txBody>
          <a:bodyPr/>
          <a:lstStyle/>
          <a:p>
            <a:fld id="{A4BDDF74-4E15-4F1F-BDFE-5C7F410B2BA9}" type="datetime1">
              <a:rPr lang="en-US" smtClean="0"/>
              <a:t>10/18/2022</a:t>
            </a:fld>
            <a:endParaRPr lang="en-US"/>
          </a:p>
        </p:txBody>
      </p:sp>
      <p:sp>
        <p:nvSpPr>
          <p:cNvPr id="6" name="Footer Placeholder 5">
            <a:extLst>
              <a:ext uri="{FF2B5EF4-FFF2-40B4-BE49-F238E27FC236}">
                <a16:creationId xmlns:a16="http://schemas.microsoft.com/office/drawing/2014/main" id="{C9160C04-D29B-E681-35D4-18C8A8E2F7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038FFA-A317-FBCF-ABD3-011705E9AF5A}"/>
              </a:ext>
            </a:extLst>
          </p:cNvPr>
          <p:cNvSpPr>
            <a:spLocks noGrp="1"/>
          </p:cNvSpPr>
          <p:nvPr>
            <p:ph type="sldNum" sz="quarter" idx="12"/>
          </p:nvPr>
        </p:nvSpPr>
        <p:spPr/>
        <p:txBody>
          <a:bodyPr/>
          <a:lstStyle/>
          <a:p>
            <a:fld id="{D7736F4C-FA85-4461-8706-F10A3F183A2C}" type="slidenum">
              <a:rPr lang="en-US" smtClean="0"/>
              <a:t>‹#›</a:t>
            </a:fld>
            <a:endParaRPr lang="en-US"/>
          </a:p>
        </p:txBody>
      </p:sp>
    </p:spTree>
    <p:extLst>
      <p:ext uri="{BB962C8B-B14F-4D97-AF65-F5344CB8AC3E}">
        <p14:creationId xmlns:p14="http://schemas.microsoft.com/office/powerpoint/2010/main" val="3534619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775F5-EC05-C589-993F-F993C8FD47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EDAC22-C911-D53B-B59A-3962E7EDD9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2C1D59-B7F5-6DB9-6C6E-830E8DEE86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DFF690-C585-9210-02D5-75A1D8EB68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C873C2-1F2C-B2D3-7570-61F9B3E2A0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342705-F2B1-EB65-30C6-7E271132976B}"/>
              </a:ext>
            </a:extLst>
          </p:cNvPr>
          <p:cNvSpPr>
            <a:spLocks noGrp="1"/>
          </p:cNvSpPr>
          <p:nvPr>
            <p:ph type="dt" sz="half" idx="10"/>
          </p:nvPr>
        </p:nvSpPr>
        <p:spPr/>
        <p:txBody>
          <a:bodyPr/>
          <a:lstStyle/>
          <a:p>
            <a:fld id="{D95BCB34-419C-4B66-BF8F-6A5AFF1029BA}" type="datetime1">
              <a:rPr lang="en-US" smtClean="0"/>
              <a:t>10/18/2022</a:t>
            </a:fld>
            <a:endParaRPr lang="en-US"/>
          </a:p>
        </p:txBody>
      </p:sp>
      <p:sp>
        <p:nvSpPr>
          <p:cNvPr id="8" name="Footer Placeholder 7">
            <a:extLst>
              <a:ext uri="{FF2B5EF4-FFF2-40B4-BE49-F238E27FC236}">
                <a16:creationId xmlns:a16="http://schemas.microsoft.com/office/drawing/2014/main" id="{06BCAD38-5275-E2DB-E2FD-3BE4AFC122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06CD2C-9AFF-8B06-A0D1-6070E9B77948}"/>
              </a:ext>
            </a:extLst>
          </p:cNvPr>
          <p:cNvSpPr>
            <a:spLocks noGrp="1"/>
          </p:cNvSpPr>
          <p:nvPr>
            <p:ph type="sldNum" sz="quarter" idx="12"/>
          </p:nvPr>
        </p:nvSpPr>
        <p:spPr/>
        <p:txBody>
          <a:bodyPr/>
          <a:lstStyle/>
          <a:p>
            <a:fld id="{D7736F4C-FA85-4461-8706-F10A3F183A2C}" type="slidenum">
              <a:rPr lang="en-US" smtClean="0"/>
              <a:t>‹#›</a:t>
            </a:fld>
            <a:endParaRPr lang="en-US"/>
          </a:p>
        </p:txBody>
      </p:sp>
    </p:spTree>
    <p:extLst>
      <p:ext uri="{BB962C8B-B14F-4D97-AF65-F5344CB8AC3E}">
        <p14:creationId xmlns:p14="http://schemas.microsoft.com/office/powerpoint/2010/main" val="2671457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28248-F25E-B91E-4364-1AED12859A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13D461-1233-8627-ED1F-8FEA6649D550}"/>
              </a:ext>
            </a:extLst>
          </p:cNvPr>
          <p:cNvSpPr>
            <a:spLocks noGrp="1"/>
          </p:cNvSpPr>
          <p:nvPr>
            <p:ph type="dt" sz="half" idx="10"/>
          </p:nvPr>
        </p:nvSpPr>
        <p:spPr/>
        <p:txBody>
          <a:bodyPr/>
          <a:lstStyle/>
          <a:p>
            <a:fld id="{FADA6AB5-D15D-433E-9AEA-FA794F6ADA57}" type="datetime1">
              <a:rPr lang="en-US" smtClean="0"/>
              <a:t>10/18/2022</a:t>
            </a:fld>
            <a:endParaRPr lang="en-US"/>
          </a:p>
        </p:txBody>
      </p:sp>
      <p:sp>
        <p:nvSpPr>
          <p:cNvPr id="4" name="Footer Placeholder 3">
            <a:extLst>
              <a:ext uri="{FF2B5EF4-FFF2-40B4-BE49-F238E27FC236}">
                <a16:creationId xmlns:a16="http://schemas.microsoft.com/office/drawing/2014/main" id="{A825B408-34C0-955B-D25C-A3D161EFD8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A97BC0-E6C7-9BB6-371F-83B9A4AFED10}"/>
              </a:ext>
            </a:extLst>
          </p:cNvPr>
          <p:cNvSpPr>
            <a:spLocks noGrp="1"/>
          </p:cNvSpPr>
          <p:nvPr>
            <p:ph type="sldNum" sz="quarter" idx="12"/>
          </p:nvPr>
        </p:nvSpPr>
        <p:spPr/>
        <p:txBody>
          <a:bodyPr/>
          <a:lstStyle/>
          <a:p>
            <a:fld id="{D7736F4C-FA85-4461-8706-F10A3F183A2C}" type="slidenum">
              <a:rPr lang="en-US" smtClean="0"/>
              <a:t>‹#›</a:t>
            </a:fld>
            <a:endParaRPr lang="en-US"/>
          </a:p>
        </p:txBody>
      </p:sp>
    </p:spTree>
    <p:extLst>
      <p:ext uri="{BB962C8B-B14F-4D97-AF65-F5344CB8AC3E}">
        <p14:creationId xmlns:p14="http://schemas.microsoft.com/office/powerpoint/2010/main" val="4266474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686F9-238F-8993-0BED-8E19AC58E979}"/>
              </a:ext>
            </a:extLst>
          </p:cNvPr>
          <p:cNvSpPr>
            <a:spLocks noGrp="1"/>
          </p:cNvSpPr>
          <p:nvPr>
            <p:ph type="dt" sz="half" idx="10"/>
          </p:nvPr>
        </p:nvSpPr>
        <p:spPr/>
        <p:txBody>
          <a:bodyPr/>
          <a:lstStyle/>
          <a:p>
            <a:fld id="{8CCC343D-FE4B-4E8F-88CB-23845F43372A}" type="datetime1">
              <a:rPr lang="en-US" smtClean="0"/>
              <a:t>10/18/2022</a:t>
            </a:fld>
            <a:endParaRPr lang="en-US"/>
          </a:p>
        </p:txBody>
      </p:sp>
      <p:sp>
        <p:nvSpPr>
          <p:cNvPr id="3" name="Footer Placeholder 2">
            <a:extLst>
              <a:ext uri="{FF2B5EF4-FFF2-40B4-BE49-F238E27FC236}">
                <a16:creationId xmlns:a16="http://schemas.microsoft.com/office/drawing/2014/main" id="{704473F2-ED61-92A2-82DC-54D90116C2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F6D474-45EC-F203-96F7-38FA6081D402}"/>
              </a:ext>
            </a:extLst>
          </p:cNvPr>
          <p:cNvSpPr>
            <a:spLocks noGrp="1"/>
          </p:cNvSpPr>
          <p:nvPr>
            <p:ph type="sldNum" sz="quarter" idx="12"/>
          </p:nvPr>
        </p:nvSpPr>
        <p:spPr/>
        <p:txBody>
          <a:bodyPr/>
          <a:lstStyle/>
          <a:p>
            <a:fld id="{D7736F4C-FA85-4461-8706-F10A3F183A2C}" type="slidenum">
              <a:rPr lang="en-US" smtClean="0"/>
              <a:t>‹#›</a:t>
            </a:fld>
            <a:endParaRPr lang="en-US"/>
          </a:p>
        </p:txBody>
      </p:sp>
    </p:spTree>
    <p:extLst>
      <p:ext uri="{BB962C8B-B14F-4D97-AF65-F5344CB8AC3E}">
        <p14:creationId xmlns:p14="http://schemas.microsoft.com/office/powerpoint/2010/main" val="2614674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3A84C-974D-D3B6-92B8-477F84EB3C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059E02-8410-BAB0-7559-187EB1287B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E44353-9773-D175-3D88-9D2161283D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C626BB-9105-89EA-D34B-7A836EE4A50E}"/>
              </a:ext>
            </a:extLst>
          </p:cNvPr>
          <p:cNvSpPr>
            <a:spLocks noGrp="1"/>
          </p:cNvSpPr>
          <p:nvPr>
            <p:ph type="dt" sz="half" idx="10"/>
          </p:nvPr>
        </p:nvSpPr>
        <p:spPr/>
        <p:txBody>
          <a:bodyPr/>
          <a:lstStyle/>
          <a:p>
            <a:fld id="{E78886AA-53BF-4B12-946F-C667E6A732E9}" type="datetime1">
              <a:rPr lang="en-US" smtClean="0"/>
              <a:t>10/18/2022</a:t>
            </a:fld>
            <a:endParaRPr lang="en-US"/>
          </a:p>
        </p:txBody>
      </p:sp>
      <p:sp>
        <p:nvSpPr>
          <p:cNvPr id="6" name="Footer Placeholder 5">
            <a:extLst>
              <a:ext uri="{FF2B5EF4-FFF2-40B4-BE49-F238E27FC236}">
                <a16:creationId xmlns:a16="http://schemas.microsoft.com/office/drawing/2014/main" id="{C76529E1-EE50-BFFC-7FB0-113E8AAFBD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47482B-77D0-BCAF-F081-996E64292FB0}"/>
              </a:ext>
            </a:extLst>
          </p:cNvPr>
          <p:cNvSpPr>
            <a:spLocks noGrp="1"/>
          </p:cNvSpPr>
          <p:nvPr>
            <p:ph type="sldNum" sz="quarter" idx="12"/>
          </p:nvPr>
        </p:nvSpPr>
        <p:spPr/>
        <p:txBody>
          <a:bodyPr/>
          <a:lstStyle/>
          <a:p>
            <a:fld id="{D7736F4C-FA85-4461-8706-F10A3F183A2C}" type="slidenum">
              <a:rPr lang="en-US" smtClean="0"/>
              <a:t>‹#›</a:t>
            </a:fld>
            <a:endParaRPr lang="en-US"/>
          </a:p>
        </p:txBody>
      </p:sp>
    </p:spTree>
    <p:extLst>
      <p:ext uri="{BB962C8B-B14F-4D97-AF65-F5344CB8AC3E}">
        <p14:creationId xmlns:p14="http://schemas.microsoft.com/office/powerpoint/2010/main" val="3268569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E9314-7B5E-1048-2006-6A4E63AF92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741FCB-4DF3-2FB5-0CFF-877A098DA1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FDC2FD-1275-F5D2-F478-853E41F3CA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232AC8-4AF3-1BCC-7209-80041FF69AB5}"/>
              </a:ext>
            </a:extLst>
          </p:cNvPr>
          <p:cNvSpPr>
            <a:spLocks noGrp="1"/>
          </p:cNvSpPr>
          <p:nvPr>
            <p:ph type="dt" sz="half" idx="10"/>
          </p:nvPr>
        </p:nvSpPr>
        <p:spPr/>
        <p:txBody>
          <a:bodyPr/>
          <a:lstStyle/>
          <a:p>
            <a:fld id="{60D387A2-CF2D-4388-B34C-9B51F76C8429}" type="datetime1">
              <a:rPr lang="en-US" smtClean="0"/>
              <a:t>10/18/2022</a:t>
            </a:fld>
            <a:endParaRPr lang="en-US"/>
          </a:p>
        </p:txBody>
      </p:sp>
      <p:sp>
        <p:nvSpPr>
          <p:cNvPr id="6" name="Footer Placeholder 5">
            <a:extLst>
              <a:ext uri="{FF2B5EF4-FFF2-40B4-BE49-F238E27FC236}">
                <a16:creationId xmlns:a16="http://schemas.microsoft.com/office/drawing/2014/main" id="{AAAD4D8B-6F33-2C53-A76F-BF067FC486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876714-893E-647E-128A-D85CCD173A52}"/>
              </a:ext>
            </a:extLst>
          </p:cNvPr>
          <p:cNvSpPr>
            <a:spLocks noGrp="1"/>
          </p:cNvSpPr>
          <p:nvPr>
            <p:ph type="sldNum" sz="quarter" idx="12"/>
          </p:nvPr>
        </p:nvSpPr>
        <p:spPr/>
        <p:txBody>
          <a:bodyPr/>
          <a:lstStyle/>
          <a:p>
            <a:fld id="{D7736F4C-FA85-4461-8706-F10A3F183A2C}" type="slidenum">
              <a:rPr lang="en-US" smtClean="0"/>
              <a:t>‹#›</a:t>
            </a:fld>
            <a:endParaRPr lang="en-US"/>
          </a:p>
        </p:txBody>
      </p:sp>
    </p:spTree>
    <p:extLst>
      <p:ext uri="{BB962C8B-B14F-4D97-AF65-F5344CB8AC3E}">
        <p14:creationId xmlns:p14="http://schemas.microsoft.com/office/powerpoint/2010/main" val="2274798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68DE06-52B0-1194-AAAA-70EC88595A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EA59B7-4589-68E2-3791-466E54E2AC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81889-E030-A67F-9A1C-4C9F9D98A8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F698E9-D8EB-4D0E-985A-59FE8EBC9E5B}" type="datetime1">
              <a:rPr lang="en-US" smtClean="0"/>
              <a:t>10/18/2022</a:t>
            </a:fld>
            <a:endParaRPr lang="en-US"/>
          </a:p>
        </p:txBody>
      </p:sp>
      <p:sp>
        <p:nvSpPr>
          <p:cNvPr id="5" name="Footer Placeholder 4">
            <a:extLst>
              <a:ext uri="{FF2B5EF4-FFF2-40B4-BE49-F238E27FC236}">
                <a16:creationId xmlns:a16="http://schemas.microsoft.com/office/drawing/2014/main" id="{91EFCA33-D534-1394-B483-F82CE0A4F4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B4E44F2-584D-F3D0-FE8B-AF8B7BF434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736F4C-FA85-4461-8706-F10A3F183A2C}" type="slidenum">
              <a:rPr lang="en-US" smtClean="0"/>
              <a:t>‹#›</a:t>
            </a:fld>
            <a:endParaRPr lang="en-US"/>
          </a:p>
        </p:txBody>
      </p:sp>
    </p:spTree>
    <p:extLst>
      <p:ext uri="{BB962C8B-B14F-4D97-AF65-F5344CB8AC3E}">
        <p14:creationId xmlns:p14="http://schemas.microsoft.com/office/powerpoint/2010/main" val="2687320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package" Target="../embeddings/Microsoft_Word_Document.docx"/><Relationship Id="rId1" Type="http://schemas.openxmlformats.org/officeDocument/2006/relationships/slideLayout" Target="../slideLayouts/slideLayout2.xml"/><Relationship Id="rId4" Type="http://schemas.openxmlformats.org/officeDocument/2006/relationships/image" Target="../media/image41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www.epa.gov/air-trends/air-quality-design-values" TargetMode="Externa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0ABAC-250B-FF3F-D58F-78B6C2883C3F}"/>
              </a:ext>
            </a:extLst>
          </p:cNvPr>
          <p:cNvSpPr>
            <a:spLocks noGrp="1"/>
          </p:cNvSpPr>
          <p:nvPr>
            <p:ph type="ctrTitle"/>
          </p:nvPr>
        </p:nvSpPr>
        <p:spPr>
          <a:xfrm>
            <a:off x="1524000" y="286787"/>
            <a:ext cx="9144000" cy="2387600"/>
          </a:xfrm>
        </p:spPr>
        <p:txBody>
          <a:bodyPr>
            <a:noAutofit/>
          </a:bodyPr>
          <a:lstStyle/>
          <a:p>
            <a:r>
              <a:rPr lang="en-US" sz="3600" dirty="0"/>
              <a:t>Machine Learning Approach to Quantify the Impact of Meteorology on Tropospheric Ozone in the Inland Empire, CA</a:t>
            </a:r>
          </a:p>
        </p:txBody>
      </p:sp>
      <p:sp>
        <p:nvSpPr>
          <p:cNvPr id="3" name="Subtitle 2">
            <a:extLst>
              <a:ext uri="{FF2B5EF4-FFF2-40B4-BE49-F238E27FC236}">
                <a16:creationId xmlns:a16="http://schemas.microsoft.com/office/drawing/2014/main" id="{E88FFD46-B7A9-F2A7-98B0-B95FD33FB709}"/>
              </a:ext>
            </a:extLst>
          </p:cNvPr>
          <p:cNvSpPr>
            <a:spLocks noGrp="1"/>
          </p:cNvSpPr>
          <p:nvPr>
            <p:ph type="subTitle" idx="1"/>
          </p:nvPr>
        </p:nvSpPr>
        <p:spPr>
          <a:xfrm>
            <a:off x="1524000" y="2766462"/>
            <a:ext cx="9144000" cy="1655762"/>
          </a:xfrm>
        </p:spPr>
        <p:txBody>
          <a:bodyPr/>
          <a:lstStyle/>
          <a:p>
            <a:r>
              <a:rPr lang="en-US" b="0" i="0" dirty="0">
                <a:solidFill>
                  <a:srgbClr val="000000"/>
                </a:solidFill>
                <a:effectLst/>
                <a:latin typeface="Helvetica Neue"/>
              </a:rPr>
              <a:t>Khanh Do, Manasi </a:t>
            </a:r>
            <a:r>
              <a:rPr lang="en-US" b="0" i="0" dirty="0" err="1">
                <a:solidFill>
                  <a:srgbClr val="000000"/>
                </a:solidFill>
                <a:effectLst/>
                <a:latin typeface="Helvetica Neue"/>
              </a:rPr>
              <a:t>Mahish</a:t>
            </a:r>
            <a:r>
              <a:rPr lang="en-US" b="0" i="0" dirty="0">
                <a:solidFill>
                  <a:srgbClr val="000000"/>
                </a:solidFill>
                <a:effectLst/>
                <a:latin typeface="Helvetica Neue"/>
              </a:rPr>
              <a:t>, Arash </a:t>
            </a:r>
            <a:r>
              <a:rPr lang="en-US" b="0" i="0" dirty="0" err="1">
                <a:solidFill>
                  <a:srgbClr val="000000"/>
                </a:solidFill>
                <a:effectLst/>
                <a:latin typeface="Helvetica Neue"/>
              </a:rPr>
              <a:t>Kashfi</a:t>
            </a:r>
            <a:r>
              <a:rPr lang="en-US" b="0" i="0" dirty="0">
                <a:solidFill>
                  <a:srgbClr val="000000"/>
                </a:solidFill>
                <a:effectLst/>
                <a:latin typeface="Helvetica Neue"/>
              </a:rPr>
              <a:t> Yeganeh, </a:t>
            </a:r>
            <a:r>
              <a:rPr lang="en-US" b="0" i="0" dirty="0" err="1">
                <a:solidFill>
                  <a:srgbClr val="000000"/>
                </a:solidFill>
                <a:effectLst/>
                <a:latin typeface="Helvetica Neue"/>
              </a:rPr>
              <a:t>Ziqi</a:t>
            </a:r>
            <a:r>
              <a:rPr lang="en-US" b="0" i="0" dirty="0">
                <a:solidFill>
                  <a:srgbClr val="000000"/>
                </a:solidFill>
                <a:effectLst/>
                <a:latin typeface="Helvetica Neue"/>
              </a:rPr>
              <a:t> Gao, Charles L. Blanchard, Cesunica E. Ivey</a:t>
            </a:r>
          </a:p>
          <a:p>
            <a:r>
              <a:rPr lang="en-US" dirty="0"/>
              <a:t>2022 CMAS Conference</a:t>
            </a:r>
          </a:p>
        </p:txBody>
      </p:sp>
      <p:sp>
        <p:nvSpPr>
          <p:cNvPr id="4" name="Slide Number Placeholder 3">
            <a:extLst>
              <a:ext uri="{FF2B5EF4-FFF2-40B4-BE49-F238E27FC236}">
                <a16:creationId xmlns:a16="http://schemas.microsoft.com/office/drawing/2014/main" id="{A30BDF95-4245-49F3-DA15-40F0F1C27ED0}"/>
              </a:ext>
            </a:extLst>
          </p:cNvPr>
          <p:cNvSpPr>
            <a:spLocks noGrp="1"/>
          </p:cNvSpPr>
          <p:nvPr>
            <p:ph type="sldNum" sz="quarter" idx="12"/>
          </p:nvPr>
        </p:nvSpPr>
        <p:spPr/>
        <p:txBody>
          <a:bodyPr/>
          <a:lstStyle/>
          <a:p>
            <a:fld id="{D7736F4C-FA85-4461-8706-F10A3F183A2C}" type="slidenum">
              <a:rPr lang="en-US" smtClean="0"/>
              <a:t>1</a:t>
            </a:fld>
            <a:endParaRPr lang="en-US"/>
          </a:p>
        </p:txBody>
      </p:sp>
      <p:pic>
        <p:nvPicPr>
          <p:cNvPr id="5" name="Picture 2">
            <a:extLst>
              <a:ext uri="{FF2B5EF4-FFF2-40B4-BE49-F238E27FC236}">
                <a16:creationId xmlns:a16="http://schemas.microsoft.com/office/drawing/2014/main" id="{7BF7F45B-B9DD-C184-7759-3DF6C23C3E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5893" y="4261494"/>
            <a:ext cx="1820214" cy="1820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250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56EC29-256B-990D-558A-DA9E75546F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05" t="3222" r="4361" b="805"/>
          <a:stretch/>
        </p:blipFill>
        <p:spPr bwMode="auto">
          <a:xfrm>
            <a:off x="201784" y="584528"/>
            <a:ext cx="7494437" cy="5771339"/>
          </a:xfrm>
          <a:prstGeom prst="rect">
            <a:avLst/>
          </a:prstGeom>
          <a:noFill/>
          <a:ln>
            <a:noFill/>
          </a:ln>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E30A1B2E-AC56-2F43-0A62-B7B02F672C9F}"/>
              </a:ext>
            </a:extLst>
          </p:cNvPr>
          <p:cNvSpPr>
            <a:spLocks noGrp="1"/>
          </p:cNvSpPr>
          <p:nvPr>
            <p:ph idx="1"/>
          </p:nvPr>
        </p:nvSpPr>
        <p:spPr>
          <a:xfrm>
            <a:off x="7946782" y="1413178"/>
            <a:ext cx="3837701" cy="1614100"/>
          </a:xfrm>
        </p:spPr>
        <p:txBody>
          <a:bodyPr/>
          <a:lstStyle/>
          <a:p>
            <a:r>
              <a:rPr lang="en-US" sz="1800" dirty="0"/>
              <a:t>Ozone concentrations are strongly dependent on temperature, wind direction, and NOx</a:t>
            </a:r>
          </a:p>
          <a:p>
            <a:r>
              <a:rPr lang="en-US" sz="1800" dirty="0"/>
              <a:t>Highest ozone: high temperature, wind direction from 270-360 degree</a:t>
            </a:r>
          </a:p>
          <a:p>
            <a:endParaRPr lang="en-US" dirty="0"/>
          </a:p>
        </p:txBody>
      </p:sp>
      <p:sp>
        <p:nvSpPr>
          <p:cNvPr id="7" name="TextBox 6">
            <a:extLst>
              <a:ext uri="{FF2B5EF4-FFF2-40B4-BE49-F238E27FC236}">
                <a16:creationId xmlns:a16="http://schemas.microsoft.com/office/drawing/2014/main" id="{9A43426E-B138-98C7-3D41-6DE275A90FFD}"/>
              </a:ext>
            </a:extLst>
          </p:cNvPr>
          <p:cNvSpPr txBox="1"/>
          <p:nvPr/>
        </p:nvSpPr>
        <p:spPr>
          <a:xfrm>
            <a:off x="7946782" y="3800376"/>
            <a:ext cx="3837702" cy="2308324"/>
          </a:xfrm>
          <a:prstGeom prst="rect">
            <a:avLst/>
          </a:prstGeom>
          <a:noFill/>
        </p:spPr>
        <p:txBody>
          <a:bodyPr wrap="square">
            <a:spAutoFit/>
          </a:bodyPr>
          <a:lstStyle/>
          <a:p>
            <a:pPr algn="just"/>
            <a:r>
              <a:rPr lang="en-US" altLang="en-US" sz="1600" b="1" i="1" dirty="0">
                <a:solidFill>
                  <a:srgbClr val="000000"/>
                </a:solidFill>
              </a:rPr>
              <a:t>Figure 8:</a:t>
            </a:r>
            <a:r>
              <a:rPr lang="en-US" altLang="en-US" sz="1600" i="1" dirty="0">
                <a:solidFill>
                  <a:srgbClr val="000000"/>
                </a:solidFill>
              </a:rPr>
              <a:t>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Contour plots generated by the RFR model trained on ONT meteorology and Fontana air quality at constant wind speed (9 m/s), visibility (16000 m), dynamic pressure, dynamic relative humidity, and at four discrete wind directions: (a) 90</a:t>
            </a:r>
            <a:r>
              <a:rPr lang="en-US" sz="1600" i="1" dirty="0">
                <a:effectLst/>
                <a:latin typeface="Calibri" panose="020F0502020204030204" pitchFamily="34" charset="0"/>
                <a:ea typeface="Calibri" panose="020F0502020204030204" pitchFamily="34" charset="0"/>
              </a:rPr>
              <a:t>°</a:t>
            </a:r>
            <a:r>
              <a:rPr lang="en-US" sz="1600" i="1" dirty="0">
                <a:effectLst/>
                <a:latin typeface="Calibri" panose="020F0502020204030204" pitchFamily="34" charset="0"/>
                <a:ea typeface="Calibri" panose="020F0502020204030204" pitchFamily="34" charset="0"/>
                <a:cs typeface="Times New Roman" panose="02020603050405020304" pitchFamily="18" charset="0"/>
              </a:rPr>
              <a:t>, (b) 180</a:t>
            </a:r>
            <a:r>
              <a:rPr lang="en-US" sz="1600" i="1" dirty="0">
                <a:effectLst/>
                <a:latin typeface="Calibri" panose="020F0502020204030204" pitchFamily="34" charset="0"/>
                <a:ea typeface="Calibri" panose="020F0502020204030204" pitchFamily="34" charset="0"/>
              </a:rPr>
              <a:t>°</a:t>
            </a:r>
            <a:r>
              <a:rPr lang="en-US" sz="1600" i="1" dirty="0">
                <a:effectLst/>
                <a:latin typeface="Calibri" panose="020F0502020204030204" pitchFamily="34" charset="0"/>
                <a:ea typeface="Calibri" panose="020F0502020204030204" pitchFamily="34" charset="0"/>
                <a:cs typeface="Times New Roman" panose="02020603050405020304" pitchFamily="18" charset="0"/>
              </a:rPr>
              <a:t>, (c) 270</a:t>
            </a:r>
            <a:r>
              <a:rPr lang="en-US" sz="1600" i="1" dirty="0">
                <a:effectLst/>
                <a:latin typeface="Calibri" panose="020F0502020204030204" pitchFamily="34" charset="0"/>
                <a:ea typeface="Calibri" panose="020F0502020204030204" pitchFamily="34" charset="0"/>
              </a:rPr>
              <a:t>°</a:t>
            </a:r>
            <a:r>
              <a:rPr lang="en-US" sz="1600" i="1" dirty="0">
                <a:effectLst/>
                <a:latin typeface="Calibri" panose="020F0502020204030204" pitchFamily="34" charset="0"/>
                <a:ea typeface="Calibri" panose="020F0502020204030204" pitchFamily="34" charset="0"/>
                <a:cs typeface="Times New Roman" panose="02020603050405020304" pitchFamily="18" charset="0"/>
              </a:rPr>
              <a:t>, and (d) 360</a:t>
            </a:r>
            <a:r>
              <a:rPr lang="en-US" sz="1600" i="1" dirty="0">
                <a:effectLst/>
                <a:latin typeface="Calibri" panose="020F0502020204030204" pitchFamily="34" charset="0"/>
                <a:ea typeface="Calibri" panose="020F0502020204030204" pitchFamily="34" charset="0"/>
              </a:rPr>
              <a:t>°</a:t>
            </a:r>
            <a:r>
              <a:rPr lang="en-US" sz="1600" i="1" dirty="0">
                <a:effectLst/>
                <a:latin typeface="Calibri" panose="020F0502020204030204" pitchFamily="34" charset="0"/>
                <a:ea typeface="Calibri" panose="020F0502020204030204" pitchFamily="34" charset="0"/>
                <a:cs typeface="Times New Roman" panose="02020603050405020304" pitchFamily="18" charset="0"/>
              </a:rPr>
              <a:t>.</a:t>
            </a:r>
          </a:p>
          <a:p>
            <a:pPr algn="just"/>
            <a:r>
              <a:rPr lang="en-US" sz="1600" dirty="0">
                <a:effectLst/>
                <a:ea typeface="Calibri" panose="020F0502020204030204" pitchFamily="34" charset="0"/>
                <a:cs typeface="Times New Roman" panose="02020603050405020304" pitchFamily="18" charset="0"/>
              </a:rPr>
              <a:t>(</a:t>
            </a:r>
            <a:r>
              <a:rPr lang="fr-FR" sz="1600" b="0" i="0" u="none" strike="noStrike" dirty="0">
                <a:solidFill>
                  <a:srgbClr val="000000"/>
                </a:solidFill>
                <a:effectLst/>
              </a:rPr>
              <a:t>Do et al., </a:t>
            </a:r>
            <a:r>
              <a:rPr lang="fr-FR" sz="1600" b="0" i="1" u="none" strike="noStrike" dirty="0" err="1">
                <a:solidFill>
                  <a:srgbClr val="000000"/>
                </a:solidFill>
                <a:effectLst/>
              </a:rPr>
              <a:t>Environmental</a:t>
            </a:r>
            <a:r>
              <a:rPr lang="fr-FR" sz="1600" b="0" i="1" u="none" strike="noStrike" dirty="0">
                <a:solidFill>
                  <a:srgbClr val="000000"/>
                </a:solidFill>
                <a:effectLst/>
              </a:rPr>
              <a:t> Science: </a:t>
            </a:r>
            <a:r>
              <a:rPr lang="fr-FR" sz="1600" b="0" i="1" u="none" strike="noStrike" dirty="0" err="1">
                <a:solidFill>
                  <a:srgbClr val="000000"/>
                </a:solidFill>
                <a:effectLst/>
              </a:rPr>
              <a:t>Atmospheres</a:t>
            </a:r>
            <a:r>
              <a:rPr lang="fr-FR" sz="1600" b="0" i="0" u="none" strike="noStrike" dirty="0">
                <a:solidFill>
                  <a:srgbClr val="000000"/>
                </a:solidFill>
                <a:effectLst/>
              </a:rPr>
              <a:t>, Under </a:t>
            </a:r>
            <a:r>
              <a:rPr lang="fr-FR" sz="1600" b="0" i="0" u="none" strike="noStrike" dirty="0" err="1">
                <a:solidFill>
                  <a:srgbClr val="000000"/>
                </a:solidFill>
                <a:effectLst/>
              </a:rPr>
              <a:t>Revision</a:t>
            </a:r>
            <a:r>
              <a:rPr lang="fr-FR" sz="1600" b="0" i="0" u="none" strike="noStrike" dirty="0">
                <a:solidFill>
                  <a:srgbClr val="000000"/>
                </a:solidFill>
                <a:effectLst/>
              </a:rPr>
              <a:t>)</a:t>
            </a:r>
            <a:r>
              <a:rPr lang="en-US" sz="1600"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1600" i="1" dirty="0"/>
          </a:p>
        </p:txBody>
      </p:sp>
      <mc:AlternateContent xmlns:mc="http://schemas.openxmlformats.org/markup-compatibility/2006" xmlns:a14="http://schemas.microsoft.com/office/drawing/2010/main">
        <mc:Choice Requires="a14">
          <p:sp>
            <p:nvSpPr>
              <p:cNvPr id="10" name="Text Box 2">
                <a:extLst>
                  <a:ext uri="{FF2B5EF4-FFF2-40B4-BE49-F238E27FC236}">
                    <a16:creationId xmlns:a16="http://schemas.microsoft.com/office/drawing/2014/main" id="{51F39547-60D9-0CC5-0AAC-A5BFE304427C}"/>
                  </a:ext>
                </a:extLst>
              </p:cNvPr>
              <p:cNvSpPr txBox="1">
                <a:spLocks noGrp="1" noChangeArrowheads="1"/>
              </p:cNvSpPr>
              <p:nvPr>
                <p:ph type="title"/>
              </p:nvPr>
            </p:nvSpPr>
            <p:spPr bwMode="auto">
              <a:xfrm>
                <a:off x="532174" y="1"/>
                <a:ext cx="5563826" cy="580724"/>
              </a:xfrm>
              <a:prstGeom prst="rect">
                <a:avLst/>
              </a:prstGeom>
              <a:noFill/>
              <a:ln>
                <a:noFill/>
              </a:ln>
              <a:effectLst/>
            </p:spPr>
            <p:txBody>
              <a:bodyPr wrap="none" lIns="90000" tIns="61002" rIns="90000" bIns="45000">
                <a:normAutofit fontScale="90000"/>
              </a:bodyPr>
              <a:lstStyle>
                <a:lvl1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DejaVu Sans" panose="020B0603030804020204" pitchFamily="34" charset="0"/>
                  </a:defRPr>
                </a:lvl1pPr>
                <a:lvl2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DejaVu Sans" panose="020B0603030804020204" pitchFamily="34" charset="0"/>
                  </a:defRPr>
                </a:lvl2pPr>
                <a:lvl3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DejaVu Sans" panose="020B0603030804020204" pitchFamily="34" charset="0"/>
                  </a:defRPr>
                </a:lvl3pPr>
                <a:lvl4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DejaVu Sans" panose="020B0603030804020204" pitchFamily="34" charset="0"/>
                  </a:defRPr>
                </a:lvl4pPr>
                <a:lvl5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DejaVu Sans" panose="020B0603030804020204" pitchFamily="34"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rgbClr val="000000"/>
                    </a:solidFill>
                    <a:latin typeface="Arial" panose="020B0604020202020204" pitchFamily="34" charset="0"/>
                    <a:cs typeface="DejaVu Sans" panose="020B0603030804020204" pitchFamily="34"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rgbClr val="000000"/>
                    </a:solidFill>
                    <a:latin typeface="Arial" panose="020B0604020202020204" pitchFamily="34" charset="0"/>
                    <a:cs typeface="DejaVu Sans" panose="020B0603030804020204" pitchFamily="34"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rgbClr val="000000"/>
                    </a:solidFill>
                    <a:latin typeface="Arial" panose="020B0604020202020204" pitchFamily="34" charset="0"/>
                    <a:cs typeface="DejaVu Sans" panose="020B0603030804020204" pitchFamily="34"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rgbClr val="000000"/>
                    </a:solidFill>
                    <a:latin typeface="Arial" panose="020B0604020202020204" pitchFamily="34" charset="0"/>
                    <a:cs typeface="DejaVu Sans" panose="020B0603030804020204" pitchFamily="34" charset="0"/>
                  </a:defRPr>
                </a:lvl9pPr>
              </a:lstStyle>
              <a:p>
                <a:pPr eaLnBrk="1">
                  <a:lnSpc>
                    <a:spcPct val="93000"/>
                  </a:lnSpc>
                  <a:buClr>
                    <a:srgbClr val="000000"/>
                  </a:buClr>
                  <a:buSzPct val="100000"/>
                  <a:buFont typeface="Times New Roman" panose="02020603050405020304" pitchFamily="18" charset="0"/>
                  <a:buNone/>
                  <a:defRPr/>
                </a:pPr>
                <a14:m>
                  <m:oMath xmlns:m="http://schemas.openxmlformats.org/officeDocument/2006/math">
                    <m:r>
                      <a:rPr lang="en-US" altLang="en-US" sz="3600" b="0" i="1" smtClean="0">
                        <a:latin typeface="Cambria Math" panose="02040503050406030204" pitchFamily="18" charset="0"/>
                      </a:rPr>
                      <m:t>𝑁</m:t>
                    </m:r>
                    <m:sSub>
                      <m:sSubPr>
                        <m:ctrlPr>
                          <a:rPr lang="en-US" altLang="en-US" sz="3600" b="0" i="1" smtClean="0">
                            <a:latin typeface="Cambria Math" panose="02040503050406030204" pitchFamily="18" charset="0"/>
                          </a:rPr>
                        </m:ctrlPr>
                      </m:sSubPr>
                      <m:e>
                        <m:r>
                          <a:rPr lang="en-US" altLang="en-US" sz="3600" b="0" i="1" smtClean="0">
                            <a:latin typeface="Cambria Math" panose="02040503050406030204" pitchFamily="18" charset="0"/>
                          </a:rPr>
                          <m:t>𝑂</m:t>
                        </m:r>
                      </m:e>
                      <m:sub>
                        <m:r>
                          <a:rPr lang="en-US" altLang="en-US" sz="3600" b="0" i="1" smtClean="0">
                            <a:latin typeface="Cambria Math" panose="02040503050406030204" pitchFamily="18" charset="0"/>
                          </a:rPr>
                          <m:t>𝑥</m:t>
                        </m:r>
                      </m:sub>
                    </m:sSub>
                  </m:oMath>
                </a14:m>
                <a:r>
                  <a:rPr lang="en-US" altLang="en-US" sz="3600" dirty="0">
                    <a:latin typeface="+mj-lt"/>
                  </a:rPr>
                  <a:t>/</a:t>
                </a:r>
                <a14:m>
                  <m:oMath xmlns:m="http://schemas.openxmlformats.org/officeDocument/2006/math">
                    <m:r>
                      <a:rPr lang="en-US" altLang="en-US" sz="3600" b="0" i="1" dirty="0" smtClean="0">
                        <a:latin typeface="Cambria Math" panose="02040503050406030204" pitchFamily="18" charset="0"/>
                      </a:rPr>
                      <m:t>𝑇</m:t>
                    </m:r>
                  </m:oMath>
                </a14:m>
                <a:r>
                  <a:rPr lang="en-US" altLang="en-US" sz="3600" dirty="0">
                    <a:latin typeface="+mj-lt"/>
                  </a:rPr>
                  <a:t> Sensitivity Isopleths</a:t>
                </a:r>
              </a:p>
            </p:txBody>
          </p:sp>
        </mc:Choice>
        <mc:Fallback xmlns="">
          <p:sp>
            <p:nvSpPr>
              <p:cNvPr id="10" name="Text Box 2">
                <a:extLst>
                  <a:ext uri="{FF2B5EF4-FFF2-40B4-BE49-F238E27FC236}">
                    <a16:creationId xmlns:a16="http://schemas.microsoft.com/office/drawing/2014/main" id="{51F39547-60D9-0CC5-0AAC-A5BFE304427C}"/>
                  </a:ext>
                </a:extLst>
              </p:cNvPr>
              <p:cNvSpPr txBox="1">
                <a:spLocks noGrp="1" noRot="1" noChangeAspect="1" noMove="1" noResize="1" noEditPoints="1" noAdjustHandles="1" noChangeArrowheads="1" noChangeShapeType="1" noTextEdit="1"/>
              </p:cNvSpPr>
              <p:nvPr>
                <p:ph type="title"/>
              </p:nvPr>
            </p:nvSpPr>
            <p:spPr bwMode="auto">
              <a:xfrm>
                <a:off x="532174" y="1"/>
                <a:ext cx="5563826" cy="580724"/>
              </a:xfrm>
              <a:prstGeom prst="rect">
                <a:avLst/>
              </a:prstGeom>
              <a:blipFill>
                <a:blip r:embed="rId3"/>
                <a:stretch>
                  <a:fillRect t="-14737" b="-33684"/>
                </a:stretch>
              </a:blipFill>
              <a:ln>
                <a:noFill/>
              </a:ln>
              <a:effectLst/>
            </p:spPr>
            <p:txBody>
              <a:bodyPr/>
              <a:lstStyle/>
              <a:p>
                <a:r>
                  <a:rPr lang="en-US">
                    <a:noFill/>
                  </a:rPr>
                  <a:t> </a:t>
                </a:r>
              </a:p>
            </p:txBody>
          </p:sp>
        </mc:Fallback>
      </mc:AlternateContent>
      <p:sp>
        <p:nvSpPr>
          <p:cNvPr id="11" name="Slide Number Placeholder 10">
            <a:extLst>
              <a:ext uri="{FF2B5EF4-FFF2-40B4-BE49-F238E27FC236}">
                <a16:creationId xmlns:a16="http://schemas.microsoft.com/office/drawing/2014/main" id="{53FD87F5-248F-F207-D33E-2F461B524542}"/>
              </a:ext>
            </a:extLst>
          </p:cNvPr>
          <p:cNvSpPr>
            <a:spLocks noGrp="1"/>
          </p:cNvSpPr>
          <p:nvPr>
            <p:ph type="sldNum" sz="quarter" idx="12"/>
          </p:nvPr>
        </p:nvSpPr>
        <p:spPr/>
        <p:txBody>
          <a:bodyPr/>
          <a:lstStyle/>
          <a:p>
            <a:fld id="{D7736F4C-FA85-4461-8706-F10A3F183A2C}" type="slidenum">
              <a:rPr lang="en-US" smtClean="0"/>
              <a:t>10</a:t>
            </a:fld>
            <a:endParaRPr lang="en-US"/>
          </a:p>
        </p:txBody>
      </p:sp>
      <p:sp>
        <p:nvSpPr>
          <p:cNvPr id="18" name="Rectangle 17">
            <a:extLst>
              <a:ext uri="{FF2B5EF4-FFF2-40B4-BE49-F238E27FC236}">
                <a16:creationId xmlns:a16="http://schemas.microsoft.com/office/drawing/2014/main" id="{316048E4-759E-83B5-6642-7D14AE2B296E}"/>
              </a:ext>
            </a:extLst>
          </p:cNvPr>
          <p:cNvSpPr/>
          <p:nvPr/>
        </p:nvSpPr>
        <p:spPr>
          <a:xfrm>
            <a:off x="7946782"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a:t>ML vs. CMAQ</a:t>
            </a:r>
            <a:endParaRPr lang="en-US" sz="1200" dirty="0"/>
          </a:p>
        </p:txBody>
      </p:sp>
      <p:sp>
        <p:nvSpPr>
          <p:cNvPr id="19" name="Flowchart: Delay 18">
            <a:extLst>
              <a:ext uri="{FF2B5EF4-FFF2-40B4-BE49-F238E27FC236}">
                <a16:creationId xmlns:a16="http://schemas.microsoft.com/office/drawing/2014/main" id="{8556EA55-2A06-0466-4532-3FED0AC2F280}"/>
              </a:ext>
            </a:extLst>
          </p:cNvPr>
          <p:cNvSpPr/>
          <p:nvPr/>
        </p:nvSpPr>
        <p:spPr>
          <a:xfrm flipH="1">
            <a:off x="2026624" y="6355867"/>
            <a:ext cx="1184031" cy="441998"/>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Motivation</a:t>
            </a:r>
          </a:p>
        </p:txBody>
      </p:sp>
      <p:sp>
        <p:nvSpPr>
          <p:cNvPr id="20" name="Rectangle 19">
            <a:extLst>
              <a:ext uri="{FF2B5EF4-FFF2-40B4-BE49-F238E27FC236}">
                <a16:creationId xmlns:a16="http://schemas.microsoft.com/office/drawing/2014/main" id="{3556E6A3-EF73-1FB4-8650-9437CF6FA65E}"/>
              </a:ext>
            </a:extLst>
          </p:cNvPr>
          <p:cNvSpPr/>
          <p:nvPr/>
        </p:nvSpPr>
        <p:spPr>
          <a:xfrm>
            <a:off x="5578720"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Data</a:t>
            </a:r>
          </a:p>
        </p:txBody>
      </p:sp>
      <p:sp>
        <p:nvSpPr>
          <p:cNvPr id="21" name="Flowchart: Delay 20">
            <a:extLst>
              <a:ext uri="{FF2B5EF4-FFF2-40B4-BE49-F238E27FC236}">
                <a16:creationId xmlns:a16="http://schemas.microsoft.com/office/drawing/2014/main" id="{E39C93D1-6EE8-4E53-67F3-55839961C2B3}"/>
              </a:ext>
            </a:extLst>
          </p:cNvPr>
          <p:cNvSpPr/>
          <p:nvPr/>
        </p:nvSpPr>
        <p:spPr>
          <a:xfrm>
            <a:off x="9130813" y="6356349"/>
            <a:ext cx="1184031" cy="441516"/>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Conclusion</a:t>
            </a:r>
          </a:p>
        </p:txBody>
      </p:sp>
      <p:sp>
        <p:nvSpPr>
          <p:cNvPr id="22" name="Rectangle 21">
            <a:extLst>
              <a:ext uri="{FF2B5EF4-FFF2-40B4-BE49-F238E27FC236}">
                <a16:creationId xmlns:a16="http://schemas.microsoft.com/office/drawing/2014/main" id="{8EC3794C-9C7B-62E6-96E6-89A4EA7140BB}"/>
              </a:ext>
            </a:extLst>
          </p:cNvPr>
          <p:cNvSpPr/>
          <p:nvPr/>
        </p:nvSpPr>
        <p:spPr>
          <a:xfrm>
            <a:off x="4394689"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Methods</a:t>
            </a:r>
          </a:p>
        </p:txBody>
      </p:sp>
      <p:sp>
        <p:nvSpPr>
          <p:cNvPr id="23" name="Rectangle 22">
            <a:extLst>
              <a:ext uri="{FF2B5EF4-FFF2-40B4-BE49-F238E27FC236}">
                <a16:creationId xmlns:a16="http://schemas.microsoft.com/office/drawing/2014/main" id="{956857C9-A0EA-1F4E-1233-23561DD95782}"/>
              </a:ext>
            </a:extLst>
          </p:cNvPr>
          <p:cNvSpPr/>
          <p:nvPr/>
        </p:nvSpPr>
        <p:spPr>
          <a:xfrm>
            <a:off x="3210656" y="6355867"/>
            <a:ext cx="1184031" cy="44199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Objectives</a:t>
            </a:r>
          </a:p>
        </p:txBody>
      </p:sp>
      <p:sp>
        <p:nvSpPr>
          <p:cNvPr id="24" name="Rectangle 23">
            <a:extLst>
              <a:ext uri="{FF2B5EF4-FFF2-40B4-BE49-F238E27FC236}">
                <a16:creationId xmlns:a16="http://schemas.microsoft.com/office/drawing/2014/main" id="{222759C3-5DE7-53C2-D655-7E7309C5C879}"/>
              </a:ext>
            </a:extLst>
          </p:cNvPr>
          <p:cNvSpPr/>
          <p:nvPr/>
        </p:nvSpPr>
        <p:spPr>
          <a:xfrm>
            <a:off x="6762751" y="6356349"/>
            <a:ext cx="1184031" cy="441516"/>
          </a:xfrm>
          <a:prstGeom prst="rect">
            <a:avLst/>
          </a:prstGeom>
          <a:solidFill>
            <a:schemeClr val="accent1">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a:t>Results</a:t>
            </a:r>
            <a:endParaRPr lang="en-US" sz="1200" dirty="0"/>
          </a:p>
        </p:txBody>
      </p:sp>
      <p:pic>
        <p:nvPicPr>
          <p:cNvPr id="26" name="Picture 2">
            <a:extLst>
              <a:ext uri="{FF2B5EF4-FFF2-40B4-BE49-F238E27FC236}">
                <a16:creationId xmlns:a16="http://schemas.microsoft.com/office/drawing/2014/main" id="{2DC07872-1983-37AA-77D0-3B44A70849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0900" y="0"/>
            <a:ext cx="1181100" cy="118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637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6A7BF-5E77-D418-F13F-266549787C8A}"/>
              </a:ext>
            </a:extLst>
          </p:cNvPr>
          <p:cNvSpPr>
            <a:spLocks noGrp="1"/>
          </p:cNvSpPr>
          <p:nvPr>
            <p:ph type="title"/>
          </p:nvPr>
        </p:nvSpPr>
        <p:spPr>
          <a:xfrm>
            <a:off x="838200" y="52790"/>
            <a:ext cx="10515600" cy="662782"/>
          </a:xfrm>
        </p:spPr>
        <p:txBody>
          <a:bodyPr>
            <a:normAutofit fontScale="90000"/>
          </a:bodyPr>
          <a:lstStyle/>
          <a:p>
            <a:r>
              <a:rPr lang="en-US" dirty="0"/>
              <a:t>Ozone Exceedances</a:t>
            </a:r>
          </a:p>
        </p:txBody>
      </p:sp>
      <p:pic>
        <p:nvPicPr>
          <p:cNvPr id="3077" name="Picture 24" descr="Chart, treemap chart&#10;&#10;Description automatically generated">
            <a:extLst>
              <a:ext uri="{FF2B5EF4-FFF2-40B4-BE49-F238E27FC236}">
                <a16:creationId xmlns:a16="http://schemas.microsoft.com/office/drawing/2014/main" id="{7C49DC70-7819-583F-71D7-6248E46F21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477" y="1410134"/>
            <a:ext cx="2913153" cy="24688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32" descr="Chart, treemap chart&#10;&#10;Description automatically generated">
            <a:extLst>
              <a:ext uri="{FF2B5EF4-FFF2-40B4-BE49-F238E27FC236}">
                <a16:creationId xmlns:a16="http://schemas.microsoft.com/office/drawing/2014/main" id="{81D9F18B-BBFE-3AB6-1D6A-D4E1884FFF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4131" y="3879014"/>
            <a:ext cx="2919499" cy="246888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15">
            <a:extLst>
              <a:ext uri="{FF2B5EF4-FFF2-40B4-BE49-F238E27FC236}">
                <a16:creationId xmlns:a16="http://schemas.microsoft.com/office/drawing/2014/main" id="{13439FF2-06DA-E1C9-7BAD-BF876C600E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2618" y="1410134"/>
            <a:ext cx="2913152" cy="246888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17">
            <a:extLst>
              <a:ext uri="{FF2B5EF4-FFF2-40B4-BE49-F238E27FC236}">
                <a16:creationId xmlns:a16="http://schemas.microsoft.com/office/drawing/2014/main" id="{C8660336-1075-0797-FD04-B35DD73269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2618" y="3879014"/>
            <a:ext cx="2913152" cy="2468880"/>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23">
            <a:extLst>
              <a:ext uri="{FF2B5EF4-FFF2-40B4-BE49-F238E27FC236}">
                <a16:creationId xmlns:a16="http://schemas.microsoft.com/office/drawing/2014/main" id="{1DFC7E89-53AC-AC9E-5848-B12010EE64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4758" y="1410134"/>
            <a:ext cx="2913152" cy="246888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F9E1BCB5-B03D-6E14-7935-E52699C1573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TextBox 14">
            <a:extLst>
              <a:ext uri="{FF2B5EF4-FFF2-40B4-BE49-F238E27FC236}">
                <a16:creationId xmlns:a16="http://schemas.microsoft.com/office/drawing/2014/main" id="{F9E86DBC-9C8A-ABF5-F021-45BD62A2E60A}"/>
              </a:ext>
            </a:extLst>
          </p:cNvPr>
          <p:cNvSpPr txBox="1"/>
          <p:nvPr/>
        </p:nvSpPr>
        <p:spPr>
          <a:xfrm>
            <a:off x="7781600" y="4230685"/>
            <a:ext cx="3331569" cy="1600438"/>
          </a:xfrm>
          <a:prstGeom prst="rect">
            <a:avLst/>
          </a:prstGeom>
          <a:noFill/>
        </p:spPr>
        <p:txBody>
          <a:bodyPr wrap="square">
            <a:spAutoFit/>
          </a:bodyPr>
          <a:lstStyle/>
          <a:p>
            <a:pPr algn="just"/>
            <a:r>
              <a:rPr lang="en-US" altLang="en-US" sz="1400" b="1" i="1" dirty="0">
                <a:solidFill>
                  <a:srgbClr val="000000"/>
                </a:solidFill>
              </a:rPr>
              <a:t>Figure 9:</a:t>
            </a:r>
            <a:r>
              <a:rPr lang="en-US" altLang="en-US" sz="1400" i="1" dirty="0">
                <a:solidFill>
                  <a:srgbClr val="000000"/>
                </a:solidFill>
              </a:rPr>
              <a:t> </a:t>
            </a:r>
            <a:r>
              <a:rPr lang="en-US" sz="1400" i="1" dirty="0">
                <a:effectLst/>
                <a:latin typeface="Calibri" panose="020F0502020204030204" pitchFamily="34" charset="0"/>
                <a:ea typeface="Calibri" panose="020F0502020204030204" pitchFamily="34" charset="0"/>
                <a:cs typeface="Times New Roman" panose="02020603050405020304" pitchFamily="18" charset="0"/>
              </a:rPr>
              <a:t>Confusion matrix for ozone exceedances evaluated for the K-NN model for the periods (a) 1994-1998, (b) 1999-2003, (c) 2004-2008, (d) 2009-2013, and (e) 2014-2018. N is the total number of valid data points. </a:t>
            </a:r>
            <a:r>
              <a:rPr lang="en-US" sz="1400" dirty="0">
                <a:effectLst/>
                <a:ea typeface="Calibri" panose="020F0502020204030204" pitchFamily="34" charset="0"/>
                <a:cs typeface="Times New Roman" panose="02020603050405020304" pitchFamily="18" charset="0"/>
              </a:rPr>
              <a:t>(</a:t>
            </a:r>
            <a:r>
              <a:rPr lang="fr-FR" sz="1400" b="0" i="0" u="none" strike="noStrike" dirty="0">
                <a:solidFill>
                  <a:srgbClr val="000000"/>
                </a:solidFill>
                <a:effectLst/>
              </a:rPr>
              <a:t>Do et al., </a:t>
            </a:r>
            <a:r>
              <a:rPr lang="fr-FR" sz="1400" b="0" i="1" u="none" strike="noStrike" dirty="0" err="1">
                <a:solidFill>
                  <a:srgbClr val="000000"/>
                </a:solidFill>
                <a:effectLst/>
              </a:rPr>
              <a:t>Environmental</a:t>
            </a:r>
            <a:r>
              <a:rPr lang="fr-FR" sz="1400" b="0" i="1" u="none" strike="noStrike" dirty="0">
                <a:solidFill>
                  <a:srgbClr val="000000"/>
                </a:solidFill>
                <a:effectLst/>
              </a:rPr>
              <a:t> Science: </a:t>
            </a:r>
            <a:r>
              <a:rPr lang="fr-FR" sz="1400" b="0" i="1" u="none" strike="noStrike" dirty="0" err="1">
                <a:solidFill>
                  <a:srgbClr val="000000"/>
                </a:solidFill>
                <a:effectLst/>
              </a:rPr>
              <a:t>Atmospheres</a:t>
            </a:r>
            <a:r>
              <a:rPr lang="fr-FR" sz="1400" b="0" i="0" u="none" strike="noStrike" dirty="0">
                <a:solidFill>
                  <a:srgbClr val="000000"/>
                </a:solidFill>
                <a:effectLst/>
              </a:rPr>
              <a:t>, Under </a:t>
            </a:r>
            <a:r>
              <a:rPr lang="fr-FR" sz="1400" b="0" i="0" u="none" strike="noStrike" dirty="0" err="1">
                <a:solidFill>
                  <a:srgbClr val="000000"/>
                </a:solidFill>
                <a:effectLst/>
              </a:rPr>
              <a:t>Revision</a:t>
            </a:r>
            <a:r>
              <a:rPr lang="fr-FR" sz="1400" b="0" i="0" u="none" strike="noStrike" dirty="0">
                <a:solidFill>
                  <a:srgbClr val="000000"/>
                </a:solidFill>
                <a:effectLst/>
              </a:rPr>
              <a:t>)</a:t>
            </a:r>
            <a:endParaRPr lang="en-US" sz="1400" i="1" dirty="0"/>
          </a:p>
        </p:txBody>
      </p:sp>
      <p:sp>
        <p:nvSpPr>
          <p:cNvPr id="18" name="Content Placeholder 2">
            <a:extLst>
              <a:ext uri="{FF2B5EF4-FFF2-40B4-BE49-F238E27FC236}">
                <a16:creationId xmlns:a16="http://schemas.microsoft.com/office/drawing/2014/main" id="{33F65723-0DFB-8153-A092-728DF944B6AA}"/>
              </a:ext>
            </a:extLst>
          </p:cNvPr>
          <p:cNvSpPr txBox="1">
            <a:spLocks/>
          </p:cNvSpPr>
          <p:nvPr/>
        </p:nvSpPr>
        <p:spPr>
          <a:xfrm>
            <a:off x="882075" y="806323"/>
            <a:ext cx="10039447" cy="7644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Calibri" panose="020F0502020204030204" pitchFamily="34" charset="0"/>
                <a:cs typeface="Times New Roman" panose="02020603050405020304" pitchFamily="18" charset="0"/>
              </a:rPr>
              <a:t>The dominance of correct non-exceedance prediction (quartile I) and correct exceedance prediction (quartile 4); Better prediction in recent years</a:t>
            </a:r>
            <a:endParaRPr lang="en-US" sz="1800" dirty="0"/>
          </a:p>
        </p:txBody>
      </p:sp>
      <p:sp>
        <p:nvSpPr>
          <p:cNvPr id="19" name="Slide Number Placeholder 18">
            <a:extLst>
              <a:ext uri="{FF2B5EF4-FFF2-40B4-BE49-F238E27FC236}">
                <a16:creationId xmlns:a16="http://schemas.microsoft.com/office/drawing/2014/main" id="{A09277BC-81AB-DC5E-DACF-E92A9737F312}"/>
              </a:ext>
            </a:extLst>
          </p:cNvPr>
          <p:cNvSpPr>
            <a:spLocks noGrp="1"/>
          </p:cNvSpPr>
          <p:nvPr>
            <p:ph type="sldNum" sz="quarter" idx="12"/>
          </p:nvPr>
        </p:nvSpPr>
        <p:spPr>
          <a:xfrm>
            <a:off x="8610600" y="6356340"/>
            <a:ext cx="2743200" cy="365125"/>
          </a:xfrm>
        </p:spPr>
        <p:txBody>
          <a:bodyPr/>
          <a:lstStyle/>
          <a:p>
            <a:fld id="{D7736F4C-FA85-4461-8706-F10A3F183A2C}" type="slidenum">
              <a:rPr lang="en-US" smtClean="0"/>
              <a:t>11</a:t>
            </a:fld>
            <a:endParaRPr lang="en-US" dirty="0"/>
          </a:p>
        </p:txBody>
      </p:sp>
      <p:sp>
        <p:nvSpPr>
          <p:cNvPr id="38" name="Rectangle 37">
            <a:extLst>
              <a:ext uri="{FF2B5EF4-FFF2-40B4-BE49-F238E27FC236}">
                <a16:creationId xmlns:a16="http://schemas.microsoft.com/office/drawing/2014/main" id="{12BE9283-69A7-B0A0-0414-21DDB86F4BF3}"/>
              </a:ext>
            </a:extLst>
          </p:cNvPr>
          <p:cNvSpPr/>
          <p:nvPr/>
        </p:nvSpPr>
        <p:spPr>
          <a:xfrm>
            <a:off x="7946782"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a:t>ML vs. CMAQ</a:t>
            </a:r>
            <a:endParaRPr lang="en-US" sz="1200" dirty="0"/>
          </a:p>
        </p:txBody>
      </p:sp>
      <p:sp>
        <p:nvSpPr>
          <p:cNvPr id="39" name="Flowchart: Delay 38">
            <a:extLst>
              <a:ext uri="{FF2B5EF4-FFF2-40B4-BE49-F238E27FC236}">
                <a16:creationId xmlns:a16="http://schemas.microsoft.com/office/drawing/2014/main" id="{3603CFC9-8E3A-A494-2D88-D828B604AE6E}"/>
              </a:ext>
            </a:extLst>
          </p:cNvPr>
          <p:cNvSpPr/>
          <p:nvPr/>
        </p:nvSpPr>
        <p:spPr>
          <a:xfrm flipH="1">
            <a:off x="2026624" y="6355867"/>
            <a:ext cx="1184031" cy="441998"/>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Motivation</a:t>
            </a:r>
          </a:p>
        </p:txBody>
      </p:sp>
      <p:sp>
        <p:nvSpPr>
          <p:cNvPr id="40" name="Rectangle 39">
            <a:extLst>
              <a:ext uri="{FF2B5EF4-FFF2-40B4-BE49-F238E27FC236}">
                <a16:creationId xmlns:a16="http://schemas.microsoft.com/office/drawing/2014/main" id="{20A55A7B-71ED-E353-02FF-7489E68604B0}"/>
              </a:ext>
            </a:extLst>
          </p:cNvPr>
          <p:cNvSpPr/>
          <p:nvPr/>
        </p:nvSpPr>
        <p:spPr>
          <a:xfrm>
            <a:off x="5578720"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Data</a:t>
            </a:r>
          </a:p>
        </p:txBody>
      </p:sp>
      <p:sp>
        <p:nvSpPr>
          <p:cNvPr id="41" name="Flowchart: Delay 40">
            <a:extLst>
              <a:ext uri="{FF2B5EF4-FFF2-40B4-BE49-F238E27FC236}">
                <a16:creationId xmlns:a16="http://schemas.microsoft.com/office/drawing/2014/main" id="{ECDE83A0-99B7-3D48-A4F1-B146C2A111F2}"/>
              </a:ext>
            </a:extLst>
          </p:cNvPr>
          <p:cNvSpPr/>
          <p:nvPr/>
        </p:nvSpPr>
        <p:spPr>
          <a:xfrm>
            <a:off x="9130813" y="6356349"/>
            <a:ext cx="1184031" cy="441516"/>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Conclusion</a:t>
            </a:r>
          </a:p>
        </p:txBody>
      </p:sp>
      <p:sp>
        <p:nvSpPr>
          <p:cNvPr id="42" name="Rectangle 41">
            <a:extLst>
              <a:ext uri="{FF2B5EF4-FFF2-40B4-BE49-F238E27FC236}">
                <a16:creationId xmlns:a16="http://schemas.microsoft.com/office/drawing/2014/main" id="{05CA9F14-B2E4-C324-D82D-0F02619A88FC}"/>
              </a:ext>
            </a:extLst>
          </p:cNvPr>
          <p:cNvSpPr/>
          <p:nvPr/>
        </p:nvSpPr>
        <p:spPr>
          <a:xfrm>
            <a:off x="4394689"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Methods</a:t>
            </a:r>
          </a:p>
        </p:txBody>
      </p:sp>
      <p:sp>
        <p:nvSpPr>
          <p:cNvPr id="43" name="Rectangle 42">
            <a:extLst>
              <a:ext uri="{FF2B5EF4-FFF2-40B4-BE49-F238E27FC236}">
                <a16:creationId xmlns:a16="http://schemas.microsoft.com/office/drawing/2014/main" id="{7B565C0F-376B-CD37-0BDB-497BF2EFA9C6}"/>
              </a:ext>
            </a:extLst>
          </p:cNvPr>
          <p:cNvSpPr/>
          <p:nvPr/>
        </p:nvSpPr>
        <p:spPr>
          <a:xfrm>
            <a:off x="3210656" y="6355867"/>
            <a:ext cx="1184031" cy="44199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Objectives</a:t>
            </a:r>
          </a:p>
        </p:txBody>
      </p:sp>
      <p:sp>
        <p:nvSpPr>
          <p:cNvPr id="44" name="Rectangle 43">
            <a:extLst>
              <a:ext uri="{FF2B5EF4-FFF2-40B4-BE49-F238E27FC236}">
                <a16:creationId xmlns:a16="http://schemas.microsoft.com/office/drawing/2014/main" id="{57D9ED7B-F3BE-8EDF-D026-AA05741E0C2C}"/>
              </a:ext>
            </a:extLst>
          </p:cNvPr>
          <p:cNvSpPr/>
          <p:nvPr/>
        </p:nvSpPr>
        <p:spPr>
          <a:xfrm>
            <a:off x="6762751" y="6356349"/>
            <a:ext cx="1184031" cy="441516"/>
          </a:xfrm>
          <a:prstGeom prst="rect">
            <a:avLst/>
          </a:prstGeom>
          <a:solidFill>
            <a:schemeClr val="accent1">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a:t>Results</a:t>
            </a:r>
            <a:endParaRPr lang="en-US" sz="1200" dirty="0"/>
          </a:p>
        </p:txBody>
      </p:sp>
      <p:pic>
        <p:nvPicPr>
          <p:cNvPr id="45" name="Picture 2">
            <a:extLst>
              <a:ext uri="{FF2B5EF4-FFF2-40B4-BE49-F238E27FC236}">
                <a16:creationId xmlns:a16="http://schemas.microsoft.com/office/drawing/2014/main" id="{50235B00-866C-524A-EC3F-6FB78606B0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10900" y="0"/>
            <a:ext cx="1181100" cy="118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076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66EE516-572D-60C4-D5A4-3F708ADBFCA0}"/>
              </a:ext>
            </a:extLst>
          </p:cNvPr>
          <p:cNvSpPr>
            <a:spLocks noGrp="1"/>
          </p:cNvSpPr>
          <p:nvPr>
            <p:ph type="sldNum" sz="quarter" idx="12"/>
          </p:nvPr>
        </p:nvSpPr>
        <p:spPr/>
        <p:txBody>
          <a:bodyPr/>
          <a:lstStyle/>
          <a:p>
            <a:fld id="{D7736F4C-FA85-4461-8706-F10A3F183A2C}" type="slidenum">
              <a:rPr lang="en-US" smtClean="0"/>
              <a:t>12</a:t>
            </a:fld>
            <a:endParaRPr lang="en-US"/>
          </a:p>
        </p:txBody>
      </p:sp>
      <p:sp>
        <p:nvSpPr>
          <p:cNvPr id="6" name="Content Placeholder 2">
            <a:extLst>
              <a:ext uri="{FF2B5EF4-FFF2-40B4-BE49-F238E27FC236}">
                <a16:creationId xmlns:a16="http://schemas.microsoft.com/office/drawing/2014/main" id="{5F3F4A4B-1112-962B-525C-D59EF8F4A537}"/>
              </a:ext>
            </a:extLst>
          </p:cNvPr>
          <p:cNvSpPr txBox="1">
            <a:spLocks/>
          </p:cNvSpPr>
          <p:nvPr/>
        </p:nvSpPr>
        <p:spPr>
          <a:xfrm>
            <a:off x="838200" y="1303314"/>
            <a:ext cx="7455877" cy="133983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effectLst/>
                <a:latin typeface="Calibri" panose="020F0502020204030204" pitchFamily="34" charset="0"/>
                <a:ea typeface="Calibri" panose="020F0502020204030204" pitchFamily="34" charset="0"/>
                <a:cs typeface="Times New Roman" panose="02020603050405020304" pitchFamily="18" charset="0"/>
              </a:rPr>
              <a:t> High PoD and accuracy scores</a:t>
            </a:r>
          </a:p>
          <a:p>
            <a:pPr lvl="1"/>
            <a:r>
              <a:rPr lang="en-US" sz="1900" dirty="0">
                <a:latin typeface="Calibri" panose="020F0502020204030204" pitchFamily="34" charset="0"/>
                <a:ea typeface="Calibri" panose="020F0502020204030204" pitchFamily="34" charset="0"/>
                <a:cs typeface="Times New Roman" panose="02020603050405020304" pitchFamily="18" charset="0"/>
              </a:rPr>
              <a:t>F</a:t>
            </a:r>
            <a:r>
              <a:rPr lang="en-US" sz="1900" dirty="0">
                <a:effectLst/>
                <a:latin typeface="Calibri" panose="020F0502020204030204" pitchFamily="34" charset="0"/>
                <a:ea typeface="Calibri" panose="020F0502020204030204" pitchFamily="34" charset="0"/>
                <a:cs typeface="Times New Roman" panose="02020603050405020304" pitchFamily="18" charset="0"/>
              </a:rPr>
              <a:t>rom 0.58 for the earliest period to 0.81 for the latest period, indicating the improving model performance in later years</a:t>
            </a:r>
          </a:p>
          <a:p>
            <a:pPr lvl="1"/>
            <a:r>
              <a:rPr lang="en-US" sz="1900" dirty="0">
                <a:latin typeface="Calibri" panose="020F0502020204030204" pitchFamily="34" charset="0"/>
                <a:cs typeface="Times New Roman" panose="02020603050405020304" pitchFamily="18" charset="0"/>
              </a:rPr>
              <a:t>Accuracy is above 0.71</a:t>
            </a:r>
          </a:p>
          <a:p>
            <a:pPr lvl="1"/>
            <a:r>
              <a:rPr lang="en-US" sz="1900" dirty="0">
                <a:latin typeface="Calibri" panose="020F0502020204030204" pitchFamily="34" charset="0"/>
                <a:cs typeface="Times New Roman" panose="02020603050405020304" pitchFamily="18" charset="0"/>
              </a:rPr>
              <a:t>Miss detection only 19% for the latest years</a:t>
            </a:r>
          </a:p>
        </p:txBody>
      </p:sp>
      <p:graphicFrame>
        <p:nvGraphicFramePr>
          <p:cNvPr id="9" name="Content Placeholder 5">
            <a:extLst>
              <a:ext uri="{FF2B5EF4-FFF2-40B4-BE49-F238E27FC236}">
                <a16:creationId xmlns:a16="http://schemas.microsoft.com/office/drawing/2014/main" id="{FE7FC9AE-5C20-FD64-32DF-B10ED53F1810}"/>
              </a:ext>
            </a:extLst>
          </p:cNvPr>
          <p:cNvGraphicFramePr>
            <a:graphicFrameLocks noGrp="1"/>
          </p:cNvGraphicFramePr>
          <p:nvPr>
            <p:ph idx="1"/>
            <p:extLst>
              <p:ext uri="{D42A27DB-BD31-4B8C-83A1-F6EECF244321}">
                <p14:modId xmlns:p14="http://schemas.microsoft.com/office/powerpoint/2010/main" val="1232446312"/>
              </p:ext>
            </p:extLst>
          </p:nvPr>
        </p:nvGraphicFramePr>
        <p:xfrm>
          <a:off x="945085" y="2734428"/>
          <a:ext cx="9671775" cy="2202942"/>
        </p:xfrm>
        <a:graphic>
          <a:graphicData uri="http://schemas.openxmlformats.org/drawingml/2006/table">
            <a:tbl>
              <a:tblPr firstRow="1" firstCol="1"/>
              <a:tblGrid>
                <a:gridCol w="2692083">
                  <a:extLst>
                    <a:ext uri="{9D8B030D-6E8A-4147-A177-3AD203B41FA5}">
                      <a16:colId xmlns:a16="http://schemas.microsoft.com/office/drawing/2014/main" val="1252901888"/>
                    </a:ext>
                  </a:extLst>
                </a:gridCol>
                <a:gridCol w="2326564">
                  <a:extLst>
                    <a:ext uri="{9D8B030D-6E8A-4147-A177-3AD203B41FA5}">
                      <a16:colId xmlns:a16="http://schemas.microsoft.com/office/drawing/2014/main" val="267649930"/>
                    </a:ext>
                  </a:extLst>
                </a:gridCol>
                <a:gridCol w="2326564">
                  <a:extLst>
                    <a:ext uri="{9D8B030D-6E8A-4147-A177-3AD203B41FA5}">
                      <a16:colId xmlns:a16="http://schemas.microsoft.com/office/drawing/2014/main" val="88120018"/>
                    </a:ext>
                  </a:extLst>
                </a:gridCol>
                <a:gridCol w="2326564">
                  <a:extLst>
                    <a:ext uri="{9D8B030D-6E8A-4147-A177-3AD203B41FA5}">
                      <a16:colId xmlns:a16="http://schemas.microsoft.com/office/drawing/2014/main" val="3544271330"/>
                    </a:ext>
                  </a:extLst>
                </a:gridCol>
              </a:tblGrid>
              <a:tr h="365424">
                <a:tc>
                  <a:txBody>
                    <a:bodyPr/>
                    <a:lstStyle/>
                    <a:p>
                      <a:pPr marL="0" marR="0" algn="ctr">
                        <a:lnSpc>
                          <a:spcPct val="150000"/>
                        </a:lnSpc>
                        <a:spcBef>
                          <a:spcPts val="0"/>
                        </a:spcBef>
                        <a:spcAft>
                          <a:spcPts val="0"/>
                        </a:spcAft>
                      </a:pPr>
                      <a:r>
                        <a:rPr lang="en-GB" sz="1800" dirty="0">
                          <a:effectLst/>
                          <a:latin typeface="Liberation Sans"/>
                          <a:ea typeface="Liberation Sans"/>
                          <a:cs typeface="Times New Roman" panose="02020603050405020304" pitchFamily="18" charset="0"/>
                        </a:rPr>
                        <a:t>Year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GB" sz="1800" dirty="0">
                          <a:effectLst/>
                          <a:latin typeface="Liberation Sans"/>
                          <a:ea typeface="Liberation Sans"/>
                          <a:cs typeface="Times New Roman" panose="02020603050405020304" pitchFamily="18" charset="0"/>
                        </a:rPr>
                        <a:t>PoD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GB" sz="1800">
                          <a:effectLst/>
                          <a:latin typeface="Liberation Sans"/>
                          <a:ea typeface="Liberation Sans"/>
                          <a:cs typeface="Times New Roman" panose="02020603050405020304" pitchFamily="18" charset="0"/>
                        </a:rPr>
                        <a:t>Accuracy</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GB" sz="1800" dirty="0">
                          <a:effectLst/>
                          <a:latin typeface="Liberation Sans"/>
                          <a:ea typeface="Liberation Sans"/>
                          <a:cs typeface="Times New Roman" panose="02020603050405020304" pitchFamily="18" charset="0"/>
                        </a:rPr>
                        <a:t>Failure to detect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2458770"/>
                  </a:ext>
                </a:extLst>
              </a:tr>
              <a:tr h="365424">
                <a:tc>
                  <a:txBody>
                    <a:bodyPr/>
                    <a:lstStyle/>
                    <a:p>
                      <a:pPr marL="0" marR="0" algn="ctr">
                        <a:lnSpc>
                          <a:spcPct val="150000"/>
                        </a:lnSpc>
                        <a:spcBef>
                          <a:spcPts val="0"/>
                        </a:spcBef>
                        <a:spcAft>
                          <a:spcPts val="0"/>
                        </a:spcAft>
                      </a:pPr>
                      <a:r>
                        <a:rPr lang="en-GB" sz="1800">
                          <a:effectLst/>
                          <a:latin typeface="Liberation Sans"/>
                          <a:ea typeface="Liberation Sans"/>
                          <a:cs typeface="Times New Roman" panose="02020603050405020304" pitchFamily="18" charset="0"/>
                        </a:rPr>
                        <a:t>1994-1998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GB" sz="1800">
                          <a:effectLst/>
                          <a:latin typeface="Liberation Sans"/>
                          <a:ea typeface="Liberation Sans"/>
                          <a:cs typeface="Times New Roman" panose="02020603050405020304" pitchFamily="18" charset="0"/>
                        </a:rPr>
                        <a:t>0.58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GB" sz="1800">
                          <a:effectLst/>
                          <a:latin typeface="Liberation Sans"/>
                          <a:ea typeface="Liberation Sans"/>
                          <a:cs typeface="Times New Roman" panose="02020603050405020304" pitchFamily="18" charset="0"/>
                        </a:rPr>
                        <a:t>0.84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GB" sz="1800">
                          <a:effectLst/>
                          <a:latin typeface="Liberation Sans"/>
                          <a:ea typeface="Liberation Sans"/>
                          <a:cs typeface="Times New Roman" panose="02020603050405020304" pitchFamily="18" charset="0"/>
                        </a:rPr>
                        <a:t>0.42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7098837"/>
                  </a:ext>
                </a:extLst>
              </a:tr>
              <a:tr h="365424">
                <a:tc>
                  <a:txBody>
                    <a:bodyPr/>
                    <a:lstStyle/>
                    <a:p>
                      <a:pPr marL="0" marR="0" algn="ctr">
                        <a:lnSpc>
                          <a:spcPct val="150000"/>
                        </a:lnSpc>
                        <a:spcBef>
                          <a:spcPts val="0"/>
                        </a:spcBef>
                        <a:spcAft>
                          <a:spcPts val="0"/>
                        </a:spcAft>
                      </a:pPr>
                      <a:r>
                        <a:rPr lang="en-GB" sz="1800" dirty="0">
                          <a:effectLst/>
                          <a:latin typeface="Liberation Sans"/>
                          <a:ea typeface="Liberation Sans"/>
                          <a:cs typeface="Times New Roman" panose="02020603050405020304" pitchFamily="18" charset="0"/>
                        </a:rPr>
                        <a:t>1999-2003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GB" sz="1800">
                          <a:effectLst/>
                          <a:latin typeface="Liberation Sans"/>
                          <a:ea typeface="Liberation Sans"/>
                          <a:cs typeface="Times New Roman" panose="02020603050405020304" pitchFamily="18" charset="0"/>
                        </a:rPr>
                        <a:t>0.69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GB" sz="1800">
                          <a:effectLst/>
                          <a:latin typeface="Liberation Sans"/>
                          <a:ea typeface="Liberation Sans"/>
                          <a:cs typeface="Times New Roman" panose="02020603050405020304" pitchFamily="18" charset="0"/>
                        </a:rPr>
                        <a:t>0.87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GB" sz="1800">
                          <a:effectLst/>
                          <a:latin typeface="Liberation Sans"/>
                          <a:ea typeface="Liberation Sans"/>
                          <a:cs typeface="Times New Roman" panose="02020603050405020304" pitchFamily="18" charset="0"/>
                        </a:rPr>
                        <a:t>0.31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7093112"/>
                  </a:ext>
                </a:extLst>
              </a:tr>
              <a:tr h="365424">
                <a:tc>
                  <a:txBody>
                    <a:bodyPr/>
                    <a:lstStyle/>
                    <a:p>
                      <a:pPr marL="0" marR="0" algn="ctr">
                        <a:lnSpc>
                          <a:spcPct val="150000"/>
                        </a:lnSpc>
                        <a:spcBef>
                          <a:spcPts val="0"/>
                        </a:spcBef>
                        <a:spcAft>
                          <a:spcPts val="0"/>
                        </a:spcAft>
                      </a:pPr>
                      <a:r>
                        <a:rPr lang="en-GB" sz="1800">
                          <a:effectLst/>
                          <a:latin typeface="Liberation Sans"/>
                          <a:ea typeface="Liberation Sans"/>
                          <a:cs typeface="Times New Roman" panose="02020603050405020304" pitchFamily="18" charset="0"/>
                        </a:rPr>
                        <a:t>2004-2008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GB" sz="1800">
                          <a:effectLst/>
                          <a:latin typeface="Liberation Sans"/>
                          <a:ea typeface="Liberation Sans"/>
                          <a:cs typeface="Times New Roman" panose="02020603050405020304" pitchFamily="18" charset="0"/>
                        </a:rPr>
                        <a:t>0.69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GB" sz="1800">
                          <a:effectLst/>
                          <a:latin typeface="Liberation Sans"/>
                          <a:ea typeface="Liberation Sans"/>
                          <a:cs typeface="Times New Roman" panose="02020603050405020304" pitchFamily="18" charset="0"/>
                        </a:rPr>
                        <a:t>0.86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GB" sz="1800">
                          <a:effectLst/>
                          <a:latin typeface="Liberation Sans"/>
                          <a:ea typeface="Liberation Sans"/>
                          <a:cs typeface="Times New Roman" panose="02020603050405020304" pitchFamily="18" charset="0"/>
                        </a:rPr>
                        <a:t>0.31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4243787"/>
                  </a:ext>
                </a:extLst>
              </a:tr>
              <a:tr h="365424">
                <a:tc>
                  <a:txBody>
                    <a:bodyPr/>
                    <a:lstStyle/>
                    <a:p>
                      <a:pPr marL="0" marR="0" algn="ctr">
                        <a:lnSpc>
                          <a:spcPct val="150000"/>
                        </a:lnSpc>
                        <a:spcBef>
                          <a:spcPts val="0"/>
                        </a:spcBef>
                        <a:spcAft>
                          <a:spcPts val="0"/>
                        </a:spcAft>
                      </a:pPr>
                      <a:r>
                        <a:rPr lang="en-GB" sz="1800">
                          <a:effectLst/>
                          <a:latin typeface="Liberation Sans"/>
                          <a:ea typeface="Liberation Sans"/>
                          <a:cs typeface="Times New Roman" panose="02020603050405020304" pitchFamily="18" charset="0"/>
                        </a:rPr>
                        <a:t>2009-2013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GB" sz="1800">
                          <a:effectLst/>
                          <a:latin typeface="Liberation Sans"/>
                          <a:ea typeface="Liberation Sans"/>
                          <a:cs typeface="Times New Roman" panose="02020603050405020304" pitchFamily="18" charset="0"/>
                        </a:rPr>
                        <a:t>0.74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GB" sz="1800">
                          <a:effectLst/>
                          <a:latin typeface="Liberation Sans"/>
                          <a:ea typeface="Liberation Sans"/>
                          <a:cs typeface="Times New Roman" panose="02020603050405020304" pitchFamily="18" charset="0"/>
                        </a:rPr>
                        <a:t>0.87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GB" sz="1800">
                          <a:effectLst/>
                          <a:latin typeface="Liberation Sans"/>
                          <a:ea typeface="Liberation Sans"/>
                          <a:cs typeface="Times New Roman" panose="02020603050405020304" pitchFamily="18" charset="0"/>
                        </a:rPr>
                        <a:t>0.26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3315275"/>
                  </a:ext>
                </a:extLst>
              </a:tr>
              <a:tr h="365424">
                <a:tc>
                  <a:txBody>
                    <a:bodyPr/>
                    <a:lstStyle/>
                    <a:p>
                      <a:pPr marL="0" marR="0" algn="ctr">
                        <a:lnSpc>
                          <a:spcPct val="150000"/>
                        </a:lnSpc>
                        <a:spcBef>
                          <a:spcPts val="0"/>
                        </a:spcBef>
                        <a:spcAft>
                          <a:spcPts val="0"/>
                        </a:spcAft>
                      </a:pPr>
                      <a:r>
                        <a:rPr lang="en-GB" sz="1800" dirty="0">
                          <a:effectLst/>
                          <a:latin typeface="Liberation Sans"/>
                          <a:ea typeface="Liberation Sans"/>
                          <a:cs typeface="Times New Roman" panose="02020603050405020304" pitchFamily="18" charset="0"/>
                        </a:rPr>
                        <a:t>2014-2018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GB" sz="1800" dirty="0">
                          <a:effectLst/>
                          <a:latin typeface="Liberation Sans"/>
                          <a:ea typeface="Liberation Sans"/>
                          <a:cs typeface="Times New Roman" panose="02020603050405020304" pitchFamily="18" charset="0"/>
                        </a:rPr>
                        <a:t>0.81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GB" sz="1800">
                          <a:effectLst/>
                          <a:latin typeface="Liberation Sans"/>
                          <a:ea typeface="Liberation Sans"/>
                          <a:cs typeface="Times New Roman" panose="02020603050405020304" pitchFamily="18" charset="0"/>
                        </a:rPr>
                        <a:t>0.71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GB" sz="1800" dirty="0">
                          <a:effectLst/>
                          <a:latin typeface="Liberation Sans"/>
                          <a:ea typeface="Liberation Sans"/>
                          <a:cs typeface="Times New Roman" panose="02020603050405020304" pitchFamily="18" charset="0"/>
                        </a:rPr>
                        <a:t>0.19</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5012770"/>
                  </a:ext>
                </a:extLst>
              </a:tr>
            </a:tbl>
          </a:graphicData>
        </a:graphic>
      </p:graphicFrame>
      <p:sp>
        <p:nvSpPr>
          <p:cNvPr id="10" name="TextBox 9">
            <a:extLst>
              <a:ext uri="{FF2B5EF4-FFF2-40B4-BE49-F238E27FC236}">
                <a16:creationId xmlns:a16="http://schemas.microsoft.com/office/drawing/2014/main" id="{690F56B2-33E8-9DDA-C027-695B174AC4DD}"/>
              </a:ext>
            </a:extLst>
          </p:cNvPr>
          <p:cNvSpPr txBox="1"/>
          <p:nvPr/>
        </p:nvSpPr>
        <p:spPr>
          <a:xfrm>
            <a:off x="945085" y="4931234"/>
            <a:ext cx="9671774" cy="1323439"/>
          </a:xfrm>
          <a:prstGeom prst="rect">
            <a:avLst/>
          </a:prstGeom>
          <a:noFill/>
        </p:spPr>
        <p:txBody>
          <a:bodyPr wrap="square">
            <a:spAutoFit/>
          </a:bodyPr>
          <a:lstStyle/>
          <a:p>
            <a:pPr algn="just"/>
            <a:r>
              <a:rPr lang="en-US" altLang="en-US" sz="1600" b="1" i="1" dirty="0">
                <a:solidFill>
                  <a:srgbClr val="000000"/>
                </a:solidFill>
              </a:rPr>
              <a:t>Table 3:</a:t>
            </a:r>
            <a:r>
              <a:rPr lang="en-US" altLang="en-US" sz="1600" i="1" dirty="0">
                <a:solidFill>
                  <a:srgbClr val="000000"/>
                </a:solidFill>
              </a:rPr>
              <a:t>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Summary statistics for KNN exceedance hour predictions. Exceedance hours occurred when ozone concentrations were greater than or equal to 70 ppb. The K-NN model was evaluated using 20% of the data from 1994-2018. The probability of detection was calculated as the number of correct exceedance predictions divided by the total actual exceedances. Accuracy is the correct predictions for non-exceedance and exceedance hours divided by the total hourly observations.</a:t>
            </a:r>
            <a:endParaRPr lang="en-US" sz="1600" i="1" dirty="0"/>
          </a:p>
        </p:txBody>
      </p:sp>
      <p:sp>
        <p:nvSpPr>
          <p:cNvPr id="11" name="Title 1">
            <a:extLst>
              <a:ext uri="{FF2B5EF4-FFF2-40B4-BE49-F238E27FC236}">
                <a16:creationId xmlns:a16="http://schemas.microsoft.com/office/drawing/2014/main" id="{F3B080DC-521C-A068-2EE3-1F94FA95CCB9}"/>
              </a:ext>
            </a:extLst>
          </p:cNvPr>
          <p:cNvSpPr>
            <a:spLocks noGrp="1"/>
          </p:cNvSpPr>
          <p:nvPr>
            <p:ph type="title"/>
          </p:nvPr>
        </p:nvSpPr>
        <p:spPr>
          <a:xfrm>
            <a:off x="838200" y="457200"/>
            <a:ext cx="10515600" cy="662782"/>
          </a:xfrm>
        </p:spPr>
        <p:txBody>
          <a:bodyPr>
            <a:normAutofit fontScale="90000"/>
          </a:bodyPr>
          <a:lstStyle/>
          <a:p>
            <a:r>
              <a:rPr lang="en-US" dirty="0"/>
              <a:t>Ozone Exceedances</a:t>
            </a:r>
          </a:p>
        </p:txBody>
      </p:sp>
      <p:sp>
        <p:nvSpPr>
          <p:cNvPr id="15" name="Rectangle 14">
            <a:extLst>
              <a:ext uri="{FF2B5EF4-FFF2-40B4-BE49-F238E27FC236}">
                <a16:creationId xmlns:a16="http://schemas.microsoft.com/office/drawing/2014/main" id="{3224D863-B2E3-9D4B-9FD9-00C5A3281826}"/>
              </a:ext>
            </a:extLst>
          </p:cNvPr>
          <p:cNvSpPr/>
          <p:nvPr/>
        </p:nvSpPr>
        <p:spPr>
          <a:xfrm>
            <a:off x="7946782"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a:t>ML vs. CMAQ</a:t>
            </a:r>
            <a:endParaRPr lang="en-US" sz="1200" dirty="0"/>
          </a:p>
        </p:txBody>
      </p:sp>
      <p:sp>
        <p:nvSpPr>
          <p:cNvPr id="16" name="Flowchart: Delay 15">
            <a:extLst>
              <a:ext uri="{FF2B5EF4-FFF2-40B4-BE49-F238E27FC236}">
                <a16:creationId xmlns:a16="http://schemas.microsoft.com/office/drawing/2014/main" id="{39914320-1726-CEF3-E4FF-0BE071CC4374}"/>
              </a:ext>
            </a:extLst>
          </p:cNvPr>
          <p:cNvSpPr/>
          <p:nvPr/>
        </p:nvSpPr>
        <p:spPr>
          <a:xfrm flipH="1">
            <a:off x="2026624" y="6355867"/>
            <a:ext cx="1184031" cy="441998"/>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Motivation</a:t>
            </a:r>
          </a:p>
        </p:txBody>
      </p:sp>
      <p:sp>
        <p:nvSpPr>
          <p:cNvPr id="17" name="Rectangle 16">
            <a:extLst>
              <a:ext uri="{FF2B5EF4-FFF2-40B4-BE49-F238E27FC236}">
                <a16:creationId xmlns:a16="http://schemas.microsoft.com/office/drawing/2014/main" id="{EA298951-C156-7922-BB3B-87679EE7B02B}"/>
              </a:ext>
            </a:extLst>
          </p:cNvPr>
          <p:cNvSpPr/>
          <p:nvPr/>
        </p:nvSpPr>
        <p:spPr>
          <a:xfrm>
            <a:off x="5578720"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Data</a:t>
            </a:r>
          </a:p>
        </p:txBody>
      </p:sp>
      <p:sp>
        <p:nvSpPr>
          <p:cNvPr id="18" name="Flowchart: Delay 17">
            <a:extLst>
              <a:ext uri="{FF2B5EF4-FFF2-40B4-BE49-F238E27FC236}">
                <a16:creationId xmlns:a16="http://schemas.microsoft.com/office/drawing/2014/main" id="{5362BED1-432F-843B-599F-07349E295F7F}"/>
              </a:ext>
            </a:extLst>
          </p:cNvPr>
          <p:cNvSpPr/>
          <p:nvPr/>
        </p:nvSpPr>
        <p:spPr>
          <a:xfrm>
            <a:off x="9130813" y="6356349"/>
            <a:ext cx="1184031" cy="441516"/>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Conclusion</a:t>
            </a:r>
          </a:p>
        </p:txBody>
      </p:sp>
      <p:sp>
        <p:nvSpPr>
          <p:cNvPr id="19" name="Rectangle 18">
            <a:extLst>
              <a:ext uri="{FF2B5EF4-FFF2-40B4-BE49-F238E27FC236}">
                <a16:creationId xmlns:a16="http://schemas.microsoft.com/office/drawing/2014/main" id="{823101A7-0920-AD00-42E7-94A3573D0A0F}"/>
              </a:ext>
            </a:extLst>
          </p:cNvPr>
          <p:cNvSpPr/>
          <p:nvPr/>
        </p:nvSpPr>
        <p:spPr>
          <a:xfrm>
            <a:off x="4394689"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Methods</a:t>
            </a:r>
          </a:p>
        </p:txBody>
      </p:sp>
      <p:sp>
        <p:nvSpPr>
          <p:cNvPr id="20" name="Rectangle 19">
            <a:extLst>
              <a:ext uri="{FF2B5EF4-FFF2-40B4-BE49-F238E27FC236}">
                <a16:creationId xmlns:a16="http://schemas.microsoft.com/office/drawing/2014/main" id="{F0AC1A9C-E9D6-9102-9973-E3403659C9BF}"/>
              </a:ext>
            </a:extLst>
          </p:cNvPr>
          <p:cNvSpPr/>
          <p:nvPr/>
        </p:nvSpPr>
        <p:spPr>
          <a:xfrm>
            <a:off x="3210656" y="6355867"/>
            <a:ext cx="1184031" cy="44199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Objectives</a:t>
            </a:r>
          </a:p>
        </p:txBody>
      </p:sp>
      <p:sp>
        <p:nvSpPr>
          <p:cNvPr id="21" name="Rectangle 20">
            <a:extLst>
              <a:ext uri="{FF2B5EF4-FFF2-40B4-BE49-F238E27FC236}">
                <a16:creationId xmlns:a16="http://schemas.microsoft.com/office/drawing/2014/main" id="{9E9CA44F-6DBD-F8AA-0C12-B81D641A3F15}"/>
              </a:ext>
            </a:extLst>
          </p:cNvPr>
          <p:cNvSpPr/>
          <p:nvPr/>
        </p:nvSpPr>
        <p:spPr>
          <a:xfrm>
            <a:off x="6762751" y="6356349"/>
            <a:ext cx="1184031" cy="441516"/>
          </a:xfrm>
          <a:prstGeom prst="rect">
            <a:avLst/>
          </a:prstGeom>
          <a:solidFill>
            <a:schemeClr val="accent1">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a:t>Results</a:t>
            </a:r>
            <a:endParaRPr lang="en-US" sz="1200" dirty="0"/>
          </a:p>
        </p:txBody>
      </p:sp>
      <p:pic>
        <p:nvPicPr>
          <p:cNvPr id="22" name="Picture 2">
            <a:extLst>
              <a:ext uri="{FF2B5EF4-FFF2-40B4-BE49-F238E27FC236}">
                <a16:creationId xmlns:a16="http://schemas.microsoft.com/office/drawing/2014/main" id="{8C120ED6-9D3E-E049-161C-9E435E872C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0900" y="0"/>
            <a:ext cx="1181100" cy="118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332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30">
            <a:extLst>
              <a:ext uri="{FF2B5EF4-FFF2-40B4-BE49-F238E27FC236}">
                <a16:creationId xmlns:a16="http://schemas.microsoft.com/office/drawing/2014/main" id="{70406FE9-C7A1-2494-7AF8-6F3FF7763A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7228" y="2543507"/>
            <a:ext cx="3383280" cy="23490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7">
            <a:extLst>
              <a:ext uri="{FF2B5EF4-FFF2-40B4-BE49-F238E27FC236}">
                <a16:creationId xmlns:a16="http://schemas.microsoft.com/office/drawing/2014/main" id="{9E207642-1064-D1A5-4EEA-2F87347240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200" y="2641911"/>
            <a:ext cx="3383280" cy="23490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8">
            <a:extLst>
              <a:ext uri="{FF2B5EF4-FFF2-40B4-BE49-F238E27FC236}">
                <a16:creationId xmlns:a16="http://schemas.microsoft.com/office/drawing/2014/main" id="{F00A5960-9595-7784-5120-55E7DA7241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3436" y="2545332"/>
            <a:ext cx="3383280" cy="2349090"/>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16">
            <a:extLst>
              <a:ext uri="{FF2B5EF4-FFF2-40B4-BE49-F238E27FC236}">
                <a16:creationId xmlns:a16="http://schemas.microsoft.com/office/drawing/2014/main" id="{4EBB6DAD-637A-7E94-09E5-E4C685308944}"/>
              </a:ext>
            </a:extLst>
          </p:cNvPr>
          <p:cNvSpPr>
            <a:spLocks noGrp="1"/>
          </p:cNvSpPr>
          <p:nvPr>
            <p:ph type="sldNum" sz="quarter" idx="12"/>
          </p:nvPr>
        </p:nvSpPr>
        <p:spPr>
          <a:xfrm>
            <a:off x="9448800" y="6473279"/>
            <a:ext cx="2743200" cy="365125"/>
          </a:xfrm>
        </p:spPr>
        <p:txBody>
          <a:bodyPr/>
          <a:lstStyle/>
          <a:p>
            <a:fld id="{D7736F4C-FA85-4461-8706-F10A3F183A2C}" type="slidenum">
              <a:rPr lang="en-US" smtClean="0"/>
              <a:t>13</a:t>
            </a:fld>
            <a:endParaRPr lang="en-US" dirty="0"/>
          </a:p>
        </p:txBody>
      </p:sp>
      <p:sp>
        <p:nvSpPr>
          <p:cNvPr id="13" name="Title 1">
            <a:extLst>
              <a:ext uri="{FF2B5EF4-FFF2-40B4-BE49-F238E27FC236}">
                <a16:creationId xmlns:a16="http://schemas.microsoft.com/office/drawing/2014/main" id="{8CC5F2AB-9851-CD32-6499-B91EE8E4893E}"/>
              </a:ext>
            </a:extLst>
          </p:cNvPr>
          <p:cNvSpPr>
            <a:spLocks noGrp="1"/>
          </p:cNvSpPr>
          <p:nvPr>
            <p:ph type="title"/>
          </p:nvPr>
        </p:nvSpPr>
        <p:spPr>
          <a:xfrm>
            <a:off x="838200" y="84108"/>
            <a:ext cx="10515600" cy="662782"/>
          </a:xfrm>
        </p:spPr>
        <p:txBody>
          <a:bodyPr>
            <a:noAutofit/>
          </a:bodyPr>
          <a:lstStyle/>
          <a:p>
            <a:r>
              <a:rPr lang="en-US" dirty="0"/>
              <a:t>Ozone Exceedances</a:t>
            </a:r>
          </a:p>
        </p:txBody>
      </p:sp>
      <p:sp>
        <p:nvSpPr>
          <p:cNvPr id="19" name="TextBox 18">
            <a:extLst>
              <a:ext uri="{FF2B5EF4-FFF2-40B4-BE49-F238E27FC236}">
                <a16:creationId xmlns:a16="http://schemas.microsoft.com/office/drawing/2014/main" id="{32A612FE-D193-5BCB-9047-FD9AC018E01B}"/>
              </a:ext>
            </a:extLst>
          </p:cNvPr>
          <p:cNvSpPr txBox="1"/>
          <p:nvPr/>
        </p:nvSpPr>
        <p:spPr>
          <a:xfrm>
            <a:off x="1114174" y="691699"/>
            <a:ext cx="10239625" cy="1692771"/>
          </a:xfrm>
          <a:prstGeom prst="rect">
            <a:avLst/>
          </a:prstGeom>
          <a:noFill/>
        </p:spPr>
        <p:txBody>
          <a:bodyPr wrap="square">
            <a:spAutoFit/>
          </a:bodyPr>
          <a:lstStyle/>
          <a:p>
            <a:pPr marL="285750" indent="-285750">
              <a:buFont typeface="Arial" panose="020B0604020202020204" pitchFamily="34" charset="0"/>
              <a:buChar char="•"/>
            </a:pPr>
            <a:r>
              <a:rPr lang="en-US" sz="2400" dirty="0"/>
              <a:t>Meteorology is the driving force</a:t>
            </a:r>
          </a:p>
          <a:p>
            <a:pPr marL="742950" lvl="1" indent="-285750">
              <a:buFont typeface="Arial" panose="020B0604020202020204" pitchFamily="34" charset="0"/>
              <a:buChar char="•"/>
            </a:pPr>
            <a:r>
              <a:rPr lang="en-US" sz="2000" dirty="0"/>
              <a:t>No exceedances below 22 </a:t>
            </a:r>
            <a:r>
              <a:rPr lang="en-US" altLang="en-US" sz="2000" b="0" baseline="33000" dirty="0" err="1"/>
              <a:t>o</a:t>
            </a:r>
            <a:r>
              <a:rPr lang="en-US" altLang="en-US" sz="2000" b="0" dirty="0" err="1"/>
              <a:t>C</a:t>
            </a:r>
            <a:endParaRPr lang="en-US" sz="2000" dirty="0"/>
          </a:p>
          <a:p>
            <a:pPr marL="742950" lvl="1" indent="-285750">
              <a:buFont typeface="Arial" panose="020B0604020202020204" pitchFamily="34" charset="0"/>
              <a:buChar char="•"/>
            </a:pPr>
            <a:r>
              <a:rPr lang="en-US" sz="2000" dirty="0"/>
              <a:t>No exceedances above 60% of RH, high NOx, and low wind speed</a:t>
            </a:r>
          </a:p>
          <a:p>
            <a:pPr marL="742950" lvl="1" indent="-285750">
              <a:buFont typeface="Arial" panose="020B0604020202020204" pitchFamily="34" charset="0"/>
              <a:buChar char="•"/>
            </a:pPr>
            <a:r>
              <a:rPr lang="en-US" sz="2000" dirty="0"/>
              <a:t>Exceedances mostly occurred in summertime</a:t>
            </a:r>
          </a:p>
          <a:p>
            <a:pPr marL="285750" indent="-285750">
              <a:buFont typeface="Arial" panose="020B0604020202020204" pitchFamily="34" charset="0"/>
              <a:buChar char="•"/>
            </a:pPr>
            <a:r>
              <a:rPr lang="en-US" sz="2000" dirty="0"/>
              <a:t>High RH associated with low temperatures and ozone, and low NOx</a:t>
            </a:r>
          </a:p>
        </p:txBody>
      </p:sp>
      <p:pic>
        <p:nvPicPr>
          <p:cNvPr id="21" name="Picture 27">
            <a:extLst>
              <a:ext uri="{FF2B5EF4-FFF2-40B4-BE49-F238E27FC236}">
                <a16:creationId xmlns:a16="http://schemas.microsoft.com/office/drawing/2014/main" id="{866CA80D-28F8-23DC-B886-0F4770D5AF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508" y="2384470"/>
            <a:ext cx="4214291" cy="29260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8">
            <a:extLst>
              <a:ext uri="{FF2B5EF4-FFF2-40B4-BE49-F238E27FC236}">
                <a16:creationId xmlns:a16="http://schemas.microsoft.com/office/drawing/2014/main" id="{7DDBBFE3-D119-3AEA-D163-C137E51FE4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7977" y="2384470"/>
            <a:ext cx="4214291" cy="292608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0">
            <a:extLst>
              <a:ext uri="{FF2B5EF4-FFF2-40B4-BE49-F238E27FC236}">
                <a16:creationId xmlns:a16="http://schemas.microsoft.com/office/drawing/2014/main" id="{53ED8C43-84A0-22B0-623D-5790CEBD3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4684" y="2353416"/>
            <a:ext cx="4214291" cy="292608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90053166-FF84-EB19-673E-633DEA05A51E}"/>
              </a:ext>
            </a:extLst>
          </p:cNvPr>
          <p:cNvSpPr txBox="1"/>
          <p:nvPr/>
        </p:nvSpPr>
        <p:spPr>
          <a:xfrm>
            <a:off x="207508" y="5180077"/>
            <a:ext cx="11575752" cy="1077218"/>
          </a:xfrm>
          <a:prstGeom prst="rect">
            <a:avLst/>
          </a:prstGeom>
          <a:noFill/>
        </p:spPr>
        <p:txBody>
          <a:bodyPr wrap="square">
            <a:spAutoFit/>
          </a:bodyPr>
          <a:lstStyle/>
          <a:p>
            <a:pPr algn="just"/>
            <a:r>
              <a:rPr lang="en-US" altLang="en-US" sz="2400" b="1" i="1" baseline="-25000" dirty="0">
                <a:solidFill>
                  <a:srgbClr val="000000"/>
                </a:solidFill>
              </a:rPr>
              <a:t>Figure 10:</a:t>
            </a:r>
            <a:r>
              <a:rPr lang="en-US" altLang="en-US" sz="2400" i="1" baseline="-25000" dirty="0">
                <a:solidFill>
                  <a:srgbClr val="000000"/>
                </a:solidFill>
              </a:rPr>
              <a:t> </a:t>
            </a:r>
            <a:r>
              <a:rPr lang="en-US" sz="2400" i="1" baseline="-25000" dirty="0">
                <a:effectLst/>
                <a:latin typeface="Calibri" panose="020F0502020204030204" pitchFamily="34" charset="0"/>
                <a:ea typeface="Calibri" panose="020F0502020204030204" pitchFamily="34" charset="0"/>
                <a:cs typeface="Times New Roman" panose="02020603050405020304" pitchFamily="18" charset="0"/>
              </a:rPr>
              <a:t>Non-exceedance/exceedance hours for observed input variables: (a) temperature in ˚C, (b) wind direction in degrees, (c) NO in ppb, (d) NO2 in ppb, (e) wind speed in m/s, and relative humidity in %. Predictions were made using KNN for the years 2014-2018 for Fontana using Ontario meteorology. Hourly data from 12 pm to 5 pm were chosen to capture the peak ozone period. </a:t>
            </a:r>
            <a:r>
              <a:rPr lang="en-US" sz="2400" baseline="-25000" dirty="0">
                <a:effectLst/>
                <a:ea typeface="Calibri" panose="020F0502020204030204" pitchFamily="34" charset="0"/>
                <a:cs typeface="Times New Roman" panose="02020603050405020304" pitchFamily="18" charset="0"/>
              </a:rPr>
              <a:t>(</a:t>
            </a:r>
            <a:r>
              <a:rPr lang="fr-FR" sz="2400" b="0" i="0" u="none" strike="noStrike" baseline="-25000" dirty="0">
                <a:solidFill>
                  <a:srgbClr val="000000"/>
                </a:solidFill>
                <a:effectLst/>
              </a:rPr>
              <a:t>Do et al., </a:t>
            </a:r>
            <a:r>
              <a:rPr lang="fr-FR" sz="2400" b="0" i="1" u="none" strike="noStrike" baseline="-25000" dirty="0" err="1">
                <a:solidFill>
                  <a:srgbClr val="000000"/>
                </a:solidFill>
                <a:effectLst/>
              </a:rPr>
              <a:t>Environmental</a:t>
            </a:r>
            <a:r>
              <a:rPr lang="fr-FR" sz="2400" b="0" i="1" u="none" strike="noStrike" baseline="-25000" dirty="0">
                <a:solidFill>
                  <a:srgbClr val="000000"/>
                </a:solidFill>
                <a:effectLst/>
              </a:rPr>
              <a:t> Science: </a:t>
            </a:r>
            <a:r>
              <a:rPr lang="fr-FR" sz="2400" b="0" i="1" u="none" strike="noStrike" baseline="-25000" dirty="0" err="1">
                <a:solidFill>
                  <a:srgbClr val="000000"/>
                </a:solidFill>
                <a:effectLst/>
              </a:rPr>
              <a:t>Atmospheres</a:t>
            </a:r>
            <a:r>
              <a:rPr lang="fr-FR" sz="2400" b="0" i="0" u="none" strike="noStrike" baseline="-25000" dirty="0">
                <a:solidFill>
                  <a:srgbClr val="000000"/>
                </a:solidFill>
                <a:effectLst/>
              </a:rPr>
              <a:t>, Under </a:t>
            </a:r>
            <a:r>
              <a:rPr lang="fr-FR" sz="2400" b="0" i="0" u="none" strike="noStrike" baseline="-25000" dirty="0" err="1">
                <a:solidFill>
                  <a:srgbClr val="000000"/>
                </a:solidFill>
                <a:effectLst/>
              </a:rPr>
              <a:t>Revision</a:t>
            </a:r>
            <a:r>
              <a:rPr lang="fr-FR" sz="2400" b="0" i="0" u="none" strike="noStrike" baseline="-25000" dirty="0">
                <a:solidFill>
                  <a:srgbClr val="000000"/>
                </a:solidFill>
                <a:effectLst/>
              </a:rPr>
              <a:t>)</a:t>
            </a:r>
            <a:endParaRPr lang="en-US" sz="2400" i="1" baseline="-25000" dirty="0"/>
          </a:p>
        </p:txBody>
      </p:sp>
      <p:sp>
        <p:nvSpPr>
          <p:cNvPr id="39" name="Rectangle 38">
            <a:extLst>
              <a:ext uri="{FF2B5EF4-FFF2-40B4-BE49-F238E27FC236}">
                <a16:creationId xmlns:a16="http://schemas.microsoft.com/office/drawing/2014/main" id="{FA295348-7D91-87C7-383A-BFC03E433EED}"/>
              </a:ext>
            </a:extLst>
          </p:cNvPr>
          <p:cNvSpPr/>
          <p:nvPr/>
        </p:nvSpPr>
        <p:spPr>
          <a:xfrm>
            <a:off x="7946782"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a:t>ML vs. CMAQ</a:t>
            </a:r>
            <a:endParaRPr lang="en-US" sz="1200" dirty="0"/>
          </a:p>
        </p:txBody>
      </p:sp>
      <p:sp>
        <p:nvSpPr>
          <p:cNvPr id="40" name="Flowchart: Delay 39">
            <a:extLst>
              <a:ext uri="{FF2B5EF4-FFF2-40B4-BE49-F238E27FC236}">
                <a16:creationId xmlns:a16="http://schemas.microsoft.com/office/drawing/2014/main" id="{B96468F9-5064-3068-F2F8-450BE13F9CC2}"/>
              </a:ext>
            </a:extLst>
          </p:cNvPr>
          <p:cNvSpPr/>
          <p:nvPr/>
        </p:nvSpPr>
        <p:spPr>
          <a:xfrm flipH="1">
            <a:off x="2026624" y="6355867"/>
            <a:ext cx="1184031" cy="441998"/>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Motivation</a:t>
            </a:r>
          </a:p>
        </p:txBody>
      </p:sp>
      <p:sp>
        <p:nvSpPr>
          <p:cNvPr id="41" name="Rectangle 40">
            <a:extLst>
              <a:ext uri="{FF2B5EF4-FFF2-40B4-BE49-F238E27FC236}">
                <a16:creationId xmlns:a16="http://schemas.microsoft.com/office/drawing/2014/main" id="{4BE2096A-2C38-041D-9116-03A40EFB2D6F}"/>
              </a:ext>
            </a:extLst>
          </p:cNvPr>
          <p:cNvSpPr/>
          <p:nvPr/>
        </p:nvSpPr>
        <p:spPr>
          <a:xfrm>
            <a:off x="5578720"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Data</a:t>
            </a:r>
          </a:p>
        </p:txBody>
      </p:sp>
      <p:sp>
        <p:nvSpPr>
          <p:cNvPr id="42" name="Flowchart: Delay 41">
            <a:extLst>
              <a:ext uri="{FF2B5EF4-FFF2-40B4-BE49-F238E27FC236}">
                <a16:creationId xmlns:a16="http://schemas.microsoft.com/office/drawing/2014/main" id="{88EB4F23-D18C-4B83-5314-B6A0B21183F6}"/>
              </a:ext>
            </a:extLst>
          </p:cNvPr>
          <p:cNvSpPr/>
          <p:nvPr/>
        </p:nvSpPr>
        <p:spPr>
          <a:xfrm>
            <a:off x="9130813" y="6356349"/>
            <a:ext cx="1184031" cy="441516"/>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Conclusion</a:t>
            </a:r>
          </a:p>
        </p:txBody>
      </p:sp>
      <p:sp>
        <p:nvSpPr>
          <p:cNvPr id="43" name="Rectangle 42">
            <a:extLst>
              <a:ext uri="{FF2B5EF4-FFF2-40B4-BE49-F238E27FC236}">
                <a16:creationId xmlns:a16="http://schemas.microsoft.com/office/drawing/2014/main" id="{88FBE705-BD38-2720-2BC0-B08F867D6908}"/>
              </a:ext>
            </a:extLst>
          </p:cNvPr>
          <p:cNvSpPr/>
          <p:nvPr/>
        </p:nvSpPr>
        <p:spPr>
          <a:xfrm>
            <a:off x="4394689"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Methods</a:t>
            </a:r>
          </a:p>
        </p:txBody>
      </p:sp>
      <p:sp>
        <p:nvSpPr>
          <p:cNvPr id="44" name="Rectangle 43">
            <a:extLst>
              <a:ext uri="{FF2B5EF4-FFF2-40B4-BE49-F238E27FC236}">
                <a16:creationId xmlns:a16="http://schemas.microsoft.com/office/drawing/2014/main" id="{4E75D30D-08B4-C53A-3257-D4598EFB37F1}"/>
              </a:ext>
            </a:extLst>
          </p:cNvPr>
          <p:cNvSpPr/>
          <p:nvPr/>
        </p:nvSpPr>
        <p:spPr>
          <a:xfrm>
            <a:off x="3210656" y="6355867"/>
            <a:ext cx="1184031" cy="44199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Objectives</a:t>
            </a:r>
          </a:p>
        </p:txBody>
      </p:sp>
      <p:sp>
        <p:nvSpPr>
          <p:cNvPr id="45" name="Rectangle 44">
            <a:extLst>
              <a:ext uri="{FF2B5EF4-FFF2-40B4-BE49-F238E27FC236}">
                <a16:creationId xmlns:a16="http://schemas.microsoft.com/office/drawing/2014/main" id="{9C3889EC-5B8A-16EB-478D-8E409FB97412}"/>
              </a:ext>
            </a:extLst>
          </p:cNvPr>
          <p:cNvSpPr/>
          <p:nvPr/>
        </p:nvSpPr>
        <p:spPr>
          <a:xfrm>
            <a:off x="6762751" y="6356349"/>
            <a:ext cx="1184031" cy="441516"/>
          </a:xfrm>
          <a:prstGeom prst="rect">
            <a:avLst/>
          </a:prstGeom>
          <a:solidFill>
            <a:schemeClr val="accent1">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a:t>Results</a:t>
            </a:r>
            <a:endParaRPr lang="en-US" sz="1200" dirty="0"/>
          </a:p>
        </p:txBody>
      </p:sp>
      <p:pic>
        <p:nvPicPr>
          <p:cNvPr id="46" name="Picture 2">
            <a:extLst>
              <a:ext uri="{FF2B5EF4-FFF2-40B4-BE49-F238E27FC236}">
                <a16:creationId xmlns:a16="http://schemas.microsoft.com/office/drawing/2014/main" id="{B669CC2B-82F6-0326-8414-E30B38D572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10900" y="0"/>
            <a:ext cx="1181100" cy="118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696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25">
            <a:extLst>
              <a:ext uri="{FF2B5EF4-FFF2-40B4-BE49-F238E27FC236}">
                <a16:creationId xmlns:a16="http://schemas.microsoft.com/office/drawing/2014/main" id="{14214B62-E1B7-F789-D2C5-4DE1D5E9A9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03" y="2359322"/>
            <a:ext cx="4212644" cy="292608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B388777-6A65-0A82-5E9A-FC1D90914611}"/>
              </a:ext>
            </a:extLst>
          </p:cNvPr>
          <p:cNvSpPr txBox="1"/>
          <p:nvPr/>
        </p:nvSpPr>
        <p:spPr>
          <a:xfrm>
            <a:off x="1114174" y="691699"/>
            <a:ext cx="10239625" cy="1692771"/>
          </a:xfrm>
          <a:prstGeom prst="rect">
            <a:avLst/>
          </a:prstGeom>
          <a:noFill/>
        </p:spPr>
        <p:txBody>
          <a:bodyPr wrap="square">
            <a:spAutoFit/>
          </a:bodyPr>
          <a:lstStyle/>
          <a:p>
            <a:pPr marL="285750" indent="-285750">
              <a:buFont typeface="Arial" panose="020B0604020202020204" pitchFamily="34" charset="0"/>
              <a:buChar char="•"/>
            </a:pPr>
            <a:r>
              <a:rPr lang="en-US" sz="2400" dirty="0"/>
              <a:t>Meteorology is the driving force</a:t>
            </a:r>
          </a:p>
          <a:p>
            <a:pPr marL="742950" lvl="1" indent="-285750">
              <a:buFont typeface="Arial" panose="020B0604020202020204" pitchFamily="34" charset="0"/>
              <a:buChar char="•"/>
            </a:pPr>
            <a:r>
              <a:rPr lang="en-US" sz="2000" dirty="0"/>
              <a:t>No exceedances below 22 </a:t>
            </a:r>
            <a:r>
              <a:rPr lang="en-US" altLang="en-US" sz="2000" b="0" baseline="33000" dirty="0" err="1"/>
              <a:t>o</a:t>
            </a:r>
            <a:r>
              <a:rPr lang="en-US" altLang="en-US" sz="2000" b="0" dirty="0" err="1"/>
              <a:t>C</a:t>
            </a:r>
            <a:endParaRPr lang="en-US" sz="2000" dirty="0"/>
          </a:p>
          <a:p>
            <a:pPr marL="742950" lvl="1" indent="-285750">
              <a:buFont typeface="Arial" panose="020B0604020202020204" pitchFamily="34" charset="0"/>
              <a:buChar char="•"/>
            </a:pPr>
            <a:r>
              <a:rPr lang="en-US" sz="2000" dirty="0"/>
              <a:t>No exceedances above 60% of RH, high NOx, and low wind speed</a:t>
            </a:r>
          </a:p>
          <a:p>
            <a:pPr marL="742950" lvl="1" indent="-285750">
              <a:buFont typeface="Arial" panose="020B0604020202020204" pitchFamily="34" charset="0"/>
              <a:buChar char="•"/>
            </a:pPr>
            <a:r>
              <a:rPr lang="en-US" sz="2000" dirty="0"/>
              <a:t>Exceedances mostly occurred in summertime</a:t>
            </a:r>
          </a:p>
          <a:p>
            <a:pPr marL="285750" indent="-285750">
              <a:buFont typeface="Arial" panose="020B0604020202020204" pitchFamily="34" charset="0"/>
              <a:buChar char="•"/>
            </a:pPr>
            <a:r>
              <a:rPr lang="en-US" sz="2000" dirty="0"/>
              <a:t>High RH associated with low temperatures and ozone, and low NOx</a:t>
            </a:r>
          </a:p>
        </p:txBody>
      </p:sp>
      <p:sp>
        <p:nvSpPr>
          <p:cNvPr id="17" name="Slide Number Placeholder 16">
            <a:extLst>
              <a:ext uri="{FF2B5EF4-FFF2-40B4-BE49-F238E27FC236}">
                <a16:creationId xmlns:a16="http://schemas.microsoft.com/office/drawing/2014/main" id="{4EBB6DAD-637A-7E94-09E5-E4C685308944}"/>
              </a:ext>
            </a:extLst>
          </p:cNvPr>
          <p:cNvSpPr>
            <a:spLocks noGrp="1"/>
          </p:cNvSpPr>
          <p:nvPr>
            <p:ph type="sldNum" sz="quarter" idx="12"/>
          </p:nvPr>
        </p:nvSpPr>
        <p:spPr>
          <a:xfrm>
            <a:off x="9448800" y="6473279"/>
            <a:ext cx="2743200" cy="365125"/>
          </a:xfrm>
        </p:spPr>
        <p:txBody>
          <a:bodyPr/>
          <a:lstStyle/>
          <a:p>
            <a:fld id="{D7736F4C-FA85-4461-8706-F10A3F183A2C}" type="slidenum">
              <a:rPr lang="en-US" sz="1400" smtClean="0"/>
              <a:t>14</a:t>
            </a:fld>
            <a:endParaRPr lang="en-US" sz="1400" dirty="0"/>
          </a:p>
        </p:txBody>
      </p:sp>
      <p:sp>
        <p:nvSpPr>
          <p:cNvPr id="7" name="Title 1">
            <a:extLst>
              <a:ext uri="{FF2B5EF4-FFF2-40B4-BE49-F238E27FC236}">
                <a16:creationId xmlns:a16="http://schemas.microsoft.com/office/drawing/2014/main" id="{8FA2F2DD-1616-580F-B28E-430F29318752}"/>
              </a:ext>
            </a:extLst>
          </p:cNvPr>
          <p:cNvSpPr>
            <a:spLocks noGrp="1"/>
          </p:cNvSpPr>
          <p:nvPr>
            <p:ph type="title"/>
          </p:nvPr>
        </p:nvSpPr>
        <p:spPr>
          <a:xfrm>
            <a:off x="838200" y="84108"/>
            <a:ext cx="10515600" cy="662782"/>
          </a:xfrm>
        </p:spPr>
        <p:txBody>
          <a:bodyPr>
            <a:noAutofit/>
          </a:bodyPr>
          <a:lstStyle/>
          <a:p>
            <a:r>
              <a:rPr lang="en-US" dirty="0"/>
              <a:t>Ozone Exceedances</a:t>
            </a:r>
          </a:p>
        </p:txBody>
      </p:sp>
      <p:pic>
        <p:nvPicPr>
          <p:cNvPr id="4101" name="Picture 26">
            <a:extLst>
              <a:ext uri="{FF2B5EF4-FFF2-40B4-BE49-F238E27FC236}">
                <a16:creationId xmlns:a16="http://schemas.microsoft.com/office/drawing/2014/main" id="{0F88296C-8105-2F65-0637-544AFD238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6623" y="2384470"/>
            <a:ext cx="4218755" cy="29260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id="{8147A715-09A9-DC8A-991D-47F875FFED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2954" y="2384470"/>
            <a:ext cx="4114199" cy="292608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71126C1E-8BFD-0354-12AA-8303960F1351}"/>
              </a:ext>
            </a:extLst>
          </p:cNvPr>
          <p:cNvSpPr txBox="1"/>
          <p:nvPr/>
        </p:nvSpPr>
        <p:spPr>
          <a:xfrm>
            <a:off x="207508" y="5180077"/>
            <a:ext cx="11575752" cy="1077218"/>
          </a:xfrm>
          <a:prstGeom prst="rect">
            <a:avLst/>
          </a:prstGeom>
          <a:noFill/>
        </p:spPr>
        <p:txBody>
          <a:bodyPr wrap="square">
            <a:spAutoFit/>
          </a:bodyPr>
          <a:lstStyle/>
          <a:p>
            <a:pPr algn="just"/>
            <a:r>
              <a:rPr lang="en-US" altLang="en-US" sz="2400" b="1" i="1" baseline="-25000" dirty="0">
                <a:solidFill>
                  <a:srgbClr val="000000"/>
                </a:solidFill>
              </a:rPr>
              <a:t>Figure 10:</a:t>
            </a:r>
            <a:r>
              <a:rPr lang="en-US" altLang="en-US" sz="2400" i="1" baseline="-25000" dirty="0">
                <a:solidFill>
                  <a:srgbClr val="000000"/>
                </a:solidFill>
              </a:rPr>
              <a:t> </a:t>
            </a:r>
            <a:r>
              <a:rPr lang="en-US" sz="2400" i="1" baseline="-25000" dirty="0">
                <a:effectLst/>
                <a:latin typeface="Calibri" panose="020F0502020204030204" pitchFamily="34" charset="0"/>
                <a:ea typeface="Calibri" panose="020F0502020204030204" pitchFamily="34" charset="0"/>
                <a:cs typeface="Times New Roman" panose="02020603050405020304" pitchFamily="18" charset="0"/>
              </a:rPr>
              <a:t>Non-exceedance/exceedance hours for observed input variables: (a) temperature in ˚C, (b) wind direction in degrees, (c) NO in ppb, (d) NO2 in ppb, (e) wind speed in m/s, and relative humidity in %. Predictions were made using KNN for the years 2014-2018 for Fontana using Ontario meteorology. Hourly data from 12 pm to 5 pm were chosen to capture the peak ozone period. </a:t>
            </a:r>
            <a:r>
              <a:rPr lang="en-US" sz="2400" baseline="-25000" dirty="0">
                <a:effectLst/>
                <a:ea typeface="Calibri" panose="020F0502020204030204" pitchFamily="34" charset="0"/>
                <a:cs typeface="Times New Roman" panose="02020603050405020304" pitchFamily="18" charset="0"/>
              </a:rPr>
              <a:t>(</a:t>
            </a:r>
            <a:r>
              <a:rPr lang="fr-FR" sz="2400" b="0" i="0" u="none" strike="noStrike" baseline="-25000" dirty="0">
                <a:solidFill>
                  <a:srgbClr val="000000"/>
                </a:solidFill>
                <a:effectLst/>
              </a:rPr>
              <a:t>Do et al., </a:t>
            </a:r>
            <a:r>
              <a:rPr lang="fr-FR" sz="2400" b="0" i="1" u="none" strike="noStrike" baseline="-25000" dirty="0" err="1">
                <a:solidFill>
                  <a:srgbClr val="000000"/>
                </a:solidFill>
                <a:effectLst/>
              </a:rPr>
              <a:t>Environmental</a:t>
            </a:r>
            <a:r>
              <a:rPr lang="fr-FR" sz="2400" b="0" i="1" u="none" strike="noStrike" baseline="-25000" dirty="0">
                <a:solidFill>
                  <a:srgbClr val="000000"/>
                </a:solidFill>
                <a:effectLst/>
              </a:rPr>
              <a:t> Science: </a:t>
            </a:r>
            <a:r>
              <a:rPr lang="fr-FR" sz="2400" b="0" i="1" u="none" strike="noStrike" baseline="-25000" dirty="0" err="1">
                <a:solidFill>
                  <a:srgbClr val="000000"/>
                </a:solidFill>
                <a:effectLst/>
              </a:rPr>
              <a:t>Atmospheres</a:t>
            </a:r>
            <a:r>
              <a:rPr lang="fr-FR" sz="2400" b="0" i="0" u="none" strike="noStrike" baseline="-25000" dirty="0">
                <a:solidFill>
                  <a:srgbClr val="000000"/>
                </a:solidFill>
                <a:effectLst/>
              </a:rPr>
              <a:t>, Under </a:t>
            </a:r>
            <a:r>
              <a:rPr lang="fr-FR" sz="2400" b="0" i="0" u="none" strike="noStrike" baseline="-25000" dirty="0" err="1">
                <a:solidFill>
                  <a:srgbClr val="000000"/>
                </a:solidFill>
                <a:effectLst/>
              </a:rPr>
              <a:t>Revision</a:t>
            </a:r>
            <a:r>
              <a:rPr lang="fr-FR" sz="2400" b="0" i="0" u="none" strike="noStrike" baseline="-25000" dirty="0">
                <a:solidFill>
                  <a:srgbClr val="000000"/>
                </a:solidFill>
                <a:effectLst/>
              </a:rPr>
              <a:t>)</a:t>
            </a:r>
            <a:endParaRPr lang="en-US" sz="2400" i="1" baseline="-25000" dirty="0"/>
          </a:p>
        </p:txBody>
      </p:sp>
      <p:sp>
        <p:nvSpPr>
          <p:cNvPr id="34" name="Rectangle 33">
            <a:extLst>
              <a:ext uri="{FF2B5EF4-FFF2-40B4-BE49-F238E27FC236}">
                <a16:creationId xmlns:a16="http://schemas.microsoft.com/office/drawing/2014/main" id="{0751E49E-D049-633A-F920-AE9A86F2AB71}"/>
              </a:ext>
            </a:extLst>
          </p:cNvPr>
          <p:cNvSpPr/>
          <p:nvPr/>
        </p:nvSpPr>
        <p:spPr>
          <a:xfrm>
            <a:off x="7946782"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a:t>ML vs. CMAQ</a:t>
            </a:r>
            <a:endParaRPr lang="en-US" sz="1200" dirty="0"/>
          </a:p>
        </p:txBody>
      </p:sp>
      <p:sp>
        <p:nvSpPr>
          <p:cNvPr id="35" name="Flowchart: Delay 34">
            <a:extLst>
              <a:ext uri="{FF2B5EF4-FFF2-40B4-BE49-F238E27FC236}">
                <a16:creationId xmlns:a16="http://schemas.microsoft.com/office/drawing/2014/main" id="{F5E8A2DA-601D-A09A-39EA-0C9350F00E13}"/>
              </a:ext>
            </a:extLst>
          </p:cNvPr>
          <p:cNvSpPr/>
          <p:nvPr/>
        </p:nvSpPr>
        <p:spPr>
          <a:xfrm flipH="1">
            <a:off x="2026624" y="6355867"/>
            <a:ext cx="1184031" cy="441998"/>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Motivation</a:t>
            </a:r>
          </a:p>
        </p:txBody>
      </p:sp>
      <p:sp>
        <p:nvSpPr>
          <p:cNvPr id="36" name="Rectangle 35">
            <a:extLst>
              <a:ext uri="{FF2B5EF4-FFF2-40B4-BE49-F238E27FC236}">
                <a16:creationId xmlns:a16="http://schemas.microsoft.com/office/drawing/2014/main" id="{1D5E437A-D092-8952-BE9D-45CD76D9EC92}"/>
              </a:ext>
            </a:extLst>
          </p:cNvPr>
          <p:cNvSpPr/>
          <p:nvPr/>
        </p:nvSpPr>
        <p:spPr>
          <a:xfrm>
            <a:off x="5578720"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Data</a:t>
            </a:r>
          </a:p>
        </p:txBody>
      </p:sp>
      <p:sp>
        <p:nvSpPr>
          <p:cNvPr id="37" name="Flowchart: Delay 36">
            <a:extLst>
              <a:ext uri="{FF2B5EF4-FFF2-40B4-BE49-F238E27FC236}">
                <a16:creationId xmlns:a16="http://schemas.microsoft.com/office/drawing/2014/main" id="{BE535B37-4B19-5FFA-820C-740618F4B6D7}"/>
              </a:ext>
            </a:extLst>
          </p:cNvPr>
          <p:cNvSpPr/>
          <p:nvPr/>
        </p:nvSpPr>
        <p:spPr>
          <a:xfrm>
            <a:off x="9130813" y="6356349"/>
            <a:ext cx="1184031" cy="441516"/>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Conclusion</a:t>
            </a:r>
          </a:p>
        </p:txBody>
      </p:sp>
      <p:sp>
        <p:nvSpPr>
          <p:cNvPr id="38" name="Rectangle 37">
            <a:extLst>
              <a:ext uri="{FF2B5EF4-FFF2-40B4-BE49-F238E27FC236}">
                <a16:creationId xmlns:a16="http://schemas.microsoft.com/office/drawing/2014/main" id="{2446427B-BADB-0FA8-DA66-22078A0E66BD}"/>
              </a:ext>
            </a:extLst>
          </p:cNvPr>
          <p:cNvSpPr/>
          <p:nvPr/>
        </p:nvSpPr>
        <p:spPr>
          <a:xfrm>
            <a:off x="4394689"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Methods</a:t>
            </a:r>
          </a:p>
        </p:txBody>
      </p:sp>
      <p:sp>
        <p:nvSpPr>
          <p:cNvPr id="39" name="Rectangle 38">
            <a:extLst>
              <a:ext uri="{FF2B5EF4-FFF2-40B4-BE49-F238E27FC236}">
                <a16:creationId xmlns:a16="http://schemas.microsoft.com/office/drawing/2014/main" id="{668F651C-4F4A-AEE2-AD45-4B33A1E7AC6E}"/>
              </a:ext>
            </a:extLst>
          </p:cNvPr>
          <p:cNvSpPr/>
          <p:nvPr/>
        </p:nvSpPr>
        <p:spPr>
          <a:xfrm>
            <a:off x="3210656" y="6355867"/>
            <a:ext cx="1184031" cy="44199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Objectives</a:t>
            </a:r>
          </a:p>
        </p:txBody>
      </p:sp>
      <p:sp>
        <p:nvSpPr>
          <p:cNvPr id="40" name="Rectangle 39">
            <a:extLst>
              <a:ext uri="{FF2B5EF4-FFF2-40B4-BE49-F238E27FC236}">
                <a16:creationId xmlns:a16="http://schemas.microsoft.com/office/drawing/2014/main" id="{784871F3-16A5-71B7-DDF7-F5A6DB200BD3}"/>
              </a:ext>
            </a:extLst>
          </p:cNvPr>
          <p:cNvSpPr/>
          <p:nvPr/>
        </p:nvSpPr>
        <p:spPr>
          <a:xfrm>
            <a:off x="6762751" y="6356349"/>
            <a:ext cx="1184031" cy="441516"/>
          </a:xfrm>
          <a:prstGeom prst="rect">
            <a:avLst/>
          </a:prstGeom>
          <a:solidFill>
            <a:schemeClr val="accent1">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a:t>Results</a:t>
            </a:r>
            <a:endParaRPr lang="en-US" sz="1200" dirty="0"/>
          </a:p>
        </p:txBody>
      </p:sp>
      <p:pic>
        <p:nvPicPr>
          <p:cNvPr id="41" name="Picture 2">
            <a:extLst>
              <a:ext uri="{FF2B5EF4-FFF2-40B4-BE49-F238E27FC236}">
                <a16:creationId xmlns:a16="http://schemas.microsoft.com/office/drawing/2014/main" id="{33B64D39-A463-18E6-B8A2-ADBF1B956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10900" y="0"/>
            <a:ext cx="1181100" cy="118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478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1ACF1-E3DA-90C4-AD3B-ECA1FD1D5EE8}"/>
              </a:ext>
            </a:extLst>
          </p:cNvPr>
          <p:cNvSpPr>
            <a:spLocks noGrp="1"/>
          </p:cNvSpPr>
          <p:nvPr>
            <p:ph type="title"/>
          </p:nvPr>
        </p:nvSpPr>
        <p:spPr/>
        <p:txBody>
          <a:bodyPr/>
          <a:lstStyle/>
          <a:p>
            <a:r>
              <a:rPr lang="en-US" dirty="0"/>
              <a:t>Effects of Meteorology</a:t>
            </a:r>
          </a:p>
        </p:txBody>
      </p:sp>
      <p:sp>
        <p:nvSpPr>
          <p:cNvPr id="3" name="Content Placeholder 2">
            <a:extLst>
              <a:ext uri="{FF2B5EF4-FFF2-40B4-BE49-F238E27FC236}">
                <a16:creationId xmlns:a16="http://schemas.microsoft.com/office/drawing/2014/main" id="{2F3367D3-7BD1-0F9A-2227-2F287E5018E3}"/>
              </a:ext>
            </a:extLst>
          </p:cNvPr>
          <p:cNvSpPr>
            <a:spLocks noGrp="1"/>
          </p:cNvSpPr>
          <p:nvPr>
            <p:ph idx="1"/>
          </p:nvPr>
        </p:nvSpPr>
        <p:spPr>
          <a:xfrm>
            <a:off x="6339432" y="5233160"/>
            <a:ext cx="5157488" cy="1178752"/>
          </a:xfrm>
        </p:spPr>
        <p:txBody>
          <a:bodyPr>
            <a:normAutofit/>
          </a:bodyPr>
          <a:lstStyle/>
          <a:p>
            <a:pPr marL="0" indent="0" algn="just">
              <a:buNone/>
            </a:pPr>
            <a:r>
              <a:rPr lang="en-US" sz="1400" b="1" i="1" dirty="0">
                <a:effectLst/>
                <a:latin typeface="Calibri" panose="020F0502020204030204" pitchFamily="34" charset="0"/>
                <a:ea typeface="Calibri" panose="020F0502020204030204" pitchFamily="34" charset="0"/>
                <a:cs typeface="Times New Roman" panose="02020603050405020304" pitchFamily="18" charset="0"/>
              </a:rPr>
              <a:t>Figure 12. </a:t>
            </a:r>
            <a:r>
              <a:rPr lang="en-US" sz="1400" i="1" dirty="0">
                <a:effectLst/>
                <a:ea typeface="Calibri" panose="020F0502020204030204" pitchFamily="34" charset="0"/>
                <a:cs typeface="Times New Roman" panose="02020603050405020304" pitchFamily="18" charset="0"/>
              </a:rPr>
              <a:t>Fontana ozone trends for 90</a:t>
            </a:r>
            <a:r>
              <a:rPr lang="en-US" sz="1400" i="1" baseline="30000" dirty="0">
                <a:effectLst/>
                <a:ea typeface="Calibri" panose="020F0502020204030204" pitchFamily="34" charset="0"/>
                <a:cs typeface="Times New Roman" panose="02020603050405020304" pitchFamily="18" charset="0"/>
              </a:rPr>
              <a:t>th</a:t>
            </a:r>
            <a:r>
              <a:rPr lang="en-US" sz="1400" i="1" dirty="0">
                <a:effectLst/>
                <a:ea typeface="Calibri" panose="020F0502020204030204" pitchFamily="34" charset="0"/>
                <a:cs typeface="Times New Roman" panose="02020603050405020304" pitchFamily="18" charset="0"/>
              </a:rPr>
              <a:t> (black), 98</a:t>
            </a:r>
            <a:r>
              <a:rPr lang="en-US" sz="1400" i="1" baseline="30000" dirty="0">
                <a:effectLst/>
                <a:ea typeface="Calibri" panose="020F0502020204030204" pitchFamily="34" charset="0"/>
                <a:cs typeface="Times New Roman" panose="02020603050405020304" pitchFamily="18" charset="0"/>
              </a:rPr>
              <a:t>th</a:t>
            </a:r>
            <a:r>
              <a:rPr lang="en-US" sz="1400" i="1" dirty="0">
                <a:effectLst/>
                <a:ea typeface="Calibri" panose="020F0502020204030204" pitchFamily="34" charset="0"/>
                <a:cs typeface="Times New Roman" panose="02020603050405020304" pitchFamily="18" charset="0"/>
              </a:rPr>
              <a:t> (blue) percentile, and annual average (orange). The dash lines were predicted with hourly average temperature and RH from 1994 to 2018. The solid lines were predicted with actual values. </a:t>
            </a:r>
            <a:r>
              <a:rPr lang="en-US" sz="1400" dirty="0">
                <a:effectLst/>
                <a:ea typeface="Calibri" panose="020F0502020204030204" pitchFamily="34" charset="0"/>
                <a:cs typeface="Times New Roman" panose="02020603050405020304" pitchFamily="18" charset="0"/>
              </a:rPr>
              <a:t>(</a:t>
            </a:r>
            <a:r>
              <a:rPr lang="fr-FR" sz="1400" b="0" i="0" u="none" strike="noStrike" dirty="0">
                <a:solidFill>
                  <a:srgbClr val="000000"/>
                </a:solidFill>
                <a:effectLst/>
              </a:rPr>
              <a:t>Do et al., </a:t>
            </a:r>
            <a:r>
              <a:rPr lang="fr-FR" sz="1400" b="0" i="1" u="none" strike="noStrike" dirty="0" err="1">
                <a:solidFill>
                  <a:srgbClr val="000000"/>
                </a:solidFill>
                <a:effectLst/>
              </a:rPr>
              <a:t>Environmental</a:t>
            </a:r>
            <a:r>
              <a:rPr lang="fr-FR" sz="1400" b="0" i="1" u="none" strike="noStrike" dirty="0">
                <a:solidFill>
                  <a:srgbClr val="000000"/>
                </a:solidFill>
                <a:effectLst/>
              </a:rPr>
              <a:t> Science: </a:t>
            </a:r>
            <a:r>
              <a:rPr lang="fr-FR" sz="1400" b="0" i="1" u="none" strike="noStrike" dirty="0" err="1">
                <a:solidFill>
                  <a:srgbClr val="000000"/>
                </a:solidFill>
                <a:effectLst/>
              </a:rPr>
              <a:t>Atmospheres</a:t>
            </a:r>
            <a:r>
              <a:rPr lang="fr-FR" sz="1400" b="0" i="0" u="none" strike="noStrike" dirty="0">
                <a:solidFill>
                  <a:srgbClr val="000000"/>
                </a:solidFill>
                <a:effectLst/>
              </a:rPr>
              <a:t>, Under </a:t>
            </a:r>
            <a:r>
              <a:rPr lang="fr-FR" sz="1400" b="0" i="0" u="none" strike="noStrike" dirty="0" err="1">
                <a:solidFill>
                  <a:srgbClr val="000000"/>
                </a:solidFill>
                <a:effectLst/>
              </a:rPr>
              <a:t>Revision</a:t>
            </a:r>
            <a:r>
              <a:rPr lang="fr-FR" sz="1400" b="0" i="0" u="none" strike="noStrike" dirty="0">
                <a:solidFill>
                  <a:srgbClr val="000000"/>
                </a:solidFill>
                <a:effectLst/>
              </a:rPr>
              <a:t>)</a:t>
            </a:r>
            <a:endParaRPr lang="en-US" sz="1400" i="1" dirty="0"/>
          </a:p>
        </p:txBody>
      </p:sp>
      <p:pic>
        <p:nvPicPr>
          <p:cNvPr id="4" name="Picture 3">
            <a:extLst>
              <a:ext uri="{FF2B5EF4-FFF2-40B4-BE49-F238E27FC236}">
                <a16:creationId xmlns:a16="http://schemas.microsoft.com/office/drawing/2014/main" id="{92C9737A-607B-714F-46B2-3E90169679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93" t="8219" r="9341" b="7068"/>
          <a:stretch/>
        </p:blipFill>
        <p:spPr bwMode="auto">
          <a:xfrm>
            <a:off x="6293860" y="1336010"/>
            <a:ext cx="5157488" cy="3800254"/>
          </a:xfrm>
          <a:prstGeom prst="rect">
            <a:avLst/>
          </a:prstGeom>
          <a:noFill/>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9C04AB8A-C707-CCF8-4B8D-5EBE14CD0699}"/>
              </a:ext>
            </a:extLst>
          </p:cNvPr>
          <p:cNvSpPr>
            <a:spLocks noGrp="1"/>
          </p:cNvSpPr>
          <p:nvPr>
            <p:ph type="sldNum" sz="quarter" idx="12"/>
          </p:nvPr>
        </p:nvSpPr>
        <p:spPr/>
        <p:txBody>
          <a:bodyPr/>
          <a:lstStyle/>
          <a:p>
            <a:fld id="{D7736F4C-FA85-4461-8706-F10A3F183A2C}" type="slidenum">
              <a:rPr lang="en-US" smtClean="0"/>
              <a:t>15</a:t>
            </a:fld>
            <a:endParaRPr lang="en-US"/>
          </a:p>
        </p:txBody>
      </p:sp>
      <p:sp>
        <p:nvSpPr>
          <p:cNvPr id="6" name="Content Placeholder 2">
            <a:extLst>
              <a:ext uri="{FF2B5EF4-FFF2-40B4-BE49-F238E27FC236}">
                <a16:creationId xmlns:a16="http://schemas.microsoft.com/office/drawing/2014/main" id="{437338C1-62DB-6A26-DBFB-B40B40797360}"/>
              </a:ext>
            </a:extLst>
          </p:cNvPr>
          <p:cNvSpPr txBox="1">
            <a:spLocks/>
          </p:cNvSpPr>
          <p:nvPr/>
        </p:nvSpPr>
        <p:spPr>
          <a:xfrm>
            <a:off x="838200" y="1825625"/>
            <a:ext cx="542071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ML model easily predicts changes of the target (ozone) label with a perturbation of input features</a:t>
            </a:r>
          </a:p>
          <a:p>
            <a:r>
              <a:rPr lang="en-US" sz="2400" dirty="0"/>
              <a:t>Minimizing the effects of heat waves or foggy days by averaging T and RH from 1994 to 2018</a:t>
            </a:r>
          </a:p>
          <a:p>
            <a:r>
              <a:rPr lang="en-US" sz="2400" dirty="0"/>
              <a:t>Adjusted line shows a strong downward ozone trend from 1994 to 2010 but resisting further decrease</a:t>
            </a:r>
          </a:p>
          <a:p>
            <a:r>
              <a:rPr lang="en-US" sz="2400" dirty="0"/>
              <a:t>Meteorology has a minor effect on the annual average</a:t>
            </a:r>
          </a:p>
        </p:txBody>
      </p:sp>
      <p:sp>
        <p:nvSpPr>
          <p:cNvPr id="23" name="Rectangle 22">
            <a:extLst>
              <a:ext uri="{FF2B5EF4-FFF2-40B4-BE49-F238E27FC236}">
                <a16:creationId xmlns:a16="http://schemas.microsoft.com/office/drawing/2014/main" id="{F7607835-FCE5-F842-82B0-6E0C1BF2A5E4}"/>
              </a:ext>
            </a:extLst>
          </p:cNvPr>
          <p:cNvSpPr/>
          <p:nvPr/>
        </p:nvSpPr>
        <p:spPr>
          <a:xfrm>
            <a:off x="7946782"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a:t>ML vs. CMAQ</a:t>
            </a:r>
            <a:endParaRPr lang="en-US" sz="1200" dirty="0"/>
          </a:p>
        </p:txBody>
      </p:sp>
      <p:sp>
        <p:nvSpPr>
          <p:cNvPr id="24" name="Flowchart: Delay 23">
            <a:extLst>
              <a:ext uri="{FF2B5EF4-FFF2-40B4-BE49-F238E27FC236}">
                <a16:creationId xmlns:a16="http://schemas.microsoft.com/office/drawing/2014/main" id="{F158C302-EABF-2F56-7328-670402047B1E}"/>
              </a:ext>
            </a:extLst>
          </p:cNvPr>
          <p:cNvSpPr/>
          <p:nvPr/>
        </p:nvSpPr>
        <p:spPr>
          <a:xfrm flipH="1">
            <a:off x="2026624" y="6355867"/>
            <a:ext cx="1184031" cy="441998"/>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Motivation</a:t>
            </a:r>
          </a:p>
        </p:txBody>
      </p:sp>
      <p:sp>
        <p:nvSpPr>
          <p:cNvPr id="25" name="Rectangle 24">
            <a:extLst>
              <a:ext uri="{FF2B5EF4-FFF2-40B4-BE49-F238E27FC236}">
                <a16:creationId xmlns:a16="http://schemas.microsoft.com/office/drawing/2014/main" id="{1785E3D8-1FCB-E08B-8685-24A6EE961811}"/>
              </a:ext>
            </a:extLst>
          </p:cNvPr>
          <p:cNvSpPr/>
          <p:nvPr/>
        </p:nvSpPr>
        <p:spPr>
          <a:xfrm>
            <a:off x="5578720"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Data</a:t>
            </a:r>
          </a:p>
        </p:txBody>
      </p:sp>
      <p:sp>
        <p:nvSpPr>
          <p:cNvPr id="26" name="Flowchart: Delay 25">
            <a:extLst>
              <a:ext uri="{FF2B5EF4-FFF2-40B4-BE49-F238E27FC236}">
                <a16:creationId xmlns:a16="http://schemas.microsoft.com/office/drawing/2014/main" id="{6B4EBE20-EBB7-79C3-024B-D8E765BC7304}"/>
              </a:ext>
            </a:extLst>
          </p:cNvPr>
          <p:cNvSpPr/>
          <p:nvPr/>
        </p:nvSpPr>
        <p:spPr>
          <a:xfrm>
            <a:off x="9130813" y="6356349"/>
            <a:ext cx="1184031" cy="441516"/>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Conclusion</a:t>
            </a:r>
          </a:p>
        </p:txBody>
      </p:sp>
      <p:sp>
        <p:nvSpPr>
          <p:cNvPr id="27" name="Rectangle 26">
            <a:extLst>
              <a:ext uri="{FF2B5EF4-FFF2-40B4-BE49-F238E27FC236}">
                <a16:creationId xmlns:a16="http://schemas.microsoft.com/office/drawing/2014/main" id="{99BFC999-F204-C971-6BEB-033124CDEA10}"/>
              </a:ext>
            </a:extLst>
          </p:cNvPr>
          <p:cNvSpPr/>
          <p:nvPr/>
        </p:nvSpPr>
        <p:spPr>
          <a:xfrm>
            <a:off x="4394689"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Methods</a:t>
            </a:r>
          </a:p>
        </p:txBody>
      </p:sp>
      <p:sp>
        <p:nvSpPr>
          <p:cNvPr id="28" name="Rectangle 27">
            <a:extLst>
              <a:ext uri="{FF2B5EF4-FFF2-40B4-BE49-F238E27FC236}">
                <a16:creationId xmlns:a16="http://schemas.microsoft.com/office/drawing/2014/main" id="{38AF5D2F-F4BB-F525-EC45-F9432C99CFD1}"/>
              </a:ext>
            </a:extLst>
          </p:cNvPr>
          <p:cNvSpPr/>
          <p:nvPr/>
        </p:nvSpPr>
        <p:spPr>
          <a:xfrm>
            <a:off x="3210656" y="6355867"/>
            <a:ext cx="1184031" cy="44199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Objectives</a:t>
            </a:r>
          </a:p>
        </p:txBody>
      </p:sp>
      <p:sp>
        <p:nvSpPr>
          <p:cNvPr id="29" name="Rectangle 28">
            <a:extLst>
              <a:ext uri="{FF2B5EF4-FFF2-40B4-BE49-F238E27FC236}">
                <a16:creationId xmlns:a16="http://schemas.microsoft.com/office/drawing/2014/main" id="{27F69B67-688A-074F-FCD6-7EE90AAAF824}"/>
              </a:ext>
            </a:extLst>
          </p:cNvPr>
          <p:cNvSpPr/>
          <p:nvPr/>
        </p:nvSpPr>
        <p:spPr>
          <a:xfrm>
            <a:off x="6762751" y="6356349"/>
            <a:ext cx="1184031" cy="441516"/>
          </a:xfrm>
          <a:prstGeom prst="rect">
            <a:avLst/>
          </a:prstGeom>
          <a:solidFill>
            <a:schemeClr val="accent1">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a:t>Results</a:t>
            </a:r>
            <a:endParaRPr lang="en-US" sz="1200" dirty="0"/>
          </a:p>
        </p:txBody>
      </p:sp>
      <p:pic>
        <p:nvPicPr>
          <p:cNvPr id="30" name="Picture 2">
            <a:extLst>
              <a:ext uri="{FF2B5EF4-FFF2-40B4-BE49-F238E27FC236}">
                <a16:creationId xmlns:a16="http://schemas.microsoft.com/office/drawing/2014/main" id="{DE0C8AC3-D8F2-7CBC-A373-7F0FF1633E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0900" y="0"/>
            <a:ext cx="1181100" cy="118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951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B88AA5-D72F-0578-2612-3FFFB6902E9D}"/>
              </a:ext>
            </a:extLst>
          </p:cNvPr>
          <p:cNvSpPr>
            <a:spLocks noGrp="1"/>
          </p:cNvSpPr>
          <p:nvPr>
            <p:ph type="sldNum" sz="quarter" idx="12"/>
          </p:nvPr>
        </p:nvSpPr>
        <p:spPr/>
        <p:txBody>
          <a:bodyPr/>
          <a:lstStyle/>
          <a:p>
            <a:fld id="{D7736F4C-FA85-4461-8706-F10A3F183A2C}" type="slidenum">
              <a:rPr lang="en-US" smtClean="0"/>
              <a:t>16</a:t>
            </a:fld>
            <a:endParaRPr lang="en-US" dirty="0"/>
          </a:p>
        </p:txBody>
      </p:sp>
      <p:pic>
        <p:nvPicPr>
          <p:cNvPr id="3074" name="Picture 34" descr="Chart, scatter chart&#10;&#10;Description automatically generated">
            <a:extLst>
              <a:ext uri="{FF2B5EF4-FFF2-40B4-BE49-F238E27FC236}">
                <a16:creationId xmlns:a16="http://schemas.microsoft.com/office/drawing/2014/main" id="{403D8A3F-3E5D-C55B-4C9D-823947D2E2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6220" y="1120032"/>
            <a:ext cx="409289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35" descr="Chart, scatter chart&#10;&#10;Description automatically generated">
            <a:extLst>
              <a:ext uri="{FF2B5EF4-FFF2-40B4-BE49-F238E27FC236}">
                <a16:creationId xmlns:a16="http://schemas.microsoft.com/office/drawing/2014/main" id="{C65CFCA8-EE7F-E993-4D7D-F51B5C21E0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6860" y="1074979"/>
            <a:ext cx="4092890"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B70E7E1-06A6-FB52-6102-F705DCFB60BF}"/>
              </a:ext>
            </a:extLst>
          </p:cNvPr>
          <p:cNvSpPr txBox="1"/>
          <p:nvPr/>
        </p:nvSpPr>
        <p:spPr>
          <a:xfrm>
            <a:off x="4406639" y="3817050"/>
            <a:ext cx="3364448" cy="523220"/>
          </a:xfrm>
          <a:prstGeom prst="rect">
            <a:avLst/>
          </a:prstGeom>
          <a:noFill/>
        </p:spPr>
        <p:txBody>
          <a:bodyPr wrap="square">
            <a:spAutoFit/>
          </a:bodyPr>
          <a:lstStyle/>
          <a:p>
            <a:r>
              <a:rPr lang="en-US" sz="1400" b="1" i="1" dirty="0">
                <a:effectLst/>
                <a:ea typeface="Calibri" panose="020F0502020204030204" pitchFamily="34" charset="0"/>
                <a:cs typeface="Times New Roman" panose="02020603050405020304" pitchFamily="18" charset="0"/>
              </a:rPr>
              <a:t>Figure 13. </a:t>
            </a:r>
            <a:r>
              <a:rPr lang="en-US" sz="1400" i="1" dirty="0">
                <a:effectLst/>
                <a:ea typeface="Calibri" panose="020F0502020204030204" pitchFamily="34" charset="0"/>
                <a:cs typeface="Times New Roman" panose="02020603050405020304" pitchFamily="18" charset="0"/>
              </a:rPr>
              <a:t>Scatter plots of CMAQ simulation for Fontana for 2017 ozone season.</a:t>
            </a:r>
            <a:endParaRPr lang="en-US" sz="1400" i="1" dirty="0"/>
          </a:p>
        </p:txBody>
      </p:sp>
      <p:graphicFrame>
        <p:nvGraphicFramePr>
          <p:cNvPr id="6" name="Table 5">
            <a:extLst>
              <a:ext uri="{FF2B5EF4-FFF2-40B4-BE49-F238E27FC236}">
                <a16:creationId xmlns:a16="http://schemas.microsoft.com/office/drawing/2014/main" id="{FAB18034-6A56-75E4-BAF0-06E3E34771A5}"/>
              </a:ext>
            </a:extLst>
          </p:cNvPr>
          <p:cNvGraphicFramePr>
            <a:graphicFrameLocks noGrp="1"/>
          </p:cNvGraphicFramePr>
          <p:nvPr>
            <p:extLst>
              <p:ext uri="{D42A27DB-BD31-4B8C-83A1-F6EECF244321}">
                <p14:modId xmlns:p14="http://schemas.microsoft.com/office/powerpoint/2010/main" val="2287615077"/>
              </p:ext>
            </p:extLst>
          </p:nvPr>
        </p:nvGraphicFramePr>
        <p:xfrm>
          <a:off x="4426100" y="4462430"/>
          <a:ext cx="7459222" cy="1495806"/>
        </p:xfrm>
        <a:graphic>
          <a:graphicData uri="http://schemas.openxmlformats.org/drawingml/2006/table">
            <a:tbl>
              <a:tblPr firstRow="1" firstCol="1" bandRow="1"/>
              <a:tblGrid>
                <a:gridCol w="1150337">
                  <a:extLst>
                    <a:ext uri="{9D8B030D-6E8A-4147-A177-3AD203B41FA5}">
                      <a16:colId xmlns:a16="http://schemas.microsoft.com/office/drawing/2014/main" val="3701380937"/>
                    </a:ext>
                  </a:extLst>
                </a:gridCol>
                <a:gridCol w="1261777">
                  <a:extLst>
                    <a:ext uri="{9D8B030D-6E8A-4147-A177-3AD203B41FA5}">
                      <a16:colId xmlns:a16="http://schemas.microsoft.com/office/drawing/2014/main" val="2109813174"/>
                    </a:ext>
                  </a:extLst>
                </a:gridCol>
                <a:gridCol w="1261777">
                  <a:extLst>
                    <a:ext uri="{9D8B030D-6E8A-4147-A177-3AD203B41FA5}">
                      <a16:colId xmlns:a16="http://schemas.microsoft.com/office/drawing/2014/main" val="1065801342"/>
                    </a:ext>
                  </a:extLst>
                </a:gridCol>
                <a:gridCol w="1261777">
                  <a:extLst>
                    <a:ext uri="{9D8B030D-6E8A-4147-A177-3AD203B41FA5}">
                      <a16:colId xmlns:a16="http://schemas.microsoft.com/office/drawing/2014/main" val="1426601137"/>
                    </a:ext>
                  </a:extLst>
                </a:gridCol>
                <a:gridCol w="1261777">
                  <a:extLst>
                    <a:ext uri="{9D8B030D-6E8A-4147-A177-3AD203B41FA5}">
                      <a16:colId xmlns:a16="http://schemas.microsoft.com/office/drawing/2014/main" val="3447846803"/>
                    </a:ext>
                  </a:extLst>
                </a:gridCol>
                <a:gridCol w="1261777">
                  <a:extLst>
                    <a:ext uri="{9D8B030D-6E8A-4147-A177-3AD203B41FA5}">
                      <a16:colId xmlns:a16="http://schemas.microsoft.com/office/drawing/2014/main" val="3126363262"/>
                    </a:ext>
                  </a:extLst>
                </a:gridCol>
              </a:tblGrid>
              <a:tr h="182880">
                <a:tc>
                  <a:txBody>
                    <a:bodyPr/>
                    <a:lstStyle/>
                    <a:p>
                      <a:pPr marL="0" marR="0">
                        <a:lnSpc>
                          <a:spcPct val="107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Month</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MBE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NMB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MAE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MFB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MFE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7964336"/>
                  </a:ext>
                </a:extLst>
              </a:tr>
              <a:tr h="182880">
                <a:tc>
                  <a:txBody>
                    <a:bodyPr/>
                    <a:lstStyle/>
                    <a:p>
                      <a:pPr marL="0" marR="0" algn="r">
                        <a:lnSpc>
                          <a:spcPct val="107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6.059286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0.125268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8.270714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0.133177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0.173034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3246033"/>
                  </a:ext>
                </a:extLst>
              </a:tr>
              <a:tr h="182880">
                <a:tc>
                  <a:txBody>
                    <a:bodyPr/>
                    <a:lstStyle/>
                    <a:p>
                      <a:pPr marL="0" marR="0" algn="r">
                        <a:lnSpc>
                          <a:spcPct val="107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8.99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0.141363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11.56667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0.145812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0.179497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2866841"/>
                  </a:ext>
                </a:extLst>
              </a:tr>
              <a:tr h="182880">
                <a:tc>
                  <a:txBody>
                    <a:bodyPr/>
                    <a:lstStyle/>
                    <a:p>
                      <a:pPr marL="0" marR="0" algn="r">
                        <a:lnSpc>
                          <a:spcPct val="107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9.504032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0.140691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13.125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0.138504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0.192391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786461"/>
                  </a:ext>
                </a:extLst>
              </a:tr>
              <a:tr h="182880">
                <a:tc>
                  <a:txBody>
                    <a:bodyPr/>
                    <a:lstStyle/>
                    <a:p>
                      <a:pPr marL="0" marR="0" algn="r">
                        <a:lnSpc>
                          <a:spcPct val="107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-3.76042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-0.04737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13.84077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-0.03533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0.175221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6975625"/>
                  </a:ext>
                </a:extLst>
              </a:tr>
              <a:tr h="182880">
                <a:tc>
                  <a:txBody>
                    <a:bodyPr/>
                    <a:lstStyle/>
                    <a:p>
                      <a:pPr marL="0" marR="0" algn="r">
                        <a:lnSpc>
                          <a:spcPct val="1070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13.95382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0.235017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15.64347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0.225449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0.247755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2818972"/>
                  </a:ext>
                </a:extLst>
              </a:tr>
            </a:tbl>
          </a:graphicData>
        </a:graphic>
      </p:graphicFrame>
      <p:sp>
        <p:nvSpPr>
          <p:cNvPr id="8" name="TextBox 7">
            <a:extLst>
              <a:ext uri="{FF2B5EF4-FFF2-40B4-BE49-F238E27FC236}">
                <a16:creationId xmlns:a16="http://schemas.microsoft.com/office/drawing/2014/main" id="{FDD12BD2-300D-BE2F-DC95-6097363BDB80}"/>
              </a:ext>
            </a:extLst>
          </p:cNvPr>
          <p:cNvSpPr txBox="1"/>
          <p:nvPr/>
        </p:nvSpPr>
        <p:spPr>
          <a:xfrm>
            <a:off x="4471452" y="5960890"/>
            <a:ext cx="5152292" cy="307777"/>
          </a:xfrm>
          <a:prstGeom prst="rect">
            <a:avLst/>
          </a:prstGeom>
          <a:noFill/>
        </p:spPr>
        <p:txBody>
          <a:bodyPr wrap="square">
            <a:spAutoFit/>
          </a:bodyPr>
          <a:lstStyle/>
          <a:p>
            <a:r>
              <a:rPr lang="en-US" altLang="en-US" sz="1400" b="1" i="1" dirty="0">
                <a:solidFill>
                  <a:srgbClr val="000000"/>
                </a:solidFill>
              </a:rPr>
              <a:t>Table 3: </a:t>
            </a:r>
            <a:r>
              <a:rPr lang="en-US" sz="1400" i="1" dirty="0">
                <a:effectLst/>
                <a:latin typeface="Calibri" panose="020F0502020204030204" pitchFamily="34" charset="0"/>
                <a:ea typeface="Calibri" panose="020F0502020204030204" pitchFamily="34" charset="0"/>
                <a:cs typeface="Times New Roman" panose="02020603050405020304" pitchFamily="18" charset="0"/>
              </a:rPr>
              <a:t>CMAQ MDA8 Fontana</a:t>
            </a:r>
            <a:endParaRPr lang="en-US" sz="1400" i="1" dirty="0"/>
          </a:p>
        </p:txBody>
      </p:sp>
      <p:sp>
        <p:nvSpPr>
          <p:cNvPr id="2" name="Title 1">
            <a:extLst>
              <a:ext uri="{FF2B5EF4-FFF2-40B4-BE49-F238E27FC236}">
                <a16:creationId xmlns:a16="http://schemas.microsoft.com/office/drawing/2014/main" id="{4FB316A0-D8C6-6195-564C-4DF570CD59F4}"/>
              </a:ext>
            </a:extLst>
          </p:cNvPr>
          <p:cNvSpPr>
            <a:spLocks noGrp="1"/>
          </p:cNvSpPr>
          <p:nvPr>
            <p:ph type="title"/>
          </p:nvPr>
        </p:nvSpPr>
        <p:spPr>
          <a:xfrm>
            <a:off x="838200" y="365125"/>
            <a:ext cx="5369169" cy="1325563"/>
          </a:xfrm>
        </p:spPr>
        <p:txBody>
          <a:bodyPr/>
          <a:lstStyle/>
          <a:p>
            <a:r>
              <a:rPr lang="en-US" dirty="0"/>
              <a:t>ML vs. CMAQ</a:t>
            </a:r>
          </a:p>
        </p:txBody>
      </p:sp>
      <p:sp>
        <p:nvSpPr>
          <p:cNvPr id="9" name="TextBox 8">
            <a:extLst>
              <a:ext uri="{FF2B5EF4-FFF2-40B4-BE49-F238E27FC236}">
                <a16:creationId xmlns:a16="http://schemas.microsoft.com/office/drawing/2014/main" id="{78800E87-EF0B-CF48-AD8E-F54C1B9E465E}"/>
              </a:ext>
            </a:extLst>
          </p:cNvPr>
          <p:cNvSpPr txBox="1"/>
          <p:nvPr/>
        </p:nvSpPr>
        <p:spPr>
          <a:xfrm>
            <a:off x="8129954" y="3794774"/>
            <a:ext cx="3704492" cy="523220"/>
          </a:xfrm>
          <a:prstGeom prst="rect">
            <a:avLst/>
          </a:prstGeom>
          <a:noFill/>
        </p:spPr>
        <p:txBody>
          <a:bodyPr wrap="square">
            <a:spAutoFit/>
          </a:bodyPr>
          <a:lstStyle/>
          <a:p>
            <a:r>
              <a:rPr lang="en-US" sz="1400" b="1" i="1" dirty="0">
                <a:effectLst/>
                <a:latin typeface="Calibri" panose="020F0502020204030204" pitchFamily="34" charset="0"/>
                <a:ea typeface="Calibri" panose="020F0502020204030204" pitchFamily="34" charset="0"/>
                <a:cs typeface="Times New Roman" panose="02020603050405020304" pitchFamily="18" charset="0"/>
              </a:rPr>
              <a:t>Figure 14. </a:t>
            </a:r>
            <a:r>
              <a:rPr lang="en-US" sz="1400" i="1" dirty="0">
                <a:effectLst/>
                <a:latin typeface="Calibri" panose="020F0502020204030204" pitchFamily="34" charset="0"/>
                <a:ea typeface="Calibri" panose="020F0502020204030204" pitchFamily="34" charset="0"/>
                <a:cs typeface="Times New Roman" panose="02020603050405020304" pitchFamily="18" charset="0"/>
              </a:rPr>
              <a:t>Scatter plots of RFR predictions for Fontana for 2017 ozone season.</a:t>
            </a:r>
            <a:endParaRPr lang="en-US" sz="1400" i="1" dirty="0"/>
          </a:p>
        </p:txBody>
      </p:sp>
      <p:sp>
        <p:nvSpPr>
          <p:cNvPr id="10" name="TextBox 9">
            <a:extLst>
              <a:ext uri="{FF2B5EF4-FFF2-40B4-BE49-F238E27FC236}">
                <a16:creationId xmlns:a16="http://schemas.microsoft.com/office/drawing/2014/main" id="{F4F85A4C-08BD-5AC9-2F67-CB215580F165}"/>
              </a:ext>
            </a:extLst>
          </p:cNvPr>
          <p:cNvSpPr txBox="1"/>
          <p:nvPr/>
        </p:nvSpPr>
        <p:spPr>
          <a:xfrm>
            <a:off x="306678" y="3272508"/>
            <a:ext cx="3912468" cy="3354765"/>
          </a:xfrm>
          <a:prstGeom prst="rect">
            <a:avLst/>
          </a:prstGeom>
          <a:noFill/>
        </p:spPr>
        <p:txBody>
          <a:bodyPr wrap="square">
            <a:spAutoFit/>
          </a:bodyPr>
          <a:lstStyle/>
          <a:p>
            <a:pPr marL="285750" indent="-285750">
              <a:buFont typeface="Arial" panose="020B0604020202020204" pitchFamily="34" charset="0"/>
              <a:buChar char="•"/>
            </a:pPr>
            <a:r>
              <a:rPr lang="en-US" dirty="0"/>
              <a:t>Machine learning</a:t>
            </a:r>
          </a:p>
          <a:p>
            <a:pPr marL="742950" lvl="1" indent="-285750">
              <a:buFont typeface="Arial" panose="020B0604020202020204" pitchFamily="34" charset="0"/>
              <a:buChar char="•"/>
            </a:pPr>
            <a:r>
              <a:rPr lang="en-US" dirty="0"/>
              <a:t>Ability to test for sensitivity of features</a:t>
            </a:r>
          </a:p>
          <a:p>
            <a:pPr marL="742950" lvl="1" indent="-285750">
              <a:buFont typeface="Arial" panose="020B0604020202020204" pitchFamily="34" charset="0"/>
              <a:buChar char="•"/>
            </a:pPr>
            <a:r>
              <a:rPr lang="en-US" dirty="0"/>
              <a:t>Fast, but focus on one location</a:t>
            </a:r>
          </a:p>
          <a:p>
            <a:pPr marL="742950" lvl="1" indent="-285750">
              <a:buFont typeface="Arial" panose="020B0604020202020204" pitchFamily="34" charset="0"/>
              <a:buChar char="•"/>
            </a:pPr>
            <a:r>
              <a:rPr lang="en-US" dirty="0"/>
              <a:t>Quality of data </a:t>
            </a:r>
          </a:p>
          <a:p>
            <a:pPr marL="285750" indent="-285750">
              <a:buFont typeface="Arial" panose="020B0604020202020204" pitchFamily="34" charset="0"/>
              <a:buChar char="•"/>
            </a:pPr>
            <a:r>
              <a:rPr lang="en-US" dirty="0"/>
              <a:t>CMAQ</a:t>
            </a:r>
          </a:p>
          <a:p>
            <a:pPr marL="742950" lvl="1" indent="-285750">
              <a:buFont typeface="Arial" panose="020B0604020202020204" pitchFamily="34" charset="0"/>
              <a:buChar char="•"/>
            </a:pPr>
            <a:r>
              <a:rPr lang="en-US" dirty="0"/>
              <a:t>Much greater scale</a:t>
            </a:r>
          </a:p>
          <a:p>
            <a:pPr marL="742950" lvl="1" indent="-285750">
              <a:buFont typeface="Arial" panose="020B0604020202020204" pitchFamily="34" charset="0"/>
              <a:buChar char="•"/>
            </a:pPr>
            <a:r>
              <a:rPr lang="en-US" dirty="0"/>
              <a:t>Provide simulation data over large domain</a:t>
            </a:r>
          </a:p>
          <a:p>
            <a:pPr marL="742950" lvl="1" indent="-285750">
              <a:buFont typeface="Arial" panose="020B0604020202020204" pitchFamily="34" charset="0"/>
              <a:buChar char="•"/>
            </a:pPr>
            <a:r>
              <a:rPr lang="en-US" dirty="0"/>
              <a:t>Multiple air pollutant species</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endParaRPr lang="en-US" sz="1600" dirty="0"/>
          </a:p>
        </p:txBody>
      </p:sp>
      <p:sp>
        <p:nvSpPr>
          <p:cNvPr id="3" name="Content Placeholder 2">
            <a:extLst>
              <a:ext uri="{FF2B5EF4-FFF2-40B4-BE49-F238E27FC236}">
                <a16:creationId xmlns:a16="http://schemas.microsoft.com/office/drawing/2014/main" id="{997D956B-9D76-B762-07C5-EE0CAC18802A}"/>
              </a:ext>
            </a:extLst>
          </p:cNvPr>
          <p:cNvSpPr>
            <a:spLocks noGrp="1"/>
          </p:cNvSpPr>
          <p:nvPr>
            <p:ph idx="1"/>
          </p:nvPr>
        </p:nvSpPr>
        <p:spPr>
          <a:xfrm>
            <a:off x="306678" y="1504822"/>
            <a:ext cx="3369518" cy="1883514"/>
          </a:xfrm>
        </p:spPr>
        <p:txBody>
          <a:bodyPr>
            <a:normAutofit lnSpcReduction="10000"/>
          </a:bodyPr>
          <a:lstStyle/>
          <a:p>
            <a:r>
              <a:rPr lang="en-US" sz="2000" dirty="0"/>
              <a:t>CMAQ configurations</a:t>
            </a:r>
          </a:p>
          <a:p>
            <a:pPr lvl="1"/>
            <a:r>
              <a:rPr lang="en-US" sz="1800" dirty="0"/>
              <a:t>SAPRC-07 mechanism</a:t>
            </a:r>
          </a:p>
          <a:p>
            <a:pPr lvl="1"/>
            <a:r>
              <a:rPr lang="en-US" sz="1800" dirty="0"/>
              <a:t>4x4 km resolution</a:t>
            </a:r>
          </a:p>
          <a:p>
            <a:pPr lvl="1"/>
            <a:r>
              <a:rPr lang="en-US" sz="1800" dirty="0"/>
              <a:t>11 vertical layers</a:t>
            </a:r>
          </a:p>
          <a:p>
            <a:pPr lvl="1"/>
            <a:r>
              <a:rPr lang="en-US" sz="1800" dirty="0"/>
              <a:t>156x102 grids </a:t>
            </a:r>
          </a:p>
          <a:p>
            <a:pPr lvl="1"/>
            <a:r>
              <a:rPr lang="en-US" sz="1800" dirty="0"/>
              <a:t>Southern California</a:t>
            </a:r>
          </a:p>
          <a:p>
            <a:pPr marL="457200" lvl="1" indent="0">
              <a:buNone/>
            </a:pPr>
            <a:endParaRPr lang="en-US" sz="1800" dirty="0"/>
          </a:p>
        </p:txBody>
      </p:sp>
      <p:sp>
        <p:nvSpPr>
          <p:cNvPr id="17" name="Rectangle 16">
            <a:extLst>
              <a:ext uri="{FF2B5EF4-FFF2-40B4-BE49-F238E27FC236}">
                <a16:creationId xmlns:a16="http://schemas.microsoft.com/office/drawing/2014/main" id="{A12A38C3-D0FC-1C7C-1A20-AB5ED5DAEC1E}"/>
              </a:ext>
            </a:extLst>
          </p:cNvPr>
          <p:cNvSpPr/>
          <p:nvPr/>
        </p:nvSpPr>
        <p:spPr>
          <a:xfrm>
            <a:off x="6762751"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a:t>Results</a:t>
            </a:r>
            <a:endParaRPr lang="en-US" sz="1200" dirty="0"/>
          </a:p>
        </p:txBody>
      </p:sp>
      <p:sp>
        <p:nvSpPr>
          <p:cNvPr id="18" name="Rectangle 17">
            <a:extLst>
              <a:ext uri="{FF2B5EF4-FFF2-40B4-BE49-F238E27FC236}">
                <a16:creationId xmlns:a16="http://schemas.microsoft.com/office/drawing/2014/main" id="{EFBD425B-57BD-A5D9-F9A9-7C6DB222169D}"/>
              </a:ext>
            </a:extLst>
          </p:cNvPr>
          <p:cNvSpPr/>
          <p:nvPr/>
        </p:nvSpPr>
        <p:spPr>
          <a:xfrm>
            <a:off x="7946782" y="6356349"/>
            <a:ext cx="1184031" cy="441516"/>
          </a:xfrm>
          <a:prstGeom prst="rect">
            <a:avLst/>
          </a:prstGeom>
          <a:solidFill>
            <a:schemeClr val="accent1">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a:t>ML vs. CMAQ</a:t>
            </a:r>
            <a:endParaRPr lang="en-US" sz="1200" dirty="0"/>
          </a:p>
        </p:txBody>
      </p:sp>
      <p:sp>
        <p:nvSpPr>
          <p:cNvPr id="19" name="Flowchart: Delay 18">
            <a:extLst>
              <a:ext uri="{FF2B5EF4-FFF2-40B4-BE49-F238E27FC236}">
                <a16:creationId xmlns:a16="http://schemas.microsoft.com/office/drawing/2014/main" id="{5A53A968-973A-AE4D-34AC-83699F89623C}"/>
              </a:ext>
            </a:extLst>
          </p:cNvPr>
          <p:cNvSpPr/>
          <p:nvPr/>
        </p:nvSpPr>
        <p:spPr>
          <a:xfrm flipH="1">
            <a:off x="2026624" y="6355867"/>
            <a:ext cx="1184031" cy="441998"/>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Motivation</a:t>
            </a:r>
          </a:p>
        </p:txBody>
      </p:sp>
      <p:sp>
        <p:nvSpPr>
          <p:cNvPr id="20" name="Rectangle 19">
            <a:extLst>
              <a:ext uri="{FF2B5EF4-FFF2-40B4-BE49-F238E27FC236}">
                <a16:creationId xmlns:a16="http://schemas.microsoft.com/office/drawing/2014/main" id="{F1913120-FC98-4CFA-40B5-A657F6FB1E9B}"/>
              </a:ext>
            </a:extLst>
          </p:cNvPr>
          <p:cNvSpPr/>
          <p:nvPr/>
        </p:nvSpPr>
        <p:spPr>
          <a:xfrm>
            <a:off x="5578720"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Data</a:t>
            </a:r>
          </a:p>
        </p:txBody>
      </p:sp>
      <p:sp>
        <p:nvSpPr>
          <p:cNvPr id="21" name="Flowchart: Delay 20">
            <a:extLst>
              <a:ext uri="{FF2B5EF4-FFF2-40B4-BE49-F238E27FC236}">
                <a16:creationId xmlns:a16="http://schemas.microsoft.com/office/drawing/2014/main" id="{75728E8C-1C87-DC79-73DE-822D6BA4BD9E}"/>
              </a:ext>
            </a:extLst>
          </p:cNvPr>
          <p:cNvSpPr/>
          <p:nvPr/>
        </p:nvSpPr>
        <p:spPr>
          <a:xfrm>
            <a:off x="9130813" y="6356349"/>
            <a:ext cx="1184031" cy="441516"/>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Conclusion</a:t>
            </a:r>
          </a:p>
        </p:txBody>
      </p:sp>
      <p:sp>
        <p:nvSpPr>
          <p:cNvPr id="22" name="Rectangle 21">
            <a:extLst>
              <a:ext uri="{FF2B5EF4-FFF2-40B4-BE49-F238E27FC236}">
                <a16:creationId xmlns:a16="http://schemas.microsoft.com/office/drawing/2014/main" id="{E09371F4-0289-BC13-F3C9-F51855387970}"/>
              </a:ext>
            </a:extLst>
          </p:cNvPr>
          <p:cNvSpPr/>
          <p:nvPr/>
        </p:nvSpPr>
        <p:spPr>
          <a:xfrm>
            <a:off x="4394689"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Methods</a:t>
            </a:r>
          </a:p>
        </p:txBody>
      </p:sp>
      <p:sp>
        <p:nvSpPr>
          <p:cNvPr id="23" name="Rectangle 22">
            <a:extLst>
              <a:ext uri="{FF2B5EF4-FFF2-40B4-BE49-F238E27FC236}">
                <a16:creationId xmlns:a16="http://schemas.microsoft.com/office/drawing/2014/main" id="{25E5B679-7AD5-6B09-DE72-A2912F7D4FE7}"/>
              </a:ext>
            </a:extLst>
          </p:cNvPr>
          <p:cNvSpPr/>
          <p:nvPr/>
        </p:nvSpPr>
        <p:spPr>
          <a:xfrm>
            <a:off x="3210656" y="6355867"/>
            <a:ext cx="1184031" cy="44199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Objectives</a:t>
            </a:r>
          </a:p>
        </p:txBody>
      </p:sp>
      <p:pic>
        <p:nvPicPr>
          <p:cNvPr id="24" name="Picture 2">
            <a:extLst>
              <a:ext uri="{FF2B5EF4-FFF2-40B4-BE49-F238E27FC236}">
                <a16:creationId xmlns:a16="http://schemas.microsoft.com/office/drawing/2014/main" id="{EA2FEB67-EBCB-90CE-F902-515FA631E6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0900" y="0"/>
            <a:ext cx="1181100" cy="118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163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ECF7D-FCA5-757B-4366-B914D3A87E75}"/>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311A4880-ACC0-2423-83C5-36F4EC19803A}"/>
              </a:ext>
            </a:extLst>
          </p:cNvPr>
          <p:cNvSpPr>
            <a:spLocks noGrp="1"/>
          </p:cNvSpPr>
          <p:nvPr>
            <p:ph idx="1"/>
          </p:nvPr>
        </p:nvSpPr>
        <p:spPr/>
        <p:txBody>
          <a:bodyPr>
            <a:normAutofit lnSpcReduction="10000"/>
          </a:bodyPr>
          <a:lstStyle/>
          <a:p>
            <a:r>
              <a:rPr lang="en-US" dirty="0"/>
              <a:t>A set of nine features captured the ozone dynamics in the SoCAB</a:t>
            </a:r>
          </a:p>
          <a:p>
            <a:r>
              <a:rPr lang="en-US" dirty="0"/>
              <a:t>Ozone exceedances occurred at high temperatures, lower observed NOx, wind speed above 3 m/s, and RH between 10% – 50%</a:t>
            </a:r>
          </a:p>
          <a:p>
            <a:r>
              <a:rPr lang="en-US" dirty="0"/>
              <a:t>Errors in estimating the emissions from AQMD</a:t>
            </a:r>
          </a:p>
          <a:p>
            <a:r>
              <a:rPr lang="en-US" dirty="0"/>
              <a:t>CTMs and ML serve different purposes</a:t>
            </a:r>
          </a:p>
          <a:p>
            <a:pPr lvl="1"/>
            <a:r>
              <a:rPr lang="en-US" dirty="0"/>
              <a:t>CTMs for future ozone predictions in response to emission controls</a:t>
            </a:r>
          </a:p>
          <a:p>
            <a:pPr lvl="1"/>
            <a:r>
              <a:rPr lang="en-US" dirty="0"/>
              <a:t>ML gives predictions based on historical data</a:t>
            </a:r>
          </a:p>
          <a:p>
            <a:r>
              <a:rPr lang="en-US" dirty="0"/>
              <a:t>RFR successfully reconstructed the ozone trend in Fontana with Ontario meteorology </a:t>
            </a:r>
          </a:p>
          <a:p>
            <a:r>
              <a:rPr lang="en-US" dirty="0"/>
              <a:t>K-NN detects ozone exceedance hour with high accuracy and PoD</a:t>
            </a:r>
          </a:p>
          <a:p>
            <a:pPr marL="0" indent="0">
              <a:buNone/>
            </a:pPr>
            <a:endParaRPr lang="en-US" dirty="0"/>
          </a:p>
        </p:txBody>
      </p:sp>
      <p:sp>
        <p:nvSpPr>
          <p:cNvPr id="4" name="Slide Number Placeholder 3">
            <a:extLst>
              <a:ext uri="{FF2B5EF4-FFF2-40B4-BE49-F238E27FC236}">
                <a16:creationId xmlns:a16="http://schemas.microsoft.com/office/drawing/2014/main" id="{D1645C47-2C41-C4A9-9CF1-F450A15A543F}"/>
              </a:ext>
            </a:extLst>
          </p:cNvPr>
          <p:cNvSpPr>
            <a:spLocks noGrp="1"/>
          </p:cNvSpPr>
          <p:nvPr>
            <p:ph type="sldNum" sz="quarter" idx="12"/>
          </p:nvPr>
        </p:nvSpPr>
        <p:spPr/>
        <p:txBody>
          <a:bodyPr/>
          <a:lstStyle/>
          <a:p>
            <a:fld id="{D7736F4C-FA85-4461-8706-F10A3F183A2C}" type="slidenum">
              <a:rPr lang="en-US" smtClean="0"/>
              <a:t>17</a:t>
            </a:fld>
            <a:endParaRPr lang="en-US"/>
          </a:p>
        </p:txBody>
      </p:sp>
      <p:sp>
        <p:nvSpPr>
          <p:cNvPr id="13" name="Rectangle 12">
            <a:extLst>
              <a:ext uri="{FF2B5EF4-FFF2-40B4-BE49-F238E27FC236}">
                <a16:creationId xmlns:a16="http://schemas.microsoft.com/office/drawing/2014/main" id="{E0983A14-8C31-5671-1F5C-6C9C1F8BF301}"/>
              </a:ext>
            </a:extLst>
          </p:cNvPr>
          <p:cNvSpPr/>
          <p:nvPr/>
        </p:nvSpPr>
        <p:spPr>
          <a:xfrm>
            <a:off x="6762751" y="6356349"/>
            <a:ext cx="1184031" cy="441516"/>
          </a:xfrm>
          <a:prstGeom prst="rect">
            <a:avLst/>
          </a:prstGeom>
          <a:solidFill>
            <a:schemeClr val="accent1">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a:t>Results</a:t>
            </a:r>
            <a:endParaRPr lang="en-US" sz="1200" dirty="0"/>
          </a:p>
        </p:txBody>
      </p:sp>
      <p:sp>
        <p:nvSpPr>
          <p:cNvPr id="14" name="Rectangle 13">
            <a:extLst>
              <a:ext uri="{FF2B5EF4-FFF2-40B4-BE49-F238E27FC236}">
                <a16:creationId xmlns:a16="http://schemas.microsoft.com/office/drawing/2014/main" id="{F07D8940-0BA7-D9B7-9BAA-F6D7644C0033}"/>
              </a:ext>
            </a:extLst>
          </p:cNvPr>
          <p:cNvSpPr/>
          <p:nvPr/>
        </p:nvSpPr>
        <p:spPr>
          <a:xfrm>
            <a:off x="7946782" y="6356349"/>
            <a:ext cx="1184031" cy="441516"/>
          </a:xfrm>
          <a:prstGeom prst="rect">
            <a:avLst/>
          </a:prstGeom>
          <a:solidFill>
            <a:schemeClr val="accent1">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a:t>ML vs. CMAQ</a:t>
            </a:r>
            <a:endParaRPr lang="en-US" sz="1200" dirty="0"/>
          </a:p>
        </p:txBody>
      </p:sp>
      <p:sp>
        <p:nvSpPr>
          <p:cNvPr id="15" name="Flowchart: Delay 14">
            <a:extLst>
              <a:ext uri="{FF2B5EF4-FFF2-40B4-BE49-F238E27FC236}">
                <a16:creationId xmlns:a16="http://schemas.microsoft.com/office/drawing/2014/main" id="{86EC0909-5386-E5DE-4711-716016F498FC}"/>
              </a:ext>
            </a:extLst>
          </p:cNvPr>
          <p:cNvSpPr/>
          <p:nvPr/>
        </p:nvSpPr>
        <p:spPr>
          <a:xfrm flipH="1">
            <a:off x="2026624" y="6355867"/>
            <a:ext cx="1184031" cy="441998"/>
          </a:xfrm>
          <a:prstGeom prst="flowChartDelay">
            <a:avLst/>
          </a:prstGeom>
          <a:solidFill>
            <a:schemeClr val="accent1">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Motivation</a:t>
            </a:r>
          </a:p>
        </p:txBody>
      </p:sp>
      <p:sp>
        <p:nvSpPr>
          <p:cNvPr id="16" name="Rectangle 15">
            <a:extLst>
              <a:ext uri="{FF2B5EF4-FFF2-40B4-BE49-F238E27FC236}">
                <a16:creationId xmlns:a16="http://schemas.microsoft.com/office/drawing/2014/main" id="{D3FB3F0B-619E-D63B-998F-1B43A24743F3}"/>
              </a:ext>
            </a:extLst>
          </p:cNvPr>
          <p:cNvSpPr/>
          <p:nvPr/>
        </p:nvSpPr>
        <p:spPr>
          <a:xfrm>
            <a:off x="5578720" y="6356349"/>
            <a:ext cx="1184031" cy="441516"/>
          </a:xfrm>
          <a:prstGeom prst="rect">
            <a:avLst/>
          </a:prstGeom>
          <a:solidFill>
            <a:schemeClr val="accent1">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Data</a:t>
            </a:r>
          </a:p>
        </p:txBody>
      </p:sp>
      <p:sp>
        <p:nvSpPr>
          <p:cNvPr id="17" name="Flowchart: Delay 16">
            <a:extLst>
              <a:ext uri="{FF2B5EF4-FFF2-40B4-BE49-F238E27FC236}">
                <a16:creationId xmlns:a16="http://schemas.microsoft.com/office/drawing/2014/main" id="{4F8463B1-97EC-408A-DC96-16F1C4500CBA}"/>
              </a:ext>
            </a:extLst>
          </p:cNvPr>
          <p:cNvSpPr/>
          <p:nvPr/>
        </p:nvSpPr>
        <p:spPr>
          <a:xfrm>
            <a:off x="9130813" y="6356349"/>
            <a:ext cx="1184031" cy="441516"/>
          </a:xfrm>
          <a:prstGeom prst="flowChartDelay">
            <a:avLst/>
          </a:prstGeom>
          <a:solidFill>
            <a:schemeClr val="accent1">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Conclusion</a:t>
            </a:r>
          </a:p>
        </p:txBody>
      </p:sp>
      <p:sp>
        <p:nvSpPr>
          <p:cNvPr id="18" name="Rectangle 17">
            <a:extLst>
              <a:ext uri="{FF2B5EF4-FFF2-40B4-BE49-F238E27FC236}">
                <a16:creationId xmlns:a16="http://schemas.microsoft.com/office/drawing/2014/main" id="{CEDC5269-9C0E-588A-D3F3-FB2BB3BB9E32}"/>
              </a:ext>
            </a:extLst>
          </p:cNvPr>
          <p:cNvSpPr/>
          <p:nvPr/>
        </p:nvSpPr>
        <p:spPr>
          <a:xfrm>
            <a:off x="4394689" y="6356349"/>
            <a:ext cx="1184031" cy="441516"/>
          </a:xfrm>
          <a:prstGeom prst="rect">
            <a:avLst/>
          </a:prstGeom>
          <a:solidFill>
            <a:schemeClr val="accent1">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Methods</a:t>
            </a:r>
          </a:p>
        </p:txBody>
      </p:sp>
      <p:sp>
        <p:nvSpPr>
          <p:cNvPr id="19" name="Rectangle 18">
            <a:extLst>
              <a:ext uri="{FF2B5EF4-FFF2-40B4-BE49-F238E27FC236}">
                <a16:creationId xmlns:a16="http://schemas.microsoft.com/office/drawing/2014/main" id="{4B648BCA-4755-3DB9-1D61-7BAE95E8947A}"/>
              </a:ext>
            </a:extLst>
          </p:cNvPr>
          <p:cNvSpPr/>
          <p:nvPr/>
        </p:nvSpPr>
        <p:spPr>
          <a:xfrm>
            <a:off x="3210656" y="6355867"/>
            <a:ext cx="1184031" cy="441998"/>
          </a:xfrm>
          <a:prstGeom prst="rect">
            <a:avLst/>
          </a:prstGeom>
          <a:solidFill>
            <a:schemeClr val="accent1">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Objectives</a:t>
            </a:r>
          </a:p>
        </p:txBody>
      </p:sp>
      <p:pic>
        <p:nvPicPr>
          <p:cNvPr id="24" name="Picture 2">
            <a:extLst>
              <a:ext uri="{FF2B5EF4-FFF2-40B4-BE49-F238E27FC236}">
                <a16:creationId xmlns:a16="http://schemas.microsoft.com/office/drawing/2014/main" id="{608B4E16-AE7E-74BD-E712-5661D30A7F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0900" y="0"/>
            <a:ext cx="1181100" cy="118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505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EB58E-4FDC-5A35-8302-18C897566EEA}"/>
              </a:ext>
            </a:extLst>
          </p:cNvPr>
          <p:cNvSpPr>
            <a:spLocks noGrp="1"/>
          </p:cNvSpPr>
          <p:nvPr>
            <p:ph type="title"/>
          </p:nvPr>
        </p:nvSpPr>
        <p:spPr>
          <a:xfrm>
            <a:off x="838200" y="0"/>
            <a:ext cx="10515600" cy="1325563"/>
          </a:xfrm>
        </p:spPr>
        <p:txBody>
          <a:bodyPr/>
          <a:lstStyle/>
          <a:p>
            <a:r>
              <a:rPr lang="en-US" dirty="0"/>
              <a:t>Thank You and Acknowledgments</a:t>
            </a:r>
          </a:p>
        </p:txBody>
      </p:sp>
      <p:sp>
        <p:nvSpPr>
          <p:cNvPr id="3" name="Content Placeholder 2">
            <a:extLst>
              <a:ext uri="{FF2B5EF4-FFF2-40B4-BE49-F238E27FC236}">
                <a16:creationId xmlns:a16="http://schemas.microsoft.com/office/drawing/2014/main" id="{68B54CAF-9ABE-EC58-9194-6B48590D1D8F}"/>
              </a:ext>
            </a:extLst>
          </p:cNvPr>
          <p:cNvSpPr>
            <a:spLocks noGrp="1"/>
          </p:cNvSpPr>
          <p:nvPr>
            <p:ph idx="1"/>
          </p:nvPr>
        </p:nvSpPr>
        <p:spPr>
          <a:xfrm>
            <a:off x="838200" y="1151275"/>
            <a:ext cx="10515600" cy="4351338"/>
          </a:xfrm>
        </p:spPr>
        <p:txBody>
          <a:bodyPr/>
          <a:lstStyle/>
          <a:p>
            <a:r>
              <a:rPr lang="en-US" dirty="0"/>
              <a:t>Cesunica Ivey</a:t>
            </a:r>
          </a:p>
          <a:p>
            <a:r>
              <a:rPr lang="en-US" dirty="0"/>
              <a:t>Air Quality Modeling and Exposure Lab (AQMEL)</a:t>
            </a:r>
          </a:p>
          <a:p>
            <a:r>
              <a:rPr lang="en-US" dirty="0"/>
              <a:t>Prof. Armistead G. Russell</a:t>
            </a:r>
          </a:p>
          <a:p>
            <a:r>
              <a:rPr lang="en-US" dirty="0"/>
              <a:t>Dr. Sang-Mi Lee</a:t>
            </a:r>
          </a:p>
          <a:p>
            <a:r>
              <a:rPr lang="en-US" dirty="0"/>
              <a:t>South Coast Air Quality Management District (SCAQMD)</a:t>
            </a:r>
          </a:p>
          <a:p>
            <a:r>
              <a:rPr lang="en-US" dirty="0"/>
              <a:t>Graduate Assistant in Areas of Need (GAANN)</a:t>
            </a:r>
          </a:p>
          <a:p>
            <a:endParaRPr lang="en-US" dirty="0"/>
          </a:p>
        </p:txBody>
      </p:sp>
      <p:sp>
        <p:nvSpPr>
          <p:cNvPr id="4" name="Slide Number Placeholder 3">
            <a:extLst>
              <a:ext uri="{FF2B5EF4-FFF2-40B4-BE49-F238E27FC236}">
                <a16:creationId xmlns:a16="http://schemas.microsoft.com/office/drawing/2014/main" id="{E0DAB7C6-7084-2457-0B12-1CBEE4F6802E}"/>
              </a:ext>
            </a:extLst>
          </p:cNvPr>
          <p:cNvSpPr>
            <a:spLocks noGrp="1"/>
          </p:cNvSpPr>
          <p:nvPr>
            <p:ph type="sldNum" sz="quarter" idx="12"/>
          </p:nvPr>
        </p:nvSpPr>
        <p:spPr/>
        <p:txBody>
          <a:bodyPr/>
          <a:lstStyle/>
          <a:p>
            <a:fld id="{D7736F4C-FA85-4461-8706-F10A3F183A2C}" type="slidenum">
              <a:rPr lang="en-US" smtClean="0"/>
              <a:t>18</a:t>
            </a:fld>
            <a:endParaRPr lang="en-US"/>
          </a:p>
        </p:txBody>
      </p:sp>
      <p:pic>
        <p:nvPicPr>
          <p:cNvPr id="5" name="Picture 2">
            <a:extLst>
              <a:ext uri="{FF2B5EF4-FFF2-40B4-BE49-F238E27FC236}">
                <a16:creationId xmlns:a16="http://schemas.microsoft.com/office/drawing/2014/main" id="{2E425A0E-3506-3F6F-A7C4-3CA9E9B1AE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9296" y="4303014"/>
            <a:ext cx="1323975" cy="13239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o photo description available.">
            <a:extLst>
              <a:ext uri="{FF2B5EF4-FFF2-40B4-BE49-F238E27FC236}">
                <a16:creationId xmlns:a16="http://schemas.microsoft.com/office/drawing/2014/main" id="{041E56B2-E93D-90E6-916E-B4F68A9838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7093" y="4303013"/>
            <a:ext cx="1323975" cy="13239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4515ED2-5BA2-1187-F20F-E5804183547C}"/>
              </a:ext>
            </a:extLst>
          </p:cNvPr>
          <p:cNvSpPr txBox="1"/>
          <p:nvPr/>
        </p:nvSpPr>
        <p:spPr>
          <a:xfrm>
            <a:off x="660400" y="5842337"/>
            <a:ext cx="10331450" cy="1015663"/>
          </a:xfrm>
          <a:prstGeom prst="rect">
            <a:avLst/>
          </a:prstGeom>
          <a:noFill/>
        </p:spPr>
        <p:txBody>
          <a:bodyPr wrap="square" rtlCol="0">
            <a:spAutoFit/>
          </a:bodyPr>
          <a:lstStyle/>
          <a:p>
            <a:pPr algn="just"/>
            <a:r>
              <a:rPr lang="en-US" sz="1200" b="0" i="0" dirty="0">
                <a:solidFill>
                  <a:srgbClr val="222222"/>
                </a:solidFill>
                <a:effectLst/>
                <a:latin typeface="arial" panose="020B0604020202020204" pitchFamily="34" charset="0"/>
              </a:rPr>
              <a:t>This manuscript was prepared as a result of work sponsored, paid for, in whole by the South Coast Air Quality Management District (SCAQMD). The opinions, findings, conclusions, and recommendations are those of the authors and do not necessarily represent the views of SCAQMD. SCAQMD, its officers, employees, contractors, and subcontractors make no warranty, expressed or implied, and assume no legal liability for the information in this letter. SCAQMD has not approved or disapproved this manuscript, nor has SCAQMD passed upon the accuracy or adequacy of the information contained herein. </a:t>
            </a:r>
            <a:endParaRPr lang="en-US" sz="1200" dirty="0"/>
          </a:p>
        </p:txBody>
      </p:sp>
      <p:pic>
        <p:nvPicPr>
          <p:cNvPr id="10" name="Picture 9">
            <a:extLst>
              <a:ext uri="{FF2B5EF4-FFF2-40B4-BE49-F238E27FC236}">
                <a16:creationId xmlns:a16="http://schemas.microsoft.com/office/drawing/2014/main" id="{8382E7E7-03AC-66C4-0A7A-61C98DBF58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692"/>
          <a:stretch/>
        </p:blipFill>
        <p:spPr bwMode="auto">
          <a:xfrm>
            <a:off x="3845524" y="5044445"/>
            <a:ext cx="3829316" cy="6735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10" descr="Text&#10;&#10;Description automatically generated">
            <a:extLst>
              <a:ext uri="{FF2B5EF4-FFF2-40B4-BE49-F238E27FC236}">
                <a16:creationId xmlns:a16="http://schemas.microsoft.com/office/drawing/2014/main" id="{1AC7993D-8ABC-6937-1700-F3C79D843E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7793" y="4353280"/>
            <a:ext cx="3917047" cy="618950"/>
          </a:xfrm>
          <a:prstGeom prst="rect">
            <a:avLst/>
          </a:prstGeom>
        </p:spPr>
      </p:pic>
    </p:spTree>
    <p:extLst>
      <p:ext uri="{BB962C8B-B14F-4D97-AF65-F5344CB8AC3E}">
        <p14:creationId xmlns:p14="http://schemas.microsoft.com/office/powerpoint/2010/main" val="42002481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A4385-49C4-DD70-2FF5-3E5DA2B915FB}"/>
              </a:ext>
            </a:extLst>
          </p:cNvPr>
          <p:cNvSpPr>
            <a:spLocks noGrp="1"/>
          </p:cNvSpPr>
          <p:nvPr>
            <p:ph type="title"/>
          </p:nvPr>
        </p:nvSpPr>
        <p:spPr/>
        <p:txBody>
          <a:bodyPr/>
          <a:lstStyle/>
          <a:p>
            <a:r>
              <a:rPr lang="en-US" dirty="0"/>
              <a:t>Backup Slides</a:t>
            </a:r>
          </a:p>
        </p:txBody>
      </p:sp>
      <p:sp>
        <p:nvSpPr>
          <p:cNvPr id="4" name="Slide Number Placeholder 3">
            <a:extLst>
              <a:ext uri="{FF2B5EF4-FFF2-40B4-BE49-F238E27FC236}">
                <a16:creationId xmlns:a16="http://schemas.microsoft.com/office/drawing/2014/main" id="{82075E74-660C-85A5-A089-05E721D998B5}"/>
              </a:ext>
            </a:extLst>
          </p:cNvPr>
          <p:cNvSpPr>
            <a:spLocks noGrp="1"/>
          </p:cNvSpPr>
          <p:nvPr>
            <p:ph type="sldNum" sz="quarter" idx="12"/>
          </p:nvPr>
        </p:nvSpPr>
        <p:spPr/>
        <p:txBody>
          <a:bodyPr/>
          <a:lstStyle/>
          <a:p>
            <a:fld id="{D7736F4C-FA85-4461-8706-F10A3F183A2C}" type="slidenum">
              <a:rPr lang="en-US" smtClean="0"/>
              <a:t>19</a:t>
            </a:fld>
            <a:endParaRPr lang="en-US"/>
          </a:p>
        </p:txBody>
      </p:sp>
      <p:pic>
        <p:nvPicPr>
          <p:cNvPr id="1026" name="Picture 5" descr="Chart, line chart&#10;&#10;Description automatically generated">
            <a:extLst>
              <a:ext uri="{FF2B5EF4-FFF2-40B4-BE49-F238E27FC236}">
                <a16:creationId xmlns:a16="http://schemas.microsoft.com/office/drawing/2014/main" id="{44B8A858-5B63-83D5-C43B-5F3C0FB8C7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593" y="1829132"/>
            <a:ext cx="3729277" cy="24885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EA4B224-B3BD-21A2-0668-4C9F8D5CD6DE}"/>
              </a:ext>
            </a:extLst>
          </p:cNvPr>
          <p:cNvSpPr txBox="1"/>
          <p:nvPr/>
        </p:nvSpPr>
        <p:spPr>
          <a:xfrm>
            <a:off x="797658" y="4456166"/>
            <a:ext cx="3657600" cy="600164"/>
          </a:xfrm>
          <a:prstGeom prst="rect">
            <a:avLst/>
          </a:prstGeom>
          <a:noFill/>
        </p:spPr>
        <p:txBody>
          <a:bodyPr wrap="square">
            <a:spAutoFit/>
          </a:bodyPr>
          <a:lstStyle/>
          <a:p>
            <a:r>
              <a:rPr lang="en-US" sz="11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RFR with different hyperparameter values. The value of the tuning parameter was varied from 1 to 100 while keeping others constant. Mean absolute error is in units of ppm.</a:t>
            </a:r>
            <a:endParaRPr lang="en-US" sz="1100" i="1" dirty="0"/>
          </a:p>
        </p:txBody>
      </p:sp>
      <p:pic>
        <p:nvPicPr>
          <p:cNvPr id="10" name="Picture 9">
            <a:extLst>
              <a:ext uri="{FF2B5EF4-FFF2-40B4-BE49-F238E27FC236}">
                <a16:creationId xmlns:a16="http://schemas.microsoft.com/office/drawing/2014/main" id="{2F332EA3-B3D9-0BC4-64B1-1695A605051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7711" y="1767363"/>
            <a:ext cx="3476325" cy="2550358"/>
          </a:xfrm>
          <a:prstGeom prst="rect">
            <a:avLst/>
          </a:prstGeom>
          <a:noFill/>
          <a:ln>
            <a:noFill/>
          </a:ln>
        </p:spPr>
      </p:pic>
      <p:sp>
        <p:nvSpPr>
          <p:cNvPr id="12" name="TextBox 11">
            <a:extLst>
              <a:ext uri="{FF2B5EF4-FFF2-40B4-BE49-F238E27FC236}">
                <a16:creationId xmlns:a16="http://schemas.microsoft.com/office/drawing/2014/main" id="{655F61E4-5603-4560-1EE0-5048CE9FD4AF}"/>
              </a:ext>
            </a:extLst>
          </p:cNvPr>
          <p:cNvSpPr txBox="1"/>
          <p:nvPr/>
        </p:nvSpPr>
        <p:spPr>
          <a:xfrm>
            <a:off x="4550870" y="4394396"/>
            <a:ext cx="3681046" cy="1015663"/>
          </a:xfrm>
          <a:prstGeom prst="rect">
            <a:avLst/>
          </a:prstGeom>
          <a:noFill/>
        </p:spPr>
        <p:txBody>
          <a:bodyPr wrap="square">
            <a:spAutoFit/>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Nesting of model domains for WRF. The outer most domain has 36 km horizontal resolution, and the first and second inner domains have 12 and 4 km resolution, respectively. The South Coast Air Quality Management District boundary is in bold. </a:t>
            </a:r>
            <a:endParaRPr lang="en-US" sz="1200" dirty="0"/>
          </a:p>
        </p:txBody>
      </p:sp>
      <p:pic>
        <p:nvPicPr>
          <p:cNvPr id="3" name="Content Placeholder 4" descr="Chart, line chart&#10;&#10;Description automatically generated">
            <a:extLst>
              <a:ext uri="{FF2B5EF4-FFF2-40B4-BE49-F238E27FC236}">
                <a16:creationId xmlns:a16="http://schemas.microsoft.com/office/drawing/2014/main" id="{C4EE82B8-7143-42C8-3CD9-8CD88A0FBD3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064036" y="1690688"/>
            <a:ext cx="3787364" cy="2840523"/>
          </a:xfrm>
        </p:spPr>
      </p:pic>
    </p:spTree>
    <p:extLst>
      <p:ext uri="{BB962C8B-B14F-4D97-AF65-F5344CB8AC3E}">
        <p14:creationId xmlns:p14="http://schemas.microsoft.com/office/powerpoint/2010/main" val="1832711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
            <a:extLst>
              <a:ext uri="{FF2B5EF4-FFF2-40B4-BE49-F238E27FC236}">
                <a16:creationId xmlns:a16="http://schemas.microsoft.com/office/drawing/2014/main" id="{788B7D70-CCCD-19A0-6D44-53BF44A09201}"/>
              </a:ext>
            </a:extLst>
          </p:cNvPr>
          <p:cNvSpPr txBox="1">
            <a:spLocks noChangeArrowheads="1"/>
          </p:cNvSpPr>
          <p:nvPr/>
        </p:nvSpPr>
        <p:spPr>
          <a:xfrm>
            <a:off x="870401" y="272707"/>
            <a:ext cx="10710463" cy="1144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553075" algn="l"/>
                <a:tab pos="1106150" algn="l"/>
                <a:tab pos="1659225" algn="l"/>
                <a:tab pos="2212299" algn="l"/>
                <a:tab pos="2765374" algn="l"/>
                <a:tab pos="3318449" algn="l"/>
                <a:tab pos="3871524" algn="l"/>
                <a:tab pos="4424599" algn="l"/>
                <a:tab pos="4977674" algn="l"/>
                <a:tab pos="5530748" algn="l"/>
                <a:tab pos="6083823" algn="l"/>
                <a:tab pos="6636898" algn="l"/>
                <a:tab pos="7189973" algn="l"/>
                <a:tab pos="7743048" algn="l"/>
                <a:tab pos="8296123" algn="l"/>
                <a:tab pos="8849197" algn="l"/>
                <a:tab pos="9402272" algn="l"/>
                <a:tab pos="9955347" algn="l"/>
                <a:tab pos="10508422" algn="l"/>
              </a:tabLst>
            </a:pPr>
            <a:r>
              <a:rPr lang="en-US" altLang="en-US" dirty="0"/>
              <a:t>Motivation</a:t>
            </a:r>
          </a:p>
        </p:txBody>
      </p:sp>
      <p:pic>
        <p:nvPicPr>
          <p:cNvPr id="8197" name="Picture 3">
            <a:extLst>
              <a:ext uri="{FF2B5EF4-FFF2-40B4-BE49-F238E27FC236}">
                <a16:creationId xmlns:a16="http://schemas.microsoft.com/office/drawing/2014/main" id="{55D41C77-C84A-4EEE-888E-B9E37A01C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8871" y="0"/>
            <a:ext cx="4232029" cy="59380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8" name="Text Box 4">
            <a:extLst>
              <a:ext uri="{FF2B5EF4-FFF2-40B4-BE49-F238E27FC236}">
                <a16:creationId xmlns:a16="http://schemas.microsoft.com/office/drawing/2014/main" id="{0CFD5E6C-CC46-4816-9B53-8A9A47EDEE9C}"/>
              </a:ext>
            </a:extLst>
          </p:cNvPr>
          <p:cNvSpPr txBox="1">
            <a:spLocks noChangeArrowheads="1"/>
          </p:cNvSpPr>
          <p:nvPr/>
        </p:nvSpPr>
        <p:spPr bwMode="auto">
          <a:xfrm>
            <a:off x="6708093" y="5843959"/>
            <a:ext cx="5267030" cy="4085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8877" tIns="61967" rIns="108877" bIns="54439"/>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cs typeface="DejaVu Sans" charset="0"/>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cs typeface="DejaVu Sans"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cs typeface="DejaVu Sans"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cs typeface="DejaVu Sans"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cs typeface="DejaVu San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cs typeface="DejaVu San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cs typeface="DejaVu San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cs typeface="DejaVu San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cs typeface="DejaVu Sans" charset="0"/>
              </a:defRPr>
            </a:lvl9pPr>
          </a:lstStyle>
          <a:p>
            <a:pPr algn="just" eaLnBrk="1"/>
            <a:r>
              <a:rPr lang="en-US" altLang="en-US" sz="1200" b="1" i="1" dirty="0">
                <a:solidFill>
                  <a:srgbClr val="000000"/>
                </a:solidFill>
              </a:rPr>
              <a:t>Figure 1:</a:t>
            </a:r>
            <a:r>
              <a:rPr lang="en-US" altLang="en-US" sz="1200" i="1" dirty="0">
                <a:solidFill>
                  <a:srgbClr val="000000"/>
                </a:solidFill>
              </a:rPr>
              <a:t> Comparison of on road emissions estimated using EMFAC 2011 in the 2012 AQMP and EMFAC 2014 in the 2016 AQMP (AQMP 2016).</a:t>
            </a:r>
          </a:p>
        </p:txBody>
      </p:sp>
      <p:sp>
        <p:nvSpPr>
          <p:cNvPr id="12" name="Content Placeholder 4">
            <a:extLst>
              <a:ext uri="{FF2B5EF4-FFF2-40B4-BE49-F238E27FC236}">
                <a16:creationId xmlns:a16="http://schemas.microsoft.com/office/drawing/2014/main" id="{9773E822-45F2-D39D-D9A4-C09731994EA5}"/>
              </a:ext>
            </a:extLst>
          </p:cNvPr>
          <p:cNvSpPr>
            <a:spLocks noGrp="1"/>
          </p:cNvSpPr>
          <p:nvPr>
            <p:ph idx="1"/>
          </p:nvPr>
        </p:nvSpPr>
        <p:spPr>
          <a:xfrm>
            <a:off x="838200" y="1825625"/>
            <a:ext cx="5512150" cy="4351338"/>
          </a:xfrm>
        </p:spPr>
        <p:txBody>
          <a:bodyPr>
            <a:normAutofit lnSpcReduction="10000"/>
          </a:bodyPr>
          <a:lstStyle/>
          <a:p>
            <a:r>
              <a:rPr lang="en-US" dirty="0"/>
              <a:t>Emission reduction</a:t>
            </a:r>
          </a:p>
          <a:p>
            <a:pPr lvl="1"/>
            <a:r>
              <a:rPr lang="en-US" dirty="0"/>
              <a:t>NOx emissions decreased from 1425 tons/day to 650 tons/day (1993-2012)</a:t>
            </a:r>
          </a:p>
          <a:p>
            <a:pPr lvl="1"/>
            <a:r>
              <a:rPr lang="en-US" dirty="0"/>
              <a:t>Projection for 2023 is 250 tons/day</a:t>
            </a:r>
          </a:p>
          <a:p>
            <a:pPr lvl="1"/>
            <a:r>
              <a:rPr lang="en-US" dirty="0"/>
              <a:t>Reactive organic gases (ROG) decreased from 1522 tons/day to 534 tons/day (1993-2013)</a:t>
            </a:r>
          </a:p>
          <a:p>
            <a:r>
              <a:rPr lang="en-US" dirty="0"/>
              <a:t>Control vehicle emissions and reduce cars’ emissions</a:t>
            </a:r>
          </a:p>
          <a:p>
            <a:r>
              <a:rPr lang="en-US" altLang="en-US" sz="2800" dirty="0"/>
              <a:t>Alternative clean fuels</a:t>
            </a:r>
          </a:p>
          <a:p>
            <a:endParaRPr lang="en-US" dirty="0"/>
          </a:p>
          <a:p>
            <a:endParaRPr lang="en-US" dirty="0"/>
          </a:p>
          <a:p>
            <a:pPr marL="457200" lvl="1" indent="0">
              <a:buNone/>
            </a:pPr>
            <a:endParaRPr lang="en-US" dirty="0"/>
          </a:p>
          <a:p>
            <a:pPr lvl="1"/>
            <a:endParaRPr lang="en-US" dirty="0"/>
          </a:p>
          <a:p>
            <a:pPr lvl="1"/>
            <a:endParaRPr lang="en-US" dirty="0"/>
          </a:p>
        </p:txBody>
      </p:sp>
      <p:sp>
        <p:nvSpPr>
          <p:cNvPr id="16" name="Slide Number Placeholder 15">
            <a:extLst>
              <a:ext uri="{FF2B5EF4-FFF2-40B4-BE49-F238E27FC236}">
                <a16:creationId xmlns:a16="http://schemas.microsoft.com/office/drawing/2014/main" id="{E0B6C844-51B3-B942-0834-A013166884B5}"/>
              </a:ext>
            </a:extLst>
          </p:cNvPr>
          <p:cNvSpPr>
            <a:spLocks noGrp="1"/>
          </p:cNvSpPr>
          <p:nvPr>
            <p:ph type="sldNum" sz="quarter" idx="12"/>
          </p:nvPr>
        </p:nvSpPr>
        <p:spPr>
          <a:xfrm>
            <a:off x="8610600" y="6356349"/>
            <a:ext cx="2743200" cy="365125"/>
          </a:xfrm>
        </p:spPr>
        <p:txBody>
          <a:bodyPr/>
          <a:lstStyle/>
          <a:p>
            <a:fld id="{D7736F4C-FA85-4461-8706-F10A3F183A2C}" type="slidenum">
              <a:rPr lang="en-US" smtClean="0"/>
              <a:t>2</a:t>
            </a:fld>
            <a:endParaRPr lang="en-US" dirty="0"/>
          </a:p>
        </p:txBody>
      </p:sp>
      <p:sp>
        <p:nvSpPr>
          <p:cNvPr id="33" name="Rectangle 32">
            <a:extLst>
              <a:ext uri="{FF2B5EF4-FFF2-40B4-BE49-F238E27FC236}">
                <a16:creationId xmlns:a16="http://schemas.microsoft.com/office/drawing/2014/main" id="{FFFFDCA5-7991-A735-04EF-7A9193B6C68D}"/>
              </a:ext>
            </a:extLst>
          </p:cNvPr>
          <p:cNvSpPr/>
          <p:nvPr/>
        </p:nvSpPr>
        <p:spPr>
          <a:xfrm>
            <a:off x="6762751"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a:t>Results</a:t>
            </a:r>
            <a:endParaRPr lang="en-US" sz="1200" dirty="0"/>
          </a:p>
        </p:txBody>
      </p:sp>
      <p:sp>
        <p:nvSpPr>
          <p:cNvPr id="34" name="Rectangle 33">
            <a:extLst>
              <a:ext uri="{FF2B5EF4-FFF2-40B4-BE49-F238E27FC236}">
                <a16:creationId xmlns:a16="http://schemas.microsoft.com/office/drawing/2014/main" id="{7FB5A621-1A57-9B52-806A-50DD97BA8B1C}"/>
              </a:ext>
            </a:extLst>
          </p:cNvPr>
          <p:cNvSpPr/>
          <p:nvPr/>
        </p:nvSpPr>
        <p:spPr>
          <a:xfrm>
            <a:off x="7946782"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a:t>ML vs. CMAQ</a:t>
            </a:r>
            <a:endParaRPr lang="en-US" sz="1200" dirty="0"/>
          </a:p>
        </p:txBody>
      </p:sp>
      <p:sp>
        <p:nvSpPr>
          <p:cNvPr id="35" name="Flowchart: Delay 34">
            <a:extLst>
              <a:ext uri="{FF2B5EF4-FFF2-40B4-BE49-F238E27FC236}">
                <a16:creationId xmlns:a16="http://schemas.microsoft.com/office/drawing/2014/main" id="{7EC21B68-D5E9-AD19-184F-CA714EF420CE}"/>
              </a:ext>
            </a:extLst>
          </p:cNvPr>
          <p:cNvSpPr/>
          <p:nvPr/>
        </p:nvSpPr>
        <p:spPr>
          <a:xfrm flipH="1">
            <a:off x="2026624" y="6355867"/>
            <a:ext cx="1184031" cy="441998"/>
          </a:xfrm>
          <a:prstGeom prst="flowChartDelay">
            <a:avLst/>
          </a:prstGeom>
          <a:solidFill>
            <a:schemeClr val="accent1">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Motivation</a:t>
            </a:r>
          </a:p>
        </p:txBody>
      </p:sp>
      <p:sp>
        <p:nvSpPr>
          <p:cNvPr id="36" name="Rectangle 35">
            <a:extLst>
              <a:ext uri="{FF2B5EF4-FFF2-40B4-BE49-F238E27FC236}">
                <a16:creationId xmlns:a16="http://schemas.microsoft.com/office/drawing/2014/main" id="{A0E74FCD-5965-F6B6-16A2-AB6972BF4792}"/>
              </a:ext>
            </a:extLst>
          </p:cNvPr>
          <p:cNvSpPr/>
          <p:nvPr/>
        </p:nvSpPr>
        <p:spPr>
          <a:xfrm>
            <a:off x="5578720"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Data</a:t>
            </a:r>
          </a:p>
        </p:txBody>
      </p:sp>
      <p:sp>
        <p:nvSpPr>
          <p:cNvPr id="37" name="Flowchart: Delay 36">
            <a:extLst>
              <a:ext uri="{FF2B5EF4-FFF2-40B4-BE49-F238E27FC236}">
                <a16:creationId xmlns:a16="http://schemas.microsoft.com/office/drawing/2014/main" id="{23876F20-BE68-7BE5-5366-36AAF556E55E}"/>
              </a:ext>
            </a:extLst>
          </p:cNvPr>
          <p:cNvSpPr/>
          <p:nvPr/>
        </p:nvSpPr>
        <p:spPr>
          <a:xfrm>
            <a:off x="9130813" y="6356349"/>
            <a:ext cx="1184031" cy="441516"/>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Conclusion</a:t>
            </a:r>
          </a:p>
        </p:txBody>
      </p:sp>
      <p:sp>
        <p:nvSpPr>
          <p:cNvPr id="38" name="Rectangle 37">
            <a:extLst>
              <a:ext uri="{FF2B5EF4-FFF2-40B4-BE49-F238E27FC236}">
                <a16:creationId xmlns:a16="http://schemas.microsoft.com/office/drawing/2014/main" id="{B3FF385F-C0B6-D28D-3999-A59542644B4A}"/>
              </a:ext>
            </a:extLst>
          </p:cNvPr>
          <p:cNvSpPr/>
          <p:nvPr/>
        </p:nvSpPr>
        <p:spPr>
          <a:xfrm>
            <a:off x="4394689"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Methods</a:t>
            </a:r>
          </a:p>
        </p:txBody>
      </p:sp>
      <p:sp>
        <p:nvSpPr>
          <p:cNvPr id="39" name="Rectangle 38">
            <a:extLst>
              <a:ext uri="{FF2B5EF4-FFF2-40B4-BE49-F238E27FC236}">
                <a16:creationId xmlns:a16="http://schemas.microsoft.com/office/drawing/2014/main" id="{F66B67F1-37AD-32B7-94C3-15A82C198890}"/>
              </a:ext>
            </a:extLst>
          </p:cNvPr>
          <p:cNvSpPr/>
          <p:nvPr/>
        </p:nvSpPr>
        <p:spPr>
          <a:xfrm>
            <a:off x="3210656" y="6355867"/>
            <a:ext cx="1184031" cy="44199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Objectives</a:t>
            </a:r>
          </a:p>
        </p:txBody>
      </p:sp>
      <p:pic>
        <p:nvPicPr>
          <p:cNvPr id="40" name="Picture 2">
            <a:extLst>
              <a:ext uri="{FF2B5EF4-FFF2-40B4-BE49-F238E27FC236}">
                <a16:creationId xmlns:a16="http://schemas.microsoft.com/office/drawing/2014/main" id="{6DD1F8FD-C251-33C8-6F4C-79597A1048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0900" y="0"/>
            <a:ext cx="1181100" cy="1181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969ED5-15BA-7693-821E-FA2EAFAA8005}"/>
              </a:ext>
            </a:extLst>
          </p:cNvPr>
          <p:cNvSpPr>
            <a:spLocks noGrp="1"/>
          </p:cNvSpPr>
          <p:nvPr>
            <p:ph type="sldNum" sz="quarter" idx="12"/>
          </p:nvPr>
        </p:nvSpPr>
        <p:spPr/>
        <p:txBody>
          <a:bodyPr/>
          <a:lstStyle/>
          <a:p>
            <a:fld id="{D7736F4C-FA85-4461-8706-F10A3F183A2C}" type="slidenum">
              <a:rPr lang="en-US" smtClean="0"/>
              <a:t>20</a:t>
            </a:fld>
            <a:endParaRPr lang="en-US"/>
          </a:p>
        </p:txBody>
      </p:sp>
      <p:pic>
        <p:nvPicPr>
          <p:cNvPr id="2051" name="Picture 1">
            <a:extLst>
              <a:ext uri="{FF2B5EF4-FFF2-40B4-BE49-F238E27FC236}">
                <a16:creationId xmlns:a16="http://schemas.microsoft.com/office/drawing/2014/main" id="{5CF55265-38F5-B5D3-4C72-9AE79262F224}"/>
              </a:ext>
            </a:extLst>
          </p:cNvPr>
          <p:cNvPicPr>
            <a:picLocks noChangeArrowheads="1"/>
          </p:cNvPicPr>
          <p:nvPr/>
        </p:nvPicPr>
        <p:blipFill>
          <a:blip r:embed="rId2">
            <a:extLst>
              <a:ext uri="{28A0092B-C50C-407E-A947-70E740481C1C}">
                <a14:useLocalDpi xmlns:a14="http://schemas.microsoft.com/office/drawing/2010/main" val="0"/>
              </a:ext>
            </a:extLst>
          </a:blip>
          <a:srcRect b="51062"/>
          <a:stretch>
            <a:fillRect/>
          </a:stretch>
        </p:blipFill>
        <p:spPr bwMode="auto">
          <a:xfrm>
            <a:off x="472098" y="322263"/>
            <a:ext cx="5727700" cy="17970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1024191226">
            <a:extLst>
              <a:ext uri="{FF2B5EF4-FFF2-40B4-BE49-F238E27FC236}">
                <a16:creationId xmlns:a16="http://schemas.microsoft.com/office/drawing/2014/main" id="{679C1CF1-7764-A06C-01DA-E3F82054C202}"/>
              </a:ext>
            </a:extLst>
          </p:cNvPr>
          <p:cNvPicPr>
            <a:picLocks noChangeArrowheads="1"/>
          </p:cNvPicPr>
          <p:nvPr/>
        </p:nvPicPr>
        <p:blipFill>
          <a:blip r:embed="rId2">
            <a:extLst>
              <a:ext uri="{28A0092B-C50C-407E-A947-70E740481C1C}">
                <a14:useLocalDpi xmlns:a14="http://schemas.microsoft.com/office/drawing/2010/main" val="0"/>
              </a:ext>
            </a:extLst>
          </a:blip>
          <a:srcRect t="50349"/>
          <a:stretch>
            <a:fillRect/>
          </a:stretch>
        </p:blipFill>
        <p:spPr bwMode="auto">
          <a:xfrm>
            <a:off x="472098" y="2178843"/>
            <a:ext cx="5727700" cy="1822450"/>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36">
            <a:extLst>
              <a:ext uri="{FF2B5EF4-FFF2-40B4-BE49-F238E27FC236}">
                <a16:creationId xmlns:a16="http://schemas.microsoft.com/office/drawing/2014/main" id="{A3709788-06BF-BC56-443E-99D05CFFE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17" r="2"/>
          <a:stretch>
            <a:fillRect/>
          </a:stretch>
        </p:blipFill>
        <p:spPr bwMode="auto">
          <a:xfrm>
            <a:off x="472098" y="4130674"/>
            <a:ext cx="5613400" cy="1752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F7AEBC2-DBDF-97B9-8FC5-4CFD6E099107}"/>
              </a:ext>
            </a:extLst>
          </p:cNvPr>
          <p:cNvSpPr txBox="1"/>
          <p:nvPr/>
        </p:nvSpPr>
        <p:spPr>
          <a:xfrm>
            <a:off x="137747" y="5859701"/>
            <a:ext cx="6500445" cy="861774"/>
          </a:xfrm>
          <a:prstGeom prst="rect">
            <a:avLst/>
          </a:prstGeom>
          <a:noFill/>
        </p:spPr>
        <p:txBody>
          <a:bodyPr wrap="square">
            <a:spAutoFit/>
          </a:bodyPr>
          <a:lstStyle/>
          <a:p>
            <a:r>
              <a:rPr lang="en-US" sz="1000" i="1" dirty="0">
                <a:effectLst/>
                <a:latin typeface="Calibri" panose="020F0502020204030204" pitchFamily="34" charset="0"/>
                <a:ea typeface="Calibri" panose="020F0502020204030204" pitchFamily="34" charset="0"/>
                <a:cs typeface="Times New Roman" panose="02020603050405020304" pitchFamily="18" charset="0"/>
              </a:rPr>
              <a:t>Time series of daily average ozone concentrations (a) of CMAQ outputs (blue line) and observation (black dots), daily average temperature (b) from WRF (red line) and observation (black dots), and (c) ML predictions (red line) and observation (black dots) in Fontana, CA. The Fontana daily average calculation for ML was based on available data, which was not restricted to twenty-four data points per day. Due to the missing data, the ML outputs were sparser than CMAQ simulation. Therefore, the computed daily average observations from hourly data were the different between (a) and (c).</a:t>
            </a:r>
            <a:endParaRPr lang="en-US" sz="1000" dirty="0"/>
          </a:p>
        </p:txBody>
      </p:sp>
      <p:pic>
        <p:nvPicPr>
          <p:cNvPr id="8" name="Picture 7">
            <a:extLst>
              <a:ext uri="{FF2B5EF4-FFF2-40B4-BE49-F238E27FC236}">
                <a16:creationId xmlns:a16="http://schemas.microsoft.com/office/drawing/2014/main" id="{4283A5C9-C50C-15F1-D7AF-94706A683F23}"/>
              </a:ext>
            </a:extLst>
          </p:cNvPr>
          <p:cNvPicPr>
            <a:picLocks noChangeAspect="1"/>
          </p:cNvPicPr>
          <p:nvPr/>
        </p:nvPicPr>
        <p:blipFill>
          <a:blip r:embed="rId4"/>
          <a:stretch>
            <a:fillRect/>
          </a:stretch>
        </p:blipFill>
        <p:spPr bwMode="auto">
          <a:xfrm>
            <a:off x="6837240" y="322263"/>
            <a:ext cx="4882662" cy="4882662"/>
          </a:xfrm>
          <a:prstGeom prst="rect">
            <a:avLst/>
          </a:prstGeom>
        </p:spPr>
      </p:pic>
      <p:sp>
        <p:nvSpPr>
          <p:cNvPr id="10" name="TextBox 9">
            <a:extLst>
              <a:ext uri="{FF2B5EF4-FFF2-40B4-BE49-F238E27FC236}">
                <a16:creationId xmlns:a16="http://schemas.microsoft.com/office/drawing/2014/main" id="{31C3ACD9-AF18-8544-A57F-97DB2EE0B7DA}"/>
              </a:ext>
            </a:extLst>
          </p:cNvPr>
          <p:cNvSpPr txBox="1"/>
          <p:nvPr/>
        </p:nvSpPr>
        <p:spPr>
          <a:xfrm>
            <a:off x="7168662" y="5349750"/>
            <a:ext cx="4671646" cy="430887"/>
          </a:xfrm>
          <a:prstGeom prst="rect">
            <a:avLst/>
          </a:prstGeom>
          <a:noFill/>
        </p:spPr>
        <p:txBody>
          <a:bodyPr wrap="square">
            <a:spAutoFit/>
          </a:bodyPr>
          <a:lstStyle/>
          <a:p>
            <a:pPr marL="0" marR="0">
              <a:spcBef>
                <a:spcPts val="0"/>
              </a:spcBef>
              <a:spcAft>
                <a:spcPts val="800"/>
              </a:spcAft>
            </a:pPr>
            <a:r>
              <a:rPr lang="en-US" sz="1100" dirty="0">
                <a:effectLst/>
                <a:latin typeface="Calibri" panose="020F0502020204030204" pitchFamily="34" charset="0"/>
                <a:ea typeface="Calibri" panose="020F0502020204030204" pitchFamily="34" charset="0"/>
              </a:rPr>
              <a:t>Testing the performance of K-NN by varying the number of nearest neighbors while keeping other parameters constant.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3410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B88AA5-D72F-0578-2612-3FFFB6902E9D}"/>
              </a:ext>
            </a:extLst>
          </p:cNvPr>
          <p:cNvSpPr>
            <a:spLocks noGrp="1"/>
          </p:cNvSpPr>
          <p:nvPr>
            <p:ph type="sldNum" sz="quarter" idx="12"/>
          </p:nvPr>
        </p:nvSpPr>
        <p:spPr/>
        <p:txBody>
          <a:bodyPr/>
          <a:lstStyle/>
          <a:p>
            <a:fld id="{D7736F4C-FA85-4461-8706-F10A3F183A2C}" type="slidenum">
              <a:rPr lang="en-US" smtClean="0"/>
              <a:t>21</a:t>
            </a:fld>
            <a:endParaRPr lang="en-US"/>
          </a:p>
        </p:txBody>
      </p:sp>
      <p:pic>
        <p:nvPicPr>
          <p:cNvPr id="5" name="Picture 4">
            <a:extLst>
              <a:ext uri="{FF2B5EF4-FFF2-40B4-BE49-F238E27FC236}">
                <a16:creationId xmlns:a16="http://schemas.microsoft.com/office/drawing/2014/main" id="{9EEE3653-0F1F-BF99-57C0-D46CC9519AA9}"/>
              </a:ext>
            </a:extLst>
          </p:cNvPr>
          <p:cNvPicPr>
            <a:picLocks noChangeAspect="1"/>
          </p:cNvPicPr>
          <p:nvPr/>
        </p:nvPicPr>
        <p:blipFill>
          <a:blip r:embed="rId2"/>
          <a:stretch>
            <a:fillRect/>
          </a:stretch>
        </p:blipFill>
        <p:spPr bwMode="auto">
          <a:xfrm>
            <a:off x="655734" y="1708664"/>
            <a:ext cx="5909945" cy="2795905"/>
          </a:xfrm>
          <a:prstGeom prst="rect">
            <a:avLst/>
          </a:prstGeom>
          <a:noFill/>
          <a:ln>
            <a:noFill/>
          </a:ln>
        </p:spPr>
      </p:pic>
      <p:pic>
        <p:nvPicPr>
          <p:cNvPr id="6" name="Image4" descr="Chart, bar chart&#10;&#10;Description automatically generated">
            <a:extLst>
              <a:ext uri="{FF2B5EF4-FFF2-40B4-BE49-F238E27FC236}">
                <a16:creationId xmlns:a16="http://schemas.microsoft.com/office/drawing/2014/main" id="{CE608F34-A4B2-A746-3842-36F64BD134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180994" y="1606062"/>
            <a:ext cx="4360375" cy="3526732"/>
          </a:xfrm>
          <a:prstGeom prst="rect">
            <a:avLst/>
          </a:prstGeom>
        </p:spPr>
      </p:pic>
      <p:sp>
        <p:nvSpPr>
          <p:cNvPr id="8" name="TextBox 7">
            <a:extLst>
              <a:ext uri="{FF2B5EF4-FFF2-40B4-BE49-F238E27FC236}">
                <a16:creationId xmlns:a16="http://schemas.microsoft.com/office/drawing/2014/main" id="{0B09FA75-C36B-EC04-451A-83FB71E8D69D}"/>
              </a:ext>
            </a:extLst>
          </p:cNvPr>
          <p:cNvSpPr txBox="1"/>
          <p:nvPr/>
        </p:nvSpPr>
        <p:spPr>
          <a:xfrm>
            <a:off x="777337" y="4709185"/>
            <a:ext cx="6096000" cy="478849"/>
          </a:xfrm>
          <a:prstGeom prst="rect">
            <a:avLst/>
          </a:prstGeom>
          <a:noFill/>
        </p:spPr>
        <p:txBody>
          <a:bodyPr wrap="square">
            <a:spAutoFit/>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rPr>
              <a:t>Nine evaluation sites from SCAQMD. From left to right, LAX, Pasadena, Anaheim, Azusa, Fontana, Riverside, San Bernardino, Crestline, and Redlands.</a:t>
            </a:r>
            <a:r>
              <a:rPr lang="en-US" sz="800" dirty="0">
                <a:effectLst/>
                <a:latin typeface="Calibri" panose="020F0502020204030204" pitchFamily="34" charset="0"/>
                <a:ea typeface="Calibri" panose="020F0502020204030204" pitchFamily="34" charset="0"/>
              </a:rPr>
              <a:t> </a:t>
            </a:r>
            <a:r>
              <a:rPr lang="en-US" sz="1200" dirty="0">
                <a:effectLst/>
              </a:rPr>
              <a:t> </a:t>
            </a:r>
            <a:r>
              <a:rPr lang="en-US" sz="800" dirty="0">
                <a:effectLst/>
                <a:latin typeface="Calibri" panose="020F0502020204030204" pitchFamily="34" charset="0"/>
                <a:ea typeface="Calibri" panose="020F0502020204030204" pitchFamily="34" charset="0"/>
                <a:cs typeface="Times New Roman" panose="02020603050405020304" pitchFamily="18" charset="0"/>
              </a:rPr>
              <a:t> </a:t>
            </a:r>
            <a:r>
              <a:rPr lang="en-US" sz="1000" dirty="0">
                <a:effectLst/>
                <a:latin typeface="Calibri" panose="020F0502020204030204" pitchFamily="34" charset="0"/>
                <a:ea typeface="Calibri" panose="020F0502020204030204" pitchFamily="34" charset="0"/>
                <a:cs typeface="Times New Roman" panose="02020603050405020304" pitchFamily="18" charset="0"/>
              </a:rPr>
              <a:t>The labels are very small.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277A2E19-B050-840D-A3F1-F1C779F44A9E}"/>
              </a:ext>
            </a:extLst>
          </p:cNvPr>
          <p:cNvSpPr txBox="1"/>
          <p:nvPr/>
        </p:nvSpPr>
        <p:spPr>
          <a:xfrm>
            <a:off x="7869799" y="5132794"/>
            <a:ext cx="3484001" cy="281231"/>
          </a:xfrm>
          <a:prstGeom prst="rect">
            <a:avLst/>
          </a:prstGeom>
          <a:noFill/>
        </p:spPr>
        <p:txBody>
          <a:bodyPr wrap="square">
            <a:spAutoFit/>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rPr>
              <a:t>Feature importance generated from the RFR model</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0129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B88AA5-D72F-0578-2612-3FFFB6902E9D}"/>
              </a:ext>
            </a:extLst>
          </p:cNvPr>
          <p:cNvSpPr>
            <a:spLocks noGrp="1"/>
          </p:cNvSpPr>
          <p:nvPr>
            <p:ph type="sldNum" sz="quarter" idx="12"/>
          </p:nvPr>
        </p:nvSpPr>
        <p:spPr/>
        <p:txBody>
          <a:bodyPr/>
          <a:lstStyle/>
          <a:p>
            <a:fld id="{D7736F4C-FA85-4461-8706-F10A3F183A2C}" type="slidenum">
              <a:rPr lang="en-US" smtClean="0"/>
              <a:t>22</a:t>
            </a:fld>
            <a:endParaRPr lang="en-US"/>
          </a:p>
        </p:txBody>
      </p:sp>
      <p:pic>
        <p:nvPicPr>
          <p:cNvPr id="2" name="Picture 1">
            <a:extLst>
              <a:ext uri="{FF2B5EF4-FFF2-40B4-BE49-F238E27FC236}">
                <a16:creationId xmlns:a16="http://schemas.microsoft.com/office/drawing/2014/main" id="{3849DDC8-171D-E03F-3EB8-F52C8B359D86}"/>
              </a:ext>
            </a:extLst>
          </p:cNvPr>
          <p:cNvPicPr>
            <a:picLocks noChangeAspect="1"/>
          </p:cNvPicPr>
          <p:nvPr/>
        </p:nvPicPr>
        <p:blipFill rotWithShape="1">
          <a:blip r:embed="rId2"/>
          <a:srcRect l="2254" t="3164" r="4302" b="715"/>
          <a:stretch/>
        </p:blipFill>
        <p:spPr bwMode="auto">
          <a:xfrm>
            <a:off x="657077" y="791356"/>
            <a:ext cx="5074920" cy="3915410"/>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171F32F6-0F2C-017C-55DF-89521DA78715}"/>
              </a:ext>
            </a:extLst>
          </p:cNvPr>
          <p:cNvSpPr txBox="1"/>
          <p:nvPr/>
        </p:nvSpPr>
        <p:spPr>
          <a:xfrm>
            <a:off x="876299" y="4925760"/>
            <a:ext cx="4636477" cy="938719"/>
          </a:xfrm>
          <a:prstGeom prst="rect">
            <a:avLst/>
          </a:prstGeom>
          <a:noFill/>
        </p:spPr>
        <p:txBody>
          <a:bodyPr wrap="square">
            <a:spAutoFit/>
          </a:bodyPr>
          <a:lstStyle/>
          <a:p>
            <a:pPr marL="0" marR="0">
              <a:spcBef>
                <a:spcPts val="0"/>
              </a:spcBef>
              <a:spcAft>
                <a:spcPts val="800"/>
              </a:spcAft>
            </a:pPr>
            <a:r>
              <a:rPr lang="en-US" sz="1100" dirty="0">
                <a:effectLst/>
                <a:latin typeface="Calibri" panose="020F0502020204030204" pitchFamily="34" charset="0"/>
                <a:ea typeface="Calibri" panose="020F0502020204030204" pitchFamily="34" charset="0"/>
              </a:rPr>
              <a:t>Contour plots generated by the RFR model trained on ONT meteorology and Fontana air quality at constant wind speed (9 m/s), visibility (16000 m), dynamic pressure, dynamic relative humidity, and at four discrete wind direction levels (90, 180, 270, 360). The dots are observational data plotted on the top of the contours. </a:t>
            </a:r>
            <a:r>
              <a:rPr lang="en-US" sz="1100" dirty="0">
                <a:effectLst/>
              </a:rPr>
              <a:t> </a:t>
            </a:r>
            <a:r>
              <a:rPr lang="en-US" sz="700" dirty="0">
                <a:effectLst/>
                <a:latin typeface="Calibri" panose="020F0502020204030204" pitchFamily="34" charset="0"/>
                <a:ea typeface="Calibri" panose="020F0502020204030204" pitchFamily="34" charset="0"/>
                <a:cs typeface="Times New Roman" panose="02020603050405020304" pitchFamily="18" charset="0"/>
              </a:rPr>
              <a:t> </a:t>
            </a:r>
            <a:r>
              <a:rPr lang="en-US" sz="900" dirty="0">
                <a:effectLst/>
                <a:latin typeface="Calibri" panose="020F0502020204030204" pitchFamily="34" charset="0"/>
                <a:ea typeface="Calibri" panose="020F0502020204030204" pitchFamily="34" charset="0"/>
                <a:cs typeface="Times New Roman" panose="02020603050405020304" pitchFamily="18" charset="0"/>
              </a:rPr>
              <a:t>You may create ONE figure for S8 as well</a:t>
            </a:r>
          </a:p>
        </p:txBody>
      </p:sp>
      <p:pic>
        <p:nvPicPr>
          <p:cNvPr id="6" name="Picture 5">
            <a:extLst>
              <a:ext uri="{FF2B5EF4-FFF2-40B4-BE49-F238E27FC236}">
                <a16:creationId xmlns:a16="http://schemas.microsoft.com/office/drawing/2014/main" id="{F2A1444B-0B25-7629-AA07-0F5D92F49BD7}"/>
              </a:ext>
            </a:extLst>
          </p:cNvPr>
          <p:cNvPicPr>
            <a:picLocks noChangeAspect="1"/>
          </p:cNvPicPr>
          <p:nvPr/>
        </p:nvPicPr>
        <p:blipFill rotWithShape="1">
          <a:blip r:embed="rId3"/>
          <a:srcRect l="2404" t="4807" r="5799" b="2033"/>
          <a:stretch/>
        </p:blipFill>
        <p:spPr bwMode="auto">
          <a:xfrm>
            <a:off x="6800215" y="1057177"/>
            <a:ext cx="4553585" cy="3465830"/>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6E2F47A0-6940-B9A3-7B33-9BC352550086}"/>
              </a:ext>
            </a:extLst>
          </p:cNvPr>
          <p:cNvSpPr txBox="1"/>
          <p:nvPr/>
        </p:nvSpPr>
        <p:spPr>
          <a:xfrm>
            <a:off x="7180384" y="4665675"/>
            <a:ext cx="3991708" cy="1015663"/>
          </a:xfrm>
          <a:prstGeom prst="rect">
            <a:avLst/>
          </a:prstGeom>
          <a:noFill/>
        </p:spPr>
        <p:txBody>
          <a:bodyPr wrap="square">
            <a:spAutoFit/>
          </a:bodyPr>
          <a:lstStyle/>
          <a:p>
            <a:r>
              <a:rPr lang="en-US" sz="1200" dirty="0">
                <a:effectLst/>
                <a:latin typeface="Calibri" panose="020F0502020204030204" pitchFamily="34" charset="0"/>
                <a:ea typeface="Calibri" panose="020F0502020204030204" pitchFamily="34" charset="0"/>
              </a:rPr>
              <a:t>Contour plots generated by the RFR model trained on ONT meteorology and Fontana air quality at constant wind speed (6.0 m/s), visibility (16000 m), wind direction from 260 degree, and 1010 mb pressure. The dots are observational data plotted on the top of the contours.</a:t>
            </a:r>
            <a:endParaRPr lang="en-US" sz="1200" dirty="0"/>
          </a:p>
        </p:txBody>
      </p:sp>
    </p:spTree>
    <p:extLst>
      <p:ext uri="{BB962C8B-B14F-4D97-AF65-F5344CB8AC3E}">
        <p14:creationId xmlns:p14="http://schemas.microsoft.com/office/powerpoint/2010/main" val="3071296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B88AA5-D72F-0578-2612-3FFFB6902E9D}"/>
              </a:ext>
            </a:extLst>
          </p:cNvPr>
          <p:cNvSpPr>
            <a:spLocks noGrp="1"/>
          </p:cNvSpPr>
          <p:nvPr>
            <p:ph type="sldNum" sz="quarter" idx="12"/>
          </p:nvPr>
        </p:nvSpPr>
        <p:spPr/>
        <p:txBody>
          <a:bodyPr/>
          <a:lstStyle/>
          <a:p>
            <a:fld id="{D7736F4C-FA85-4461-8706-F10A3F183A2C}" type="slidenum">
              <a:rPr lang="en-US" smtClean="0"/>
              <a:t>23</a:t>
            </a:fld>
            <a:endParaRPr lang="en-US"/>
          </a:p>
        </p:txBody>
      </p:sp>
      <p:pic>
        <p:nvPicPr>
          <p:cNvPr id="3074" name="Picture 34" descr="Chart, scatter chart&#10;&#10;Description automatically generated">
            <a:extLst>
              <a:ext uri="{FF2B5EF4-FFF2-40B4-BE49-F238E27FC236}">
                <a16:creationId xmlns:a16="http://schemas.microsoft.com/office/drawing/2014/main" id="{403D8A3F-3E5D-C55B-4C9D-823947D2E2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156" y="402370"/>
            <a:ext cx="409289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35" descr="Chart, scatter chart&#10;&#10;Description automatically generated">
            <a:extLst>
              <a:ext uri="{FF2B5EF4-FFF2-40B4-BE49-F238E27FC236}">
                <a16:creationId xmlns:a16="http://schemas.microsoft.com/office/drawing/2014/main" id="{C65CFCA8-EE7F-E993-4D7D-F51B5C21E0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5954" y="402370"/>
            <a:ext cx="4092890"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B70E7E1-06A6-FB52-6102-F705DCFB60BF}"/>
              </a:ext>
            </a:extLst>
          </p:cNvPr>
          <p:cNvSpPr txBox="1"/>
          <p:nvPr/>
        </p:nvSpPr>
        <p:spPr>
          <a:xfrm>
            <a:off x="2505807" y="3166940"/>
            <a:ext cx="7180385" cy="307777"/>
          </a:xfrm>
          <a:prstGeom prst="rect">
            <a:avLst/>
          </a:prstGeom>
          <a:noFill/>
        </p:spPr>
        <p:txBody>
          <a:bodyPr wrap="square">
            <a:spAutoFit/>
          </a:bodyPr>
          <a:lstStyle/>
          <a:p>
            <a:r>
              <a:rPr lang="en-US" sz="1400" dirty="0">
                <a:effectLst/>
                <a:latin typeface="Calibri" panose="020F0502020204030204" pitchFamily="34" charset="0"/>
                <a:ea typeface="Calibri" panose="020F0502020204030204" pitchFamily="34" charset="0"/>
                <a:cs typeface="Times New Roman" panose="02020603050405020304" pitchFamily="18" charset="0"/>
              </a:rPr>
              <a:t>Scatter plots of CMAQ simulation (a) and RFR predictions (b) for Fontana for 2017 ozone season.</a:t>
            </a:r>
            <a:endParaRPr lang="en-US" sz="1400" dirty="0"/>
          </a:p>
        </p:txBody>
      </p:sp>
      <p:graphicFrame>
        <p:nvGraphicFramePr>
          <p:cNvPr id="6" name="Table 5">
            <a:extLst>
              <a:ext uri="{FF2B5EF4-FFF2-40B4-BE49-F238E27FC236}">
                <a16:creationId xmlns:a16="http://schemas.microsoft.com/office/drawing/2014/main" id="{FAB18034-6A56-75E4-BAF0-06E3E34771A5}"/>
              </a:ext>
            </a:extLst>
          </p:cNvPr>
          <p:cNvGraphicFramePr>
            <a:graphicFrameLocks noGrp="1"/>
          </p:cNvGraphicFramePr>
          <p:nvPr>
            <p:extLst>
              <p:ext uri="{D42A27DB-BD31-4B8C-83A1-F6EECF244321}">
                <p14:modId xmlns:p14="http://schemas.microsoft.com/office/powerpoint/2010/main" val="2170759208"/>
              </p:ext>
            </p:extLst>
          </p:nvPr>
        </p:nvGraphicFramePr>
        <p:xfrm>
          <a:off x="3539601" y="4149116"/>
          <a:ext cx="4918932" cy="1097280"/>
        </p:xfrm>
        <a:graphic>
          <a:graphicData uri="http://schemas.openxmlformats.org/drawingml/2006/table">
            <a:tbl>
              <a:tblPr firstRow="1" firstCol="1" bandRow="1"/>
              <a:tblGrid>
                <a:gridCol w="758582">
                  <a:extLst>
                    <a:ext uri="{9D8B030D-6E8A-4147-A177-3AD203B41FA5}">
                      <a16:colId xmlns:a16="http://schemas.microsoft.com/office/drawing/2014/main" val="3701380937"/>
                    </a:ext>
                  </a:extLst>
                </a:gridCol>
                <a:gridCol w="832070">
                  <a:extLst>
                    <a:ext uri="{9D8B030D-6E8A-4147-A177-3AD203B41FA5}">
                      <a16:colId xmlns:a16="http://schemas.microsoft.com/office/drawing/2014/main" val="2109813174"/>
                    </a:ext>
                  </a:extLst>
                </a:gridCol>
                <a:gridCol w="832070">
                  <a:extLst>
                    <a:ext uri="{9D8B030D-6E8A-4147-A177-3AD203B41FA5}">
                      <a16:colId xmlns:a16="http://schemas.microsoft.com/office/drawing/2014/main" val="1065801342"/>
                    </a:ext>
                  </a:extLst>
                </a:gridCol>
                <a:gridCol w="832070">
                  <a:extLst>
                    <a:ext uri="{9D8B030D-6E8A-4147-A177-3AD203B41FA5}">
                      <a16:colId xmlns:a16="http://schemas.microsoft.com/office/drawing/2014/main" val="1426601137"/>
                    </a:ext>
                  </a:extLst>
                </a:gridCol>
                <a:gridCol w="832070">
                  <a:extLst>
                    <a:ext uri="{9D8B030D-6E8A-4147-A177-3AD203B41FA5}">
                      <a16:colId xmlns:a16="http://schemas.microsoft.com/office/drawing/2014/main" val="3447846803"/>
                    </a:ext>
                  </a:extLst>
                </a:gridCol>
                <a:gridCol w="832070">
                  <a:extLst>
                    <a:ext uri="{9D8B030D-6E8A-4147-A177-3AD203B41FA5}">
                      <a16:colId xmlns:a16="http://schemas.microsoft.com/office/drawing/2014/main" val="3126363262"/>
                    </a:ext>
                  </a:extLst>
                </a:gridCol>
              </a:tblGrid>
              <a:tr h="182880">
                <a:tc>
                  <a:txBody>
                    <a:bodyPr/>
                    <a:lstStyle/>
                    <a:p>
                      <a:pPr marL="0" marR="0">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Month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MBE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NMB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MAE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MFB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MFE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7964336"/>
                  </a:ext>
                </a:extLst>
              </a:tr>
              <a:tr h="182880">
                <a:tc>
                  <a:txBody>
                    <a:bodyPr/>
                    <a:lstStyle/>
                    <a:p>
                      <a:pPr marL="0" marR="0" algn="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6.059286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0.125268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8.270714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0.133177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0.173034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3246033"/>
                  </a:ext>
                </a:extLst>
              </a:tr>
              <a:tr h="182880">
                <a:tc>
                  <a:txBody>
                    <a:bodyPr/>
                    <a:lstStyle/>
                    <a:p>
                      <a:pPr marL="0" marR="0" algn="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8.99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0.141363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11.56667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0.145812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0.179497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2866841"/>
                  </a:ext>
                </a:extLst>
              </a:tr>
              <a:tr h="182880">
                <a:tc>
                  <a:txBody>
                    <a:bodyPr/>
                    <a:lstStyle/>
                    <a:p>
                      <a:pPr marL="0" marR="0" algn="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9.504032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0.140691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13.125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0.138504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0.192391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786461"/>
                  </a:ext>
                </a:extLst>
              </a:tr>
              <a:tr h="182880">
                <a:tc>
                  <a:txBody>
                    <a:bodyPr/>
                    <a:lstStyle/>
                    <a:p>
                      <a:pPr marL="0" marR="0" algn="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-3.76042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-0.04737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13.84077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-0.03533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0.175221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6975625"/>
                  </a:ext>
                </a:extLst>
              </a:tr>
              <a:tr h="182880">
                <a:tc>
                  <a:txBody>
                    <a:bodyPr/>
                    <a:lstStyle/>
                    <a:p>
                      <a:pPr marL="0" marR="0" algn="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13.95382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0.235017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15.64347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0.225449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dirty="0">
                          <a:effectLst/>
                          <a:latin typeface="Calibri" panose="020F0502020204030204" pitchFamily="34" charset="0"/>
                          <a:ea typeface="Times New Roman" panose="02020603050405020304" pitchFamily="18" charset="0"/>
                          <a:cs typeface="Calibri" panose="020F0502020204030204" pitchFamily="34" charset="0"/>
                        </a:rPr>
                        <a:t>0.247755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2818972"/>
                  </a:ext>
                </a:extLst>
              </a:tr>
            </a:tbl>
          </a:graphicData>
        </a:graphic>
      </p:graphicFrame>
      <p:sp>
        <p:nvSpPr>
          <p:cNvPr id="8" name="TextBox 7">
            <a:extLst>
              <a:ext uri="{FF2B5EF4-FFF2-40B4-BE49-F238E27FC236}">
                <a16:creationId xmlns:a16="http://schemas.microsoft.com/office/drawing/2014/main" id="{FDD12BD2-300D-BE2F-DC95-6097363BDB80}"/>
              </a:ext>
            </a:extLst>
          </p:cNvPr>
          <p:cNvSpPr txBox="1"/>
          <p:nvPr/>
        </p:nvSpPr>
        <p:spPr>
          <a:xfrm>
            <a:off x="3458308" y="5295872"/>
            <a:ext cx="5152292" cy="307777"/>
          </a:xfrm>
          <a:prstGeom prst="rect">
            <a:avLst/>
          </a:prstGeom>
          <a:noFill/>
        </p:spPr>
        <p:txBody>
          <a:bodyPr wrap="square">
            <a:spAutoFit/>
          </a:bodyPr>
          <a:lstStyle/>
          <a:p>
            <a:r>
              <a:rPr lang="en-US" sz="1400" dirty="0">
                <a:effectLst/>
                <a:latin typeface="Calibri" panose="020F0502020204030204" pitchFamily="34" charset="0"/>
                <a:ea typeface="Calibri" panose="020F0502020204030204" pitchFamily="34" charset="0"/>
                <a:cs typeface="Times New Roman" panose="02020603050405020304" pitchFamily="18" charset="0"/>
              </a:rPr>
              <a:t>CMAQ MDA8 Fontana</a:t>
            </a:r>
            <a:endParaRPr lang="en-US" sz="1400" dirty="0"/>
          </a:p>
        </p:txBody>
      </p:sp>
    </p:spTree>
    <p:extLst>
      <p:ext uri="{BB962C8B-B14F-4D97-AF65-F5344CB8AC3E}">
        <p14:creationId xmlns:p14="http://schemas.microsoft.com/office/powerpoint/2010/main" val="218787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B88AA5-D72F-0578-2612-3FFFB6902E9D}"/>
              </a:ext>
            </a:extLst>
          </p:cNvPr>
          <p:cNvSpPr>
            <a:spLocks noGrp="1"/>
          </p:cNvSpPr>
          <p:nvPr>
            <p:ph type="sldNum" sz="quarter" idx="12"/>
          </p:nvPr>
        </p:nvSpPr>
        <p:spPr/>
        <p:txBody>
          <a:bodyPr/>
          <a:lstStyle/>
          <a:p>
            <a:fld id="{D7736F4C-FA85-4461-8706-F10A3F183A2C}" type="slidenum">
              <a:rPr lang="en-US" smtClean="0"/>
              <a:t>24</a:t>
            </a:fld>
            <a:endParaRPr lang="en-US"/>
          </a:p>
        </p:txBody>
      </p:sp>
      <p:graphicFrame>
        <p:nvGraphicFramePr>
          <p:cNvPr id="3" name="Object 2">
            <a:extLst>
              <a:ext uri="{FF2B5EF4-FFF2-40B4-BE49-F238E27FC236}">
                <a16:creationId xmlns:a16="http://schemas.microsoft.com/office/drawing/2014/main" id="{5E1C7FCF-E197-5FCE-0EFE-809423CBF77E}"/>
              </a:ext>
            </a:extLst>
          </p:cNvPr>
          <p:cNvGraphicFramePr>
            <a:graphicFrameLocks noChangeAspect="1"/>
          </p:cNvGraphicFramePr>
          <p:nvPr>
            <p:extLst>
              <p:ext uri="{D42A27DB-BD31-4B8C-83A1-F6EECF244321}">
                <p14:modId xmlns:p14="http://schemas.microsoft.com/office/powerpoint/2010/main" val="1049854338"/>
              </p:ext>
            </p:extLst>
          </p:nvPr>
        </p:nvGraphicFramePr>
        <p:xfrm>
          <a:off x="3127375" y="1090811"/>
          <a:ext cx="5937250" cy="1354137"/>
        </p:xfrm>
        <a:graphic>
          <a:graphicData uri="http://schemas.openxmlformats.org/presentationml/2006/ole">
            <mc:AlternateContent xmlns:mc="http://schemas.openxmlformats.org/markup-compatibility/2006">
              <mc:Choice xmlns:v="urn:schemas-microsoft-com:vml" Requires="v">
                <p:oleObj name="Document" r:id="rId2" imgW="5937085" imgH="1354598" progId="Word.Document.12">
                  <p:embed/>
                </p:oleObj>
              </mc:Choice>
              <mc:Fallback>
                <p:oleObj name="Document" r:id="rId2" imgW="5937085" imgH="1354598" progId="Word.Document.12">
                  <p:embed/>
                  <p:pic>
                    <p:nvPicPr>
                      <p:cNvPr id="3" name="Object 2">
                        <a:extLst>
                          <a:ext uri="{FF2B5EF4-FFF2-40B4-BE49-F238E27FC236}">
                            <a16:creationId xmlns:a16="http://schemas.microsoft.com/office/drawing/2014/main" id="{5E1C7FCF-E197-5FCE-0EFE-809423CBF77E}"/>
                          </a:ext>
                        </a:extLst>
                      </p:cNvPr>
                      <p:cNvPicPr/>
                      <p:nvPr/>
                    </p:nvPicPr>
                    <p:blipFill>
                      <a:blip r:embed="rId3"/>
                      <a:stretch>
                        <a:fillRect/>
                      </a:stretch>
                    </p:blipFill>
                    <p:spPr>
                      <a:xfrm>
                        <a:off x="3127375" y="1090811"/>
                        <a:ext cx="5937250" cy="1354137"/>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C09B34DB-A424-3A9C-0C69-B902CB4A2FD1}"/>
              </a:ext>
            </a:extLst>
          </p:cNvPr>
          <p:cNvSpPr txBox="1"/>
          <p:nvPr/>
        </p:nvSpPr>
        <p:spPr>
          <a:xfrm>
            <a:off x="3264877" y="783034"/>
            <a:ext cx="6096000" cy="276999"/>
          </a:xfrm>
          <a:prstGeom prst="rect">
            <a:avLst/>
          </a:prstGeom>
          <a:noFill/>
        </p:spPr>
        <p:txBody>
          <a:bodyPr wrap="square">
            <a:spAutoFit/>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Ten-fold cross-validation for the RFR for the period from 1994 to 2018</a:t>
            </a:r>
            <a:endParaRPr lang="en-US" sz="1200" dirty="0"/>
          </a:p>
        </p:txBody>
      </p:sp>
      <p:sp>
        <p:nvSpPr>
          <p:cNvPr id="10" name="TextBox 9">
            <a:extLst>
              <a:ext uri="{FF2B5EF4-FFF2-40B4-BE49-F238E27FC236}">
                <a16:creationId xmlns:a16="http://schemas.microsoft.com/office/drawing/2014/main" id="{39D28A00-5C06-13CF-6A3A-435C646D55CF}"/>
              </a:ext>
            </a:extLst>
          </p:cNvPr>
          <p:cNvSpPr txBox="1"/>
          <p:nvPr/>
        </p:nvSpPr>
        <p:spPr>
          <a:xfrm>
            <a:off x="3127375" y="3028137"/>
            <a:ext cx="6096000" cy="646331"/>
          </a:xfrm>
          <a:prstGeom prst="rect">
            <a:avLst/>
          </a:prstGeom>
          <a:noFill/>
        </p:spPr>
        <p:txBody>
          <a:bodyPr wrap="square">
            <a:spAutoFit/>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Summary statistics for the RFR model vs. observational data from the Fontana air quality monitoring station. The differences between the model means and observational means were minimal. Biases and errors are in units of ppm.</a:t>
            </a:r>
            <a:endParaRPr lang="en-US" sz="1200" dirty="0"/>
          </a:p>
        </p:txBody>
      </p:sp>
      <mc:AlternateContent xmlns:mc="http://schemas.openxmlformats.org/markup-compatibility/2006" xmlns:a14="http://schemas.microsoft.com/office/drawing/2010/main">
        <mc:Choice Requires="a14">
          <p:graphicFrame>
            <p:nvGraphicFramePr>
              <p:cNvPr id="11" name="Table 10">
                <a:extLst>
                  <a:ext uri="{FF2B5EF4-FFF2-40B4-BE49-F238E27FC236}">
                    <a16:creationId xmlns:a16="http://schemas.microsoft.com/office/drawing/2014/main" id="{60BDBA94-2184-C7A9-C985-B3D621A4BF13}"/>
                  </a:ext>
                </a:extLst>
              </p:cNvPr>
              <p:cNvGraphicFramePr>
                <a:graphicFrameLocks noGrp="1"/>
              </p:cNvGraphicFramePr>
              <p:nvPr>
                <p:extLst>
                  <p:ext uri="{D42A27DB-BD31-4B8C-83A1-F6EECF244321}">
                    <p14:modId xmlns:p14="http://schemas.microsoft.com/office/powerpoint/2010/main" val="3779426532"/>
                  </p:ext>
                </p:extLst>
              </p:nvPr>
            </p:nvGraphicFramePr>
            <p:xfrm>
              <a:off x="3062446" y="3758070"/>
              <a:ext cx="6067107" cy="999173"/>
            </p:xfrm>
            <a:graphic>
              <a:graphicData uri="http://schemas.openxmlformats.org/drawingml/2006/table">
                <a:tbl>
                  <a:tblPr firstRow="1" firstCol="1"/>
                  <a:tblGrid>
                    <a:gridCol w="727695">
                      <a:extLst>
                        <a:ext uri="{9D8B030D-6E8A-4147-A177-3AD203B41FA5}">
                          <a16:colId xmlns:a16="http://schemas.microsoft.com/office/drawing/2014/main" val="1702824376"/>
                        </a:ext>
                      </a:extLst>
                    </a:gridCol>
                    <a:gridCol w="444951">
                      <a:extLst>
                        <a:ext uri="{9D8B030D-6E8A-4147-A177-3AD203B41FA5}">
                          <a16:colId xmlns:a16="http://schemas.microsoft.com/office/drawing/2014/main" val="955252302"/>
                        </a:ext>
                      </a:extLst>
                    </a:gridCol>
                    <a:gridCol w="444951">
                      <a:extLst>
                        <a:ext uri="{9D8B030D-6E8A-4147-A177-3AD203B41FA5}">
                          <a16:colId xmlns:a16="http://schemas.microsoft.com/office/drawing/2014/main" val="1111539892"/>
                        </a:ext>
                      </a:extLst>
                    </a:gridCol>
                    <a:gridCol w="444951">
                      <a:extLst>
                        <a:ext uri="{9D8B030D-6E8A-4147-A177-3AD203B41FA5}">
                          <a16:colId xmlns:a16="http://schemas.microsoft.com/office/drawing/2014/main" val="3784104131"/>
                        </a:ext>
                      </a:extLst>
                    </a:gridCol>
                    <a:gridCol w="444951">
                      <a:extLst>
                        <a:ext uri="{9D8B030D-6E8A-4147-A177-3AD203B41FA5}">
                          <a16:colId xmlns:a16="http://schemas.microsoft.com/office/drawing/2014/main" val="840025794"/>
                        </a:ext>
                      </a:extLst>
                    </a:gridCol>
                    <a:gridCol w="444951">
                      <a:extLst>
                        <a:ext uri="{9D8B030D-6E8A-4147-A177-3AD203B41FA5}">
                          <a16:colId xmlns:a16="http://schemas.microsoft.com/office/drawing/2014/main" val="694289894"/>
                        </a:ext>
                      </a:extLst>
                    </a:gridCol>
                    <a:gridCol w="444951">
                      <a:extLst>
                        <a:ext uri="{9D8B030D-6E8A-4147-A177-3AD203B41FA5}">
                          <a16:colId xmlns:a16="http://schemas.microsoft.com/office/drawing/2014/main" val="2890962363"/>
                        </a:ext>
                      </a:extLst>
                    </a:gridCol>
                    <a:gridCol w="444951">
                      <a:extLst>
                        <a:ext uri="{9D8B030D-6E8A-4147-A177-3AD203B41FA5}">
                          <a16:colId xmlns:a16="http://schemas.microsoft.com/office/drawing/2014/main" val="441537731"/>
                        </a:ext>
                      </a:extLst>
                    </a:gridCol>
                    <a:gridCol w="444951">
                      <a:extLst>
                        <a:ext uri="{9D8B030D-6E8A-4147-A177-3AD203B41FA5}">
                          <a16:colId xmlns:a16="http://schemas.microsoft.com/office/drawing/2014/main" val="2315482226"/>
                        </a:ext>
                      </a:extLst>
                    </a:gridCol>
                    <a:gridCol w="444951">
                      <a:extLst>
                        <a:ext uri="{9D8B030D-6E8A-4147-A177-3AD203B41FA5}">
                          <a16:colId xmlns:a16="http://schemas.microsoft.com/office/drawing/2014/main" val="1876491080"/>
                        </a:ext>
                      </a:extLst>
                    </a:gridCol>
                    <a:gridCol w="444951">
                      <a:extLst>
                        <a:ext uri="{9D8B030D-6E8A-4147-A177-3AD203B41FA5}">
                          <a16:colId xmlns:a16="http://schemas.microsoft.com/office/drawing/2014/main" val="2252227826"/>
                        </a:ext>
                      </a:extLst>
                    </a:gridCol>
                    <a:gridCol w="444951">
                      <a:extLst>
                        <a:ext uri="{9D8B030D-6E8A-4147-A177-3AD203B41FA5}">
                          <a16:colId xmlns:a16="http://schemas.microsoft.com/office/drawing/2014/main" val="3125406064"/>
                        </a:ext>
                      </a:extLst>
                    </a:gridCol>
                    <a:gridCol w="444951">
                      <a:extLst>
                        <a:ext uri="{9D8B030D-6E8A-4147-A177-3AD203B41FA5}">
                          <a16:colId xmlns:a16="http://schemas.microsoft.com/office/drawing/2014/main" val="2494531473"/>
                        </a:ext>
                      </a:extLst>
                    </a:gridCol>
                  </a:tblGrid>
                  <a:tr h="149030">
                    <a:tc>
                      <a:txBody>
                        <a:bodyPr/>
                        <a:lstStyle/>
                        <a:p>
                          <a:pPr marL="0" marR="0">
                            <a:lnSpc>
                              <a:spcPct val="150000"/>
                            </a:lnSpc>
                            <a:spcBef>
                              <a:spcPts val="0"/>
                            </a:spcBef>
                            <a:spcAft>
                              <a:spcPts val="0"/>
                            </a:spcAft>
                          </a:pPr>
                          <a:r>
                            <a:rPr lang="en-GB" sz="800" b="1">
                              <a:effectLst/>
                              <a:latin typeface="Calibri" panose="020F0502020204030204" pitchFamily="34" charset="0"/>
                              <a:ea typeface="Calibri" panose="020F0502020204030204" pitchFamily="34" charset="0"/>
                              <a:cs typeface="Times New Roman" panose="02020603050405020304" pitchFamily="18" charset="0"/>
                            </a:rPr>
                            <a:t>Year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b="1">
                              <a:effectLst/>
                              <a:latin typeface="Liberation Sans"/>
                              <a:ea typeface="Liberation Sans"/>
                              <a:cs typeface="Times New Roman" panose="02020603050405020304" pitchFamily="18" charset="0"/>
                            </a:rPr>
                            <a:t>CC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b="1">
                              <a:effectLst/>
                              <a:latin typeface="Liberation Sans"/>
                              <a:ea typeface="Liberation Sans"/>
                              <a:cs typeface="Times New Roman" panose="02020603050405020304" pitchFamily="18" charset="0"/>
                            </a:rPr>
                            <a:t>MB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b="1">
                              <a:effectLst/>
                              <a:latin typeface="Liberation Sans"/>
                              <a:ea typeface="Liberation Sans"/>
                              <a:cs typeface="Times New Roman" panose="02020603050405020304" pitchFamily="18" charset="0"/>
                            </a:rPr>
                            <a:t>MAE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b="1">
                              <a:effectLst/>
                              <a:latin typeface="Liberation Sans"/>
                              <a:ea typeface="Liberation Sans"/>
                              <a:cs typeface="Times New Roman" panose="02020603050405020304" pitchFamily="18" charset="0"/>
                            </a:rPr>
                            <a:t>RMSE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b="1">
                              <a:effectLst/>
                              <a:latin typeface="Liberation Sans"/>
                              <a:ea typeface="Liberation Sans"/>
                              <a:cs typeface="Times New Roman" panose="02020603050405020304" pitchFamily="18" charset="0"/>
                            </a:rPr>
                            <a:t>MNB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b="1">
                              <a:effectLst/>
                              <a:latin typeface="Liberation Sans"/>
                              <a:ea typeface="Liberation Sans"/>
                              <a:cs typeface="Times New Roman" panose="02020603050405020304" pitchFamily="18" charset="0"/>
                            </a:rPr>
                            <a:t>MNAE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b="1">
                              <a:effectLst/>
                              <a:latin typeface="Liberation Sans"/>
                              <a:ea typeface="Liberation Sans"/>
                              <a:cs typeface="Times New Roman" panose="02020603050405020304" pitchFamily="18" charset="0"/>
                            </a:rPr>
                            <a:t>NMB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b="1">
                              <a:effectLst/>
                              <a:latin typeface="Liberation Sans"/>
                              <a:ea typeface="Liberation Sans"/>
                              <a:cs typeface="Times New Roman" panose="02020603050405020304" pitchFamily="18" charset="0"/>
                            </a:rPr>
                            <a:t>NMAE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b="1">
                              <a:effectLst/>
                              <a:latin typeface="Liberation Sans"/>
                              <a:ea typeface="Liberation Sans"/>
                              <a:cs typeface="Times New Roman" panose="02020603050405020304" pitchFamily="18" charset="0"/>
                            </a:rPr>
                            <a:t>FB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b="1">
                              <a:effectLst/>
                              <a:latin typeface="Liberation Sans"/>
                              <a:ea typeface="Liberation Sans"/>
                              <a:cs typeface="Times New Roman" panose="02020603050405020304" pitchFamily="18" charset="0"/>
                            </a:rPr>
                            <a:t>FAE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acc>
                                  <m:accPr>
                                    <m:chr m:val="̅"/>
                                    <m:ctrlPr>
                                      <a:rPr lang="en-US" sz="800" b="1" i="1">
                                        <a:effectLst/>
                                        <a:latin typeface="Cambria Math" panose="02040503050406030204" pitchFamily="18" charset="0"/>
                                        <a:ea typeface="Liberation Sans"/>
                                        <a:cs typeface="Liberation Sans"/>
                                      </a:rPr>
                                    </m:ctrlPr>
                                  </m:accPr>
                                  <m:e>
                                    <m:r>
                                      <a:rPr lang="en-GB" sz="800" b="1" i="1">
                                        <a:effectLst/>
                                        <a:latin typeface="Cambria Math" panose="02040503050406030204" pitchFamily="18" charset="0"/>
                                        <a:ea typeface="Liberation Sans"/>
                                        <a:cs typeface="Liberation Sans"/>
                                      </a:rPr>
                                      <m:t>𝑴</m:t>
                                    </m:r>
                                  </m:e>
                                </m:acc>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acc>
                                  <m:accPr>
                                    <m:chr m:val="̅"/>
                                    <m:ctrlPr>
                                      <a:rPr lang="en-US" sz="800" b="1" i="1">
                                        <a:effectLst/>
                                        <a:latin typeface="Cambria Math" panose="02040503050406030204" pitchFamily="18" charset="0"/>
                                        <a:ea typeface="Liberation Sans"/>
                                        <a:cs typeface="Liberation Sans"/>
                                      </a:rPr>
                                    </m:ctrlPr>
                                  </m:accPr>
                                  <m:e>
                                    <m:r>
                                      <a:rPr lang="en-GB" sz="800" b="1" i="1">
                                        <a:effectLst/>
                                        <a:latin typeface="Cambria Math" panose="02040503050406030204" pitchFamily="18" charset="0"/>
                                        <a:ea typeface="Liberation Sans"/>
                                        <a:cs typeface="Liberation Sans"/>
                                      </a:rPr>
                                      <m:t>𝑶</m:t>
                                    </m:r>
                                  </m:e>
                                </m:acc>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783941"/>
                      </a:ext>
                    </a:extLst>
                  </a:tr>
                  <a:tr h="149030">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1994-1998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0.88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-0.004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0.035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0.263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-0.069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0.214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-0.039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0.234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0.055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0.059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7780330"/>
                      </a:ext>
                    </a:extLst>
                  </a:tr>
                  <a:tr h="97505">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1999-2003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0.882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0.101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0.276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dirty="0">
                              <a:effectLst/>
                              <a:latin typeface="Liberation Sans"/>
                              <a:ea typeface="Liberation Sans"/>
                              <a:cs typeface="Times New Roman" panose="02020603050405020304" pitchFamily="18" charset="0"/>
                            </a:rPr>
                            <a:t>0.002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0.203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0.028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0.235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0.048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0.048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7686093"/>
                      </a:ext>
                    </a:extLst>
                  </a:tr>
                  <a:tr h="149030">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2004-2008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0.884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-0.002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0.009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0.19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-0.041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0.165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0.182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0.052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dirty="0">
                              <a:effectLst/>
                              <a:latin typeface="Liberation Sans"/>
                              <a:ea typeface="Liberation Sans"/>
                              <a:cs typeface="Times New Roman" panose="02020603050405020304" pitchFamily="18" charset="0"/>
                            </a:rPr>
                            <a:t>0.054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2539244"/>
                      </a:ext>
                    </a:extLst>
                  </a:tr>
                  <a:tr h="149030">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2009-2013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0.884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-0.002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0.008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-0.009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0.147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-0.029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0.142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-0.024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0.055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0.057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9163306"/>
                      </a:ext>
                    </a:extLst>
                  </a:tr>
                  <a:tr h="97505">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2014-2018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0.927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0.006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0.036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0.151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0.003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0.142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0.143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0.058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dirty="0">
                              <a:effectLst/>
                              <a:latin typeface="Liberation Sans"/>
                              <a:ea typeface="Liberation Sans"/>
                              <a:cs typeface="Times New Roman" panose="02020603050405020304" pitchFamily="18" charset="0"/>
                            </a:rPr>
                            <a:t>0.058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9484835"/>
                      </a:ext>
                    </a:extLst>
                  </a:tr>
                </a:tbl>
              </a:graphicData>
            </a:graphic>
          </p:graphicFrame>
        </mc:Choice>
        <mc:Fallback xmlns="">
          <p:graphicFrame>
            <p:nvGraphicFramePr>
              <p:cNvPr id="11" name="Table 10">
                <a:extLst>
                  <a:ext uri="{FF2B5EF4-FFF2-40B4-BE49-F238E27FC236}">
                    <a16:creationId xmlns:a16="http://schemas.microsoft.com/office/drawing/2014/main" id="{60BDBA94-2184-C7A9-C985-B3D621A4BF13}"/>
                  </a:ext>
                </a:extLst>
              </p:cNvPr>
              <p:cNvGraphicFramePr>
                <a:graphicFrameLocks noGrp="1"/>
              </p:cNvGraphicFramePr>
              <p:nvPr>
                <p:extLst>
                  <p:ext uri="{D42A27DB-BD31-4B8C-83A1-F6EECF244321}">
                    <p14:modId xmlns:p14="http://schemas.microsoft.com/office/powerpoint/2010/main" val="3779426532"/>
                  </p:ext>
                </p:extLst>
              </p:nvPr>
            </p:nvGraphicFramePr>
            <p:xfrm>
              <a:off x="3062446" y="3758070"/>
              <a:ext cx="6067107" cy="999173"/>
            </p:xfrm>
            <a:graphic>
              <a:graphicData uri="http://schemas.openxmlformats.org/drawingml/2006/table">
                <a:tbl>
                  <a:tblPr firstRow="1" firstCol="1"/>
                  <a:tblGrid>
                    <a:gridCol w="727695">
                      <a:extLst>
                        <a:ext uri="{9D8B030D-6E8A-4147-A177-3AD203B41FA5}">
                          <a16:colId xmlns:a16="http://schemas.microsoft.com/office/drawing/2014/main" val="1702824376"/>
                        </a:ext>
                      </a:extLst>
                    </a:gridCol>
                    <a:gridCol w="444951">
                      <a:extLst>
                        <a:ext uri="{9D8B030D-6E8A-4147-A177-3AD203B41FA5}">
                          <a16:colId xmlns:a16="http://schemas.microsoft.com/office/drawing/2014/main" val="955252302"/>
                        </a:ext>
                      </a:extLst>
                    </a:gridCol>
                    <a:gridCol w="444951">
                      <a:extLst>
                        <a:ext uri="{9D8B030D-6E8A-4147-A177-3AD203B41FA5}">
                          <a16:colId xmlns:a16="http://schemas.microsoft.com/office/drawing/2014/main" val="1111539892"/>
                        </a:ext>
                      </a:extLst>
                    </a:gridCol>
                    <a:gridCol w="444951">
                      <a:extLst>
                        <a:ext uri="{9D8B030D-6E8A-4147-A177-3AD203B41FA5}">
                          <a16:colId xmlns:a16="http://schemas.microsoft.com/office/drawing/2014/main" val="3784104131"/>
                        </a:ext>
                      </a:extLst>
                    </a:gridCol>
                    <a:gridCol w="444951">
                      <a:extLst>
                        <a:ext uri="{9D8B030D-6E8A-4147-A177-3AD203B41FA5}">
                          <a16:colId xmlns:a16="http://schemas.microsoft.com/office/drawing/2014/main" val="840025794"/>
                        </a:ext>
                      </a:extLst>
                    </a:gridCol>
                    <a:gridCol w="444951">
                      <a:extLst>
                        <a:ext uri="{9D8B030D-6E8A-4147-A177-3AD203B41FA5}">
                          <a16:colId xmlns:a16="http://schemas.microsoft.com/office/drawing/2014/main" val="694289894"/>
                        </a:ext>
                      </a:extLst>
                    </a:gridCol>
                    <a:gridCol w="444951">
                      <a:extLst>
                        <a:ext uri="{9D8B030D-6E8A-4147-A177-3AD203B41FA5}">
                          <a16:colId xmlns:a16="http://schemas.microsoft.com/office/drawing/2014/main" val="2890962363"/>
                        </a:ext>
                      </a:extLst>
                    </a:gridCol>
                    <a:gridCol w="444951">
                      <a:extLst>
                        <a:ext uri="{9D8B030D-6E8A-4147-A177-3AD203B41FA5}">
                          <a16:colId xmlns:a16="http://schemas.microsoft.com/office/drawing/2014/main" val="441537731"/>
                        </a:ext>
                      </a:extLst>
                    </a:gridCol>
                    <a:gridCol w="444951">
                      <a:extLst>
                        <a:ext uri="{9D8B030D-6E8A-4147-A177-3AD203B41FA5}">
                          <a16:colId xmlns:a16="http://schemas.microsoft.com/office/drawing/2014/main" val="2315482226"/>
                        </a:ext>
                      </a:extLst>
                    </a:gridCol>
                    <a:gridCol w="444951">
                      <a:extLst>
                        <a:ext uri="{9D8B030D-6E8A-4147-A177-3AD203B41FA5}">
                          <a16:colId xmlns:a16="http://schemas.microsoft.com/office/drawing/2014/main" val="1876491080"/>
                        </a:ext>
                      </a:extLst>
                    </a:gridCol>
                    <a:gridCol w="444951">
                      <a:extLst>
                        <a:ext uri="{9D8B030D-6E8A-4147-A177-3AD203B41FA5}">
                          <a16:colId xmlns:a16="http://schemas.microsoft.com/office/drawing/2014/main" val="2252227826"/>
                        </a:ext>
                      </a:extLst>
                    </a:gridCol>
                    <a:gridCol w="444951">
                      <a:extLst>
                        <a:ext uri="{9D8B030D-6E8A-4147-A177-3AD203B41FA5}">
                          <a16:colId xmlns:a16="http://schemas.microsoft.com/office/drawing/2014/main" val="3125406064"/>
                        </a:ext>
                      </a:extLst>
                    </a:gridCol>
                    <a:gridCol w="444951">
                      <a:extLst>
                        <a:ext uri="{9D8B030D-6E8A-4147-A177-3AD203B41FA5}">
                          <a16:colId xmlns:a16="http://schemas.microsoft.com/office/drawing/2014/main" val="2494531473"/>
                        </a:ext>
                      </a:extLst>
                    </a:gridCol>
                  </a:tblGrid>
                  <a:tr h="183198">
                    <a:tc>
                      <a:txBody>
                        <a:bodyPr/>
                        <a:lstStyle/>
                        <a:p>
                          <a:pPr marL="0" marR="0">
                            <a:lnSpc>
                              <a:spcPct val="150000"/>
                            </a:lnSpc>
                            <a:spcBef>
                              <a:spcPts val="0"/>
                            </a:spcBef>
                            <a:spcAft>
                              <a:spcPts val="0"/>
                            </a:spcAft>
                          </a:pPr>
                          <a:r>
                            <a:rPr lang="en-GB" sz="800" b="1">
                              <a:effectLst/>
                              <a:latin typeface="Calibri" panose="020F0502020204030204" pitchFamily="34" charset="0"/>
                              <a:ea typeface="Calibri" panose="020F0502020204030204" pitchFamily="34" charset="0"/>
                              <a:cs typeface="Times New Roman" panose="02020603050405020304" pitchFamily="18" charset="0"/>
                            </a:rPr>
                            <a:t>Year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b="1">
                              <a:effectLst/>
                              <a:latin typeface="Liberation Sans"/>
                              <a:ea typeface="Liberation Sans"/>
                              <a:cs typeface="Times New Roman" panose="02020603050405020304" pitchFamily="18" charset="0"/>
                            </a:rPr>
                            <a:t>CC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b="1">
                              <a:effectLst/>
                              <a:latin typeface="Liberation Sans"/>
                              <a:ea typeface="Liberation Sans"/>
                              <a:cs typeface="Times New Roman" panose="02020603050405020304" pitchFamily="18" charset="0"/>
                            </a:rPr>
                            <a:t>MB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b="1">
                              <a:effectLst/>
                              <a:latin typeface="Liberation Sans"/>
                              <a:ea typeface="Liberation Sans"/>
                              <a:cs typeface="Times New Roman" panose="02020603050405020304" pitchFamily="18" charset="0"/>
                            </a:rPr>
                            <a:t>MAE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b="1">
                              <a:effectLst/>
                              <a:latin typeface="Liberation Sans"/>
                              <a:ea typeface="Liberation Sans"/>
                              <a:cs typeface="Times New Roman" panose="02020603050405020304" pitchFamily="18" charset="0"/>
                            </a:rPr>
                            <a:t>RMSE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b="1">
                              <a:effectLst/>
                              <a:latin typeface="Liberation Sans"/>
                              <a:ea typeface="Liberation Sans"/>
                              <a:cs typeface="Times New Roman" panose="02020603050405020304" pitchFamily="18" charset="0"/>
                            </a:rPr>
                            <a:t>MNB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b="1">
                              <a:effectLst/>
                              <a:latin typeface="Liberation Sans"/>
                              <a:ea typeface="Liberation Sans"/>
                              <a:cs typeface="Times New Roman" panose="02020603050405020304" pitchFamily="18" charset="0"/>
                            </a:rPr>
                            <a:t>MNAE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b="1">
                              <a:effectLst/>
                              <a:latin typeface="Liberation Sans"/>
                              <a:ea typeface="Liberation Sans"/>
                              <a:cs typeface="Times New Roman" panose="02020603050405020304" pitchFamily="18" charset="0"/>
                            </a:rPr>
                            <a:t>NMB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b="1">
                              <a:effectLst/>
                              <a:latin typeface="Liberation Sans"/>
                              <a:ea typeface="Liberation Sans"/>
                              <a:cs typeface="Times New Roman" panose="02020603050405020304" pitchFamily="18" charset="0"/>
                            </a:rPr>
                            <a:t>NMAE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b="1">
                              <a:effectLst/>
                              <a:latin typeface="Liberation Sans"/>
                              <a:ea typeface="Liberation Sans"/>
                              <a:cs typeface="Times New Roman" panose="02020603050405020304" pitchFamily="18" charset="0"/>
                            </a:rPr>
                            <a:t>FB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b="1">
                              <a:effectLst/>
                              <a:latin typeface="Liberation Sans"/>
                              <a:ea typeface="Liberation Sans"/>
                              <a:cs typeface="Times New Roman" panose="02020603050405020304" pitchFamily="18" charset="0"/>
                            </a:rPr>
                            <a:t>FAE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165753" t="-3333" r="-102740" b="-48333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265753" t="-3333" r="-2740" b="-483333"/>
                          </a:stretch>
                        </a:blipFill>
                      </a:tcPr>
                    </a:tc>
                    <a:extLst>
                      <a:ext uri="{0D108BD9-81ED-4DB2-BD59-A6C34878D82A}">
                        <a16:rowId xmlns:a16="http://schemas.microsoft.com/office/drawing/2014/main" val="73783941"/>
                      </a:ext>
                    </a:extLst>
                  </a:tr>
                  <a:tr h="163195">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1994-1998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0.88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-0.004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0.035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0.263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-0.069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0.214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-0.039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0.234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0.055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0.059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7780330"/>
                      </a:ext>
                    </a:extLst>
                  </a:tr>
                  <a:tr h="163195">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1999-2003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0.882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0.101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0.276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dirty="0">
                              <a:effectLst/>
                              <a:latin typeface="Liberation Sans"/>
                              <a:ea typeface="Liberation Sans"/>
                              <a:cs typeface="Times New Roman" panose="02020603050405020304" pitchFamily="18" charset="0"/>
                            </a:rPr>
                            <a:t>0.002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0.203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0.028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0.235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0.048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0.048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7686093"/>
                      </a:ext>
                    </a:extLst>
                  </a:tr>
                  <a:tr h="163195">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2004-2008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0.884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-0.002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0.009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0.19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-0.041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0.165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0.182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0.052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dirty="0">
                              <a:effectLst/>
                              <a:latin typeface="Liberation Sans"/>
                              <a:ea typeface="Liberation Sans"/>
                              <a:cs typeface="Times New Roman" panose="02020603050405020304" pitchFamily="18" charset="0"/>
                            </a:rPr>
                            <a:t>0.054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2539244"/>
                      </a:ext>
                    </a:extLst>
                  </a:tr>
                  <a:tr h="163195">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2009-2013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0.884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-0.002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0.008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-0.009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0.147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-0.029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0.142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-0.024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0.055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0.057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9163306"/>
                      </a:ext>
                    </a:extLst>
                  </a:tr>
                  <a:tr h="163195">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2014-2018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0.927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0.006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0.036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0.151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0.003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0.142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0.143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a:effectLst/>
                              <a:latin typeface="Liberation Sans"/>
                              <a:ea typeface="Liberation Sans"/>
                              <a:cs typeface="Times New Roman" panose="02020603050405020304" pitchFamily="18" charset="0"/>
                            </a:rPr>
                            <a:t>0.058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GB" sz="800" dirty="0">
                              <a:effectLst/>
                              <a:latin typeface="Liberation Sans"/>
                              <a:ea typeface="Liberation Sans"/>
                              <a:cs typeface="Times New Roman" panose="02020603050405020304" pitchFamily="18" charset="0"/>
                            </a:rPr>
                            <a:t>0.058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9484835"/>
                      </a:ext>
                    </a:extLst>
                  </a:tr>
                </a:tbl>
              </a:graphicData>
            </a:graphic>
          </p:graphicFrame>
        </mc:Fallback>
      </mc:AlternateContent>
    </p:spTree>
    <p:extLst>
      <p:ext uri="{BB962C8B-B14F-4D97-AF65-F5344CB8AC3E}">
        <p14:creationId xmlns:p14="http://schemas.microsoft.com/office/powerpoint/2010/main" val="1253998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969ED5-15BA-7693-821E-FA2EAFAA8005}"/>
              </a:ext>
            </a:extLst>
          </p:cNvPr>
          <p:cNvSpPr>
            <a:spLocks noGrp="1"/>
          </p:cNvSpPr>
          <p:nvPr>
            <p:ph type="sldNum" sz="quarter" idx="12"/>
          </p:nvPr>
        </p:nvSpPr>
        <p:spPr/>
        <p:txBody>
          <a:bodyPr/>
          <a:lstStyle/>
          <a:p>
            <a:fld id="{D7736F4C-FA85-4461-8706-F10A3F183A2C}" type="slidenum">
              <a:rPr lang="en-US" smtClean="0"/>
              <a:t>25</a:t>
            </a:fld>
            <a:endParaRPr lang="en-US"/>
          </a:p>
        </p:txBody>
      </p:sp>
      <p:pic>
        <p:nvPicPr>
          <p:cNvPr id="2051" name="Picture 1">
            <a:extLst>
              <a:ext uri="{FF2B5EF4-FFF2-40B4-BE49-F238E27FC236}">
                <a16:creationId xmlns:a16="http://schemas.microsoft.com/office/drawing/2014/main" id="{5CF55265-38F5-B5D3-4C72-9AE79262F224}"/>
              </a:ext>
            </a:extLst>
          </p:cNvPr>
          <p:cNvPicPr>
            <a:picLocks noChangeArrowheads="1"/>
          </p:cNvPicPr>
          <p:nvPr/>
        </p:nvPicPr>
        <p:blipFill>
          <a:blip r:embed="rId2">
            <a:extLst>
              <a:ext uri="{28A0092B-C50C-407E-A947-70E740481C1C}">
                <a14:useLocalDpi xmlns:a14="http://schemas.microsoft.com/office/drawing/2010/main" val="0"/>
              </a:ext>
            </a:extLst>
          </a:blip>
          <a:srcRect b="51062"/>
          <a:stretch>
            <a:fillRect/>
          </a:stretch>
        </p:blipFill>
        <p:spPr bwMode="auto">
          <a:xfrm>
            <a:off x="5968998" y="761216"/>
            <a:ext cx="5727700" cy="17970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1024191226">
            <a:extLst>
              <a:ext uri="{FF2B5EF4-FFF2-40B4-BE49-F238E27FC236}">
                <a16:creationId xmlns:a16="http://schemas.microsoft.com/office/drawing/2014/main" id="{679C1CF1-7764-A06C-01DA-E3F82054C202}"/>
              </a:ext>
            </a:extLst>
          </p:cNvPr>
          <p:cNvPicPr>
            <a:picLocks noChangeArrowheads="1"/>
          </p:cNvPicPr>
          <p:nvPr/>
        </p:nvPicPr>
        <p:blipFill>
          <a:blip r:embed="rId2">
            <a:extLst>
              <a:ext uri="{28A0092B-C50C-407E-A947-70E740481C1C}">
                <a14:useLocalDpi xmlns:a14="http://schemas.microsoft.com/office/drawing/2010/main" val="0"/>
              </a:ext>
            </a:extLst>
          </a:blip>
          <a:srcRect t="50349"/>
          <a:stretch>
            <a:fillRect/>
          </a:stretch>
        </p:blipFill>
        <p:spPr bwMode="auto">
          <a:xfrm>
            <a:off x="5968998" y="2617796"/>
            <a:ext cx="5727700" cy="1822450"/>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36">
            <a:extLst>
              <a:ext uri="{FF2B5EF4-FFF2-40B4-BE49-F238E27FC236}">
                <a16:creationId xmlns:a16="http://schemas.microsoft.com/office/drawing/2014/main" id="{A3709788-06BF-BC56-443E-99D05CFFE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17" r="2"/>
          <a:stretch>
            <a:fillRect/>
          </a:stretch>
        </p:blipFill>
        <p:spPr bwMode="auto">
          <a:xfrm>
            <a:off x="5968998" y="4569627"/>
            <a:ext cx="5613400" cy="1752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F7AEBC2-DBDF-97B9-8FC5-4CFD6E099107}"/>
              </a:ext>
            </a:extLst>
          </p:cNvPr>
          <p:cNvSpPr txBox="1"/>
          <p:nvPr/>
        </p:nvSpPr>
        <p:spPr>
          <a:xfrm>
            <a:off x="507025" y="4872333"/>
            <a:ext cx="5260730" cy="1169551"/>
          </a:xfrm>
          <a:prstGeom prst="rect">
            <a:avLst/>
          </a:prstGeom>
          <a:noFill/>
        </p:spPr>
        <p:txBody>
          <a:bodyPr wrap="square">
            <a:spAutoFit/>
          </a:bodyPr>
          <a:lstStyle/>
          <a:p>
            <a:r>
              <a:rPr lang="en-US" sz="1000" b="1" i="1" dirty="0">
                <a:effectLst/>
                <a:latin typeface="Calibri" panose="020F0502020204030204" pitchFamily="34" charset="0"/>
                <a:ea typeface="Calibri" panose="020F0502020204030204" pitchFamily="34" charset="0"/>
                <a:cs typeface="Times New Roman" panose="02020603050405020304" pitchFamily="18" charset="0"/>
              </a:rPr>
              <a:t>Figure 13. </a:t>
            </a:r>
            <a:r>
              <a:rPr lang="en-US" sz="1000" i="1" dirty="0">
                <a:effectLst/>
                <a:latin typeface="Calibri" panose="020F0502020204030204" pitchFamily="34" charset="0"/>
                <a:ea typeface="Calibri" panose="020F0502020204030204" pitchFamily="34" charset="0"/>
                <a:cs typeface="Times New Roman" panose="02020603050405020304" pitchFamily="18" charset="0"/>
              </a:rPr>
              <a:t>Time series of daily average ozone concentrations (a) of CMAQ outputs (blue line) and observation (black dots), daily average temperature (b) from WRF (red line) and observation (black dots), and (c) ML predictions (red line) and observation (black dots) in Fontana, CA. The Fontana daily average calculation for ML was based on available data, which was not restricted to twenty-four data points per day. Due to the missing data, the ML outputs were sparser than CMAQ simulation. Therefore, the computed daily average observations from hourly data were the different between (a) and (c).</a:t>
            </a:r>
            <a:endParaRPr lang="en-US" sz="1000" dirty="0"/>
          </a:p>
        </p:txBody>
      </p:sp>
      <p:sp>
        <p:nvSpPr>
          <p:cNvPr id="5" name="Content Placeholder 2">
            <a:extLst>
              <a:ext uri="{FF2B5EF4-FFF2-40B4-BE49-F238E27FC236}">
                <a16:creationId xmlns:a16="http://schemas.microsoft.com/office/drawing/2014/main" id="{83063CC5-2AEE-7C9F-1FB2-C33DDAAB2835}"/>
              </a:ext>
            </a:extLst>
          </p:cNvPr>
          <p:cNvSpPr>
            <a:spLocks noGrp="1"/>
          </p:cNvSpPr>
          <p:nvPr>
            <p:ph idx="1"/>
          </p:nvPr>
        </p:nvSpPr>
        <p:spPr>
          <a:xfrm>
            <a:off x="791309" y="1905925"/>
            <a:ext cx="4472353" cy="2584013"/>
          </a:xfrm>
        </p:spPr>
        <p:txBody>
          <a:bodyPr>
            <a:normAutofit/>
          </a:bodyPr>
          <a:lstStyle/>
          <a:p>
            <a:r>
              <a:rPr lang="en-US" dirty="0"/>
              <a:t>CMAQ configurations</a:t>
            </a:r>
          </a:p>
          <a:p>
            <a:pPr lvl="1"/>
            <a:r>
              <a:rPr lang="en-US" dirty="0"/>
              <a:t>SAPRC-07 mechanism</a:t>
            </a:r>
          </a:p>
          <a:p>
            <a:pPr lvl="1"/>
            <a:r>
              <a:rPr lang="en-US" dirty="0"/>
              <a:t>4x4 km resolution</a:t>
            </a:r>
          </a:p>
          <a:p>
            <a:pPr lvl="1"/>
            <a:r>
              <a:rPr lang="en-US" dirty="0"/>
              <a:t>11 vertical layers</a:t>
            </a:r>
          </a:p>
          <a:p>
            <a:pPr lvl="1"/>
            <a:r>
              <a:rPr lang="en-US" dirty="0"/>
              <a:t>156x102 grids </a:t>
            </a:r>
          </a:p>
          <a:p>
            <a:pPr lvl="1"/>
            <a:r>
              <a:rPr lang="en-US" dirty="0"/>
              <a:t>Southern California</a:t>
            </a:r>
          </a:p>
          <a:p>
            <a:pPr marL="457200" lvl="1" indent="0">
              <a:buNone/>
            </a:pPr>
            <a:endParaRPr lang="en-US" dirty="0"/>
          </a:p>
        </p:txBody>
      </p:sp>
      <p:sp>
        <p:nvSpPr>
          <p:cNvPr id="6" name="Title 1">
            <a:extLst>
              <a:ext uri="{FF2B5EF4-FFF2-40B4-BE49-F238E27FC236}">
                <a16:creationId xmlns:a16="http://schemas.microsoft.com/office/drawing/2014/main" id="{0FA38936-E20F-91A2-AE71-D10F3DAF2567}"/>
              </a:ext>
            </a:extLst>
          </p:cNvPr>
          <p:cNvSpPr>
            <a:spLocks noGrp="1"/>
          </p:cNvSpPr>
          <p:nvPr>
            <p:ph type="title"/>
          </p:nvPr>
        </p:nvSpPr>
        <p:spPr>
          <a:xfrm>
            <a:off x="838200" y="365125"/>
            <a:ext cx="5369169" cy="1325563"/>
          </a:xfrm>
        </p:spPr>
        <p:txBody>
          <a:bodyPr/>
          <a:lstStyle/>
          <a:p>
            <a:r>
              <a:rPr lang="en-US" dirty="0"/>
              <a:t>ML vs. CMAQ</a:t>
            </a:r>
          </a:p>
        </p:txBody>
      </p:sp>
    </p:spTree>
    <p:extLst>
      <p:ext uri="{BB962C8B-B14F-4D97-AF65-F5344CB8AC3E}">
        <p14:creationId xmlns:p14="http://schemas.microsoft.com/office/powerpoint/2010/main" val="1407324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1">
            <a:extLst>
              <a:ext uri="{FF2B5EF4-FFF2-40B4-BE49-F238E27FC236}">
                <a16:creationId xmlns:a16="http://schemas.microsoft.com/office/drawing/2014/main" id="{A5B45022-C335-4B8D-A3C1-567E431A145A}"/>
              </a:ext>
            </a:extLst>
          </p:cNvPr>
          <p:cNvSpPr>
            <a:spLocks noGrp="1" noChangeArrowheads="1"/>
          </p:cNvSpPr>
          <p:nvPr>
            <p:ph type="title"/>
          </p:nvPr>
        </p:nvSpPr>
        <p:spPr>
          <a:xfrm>
            <a:off x="911431" y="41846"/>
            <a:ext cx="10710463" cy="592228"/>
          </a:xfrm>
        </p:spPr>
        <p:txBody>
          <a:bodyPr>
            <a:normAutofit fontScale="90000"/>
          </a:bodyPr>
          <a:lstStyle/>
          <a:p>
            <a:pPr>
              <a:tabLst>
                <a:tab pos="553075" algn="l"/>
                <a:tab pos="1106150" algn="l"/>
                <a:tab pos="1659225" algn="l"/>
                <a:tab pos="2212299" algn="l"/>
                <a:tab pos="2765374" algn="l"/>
                <a:tab pos="3318449" algn="l"/>
                <a:tab pos="3871524" algn="l"/>
                <a:tab pos="4424599" algn="l"/>
                <a:tab pos="4977674" algn="l"/>
                <a:tab pos="5530748" algn="l"/>
                <a:tab pos="6083823" algn="l"/>
                <a:tab pos="6636898" algn="l"/>
                <a:tab pos="7189973" algn="l"/>
                <a:tab pos="7743048" algn="l"/>
                <a:tab pos="8296123" algn="l"/>
                <a:tab pos="8849197" algn="l"/>
                <a:tab pos="9402272" algn="l"/>
                <a:tab pos="9955347" algn="l"/>
                <a:tab pos="10508422" algn="l"/>
              </a:tabLst>
            </a:pPr>
            <a:r>
              <a:rPr lang="en-US" altLang="en-US" b="0" dirty="0"/>
              <a:t>Motivation</a:t>
            </a:r>
          </a:p>
        </p:txBody>
      </p:sp>
      <p:sp>
        <p:nvSpPr>
          <p:cNvPr id="28681" name="Rectangle 7">
            <a:extLst>
              <a:ext uri="{FF2B5EF4-FFF2-40B4-BE49-F238E27FC236}">
                <a16:creationId xmlns:a16="http://schemas.microsoft.com/office/drawing/2014/main" id="{0A39ACC0-06D9-479F-A14F-F736210D44FC}"/>
              </a:ext>
            </a:extLst>
          </p:cNvPr>
          <p:cNvSpPr>
            <a:spLocks noChangeArrowheads="1"/>
          </p:cNvSpPr>
          <p:nvPr/>
        </p:nvSpPr>
        <p:spPr bwMode="auto">
          <a:xfrm>
            <a:off x="572846" y="5719942"/>
            <a:ext cx="5798646" cy="5408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8877" tIns="54439" rIns="108877" bIns="54439">
            <a:spAutoFit/>
          </a:bodyPr>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DejaVu Sans" charset="0"/>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DejaVu Sans"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DejaVu Sans"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DejaVu Sans"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DejaVu San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DejaVu San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DejaVu San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DejaVu San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DejaVu Sans" charset="0"/>
              </a:defRPr>
            </a:lvl9pPr>
          </a:lstStyle>
          <a:p>
            <a:pPr algn="just" eaLnBrk="1" hangingPunct="1">
              <a:lnSpc>
                <a:spcPct val="100000"/>
              </a:lnSpc>
            </a:pPr>
            <a:r>
              <a:rPr lang="en-US" altLang="en-US" sz="1400" b="1" i="1" dirty="0">
                <a:solidFill>
                  <a:srgbClr val="000000"/>
                </a:solidFill>
                <a:cs typeface="Arial" panose="020B0604020202020204" pitchFamily="34" charset="0"/>
              </a:rPr>
              <a:t>Figure 2: </a:t>
            </a:r>
            <a:r>
              <a:rPr lang="en-US" altLang="en-US" sz="1400" i="1" dirty="0">
                <a:solidFill>
                  <a:srgbClr val="000000"/>
                </a:solidFill>
                <a:cs typeface="Arial" panose="020B0604020202020204" pitchFamily="34" charset="0"/>
              </a:rPr>
              <a:t>25 years of historical data of mean annual NO, NO</a:t>
            </a:r>
            <a:r>
              <a:rPr lang="en-US" altLang="en-US" sz="1400" i="1" baseline="-33000" dirty="0">
                <a:solidFill>
                  <a:srgbClr val="000000"/>
                </a:solidFill>
                <a:cs typeface="Arial" panose="020B0604020202020204" pitchFamily="34" charset="0"/>
              </a:rPr>
              <a:t>2</a:t>
            </a:r>
            <a:r>
              <a:rPr lang="en-US" altLang="en-US" sz="1400" i="1" dirty="0">
                <a:solidFill>
                  <a:srgbClr val="000000"/>
                </a:solidFill>
                <a:cs typeface="Arial" panose="020B0604020202020204" pitchFamily="34" charset="0"/>
              </a:rPr>
              <a:t>, NO</a:t>
            </a:r>
            <a:r>
              <a:rPr lang="en-US" altLang="en-US" sz="1400" i="1" baseline="-33000" dirty="0">
                <a:solidFill>
                  <a:srgbClr val="000000"/>
                </a:solidFill>
                <a:cs typeface="Arial" panose="020B0604020202020204" pitchFamily="34" charset="0"/>
              </a:rPr>
              <a:t>x</a:t>
            </a:r>
            <a:r>
              <a:rPr lang="en-US" altLang="en-US" sz="1400" i="1" dirty="0">
                <a:solidFill>
                  <a:srgbClr val="000000"/>
                </a:solidFill>
                <a:cs typeface="Arial" panose="020B0604020202020204" pitchFamily="34" charset="0"/>
              </a:rPr>
              <a:t> (Source: Ozone-Met Study Quarter 1 Report)</a:t>
            </a:r>
          </a:p>
        </p:txBody>
      </p:sp>
      <p:pic>
        <p:nvPicPr>
          <p:cNvPr id="3" name="Picture 2">
            <a:extLst>
              <a:ext uri="{FF2B5EF4-FFF2-40B4-BE49-F238E27FC236}">
                <a16:creationId xmlns:a16="http://schemas.microsoft.com/office/drawing/2014/main" id="{9BA5705A-EA6D-4E17-AAF0-EA4144386296}"/>
              </a:ext>
            </a:extLst>
          </p:cNvPr>
          <p:cNvPicPr>
            <a:picLocks noChangeAspect="1"/>
          </p:cNvPicPr>
          <p:nvPr/>
        </p:nvPicPr>
        <p:blipFill>
          <a:blip r:embed="rId3"/>
          <a:stretch>
            <a:fillRect/>
          </a:stretch>
        </p:blipFill>
        <p:spPr>
          <a:xfrm>
            <a:off x="453395" y="2048605"/>
            <a:ext cx="6231037" cy="3664896"/>
          </a:xfrm>
          <a:prstGeom prst="rect">
            <a:avLst/>
          </a:prstGeom>
        </p:spPr>
      </p:pic>
      <p:graphicFrame>
        <p:nvGraphicFramePr>
          <p:cNvPr id="10" name="Chart 9">
            <a:extLst>
              <a:ext uri="{FF2B5EF4-FFF2-40B4-BE49-F238E27FC236}">
                <a16:creationId xmlns:a16="http://schemas.microsoft.com/office/drawing/2014/main" id="{03A01F66-5BE8-8310-6223-6047BF67E8F6}"/>
              </a:ext>
            </a:extLst>
          </p:cNvPr>
          <p:cNvGraphicFramePr/>
          <p:nvPr>
            <p:extLst>
              <p:ext uri="{D42A27DB-BD31-4B8C-83A1-F6EECF244321}">
                <p14:modId xmlns:p14="http://schemas.microsoft.com/office/powerpoint/2010/main" val="3351289042"/>
              </p:ext>
            </p:extLst>
          </p:nvPr>
        </p:nvGraphicFramePr>
        <p:xfrm>
          <a:off x="7049894" y="2318707"/>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 Box 5">
            <a:extLst>
              <a:ext uri="{FF2B5EF4-FFF2-40B4-BE49-F238E27FC236}">
                <a16:creationId xmlns:a16="http://schemas.microsoft.com/office/drawing/2014/main" id="{26D80E17-6D53-54C7-6D65-5DC319B09BEA}"/>
              </a:ext>
            </a:extLst>
          </p:cNvPr>
          <p:cNvSpPr txBox="1"/>
          <p:nvPr/>
        </p:nvSpPr>
        <p:spPr>
          <a:xfrm>
            <a:off x="7347440" y="4999614"/>
            <a:ext cx="4145414" cy="1077218"/>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just">
              <a:spcBef>
                <a:spcPts val="0"/>
              </a:spcBef>
              <a:spcAft>
                <a:spcPts val="1000"/>
              </a:spcAft>
            </a:pPr>
            <a:r>
              <a:rPr lang="en-US" altLang="en-US" sz="1400" b="1" i="1" dirty="0">
                <a:solidFill>
                  <a:srgbClr val="000000"/>
                </a:solidFill>
              </a:rPr>
              <a:t>Figure 3:</a:t>
            </a:r>
            <a:r>
              <a:rPr lang="en-US" altLang="en-US" sz="1400" i="1" dirty="0">
                <a:solidFill>
                  <a:srgbClr val="000000"/>
                </a:solidFill>
              </a:rPr>
              <a:t> </a:t>
            </a:r>
            <a:r>
              <a:rPr lang="en-US" sz="1400" i="1" dirty="0">
                <a:effectLst/>
                <a:latin typeface="Calibri" panose="020F0502020204030204" pitchFamily="34" charset="0"/>
                <a:ea typeface="Calibri" panose="020F0502020204030204" pitchFamily="34" charset="0"/>
                <a:cs typeface="Times New Roman" panose="02020603050405020304" pitchFamily="18" charset="0"/>
              </a:rPr>
              <a:t>Ozone design values for the South Coast from 2006 to 2020 </a:t>
            </a:r>
            <a:r>
              <a:rPr lang="en-US" sz="14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i="1" u="sng"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hlinkClick r:id="rId5"/>
              </a:rPr>
              <a:t>https://www.epa.gov/air-trends/air-quality-design-values</a:t>
            </a:r>
            <a:r>
              <a:rPr lang="en-US" sz="14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i="1" dirty="0">
                <a:effectLst/>
                <a:latin typeface="Calibri" panose="020F0502020204030204" pitchFamily="34" charset="0"/>
                <a:ea typeface="Calibri" panose="020F0502020204030204" pitchFamily="34" charset="0"/>
                <a:cs typeface="Times New Roman" panose="02020603050405020304" pitchFamily="18" charset="0"/>
              </a:rPr>
              <a:t>2009 design value was missing, using Los Angeles-San Bernardino design value for substitution.</a:t>
            </a:r>
          </a:p>
        </p:txBody>
      </p:sp>
      <p:sp>
        <p:nvSpPr>
          <p:cNvPr id="14" name="Slide Number Placeholder 13">
            <a:extLst>
              <a:ext uri="{FF2B5EF4-FFF2-40B4-BE49-F238E27FC236}">
                <a16:creationId xmlns:a16="http://schemas.microsoft.com/office/drawing/2014/main" id="{28B233E0-5107-DAE4-3573-16785BD6D36A}"/>
              </a:ext>
            </a:extLst>
          </p:cNvPr>
          <p:cNvSpPr>
            <a:spLocks noGrp="1"/>
          </p:cNvSpPr>
          <p:nvPr>
            <p:ph type="sldNum" sz="quarter" idx="12"/>
          </p:nvPr>
        </p:nvSpPr>
        <p:spPr/>
        <p:txBody>
          <a:bodyPr/>
          <a:lstStyle/>
          <a:p>
            <a:fld id="{D7736F4C-FA85-4461-8706-F10A3F183A2C}" type="slidenum">
              <a:rPr lang="en-US" smtClean="0"/>
              <a:t>3</a:t>
            </a:fld>
            <a:endParaRPr lang="en-US"/>
          </a:p>
        </p:txBody>
      </p:sp>
      <p:sp>
        <p:nvSpPr>
          <p:cNvPr id="4" name="Content Placeholder 2">
            <a:extLst>
              <a:ext uri="{FF2B5EF4-FFF2-40B4-BE49-F238E27FC236}">
                <a16:creationId xmlns:a16="http://schemas.microsoft.com/office/drawing/2014/main" id="{8EA5D899-6F76-710D-161E-1F2A276EF3F5}"/>
              </a:ext>
            </a:extLst>
          </p:cNvPr>
          <p:cNvSpPr>
            <a:spLocks noGrp="1"/>
          </p:cNvSpPr>
          <p:nvPr>
            <p:ph idx="1"/>
          </p:nvPr>
        </p:nvSpPr>
        <p:spPr>
          <a:xfrm>
            <a:off x="943633" y="601906"/>
            <a:ext cx="9800567" cy="1073400"/>
          </a:xfrm>
        </p:spPr>
        <p:txBody>
          <a:bodyPr>
            <a:noAutofit/>
          </a:bodyPr>
          <a:lstStyle/>
          <a:p>
            <a:pPr algn="just"/>
            <a:r>
              <a:rPr lang="en-US" sz="1800" dirty="0">
                <a:solidFill>
                  <a:srgbClr val="000000"/>
                </a:solidFill>
                <a:ea typeface="Arial" panose="020B0604020202020204" pitchFamily="34" charset="0"/>
                <a:cs typeface="Arial" panose="020B0604020202020204" pitchFamily="34" charset="0"/>
              </a:rPr>
              <a:t>S</a:t>
            </a:r>
            <a:r>
              <a:rPr lang="en-US" sz="1800" dirty="0">
                <a:solidFill>
                  <a:srgbClr val="000000"/>
                </a:solidFill>
                <a:effectLst/>
                <a:ea typeface="Arial" panose="020B0604020202020204" pitchFamily="34" charset="0"/>
                <a:cs typeface="Arial" panose="020B0604020202020204" pitchFamily="34" charset="0"/>
              </a:rPr>
              <a:t>ignificantly decreased as a result of the emissions control programs implemented by the South Coast Air Quality Management District</a:t>
            </a:r>
          </a:p>
          <a:p>
            <a:pPr algn="just"/>
            <a:r>
              <a:rPr lang="en-US" sz="1800" dirty="0">
                <a:solidFill>
                  <a:srgbClr val="000000"/>
                </a:solidFill>
                <a:effectLst/>
                <a:ea typeface="Arial" panose="020B0604020202020204" pitchFamily="34" charset="0"/>
                <a:cs typeface="Arial" panose="020B0604020202020204" pitchFamily="34" charset="0"/>
              </a:rPr>
              <a:t>Since 2014, the 8-hour ozone design value for SoCAB has marginally increased</a:t>
            </a:r>
          </a:p>
          <a:p>
            <a:pPr algn="just"/>
            <a:r>
              <a:rPr lang="en-US" sz="1800" dirty="0">
                <a:solidFill>
                  <a:srgbClr val="000000"/>
                </a:solidFill>
                <a:effectLst/>
                <a:ea typeface="Arial" panose="020B0604020202020204" pitchFamily="34" charset="0"/>
                <a:cs typeface="Arial" panose="020B0604020202020204" pitchFamily="34" charset="0"/>
              </a:rPr>
              <a:t>Is it conjectured that shifts in meteorology have impacted ozone improvements in recent years?</a:t>
            </a:r>
            <a:endParaRPr lang="en-US" sz="1800" dirty="0"/>
          </a:p>
        </p:txBody>
      </p:sp>
      <p:sp>
        <p:nvSpPr>
          <p:cNvPr id="15" name="Rectangle 14">
            <a:extLst>
              <a:ext uri="{FF2B5EF4-FFF2-40B4-BE49-F238E27FC236}">
                <a16:creationId xmlns:a16="http://schemas.microsoft.com/office/drawing/2014/main" id="{06F982F2-DDC1-9918-750A-BBCE4BFE6036}"/>
              </a:ext>
            </a:extLst>
          </p:cNvPr>
          <p:cNvSpPr/>
          <p:nvPr/>
        </p:nvSpPr>
        <p:spPr>
          <a:xfrm>
            <a:off x="6762751"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a:t>Results</a:t>
            </a:r>
            <a:endParaRPr lang="en-US" sz="1200" dirty="0"/>
          </a:p>
        </p:txBody>
      </p:sp>
      <p:sp>
        <p:nvSpPr>
          <p:cNvPr id="16" name="Rectangle 15">
            <a:extLst>
              <a:ext uri="{FF2B5EF4-FFF2-40B4-BE49-F238E27FC236}">
                <a16:creationId xmlns:a16="http://schemas.microsoft.com/office/drawing/2014/main" id="{33453B4A-669F-F92E-7FB3-46A321875114}"/>
              </a:ext>
            </a:extLst>
          </p:cNvPr>
          <p:cNvSpPr/>
          <p:nvPr/>
        </p:nvSpPr>
        <p:spPr>
          <a:xfrm>
            <a:off x="7946782"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a:t>ML vs. CMAQ</a:t>
            </a:r>
            <a:endParaRPr lang="en-US" sz="1200" dirty="0"/>
          </a:p>
        </p:txBody>
      </p:sp>
      <p:sp>
        <p:nvSpPr>
          <p:cNvPr id="17" name="Flowchart: Delay 16">
            <a:extLst>
              <a:ext uri="{FF2B5EF4-FFF2-40B4-BE49-F238E27FC236}">
                <a16:creationId xmlns:a16="http://schemas.microsoft.com/office/drawing/2014/main" id="{69D751D5-4A3C-21B1-3780-9A38CA0A3CCE}"/>
              </a:ext>
            </a:extLst>
          </p:cNvPr>
          <p:cNvSpPr/>
          <p:nvPr/>
        </p:nvSpPr>
        <p:spPr>
          <a:xfrm flipH="1">
            <a:off x="2026624" y="6355867"/>
            <a:ext cx="1184031" cy="441998"/>
          </a:xfrm>
          <a:prstGeom prst="flowChartDelay">
            <a:avLst/>
          </a:prstGeom>
          <a:solidFill>
            <a:schemeClr val="accent1">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Motivation</a:t>
            </a:r>
          </a:p>
        </p:txBody>
      </p:sp>
      <p:sp>
        <p:nvSpPr>
          <p:cNvPr id="18" name="Rectangle 17">
            <a:extLst>
              <a:ext uri="{FF2B5EF4-FFF2-40B4-BE49-F238E27FC236}">
                <a16:creationId xmlns:a16="http://schemas.microsoft.com/office/drawing/2014/main" id="{3C54D8AE-7F24-A1E4-93D8-04F7AB3A9C75}"/>
              </a:ext>
            </a:extLst>
          </p:cNvPr>
          <p:cNvSpPr/>
          <p:nvPr/>
        </p:nvSpPr>
        <p:spPr>
          <a:xfrm>
            <a:off x="5578720"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Data</a:t>
            </a:r>
          </a:p>
        </p:txBody>
      </p:sp>
      <p:sp>
        <p:nvSpPr>
          <p:cNvPr id="19" name="Flowchart: Delay 18">
            <a:extLst>
              <a:ext uri="{FF2B5EF4-FFF2-40B4-BE49-F238E27FC236}">
                <a16:creationId xmlns:a16="http://schemas.microsoft.com/office/drawing/2014/main" id="{A063C9C2-6114-BDBB-5FED-0066E226754B}"/>
              </a:ext>
            </a:extLst>
          </p:cNvPr>
          <p:cNvSpPr/>
          <p:nvPr/>
        </p:nvSpPr>
        <p:spPr>
          <a:xfrm>
            <a:off x="9130813" y="6356349"/>
            <a:ext cx="1184031" cy="441516"/>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Conclusion</a:t>
            </a:r>
          </a:p>
        </p:txBody>
      </p:sp>
      <p:sp>
        <p:nvSpPr>
          <p:cNvPr id="20" name="Rectangle 19">
            <a:extLst>
              <a:ext uri="{FF2B5EF4-FFF2-40B4-BE49-F238E27FC236}">
                <a16:creationId xmlns:a16="http://schemas.microsoft.com/office/drawing/2014/main" id="{6EF574A9-8FD5-5F51-5CB0-72467E4C723F}"/>
              </a:ext>
            </a:extLst>
          </p:cNvPr>
          <p:cNvSpPr/>
          <p:nvPr/>
        </p:nvSpPr>
        <p:spPr>
          <a:xfrm>
            <a:off x="4394689"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Methods</a:t>
            </a:r>
          </a:p>
        </p:txBody>
      </p:sp>
      <p:sp>
        <p:nvSpPr>
          <p:cNvPr id="21" name="Rectangle 20">
            <a:extLst>
              <a:ext uri="{FF2B5EF4-FFF2-40B4-BE49-F238E27FC236}">
                <a16:creationId xmlns:a16="http://schemas.microsoft.com/office/drawing/2014/main" id="{9DED44B9-1BA5-9C1A-D205-C4A8513130CA}"/>
              </a:ext>
            </a:extLst>
          </p:cNvPr>
          <p:cNvSpPr/>
          <p:nvPr/>
        </p:nvSpPr>
        <p:spPr>
          <a:xfrm>
            <a:off x="3210656" y="6355867"/>
            <a:ext cx="1184031" cy="44199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Objectives</a:t>
            </a:r>
          </a:p>
        </p:txBody>
      </p:sp>
      <p:pic>
        <p:nvPicPr>
          <p:cNvPr id="22" name="Picture 2">
            <a:extLst>
              <a:ext uri="{FF2B5EF4-FFF2-40B4-BE49-F238E27FC236}">
                <a16:creationId xmlns:a16="http://schemas.microsoft.com/office/drawing/2014/main" id="{8BA81E85-266F-9ECE-54CD-119202C49C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10900" y="0"/>
            <a:ext cx="1181100" cy="118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266575"/>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AE49C-3C74-1443-E4EC-AE4008970497}"/>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03DE6269-377F-028B-7034-0B55C7A18E9D}"/>
              </a:ext>
            </a:extLst>
          </p:cNvPr>
          <p:cNvSpPr>
            <a:spLocks noGrp="1"/>
          </p:cNvSpPr>
          <p:nvPr>
            <p:ph idx="1"/>
          </p:nvPr>
        </p:nvSpPr>
        <p:spPr>
          <a:xfrm>
            <a:off x="838200" y="1844543"/>
            <a:ext cx="10515600" cy="4351338"/>
          </a:xfrm>
        </p:spPr>
        <p:txBody>
          <a:bodyPr/>
          <a:lstStyle/>
          <a:p>
            <a:r>
              <a:rPr lang="en-US" dirty="0"/>
              <a:t>Exploit large meteorology and air quality datasets</a:t>
            </a:r>
          </a:p>
          <a:p>
            <a:pPr lvl="1"/>
            <a:r>
              <a:rPr lang="en-US" dirty="0"/>
              <a:t>Enhance the prediction of ozone levels in South Coast Air Basin (SoCAB)</a:t>
            </a:r>
          </a:p>
          <a:p>
            <a:pPr lvl="1"/>
            <a:r>
              <a:rPr lang="en-US" dirty="0"/>
              <a:t>Investigate the role of meteorology in ozone formation</a:t>
            </a:r>
          </a:p>
          <a:p>
            <a:pPr lvl="1"/>
            <a:r>
              <a:rPr lang="en-US" dirty="0"/>
              <a:t>Determine the most critical factors influencing ozone exceedance hours</a:t>
            </a:r>
          </a:p>
          <a:p>
            <a:r>
              <a:rPr lang="en-US" dirty="0"/>
              <a:t>Evaluate multiple machine learning algorithms</a:t>
            </a:r>
          </a:p>
          <a:p>
            <a:pPr lvl="1"/>
            <a:r>
              <a:rPr lang="en-US" dirty="0"/>
              <a:t>Random forest, neural network, SVM, K-NN</a:t>
            </a:r>
          </a:p>
          <a:p>
            <a:pPr lvl="1"/>
            <a:r>
              <a:rPr lang="en-US" dirty="0"/>
              <a:t>Find the most suited model for predicting ozone concentrations and exceedances in Southern California</a:t>
            </a:r>
          </a:p>
          <a:p>
            <a:pPr lvl="1"/>
            <a:r>
              <a:rPr lang="en-US" dirty="0"/>
              <a:t>Minimum set of features (meteorology + air quality) that accurately represent the ozone levels</a:t>
            </a:r>
          </a:p>
          <a:p>
            <a:endParaRPr lang="en-US" dirty="0"/>
          </a:p>
        </p:txBody>
      </p:sp>
      <p:sp>
        <p:nvSpPr>
          <p:cNvPr id="4" name="Slide Number Placeholder 3">
            <a:extLst>
              <a:ext uri="{FF2B5EF4-FFF2-40B4-BE49-F238E27FC236}">
                <a16:creationId xmlns:a16="http://schemas.microsoft.com/office/drawing/2014/main" id="{8166CBB4-7E3D-7B42-418D-D9B874EFAD63}"/>
              </a:ext>
            </a:extLst>
          </p:cNvPr>
          <p:cNvSpPr>
            <a:spLocks noGrp="1"/>
          </p:cNvSpPr>
          <p:nvPr>
            <p:ph type="sldNum" sz="quarter" idx="12"/>
          </p:nvPr>
        </p:nvSpPr>
        <p:spPr/>
        <p:txBody>
          <a:bodyPr/>
          <a:lstStyle/>
          <a:p>
            <a:fld id="{D7736F4C-FA85-4461-8706-F10A3F183A2C}" type="slidenum">
              <a:rPr lang="en-US" smtClean="0"/>
              <a:t>4</a:t>
            </a:fld>
            <a:endParaRPr lang="en-US"/>
          </a:p>
        </p:txBody>
      </p:sp>
      <p:sp>
        <p:nvSpPr>
          <p:cNvPr id="13" name="Rectangle 12">
            <a:extLst>
              <a:ext uri="{FF2B5EF4-FFF2-40B4-BE49-F238E27FC236}">
                <a16:creationId xmlns:a16="http://schemas.microsoft.com/office/drawing/2014/main" id="{0A46632A-7A91-AB5A-399F-4F2740A8E6E1}"/>
              </a:ext>
            </a:extLst>
          </p:cNvPr>
          <p:cNvSpPr/>
          <p:nvPr/>
        </p:nvSpPr>
        <p:spPr>
          <a:xfrm>
            <a:off x="6762751"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a:t>Results</a:t>
            </a:r>
            <a:endParaRPr lang="en-US" sz="1200" dirty="0"/>
          </a:p>
        </p:txBody>
      </p:sp>
      <p:sp>
        <p:nvSpPr>
          <p:cNvPr id="14" name="Rectangle 13">
            <a:extLst>
              <a:ext uri="{FF2B5EF4-FFF2-40B4-BE49-F238E27FC236}">
                <a16:creationId xmlns:a16="http://schemas.microsoft.com/office/drawing/2014/main" id="{B9D95829-18A0-8B69-555D-19AF4F99D12E}"/>
              </a:ext>
            </a:extLst>
          </p:cNvPr>
          <p:cNvSpPr/>
          <p:nvPr/>
        </p:nvSpPr>
        <p:spPr>
          <a:xfrm>
            <a:off x="7946782"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a:t>ML vs. CMAQ</a:t>
            </a:r>
            <a:endParaRPr lang="en-US" sz="1200" dirty="0"/>
          </a:p>
        </p:txBody>
      </p:sp>
      <p:sp>
        <p:nvSpPr>
          <p:cNvPr id="15" name="Flowchart: Delay 14">
            <a:extLst>
              <a:ext uri="{FF2B5EF4-FFF2-40B4-BE49-F238E27FC236}">
                <a16:creationId xmlns:a16="http://schemas.microsoft.com/office/drawing/2014/main" id="{F6DBFF16-8F70-9E37-4545-81270AA34533}"/>
              </a:ext>
            </a:extLst>
          </p:cNvPr>
          <p:cNvSpPr/>
          <p:nvPr/>
        </p:nvSpPr>
        <p:spPr>
          <a:xfrm flipH="1">
            <a:off x="2026624" y="6355867"/>
            <a:ext cx="1184031" cy="441998"/>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Motivation</a:t>
            </a:r>
          </a:p>
        </p:txBody>
      </p:sp>
      <p:sp>
        <p:nvSpPr>
          <p:cNvPr id="16" name="Rectangle 15">
            <a:extLst>
              <a:ext uri="{FF2B5EF4-FFF2-40B4-BE49-F238E27FC236}">
                <a16:creationId xmlns:a16="http://schemas.microsoft.com/office/drawing/2014/main" id="{A961D3F2-74C1-C009-00DB-1936E3ABA69A}"/>
              </a:ext>
            </a:extLst>
          </p:cNvPr>
          <p:cNvSpPr/>
          <p:nvPr/>
        </p:nvSpPr>
        <p:spPr>
          <a:xfrm>
            <a:off x="5578720"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Data</a:t>
            </a:r>
          </a:p>
        </p:txBody>
      </p:sp>
      <p:sp>
        <p:nvSpPr>
          <p:cNvPr id="17" name="Flowchart: Delay 16">
            <a:extLst>
              <a:ext uri="{FF2B5EF4-FFF2-40B4-BE49-F238E27FC236}">
                <a16:creationId xmlns:a16="http://schemas.microsoft.com/office/drawing/2014/main" id="{7146759C-5F43-F4AF-55C2-4AAD1C365055}"/>
              </a:ext>
            </a:extLst>
          </p:cNvPr>
          <p:cNvSpPr/>
          <p:nvPr/>
        </p:nvSpPr>
        <p:spPr>
          <a:xfrm>
            <a:off x="9130813" y="6356349"/>
            <a:ext cx="1184031" cy="441516"/>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Conclusion</a:t>
            </a:r>
          </a:p>
        </p:txBody>
      </p:sp>
      <p:sp>
        <p:nvSpPr>
          <p:cNvPr id="18" name="Rectangle 17">
            <a:extLst>
              <a:ext uri="{FF2B5EF4-FFF2-40B4-BE49-F238E27FC236}">
                <a16:creationId xmlns:a16="http://schemas.microsoft.com/office/drawing/2014/main" id="{132373BE-0CD7-29F6-971C-823C66DBC4A4}"/>
              </a:ext>
            </a:extLst>
          </p:cNvPr>
          <p:cNvSpPr/>
          <p:nvPr/>
        </p:nvSpPr>
        <p:spPr>
          <a:xfrm>
            <a:off x="4394689"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Methods</a:t>
            </a:r>
          </a:p>
        </p:txBody>
      </p:sp>
      <p:sp>
        <p:nvSpPr>
          <p:cNvPr id="19" name="Rectangle 18">
            <a:extLst>
              <a:ext uri="{FF2B5EF4-FFF2-40B4-BE49-F238E27FC236}">
                <a16:creationId xmlns:a16="http://schemas.microsoft.com/office/drawing/2014/main" id="{87AC01E3-4E24-B62B-E32C-C6B643C54B77}"/>
              </a:ext>
            </a:extLst>
          </p:cNvPr>
          <p:cNvSpPr/>
          <p:nvPr/>
        </p:nvSpPr>
        <p:spPr>
          <a:xfrm>
            <a:off x="3210656" y="6355867"/>
            <a:ext cx="1184031" cy="441998"/>
          </a:xfrm>
          <a:prstGeom prst="rect">
            <a:avLst/>
          </a:prstGeom>
          <a:solidFill>
            <a:schemeClr val="accent1">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Objectives</a:t>
            </a:r>
          </a:p>
        </p:txBody>
      </p:sp>
      <p:pic>
        <p:nvPicPr>
          <p:cNvPr id="20" name="Picture 2">
            <a:extLst>
              <a:ext uri="{FF2B5EF4-FFF2-40B4-BE49-F238E27FC236}">
                <a16:creationId xmlns:a16="http://schemas.microsoft.com/office/drawing/2014/main" id="{C153692A-6A8D-EA4B-F02D-C58019C401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0900" y="0"/>
            <a:ext cx="1181100" cy="118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975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2">
            <a:extLst>
              <a:ext uri="{FF2B5EF4-FFF2-40B4-BE49-F238E27FC236}">
                <a16:creationId xmlns:a16="http://schemas.microsoft.com/office/drawing/2014/main" id="{4B48DBA9-35D9-1FDF-575B-3C0EEE5A3194}"/>
              </a:ext>
            </a:extLst>
          </p:cNvPr>
          <p:cNvPicPr>
            <a:picLocks noChangeAspect="1"/>
          </p:cNvPicPr>
          <p:nvPr/>
        </p:nvPicPr>
        <p:blipFill rotWithShape="1">
          <a:blip r:embed="rId2"/>
          <a:srcRect l="11614" t="15492" r="9315" b="14634"/>
          <a:stretch/>
        </p:blipFill>
        <p:spPr bwMode="auto">
          <a:xfrm>
            <a:off x="5017546" y="1152818"/>
            <a:ext cx="7172923" cy="3452572"/>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9E2F7AFD-975B-6452-60E7-239DB13016ED}"/>
              </a:ext>
            </a:extLst>
          </p:cNvPr>
          <p:cNvSpPr>
            <a:spLocks noGrp="1"/>
          </p:cNvSpPr>
          <p:nvPr>
            <p:ph type="title"/>
          </p:nvPr>
        </p:nvSpPr>
        <p:spPr/>
        <p:txBody>
          <a:bodyPr/>
          <a:lstStyle/>
          <a:p>
            <a:r>
              <a:rPr lang="en-US" dirty="0"/>
              <a:t>Methods</a:t>
            </a:r>
          </a:p>
        </p:txBody>
      </p:sp>
      <p:sp>
        <p:nvSpPr>
          <p:cNvPr id="3" name="Content Placeholder 2">
            <a:extLst>
              <a:ext uri="{FF2B5EF4-FFF2-40B4-BE49-F238E27FC236}">
                <a16:creationId xmlns:a16="http://schemas.microsoft.com/office/drawing/2014/main" id="{44BFF036-6DD8-2E14-B0B7-4C95AB575D68}"/>
              </a:ext>
            </a:extLst>
          </p:cNvPr>
          <p:cNvSpPr>
            <a:spLocks noGrp="1"/>
          </p:cNvSpPr>
          <p:nvPr>
            <p:ph idx="1"/>
          </p:nvPr>
        </p:nvSpPr>
        <p:spPr>
          <a:xfrm>
            <a:off x="287365" y="1561738"/>
            <a:ext cx="4730181" cy="4351338"/>
          </a:xfrm>
        </p:spPr>
        <p:txBody>
          <a:bodyPr>
            <a:normAutofit/>
          </a:bodyPr>
          <a:lstStyle/>
          <a:p>
            <a:pPr algn="just"/>
            <a:r>
              <a:rPr lang="en-US" sz="2400" dirty="0"/>
              <a:t>Random forest regression is the preferred method due to optimal performance</a:t>
            </a:r>
          </a:p>
          <a:p>
            <a:pPr algn="just"/>
            <a:r>
              <a:rPr lang="en-US" sz="2400" dirty="0"/>
              <a:t>Predict ozone concentrations</a:t>
            </a:r>
          </a:p>
          <a:p>
            <a:pPr lvl="1" algn="just"/>
            <a:r>
              <a:rPr lang="en-US" sz="2000" dirty="0"/>
              <a:t>Random forest regression</a:t>
            </a:r>
          </a:p>
          <a:p>
            <a:pPr lvl="1" algn="just"/>
            <a:r>
              <a:rPr lang="en-US" sz="2000" dirty="0"/>
              <a:t>Trained on meteorological data and air quality data from 1994-2018</a:t>
            </a:r>
          </a:p>
          <a:p>
            <a:pPr lvl="1" algn="just"/>
            <a:r>
              <a:rPr lang="en-US" sz="2000" dirty="0"/>
              <a:t>Nine features are temperature, relative humidity, pressure, wind speed, wind direction, visibility, dew point temperature, NO, NO</a:t>
            </a:r>
            <a:r>
              <a:rPr lang="en-US" sz="2000" baseline="-25000" dirty="0"/>
              <a:t>2</a:t>
            </a:r>
            <a:endParaRPr lang="en-US" sz="2000" dirty="0"/>
          </a:p>
          <a:p>
            <a:pPr lvl="1" algn="just"/>
            <a:r>
              <a:rPr lang="en-US" sz="2000" dirty="0"/>
              <a:t>Open source SciKitLearn library</a:t>
            </a:r>
          </a:p>
          <a:p>
            <a:pPr lvl="1" algn="just"/>
            <a:r>
              <a:rPr lang="en-US" sz="2000" dirty="0"/>
              <a:t>16 trees</a:t>
            </a:r>
          </a:p>
          <a:p>
            <a:pPr algn="just"/>
            <a:endParaRPr lang="en-US" sz="2400" dirty="0"/>
          </a:p>
        </p:txBody>
      </p:sp>
      <p:sp>
        <p:nvSpPr>
          <p:cNvPr id="7" name="TextBox 6">
            <a:extLst>
              <a:ext uri="{FF2B5EF4-FFF2-40B4-BE49-F238E27FC236}">
                <a16:creationId xmlns:a16="http://schemas.microsoft.com/office/drawing/2014/main" id="{52A937DF-C464-22F2-D981-82725F8D4D08}"/>
              </a:ext>
            </a:extLst>
          </p:cNvPr>
          <p:cNvSpPr txBox="1"/>
          <p:nvPr/>
        </p:nvSpPr>
        <p:spPr>
          <a:xfrm>
            <a:off x="5271991" y="4605390"/>
            <a:ext cx="6677217" cy="1077218"/>
          </a:xfrm>
          <a:prstGeom prst="rect">
            <a:avLst/>
          </a:prstGeom>
          <a:noFill/>
        </p:spPr>
        <p:txBody>
          <a:bodyPr wrap="square">
            <a:spAutoFit/>
          </a:bodyPr>
          <a:lstStyle/>
          <a:p>
            <a:pPr algn="just"/>
            <a:r>
              <a:rPr lang="en-US" altLang="en-US" sz="1600" b="1" i="1" dirty="0">
                <a:solidFill>
                  <a:srgbClr val="000000"/>
                </a:solidFill>
              </a:rPr>
              <a:t>Figure 4:</a:t>
            </a:r>
            <a:r>
              <a:rPr lang="en-US" altLang="en-US" sz="1600" i="1" dirty="0">
                <a:solidFill>
                  <a:srgbClr val="000000"/>
                </a:solidFill>
              </a:rPr>
              <a:t> </a:t>
            </a:r>
            <a:r>
              <a:rPr lang="en-US" sz="1600" i="1" dirty="0">
                <a:effectLst/>
                <a:latin typeface="Calibri" panose="020F0502020204030204" pitchFamily="34" charset="0"/>
                <a:ea typeface="Calibri" panose="020F0502020204030204" pitchFamily="34" charset="0"/>
              </a:rPr>
              <a:t>Three node decision trees based on air quality and meteorological input from 2014-2018. The meteorology data is from LAX, and air quality data is from Fontana. The predictions were made based on 12:00 noon to 5:00 PM training data.</a:t>
            </a:r>
            <a:endParaRPr lang="en-US" sz="1600" i="1" dirty="0"/>
          </a:p>
        </p:txBody>
      </p:sp>
      <p:sp>
        <p:nvSpPr>
          <p:cNvPr id="10" name="Slide Number Placeholder 9">
            <a:extLst>
              <a:ext uri="{FF2B5EF4-FFF2-40B4-BE49-F238E27FC236}">
                <a16:creationId xmlns:a16="http://schemas.microsoft.com/office/drawing/2014/main" id="{F471DEEA-3570-E756-CB5C-09A5C88A2480}"/>
              </a:ext>
            </a:extLst>
          </p:cNvPr>
          <p:cNvSpPr>
            <a:spLocks noGrp="1"/>
          </p:cNvSpPr>
          <p:nvPr>
            <p:ph type="sldNum" sz="quarter" idx="12"/>
          </p:nvPr>
        </p:nvSpPr>
        <p:spPr/>
        <p:txBody>
          <a:bodyPr/>
          <a:lstStyle/>
          <a:p>
            <a:fld id="{D7736F4C-FA85-4461-8706-F10A3F183A2C}" type="slidenum">
              <a:rPr lang="en-US" smtClean="0"/>
              <a:t>5</a:t>
            </a:fld>
            <a:endParaRPr lang="en-US"/>
          </a:p>
        </p:txBody>
      </p:sp>
      <p:sp>
        <p:nvSpPr>
          <p:cNvPr id="15" name="Rectangle 14">
            <a:extLst>
              <a:ext uri="{FF2B5EF4-FFF2-40B4-BE49-F238E27FC236}">
                <a16:creationId xmlns:a16="http://schemas.microsoft.com/office/drawing/2014/main" id="{3C13A3E7-B02B-21B4-EF86-76C5D2E79475}"/>
              </a:ext>
            </a:extLst>
          </p:cNvPr>
          <p:cNvSpPr/>
          <p:nvPr/>
        </p:nvSpPr>
        <p:spPr>
          <a:xfrm>
            <a:off x="6762751"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a:t>Results</a:t>
            </a:r>
            <a:endParaRPr lang="en-US" sz="1200" dirty="0"/>
          </a:p>
        </p:txBody>
      </p:sp>
      <p:sp>
        <p:nvSpPr>
          <p:cNvPr id="16" name="Rectangle 15">
            <a:extLst>
              <a:ext uri="{FF2B5EF4-FFF2-40B4-BE49-F238E27FC236}">
                <a16:creationId xmlns:a16="http://schemas.microsoft.com/office/drawing/2014/main" id="{3589BBD3-2504-7752-75D8-DA83C71E9646}"/>
              </a:ext>
            </a:extLst>
          </p:cNvPr>
          <p:cNvSpPr/>
          <p:nvPr/>
        </p:nvSpPr>
        <p:spPr>
          <a:xfrm>
            <a:off x="7946782"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a:t>ML vs. CMAQ</a:t>
            </a:r>
            <a:endParaRPr lang="en-US" sz="1200" dirty="0"/>
          </a:p>
        </p:txBody>
      </p:sp>
      <p:sp>
        <p:nvSpPr>
          <p:cNvPr id="17" name="Flowchart: Delay 16">
            <a:extLst>
              <a:ext uri="{FF2B5EF4-FFF2-40B4-BE49-F238E27FC236}">
                <a16:creationId xmlns:a16="http://schemas.microsoft.com/office/drawing/2014/main" id="{69F3B084-DBCE-9A05-571D-841974E99F64}"/>
              </a:ext>
            </a:extLst>
          </p:cNvPr>
          <p:cNvSpPr/>
          <p:nvPr/>
        </p:nvSpPr>
        <p:spPr>
          <a:xfrm flipH="1">
            <a:off x="2026624" y="6355867"/>
            <a:ext cx="1184031" cy="441998"/>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Motivation</a:t>
            </a:r>
          </a:p>
        </p:txBody>
      </p:sp>
      <p:sp>
        <p:nvSpPr>
          <p:cNvPr id="18" name="Rectangle 17">
            <a:extLst>
              <a:ext uri="{FF2B5EF4-FFF2-40B4-BE49-F238E27FC236}">
                <a16:creationId xmlns:a16="http://schemas.microsoft.com/office/drawing/2014/main" id="{D2318D9E-5819-D2A6-9B64-ACFBC34F9ACA}"/>
              </a:ext>
            </a:extLst>
          </p:cNvPr>
          <p:cNvSpPr/>
          <p:nvPr/>
        </p:nvSpPr>
        <p:spPr>
          <a:xfrm>
            <a:off x="5578720"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Data</a:t>
            </a:r>
          </a:p>
        </p:txBody>
      </p:sp>
      <p:sp>
        <p:nvSpPr>
          <p:cNvPr id="19" name="Flowchart: Delay 18">
            <a:extLst>
              <a:ext uri="{FF2B5EF4-FFF2-40B4-BE49-F238E27FC236}">
                <a16:creationId xmlns:a16="http://schemas.microsoft.com/office/drawing/2014/main" id="{08430965-B4C8-42FD-7CF9-4B7DCF9CB9E2}"/>
              </a:ext>
            </a:extLst>
          </p:cNvPr>
          <p:cNvSpPr/>
          <p:nvPr/>
        </p:nvSpPr>
        <p:spPr>
          <a:xfrm>
            <a:off x="9130813" y="6356349"/>
            <a:ext cx="1184031" cy="441516"/>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Conclusion</a:t>
            </a:r>
          </a:p>
        </p:txBody>
      </p:sp>
      <p:sp>
        <p:nvSpPr>
          <p:cNvPr id="20" name="Rectangle 19">
            <a:extLst>
              <a:ext uri="{FF2B5EF4-FFF2-40B4-BE49-F238E27FC236}">
                <a16:creationId xmlns:a16="http://schemas.microsoft.com/office/drawing/2014/main" id="{F65132DE-4800-EA38-D942-F50C558DBE6B}"/>
              </a:ext>
            </a:extLst>
          </p:cNvPr>
          <p:cNvSpPr/>
          <p:nvPr/>
        </p:nvSpPr>
        <p:spPr>
          <a:xfrm>
            <a:off x="4394689" y="6356349"/>
            <a:ext cx="1184031" cy="441516"/>
          </a:xfrm>
          <a:prstGeom prst="rect">
            <a:avLst/>
          </a:prstGeom>
          <a:solidFill>
            <a:schemeClr val="accent1">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Methods</a:t>
            </a:r>
          </a:p>
        </p:txBody>
      </p:sp>
      <p:sp>
        <p:nvSpPr>
          <p:cNvPr id="21" name="Rectangle 20">
            <a:extLst>
              <a:ext uri="{FF2B5EF4-FFF2-40B4-BE49-F238E27FC236}">
                <a16:creationId xmlns:a16="http://schemas.microsoft.com/office/drawing/2014/main" id="{FB69954D-60D2-7233-D90F-82BEADD9ADA1}"/>
              </a:ext>
            </a:extLst>
          </p:cNvPr>
          <p:cNvSpPr/>
          <p:nvPr/>
        </p:nvSpPr>
        <p:spPr>
          <a:xfrm>
            <a:off x="3210656" y="6355867"/>
            <a:ext cx="1184031" cy="44199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Objectives</a:t>
            </a:r>
          </a:p>
        </p:txBody>
      </p:sp>
      <p:pic>
        <p:nvPicPr>
          <p:cNvPr id="22" name="Picture 2">
            <a:extLst>
              <a:ext uri="{FF2B5EF4-FFF2-40B4-BE49-F238E27FC236}">
                <a16:creationId xmlns:a16="http://schemas.microsoft.com/office/drawing/2014/main" id="{4C1E4303-9FC1-5CDE-368D-5661B43C1F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0900" y="0"/>
            <a:ext cx="1181100" cy="118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360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F7AFD-975B-6452-60E7-239DB13016ED}"/>
              </a:ext>
            </a:extLst>
          </p:cNvPr>
          <p:cNvSpPr>
            <a:spLocks noGrp="1"/>
          </p:cNvSpPr>
          <p:nvPr>
            <p:ph type="title"/>
          </p:nvPr>
        </p:nvSpPr>
        <p:spPr/>
        <p:txBody>
          <a:bodyPr/>
          <a:lstStyle/>
          <a:p>
            <a:r>
              <a:rPr lang="en-US" dirty="0"/>
              <a:t>Methods</a:t>
            </a:r>
          </a:p>
        </p:txBody>
      </p:sp>
      <p:sp>
        <p:nvSpPr>
          <p:cNvPr id="3" name="Content Placeholder 2">
            <a:extLst>
              <a:ext uri="{FF2B5EF4-FFF2-40B4-BE49-F238E27FC236}">
                <a16:creationId xmlns:a16="http://schemas.microsoft.com/office/drawing/2014/main" id="{44BFF036-6DD8-2E14-B0B7-4C95AB575D68}"/>
              </a:ext>
            </a:extLst>
          </p:cNvPr>
          <p:cNvSpPr>
            <a:spLocks noGrp="1"/>
          </p:cNvSpPr>
          <p:nvPr>
            <p:ph idx="1"/>
          </p:nvPr>
        </p:nvSpPr>
        <p:spPr>
          <a:xfrm>
            <a:off x="838200" y="1557611"/>
            <a:ext cx="5799083" cy="4351338"/>
          </a:xfrm>
        </p:spPr>
        <p:txBody>
          <a:bodyPr>
            <a:normAutofit lnSpcReduction="10000"/>
          </a:bodyPr>
          <a:lstStyle/>
          <a:p>
            <a:pPr algn="just"/>
            <a:r>
              <a:rPr lang="en-US" sz="2400" dirty="0"/>
              <a:t>Find the closest sample in the training dataset and assign the label </a:t>
            </a:r>
          </a:p>
          <a:p>
            <a:pPr algn="just"/>
            <a:r>
              <a:rPr lang="en-US" sz="2400" dirty="0"/>
              <a:t>Predict ozone exceedances</a:t>
            </a:r>
          </a:p>
          <a:p>
            <a:pPr lvl="1" algn="just"/>
            <a:r>
              <a:rPr lang="en-US" altLang="en-US" sz="2000" dirty="0"/>
              <a:t>Predicting ozone exceedance hours using k-nearest neighbor (K-NN)</a:t>
            </a:r>
          </a:p>
          <a:p>
            <a:pPr lvl="1" algn="just"/>
            <a:r>
              <a:rPr lang="en-US" altLang="en-US" sz="2000" dirty="0"/>
              <a:t>On every 5-year increment from 1994-2018</a:t>
            </a:r>
          </a:p>
          <a:p>
            <a:pPr lvl="1" algn="just"/>
            <a:r>
              <a:rPr lang="en-US" altLang="en-US" sz="2000" dirty="0"/>
              <a:t>Use probability of detection (PoD) to determine good models</a:t>
            </a:r>
          </a:p>
          <a:p>
            <a:pPr algn="just"/>
            <a:r>
              <a:rPr lang="en-US" altLang="en-US" sz="2400" dirty="0"/>
              <a:t>The optimum k value is 16</a:t>
            </a:r>
          </a:p>
          <a:p>
            <a:pPr lvl="1" algn="just"/>
            <a:r>
              <a:rPr lang="en-US" altLang="en-US" sz="2000" dirty="0"/>
              <a:t>Overfitted when k is small</a:t>
            </a:r>
          </a:p>
          <a:p>
            <a:pPr lvl="1" algn="just"/>
            <a:r>
              <a:rPr lang="en-US" altLang="en-US" sz="2000" dirty="0"/>
              <a:t>Underfitted when k is large</a:t>
            </a:r>
          </a:p>
          <a:p>
            <a:pPr lvl="1" algn="just"/>
            <a:r>
              <a:rPr lang="en-US" altLang="en-US" sz="2000" dirty="0"/>
              <a:t>Varying k from 1 to 8000 and keep other parameters constant</a:t>
            </a:r>
          </a:p>
          <a:p>
            <a:pPr lvl="1" algn="just"/>
            <a:endParaRPr lang="en-US" altLang="en-US" sz="2000" dirty="0"/>
          </a:p>
          <a:p>
            <a:pPr lvl="1" algn="just"/>
            <a:endParaRPr lang="en-US" altLang="en-US" sz="2000" dirty="0"/>
          </a:p>
          <a:p>
            <a:pPr lvl="1" algn="just"/>
            <a:endParaRPr lang="en-US" altLang="en-US" sz="2000" dirty="0"/>
          </a:p>
          <a:p>
            <a:pPr lvl="1" algn="just"/>
            <a:endParaRPr lang="en-US" sz="2000" dirty="0"/>
          </a:p>
          <a:p>
            <a:pPr algn="just"/>
            <a:endParaRPr lang="en-US" sz="2400" dirty="0"/>
          </a:p>
        </p:txBody>
      </p:sp>
      <p:pic>
        <p:nvPicPr>
          <p:cNvPr id="4" name="Picture 3" descr="Chart, scatter chart&#10;&#10;Description automatically generated">
            <a:extLst>
              <a:ext uri="{FF2B5EF4-FFF2-40B4-BE49-F238E27FC236}">
                <a16:creationId xmlns:a16="http://schemas.microsoft.com/office/drawing/2014/main" id="{F71B1174-E6A4-95D3-FD79-1EE3538355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7283" y="1209867"/>
            <a:ext cx="5263094" cy="3584739"/>
          </a:xfrm>
          <a:prstGeom prst="rect">
            <a:avLst/>
          </a:prstGeom>
        </p:spPr>
      </p:pic>
      <p:sp>
        <p:nvSpPr>
          <p:cNvPr id="8" name="TextBox 7">
            <a:extLst>
              <a:ext uri="{FF2B5EF4-FFF2-40B4-BE49-F238E27FC236}">
                <a16:creationId xmlns:a16="http://schemas.microsoft.com/office/drawing/2014/main" id="{B2B1216F-3A6D-7976-9A1D-80AE2B3F3D86}"/>
              </a:ext>
            </a:extLst>
          </p:cNvPr>
          <p:cNvSpPr txBox="1"/>
          <p:nvPr/>
        </p:nvSpPr>
        <p:spPr>
          <a:xfrm>
            <a:off x="7252150" y="4783789"/>
            <a:ext cx="4601954" cy="1323439"/>
          </a:xfrm>
          <a:prstGeom prst="rect">
            <a:avLst/>
          </a:prstGeom>
          <a:noFill/>
        </p:spPr>
        <p:txBody>
          <a:bodyPr wrap="square">
            <a:spAutoFit/>
          </a:bodyPr>
          <a:lstStyle/>
          <a:p>
            <a:pPr algn="just"/>
            <a:r>
              <a:rPr lang="en-US" altLang="en-US" sz="1600" b="1" i="1" dirty="0">
                <a:solidFill>
                  <a:srgbClr val="000000"/>
                </a:solidFill>
              </a:rPr>
              <a:t>Figure 5:</a:t>
            </a:r>
            <a:r>
              <a:rPr lang="en-US" altLang="en-US" sz="1600" i="1" dirty="0">
                <a:solidFill>
                  <a:srgbClr val="000000"/>
                </a:solidFill>
              </a:rPr>
              <a:t> </a:t>
            </a:r>
            <a:r>
              <a:rPr lang="en-US" sz="16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classification is in two dimensions, coded as a binary variable (green = non-exceedances, purple = exceedances). The predicted class of the red point is chosen by the majority vote amongst the 5-nearest neighbors.</a:t>
            </a:r>
            <a:endParaRPr lang="en-US" sz="1600" i="1" dirty="0"/>
          </a:p>
        </p:txBody>
      </p:sp>
      <p:sp>
        <p:nvSpPr>
          <p:cNvPr id="9" name="Slide Number Placeholder 8">
            <a:extLst>
              <a:ext uri="{FF2B5EF4-FFF2-40B4-BE49-F238E27FC236}">
                <a16:creationId xmlns:a16="http://schemas.microsoft.com/office/drawing/2014/main" id="{E44AE9C5-920F-82BD-674E-466E68E35F93}"/>
              </a:ext>
            </a:extLst>
          </p:cNvPr>
          <p:cNvSpPr>
            <a:spLocks noGrp="1"/>
          </p:cNvSpPr>
          <p:nvPr>
            <p:ph type="sldNum" sz="quarter" idx="12"/>
          </p:nvPr>
        </p:nvSpPr>
        <p:spPr/>
        <p:txBody>
          <a:bodyPr/>
          <a:lstStyle/>
          <a:p>
            <a:fld id="{D7736F4C-FA85-4461-8706-F10A3F183A2C}" type="slidenum">
              <a:rPr lang="en-US" smtClean="0"/>
              <a:t>6</a:t>
            </a:fld>
            <a:endParaRPr lang="en-US"/>
          </a:p>
        </p:txBody>
      </p:sp>
      <p:sp>
        <p:nvSpPr>
          <p:cNvPr id="15" name="Rectangle 14">
            <a:extLst>
              <a:ext uri="{FF2B5EF4-FFF2-40B4-BE49-F238E27FC236}">
                <a16:creationId xmlns:a16="http://schemas.microsoft.com/office/drawing/2014/main" id="{B4820719-0E85-3D30-0274-29A68738F994}"/>
              </a:ext>
            </a:extLst>
          </p:cNvPr>
          <p:cNvSpPr/>
          <p:nvPr/>
        </p:nvSpPr>
        <p:spPr>
          <a:xfrm>
            <a:off x="6762751"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a:t>Results</a:t>
            </a:r>
            <a:endParaRPr lang="en-US" sz="1200" dirty="0"/>
          </a:p>
        </p:txBody>
      </p:sp>
      <p:sp>
        <p:nvSpPr>
          <p:cNvPr id="16" name="Rectangle 15">
            <a:extLst>
              <a:ext uri="{FF2B5EF4-FFF2-40B4-BE49-F238E27FC236}">
                <a16:creationId xmlns:a16="http://schemas.microsoft.com/office/drawing/2014/main" id="{C1A540D5-5D41-1D93-4455-0381AD9A282D}"/>
              </a:ext>
            </a:extLst>
          </p:cNvPr>
          <p:cNvSpPr/>
          <p:nvPr/>
        </p:nvSpPr>
        <p:spPr>
          <a:xfrm>
            <a:off x="7946782"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a:t>ML vs. CMAQ</a:t>
            </a:r>
            <a:endParaRPr lang="en-US" sz="1200" dirty="0"/>
          </a:p>
        </p:txBody>
      </p:sp>
      <p:sp>
        <p:nvSpPr>
          <p:cNvPr id="17" name="Flowchart: Delay 16">
            <a:extLst>
              <a:ext uri="{FF2B5EF4-FFF2-40B4-BE49-F238E27FC236}">
                <a16:creationId xmlns:a16="http://schemas.microsoft.com/office/drawing/2014/main" id="{034BB5A0-FF21-C935-C94C-077425203F9B}"/>
              </a:ext>
            </a:extLst>
          </p:cNvPr>
          <p:cNvSpPr/>
          <p:nvPr/>
        </p:nvSpPr>
        <p:spPr>
          <a:xfrm flipH="1">
            <a:off x="2026624" y="6355867"/>
            <a:ext cx="1184031" cy="441998"/>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Motivation</a:t>
            </a:r>
          </a:p>
        </p:txBody>
      </p:sp>
      <p:sp>
        <p:nvSpPr>
          <p:cNvPr id="18" name="Rectangle 17">
            <a:extLst>
              <a:ext uri="{FF2B5EF4-FFF2-40B4-BE49-F238E27FC236}">
                <a16:creationId xmlns:a16="http://schemas.microsoft.com/office/drawing/2014/main" id="{A0C276DE-1AE9-7F04-00AD-60860F3E44F2}"/>
              </a:ext>
            </a:extLst>
          </p:cNvPr>
          <p:cNvSpPr/>
          <p:nvPr/>
        </p:nvSpPr>
        <p:spPr>
          <a:xfrm>
            <a:off x="5578720"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Data</a:t>
            </a:r>
          </a:p>
        </p:txBody>
      </p:sp>
      <p:sp>
        <p:nvSpPr>
          <p:cNvPr id="19" name="Flowchart: Delay 18">
            <a:extLst>
              <a:ext uri="{FF2B5EF4-FFF2-40B4-BE49-F238E27FC236}">
                <a16:creationId xmlns:a16="http://schemas.microsoft.com/office/drawing/2014/main" id="{D964F000-EAF5-342C-A4B0-8C57C873130B}"/>
              </a:ext>
            </a:extLst>
          </p:cNvPr>
          <p:cNvSpPr/>
          <p:nvPr/>
        </p:nvSpPr>
        <p:spPr>
          <a:xfrm>
            <a:off x="9130813" y="6356349"/>
            <a:ext cx="1184031" cy="441516"/>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Conclusion</a:t>
            </a:r>
          </a:p>
        </p:txBody>
      </p:sp>
      <p:sp>
        <p:nvSpPr>
          <p:cNvPr id="21" name="Rectangle 20">
            <a:extLst>
              <a:ext uri="{FF2B5EF4-FFF2-40B4-BE49-F238E27FC236}">
                <a16:creationId xmlns:a16="http://schemas.microsoft.com/office/drawing/2014/main" id="{3739684B-E833-9585-5779-A82271FD9BF3}"/>
              </a:ext>
            </a:extLst>
          </p:cNvPr>
          <p:cNvSpPr/>
          <p:nvPr/>
        </p:nvSpPr>
        <p:spPr>
          <a:xfrm>
            <a:off x="3210656" y="6355867"/>
            <a:ext cx="1184031" cy="44199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Objectives</a:t>
            </a:r>
          </a:p>
        </p:txBody>
      </p:sp>
      <p:sp>
        <p:nvSpPr>
          <p:cNvPr id="22" name="Rectangle 21">
            <a:extLst>
              <a:ext uri="{FF2B5EF4-FFF2-40B4-BE49-F238E27FC236}">
                <a16:creationId xmlns:a16="http://schemas.microsoft.com/office/drawing/2014/main" id="{912B0786-E981-9EF1-A49F-8530209455F0}"/>
              </a:ext>
            </a:extLst>
          </p:cNvPr>
          <p:cNvSpPr/>
          <p:nvPr/>
        </p:nvSpPr>
        <p:spPr>
          <a:xfrm>
            <a:off x="4394689" y="6356349"/>
            <a:ext cx="1184031" cy="441516"/>
          </a:xfrm>
          <a:prstGeom prst="rect">
            <a:avLst/>
          </a:prstGeom>
          <a:solidFill>
            <a:schemeClr val="accent1">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Methods</a:t>
            </a:r>
          </a:p>
        </p:txBody>
      </p:sp>
      <p:pic>
        <p:nvPicPr>
          <p:cNvPr id="23" name="Picture 2">
            <a:extLst>
              <a:ext uri="{FF2B5EF4-FFF2-40B4-BE49-F238E27FC236}">
                <a16:creationId xmlns:a16="http://schemas.microsoft.com/office/drawing/2014/main" id="{479C3954-FD3B-A7D6-8371-7371A77822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0900" y="0"/>
            <a:ext cx="1181100" cy="118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925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8C60F75D-928D-55E0-A8C7-B2BDDC85943B}"/>
              </a:ext>
            </a:extLst>
          </p:cNvPr>
          <p:cNvSpPr>
            <a:spLocks noGrp="1"/>
          </p:cNvSpPr>
          <p:nvPr>
            <p:ph idx="1"/>
          </p:nvPr>
        </p:nvSpPr>
        <p:spPr>
          <a:xfrm>
            <a:off x="838200" y="1828513"/>
            <a:ext cx="5051797" cy="4351338"/>
          </a:xfrm>
        </p:spPr>
        <p:txBody>
          <a:bodyPr>
            <a:normAutofit lnSpcReduction="10000"/>
          </a:bodyPr>
          <a:lstStyle/>
          <a:p>
            <a:r>
              <a:rPr lang="en-US" sz="2400" dirty="0"/>
              <a:t>Data from 1994 to 2018</a:t>
            </a:r>
          </a:p>
          <a:p>
            <a:r>
              <a:rPr lang="en-US" sz="2400" dirty="0"/>
              <a:t>Meteorological data are sampled from LAX and ONT international airports</a:t>
            </a:r>
          </a:p>
          <a:p>
            <a:pPr lvl="1"/>
            <a:r>
              <a:rPr lang="en-US" sz="2000" dirty="0"/>
              <a:t>Temperature, relative humidity, pressure, wind speed, wind direction, visibility, dew point temperature</a:t>
            </a:r>
          </a:p>
          <a:p>
            <a:r>
              <a:rPr lang="en-US" sz="2400" dirty="0"/>
              <a:t>Fontana air quality data are retrieved from Air Quality System (AQS) data mart</a:t>
            </a:r>
          </a:p>
          <a:p>
            <a:pPr lvl="1"/>
            <a:r>
              <a:rPr lang="en-US" sz="2000" dirty="0"/>
              <a:t>NO, NO</a:t>
            </a:r>
            <a:r>
              <a:rPr lang="en-US" sz="2000" baseline="-25000" dirty="0"/>
              <a:t>2</a:t>
            </a:r>
            <a:r>
              <a:rPr lang="en-US" sz="2000" dirty="0"/>
              <a:t>, O</a:t>
            </a:r>
            <a:r>
              <a:rPr lang="en-US" sz="2000" baseline="-25000" dirty="0"/>
              <a:t>3</a:t>
            </a:r>
            <a:endParaRPr lang="en-US" sz="2000" dirty="0"/>
          </a:p>
          <a:p>
            <a:r>
              <a:rPr lang="en-US" sz="2400" dirty="0"/>
              <a:t>80% for training and 20% for model testing and validation</a:t>
            </a:r>
          </a:p>
          <a:p>
            <a:endParaRPr lang="en-US" sz="2400" dirty="0"/>
          </a:p>
        </p:txBody>
      </p:sp>
      <p:pic>
        <p:nvPicPr>
          <p:cNvPr id="32773" name="Picture 3">
            <a:extLst>
              <a:ext uri="{FF2B5EF4-FFF2-40B4-BE49-F238E27FC236}">
                <a16:creationId xmlns:a16="http://schemas.microsoft.com/office/drawing/2014/main" id="{80590632-C939-465D-B6D1-F4A45EBCFF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817" t="9212" r="16254" b="26276"/>
          <a:stretch>
            <a:fillRect/>
          </a:stretch>
        </p:blipFill>
        <p:spPr bwMode="auto">
          <a:xfrm>
            <a:off x="6519017" y="1455444"/>
            <a:ext cx="4474183" cy="4263241"/>
          </a:xfrm>
          <a:prstGeom prst="rect">
            <a:avLst/>
          </a:prstGeom>
          <a:noFill/>
          <a:ln>
            <a:noFill/>
          </a:ln>
          <a:effectLst/>
          <a:extLst>
            <a:ext uri="{909E8E84-426E-40DD-AFC4-6F175D3DCCD1}">
              <a14:hiddenFill xmlns:a14="http://schemas.microsoft.com/office/drawing/2010/main">
                <a:blipFill dpi="0" rotWithShape="0">
                  <a:blip/>
                  <a:srcRect l="23817" t="9212" r="16254" b="26276"/>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5" name="Text Box 5">
            <a:extLst>
              <a:ext uri="{FF2B5EF4-FFF2-40B4-BE49-F238E27FC236}">
                <a16:creationId xmlns:a16="http://schemas.microsoft.com/office/drawing/2014/main" id="{0E551C44-5417-4020-B26F-6E054FCA9598}"/>
              </a:ext>
            </a:extLst>
          </p:cNvPr>
          <p:cNvSpPr txBox="1">
            <a:spLocks noChangeArrowheads="1"/>
          </p:cNvSpPr>
          <p:nvPr/>
        </p:nvSpPr>
        <p:spPr bwMode="auto">
          <a:xfrm>
            <a:off x="6519017" y="5702065"/>
            <a:ext cx="4474183" cy="453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8877" tIns="64118" rIns="108877" bIns="54439"/>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cs typeface="DejaVu Sans" charset="0"/>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cs typeface="DejaVu Sans"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cs typeface="DejaVu Sans"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cs typeface="DejaVu Sans"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cs typeface="DejaVu San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cs typeface="DejaVu San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cs typeface="DejaVu San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cs typeface="DejaVu San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cs typeface="DejaVu Sans" charset="0"/>
              </a:defRPr>
            </a:lvl9pPr>
          </a:lstStyle>
          <a:p>
            <a:pPr eaLnBrk="1"/>
            <a:r>
              <a:rPr lang="en-US" altLang="en-US" sz="1600" b="1" i="1" dirty="0">
                <a:solidFill>
                  <a:srgbClr val="000000"/>
                </a:solidFill>
              </a:rPr>
              <a:t>Figure 6:</a:t>
            </a:r>
            <a:r>
              <a:rPr lang="en-US" altLang="en-US" sz="1600" i="1" dirty="0">
                <a:solidFill>
                  <a:srgbClr val="000000"/>
                </a:solidFill>
              </a:rPr>
              <a:t> Air quality and meteorology data sampling locations, Southern California.</a:t>
            </a:r>
          </a:p>
        </p:txBody>
      </p:sp>
      <p:sp>
        <p:nvSpPr>
          <p:cNvPr id="32776" name="Text Box 6">
            <a:extLst>
              <a:ext uri="{FF2B5EF4-FFF2-40B4-BE49-F238E27FC236}">
                <a16:creationId xmlns:a16="http://schemas.microsoft.com/office/drawing/2014/main" id="{11E1A8CF-BB65-47D3-9054-D7A1863F1639}"/>
              </a:ext>
            </a:extLst>
          </p:cNvPr>
          <p:cNvSpPr txBox="1">
            <a:spLocks noChangeArrowheads="1"/>
          </p:cNvSpPr>
          <p:nvPr/>
        </p:nvSpPr>
        <p:spPr bwMode="auto">
          <a:xfrm>
            <a:off x="6588571" y="3392512"/>
            <a:ext cx="616470" cy="33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8877" tIns="68420" rIns="108877" bIns="54439"/>
          <a:lstStyle>
            <a:lvl1pPr>
              <a:lnSpc>
                <a:spcPct val="93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cs typeface="DejaVu Sans" charset="0"/>
              </a:defRPr>
            </a:lvl1pPr>
            <a:lvl2pPr>
              <a:lnSpc>
                <a:spcPct val="93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cs typeface="DejaVu Sans" charset="0"/>
              </a:defRPr>
            </a:lvl2pPr>
            <a:lvl3pPr>
              <a:lnSpc>
                <a:spcPct val="93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cs typeface="DejaVu Sans" charset="0"/>
              </a:defRPr>
            </a:lvl3pPr>
            <a:lvl4pPr>
              <a:lnSpc>
                <a:spcPct val="93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cs typeface="DejaVu Sans" charset="0"/>
              </a:defRPr>
            </a:lvl4pPr>
            <a:lvl5pPr>
              <a:lnSpc>
                <a:spcPct val="93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cs typeface="DejaVu San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cs typeface="DejaVu San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cs typeface="DejaVu San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cs typeface="DejaVu San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cs typeface="DejaVu Sans" charset="0"/>
              </a:defRPr>
            </a:lvl9pPr>
          </a:lstStyle>
          <a:p>
            <a:pPr eaLnBrk="1"/>
            <a:r>
              <a:rPr lang="en-US" altLang="en-US" sz="1573" b="1" dirty="0">
                <a:solidFill>
                  <a:srgbClr val="000000"/>
                </a:solidFill>
              </a:rPr>
              <a:t>LAX</a:t>
            </a:r>
          </a:p>
        </p:txBody>
      </p:sp>
      <p:sp>
        <p:nvSpPr>
          <p:cNvPr id="32777" name="Text Box 7">
            <a:extLst>
              <a:ext uri="{FF2B5EF4-FFF2-40B4-BE49-F238E27FC236}">
                <a16:creationId xmlns:a16="http://schemas.microsoft.com/office/drawing/2014/main" id="{1AFB3BE0-F81E-4952-8972-BECDA575EE1A}"/>
              </a:ext>
            </a:extLst>
          </p:cNvPr>
          <p:cNvSpPr txBox="1">
            <a:spLocks noChangeArrowheads="1"/>
          </p:cNvSpPr>
          <p:nvPr/>
        </p:nvSpPr>
        <p:spPr bwMode="auto">
          <a:xfrm>
            <a:off x="9662442" y="2933314"/>
            <a:ext cx="639516" cy="33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8877" tIns="68420" rIns="108877" bIns="54439"/>
          <a:lstStyle>
            <a:lvl1pPr>
              <a:lnSpc>
                <a:spcPct val="93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cs typeface="DejaVu Sans" charset="0"/>
              </a:defRPr>
            </a:lvl1pPr>
            <a:lvl2pPr>
              <a:lnSpc>
                <a:spcPct val="93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cs typeface="DejaVu Sans" charset="0"/>
              </a:defRPr>
            </a:lvl2pPr>
            <a:lvl3pPr>
              <a:lnSpc>
                <a:spcPct val="93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cs typeface="DejaVu Sans" charset="0"/>
              </a:defRPr>
            </a:lvl3pPr>
            <a:lvl4pPr>
              <a:lnSpc>
                <a:spcPct val="93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cs typeface="DejaVu Sans" charset="0"/>
              </a:defRPr>
            </a:lvl4pPr>
            <a:lvl5pPr>
              <a:lnSpc>
                <a:spcPct val="93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cs typeface="DejaVu San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cs typeface="DejaVu San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cs typeface="DejaVu San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cs typeface="DejaVu San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cs typeface="DejaVu Sans" charset="0"/>
              </a:defRPr>
            </a:lvl9pPr>
          </a:lstStyle>
          <a:p>
            <a:pPr eaLnBrk="1"/>
            <a:r>
              <a:rPr lang="en-US" altLang="en-US" sz="1573" b="1">
                <a:solidFill>
                  <a:srgbClr val="000000"/>
                </a:solidFill>
              </a:rPr>
              <a:t>ONT</a:t>
            </a:r>
          </a:p>
        </p:txBody>
      </p:sp>
      <p:sp>
        <p:nvSpPr>
          <p:cNvPr id="32778" name="Text Box 8">
            <a:extLst>
              <a:ext uri="{FF2B5EF4-FFF2-40B4-BE49-F238E27FC236}">
                <a16:creationId xmlns:a16="http://schemas.microsoft.com/office/drawing/2014/main" id="{A2A08ECF-4B99-407D-BDD5-2763E20A8A4C}"/>
              </a:ext>
            </a:extLst>
          </p:cNvPr>
          <p:cNvSpPr txBox="1">
            <a:spLocks noChangeArrowheads="1"/>
          </p:cNvSpPr>
          <p:nvPr/>
        </p:nvSpPr>
        <p:spPr bwMode="auto">
          <a:xfrm>
            <a:off x="9872874" y="2313064"/>
            <a:ext cx="992883" cy="33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8877" tIns="68420" rIns="108877" bIns="54439"/>
          <a:lstStyle>
            <a:lvl1pPr>
              <a:lnSpc>
                <a:spcPct val="93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cs typeface="DejaVu Sans" charset="0"/>
              </a:defRPr>
            </a:lvl1pPr>
            <a:lvl2pPr>
              <a:lnSpc>
                <a:spcPct val="93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cs typeface="DejaVu Sans" charset="0"/>
              </a:defRPr>
            </a:lvl2pPr>
            <a:lvl3pPr>
              <a:lnSpc>
                <a:spcPct val="93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cs typeface="DejaVu Sans" charset="0"/>
              </a:defRPr>
            </a:lvl3pPr>
            <a:lvl4pPr>
              <a:lnSpc>
                <a:spcPct val="93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cs typeface="DejaVu Sans" charset="0"/>
              </a:defRPr>
            </a:lvl4pPr>
            <a:lvl5pPr>
              <a:lnSpc>
                <a:spcPct val="93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cs typeface="DejaVu San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cs typeface="DejaVu San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cs typeface="DejaVu San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cs typeface="DejaVu San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cs typeface="DejaVu Sans" charset="0"/>
              </a:defRPr>
            </a:lvl9pPr>
          </a:lstStyle>
          <a:p>
            <a:pPr eaLnBrk="1"/>
            <a:r>
              <a:rPr lang="en-US" altLang="en-US" sz="1573" b="1" dirty="0">
                <a:solidFill>
                  <a:srgbClr val="000000"/>
                </a:solidFill>
              </a:rPr>
              <a:t>Fontana</a:t>
            </a:r>
          </a:p>
        </p:txBody>
      </p:sp>
      <p:sp>
        <p:nvSpPr>
          <p:cNvPr id="2" name="Title 1">
            <a:extLst>
              <a:ext uri="{FF2B5EF4-FFF2-40B4-BE49-F238E27FC236}">
                <a16:creationId xmlns:a16="http://schemas.microsoft.com/office/drawing/2014/main" id="{152695FD-B8BB-0640-5F96-6598BFB9922F}"/>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0" dirty="0"/>
              <a:t>Data Collection and Preprocessing </a:t>
            </a:r>
            <a:endParaRPr lang="en-US" dirty="0"/>
          </a:p>
        </p:txBody>
      </p:sp>
      <p:sp>
        <p:nvSpPr>
          <p:cNvPr id="10" name="Slide Number Placeholder 9">
            <a:extLst>
              <a:ext uri="{FF2B5EF4-FFF2-40B4-BE49-F238E27FC236}">
                <a16:creationId xmlns:a16="http://schemas.microsoft.com/office/drawing/2014/main" id="{3D08D8CC-D621-22A9-FDFC-2F0AB2EAC074}"/>
              </a:ext>
            </a:extLst>
          </p:cNvPr>
          <p:cNvSpPr>
            <a:spLocks noGrp="1"/>
          </p:cNvSpPr>
          <p:nvPr>
            <p:ph type="sldNum" sz="quarter" idx="12"/>
          </p:nvPr>
        </p:nvSpPr>
        <p:spPr/>
        <p:txBody>
          <a:bodyPr/>
          <a:lstStyle/>
          <a:p>
            <a:fld id="{D7736F4C-FA85-4461-8706-F10A3F183A2C}" type="slidenum">
              <a:rPr lang="en-US" smtClean="0"/>
              <a:t>7</a:t>
            </a:fld>
            <a:endParaRPr lang="en-US"/>
          </a:p>
        </p:txBody>
      </p:sp>
      <p:sp>
        <p:nvSpPr>
          <p:cNvPr id="13" name="Rectangle 12">
            <a:extLst>
              <a:ext uri="{FF2B5EF4-FFF2-40B4-BE49-F238E27FC236}">
                <a16:creationId xmlns:a16="http://schemas.microsoft.com/office/drawing/2014/main" id="{EFBD55C1-9774-5325-4F3A-696F411E45B9}"/>
              </a:ext>
            </a:extLst>
          </p:cNvPr>
          <p:cNvSpPr/>
          <p:nvPr/>
        </p:nvSpPr>
        <p:spPr>
          <a:xfrm>
            <a:off x="6762751"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a:t>Results</a:t>
            </a:r>
            <a:endParaRPr lang="en-US" sz="1200" dirty="0"/>
          </a:p>
        </p:txBody>
      </p:sp>
      <p:sp>
        <p:nvSpPr>
          <p:cNvPr id="14" name="Rectangle 13">
            <a:extLst>
              <a:ext uri="{FF2B5EF4-FFF2-40B4-BE49-F238E27FC236}">
                <a16:creationId xmlns:a16="http://schemas.microsoft.com/office/drawing/2014/main" id="{E5B64476-15FC-A9B4-1EBF-E9AFA2A27267}"/>
              </a:ext>
            </a:extLst>
          </p:cNvPr>
          <p:cNvSpPr/>
          <p:nvPr/>
        </p:nvSpPr>
        <p:spPr>
          <a:xfrm>
            <a:off x="7946782"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a:t>ML vs. CMAQ</a:t>
            </a:r>
            <a:endParaRPr lang="en-US" sz="1200" dirty="0"/>
          </a:p>
        </p:txBody>
      </p:sp>
      <p:sp>
        <p:nvSpPr>
          <p:cNvPr id="15" name="Flowchart: Delay 14">
            <a:extLst>
              <a:ext uri="{FF2B5EF4-FFF2-40B4-BE49-F238E27FC236}">
                <a16:creationId xmlns:a16="http://schemas.microsoft.com/office/drawing/2014/main" id="{8C9ABE4D-6DC9-D0B7-8092-715313617B00}"/>
              </a:ext>
            </a:extLst>
          </p:cNvPr>
          <p:cNvSpPr/>
          <p:nvPr/>
        </p:nvSpPr>
        <p:spPr>
          <a:xfrm flipH="1">
            <a:off x="2026624" y="6355867"/>
            <a:ext cx="1184031" cy="441998"/>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Motivation</a:t>
            </a:r>
          </a:p>
        </p:txBody>
      </p:sp>
      <p:sp>
        <p:nvSpPr>
          <p:cNvPr id="16" name="Rectangle 15">
            <a:extLst>
              <a:ext uri="{FF2B5EF4-FFF2-40B4-BE49-F238E27FC236}">
                <a16:creationId xmlns:a16="http://schemas.microsoft.com/office/drawing/2014/main" id="{073EC345-8772-C3EB-650E-202DB8473FAF}"/>
              </a:ext>
            </a:extLst>
          </p:cNvPr>
          <p:cNvSpPr/>
          <p:nvPr/>
        </p:nvSpPr>
        <p:spPr>
          <a:xfrm>
            <a:off x="5578720" y="6356349"/>
            <a:ext cx="1184031" cy="441516"/>
          </a:xfrm>
          <a:prstGeom prst="rect">
            <a:avLst/>
          </a:prstGeom>
          <a:solidFill>
            <a:schemeClr val="accent1">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Data</a:t>
            </a:r>
          </a:p>
        </p:txBody>
      </p:sp>
      <p:sp>
        <p:nvSpPr>
          <p:cNvPr id="17" name="Flowchart: Delay 16">
            <a:extLst>
              <a:ext uri="{FF2B5EF4-FFF2-40B4-BE49-F238E27FC236}">
                <a16:creationId xmlns:a16="http://schemas.microsoft.com/office/drawing/2014/main" id="{436DD888-8486-F6A4-3F0C-FEFAAB1BCD5E}"/>
              </a:ext>
            </a:extLst>
          </p:cNvPr>
          <p:cNvSpPr/>
          <p:nvPr/>
        </p:nvSpPr>
        <p:spPr>
          <a:xfrm>
            <a:off x="9130813" y="6356349"/>
            <a:ext cx="1184031" cy="441516"/>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Conclusion</a:t>
            </a:r>
          </a:p>
        </p:txBody>
      </p:sp>
      <p:sp>
        <p:nvSpPr>
          <p:cNvPr id="18" name="Rectangle 17">
            <a:extLst>
              <a:ext uri="{FF2B5EF4-FFF2-40B4-BE49-F238E27FC236}">
                <a16:creationId xmlns:a16="http://schemas.microsoft.com/office/drawing/2014/main" id="{010F2E23-EDB2-F32D-E99B-5BE924FBD76D}"/>
              </a:ext>
            </a:extLst>
          </p:cNvPr>
          <p:cNvSpPr/>
          <p:nvPr/>
        </p:nvSpPr>
        <p:spPr>
          <a:xfrm>
            <a:off x="4394689"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Methods</a:t>
            </a:r>
          </a:p>
        </p:txBody>
      </p:sp>
      <p:sp>
        <p:nvSpPr>
          <p:cNvPr id="19" name="Rectangle 18">
            <a:extLst>
              <a:ext uri="{FF2B5EF4-FFF2-40B4-BE49-F238E27FC236}">
                <a16:creationId xmlns:a16="http://schemas.microsoft.com/office/drawing/2014/main" id="{9A7F3197-70F2-0D19-E547-3AC6DCA97812}"/>
              </a:ext>
            </a:extLst>
          </p:cNvPr>
          <p:cNvSpPr/>
          <p:nvPr/>
        </p:nvSpPr>
        <p:spPr>
          <a:xfrm>
            <a:off x="3210656" y="6355867"/>
            <a:ext cx="1184031" cy="44199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Objectives</a:t>
            </a:r>
          </a:p>
        </p:txBody>
      </p:sp>
      <p:pic>
        <p:nvPicPr>
          <p:cNvPr id="20" name="Picture 2">
            <a:extLst>
              <a:ext uri="{FF2B5EF4-FFF2-40B4-BE49-F238E27FC236}">
                <a16:creationId xmlns:a16="http://schemas.microsoft.com/office/drawing/2014/main" id="{8F7E7430-1602-6256-7B40-F09D82187D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0900" y="0"/>
            <a:ext cx="1181100" cy="1181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140BC-9453-D3FB-97A1-B1339B858002}"/>
              </a:ext>
            </a:extLst>
          </p:cNvPr>
          <p:cNvSpPr>
            <a:spLocks noGrp="1"/>
          </p:cNvSpPr>
          <p:nvPr>
            <p:ph type="title"/>
          </p:nvPr>
        </p:nvSpPr>
        <p:spPr>
          <a:xfrm>
            <a:off x="838200" y="136525"/>
            <a:ext cx="10515600" cy="676531"/>
          </a:xfrm>
        </p:spPr>
        <p:txBody>
          <a:bodyPr>
            <a:normAutofit fontScale="90000"/>
          </a:bodyPr>
          <a:lstStyle/>
          <a:p>
            <a:r>
              <a:rPr lang="en-US" dirty="0"/>
              <a:t>ML Algorithm Evaluation</a:t>
            </a:r>
          </a:p>
        </p:txBody>
      </p:sp>
      <p:graphicFrame>
        <p:nvGraphicFramePr>
          <p:cNvPr id="5" name="Table 4">
            <a:extLst>
              <a:ext uri="{FF2B5EF4-FFF2-40B4-BE49-F238E27FC236}">
                <a16:creationId xmlns:a16="http://schemas.microsoft.com/office/drawing/2014/main" id="{3B111158-7570-52F0-18BE-44A99B8E57CB}"/>
              </a:ext>
            </a:extLst>
          </p:cNvPr>
          <p:cNvGraphicFramePr>
            <a:graphicFrameLocks noGrp="1"/>
          </p:cNvGraphicFramePr>
          <p:nvPr>
            <p:extLst>
              <p:ext uri="{D42A27DB-BD31-4B8C-83A1-F6EECF244321}">
                <p14:modId xmlns:p14="http://schemas.microsoft.com/office/powerpoint/2010/main" val="1881428828"/>
              </p:ext>
            </p:extLst>
          </p:nvPr>
        </p:nvGraphicFramePr>
        <p:xfrm>
          <a:off x="1172150" y="3660332"/>
          <a:ext cx="9101040" cy="1402400"/>
        </p:xfrm>
        <a:graphic>
          <a:graphicData uri="http://schemas.openxmlformats.org/drawingml/2006/table">
            <a:tbl>
              <a:tblPr firstRow="1" firstCol="1" bandRow="1"/>
              <a:tblGrid>
                <a:gridCol w="2274773">
                  <a:extLst>
                    <a:ext uri="{9D8B030D-6E8A-4147-A177-3AD203B41FA5}">
                      <a16:colId xmlns:a16="http://schemas.microsoft.com/office/drawing/2014/main" val="2308365567"/>
                    </a:ext>
                  </a:extLst>
                </a:gridCol>
                <a:gridCol w="2274773">
                  <a:extLst>
                    <a:ext uri="{9D8B030D-6E8A-4147-A177-3AD203B41FA5}">
                      <a16:colId xmlns:a16="http://schemas.microsoft.com/office/drawing/2014/main" val="2529220941"/>
                    </a:ext>
                  </a:extLst>
                </a:gridCol>
                <a:gridCol w="2275747">
                  <a:extLst>
                    <a:ext uri="{9D8B030D-6E8A-4147-A177-3AD203B41FA5}">
                      <a16:colId xmlns:a16="http://schemas.microsoft.com/office/drawing/2014/main" val="2931484870"/>
                    </a:ext>
                  </a:extLst>
                </a:gridCol>
                <a:gridCol w="2275747">
                  <a:extLst>
                    <a:ext uri="{9D8B030D-6E8A-4147-A177-3AD203B41FA5}">
                      <a16:colId xmlns:a16="http://schemas.microsoft.com/office/drawing/2014/main" val="3497364885"/>
                    </a:ext>
                  </a:extLst>
                </a:gridCol>
              </a:tblGrid>
              <a:tr h="219699">
                <a:tc>
                  <a:txBody>
                    <a:bodyPr/>
                    <a:lstStyle/>
                    <a:p>
                      <a:pPr marL="0" marR="0" algn="ctr">
                        <a:lnSpc>
                          <a:spcPct val="107000"/>
                        </a:lnSpc>
                        <a:spcBef>
                          <a:spcPts val="0"/>
                        </a:spcBef>
                        <a:spcAft>
                          <a:spcPts val="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Classifier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PoD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Accuracy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Failure to Predict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744670"/>
                  </a:ext>
                </a:extLst>
              </a:tr>
              <a:tr h="219699">
                <a:tc>
                  <a:txBody>
                    <a:bodyPr/>
                    <a:lstStyle/>
                    <a:p>
                      <a:pPr marL="0" marR="0" algn="ctr">
                        <a:lnSpc>
                          <a:spcPct val="107000"/>
                        </a:lnSpc>
                        <a:spcBef>
                          <a:spcPts val="0"/>
                        </a:spcBef>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SVM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0.07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0.83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0.93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6770799"/>
                  </a:ext>
                </a:extLst>
              </a:tr>
              <a:tr h="219699">
                <a:tc>
                  <a:txBody>
                    <a:bodyPr/>
                    <a:lstStyle/>
                    <a:p>
                      <a:pPr marL="0" marR="0" algn="ctr">
                        <a:lnSpc>
                          <a:spcPct val="107000"/>
                        </a:lnSpc>
                        <a:spcBef>
                          <a:spcPts val="0"/>
                        </a:spcBef>
                        <a:spcAft>
                          <a:spcPts val="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Neural Network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0.76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0.71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0.24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8650119"/>
                  </a:ext>
                </a:extLst>
              </a:tr>
              <a:tr h="219699">
                <a:tc>
                  <a:txBody>
                    <a:bodyPr/>
                    <a:lstStyle/>
                    <a:p>
                      <a:pPr marL="0" marR="0" algn="ctr">
                        <a:lnSpc>
                          <a:spcPct val="107000"/>
                        </a:lnSpc>
                        <a:spcBef>
                          <a:spcPts val="0"/>
                        </a:spcBef>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K-NN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0.81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0.71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0.19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4760374"/>
                  </a:ext>
                </a:extLst>
              </a:tr>
              <a:tr h="219699">
                <a:tc>
                  <a:txBody>
                    <a:bodyPr/>
                    <a:lstStyle/>
                    <a:p>
                      <a:pPr marL="0" marR="0" algn="ctr">
                        <a:lnSpc>
                          <a:spcPct val="107000"/>
                        </a:lnSpc>
                        <a:spcBef>
                          <a:spcPts val="0"/>
                        </a:spcBef>
                        <a:spcAft>
                          <a:spcPts val="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Perceptron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0.83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0.69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0.17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4165871"/>
                  </a:ext>
                </a:extLst>
              </a:tr>
            </a:tbl>
          </a:graphicData>
        </a:graphic>
      </p:graphicFrame>
      <p:graphicFrame>
        <p:nvGraphicFramePr>
          <p:cNvPr id="8" name="Content Placeholder 7">
            <a:extLst>
              <a:ext uri="{FF2B5EF4-FFF2-40B4-BE49-F238E27FC236}">
                <a16:creationId xmlns:a16="http://schemas.microsoft.com/office/drawing/2014/main" id="{F45AAD3B-AC98-DF7F-5EC5-1859389CDF4C}"/>
              </a:ext>
            </a:extLst>
          </p:cNvPr>
          <p:cNvGraphicFramePr>
            <a:graphicFrameLocks noGrp="1"/>
          </p:cNvGraphicFramePr>
          <p:nvPr>
            <p:ph idx="1"/>
            <p:extLst>
              <p:ext uri="{D42A27DB-BD31-4B8C-83A1-F6EECF244321}">
                <p14:modId xmlns:p14="http://schemas.microsoft.com/office/powerpoint/2010/main" val="2114469215"/>
              </p:ext>
            </p:extLst>
          </p:nvPr>
        </p:nvGraphicFramePr>
        <p:xfrm>
          <a:off x="1172149" y="1009340"/>
          <a:ext cx="9101041" cy="1402400"/>
        </p:xfrm>
        <a:graphic>
          <a:graphicData uri="http://schemas.openxmlformats.org/drawingml/2006/table">
            <a:tbl>
              <a:tblPr firstRow="1" firstCol="1" bandRow="1"/>
              <a:tblGrid>
                <a:gridCol w="1641700">
                  <a:extLst>
                    <a:ext uri="{9D8B030D-6E8A-4147-A177-3AD203B41FA5}">
                      <a16:colId xmlns:a16="http://schemas.microsoft.com/office/drawing/2014/main" val="3576800644"/>
                    </a:ext>
                  </a:extLst>
                </a:gridCol>
                <a:gridCol w="1276883">
                  <a:extLst>
                    <a:ext uri="{9D8B030D-6E8A-4147-A177-3AD203B41FA5}">
                      <a16:colId xmlns:a16="http://schemas.microsoft.com/office/drawing/2014/main" val="1077848593"/>
                    </a:ext>
                  </a:extLst>
                </a:gridCol>
                <a:gridCol w="1274997">
                  <a:extLst>
                    <a:ext uri="{9D8B030D-6E8A-4147-A177-3AD203B41FA5}">
                      <a16:colId xmlns:a16="http://schemas.microsoft.com/office/drawing/2014/main" val="967881925"/>
                    </a:ext>
                  </a:extLst>
                </a:gridCol>
                <a:gridCol w="1162690">
                  <a:extLst>
                    <a:ext uri="{9D8B030D-6E8A-4147-A177-3AD203B41FA5}">
                      <a16:colId xmlns:a16="http://schemas.microsoft.com/office/drawing/2014/main" val="2217423580"/>
                    </a:ext>
                  </a:extLst>
                </a:gridCol>
                <a:gridCol w="1205159">
                  <a:extLst>
                    <a:ext uri="{9D8B030D-6E8A-4147-A177-3AD203B41FA5}">
                      <a16:colId xmlns:a16="http://schemas.microsoft.com/office/drawing/2014/main" val="4228658444"/>
                    </a:ext>
                  </a:extLst>
                </a:gridCol>
                <a:gridCol w="1280660">
                  <a:extLst>
                    <a:ext uri="{9D8B030D-6E8A-4147-A177-3AD203B41FA5}">
                      <a16:colId xmlns:a16="http://schemas.microsoft.com/office/drawing/2014/main" val="422073883"/>
                    </a:ext>
                  </a:extLst>
                </a:gridCol>
                <a:gridCol w="1258952">
                  <a:extLst>
                    <a:ext uri="{9D8B030D-6E8A-4147-A177-3AD203B41FA5}">
                      <a16:colId xmlns:a16="http://schemas.microsoft.com/office/drawing/2014/main" val="1755444085"/>
                    </a:ext>
                  </a:extLst>
                </a:gridCol>
              </a:tblGrid>
              <a:tr h="263286">
                <a:tc>
                  <a:txBody>
                    <a:bodyPr/>
                    <a:lstStyle/>
                    <a:p>
                      <a:pPr marL="0" marR="0" algn="ctr">
                        <a:lnSpc>
                          <a:spcPct val="107000"/>
                        </a:lnSpc>
                        <a:spcBef>
                          <a:spcPts val="0"/>
                        </a:spcBef>
                        <a:spcAft>
                          <a:spcPts val="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Regressor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CC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Slope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Intercept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R</a:t>
                      </a:r>
                      <a:r>
                        <a:rPr lang="en-GB" sz="1800" b="1" baseline="30000">
                          <a:effectLst/>
                          <a:latin typeface="Calibri" panose="020F0502020204030204" pitchFamily="34" charset="0"/>
                          <a:ea typeface="Calibri" panose="020F0502020204030204" pitchFamily="34" charset="0"/>
                          <a:cs typeface="Times New Roman" panose="02020603050405020304" pitchFamily="18" charset="0"/>
                        </a:rPr>
                        <a:t>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RMSE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MAE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3743650"/>
                  </a:ext>
                </a:extLst>
              </a:tr>
              <a:tr h="263286">
                <a:tc>
                  <a:txBody>
                    <a:bodyPr/>
                    <a:lstStyle/>
                    <a:p>
                      <a:pPr marL="0" marR="0" algn="ctr">
                        <a:lnSpc>
                          <a:spcPct val="107000"/>
                        </a:lnSpc>
                        <a:spcBef>
                          <a:spcPts val="0"/>
                        </a:spcBef>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RFR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0.927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0.875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0.00605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0.861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0.009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0.006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8407374"/>
                  </a:ext>
                </a:extLst>
              </a:tr>
              <a:tr h="272418">
                <a:tc>
                  <a:txBody>
                    <a:bodyPr/>
                    <a:lstStyle/>
                    <a:p>
                      <a:pPr marL="0" marR="0" algn="ctr">
                        <a:lnSpc>
                          <a:spcPct val="107000"/>
                        </a:lnSpc>
                        <a:spcBef>
                          <a:spcPts val="0"/>
                        </a:spcBef>
                        <a:spcAft>
                          <a:spcPts val="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Neural Network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0.860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0.807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0.00703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0.689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0.014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0.011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1175360"/>
                  </a:ext>
                </a:extLst>
              </a:tr>
              <a:tr h="263286">
                <a:tc>
                  <a:txBody>
                    <a:bodyPr/>
                    <a:lstStyle/>
                    <a:p>
                      <a:pPr marL="0" marR="0" algn="ctr">
                        <a:lnSpc>
                          <a:spcPct val="107000"/>
                        </a:lnSpc>
                        <a:spcBef>
                          <a:spcPts val="0"/>
                        </a:spcBef>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SVR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0.787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1.03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0.0194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0.619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0.028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0.024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451695"/>
                  </a:ext>
                </a:extLst>
              </a:tr>
              <a:tr h="263286">
                <a:tc>
                  <a:txBody>
                    <a:bodyPr/>
                    <a:lstStyle/>
                    <a:p>
                      <a:pPr marL="0" marR="0" algn="ctr">
                        <a:lnSpc>
                          <a:spcPct val="107000"/>
                        </a:lnSpc>
                        <a:spcBef>
                          <a:spcPts val="0"/>
                        </a:spcBef>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K-NN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0.921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0.869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0.00702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0.848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0.010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0.007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6710923"/>
                  </a:ext>
                </a:extLst>
              </a:tr>
            </a:tbl>
          </a:graphicData>
        </a:graphic>
      </p:graphicFrame>
      <p:sp>
        <p:nvSpPr>
          <p:cNvPr id="10" name="TextBox 9">
            <a:extLst>
              <a:ext uri="{FF2B5EF4-FFF2-40B4-BE49-F238E27FC236}">
                <a16:creationId xmlns:a16="http://schemas.microsoft.com/office/drawing/2014/main" id="{A6C3DEC9-3EC6-79A3-074D-AC9DAC73A133}"/>
              </a:ext>
            </a:extLst>
          </p:cNvPr>
          <p:cNvSpPr txBox="1"/>
          <p:nvPr/>
        </p:nvSpPr>
        <p:spPr>
          <a:xfrm>
            <a:off x="1172149" y="5108954"/>
            <a:ext cx="9101040" cy="1077218"/>
          </a:xfrm>
          <a:prstGeom prst="rect">
            <a:avLst/>
          </a:prstGeom>
          <a:noFill/>
        </p:spPr>
        <p:txBody>
          <a:bodyPr wrap="square">
            <a:spAutoFit/>
          </a:bodyPr>
          <a:lstStyle/>
          <a:p>
            <a:pPr algn="just"/>
            <a:r>
              <a:rPr lang="en-US" altLang="en-US" sz="1600" b="1" i="1" dirty="0">
                <a:solidFill>
                  <a:srgbClr val="000000"/>
                </a:solidFill>
              </a:rPr>
              <a:t>Table 2:</a:t>
            </a:r>
            <a:r>
              <a:rPr lang="en-US" altLang="en-US" sz="1600" i="1" dirty="0">
                <a:solidFill>
                  <a:srgbClr val="000000"/>
                </a:solidFill>
              </a:rPr>
              <a:t>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Ozone prediction evaluation metrics for four classifiers (support vector machine, neural network, k-nearest neighbors, and perceptron). The models were trained on nine features from 1994 to 2018. The models were constructed using 80% of data and evaluated using 20% of the data from the 2014-2018 period. The evaluations are in the unit ppm.</a:t>
            </a:r>
            <a:endParaRPr lang="en-US" sz="1050" i="1" dirty="0"/>
          </a:p>
        </p:txBody>
      </p:sp>
      <p:sp>
        <p:nvSpPr>
          <p:cNvPr id="12" name="TextBox 11">
            <a:extLst>
              <a:ext uri="{FF2B5EF4-FFF2-40B4-BE49-F238E27FC236}">
                <a16:creationId xmlns:a16="http://schemas.microsoft.com/office/drawing/2014/main" id="{DC1640DB-5076-2305-95A4-16ACDF933289}"/>
              </a:ext>
            </a:extLst>
          </p:cNvPr>
          <p:cNvSpPr txBox="1"/>
          <p:nvPr/>
        </p:nvSpPr>
        <p:spPr>
          <a:xfrm>
            <a:off x="1172149" y="2422396"/>
            <a:ext cx="9101040" cy="1077218"/>
          </a:xfrm>
          <a:prstGeom prst="rect">
            <a:avLst/>
          </a:prstGeom>
          <a:noFill/>
        </p:spPr>
        <p:txBody>
          <a:bodyPr wrap="square">
            <a:spAutoFit/>
          </a:bodyPr>
          <a:lstStyle/>
          <a:p>
            <a:pPr algn="just"/>
            <a:r>
              <a:rPr lang="en-US" altLang="en-US" sz="1600" b="1" i="1" dirty="0">
                <a:solidFill>
                  <a:srgbClr val="000000"/>
                </a:solidFill>
              </a:rPr>
              <a:t>Table 1:</a:t>
            </a:r>
            <a:r>
              <a:rPr lang="en-US" altLang="en-US" sz="1600" i="1" dirty="0">
                <a:solidFill>
                  <a:srgbClr val="000000"/>
                </a:solidFill>
              </a:rPr>
              <a:t>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Ozone prediction evaluation metrics for four regressors (random forest, neural network, support vector machine, and K-nearest neighbors). The models were trained on nine features from 1994 to 2018. The models were constructed using 80% of data and evaluated using 20% of the data from the 2014-2018 period. The evaluations are in the unit ppm.</a:t>
            </a:r>
            <a:endParaRPr lang="en-US" sz="1600" i="1" dirty="0"/>
          </a:p>
        </p:txBody>
      </p:sp>
      <p:sp>
        <p:nvSpPr>
          <p:cNvPr id="13" name="Slide Number Placeholder 12">
            <a:extLst>
              <a:ext uri="{FF2B5EF4-FFF2-40B4-BE49-F238E27FC236}">
                <a16:creationId xmlns:a16="http://schemas.microsoft.com/office/drawing/2014/main" id="{E9DC19CC-A310-E768-CBB6-BCF924D1467A}"/>
              </a:ext>
            </a:extLst>
          </p:cNvPr>
          <p:cNvSpPr>
            <a:spLocks noGrp="1"/>
          </p:cNvSpPr>
          <p:nvPr>
            <p:ph type="sldNum" sz="quarter" idx="12"/>
          </p:nvPr>
        </p:nvSpPr>
        <p:spPr/>
        <p:txBody>
          <a:bodyPr/>
          <a:lstStyle/>
          <a:p>
            <a:fld id="{D7736F4C-FA85-4461-8706-F10A3F183A2C}" type="slidenum">
              <a:rPr lang="en-US" smtClean="0"/>
              <a:t>8</a:t>
            </a:fld>
            <a:endParaRPr lang="en-US"/>
          </a:p>
        </p:txBody>
      </p:sp>
      <p:sp>
        <p:nvSpPr>
          <p:cNvPr id="16" name="Rectangle 15">
            <a:extLst>
              <a:ext uri="{FF2B5EF4-FFF2-40B4-BE49-F238E27FC236}">
                <a16:creationId xmlns:a16="http://schemas.microsoft.com/office/drawing/2014/main" id="{C95FADE2-A7F7-37C7-7734-91B32391A906}"/>
              </a:ext>
            </a:extLst>
          </p:cNvPr>
          <p:cNvSpPr/>
          <p:nvPr/>
        </p:nvSpPr>
        <p:spPr>
          <a:xfrm>
            <a:off x="6762751" y="6356349"/>
            <a:ext cx="1184031" cy="441516"/>
          </a:xfrm>
          <a:prstGeom prst="rect">
            <a:avLst/>
          </a:prstGeom>
          <a:solidFill>
            <a:schemeClr val="accent1">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a:t>Results</a:t>
            </a:r>
            <a:endParaRPr lang="en-US" sz="1200" dirty="0"/>
          </a:p>
        </p:txBody>
      </p:sp>
      <p:sp>
        <p:nvSpPr>
          <p:cNvPr id="17" name="Rectangle 16">
            <a:extLst>
              <a:ext uri="{FF2B5EF4-FFF2-40B4-BE49-F238E27FC236}">
                <a16:creationId xmlns:a16="http://schemas.microsoft.com/office/drawing/2014/main" id="{5FAAB558-C70F-CAC3-87E7-41675D44113B}"/>
              </a:ext>
            </a:extLst>
          </p:cNvPr>
          <p:cNvSpPr/>
          <p:nvPr/>
        </p:nvSpPr>
        <p:spPr>
          <a:xfrm>
            <a:off x="7946782"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a:t>ML vs. CMAQ</a:t>
            </a:r>
            <a:endParaRPr lang="en-US" sz="1200" dirty="0"/>
          </a:p>
        </p:txBody>
      </p:sp>
      <p:sp>
        <p:nvSpPr>
          <p:cNvPr id="18" name="Flowchart: Delay 17">
            <a:extLst>
              <a:ext uri="{FF2B5EF4-FFF2-40B4-BE49-F238E27FC236}">
                <a16:creationId xmlns:a16="http://schemas.microsoft.com/office/drawing/2014/main" id="{EE88DB3C-6488-F98A-97C6-9221BF9B3DD2}"/>
              </a:ext>
            </a:extLst>
          </p:cNvPr>
          <p:cNvSpPr/>
          <p:nvPr/>
        </p:nvSpPr>
        <p:spPr>
          <a:xfrm flipH="1">
            <a:off x="2026624" y="6355867"/>
            <a:ext cx="1184031" cy="441998"/>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Motivation</a:t>
            </a:r>
          </a:p>
        </p:txBody>
      </p:sp>
      <p:sp>
        <p:nvSpPr>
          <p:cNvPr id="19" name="Rectangle 18">
            <a:extLst>
              <a:ext uri="{FF2B5EF4-FFF2-40B4-BE49-F238E27FC236}">
                <a16:creationId xmlns:a16="http://schemas.microsoft.com/office/drawing/2014/main" id="{C392835D-CA6E-0EEF-DA39-6947914B5E75}"/>
              </a:ext>
            </a:extLst>
          </p:cNvPr>
          <p:cNvSpPr/>
          <p:nvPr/>
        </p:nvSpPr>
        <p:spPr>
          <a:xfrm>
            <a:off x="5578720"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Data</a:t>
            </a:r>
          </a:p>
        </p:txBody>
      </p:sp>
      <p:sp>
        <p:nvSpPr>
          <p:cNvPr id="20" name="Flowchart: Delay 19">
            <a:extLst>
              <a:ext uri="{FF2B5EF4-FFF2-40B4-BE49-F238E27FC236}">
                <a16:creationId xmlns:a16="http://schemas.microsoft.com/office/drawing/2014/main" id="{BBF2264C-38CA-A24B-168F-1EF146E6FD02}"/>
              </a:ext>
            </a:extLst>
          </p:cNvPr>
          <p:cNvSpPr/>
          <p:nvPr/>
        </p:nvSpPr>
        <p:spPr>
          <a:xfrm>
            <a:off x="9130813" y="6356349"/>
            <a:ext cx="1184031" cy="441516"/>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Conclusion</a:t>
            </a:r>
          </a:p>
        </p:txBody>
      </p:sp>
      <p:sp>
        <p:nvSpPr>
          <p:cNvPr id="21" name="Rectangle 20">
            <a:extLst>
              <a:ext uri="{FF2B5EF4-FFF2-40B4-BE49-F238E27FC236}">
                <a16:creationId xmlns:a16="http://schemas.microsoft.com/office/drawing/2014/main" id="{1A535942-7954-6321-161A-00D5773D143D}"/>
              </a:ext>
            </a:extLst>
          </p:cNvPr>
          <p:cNvSpPr/>
          <p:nvPr/>
        </p:nvSpPr>
        <p:spPr>
          <a:xfrm>
            <a:off x="4394689"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Methods</a:t>
            </a:r>
          </a:p>
        </p:txBody>
      </p:sp>
      <p:sp>
        <p:nvSpPr>
          <p:cNvPr id="22" name="Rectangle 21">
            <a:extLst>
              <a:ext uri="{FF2B5EF4-FFF2-40B4-BE49-F238E27FC236}">
                <a16:creationId xmlns:a16="http://schemas.microsoft.com/office/drawing/2014/main" id="{D038B63B-531F-E7BD-9949-0A8AD59B5A54}"/>
              </a:ext>
            </a:extLst>
          </p:cNvPr>
          <p:cNvSpPr/>
          <p:nvPr/>
        </p:nvSpPr>
        <p:spPr>
          <a:xfrm>
            <a:off x="3210656" y="6355867"/>
            <a:ext cx="1184031" cy="44199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Objectives</a:t>
            </a:r>
          </a:p>
        </p:txBody>
      </p:sp>
      <p:pic>
        <p:nvPicPr>
          <p:cNvPr id="23" name="Picture 2">
            <a:extLst>
              <a:ext uri="{FF2B5EF4-FFF2-40B4-BE49-F238E27FC236}">
                <a16:creationId xmlns:a16="http://schemas.microsoft.com/office/drawing/2014/main" id="{726812A9-62FD-AD11-1D55-370656BAA6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0900" y="0"/>
            <a:ext cx="1181100" cy="118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359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3" name="Picture 1412701356">
            <a:extLst>
              <a:ext uri="{FF2B5EF4-FFF2-40B4-BE49-F238E27FC236}">
                <a16:creationId xmlns:a16="http://schemas.microsoft.com/office/drawing/2014/main" id="{C7701744-9182-4635-9F95-33D0978BD5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 r="-2287"/>
          <a:stretch>
            <a:fillRect/>
          </a:stretch>
        </p:blipFill>
        <p:spPr bwMode="auto">
          <a:xfrm>
            <a:off x="4158538" y="1564170"/>
            <a:ext cx="3874923" cy="288036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846798771">
            <a:extLst>
              <a:ext uri="{FF2B5EF4-FFF2-40B4-BE49-F238E27FC236}">
                <a16:creationId xmlns:a16="http://schemas.microsoft.com/office/drawing/2014/main" id="{86187584-5CBF-AD6D-FC25-8691BF43AA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r="-2542"/>
          <a:stretch>
            <a:fillRect/>
          </a:stretch>
        </p:blipFill>
        <p:spPr bwMode="auto">
          <a:xfrm>
            <a:off x="8126710" y="1564170"/>
            <a:ext cx="3887840" cy="28803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282D620-9D40-17D1-0819-4EA3615E020A}"/>
              </a:ext>
            </a:extLst>
          </p:cNvPr>
          <p:cNvSpPr txBox="1"/>
          <p:nvPr/>
        </p:nvSpPr>
        <p:spPr>
          <a:xfrm>
            <a:off x="438150" y="4607816"/>
            <a:ext cx="11110745" cy="1077218"/>
          </a:xfrm>
          <a:prstGeom prst="rect">
            <a:avLst/>
          </a:prstGeom>
          <a:noFill/>
        </p:spPr>
        <p:txBody>
          <a:bodyPr wrap="square">
            <a:spAutoFit/>
          </a:bodyPr>
          <a:lstStyle/>
          <a:p>
            <a:pPr algn="just"/>
            <a:r>
              <a:rPr lang="en-US" altLang="en-US" sz="1600" b="1" i="1" dirty="0">
                <a:solidFill>
                  <a:srgbClr val="000000"/>
                </a:solidFill>
              </a:rPr>
              <a:t>Figure 7:</a:t>
            </a:r>
            <a:r>
              <a:rPr lang="en-US" altLang="en-US" sz="1600" i="1" dirty="0">
                <a:solidFill>
                  <a:srgbClr val="000000"/>
                </a:solidFill>
              </a:rPr>
              <a:t>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Scatter plots of observational O</a:t>
            </a:r>
            <a:r>
              <a:rPr lang="en-US" sz="1600" i="1" baseline="-25000" dirty="0">
                <a:effectLst/>
                <a:latin typeface="Calibri" panose="020F0502020204030204" pitchFamily="34" charset="0"/>
                <a:ea typeface="Calibri" panose="020F0502020204030204" pitchFamily="34" charset="0"/>
                <a:cs typeface="Times New Roman" panose="02020603050405020304" pitchFamily="18" charset="0"/>
              </a:rPr>
              <a:t>3</a:t>
            </a:r>
            <a:r>
              <a:rPr lang="en-US" sz="1600" i="1" dirty="0">
                <a:effectLst/>
                <a:latin typeface="Calibri" panose="020F0502020204030204" pitchFamily="34" charset="0"/>
                <a:ea typeface="Calibri" panose="020F0502020204030204" pitchFamily="34" charset="0"/>
                <a:cs typeface="Times New Roman" panose="02020603050405020304" pitchFamily="18" charset="0"/>
              </a:rPr>
              <a:t> (x-axis) and RFR predictions (y-axis) for the model using Fontana air quality and meteorology from the ONT international airport monitoring station. The plots are for the latest five-year increment from 2014-2018. The color bar shows temperature (a), wind speed (b), and NO (c). Plots for other periods are provided in the SI. </a:t>
            </a:r>
            <a:r>
              <a:rPr lang="en-US" sz="1600" dirty="0">
                <a:effectLst/>
                <a:ea typeface="Calibri" panose="020F0502020204030204" pitchFamily="34" charset="0"/>
                <a:cs typeface="Times New Roman" panose="02020603050405020304" pitchFamily="18" charset="0"/>
              </a:rPr>
              <a:t>(</a:t>
            </a:r>
            <a:r>
              <a:rPr lang="fr-FR" sz="1600" b="0" i="0" u="none" strike="noStrike" dirty="0">
                <a:solidFill>
                  <a:srgbClr val="000000"/>
                </a:solidFill>
                <a:effectLst/>
              </a:rPr>
              <a:t>Do et al., </a:t>
            </a:r>
            <a:r>
              <a:rPr lang="fr-FR" sz="1600" b="0" i="1" u="none" strike="noStrike" dirty="0" err="1">
                <a:solidFill>
                  <a:srgbClr val="000000"/>
                </a:solidFill>
                <a:effectLst/>
              </a:rPr>
              <a:t>Environmental</a:t>
            </a:r>
            <a:r>
              <a:rPr lang="fr-FR" sz="1600" b="0" i="1" u="none" strike="noStrike" dirty="0">
                <a:solidFill>
                  <a:srgbClr val="000000"/>
                </a:solidFill>
                <a:effectLst/>
              </a:rPr>
              <a:t> Science: </a:t>
            </a:r>
            <a:r>
              <a:rPr lang="fr-FR" sz="1600" b="0" i="1" u="none" strike="noStrike" dirty="0" err="1">
                <a:solidFill>
                  <a:srgbClr val="000000"/>
                </a:solidFill>
                <a:effectLst/>
              </a:rPr>
              <a:t>Atmospheres</a:t>
            </a:r>
            <a:r>
              <a:rPr lang="fr-FR" sz="1600" b="0" i="0" u="none" strike="noStrike" dirty="0">
                <a:solidFill>
                  <a:srgbClr val="000000"/>
                </a:solidFill>
                <a:effectLst/>
              </a:rPr>
              <a:t>, Under </a:t>
            </a:r>
            <a:r>
              <a:rPr lang="fr-FR" sz="1600" b="0" i="0" u="none" strike="noStrike" dirty="0" err="1">
                <a:solidFill>
                  <a:srgbClr val="000000"/>
                </a:solidFill>
                <a:effectLst/>
              </a:rPr>
              <a:t>Revision</a:t>
            </a:r>
            <a:r>
              <a:rPr lang="fr-FR" sz="1600" b="0" i="0" u="none" strike="noStrike" dirty="0">
                <a:solidFill>
                  <a:srgbClr val="000000"/>
                </a:solidFill>
                <a:effectLst/>
              </a:rPr>
              <a:t>)</a:t>
            </a:r>
            <a:endParaRPr lang="en-US" sz="1600" i="1" dirty="0"/>
          </a:p>
        </p:txBody>
      </p:sp>
      <p:sp>
        <p:nvSpPr>
          <p:cNvPr id="23" name="Slide Number Placeholder 22">
            <a:extLst>
              <a:ext uri="{FF2B5EF4-FFF2-40B4-BE49-F238E27FC236}">
                <a16:creationId xmlns:a16="http://schemas.microsoft.com/office/drawing/2014/main" id="{77BF82DE-2183-76DB-7395-16CB77278F26}"/>
              </a:ext>
            </a:extLst>
          </p:cNvPr>
          <p:cNvSpPr>
            <a:spLocks noGrp="1"/>
          </p:cNvSpPr>
          <p:nvPr>
            <p:ph type="sldNum" sz="quarter" idx="12"/>
          </p:nvPr>
        </p:nvSpPr>
        <p:spPr>
          <a:xfrm>
            <a:off x="9472247" y="6473957"/>
            <a:ext cx="2743200" cy="365125"/>
          </a:xfrm>
        </p:spPr>
        <p:txBody>
          <a:bodyPr/>
          <a:lstStyle/>
          <a:p>
            <a:fld id="{D7736F4C-FA85-4461-8706-F10A3F183A2C}" type="slidenum">
              <a:rPr lang="en-US" smtClean="0"/>
              <a:t>9</a:t>
            </a:fld>
            <a:endParaRPr lang="en-US" dirty="0"/>
          </a:p>
        </p:txBody>
      </p:sp>
      <p:pic>
        <p:nvPicPr>
          <p:cNvPr id="2064" name="Picture 550844740">
            <a:extLst>
              <a:ext uri="{FF2B5EF4-FFF2-40B4-BE49-F238E27FC236}">
                <a16:creationId xmlns:a16="http://schemas.microsoft.com/office/drawing/2014/main" id="{5338F9DF-8CE8-5DED-F8E7-D94B3E7DC3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 t="459" r="-2058" b="459"/>
          <a:stretch>
            <a:fillRect/>
          </a:stretch>
        </p:blipFill>
        <p:spPr bwMode="auto">
          <a:xfrm>
            <a:off x="177450" y="1564170"/>
            <a:ext cx="3913673" cy="2880360"/>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
            <a:extLst>
              <a:ext uri="{FF2B5EF4-FFF2-40B4-BE49-F238E27FC236}">
                <a16:creationId xmlns:a16="http://schemas.microsoft.com/office/drawing/2014/main" id="{4726BFA8-9E7C-AA9F-378B-CE4F3040699D}"/>
              </a:ext>
            </a:extLst>
          </p:cNvPr>
          <p:cNvSpPr txBox="1">
            <a:spLocks/>
          </p:cNvSpPr>
          <p:nvPr/>
        </p:nvSpPr>
        <p:spPr>
          <a:xfrm>
            <a:off x="838200" y="136525"/>
            <a:ext cx="10515600" cy="676531"/>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dirty="0"/>
              <a:t>Fontana Ozone Concentrations Predicted by RFR</a:t>
            </a:r>
            <a:endParaRPr lang="en-US" dirty="0"/>
          </a:p>
        </p:txBody>
      </p:sp>
      <p:sp>
        <p:nvSpPr>
          <p:cNvPr id="25" name="Rectangle 24">
            <a:extLst>
              <a:ext uri="{FF2B5EF4-FFF2-40B4-BE49-F238E27FC236}">
                <a16:creationId xmlns:a16="http://schemas.microsoft.com/office/drawing/2014/main" id="{2A929DD5-6FFC-C42B-D84C-09D50C5C6FBF}"/>
              </a:ext>
            </a:extLst>
          </p:cNvPr>
          <p:cNvSpPr/>
          <p:nvPr/>
        </p:nvSpPr>
        <p:spPr>
          <a:xfrm>
            <a:off x="7946782"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a:t>ML vs. CMAQ</a:t>
            </a:r>
            <a:endParaRPr lang="en-US" sz="1200" dirty="0"/>
          </a:p>
        </p:txBody>
      </p:sp>
      <p:sp>
        <p:nvSpPr>
          <p:cNvPr id="26" name="Flowchart: Delay 25">
            <a:extLst>
              <a:ext uri="{FF2B5EF4-FFF2-40B4-BE49-F238E27FC236}">
                <a16:creationId xmlns:a16="http://schemas.microsoft.com/office/drawing/2014/main" id="{DB2D859E-12F7-C676-F6A7-A1293CB462D3}"/>
              </a:ext>
            </a:extLst>
          </p:cNvPr>
          <p:cNvSpPr/>
          <p:nvPr/>
        </p:nvSpPr>
        <p:spPr>
          <a:xfrm flipH="1">
            <a:off x="2026624" y="6355867"/>
            <a:ext cx="1184031" cy="441998"/>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Motivation</a:t>
            </a:r>
          </a:p>
        </p:txBody>
      </p:sp>
      <p:sp>
        <p:nvSpPr>
          <p:cNvPr id="27" name="Rectangle 26">
            <a:extLst>
              <a:ext uri="{FF2B5EF4-FFF2-40B4-BE49-F238E27FC236}">
                <a16:creationId xmlns:a16="http://schemas.microsoft.com/office/drawing/2014/main" id="{FC758612-90B5-156A-A9B6-16E73B1E20A5}"/>
              </a:ext>
            </a:extLst>
          </p:cNvPr>
          <p:cNvSpPr/>
          <p:nvPr/>
        </p:nvSpPr>
        <p:spPr>
          <a:xfrm>
            <a:off x="5578720"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Data</a:t>
            </a:r>
          </a:p>
        </p:txBody>
      </p:sp>
      <p:sp>
        <p:nvSpPr>
          <p:cNvPr id="28" name="Flowchart: Delay 27">
            <a:extLst>
              <a:ext uri="{FF2B5EF4-FFF2-40B4-BE49-F238E27FC236}">
                <a16:creationId xmlns:a16="http://schemas.microsoft.com/office/drawing/2014/main" id="{A259F7C3-FCA4-92A4-BCD2-79A0D2FCD483}"/>
              </a:ext>
            </a:extLst>
          </p:cNvPr>
          <p:cNvSpPr/>
          <p:nvPr/>
        </p:nvSpPr>
        <p:spPr>
          <a:xfrm>
            <a:off x="9130813" y="6356349"/>
            <a:ext cx="1184031" cy="441516"/>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Conclusion</a:t>
            </a:r>
          </a:p>
        </p:txBody>
      </p:sp>
      <p:sp>
        <p:nvSpPr>
          <p:cNvPr id="29" name="Rectangle 28">
            <a:extLst>
              <a:ext uri="{FF2B5EF4-FFF2-40B4-BE49-F238E27FC236}">
                <a16:creationId xmlns:a16="http://schemas.microsoft.com/office/drawing/2014/main" id="{2A8A408A-610F-413A-30D5-E51356FF5C7B}"/>
              </a:ext>
            </a:extLst>
          </p:cNvPr>
          <p:cNvSpPr/>
          <p:nvPr/>
        </p:nvSpPr>
        <p:spPr>
          <a:xfrm>
            <a:off x="4394689" y="6356349"/>
            <a:ext cx="1184031" cy="4415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Methods</a:t>
            </a:r>
          </a:p>
        </p:txBody>
      </p:sp>
      <p:sp>
        <p:nvSpPr>
          <p:cNvPr id="30" name="Rectangle 29">
            <a:extLst>
              <a:ext uri="{FF2B5EF4-FFF2-40B4-BE49-F238E27FC236}">
                <a16:creationId xmlns:a16="http://schemas.microsoft.com/office/drawing/2014/main" id="{011E67C0-54AD-DF4C-B34F-ED62C715C4C6}"/>
              </a:ext>
            </a:extLst>
          </p:cNvPr>
          <p:cNvSpPr/>
          <p:nvPr/>
        </p:nvSpPr>
        <p:spPr>
          <a:xfrm>
            <a:off x="3210656" y="6355867"/>
            <a:ext cx="1184031" cy="44199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Objectives</a:t>
            </a:r>
          </a:p>
        </p:txBody>
      </p:sp>
      <p:sp>
        <p:nvSpPr>
          <p:cNvPr id="31" name="Rectangle 30">
            <a:extLst>
              <a:ext uri="{FF2B5EF4-FFF2-40B4-BE49-F238E27FC236}">
                <a16:creationId xmlns:a16="http://schemas.microsoft.com/office/drawing/2014/main" id="{ED89170C-593F-7405-36FA-D5D2C36C16C0}"/>
              </a:ext>
            </a:extLst>
          </p:cNvPr>
          <p:cNvSpPr/>
          <p:nvPr/>
        </p:nvSpPr>
        <p:spPr>
          <a:xfrm>
            <a:off x="6762751" y="6356349"/>
            <a:ext cx="1184031" cy="441516"/>
          </a:xfrm>
          <a:prstGeom prst="rect">
            <a:avLst/>
          </a:prstGeom>
          <a:solidFill>
            <a:schemeClr val="accent1">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a:t>Results</a:t>
            </a:r>
            <a:endParaRPr lang="en-US" sz="1200" dirty="0"/>
          </a:p>
        </p:txBody>
      </p:sp>
      <p:pic>
        <p:nvPicPr>
          <p:cNvPr id="32" name="Picture 2">
            <a:extLst>
              <a:ext uri="{FF2B5EF4-FFF2-40B4-BE49-F238E27FC236}">
                <a16:creationId xmlns:a16="http://schemas.microsoft.com/office/drawing/2014/main" id="{FB3B1E36-CFC8-1CCD-F89A-4C61A102DB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10900" y="0"/>
            <a:ext cx="1181100" cy="118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9158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57F0C458295C94A8B05A99559A42AB3" ma:contentTypeVersion="4" ma:contentTypeDescription="Create a new document." ma:contentTypeScope="" ma:versionID="cf70069d4e5eba1a33c6f8e4c127b689">
  <xsd:schema xmlns:xsd="http://www.w3.org/2001/XMLSchema" xmlns:xs="http://www.w3.org/2001/XMLSchema" xmlns:p="http://schemas.microsoft.com/office/2006/metadata/properties" xmlns:ns3="82184301-8b85-4d21-a1e4-d55dd2f31dd0" targetNamespace="http://schemas.microsoft.com/office/2006/metadata/properties" ma:root="true" ma:fieldsID="8b0319c285eb11ecf3dc715593285fea" ns3:_="">
    <xsd:import namespace="82184301-8b85-4d21-a1e4-d55dd2f31dd0"/>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184301-8b85-4d21-a1e4-d55dd2f31d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C477365-4323-489C-97FA-1F1456EA4AD9}">
  <ds:schemaRefs>
    <ds:schemaRef ds:uri="http://schemas.microsoft.com/sharepoint/v3/contenttype/forms"/>
  </ds:schemaRefs>
</ds:datastoreItem>
</file>

<file path=customXml/itemProps2.xml><?xml version="1.0" encoding="utf-8"?>
<ds:datastoreItem xmlns:ds="http://schemas.openxmlformats.org/officeDocument/2006/customXml" ds:itemID="{6147A63E-1A15-4304-8F58-B169646B57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184301-8b85-4d21-a1e4-d55dd2f31d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E254189-D911-47F9-BE18-600377D8BB8E}">
  <ds:schemaRefs>
    <ds:schemaRef ds:uri="82184301-8b85-4d21-a1e4-d55dd2f31dd0"/>
    <ds:schemaRef ds:uri="http://schemas.microsoft.com/office/2006/metadata/properties"/>
    <ds:schemaRef ds:uri="http://purl.org/dc/terms/"/>
    <ds:schemaRef ds:uri="http://schemas.openxmlformats.org/package/2006/metadata/core-properties"/>
    <ds:schemaRef ds:uri="http://purl.org/dc/elements/1.1/"/>
    <ds:schemaRef ds:uri="http://www.w3.org/XML/1998/namespace"/>
    <ds:schemaRef ds:uri="http://schemas.microsoft.com/office/2006/documentManagement/types"/>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973</TotalTime>
  <Words>2985</Words>
  <Application>Microsoft Office PowerPoint</Application>
  <PresentationFormat>Widescreen</PresentationFormat>
  <Paragraphs>532</Paragraphs>
  <Slides>25</Slides>
  <Notes>5</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6" baseType="lpstr">
      <vt:lpstr>Arial</vt:lpstr>
      <vt:lpstr>Arial</vt:lpstr>
      <vt:lpstr>Calibri</vt:lpstr>
      <vt:lpstr>Calibri Light</vt:lpstr>
      <vt:lpstr>Cambria Math</vt:lpstr>
      <vt:lpstr>Helvetica Neue</vt:lpstr>
      <vt:lpstr>Liberation Sans</vt:lpstr>
      <vt:lpstr>Noto Sans</vt:lpstr>
      <vt:lpstr>Times New Roman</vt:lpstr>
      <vt:lpstr>Office Theme</vt:lpstr>
      <vt:lpstr>Document</vt:lpstr>
      <vt:lpstr>Machine Learning Approach to Quantify the Impact of Meteorology on Tropospheric Ozone in the Inland Empire, CA</vt:lpstr>
      <vt:lpstr>PowerPoint Presentation</vt:lpstr>
      <vt:lpstr>Motivation</vt:lpstr>
      <vt:lpstr>Objectives</vt:lpstr>
      <vt:lpstr>Methods</vt:lpstr>
      <vt:lpstr>Methods</vt:lpstr>
      <vt:lpstr>PowerPoint Presentation</vt:lpstr>
      <vt:lpstr>ML Algorithm Evaluation</vt:lpstr>
      <vt:lpstr>PowerPoint Presentation</vt:lpstr>
      <vt:lpstr>NO_x/T Sensitivity Isopleths</vt:lpstr>
      <vt:lpstr>Ozone Exceedances</vt:lpstr>
      <vt:lpstr>Ozone Exceedances</vt:lpstr>
      <vt:lpstr>Ozone Exceedances</vt:lpstr>
      <vt:lpstr>Ozone Exceedances</vt:lpstr>
      <vt:lpstr>Effects of Meteorology</vt:lpstr>
      <vt:lpstr>ML vs. CMAQ</vt:lpstr>
      <vt:lpstr>Conclusion</vt:lpstr>
      <vt:lpstr>Thank You and Acknowledgments</vt:lpstr>
      <vt:lpstr>Backup Slides</vt:lpstr>
      <vt:lpstr>PowerPoint Presentation</vt:lpstr>
      <vt:lpstr>PowerPoint Presentation</vt:lpstr>
      <vt:lpstr>PowerPoint Presentation</vt:lpstr>
      <vt:lpstr>PowerPoint Presentation</vt:lpstr>
      <vt:lpstr>PowerPoint Presentation</vt:lpstr>
      <vt:lpstr>ML vs. CMAQ</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 Do</dc:creator>
  <cp:lastModifiedBy>Khanh Do</cp:lastModifiedBy>
  <cp:revision>2</cp:revision>
  <dcterms:created xsi:type="dcterms:W3CDTF">2022-10-11T04:39:05Z</dcterms:created>
  <dcterms:modified xsi:type="dcterms:W3CDTF">2022-10-19T02:42:12Z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0x010100357F0C458295C94A8B05A99559A42AB3</vt:lpwstr>
  </property>
</Properties>
</file>