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9"/>
  </p:notesMasterIdLst>
  <p:sldIdLst>
    <p:sldId id="932" r:id="rId6"/>
    <p:sldId id="946" r:id="rId7"/>
    <p:sldId id="899" r:id="rId8"/>
    <p:sldId id="933" r:id="rId9"/>
    <p:sldId id="943" r:id="rId10"/>
    <p:sldId id="947" r:id="rId11"/>
    <p:sldId id="950" r:id="rId12"/>
    <p:sldId id="948" r:id="rId13"/>
    <p:sldId id="949" r:id="rId14"/>
    <p:sldId id="951" r:id="rId15"/>
    <p:sldId id="952" r:id="rId16"/>
    <p:sldId id="900" r:id="rId17"/>
    <p:sldId id="8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g, Daiwen" initials="KD" lastIdx="10" clrIdx="0">
    <p:extLst>
      <p:ext uri="{19B8F6BF-5375-455C-9EA6-DF929625EA0E}">
        <p15:presenceInfo xmlns:p15="http://schemas.microsoft.com/office/powerpoint/2012/main" userId="S::Kang.Daiwen@epa.gov::784166b3-6536-477e-8272-bedb45b1adb6" providerId="AD"/>
      </p:ext>
    </p:extLst>
  </p:cmAuthor>
  <p:cmAuthor id="2" name="Madden, Mike" initials="MM" lastIdx="1" clrIdx="1">
    <p:extLst>
      <p:ext uri="{19B8F6BF-5375-455C-9EA6-DF929625EA0E}">
        <p15:presenceInfo xmlns:p15="http://schemas.microsoft.com/office/powerpoint/2012/main" userId="S::Madden.Mike@epa.gov::33dc4378-0cd5-42d2-9f40-6ff00a0b0c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6134" autoAdjust="0"/>
  </p:normalViewPr>
  <p:slideViewPr>
    <p:cSldViewPr snapToGrid="0">
      <p:cViewPr varScale="1">
        <p:scale>
          <a:sx n="98" d="100"/>
          <a:sy n="98" d="100"/>
        </p:scale>
        <p:origin x="106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g, Daiwen" userId="784166b3-6536-477e-8272-bedb45b1adb6" providerId="ADAL" clId="{C565A89E-968C-40D1-9C59-803E13C5CBD8}"/>
    <pc:docChg chg="undo custSel modSld sldOrd">
      <pc:chgData name="Kang, Daiwen" userId="784166b3-6536-477e-8272-bedb45b1adb6" providerId="ADAL" clId="{C565A89E-968C-40D1-9C59-803E13C5CBD8}" dt="2022-10-14T14:35:31.887" v="133" actId="20577"/>
      <pc:docMkLst>
        <pc:docMk/>
      </pc:docMkLst>
      <pc:sldChg chg="modSp mod">
        <pc:chgData name="Kang, Daiwen" userId="784166b3-6536-477e-8272-bedb45b1adb6" providerId="ADAL" clId="{C565A89E-968C-40D1-9C59-803E13C5CBD8}" dt="2022-10-14T14:06:25.552" v="129" actId="20577"/>
        <pc:sldMkLst>
          <pc:docMk/>
          <pc:sldMk cId="3856039282" sldId="900"/>
        </pc:sldMkLst>
        <pc:spChg chg="mod">
          <ac:chgData name="Kang, Daiwen" userId="784166b3-6536-477e-8272-bedb45b1adb6" providerId="ADAL" clId="{C565A89E-968C-40D1-9C59-803E13C5CBD8}" dt="2022-10-14T14:06:25.552" v="129" actId="20577"/>
          <ac:spMkLst>
            <pc:docMk/>
            <pc:sldMk cId="3856039282" sldId="900"/>
            <ac:spMk id="5" creationId="{D4C1E392-C77A-467B-8081-8DA83BCA622F}"/>
          </ac:spMkLst>
        </pc:spChg>
      </pc:sldChg>
      <pc:sldChg chg="modSp mod">
        <pc:chgData name="Kang, Daiwen" userId="784166b3-6536-477e-8272-bedb45b1adb6" providerId="ADAL" clId="{C565A89E-968C-40D1-9C59-803E13C5CBD8}" dt="2022-10-14T14:35:31.887" v="133" actId="20577"/>
        <pc:sldMkLst>
          <pc:docMk/>
          <pc:sldMk cId="2536820631" sldId="943"/>
        </pc:sldMkLst>
        <pc:spChg chg="mod">
          <ac:chgData name="Kang, Daiwen" userId="784166b3-6536-477e-8272-bedb45b1adb6" providerId="ADAL" clId="{C565A89E-968C-40D1-9C59-803E13C5CBD8}" dt="2022-10-14T14:35:31.887" v="133" actId="20577"/>
          <ac:spMkLst>
            <pc:docMk/>
            <pc:sldMk cId="2536820631" sldId="943"/>
            <ac:spMk id="4" creationId="{7011597A-47B7-47AB-B9C1-5CB564FDC09E}"/>
          </ac:spMkLst>
        </pc:spChg>
      </pc:sldChg>
      <pc:sldChg chg="modSp mod ord">
        <pc:chgData name="Kang, Daiwen" userId="784166b3-6536-477e-8272-bedb45b1adb6" providerId="ADAL" clId="{C565A89E-968C-40D1-9C59-803E13C5CBD8}" dt="2022-10-14T14:02:07.945" v="96" actId="20577"/>
        <pc:sldMkLst>
          <pc:docMk/>
          <pc:sldMk cId="886771227" sldId="947"/>
        </pc:sldMkLst>
        <pc:spChg chg="mod">
          <ac:chgData name="Kang, Daiwen" userId="784166b3-6536-477e-8272-bedb45b1adb6" providerId="ADAL" clId="{C565A89E-968C-40D1-9C59-803E13C5CBD8}" dt="2022-10-14T14:02:07.945" v="96" actId="20577"/>
          <ac:spMkLst>
            <pc:docMk/>
            <pc:sldMk cId="886771227" sldId="947"/>
            <ac:spMk id="4" creationId="{7011597A-47B7-47AB-B9C1-5CB564FDC09E}"/>
          </ac:spMkLst>
        </pc:spChg>
      </pc:sldChg>
      <pc:sldChg chg="modSp mod">
        <pc:chgData name="Kang, Daiwen" userId="784166b3-6536-477e-8272-bedb45b1adb6" providerId="ADAL" clId="{C565A89E-968C-40D1-9C59-803E13C5CBD8}" dt="2022-10-14T14:05:18.512" v="97"/>
        <pc:sldMkLst>
          <pc:docMk/>
          <pc:sldMk cId="3061730896" sldId="952"/>
        </pc:sldMkLst>
        <pc:spChg chg="mod">
          <ac:chgData name="Kang, Daiwen" userId="784166b3-6536-477e-8272-bedb45b1adb6" providerId="ADAL" clId="{C565A89E-968C-40D1-9C59-803E13C5CBD8}" dt="2022-10-13T13:51:49.034" v="1"/>
          <ac:spMkLst>
            <pc:docMk/>
            <pc:sldMk cId="3061730896" sldId="952"/>
            <ac:spMk id="3" creationId="{F8AAABE0-F7DB-48C3-A7C1-8999EA801AEC}"/>
          </ac:spMkLst>
        </pc:spChg>
        <pc:spChg chg="mod">
          <ac:chgData name="Kang, Daiwen" userId="784166b3-6536-477e-8272-bedb45b1adb6" providerId="ADAL" clId="{C565A89E-968C-40D1-9C59-803E13C5CBD8}" dt="2022-10-14T14:05:18.512" v="97"/>
          <ac:spMkLst>
            <pc:docMk/>
            <pc:sldMk cId="3061730896" sldId="952"/>
            <ac:spMk id="10" creationId="{65245684-3D6A-4201-BE81-494B5C82C4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D068C-6A9E-4EB8-A029-41DED9DDCD19}" type="datetimeFigureOut">
              <a:rPr lang="en-US" smtClean="0"/>
              <a:t>10/14/2022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A1247-7F80-45CF-B7DD-6443D5F595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3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3AB5D-A950-4AE7-AC6B-9D5657576A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8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4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A1247-7F80-45CF-B7DD-6443D5F595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82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A1247-7F80-45CF-B7DD-6443D5F595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8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A1247-7F80-45CF-B7DD-6443D5F595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99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1A1247-7F80-45CF-B7DD-6443D5F595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28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54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2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84" y="-87313"/>
            <a:ext cx="12441768" cy="70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1016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pic>
        <p:nvPicPr>
          <p:cNvPr id="11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22352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1" y="1447800"/>
            <a:ext cx="7617884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1" y="3016250"/>
            <a:ext cx="7617884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681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7DD-8889-40EE-AB37-66A654BC2E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1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6C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103632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3E4C855-0D5A-43B5-9AE9-B246E7BCA83E}" type="datetime1">
              <a:rPr lang="en-US" smtClean="0"/>
              <a:t>10/14/2022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2484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A795-0D1C-4340-A163-773CC4D3E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4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26C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5400"/>
            <a:ext cx="7315200" cy="343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CAE432C-788B-4688-8500-F961586FCCC7}" type="datetime1">
              <a:rPr lang="en-US" smtClean="0"/>
              <a:t>10/14/2022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40000" y="62484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3520-B10A-4E49-A936-40400F3D6D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9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914400" cy="228600"/>
          </a:xfrm>
          <a:prstGeom prst="rect">
            <a:avLst/>
          </a:prstGeom>
          <a:solidFill>
            <a:srgbClr val="026CB6"/>
          </a:solidFill>
          <a:ln>
            <a:noFill/>
          </a:ln>
        </p:spPr>
        <p:txBody>
          <a:bodyPr wrap="none" anchor="ctr"/>
          <a:lstStyle/>
          <a:p>
            <a:endParaRPr lang="en-US" sz="1800" dirty="0">
              <a:solidFill>
                <a:srgbClr val="026CB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81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0338C0-557E-40D3-BE98-F43B2D0B14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176672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90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um.cmascenter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1400783" y="1067629"/>
            <a:ext cx="10330563" cy="13230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Updates on VERDI’s New Functionality and Development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357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Office of Research and Development</a:t>
            </a:r>
            <a:endParaRPr lang="en-US" sz="900" b="1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Center for Environmental Measurement &amp; Modeling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A43C3-C7A2-46D0-9D13-6B7B89C92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5946" y="5203416"/>
            <a:ext cx="7617884" cy="80789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Annual CMAS Conference, Chapel Hill, North Carolina</a:t>
            </a:r>
          </a:p>
          <a:p>
            <a:pPr algn="ctr">
              <a:lnSpc>
                <a:spcPct val="100000"/>
              </a:lnSpc>
            </a:pPr>
            <a:r>
              <a:rPr lang="en-US" dirty="0"/>
              <a:t>October 17-19, 2022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5D90D2-2738-49B3-9E7B-F924BE335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864" y="2140085"/>
            <a:ext cx="10116872" cy="2504754"/>
          </a:xfrm>
          <a:prstGeom prst="rect">
            <a:avLst/>
          </a:prstGeom>
          <a:solidFill>
            <a:srgbClr val="003F69">
              <a:alpha val="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70000"/>
              </a:lnSpc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None/>
              <a:defRPr sz="2400" i="1">
                <a:solidFill>
                  <a:schemeClr val="bg1"/>
                </a:solidFill>
                <a:latin typeface="Times New Roman" pitchFamily="1" charset="0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sz="2000" i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Daiwen Kang</a:t>
            </a:r>
            <a:r>
              <a:rPr lang="en-US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Donna Schwede (retired), Jerry Herwehe</a:t>
            </a:r>
            <a:r>
              <a:rPr lang="en-US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Tony Howard</a:t>
            </a:r>
            <a:r>
              <a:rPr lang="en-US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Yadong Xu</a:t>
            </a:r>
            <a:r>
              <a:rPr lang="en-US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Liz Adams</a:t>
            </a:r>
            <a:r>
              <a:rPr lang="en-US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Cody Simmons</a:t>
            </a:r>
            <a:r>
              <a:rPr lang="en-US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Heidi Paulsen</a:t>
            </a:r>
            <a:r>
              <a:rPr lang="en-US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Steve Beaulieu</a:t>
            </a:r>
            <a:r>
              <a:rPr lang="en-US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EPA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Dynamics Information Technology (GDIT) 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Research Associates (ARA)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600" kern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CMAS Center, Institute for the Environment, UNC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CCAC1A3E-427B-451E-85B8-15147C743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756" y="46566"/>
            <a:ext cx="1388349" cy="13713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50511-F554-4D81-A8C3-96C2A8BE90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AAABE0-F7DB-48C3-A7C1-8999EA801AEC}"/>
              </a:ext>
            </a:extLst>
          </p:cNvPr>
          <p:cNvSpPr txBox="1">
            <a:spLocks/>
          </p:cNvSpPr>
          <p:nvPr/>
        </p:nvSpPr>
        <p:spPr>
          <a:xfrm>
            <a:off x="1706463" y="223663"/>
            <a:ext cx="9369287" cy="5558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8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Planned Development in FY2023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245684-3D6A-4201-BE81-494B5C82C476}"/>
              </a:ext>
            </a:extLst>
          </p:cNvPr>
          <p:cNvSpPr txBox="1">
            <a:spLocks/>
          </p:cNvSpPr>
          <p:nvPr/>
        </p:nvSpPr>
        <p:spPr>
          <a:xfrm>
            <a:off x="582086" y="1391056"/>
            <a:ext cx="4466569" cy="3929974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Visualize fine scale model and observational data: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and observational data of atmospheric chemistry and meteorology on street-level maps or zip-code based districts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Census-data-based maps and plots to facilitate Environmental Justice (EJ) focused applications</a:t>
            </a:r>
          </a:p>
          <a:p>
            <a:pPr marL="0" indent="0">
              <a:buFont typeface="Times" pitchFamily="1" charset="0"/>
              <a:buNone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Understanding urban air quality | The Alan Turing Institute">
            <a:extLst>
              <a:ext uri="{FF2B5EF4-FFF2-40B4-BE49-F238E27FC236}">
                <a16:creationId xmlns:a16="http://schemas.microsoft.com/office/drawing/2014/main" id="{DFE32147-E3D5-48F9-ACE9-375C55740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588" y="1536969"/>
            <a:ext cx="3742390" cy="3210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eighborhood Air Quality Monitoring Program - MORPC - MORPC">
            <a:extLst>
              <a:ext uri="{FF2B5EF4-FFF2-40B4-BE49-F238E27FC236}">
                <a16:creationId xmlns:a16="http://schemas.microsoft.com/office/drawing/2014/main" id="{5692109B-6BB2-4D78-9121-A3BD25E440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978" y="1536970"/>
            <a:ext cx="3337137" cy="32104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54EA50-08C1-4A1C-B596-45EBFD498002}"/>
              </a:ext>
            </a:extLst>
          </p:cNvPr>
          <p:cNvSpPr txBox="1"/>
          <p:nvPr/>
        </p:nvSpPr>
        <p:spPr>
          <a:xfrm>
            <a:off x="5040587" y="4961745"/>
            <a:ext cx="356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Street-level pollutant concentrations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99906A-D59B-472A-8E5F-61570ACEC50F}"/>
              </a:ext>
            </a:extLst>
          </p:cNvPr>
          <p:cNvSpPr txBox="1"/>
          <p:nvPr/>
        </p:nvSpPr>
        <p:spPr>
          <a:xfrm>
            <a:off x="8809225" y="4951698"/>
            <a:ext cx="3110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zip-code map</a:t>
            </a:r>
          </a:p>
        </p:txBody>
      </p:sp>
    </p:spTree>
    <p:extLst>
      <p:ext uri="{BB962C8B-B14F-4D97-AF65-F5344CB8AC3E}">
        <p14:creationId xmlns:p14="http://schemas.microsoft.com/office/powerpoint/2010/main" val="322558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50511-F554-4D81-A8C3-96C2A8BE90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AAABE0-F7DB-48C3-A7C1-8999EA801AEC}"/>
              </a:ext>
            </a:extLst>
          </p:cNvPr>
          <p:cNvSpPr txBox="1">
            <a:spLocks/>
          </p:cNvSpPr>
          <p:nvPr/>
        </p:nvSpPr>
        <p:spPr>
          <a:xfrm>
            <a:off x="1706463" y="223663"/>
            <a:ext cx="9369287" cy="5558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8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Planned Development in FY2023 (Cont’d)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245684-3D6A-4201-BE81-494B5C82C476}"/>
              </a:ext>
            </a:extLst>
          </p:cNvPr>
          <p:cNvSpPr txBox="1">
            <a:spLocks/>
          </p:cNvSpPr>
          <p:nvPr/>
        </p:nvSpPr>
        <p:spPr>
          <a:xfrm>
            <a:off x="582085" y="1391056"/>
            <a:ext cx="10877097" cy="4591455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 of diverse remote sensing and satellite data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sensing technologies such as satellite, sonde, and lidar provide a diverse array of observations to evaluate the model’s performance both horizontally and vertically. </a:t>
            </a:r>
          </a:p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and exporting data in geodatabase format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data analysis and visualization are dependent on a set of related files that store the location, shape, and attributes of geographic features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spatial files are available in two storage formats:  shapefile (.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shp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geodatabase (.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gdb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(https://www.adci.com/blog/shapefile-vs.-file-geodatabase-which-is-right-for-you) 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VERDI currently has the mechanism to work with shapefile format, but not with geodatabase</a:t>
            </a:r>
          </a:p>
        </p:txBody>
      </p:sp>
    </p:spTree>
    <p:extLst>
      <p:ext uri="{BB962C8B-B14F-4D97-AF65-F5344CB8AC3E}">
        <p14:creationId xmlns:p14="http://schemas.microsoft.com/office/powerpoint/2010/main" val="306173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EB442132-0B92-4863-B66A-372EFFA091F4}"/>
              </a:ext>
            </a:extLst>
          </p:cNvPr>
          <p:cNvSpPr txBox="1">
            <a:spLocks/>
          </p:cNvSpPr>
          <p:nvPr/>
        </p:nvSpPr>
        <p:spPr>
          <a:xfrm>
            <a:off x="3063701" y="150688"/>
            <a:ext cx="62484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and Future Work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D65DC231-3223-48D7-8DE9-3B9A4B19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24588"/>
            <a:ext cx="812800" cy="228600"/>
          </a:xfrm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C1E392-C77A-467B-8081-8DA83BCA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844" y="1374193"/>
            <a:ext cx="11738113" cy="4520769"/>
          </a:xfrm>
        </p:spPr>
        <p:txBody>
          <a:bodyPr/>
          <a:lstStyle/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VERDI has undergone continuous development and testing to meet the visualization and analysis needs of the atmospheric modeling community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development of VERDI has greatly advanced the capabilities of the tool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Updates have increases security and compliance to IT accessibility protocols and policies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development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cloud computing framework with access to remote datasets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 to possible I/O system updates in CMAQ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functionality (features) will be added/modified based on user feedback (either via CMAS forum at: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https://forum.cmascenter.org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directly contact the PI)</a:t>
            </a:r>
          </a:p>
          <a:p>
            <a:pPr marL="284163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39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D65DC231-3223-48D7-8DE9-3B9A4B19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24588"/>
            <a:ext cx="812800" cy="228600"/>
          </a:xfrm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5A9D6E1-C569-4273-9A41-B4E744EBF4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93970" y="4078136"/>
            <a:ext cx="2216426" cy="579437"/>
          </a:xfrm>
        </p:spPr>
        <p:txBody>
          <a:bodyPr anchor="t"/>
          <a:lstStyle/>
          <a:p>
            <a:pPr eaLnBrk="1" hangingPunct="1"/>
            <a:r>
              <a:rPr lang="en-US" sz="28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Disclaimer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64F9E-434C-4808-99B0-D72FB2F20BD7}"/>
              </a:ext>
            </a:extLst>
          </p:cNvPr>
          <p:cNvSpPr txBox="1">
            <a:spLocks noChangeArrowheads="1"/>
          </p:cNvSpPr>
          <p:nvPr/>
        </p:nvSpPr>
        <p:spPr>
          <a:xfrm>
            <a:off x="754435" y="4689371"/>
            <a:ext cx="10895496" cy="741915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Times" pitchFamily="1" charset="0"/>
              <a:buNone/>
            </a:pPr>
            <a:r>
              <a:rPr lang="en-US" sz="1800" kern="0" dirty="0">
                <a:ea typeface="ＭＳ Ｐゴシック" charset="-128"/>
              </a:rPr>
              <a:t>The views expressed in this presentation are those of the authors and do not necessarily reflect the views or policies of the U.S. EPA</a:t>
            </a:r>
          </a:p>
          <a:p>
            <a:endParaRPr lang="en-US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0C0732-DE8D-4321-A372-3AAC4678B8B6}"/>
              </a:ext>
            </a:extLst>
          </p:cNvPr>
          <p:cNvSpPr txBox="1"/>
          <p:nvPr/>
        </p:nvSpPr>
        <p:spPr>
          <a:xfrm>
            <a:off x="1575882" y="1707747"/>
            <a:ext cx="9416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Questions/comments and suggested improvements are always welcome, contact Daiwen kang (PI):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Kang.Daiwen@epa.gov</a:t>
            </a:r>
          </a:p>
        </p:txBody>
      </p:sp>
    </p:spTree>
    <p:extLst>
      <p:ext uri="{BB962C8B-B14F-4D97-AF65-F5344CB8AC3E}">
        <p14:creationId xmlns:p14="http://schemas.microsoft.com/office/powerpoint/2010/main" val="292633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209A-7983-4BEB-8FC7-12C97C42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576470"/>
            <a:ext cx="10160000" cy="99060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VERDI?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12DED-90E3-400D-AC39-677D4BF06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812235"/>
            <a:ext cx="10363200" cy="416118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VERDI: Visualization Environment for Rich Data Interpretation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VERDI is a Java-based tool for visualizing and analyzing modeling and observational data and producing publication-quality graphics on multiple platforms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2D8FD-F306-4793-B68D-502BA66B8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70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356" y="782497"/>
            <a:ext cx="9369287" cy="6858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48" y="1828798"/>
            <a:ext cx="11202504" cy="3985593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successor to PAVE (Package for Analysis and Visualization of Environmental data) which is outdated technology (Unix-based software written in C and Motif) and has not been updated or maintained on an ongoing basis</a:t>
            </a:r>
          </a:p>
          <a:p>
            <a:r>
              <a:rPr lang="en-US" sz="28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Initial development of VERDI was done by the Argonne National Laboratory, and further development was performed by </a:t>
            </a:r>
            <a:r>
              <a:rPr lang="en-US" sz="2800" dirty="0">
                <a:solidFill>
                  <a:srgbClr val="242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UNC </a:t>
            </a:r>
            <a:r>
              <a:rPr lang="en-US" sz="2800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Institute for the Environment, Lockheed Corporation,  and General Dynamics Information Technology under contract to the U.S. EPA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52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410" y="712254"/>
            <a:ext cx="11034642" cy="6858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Supported Modeling Systems/File Conventions and Plot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5583" y="1648551"/>
            <a:ext cx="2741155" cy="4409654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Scripting (batch-generated images and/or data files)</a:t>
            </a: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5DD6EA-69FF-47DE-B0A1-BA1107CD1A00}"/>
              </a:ext>
            </a:extLst>
          </p:cNvPr>
          <p:cNvSpPr txBox="1">
            <a:spLocks/>
          </p:cNvSpPr>
          <p:nvPr/>
        </p:nvSpPr>
        <p:spPr>
          <a:xfrm>
            <a:off x="4342436" y="1648551"/>
            <a:ext cx="4413938" cy="4409654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 Types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tile plots 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cross sections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 plots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Timeseries line and bar plots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Contour plots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Vector-tile plots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Areal interpolation plots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Observation-tile plots (overlay over model outputs)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EFDC4D-6EF9-4035-9DBB-D8D628ECAF51}"/>
              </a:ext>
            </a:extLst>
          </p:cNvPr>
          <p:cNvSpPr txBox="1">
            <a:spLocks/>
          </p:cNvSpPr>
          <p:nvPr/>
        </p:nvSpPr>
        <p:spPr>
          <a:xfrm>
            <a:off x="296905" y="1648551"/>
            <a:ext cx="5000487" cy="3389242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Formats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CMAQ (I/O API)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WRF (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netCDF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/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CAMx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(UAM-IV)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MPAS (</a:t>
            </a:r>
            <a:r>
              <a:rPr lang="en-US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netCDF</a:t>
            </a: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Text-based ASCII formats (observations)</a:t>
            </a:r>
          </a:p>
        </p:txBody>
      </p:sp>
    </p:spTree>
    <p:extLst>
      <p:ext uri="{BB962C8B-B14F-4D97-AF65-F5344CB8AC3E}">
        <p14:creationId xmlns:p14="http://schemas.microsoft.com/office/powerpoint/2010/main" val="1081104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32D89-7231-4206-B388-9B883CCFB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67E10B3-7044-408C-A3A9-FF8205DD7916}"/>
              </a:ext>
            </a:extLst>
          </p:cNvPr>
          <p:cNvSpPr txBox="1">
            <a:spLocks/>
          </p:cNvSpPr>
          <p:nvPr/>
        </p:nvSpPr>
        <p:spPr>
          <a:xfrm>
            <a:off x="1815794" y="522916"/>
            <a:ext cx="9369287" cy="5558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8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Updates in Recent Releases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11597A-47B7-47AB-B9C1-5CB564FDC09E}"/>
              </a:ext>
            </a:extLst>
          </p:cNvPr>
          <p:cNvSpPr txBox="1">
            <a:spLocks/>
          </p:cNvSpPr>
          <p:nvPr/>
        </p:nvSpPr>
        <p:spPr>
          <a:xfrm>
            <a:off x="494748" y="1278066"/>
            <a:ext cx="11202504" cy="5057018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VERDI v2.1: </a:t>
            </a:r>
          </a:p>
          <a:p>
            <a:pPr lvl="1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user interface and interactive features related to observation overlays (e.g., preview feature, custom symbols)</a:t>
            </a:r>
          </a:p>
          <a:p>
            <a:pPr lvl="1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 support for setting legend levels from a batch script</a:t>
            </a:r>
          </a:p>
          <a:p>
            <a:pPr lvl="1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error messaging (e.g., an observation data set does not contain data for the map being </a:t>
            </a:r>
            <a:r>
              <a:rPr lang="en-US" sz="2800" kern="0">
                <a:latin typeface="Times New Roman" panose="02020603050405020304" pitchFamily="18" charset="0"/>
                <a:cs typeface="Times New Roman" panose="02020603050405020304" pitchFamily="18" charset="0"/>
              </a:rPr>
              <a:t>shown)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Java Runtime Environment to OpenJDK 16.02</a:t>
            </a:r>
          </a:p>
          <a:p>
            <a:r>
              <a:rPr lang="en-US" sz="2800" kern="0" dirty="0">
                <a:solidFill>
                  <a:srgbClr val="242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VERDI v2.1.1 – 2.1.3:</a:t>
            </a:r>
          </a:p>
          <a:p>
            <a:pPr lvl="1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fixed security vulnerability caused by Apache log4j software</a:t>
            </a:r>
          </a:p>
          <a:p>
            <a:pPr lvl="1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from log4j 2.0.16 to 2.17.1</a:t>
            </a:r>
          </a:p>
          <a:p>
            <a:pPr marL="0" indent="0">
              <a:buFont typeface="Times" pitchFamily="1" charset="0"/>
              <a:buNone/>
            </a:pP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2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32D89-7231-4206-B388-9B883CCFB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67E10B3-7044-408C-A3A9-FF8205DD7916}"/>
              </a:ext>
            </a:extLst>
          </p:cNvPr>
          <p:cNvSpPr txBox="1">
            <a:spLocks/>
          </p:cNvSpPr>
          <p:nvPr/>
        </p:nvSpPr>
        <p:spPr>
          <a:xfrm>
            <a:off x="1815794" y="522916"/>
            <a:ext cx="9369287" cy="5558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8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Updates in Recent Releases (Cont’d)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11597A-47B7-47AB-B9C1-5CB564FDC09E}"/>
              </a:ext>
            </a:extLst>
          </p:cNvPr>
          <p:cNvSpPr txBox="1">
            <a:spLocks/>
          </p:cNvSpPr>
          <p:nvPr/>
        </p:nvSpPr>
        <p:spPr>
          <a:xfrm>
            <a:off x="812800" y="1589522"/>
            <a:ext cx="11202504" cy="4220264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VERDI v2.1.4: </a:t>
            </a:r>
          </a:p>
          <a:p>
            <a:pPr lvl="1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Updated Java Runtime Environment to OpenJDK 17.0.2 (close security vulnerability loopholes)</a:t>
            </a:r>
          </a:p>
          <a:p>
            <a:pPr lvl="1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display 3-D contour plot</a:t>
            </a:r>
          </a:p>
          <a:p>
            <a:pPr lvl="1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display “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zgrid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tile plot for MPAS dataset</a:t>
            </a:r>
          </a:p>
          <a:p>
            <a:pPr lvl="1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user to modify scatter plot dot size</a:t>
            </a:r>
          </a:p>
          <a:p>
            <a:pPr lvl="1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 capability to export animation plot in mp4 movie format</a:t>
            </a:r>
          </a:p>
          <a:p>
            <a:pPr lvl="1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tabbed panes that were closed to be reopened </a:t>
            </a:r>
          </a:p>
          <a:p>
            <a:pPr marL="0" indent="0">
              <a:buFont typeface="Times" pitchFamily="1" charset="0"/>
              <a:buNone/>
            </a:pP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7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650511-F554-4D81-A8C3-96C2A8BE90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AAABE0-F7DB-48C3-A7C1-8999EA801AEC}"/>
              </a:ext>
            </a:extLst>
          </p:cNvPr>
          <p:cNvSpPr txBox="1">
            <a:spLocks/>
          </p:cNvSpPr>
          <p:nvPr/>
        </p:nvSpPr>
        <p:spPr>
          <a:xfrm>
            <a:off x="1706463" y="223663"/>
            <a:ext cx="9369287" cy="5558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8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Progress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E43272-BE19-4E05-A83B-A13A6A910961}"/>
              </a:ext>
            </a:extLst>
          </p:cNvPr>
          <p:cNvGrpSpPr/>
          <p:nvPr/>
        </p:nvGrpSpPr>
        <p:grpSpPr>
          <a:xfrm>
            <a:off x="4734349" y="1366160"/>
            <a:ext cx="7310921" cy="4858428"/>
            <a:chOff x="4247966" y="1366160"/>
            <a:chExt cx="7310921" cy="485842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A5E851-2774-4724-8A24-E84EE68F5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0329" y="1967232"/>
              <a:ext cx="4728558" cy="365628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A6D2BC-D378-4C46-BFBC-8F0159B36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7966" y="1366160"/>
              <a:ext cx="2772162" cy="4858428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5245684-3D6A-4201-BE81-494B5C82C476}"/>
              </a:ext>
            </a:extLst>
          </p:cNvPr>
          <p:cNvSpPr txBox="1">
            <a:spLocks/>
          </p:cNvSpPr>
          <p:nvPr/>
        </p:nvSpPr>
        <p:spPr>
          <a:xfrm>
            <a:off x="484808" y="2274747"/>
            <a:ext cx="4087192" cy="2773908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 of aircraft measurements (ICARTT data format)</a:t>
            </a:r>
          </a:p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Paired model-observation overlay plots (vertical temporal cross sections)</a:t>
            </a:r>
          </a:p>
          <a:p>
            <a:pPr marL="0" indent="0">
              <a:buFont typeface="Times" pitchFamily="1" charset="0"/>
              <a:buNone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1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32D89-7231-4206-B388-9B883CCFB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67E10B3-7044-408C-A3A9-FF8205DD7916}"/>
              </a:ext>
            </a:extLst>
          </p:cNvPr>
          <p:cNvSpPr txBox="1">
            <a:spLocks/>
          </p:cNvSpPr>
          <p:nvPr/>
        </p:nvSpPr>
        <p:spPr>
          <a:xfrm>
            <a:off x="1815794" y="522916"/>
            <a:ext cx="9369287" cy="5558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8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Major Issues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11597A-47B7-47AB-B9C1-5CB564FDC09E}"/>
              </a:ext>
            </a:extLst>
          </p:cNvPr>
          <p:cNvSpPr txBox="1">
            <a:spLocks/>
          </p:cNvSpPr>
          <p:nvPr/>
        </p:nvSpPr>
        <p:spPr>
          <a:xfrm>
            <a:off x="484808" y="1389530"/>
            <a:ext cx="4564269" cy="4835058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“Contour” plot functions are not fully developed</a:t>
            </a:r>
          </a:p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“contour” doesn’t conform to convention</a:t>
            </a:r>
          </a:p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vertical axis and the color legend bar present redundant messaging and don’t make much sense</a:t>
            </a:r>
          </a:p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“Make Animated GIF” to save as animated images doesn’t work</a:t>
            </a:r>
          </a:p>
          <a:p>
            <a:pPr marL="0" indent="0">
              <a:buNone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Times" pitchFamily="1" charset="0"/>
              <a:buNone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0B7CBB1-BB10-4193-A45B-6D968D041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24" y="1421296"/>
            <a:ext cx="6516945" cy="370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14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32D89-7231-4206-B388-9B883CCFB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67E10B3-7044-408C-A3A9-FF8205DD7916}"/>
              </a:ext>
            </a:extLst>
          </p:cNvPr>
          <p:cNvSpPr txBox="1">
            <a:spLocks/>
          </p:cNvSpPr>
          <p:nvPr/>
        </p:nvSpPr>
        <p:spPr>
          <a:xfrm>
            <a:off x="1706463" y="223663"/>
            <a:ext cx="9369287" cy="5558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2800" kern="0" dirty="0">
                <a:solidFill>
                  <a:srgbClr val="0B5AA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Modification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11597A-47B7-47AB-B9C1-5CB564FDC09E}"/>
              </a:ext>
            </a:extLst>
          </p:cNvPr>
          <p:cNvSpPr txBox="1">
            <a:spLocks/>
          </p:cNvSpPr>
          <p:nvPr/>
        </p:nvSpPr>
        <p:spPr>
          <a:xfrm>
            <a:off x="572718" y="1671632"/>
            <a:ext cx="6130001" cy="3805040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name “Contour Plot” to “3D Surface Plot”</a:t>
            </a:r>
          </a:p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vertical axis (z-axis) can represent the vertical model layers (customizable for a range of layers) and the color scheme represents the values at each grid cell vertically</a:t>
            </a:r>
          </a:p>
          <a:p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Surface plot  can be used to animate plume evolution over time (model steps) and space</a:t>
            </a:r>
          </a:p>
          <a:p>
            <a:pPr marL="0" indent="0">
              <a:buNone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Times" pitchFamily="1" charset="0"/>
              <a:buNone/>
            </a:pPr>
            <a:endParaRPr lang="en-US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76DB1-BFE7-4100-A16A-69B8A2880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898" y="3763534"/>
            <a:ext cx="4680384" cy="268965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146DD90-F285-4CBA-A303-7620DA9A122F}"/>
              </a:ext>
            </a:extLst>
          </p:cNvPr>
          <p:cNvGrpSpPr/>
          <p:nvPr/>
        </p:nvGrpSpPr>
        <p:grpSpPr>
          <a:xfrm>
            <a:off x="6938898" y="943385"/>
            <a:ext cx="4680384" cy="2843262"/>
            <a:chOff x="6938898" y="943385"/>
            <a:chExt cx="4680384" cy="28432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565D759-677B-47DE-AEC2-D22465B48456}"/>
                </a:ext>
              </a:extLst>
            </p:cNvPr>
            <p:cNvGrpSpPr/>
            <p:nvPr/>
          </p:nvGrpSpPr>
          <p:grpSpPr>
            <a:xfrm>
              <a:off x="6938898" y="943385"/>
              <a:ext cx="4680384" cy="2818431"/>
              <a:chOff x="6938898" y="943385"/>
              <a:chExt cx="4680384" cy="281843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248492-F953-4C47-A349-FC1A33605E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8898" y="943385"/>
                <a:ext cx="4680384" cy="2818431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D9BB9B-DBF6-4451-B43B-1B10320BE848}"/>
                  </a:ext>
                </a:extLst>
              </p:cNvPr>
              <p:cNvSpPr txBox="1"/>
              <p:nvPr/>
            </p:nvSpPr>
            <p:spPr>
              <a:xfrm>
                <a:off x="8307421" y="943385"/>
                <a:ext cx="153697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sz="1000" dirty="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A3DC0F-9883-41B1-957B-DBEEF69358F2}"/>
                </a:ext>
              </a:extLst>
            </p:cNvPr>
            <p:cNvSpPr txBox="1"/>
            <p:nvPr/>
          </p:nvSpPr>
          <p:spPr>
            <a:xfrm>
              <a:off x="6938898" y="2133034"/>
              <a:ext cx="27699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Z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84C3BE-6F7E-4DE7-B3B8-33DF82F10A14}"/>
                </a:ext>
              </a:extLst>
            </p:cNvPr>
            <p:cNvSpPr txBox="1"/>
            <p:nvPr/>
          </p:nvSpPr>
          <p:spPr>
            <a:xfrm>
              <a:off x="8414426" y="3417315"/>
              <a:ext cx="35019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04589B-0A6A-44F6-A2FD-FBF09D227360}"/>
                </a:ext>
              </a:extLst>
            </p:cNvPr>
            <p:cNvSpPr txBox="1"/>
            <p:nvPr/>
          </p:nvSpPr>
          <p:spPr>
            <a:xfrm rot="898776">
              <a:off x="10205895" y="2858498"/>
              <a:ext cx="3678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12B284-D4BC-457A-BE11-6C7F90E1B3B3}"/>
                </a:ext>
              </a:extLst>
            </p:cNvPr>
            <p:cNvSpPr txBox="1"/>
            <p:nvPr/>
          </p:nvSpPr>
          <p:spPr>
            <a:xfrm>
              <a:off x="10603252" y="1734518"/>
              <a:ext cx="5543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9360134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CED_template_4_3.potx [Read-Only]" id="{96F26684-8531-4D7C-9923-DAFD11CBF2DD}" vid="{1FBA965A-9B6A-40DC-8D9B-C1A681DEC8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Records_x0020_Status xmlns="f709b58f-4f51-4d4a-be51-99f6db999dc6">Pending</Records_x0020_Status>
    <Document_x0020_Creation_x0020_Date xmlns="4ffa91fb-a0ff-4ac5-b2db-65c790d184a4">2020-10-08T00:06:09+00:00</Document_x0020_Creation_x0020_Date>
    <EPA_x0020_Office xmlns="4ffa91fb-a0ff-4ac5-b2db-65c790d184a4" xsi:nil="true"/>
    <Records_x0020_Date xmlns="f709b58f-4f51-4d4a-be51-99f6db999dc6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29f62856-1543-49d4-a736-4569d363f533" ContentTypeId="0x01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FD8F6087487E469719C1CB13763B99" ma:contentTypeVersion="35" ma:contentTypeDescription="Create a new document." ma:contentTypeScope="" ma:versionID="eb0ffca1a37384105bb7ac5edf98ae1a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f709b58f-4f51-4d4a-be51-99f6db999dc6" xmlns:ns7="d6a8d931-bbed-4c3e-a7d4-a5b6ddc0d443" targetNamespace="http://schemas.microsoft.com/office/2006/metadata/properties" ma:root="true" ma:fieldsID="a791f5a686a1e50f579764a7a924ec13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f709b58f-4f51-4d4a-be51-99f6db999dc6"/>
    <xsd:import namespace="d6a8d931-bbed-4c3e-a7d4-a5b6ddc0d443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DateTaken" minOccurs="0"/>
                <xsd:element ref="ns7:MediaServiceAutoTags" minOccurs="0"/>
                <xsd:element ref="ns7:MediaServiceOCR" minOccurs="0"/>
                <xsd:element ref="ns7:MediaServiceLocation" minOccurs="0"/>
                <xsd:element ref="ns7:MediaServiceGenerationTime" minOccurs="0"/>
                <xsd:element ref="ns7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76978d8-5ee3-4ea5-ac09-da03ac64b280}" ma:internalName="TaxCatchAllLabel" ma:readOnly="true" ma:showField="CatchAllDataLabel" ma:web="f709b58f-4f51-4d4a-be51-99f6db999d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76978d8-5ee3-4ea5-ac09-da03ac64b280}" ma:internalName="TaxCatchAll" ma:showField="CatchAllData" ma:web="f709b58f-4f51-4d4a-be51-99f6db999d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9b58f-4f51-4d4a-be51-99f6db999dc6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8d931-bbed-4c3e-a7d4-a5b6ddc0d4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857C8F-FB86-4154-8068-DC56A91BD04A}">
  <ds:schemaRefs>
    <ds:schemaRef ds:uri="http://schemas.openxmlformats.org/package/2006/metadata/core-properties"/>
    <ds:schemaRef ds:uri="http://schemas.microsoft.com/sharepoint/v3/field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f709b58f-4f51-4d4a-be51-99f6db999dc6"/>
    <ds:schemaRef ds:uri="http://schemas.microsoft.com/office/2006/metadata/properties"/>
    <ds:schemaRef ds:uri="d6a8d931-bbed-4c3e-a7d4-a5b6ddc0d443"/>
    <ds:schemaRef ds:uri="http://schemas.microsoft.com/sharepoint.v3"/>
    <ds:schemaRef ds:uri="4ffa91fb-a0ff-4ac5-b2db-65c790d184a4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B8ACAF6-B729-45CD-9C00-0A42339A2F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814909-6D3E-44B0-87CC-B074DEE9D3E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ECA507BA-A54F-44D2-A182-17C932E086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f709b58f-4f51-4d4a-be51-99f6db999dc6"/>
    <ds:schemaRef ds:uri="d6a8d931-bbed-4c3e-a7d4-a5b6ddc0d4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37925</TotalTime>
  <Words>934</Words>
  <Application>Microsoft Office PowerPoint</Application>
  <PresentationFormat>Widescreen</PresentationFormat>
  <Paragraphs>123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</vt:lpstr>
      <vt:lpstr>Times New Roman</vt:lpstr>
      <vt:lpstr>Blank Presentation</vt:lpstr>
      <vt:lpstr>Updates on VERDI’s New Functionality and Development</vt:lpstr>
      <vt:lpstr>What is VERDI?</vt:lpstr>
      <vt:lpstr>Background and History</vt:lpstr>
      <vt:lpstr>Supported Modeling Systems/File Conventions and Plot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Disclaimer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Mathur, Rohit</dc:creator>
  <cp:lastModifiedBy>Kang, Daiwen</cp:lastModifiedBy>
  <cp:revision>157</cp:revision>
  <dcterms:created xsi:type="dcterms:W3CDTF">2020-10-05T15:31:39Z</dcterms:created>
  <dcterms:modified xsi:type="dcterms:W3CDTF">2022-10-14T14:35:34Z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0x01010097FD8F6087487E469719C1CB13763B99</vt:lpwstr>
  </property>
</Properties>
</file>