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99" r:id="rId3"/>
    <p:sldMasterId id="2147483742" r:id="rId4"/>
  </p:sldMasterIdLst>
  <p:notesMasterIdLst>
    <p:notesMasterId r:id="rId26"/>
  </p:notesMasterIdLst>
  <p:sldIdLst>
    <p:sldId id="256" r:id="rId5"/>
    <p:sldId id="303" r:id="rId6"/>
    <p:sldId id="706" r:id="rId7"/>
    <p:sldId id="709" r:id="rId8"/>
    <p:sldId id="660" r:id="rId9"/>
    <p:sldId id="265" r:id="rId10"/>
    <p:sldId id="707" r:id="rId11"/>
    <p:sldId id="708" r:id="rId12"/>
    <p:sldId id="710" r:id="rId13"/>
    <p:sldId id="654" r:id="rId14"/>
    <p:sldId id="267" r:id="rId15"/>
    <p:sldId id="274" r:id="rId16"/>
    <p:sldId id="278" r:id="rId17"/>
    <p:sldId id="695" r:id="rId18"/>
    <p:sldId id="696" r:id="rId19"/>
    <p:sldId id="313" r:id="rId20"/>
    <p:sldId id="302" r:id="rId21"/>
    <p:sldId id="711" r:id="rId22"/>
    <p:sldId id="703" r:id="rId23"/>
    <p:sldId id="675" r:id="rId24"/>
    <p:sldId id="288"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
      <p:font typeface="Georgia" panose="02040502050405020303" pitchFamily="18" charset="0"/>
      <p:regular r:id="rId32"/>
      <p:bold r:id="rId33"/>
      <p:italic r:id="rId34"/>
      <p:boldItalic r:id="rId35"/>
    </p:embeddedFont>
    <p:embeddedFont>
      <p:font typeface="Helvetica Neue" panose="02000503000000020004"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5+xvunxTcXzi3zAbUAXrxQ3+Gu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Connolly" initials="RC" lastIdx="51" clrIdx="0">
    <p:extLst>
      <p:ext uri="{19B8F6BF-5375-455C-9EA6-DF929625EA0E}">
        <p15:presenceInfo xmlns:p15="http://schemas.microsoft.com/office/powerpoint/2012/main" userId="S::RCONNOLLY@ramboll.com::16d45718-9f43-421f-9752-14f34cf9c4d4" providerId="AD"/>
      </p:ext>
    </p:extLst>
  </p:cmAuthor>
  <p:cmAuthor id="2" name="DIANE GARCIA-GONZALES" initials="DG" lastIdx="1" clrIdx="1">
    <p:extLst>
      <p:ext uri="{19B8F6BF-5375-455C-9EA6-DF929625EA0E}">
        <p15:presenceInfo xmlns:p15="http://schemas.microsoft.com/office/powerpoint/2012/main" userId="89oW4AlJW5Okwc6MVLfgCNd0GCsKf13NaUGBqTNeZY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1B93"/>
    <a:srgbClr val="2774AE"/>
    <a:srgbClr val="5B9BD5"/>
    <a:srgbClr val="D2DEE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BF434-1C89-4B7E-A1C5-F92AA6E018EF}" v="8" dt="2022-10-10T18:58:57.544"/>
    <p1510:client id="{B8DDE03A-2327-4B0A-BD37-1F5F23A201EE}" v="3" dt="2022-10-05T20:08:22.016"/>
    <p1510:client id="{BE0C0327-8C22-40D4-A05E-B7B6AC79B6E6}" v="1" dt="2022-10-11T11:03:06.342"/>
  </p1510:revLst>
</p1510:revInfo>
</file>

<file path=ppt/tableStyles.xml><?xml version="1.0" encoding="utf-8"?>
<a:tblStyleLst xmlns:a="http://schemas.openxmlformats.org/drawingml/2006/main" def="{59B75906-D50E-468E-BFF1-6189E51692B9}">
  <a:tblStyle styleId="{59B75906-D50E-468E-BFF1-6189E51692B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BF1"/>
          </a:solidFill>
        </a:fill>
      </a:tcStyle>
    </a:wholeTbl>
    <a:band1H>
      <a:tcTxStyle/>
      <a:tcStyle>
        <a:tcBdr/>
        <a:fill>
          <a:solidFill>
            <a:srgbClr val="CBD5E3"/>
          </a:solidFill>
        </a:fill>
      </a:tcStyle>
    </a:band1H>
    <a:band2H>
      <a:tcTxStyle/>
      <a:tcStyle>
        <a:tcBdr/>
      </a:tcStyle>
    </a:band2H>
    <a:band1V>
      <a:tcTxStyle/>
      <a:tcStyle>
        <a:tcBdr/>
        <a:fill>
          <a:solidFill>
            <a:srgbClr val="CBD5E3"/>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70CCAEB-6181-41EC-A163-1B906A7EE8B5}"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BF1"/>
          </a:solidFill>
        </a:fill>
      </a:tcStyle>
    </a:wholeTbl>
    <a:band1H>
      <a:tcTxStyle b="off" i="off"/>
      <a:tcStyle>
        <a:tcBdr/>
        <a:fill>
          <a:solidFill>
            <a:srgbClr val="CBD5E3"/>
          </a:solidFill>
        </a:fill>
      </a:tcStyle>
    </a:band1H>
    <a:band2H>
      <a:tcTxStyle b="off" i="off"/>
      <a:tcStyle>
        <a:tcBdr/>
      </a:tcStyle>
    </a:band2H>
    <a:band1V>
      <a:tcTxStyle b="off" i="off"/>
      <a:tcStyle>
        <a:tcBdr/>
        <a:fill>
          <a:solidFill>
            <a:srgbClr val="CBD5E3"/>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16AB1F74-D239-4E60-B845-F247BB0DE914}"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56"/>
    <p:restoredTop sz="75138" autoAdjust="0"/>
  </p:normalViewPr>
  <p:slideViewPr>
    <p:cSldViewPr snapToGrid="0">
      <p:cViewPr>
        <p:scale>
          <a:sx n="123" d="100"/>
          <a:sy n="123" d="100"/>
        </p:scale>
        <p:origin x="14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52"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6.xml"/><Relationship Id="rId5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Sheet1!$A$2</c:f>
              <c:strCache>
                <c:ptCount val="1"/>
                <c:pt idx="0">
                  <c:v>HA, Asthma</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elete val="1"/>
          </c:dLbls>
          <c:cat>
            <c:numRef>
              <c:f>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Sheet1!$B$2:$L$2</c:f>
              <c:numCache>
                <c:formatCode>General</c:formatCode>
                <c:ptCount val="11"/>
                <c:pt idx="0">
                  <c:v>327</c:v>
                </c:pt>
                <c:pt idx="1">
                  <c:v>102</c:v>
                </c:pt>
                <c:pt idx="2">
                  <c:v>57</c:v>
                </c:pt>
                <c:pt idx="3">
                  <c:v>72</c:v>
                </c:pt>
                <c:pt idx="4">
                  <c:v>76</c:v>
                </c:pt>
                <c:pt idx="5">
                  <c:v>117</c:v>
                </c:pt>
                <c:pt idx="6">
                  <c:v>128</c:v>
                </c:pt>
                <c:pt idx="7">
                  <c:v>199</c:v>
                </c:pt>
                <c:pt idx="8">
                  <c:v>277</c:v>
                </c:pt>
                <c:pt idx="9">
                  <c:v>647</c:v>
                </c:pt>
                <c:pt idx="10">
                  <c:v>736</c:v>
                </c:pt>
              </c:numCache>
            </c:numRef>
          </c:val>
          <c:smooth val="0"/>
          <c:extLst>
            <c:ext xmlns:c16="http://schemas.microsoft.com/office/drawing/2014/chart" uri="{C3380CC4-5D6E-409C-BE32-E72D297353CC}">
              <c16:uniqueId val="{00000000-E0F3-A946-A23C-8741AEF145D5}"/>
            </c:ext>
          </c:extLst>
        </c:ser>
        <c:ser>
          <c:idx val="2"/>
          <c:order val="1"/>
          <c:tx>
            <c:strRef>
              <c:f>Sheet1!$A$3</c:f>
              <c:strCache>
                <c:ptCount val="1"/>
                <c:pt idx="0">
                  <c:v>HA, COPD</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delete val="1"/>
          </c:dLbls>
          <c:cat>
            <c:numRef>
              <c:f>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Sheet1!$B$3:$L$3</c:f>
              <c:numCache>
                <c:formatCode>General</c:formatCode>
                <c:ptCount val="11"/>
                <c:pt idx="0">
                  <c:v>376</c:v>
                </c:pt>
                <c:pt idx="1">
                  <c:v>94</c:v>
                </c:pt>
                <c:pt idx="2">
                  <c:v>50</c:v>
                </c:pt>
                <c:pt idx="3">
                  <c:v>63</c:v>
                </c:pt>
                <c:pt idx="4">
                  <c:v>74</c:v>
                </c:pt>
                <c:pt idx="5">
                  <c:v>136</c:v>
                </c:pt>
                <c:pt idx="6">
                  <c:v>89</c:v>
                </c:pt>
                <c:pt idx="7">
                  <c:v>141</c:v>
                </c:pt>
                <c:pt idx="8">
                  <c:v>187</c:v>
                </c:pt>
                <c:pt idx="9">
                  <c:v>458</c:v>
                </c:pt>
                <c:pt idx="10">
                  <c:v>542</c:v>
                </c:pt>
              </c:numCache>
            </c:numRef>
          </c:val>
          <c:smooth val="0"/>
          <c:extLst>
            <c:ext xmlns:c16="http://schemas.microsoft.com/office/drawing/2014/chart" uri="{C3380CC4-5D6E-409C-BE32-E72D297353CC}">
              <c16:uniqueId val="{00000001-E0F3-A946-A23C-8741AEF145D5}"/>
            </c:ext>
          </c:extLst>
        </c:ser>
        <c:ser>
          <c:idx val="3"/>
          <c:order val="2"/>
          <c:tx>
            <c:strRef>
              <c:f>Sheet1!$A$4</c:f>
              <c:strCache>
                <c:ptCount val="1"/>
                <c:pt idx="0">
                  <c:v>HA, All Respiratory</c:v>
                </c:pt>
              </c:strCache>
            </c:strRef>
          </c:tx>
          <c:spPr>
            <a:ln w="34925" cap="rnd">
              <a:solidFill>
                <a:schemeClr val="accent6">
                  <a:lumMod val="60000"/>
                </a:schemeClr>
              </a:solidFill>
              <a:round/>
            </a:ln>
            <a:effectLst>
              <a:outerShdw blurRad="57150" dist="19050" dir="5400000" algn="ctr" rotWithShape="0">
                <a:srgbClr val="000000">
                  <a:alpha val="63000"/>
                </a:srgbClr>
              </a:outerShdw>
            </a:effectLst>
          </c:spPr>
          <c:marker>
            <c:symbol val="none"/>
          </c:marker>
          <c:dLbls>
            <c:delete val="1"/>
          </c:dLbls>
          <c:cat>
            <c:numRef>
              <c:f>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Sheet1!$B$4:$L$4</c:f>
              <c:numCache>
                <c:formatCode>General</c:formatCode>
                <c:ptCount val="11"/>
                <c:pt idx="0">
                  <c:v>1107</c:v>
                </c:pt>
                <c:pt idx="1">
                  <c:v>295</c:v>
                </c:pt>
                <c:pt idx="2">
                  <c:v>159</c:v>
                </c:pt>
                <c:pt idx="3">
                  <c:v>194</c:v>
                </c:pt>
                <c:pt idx="4">
                  <c:v>221</c:v>
                </c:pt>
                <c:pt idx="5">
                  <c:v>429</c:v>
                </c:pt>
                <c:pt idx="6">
                  <c:v>351</c:v>
                </c:pt>
                <c:pt idx="7">
                  <c:v>275</c:v>
                </c:pt>
                <c:pt idx="8">
                  <c:v>757</c:v>
                </c:pt>
                <c:pt idx="9">
                  <c:v>1876</c:v>
                </c:pt>
                <c:pt idx="10">
                  <c:v>2161</c:v>
                </c:pt>
              </c:numCache>
            </c:numRef>
          </c:val>
          <c:smooth val="0"/>
          <c:extLst>
            <c:ext xmlns:c16="http://schemas.microsoft.com/office/drawing/2014/chart" uri="{C3380CC4-5D6E-409C-BE32-E72D297353CC}">
              <c16:uniqueId val="{00000002-E0F3-A946-A23C-8741AEF145D5}"/>
            </c:ext>
          </c:extLst>
        </c:ser>
        <c:ser>
          <c:idx val="4"/>
          <c:order val="3"/>
          <c:tx>
            <c:strRef>
              <c:f>Sheet1!$A$5</c:f>
              <c:strCache>
                <c:ptCount val="1"/>
                <c:pt idx="0">
                  <c:v>ERV, Asthma</c:v>
                </c:pt>
              </c:strCache>
            </c:strRef>
          </c:tx>
          <c:spPr>
            <a:ln w="34925" cap="rnd">
              <a:solidFill>
                <a:schemeClr val="accent5">
                  <a:lumMod val="60000"/>
                </a:schemeClr>
              </a:solidFill>
              <a:round/>
            </a:ln>
            <a:effectLst>
              <a:outerShdw blurRad="57150" dist="19050" dir="5400000" algn="ctr" rotWithShape="0">
                <a:srgbClr val="000000">
                  <a:alpha val="63000"/>
                </a:srgbClr>
              </a:outerShdw>
            </a:effectLst>
          </c:spPr>
          <c:marker>
            <c:symbol val="none"/>
          </c:marker>
          <c:dLbls>
            <c:delete val="1"/>
          </c:dLbls>
          <c:cat>
            <c:numRef>
              <c:f>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Sheet1!$B$5:$L$5</c:f>
              <c:numCache>
                <c:formatCode>General</c:formatCode>
                <c:ptCount val="11"/>
                <c:pt idx="0">
                  <c:v>4221</c:v>
                </c:pt>
                <c:pt idx="1">
                  <c:v>1004</c:v>
                </c:pt>
                <c:pt idx="2">
                  <c:v>523</c:v>
                </c:pt>
                <c:pt idx="3">
                  <c:v>677</c:v>
                </c:pt>
                <c:pt idx="4">
                  <c:v>730</c:v>
                </c:pt>
                <c:pt idx="5">
                  <c:v>1462</c:v>
                </c:pt>
                <c:pt idx="6">
                  <c:v>775</c:v>
                </c:pt>
                <c:pt idx="7">
                  <c:v>1021</c:v>
                </c:pt>
                <c:pt idx="8">
                  <c:v>1510</c:v>
                </c:pt>
                <c:pt idx="9">
                  <c:v>3753</c:v>
                </c:pt>
                <c:pt idx="10">
                  <c:v>4299</c:v>
                </c:pt>
              </c:numCache>
            </c:numRef>
          </c:val>
          <c:smooth val="0"/>
          <c:extLst>
            <c:ext xmlns:c16="http://schemas.microsoft.com/office/drawing/2014/chart" uri="{C3380CC4-5D6E-409C-BE32-E72D297353CC}">
              <c16:uniqueId val="{00000003-E0F3-A946-A23C-8741AEF145D5}"/>
            </c:ext>
          </c:extLst>
        </c:ser>
        <c:ser>
          <c:idx val="5"/>
          <c:order val="4"/>
          <c:tx>
            <c:strRef>
              <c:f>Sheet1!$A$6</c:f>
              <c:strCache>
                <c:ptCount val="1"/>
                <c:pt idx="0">
                  <c:v>ERV, All Respiratory</c:v>
                </c:pt>
              </c:strCache>
            </c:strRef>
          </c:tx>
          <c:spPr>
            <a:ln w="34925" cap="rnd">
              <a:solidFill>
                <a:schemeClr val="accent4">
                  <a:lumMod val="60000"/>
                </a:schemeClr>
              </a:solidFill>
              <a:round/>
            </a:ln>
            <a:effectLst>
              <a:outerShdw blurRad="57150" dist="19050" dir="5400000" algn="ctr" rotWithShape="0">
                <a:srgbClr val="000000">
                  <a:alpha val="63000"/>
                </a:srgbClr>
              </a:outerShdw>
            </a:effectLst>
          </c:spPr>
          <c:marker>
            <c:symbol val="none"/>
          </c:marker>
          <c:dLbls>
            <c:delete val="1"/>
          </c:dLbls>
          <c:cat>
            <c:numRef>
              <c:f>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Sheet1!$B$6:$L$6</c:f>
              <c:numCache>
                <c:formatCode>General</c:formatCode>
                <c:ptCount val="11"/>
                <c:pt idx="0">
                  <c:v>9269</c:v>
                </c:pt>
                <c:pt idx="1">
                  <c:v>2177</c:v>
                </c:pt>
                <c:pt idx="2">
                  <c:v>1155</c:v>
                </c:pt>
                <c:pt idx="3">
                  <c:v>1452</c:v>
                </c:pt>
                <c:pt idx="4">
                  <c:v>1590</c:v>
                </c:pt>
                <c:pt idx="5">
                  <c:v>3063</c:v>
                </c:pt>
                <c:pt idx="6">
                  <c:v>2031</c:v>
                </c:pt>
                <c:pt idx="7">
                  <c:v>3226</c:v>
                </c:pt>
                <c:pt idx="8">
                  <c:v>4122</c:v>
                </c:pt>
                <c:pt idx="9">
                  <c:v>10266</c:v>
                </c:pt>
                <c:pt idx="10">
                  <c:v>11644</c:v>
                </c:pt>
              </c:numCache>
            </c:numRef>
          </c:val>
          <c:smooth val="0"/>
          <c:extLst>
            <c:ext xmlns:c16="http://schemas.microsoft.com/office/drawing/2014/chart" uri="{C3380CC4-5D6E-409C-BE32-E72D297353CC}">
              <c16:uniqueId val="{00000004-E0F3-A946-A23C-8741AEF145D5}"/>
            </c:ext>
          </c:extLst>
        </c:ser>
        <c:ser>
          <c:idx val="6"/>
          <c:order val="5"/>
          <c:tx>
            <c:strRef>
              <c:f>Sheet1!$A$7</c:f>
              <c:strCache>
                <c:ptCount val="1"/>
                <c:pt idx="0">
                  <c:v>ERV, Cardiac Outcomes</c:v>
                </c:pt>
              </c:strCache>
            </c:strRef>
          </c:tx>
          <c:spPr>
            <a:ln w="34925" cap="rnd">
              <a:solidFill>
                <a:srgbClr val="00B050"/>
              </a:solidFill>
              <a:round/>
            </a:ln>
            <a:effectLst>
              <a:outerShdw blurRad="57150" dist="19050" dir="5400000" algn="ctr" rotWithShape="0">
                <a:srgbClr val="000000">
                  <a:alpha val="63000"/>
                </a:srgbClr>
              </a:outerShdw>
            </a:effectLst>
          </c:spPr>
          <c:marker>
            <c:symbol val="none"/>
          </c:marker>
          <c:dLbls>
            <c:delete val="1"/>
          </c:dLbls>
          <c:cat>
            <c:numRef>
              <c:f>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Sheet1!$B$7:$L$7</c:f>
              <c:numCache>
                <c:formatCode>General</c:formatCode>
                <c:ptCount val="11"/>
                <c:pt idx="0">
                  <c:v>3203</c:v>
                </c:pt>
                <c:pt idx="1">
                  <c:v>764</c:v>
                </c:pt>
                <c:pt idx="2">
                  <c:v>410</c:v>
                </c:pt>
                <c:pt idx="3">
                  <c:v>512</c:v>
                </c:pt>
                <c:pt idx="4">
                  <c:v>580</c:v>
                </c:pt>
                <c:pt idx="5">
                  <c:v>1153</c:v>
                </c:pt>
                <c:pt idx="6">
                  <c:v>705</c:v>
                </c:pt>
                <c:pt idx="7">
                  <c:v>1131</c:v>
                </c:pt>
                <c:pt idx="8">
                  <c:v>1479</c:v>
                </c:pt>
                <c:pt idx="9">
                  <c:v>3844</c:v>
                </c:pt>
                <c:pt idx="10">
                  <c:v>4342</c:v>
                </c:pt>
              </c:numCache>
            </c:numRef>
          </c:val>
          <c:smooth val="0"/>
          <c:extLst>
            <c:ext xmlns:c16="http://schemas.microsoft.com/office/drawing/2014/chart" uri="{C3380CC4-5D6E-409C-BE32-E72D297353CC}">
              <c16:uniqueId val="{00000005-E0F3-A946-A23C-8741AEF145D5}"/>
            </c:ext>
          </c:extLst>
        </c:ser>
        <c:ser>
          <c:idx val="7"/>
          <c:order val="6"/>
          <c:tx>
            <c:strRef>
              <c:f>Sheet1!$A$8</c:f>
              <c:strCache>
                <c:ptCount val="1"/>
                <c:pt idx="0">
                  <c:v>Mortality</c:v>
                </c:pt>
              </c:strCache>
            </c:strRef>
          </c:tx>
          <c:spPr>
            <a:ln w="34925" cap="rnd">
              <a:solidFill>
                <a:srgbClr val="7030A0"/>
              </a:solidFill>
              <a:round/>
            </a:ln>
            <a:effectLst>
              <a:outerShdw blurRad="57150" dist="19050" dir="5400000" algn="ctr" rotWithShape="0">
                <a:srgbClr val="000000">
                  <a:alpha val="63000"/>
                </a:srgbClr>
              </a:outerShdw>
            </a:effectLst>
          </c:spPr>
          <c:marker>
            <c:symbol val="none"/>
          </c:marker>
          <c:dLbls>
            <c:delete val="1"/>
          </c:dLbls>
          <c:cat>
            <c:numRef>
              <c:f>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Sheet1!$B$8:$L$8</c:f>
              <c:numCache>
                <c:formatCode>General</c:formatCode>
                <c:ptCount val="11"/>
                <c:pt idx="0">
                  <c:v>8787</c:v>
                </c:pt>
                <c:pt idx="1">
                  <c:v>2023</c:v>
                </c:pt>
                <c:pt idx="2">
                  <c:v>1083</c:v>
                </c:pt>
                <c:pt idx="3">
                  <c:v>1373</c:v>
                </c:pt>
                <c:pt idx="4">
                  <c:v>1560</c:v>
                </c:pt>
                <c:pt idx="5">
                  <c:v>2890</c:v>
                </c:pt>
                <c:pt idx="6">
                  <c:v>1856</c:v>
                </c:pt>
                <c:pt idx="7">
                  <c:v>2946</c:v>
                </c:pt>
                <c:pt idx="8">
                  <c:v>3804</c:v>
                </c:pt>
                <c:pt idx="9">
                  <c:v>11266</c:v>
                </c:pt>
                <c:pt idx="10">
                  <c:v>10958</c:v>
                </c:pt>
              </c:numCache>
            </c:numRef>
          </c:val>
          <c:smooth val="0"/>
          <c:extLst>
            <c:ext xmlns:c16="http://schemas.microsoft.com/office/drawing/2014/chart" uri="{C3380CC4-5D6E-409C-BE32-E72D297353CC}">
              <c16:uniqueId val="{00000006-E0F3-A946-A23C-8741AEF145D5}"/>
            </c:ext>
          </c:extLst>
        </c:ser>
        <c:dLbls>
          <c:dLblPos val="ctr"/>
          <c:showLegendKey val="0"/>
          <c:showVal val="1"/>
          <c:showCatName val="0"/>
          <c:showSerName val="0"/>
          <c:showPercent val="0"/>
          <c:showBubbleSize val="0"/>
        </c:dLbls>
        <c:smooth val="0"/>
        <c:axId val="2085581456"/>
        <c:axId val="2078584704"/>
      </c:lineChart>
      <c:catAx>
        <c:axId val="208558145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078584704"/>
        <c:crosses val="autoZero"/>
        <c:auto val="1"/>
        <c:lblAlgn val="ctr"/>
        <c:lblOffset val="100"/>
        <c:noMultiLvlLbl val="0"/>
      </c:catAx>
      <c:valAx>
        <c:axId val="2078584704"/>
        <c:scaling>
          <c:orientation val="minMax"/>
          <c:max val="1200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0855814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2-10-10T08:59:33.252" idx="1">
    <p:pos x="10" y="10"/>
    <p:text>I can update text with $$ adjusted for inflation. 
</p:text>
    <p:extLst>
      <p:ext uri="{C676402C-5697-4E1C-873F-D02D1690AC5C}">
        <p15:threadingInfo xmlns:p15="http://schemas.microsoft.com/office/powerpoint/2012/main" timeZoneBias="420"/>
      </p:ext>
    </p:extLst>
  </p:cm>
  <p:cm authorId="1" dt="2022-10-10T14:08:00.073" idx="47">
    <p:pos x="106" y="106"/>
    <p:text>Diane to update maps/notes with morbidity details</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0F83B-0038-43FB-BB09-3B1107B3AC4D}" type="doc">
      <dgm:prSet loTypeId="urn:microsoft.com/office/officeart/2005/8/layout/hProcess9" loCatId="list" qsTypeId="urn:microsoft.com/office/officeart/2005/8/quickstyle/simple1" qsCatId="simple" csTypeId="urn:microsoft.com/office/officeart/2005/8/colors/accent1_2" csCatId="accent1" phldr="1"/>
      <dgm:spPr/>
      <dgm:t>
        <a:bodyPr/>
        <a:lstStyle/>
        <a:p>
          <a:endParaRPr lang="en-US"/>
        </a:p>
      </dgm:t>
    </dgm:pt>
    <dgm:pt modelId="{CBD38B2D-882E-44F8-81A6-3A3B661570DA}">
      <dgm:prSet custT="1"/>
      <dgm:spPr/>
      <dgm:t>
        <a:bodyPr/>
        <a:lstStyle/>
        <a:p>
          <a:r>
            <a:rPr lang="en-US" sz="1800" dirty="0"/>
            <a:t>Wildfires in CA have grown in severity &amp; frequency </a:t>
          </a:r>
        </a:p>
      </dgm:t>
    </dgm:pt>
    <dgm:pt modelId="{2A7D7595-7374-4DF9-971D-CD401DE4FBB3}" type="parTrans" cxnId="{6AEC1311-74E5-4315-8B15-C78973B201D0}">
      <dgm:prSet/>
      <dgm:spPr/>
      <dgm:t>
        <a:bodyPr/>
        <a:lstStyle/>
        <a:p>
          <a:endParaRPr lang="en-US"/>
        </a:p>
      </dgm:t>
    </dgm:pt>
    <dgm:pt modelId="{5E6B11AC-A023-4C87-83B3-06959583D6C3}" type="sibTrans" cxnId="{6AEC1311-74E5-4315-8B15-C78973B201D0}">
      <dgm:prSet/>
      <dgm:spPr/>
      <dgm:t>
        <a:bodyPr/>
        <a:lstStyle/>
        <a:p>
          <a:endParaRPr lang="en-US"/>
        </a:p>
      </dgm:t>
    </dgm:pt>
    <dgm:pt modelId="{D924B990-AA40-4E72-8EE1-3A15D0065469}">
      <dgm:prSet custT="1"/>
      <dgm:spPr/>
      <dgm:t>
        <a:bodyPr/>
        <a:lstStyle/>
        <a:p>
          <a:r>
            <a:rPr lang="en-US" sz="1800" dirty="0"/>
            <a:t>Wildfire smoke contributes to ~50% of PM</a:t>
          </a:r>
          <a:r>
            <a:rPr lang="en-US" sz="1800" baseline="-25000" dirty="0"/>
            <a:t>2.5</a:t>
          </a:r>
          <a:r>
            <a:rPr lang="en-US" sz="1800" dirty="0"/>
            <a:t> in western US</a:t>
          </a:r>
        </a:p>
      </dgm:t>
    </dgm:pt>
    <dgm:pt modelId="{62A8685D-BD1A-4F15-98AB-51C6DBA382CB}" type="parTrans" cxnId="{9CCB0C89-FD73-4F9D-82B5-38F2CB0320FD}">
      <dgm:prSet/>
      <dgm:spPr/>
      <dgm:t>
        <a:bodyPr/>
        <a:lstStyle/>
        <a:p>
          <a:endParaRPr lang="en-US"/>
        </a:p>
      </dgm:t>
    </dgm:pt>
    <dgm:pt modelId="{F4BC4030-FD76-405C-8AB3-746BCC280A91}" type="sibTrans" cxnId="{9CCB0C89-FD73-4F9D-82B5-38F2CB0320FD}">
      <dgm:prSet/>
      <dgm:spPr/>
      <dgm:t>
        <a:bodyPr/>
        <a:lstStyle/>
        <a:p>
          <a:endParaRPr lang="en-US"/>
        </a:p>
      </dgm:t>
    </dgm:pt>
    <dgm:pt modelId="{76F7A30E-3AC6-4A46-B815-EE597108751B}">
      <dgm:prSet custT="1"/>
      <dgm:spPr/>
      <dgm:t>
        <a:bodyPr/>
        <a:lstStyle/>
        <a:p>
          <a:r>
            <a:rPr lang="en-US" sz="1800" dirty="0"/>
            <a:t>Wildfire PM</a:t>
          </a:r>
          <a:r>
            <a:rPr lang="en-US" sz="1800" baseline="-25000" dirty="0"/>
            <a:t>2.5</a:t>
          </a:r>
          <a:r>
            <a:rPr lang="en-US" sz="1800" dirty="0"/>
            <a:t> exposure impacts health</a:t>
          </a:r>
        </a:p>
      </dgm:t>
    </dgm:pt>
    <dgm:pt modelId="{017AEF8E-F5B7-EB46-A092-36F7C5007481}" type="parTrans" cxnId="{E160020D-E5D9-2F41-8976-04B431A1C2EE}">
      <dgm:prSet/>
      <dgm:spPr/>
      <dgm:t>
        <a:bodyPr/>
        <a:lstStyle/>
        <a:p>
          <a:endParaRPr lang="en-US"/>
        </a:p>
      </dgm:t>
    </dgm:pt>
    <dgm:pt modelId="{4D6DBE66-F1D3-4842-A947-70299D38360D}" type="sibTrans" cxnId="{E160020D-E5D9-2F41-8976-04B431A1C2EE}">
      <dgm:prSet/>
      <dgm:spPr/>
      <dgm:t>
        <a:bodyPr/>
        <a:lstStyle/>
        <a:p>
          <a:endParaRPr lang="en-US"/>
        </a:p>
      </dgm:t>
    </dgm:pt>
    <dgm:pt modelId="{DC8471C4-2084-E149-8AC9-47BC715D1C7F}">
      <dgm:prSet/>
      <dgm:spPr/>
      <dgm:t>
        <a:bodyPr/>
        <a:lstStyle/>
        <a:p>
          <a:r>
            <a:rPr lang="en-US" dirty="0"/>
            <a:t>Potential for long-term impacts from wildfire PM</a:t>
          </a:r>
          <a:r>
            <a:rPr lang="en-US" baseline="-25000" dirty="0"/>
            <a:t>2.5 </a:t>
          </a:r>
          <a:endParaRPr lang="en-US" dirty="0"/>
        </a:p>
      </dgm:t>
    </dgm:pt>
    <dgm:pt modelId="{B095BEC1-BAD7-7245-B8B0-0C3E491B701B}" type="parTrans" cxnId="{89E86CA1-3253-984A-B0D7-452A8DDF4AC9}">
      <dgm:prSet/>
      <dgm:spPr/>
      <dgm:t>
        <a:bodyPr/>
        <a:lstStyle/>
        <a:p>
          <a:endParaRPr lang="en-US"/>
        </a:p>
      </dgm:t>
    </dgm:pt>
    <dgm:pt modelId="{B6673D55-7968-E944-BEBD-5F205402018F}" type="sibTrans" cxnId="{89E86CA1-3253-984A-B0D7-452A8DDF4AC9}">
      <dgm:prSet/>
      <dgm:spPr/>
      <dgm:t>
        <a:bodyPr/>
        <a:lstStyle/>
        <a:p>
          <a:endParaRPr lang="en-US"/>
        </a:p>
      </dgm:t>
    </dgm:pt>
    <dgm:pt modelId="{E70D506B-B186-3242-89F4-AB07CA58CDE9}" type="pres">
      <dgm:prSet presAssocID="{4900F83B-0038-43FB-BB09-3B1107B3AC4D}" presName="CompostProcess" presStyleCnt="0">
        <dgm:presLayoutVars>
          <dgm:dir/>
          <dgm:resizeHandles val="exact"/>
        </dgm:presLayoutVars>
      </dgm:prSet>
      <dgm:spPr/>
    </dgm:pt>
    <dgm:pt modelId="{BF742DE8-41E8-4E4C-9010-302F7BE60ECC}" type="pres">
      <dgm:prSet presAssocID="{4900F83B-0038-43FB-BB09-3B1107B3AC4D}" presName="arrow" presStyleLbl="bgShp" presStyleIdx="0" presStyleCnt="1"/>
      <dgm:spPr/>
    </dgm:pt>
    <dgm:pt modelId="{01D56311-AAFE-3A41-AC0A-01C5394E8941}" type="pres">
      <dgm:prSet presAssocID="{4900F83B-0038-43FB-BB09-3B1107B3AC4D}" presName="linearProcess" presStyleCnt="0"/>
      <dgm:spPr/>
    </dgm:pt>
    <dgm:pt modelId="{58E93F2A-889F-8A47-AA9C-5BCAEA095608}" type="pres">
      <dgm:prSet presAssocID="{76F7A30E-3AC6-4A46-B815-EE597108751B}" presName="textNode" presStyleLbl="node1" presStyleIdx="0" presStyleCnt="4" custScaleY="119120">
        <dgm:presLayoutVars>
          <dgm:bulletEnabled val="1"/>
        </dgm:presLayoutVars>
      </dgm:prSet>
      <dgm:spPr/>
    </dgm:pt>
    <dgm:pt modelId="{E7A031D6-D052-CF49-ADC3-7ECC36642A9C}" type="pres">
      <dgm:prSet presAssocID="{4D6DBE66-F1D3-4842-A947-70299D38360D}" presName="sibTrans" presStyleCnt="0"/>
      <dgm:spPr/>
    </dgm:pt>
    <dgm:pt modelId="{8A64AEC1-56AF-B14C-9AE8-742E0806EEDC}" type="pres">
      <dgm:prSet presAssocID="{DC8471C4-2084-E149-8AC9-47BC715D1C7F}" presName="textNode" presStyleLbl="node1" presStyleIdx="1" presStyleCnt="4" custScaleY="119120">
        <dgm:presLayoutVars>
          <dgm:bulletEnabled val="1"/>
        </dgm:presLayoutVars>
      </dgm:prSet>
      <dgm:spPr/>
    </dgm:pt>
    <dgm:pt modelId="{3E1E1A12-0960-1E4F-9AD2-D19DA1ACF789}" type="pres">
      <dgm:prSet presAssocID="{B6673D55-7968-E944-BEBD-5F205402018F}" presName="sibTrans" presStyleCnt="0"/>
      <dgm:spPr/>
    </dgm:pt>
    <dgm:pt modelId="{35760D15-A318-4A4C-A18B-FD75CE89E569}" type="pres">
      <dgm:prSet presAssocID="{CBD38B2D-882E-44F8-81A6-3A3B661570DA}" presName="textNode" presStyleLbl="node1" presStyleIdx="2" presStyleCnt="4" custScaleY="119430">
        <dgm:presLayoutVars>
          <dgm:bulletEnabled val="1"/>
        </dgm:presLayoutVars>
      </dgm:prSet>
      <dgm:spPr/>
    </dgm:pt>
    <dgm:pt modelId="{93981C20-FA9F-7F45-9537-95E0DB6D7866}" type="pres">
      <dgm:prSet presAssocID="{5E6B11AC-A023-4C87-83B3-06959583D6C3}" presName="sibTrans" presStyleCnt="0"/>
      <dgm:spPr/>
    </dgm:pt>
    <dgm:pt modelId="{FC452621-EEF6-F746-AEE9-4080D916EDD3}" type="pres">
      <dgm:prSet presAssocID="{D924B990-AA40-4E72-8EE1-3A15D0065469}" presName="textNode" presStyleLbl="node1" presStyleIdx="3" presStyleCnt="4" custScaleY="119120">
        <dgm:presLayoutVars>
          <dgm:bulletEnabled val="1"/>
        </dgm:presLayoutVars>
      </dgm:prSet>
      <dgm:spPr/>
    </dgm:pt>
  </dgm:ptLst>
  <dgm:cxnLst>
    <dgm:cxn modelId="{E160020D-E5D9-2F41-8976-04B431A1C2EE}" srcId="{4900F83B-0038-43FB-BB09-3B1107B3AC4D}" destId="{76F7A30E-3AC6-4A46-B815-EE597108751B}" srcOrd="0" destOrd="0" parTransId="{017AEF8E-F5B7-EB46-A092-36F7C5007481}" sibTransId="{4D6DBE66-F1D3-4842-A947-70299D38360D}"/>
    <dgm:cxn modelId="{6AEC1311-74E5-4315-8B15-C78973B201D0}" srcId="{4900F83B-0038-43FB-BB09-3B1107B3AC4D}" destId="{CBD38B2D-882E-44F8-81A6-3A3B661570DA}" srcOrd="2" destOrd="0" parTransId="{2A7D7595-7374-4DF9-971D-CD401DE4FBB3}" sibTransId="{5E6B11AC-A023-4C87-83B3-06959583D6C3}"/>
    <dgm:cxn modelId="{D3CDFA17-377B-3E4F-907D-5837B7ADEB7A}" type="presOf" srcId="{D924B990-AA40-4E72-8EE1-3A15D0065469}" destId="{FC452621-EEF6-F746-AEE9-4080D916EDD3}" srcOrd="0" destOrd="0" presId="urn:microsoft.com/office/officeart/2005/8/layout/hProcess9"/>
    <dgm:cxn modelId="{9CCB0C89-FD73-4F9D-82B5-38F2CB0320FD}" srcId="{4900F83B-0038-43FB-BB09-3B1107B3AC4D}" destId="{D924B990-AA40-4E72-8EE1-3A15D0065469}" srcOrd="3" destOrd="0" parTransId="{62A8685D-BD1A-4F15-98AB-51C6DBA382CB}" sibTransId="{F4BC4030-FD76-405C-8AB3-746BCC280A91}"/>
    <dgm:cxn modelId="{0D5F648D-4AB4-9B49-9247-84EC87DB65AE}" type="presOf" srcId="{CBD38B2D-882E-44F8-81A6-3A3B661570DA}" destId="{35760D15-A318-4A4C-A18B-FD75CE89E569}" srcOrd="0" destOrd="0" presId="urn:microsoft.com/office/officeart/2005/8/layout/hProcess9"/>
    <dgm:cxn modelId="{89E86CA1-3253-984A-B0D7-452A8DDF4AC9}" srcId="{4900F83B-0038-43FB-BB09-3B1107B3AC4D}" destId="{DC8471C4-2084-E149-8AC9-47BC715D1C7F}" srcOrd="1" destOrd="0" parTransId="{B095BEC1-BAD7-7245-B8B0-0C3E491B701B}" sibTransId="{B6673D55-7968-E944-BEBD-5F205402018F}"/>
    <dgm:cxn modelId="{FAE330AA-F2C9-5742-B8F1-BEB42960BBA4}" type="presOf" srcId="{DC8471C4-2084-E149-8AC9-47BC715D1C7F}" destId="{8A64AEC1-56AF-B14C-9AE8-742E0806EEDC}" srcOrd="0" destOrd="0" presId="urn:microsoft.com/office/officeart/2005/8/layout/hProcess9"/>
    <dgm:cxn modelId="{AB3068DF-E765-1E4D-83E7-DD9DB4B77D81}" type="presOf" srcId="{76F7A30E-3AC6-4A46-B815-EE597108751B}" destId="{58E93F2A-889F-8A47-AA9C-5BCAEA095608}" srcOrd="0" destOrd="0" presId="urn:microsoft.com/office/officeart/2005/8/layout/hProcess9"/>
    <dgm:cxn modelId="{6339F2F2-0F3A-AE49-96D6-3F00F18DD062}" type="presOf" srcId="{4900F83B-0038-43FB-BB09-3B1107B3AC4D}" destId="{E70D506B-B186-3242-89F4-AB07CA58CDE9}" srcOrd="0" destOrd="0" presId="urn:microsoft.com/office/officeart/2005/8/layout/hProcess9"/>
    <dgm:cxn modelId="{E3AC3EF7-2EB9-004F-A404-0BA7976A567B}" type="presParOf" srcId="{E70D506B-B186-3242-89F4-AB07CA58CDE9}" destId="{BF742DE8-41E8-4E4C-9010-302F7BE60ECC}" srcOrd="0" destOrd="0" presId="urn:microsoft.com/office/officeart/2005/8/layout/hProcess9"/>
    <dgm:cxn modelId="{510BB774-B2F3-B143-918B-DD3E9D1565DD}" type="presParOf" srcId="{E70D506B-B186-3242-89F4-AB07CA58CDE9}" destId="{01D56311-AAFE-3A41-AC0A-01C5394E8941}" srcOrd="1" destOrd="0" presId="urn:microsoft.com/office/officeart/2005/8/layout/hProcess9"/>
    <dgm:cxn modelId="{55062C5E-BB6E-224F-9CFB-DAC4D6783970}" type="presParOf" srcId="{01D56311-AAFE-3A41-AC0A-01C5394E8941}" destId="{58E93F2A-889F-8A47-AA9C-5BCAEA095608}" srcOrd="0" destOrd="0" presId="urn:microsoft.com/office/officeart/2005/8/layout/hProcess9"/>
    <dgm:cxn modelId="{868159BA-E4CF-5643-B62F-F0A942364F88}" type="presParOf" srcId="{01D56311-AAFE-3A41-AC0A-01C5394E8941}" destId="{E7A031D6-D052-CF49-ADC3-7ECC36642A9C}" srcOrd="1" destOrd="0" presId="urn:microsoft.com/office/officeart/2005/8/layout/hProcess9"/>
    <dgm:cxn modelId="{B0BD4DD0-3D0A-EA4B-AD2B-58A4B5BB6E4A}" type="presParOf" srcId="{01D56311-AAFE-3A41-AC0A-01C5394E8941}" destId="{8A64AEC1-56AF-B14C-9AE8-742E0806EEDC}" srcOrd="2" destOrd="0" presId="urn:microsoft.com/office/officeart/2005/8/layout/hProcess9"/>
    <dgm:cxn modelId="{361F82BF-2E3E-CD40-B0D3-CC7AA6432604}" type="presParOf" srcId="{01D56311-AAFE-3A41-AC0A-01C5394E8941}" destId="{3E1E1A12-0960-1E4F-9AD2-D19DA1ACF789}" srcOrd="3" destOrd="0" presId="urn:microsoft.com/office/officeart/2005/8/layout/hProcess9"/>
    <dgm:cxn modelId="{7DD9B2E0-40E2-BB41-879B-6E0D225C19DD}" type="presParOf" srcId="{01D56311-AAFE-3A41-AC0A-01C5394E8941}" destId="{35760D15-A318-4A4C-A18B-FD75CE89E569}" srcOrd="4" destOrd="0" presId="urn:microsoft.com/office/officeart/2005/8/layout/hProcess9"/>
    <dgm:cxn modelId="{7358BEBB-3F8E-DB43-B93D-81D1759F80A1}" type="presParOf" srcId="{01D56311-AAFE-3A41-AC0A-01C5394E8941}" destId="{93981C20-FA9F-7F45-9537-95E0DB6D7866}" srcOrd="5" destOrd="0" presId="urn:microsoft.com/office/officeart/2005/8/layout/hProcess9"/>
    <dgm:cxn modelId="{EEE20651-B6B0-284F-BED4-612CBF29EF38}" type="presParOf" srcId="{01D56311-AAFE-3A41-AC0A-01C5394E8941}" destId="{FC452621-EEF6-F746-AEE9-4080D916EDD3}"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42DE8-41E8-4E4C-9010-302F7BE60ECC}">
      <dsp:nvSpPr>
        <dsp:cNvPr id="0" name=""/>
        <dsp:cNvSpPr/>
      </dsp:nvSpPr>
      <dsp:spPr>
        <a:xfrm>
          <a:off x="639044" y="0"/>
          <a:ext cx="7242510" cy="26860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E93F2A-889F-8A47-AA9C-5BCAEA095608}">
      <dsp:nvSpPr>
        <dsp:cNvPr id="0" name=""/>
        <dsp:cNvSpPr/>
      </dsp:nvSpPr>
      <dsp:spPr>
        <a:xfrm>
          <a:off x="4264" y="703100"/>
          <a:ext cx="2051101" cy="12798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Wildfire PM</a:t>
          </a:r>
          <a:r>
            <a:rPr lang="en-US" sz="1800" kern="1200" baseline="-25000" dirty="0"/>
            <a:t>2.5</a:t>
          </a:r>
          <a:r>
            <a:rPr lang="en-US" sz="1800" kern="1200" dirty="0"/>
            <a:t> exposure impacts health</a:t>
          </a:r>
        </a:p>
      </dsp:txBody>
      <dsp:txXfrm>
        <a:off x="66741" y="765577"/>
        <a:ext cx="1926147" cy="1154895"/>
      </dsp:txXfrm>
    </dsp:sp>
    <dsp:sp modelId="{8A64AEC1-56AF-B14C-9AE8-742E0806EEDC}">
      <dsp:nvSpPr>
        <dsp:cNvPr id="0" name=""/>
        <dsp:cNvSpPr/>
      </dsp:nvSpPr>
      <dsp:spPr>
        <a:xfrm>
          <a:off x="2157920" y="703100"/>
          <a:ext cx="2051101" cy="12798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Potential for long-term impacts from wildfire PM</a:t>
          </a:r>
          <a:r>
            <a:rPr lang="en-US" sz="1800" kern="1200" baseline="-25000" dirty="0"/>
            <a:t>2.5 </a:t>
          </a:r>
          <a:endParaRPr lang="en-US" sz="1800" kern="1200" dirty="0"/>
        </a:p>
      </dsp:txBody>
      <dsp:txXfrm>
        <a:off x="2220397" y="765577"/>
        <a:ext cx="1926147" cy="1154895"/>
      </dsp:txXfrm>
    </dsp:sp>
    <dsp:sp modelId="{35760D15-A318-4A4C-A18B-FD75CE89E569}">
      <dsp:nvSpPr>
        <dsp:cNvPr id="0" name=""/>
        <dsp:cNvSpPr/>
      </dsp:nvSpPr>
      <dsp:spPr>
        <a:xfrm>
          <a:off x="4311577" y="701435"/>
          <a:ext cx="2051101" cy="1283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Wildfires in CA have grown in severity &amp; frequency </a:t>
          </a:r>
        </a:p>
      </dsp:txBody>
      <dsp:txXfrm>
        <a:off x="4374217" y="764075"/>
        <a:ext cx="1925821" cy="1157899"/>
      </dsp:txXfrm>
    </dsp:sp>
    <dsp:sp modelId="{FC452621-EEF6-F746-AEE9-4080D916EDD3}">
      <dsp:nvSpPr>
        <dsp:cNvPr id="0" name=""/>
        <dsp:cNvSpPr/>
      </dsp:nvSpPr>
      <dsp:spPr>
        <a:xfrm>
          <a:off x="6465234" y="703100"/>
          <a:ext cx="2051101" cy="12798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Wildfire smoke contributes to ~50% of PM</a:t>
          </a:r>
          <a:r>
            <a:rPr lang="en-US" sz="1800" kern="1200" baseline="-25000" dirty="0"/>
            <a:t>2.5</a:t>
          </a:r>
          <a:r>
            <a:rPr lang="en-US" sz="1800" kern="1200" dirty="0"/>
            <a:t> in western US</a:t>
          </a:r>
        </a:p>
      </dsp:txBody>
      <dsp:txXfrm>
        <a:off x="6527711" y="765577"/>
        <a:ext cx="1926147" cy="11548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31" name="Google Shape;5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dirty="0">
                <a:solidFill>
                  <a:schemeClr val="tx1"/>
                </a:solidFill>
                <a:ea typeface="Calibri"/>
                <a:cs typeface="Calibri"/>
                <a:sym typeface="Calibri"/>
              </a:rPr>
              <a:t>Note: this slide is the results from the analysis without any outliers removed. We also conducted sensitivity analyses by removing the data points outside of the 99.9</a:t>
            </a:r>
            <a:r>
              <a:rPr lang="en-US" sz="1100" baseline="30000" dirty="0">
                <a:solidFill>
                  <a:schemeClr val="tx1"/>
                </a:solidFill>
                <a:ea typeface="Calibri"/>
                <a:cs typeface="Calibri"/>
                <a:sym typeface="Calibri"/>
              </a:rPr>
              <a:t>th</a:t>
            </a:r>
            <a:r>
              <a:rPr lang="en-US" sz="1100" dirty="0">
                <a:solidFill>
                  <a:schemeClr val="tx1"/>
                </a:solidFill>
                <a:ea typeface="Calibri"/>
                <a:cs typeface="Calibri"/>
                <a:sym typeface="Calibri"/>
              </a:rPr>
              <a:t> percentile of the dataset. (example from that analysis: total mortality for 2018 is reduced to approx. 10,900) </a:t>
            </a:r>
          </a:p>
          <a:p>
            <a:pPr marL="158750" indent="0">
              <a:buNone/>
            </a:pPr>
            <a:endParaRPr lang="en-US" sz="1100" dirty="0">
              <a:solidFill>
                <a:schemeClr val="tx1"/>
              </a:solidFill>
              <a:ea typeface="Calibri"/>
              <a:cs typeface="Calibri"/>
              <a:sym typeface="Calibri"/>
            </a:endParaRPr>
          </a:p>
          <a:p>
            <a:pPr marL="158750" indent="0">
              <a:buNone/>
            </a:pPr>
            <a:r>
              <a:rPr lang="en-US" sz="1100" dirty="0">
                <a:solidFill>
                  <a:schemeClr val="tx1"/>
                </a:solidFill>
                <a:ea typeface="Calibri"/>
                <a:cs typeface="Calibri"/>
                <a:sym typeface="Calibri"/>
              </a:rPr>
              <a:t>On this slide we have some preliminary mortality results. We can see that for really high wildfire years, such as 2008, 2017 and 2018, with more than 1.5 million acres burned, the mortality and valuation impacts are very substantial at approximately 10,000 deaths valued at up to $100 billion dollars with respect to the VSL. </a:t>
            </a:r>
          </a:p>
          <a:p>
            <a:pPr marL="158750" indent="0">
              <a:buNone/>
            </a:pPr>
            <a:endParaRPr lang="en-US" dirty="0"/>
          </a:p>
          <a:p>
            <a:pPr marL="158750" indent="0">
              <a:buNone/>
            </a:pPr>
            <a:r>
              <a:rPr lang="en-US" dirty="0"/>
              <a:t>The map on the right shows the Northern California fires of 2018 and associated mortality impacts in purple. We can see the substantial impact from the </a:t>
            </a:r>
            <a:r>
              <a:rPr lang="en-US" dirty="0" err="1"/>
              <a:t>Carr</a:t>
            </a:r>
            <a:r>
              <a:rPr lang="en-US" dirty="0"/>
              <a:t> fire up north, the Camp Fire in the middle of the map and the Mendocino Complex on the left.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11A7B6-2FE2-49C6-996B-2EC33DE9A1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105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fa425ecfd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fa425ecfd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For those not familiar, </a:t>
            </a:r>
            <a:r>
              <a:rPr lang="en-US" dirty="0" err="1"/>
              <a:t>BenMAPs</a:t>
            </a:r>
            <a:r>
              <a:rPr lang="en-US" dirty="0"/>
              <a:t> is an opensource program that relates air quality changes to human health benefits and estimates the number and economic value from health impacts resulting from changes in air pollution concentrations in case, from wildfire specific PM2.5. This tool was developed by the U.S. Environmental Protection Agency to analyze national-scale air quality policies and was used for this project to evaluate and calculate the health impacts from various wildfire management actions within the state. </a:t>
            </a:r>
          </a:p>
          <a:p>
            <a:pPr marL="0" indent="0">
              <a:buNone/>
            </a:pPr>
            <a:endParaRPr lang="en-US" dirty="0"/>
          </a:p>
          <a:p>
            <a:pPr marL="0" indent="0">
              <a:buNone/>
            </a:pPr>
            <a:r>
              <a:rPr lang="en-US" dirty="0"/>
              <a:t>The UCLA research team customized inputs using the 12 km PM2.5 CMAQ, the identified health functions from the extensive database in the literature review, and customized equations based on consultation with our contacts at the EPA.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01d0298a3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101d0298a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Right Map: health estimates for ER visits for all respiratory health outcomes which have a similar geographic pattern as mortality (left map). </a:t>
            </a:r>
          </a:p>
          <a:p>
            <a:pPr marL="0" indent="0">
              <a:buNone/>
            </a:pPr>
            <a:endParaRPr lang="en-US" dirty="0"/>
          </a:p>
          <a:p>
            <a:pPr marL="0" indent="0">
              <a:buNone/>
            </a:pPr>
            <a:r>
              <a:rPr lang="en-US" dirty="0"/>
              <a:t>Initial results for the year 2018:  </a:t>
            </a:r>
          </a:p>
          <a:p>
            <a:pPr marL="0" indent="0">
              <a:buNone/>
            </a:pPr>
            <a:r>
              <a:rPr lang="en-US" dirty="0"/>
              <a:t>2018 was a year with intensive wildfires throughout the state including the Ranch, </a:t>
            </a:r>
            <a:r>
              <a:rPr lang="en-US" dirty="0" err="1"/>
              <a:t>Carr</a:t>
            </a:r>
            <a:r>
              <a:rPr lang="en-US" dirty="0"/>
              <a:t>, and Camp fires in Northern California, the Ferguson fire in the central part of the state, and the Woolsey fire in Southern California. These wildfires had substantial geographic impacts with the Ranch fire alone burning over 400,000 acres. </a:t>
            </a:r>
          </a:p>
          <a:p>
            <a:pPr marL="0" indent="0">
              <a:buNone/>
            </a:pPr>
            <a:endParaRPr lang="en-US" dirty="0"/>
          </a:p>
          <a:p>
            <a:pPr marL="0" indent="0">
              <a:buNone/>
            </a:pPr>
            <a:r>
              <a:rPr lang="en-US" dirty="0"/>
              <a:t>This slide identifies those fires on a map of the state showing county-level borders. The graduated colors represent the estimated mortality and morbidity outcomes. The research team estimates large impacts in Southern California, specifically in LA county, home to ~10 million of the state residents and also large impacts in other southern California counties like Orange, Riverside, and San Diego, other heavily populated areas where higher density would translate to more people exposed. Throughout the entire state, the team calculated ~11,000 all-cause deaths associated with PM2.5 specific wildfire smoke using the </a:t>
            </a:r>
            <a:r>
              <a:rPr lang="en-US" dirty="0" err="1"/>
              <a:t>BenMAPs</a:t>
            </a:r>
            <a:r>
              <a:rPr lang="en-US" dirty="0"/>
              <a:t> program with a state-wide economic impact of over $90 billion dollars ($127-billion adjusted for 2022). Similar results are estimated for ER visits from all-cause respiratory morbidities with a statewide estimate of ~10,700 cases and a total economic impact of ~$10 million (~$11 million adjusted for 2022).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fa425ecfdc_2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fa425ecfdc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Preliminary morbidity and mortality estimates calculated for 2008 – 2018. </a:t>
            </a:r>
          </a:p>
          <a:p>
            <a:pPr marL="0" indent="0">
              <a:buNone/>
            </a:pPr>
            <a:r>
              <a:rPr lang="en-US" dirty="0"/>
              <a:t>Slide shows 11 years of the total number of morbidity and mortality estimates (via </a:t>
            </a:r>
            <a:r>
              <a:rPr lang="en-US" dirty="0" err="1"/>
              <a:t>BenMAPs</a:t>
            </a:r>
            <a:r>
              <a:rPr lang="en-US" dirty="0"/>
              <a:t> only) associated with wildland fire specific PM2.5 smoke.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ea typeface="Calibri"/>
                <a:cs typeface="Calibri"/>
                <a:sym typeface="Calibri"/>
              </a:rPr>
              <a:t>We do already have the preliminary data and results up in the beta version of the health scenario tool we are building and this is a screenshot of that showing results for 2018. We are going to be adding in future scenarios, including the impacts of prescribed burning emissions specifically, using an adjoint modeling approach and applying modeled sensitivities.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cs typeface="Calibri"/>
                <a:sym typeface="Calibri"/>
              </a:rPr>
              <a:t>People can email any questions about this process to Diane and Rachel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11A7B6-2FE2-49C6-996B-2EC33DE9A1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68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 terms of next steps, we plan to conduct a population equity analysis using the CMAQ data and mortality impacts. </a:t>
            </a:r>
            <a:r>
              <a:rPr lang="en-US" sz="1100" b="0" dirty="0">
                <a:ea typeface="Calibri"/>
                <a:cs typeface="Calibri"/>
                <a:sym typeface="Calibri"/>
              </a:rPr>
              <a:t>We plan to explore several exposure trends, investigating questions such as – have any population groups have been disproportionately exposed to wildfire smoke? How have exposure trends changed over the eleven-year period with respect to exposed populations? We will also explore fire intensity trends; investigating these types of scenarios can highlight potential wildfire mitigation strategies to target through policies and programs. </a:t>
            </a:r>
          </a:p>
          <a:p>
            <a:pPr marL="158750" indent="0">
              <a:buNone/>
            </a:pPr>
            <a:endParaRPr lang="en-US" sz="1100" b="0" dirty="0">
              <a:cs typeface="Calibri"/>
              <a:sym typeface="Calibri"/>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Through two NASA grants (shown on the next two slides), we will continue to develop the online health scenario tool on Google Earth Engine, as well as update a previously developed CVI to identify smoke PM2.5 vulnerabilities for communities at the WUI.</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 will also conduct a mortality and morbidity analysis of wildland fire PM2.5 impacts for the entire CONUS</a:t>
            </a:r>
          </a:p>
          <a:p>
            <a:pPr marL="158750" indent="0">
              <a:buNone/>
            </a:pPr>
            <a:endParaRPr lang="en-US" dirty="0"/>
          </a:p>
        </p:txBody>
      </p:sp>
    </p:spTree>
    <p:extLst>
      <p:ext uri="{BB962C8B-B14F-4D97-AF65-F5344CB8AC3E}">
        <p14:creationId xmlns:p14="http://schemas.microsoft.com/office/powerpoint/2010/main" val="3349563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CC44A-F6C6-4EE8-BA41-5D57D0074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569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800" dirty="0"/>
              <a:t>NASA Socioeconomic Data and Applications Center (SEDAC)</a:t>
            </a:r>
          </a:p>
          <a:p>
            <a:endParaRPr lang="en-US" dirty="0"/>
          </a:p>
          <a:p>
            <a:r>
              <a:rPr lang="en-US" dirty="0"/>
              <a:t>Wildfire, climate hazards, public health and AQ, </a:t>
            </a:r>
          </a:p>
        </p:txBody>
      </p:sp>
      <p:sp>
        <p:nvSpPr>
          <p:cNvPr id="4" name="Slide Number Placeholder 3"/>
          <p:cNvSpPr>
            <a:spLocks noGrp="1"/>
          </p:cNvSpPr>
          <p:nvPr>
            <p:ph type="sldNum" sz="quarter" idx="5"/>
          </p:nvPr>
        </p:nvSpPr>
        <p:spPr/>
        <p:txBody>
          <a:bodyPr/>
          <a:lstStyle/>
          <a:p>
            <a:fld id="{9D8CC44A-F6C6-4EE8-BA41-5D57D00742E9}" type="slidenum">
              <a:rPr lang="en-US" smtClean="0"/>
              <a:t>17</a:t>
            </a:fld>
            <a:endParaRPr lang="en-US" dirty="0"/>
          </a:p>
        </p:txBody>
      </p:sp>
    </p:spTree>
    <p:extLst>
      <p:ext uri="{BB962C8B-B14F-4D97-AF65-F5344CB8AC3E}">
        <p14:creationId xmlns:p14="http://schemas.microsoft.com/office/powerpoint/2010/main" val="3783630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11A7B6-2FE2-49C6-996B-2EC33DE9A1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044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3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4" name="Google Shape;80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effectLst/>
                <a:latin typeface="Arial" panose="020B0604020202020204" pitchFamily="34" charset="0"/>
                <a:ea typeface="Calibri" panose="020F0502020204030204" pitchFamily="34" charset="0"/>
              </a:rPr>
              <a:t>Wildfires in California have grown in severity and frequency over the last several decades for multiple reasons, including climate change and an expansion of the wildland urban interface, or the WUI. A recent study found that wildfires can contribute up to half of fine particulate matter, or PM2.5, in western regions of the US. There is well-established evidence of impacts of wildfire PM2.5 exposure on several health outcomes, including hospitalizations and respiratory illness. However,  there is less evidence quantifying the mortality impacts resulting from long-term PM2.5 exposure from wildfires specifically, though there are many established epidemiological functions for the long-term impacts of all-source PM2.5 on mortality.</a:t>
            </a:r>
          </a:p>
          <a:p>
            <a:endParaRPr lang="en-US" dirty="0"/>
          </a:p>
        </p:txBody>
      </p:sp>
    </p:spTree>
    <p:extLst>
      <p:ext uri="{BB962C8B-B14F-4D97-AF65-F5344CB8AC3E}">
        <p14:creationId xmlns:p14="http://schemas.microsoft.com/office/powerpoint/2010/main" val="30130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d322248292_2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d322248292_2_3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None/>
            </a:pPr>
            <a:endParaRPr lang="en" dirty="0"/>
          </a:p>
          <a:p>
            <a:pPr marL="158750" indent="0">
              <a:buNone/>
            </a:pPr>
            <a:r>
              <a:rPr lang="en" dirty="0"/>
              <a:t>This slide provides the overall methodology for a California Air Resources Board (CARB) project led by the project PI, Dr. Michael Jerrett from UCLA. </a:t>
            </a:r>
          </a:p>
          <a:p>
            <a:pPr marL="158750" indent="0">
              <a:buNone/>
            </a:pPr>
            <a:endParaRPr lang="en" dirty="0"/>
          </a:p>
          <a:p>
            <a:pPr marL="158750" indent="0">
              <a:buNone/>
            </a:pPr>
            <a:r>
              <a:rPr lang="en" dirty="0"/>
              <a:t>First, the team conducted a comprehensive literature review of the health impacts of PM2.5 emissions from wildfire smoke, to identify appropriate dose-response relationships, assess for certainty in their relationship, and identify coefficient for model inclusion. They extracted the dose-response values from these review articles which resulted in over 700 measured health outcomes ranging from respiratory, cardiovascular, mortality, mental health, etc.</a:t>
            </a:r>
          </a:p>
          <a:p>
            <a:pPr marL="158750" indent="0">
              <a:buNone/>
            </a:pPr>
            <a:endParaRPr lang="en" dirty="0"/>
          </a:p>
          <a:p>
            <a:pPr marL="158750" indent="0">
              <a:buNone/>
            </a:pPr>
            <a:r>
              <a:rPr lang="en" dirty="0"/>
              <a:t>As a second step, they aggregated coefficients with appropriate populations and environmental data to calculate impact estimates through two different methods. In short, they used </a:t>
            </a:r>
            <a:r>
              <a:rPr lang="en" dirty="0" err="1"/>
              <a:t>BenMAPs</a:t>
            </a:r>
            <a:r>
              <a:rPr lang="en" dirty="0"/>
              <a:t> to estimate health outcomes for all morbidity estimates by including identified co-</a:t>
            </a:r>
            <a:r>
              <a:rPr lang="en" dirty="0" err="1"/>
              <a:t>efficients</a:t>
            </a:r>
            <a:r>
              <a:rPr lang="en" dirty="0"/>
              <a:t> from Step 1. And second, they used R-programming to calculate mortality. These two methods used different health datasets but where the methods overlapped, for mortality, the results were very similar. </a:t>
            </a:r>
          </a:p>
          <a:p>
            <a:pPr marL="158750" indent="0">
              <a:buNone/>
            </a:pPr>
            <a:endParaRPr lang="en" dirty="0"/>
          </a:p>
          <a:p>
            <a:pPr marL="158750" indent="0">
              <a:buNone/>
            </a:pPr>
            <a:r>
              <a:rPr lang="en" dirty="0"/>
              <a:t>The team is still working on the final analyses, so please note that this project is on-going and the results and overall methods (shared on the current slide) are still preliminary.</a:t>
            </a:r>
            <a:endParaRPr lang="en-US" dirty="0"/>
          </a:p>
          <a:p>
            <a:pPr marL="158750" indent="0">
              <a:buNone/>
            </a:pPr>
            <a:endParaRPr lang="en" dirty="0"/>
          </a:p>
          <a:p>
            <a:pPr marL="444500" indent="-285750"/>
            <a:r>
              <a:rPr lang="en" dirty="0"/>
              <a:t>Hospital Icon: https://www.stockio.com/free-icon/healthy-icons-hospital (free icon source)</a:t>
            </a:r>
            <a:endParaRPr dirty="0"/>
          </a:p>
          <a:p>
            <a:pPr marL="457200" marR="0" lvl="0" indent="-298450" algn="l" rtl="0">
              <a:lnSpc>
                <a:spcPct val="100000"/>
              </a:lnSpc>
              <a:spcBef>
                <a:spcPts val="0"/>
              </a:spcBef>
              <a:spcAft>
                <a:spcPts val="0"/>
              </a:spcAft>
              <a:buClr>
                <a:srgbClr val="000000"/>
              </a:buClr>
              <a:buSzPts val="1100"/>
              <a:buFont typeface="Arial"/>
              <a:buChar char="●"/>
            </a:pPr>
            <a:r>
              <a:rPr lang="en" dirty="0"/>
              <a:t>NDVI: https://themappingcompany.wordpress.com/2016/08/31/ndvi-python-script/ - Not sourced properly (assuming image is not easily identifiable)</a:t>
            </a:r>
            <a:endParaRPr dirty="0"/>
          </a:p>
          <a:p>
            <a:pPr marL="457200" marR="0" lvl="0" indent="-298450" algn="l" rtl="0">
              <a:lnSpc>
                <a:spcPct val="100000"/>
              </a:lnSpc>
              <a:spcBef>
                <a:spcPts val="0"/>
              </a:spcBef>
              <a:spcAft>
                <a:spcPts val="0"/>
              </a:spcAft>
              <a:buClr>
                <a:srgbClr val="000000"/>
              </a:buClr>
              <a:buSzPts val="1100"/>
              <a:buFont typeface="Arial"/>
              <a:buChar char="●"/>
            </a:pPr>
            <a:r>
              <a:rPr lang="en" dirty="0"/>
              <a:t>Burning Photo: https://prairieecologist.com/tag/prescribed-burning/ (not properly attributed)</a:t>
            </a:r>
            <a:endParaRPr dirty="0"/>
          </a:p>
          <a:p>
            <a:pPr marL="457200" marR="0" lvl="0" indent="-228600" algn="l" rtl="0">
              <a:lnSpc>
                <a:spcPct val="100000"/>
              </a:lnSpc>
              <a:spcBef>
                <a:spcPts val="0"/>
              </a:spcBef>
              <a:spcAft>
                <a:spcPts val="0"/>
              </a:spcAft>
              <a:buClr>
                <a:srgbClr val="000000"/>
              </a:buClr>
              <a:buSzPts val="1100"/>
              <a:buFont typeface="Arial"/>
              <a:buNone/>
            </a:pPr>
            <a:endParaRPr lang="en-US" dirty="0"/>
          </a:p>
          <a:p>
            <a:pPr marR="0" lvl="0" indent="-228600" rtl="0">
              <a:spcAft>
                <a:spcPts val="0"/>
              </a:spcAft>
              <a:buClr>
                <a:srgbClr val="000000"/>
              </a:buClr>
              <a:buFont typeface="Arial"/>
              <a:buNone/>
            </a:pPr>
            <a:endParaRPr lang="en-US" sz="1100" dirty="0">
              <a:solidFill>
                <a:sysClr val="windowText" lastClr="000000"/>
              </a:solidFill>
              <a:ea typeface="Calibri"/>
            </a:endParaRPr>
          </a:p>
        </p:txBody>
      </p:sp>
      <p:sp>
        <p:nvSpPr>
          <p:cNvPr id="473" name="Google Shape;473;gd322248292_2_30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9893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018c309f59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g1018c309f59_2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Note – explain that we conducted validation analysis against ground station observations.</a:t>
            </a:r>
          </a:p>
          <a:p>
            <a:pPr marL="0" lvl="0" indent="0" algn="l" rtl="0">
              <a:lnSpc>
                <a:spcPct val="100000"/>
              </a:lnSpc>
              <a:spcBef>
                <a:spcPts val="0"/>
              </a:spcBef>
              <a:spcAft>
                <a:spcPts val="0"/>
              </a:spcAft>
              <a:buClr>
                <a:schemeClr val="dk1"/>
              </a:buClr>
              <a:buSzPts val="1100"/>
              <a:buFont typeface="Calibri"/>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Calibri"/>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We modeled PM2.5 at the 12km scale with and without fire contributions for the years of 2008-2018 using CMAQ.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These maps show PM2.5 estimates for an example year, 2015, throughout the state. The panel on the left is all sources PM2.5, the middle shows estimates with all fire sources removed, and the right is just the fire contributions. You can see here that the spatial distribution of fire-associated PM2.5 is significantly different from general PM2.5, which is spread more throughout the urban areas here as we can see in the middle panel.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Calibri"/>
              <a:buNone/>
            </a:pPr>
            <a:endParaRPr lang="en" dirty="0"/>
          </a:p>
          <a:p>
            <a:pPr marL="457200" lvl="0" indent="-393700" algn="l" rtl="0">
              <a:lnSpc>
                <a:spcPct val="90000"/>
              </a:lnSpc>
              <a:spcBef>
                <a:spcPts val="0"/>
              </a:spcBef>
              <a:spcAft>
                <a:spcPts val="0"/>
              </a:spcAft>
              <a:buSzPts val="2600"/>
              <a:buChar char="•"/>
            </a:pPr>
            <a:r>
              <a:rPr lang="en-US" sz="2600" dirty="0">
                <a:solidFill>
                  <a:schemeClr val="tx1">
                    <a:lumMod val="50000"/>
                  </a:schemeClr>
                </a:solidFill>
                <a:latin typeface="+mj-lt"/>
              </a:rPr>
              <a:t>Spatial Resolution: 12 km </a:t>
            </a:r>
          </a:p>
          <a:p>
            <a:pPr marL="457200" lvl="0" indent="-393700" algn="l" rtl="0">
              <a:lnSpc>
                <a:spcPct val="90000"/>
              </a:lnSpc>
              <a:spcBef>
                <a:spcPts val="0"/>
              </a:spcBef>
              <a:spcAft>
                <a:spcPts val="0"/>
              </a:spcAft>
              <a:buSzPts val="2600"/>
              <a:buChar char="•"/>
            </a:pPr>
            <a:r>
              <a:rPr lang="en-US" sz="2600" dirty="0">
                <a:solidFill>
                  <a:schemeClr val="tx1">
                    <a:lumMod val="50000"/>
                  </a:schemeClr>
                </a:solidFill>
                <a:latin typeface="+mj-lt"/>
              </a:rPr>
              <a:t>Source: Wilkins et al. (2018)</a:t>
            </a:r>
          </a:p>
          <a:p>
            <a:pPr marL="457200" lvl="0" indent="-393700" algn="l" rtl="0">
              <a:lnSpc>
                <a:spcPct val="90000"/>
              </a:lnSpc>
              <a:spcBef>
                <a:spcPts val="0"/>
              </a:spcBef>
              <a:spcAft>
                <a:spcPts val="0"/>
              </a:spcAft>
              <a:buSzPts val="2600"/>
              <a:buChar char="•"/>
            </a:pPr>
            <a:r>
              <a:rPr lang="en-US" sz="2600" dirty="0">
                <a:solidFill>
                  <a:schemeClr val="tx1">
                    <a:lumMod val="50000"/>
                  </a:schemeClr>
                </a:solidFill>
                <a:latin typeface="+mj-lt"/>
              </a:rPr>
              <a:t>Model Configuration:</a:t>
            </a:r>
          </a:p>
          <a:p>
            <a:pPr marL="914400" lvl="1" indent="-393700" algn="l" rtl="0">
              <a:lnSpc>
                <a:spcPct val="90000"/>
              </a:lnSpc>
              <a:spcBef>
                <a:spcPts val="0"/>
              </a:spcBef>
              <a:spcAft>
                <a:spcPts val="0"/>
              </a:spcAft>
              <a:buSzPts val="2600"/>
              <a:buChar char="•"/>
            </a:pPr>
            <a:r>
              <a:rPr lang="en-US" sz="2600" dirty="0">
                <a:solidFill>
                  <a:schemeClr val="tx1">
                    <a:lumMod val="50000"/>
                  </a:schemeClr>
                </a:solidFill>
                <a:latin typeface="+mj-lt"/>
              </a:rPr>
              <a:t>SMARTFIREv2 emissions</a:t>
            </a:r>
          </a:p>
          <a:p>
            <a:pPr marL="914400" lvl="1" indent="-393700" algn="l" rtl="0">
              <a:lnSpc>
                <a:spcPct val="90000"/>
              </a:lnSpc>
              <a:spcBef>
                <a:spcPts val="0"/>
              </a:spcBef>
              <a:spcAft>
                <a:spcPts val="0"/>
              </a:spcAft>
              <a:buSzPts val="2600"/>
              <a:buChar char="•"/>
            </a:pPr>
            <a:r>
              <a:rPr lang="en-US" sz="2600" dirty="0">
                <a:solidFill>
                  <a:schemeClr val="tx1">
                    <a:lumMod val="50000"/>
                  </a:schemeClr>
                </a:solidFill>
                <a:latin typeface="+mj-lt"/>
              </a:rPr>
              <a:t>Simulations with and without fire emissions</a:t>
            </a:r>
          </a:p>
          <a:p>
            <a:pPr indent="-393700">
              <a:spcBef>
                <a:spcPts val="0"/>
              </a:spcBef>
              <a:buSzPts val="2600"/>
            </a:pPr>
            <a:r>
              <a:rPr lang="en-US" sz="2600" dirty="0">
                <a:solidFill>
                  <a:schemeClr val="tx1">
                    <a:lumMod val="50000"/>
                  </a:schemeClr>
                </a:solidFill>
                <a:latin typeface="+mj-lt"/>
              </a:rPr>
              <a:t>Includes wildfires and prescribed burns</a:t>
            </a:r>
          </a:p>
          <a:p>
            <a:pPr marL="0" lvl="0" indent="0" algn="l" rtl="0">
              <a:lnSpc>
                <a:spcPct val="100000"/>
              </a:lnSpc>
              <a:spcBef>
                <a:spcPts val="0"/>
              </a:spcBef>
              <a:spcAft>
                <a:spcPts val="0"/>
              </a:spcAft>
              <a:buClr>
                <a:schemeClr val="dk1"/>
              </a:buClr>
              <a:buSzPts val="1100"/>
              <a:buFont typeface="Calibri"/>
              <a:buNone/>
            </a:pPr>
            <a:endParaRPr dirty="0"/>
          </a:p>
        </p:txBody>
      </p:sp>
    </p:spTree>
    <p:extLst>
      <p:ext uri="{BB962C8B-B14F-4D97-AF65-F5344CB8AC3E}">
        <p14:creationId xmlns:p14="http://schemas.microsoft.com/office/powerpoint/2010/main" val="2105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modeled estimates are at a 12-kilometer grid scale as shown in the left panel, which is just an example of a peak wildfire day. We received the modeled data at the daily level, and we have isolated the fire concentrations, processed the data into annual averages and aggregated it to the zip code level for the mortality analysis. If a given zip code contains one or more grid cells, the modeled PM2.5 estimates were averaged for that zip code. </a:t>
            </a:r>
          </a:p>
          <a:p>
            <a:pPr marL="158750" indent="0">
              <a:buNone/>
            </a:pPr>
            <a:endParaRPr lang="en-US" sz="1100" dirty="0">
              <a:effectLst/>
              <a:latin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dirty="0">
                <a:effectLst/>
                <a:latin typeface="Calibri" panose="020F0502020204030204" pitchFamily="34" charset="0"/>
                <a:ea typeface="Calibri" panose="020F0502020204030204" pitchFamily="34" charset="0"/>
                <a:cs typeface="Times New Roman" panose="02020603050405020304" pitchFamily="18" charset="0"/>
              </a:rPr>
              <a:t>For this analysis, used publicly available mortality data for California from the California department of public health. We have extracted deaths data by zip code and age, exported from the California health and human services website. Then, we removed all deaths for individuals less than 25 years of age, since the epidemiological studies used to develop the dose-response functions between PM2.5 and mortality only apply to adults above that age.  Additionally, for all age groups, any death count less than 11 are suppressed within the dataset for confidentiality reasons. </a:t>
            </a:r>
            <a:r>
              <a:rPr lang="en-US" sz="1100" dirty="0">
                <a:effectLst/>
                <a:latin typeface="Arial" panose="020B0604020202020204" pitchFamily="34" charset="0"/>
                <a:ea typeface="Calibri" panose="020F0502020204030204" pitchFamily="34" charset="0"/>
              </a:rPr>
              <a:t>Therefore, we have implemented substitution procedures to fill in the missing deaths. </a:t>
            </a:r>
          </a:p>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11A7B6-2FE2-49C6-996B-2EC33DE9A1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49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fa425ecfdc_4_2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Since there are no long-term PM2.5 dose-response values for wildfires specifically, we developed a novel dose-response value with advisement from Dr. Richard Burnett, who is a statistician with expertise in this field. This value, which is the beta value up on this slide, was calculated using an existing dose-response value for short-term exposure to PM2.5 during wildfire events and both long- and short-term dose response values for ambient all-source PM2.5. (sources used for this calculation: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Pope et al. 2019,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Doubleday et al. 2020 , </a:t>
            </a: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Orellano</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2020)</a:t>
            </a:r>
            <a:endParaRPr lang="en-US" sz="11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sz="1100" dirty="0">
              <a:solidFill>
                <a:srgbClr val="222222"/>
              </a:solidFill>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effectLst/>
                <a:latin typeface="Arial" panose="020B0604020202020204" pitchFamily="34" charset="0"/>
                <a:ea typeface="Calibri" panose="020F0502020204030204" pitchFamily="34" charset="0"/>
              </a:rPr>
              <a:t>We estimated mortality using a well-established health impact function. We </a:t>
            </a:r>
            <a:r>
              <a:rPr lang="en-US" sz="1100" dirty="0">
                <a:effectLst/>
                <a:latin typeface="Calibri" panose="020F0502020204030204" pitchFamily="34" charset="0"/>
                <a:ea typeface="Calibri" panose="020F0502020204030204" pitchFamily="34" charset="0"/>
                <a:cs typeface="Times New Roman" panose="02020603050405020304" pitchFamily="18" charset="0"/>
              </a:rPr>
              <a:t>used data on adult deaths in each zip code throughout the state and the change in PM2.5 exposure due to wildland fires from the CMAQ data to ultimately calculate premature mortality impacts using our calculated dose-response value. And we can develop valuation estimates using the value of a statistical life from the US EPA, which is about $8.7 million in 2015 dollars.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11" name="Google Shape;611;gfa425ecfdc_4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Percent of PM2.5 attributable to fire &gt; 44% for the high fire years of 2008, 2017, 2018</a:t>
            </a:r>
          </a:p>
        </p:txBody>
      </p:sp>
    </p:spTree>
    <p:extLst>
      <p:ext uri="{BB962C8B-B14F-4D97-AF65-F5344CB8AC3E}">
        <p14:creationId xmlns:p14="http://schemas.microsoft.com/office/powerpoint/2010/main" val="269037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These are results with modeled values &gt;557 capped at 557 (the largest observed value in the validation dataset). </a:t>
            </a:r>
          </a:p>
        </p:txBody>
      </p:sp>
    </p:spTree>
    <p:extLst>
      <p:ext uri="{BB962C8B-B14F-4D97-AF65-F5344CB8AC3E}">
        <p14:creationId xmlns:p14="http://schemas.microsoft.com/office/powerpoint/2010/main" val="309798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Includes AQS, CASTNET, IMPROVE. </a:t>
            </a:r>
          </a:p>
        </p:txBody>
      </p:sp>
    </p:spTree>
    <p:extLst>
      <p:ext uri="{BB962C8B-B14F-4D97-AF65-F5344CB8AC3E}">
        <p14:creationId xmlns:p14="http://schemas.microsoft.com/office/powerpoint/2010/main" val="1685308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ppliedsciences.nasa.gov/" TargetMode="External"/><Relationship Id="rId1" Type="http://schemas.openxmlformats.org/officeDocument/2006/relationships/slideMaster" Target="../slideMasters/slideMaster4.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pener">
  <p:cSld name="Title Opener">
    <p:spTree>
      <p:nvGrpSpPr>
        <p:cNvPr id="1" name="Shape 12"/>
        <p:cNvGrpSpPr/>
        <p:nvPr/>
      </p:nvGrpSpPr>
      <p:grpSpPr>
        <a:xfrm>
          <a:off x="0" y="0"/>
          <a:ext cx="0" cy="0"/>
          <a:chOff x="0" y="0"/>
          <a:chExt cx="0" cy="0"/>
        </a:xfrm>
      </p:grpSpPr>
      <p:sp>
        <p:nvSpPr>
          <p:cNvPr id="13" name="Google Shape;13;p50"/>
          <p:cNvSpPr/>
          <p:nvPr/>
        </p:nvSpPr>
        <p:spPr>
          <a:xfrm>
            <a:off x="640080" y="301752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
        <p:nvSpPr>
          <p:cNvPr id="14" name="Google Shape;14;p50"/>
          <p:cNvSpPr/>
          <p:nvPr/>
        </p:nvSpPr>
        <p:spPr>
          <a:xfrm>
            <a:off x="640080" y="182880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
        <p:nvSpPr>
          <p:cNvPr id="15" name="Google Shape;15;p50"/>
          <p:cNvSpPr txBox="1">
            <a:spLocks noGrp="1"/>
          </p:cNvSpPr>
          <p:nvPr>
            <p:ph type="body" idx="1"/>
          </p:nvPr>
        </p:nvSpPr>
        <p:spPr>
          <a:xfrm>
            <a:off x="640078" y="4480560"/>
            <a:ext cx="1188720" cy="167097"/>
          </a:xfrm>
          <a:prstGeom prst="rect">
            <a:avLst/>
          </a:prstGeom>
          <a:noFill/>
          <a:ln>
            <a:noFill/>
          </a:ln>
        </p:spPr>
        <p:txBody>
          <a:bodyPr spcFirstLastPara="1" wrap="square" lIns="9125" tIns="0" rIns="0" bIns="0" anchor="b" anchorCtr="0">
            <a:noAutofit/>
          </a:bodyPr>
          <a:lstStyle>
            <a:lvl1pPr marL="457200" lvl="0" indent="-228600" algn="l">
              <a:lnSpc>
                <a:spcPct val="90000"/>
              </a:lnSpc>
              <a:spcBef>
                <a:spcPts val="750"/>
              </a:spcBef>
              <a:spcAft>
                <a:spcPts val="0"/>
              </a:spcAft>
              <a:buClr>
                <a:schemeClr val="lt1"/>
              </a:buClr>
              <a:buSzPts val="1200"/>
              <a:buNone/>
              <a:defRPr sz="1200">
                <a:solidFill>
                  <a:schemeClr val="lt1"/>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 name="Google Shape;16;p50"/>
          <p:cNvSpPr txBox="1">
            <a:spLocks noGrp="1"/>
          </p:cNvSpPr>
          <p:nvPr>
            <p:ph type="body" idx="2"/>
          </p:nvPr>
        </p:nvSpPr>
        <p:spPr>
          <a:xfrm>
            <a:off x="640078" y="4663440"/>
            <a:ext cx="1624612" cy="167097"/>
          </a:xfrm>
          <a:prstGeom prst="rect">
            <a:avLst/>
          </a:prstGeom>
          <a:noFill/>
          <a:ln>
            <a:noFill/>
          </a:ln>
        </p:spPr>
        <p:txBody>
          <a:bodyPr spcFirstLastPara="1" wrap="square" lIns="9125" tIns="0" rIns="0" bIns="0" anchor="b" anchorCtr="0">
            <a:noAutofit/>
          </a:bodyPr>
          <a:lstStyle>
            <a:lvl1pPr marL="457200" lvl="0" indent="-228600" algn="l">
              <a:lnSpc>
                <a:spcPct val="90000"/>
              </a:lnSpc>
              <a:spcBef>
                <a:spcPts val="750"/>
              </a:spcBef>
              <a:spcAft>
                <a:spcPts val="0"/>
              </a:spcAft>
              <a:buClr>
                <a:schemeClr val="lt1"/>
              </a:buClr>
              <a:buSzPts val="1200"/>
              <a:buNone/>
              <a:defRPr sz="1200">
                <a:solidFill>
                  <a:schemeClr val="lt1"/>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 name="Google Shape;17;p50"/>
          <p:cNvSpPr txBox="1">
            <a:spLocks noGrp="1"/>
          </p:cNvSpPr>
          <p:nvPr>
            <p:ph type="body" idx="3"/>
          </p:nvPr>
        </p:nvSpPr>
        <p:spPr>
          <a:xfrm>
            <a:off x="640080" y="1645920"/>
            <a:ext cx="3383280" cy="91440"/>
          </a:xfrm>
          <a:prstGeom prst="rect">
            <a:avLst/>
          </a:prstGeom>
          <a:noFill/>
          <a:ln>
            <a:noFill/>
          </a:ln>
        </p:spPr>
        <p:txBody>
          <a:bodyPr spcFirstLastPara="1" wrap="square" lIns="18275" tIns="0" rIns="0" bIns="0" anchor="t" anchorCtr="0">
            <a:noAutofit/>
          </a:bodyPr>
          <a:lstStyle>
            <a:lvl1pPr marL="457200" lvl="0" indent="-228600" algn="l">
              <a:lnSpc>
                <a:spcPct val="90000"/>
              </a:lnSpc>
              <a:spcBef>
                <a:spcPts val="750"/>
              </a:spcBef>
              <a:spcAft>
                <a:spcPts val="0"/>
              </a:spcAft>
              <a:buClr>
                <a:schemeClr val="lt1"/>
              </a:buClr>
              <a:buSzPts val="800"/>
              <a:buNone/>
              <a:defRPr sz="800" cap="none">
                <a:latin typeface="Helvetica Neue"/>
                <a:ea typeface="Helvetica Neue"/>
                <a:cs typeface="Helvetica Neue"/>
                <a:sym typeface="Helvetica Neue"/>
              </a:defRPr>
            </a:lvl1pPr>
            <a:lvl2pPr marL="914400" lvl="1" indent="-228600" algn="l">
              <a:lnSpc>
                <a:spcPct val="90000"/>
              </a:lnSpc>
              <a:spcBef>
                <a:spcPts val="375"/>
              </a:spcBef>
              <a:spcAft>
                <a:spcPts val="0"/>
              </a:spcAft>
              <a:buClr>
                <a:schemeClr val="lt1"/>
              </a:buClr>
              <a:buSzPts val="800"/>
              <a:buFont typeface="Arial"/>
              <a:buNone/>
              <a:defRPr sz="800">
                <a:latin typeface="Helvetica Neue"/>
                <a:ea typeface="Helvetica Neue"/>
                <a:cs typeface="Helvetica Neue"/>
                <a:sym typeface="Helvetica Neue"/>
              </a:defRPr>
            </a:lvl2pPr>
            <a:lvl3pPr marL="1371600" lvl="2"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3pPr>
            <a:lvl4pPr marL="1828800" lvl="3"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4pPr>
            <a:lvl5pPr marL="2286000" lvl="4"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50"/>
          <p:cNvSpPr>
            <a:spLocks noGrp="1"/>
          </p:cNvSpPr>
          <p:nvPr>
            <p:ph type="pic" idx="4"/>
          </p:nvPr>
        </p:nvSpPr>
        <p:spPr>
          <a:xfrm>
            <a:off x="640079" y="442002"/>
            <a:ext cx="5759450" cy="370101"/>
          </a:xfrm>
          <a:prstGeom prst="rect">
            <a:avLst/>
          </a:prstGeom>
          <a:noFill/>
          <a:ln>
            <a:noFill/>
          </a:ln>
        </p:spPr>
      </p:sp>
      <p:sp>
        <p:nvSpPr>
          <p:cNvPr id="19" name="Google Shape;19;p50"/>
          <p:cNvSpPr txBox="1">
            <a:spLocks noGrp="1"/>
          </p:cNvSpPr>
          <p:nvPr>
            <p:ph type="body" idx="5"/>
          </p:nvPr>
        </p:nvSpPr>
        <p:spPr>
          <a:xfrm>
            <a:off x="3110248" y="3239110"/>
            <a:ext cx="5867974" cy="34341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50"/>
          <p:cNvSpPr txBox="1">
            <a:spLocks noGrp="1"/>
          </p:cNvSpPr>
          <p:nvPr>
            <p:ph type="body" idx="6"/>
          </p:nvPr>
        </p:nvSpPr>
        <p:spPr>
          <a:xfrm>
            <a:off x="3509494" y="3642860"/>
            <a:ext cx="5468728" cy="36466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50"/>
          <p:cNvSpPr txBox="1">
            <a:spLocks noGrp="1"/>
          </p:cNvSpPr>
          <p:nvPr>
            <p:ph type="body" idx="7"/>
          </p:nvPr>
        </p:nvSpPr>
        <p:spPr>
          <a:xfrm>
            <a:off x="3509494" y="4050407"/>
            <a:ext cx="5468728" cy="73590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50"/>
          <p:cNvSpPr txBox="1">
            <a:spLocks noGrp="1"/>
          </p:cNvSpPr>
          <p:nvPr>
            <p:ph type="body" idx="8"/>
          </p:nvPr>
        </p:nvSpPr>
        <p:spPr>
          <a:xfrm>
            <a:off x="3509494" y="4842153"/>
            <a:ext cx="5468728" cy="228205"/>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50"/>
          <p:cNvSpPr txBox="1">
            <a:spLocks noGrp="1"/>
          </p:cNvSpPr>
          <p:nvPr>
            <p:ph type="body" idx="9"/>
          </p:nvPr>
        </p:nvSpPr>
        <p:spPr>
          <a:xfrm>
            <a:off x="640080" y="1892807"/>
            <a:ext cx="7772400" cy="1106424"/>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750"/>
              </a:spcBef>
              <a:spcAft>
                <a:spcPts val="0"/>
              </a:spcAft>
              <a:buClr>
                <a:schemeClr val="lt1"/>
              </a:buClr>
              <a:buSzPts val="3600"/>
              <a:buNone/>
              <a:defRPr sz="3600" b="1"/>
            </a:lvl1pPr>
            <a:lvl2pPr marL="914400" lvl="1" indent="-228600" algn="l">
              <a:lnSpc>
                <a:spcPct val="90000"/>
              </a:lnSpc>
              <a:spcBef>
                <a:spcPts val="375"/>
              </a:spcBef>
              <a:spcAft>
                <a:spcPts val="0"/>
              </a:spcAft>
              <a:buClr>
                <a:schemeClr val="lt1"/>
              </a:buClr>
              <a:buSzPts val="3600"/>
              <a:buNone/>
              <a:defRPr sz="3600" b="1"/>
            </a:lvl2pPr>
            <a:lvl3pPr marL="1371600" lvl="2" indent="-228600" algn="l">
              <a:lnSpc>
                <a:spcPct val="90000"/>
              </a:lnSpc>
              <a:spcBef>
                <a:spcPts val="375"/>
              </a:spcBef>
              <a:spcAft>
                <a:spcPts val="0"/>
              </a:spcAft>
              <a:buClr>
                <a:schemeClr val="lt1"/>
              </a:buClr>
              <a:buSzPts val="3600"/>
              <a:buNone/>
              <a:defRPr sz="3600" b="1"/>
            </a:lvl3pPr>
            <a:lvl4pPr marL="1828800" lvl="3" indent="-228600" algn="l">
              <a:lnSpc>
                <a:spcPct val="90000"/>
              </a:lnSpc>
              <a:spcBef>
                <a:spcPts val="375"/>
              </a:spcBef>
              <a:spcAft>
                <a:spcPts val="0"/>
              </a:spcAft>
              <a:buClr>
                <a:schemeClr val="lt1"/>
              </a:buClr>
              <a:buSzPts val="3600"/>
              <a:buNone/>
              <a:defRPr sz="3600" b="1"/>
            </a:lvl4pPr>
            <a:lvl5pPr marL="2286000" lvl="4" indent="-228600" algn="l">
              <a:lnSpc>
                <a:spcPct val="90000"/>
              </a:lnSpc>
              <a:spcBef>
                <a:spcPts val="375"/>
              </a:spcBef>
              <a:spcAft>
                <a:spcPts val="0"/>
              </a:spcAft>
              <a:buClr>
                <a:schemeClr val="lt1"/>
              </a:buClr>
              <a:buSzPts val="3600"/>
              <a:buNone/>
              <a:defRPr sz="3600"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444">
          <p15:clr>
            <a:srgbClr val="FBAE40"/>
          </p15:clr>
        </p15:guide>
        <p15:guide id="2" orient="horz" pos="276">
          <p15:clr>
            <a:srgbClr val="FBAE40"/>
          </p15:clr>
        </p15:guide>
        <p15:guide id="3" pos="4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w/one image on Right">
  <p:cSld name="Header w/one image on Right">
    <p:spTree>
      <p:nvGrpSpPr>
        <p:cNvPr id="1" name="Shape 103"/>
        <p:cNvGrpSpPr/>
        <p:nvPr/>
      </p:nvGrpSpPr>
      <p:grpSpPr>
        <a:xfrm>
          <a:off x="0" y="0"/>
          <a:ext cx="0" cy="0"/>
          <a:chOff x="0" y="0"/>
          <a:chExt cx="0" cy="0"/>
        </a:xfrm>
      </p:grpSpPr>
      <p:sp>
        <p:nvSpPr>
          <p:cNvPr id="104" name="Google Shape;104;p74"/>
          <p:cNvSpPr txBox="1">
            <a:spLocks noGrp="1"/>
          </p:cNvSpPr>
          <p:nvPr>
            <p:ph type="dt" idx="10"/>
          </p:nvPr>
        </p:nvSpPr>
        <p:spPr>
          <a:xfrm>
            <a:off x="4297680" y="4754880"/>
            <a:ext cx="2057400" cy="365760"/>
          </a:xfrm>
          <a:prstGeom prst="rect">
            <a:avLst/>
          </a:prstGeom>
          <a:noFill/>
          <a:ln>
            <a:noFill/>
          </a:ln>
        </p:spPr>
        <p:txBody>
          <a:bodyPr spcFirstLastPara="1" wrap="square" lIns="0" tIns="0" rIns="0" bIns="2560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7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74"/>
          <p:cNvSpPr txBox="1">
            <a:spLocks noGrp="1"/>
          </p:cNvSpPr>
          <p:nvPr>
            <p:ph type="body" idx="1"/>
          </p:nvPr>
        </p:nvSpPr>
        <p:spPr>
          <a:xfrm>
            <a:off x="640080" y="1828800"/>
            <a:ext cx="3840480" cy="1205209"/>
          </a:xfrm>
          <a:prstGeom prst="rect">
            <a:avLst/>
          </a:prstGeom>
          <a:noFill/>
          <a:ln>
            <a:noFill/>
          </a:ln>
        </p:spPr>
        <p:txBody>
          <a:bodyPr spcFirstLastPara="1" wrap="square" lIns="0" tIns="0" rIns="365750" bIns="0" anchor="t" anchorCtr="0">
            <a:no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7" name="Google Shape;107;p74"/>
          <p:cNvSpPr txBox="1">
            <a:spLocks noGrp="1"/>
          </p:cNvSpPr>
          <p:nvPr>
            <p:ph type="body" idx="2"/>
          </p:nvPr>
        </p:nvSpPr>
        <p:spPr>
          <a:xfrm>
            <a:off x="640080" y="1463040"/>
            <a:ext cx="3840479" cy="219456"/>
          </a:xfrm>
          <a:prstGeom prst="rect">
            <a:avLst/>
          </a:prstGeom>
          <a:noFill/>
          <a:ln>
            <a:noFill/>
          </a:ln>
        </p:spPr>
        <p:txBody>
          <a:bodyPr spcFirstLastPara="1" wrap="square" lIns="0" tIns="0" rIns="365750" bIns="0" anchor="t" anchorCtr="0">
            <a:no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74"/>
          <p:cNvSpPr>
            <a:spLocks noGrp="1"/>
          </p:cNvSpPr>
          <p:nvPr>
            <p:ph type="pic" idx="3"/>
          </p:nvPr>
        </p:nvSpPr>
        <p:spPr>
          <a:xfrm>
            <a:off x="4480559" y="1463040"/>
            <a:ext cx="3931920" cy="3108960"/>
          </a:xfrm>
          <a:prstGeom prst="rect">
            <a:avLst/>
          </a:prstGeom>
          <a:solidFill>
            <a:srgbClr val="DBE7F5"/>
          </a:solidFill>
          <a:ln>
            <a:noFill/>
          </a:ln>
        </p:spPr>
      </p:sp>
      <p:sp>
        <p:nvSpPr>
          <p:cNvPr id="109" name="Google Shape;109;p7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w/two images">
  <p:cSld name="Header w/two images">
    <p:spTree>
      <p:nvGrpSpPr>
        <p:cNvPr id="1" name="Shape 110"/>
        <p:cNvGrpSpPr/>
        <p:nvPr/>
      </p:nvGrpSpPr>
      <p:grpSpPr>
        <a:xfrm>
          <a:off x="0" y="0"/>
          <a:ext cx="0" cy="0"/>
          <a:chOff x="0" y="0"/>
          <a:chExt cx="0" cy="0"/>
        </a:xfrm>
      </p:grpSpPr>
      <p:sp>
        <p:nvSpPr>
          <p:cNvPr id="111" name="Google Shape;111;p75"/>
          <p:cNvSpPr txBox="1">
            <a:spLocks noGrp="1"/>
          </p:cNvSpPr>
          <p:nvPr>
            <p:ph type="dt" idx="10"/>
          </p:nvPr>
        </p:nvSpPr>
        <p:spPr>
          <a:xfrm>
            <a:off x="4297680" y="4754880"/>
            <a:ext cx="2057400" cy="365760"/>
          </a:xfrm>
          <a:prstGeom prst="rect">
            <a:avLst/>
          </a:prstGeom>
          <a:noFill/>
          <a:ln>
            <a:noFill/>
          </a:ln>
        </p:spPr>
        <p:txBody>
          <a:bodyPr spcFirstLastPara="1" wrap="square" lIns="0" tIns="0" rIns="0" bIns="2560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7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75"/>
          <p:cNvSpPr>
            <a:spLocks noGrp="1"/>
          </p:cNvSpPr>
          <p:nvPr>
            <p:ph type="pic" idx="2"/>
          </p:nvPr>
        </p:nvSpPr>
        <p:spPr>
          <a:xfrm>
            <a:off x="639952" y="1463040"/>
            <a:ext cx="3749039" cy="2057400"/>
          </a:xfrm>
          <a:prstGeom prst="rect">
            <a:avLst/>
          </a:prstGeom>
          <a:solidFill>
            <a:srgbClr val="DBE7F5"/>
          </a:solidFill>
          <a:ln>
            <a:noFill/>
          </a:ln>
        </p:spPr>
      </p:sp>
      <p:sp>
        <p:nvSpPr>
          <p:cNvPr id="114" name="Google Shape;114;p75"/>
          <p:cNvSpPr txBox="1">
            <a:spLocks noGrp="1"/>
          </p:cNvSpPr>
          <p:nvPr>
            <p:ph type="body" idx="1"/>
          </p:nvPr>
        </p:nvSpPr>
        <p:spPr>
          <a:xfrm>
            <a:off x="640080" y="3566160"/>
            <a:ext cx="3749039" cy="767454"/>
          </a:xfrm>
          <a:prstGeom prst="rect">
            <a:avLst/>
          </a:prstGeom>
          <a:noFill/>
          <a:ln>
            <a:noFill/>
          </a:ln>
        </p:spPr>
        <p:txBody>
          <a:bodyPr spcFirstLastPara="1" wrap="square" lIns="0" tIns="182875" rIns="0" bIns="0" anchor="t" anchorCtr="0">
            <a:no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75"/>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75"/>
          <p:cNvSpPr>
            <a:spLocks noGrp="1"/>
          </p:cNvSpPr>
          <p:nvPr>
            <p:ph type="pic" idx="3"/>
          </p:nvPr>
        </p:nvSpPr>
        <p:spPr>
          <a:xfrm>
            <a:off x="4666262" y="1466850"/>
            <a:ext cx="3749039" cy="2057400"/>
          </a:xfrm>
          <a:prstGeom prst="rect">
            <a:avLst/>
          </a:prstGeom>
          <a:solidFill>
            <a:srgbClr val="DBE7F5"/>
          </a:solidFill>
          <a:ln>
            <a:noFill/>
          </a:ln>
        </p:spPr>
      </p:sp>
      <p:sp>
        <p:nvSpPr>
          <p:cNvPr id="117" name="Google Shape;117;p75"/>
          <p:cNvSpPr txBox="1">
            <a:spLocks noGrp="1"/>
          </p:cNvSpPr>
          <p:nvPr>
            <p:ph type="body" idx="4"/>
          </p:nvPr>
        </p:nvSpPr>
        <p:spPr>
          <a:xfrm>
            <a:off x="4666390" y="3569970"/>
            <a:ext cx="3749039" cy="767454"/>
          </a:xfrm>
          <a:prstGeom prst="rect">
            <a:avLst/>
          </a:prstGeom>
          <a:noFill/>
          <a:ln>
            <a:noFill/>
          </a:ln>
        </p:spPr>
        <p:txBody>
          <a:bodyPr spcFirstLastPara="1" wrap="square" lIns="0" tIns="182875" rIns="0" bIns="0" anchor="t" anchorCtr="0">
            <a:no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w/three images">
  <p:cSld name="Header w/three images">
    <p:spTree>
      <p:nvGrpSpPr>
        <p:cNvPr id="1" name="Shape 118"/>
        <p:cNvGrpSpPr/>
        <p:nvPr/>
      </p:nvGrpSpPr>
      <p:grpSpPr>
        <a:xfrm>
          <a:off x="0" y="0"/>
          <a:ext cx="0" cy="0"/>
          <a:chOff x="0" y="0"/>
          <a:chExt cx="0" cy="0"/>
        </a:xfrm>
      </p:grpSpPr>
      <p:sp>
        <p:nvSpPr>
          <p:cNvPr id="119" name="Google Shape;119;p76"/>
          <p:cNvSpPr txBox="1">
            <a:spLocks noGrp="1"/>
          </p:cNvSpPr>
          <p:nvPr>
            <p:ph type="dt" idx="10"/>
          </p:nvPr>
        </p:nvSpPr>
        <p:spPr>
          <a:xfrm>
            <a:off x="4297680" y="4754880"/>
            <a:ext cx="2057400" cy="365760"/>
          </a:xfrm>
          <a:prstGeom prst="rect">
            <a:avLst/>
          </a:prstGeom>
          <a:noFill/>
          <a:ln>
            <a:noFill/>
          </a:ln>
        </p:spPr>
        <p:txBody>
          <a:bodyPr spcFirstLastPara="1" wrap="square" lIns="0" tIns="0" rIns="0" bIns="2560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Google Shape;120;p76"/>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76"/>
          <p:cNvSpPr>
            <a:spLocks noGrp="1"/>
          </p:cNvSpPr>
          <p:nvPr>
            <p:ph type="pic" idx="2"/>
          </p:nvPr>
        </p:nvSpPr>
        <p:spPr>
          <a:xfrm>
            <a:off x="639952" y="1463040"/>
            <a:ext cx="2468880" cy="2057400"/>
          </a:xfrm>
          <a:prstGeom prst="rect">
            <a:avLst/>
          </a:prstGeom>
          <a:solidFill>
            <a:srgbClr val="DBE7F5"/>
          </a:solidFill>
          <a:ln>
            <a:noFill/>
          </a:ln>
        </p:spPr>
      </p:sp>
      <p:sp>
        <p:nvSpPr>
          <p:cNvPr id="122" name="Google Shape;122;p76"/>
          <p:cNvSpPr txBox="1">
            <a:spLocks noGrp="1"/>
          </p:cNvSpPr>
          <p:nvPr>
            <p:ph type="body" idx="1"/>
          </p:nvPr>
        </p:nvSpPr>
        <p:spPr>
          <a:xfrm>
            <a:off x="5943600" y="3566160"/>
            <a:ext cx="2468880" cy="1005840"/>
          </a:xfrm>
          <a:prstGeom prst="rect">
            <a:avLst/>
          </a:prstGeom>
          <a:noFill/>
          <a:ln>
            <a:noFill/>
          </a:ln>
        </p:spPr>
        <p:txBody>
          <a:bodyPr spcFirstLastPara="1" wrap="square" lIns="0" tIns="182875" rIns="0" bIns="0" anchor="t" anchorCtr="0">
            <a:no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3" name="Google Shape;123;p76"/>
          <p:cNvSpPr>
            <a:spLocks noGrp="1"/>
          </p:cNvSpPr>
          <p:nvPr>
            <p:ph type="pic" idx="3"/>
          </p:nvPr>
        </p:nvSpPr>
        <p:spPr>
          <a:xfrm>
            <a:off x="5943600" y="1463040"/>
            <a:ext cx="2468880" cy="2057400"/>
          </a:xfrm>
          <a:prstGeom prst="rect">
            <a:avLst/>
          </a:prstGeom>
          <a:solidFill>
            <a:srgbClr val="DBE7F5"/>
          </a:solidFill>
          <a:ln>
            <a:noFill/>
          </a:ln>
        </p:spPr>
      </p:sp>
      <p:sp>
        <p:nvSpPr>
          <p:cNvPr id="124" name="Google Shape;124;p76"/>
          <p:cNvSpPr txBox="1">
            <a:spLocks noGrp="1"/>
          </p:cNvSpPr>
          <p:nvPr>
            <p:ph type="body" idx="4"/>
          </p:nvPr>
        </p:nvSpPr>
        <p:spPr>
          <a:xfrm>
            <a:off x="3291840" y="3566160"/>
            <a:ext cx="2468880" cy="1005840"/>
          </a:xfrm>
          <a:prstGeom prst="rect">
            <a:avLst/>
          </a:prstGeom>
          <a:noFill/>
          <a:ln>
            <a:noFill/>
          </a:ln>
        </p:spPr>
        <p:txBody>
          <a:bodyPr spcFirstLastPara="1" wrap="square" lIns="0" tIns="182875" rIns="0" bIns="0" anchor="t" anchorCtr="0">
            <a:no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5" name="Google Shape;125;p76"/>
          <p:cNvSpPr>
            <a:spLocks noGrp="1"/>
          </p:cNvSpPr>
          <p:nvPr>
            <p:ph type="pic" idx="5"/>
          </p:nvPr>
        </p:nvSpPr>
        <p:spPr>
          <a:xfrm>
            <a:off x="3291776" y="1463040"/>
            <a:ext cx="2468880" cy="2057400"/>
          </a:xfrm>
          <a:prstGeom prst="rect">
            <a:avLst/>
          </a:prstGeom>
          <a:solidFill>
            <a:srgbClr val="DBE7F5"/>
          </a:solidFill>
          <a:ln>
            <a:noFill/>
          </a:ln>
        </p:spPr>
      </p:sp>
      <p:sp>
        <p:nvSpPr>
          <p:cNvPr id="126" name="Google Shape;126;p76"/>
          <p:cNvSpPr txBox="1">
            <a:spLocks noGrp="1"/>
          </p:cNvSpPr>
          <p:nvPr>
            <p:ph type="body" idx="6"/>
          </p:nvPr>
        </p:nvSpPr>
        <p:spPr>
          <a:xfrm>
            <a:off x="640080" y="3566158"/>
            <a:ext cx="2468880" cy="1005840"/>
          </a:xfrm>
          <a:prstGeom prst="rect">
            <a:avLst/>
          </a:prstGeom>
          <a:noFill/>
          <a:ln>
            <a:noFill/>
          </a:ln>
        </p:spPr>
        <p:txBody>
          <a:bodyPr spcFirstLastPara="1" wrap="square" lIns="0" tIns="182875" rIns="0" bIns="0" anchor="t" anchorCtr="0">
            <a:no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76"/>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wide image">
  <p:cSld name="Header/wide image">
    <p:spTree>
      <p:nvGrpSpPr>
        <p:cNvPr id="1" name="Shape 128"/>
        <p:cNvGrpSpPr/>
        <p:nvPr/>
      </p:nvGrpSpPr>
      <p:grpSpPr>
        <a:xfrm>
          <a:off x="0" y="0"/>
          <a:ext cx="0" cy="0"/>
          <a:chOff x="0" y="0"/>
          <a:chExt cx="0" cy="0"/>
        </a:xfrm>
      </p:grpSpPr>
      <p:sp>
        <p:nvSpPr>
          <p:cNvPr id="129" name="Google Shape;129;p77"/>
          <p:cNvSpPr txBox="1">
            <a:spLocks noGrp="1"/>
          </p:cNvSpPr>
          <p:nvPr>
            <p:ph type="dt" idx="10"/>
          </p:nvPr>
        </p:nvSpPr>
        <p:spPr>
          <a:xfrm>
            <a:off x="4297680" y="4754880"/>
            <a:ext cx="2057400" cy="365760"/>
          </a:xfrm>
          <a:prstGeom prst="rect">
            <a:avLst/>
          </a:prstGeom>
          <a:noFill/>
          <a:ln>
            <a:noFill/>
          </a:ln>
        </p:spPr>
        <p:txBody>
          <a:bodyPr spcFirstLastPara="1" wrap="square" lIns="0" tIns="0" rIns="0" bIns="2560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Google Shape;130;p77"/>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77"/>
          <p:cNvSpPr txBox="1">
            <a:spLocks noGrp="1"/>
          </p:cNvSpPr>
          <p:nvPr>
            <p:ph type="body" idx="1"/>
          </p:nvPr>
        </p:nvSpPr>
        <p:spPr>
          <a:xfrm>
            <a:off x="640080" y="3931920"/>
            <a:ext cx="7772400" cy="640080"/>
          </a:xfrm>
          <a:prstGeom prst="rect">
            <a:avLst/>
          </a:prstGeom>
          <a:noFill/>
          <a:ln>
            <a:noFill/>
          </a:ln>
        </p:spPr>
        <p:txBody>
          <a:bodyPr spcFirstLastPara="1" wrap="square" lIns="0" tIns="182875" rIns="0" bIns="0" anchor="t" anchorCtr="0">
            <a:no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2" name="Google Shape;132;p77"/>
          <p:cNvSpPr>
            <a:spLocks noGrp="1"/>
          </p:cNvSpPr>
          <p:nvPr>
            <p:ph type="pic" idx="2"/>
          </p:nvPr>
        </p:nvSpPr>
        <p:spPr>
          <a:xfrm>
            <a:off x="640080" y="1463040"/>
            <a:ext cx="7772400" cy="2423160"/>
          </a:xfrm>
          <a:prstGeom prst="rect">
            <a:avLst/>
          </a:prstGeom>
          <a:solidFill>
            <a:srgbClr val="DBE7F5"/>
          </a:solidFill>
          <a:ln>
            <a:noFill/>
          </a:ln>
        </p:spPr>
      </p:sp>
      <p:sp>
        <p:nvSpPr>
          <p:cNvPr id="133" name="Google Shape;133;p77"/>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w/video and copy">
  <p:cSld name="Header w/video and copy">
    <p:spTree>
      <p:nvGrpSpPr>
        <p:cNvPr id="1" name="Shape 134"/>
        <p:cNvGrpSpPr/>
        <p:nvPr/>
      </p:nvGrpSpPr>
      <p:grpSpPr>
        <a:xfrm>
          <a:off x="0" y="0"/>
          <a:ext cx="0" cy="0"/>
          <a:chOff x="0" y="0"/>
          <a:chExt cx="0" cy="0"/>
        </a:xfrm>
      </p:grpSpPr>
      <p:sp>
        <p:nvSpPr>
          <p:cNvPr id="135" name="Google Shape;135;p78"/>
          <p:cNvSpPr txBox="1">
            <a:spLocks noGrp="1"/>
          </p:cNvSpPr>
          <p:nvPr>
            <p:ph type="dt" idx="10"/>
          </p:nvPr>
        </p:nvSpPr>
        <p:spPr>
          <a:xfrm>
            <a:off x="4297680" y="4754880"/>
            <a:ext cx="2057400" cy="365760"/>
          </a:xfrm>
          <a:prstGeom prst="rect">
            <a:avLst/>
          </a:prstGeom>
          <a:noFill/>
          <a:ln>
            <a:noFill/>
          </a:ln>
        </p:spPr>
        <p:txBody>
          <a:bodyPr spcFirstLastPara="1" wrap="square" lIns="0" tIns="0" rIns="0" bIns="2560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6" name="Google Shape;136;p7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78"/>
          <p:cNvSpPr txBox="1">
            <a:spLocks noGrp="1"/>
          </p:cNvSpPr>
          <p:nvPr>
            <p:ph type="body" idx="1"/>
          </p:nvPr>
        </p:nvSpPr>
        <p:spPr>
          <a:xfrm>
            <a:off x="5669280" y="1828799"/>
            <a:ext cx="2743200" cy="1005840"/>
          </a:xfrm>
          <a:prstGeom prst="rect">
            <a:avLst/>
          </a:prstGeom>
          <a:noFill/>
          <a:ln>
            <a:noFill/>
          </a:ln>
        </p:spPr>
        <p:txBody>
          <a:bodyPr spcFirstLastPara="1" wrap="square" lIns="365750" tIns="0" rIns="0" bIns="0" anchor="t" anchorCtr="0">
            <a:no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8" name="Google Shape;138;p78"/>
          <p:cNvSpPr txBox="1">
            <a:spLocks noGrp="1"/>
          </p:cNvSpPr>
          <p:nvPr>
            <p:ph type="body" idx="2"/>
          </p:nvPr>
        </p:nvSpPr>
        <p:spPr>
          <a:xfrm>
            <a:off x="5669280" y="1463040"/>
            <a:ext cx="2743200" cy="219456"/>
          </a:xfrm>
          <a:prstGeom prst="rect">
            <a:avLst/>
          </a:prstGeom>
          <a:noFill/>
          <a:ln>
            <a:noFill/>
          </a:ln>
        </p:spPr>
        <p:txBody>
          <a:bodyPr spcFirstLastPara="1" wrap="square" lIns="365750" tIns="0" rIns="0" bIns="0" anchor="t" anchorCtr="0">
            <a:no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9" name="Google Shape;139;p78"/>
          <p:cNvSpPr>
            <a:spLocks noGrp="1"/>
          </p:cNvSpPr>
          <p:nvPr>
            <p:ph type="media" idx="3"/>
          </p:nvPr>
        </p:nvSpPr>
        <p:spPr>
          <a:xfrm>
            <a:off x="640080" y="1463040"/>
            <a:ext cx="5029200" cy="283464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40" name="Google Shape;140;p7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64"/>
        <p:cNvGrpSpPr/>
        <p:nvPr/>
      </p:nvGrpSpPr>
      <p:grpSpPr>
        <a:xfrm>
          <a:off x="0" y="0"/>
          <a:ext cx="0" cy="0"/>
          <a:chOff x="0" y="0"/>
          <a:chExt cx="0" cy="0"/>
        </a:xfrm>
      </p:grpSpPr>
      <p:sp>
        <p:nvSpPr>
          <p:cNvPr id="265" name="Google Shape;265;p47"/>
          <p:cNvSpPr txBox="1">
            <a:spLocks noGrp="1"/>
          </p:cNvSpPr>
          <p:nvPr>
            <p:ph type="ctrTitle"/>
          </p:nvPr>
        </p:nvSpPr>
        <p:spPr>
          <a:xfrm>
            <a:off x="1143000" y="841773"/>
            <a:ext cx="6858000" cy="17907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28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47"/>
          <p:cNvSpPr txBox="1">
            <a:spLocks noGrp="1"/>
          </p:cNvSpPr>
          <p:nvPr>
            <p:ph type="subTitle" idx="1"/>
          </p:nvPr>
        </p:nvSpPr>
        <p:spPr>
          <a:xfrm>
            <a:off x="1143000" y="2701528"/>
            <a:ext cx="6858000" cy="1241822"/>
          </a:xfrm>
          <a:prstGeom prst="rect">
            <a:avLst/>
          </a:prstGeom>
          <a:noFill/>
          <a:ln>
            <a:noFill/>
          </a:ln>
        </p:spPr>
        <p:txBody>
          <a:bodyPr spcFirstLastPara="1" wrap="square" lIns="0" tIns="0" rIns="0" bIns="0" anchor="t" anchorCtr="0">
            <a:noAutofit/>
          </a:bodyPr>
          <a:lstStyle>
            <a:lvl1pPr lvl="0" algn="ctr">
              <a:lnSpc>
                <a:spcPct val="90000"/>
              </a:lnSpc>
              <a:spcBef>
                <a:spcPts val="750"/>
              </a:spcBef>
              <a:spcAft>
                <a:spcPts val="0"/>
              </a:spcAft>
              <a:buSzPts val="1400"/>
              <a:buNone/>
              <a:defRPr sz="1800"/>
            </a:lvl1pPr>
            <a:lvl2pPr lvl="1" algn="ctr">
              <a:lnSpc>
                <a:spcPct val="90000"/>
              </a:lnSpc>
              <a:spcBef>
                <a:spcPts val="375"/>
              </a:spcBef>
              <a:spcAft>
                <a:spcPts val="0"/>
              </a:spcAft>
              <a:buSzPts val="1400"/>
              <a:buNone/>
              <a:defRPr sz="1500"/>
            </a:lvl2pPr>
            <a:lvl3pPr lvl="2" algn="ctr">
              <a:lnSpc>
                <a:spcPct val="90000"/>
              </a:lnSpc>
              <a:spcBef>
                <a:spcPts val="375"/>
              </a:spcBef>
              <a:spcAft>
                <a:spcPts val="0"/>
              </a:spcAft>
              <a:buSzPts val="1400"/>
              <a:buNone/>
              <a:defRPr sz="1350"/>
            </a:lvl3pPr>
            <a:lvl4pPr lvl="3" algn="ctr">
              <a:lnSpc>
                <a:spcPct val="90000"/>
              </a:lnSpc>
              <a:spcBef>
                <a:spcPts val="375"/>
              </a:spcBef>
              <a:spcAft>
                <a:spcPts val="0"/>
              </a:spcAft>
              <a:buSzPts val="1400"/>
              <a:buNone/>
              <a:defRPr sz="1200"/>
            </a:lvl4pPr>
            <a:lvl5pPr lvl="4" algn="ctr">
              <a:lnSpc>
                <a:spcPct val="90000"/>
              </a:lnSpc>
              <a:spcBef>
                <a:spcPts val="375"/>
              </a:spcBef>
              <a:spcAft>
                <a:spcPts val="0"/>
              </a:spcAft>
              <a:buSzPts val="1400"/>
              <a:buNone/>
              <a:defRPr sz="1200"/>
            </a:lvl5pPr>
            <a:lvl6pPr lvl="5" algn="ctr">
              <a:lnSpc>
                <a:spcPct val="90000"/>
              </a:lnSpc>
              <a:spcBef>
                <a:spcPts val="375"/>
              </a:spcBef>
              <a:spcAft>
                <a:spcPts val="0"/>
              </a:spcAft>
              <a:buSzPts val="1350"/>
              <a:buNone/>
              <a:defRPr sz="1200"/>
            </a:lvl6pPr>
            <a:lvl7pPr lvl="6" algn="ctr">
              <a:lnSpc>
                <a:spcPct val="90000"/>
              </a:lnSpc>
              <a:spcBef>
                <a:spcPts val="375"/>
              </a:spcBef>
              <a:spcAft>
                <a:spcPts val="0"/>
              </a:spcAft>
              <a:buSzPts val="1350"/>
              <a:buNone/>
              <a:defRPr sz="1200"/>
            </a:lvl7pPr>
            <a:lvl8pPr lvl="7" algn="ctr">
              <a:lnSpc>
                <a:spcPct val="90000"/>
              </a:lnSpc>
              <a:spcBef>
                <a:spcPts val="375"/>
              </a:spcBef>
              <a:spcAft>
                <a:spcPts val="0"/>
              </a:spcAft>
              <a:buSzPts val="1350"/>
              <a:buNone/>
              <a:defRPr sz="1200"/>
            </a:lvl8pPr>
            <a:lvl9pPr lvl="8" algn="ctr">
              <a:lnSpc>
                <a:spcPct val="90000"/>
              </a:lnSpc>
              <a:spcBef>
                <a:spcPts val="375"/>
              </a:spcBef>
              <a:spcAft>
                <a:spcPts val="0"/>
              </a:spcAft>
              <a:buSzPts val="1350"/>
              <a:buNone/>
              <a:defRPr sz="1200"/>
            </a:lvl9pPr>
          </a:lstStyle>
          <a:p>
            <a:endParaRPr/>
          </a:p>
        </p:txBody>
      </p:sp>
      <p:sp>
        <p:nvSpPr>
          <p:cNvPr id="267" name="Google Shape;267;p4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8" name="Google Shape;268;p4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9" name="Google Shape;269;p47"/>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7980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7"/>
        <p:cNvGrpSpPr/>
        <p:nvPr/>
      </p:nvGrpSpPr>
      <p:grpSpPr>
        <a:xfrm>
          <a:off x="0" y="0"/>
          <a:ext cx="0" cy="0"/>
          <a:chOff x="0" y="0"/>
          <a:chExt cx="0" cy="0"/>
        </a:xfrm>
      </p:grpSpPr>
      <p:sp>
        <p:nvSpPr>
          <p:cNvPr id="358" name="Google Shape;358;g1018c309f59_2_1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rmAutofit/>
          </a:bodyPr>
          <a:lstStyle>
            <a:lvl1pPr lvl="0" algn="l">
              <a:lnSpc>
                <a:spcPct val="9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59" name="Google Shape;359;g1018c309f59_2_15"/>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5"/>
        <p:cNvGrpSpPr/>
        <p:nvPr/>
      </p:nvGrpSpPr>
      <p:grpSpPr>
        <a:xfrm>
          <a:off x="0" y="0"/>
          <a:ext cx="0" cy="0"/>
          <a:chOff x="0" y="0"/>
          <a:chExt cx="0" cy="0"/>
        </a:xfrm>
      </p:grpSpPr>
      <p:sp>
        <p:nvSpPr>
          <p:cNvPr id="366" name="Google Shape;366;g1018c309f59_2_23"/>
          <p:cNvSpPr txBox="1">
            <a:spLocks noGrp="1"/>
          </p:cNvSpPr>
          <p:nvPr>
            <p:ph type="dt" idx="10"/>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7" name="Google Shape;367;g1018c309f59_2_23"/>
          <p:cNvSpPr txBox="1">
            <a:spLocks noGrp="1"/>
          </p:cNvSpPr>
          <p:nvPr>
            <p:ph type="ftr" idx="1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8" name="Google Shape;368;g1018c309f59_2_2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192025" anchor="t"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w/video">
  <p:cSld name="Header w/video">
    <p:spTree>
      <p:nvGrpSpPr>
        <p:cNvPr id="1" name="Shape 369"/>
        <p:cNvGrpSpPr/>
        <p:nvPr/>
      </p:nvGrpSpPr>
      <p:grpSpPr>
        <a:xfrm>
          <a:off x="0" y="0"/>
          <a:ext cx="0" cy="0"/>
          <a:chOff x="0" y="0"/>
          <a:chExt cx="0" cy="0"/>
        </a:xfrm>
      </p:grpSpPr>
      <p:sp>
        <p:nvSpPr>
          <p:cNvPr id="370" name="Google Shape;370;g1018c309f59_2_27"/>
          <p:cNvSpPr txBox="1">
            <a:spLocks noGrp="1"/>
          </p:cNvSpPr>
          <p:nvPr>
            <p:ph type="dt" idx="10"/>
          </p:nvPr>
        </p:nvSpPr>
        <p:spPr>
          <a:xfrm>
            <a:off x="4297680" y="4754880"/>
            <a:ext cx="2057400" cy="365760"/>
          </a:xfrm>
          <a:prstGeom prst="rect">
            <a:avLst/>
          </a:prstGeom>
          <a:noFill/>
          <a:ln>
            <a:noFill/>
          </a:ln>
        </p:spPr>
        <p:txBody>
          <a:bodyPr spcFirstLastPara="1" wrap="square" lIns="0" tIns="0" rIns="0" bIns="19202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1" name="Google Shape;371;g1018c309f59_2_27"/>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192025" anchor="t"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372" name="Google Shape;372;g1018c309f59_2_27"/>
          <p:cNvSpPr>
            <a:spLocks noGrp="1"/>
          </p:cNvSpPr>
          <p:nvPr>
            <p:ph type="media" idx="2"/>
          </p:nvPr>
        </p:nvSpPr>
        <p:spPr>
          <a:xfrm>
            <a:off x="1828800" y="1463040"/>
            <a:ext cx="5486400" cy="3108960"/>
          </a:xfrm>
          <a:prstGeom prst="rect">
            <a:avLst/>
          </a:prstGeom>
          <a:solidFill>
            <a:srgbClr val="DBE7F5"/>
          </a:solidFill>
          <a:ln>
            <a:noFill/>
          </a:ln>
        </p:spPr>
        <p:txBody>
          <a:bodyPr spcFirstLastPara="1" wrap="square" lIns="0" tIns="0" rIns="0" bIns="0" anchor="t" anchorCtr="1">
            <a:noAutofit/>
          </a:bodyPr>
          <a:lstStyle>
            <a:lvl1pPr marR="0" lvl="0" algn="ctr">
              <a:lnSpc>
                <a:spcPct val="90000"/>
              </a:lnSpc>
              <a:spcBef>
                <a:spcPts val="800"/>
              </a:spcBef>
              <a:spcAft>
                <a:spcPts val="0"/>
              </a:spcAft>
              <a:buClr>
                <a:srgbClr val="898989"/>
              </a:buClr>
              <a:buSzPts val="1100"/>
              <a:buFont typeface="Arial"/>
              <a:buNone/>
              <a:defRPr sz="1400" b="0" i="0" u="none" strike="noStrike" cap="none">
                <a:solidFill>
                  <a:srgbClr val="898989"/>
                </a:solidFill>
                <a:latin typeface="Helvetica Neue"/>
                <a:ea typeface="Helvetica Neue"/>
                <a:cs typeface="Helvetica Neue"/>
                <a:sym typeface="Helvetica Neue"/>
              </a:defRPr>
            </a:lvl1pPr>
            <a:lvl2pPr marR="0" lvl="1" algn="l">
              <a:lnSpc>
                <a:spcPct val="90000"/>
              </a:lnSpc>
              <a:spcBef>
                <a:spcPts val="400"/>
              </a:spcBef>
              <a:spcAft>
                <a:spcPts val="0"/>
              </a:spcAft>
              <a:buClr>
                <a:srgbClr val="58595B"/>
              </a:buClr>
              <a:buSzPts val="11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a:lnSpc>
                <a:spcPct val="90000"/>
              </a:lnSpc>
              <a:spcBef>
                <a:spcPts val="400"/>
              </a:spcBef>
              <a:spcAft>
                <a:spcPts val="0"/>
              </a:spcAft>
              <a:buClr>
                <a:srgbClr val="58595B"/>
              </a:buClr>
              <a:buSzPts val="11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a:lnSpc>
                <a:spcPct val="90000"/>
              </a:lnSpc>
              <a:spcBef>
                <a:spcPts val="400"/>
              </a:spcBef>
              <a:spcAft>
                <a:spcPts val="0"/>
              </a:spcAft>
              <a:buClr>
                <a:srgbClr val="58595B"/>
              </a:buClr>
              <a:buSzPts val="11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a:lnSpc>
                <a:spcPct val="90000"/>
              </a:lnSpc>
              <a:spcBef>
                <a:spcPts val="400"/>
              </a:spcBef>
              <a:spcAft>
                <a:spcPts val="0"/>
              </a:spcAft>
              <a:buClr>
                <a:srgbClr val="58595B"/>
              </a:buClr>
              <a:buSzPts val="11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a:lnSpc>
                <a:spcPct val="90000"/>
              </a:lnSpc>
              <a:spcBef>
                <a:spcPts val="400"/>
              </a:spcBef>
              <a:spcAft>
                <a:spcPts val="0"/>
              </a:spcAft>
              <a:buClr>
                <a:schemeClr val="dk1"/>
              </a:buClr>
              <a:buSzPts val="1000"/>
              <a:buFont typeface="Arial"/>
              <a:buChar char="•"/>
              <a:defRPr sz="1400" b="0" i="0" u="none" strike="noStrike" cap="none">
                <a:solidFill>
                  <a:schemeClr val="dk1"/>
                </a:solidFill>
                <a:latin typeface="Helvetica Neue"/>
                <a:ea typeface="Helvetica Neue"/>
                <a:cs typeface="Helvetica Neue"/>
                <a:sym typeface="Helvetica Neue"/>
              </a:defRPr>
            </a:lvl6pPr>
            <a:lvl7pPr marR="0" lvl="6" algn="l">
              <a:lnSpc>
                <a:spcPct val="90000"/>
              </a:lnSpc>
              <a:spcBef>
                <a:spcPts val="400"/>
              </a:spcBef>
              <a:spcAft>
                <a:spcPts val="0"/>
              </a:spcAft>
              <a:buClr>
                <a:schemeClr val="dk1"/>
              </a:buClr>
              <a:buSzPts val="1000"/>
              <a:buFont typeface="Arial"/>
              <a:buChar char="•"/>
              <a:defRPr sz="1400" b="0" i="0" u="none" strike="noStrike" cap="none">
                <a:solidFill>
                  <a:schemeClr val="dk1"/>
                </a:solidFill>
                <a:latin typeface="Helvetica Neue"/>
                <a:ea typeface="Helvetica Neue"/>
                <a:cs typeface="Helvetica Neue"/>
                <a:sym typeface="Helvetica Neue"/>
              </a:defRPr>
            </a:lvl7pPr>
            <a:lvl8pPr marR="0" lvl="7" algn="l">
              <a:lnSpc>
                <a:spcPct val="90000"/>
              </a:lnSpc>
              <a:spcBef>
                <a:spcPts val="400"/>
              </a:spcBef>
              <a:spcAft>
                <a:spcPts val="0"/>
              </a:spcAft>
              <a:buClr>
                <a:schemeClr val="dk1"/>
              </a:buClr>
              <a:buSzPts val="1000"/>
              <a:buFont typeface="Arial"/>
              <a:buChar char="•"/>
              <a:defRPr sz="1400" b="0" i="0" u="none" strike="noStrike" cap="none">
                <a:solidFill>
                  <a:schemeClr val="dk1"/>
                </a:solidFill>
                <a:latin typeface="Helvetica Neue"/>
                <a:ea typeface="Helvetica Neue"/>
                <a:cs typeface="Helvetica Neue"/>
                <a:sym typeface="Helvetica Neue"/>
              </a:defRPr>
            </a:lvl8pPr>
            <a:lvl9pPr marR="0" lvl="8" algn="l">
              <a:lnSpc>
                <a:spcPct val="90000"/>
              </a:lnSpc>
              <a:spcBef>
                <a:spcPts val="400"/>
              </a:spcBef>
              <a:spcAft>
                <a:spcPts val="0"/>
              </a:spcAft>
              <a:buClr>
                <a:schemeClr val="dk1"/>
              </a:buClr>
              <a:buSzPts val="10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73" name="Google Shape;373;g1018c309f59_2_27"/>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4"/>
        <p:cNvGrpSpPr/>
        <p:nvPr/>
      </p:nvGrpSpPr>
      <p:grpSpPr>
        <a:xfrm>
          <a:off x="0" y="0"/>
          <a:ext cx="0" cy="0"/>
          <a:chOff x="0" y="0"/>
          <a:chExt cx="0" cy="0"/>
        </a:xfrm>
      </p:grpSpPr>
      <p:sp>
        <p:nvSpPr>
          <p:cNvPr id="375" name="Google Shape;375;g1018c309f59_2_32"/>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6" name="Google Shape;376;g1018c309f59_2_32"/>
          <p:cNvSpPr txBox="1">
            <a:spLocks noGrp="1"/>
          </p:cNvSpPr>
          <p:nvPr>
            <p:ph type="body" idx="1"/>
          </p:nvPr>
        </p:nvSpPr>
        <p:spPr>
          <a:xfrm>
            <a:off x="628650" y="1369219"/>
            <a:ext cx="3886200" cy="3263504"/>
          </a:xfrm>
          <a:prstGeom prst="rect">
            <a:avLst/>
          </a:prstGeom>
          <a:noFill/>
          <a:ln>
            <a:noFill/>
          </a:ln>
        </p:spPr>
        <p:txBody>
          <a:bodyPr spcFirstLastPara="1" wrap="square" lIns="0" tIns="0" rIns="0" bIns="0" anchor="t" anchorCtr="0">
            <a:noAutofit/>
          </a:bodyPr>
          <a:lstStyle>
            <a:lvl1pPr marL="457200" lvl="0" indent="-298450" algn="l">
              <a:lnSpc>
                <a:spcPct val="90000"/>
              </a:lnSpc>
              <a:spcBef>
                <a:spcPts val="800"/>
              </a:spcBef>
              <a:spcAft>
                <a:spcPts val="0"/>
              </a:spcAft>
              <a:buSzPts val="1100"/>
              <a:buChar char="•"/>
              <a:defRPr/>
            </a:lvl1pPr>
            <a:lvl2pPr marL="914400" lvl="1" indent="-298450" algn="l">
              <a:lnSpc>
                <a:spcPct val="90000"/>
              </a:lnSpc>
              <a:spcBef>
                <a:spcPts val="400"/>
              </a:spcBef>
              <a:spcAft>
                <a:spcPts val="0"/>
              </a:spcAft>
              <a:buSzPts val="1100"/>
              <a:buChar char="•"/>
              <a:defRPr/>
            </a:lvl2pPr>
            <a:lvl3pPr marL="1371600" lvl="2" indent="-298450" algn="l">
              <a:lnSpc>
                <a:spcPct val="90000"/>
              </a:lnSpc>
              <a:spcBef>
                <a:spcPts val="400"/>
              </a:spcBef>
              <a:spcAft>
                <a:spcPts val="0"/>
              </a:spcAft>
              <a:buSzPts val="1100"/>
              <a:buChar char="•"/>
              <a:defRPr/>
            </a:lvl3pPr>
            <a:lvl4pPr marL="1828800" lvl="3" indent="-298450" algn="l">
              <a:lnSpc>
                <a:spcPct val="90000"/>
              </a:lnSpc>
              <a:spcBef>
                <a:spcPts val="400"/>
              </a:spcBef>
              <a:spcAft>
                <a:spcPts val="0"/>
              </a:spcAft>
              <a:buSzPts val="1100"/>
              <a:buChar char="•"/>
              <a:defRPr/>
            </a:lvl4pPr>
            <a:lvl5pPr marL="2286000" lvl="4" indent="-298450" algn="l">
              <a:lnSpc>
                <a:spcPct val="90000"/>
              </a:lnSpc>
              <a:spcBef>
                <a:spcPts val="400"/>
              </a:spcBef>
              <a:spcAft>
                <a:spcPts val="0"/>
              </a:spcAft>
              <a:buSzPts val="1100"/>
              <a:buChar char="•"/>
              <a:defRPr/>
            </a:lvl5pPr>
            <a:lvl6pPr marL="2743200" lvl="5" indent="-292100" algn="l">
              <a:lnSpc>
                <a:spcPct val="90000"/>
              </a:lnSpc>
              <a:spcBef>
                <a:spcPts val="400"/>
              </a:spcBef>
              <a:spcAft>
                <a:spcPts val="0"/>
              </a:spcAft>
              <a:buSzPts val="1000"/>
              <a:buChar char="•"/>
              <a:defRPr/>
            </a:lvl6pPr>
            <a:lvl7pPr marL="3200400" lvl="6" indent="-292100" algn="l">
              <a:lnSpc>
                <a:spcPct val="90000"/>
              </a:lnSpc>
              <a:spcBef>
                <a:spcPts val="400"/>
              </a:spcBef>
              <a:spcAft>
                <a:spcPts val="0"/>
              </a:spcAft>
              <a:buSzPts val="1000"/>
              <a:buChar char="•"/>
              <a:defRPr/>
            </a:lvl7pPr>
            <a:lvl8pPr marL="3657600" lvl="7" indent="-292100" algn="l">
              <a:lnSpc>
                <a:spcPct val="90000"/>
              </a:lnSpc>
              <a:spcBef>
                <a:spcPts val="400"/>
              </a:spcBef>
              <a:spcAft>
                <a:spcPts val="0"/>
              </a:spcAft>
              <a:buSzPts val="1000"/>
              <a:buChar char="•"/>
              <a:defRPr/>
            </a:lvl8pPr>
            <a:lvl9pPr marL="4114800" lvl="8" indent="-292100" algn="l">
              <a:lnSpc>
                <a:spcPct val="90000"/>
              </a:lnSpc>
              <a:spcBef>
                <a:spcPts val="400"/>
              </a:spcBef>
              <a:spcAft>
                <a:spcPts val="0"/>
              </a:spcAft>
              <a:buSzPts val="1000"/>
              <a:buChar char="•"/>
              <a:defRPr/>
            </a:lvl9pPr>
          </a:lstStyle>
          <a:p>
            <a:endParaRPr/>
          </a:p>
        </p:txBody>
      </p:sp>
      <p:sp>
        <p:nvSpPr>
          <p:cNvPr id="377" name="Google Shape;377;g1018c309f59_2_32"/>
          <p:cNvSpPr txBox="1">
            <a:spLocks noGrp="1"/>
          </p:cNvSpPr>
          <p:nvPr>
            <p:ph type="body" idx="2"/>
          </p:nvPr>
        </p:nvSpPr>
        <p:spPr>
          <a:xfrm>
            <a:off x="4629150" y="1369219"/>
            <a:ext cx="3886200" cy="3263504"/>
          </a:xfrm>
          <a:prstGeom prst="rect">
            <a:avLst/>
          </a:prstGeom>
          <a:noFill/>
          <a:ln>
            <a:noFill/>
          </a:ln>
        </p:spPr>
        <p:txBody>
          <a:bodyPr spcFirstLastPara="1" wrap="square" lIns="0" tIns="0" rIns="0" bIns="0" anchor="t" anchorCtr="0">
            <a:noAutofit/>
          </a:bodyPr>
          <a:lstStyle>
            <a:lvl1pPr marL="457200" lvl="0" indent="-298450" algn="l">
              <a:lnSpc>
                <a:spcPct val="90000"/>
              </a:lnSpc>
              <a:spcBef>
                <a:spcPts val="800"/>
              </a:spcBef>
              <a:spcAft>
                <a:spcPts val="0"/>
              </a:spcAft>
              <a:buSzPts val="1100"/>
              <a:buChar char="•"/>
              <a:defRPr/>
            </a:lvl1pPr>
            <a:lvl2pPr marL="914400" lvl="1" indent="-298450" algn="l">
              <a:lnSpc>
                <a:spcPct val="90000"/>
              </a:lnSpc>
              <a:spcBef>
                <a:spcPts val="400"/>
              </a:spcBef>
              <a:spcAft>
                <a:spcPts val="0"/>
              </a:spcAft>
              <a:buSzPts val="1100"/>
              <a:buChar char="•"/>
              <a:defRPr/>
            </a:lvl2pPr>
            <a:lvl3pPr marL="1371600" lvl="2" indent="-298450" algn="l">
              <a:lnSpc>
                <a:spcPct val="90000"/>
              </a:lnSpc>
              <a:spcBef>
                <a:spcPts val="400"/>
              </a:spcBef>
              <a:spcAft>
                <a:spcPts val="0"/>
              </a:spcAft>
              <a:buSzPts val="1100"/>
              <a:buChar char="•"/>
              <a:defRPr/>
            </a:lvl3pPr>
            <a:lvl4pPr marL="1828800" lvl="3" indent="-298450" algn="l">
              <a:lnSpc>
                <a:spcPct val="90000"/>
              </a:lnSpc>
              <a:spcBef>
                <a:spcPts val="400"/>
              </a:spcBef>
              <a:spcAft>
                <a:spcPts val="0"/>
              </a:spcAft>
              <a:buSzPts val="1100"/>
              <a:buChar char="•"/>
              <a:defRPr/>
            </a:lvl4pPr>
            <a:lvl5pPr marL="2286000" lvl="4" indent="-298450" algn="l">
              <a:lnSpc>
                <a:spcPct val="90000"/>
              </a:lnSpc>
              <a:spcBef>
                <a:spcPts val="400"/>
              </a:spcBef>
              <a:spcAft>
                <a:spcPts val="0"/>
              </a:spcAft>
              <a:buSzPts val="1100"/>
              <a:buChar char="•"/>
              <a:defRPr/>
            </a:lvl5pPr>
            <a:lvl6pPr marL="2743200" lvl="5" indent="-292100" algn="l">
              <a:lnSpc>
                <a:spcPct val="90000"/>
              </a:lnSpc>
              <a:spcBef>
                <a:spcPts val="400"/>
              </a:spcBef>
              <a:spcAft>
                <a:spcPts val="0"/>
              </a:spcAft>
              <a:buSzPts val="1000"/>
              <a:buChar char="•"/>
              <a:defRPr/>
            </a:lvl6pPr>
            <a:lvl7pPr marL="3200400" lvl="6" indent="-292100" algn="l">
              <a:lnSpc>
                <a:spcPct val="90000"/>
              </a:lnSpc>
              <a:spcBef>
                <a:spcPts val="400"/>
              </a:spcBef>
              <a:spcAft>
                <a:spcPts val="0"/>
              </a:spcAft>
              <a:buSzPts val="1000"/>
              <a:buChar char="•"/>
              <a:defRPr/>
            </a:lvl7pPr>
            <a:lvl8pPr marL="3657600" lvl="7" indent="-292100" algn="l">
              <a:lnSpc>
                <a:spcPct val="90000"/>
              </a:lnSpc>
              <a:spcBef>
                <a:spcPts val="400"/>
              </a:spcBef>
              <a:spcAft>
                <a:spcPts val="0"/>
              </a:spcAft>
              <a:buSzPts val="1000"/>
              <a:buChar char="•"/>
              <a:defRPr/>
            </a:lvl8pPr>
            <a:lvl9pPr marL="4114800" lvl="8" indent="-292100" algn="l">
              <a:lnSpc>
                <a:spcPct val="90000"/>
              </a:lnSpc>
              <a:spcBef>
                <a:spcPts val="400"/>
              </a:spcBef>
              <a:spcAft>
                <a:spcPts val="0"/>
              </a:spcAft>
              <a:buSzPts val="1000"/>
              <a:buChar char="•"/>
              <a:defRPr/>
            </a:lvl9pPr>
          </a:lstStyle>
          <a:p>
            <a:endParaRPr/>
          </a:p>
        </p:txBody>
      </p:sp>
      <p:sp>
        <p:nvSpPr>
          <p:cNvPr id="378" name="Google Shape;378;g1018c309f59_2_32"/>
          <p:cNvSpPr txBox="1">
            <a:spLocks noGrp="1"/>
          </p:cNvSpPr>
          <p:nvPr>
            <p:ph type="dt" idx="10"/>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9" name="Google Shape;379;g1018c309f59_2_32"/>
          <p:cNvSpPr txBox="1">
            <a:spLocks noGrp="1"/>
          </p:cNvSpPr>
          <p:nvPr>
            <p:ph type="ftr" idx="1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0" name="Google Shape;380;g1018c309f59_2_32"/>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192025" anchor="t"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29"/>
        <p:cNvGrpSpPr/>
        <p:nvPr/>
      </p:nvGrpSpPr>
      <p:grpSpPr>
        <a:xfrm>
          <a:off x="0" y="0"/>
          <a:ext cx="0" cy="0"/>
          <a:chOff x="0" y="0"/>
          <a:chExt cx="0" cy="0"/>
        </a:xfrm>
      </p:grpSpPr>
      <p:sp>
        <p:nvSpPr>
          <p:cNvPr id="30" name="Google Shape;30;p80"/>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
        <p:nvSpPr>
          <p:cNvPr id="31" name="Google Shape;31;p80"/>
          <p:cNvSpPr txBox="1"/>
          <p:nvPr/>
        </p:nvSpPr>
        <p:spPr>
          <a:xfrm>
            <a:off x="640080" y="1874520"/>
            <a:ext cx="7772400" cy="553998"/>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chemeClr val="lt1"/>
                </a:solidFill>
                <a:latin typeface="Helvetica Neue"/>
                <a:ea typeface="Helvetica Neue"/>
                <a:cs typeface="Helvetica Neue"/>
                <a:sym typeface="Helvetica Neue"/>
              </a:rPr>
              <a:t>Section Divider</a:t>
            </a:r>
            <a:endParaRPr sz="1400" b="0" i="0" u="none" strike="noStrike" cap="none">
              <a:solidFill>
                <a:srgbClr val="000000"/>
              </a:solidFill>
              <a:latin typeface="Arial"/>
              <a:ea typeface="Arial"/>
              <a:cs typeface="Arial"/>
              <a:sym typeface="Arial"/>
            </a:endParaRPr>
          </a:p>
        </p:txBody>
      </p:sp>
      <p:sp>
        <p:nvSpPr>
          <p:cNvPr id="32" name="Google Shape;32;p80"/>
          <p:cNvSpPr txBox="1">
            <a:spLocks noGrp="1"/>
          </p:cNvSpPr>
          <p:nvPr>
            <p:ph type="body" idx="1"/>
          </p:nvPr>
        </p:nvSpPr>
        <p:spPr>
          <a:xfrm>
            <a:off x="640079" y="2651760"/>
            <a:ext cx="7772400" cy="22281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750"/>
              </a:spcBef>
              <a:spcAft>
                <a:spcPts val="0"/>
              </a:spcAft>
              <a:buClr>
                <a:schemeClr val="lt1"/>
              </a:buClr>
              <a:buSzPts val="1600"/>
              <a:buFont typeface="Helvetica Neue"/>
              <a:buNone/>
              <a:defRPr sz="1600" b="1" i="0" cap="none">
                <a:solidFill>
                  <a:schemeClr val="lt1"/>
                </a:solidFill>
                <a:latin typeface="Helvetica Neue"/>
                <a:ea typeface="Helvetica Neue"/>
                <a:cs typeface="Helvetica Neue"/>
                <a:sym typeface="Helvetica Neue"/>
              </a:defRPr>
            </a:lvl1pPr>
            <a:lvl2pPr marL="914400" lvl="1" indent="-228600" algn="l">
              <a:lnSpc>
                <a:spcPct val="90000"/>
              </a:lnSpc>
              <a:spcBef>
                <a:spcPts val="375"/>
              </a:spcBef>
              <a:spcAft>
                <a:spcPts val="0"/>
              </a:spcAft>
              <a:buClr>
                <a:schemeClr val="lt1"/>
              </a:buClr>
              <a:buSzPts val="1400"/>
              <a:buFont typeface="Helvetica Neue"/>
              <a:buNone/>
              <a:defRPr b="1"/>
            </a:lvl2pPr>
            <a:lvl3pPr marL="1371600" lvl="2" indent="-228600" algn="l">
              <a:lnSpc>
                <a:spcPct val="90000"/>
              </a:lnSpc>
              <a:spcBef>
                <a:spcPts val="375"/>
              </a:spcBef>
              <a:spcAft>
                <a:spcPts val="0"/>
              </a:spcAft>
              <a:buClr>
                <a:schemeClr val="lt1"/>
              </a:buClr>
              <a:buSzPts val="1400"/>
              <a:buFont typeface="Helvetica Neue"/>
              <a:buNone/>
              <a:defRPr b="1"/>
            </a:lvl3pPr>
            <a:lvl4pPr marL="1828800" lvl="3" indent="-228600" algn="l">
              <a:lnSpc>
                <a:spcPct val="90000"/>
              </a:lnSpc>
              <a:spcBef>
                <a:spcPts val="375"/>
              </a:spcBef>
              <a:spcAft>
                <a:spcPts val="0"/>
              </a:spcAft>
              <a:buClr>
                <a:schemeClr val="lt1"/>
              </a:buClr>
              <a:buSzPts val="1400"/>
              <a:buFont typeface="Helvetica Neue"/>
              <a:buNone/>
              <a:defRPr b="1"/>
            </a:lvl4pPr>
            <a:lvl5pPr marL="2286000" lvl="4" indent="-228600" algn="l">
              <a:lnSpc>
                <a:spcPct val="90000"/>
              </a:lnSpc>
              <a:spcBef>
                <a:spcPts val="375"/>
              </a:spcBef>
              <a:spcAft>
                <a:spcPts val="0"/>
              </a:spcAft>
              <a:buClr>
                <a:schemeClr val="lt1"/>
              </a:buClr>
              <a:buSzPts val="1400"/>
              <a:buFont typeface="Helvetica Neue"/>
              <a:buNone/>
              <a:defRPr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80"/>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0"/>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1"/>
        <p:cNvGrpSpPr/>
        <p:nvPr/>
      </p:nvGrpSpPr>
      <p:grpSpPr>
        <a:xfrm>
          <a:off x="0" y="0"/>
          <a:ext cx="0" cy="0"/>
          <a:chOff x="0" y="0"/>
          <a:chExt cx="0" cy="0"/>
        </a:xfrm>
      </p:grpSpPr>
      <p:sp>
        <p:nvSpPr>
          <p:cNvPr id="382" name="Google Shape;382;g1018c309f59_2_39"/>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rmAutofit/>
          </a:bodyPr>
          <a:lstStyle>
            <a:lvl1pPr lvl="0" algn="l">
              <a:lnSpc>
                <a:spcPct val="9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83" name="Google Shape;383;g1018c309f59_2_39"/>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rmAutofit/>
          </a:bodyPr>
          <a:lstStyle>
            <a:lvl1pPr marL="457200" lvl="0" indent="-317500" algn="l">
              <a:lnSpc>
                <a:spcPct val="90000"/>
              </a:lnSpc>
              <a:spcBef>
                <a:spcPts val="0"/>
              </a:spcBef>
              <a:spcAft>
                <a:spcPts val="0"/>
              </a:spcAft>
              <a:buSzPts val="1400"/>
              <a:buChar char="●"/>
              <a:defRPr/>
            </a:lvl1pPr>
            <a:lvl2pPr marL="914400" lvl="1" indent="-298450" algn="l">
              <a:lnSpc>
                <a:spcPct val="90000"/>
              </a:lnSpc>
              <a:spcBef>
                <a:spcPts val="0"/>
              </a:spcBef>
              <a:spcAft>
                <a:spcPts val="0"/>
              </a:spcAft>
              <a:buSzPts val="1100"/>
              <a:buChar char="○"/>
              <a:defRPr/>
            </a:lvl2pPr>
            <a:lvl3pPr marL="1371600" lvl="2" indent="-298450" algn="l">
              <a:lnSpc>
                <a:spcPct val="90000"/>
              </a:lnSpc>
              <a:spcBef>
                <a:spcPts val="0"/>
              </a:spcBef>
              <a:spcAft>
                <a:spcPts val="0"/>
              </a:spcAft>
              <a:buSzPts val="1100"/>
              <a:buChar char="■"/>
              <a:defRPr/>
            </a:lvl3pPr>
            <a:lvl4pPr marL="1828800" lvl="3" indent="-298450" algn="l">
              <a:lnSpc>
                <a:spcPct val="90000"/>
              </a:lnSpc>
              <a:spcBef>
                <a:spcPts val="0"/>
              </a:spcBef>
              <a:spcAft>
                <a:spcPts val="0"/>
              </a:spcAft>
              <a:buSzPts val="1100"/>
              <a:buChar char="●"/>
              <a:defRPr/>
            </a:lvl4pPr>
            <a:lvl5pPr marL="2286000" lvl="4" indent="-298450" algn="l">
              <a:lnSpc>
                <a:spcPct val="90000"/>
              </a:lnSpc>
              <a:spcBef>
                <a:spcPts val="0"/>
              </a:spcBef>
              <a:spcAft>
                <a:spcPts val="0"/>
              </a:spcAft>
              <a:buSzPts val="1100"/>
              <a:buChar char="○"/>
              <a:defRPr/>
            </a:lvl5pPr>
            <a:lvl6pPr marL="2743200" lvl="5" indent="-298450" algn="l">
              <a:lnSpc>
                <a:spcPct val="90000"/>
              </a:lnSpc>
              <a:spcBef>
                <a:spcPts val="0"/>
              </a:spcBef>
              <a:spcAft>
                <a:spcPts val="0"/>
              </a:spcAft>
              <a:buSzPts val="1100"/>
              <a:buChar char="■"/>
              <a:defRPr/>
            </a:lvl6pPr>
            <a:lvl7pPr marL="3200400" lvl="6" indent="-298450" algn="l">
              <a:lnSpc>
                <a:spcPct val="90000"/>
              </a:lnSpc>
              <a:spcBef>
                <a:spcPts val="0"/>
              </a:spcBef>
              <a:spcAft>
                <a:spcPts val="0"/>
              </a:spcAft>
              <a:buSzPts val="1100"/>
              <a:buChar char="●"/>
              <a:defRPr/>
            </a:lvl7pPr>
            <a:lvl8pPr marL="3657600" lvl="7" indent="-298450" algn="l">
              <a:lnSpc>
                <a:spcPct val="90000"/>
              </a:lnSpc>
              <a:spcBef>
                <a:spcPts val="0"/>
              </a:spcBef>
              <a:spcAft>
                <a:spcPts val="0"/>
              </a:spcAft>
              <a:buSzPts val="1100"/>
              <a:buChar char="○"/>
              <a:defRPr/>
            </a:lvl8pPr>
            <a:lvl9pPr marL="4114800" lvl="8" indent="-298450" algn="l">
              <a:lnSpc>
                <a:spcPct val="90000"/>
              </a:lnSpc>
              <a:spcBef>
                <a:spcPts val="0"/>
              </a:spcBef>
              <a:spcAft>
                <a:spcPts val="0"/>
              </a:spcAft>
              <a:buSzPts val="1100"/>
              <a:buChar char="■"/>
              <a:defRPr/>
            </a:lvl9pPr>
          </a:lstStyle>
          <a:p>
            <a:endParaRPr/>
          </a:p>
        </p:txBody>
      </p:sp>
      <p:sp>
        <p:nvSpPr>
          <p:cNvPr id="384" name="Google Shape;384;g1018c309f59_2_39"/>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5"/>
        <p:cNvGrpSpPr/>
        <p:nvPr/>
      </p:nvGrpSpPr>
      <p:grpSpPr>
        <a:xfrm>
          <a:off x="0" y="0"/>
          <a:ext cx="0" cy="0"/>
          <a:chOff x="0" y="0"/>
          <a:chExt cx="0" cy="0"/>
        </a:xfrm>
      </p:grpSpPr>
      <p:sp>
        <p:nvSpPr>
          <p:cNvPr id="386" name="Google Shape;386;g1018c309f59_2_43"/>
          <p:cNvSpPr txBox="1">
            <a:spLocks noGrp="1"/>
          </p:cNvSpPr>
          <p:nvPr>
            <p:ph type="ctrTitle"/>
          </p:nvPr>
        </p:nvSpPr>
        <p:spPr>
          <a:xfrm>
            <a:off x="1143000" y="841773"/>
            <a:ext cx="6858000" cy="17907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2100"/>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7" name="Google Shape;387;g1018c309f59_2_43"/>
          <p:cNvSpPr txBox="1">
            <a:spLocks noGrp="1"/>
          </p:cNvSpPr>
          <p:nvPr>
            <p:ph type="subTitle" idx="1"/>
          </p:nvPr>
        </p:nvSpPr>
        <p:spPr>
          <a:xfrm>
            <a:off x="1143000" y="2701528"/>
            <a:ext cx="6858000" cy="1241822"/>
          </a:xfrm>
          <a:prstGeom prst="rect">
            <a:avLst/>
          </a:prstGeom>
          <a:noFill/>
          <a:ln>
            <a:noFill/>
          </a:ln>
        </p:spPr>
        <p:txBody>
          <a:bodyPr spcFirstLastPara="1" wrap="square" lIns="0" tIns="0" rIns="0" bIns="0" anchor="t" anchorCtr="0">
            <a:noAutofit/>
          </a:bodyPr>
          <a:lstStyle>
            <a:lvl1pPr lvl="0" algn="ctr">
              <a:lnSpc>
                <a:spcPct val="90000"/>
              </a:lnSpc>
              <a:spcBef>
                <a:spcPts val="800"/>
              </a:spcBef>
              <a:spcAft>
                <a:spcPts val="0"/>
              </a:spcAft>
              <a:buSzPts val="1100"/>
              <a:buNone/>
              <a:defRPr sz="1800"/>
            </a:lvl1pPr>
            <a:lvl2pPr lvl="1" algn="ctr">
              <a:lnSpc>
                <a:spcPct val="90000"/>
              </a:lnSpc>
              <a:spcBef>
                <a:spcPts val="400"/>
              </a:spcBef>
              <a:spcAft>
                <a:spcPts val="0"/>
              </a:spcAft>
              <a:buSzPts val="1100"/>
              <a:buNone/>
              <a:defRPr sz="1500"/>
            </a:lvl2pPr>
            <a:lvl3pPr lvl="2" algn="ctr">
              <a:lnSpc>
                <a:spcPct val="90000"/>
              </a:lnSpc>
              <a:spcBef>
                <a:spcPts val="400"/>
              </a:spcBef>
              <a:spcAft>
                <a:spcPts val="0"/>
              </a:spcAft>
              <a:buSzPts val="1100"/>
              <a:buNone/>
              <a:defRPr sz="1400"/>
            </a:lvl3pPr>
            <a:lvl4pPr lvl="3" algn="ctr">
              <a:lnSpc>
                <a:spcPct val="90000"/>
              </a:lnSpc>
              <a:spcBef>
                <a:spcPts val="400"/>
              </a:spcBef>
              <a:spcAft>
                <a:spcPts val="0"/>
              </a:spcAft>
              <a:buSzPts val="1100"/>
              <a:buNone/>
              <a:defRPr sz="1200"/>
            </a:lvl4pPr>
            <a:lvl5pPr lvl="4" algn="ctr">
              <a:lnSpc>
                <a:spcPct val="90000"/>
              </a:lnSpc>
              <a:spcBef>
                <a:spcPts val="400"/>
              </a:spcBef>
              <a:spcAft>
                <a:spcPts val="0"/>
              </a:spcAft>
              <a:buSzPts val="1100"/>
              <a:buNone/>
              <a:defRPr sz="1200"/>
            </a:lvl5pPr>
            <a:lvl6pPr lvl="5" algn="ctr">
              <a:lnSpc>
                <a:spcPct val="90000"/>
              </a:lnSpc>
              <a:spcBef>
                <a:spcPts val="400"/>
              </a:spcBef>
              <a:spcAft>
                <a:spcPts val="0"/>
              </a:spcAft>
              <a:buSzPts val="1000"/>
              <a:buNone/>
              <a:defRPr sz="1200"/>
            </a:lvl6pPr>
            <a:lvl7pPr lvl="6" algn="ctr">
              <a:lnSpc>
                <a:spcPct val="90000"/>
              </a:lnSpc>
              <a:spcBef>
                <a:spcPts val="400"/>
              </a:spcBef>
              <a:spcAft>
                <a:spcPts val="0"/>
              </a:spcAft>
              <a:buSzPts val="1000"/>
              <a:buNone/>
              <a:defRPr sz="1200"/>
            </a:lvl7pPr>
            <a:lvl8pPr lvl="7" algn="ctr">
              <a:lnSpc>
                <a:spcPct val="90000"/>
              </a:lnSpc>
              <a:spcBef>
                <a:spcPts val="400"/>
              </a:spcBef>
              <a:spcAft>
                <a:spcPts val="0"/>
              </a:spcAft>
              <a:buSzPts val="1000"/>
              <a:buNone/>
              <a:defRPr sz="1200"/>
            </a:lvl8pPr>
            <a:lvl9pPr lvl="8" algn="ctr">
              <a:lnSpc>
                <a:spcPct val="90000"/>
              </a:lnSpc>
              <a:spcBef>
                <a:spcPts val="400"/>
              </a:spcBef>
              <a:spcAft>
                <a:spcPts val="0"/>
              </a:spcAft>
              <a:buSzPts val="1000"/>
              <a:buNone/>
              <a:defRPr sz="1200"/>
            </a:lvl9pPr>
          </a:lstStyle>
          <a:p>
            <a:endParaRPr/>
          </a:p>
        </p:txBody>
      </p:sp>
      <p:sp>
        <p:nvSpPr>
          <p:cNvPr id="388" name="Google Shape;388;g1018c309f59_2_43"/>
          <p:cNvSpPr txBox="1">
            <a:spLocks noGrp="1"/>
          </p:cNvSpPr>
          <p:nvPr>
            <p:ph type="dt" idx="10"/>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9" name="Google Shape;389;g1018c309f59_2_43"/>
          <p:cNvSpPr txBox="1">
            <a:spLocks noGrp="1"/>
          </p:cNvSpPr>
          <p:nvPr>
            <p:ph type="ftr" idx="1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0" name="Google Shape;390;g1018c309f59_2_4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192025" anchor="t"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ader w/two columns">
  <p:cSld name="Header w/two columns">
    <p:spTree>
      <p:nvGrpSpPr>
        <p:cNvPr id="1" name="Shape 391"/>
        <p:cNvGrpSpPr/>
        <p:nvPr/>
      </p:nvGrpSpPr>
      <p:grpSpPr>
        <a:xfrm>
          <a:off x="0" y="0"/>
          <a:ext cx="0" cy="0"/>
          <a:chOff x="0" y="0"/>
          <a:chExt cx="0" cy="0"/>
        </a:xfrm>
      </p:grpSpPr>
      <p:sp>
        <p:nvSpPr>
          <p:cNvPr id="392" name="Google Shape;392;g1018c309f59_2_49"/>
          <p:cNvSpPr txBox="1">
            <a:spLocks noGrp="1"/>
          </p:cNvSpPr>
          <p:nvPr>
            <p:ph type="body" idx="1"/>
          </p:nvPr>
        </p:nvSpPr>
        <p:spPr>
          <a:xfrm>
            <a:off x="1097280" y="1828801"/>
            <a:ext cx="3383280" cy="1205209"/>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800"/>
              </a:spcBef>
              <a:spcAft>
                <a:spcPts val="0"/>
              </a:spcAft>
              <a:buClr>
                <a:srgbClr val="58595B"/>
              </a:buClr>
              <a:buSzPts val="1100"/>
              <a:buFont typeface="Arial"/>
              <a:buNone/>
              <a:defRPr b="0" i="0">
                <a:solidFill>
                  <a:srgbClr val="58595B"/>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3" name="Google Shape;393;g1018c309f59_2_49"/>
          <p:cNvSpPr txBox="1">
            <a:spLocks noGrp="1"/>
          </p:cNvSpPr>
          <p:nvPr>
            <p:ph type="body" idx="2"/>
          </p:nvPr>
        </p:nvSpPr>
        <p:spPr>
          <a:xfrm>
            <a:off x="1097280" y="1463040"/>
            <a:ext cx="3383280" cy="2154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00"/>
              </a:spcBef>
              <a:spcAft>
                <a:spcPts val="0"/>
              </a:spcAft>
              <a:buClr>
                <a:srgbClr val="58595B"/>
              </a:buClr>
              <a:buSzPts val="1100"/>
              <a:buFont typeface="Helvetica Neue"/>
              <a:buNone/>
              <a:defRPr b="1" i="0" cap="none">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4" name="Google Shape;394;g1018c309f59_2_49"/>
          <p:cNvSpPr txBox="1">
            <a:spLocks noGrp="1"/>
          </p:cNvSpPr>
          <p:nvPr>
            <p:ph type="dt" idx="10"/>
          </p:nvPr>
        </p:nvSpPr>
        <p:spPr>
          <a:xfrm>
            <a:off x="4297680" y="4754880"/>
            <a:ext cx="2057400" cy="365760"/>
          </a:xfrm>
          <a:prstGeom prst="rect">
            <a:avLst/>
          </a:prstGeom>
          <a:noFill/>
          <a:ln>
            <a:noFill/>
          </a:ln>
        </p:spPr>
        <p:txBody>
          <a:bodyPr spcFirstLastPara="1" wrap="square" lIns="0" tIns="0" rIns="0" bIns="19202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5" name="Google Shape;395;g1018c309f59_2_4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192025" anchor="t"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396" name="Google Shape;396;g1018c309f59_2_49"/>
          <p:cNvSpPr txBox="1">
            <a:spLocks noGrp="1"/>
          </p:cNvSpPr>
          <p:nvPr>
            <p:ph type="body" idx="3"/>
          </p:nvPr>
        </p:nvSpPr>
        <p:spPr>
          <a:xfrm>
            <a:off x="5029200" y="1828801"/>
            <a:ext cx="3383280" cy="1205209"/>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800"/>
              </a:spcBef>
              <a:spcAft>
                <a:spcPts val="0"/>
              </a:spcAft>
              <a:buClr>
                <a:srgbClr val="58595B"/>
              </a:buClr>
              <a:buSzPts val="1100"/>
              <a:buFont typeface="Arial"/>
              <a:buNone/>
              <a:defRPr b="0" i="0">
                <a:solidFill>
                  <a:srgbClr val="58595B"/>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7" name="Google Shape;397;g1018c309f59_2_49"/>
          <p:cNvSpPr txBox="1">
            <a:spLocks noGrp="1"/>
          </p:cNvSpPr>
          <p:nvPr>
            <p:ph type="body" idx="4"/>
          </p:nvPr>
        </p:nvSpPr>
        <p:spPr>
          <a:xfrm>
            <a:off x="5029200" y="1463040"/>
            <a:ext cx="3383280" cy="2194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00"/>
              </a:spcBef>
              <a:spcAft>
                <a:spcPts val="0"/>
              </a:spcAft>
              <a:buClr>
                <a:srgbClr val="58595B"/>
              </a:buClr>
              <a:buSzPts val="1100"/>
              <a:buFont typeface="Helvetica Neue"/>
              <a:buNone/>
              <a:defRPr b="1" i="0" cap="none">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8" name="Google Shape;398;g1018c309f59_2_4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er w/one image on Left">
  <p:cSld name="Header w/one image on Left">
    <p:spTree>
      <p:nvGrpSpPr>
        <p:cNvPr id="1" name="Shape 399"/>
        <p:cNvGrpSpPr/>
        <p:nvPr/>
      </p:nvGrpSpPr>
      <p:grpSpPr>
        <a:xfrm>
          <a:off x="0" y="0"/>
          <a:ext cx="0" cy="0"/>
          <a:chOff x="0" y="0"/>
          <a:chExt cx="0" cy="0"/>
        </a:xfrm>
      </p:grpSpPr>
      <p:sp>
        <p:nvSpPr>
          <p:cNvPr id="400" name="Google Shape;400;g1018c309f59_2_57"/>
          <p:cNvSpPr txBox="1">
            <a:spLocks noGrp="1"/>
          </p:cNvSpPr>
          <p:nvPr>
            <p:ph type="dt" idx="10"/>
          </p:nvPr>
        </p:nvSpPr>
        <p:spPr>
          <a:xfrm>
            <a:off x="4297680" y="4754880"/>
            <a:ext cx="2057400" cy="365760"/>
          </a:xfrm>
          <a:prstGeom prst="rect">
            <a:avLst/>
          </a:prstGeom>
          <a:noFill/>
          <a:ln>
            <a:noFill/>
          </a:ln>
        </p:spPr>
        <p:txBody>
          <a:bodyPr spcFirstLastPara="1" wrap="square" lIns="0" tIns="0" rIns="0" bIns="19202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1" name="Google Shape;401;g1018c309f59_2_57"/>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192025" anchor="t"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402" name="Google Shape;402;g1018c309f59_2_57"/>
          <p:cNvSpPr txBox="1">
            <a:spLocks noGrp="1"/>
          </p:cNvSpPr>
          <p:nvPr>
            <p:ph type="body" idx="1"/>
          </p:nvPr>
        </p:nvSpPr>
        <p:spPr>
          <a:xfrm>
            <a:off x="4572000" y="1828801"/>
            <a:ext cx="3840478" cy="1205209"/>
          </a:xfrm>
          <a:prstGeom prst="rect">
            <a:avLst/>
          </a:prstGeom>
          <a:noFill/>
          <a:ln>
            <a:noFill/>
          </a:ln>
        </p:spPr>
        <p:txBody>
          <a:bodyPr spcFirstLastPara="1" wrap="square" lIns="274325" tIns="0" rIns="0" bIns="0" anchor="t" anchorCtr="0">
            <a:noAutofit/>
          </a:bodyPr>
          <a:lstStyle>
            <a:lvl1pPr marL="457200" marR="0" lvl="0" indent="-228600" algn="l">
              <a:lnSpc>
                <a:spcPct val="100000"/>
              </a:lnSpc>
              <a:spcBef>
                <a:spcPts val="800"/>
              </a:spcBef>
              <a:spcAft>
                <a:spcPts val="0"/>
              </a:spcAft>
              <a:buClr>
                <a:srgbClr val="58595B"/>
              </a:buClr>
              <a:buSzPts val="1100"/>
              <a:buFont typeface="Arial"/>
              <a:buNone/>
              <a:defRPr b="0" i="0">
                <a:solidFill>
                  <a:srgbClr val="58595B"/>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3" name="Google Shape;403;g1018c309f59_2_57"/>
          <p:cNvSpPr txBox="1">
            <a:spLocks noGrp="1"/>
          </p:cNvSpPr>
          <p:nvPr>
            <p:ph type="body" idx="2"/>
          </p:nvPr>
        </p:nvSpPr>
        <p:spPr>
          <a:xfrm>
            <a:off x="4571999" y="1463040"/>
            <a:ext cx="3840479" cy="219456"/>
          </a:xfrm>
          <a:prstGeom prst="rect">
            <a:avLst/>
          </a:prstGeom>
          <a:noFill/>
          <a:ln>
            <a:noFill/>
          </a:ln>
        </p:spPr>
        <p:txBody>
          <a:bodyPr spcFirstLastPara="1" wrap="square" lIns="274325" tIns="0" rIns="0" bIns="0" anchor="t" anchorCtr="0">
            <a:noAutofit/>
          </a:bodyPr>
          <a:lstStyle>
            <a:lvl1pPr marL="457200" lvl="0" indent="-228600" algn="l">
              <a:lnSpc>
                <a:spcPct val="100000"/>
              </a:lnSpc>
              <a:spcBef>
                <a:spcPts val="800"/>
              </a:spcBef>
              <a:spcAft>
                <a:spcPts val="0"/>
              </a:spcAft>
              <a:buClr>
                <a:srgbClr val="58595B"/>
              </a:buClr>
              <a:buSzPts val="1100"/>
              <a:buFont typeface="Helvetica Neue"/>
              <a:buNone/>
              <a:defRPr b="1" i="0" cap="none">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4" name="Google Shape;404;g1018c309f59_2_57"/>
          <p:cNvSpPr>
            <a:spLocks noGrp="1"/>
          </p:cNvSpPr>
          <p:nvPr>
            <p:ph type="pic" idx="3"/>
          </p:nvPr>
        </p:nvSpPr>
        <p:spPr>
          <a:xfrm>
            <a:off x="640080" y="1463040"/>
            <a:ext cx="3931920" cy="3108960"/>
          </a:xfrm>
          <a:prstGeom prst="rect">
            <a:avLst/>
          </a:prstGeom>
          <a:solidFill>
            <a:srgbClr val="DBE7F5"/>
          </a:solidFill>
          <a:ln>
            <a:noFill/>
          </a:ln>
        </p:spPr>
      </p:sp>
      <p:sp>
        <p:nvSpPr>
          <p:cNvPr id="405" name="Google Shape;405;g1018c309f59_2_57"/>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w/one image on Right">
  <p:cSld name="Header w/one image on Right">
    <p:spTree>
      <p:nvGrpSpPr>
        <p:cNvPr id="1" name="Shape 406"/>
        <p:cNvGrpSpPr/>
        <p:nvPr/>
      </p:nvGrpSpPr>
      <p:grpSpPr>
        <a:xfrm>
          <a:off x="0" y="0"/>
          <a:ext cx="0" cy="0"/>
          <a:chOff x="0" y="0"/>
          <a:chExt cx="0" cy="0"/>
        </a:xfrm>
      </p:grpSpPr>
      <p:sp>
        <p:nvSpPr>
          <p:cNvPr id="407" name="Google Shape;407;g1018c309f59_2_64"/>
          <p:cNvSpPr txBox="1">
            <a:spLocks noGrp="1"/>
          </p:cNvSpPr>
          <p:nvPr>
            <p:ph type="dt" idx="10"/>
          </p:nvPr>
        </p:nvSpPr>
        <p:spPr>
          <a:xfrm>
            <a:off x="4297680" y="4754880"/>
            <a:ext cx="2057400" cy="365760"/>
          </a:xfrm>
          <a:prstGeom prst="rect">
            <a:avLst/>
          </a:prstGeom>
          <a:noFill/>
          <a:ln>
            <a:noFill/>
          </a:ln>
        </p:spPr>
        <p:txBody>
          <a:bodyPr spcFirstLastPara="1" wrap="square" lIns="0" tIns="0" rIns="0" bIns="19202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8" name="Google Shape;408;g1018c309f59_2_6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192025" anchor="t"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409" name="Google Shape;409;g1018c309f59_2_64"/>
          <p:cNvSpPr txBox="1">
            <a:spLocks noGrp="1"/>
          </p:cNvSpPr>
          <p:nvPr>
            <p:ph type="body" idx="1"/>
          </p:nvPr>
        </p:nvSpPr>
        <p:spPr>
          <a:xfrm>
            <a:off x="640080" y="1828801"/>
            <a:ext cx="3840480" cy="1205209"/>
          </a:xfrm>
          <a:prstGeom prst="rect">
            <a:avLst/>
          </a:prstGeom>
          <a:noFill/>
          <a:ln>
            <a:noFill/>
          </a:ln>
        </p:spPr>
        <p:txBody>
          <a:bodyPr spcFirstLastPara="1" wrap="square" lIns="0" tIns="0" rIns="274325" bIns="0" anchor="t" anchorCtr="0">
            <a:noAutofit/>
          </a:bodyPr>
          <a:lstStyle>
            <a:lvl1pPr marL="457200" marR="0" lvl="0" indent="-228600" algn="l">
              <a:lnSpc>
                <a:spcPct val="100000"/>
              </a:lnSpc>
              <a:spcBef>
                <a:spcPts val="800"/>
              </a:spcBef>
              <a:spcAft>
                <a:spcPts val="0"/>
              </a:spcAft>
              <a:buClr>
                <a:srgbClr val="58595B"/>
              </a:buClr>
              <a:buSzPts val="1100"/>
              <a:buFont typeface="Arial"/>
              <a:buNone/>
              <a:defRPr b="0" i="0">
                <a:solidFill>
                  <a:srgbClr val="58595B"/>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0" name="Google Shape;410;g1018c309f59_2_64"/>
          <p:cNvSpPr txBox="1">
            <a:spLocks noGrp="1"/>
          </p:cNvSpPr>
          <p:nvPr>
            <p:ph type="body" idx="2"/>
          </p:nvPr>
        </p:nvSpPr>
        <p:spPr>
          <a:xfrm>
            <a:off x="640081" y="1463040"/>
            <a:ext cx="3840479" cy="219456"/>
          </a:xfrm>
          <a:prstGeom prst="rect">
            <a:avLst/>
          </a:prstGeom>
          <a:noFill/>
          <a:ln>
            <a:noFill/>
          </a:ln>
        </p:spPr>
        <p:txBody>
          <a:bodyPr spcFirstLastPara="1" wrap="square" lIns="0" tIns="0" rIns="274325" bIns="0" anchor="t" anchorCtr="0">
            <a:noAutofit/>
          </a:bodyPr>
          <a:lstStyle>
            <a:lvl1pPr marL="457200" lvl="0" indent="-228600" algn="l">
              <a:lnSpc>
                <a:spcPct val="100000"/>
              </a:lnSpc>
              <a:spcBef>
                <a:spcPts val="800"/>
              </a:spcBef>
              <a:spcAft>
                <a:spcPts val="0"/>
              </a:spcAft>
              <a:buClr>
                <a:srgbClr val="58595B"/>
              </a:buClr>
              <a:buSzPts val="1100"/>
              <a:buFont typeface="Helvetica Neue"/>
              <a:buNone/>
              <a:defRPr b="1" i="0" cap="none">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1" name="Google Shape;411;g1018c309f59_2_64"/>
          <p:cNvSpPr>
            <a:spLocks noGrp="1"/>
          </p:cNvSpPr>
          <p:nvPr>
            <p:ph type="pic" idx="3"/>
          </p:nvPr>
        </p:nvSpPr>
        <p:spPr>
          <a:xfrm>
            <a:off x="4480559" y="1463040"/>
            <a:ext cx="3931920" cy="3108960"/>
          </a:xfrm>
          <a:prstGeom prst="rect">
            <a:avLst/>
          </a:prstGeom>
          <a:solidFill>
            <a:srgbClr val="DBE7F5"/>
          </a:solidFill>
          <a:ln>
            <a:noFill/>
          </a:ln>
        </p:spPr>
      </p:sp>
      <p:sp>
        <p:nvSpPr>
          <p:cNvPr id="412" name="Google Shape;412;g1018c309f59_2_6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w/two images">
  <p:cSld name="Header w/two images">
    <p:spTree>
      <p:nvGrpSpPr>
        <p:cNvPr id="1" name="Shape 413"/>
        <p:cNvGrpSpPr/>
        <p:nvPr/>
      </p:nvGrpSpPr>
      <p:grpSpPr>
        <a:xfrm>
          <a:off x="0" y="0"/>
          <a:ext cx="0" cy="0"/>
          <a:chOff x="0" y="0"/>
          <a:chExt cx="0" cy="0"/>
        </a:xfrm>
      </p:grpSpPr>
      <p:sp>
        <p:nvSpPr>
          <p:cNvPr id="414" name="Google Shape;414;g1018c309f59_2_71"/>
          <p:cNvSpPr txBox="1">
            <a:spLocks noGrp="1"/>
          </p:cNvSpPr>
          <p:nvPr>
            <p:ph type="dt" idx="10"/>
          </p:nvPr>
        </p:nvSpPr>
        <p:spPr>
          <a:xfrm>
            <a:off x="4297680" y="4754880"/>
            <a:ext cx="2057400" cy="365760"/>
          </a:xfrm>
          <a:prstGeom prst="rect">
            <a:avLst/>
          </a:prstGeom>
          <a:noFill/>
          <a:ln>
            <a:noFill/>
          </a:ln>
        </p:spPr>
        <p:txBody>
          <a:bodyPr spcFirstLastPara="1" wrap="square" lIns="0" tIns="0" rIns="0" bIns="19202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5" name="Google Shape;415;g1018c309f59_2_7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192025" anchor="t"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416" name="Google Shape;416;g1018c309f59_2_71"/>
          <p:cNvSpPr>
            <a:spLocks noGrp="1"/>
          </p:cNvSpPr>
          <p:nvPr>
            <p:ph type="pic" idx="2"/>
          </p:nvPr>
        </p:nvSpPr>
        <p:spPr>
          <a:xfrm>
            <a:off x="639953" y="1463040"/>
            <a:ext cx="3749039" cy="2057400"/>
          </a:xfrm>
          <a:prstGeom prst="rect">
            <a:avLst/>
          </a:prstGeom>
          <a:solidFill>
            <a:srgbClr val="DBE7F5"/>
          </a:solidFill>
          <a:ln>
            <a:noFill/>
          </a:ln>
        </p:spPr>
      </p:sp>
      <p:sp>
        <p:nvSpPr>
          <p:cNvPr id="417" name="Google Shape;417;g1018c309f59_2_71"/>
          <p:cNvSpPr txBox="1">
            <a:spLocks noGrp="1"/>
          </p:cNvSpPr>
          <p:nvPr>
            <p:ph type="body" idx="1"/>
          </p:nvPr>
        </p:nvSpPr>
        <p:spPr>
          <a:xfrm>
            <a:off x="640081" y="3566160"/>
            <a:ext cx="3749039" cy="767454"/>
          </a:xfrm>
          <a:prstGeom prst="rect">
            <a:avLst/>
          </a:prstGeom>
          <a:noFill/>
          <a:ln>
            <a:noFill/>
          </a:ln>
        </p:spPr>
        <p:txBody>
          <a:bodyPr spcFirstLastPara="1" wrap="square" lIns="0" tIns="137150" rIns="0" bIns="0" anchor="t" anchorCtr="0">
            <a:noAutofit/>
          </a:bodyPr>
          <a:lstStyle>
            <a:lvl1pPr marL="457200" marR="0" lvl="0" indent="-228600" algn="l">
              <a:lnSpc>
                <a:spcPct val="100000"/>
              </a:lnSpc>
              <a:spcBef>
                <a:spcPts val="800"/>
              </a:spcBef>
              <a:spcAft>
                <a:spcPts val="0"/>
              </a:spcAft>
              <a:buClr>
                <a:srgbClr val="58595B"/>
              </a:buClr>
              <a:buSzPts val="1100"/>
              <a:buFont typeface="Arial"/>
              <a:buNone/>
              <a:defRPr b="0" i="0">
                <a:solidFill>
                  <a:srgbClr val="58595B"/>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8" name="Google Shape;418;g1018c309f59_2_7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9" name="Google Shape;419;g1018c309f59_2_71"/>
          <p:cNvSpPr>
            <a:spLocks noGrp="1"/>
          </p:cNvSpPr>
          <p:nvPr>
            <p:ph type="pic" idx="3"/>
          </p:nvPr>
        </p:nvSpPr>
        <p:spPr>
          <a:xfrm>
            <a:off x="4666262" y="1466850"/>
            <a:ext cx="3749039" cy="2057400"/>
          </a:xfrm>
          <a:prstGeom prst="rect">
            <a:avLst/>
          </a:prstGeom>
          <a:solidFill>
            <a:srgbClr val="DBE7F5"/>
          </a:solidFill>
          <a:ln>
            <a:noFill/>
          </a:ln>
        </p:spPr>
      </p:sp>
      <p:sp>
        <p:nvSpPr>
          <p:cNvPr id="420" name="Google Shape;420;g1018c309f59_2_71"/>
          <p:cNvSpPr txBox="1">
            <a:spLocks noGrp="1"/>
          </p:cNvSpPr>
          <p:nvPr>
            <p:ph type="body" idx="4"/>
          </p:nvPr>
        </p:nvSpPr>
        <p:spPr>
          <a:xfrm>
            <a:off x="4666390" y="3569970"/>
            <a:ext cx="3749039" cy="767454"/>
          </a:xfrm>
          <a:prstGeom prst="rect">
            <a:avLst/>
          </a:prstGeom>
          <a:noFill/>
          <a:ln>
            <a:noFill/>
          </a:ln>
        </p:spPr>
        <p:txBody>
          <a:bodyPr spcFirstLastPara="1" wrap="square" lIns="0" tIns="137150" rIns="0" bIns="0" anchor="t" anchorCtr="0">
            <a:noAutofit/>
          </a:bodyPr>
          <a:lstStyle>
            <a:lvl1pPr marL="457200" marR="0" lvl="0" indent="-228600" algn="l">
              <a:lnSpc>
                <a:spcPct val="100000"/>
              </a:lnSpc>
              <a:spcBef>
                <a:spcPts val="800"/>
              </a:spcBef>
              <a:spcAft>
                <a:spcPts val="0"/>
              </a:spcAft>
              <a:buClr>
                <a:srgbClr val="58595B"/>
              </a:buClr>
              <a:buSzPts val="1100"/>
              <a:buFont typeface="Arial"/>
              <a:buNone/>
              <a:defRPr b="0" i="0">
                <a:solidFill>
                  <a:srgbClr val="58595B"/>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w/three images">
  <p:cSld name="Header w/three images">
    <p:spTree>
      <p:nvGrpSpPr>
        <p:cNvPr id="1" name="Shape 421"/>
        <p:cNvGrpSpPr/>
        <p:nvPr/>
      </p:nvGrpSpPr>
      <p:grpSpPr>
        <a:xfrm>
          <a:off x="0" y="0"/>
          <a:ext cx="0" cy="0"/>
          <a:chOff x="0" y="0"/>
          <a:chExt cx="0" cy="0"/>
        </a:xfrm>
      </p:grpSpPr>
      <p:sp>
        <p:nvSpPr>
          <p:cNvPr id="422" name="Google Shape;422;g1018c309f59_2_79"/>
          <p:cNvSpPr txBox="1">
            <a:spLocks noGrp="1"/>
          </p:cNvSpPr>
          <p:nvPr>
            <p:ph type="dt" idx="10"/>
          </p:nvPr>
        </p:nvSpPr>
        <p:spPr>
          <a:xfrm>
            <a:off x="4297680" y="4754880"/>
            <a:ext cx="2057400" cy="365760"/>
          </a:xfrm>
          <a:prstGeom prst="rect">
            <a:avLst/>
          </a:prstGeom>
          <a:noFill/>
          <a:ln>
            <a:noFill/>
          </a:ln>
        </p:spPr>
        <p:txBody>
          <a:bodyPr spcFirstLastPara="1" wrap="square" lIns="0" tIns="0" rIns="0" bIns="19202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3" name="Google Shape;423;g1018c309f59_2_7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192025" anchor="t"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424" name="Google Shape;424;g1018c309f59_2_79"/>
          <p:cNvSpPr>
            <a:spLocks noGrp="1"/>
          </p:cNvSpPr>
          <p:nvPr>
            <p:ph type="pic" idx="2"/>
          </p:nvPr>
        </p:nvSpPr>
        <p:spPr>
          <a:xfrm>
            <a:off x="639952" y="1463040"/>
            <a:ext cx="2468880" cy="2057400"/>
          </a:xfrm>
          <a:prstGeom prst="rect">
            <a:avLst/>
          </a:prstGeom>
          <a:solidFill>
            <a:srgbClr val="DBE7F5"/>
          </a:solidFill>
          <a:ln>
            <a:noFill/>
          </a:ln>
        </p:spPr>
      </p:sp>
      <p:sp>
        <p:nvSpPr>
          <p:cNvPr id="425" name="Google Shape;425;g1018c309f59_2_79"/>
          <p:cNvSpPr txBox="1">
            <a:spLocks noGrp="1"/>
          </p:cNvSpPr>
          <p:nvPr>
            <p:ph type="body" idx="1"/>
          </p:nvPr>
        </p:nvSpPr>
        <p:spPr>
          <a:xfrm>
            <a:off x="5943600" y="3566160"/>
            <a:ext cx="2468880" cy="1005840"/>
          </a:xfrm>
          <a:prstGeom prst="rect">
            <a:avLst/>
          </a:prstGeom>
          <a:noFill/>
          <a:ln>
            <a:noFill/>
          </a:ln>
        </p:spPr>
        <p:txBody>
          <a:bodyPr spcFirstLastPara="1" wrap="square" lIns="0" tIns="137150" rIns="0" bIns="0" anchor="t" anchorCtr="0">
            <a:noAutofit/>
          </a:bodyPr>
          <a:lstStyle>
            <a:lvl1pPr marL="457200" marR="0" lvl="0" indent="-228600" algn="l">
              <a:lnSpc>
                <a:spcPct val="100000"/>
              </a:lnSpc>
              <a:spcBef>
                <a:spcPts val="800"/>
              </a:spcBef>
              <a:spcAft>
                <a:spcPts val="0"/>
              </a:spcAft>
              <a:buClr>
                <a:srgbClr val="58595B"/>
              </a:buClr>
              <a:buSzPts val="1100"/>
              <a:buFont typeface="Arial"/>
              <a:buNone/>
              <a:defRPr b="0" i="0">
                <a:solidFill>
                  <a:srgbClr val="58595B"/>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6" name="Google Shape;426;g1018c309f59_2_79"/>
          <p:cNvSpPr>
            <a:spLocks noGrp="1"/>
          </p:cNvSpPr>
          <p:nvPr>
            <p:ph type="pic" idx="3"/>
          </p:nvPr>
        </p:nvSpPr>
        <p:spPr>
          <a:xfrm>
            <a:off x="5943600" y="1463040"/>
            <a:ext cx="2468880" cy="2057400"/>
          </a:xfrm>
          <a:prstGeom prst="rect">
            <a:avLst/>
          </a:prstGeom>
          <a:solidFill>
            <a:srgbClr val="DBE7F5"/>
          </a:solidFill>
          <a:ln>
            <a:noFill/>
          </a:ln>
        </p:spPr>
      </p:sp>
      <p:sp>
        <p:nvSpPr>
          <p:cNvPr id="427" name="Google Shape;427;g1018c309f59_2_79"/>
          <p:cNvSpPr txBox="1">
            <a:spLocks noGrp="1"/>
          </p:cNvSpPr>
          <p:nvPr>
            <p:ph type="body" idx="4"/>
          </p:nvPr>
        </p:nvSpPr>
        <p:spPr>
          <a:xfrm>
            <a:off x="3291840" y="3566160"/>
            <a:ext cx="2468880" cy="1005840"/>
          </a:xfrm>
          <a:prstGeom prst="rect">
            <a:avLst/>
          </a:prstGeom>
          <a:noFill/>
          <a:ln>
            <a:noFill/>
          </a:ln>
        </p:spPr>
        <p:txBody>
          <a:bodyPr spcFirstLastPara="1" wrap="square" lIns="0" tIns="137150" rIns="0" bIns="0" anchor="t" anchorCtr="0">
            <a:noAutofit/>
          </a:bodyPr>
          <a:lstStyle>
            <a:lvl1pPr marL="457200" marR="0" lvl="0" indent="-228600" algn="l">
              <a:lnSpc>
                <a:spcPct val="100000"/>
              </a:lnSpc>
              <a:spcBef>
                <a:spcPts val="800"/>
              </a:spcBef>
              <a:spcAft>
                <a:spcPts val="0"/>
              </a:spcAft>
              <a:buClr>
                <a:srgbClr val="58595B"/>
              </a:buClr>
              <a:buSzPts val="1100"/>
              <a:buFont typeface="Arial"/>
              <a:buNone/>
              <a:defRPr b="0" i="0">
                <a:solidFill>
                  <a:srgbClr val="58595B"/>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8" name="Google Shape;428;g1018c309f59_2_79"/>
          <p:cNvSpPr>
            <a:spLocks noGrp="1"/>
          </p:cNvSpPr>
          <p:nvPr>
            <p:ph type="pic" idx="5"/>
          </p:nvPr>
        </p:nvSpPr>
        <p:spPr>
          <a:xfrm>
            <a:off x="3291776" y="1463040"/>
            <a:ext cx="2468880" cy="2057400"/>
          </a:xfrm>
          <a:prstGeom prst="rect">
            <a:avLst/>
          </a:prstGeom>
          <a:solidFill>
            <a:srgbClr val="DBE7F5"/>
          </a:solidFill>
          <a:ln>
            <a:noFill/>
          </a:ln>
        </p:spPr>
      </p:sp>
      <p:sp>
        <p:nvSpPr>
          <p:cNvPr id="429" name="Google Shape;429;g1018c309f59_2_79"/>
          <p:cNvSpPr txBox="1">
            <a:spLocks noGrp="1"/>
          </p:cNvSpPr>
          <p:nvPr>
            <p:ph type="body" idx="6"/>
          </p:nvPr>
        </p:nvSpPr>
        <p:spPr>
          <a:xfrm>
            <a:off x="640080" y="3566158"/>
            <a:ext cx="2468880" cy="1005840"/>
          </a:xfrm>
          <a:prstGeom prst="rect">
            <a:avLst/>
          </a:prstGeom>
          <a:noFill/>
          <a:ln>
            <a:noFill/>
          </a:ln>
        </p:spPr>
        <p:txBody>
          <a:bodyPr spcFirstLastPara="1" wrap="square" lIns="0" tIns="137150" rIns="0" bIns="0" anchor="t" anchorCtr="0">
            <a:noAutofit/>
          </a:bodyPr>
          <a:lstStyle>
            <a:lvl1pPr marL="457200" marR="0" lvl="0" indent="-228600" algn="l">
              <a:lnSpc>
                <a:spcPct val="100000"/>
              </a:lnSpc>
              <a:spcBef>
                <a:spcPts val="800"/>
              </a:spcBef>
              <a:spcAft>
                <a:spcPts val="0"/>
              </a:spcAft>
              <a:buClr>
                <a:srgbClr val="58595B"/>
              </a:buClr>
              <a:buSzPts val="1100"/>
              <a:buFont typeface="Arial"/>
              <a:buNone/>
              <a:defRPr b="0" i="0">
                <a:solidFill>
                  <a:srgbClr val="58595B"/>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0" name="Google Shape;430;g1018c309f59_2_7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wide image">
  <p:cSld name="Header/wide image">
    <p:spTree>
      <p:nvGrpSpPr>
        <p:cNvPr id="1" name="Shape 431"/>
        <p:cNvGrpSpPr/>
        <p:nvPr/>
      </p:nvGrpSpPr>
      <p:grpSpPr>
        <a:xfrm>
          <a:off x="0" y="0"/>
          <a:ext cx="0" cy="0"/>
          <a:chOff x="0" y="0"/>
          <a:chExt cx="0" cy="0"/>
        </a:xfrm>
      </p:grpSpPr>
      <p:sp>
        <p:nvSpPr>
          <p:cNvPr id="432" name="Google Shape;432;g1018c309f59_2_89"/>
          <p:cNvSpPr txBox="1">
            <a:spLocks noGrp="1"/>
          </p:cNvSpPr>
          <p:nvPr>
            <p:ph type="dt" idx="10"/>
          </p:nvPr>
        </p:nvSpPr>
        <p:spPr>
          <a:xfrm>
            <a:off x="4297680" y="4754880"/>
            <a:ext cx="2057400" cy="365760"/>
          </a:xfrm>
          <a:prstGeom prst="rect">
            <a:avLst/>
          </a:prstGeom>
          <a:noFill/>
          <a:ln>
            <a:noFill/>
          </a:ln>
        </p:spPr>
        <p:txBody>
          <a:bodyPr spcFirstLastPara="1" wrap="square" lIns="0" tIns="0" rIns="0" bIns="19202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3" name="Google Shape;433;g1018c309f59_2_8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192025" anchor="t"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434" name="Google Shape;434;g1018c309f59_2_89"/>
          <p:cNvSpPr txBox="1">
            <a:spLocks noGrp="1"/>
          </p:cNvSpPr>
          <p:nvPr>
            <p:ph type="body" idx="1"/>
          </p:nvPr>
        </p:nvSpPr>
        <p:spPr>
          <a:xfrm>
            <a:off x="640080" y="3931920"/>
            <a:ext cx="7772400" cy="640080"/>
          </a:xfrm>
          <a:prstGeom prst="rect">
            <a:avLst/>
          </a:prstGeom>
          <a:noFill/>
          <a:ln>
            <a:noFill/>
          </a:ln>
        </p:spPr>
        <p:txBody>
          <a:bodyPr spcFirstLastPara="1" wrap="square" lIns="0" tIns="137150" rIns="0" bIns="0" anchor="t" anchorCtr="0">
            <a:noAutofit/>
          </a:bodyPr>
          <a:lstStyle>
            <a:lvl1pPr marL="457200" marR="0" lvl="0" indent="-228600" algn="l">
              <a:lnSpc>
                <a:spcPct val="100000"/>
              </a:lnSpc>
              <a:spcBef>
                <a:spcPts val="800"/>
              </a:spcBef>
              <a:spcAft>
                <a:spcPts val="0"/>
              </a:spcAft>
              <a:buClr>
                <a:srgbClr val="58595B"/>
              </a:buClr>
              <a:buSzPts val="1100"/>
              <a:buFont typeface="Arial"/>
              <a:buNone/>
              <a:defRPr b="0" i="0">
                <a:solidFill>
                  <a:srgbClr val="58595B"/>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5" name="Google Shape;435;g1018c309f59_2_89"/>
          <p:cNvSpPr>
            <a:spLocks noGrp="1"/>
          </p:cNvSpPr>
          <p:nvPr>
            <p:ph type="pic" idx="2"/>
          </p:nvPr>
        </p:nvSpPr>
        <p:spPr>
          <a:xfrm>
            <a:off x="640080" y="1463040"/>
            <a:ext cx="7772400" cy="2423160"/>
          </a:xfrm>
          <a:prstGeom prst="rect">
            <a:avLst/>
          </a:prstGeom>
          <a:solidFill>
            <a:srgbClr val="DBE7F5"/>
          </a:solidFill>
          <a:ln>
            <a:noFill/>
          </a:ln>
        </p:spPr>
      </p:sp>
      <p:sp>
        <p:nvSpPr>
          <p:cNvPr id="436" name="Google Shape;436;g1018c309f59_2_8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eader w/video and copy">
  <p:cSld name="Header w/video and copy">
    <p:spTree>
      <p:nvGrpSpPr>
        <p:cNvPr id="1" name="Shape 437"/>
        <p:cNvGrpSpPr/>
        <p:nvPr/>
      </p:nvGrpSpPr>
      <p:grpSpPr>
        <a:xfrm>
          <a:off x="0" y="0"/>
          <a:ext cx="0" cy="0"/>
          <a:chOff x="0" y="0"/>
          <a:chExt cx="0" cy="0"/>
        </a:xfrm>
      </p:grpSpPr>
      <p:sp>
        <p:nvSpPr>
          <p:cNvPr id="438" name="Google Shape;438;g1018c309f59_2_95"/>
          <p:cNvSpPr txBox="1">
            <a:spLocks noGrp="1"/>
          </p:cNvSpPr>
          <p:nvPr>
            <p:ph type="dt" idx="10"/>
          </p:nvPr>
        </p:nvSpPr>
        <p:spPr>
          <a:xfrm>
            <a:off x="4297680" y="4754880"/>
            <a:ext cx="2057400" cy="365760"/>
          </a:xfrm>
          <a:prstGeom prst="rect">
            <a:avLst/>
          </a:prstGeom>
          <a:noFill/>
          <a:ln>
            <a:noFill/>
          </a:ln>
        </p:spPr>
        <p:txBody>
          <a:bodyPr spcFirstLastPara="1" wrap="square" lIns="0" tIns="0" rIns="0" bIns="192025" anchor="t" anchorCtr="0">
            <a:noAutofit/>
          </a:bodyPr>
          <a:lstStyle>
            <a:lvl1pPr marR="0" lvl="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9" name="Google Shape;439;g1018c309f59_2_9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192025" anchor="t"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440" name="Google Shape;440;g1018c309f59_2_95"/>
          <p:cNvSpPr txBox="1">
            <a:spLocks noGrp="1"/>
          </p:cNvSpPr>
          <p:nvPr>
            <p:ph type="body" idx="1"/>
          </p:nvPr>
        </p:nvSpPr>
        <p:spPr>
          <a:xfrm>
            <a:off x="5669280" y="1828799"/>
            <a:ext cx="2743200" cy="1005840"/>
          </a:xfrm>
          <a:prstGeom prst="rect">
            <a:avLst/>
          </a:prstGeom>
          <a:noFill/>
          <a:ln>
            <a:noFill/>
          </a:ln>
        </p:spPr>
        <p:txBody>
          <a:bodyPr spcFirstLastPara="1" wrap="square" lIns="274325" tIns="0" rIns="0" bIns="0" anchor="t" anchorCtr="0">
            <a:noAutofit/>
          </a:bodyPr>
          <a:lstStyle>
            <a:lvl1pPr marL="457200" marR="0" lvl="0" indent="-228600" algn="l">
              <a:lnSpc>
                <a:spcPct val="100000"/>
              </a:lnSpc>
              <a:spcBef>
                <a:spcPts val="800"/>
              </a:spcBef>
              <a:spcAft>
                <a:spcPts val="0"/>
              </a:spcAft>
              <a:buClr>
                <a:srgbClr val="58595B"/>
              </a:buClr>
              <a:buSzPts val="1100"/>
              <a:buFont typeface="Arial"/>
              <a:buNone/>
              <a:defRPr b="0" i="0">
                <a:solidFill>
                  <a:srgbClr val="58595B"/>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1" name="Google Shape;441;g1018c309f59_2_95"/>
          <p:cNvSpPr txBox="1">
            <a:spLocks noGrp="1"/>
          </p:cNvSpPr>
          <p:nvPr>
            <p:ph type="body" idx="2"/>
          </p:nvPr>
        </p:nvSpPr>
        <p:spPr>
          <a:xfrm>
            <a:off x="5669280" y="1463040"/>
            <a:ext cx="2743200" cy="219456"/>
          </a:xfrm>
          <a:prstGeom prst="rect">
            <a:avLst/>
          </a:prstGeom>
          <a:noFill/>
          <a:ln>
            <a:noFill/>
          </a:ln>
        </p:spPr>
        <p:txBody>
          <a:bodyPr spcFirstLastPara="1" wrap="square" lIns="274325" tIns="0" rIns="0" bIns="0" anchor="t" anchorCtr="0">
            <a:noAutofit/>
          </a:bodyPr>
          <a:lstStyle>
            <a:lvl1pPr marL="457200" lvl="0" indent="-228600" algn="l">
              <a:lnSpc>
                <a:spcPct val="100000"/>
              </a:lnSpc>
              <a:spcBef>
                <a:spcPts val="800"/>
              </a:spcBef>
              <a:spcAft>
                <a:spcPts val="0"/>
              </a:spcAft>
              <a:buClr>
                <a:srgbClr val="58595B"/>
              </a:buClr>
              <a:buSzPts val="1100"/>
              <a:buFont typeface="Helvetica Neue"/>
              <a:buNone/>
              <a:defRPr b="1" i="0" cap="none">
                <a:latin typeface="Helvetica Neue"/>
                <a:ea typeface="Helvetica Neue"/>
                <a:cs typeface="Helvetica Neue"/>
                <a:sym typeface="Helvetica Neue"/>
              </a:defRPr>
            </a:lvl1pPr>
            <a:lvl2pPr marL="914400" lvl="1" indent="-317500" algn="l">
              <a:lnSpc>
                <a:spcPct val="90000"/>
              </a:lnSpc>
              <a:spcBef>
                <a:spcPts val="400"/>
              </a:spcBef>
              <a:spcAft>
                <a:spcPts val="0"/>
              </a:spcAft>
              <a:buClr>
                <a:srgbClr val="58595B"/>
              </a:buClr>
              <a:buSzPts val="1400"/>
              <a:buChar char="•"/>
              <a:defRPr/>
            </a:lvl2pPr>
            <a:lvl3pPr marL="1371600" lvl="2" indent="-317500" algn="l">
              <a:lnSpc>
                <a:spcPct val="90000"/>
              </a:lnSpc>
              <a:spcBef>
                <a:spcPts val="400"/>
              </a:spcBef>
              <a:spcAft>
                <a:spcPts val="0"/>
              </a:spcAft>
              <a:buClr>
                <a:srgbClr val="58595B"/>
              </a:buClr>
              <a:buSzPts val="1400"/>
              <a:buChar char="•"/>
              <a:defRPr/>
            </a:lvl3pPr>
            <a:lvl4pPr marL="1828800" lvl="3" indent="-317500" algn="l">
              <a:lnSpc>
                <a:spcPct val="90000"/>
              </a:lnSpc>
              <a:spcBef>
                <a:spcPts val="400"/>
              </a:spcBef>
              <a:spcAft>
                <a:spcPts val="0"/>
              </a:spcAft>
              <a:buClr>
                <a:srgbClr val="58595B"/>
              </a:buClr>
              <a:buSzPts val="1400"/>
              <a:buChar char="•"/>
              <a:defRPr/>
            </a:lvl4pPr>
            <a:lvl5pPr marL="2286000" lvl="4" indent="-317500" algn="l">
              <a:lnSpc>
                <a:spcPct val="90000"/>
              </a:lnSpc>
              <a:spcBef>
                <a:spcPts val="400"/>
              </a:spcBef>
              <a:spcAft>
                <a:spcPts val="0"/>
              </a:spcAft>
              <a:buClr>
                <a:srgbClr val="58595B"/>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2" name="Google Shape;442;g1018c309f59_2_95"/>
          <p:cNvSpPr>
            <a:spLocks noGrp="1"/>
          </p:cNvSpPr>
          <p:nvPr>
            <p:ph type="media" idx="3"/>
          </p:nvPr>
        </p:nvSpPr>
        <p:spPr>
          <a:xfrm>
            <a:off x="640080" y="1463040"/>
            <a:ext cx="5029200" cy="2834640"/>
          </a:xfrm>
          <a:prstGeom prst="rect">
            <a:avLst/>
          </a:prstGeom>
          <a:solidFill>
            <a:srgbClr val="DBE7F5"/>
          </a:solidFill>
          <a:ln>
            <a:noFill/>
          </a:ln>
        </p:spPr>
        <p:txBody>
          <a:bodyPr spcFirstLastPara="1" wrap="square" lIns="0" tIns="0" rIns="0" bIns="0" anchor="t" anchorCtr="1">
            <a:noAutofit/>
          </a:bodyPr>
          <a:lstStyle>
            <a:lvl1pPr marR="0" lvl="0" algn="ctr">
              <a:lnSpc>
                <a:spcPct val="90000"/>
              </a:lnSpc>
              <a:spcBef>
                <a:spcPts val="800"/>
              </a:spcBef>
              <a:spcAft>
                <a:spcPts val="0"/>
              </a:spcAft>
              <a:buClr>
                <a:srgbClr val="898989"/>
              </a:buClr>
              <a:buSzPts val="1100"/>
              <a:buFont typeface="Arial"/>
              <a:buNone/>
              <a:defRPr sz="1400" b="0" i="0" u="none" strike="noStrike" cap="none">
                <a:solidFill>
                  <a:srgbClr val="898989"/>
                </a:solidFill>
                <a:latin typeface="Helvetica Neue"/>
                <a:ea typeface="Helvetica Neue"/>
                <a:cs typeface="Helvetica Neue"/>
                <a:sym typeface="Helvetica Neue"/>
              </a:defRPr>
            </a:lvl1pPr>
            <a:lvl2pPr marR="0" lvl="1" algn="l">
              <a:lnSpc>
                <a:spcPct val="90000"/>
              </a:lnSpc>
              <a:spcBef>
                <a:spcPts val="400"/>
              </a:spcBef>
              <a:spcAft>
                <a:spcPts val="0"/>
              </a:spcAft>
              <a:buClr>
                <a:srgbClr val="58595B"/>
              </a:buClr>
              <a:buSzPts val="11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a:lnSpc>
                <a:spcPct val="90000"/>
              </a:lnSpc>
              <a:spcBef>
                <a:spcPts val="400"/>
              </a:spcBef>
              <a:spcAft>
                <a:spcPts val="0"/>
              </a:spcAft>
              <a:buClr>
                <a:srgbClr val="58595B"/>
              </a:buClr>
              <a:buSzPts val="11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a:lnSpc>
                <a:spcPct val="90000"/>
              </a:lnSpc>
              <a:spcBef>
                <a:spcPts val="400"/>
              </a:spcBef>
              <a:spcAft>
                <a:spcPts val="0"/>
              </a:spcAft>
              <a:buClr>
                <a:srgbClr val="58595B"/>
              </a:buClr>
              <a:buSzPts val="11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a:lnSpc>
                <a:spcPct val="90000"/>
              </a:lnSpc>
              <a:spcBef>
                <a:spcPts val="400"/>
              </a:spcBef>
              <a:spcAft>
                <a:spcPts val="0"/>
              </a:spcAft>
              <a:buClr>
                <a:srgbClr val="58595B"/>
              </a:buClr>
              <a:buSzPts val="11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a:lnSpc>
                <a:spcPct val="90000"/>
              </a:lnSpc>
              <a:spcBef>
                <a:spcPts val="400"/>
              </a:spcBef>
              <a:spcAft>
                <a:spcPts val="0"/>
              </a:spcAft>
              <a:buClr>
                <a:schemeClr val="dk1"/>
              </a:buClr>
              <a:buSzPts val="1000"/>
              <a:buFont typeface="Arial"/>
              <a:buChar char="•"/>
              <a:defRPr sz="1400" b="0" i="0" u="none" strike="noStrike" cap="none">
                <a:solidFill>
                  <a:schemeClr val="dk1"/>
                </a:solidFill>
                <a:latin typeface="Helvetica Neue"/>
                <a:ea typeface="Helvetica Neue"/>
                <a:cs typeface="Helvetica Neue"/>
                <a:sym typeface="Helvetica Neue"/>
              </a:defRPr>
            </a:lvl6pPr>
            <a:lvl7pPr marR="0" lvl="6" algn="l">
              <a:lnSpc>
                <a:spcPct val="90000"/>
              </a:lnSpc>
              <a:spcBef>
                <a:spcPts val="400"/>
              </a:spcBef>
              <a:spcAft>
                <a:spcPts val="0"/>
              </a:spcAft>
              <a:buClr>
                <a:schemeClr val="dk1"/>
              </a:buClr>
              <a:buSzPts val="1000"/>
              <a:buFont typeface="Arial"/>
              <a:buChar char="•"/>
              <a:defRPr sz="1400" b="0" i="0" u="none" strike="noStrike" cap="none">
                <a:solidFill>
                  <a:schemeClr val="dk1"/>
                </a:solidFill>
                <a:latin typeface="Helvetica Neue"/>
                <a:ea typeface="Helvetica Neue"/>
                <a:cs typeface="Helvetica Neue"/>
                <a:sym typeface="Helvetica Neue"/>
              </a:defRPr>
            </a:lvl7pPr>
            <a:lvl8pPr marR="0" lvl="7" algn="l">
              <a:lnSpc>
                <a:spcPct val="90000"/>
              </a:lnSpc>
              <a:spcBef>
                <a:spcPts val="400"/>
              </a:spcBef>
              <a:spcAft>
                <a:spcPts val="0"/>
              </a:spcAft>
              <a:buClr>
                <a:schemeClr val="dk1"/>
              </a:buClr>
              <a:buSzPts val="1000"/>
              <a:buFont typeface="Arial"/>
              <a:buChar char="•"/>
              <a:defRPr sz="1400" b="0" i="0" u="none" strike="noStrike" cap="none">
                <a:solidFill>
                  <a:schemeClr val="dk1"/>
                </a:solidFill>
                <a:latin typeface="Helvetica Neue"/>
                <a:ea typeface="Helvetica Neue"/>
                <a:cs typeface="Helvetica Neue"/>
                <a:sym typeface="Helvetica Neue"/>
              </a:defRPr>
            </a:lvl8pPr>
            <a:lvl9pPr marR="0" lvl="8" algn="l">
              <a:lnSpc>
                <a:spcPct val="90000"/>
              </a:lnSpc>
              <a:spcBef>
                <a:spcPts val="400"/>
              </a:spcBef>
              <a:spcAft>
                <a:spcPts val="0"/>
              </a:spcAft>
              <a:buClr>
                <a:schemeClr val="dk1"/>
              </a:buClr>
              <a:buSzPts val="10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443" name="Google Shape;443;g1018c309f59_2_95"/>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539039-BD63-F543-A4C7-70D910A21C60}"/>
              </a:ext>
            </a:extLst>
          </p:cNvPr>
          <p:cNvSpPr/>
          <p:nvPr userDrawn="1"/>
        </p:nvSpPr>
        <p:spPr>
          <a:xfrm rot="10800000">
            <a:off x="4707519" y="102"/>
            <a:ext cx="4436482" cy="5143398"/>
          </a:xfrm>
          <a:prstGeom prst="rect">
            <a:avLst/>
          </a:prstGeom>
          <a:blipFill>
            <a:blip r:embed="rId2" cstate="screen">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433206" y="3109246"/>
            <a:ext cx="4003277" cy="1029212"/>
          </a:xfrm>
        </p:spPr>
        <p:txBody>
          <a:bodyPr>
            <a:normAutofit/>
          </a:bodyPr>
          <a:lstStyle>
            <a:lvl1pPr marL="0" indent="0">
              <a:buNone/>
              <a:defRPr sz="3300" b="1">
                <a:solidFill>
                  <a:srgbClr val="244D60"/>
                </a:solidFill>
              </a:defRPr>
            </a:lvl1pPr>
          </a:lstStyle>
          <a:p>
            <a:pPr lvl="0"/>
            <a:endParaRPr lang="en-US" dirty="0"/>
          </a:p>
        </p:txBody>
      </p:sp>
      <p:sp>
        <p:nvSpPr>
          <p:cNvPr id="14" name="Text Placeholder 13">
            <a:extLst>
              <a:ext uri="{FF2B5EF4-FFF2-40B4-BE49-F238E27FC236}">
                <a16:creationId xmlns:a16="http://schemas.microsoft.com/office/drawing/2014/main" id="{821650E7-F972-C745-9B24-6C5DDDFC009C}"/>
              </a:ext>
            </a:extLst>
          </p:cNvPr>
          <p:cNvSpPr>
            <a:spLocks noGrp="1"/>
          </p:cNvSpPr>
          <p:nvPr>
            <p:ph type="body" sz="quarter" idx="12"/>
          </p:nvPr>
        </p:nvSpPr>
        <p:spPr>
          <a:xfrm>
            <a:off x="433206" y="4138458"/>
            <a:ext cx="4003277" cy="538163"/>
          </a:xfrm>
        </p:spPr>
        <p:txBody>
          <a:bodyPr/>
          <a:lstStyle>
            <a:lvl1pPr marL="0" indent="0">
              <a:buNone/>
              <a:defRPr/>
            </a:lvl1pPr>
          </a:lstStyle>
          <a:p>
            <a:pPr lvl="0"/>
            <a:endParaRPr lang="en-US" dirty="0"/>
          </a:p>
        </p:txBody>
      </p:sp>
      <p:sp>
        <p:nvSpPr>
          <p:cNvPr id="16" name="Rectangle 15">
            <a:extLst>
              <a:ext uri="{FF2B5EF4-FFF2-40B4-BE49-F238E27FC236}">
                <a16:creationId xmlns:a16="http://schemas.microsoft.com/office/drawing/2014/main" id="{0241286F-935A-8C40-BDC1-F6B64E52F14A}"/>
              </a:ext>
            </a:extLst>
          </p:cNvPr>
          <p:cNvSpPr/>
          <p:nvPr userDrawn="1"/>
        </p:nvSpPr>
        <p:spPr>
          <a:xfrm>
            <a:off x="4707518" y="2253361"/>
            <a:ext cx="1437636" cy="1437636"/>
          </a:xfrm>
          <a:prstGeom prst="rect">
            <a:avLst/>
          </a:prstGeom>
          <a:blipFill dpi="0" rotWithShape="0">
            <a:blip r:embed="rId3" cstate="screen">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Rectangle 18">
            <a:extLst>
              <a:ext uri="{FF2B5EF4-FFF2-40B4-BE49-F238E27FC236}">
                <a16:creationId xmlns:a16="http://schemas.microsoft.com/office/drawing/2014/main" id="{1AF68C05-CBB5-A644-8674-428DBCD6F5D3}"/>
              </a:ext>
            </a:extLst>
          </p:cNvPr>
          <p:cNvSpPr/>
          <p:nvPr userDrawn="1"/>
        </p:nvSpPr>
        <p:spPr>
          <a:xfrm>
            <a:off x="2454158" y="0"/>
            <a:ext cx="2253361" cy="2253361"/>
          </a:xfrm>
          <a:prstGeom prst="rect">
            <a:avLst/>
          </a:prstGeom>
          <a:blipFill>
            <a:blip r:embed="rId4" cstate="screen">
              <a:extLst>
                <a:ext uri="{28A0092B-C50C-407E-A947-70E740481C1C}">
                  <a14:useLocalDpi xmlns:a14="http://schemas.microsoft.com/office/drawing/2010/main"/>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6" name="Picture 25">
            <a:extLst>
              <a:ext uri="{FF2B5EF4-FFF2-40B4-BE49-F238E27FC236}">
                <a16:creationId xmlns:a16="http://schemas.microsoft.com/office/drawing/2014/main" id="{1D7CFC5B-C61C-5942-AF6B-83A5D56FD9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249609" y="4509631"/>
            <a:ext cx="1603879" cy="417719"/>
          </a:xfrm>
          <a:prstGeom prst="rect">
            <a:avLst/>
          </a:prstGeom>
        </p:spPr>
      </p:pic>
      <p:pic>
        <p:nvPicPr>
          <p:cNvPr id="9" name="Picture 8" descr="A picture containing man, black, photo, player&#10;&#10;Description automatically generated">
            <a:extLst>
              <a:ext uri="{FF2B5EF4-FFF2-40B4-BE49-F238E27FC236}">
                <a16:creationId xmlns:a16="http://schemas.microsoft.com/office/drawing/2014/main" id="{820A9E02-E455-654D-8A62-FAAAE069648D}"/>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9663" y="-138166"/>
            <a:ext cx="4968809" cy="3110345"/>
          </a:xfrm>
          <a:prstGeom prst="rect">
            <a:avLst/>
          </a:prstGeom>
        </p:spPr>
      </p:pic>
    </p:spTree>
    <p:extLst>
      <p:ext uri="{BB962C8B-B14F-4D97-AF65-F5344CB8AC3E}">
        <p14:creationId xmlns:p14="http://schemas.microsoft.com/office/powerpoint/2010/main" val="382340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tement w/dark background">
  <p:cSld name="Statement w/dark background">
    <p:spTree>
      <p:nvGrpSpPr>
        <p:cNvPr id="1" name="Shape 35"/>
        <p:cNvGrpSpPr/>
        <p:nvPr/>
      </p:nvGrpSpPr>
      <p:grpSpPr>
        <a:xfrm>
          <a:off x="0" y="0"/>
          <a:ext cx="0" cy="0"/>
          <a:chOff x="0" y="0"/>
          <a:chExt cx="0" cy="0"/>
        </a:xfrm>
      </p:grpSpPr>
      <p:sp>
        <p:nvSpPr>
          <p:cNvPr id="36" name="Google Shape;36;p81"/>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1"/>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81"/>
          <p:cNvSpPr txBox="1">
            <a:spLocks noGrp="1"/>
          </p:cNvSpPr>
          <p:nvPr>
            <p:ph type="body" idx="1"/>
          </p:nvPr>
        </p:nvSpPr>
        <p:spPr>
          <a:xfrm>
            <a:off x="1371600" y="1408176"/>
            <a:ext cx="6400800" cy="1665071"/>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750"/>
              </a:spcBef>
              <a:spcAft>
                <a:spcPts val="0"/>
              </a:spcAft>
              <a:buClr>
                <a:schemeClr val="lt1"/>
              </a:buClr>
              <a:buSzPts val="4000"/>
              <a:buNone/>
              <a:defRPr sz="4000"/>
            </a:lvl1pPr>
            <a:lvl2pPr marL="914400" lvl="1" indent="-228600" algn="ctr">
              <a:lnSpc>
                <a:spcPct val="90000"/>
              </a:lnSpc>
              <a:spcBef>
                <a:spcPts val="375"/>
              </a:spcBef>
              <a:spcAft>
                <a:spcPts val="0"/>
              </a:spcAft>
              <a:buClr>
                <a:schemeClr val="lt1"/>
              </a:buClr>
              <a:buSzPts val="4000"/>
              <a:buNone/>
              <a:defRPr sz="4000"/>
            </a:lvl2pPr>
            <a:lvl3pPr marL="1371600" lvl="2" indent="-228600" algn="ctr">
              <a:lnSpc>
                <a:spcPct val="90000"/>
              </a:lnSpc>
              <a:spcBef>
                <a:spcPts val="375"/>
              </a:spcBef>
              <a:spcAft>
                <a:spcPts val="0"/>
              </a:spcAft>
              <a:buClr>
                <a:schemeClr val="lt1"/>
              </a:buClr>
              <a:buSzPts val="4000"/>
              <a:buNone/>
              <a:defRPr sz="4000"/>
            </a:lvl3pPr>
            <a:lvl4pPr marL="1828800" lvl="3" indent="-228600" algn="ctr">
              <a:lnSpc>
                <a:spcPct val="90000"/>
              </a:lnSpc>
              <a:spcBef>
                <a:spcPts val="375"/>
              </a:spcBef>
              <a:spcAft>
                <a:spcPts val="0"/>
              </a:spcAft>
              <a:buClr>
                <a:schemeClr val="lt1"/>
              </a:buClr>
              <a:buSzPts val="4000"/>
              <a:buNone/>
              <a:defRPr sz="4000"/>
            </a:lvl4pPr>
            <a:lvl5pPr marL="2286000" lvl="4" indent="-228600" algn="ctr">
              <a:lnSpc>
                <a:spcPct val="90000"/>
              </a:lnSpc>
              <a:spcBef>
                <a:spcPts val="375"/>
              </a:spcBef>
              <a:spcAft>
                <a:spcPts val="0"/>
              </a:spcAft>
              <a:buClr>
                <a:schemeClr val="lt1"/>
              </a:buClr>
              <a:buSzPts val="4000"/>
              <a:buNone/>
              <a:defRPr sz="4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6772275" cy="51435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09750" y="0"/>
            <a:ext cx="7334250" cy="459105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49607" y="4495344"/>
            <a:ext cx="1603881" cy="417719"/>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433206" y="3109246"/>
            <a:ext cx="4003277" cy="1029212"/>
          </a:xfrm>
        </p:spPr>
        <p:txBody>
          <a:bodyPr>
            <a:normAutofit/>
          </a:bodyPr>
          <a:lstStyle>
            <a:lvl1pPr marL="0" indent="0">
              <a:buNone/>
              <a:defRPr sz="33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433206" y="4138458"/>
            <a:ext cx="4003277" cy="538163"/>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384765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628650" y="273844"/>
            <a:ext cx="7886700" cy="427543"/>
          </a:xfrm>
          <a:prstGeom prst="rect">
            <a:avLst/>
          </a:prstGeom>
        </p:spPr>
        <p:txBody>
          <a:bodyPr vert="horz" lIns="91440" tIns="45720" rIns="91440" bIns="45720" rtlCol="0" anchor="ctr">
            <a:normAutofit/>
          </a:bodyPr>
          <a:lstStyle>
            <a:lvl1pPr>
              <a:defRPr spc="15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618634" y="860268"/>
            <a:ext cx="3259784" cy="3544988"/>
          </a:xfrm>
          <a:prstGeom prst="rect">
            <a:avLst/>
          </a:prstGeom>
        </p:spPr>
        <p:txBody>
          <a:bodyPr vert="horz" lIns="91440" tIns="45720" rIns="91440" bIns="45720" rtlCol="0">
            <a:normAutofit/>
          </a:bodyPr>
          <a:lstStyle>
            <a:lvl1pPr marL="0" indent="0">
              <a:lnSpc>
                <a:spcPct val="100000"/>
              </a:lnSpc>
              <a:buNone/>
              <a:defRPr/>
            </a:lvl1pPr>
            <a:lvl2pPr marL="3429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4296103" y="860267"/>
            <a:ext cx="4219247" cy="3544988"/>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200">
                <a:solidFill>
                  <a:srgbClr val="6A7278"/>
                </a:solidFill>
              </a:defRPr>
            </a:lvl1pPr>
            <a:lvl2pPr>
              <a:defRPr sz="1350">
                <a:solidFill>
                  <a:srgbClr val="6A7278"/>
                </a:solidFill>
              </a:defRPr>
            </a:lvl2pPr>
            <a:lvl3pPr>
              <a:defRPr sz="1350">
                <a:solidFill>
                  <a:srgbClr val="6A7278"/>
                </a:solidFill>
              </a:defRPr>
            </a:lvl3pPr>
            <a:lvl4pPr>
              <a:defRPr sz="1350">
                <a:solidFill>
                  <a:srgbClr val="6A7278"/>
                </a:solidFill>
              </a:defRPr>
            </a:lvl4pPr>
            <a:lvl5pPr>
              <a:defRPr sz="135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91866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628651" y="273844"/>
            <a:ext cx="4305956" cy="427543"/>
          </a:xfrm>
          <a:prstGeom prst="rect">
            <a:avLst/>
          </a:prstGeom>
        </p:spPr>
        <p:txBody>
          <a:bodyPr vert="horz" lIns="91440" tIns="45720" rIns="91440" bIns="45720" rtlCol="0" anchor="ctr">
            <a:normAutofit/>
          </a:bodyPr>
          <a:lstStyle>
            <a:lvl1pPr>
              <a:defRPr spc="15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628651" y="793142"/>
            <a:ext cx="4305956" cy="1299884"/>
          </a:xfrm>
        </p:spPr>
        <p:txBody>
          <a:bodyPr>
            <a:normAutofit/>
          </a:bodyPr>
          <a:lstStyle>
            <a:lvl1pPr marL="0" indent="0">
              <a:lnSpc>
                <a:spcPct val="100000"/>
              </a:lnSpc>
              <a:buNone/>
              <a:defRPr sz="1500">
                <a:solidFill>
                  <a:srgbClr val="5595AC"/>
                </a:solidFill>
              </a:defRPr>
            </a:lvl1pPr>
            <a:lvl2pPr>
              <a:lnSpc>
                <a:spcPct val="100000"/>
              </a:lnSpc>
              <a:defRPr sz="1200">
                <a:solidFill>
                  <a:srgbClr val="6A7278"/>
                </a:solidFill>
              </a:defRPr>
            </a:lvl2pPr>
            <a:lvl3pPr>
              <a:lnSpc>
                <a:spcPct val="100000"/>
              </a:lnSpc>
              <a:defRPr sz="1200">
                <a:solidFill>
                  <a:srgbClr val="6A7278"/>
                </a:solidFill>
              </a:defRPr>
            </a:lvl3pPr>
            <a:lvl4pPr>
              <a:lnSpc>
                <a:spcPct val="100000"/>
              </a:lnSpc>
              <a:defRPr sz="1200">
                <a:solidFill>
                  <a:srgbClr val="6A7278"/>
                </a:solidFill>
              </a:defRPr>
            </a:lvl4pPr>
            <a:lvl5pPr>
              <a:lnSpc>
                <a:spcPct val="100000"/>
              </a:lnSpc>
              <a:defRPr sz="12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628651" y="2184782"/>
            <a:ext cx="4305956" cy="2304093"/>
          </a:xfrm>
        </p:spPr>
        <p:txBody>
          <a:bodyPr>
            <a:normAutofit/>
          </a:bodyPr>
          <a:lstStyle>
            <a:lvl1pPr>
              <a:lnSpc>
                <a:spcPct val="100000"/>
              </a:lnSpc>
              <a:defRPr sz="1200">
                <a:solidFill>
                  <a:srgbClr val="6A7278"/>
                </a:solidFill>
              </a:defRPr>
            </a:lvl1pPr>
            <a:lvl2pPr>
              <a:lnSpc>
                <a:spcPct val="100000"/>
              </a:lnSpc>
              <a:defRPr sz="1200">
                <a:solidFill>
                  <a:srgbClr val="6A7278"/>
                </a:solidFill>
              </a:defRPr>
            </a:lvl2pPr>
            <a:lvl3pPr>
              <a:lnSpc>
                <a:spcPct val="100000"/>
              </a:lnSpc>
              <a:defRPr sz="1200">
                <a:solidFill>
                  <a:srgbClr val="6A7278"/>
                </a:solidFill>
              </a:defRPr>
            </a:lvl3pPr>
            <a:lvl4pPr>
              <a:lnSpc>
                <a:spcPct val="100000"/>
              </a:lnSpc>
              <a:defRPr sz="1200">
                <a:solidFill>
                  <a:srgbClr val="6A7278"/>
                </a:solidFill>
              </a:defRPr>
            </a:lvl4pPr>
            <a:lvl5pPr>
              <a:lnSpc>
                <a:spcPct val="100000"/>
              </a:lnSpc>
              <a:defRPr sz="12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5257800" y="793141"/>
            <a:ext cx="3600450" cy="1778609"/>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5257800" y="2710266"/>
            <a:ext cx="3600450" cy="1778609"/>
          </a:xfrm>
        </p:spPr>
        <p:txBody>
          <a:bodyPr/>
          <a:lstStyle/>
          <a:p>
            <a:endParaRPr lang="en-US"/>
          </a:p>
        </p:txBody>
      </p:sp>
    </p:spTree>
    <p:extLst>
      <p:ext uri="{BB962C8B-B14F-4D97-AF65-F5344CB8AC3E}">
        <p14:creationId xmlns:p14="http://schemas.microsoft.com/office/powerpoint/2010/main" val="12536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628651" y="273844"/>
            <a:ext cx="4305956" cy="427543"/>
          </a:xfrm>
          <a:prstGeom prst="rect">
            <a:avLst/>
          </a:prstGeom>
        </p:spPr>
        <p:txBody>
          <a:bodyPr vert="horz" lIns="91440" tIns="45720" rIns="91440" bIns="45720" rtlCol="0" anchor="ctr">
            <a:normAutofit/>
          </a:bodyPr>
          <a:lstStyle>
            <a:lvl1pPr>
              <a:defRPr spc="15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885825"/>
            <a:ext cx="9144000" cy="4257675"/>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393769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6E0496-166A-A840-A52D-EADC6C0B6BEB}"/>
              </a:ext>
            </a:extLst>
          </p:cNvPr>
          <p:cNvSpPr/>
          <p:nvPr userDrawn="1"/>
        </p:nvSpPr>
        <p:spPr>
          <a:xfrm>
            <a:off x="5257800" y="0"/>
            <a:ext cx="3886200" cy="51435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628651" y="273844"/>
            <a:ext cx="4305956" cy="427543"/>
          </a:xfrm>
          <a:prstGeom prst="rect">
            <a:avLst/>
          </a:prstGeom>
        </p:spPr>
        <p:txBody>
          <a:bodyPr vert="horz" lIns="91440" tIns="45720" rIns="91440" bIns="45720" rtlCol="0" anchor="ctr">
            <a:normAutofit/>
          </a:bodyPr>
          <a:lstStyle>
            <a:lvl1pPr>
              <a:defRPr spc="15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628651" y="793141"/>
            <a:ext cx="4305956" cy="3636320"/>
          </a:xfrm>
        </p:spPr>
        <p:txBody>
          <a:bodyPr>
            <a:normAutofit/>
          </a:bodyPr>
          <a:lstStyle>
            <a:lvl1pPr>
              <a:lnSpc>
                <a:spcPct val="100000"/>
              </a:lnSpc>
              <a:defRPr sz="1200">
                <a:solidFill>
                  <a:srgbClr val="6A7278"/>
                </a:solidFill>
              </a:defRPr>
            </a:lvl1pPr>
            <a:lvl2pPr>
              <a:lnSpc>
                <a:spcPct val="100000"/>
              </a:lnSpc>
              <a:defRPr sz="1200">
                <a:solidFill>
                  <a:srgbClr val="6A7278"/>
                </a:solidFill>
              </a:defRPr>
            </a:lvl2pPr>
            <a:lvl3pPr>
              <a:lnSpc>
                <a:spcPct val="100000"/>
              </a:lnSpc>
              <a:defRPr sz="1200">
                <a:solidFill>
                  <a:srgbClr val="6A7278"/>
                </a:solidFill>
              </a:defRPr>
            </a:lvl3pPr>
            <a:lvl4pPr>
              <a:lnSpc>
                <a:spcPct val="100000"/>
              </a:lnSpc>
              <a:defRPr sz="1200">
                <a:solidFill>
                  <a:srgbClr val="6A7278"/>
                </a:solidFill>
              </a:defRPr>
            </a:lvl4pPr>
            <a:lvl5pPr>
              <a:lnSpc>
                <a:spcPct val="100000"/>
              </a:lnSpc>
              <a:defRPr sz="12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34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5257800" y="0"/>
            <a:ext cx="3886200" cy="51435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5584056" y="701386"/>
            <a:ext cx="3092754" cy="3728075"/>
          </a:xfrm>
          <a:prstGeom prst="rect">
            <a:avLst/>
          </a:prstGeom>
        </p:spPr>
        <p:txBody>
          <a:bodyPr vert="horz" lIns="91440" tIns="45720" rIns="91440" bIns="45720" rtlCol="0">
            <a:normAutofit/>
          </a:bodyPr>
          <a:lstStyle>
            <a:lvl1pPr marL="0" indent="0">
              <a:lnSpc>
                <a:spcPct val="110000"/>
              </a:lnSpc>
              <a:buNone/>
              <a:defRPr sz="1800">
                <a:solidFill>
                  <a:schemeClr val="bg1"/>
                </a:solidFill>
                <a:latin typeface="Georgia" panose="02040502050405020303" pitchFamily="18" charset="0"/>
              </a:defRPr>
            </a:lvl1pPr>
            <a:lvl2pPr marL="3429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628651" y="273844"/>
            <a:ext cx="4305956" cy="427543"/>
          </a:xfrm>
          <a:prstGeom prst="rect">
            <a:avLst/>
          </a:prstGeom>
        </p:spPr>
        <p:txBody>
          <a:bodyPr vert="horz" lIns="91440" tIns="45720" rIns="91440" bIns="45720" rtlCol="0" anchor="ctr">
            <a:normAutofit/>
          </a:bodyPr>
          <a:lstStyle>
            <a:lvl1pPr>
              <a:defRPr spc="15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628651" y="793141"/>
            <a:ext cx="4305956" cy="3636320"/>
          </a:xfrm>
        </p:spPr>
        <p:txBody>
          <a:bodyPr>
            <a:normAutofit/>
          </a:bodyPr>
          <a:lstStyle>
            <a:lvl1pPr>
              <a:lnSpc>
                <a:spcPct val="100000"/>
              </a:lnSpc>
              <a:defRPr sz="1200">
                <a:solidFill>
                  <a:srgbClr val="6A7278"/>
                </a:solidFill>
              </a:defRPr>
            </a:lvl1pPr>
            <a:lvl2pPr>
              <a:lnSpc>
                <a:spcPct val="100000"/>
              </a:lnSpc>
              <a:defRPr sz="1200">
                <a:solidFill>
                  <a:srgbClr val="6A7278"/>
                </a:solidFill>
              </a:defRPr>
            </a:lvl2pPr>
            <a:lvl3pPr>
              <a:lnSpc>
                <a:spcPct val="100000"/>
              </a:lnSpc>
              <a:defRPr sz="1200">
                <a:solidFill>
                  <a:srgbClr val="6A7278"/>
                </a:solidFill>
              </a:defRPr>
            </a:lvl3pPr>
            <a:lvl4pPr>
              <a:lnSpc>
                <a:spcPct val="100000"/>
              </a:lnSpc>
              <a:defRPr sz="1200">
                <a:solidFill>
                  <a:srgbClr val="6A7278"/>
                </a:solidFill>
              </a:defRPr>
            </a:lvl4pPr>
            <a:lvl5pPr>
              <a:lnSpc>
                <a:spcPct val="100000"/>
              </a:lnSpc>
              <a:defRPr sz="12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723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101D92-2E8A-3E47-8A47-F4061B4D227D}"/>
              </a:ext>
            </a:extLst>
          </p:cNvPr>
          <p:cNvSpPr/>
          <p:nvPr userDrawn="1"/>
        </p:nvSpPr>
        <p:spPr>
          <a:xfrm>
            <a:off x="0" y="1371600"/>
            <a:ext cx="5524500" cy="2447925"/>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TextBox 3">
            <a:extLst>
              <a:ext uri="{FF2B5EF4-FFF2-40B4-BE49-F238E27FC236}">
                <a16:creationId xmlns:a16="http://schemas.microsoft.com/office/drawing/2014/main" id="{CB0676A5-AA79-2F40-ADF3-2F033A99CBB3}"/>
              </a:ext>
            </a:extLst>
          </p:cNvPr>
          <p:cNvSpPr txBox="1"/>
          <p:nvPr userDrawn="1"/>
        </p:nvSpPr>
        <p:spPr>
          <a:xfrm>
            <a:off x="503437" y="1802340"/>
            <a:ext cx="4003277" cy="600164"/>
          </a:xfrm>
          <a:prstGeom prst="rect">
            <a:avLst/>
          </a:prstGeom>
          <a:noFill/>
        </p:spPr>
        <p:txBody>
          <a:bodyPr wrap="square" rtlCol="0">
            <a:spAutoFit/>
          </a:bodyPr>
          <a:lstStyle/>
          <a:p>
            <a:r>
              <a:rPr lang="en-US" sz="3300" b="1" dirty="0">
                <a:solidFill>
                  <a:srgbClr val="244D60"/>
                </a:solidFill>
                <a:latin typeface="Georgia" panose="02040502050405020303" pitchFamily="18" charset="0"/>
              </a:rPr>
              <a:t>Thank You.</a:t>
            </a:r>
          </a:p>
        </p:txBody>
      </p:sp>
      <p:sp>
        <p:nvSpPr>
          <p:cNvPr id="15" name="TextBox 14">
            <a:extLst>
              <a:ext uri="{FF2B5EF4-FFF2-40B4-BE49-F238E27FC236}">
                <a16:creationId xmlns:a16="http://schemas.microsoft.com/office/drawing/2014/main" id="{A9549BFC-7EC3-214E-A900-80804E80CD03}"/>
              </a:ext>
            </a:extLst>
          </p:cNvPr>
          <p:cNvSpPr txBox="1"/>
          <p:nvPr userDrawn="1"/>
        </p:nvSpPr>
        <p:spPr>
          <a:xfrm>
            <a:off x="503436" y="2417521"/>
            <a:ext cx="4373364" cy="323165"/>
          </a:xfrm>
          <a:prstGeom prst="rect">
            <a:avLst/>
          </a:prstGeom>
          <a:noFill/>
        </p:spPr>
        <p:txBody>
          <a:bodyPr wrap="square" rtlCol="0">
            <a:spAutoFit/>
          </a:bodyPr>
          <a:lstStyle/>
          <a:p>
            <a:r>
              <a:rPr lang="en-US" sz="1500" b="0" dirty="0">
                <a:solidFill>
                  <a:srgbClr val="5595AC"/>
                </a:solidFill>
                <a:latin typeface="Georgia" panose="02040502050405020303" pitchFamily="18" charset="0"/>
                <a:hlinkClick r:id="rId2">
                  <a:extLst>
                    <a:ext uri="{A12FA001-AC4F-418D-AE19-62706E023703}">
                      <ahyp:hlinkClr xmlns:ahyp="http://schemas.microsoft.com/office/drawing/2018/hyperlinkcolor" val="tx"/>
                    </a:ext>
                  </a:extLst>
                </a:hlinkClick>
              </a:rPr>
              <a:t>https://appliedsciences.nasa.gov/</a:t>
            </a:r>
            <a:endParaRPr lang="en-US" sz="1500" b="0" dirty="0">
              <a:solidFill>
                <a:srgbClr val="5595AC"/>
              </a:solidFill>
              <a:latin typeface="Georgia" panose="02040502050405020303" pitchFamily="18" charset="0"/>
            </a:endParaRPr>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4646" y="66675"/>
            <a:ext cx="4280412" cy="1666875"/>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3436" y="4447727"/>
            <a:ext cx="1603881" cy="417719"/>
          </a:xfrm>
          <a:prstGeom prst="rect">
            <a:avLst/>
          </a:prstGeom>
        </p:spPr>
      </p:pic>
    </p:spTree>
    <p:extLst>
      <p:ext uri="{BB962C8B-B14F-4D97-AF65-F5344CB8AC3E}">
        <p14:creationId xmlns:p14="http://schemas.microsoft.com/office/powerpoint/2010/main" val="180492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w/table">
  <p:cSld name="Header w/table">
    <p:spTree>
      <p:nvGrpSpPr>
        <p:cNvPr id="1" name="Shape 54"/>
        <p:cNvGrpSpPr/>
        <p:nvPr/>
      </p:nvGrpSpPr>
      <p:grpSpPr>
        <a:xfrm>
          <a:off x="0" y="0"/>
          <a:ext cx="0" cy="0"/>
          <a:chOff x="0" y="0"/>
          <a:chExt cx="0" cy="0"/>
        </a:xfrm>
      </p:grpSpPr>
      <p:sp>
        <p:nvSpPr>
          <p:cNvPr id="55" name="Google Shape;55;p6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6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0"/>
          <p:cNvSpPr>
            <a:spLocks noGrp="1"/>
          </p:cNvSpPr>
          <p:nvPr>
            <p:ph type="tbl" idx="2"/>
          </p:nvPr>
        </p:nvSpPr>
        <p:spPr>
          <a:xfrm>
            <a:off x="1097280" y="1463040"/>
            <a:ext cx="6400800" cy="3108960"/>
          </a:xfrm>
          <a:prstGeom prst="rect">
            <a:avLst/>
          </a:prstGeom>
          <a:solidFill>
            <a:srgbClr val="DBE7F5"/>
          </a:solidFill>
          <a:ln>
            <a:noFill/>
          </a:ln>
        </p:spPr>
        <p:txBody>
          <a:bodyPr spcFirstLastPara="1" wrap="square" lIns="91425" tIns="45700" rIns="91425" bIns="45700" anchor="t" anchorCtr="1">
            <a:noAutofit/>
          </a:bodyPr>
          <a:lstStyle>
            <a:lvl1pPr marR="0" lvl="0" algn="ctr" rtl="0">
              <a:lnSpc>
                <a:spcPct val="100000"/>
              </a:lnSpc>
              <a:spcBef>
                <a:spcPts val="0"/>
              </a:spcBef>
              <a:spcAft>
                <a:spcPts val="0"/>
              </a:spcAft>
              <a:buClr>
                <a:srgbClr val="898989"/>
              </a:buClr>
              <a:buSzPts val="1350"/>
              <a:buFont typeface="Helvetica Neue"/>
              <a:buNone/>
              <a:defRPr sz="1350" b="0" i="0" u="none" strike="noStrike" cap="none">
                <a:solidFill>
                  <a:srgbClr val="898989"/>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58" name="Google Shape;58;p60"/>
          <p:cNvSpPr txBox="1">
            <a:spLocks noGrp="1"/>
          </p:cNvSpPr>
          <p:nvPr>
            <p:ph type="body" idx="1"/>
          </p:nvPr>
        </p:nvSpPr>
        <p:spPr>
          <a:xfrm>
            <a:off x="7739809" y="1463040"/>
            <a:ext cx="1139015" cy="123110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50"/>
              </a:spcBef>
              <a:spcAft>
                <a:spcPts val="0"/>
              </a:spcAft>
              <a:buClr>
                <a:srgbClr val="FF00FF"/>
              </a:buClr>
              <a:buSzPts val="800"/>
              <a:buNone/>
              <a:defRPr sz="800" b="0">
                <a:solidFill>
                  <a:schemeClr val="tx1">
                    <a:lumMod val="50000"/>
                  </a:schemeClr>
                </a:solidFill>
              </a:defRPr>
            </a:lvl1pPr>
            <a:lvl2pPr marL="914400" lvl="1" indent="-228600" algn="l">
              <a:lnSpc>
                <a:spcPct val="90000"/>
              </a:lnSpc>
              <a:spcBef>
                <a:spcPts val="375"/>
              </a:spcBef>
              <a:spcAft>
                <a:spcPts val="0"/>
              </a:spcAft>
              <a:buClr>
                <a:srgbClr val="FF0000"/>
              </a:buClr>
              <a:buSzPts val="1400"/>
              <a:buNone/>
              <a:defRPr>
                <a:solidFill>
                  <a:srgbClr val="FF0000"/>
                </a:solidFill>
              </a:defRPr>
            </a:lvl2pPr>
            <a:lvl3pPr marL="1371600" lvl="2" indent="-228600" algn="l">
              <a:lnSpc>
                <a:spcPct val="90000"/>
              </a:lnSpc>
              <a:spcBef>
                <a:spcPts val="375"/>
              </a:spcBef>
              <a:spcAft>
                <a:spcPts val="0"/>
              </a:spcAft>
              <a:buClr>
                <a:srgbClr val="FF0000"/>
              </a:buClr>
              <a:buSzPts val="1400"/>
              <a:buNone/>
              <a:defRPr>
                <a:solidFill>
                  <a:srgbClr val="FF0000"/>
                </a:solidFill>
              </a:defRPr>
            </a:lvl3pPr>
            <a:lvl4pPr marL="1828800" lvl="3" indent="-228600" algn="l">
              <a:lnSpc>
                <a:spcPct val="90000"/>
              </a:lnSpc>
              <a:spcBef>
                <a:spcPts val="375"/>
              </a:spcBef>
              <a:spcAft>
                <a:spcPts val="0"/>
              </a:spcAft>
              <a:buClr>
                <a:srgbClr val="FF0000"/>
              </a:buClr>
              <a:buSzPts val="1400"/>
              <a:buNone/>
              <a:defRPr>
                <a:solidFill>
                  <a:srgbClr val="FF0000"/>
                </a:solidFill>
              </a:defRPr>
            </a:lvl4pPr>
            <a:lvl5pPr marL="2286000" lvl="4" indent="-228600" algn="l">
              <a:lnSpc>
                <a:spcPct val="90000"/>
              </a:lnSpc>
              <a:spcBef>
                <a:spcPts val="375"/>
              </a:spcBef>
              <a:spcAft>
                <a:spcPts val="0"/>
              </a:spcAft>
              <a:buClr>
                <a:srgbClr val="FF0000"/>
              </a:buClr>
              <a:buSzPts val="1400"/>
              <a:buNone/>
              <a:defRPr>
                <a:solidFill>
                  <a:srgbClr val="FF0000"/>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63"/>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3"/>
          <p:cNvSpPr txBox="1">
            <a:spLocks noGrp="1"/>
          </p:cNvSpPr>
          <p:nvPr>
            <p:ph type="body" idx="1"/>
          </p:nvPr>
        </p:nvSpPr>
        <p:spPr>
          <a:xfrm>
            <a:off x="628650" y="1369219"/>
            <a:ext cx="3886200" cy="3263504"/>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750"/>
              </a:spcBef>
              <a:spcAft>
                <a:spcPts val="0"/>
              </a:spcAft>
              <a:buSzPts val="1400"/>
              <a:buChar char="•"/>
              <a:defRPr/>
            </a:lvl1pPr>
            <a:lvl2pPr marL="914400" lvl="1" indent="-317500" algn="l">
              <a:lnSpc>
                <a:spcPct val="90000"/>
              </a:lnSpc>
              <a:spcBef>
                <a:spcPts val="375"/>
              </a:spcBef>
              <a:spcAft>
                <a:spcPts val="0"/>
              </a:spcAft>
              <a:buSzPts val="1400"/>
              <a:buChar char="•"/>
              <a:defRPr/>
            </a:lvl2pPr>
            <a:lvl3pPr marL="1371600" lvl="2" indent="-317500" algn="l">
              <a:lnSpc>
                <a:spcPct val="90000"/>
              </a:lnSpc>
              <a:spcBef>
                <a:spcPts val="375"/>
              </a:spcBef>
              <a:spcAft>
                <a:spcPts val="0"/>
              </a:spcAft>
              <a:buSzPts val="1400"/>
              <a:buChar char="•"/>
              <a:defRPr/>
            </a:lvl3pPr>
            <a:lvl4pPr marL="1828800" lvl="3" indent="-317500" algn="l">
              <a:lnSpc>
                <a:spcPct val="90000"/>
              </a:lnSpc>
              <a:spcBef>
                <a:spcPts val="375"/>
              </a:spcBef>
              <a:spcAft>
                <a:spcPts val="0"/>
              </a:spcAft>
              <a:buSzPts val="1400"/>
              <a:buChar char="•"/>
              <a:defRPr/>
            </a:lvl4pPr>
            <a:lvl5pPr marL="2286000" lvl="4" indent="-317500" algn="l">
              <a:lnSpc>
                <a:spcPct val="90000"/>
              </a:lnSpc>
              <a:spcBef>
                <a:spcPts val="375"/>
              </a:spcBef>
              <a:spcAft>
                <a:spcPts val="0"/>
              </a:spcAft>
              <a:buSzPts val="1400"/>
              <a:buChar char="•"/>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62" name="Google Shape;62;p63"/>
          <p:cNvSpPr txBox="1">
            <a:spLocks noGrp="1"/>
          </p:cNvSpPr>
          <p:nvPr>
            <p:ph type="body" idx="2"/>
          </p:nvPr>
        </p:nvSpPr>
        <p:spPr>
          <a:xfrm>
            <a:off x="4629150" y="1369219"/>
            <a:ext cx="3886200" cy="3263504"/>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750"/>
              </a:spcBef>
              <a:spcAft>
                <a:spcPts val="0"/>
              </a:spcAft>
              <a:buSzPts val="1400"/>
              <a:buChar char="•"/>
              <a:defRPr/>
            </a:lvl1pPr>
            <a:lvl2pPr marL="914400" lvl="1" indent="-317500" algn="l">
              <a:lnSpc>
                <a:spcPct val="90000"/>
              </a:lnSpc>
              <a:spcBef>
                <a:spcPts val="375"/>
              </a:spcBef>
              <a:spcAft>
                <a:spcPts val="0"/>
              </a:spcAft>
              <a:buSzPts val="1400"/>
              <a:buChar char="•"/>
              <a:defRPr/>
            </a:lvl2pPr>
            <a:lvl3pPr marL="1371600" lvl="2" indent="-317500" algn="l">
              <a:lnSpc>
                <a:spcPct val="90000"/>
              </a:lnSpc>
              <a:spcBef>
                <a:spcPts val="375"/>
              </a:spcBef>
              <a:spcAft>
                <a:spcPts val="0"/>
              </a:spcAft>
              <a:buSzPts val="1400"/>
              <a:buChar char="•"/>
              <a:defRPr/>
            </a:lvl3pPr>
            <a:lvl4pPr marL="1828800" lvl="3" indent="-317500" algn="l">
              <a:lnSpc>
                <a:spcPct val="90000"/>
              </a:lnSpc>
              <a:spcBef>
                <a:spcPts val="375"/>
              </a:spcBef>
              <a:spcAft>
                <a:spcPts val="0"/>
              </a:spcAft>
              <a:buSzPts val="1400"/>
              <a:buChar char="•"/>
              <a:defRPr/>
            </a:lvl4pPr>
            <a:lvl5pPr marL="2286000" lvl="4" indent="-317500" algn="l">
              <a:lnSpc>
                <a:spcPct val="90000"/>
              </a:lnSpc>
              <a:spcBef>
                <a:spcPts val="375"/>
              </a:spcBef>
              <a:spcAft>
                <a:spcPts val="0"/>
              </a:spcAft>
              <a:buSzPts val="1400"/>
              <a:buChar char="•"/>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63" name="Google Shape;63;p6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6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6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w/video">
  <p:cSld name="Header w/video">
    <p:spTree>
      <p:nvGrpSpPr>
        <p:cNvPr id="1" name="Shape 70"/>
        <p:cNvGrpSpPr/>
        <p:nvPr/>
      </p:nvGrpSpPr>
      <p:grpSpPr>
        <a:xfrm>
          <a:off x="0" y="0"/>
          <a:ext cx="0" cy="0"/>
          <a:chOff x="0" y="0"/>
          <a:chExt cx="0" cy="0"/>
        </a:xfrm>
      </p:grpSpPr>
      <p:sp>
        <p:nvSpPr>
          <p:cNvPr id="71" name="Google Shape;71;p68"/>
          <p:cNvSpPr txBox="1">
            <a:spLocks noGrp="1"/>
          </p:cNvSpPr>
          <p:nvPr>
            <p:ph type="dt" idx="10"/>
          </p:nvPr>
        </p:nvSpPr>
        <p:spPr>
          <a:xfrm>
            <a:off x="4297680" y="4754880"/>
            <a:ext cx="2057400" cy="365760"/>
          </a:xfrm>
          <a:prstGeom prst="rect">
            <a:avLst/>
          </a:prstGeom>
          <a:noFill/>
          <a:ln>
            <a:noFill/>
          </a:ln>
        </p:spPr>
        <p:txBody>
          <a:bodyPr spcFirstLastPara="1" wrap="square" lIns="0" tIns="0" rIns="0" bIns="2560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6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68"/>
          <p:cNvSpPr>
            <a:spLocks noGrp="1"/>
          </p:cNvSpPr>
          <p:nvPr>
            <p:ph type="media" idx="2"/>
          </p:nvPr>
        </p:nvSpPr>
        <p:spPr>
          <a:xfrm>
            <a:off x="1828800" y="1463040"/>
            <a:ext cx="5486400" cy="310896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74" name="Google Shape;74;p6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78"/>
        <p:cNvGrpSpPr/>
        <p:nvPr/>
      </p:nvGrpSpPr>
      <p:grpSpPr>
        <a:xfrm>
          <a:off x="0" y="0"/>
          <a:ext cx="0" cy="0"/>
          <a:chOff x="0" y="0"/>
          <a:chExt cx="0" cy="0"/>
        </a:xfrm>
      </p:grpSpPr>
      <p:sp>
        <p:nvSpPr>
          <p:cNvPr id="80" name="Google Shape;80;p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SzPct val="100000"/>
              <a:buChar char="●"/>
              <a:defRPr>
                <a:latin typeface="+mj-lt"/>
              </a:defRPr>
            </a:lvl1pPr>
            <a:lvl2pPr marL="914400" lvl="1" indent="-317500" algn="l">
              <a:lnSpc>
                <a:spcPct val="90000"/>
              </a:lnSpc>
              <a:spcBef>
                <a:spcPts val="0"/>
              </a:spcBef>
              <a:spcAft>
                <a:spcPts val="0"/>
              </a:spcAft>
              <a:buSzPts val="1400"/>
              <a:buChar char="○"/>
              <a:defRPr/>
            </a:lvl2pPr>
            <a:lvl3pPr marL="1371600" lvl="2" indent="-317500" algn="l">
              <a:lnSpc>
                <a:spcPct val="90000"/>
              </a:lnSpc>
              <a:spcBef>
                <a:spcPts val="0"/>
              </a:spcBef>
              <a:spcAft>
                <a:spcPts val="0"/>
              </a:spcAft>
              <a:buSzPts val="1400"/>
              <a:buChar char="■"/>
              <a:defRPr/>
            </a:lvl3pPr>
            <a:lvl4pPr marL="1828800" lvl="3" indent="-317500" algn="l">
              <a:lnSpc>
                <a:spcPct val="90000"/>
              </a:lnSpc>
              <a:spcBef>
                <a:spcPts val="0"/>
              </a:spcBef>
              <a:spcAft>
                <a:spcPts val="0"/>
              </a:spcAft>
              <a:buSzPts val="1400"/>
              <a:buChar char="●"/>
              <a:defRPr/>
            </a:lvl4pPr>
            <a:lvl5pPr marL="2286000" lvl="4" indent="-317500" algn="l">
              <a:lnSpc>
                <a:spcPct val="90000"/>
              </a:lnSpc>
              <a:spcBef>
                <a:spcPts val="0"/>
              </a:spcBef>
              <a:spcAft>
                <a:spcPts val="0"/>
              </a:spcAft>
              <a:buSzPts val="1400"/>
              <a:buChar char="○"/>
              <a:defRPr/>
            </a:lvl5pPr>
            <a:lvl6pPr marL="2743200" lvl="5" indent="-317500" algn="l">
              <a:lnSpc>
                <a:spcPct val="90000"/>
              </a:lnSpc>
              <a:spcBef>
                <a:spcPts val="0"/>
              </a:spcBef>
              <a:spcAft>
                <a:spcPts val="0"/>
              </a:spcAft>
              <a:buSzPts val="1400"/>
              <a:buChar char="■"/>
              <a:defRPr/>
            </a:lvl6pPr>
            <a:lvl7pPr marL="3200400" lvl="6" indent="-317500" algn="l">
              <a:lnSpc>
                <a:spcPct val="90000"/>
              </a:lnSpc>
              <a:spcBef>
                <a:spcPts val="0"/>
              </a:spcBef>
              <a:spcAft>
                <a:spcPts val="0"/>
              </a:spcAft>
              <a:buSzPts val="1400"/>
              <a:buChar char="●"/>
              <a:defRPr/>
            </a:lvl7pPr>
            <a:lvl8pPr marL="3657600" lvl="7" indent="-317500" algn="l">
              <a:lnSpc>
                <a:spcPct val="90000"/>
              </a:lnSpc>
              <a:spcBef>
                <a:spcPts val="0"/>
              </a:spcBef>
              <a:spcAft>
                <a:spcPts val="0"/>
              </a:spcAft>
              <a:buSzPts val="1400"/>
              <a:buChar char="○"/>
              <a:defRPr/>
            </a:lvl8pPr>
            <a:lvl9pPr marL="4114800" lvl="8" indent="-317500" algn="l">
              <a:lnSpc>
                <a:spcPct val="90000"/>
              </a:lnSpc>
              <a:spcBef>
                <a:spcPts val="0"/>
              </a:spcBef>
              <a:spcAft>
                <a:spcPts val="0"/>
              </a:spcAft>
              <a:buSzPts val="1400"/>
              <a:buChar char="■"/>
              <a:defRPr/>
            </a:lvl9pPr>
          </a:lstStyle>
          <a:p>
            <a:endParaRPr dirty="0"/>
          </a:p>
        </p:txBody>
      </p:sp>
      <p:sp>
        <p:nvSpPr>
          <p:cNvPr id="81" name="Google Shape;81;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5" name="Google Shape;95;p72">
            <a:extLst>
              <a:ext uri="{FF2B5EF4-FFF2-40B4-BE49-F238E27FC236}">
                <a16:creationId xmlns:a16="http://schemas.microsoft.com/office/drawing/2014/main" id="{65E3EA7B-45DD-4050-94B6-722B81040DED}"/>
              </a:ext>
            </a:extLst>
          </p:cNvPr>
          <p:cNvSpPr txBox="1">
            <a:spLocks noGrp="1"/>
          </p:cNvSpPr>
          <p:nvPr>
            <p:ph type="title"/>
          </p:nvPr>
        </p:nvSpPr>
        <p:spPr>
          <a:xfrm>
            <a:off x="640080"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w/two columns">
  <p:cSld name="Header w/two columns">
    <p:spTree>
      <p:nvGrpSpPr>
        <p:cNvPr id="1" name="Shape 88"/>
        <p:cNvGrpSpPr/>
        <p:nvPr/>
      </p:nvGrpSpPr>
      <p:grpSpPr>
        <a:xfrm>
          <a:off x="0" y="0"/>
          <a:ext cx="0" cy="0"/>
          <a:chOff x="0" y="0"/>
          <a:chExt cx="0" cy="0"/>
        </a:xfrm>
      </p:grpSpPr>
      <p:sp>
        <p:nvSpPr>
          <p:cNvPr id="89" name="Google Shape;89;p72"/>
          <p:cNvSpPr txBox="1">
            <a:spLocks noGrp="1"/>
          </p:cNvSpPr>
          <p:nvPr>
            <p:ph type="body" idx="1"/>
          </p:nvPr>
        </p:nvSpPr>
        <p:spPr>
          <a:xfrm>
            <a:off x="1097280" y="1828800"/>
            <a:ext cx="3383280" cy="1205209"/>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72"/>
          <p:cNvSpPr txBox="1">
            <a:spLocks noGrp="1"/>
          </p:cNvSpPr>
          <p:nvPr>
            <p:ph type="body" idx="2"/>
          </p:nvPr>
        </p:nvSpPr>
        <p:spPr>
          <a:xfrm>
            <a:off x="1097280" y="1463040"/>
            <a:ext cx="3383280" cy="21544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1" name="Google Shape;91;p72"/>
          <p:cNvSpPr txBox="1">
            <a:spLocks noGrp="1"/>
          </p:cNvSpPr>
          <p:nvPr>
            <p:ph type="dt" idx="10"/>
          </p:nvPr>
        </p:nvSpPr>
        <p:spPr>
          <a:xfrm>
            <a:off x="4297680" y="4754880"/>
            <a:ext cx="2057400" cy="365760"/>
          </a:xfrm>
          <a:prstGeom prst="rect">
            <a:avLst/>
          </a:prstGeom>
          <a:noFill/>
          <a:ln>
            <a:noFill/>
          </a:ln>
        </p:spPr>
        <p:txBody>
          <a:bodyPr spcFirstLastPara="1" wrap="square" lIns="0" tIns="0" rIns="0" bIns="2560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72"/>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72"/>
          <p:cNvSpPr txBox="1">
            <a:spLocks noGrp="1"/>
          </p:cNvSpPr>
          <p:nvPr>
            <p:ph type="body" idx="3"/>
          </p:nvPr>
        </p:nvSpPr>
        <p:spPr>
          <a:xfrm>
            <a:off x="5029200" y="1828800"/>
            <a:ext cx="3383280" cy="1205209"/>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72"/>
          <p:cNvSpPr txBox="1">
            <a:spLocks noGrp="1"/>
          </p:cNvSpPr>
          <p:nvPr>
            <p:ph type="body" idx="4"/>
          </p:nvPr>
        </p:nvSpPr>
        <p:spPr>
          <a:xfrm>
            <a:off x="5029200" y="1463040"/>
            <a:ext cx="3383280" cy="2194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72"/>
          <p:cNvSpPr txBox="1">
            <a:spLocks noGrp="1"/>
          </p:cNvSpPr>
          <p:nvPr>
            <p:ph type="title"/>
          </p:nvPr>
        </p:nvSpPr>
        <p:spPr>
          <a:xfrm>
            <a:off x="640080"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er w/one image on Left">
  <p:cSld name="Header w/one image on Left">
    <p:spTree>
      <p:nvGrpSpPr>
        <p:cNvPr id="1" name="Shape 96"/>
        <p:cNvGrpSpPr/>
        <p:nvPr/>
      </p:nvGrpSpPr>
      <p:grpSpPr>
        <a:xfrm>
          <a:off x="0" y="0"/>
          <a:ext cx="0" cy="0"/>
          <a:chOff x="0" y="0"/>
          <a:chExt cx="0" cy="0"/>
        </a:xfrm>
      </p:grpSpPr>
      <p:sp>
        <p:nvSpPr>
          <p:cNvPr id="97" name="Google Shape;97;p73"/>
          <p:cNvSpPr txBox="1">
            <a:spLocks noGrp="1"/>
          </p:cNvSpPr>
          <p:nvPr>
            <p:ph type="dt" idx="10"/>
          </p:nvPr>
        </p:nvSpPr>
        <p:spPr>
          <a:xfrm>
            <a:off x="4297680" y="4754880"/>
            <a:ext cx="2057400" cy="365760"/>
          </a:xfrm>
          <a:prstGeom prst="rect">
            <a:avLst/>
          </a:prstGeom>
          <a:noFill/>
          <a:ln>
            <a:noFill/>
          </a:ln>
        </p:spPr>
        <p:txBody>
          <a:bodyPr spcFirstLastPara="1" wrap="square" lIns="0" tIns="0" rIns="0" bIns="2560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7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99" name="Google Shape;99;p73"/>
          <p:cNvSpPr txBox="1">
            <a:spLocks noGrp="1"/>
          </p:cNvSpPr>
          <p:nvPr>
            <p:ph type="body" idx="1"/>
          </p:nvPr>
        </p:nvSpPr>
        <p:spPr>
          <a:xfrm>
            <a:off x="4572000" y="1828800"/>
            <a:ext cx="3840478" cy="1205209"/>
          </a:xfrm>
          <a:prstGeom prst="rect">
            <a:avLst/>
          </a:prstGeom>
          <a:noFill/>
          <a:ln>
            <a:noFill/>
          </a:ln>
        </p:spPr>
        <p:txBody>
          <a:bodyPr spcFirstLastPara="1" wrap="square" lIns="365750" tIns="0" rIns="0" bIns="0" anchor="t" anchorCtr="0">
            <a:no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0" name="Google Shape;100;p73"/>
          <p:cNvSpPr txBox="1">
            <a:spLocks noGrp="1"/>
          </p:cNvSpPr>
          <p:nvPr>
            <p:ph type="body" idx="2"/>
          </p:nvPr>
        </p:nvSpPr>
        <p:spPr>
          <a:xfrm>
            <a:off x="4571999" y="1463040"/>
            <a:ext cx="3840479" cy="219456"/>
          </a:xfrm>
          <a:prstGeom prst="rect">
            <a:avLst/>
          </a:prstGeom>
          <a:noFill/>
          <a:ln>
            <a:noFill/>
          </a:ln>
        </p:spPr>
        <p:txBody>
          <a:bodyPr spcFirstLastPara="1" wrap="square" lIns="365750" tIns="0" rIns="0" bIns="0" anchor="t" anchorCtr="0">
            <a:no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73"/>
          <p:cNvSpPr>
            <a:spLocks noGrp="1"/>
          </p:cNvSpPr>
          <p:nvPr>
            <p:ph type="pic" idx="3"/>
          </p:nvPr>
        </p:nvSpPr>
        <p:spPr>
          <a:xfrm>
            <a:off x="640080" y="1463040"/>
            <a:ext cx="3931920" cy="3108960"/>
          </a:xfrm>
          <a:prstGeom prst="rect">
            <a:avLst/>
          </a:prstGeom>
          <a:solidFill>
            <a:srgbClr val="DBE7F5"/>
          </a:solidFill>
          <a:ln>
            <a:noFill/>
          </a:ln>
        </p:spPr>
      </p:sp>
      <p:sp>
        <p:nvSpPr>
          <p:cNvPr id="102" name="Google Shape;102;p73"/>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578B"/>
            </a:gs>
            <a:gs pos="100000">
              <a:srgbClr val="2774AE"/>
            </a:gs>
          </a:gsLst>
          <a:lin ang="0" scaled="0"/>
        </a:gradFill>
        <a:effectLst/>
      </p:bgPr>
    </p:bg>
    <p:spTree>
      <p:nvGrpSpPr>
        <p:cNvPr id="1" name="Shape 5"/>
        <p:cNvGrpSpPr/>
        <p:nvPr/>
      </p:nvGrpSpPr>
      <p:grpSpPr>
        <a:xfrm>
          <a:off x="0" y="0"/>
          <a:ext cx="0" cy="0"/>
          <a:chOff x="0" y="0"/>
          <a:chExt cx="0" cy="0"/>
        </a:xfrm>
      </p:grpSpPr>
      <p:pic>
        <p:nvPicPr>
          <p:cNvPr id="7" name="Google Shape;7;p49"/>
          <p:cNvPicPr preferRelativeResize="0"/>
          <p:nvPr/>
        </p:nvPicPr>
        <p:blipFill rotWithShape="1">
          <a:blip r:embed="rId5">
            <a:alphaModFix/>
          </a:blip>
          <a:srcRect/>
          <a:stretch/>
        </p:blipFill>
        <p:spPr>
          <a:xfrm>
            <a:off x="365760" y="175759"/>
            <a:ext cx="423229" cy="136525"/>
          </a:xfrm>
          <a:prstGeom prst="rect">
            <a:avLst/>
          </a:prstGeom>
          <a:noFill/>
          <a:ln>
            <a:noFill/>
          </a:ln>
        </p:spPr>
      </p:pic>
      <p:sp>
        <p:nvSpPr>
          <p:cNvPr id="8" name="Google Shape;8;p49"/>
          <p:cNvSpPr txBox="1">
            <a:spLocks noGrp="1"/>
          </p:cNvSpPr>
          <p:nvPr>
            <p:ph type="sldNum" idx="12"/>
          </p:nvPr>
        </p:nvSpPr>
        <p:spPr>
          <a:xfrm>
            <a:off x="8420100"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49"/>
          <p:cNvSpPr txBox="1">
            <a:spLocks noGrp="1"/>
          </p:cNvSpPr>
          <p:nvPr>
            <p:ph type="dt" idx="10"/>
          </p:nvPr>
        </p:nvSpPr>
        <p:spPr>
          <a:xfrm>
            <a:off x="4297680" y="4754880"/>
            <a:ext cx="2057400" cy="365760"/>
          </a:xfrm>
          <a:prstGeom prst="rect">
            <a:avLst/>
          </a:prstGeom>
          <a:noFill/>
          <a:ln>
            <a:noFill/>
          </a:ln>
        </p:spPr>
        <p:txBody>
          <a:bodyPr spcFirstLastPara="1" wrap="square" lIns="0" tIns="0" rIns="0" bIns="256025" anchor="t"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0" name="Google Shape;10;p49"/>
          <p:cNvSpPr txBox="1">
            <a:spLocks noGrp="1"/>
          </p:cNvSpPr>
          <p:nvPr>
            <p:ph type="title"/>
          </p:nvPr>
        </p:nvSpPr>
        <p:spPr>
          <a:xfrm>
            <a:off x="640080" y="1874520"/>
            <a:ext cx="7780020" cy="557784"/>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9"/>
          <p:cNvSpPr txBox="1">
            <a:spLocks noGrp="1"/>
          </p:cNvSpPr>
          <p:nvPr>
            <p:ph type="body" idx="1"/>
          </p:nvPr>
        </p:nvSpPr>
        <p:spPr>
          <a:xfrm>
            <a:off x="640080" y="2651760"/>
            <a:ext cx="7772400" cy="1268104"/>
          </a:xfrm>
          <a:prstGeom prst="rect">
            <a:avLst/>
          </a:prstGeom>
          <a:noFill/>
          <a:ln>
            <a:noFill/>
          </a:ln>
        </p:spPr>
        <p:txBody>
          <a:bodyPr spcFirstLastPara="1" wrap="square" lIns="91425" tIns="45700" rIns="91425" bIns="45700" anchor="t" anchorCtr="0">
            <a:noAutofit/>
          </a:bodyPr>
          <a:lstStyle>
            <a:lvl1pPr marL="457200" marR="0" lvl="0" indent="-317500" algn="l" rtl="0">
              <a:lnSpc>
                <a:spcPct val="90000"/>
              </a:lnSpc>
              <a:spcBef>
                <a:spcPts val="75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
        <p:nvSpPr>
          <p:cNvPr id="40" name="Google Shape;40;p58"/>
          <p:cNvSpPr/>
          <p:nvPr/>
        </p:nvSpPr>
        <p:spPr>
          <a:xfrm>
            <a:off x="640080" y="1103074"/>
            <a:ext cx="7772400" cy="36576"/>
          </a:xfrm>
          <a:prstGeom prst="rect">
            <a:avLst/>
          </a:prstGeom>
          <a:solidFill>
            <a:srgbClr val="2774AE"/>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
        <p:nvSpPr>
          <p:cNvPr id="41" name="Google Shape;41;p5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58595B"/>
              </a:buClr>
              <a:buSzPts val="2800"/>
              <a:buFont typeface="Helvetica Neue"/>
              <a:buNone/>
              <a:defRPr sz="2800" b="1" i="0" u="none" strike="noStrike" cap="none">
                <a:solidFill>
                  <a:srgbClr val="58595B"/>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5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43" name="Google Shape;43;p58"/>
          <p:cNvSpPr/>
          <p:nvPr/>
        </p:nvSpPr>
        <p:spPr>
          <a:xfrm>
            <a:off x="0" y="0"/>
            <a:ext cx="9144000" cy="457200"/>
          </a:xfrm>
          <a:prstGeom prst="rect">
            <a:avLst/>
          </a:prstGeom>
          <a:gradFill>
            <a:gsLst>
              <a:gs pos="0">
                <a:srgbClr val="00578B"/>
              </a:gs>
              <a:gs pos="100000">
                <a:srgbClr val="2774A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
        <p:nvSpPr>
          <p:cNvPr id="44" name="Google Shape;44;p58"/>
          <p:cNvSpPr txBox="1"/>
          <p:nvPr/>
        </p:nvSpPr>
        <p:spPr>
          <a:xfrm>
            <a:off x="4834451" y="210300"/>
            <a:ext cx="4044300" cy="132300"/>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Helvetica Neue"/>
                <a:ea typeface="Helvetica Neue"/>
                <a:cs typeface="Helvetica Neue"/>
                <a:sym typeface="Helvetica Neue"/>
              </a:rPr>
              <a:t>UCLA Fielding School of Public Health, Department of Environmental Health Sciences</a:t>
            </a:r>
            <a:endParaRPr sz="1400" b="0" i="0" u="none" strike="noStrike" cap="none">
              <a:solidFill>
                <a:srgbClr val="000000"/>
              </a:solidFill>
              <a:latin typeface="Arial"/>
              <a:ea typeface="Arial"/>
              <a:cs typeface="Arial"/>
              <a:sym typeface="Arial"/>
            </a:endParaRPr>
          </a:p>
        </p:txBody>
      </p:sp>
      <p:pic>
        <p:nvPicPr>
          <p:cNvPr id="45" name="Google Shape;45;p58"/>
          <p:cNvPicPr preferRelativeResize="0"/>
          <p:nvPr/>
        </p:nvPicPr>
        <p:blipFill rotWithShape="1">
          <a:blip r:embed="rId14">
            <a:alphaModFix/>
          </a:blip>
          <a:srcRect/>
          <a:stretch/>
        </p:blipFill>
        <p:spPr>
          <a:xfrm>
            <a:off x="365760" y="175759"/>
            <a:ext cx="423229" cy="136525"/>
          </a:xfrm>
          <a:prstGeom prst="rect">
            <a:avLst/>
          </a:prstGeom>
          <a:noFill/>
          <a:ln>
            <a:noFill/>
          </a:ln>
        </p:spPr>
      </p:pic>
      <p:sp>
        <p:nvSpPr>
          <p:cNvPr id="47" name="Google Shape;47;p58"/>
          <p:cNvSpPr txBox="1">
            <a:spLocks noGrp="1"/>
          </p:cNvSpPr>
          <p:nvPr>
            <p:ph type="body" idx="1"/>
          </p:nvPr>
        </p:nvSpPr>
        <p:spPr>
          <a:xfrm>
            <a:off x="1097280" y="1463040"/>
            <a:ext cx="7315200" cy="1175771"/>
          </a:xfrm>
          <a:prstGeom prst="rect">
            <a:avLst/>
          </a:prstGeom>
          <a:noFill/>
          <a:ln>
            <a:noFill/>
          </a:ln>
        </p:spPr>
        <p:txBody>
          <a:bodyPr spcFirstLastPara="1" wrap="square" lIns="0" tIns="0" rIns="0" bIns="0" anchor="t" anchorCtr="0">
            <a:noAutofit/>
          </a:bodyPr>
          <a:lstStyle>
            <a:lvl1pPr marL="457200" marR="0" lvl="0" indent="-317500" algn="l" rtl="0">
              <a:lnSpc>
                <a:spcPct val="90000"/>
              </a:lnSpc>
              <a:spcBef>
                <a:spcPts val="750"/>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dirty="0"/>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8" r:id="rId3"/>
    <p:sldLayoutId id="2147483660" r:id="rId4"/>
    <p:sldLayoutId id="2147483662" r:id="rId5"/>
    <p:sldLayoutId id="2147483663" r:id="rId6"/>
    <p:sldLayoutId id="2147483664" r:id="rId7"/>
    <p:sldLayoutId id="2147483665" r:id="rId8"/>
    <p:sldLayoutId id="2147483666" r:id="rId9"/>
    <p:sldLayoutId id="2147483667" r:id="rId10"/>
    <p:sldLayoutId id="2147483668" r:id="rId11"/>
    <p:sldLayoutId id="214748374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g1018c309f59_2_0"/>
          <p:cNvSpPr/>
          <p:nvPr/>
        </p:nvSpPr>
        <p:spPr>
          <a:xfrm>
            <a:off x="640080" y="1103074"/>
            <a:ext cx="7772400" cy="36576"/>
          </a:xfrm>
          <a:prstGeom prst="rect">
            <a:avLst/>
          </a:prstGeom>
          <a:solidFill>
            <a:srgbClr val="2774AE"/>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400" b="0" i="0" u="none" strike="noStrike" cap="none">
              <a:solidFill>
                <a:schemeClr val="lt1"/>
              </a:solidFill>
              <a:latin typeface="Helvetica Neue"/>
              <a:ea typeface="Helvetica Neue"/>
              <a:cs typeface="Helvetica Neue"/>
              <a:sym typeface="Helvetica Neue"/>
            </a:endParaRPr>
          </a:p>
        </p:txBody>
      </p:sp>
      <p:sp>
        <p:nvSpPr>
          <p:cNvPr id="344" name="Google Shape;344;g1018c309f59_2_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rgbClr val="58595B"/>
              </a:buClr>
              <a:buSzPts val="2100"/>
              <a:buFont typeface="Helvetica Neue"/>
              <a:buNone/>
              <a:defRPr sz="2100" b="1" i="0" u="none" strike="noStrike" cap="none">
                <a:solidFill>
                  <a:srgbClr val="58595B"/>
                </a:solidFill>
                <a:latin typeface="Helvetica Neue"/>
                <a:ea typeface="Helvetica Neue"/>
                <a:cs typeface="Helvetica Neue"/>
                <a:sym typeface="Helvetica Neue"/>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5" name="Google Shape;345;g1018c309f59_2_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192025" anchor="t" anchorCtr="0">
            <a:noAutofit/>
          </a:bodyPr>
          <a:lstStyle>
            <a:lvl1pPr marL="0" marR="0" lvl="0"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6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346" name="Google Shape;346;g1018c309f59_2_0"/>
          <p:cNvSpPr/>
          <p:nvPr/>
        </p:nvSpPr>
        <p:spPr>
          <a:xfrm>
            <a:off x="0" y="0"/>
            <a:ext cx="9144000" cy="457200"/>
          </a:xfrm>
          <a:prstGeom prst="rect">
            <a:avLst/>
          </a:prstGeom>
          <a:gradFill>
            <a:gsLst>
              <a:gs pos="0">
                <a:srgbClr val="00578B"/>
              </a:gs>
              <a:gs pos="100000">
                <a:srgbClr val="2774A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400" b="0" i="0" u="none" strike="noStrike" cap="none">
              <a:solidFill>
                <a:schemeClr val="lt1"/>
              </a:solidFill>
              <a:latin typeface="Helvetica Neue"/>
              <a:ea typeface="Helvetica Neue"/>
              <a:cs typeface="Helvetica Neue"/>
              <a:sym typeface="Helvetica Neue"/>
            </a:endParaRPr>
          </a:p>
        </p:txBody>
      </p:sp>
      <p:sp>
        <p:nvSpPr>
          <p:cNvPr id="347" name="Google Shape;347;g1018c309f59_2_0"/>
          <p:cNvSpPr txBox="1"/>
          <p:nvPr/>
        </p:nvSpPr>
        <p:spPr>
          <a:xfrm>
            <a:off x="4834451" y="210300"/>
            <a:ext cx="4044300" cy="132300"/>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600"/>
              <a:buFont typeface="Arial"/>
              <a:buNone/>
            </a:pPr>
            <a:r>
              <a:rPr lang="en" sz="800" b="0" i="0" u="none" strike="noStrike" cap="none">
                <a:solidFill>
                  <a:srgbClr val="FFFFFF"/>
                </a:solidFill>
                <a:latin typeface="Helvetica Neue"/>
                <a:ea typeface="Helvetica Neue"/>
                <a:cs typeface="Helvetica Neue"/>
                <a:sym typeface="Helvetica Neue"/>
              </a:rPr>
              <a:t>UCLA Fielding School of Public Health, Department of Environmental Health Sciences</a:t>
            </a:r>
            <a:endParaRPr sz="1400" b="0" i="0" u="none" strike="noStrike" cap="none">
              <a:solidFill>
                <a:srgbClr val="000000"/>
              </a:solidFill>
              <a:latin typeface="Arial"/>
              <a:ea typeface="Arial"/>
              <a:cs typeface="Arial"/>
              <a:sym typeface="Arial"/>
            </a:endParaRPr>
          </a:p>
        </p:txBody>
      </p:sp>
      <p:pic>
        <p:nvPicPr>
          <p:cNvPr id="348" name="Google Shape;348;g1018c309f59_2_0"/>
          <p:cNvPicPr preferRelativeResize="0"/>
          <p:nvPr/>
        </p:nvPicPr>
        <p:blipFill rotWithShape="1">
          <a:blip r:embed="rId15">
            <a:alphaModFix/>
          </a:blip>
          <a:srcRect/>
          <a:stretch/>
        </p:blipFill>
        <p:spPr>
          <a:xfrm>
            <a:off x="365761" y="175759"/>
            <a:ext cx="423229" cy="136525"/>
          </a:xfrm>
          <a:prstGeom prst="rect">
            <a:avLst/>
          </a:prstGeom>
          <a:noFill/>
          <a:ln>
            <a:noFill/>
          </a:ln>
        </p:spPr>
      </p:pic>
      <p:sp>
        <p:nvSpPr>
          <p:cNvPr id="350" name="Google Shape;350;g1018c309f59_2_0"/>
          <p:cNvSpPr txBox="1">
            <a:spLocks noGrp="1"/>
          </p:cNvSpPr>
          <p:nvPr>
            <p:ph type="body" idx="1"/>
          </p:nvPr>
        </p:nvSpPr>
        <p:spPr>
          <a:xfrm>
            <a:off x="1097280" y="1463041"/>
            <a:ext cx="7315200" cy="1175771"/>
          </a:xfrm>
          <a:prstGeom prst="rect">
            <a:avLst/>
          </a:prstGeom>
          <a:noFill/>
          <a:ln>
            <a:noFill/>
          </a:ln>
        </p:spPr>
        <p:txBody>
          <a:bodyPr spcFirstLastPara="1" wrap="square" lIns="0" tIns="0" rIns="0" bIns="0" anchor="t" anchorCtr="0">
            <a:noAutofit/>
          </a:bodyPr>
          <a:lstStyle>
            <a:lvl1pPr marL="457200" marR="0" lvl="0" indent="-298450" algn="l">
              <a:lnSpc>
                <a:spcPct val="90000"/>
              </a:lnSpc>
              <a:spcBef>
                <a:spcPts val="600"/>
              </a:spcBef>
              <a:spcAft>
                <a:spcPts val="0"/>
              </a:spcAft>
              <a:buClr>
                <a:srgbClr val="58595B"/>
              </a:buClr>
              <a:buSzPts val="1100"/>
              <a:buFont typeface="Arial"/>
              <a:buChar char="•"/>
              <a:defRPr sz="1100" b="0" i="0" u="none" strike="noStrike" cap="none">
                <a:solidFill>
                  <a:srgbClr val="58595B"/>
                </a:solidFill>
                <a:latin typeface="Helvetica Neue"/>
                <a:ea typeface="Helvetica Neue"/>
                <a:cs typeface="Helvetica Neue"/>
                <a:sym typeface="Helvetica Neue"/>
              </a:defRPr>
            </a:lvl1pPr>
            <a:lvl2pPr marL="914400" marR="0" lvl="1" indent="-298450" algn="l">
              <a:lnSpc>
                <a:spcPct val="90000"/>
              </a:lnSpc>
              <a:spcBef>
                <a:spcPts val="300"/>
              </a:spcBef>
              <a:spcAft>
                <a:spcPts val="0"/>
              </a:spcAft>
              <a:buClr>
                <a:srgbClr val="58595B"/>
              </a:buClr>
              <a:buSzPts val="1100"/>
              <a:buFont typeface="Arial"/>
              <a:buChar char="•"/>
              <a:defRPr sz="1100" b="0" i="0" u="none" strike="noStrike" cap="none">
                <a:solidFill>
                  <a:srgbClr val="58595B"/>
                </a:solidFill>
                <a:latin typeface="Helvetica Neue"/>
                <a:ea typeface="Helvetica Neue"/>
                <a:cs typeface="Helvetica Neue"/>
                <a:sym typeface="Helvetica Neue"/>
              </a:defRPr>
            </a:lvl2pPr>
            <a:lvl3pPr marL="1371600" marR="0" lvl="2" indent="-298450" algn="l">
              <a:lnSpc>
                <a:spcPct val="90000"/>
              </a:lnSpc>
              <a:spcBef>
                <a:spcPts val="300"/>
              </a:spcBef>
              <a:spcAft>
                <a:spcPts val="0"/>
              </a:spcAft>
              <a:buClr>
                <a:srgbClr val="58595B"/>
              </a:buClr>
              <a:buSzPts val="1100"/>
              <a:buFont typeface="Arial"/>
              <a:buChar char="•"/>
              <a:defRPr sz="1100" b="0" i="0" u="none" strike="noStrike" cap="none">
                <a:solidFill>
                  <a:srgbClr val="58595B"/>
                </a:solidFill>
                <a:latin typeface="Helvetica Neue"/>
                <a:ea typeface="Helvetica Neue"/>
                <a:cs typeface="Helvetica Neue"/>
                <a:sym typeface="Helvetica Neue"/>
              </a:defRPr>
            </a:lvl3pPr>
            <a:lvl4pPr marL="1828800" marR="0" lvl="3" indent="-298450" algn="l">
              <a:lnSpc>
                <a:spcPct val="90000"/>
              </a:lnSpc>
              <a:spcBef>
                <a:spcPts val="300"/>
              </a:spcBef>
              <a:spcAft>
                <a:spcPts val="0"/>
              </a:spcAft>
              <a:buClr>
                <a:srgbClr val="58595B"/>
              </a:buClr>
              <a:buSzPts val="1100"/>
              <a:buFont typeface="Arial"/>
              <a:buChar char="•"/>
              <a:defRPr sz="1100" b="0" i="0" u="none" strike="noStrike" cap="none">
                <a:solidFill>
                  <a:srgbClr val="58595B"/>
                </a:solidFill>
                <a:latin typeface="Helvetica Neue"/>
                <a:ea typeface="Helvetica Neue"/>
                <a:cs typeface="Helvetica Neue"/>
                <a:sym typeface="Helvetica Neue"/>
              </a:defRPr>
            </a:lvl4pPr>
            <a:lvl5pPr marL="2286000" marR="0" lvl="4" indent="-298450" algn="l">
              <a:lnSpc>
                <a:spcPct val="90000"/>
              </a:lnSpc>
              <a:spcBef>
                <a:spcPts val="300"/>
              </a:spcBef>
              <a:spcAft>
                <a:spcPts val="0"/>
              </a:spcAft>
              <a:buClr>
                <a:srgbClr val="58595B"/>
              </a:buClr>
              <a:buSzPts val="1100"/>
              <a:buFont typeface="Arial"/>
              <a:buChar char="•"/>
              <a:defRPr sz="1100" b="0" i="0" u="none" strike="noStrike" cap="none">
                <a:solidFill>
                  <a:srgbClr val="58595B"/>
                </a:solidFill>
                <a:latin typeface="Helvetica Neue"/>
                <a:ea typeface="Helvetica Neue"/>
                <a:cs typeface="Helvetica Neue"/>
                <a:sym typeface="Helvetica Neue"/>
              </a:defRPr>
            </a:lvl5pPr>
            <a:lvl6pPr marL="2743200" marR="0" lvl="5"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6pPr>
            <a:lvl7pPr marL="3200400" marR="0" lvl="6"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7pPr>
            <a:lvl8pPr marL="3657600" marR="0" lvl="7"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8pPr>
            <a:lvl9pPr marL="4114800" marR="0" lvl="8"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939998"/>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6800850" y="4767263"/>
            <a:ext cx="2057400" cy="273844"/>
          </a:xfrm>
          <a:prstGeom prst="rect">
            <a:avLst/>
          </a:prstGeom>
        </p:spPr>
        <p:txBody>
          <a:bodyPr/>
          <a:lstStyle>
            <a:lvl1pPr algn="r">
              <a:defRPr sz="9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628650" y="273844"/>
            <a:ext cx="7886700" cy="42754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25500875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9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a:buChar char="•"/>
        <a:defRPr sz="1800" kern="1200">
          <a:solidFill>
            <a:srgbClr val="5595AC"/>
          </a:solidFill>
          <a:latin typeface="Georgia" panose="02040502050405020303" pitchFamily="18" charset="0"/>
          <a:ea typeface="Georgia" panose="02040502050405020303" pitchFamily="18" charset="0"/>
          <a:cs typeface="Arial Narrow" charset="0"/>
        </a:defRPr>
      </a:lvl1pPr>
      <a:lvl2pPr marL="514350" indent="-171450" algn="l" defTabSz="685800" rtl="0" eaLnBrk="1" latinLnBrk="0" hangingPunct="1">
        <a:lnSpc>
          <a:spcPct val="90000"/>
        </a:lnSpc>
        <a:spcBef>
          <a:spcPts val="375"/>
        </a:spcBef>
        <a:buFont typeface="Arial"/>
        <a:buChar char="•"/>
        <a:defRPr sz="1500" kern="1200">
          <a:solidFill>
            <a:srgbClr val="6A7278"/>
          </a:solidFill>
          <a:latin typeface="Georgia" panose="02040502050405020303" pitchFamily="18" charset="0"/>
          <a:ea typeface="Georgia" panose="02040502050405020303" pitchFamily="18" charset="0"/>
          <a:cs typeface="Arial Narrow" charset="0"/>
        </a:defRPr>
      </a:lvl2pPr>
      <a:lvl3pPr marL="857250" indent="-171450" algn="l" defTabSz="685800" rtl="0" eaLnBrk="1" latinLnBrk="0" hangingPunct="1">
        <a:lnSpc>
          <a:spcPct val="90000"/>
        </a:lnSpc>
        <a:spcBef>
          <a:spcPts val="375"/>
        </a:spcBef>
        <a:buFont typeface="Arial"/>
        <a:buChar char="•"/>
        <a:defRPr sz="1350" kern="1200">
          <a:solidFill>
            <a:srgbClr val="6A7278"/>
          </a:solidFill>
          <a:latin typeface="Georgia" panose="02040502050405020303" pitchFamily="18" charset="0"/>
          <a:ea typeface="Georgia" panose="02040502050405020303" pitchFamily="18" charset="0"/>
          <a:cs typeface="Arial Narrow" charset="0"/>
        </a:defRPr>
      </a:lvl3pPr>
      <a:lvl4pPr marL="1200150" indent="-171450" algn="l" defTabSz="685800" rtl="0" eaLnBrk="1" latinLnBrk="0" hangingPunct="1">
        <a:lnSpc>
          <a:spcPct val="90000"/>
        </a:lnSpc>
        <a:spcBef>
          <a:spcPts val="375"/>
        </a:spcBef>
        <a:buFont typeface="Arial"/>
        <a:buChar char="•"/>
        <a:defRPr sz="1200" kern="1200">
          <a:solidFill>
            <a:srgbClr val="6A7278"/>
          </a:solidFill>
          <a:latin typeface="Georgia" panose="02040502050405020303" pitchFamily="18" charset="0"/>
          <a:ea typeface="Georgia" panose="02040502050405020303" pitchFamily="18" charset="0"/>
          <a:cs typeface="Arial Narrow" charset="0"/>
        </a:defRPr>
      </a:lvl4pPr>
      <a:lvl5pPr marL="1543050" indent="-171450" algn="l" defTabSz="685800" rtl="0" eaLnBrk="1" latinLnBrk="0" hangingPunct="1">
        <a:lnSpc>
          <a:spcPct val="90000"/>
        </a:lnSpc>
        <a:spcBef>
          <a:spcPts val="375"/>
        </a:spcBef>
        <a:buFont typeface="Arial"/>
        <a:buChar char="•"/>
        <a:defRPr sz="1200" kern="1200">
          <a:solidFill>
            <a:srgbClr val="6A7278"/>
          </a:solidFill>
          <a:latin typeface="Georgia" panose="02040502050405020303" pitchFamily="18" charset="0"/>
          <a:ea typeface="Georgia" panose="02040502050405020303" pitchFamily="18" charset="0"/>
          <a:cs typeface="Arial Narrow"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2.xml"/><Relationship Id="rId5" Type="http://schemas.openxmlformats.org/officeDocument/2006/relationships/image" Target="../media/image31.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s://www.fire.ca.gov/stats-events/"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mailto:joseph.wilkins@howard.edu" TargetMode="External"/><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mailto:rachelconnolly@g.ucla.edu" TargetMode="External"/><Relationship Id="rId4" Type="http://schemas.openxmlformats.org/officeDocument/2006/relationships/hyperlink" Target="mailto:dgonzales98@ucla.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4" name="Google Shape;534;p1"/>
          <p:cNvSpPr txBox="1">
            <a:spLocks noGrp="1"/>
          </p:cNvSpPr>
          <p:nvPr>
            <p:ph type="body" idx="5"/>
          </p:nvPr>
        </p:nvSpPr>
        <p:spPr>
          <a:xfrm>
            <a:off x="615320" y="3028587"/>
            <a:ext cx="6074454" cy="104664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FFFF00"/>
              </a:buClr>
              <a:buSzPts val="1000"/>
              <a:buFont typeface="Arial"/>
              <a:buNone/>
            </a:pPr>
            <a:r>
              <a:rPr lang="en" sz="1050" b="1" dirty="0">
                <a:latin typeface="Arial"/>
                <a:ea typeface="Arial"/>
                <a:cs typeface="Arial"/>
                <a:sym typeface="Arial"/>
              </a:rPr>
              <a:t>October 18, 2022</a:t>
            </a:r>
          </a:p>
          <a:p>
            <a:pPr marL="0" indent="0">
              <a:lnSpc>
                <a:spcPct val="150000"/>
              </a:lnSpc>
              <a:spcBef>
                <a:spcPts val="0"/>
              </a:spcBef>
            </a:pPr>
            <a:r>
              <a:rPr lang="en-US" sz="1050" b="1" dirty="0">
                <a:latin typeface="Arial"/>
                <a:ea typeface="Arial"/>
                <a:cs typeface="Arial"/>
                <a:sym typeface="Arial"/>
              </a:rPr>
              <a:t>UCLA Fielding School of Public Health, Department of Environmental Health Sciences</a:t>
            </a:r>
          </a:p>
          <a:p>
            <a:pPr marL="0" indent="0">
              <a:lnSpc>
                <a:spcPct val="150000"/>
              </a:lnSpc>
              <a:spcBef>
                <a:spcPts val="0"/>
              </a:spcBef>
            </a:pPr>
            <a:r>
              <a:rPr lang="en-US" sz="1050" b="1" dirty="0">
                <a:latin typeface="Arial"/>
                <a:ea typeface="Arial"/>
                <a:cs typeface="Arial"/>
                <a:sym typeface="Arial"/>
              </a:rPr>
              <a:t>Howard University Graduate Program in Atmospheric Science, Washington, D.C.</a:t>
            </a:r>
          </a:p>
          <a:p>
            <a:pPr marL="0" indent="0">
              <a:lnSpc>
                <a:spcPct val="150000"/>
              </a:lnSpc>
              <a:spcBef>
                <a:spcPts val="0"/>
              </a:spcBef>
            </a:pPr>
            <a:r>
              <a:rPr lang="en-US" sz="1050" b="1" dirty="0">
                <a:latin typeface="Arial"/>
                <a:ea typeface="Arial"/>
                <a:cs typeface="Arial"/>
                <a:sym typeface="Arial"/>
              </a:rPr>
              <a:t>University of Washington, School of Environmental and Forest Sciences</a:t>
            </a:r>
          </a:p>
          <a:p>
            <a:pPr marL="0" indent="0">
              <a:lnSpc>
                <a:spcPct val="150000"/>
              </a:lnSpc>
              <a:spcBef>
                <a:spcPts val="0"/>
              </a:spcBef>
            </a:pPr>
            <a:endParaRPr lang="en-US" sz="1050" b="1" dirty="0">
              <a:latin typeface="Arial"/>
              <a:ea typeface="Arial"/>
              <a:cs typeface="Arial"/>
              <a:sym typeface="Arial"/>
            </a:endParaRPr>
          </a:p>
          <a:p>
            <a:pPr marL="0" indent="0">
              <a:lnSpc>
                <a:spcPct val="150000"/>
              </a:lnSpc>
              <a:spcBef>
                <a:spcPts val="0"/>
              </a:spcBef>
            </a:pPr>
            <a:endParaRPr lang="en-US" sz="1050" b="1" dirty="0">
              <a:latin typeface="Arial"/>
              <a:ea typeface="Arial"/>
              <a:cs typeface="Arial"/>
              <a:sym typeface="Arial"/>
            </a:endParaRPr>
          </a:p>
          <a:p>
            <a:pPr marL="0" marR="0" lvl="0" indent="0" algn="l" rtl="0">
              <a:lnSpc>
                <a:spcPct val="90000"/>
              </a:lnSpc>
              <a:spcBef>
                <a:spcPts val="0"/>
              </a:spcBef>
              <a:spcAft>
                <a:spcPts val="0"/>
              </a:spcAft>
              <a:buClr>
                <a:srgbClr val="FFFF00"/>
              </a:buClr>
              <a:buSzPts val="1000"/>
              <a:buFont typeface="Arial"/>
              <a:buNone/>
            </a:pPr>
            <a:endParaRPr dirty="0">
              <a:latin typeface="Arial"/>
              <a:ea typeface="Arial"/>
              <a:cs typeface="Arial"/>
              <a:sym typeface="Arial"/>
            </a:endParaRPr>
          </a:p>
        </p:txBody>
      </p:sp>
      <p:sp>
        <p:nvSpPr>
          <p:cNvPr id="537" name="Google Shape;537;p1"/>
          <p:cNvSpPr txBox="1">
            <a:spLocks noGrp="1"/>
          </p:cNvSpPr>
          <p:nvPr>
            <p:ph type="body" idx="9"/>
          </p:nvPr>
        </p:nvSpPr>
        <p:spPr>
          <a:xfrm>
            <a:off x="640080" y="1892807"/>
            <a:ext cx="7772400" cy="110642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3600"/>
              <a:buNone/>
            </a:pPr>
            <a:r>
              <a:rPr lang="en-US" sz="2400" dirty="0">
                <a:latin typeface="Arial"/>
                <a:ea typeface="Arial"/>
                <a:cs typeface="Arial"/>
                <a:sym typeface="Arial"/>
              </a:rPr>
              <a:t>Mortality and Morbidity Attributable to Wildland Fire Smoke in California from 2008-2018</a:t>
            </a:r>
            <a:endParaRPr sz="2400" dirty="0">
              <a:latin typeface="Arial"/>
              <a:ea typeface="Arial"/>
              <a:cs typeface="Arial"/>
              <a:sym typeface="Arial"/>
            </a:endParaRPr>
          </a:p>
        </p:txBody>
      </p:sp>
      <p:sp>
        <p:nvSpPr>
          <p:cNvPr id="536" name="Google Shape;536;p1"/>
          <p:cNvSpPr txBox="1">
            <a:spLocks noGrp="1"/>
          </p:cNvSpPr>
          <p:nvPr>
            <p:ph type="body" idx="7"/>
          </p:nvPr>
        </p:nvSpPr>
        <p:spPr>
          <a:xfrm>
            <a:off x="640080" y="4104592"/>
            <a:ext cx="4576500" cy="1017293"/>
          </a:xfrm>
          <a:prstGeom prst="rect">
            <a:avLst/>
          </a:prstGeom>
          <a:noFill/>
          <a:ln>
            <a:noFill/>
          </a:ln>
        </p:spPr>
        <p:txBody>
          <a:bodyPr spcFirstLastPara="1" wrap="square" lIns="91425" tIns="45700" rIns="91425" bIns="45700" anchor="t" anchorCtr="0">
            <a:noAutofit/>
          </a:bodyPr>
          <a:lstStyle/>
          <a:p>
            <a:pPr marL="0" indent="0">
              <a:lnSpc>
                <a:spcPct val="112000"/>
              </a:lnSpc>
              <a:spcBef>
                <a:spcPts val="0"/>
              </a:spcBef>
              <a:buClr>
                <a:schemeClr val="lt1"/>
              </a:buClr>
              <a:buSzPts val="1500"/>
            </a:pPr>
            <a:r>
              <a:rPr lang="en-US" sz="1600" b="1" dirty="0">
                <a:solidFill>
                  <a:schemeClr val="lt1"/>
                </a:solidFill>
                <a:latin typeface="Arial"/>
                <a:ea typeface="Arial"/>
                <a:cs typeface="Arial"/>
                <a:sym typeface="Arial"/>
              </a:rPr>
              <a:t>Professor Joseph Wilkins, PhD</a:t>
            </a:r>
          </a:p>
          <a:p>
            <a:pPr marL="0" indent="0">
              <a:lnSpc>
                <a:spcPct val="112000"/>
              </a:lnSpc>
              <a:spcBef>
                <a:spcPts val="0"/>
              </a:spcBef>
              <a:buClr>
                <a:schemeClr val="lt1"/>
              </a:buClr>
              <a:buSzPts val="1500"/>
            </a:pPr>
            <a:r>
              <a:rPr lang="en-US" sz="1200" dirty="0">
                <a:solidFill>
                  <a:schemeClr val="lt1"/>
                </a:solidFill>
                <a:latin typeface="Arial"/>
                <a:ea typeface="Arial"/>
                <a:cs typeface="Arial"/>
                <a:sym typeface="Arial"/>
              </a:rPr>
              <a:t>Dr. Diane Garcia-Gonzales, MPH, PhD</a:t>
            </a:r>
          </a:p>
          <a:p>
            <a:pPr marL="0" indent="0">
              <a:lnSpc>
                <a:spcPct val="112000"/>
              </a:lnSpc>
              <a:spcBef>
                <a:spcPts val="0"/>
              </a:spcBef>
              <a:buClr>
                <a:schemeClr val="lt1"/>
              </a:buClr>
              <a:buSzPts val="1500"/>
            </a:pPr>
            <a:r>
              <a:rPr lang="en-US" sz="1200" dirty="0">
                <a:solidFill>
                  <a:schemeClr val="lt1"/>
                </a:solidFill>
                <a:latin typeface="Arial"/>
                <a:ea typeface="Arial"/>
                <a:cs typeface="Arial"/>
                <a:sym typeface="Arial"/>
              </a:rPr>
              <a:t>Rachel Connolly, MS, PhD Candidate</a:t>
            </a:r>
          </a:p>
          <a:p>
            <a:pPr marL="0" indent="0">
              <a:lnSpc>
                <a:spcPct val="112000"/>
              </a:lnSpc>
              <a:spcBef>
                <a:spcPts val="0"/>
              </a:spcBef>
              <a:buClr>
                <a:schemeClr val="lt1"/>
              </a:buClr>
              <a:buSzPts val="1500"/>
            </a:pPr>
            <a:r>
              <a:rPr lang="en-US" sz="1200" dirty="0">
                <a:solidFill>
                  <a:schemeClr val="lt1"/>
                </a:solidFill>
                <a:latin typeface="Arial"/>
                <a:ea typeface="Arial"/>
                <a:cs typeface="Arial"/>
                <a:sym typeface="Arial"/>
              </a:rPr>
              <a:t>Professor Miriam E. Marlier, PhD</a:t>
            </a:r>
            <a:endParaRPr dirty="0">
              <a:solidFill>
                <a:schemeClr val="lt1"/>
              </a:solidFill>
              <a:latin typeface="+mj-lt"/>
              <a:ea typeface="Arial"/>
              <a:cs typeface="Arial"/>
              <a:sym typeface="Arial"/>
            </a:endParaRPr>
          </a:p>
        </p:txBody>
      </p:sp>
      <p:pic>
        <p:nvPicPr>
          <p:cNvPr id="5" name="Picture 4">
            <a:extLst>
              <a:ext uri="{FF2B5EF4-FFF2-40B4-BE49-F238E27FC236}">
                <a16:creationId xmlns:a16="http://schemas.microsoft.com/office/drawing/2014/main" id="{46BDAF24-CC5D-4FC4-966A-03D38D55B11D}"/>
              </a:ext>
            </a:extLst>
          </p:cNvPr>
          <p:cNvPicPr>
            <a:picLocks noChangeAspect="1"/>
          </p:cNvPicPr>
          <p:nvPr/>
        </p:nvPicPr>
        <p:blipFill>
          <a:blip r:embed="rId3"/>
          <a:stretch>
            <a:fillRect/>
          </a:stretch>
        </p:blipFill>
        <p:spPr>
          <a:xfrm>
            <a:off x="7123082" y="102331"/>
            <a:ext cx="1922142" cy="846253"/>
          </a:xfrm>
          <a:prstGeom prst="rect">
            <a:avLst/>
          </a:prstGeom>
        </p:spPr>
      </p:pic>
      <p:sp>
        <p:nvSpPr>
          <p:cNvPr id="3" name="TextBox 2">
            <a:extLst>
              <a:ext uri="{FF2B5EF4-FFF2-40B4-BE49-F238E27FC236}">
                <a16:creationId xmlns:a16="http://schemas.microsoft.com/office/drawing/2014/main" id="{6C775128-38E6-00BC-0B14-C12C8B1840F7}"/>
              </a:ext>
            </a:extLst>
          </p:cNvPr>
          <p:cNvSpPr txBox="1"/>
          <p:nvPr/>
        </p:nvSpPr>
        <p:spPr>
          <a:xfrm>
            <a:off x="4322494" y="4075236"/>
            <a:ext cx="4572000" cy="1141595"/>
          </a:xfrm>
          <a:prstGeom prst="rect">
            <a:avLst/>
          </a:prstGeom>
          <a:noFill/>
        </p:spPr>
        <p:txBody>
          <a:bodyPr wrap="square">
            <a:spAutoFit/>
          </a:bodyPr>
          <a:lstStyle/>
          <a:p>
            <a:pPr marL="0" lvl="0" indent="0" algn="l" rtl="0">
              <a:lnSpc>
                <a:spcPct val="112000"/>
              </a:lnSpc>
              <a:spcBef>
                <a:spcPts val="0"/>
              </a:spcBef>
              <a:spcAft>
                <a:spcPts val="0"/>
              </a:spcAft>
              <a:buClr>
                <a:schemeClr val="lt1"/>
              </a:buClr>
              <a:buSzPts val="1500"/>
              <a:buFont typeface="Arial"/>
              <a:buNone/>
            </a:pPr>
            <a:r>
              <a:rPr lang="en-US" sz="1200" dirty="0">
                <a:solidFill>
                  <a:schemeClr val="lt1"/>
                </a:solidFill>
                <a:latin typeface="Arial"/>
                <a:ea typeface="Arial"/>
                <a:cs typeface="Arial"/>
                <a:sym typeface="Arial"/>
              </a:rPr>
              <a:t>Dr. Jason </a:t>
            </a:r>
            <a:r>
              <a:rPr lang="en-US" sz="1200" dirty="0" err="1">
                <a:solidFill>
                  <a:schemeClr val="lt1"/>
                </a:solidFill>
                <a:latin typeface="Arial"/>
                <a:ea typeface="Arial"/>
                <a:cs typeface="Arial"/>
                <a:sym typeface="Arial"/>
              </a:rPr>
              <a:t>Su</a:t>
            </a:r>
            <a:r>
              <a:rPr lang="en-US" sz="1200" dirty="0">
                <a:solidFill>
                  <a:schemeClr val="lt1"/>
                </a:solidFill>
                <a:latin typeface="Arial"/>
                <a:ea typeface="Arial"/>
                <a:cs typeface="Arial"/>
                <a:sym typeface="Arial"/>
              </a:rPr>
              <a:t>, PhD</a:t>
            </a:r>
            <a:endParaRPr lang="en-US" sz="1200" dirty="0"/>
          </a:p>
          <a:p>
            <a:pPr marL="0" indent="0">
              <a:lnSpc>
                <a:spcPct val="112000"/>
              </a:lnSpc>
              <a:spcBef>
                <a:spcPts val="0"/>
              </a:spcBef>
              <a:buClr>
                <a:schemeClr val="lt1"/>
              </a:buClr>
              <a:buSzPts val="1500"/>
            </a:pPr>
            <a:r>
              <a:rPr lang="en-US" sz="1200" dirty="0">
                <a:solidFill>
                  <a:schemeClr val="lt1"/>
                </a:solidFill>
                <a:latin typeface="+mj-lt"/>
              </a:rPr>
              <a:t>Dr. Richard T. Burnett, MSc, PhD</a:t>
            </a:r>
          </a:p>
          <a:p>
            <a:pPr marL="0" indent="0">
              <a:lnSpc>
                <a:spcPct val="112000"/>
              </a:lnSpc>
              <a:spcBef>
                <a:spcPts val="0"/>
              </a:spcBef>
              <a:buClr>
                <a:schemeClr val="lt1"/>
              </a:buClr>
              <a:buSzPts val="1500"/>
            </a:pPr>
            <a:r>
              <a:rPr lang="en-US" sz="1200" dirty="0">
                <a:solidFill>
                  <a:schemeClr val="lt1"/>
                </a:solidFill>
                <a:latin typeface="Arial"/>
                <a:ea typeface="Arial"/>
                <a:cs typeface="Arial"/>
                <a:sym typeface="Arial"/>
              </a:rPr>
              <a:t>Professor Michael Jerrett, MA, PhD</a:t>
            </a:r>
          </a:p>
          <a:p>
            <a:pPr marL="0" indent="0">
              <a:lnSpc>
                <a:spcPct val="112000"/>
              </a:lnSpc>
              <a:spcBef>
                <a:spcPts val="0"/>
              </a:spcBef>
              <a:buClr>
                <a:schemeClr val="lt1"/>
              </a:buClr>
              <a:buSzPts val="1500"/>
            </a:pPr>
            <a:r>
              <a:rPr lang="en-US" sz="1200" dirty="0">
                <a:solidFill>
                  <a:schemeClr val="lt1"/>
                </a:solidFill>
              </a:rPr>
              <a:t>Dr. </a:t>
            </a:r>
            <a:r>
              <a:rPr lang="en-US" sz="1200" dirty="0" err="1">
                <a:solidFill>
                  <a:schemeClr val="lt1"/>
                </a:solidFill>
              </a:rPr>
              <a:t>Jihoon</a:t>
            </a:r>
            <a:r>
              <a:rPr lang="en-US" sz="1200" dirty="0">
                <a:solidFill>
                  <a:schemeClr val="lt1"/>
                </a:solidFill>
              </a:rPr>
              <a:t> June, PhD</a:t>
            </a:r>
          </a:p>
          <a:p>
            <a:pPr marL="0" indent="0">
              <a:lnSpc>
                <a:spcPct val="112000"/>
              </a:lnSpc>
              <a:spcBef>
                <a:spcPts val="0"/>
              </a:spcBef>
              <a:buClr>
                <a:schemeClr val="lt1"/>
              </a:buClr>
              <a:buSzPts val="1500"/>
            </a:pPr>
            <a:r>
              <a:rPr lang="en-US" sz="1200" dirty="0">
                <a:solidFill>
                  <a:schemeClr val="lt1"/>
                </a:solidFill>
                <a:latin typeface="Arial"/>
                <a:ea typeface="Arial"/>
                <a:cs typeface="Arial"/>
                <a:sym typeface="Arial"/>
              </a:rPr>
              <a:t>Claire </a:t>
            </a:r>
            <a:r>
              <a:rPr lang="en-US" sz="1200" dirty="0" err="1">
                <a:solidFill>
                  <a:schemeClr val="lt1"/>
                </a:solidFill>
                <a:latin typeface="Arial"/>
                <a:ea typeface="Arial"/>
                <a:cs typeface="Arial"/>
                <a:sym typeface="Arial"/>
              </a:rPr>
              <a:t>Schollaert</a:t>
            </a:r>
            <a:r>
              <a:rPr lang="en-US" sz="1200" dirty="0">
                <a:solidFill>
                  <a:schemeClr val="lt1"/>
                </a:solidFill>
                <a:latin typeface="Arial"/>
                <a:ea typeface="Arial"/>
                <a:cs typeface="Arial"/>
                <a:sym typeface="Arial"/>
              </a:rPr>
              <a:t>, PhD Candidate</a:t>
            </a:r>
            <a:endParaRPr lang="en-US" sz="1200" dirty="0">
              <a:solidFill>
                <a:srgbClr val="373545"/>
              </a:solidFill>
              <a:latin typeface="Arial"/>
              <a:ea typeface="Arial"/>
              <a:cs typeface="Arial"/>
              <a:sym typeface="Arial"/>
            </a:endParaRPr>
          </a:p>
        </p:txBody>
      </p:sp>
      <p:pic>
        <p:nvPicPr>
          <p:cNvPr id="4" name="Picture 2" descr="Pin on University of Washington Huskies">
            <a:extLst>
              <a:ext uri="{FF2B5EF4-FFF2-40B4-BE49-F238E27FC236}">
                <a16:creationId xmlns:a16="http://schemas.microsoft.com/office/drawing/2014/main" id="{DED80435-504C-B88A-B141-4C42B89A9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440" y="102331"/>
            <a:ext cx="422103" cy="316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8ADC577-8A5D-42A5-97B1-457657130F9B}"/>
              </a:ext>
            </a:extLst>
          </p:cNvPr>
          <p:cNvSpPr>
            <a:spLocks noGrp="1"/>
          </p:cNvSpPr>
          <p:nvPr>
            <p:ph type="sldNum" idx="12"/>
          </p:nvPr>
        </p:nvSpPr>
        <p:spPr/>
        <p:txBody>
          <a:bodyPr/>
          <a:lstStyle/>
          <a:p>
            <a:pPr defTabSz="342900">
              <a:buClrTx/>
            </a:pPr>
            <a:fld id="{C591B5A6-83B5-4373-99AE-70ABF69D2BB7}" type="slidenum">
              <a:rPr lang="en-US" kern="1200">
                <a:solidFill>
                  <a:prstClr val="white"/>
                </a:solidFill>
                <a:ea typeface="+mn-ea"/>
              </a:rPr>
              <a:pPr defTabSz="342900">
                <a:buClrTx/>
              </a:pPr>
              <a:t>10</a:t>
            </a:fld>
            <a:endParaRPr lang="en-US" kern="1200" dirty="0">
              <a:solidFill>
                <a:prstClr val="white"/>
              </a:solidFill>
              <a:ea typeface="+mn-ea"/>
            </a:endParaRPr>
          </a:p>
        </p:txBody>
      </p:sp>
      <p:sp>
        <p:nvSpPr>
          <p:cNvPr id="3" name="Title 2">
            <a:extLst>
              <a:ext uri="{FF2B5EF4-FFF2-40B4-BE49-F238E27FC236}">
                <a16:creationId xmlns:a16="http://schemas.microsoft.com/office/drawing/2014/main" id="{86B29BA1-CD8B-426F-966B-D54BC802A5CD}"/>
              </a:ext>
            </a:extLst>
          </p:cNvPr>
          <p:cNvSpPr>
            <a:spLocks noGrp="1"/>
          </p:cNvSpPr>
          <p:nvPr>
            <p:ph type="title"/>
          </p:nvPr>
        </p:nvSpPr>
        <p:spPr>
          <a:xfrm>
            <a:off x="685800" y="640080"/>
            <a:ext cx="7772400" cy="393192"/>
          </a:xfrm>
        </p:spPr>
        <p:txBody>
          <a:bodyPr/>
          <a:lstStyle/>
          <a:p>
            <a:r>
              <a:rPr lang="en-US" dirty="0">
                <a:solidFill>
                  <a:schemeClr val="tx1">
                    <a:lumMod val="50000"/>
                  </a:schemeClr>
                </a:solidFill>
                <a:latin typeface="+mj-lt"/>
              </a:rPr>
              <a:t>Preliminary Results: Mortality</a:t>
            </a:r>
          </a:p>
        </p:txBody>
      </p:sp>
      <p:graphicFrame>
        <p:nvGraphicFramePr>
          <p:cNvPr id="4" name="Table 3">
            <a:extLst>
              <a:ext uri="{FF2B5EF4-FFF2-40B4-BE49-F238E27FC236}">
                <a16:creationId xmlns:a16="http://schemas.microsoft.com/office/drawing/2014/main" id="{DF101B21-D380-4FE0-90C0-664AFED3BA24}"/>
              </a:ext>
            </a:extLst>
          </p:cNvPr>
          <p:cNvGraphicFramePr>
            <a:graphicFrameLocks noGrp="1"/>
          </p:cNvGraphicFramePr>
          <p:nvPr>
            <p:extLst>
              <p:ext uri="{D42A27DB-BD31-4B8C-83A1-F6EECF244321}">
                <p14:modId xmlns:p14="http://schemas.microsoft.com/office/powerpoint/2010/main" val="3748861810"/>
              </p:ext>
            </p:extLst>
          </p:nvPr>
        </p:nvGraphicFramePr>
        <p:xfrm>
          <a:off x="401166" y="1176252"/>
          <a:ext cx="5010998" cy="3486962"/>
        </p:xfrm>
        <a:graphic>
          <a:graphicData uri="http://schemas.openxmlformats.org/drawingml/2006/table">
            <a:tbl>
              <a:tblPr>
                <a:tableStyleId>{93296810-A885-4BE3-A3E7-6D5BEEA58F35}</a:tableStyleId>
              </a:tblPr>
              <a:tblGrid>
                <a:gridCol w="749508">
                  <a:extLst>
                    <a:ext uri="{9D8B030D-6E8A-4147-A177-3AD203B41FA5}">
                      <a16:colId xmlns:a16="http://schemas.microsoft.com/office/drawing/2014/main" val="101845227"/>
                    </a:ext>
                  </a:extLst>
                </a:gridCol>
                <a:gridCol w="2341561">
                  <a:extLst>
                    <a:ext uri="{9D8B030D-6E8A-4147-A177-3AD203B41FA5}">
                      <a16:colId xmlns:a16="http://schemas.microsoft.com/office/drawing/2014/main" val="3408784157"/>
                    </a:ext>
                  </a:extLst>
                </a:gridCol>
                <a:gridCol w="1919929">
                  <a:extLst>
                    <a:ext uri="{9D8B030D-6E8A-4147-A177-3AD203B41FA5}">
                      <a16:colId xmlns:a16="http://schemas.microsoft.com/office/drawing/2014/main" val="3030283522"/>
                    </a:ext>
                  </a:extLst>
                </a:gridCol>
              </a:tblGrid>
              <a:tr h="525344">
                <a:tc>
                  <a:txBody>
                    <a:bodyPr/>
                    <a:lstStyle/>
                    <a:p>
                      <a:pPr algn="ctr" fontAlgn="b"/>
                      <a:r>
                        <a:rPr lang="en-US" sz="1400" b="1" dirty="0">
                          <a:solidFill>
                            <a:srgbClr val="000000"/>
                          </a:solidFill>
                          <a:effectLst/>
                          <a:latin typeface="Arial" panose="020B0604020202020204" pitchFamily="34" charset="0"/>
                          <a:cs typeface="Arial" panose="020B0604020202020204" pitchFamily="34" charset="0"/>
                        </a:rPr>
                        <a:t>Year</a:t>
                      </a:r>
                    </a:p>
                  </a:txBody>
                  <a:tcPr marL="7144" marR="7144" marT="7144" marB="34290" anchor="ctr"/>
                </a:tc>
                <a:tc>
                  <a:txBody>
                    <a:bodyPr/>
                    <a:lstStyle/>
                    <a:p>
                      <a:pPr algn="ctr" fontAlgn="b"/>
                      <a:r>
                        <a:rPr lang="en-US" sz="1400" b="1" dirty="0">
                          <a:solidFill>
                            <a:srgbClr val="000000"/>
                          </a:solidFill>
                          <a:effectLst/>
                          <a:latin typeface="Arial" panose="020B0604020202020204" pitchFamily="34" charset="0"/>
                          <a:cs typeface="Arial" panose="020B0604020202020204" pitchFamily="34" charset="0"/>
                        </a:rPr>
                        <a:t>Total Mortality from Wildland Fire-PM</a:t>
                      </a:r>
                      <a:r>
                        <a:rPr lang="en-US" sz="1400" b="1" baseline="-25000" dirty="0">
                          <a:solidFill>
                            <a:srgbClr val="000000"/>
                          </a:solidFill>
                          <a:effectLst/>
                          <a:latin typeface="Arial" panose="020B0604020202020204" pitchFamily="34" charset="0"/>
                          <a:cs typeface="Arial" panose="020B0604020202020204" pitchFamily="34" charset="0"/>
                        </a:rPr>
                        <a:t>2.5</a:t>
                      </a:r>
                      <a:r>
                        <a:rPr lang="en-US" sz="1400" b="1" dirty="0">
                          <a:solidFill>
                            <a:srgbClr val="000000"/>
                          </a:solidFill>
                          <a:effectLst/>
                          <a:latin typeface="Arial" panose="020B0604020202020204" pitchFamily="34" charset="0"/>
                          <a:cs typeface="Arial" panose="020B0604020202020204" pitchFamily="34" charset="0"/>
                        </a:rPr>
                        <a:t> </a:t>
                      </a:r>
                    </a:p>
                  </a:txBody>
                  <a:tcPr marL="7144" marR="7144" marT="7144" marB="34290" anchor="ctr"/>
                </a:tc>
                <a:tc>
                  <a:txBody>
                    <a:bodyPr/>
                    <a:lstStyle/>
                    <a:p>
                      <a:pPr algn="ctr"/>
                      <a:r>
                        <a:rPr lang="en-US" sz="1400" b="1" dirty="0">
                          <a:solidFill>
                            <a:schemeClr val="tx1">
                              <a:lumMod val="50000"/>
                            </a:schemeClr>
                          </a:solidFill>
                          <a:latin typeface="Arial" panose="020B0604020202020204" pitchFamily="34" charset="0"/>
                          <a:cs typeface="Arial" panose="020B0604020202020204" pitchFamily="34" charset="0"/>
                        </a:rPr>
                        <a:t>Valuation in Billions (2015 $)</a:t>
                      </a:r>
                    </a:p>
                  </a:txBody>
                  <a:tcPr marL="68580" marR="68580" marT="34290" marB="34290" anchor="ctr"/>
                </a:tc>
                <a:extLst>
                  <a:ext uri="{0D108BD9-81ED-4DB2-BD59-A6C34878D82A}">
                    <a16:rowId xmlns:a16="http://schemas.microsoft.com/office/drawing/2014/main" val="3539854951"/>
                  </a:ext>
                </a:extLst>
              </a:tr>
              <a:tr h="269238">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2018</a:t>
                      </a:r>
                    </a:p>
                  </a:txBody>
                  <a:tcPr marL="7144" marR="7144" marT="7144" marB="34290" anchor="ctr"/>
                </a:tc>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11,560</a:t>
                      </a:r>
                    </a:p>
                  </a:txBody>
                  <a:tcPr marL="7144" marR="7144" marT="7144" marB="34290" anchor="ctr"/>
                </a:tc>
                <a:tc>
                  <a:txBody>
                    <a:bodyPr/>
                    <a:lstStyle/>
                    <a:p>
                      <a:pPr algn="ctr" fontAlgn="b"/>
                      <a:r>
                        <a:rPr lang="en-US" sz="1200" dirty="0">
                          <a:solidFill>
                            <a:schemeClr val="tx1">
                              <a:lumMod val="50000"/>
                            </a:schemeClr>
                          </a:solidFill>
                          <a:effectLst/>
                          <a:latin typeface="Arial" panose="020B0604020202020204" pitchFamily="34" charset="0"/>
                          <a:cs typeface="Arial" panose="020B0604020202020204" pitchFamily="34" charset="0"/>
                        </a:rPr>
                        <a:t>$100.6</a:t>
                      </a:r>
                    </a:p>
                  </a:txBody>
                  <a:tcPr marL="7144" marR="7144" marT="7144" marB="34290" anchor="ctr"/>
                </a:tc>
                <a:extLst>
                  <a:ext uri="{0D108BD9-81ED-4DB2-BD59-A6C34878D82A}">
                    <a16:rowId xmlns:a16="http://schemas.microsoft.com/office/drawing/2014/main" val="3180401261"/>
                  </a:ext>
                </a:extLst>
              </a:tr>
              <a:tr h="269238">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2017</a:t>
                      </a:r>
                    </a:p>
                  </a:txBody>
                  <a:tcPr marL="7144" marR="7144" marT="7144" marB="34290" anchor="ctr"/>
                </a:tc>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11,390</a:t>
                      </a:r>
                    </a:p>
                  </a:txBody>
                  <a:tcPr marL="7144" marR="7144" marT="7144" marB="34290" anchor="ctr"/>
                </a:tc>
                <a:tc>
                  <a:txBody>
                    <a:bodyPr/>
                    <a:lstStyle/>
                    <a:p>
                      <a:pPr algn="ctr" fontAlgn="b"/>
                      <a:r>
                        <a:rPr lang="en-US" sz="1200" dirty="0">
                          <a:solidFill>
                            <a:schemeClr val="tx1">
                              <a:lumMod val="50000"/>
                            </a:schemeClr>
                          </a:solidFill>
                          <a:effectLst/>
                          <a:latin typeface="Arial" panose="020B0604020202020204" pitchFamily="34" charset="0"/>
                          <a:cs typeface="Arial" panose="020B0604020202020204" pitchFamily="34" charset="0"/>
                        </a:rPr>
                        <a:t>$99.1</a:t>
                      </a:r>
                    </a:p>
                  </a:txBody>
                  <a:tcPr marL="7144" marR="7144" marT="7144" marB="34290" anchor="ctr"/>
                </a:tc>
                <a:extLst>
                  <a:ext uri="{0D108BD9-81ED-4DB2-BD59-A6C34878D82A}">
                    <a16:rowId xmlns:a16="http://schemas.microsoft.com/office/drawing/2014/main" val="3318055900"/>
                  </a:ext>
                </a:extLst>
              </a:tr>
              <a:tr h="269238">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2016</a:t>
                      </a:r>
                    </a:p>
                  </a:txBody>
                  <a:tcPr marL="7144" marR="7144" marT="7144" marB="34290" anchor="ctr"/>
                </a:tc>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4,020</a:t>
                      </a:r>
                    </a:p>
                  </a:txBody>
                  <a:tcPr marL="7144" marR="7144" marT="7144" marB="34290" anchor="ctr"/>
                </a:tc>
                <a:tc>
                  <a:txBody>
                    <a:bodyPr/>
                    <a:lstStyle/>
                    <a:p>
                      <a:pPr algn="ctr" fontAlgn="b"/>
                      <a:r>
                        <a:rPr lang="en-US" sz="1200" dirty="0">
                          <a:solidFill>
                            <a:schemeClr val="tx1">
                              <a:lumMod val="50000"/>
                            </a:schemeClr>
                          </a:solidFill>
                          <a:effectLst/>
                          <a:latin typeface="Arial" panose="020B0604020202020204" pitchFamily="34" charset="0"/>
                          <a:cs typeface="Arial" panose="020B0604020202020204" pitchFamily="34" charset="0"/>
                        </a:rPr>
                        <a:t>$35.0</a:t>
                      </a:r>
                    </a:p>
                  </a:txBody>
                  <a:tcPr marL="7144" marR="7144" marT="7144" marB="34290" anchor="ctr"/>
                </a:tc>
                <a:extLst>
                  <a:ext uri="{0D108BD9-81ED-4DB2-BD59-A6C34878D82A}">
                    <a16:rowId xmlns:a16="http://schemas.microsoft.com/office/drawing/2014/main" val="1976033432"/>
                  </a:ext>
                </a:extLst>
              </a:tr>
              <a:tr h="269238">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2015</a:t>
                      </a:r>
                    </a:p>
                  </a:txBody>
                  <a:tcPr marL="7144" marR="7144" marT="7144" marB="34290" anchor="ctr"/>
                </a:tc>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3,210</a:t>
                      </a:r>
                    </a:p>
                  </a:txBody>
                  <a:tcPr marL="7144" marR="7144" marT="7144" marB="34290" anchor="ctr"/>
                </a:tc>
                <a:tc>
                  <a:txBody>
                    <a:bodyPr/>
                    <a:lstStyle/>
                    <a:p>
                      <a:pPr algn="ctr" fontAlgn="b"/>
                      <a:r>
                        <a:rPr lang="en-US" sz="1200" dirty="0">
                          <a:solidFill>
                            <a:schemeClr val="tx1">
                              <a:lumMod val="50000"/>
                            </a:schemeClr>
                          </a:solidFill>
                          <a:effectLst/>
                          <a:latin typeface="Arial" panose="020B0604020202020204" pitchFamily="34" charset="0"/>
                          <a:cs typeface="Arial" panose="020B0604020202020204" pitchFamily="34" charset="0"/>
                        </a:rPr>
                        <a:t>$28.0</a:t>
                      </a:r>
                    </a:p>
                  </a:txBody>
                  <a:tcPr marL="7144" marR="7144" marT="7144" marB="34290" anchor="ctr"/>
                </a:tc>
                <a:extLst>
                  <a:ext uri="{0D108BD9-81ED-4DB2-BD59-A6C34878D82A}">
                    <a16:rowId xmlns:a16="http://schemas.microsoft.com/office/drawing/2014/main" val="225700769"/>
                  </a:ext>
                </a:extLst>
              </a:tr>
              <a:tr h="269238">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2014</a:t>
                      </a:r>
                    </a:p>
                  </a:txBody>
                  <a:tcPr marL="7144" marR="7144" marT="7144" marB="34290" anchor="ctr"/>
                </a:tc>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1,920</a:t>
                      </a:r>
                    </a:p>
                  </a:txBody>
                  <a:tcPr marL="7144" marR="7144" marT="7144" marB="34290" anchor="ctr"/>
                </a:tc>
                <a:tc>
                  <a:txBody>
                    <a:bodyPr/>
                    <a:lstStyle/>
                    <a:p>
                      <a:pPr algn="ctr" fontAlgn="b"/>
                      <a:r>
                        <a:rPr lang="en-US" sz="1200" dirty="0">
                          <a:solidFill>
                            <a:schemeClr val="tx1">
                              <a:lumMod val="50000"/>
                            </a:schemeClr>
                          </a:solidFill>
                          <a:effectLst/>
                          <a:latin typeface="Arial" panose="020B0604020202020204" pitchFamily="34" charset="0"/>
                          <a:cs typeface="Arial" panose="020B0604020202020204" pitchFamily="34" charset="0"/>
                        </a:rPr>
                        <a:t>$16.7</a:t>
                      </a:r>
                    </a:p>
                  </a:txBody>
                  <a:tcPr marL="7144" marR="7144" marT="7144" marB="34290" anchor="ctr"/>
                </a:tc>
                <a:extLst>
                  <a:ext uri="{0D108BD9-81ED-4DB2-BD59-A6C34878D82A}">
                    <a16:rowId xmlns:a16="http://schemas.microsoft.com/office/drawing/2014/main" val="2174044415"/>
                  </a:ext>
                </a:extLst>
              </a:tr>
              <a:tr h="269238">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2013</a:t>
                      </a:r>
                    </a:p>
                  </a:txBody>
                  <a:tcPr marL="7144" marR="7144" marT="7144" marB="34290" anchor="ctr"/>
                </a:tc>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3,070</a:t>
                      </a:r>
                    </a:p>
                  </a:txBody>
                  <a:tcPr marL="7144" marR="7144" marT="7144" marB="34290" anchor="ctr"/>
                </a:tc>
                <a:tc>
                  <a:txBody>
                    <a:bodyPr/>
                    <a:lstStyle/>
                    <a:p>
                      <a:pPr algn="ctr" fontAlgn="b"/>
                      <a:r>
                        <a:rPr lang="en-US" sz="1200" dirty="0">
                          <a:solidFill>
                            <a:schemeClr val="tx1">
                              <a:lumMod val="50000"/>
                            </a:schemeClr>
                          </a:solidFill>
                          <a:effectLst/>
                          <a:latin typeface="Arial" panose="020B0604020202020204" pitchFamily="34" charset="0"/>
                          <a:cs typeface="Arial" panose="020B0604020202020204" pitchFamily="34" charset="0"/>
                        </a:rPr>
                        <a:t>$26.7</a:t>
                      </a:r>
                    </a:p>
                  </a:txBody>
                  <a:tcPr marL="7144" marR="7144" marT="7144" marB="34290" anchor="ctr"/>
                </a:tc>
                <a:extLst>
                  <a:ext uri="{0D108BD9-81ED-4DB2-BD59-A6C34878D82A}">
                    <a16:rowId xmlns:a16="http://schemas.microsoft.com/office/drawing/2014/main" val="4160178907"/>
                  </a:ext>
                </a:extLst>
              </a:tr>
              <a:tr h="269238">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2012</a:t>
                      </a:r>
                    </a:p>
                  </a:txBody>
                  <a:tcPr marL="7144" marR="7144" marT="7144" marB="34290" anchor="ctr"/>
                </a:tc>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1,540</a:t>
                      </a:r>
                    </a:p>
                  </a:txBody>
                  <a:tcPr marL="7144" marR="7144" marT="7144" marB="34290" anchor="ctr"/>
                </a:tc>
                <a:tc>
                  <a:txBody>
                    <a:bodyPr/>
                    <a:lstStyle/>
                    <a:p>
                      <a:pPr algn="ctr" fontAlgn="b"/>
                      <a:r>
                        <a:rPr lang="en-US" sz="1200" dirty="0">
                          <a:solidFill>
                            <a:schemeClr val="tx1">
                              <a:lumMod val="50000"/>
                            </a:schemeClr>
                          </a:solidFill>
                          <a:effectLst/>
                          <a:latin typeface="Arial" panose="020B0604020202020204" pitchFamily="34" charset="0"/>
                          <a:cs typeface="Arial" panose="020B0604020202020204" pitchFamily="34" charset="0"/>
                        </a:rPr>
                        <a:t>$13.4</a:t>
                      </a:r>
                    </a:p>
                  </a:txBody>
                  <a:tcPr marL="7144" marR="7144" marT="7144" marB="34290" anchor="ctr"/>
                </a:tc>
                <a:extLst>
                  <a:ext uri="{0D108BD9-81ED-4DB2-BD59-A6C34878D82A}">
                    <a16:rowId xmlns:a16="http://schemas.microsoft.com/office/drawing/2014/main" val="1443498518"/>
                  </a:ext>
                </a:extLst>
              </a:tr>
              <a:tr h="269238">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2011</a:t>
                      </a:r>
                    </a:p>
                  </a:txBody>
                  <a:tcPr marL="7144" marR="7144" marT="7144" marB="34290" anchor="ctr"/>
                </a:tc>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1,360</a:t>
                      </a:r>
                    </a:p>
                  </a:txBody>
                  <a:tcPr marL="7144" marR="7144" marT="7144" marB="34290" anchor="ctr"/>
                </a:tc>
                <a:tc>
                  <a:txBody>
                    <a:bodyPr/>
                    <a:lstStyle/>
                    <a:p>
                      <a:pPr algn="ctr" fontAlgn="b"/>
                      <a:r>
                        <a:rPr lang="en-US" sz="1200" dirty="0">
                          <a:solidFill>
                            <a:schemeClr val="tx1">
                              <a:lumMod val="50000"/>
                            </a:schemeClr>
                          </a:solidFill>
                          <a:effectLst/>
                          <a:latin typeface="Arial" panose="020B0604020202020204" pitchFamily="34" charset="0"/>
                          <a:cs typeface="Arial" panose="020B0604020202020204" pitchFamily="34" charset="0"/>
                        </a:rPr>
                        <a:t>$11.9</a:t>
                      </a:r>
                    </a:p>
                  </a:txBody>
                  <a:tcPr marL="7144" marR="7144" marT="7144" marB="34290" anchor="ctr"/>
                </a:tc>
                <a:extLst>
                  <a:ext uri="{0D108BD9-81ED-4DB2-BD59-A6C34878D82A}">
                    <a16:rowId xmlns:a16="http://schemas.microsoft.com/office/drawing/2014/main" val="649514711"/>
                  </a:ext>
                </a:extLst>
              </a:tr>
              <a:tr h="269238">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2010</a:t>
                      </a:r>
                    </a:p>
                  </a:txBody>
                  <a:tcPr marL="7144" marR="7144" marT="7144" marB="34290" anchor="ctr"/>
                </a:tc>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1,160</a:t>
                      </a:r>
                    </a:p>
                  </a:txBody>
                  <a:tcPr marL="7144" marR="7144" marT="7144" marB="34290" anchor="ctr"/>
                </a:tc>
                <a:tc>
                  <a:txBody>
                    <a:bodyPr/>
                    <a:lstStyle/>
                    <a:p>
                      <a:pPr algn="ctr" fontAlgn="b"/>
                      <a:r>
                        <a:rPr lang="en-US" sz="1200" dirty="0">
                          <a:solidFill>
                            <a:schemeClr val="tx1">
                              <a:lumMod val="50000"/>
                            </a:schemeClr>
                          </a:solidFill>
                          <a:effectLst/>
                          <a:latin typeface="Arial" panose="020B0604020202020204" pitchFamily="34" charset="0"/>
                          <a:cs typeface="Arial" panose="020B0604020202020204" pitchFamily="34" charset="0"/>
                        </a:rPr>
                        <a:t>$10.1</a:t>
                      </a:r>
                    </a:p>
                  </a:txBody>
                  <a:tcPr marL="7144" marR="7144" marT="7144" marB="34290" anchor="ctr"/>
                </a:tc>
                <a:extLst>
                  <a:ext uri="{0D108BD9-81ED-4DB2-BD59-A6C34878D82A}">
                    <a16:rowId xmlns:a16="http://schemas.microsoft.com/office/drawing/2014/main" val="3282082406"/>
                  </a:ext>
                </a:extLst>
              </a:tr>
              <a:tr h="269238">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2009</a:t>
                      </a:r>
                    </a:p>
                  </a:txBody>
                  <a:tcPr marL="7144" marR="7144" marT="7144" marB="34290" anchor="ctr"/>
                </a:tc>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2,020</a:t>
                      </a:r>
                    </a:p>
                  </a:txBody>
                  <a:tcPr marL="7144" marR="7144" marT="7144" marB="34290" anchor="ctr"/>
                </a:tc>
                <a:tc>
                  <a:txBody>
                    <a:bodyPr/>
                    <a:lstStyle/>
                    <a:p>
                      <a:pPr algn="ctr" fontAlgn="b"/>
                      <a:r>
                        <a:rPr lang="en-US" sz="1200" dirty="0">
                          <a:solidFill>
                            <a:schemeClr val="tx1">
                              <a:lumMod val="50000"/>
                            </a:schemeClr>
                          </a:solidFill>
                          <a:effectLst/>
                          <a:latin typeface="Arial" panose="020B0604020202020204" pitchFamily="34" charset="0"/>
                          <a:cs typeface="Arial" panose="020B0604020202020204" pitchFamily="34" charset="0"/>
                        </a:rPr>
                        <a:t>$17.6</a:t>
                      </a:r>
                    </a:p>
                  </a:txBody>
                  <a:tcPr marL="7144" marR="7144" marT="7144" marB="34290" anchor="ctr"/>
                </a:tc>
                <a:extLst>
                  <a:ext uri="{0D108BD9-81ED-4DB2-BD59-A6C34878D82A}">
                    <a16:rowId xmlns:a16="http://schemas.microsoft.com/office/drawing/2014/main" val="1418926552"/>
                  </a:ext>
                </a:extLst>
              </a:tr>
              <a:tr h="269238">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2008</a:t>
                      </a:r>
                    </a:p>
                  </a:txBody>
                  <a:tcPr marL="7144" marR="7144" marT="7144" marB="34290" anchor="ctr"/>
                </a:tc>
                <a:tc>
                  <a:txBody>
                    <a:bodyPr/>
                    <a:lstStyle/>
                    <a:p>
                      <a:pPr algn="ctr" fontAlgn="b"/>
                      <a:r>
                        <a:rPr lang="en-US" sz="1200" dirty="0">
                          <a:solidFill>
                            <a:srgbClr val="000000"/>
                          </a:solidFill>
                          <a:effectLst/>
                          <a:latin typeface="Arial" panose="020B0604020202020204" pitchFamily="34" charset="0"/>
                          <a:cs typeface="Arial" panose="020B0604020202020204" pitchFamily="34" charset="0"/>
                        </a:rPr>
                        <a:t>9,100</a:t>
                      </a:r>
                    </a:p>
                  </a:txBody>
                  <a:tcPr marL="7144" marR="7144" marT="7144" marB="34290" anchor="ctr"/>
                </a:tc>
                <a:tc>
                  <a:txBody>
                    <a:bodyPr/>
                    <a:lstStyle/>
                    <a:p>
                      <a:pPr algn="ctr" fontAlgn="b"/>
                      <a:r>
                        <a:rPr lang="en-US" sz="1200" dirty="0">
                          <a:solidFill>
                            <a:schemeClr val="tx1">
                              <a:lumMod val="50000"/>
                            </a:schemeClr>
                          </a:solidFill>
                          <a:effectLst/>
                          <a:latin typeface="Arial" panose="020B0604020202020204" pitchFamily="34" charset="0"/>
                          <a:cs typeface="Arial" panose="020B0604020202020204" pitchFamily="34" charset="0"/>
                        </a:rPr>
                        <a:t>$79.2</a:t>
                      </a:r>
                    </a:p>
                  </a:txBody>
                  <a:tcPr marL="7144" marR="7144" marT="7144" marB="34290" anchor="ctr"/>
                </a:tc>
                <a:extLst>
                  <a:ext uri="{0D108BD9-81ED-4DB2-BD59-A6C34878D82A}">
                    <a16:rowId xmlns:a16="http://schemas.microsoft.com/office/drawing/2014/main" val="3689077651"/>
                  </a:ext>
                </a:extLst>
              </a:tr>
            </a:tbl>
          </a:graphicData>
        </a:graphic>
      </p:graphicFrame>
      <p:pic>
        <p:nvPicPr>
          <p:cNvPr id="9" name="Picture 8">
            <a:extLst>
              <a:ext uri="{FF2B5EF4-FFF2-40B4-BE49-F238E27FC236}">
                <a16:creationId xmlns:a16="http://schemas.microsoft.com/office/drawing/2014/main" id="{840B8CE9-2BFE-4E04-AE2B-F95CA2D876C0}"/>
              </a:ext>
            </a:extLst>
          </p:cNvPr>
          <p:cNvPicPr>
            <a:picLocks noChangeAspect="1"/>
          </p:cNvPicPr>
          <p:nvPr/>
        </p:nvPicPr>
        <p:blipFill>
          <a:blip r:embed="rId3"/>
          <a:stretch>
            <a:fillRect/>
          </a:stretch>
        </p:blipFill>
        <p:spPr>
          <a:xfrm>
            <a:off x="5806612" y="1169999"/>
            <a:ext cx="2871828" cy="3493218"/>
          </a:xfrm>
          <a:prstGeom prst="rect">
            <a:avLst/>
          </a:prstGeom>
        </p:spPr>
      </p:pic>
      <p:sp>
        <p:nvSpPr>
          <p:cNvPr id="8" name="Rectangle 7">
            <a:extLst>
              <a:ext uri="{FF2B5EF4-FFF2-40B4-BE49-F238E27FC236}">
                <a16:creationId xmlns:a16="http://schemas.microsoft.com/office/drawing/2014/main" id="{352A84EC-782C-1D41-A632-57B168CAF2A5}"/>
              </a:ext>
            </a:extLst>
          </p:cNvPr>
          <p:cNvSpPr/>
          <p:nvPr/>
        </p:nvSpPr>
        <p:spPr>
          <a:xfrm>
            <a:off x="0" y="4765471"/>
            <a:ext cx="9144000" cy="339937"/>
          </a:xfrm>
          <a:prstGeom prst="rect">
            <a:avLst/>
          </a:prstGeom>
          <a:gradFill flip="none" rotWithShape="1">
            <a:gsLst>
              <a:gs pos="0">
                <a:schemeClr val="accent1">
                  <a:tint val="66000"/>
                  <a:satMod val="160000"/>
                </a:schemeClr>
              </a:gs>
              <a:gs pos="45000">
                <a:schemeClr val="accent1">
                  <a:tint val="44500"/>
                  <a:satMod val="160000"/>
                  <a:alpha val="68101"/>
                </a:schemeClr>
              </a:gs>
              <a:gs pos="63000">
                <a:schemeClr val="accent1">
                  <a:tint val="23500"/>
                  <a:satMod val="160000"/>
                  <a:alpha val="51624"/>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8B2C66C-FB5B-A244-B06D-524016190F20}"/>
              </a:ext>
            </a:extLst>
          </p:cNvPr>
          <p:cNvSpPr txBox="1"/>
          <p:nvPr/>
        </p:nvSpPr>
        <p:spPr>
          <a:xfrm>
            <a:off x="6164825" y="4781550"/>
            <a:ext cx="3091655"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Quantification/Results</a:t>
            </a:r>
          </a:p>
        </p:txBody>
      </p:sp>
      <p:pic>
        <p:nvPicPr>
          <p:cNvPr id="2" name="Picture 1">
            <a:extLst>
              <a:ext uri="{FF2B5EF4-FFF2-40B4-BE49-F238E27FC236}">
                <a16:creationId xmlns:a16="http://schemas.microsoft.com/office/drawing/2014/main" id="{B5A6E97B-3EEE-5581-835D-825983BF2CC7}"/>
              </a:ext>
            </a:extLst>
          </p:cNvPr>
          <p:cNvPicPr>
            <a:picLocks noChangeAspect="1"/>
          </p:cNvPicPr>
          <p:nvPr/>
        </p:nvPicPr>
        <p:blipFill>
          <a:blip r:embed="rId4"/>
          <a:stretch>
            <a:fillRect/>
          </a:stretch>
        </p:blipFill>
        <p:spPr>
          <a:xfrm>
            <a:off x="1152588" y="86517"/>
            <a:ext cx="718135" cy="316170"/>
          </a:xfrm>
          <a:prstGeom prst="rect">
            <a:avLst/>
          </a:prstGeom>
        </p:spPr>
      </p:pic>
      <p:pic>
        <p:nvPicPr>
          <p:cNvPr id="5" name="Picture 2" descr="Pin on University of Washington Huskies">
            <a:extLst>
              <a:ext uri="{FF2B5EF4-FFF2-40B4-BE49-F238E27FC236}">
                <a16:creationId xmlns:a16="http://schemas.microsoft.com/office/drawing/2014/main" id="{7072332A-BABE-FEAF-FCD2-082DBBFC8B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78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gfa425ecfdc_2_0"/>
          <p:cNvPicPr preferRelativeResize="0"/>
          <p:nvPr/>
        </p:nvPicPr>
        <p:blipFill>
          <a:blip r:embed="rId3">
            <a:alphaModFix/>
          </a:blip>
          <a:stretch>
            <a:fillRect/>
          </a:stretch>
        </p:blipFill>
        <p:spPr>
          <a:xfrm>
            <a:off x="1706517" y="1283766"/>
            <a:ext cx="5520193" cy="3105108"/>
          </a:xfrm>
          <a:prstGeom prst="rect">
            <a:avLst/>
          </a:prstGeom>
          <a:noFill/>
          <a:ln>
            <a:noFill/>
          </a:ln>
        </p:spPr>
      </p:pic>
      <p:sp>
        <p:nvSpPr>
          <p:cNvPr id="628" name="Google Shape;628;gfa425ecfdc_2_0"/>
          <p:cNvSpPr txBox="1">
            <a:spLocks noGrp="1"/>
          </p:cNvSpPr>
          <p:nvPr>
            <p:ph type="title" idx="4294967295"/>
          </p:nvPr>
        </p:nvSpPr>
        <p:spPr>
          <a:xfrm>
            <a:off x="556952" y="675706"/>
            <a:ext cx="7772400" cy="393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58595B"/>
              </a:buClr>
              <a:buSzPts val="2800"/>
              <a:buFont typeface="Helvetica Neue"/>
              <a:buNone/>
            </a:pPr>
            <a:r>
              <a:rPr lang="en" dirty="0">
                <a:solidFill>
                  <a:schemeClr val="tx1">
                    <a:lumMod val="50000"/>
                  </a:schemeClr>
                </a:solidFill>
                <a:latin typeface="Arial"/>
                <a:ea typeface="Arial"/>
                <a:cs typeface="Arial"/>
                <a:sym typeface="Arial"/>
              </a:rPr>
              <a:t>Methods: Environmental Benefits Mapping and Analysis Program - Community Edition (BenMAP-CE; Morbidity)</a:t>
            </a:r>
            <a:endParaRPr dirty="0">
              <a:solidFill>
                <a:schemeClr val="tx1">
                  <a:lumMod val="50000"/>
                </a:schemeClr>
              </a:solidFill>
              <a:latin typeface="Arial"/>
              <a:ea typeface="Arial"/>
              <a:cs typeface="Arial"/>
              <a:sym typeface="Arial"/>
            </a:endParaRPr>
          </a:p>
        </p:txBody>
      </p:sp>
      <p:sp>
        <p:nvSpPr>
          <p:cNvPr id="5" name="Rectangle 4">
            <a:extLst>
              <a:ext uri="{FF2B5EF4-FFF2-40B4-BE49-F238E27FC236}">
                <a16:creationId xmlns:a16="http://schemas.microsoft.com/office/drawing/2014/main" id="{9E2728F3-72C5-4243-B8ED-746B5758E2C6}"/>
              </a:ext>
            </a:extLst>
          </p:cNvPr>
          <p:cNvSpPr/>
          <p:nvPr/>
        </p:nvSpPr>
        <p:spPr>
          <a:xfrm>
            <a:off x="0" y="4765471"/>
            <a:ext cx="9144000" cy="339937"/>
          </a:xfrm>
          <a:prstGeom prst="rect">
            <a:avLst/>
          </a:prstGeom>
          <a:gradFill flip="none" rotWithShape="1">
            <a:gsLst>
              <a:gs pos="0">
                <a:schemeClr val="accent1">
                  <a:tint val="66000"/>
                  <a:satMod val="160000"/>
                </a:schemeClr>
              </a:gs>
              <a:gs pos="45000">
                <a:schemeClr val="accent1">
                  <a:tint val="44500"/>
                  <a:satMod val="160000"/>
                  <a:alpha val="68101"/>
                </a:schemeClr>
              </a:gs>
              <a:gs pos="63000">
                <a:schemeClr val="accent1">
                  <a:tint val="23500"/>
                  <a:satMod val="160000"/>
                  <a:alpha val="51624"/>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BD74E47-16E9-E94C-830E-67A67C80F504}"/>
              </a:ext>
            </a:extLst>
          </p:cNvPr>
          <p:cNvSpPr txBox="1"/>
          <p:nvPr/>
        </p:nvSpPr>
        <p:spPr>
          <a:xfrm>
            <a:off x="6518787" y="4781550"/>
            <a:ext cx="3091655"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Tool Development</a:t>
            </a:r>
          </a:p>
        </p:txBody>
      </p:sp>
      <p:pic>
        <p:nvPicPr>
          <p:cNvPr id="2" name="Picture 1">
            <a:extLst>
              <a:ext uri="{FF2B5EF4-FFF2-40B4-BE49-F238E27FC236}">
                <a16:creationId xmlns:a16="http://schemas.microsoft.com/office/drawing/2014/main" id="{A6CEAE75-F729-5647-E48B-980F0D8FEC4C}"/>
              </a:ext>
            </a:extLst>
          </p:cNvPr>
          <p:cNvPicPr>
            <a:picLocks noChangeAspect="1"/>
          </p:cNvPicPr>
          <p:nvPr/>
        </p:nvPicPr>
        <p:blipFill>
          <a:blip r:embed="rId4"/>
          <a:stretch>
            <a:fillRect/>
          </a:stretch>
        </p:blipFill>
        <p:spPr>
          <a:xfrm>
            <a:off x="1152588" y="86517"/>
            <a:ext cx="718135" cy="316170"/>
          </a:xfrm>
          <a:prstGeom prst="rect">
            <a:avLst/>
          </a:prstGeom>
        </p:spPr>
      </p:pic>
      <p:pic>
        <p:nvPicPr>
          <p:cNvPr id="3" name="Picture 2" descr="Pin on University of Washington Huskies">
            <a:extLst>
              <a:ext uri="{FF2B5EF4-FFF2-40B4-BE49-F238E27FC236}">
                <a16:creationId xmlns:a16="http://schemas.microsoft.com/office/drawing/2014/main" id="{6892BBB3-E629-1336-72D8-BE9BFD342D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101d0298a38_0_3"/>
          <p:cNvSpPr txBox="1">
            <a:spLocks noGrp="1"/>
          </p:cNvSpPr>
          <p:nvPr>
            <p:ph type="title"/>
          </p:nvPr>
        </p:nvSpPr>
        <p:spPr>
          <a:xfrm>
            <a:off x="640079" y="640080"/>
            <a:ext cx="7772400" cy="393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1900" dirty="0">
                <a:solidFill>
                  <a:srgbClr val="000000"/>
                </a:solidFill>
                <a:latin typeface="Arial"/>
                <a:ea typeface="Arial"/>
                <a:cs typeface="Arial"/>
                <a:sym typeface="Arial"/>
              </a:rPr>
              <a:t>Preliminary Results: 2018 CMAQ PM</a:t>
            </a:r>
            <a:r>
              <a:rPr lang="en" sz="1900" baseline="-25000" dirty="0">
                <a:solidFill>
                  <a:srgbClr val="000000"/>
                </a:solidFill>
                <a:latin typeface="Arial"/>
                <a:ea typeface="Arial"/>
                <a:cs typeface="Arial"/>
                <a:sym typeface="Arial"/>
              </a:rPr>
              <a:t>2.5</a:t>
            </a:r>
            <a:r>
              <a:rPr lang="en" sz="1900" dirty="0">
                <a:solidFill>
                  <a:srgbClr val="000000"/>
                </a:solidFill>
                <a:latin typeface="Arial"/>
                <a:ea typeface="Arial"/>
                <a:cs typeface="Arial"/>
                <a:sym typeface="Arial"/>
              </a:rPr>
              <a:t> Delta &amp; Mortality and        All-Cause Respiratory Related ER Visit Estimates (</a:t>
            </a:r>
            <a:r>
              <a:rPr lang="en" sz="1900" dirty="0" err="1">
                <a:solidFill>
                  <a:srgbClr val="000000"/>
                </a:solidFill>
                <a:latin typeface="Arial"/>
                <a:ea typeface="Arial"/>
                <a:cs typeface="Arial"/>
                <a:sym typeface="Arial"/>
              </a:rPr>
              <a:t>BenMAP</a:t>
            </a:r>
            <a:r>
              <a:rPr lang="en" sz="1900" dirty="0">
                <a:solidFill>
                  <a:srgbClr val="000000"/>
                </a:solidFill>
                <a:latin typeface="Arial"/>
                <a:ea typeface="Arial"/>
                <a:cs typeface="Arial"/>
                <a:sym typeface="Arial"/>
              </a:rPr>
              <a:t>-CE)</a:t>
            </a:r>
            <a:endParaRPr sz="1900" dirty="0">
              <a:solidFill>
                <a:srgbClr val="000000"/>
              </a:solidFill>
            </a:endParaRPr>
          </a:p>
        </p:txBody>
      </p:sp>
      <p:sp>
        <p:nvSpPr>
          <p:cNvPr id="11" name="Rectangle 10">
            <a:extLst>
              <a:ext uri="{FF2B5EF4-FFF2-40B4-BE49-F238E27FC236}">
                <a16:creationId xmlns:a16="http://schemas.microsoft.com/office/drawing/2014/main" id="{0D44C8E4-3B33-724C-8330-546B7DBB1FD8}"/>
              </a:ext>
            </a:extLst>
          </p:cNvPr>
          <p:cNvSpPr/>
          <p:nvPr/>
        </p:nvSpPr>
        <p:spPr>
          <a:xfrm>
            <a:off x="0" y="4765471"/>
            <a:ext cx="9144000" cy="339937"/>
          </a:xfrm>
          <a:prstGeom prst="rect">
            <a:avLst/>
          </a:prstGeom>
          <a:gradFill flip="none" rotWithShape="1">
            <a:gsLst>
              <a:gs pos="0">
                <a:schemeClr val="accent1">
                  <a:tint val="66000"/>
                  <a:satMod val="160000"/>
                </a:schemeClr>
              </a:gs>
              <a:gs pos="45000">
                <a:schemeClr val="accent1">
                  <a:tint val="44500"/>
                  <a:satMod val="160000"/>
                  <a:alpha val="68101"/>
                </a:schemeClr>
              </a:gs>
              <a:gs pos="63000">
                <a:schemeClr val="accent1">
                  <a:tint val="23500"/>
                  <a:satMod val="160000"/>
                  <a:alpha val="51624"/>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8CF1D43A-9889-4E46-8D73-F161D484A701}"/>
              </a:ext>
            </a:extLst>
          </p:cNvPr>
          <p:cNvSpPr txBox="1"/>
          <p:nvPr/>
        </p:nvSpPr>
        <p:spPr>
          <a:xfrm>
            <a:off x="6164825" y="4781550"/>
            <a:ext cx="3091655"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Quantification/Results</a:t>
            </a:r>
          </a:p>
        </p:txBody>
      </p:sp>
      <p:pic>
        <p:nvPicPr>
          <p:cNvPr id="4" name="Picture 3">
            <a:extLst>
              <a:ext uri="{FF2B5EF4-FFF2-40B4-BE49-F238E27FC236}">
                <a16:creationId xmlns:a16="http://schemas.microsoft.com/office/drawing/2014/main" id="{0883E744-E102-62BF-4C66-414AEBC5894F}"/>
              </a:ext>
            </a:extLst>
          </p:cNvPr>
          <p:cNvPicPr>
            <a:picLocks noChangeAspect="1"/>
          </p:cNvPicPr>
          <p:nvPr/>
        </p:nvPicPr>
        <p:blipFill>
          <a:blip r:embed="rId3"/>
          <a:stretch>
            <a:fillRect/>
          </a:stretch>
        </p:blipFill>
        <p:spPr>
          <a:xfrm>
            <a:off x="208407" y="1241969"/>
            <a:ext cx="4012973" cy="3580202"/>
          </a:xfrm>
          <a:prstGeom prst="rect">
            <a:avLst/>
          </a:prstGeom>
        </p:spPr>
      </p:pic>
      <p:sp>
        <p:nvSpPr>
          <p:cNvPr id="680" name="Google Shape;680;g101d0298a38_0_3"/>
          <p:cNvSpPr txBox="1"/>
          <p:nvPr/>
        </p:nvSpPr>
        <p:spPr>
          <a:xfrm>
            <a:off x="2605320" y="1286379"/>
            <a:ext cx="16137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latin typeface="Helvetica Neue"/>
                <a:ea typeface="Helvetica Neue"/>
                <a:cs typeface="Helvetica Neue"/>
                <a:sym typeface="Helvetica Neue"/>
              </a:rPr>
              <a:t>Estimated Mortality</a:t>
            </a:r>
          </a:p>
          <a:p>
            <a:pPr marL="0" lvl="0" indent="0" algn="l" rtl="0">
              <a:spcBef>
                <a:spcPts val="0"/>
              </a:spcBef>
              <a:spcAft>
                <a:spcPts val="0"/>
              </a:spcAft>
              <a:buNone/>
            </a:pPr>
            <a:r>
              <a:rPr lang="en" sz="1200" dirty="0">
                <a:latin typeface="Helvetica Neue"/>
                <a:ea typeface="Helvetica Neue"/>
                <a:cs typeface="Helvetica Neue"/>
                <a:sym typeface="Helvetica Neue"/>
              </a:rPr>
              <a:t>(&gt;24 years old)</a:t>
            </a:r>
            <a:endParaRPr sz="1200" dirty="0">
              <a:latin typeface="Helvetica Neue"/>
              <a:ea typeface="Helvetica Neue"/>
              <a:cs typeface="Helvetica Neue"/>
              <a:sym typeface="Helvetica Neue"/>
            </a:endParaRPr>
          </a:p>
        </p:txBody>
      </p:sp>
      <p:pic>
        <p:nvPicPr>
          <p:cNvPr id="8" name="Picture 7">
            <a:extLst>
              <a:ext uri="{FF2B5EF4-FFF2-40B4-BE49-F238E27FC236}">
                <a16:creationId xmlns:a16="http://schemas.microsoft.com/office/drawing/2014/main" id="{3B8B84E9-274C-B6BC-7301-2B4AA1C877A8}"/>
              </a:ext>
            </a:extLst>
          </p:cNvPr>
          <p:cNvPicPr>
            <a:picLocks noChangeAspect="1"/>
          </p:cNvPicPr>
          <p:nvPr/>
        </p:nvPicPr>
        <p:blipFill>
          <a:blip r:embed="rId4"/>
          <a:stretch>
            <a:fillRect/>
          </a:stretch>
        </p:blipFill>
        <p:spPr>
          <a:xfrm>
            <a:off x="4221380" y="1213193"/>
            <a:ext cx="3933047" cy="3568357"/>
          </a:xfrm>
          <a:prstGeom prst="rect">
            <a:avLst/>
          </a:prstGeom>
        </p:spPr>
      </p:pic>
      <p:pic>
        <p:nvPicPr>
          <p:cNvPr id="10" name="Picture 9">
            <a:extLst>
              <a:ext uri="{FF2B5EF4-FFF2-40B4-BE49-F238E27FC236}">
                <a16:creationId xmlns:a16="http://schemas.microsoft.com/office/drawing/2014/main" id="{63C23ED1-914C-CC14-1B1C-706B5E631809}"/>
              </a:ext>
            </a:extLst>
          </p:cNvPr>
          <p:cNvPicPr>
            <a:picLocks noChangeAspect="1"/>
          </p:cNvPicPr>
          <p:nvPr/>
        </p:nvPicPr>
        <p:blipFill rotWithShape="1">
          <a:blip r:embed="rId5"/>
          <a:srcRect t="4213" b="1664"/>
          <a:stretch/>
        </p:blipFill>
        <p:spPr>
          <a:xfrm>
            <a:off x="6844685" y="1854954"/>
            <a:ext cx="1185670" cy="994238"/>
          </a:xfrm>
          <a:prstGeom prst="rect">
            <a:avLst/>
          </a:prstGeom>
        </p:spPr>
      </p:pic>
      <p:sp>
        <p:nvSpPr>
          <p:cNvPr id="15" name="Google Shape;692;g101d0298a38_0_16">
            <a:extLst>
              <a:ext uri="{FF2B5EF4-FFF2-40B4-BE49-F238E27FC236}">
                <a16:creationId xmlns:a16="http://schemas.microsoft.com/office/drawing/2014/main" id="{BF8AFCB0-1805-6949-9F34-B0C05CE6389A}"/>
              </a:ext>
            </a:extLst>
          </p:cNvPr>
          <p:cNvSpPr txBox="1"/>
          <p:nvPr/>
        </p:nvSpPr>
        <p:spPr>
          <a:xfrm>
            <a:off x="6754120" y="1286379"/>
            <a:ext cx="1785872"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latin typeface="Helvetica Neue"/>
                <a:ea typeface="Helvetica Neue"/>
                <a:cs typeface="Helvetica Neue"/>
                <a:sym typeface="Helvetica Neue"/>
              </a:rPr>
              <a:t>Estimated Respiratory Morbidity (All-Cause)</a:t>
            </a:r>
            <a:endParaRPr sz="1200" dirty="0">
              <a:latin typeface="Helvetica Neue"/>
              <a:ea typeface="Helvetica Neue"/>
              <a:cs typeface="Helvetica Neue"/>
              <a:sym typeface="Helvetica Neue"/>
            </a:endParaRPr>
          </a:p>
        </p:txBody>
      </p:sp>
      <p:pic>
        <p:nvPicPr>
          <p:cNvPr id="14" name="Picture 13">
            <a:extLst>
              <a:ext uri="{FF2B5EF4-FFF2-40B4-BE49-F238E27FC236}">
                <a16:creationId xmlns:a16="http://schemas.microsoft.com/office/drawing/2014/main" id="{FF7A7045-23A6-9FCE-C2F4-AB1BFA15C9EB}"/>
              </a:ext>
            </a:extLst>
          </p:cNvPr>
          <p:cNvPicPr>
            <a:picLocks noChangeAspect="1"/>
          </p:cNvPicPr>
          <p:nvPr/>
        </p:nvPicPr>
        <p:blipFill rotWithShape="1">
          <a:blip r:embed="rId6"/>
          <a:srcRect l="3893" t="3739"/>
          <a:stretch/>
        </p:blipFill>
        <p:spPr>
          <a:xfrm>
            <a:off x="2724333" y="1822107"/>
            <a:ext cx="1185670" cy="1027085"/>
          </a:xfrm>
          <a:prstGeom prst="rect">
            <a:avLst/>
          </a:prstGeom>
        </p:spPr>
      </p:pic>
      <p:pic>
        <p:nvPicPr>
          <p:cNvPr id="2" name="Picture 1">
            <a:extLst>
              <a:ext uri="{FF2B5EF4-FFF2-40B4-BE49-F238E27FC236}">
                <a16:creationId xmlns:a16="http://schemas.microsoft.com/office/drawing/2014/main" id="{6EA9C0CE-5AD7-1C1F-33E4-55ABB10DFA43}"/>
              </a:ext>
            </a:extLst>
          </p:cNvPr>
          <p:cNvPicPr>
            <a:picLocks noChangeAspect="1"/>
          </p:cNvPicPr>
          <p:nvPr/>
        </p:nvPicPr>
        <p:blipFill>
          <a:blip r:embed="rId7"/>
          <a:stretch>
            <a:fillRect/>
          </a:stretch>
        </p:blipFill>
        <p:spPr>
          <a:xfrm>
            <a:off x="1152588" y="86517"/>
            <a:ext cx="718135" cy="316170"/>
          </a:xfrm>
          <a:prstGeom prst="rect">
            <a:avLst/>
          </a:prstGeom>
        </p:spPr>
      </p:pic>
      <p:pic>
        <p:nvPicPr>
          <p:cNvPr id="3" name="Picture 2" descr="Pin on University of Washington Huskies">
            <a:extLst>
              <a:ext uri="{FF2B5EF4-FFF2-40B4-BE49-F238E27FC236}">
                <a16:creationId xmlns:a16="http://schemas.microsoft.com/office/drawing/2014/main" id="{853B44F2-7640-DEAB-DBB1-CC142796F4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gfa425ecfdc_2_94"/>
          <p:cNvSpPr txBox="1">
            <a:spLocks noGrp="1"/>
          </p:cNvSpPr>
          <p:nvPr>
            <p:ph type="title"/>
          </p:nvPr>
        </p:nvSpPr>
        <p:spPr>
          <a:xfrm>
            <a:off x="627386" y="597425"/>
            <a:ext cx="8520600" cy="572700"/>
          </a:xfrm>
          <a:prstGeom prst="rect">
            <a:avLst/>
          </a:prstGeom>
        </p:spPr>
        <p:txBody>
          <a:bodyPr spcFirstLastPara="1" wrap="square" lIns="68575" tIns="68575" rIns="68575" bIns="68575" anchor="t" anchorCtr="0">
            <a:normAutofit/>
          </a:bodyPr>
          <a:lstStyle/>
          <a:p>
            <a:pPr lvl="0"/>
            <a:r>
              <a:rPr lang="en" sz="2750" b="0" dirty="0">
                <a:solidFill>
                  <a:srgbClr val="000000"/>
                </a:solidFill>
                <a:latin typeface="Arial"/>
                <a:ea typeface="Arial"/>
                <a:cs typeface="Arial"/>
                <a:sym typeface="Arial"/>
              </a:rPr>
              <a:t>Preliminary </a:t>
            </a:r>
            <a:r>
              <a:rPr lang="en" sz="2750" b="0" dirty="0" err="1">
                <a:solidFill>
                  <a:srgbClr val="000000"/>
                </a:solidFill>
                <a:latin typeface="Arial"/>
                <a:ea typeface="Arial"/>
                <a:cs typeface="Arial"/>
                <a:sym typeface="Arial"/>
              </a:rPr>
              <a:t>BenMAPs</a:t>
            </a:r>
            <a:r>
              <a:rPr lang="en" sz="2750" b="0" dirty="0">
                <a:solidFill>
                  <a:srgbClr val="000000"/>
                </a:solidFill>
                <a:latin typeface="Arial"/>
                <a:ea typeface="Arial"/>
                <a:cs typeface="Arial"/>
                <a:sym typeface="Arial"/>
              </a:rPr>
              <a:t> Health Estimates (</a:t>
            </a:r>
            <a:r>
              <a:rPr lang="en" sz="2400" b="0" dirty="0">
                <a:solidFill>
                  <a:srgbClr val="000000"/>
                </a:solidFill>
                <a:latin typeface="Arial"/>
                <a:ea typeface="Arial"/>
                <a:cs typeface="Arial"/>
                <a:sym typeface="Arial"/>
              </a:rPr>
              <a:t>2008 -2018)</a:t>
            </a:r>
            <a:endParaRPr dirty="0"/>
          </a:p>
        </p:txBody>
      </p:sp>
      <p:sp>
        <p:nvSpPr>
          <p:cNvPr id="6" name="Rectangle 5">
            <a:extLst>
              <a:ext uri="{FF2B5EF4-FFF2-40B4-BE49-F238E27FC236}">
                <a16:creationId xmlns:a16="http://schemas.microsoft.com/office/drawing/2014/main" id="{54375506-D787-934E-9F7B-D162058A3B58}"/>
              </a:ext>
            </a:extLst>
          </p:cNvPr>
          <p:cNvSpPr/>
          <p:nvPr/>
        </p:nvSpPr>
        <p:spPr>
          <a:xfrm>
            <a:off x="0" y="4765471"/>
            <a:ext cx="9144000" cy="339937"/>
          </a:xfrm>
          <a:prstGeom prst="rect">
            <a:avLst/>
          </a:prstGeom>
          <a:gradFill flip="none" rotWithShape="1">
            <a:gsLst>
              <a:gs pos="0">
                <a:schemeClr val="accent1">
                  <a:tint val="66000"/>
                  <a:satMod val="160000"/>
                </a:schemeClr>
              </a:gs>
              <a:gs pos="45000">
                <a:schemeClr val="accent1">
                  <a:tint val="44500"/>
                  <a:satMod val="160000"/>
                  <a:alpha val="68101"/>
                </a:schemeClr>
              </a:gs>
              <a:gs pos="63000">
                <a:schemeClr val="accent1">
                  <a:tint val="23500"/>
                  <a:satMod val="160000"/>
                  <a:alpha val="51624"/>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3250E8A-0E89-0E45-94AE-055916D19537}"/>
              </a:ext>
            </a:extLst>
          </p:cNvPr>
          <p:cNvSpPr txBox="1"/>
          <p:nvPr/>
        </p:nvSpPr>
        <p:spPr>
          <a:xfrm>
            <a:off x="6164825" y="4781550"/>
            <a:ext cx="3091655"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Quantification/Results</a:t>
            </a:r>
          </a:p>
        </p:txBody>
      </p:sp>
      <p:graphicFrame>
        <p:nvGraphicFramePr>
          <p:cNvPr id="9" name="Chart 8">
            <a:extLst>
              <a:ext uri="{FF2B5EF4-FFF2-40B4-BE49-F238E27FC236}">
                <a16:creationId xmlns:a16="http://schemas.microsoft.com/office/drawing/2014/main" id="{AEF416EA-B5A7-5441-971A-CA1CD10267E5}"/>
              </a:ext>
            </a:extLst>
          </p:cNvPr>
          <p:cNvGraphicFramePr>
            <a:graphicFrameLocks/>
          </p:cNvGraphicFramePr>
          <p:nvPr>
            <p:extLst>
              <p:ext uri="{D42A27DB-BD31-4B8C-83A1-F6EECF244321}">
                <p14:modId xmlns:p14="http://schemas.microsoft.com/office/powerpoint/2010/main" val="4066659310"/>
              </p:ext>
            </p:extLst>
          </p:nvPr>
        </p:nvGraphicFramePr>
        <p:xfrm>
          <a:off x="620486" y="1170125"/>
          <a:ext cx="7859485" cy="3493949"/>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C6F13166-9604-3C9C-1BF6-CF0B0BA1D67F}"/>
              </a:ext>
            </a:extLst>
          </p:cNvPr>
          <p:cNvPicPr>
            <a:picLocks noChangeAspect="1"/>
          </p:cNvPicPr>
          <p:nvPr/>
        </p:nvPicPr>
        <p:blipFill>
          <a:blip r:embed="rId4"/>
          <a:stretch>
            <a:fillRect/>
          </a:stretch>
        </p:blipFill>
        <p:spPr>
          <a:xfrm>
            <a:off x="1152588" y="86517"/>
            <a:ext cx="718135" cy="316170"/>
          </a:xfrm>
          <a:prstGeom prst="rect">
            <a:avLst/>
          </a:prstGeom>
        </p:spPr>
      </p:pic>
      <p:pic>
        <p:nvPicPr>
          <p:cNvPr id="3" name="Picture 2" descr="Pin on University of Washington Huskies">
            <a:extLst>
              <a:ext uri="{FF2B5EF4-FFF2-40B4-BE49-F238E27FC236}">
                <a16:creationId xmlns:a16="http://schemas.microsoft.com/office/drawing/2014/main" id="{FAE22953-2221-128B-A70A-B0FE59F643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8ADC577-8A5D-42A5-97B1-457657130F9B}"/>
              </a:ext>
            </a:extLst>
          </p:cNvPr>
          <p:cNvSpPr>
            <a:spLocks noGrp="1"/>
          </p:cNvSpPr>
          <p:nvPr>
            <p:ph type="sldNum" idx="12"/>
          </p:nvPr>
        </p:nvSpPr>
        <p:spPr/>
        <p:txBody>
          <a:bodyPr/>
          <a:lstStyle/>
          <a:p>
            <a:pPr defTabSz="342900">
              <a:buClrTx/>
            </a:pPr>
            <a:fld id="{C591B5A6-83B5-4373-99AE-70ABF69D2BB7}" type="slidenum">
              <a:rPr lang="en-US" kern="1200">
                <a:solidFill>
                  <a:prstClr val="white"/>
                </a:solidFill>
                <a:ea typeface="+mn-ea"/>
              </a:rPr>
              <a:pPr defTabSz="342900">
                <a:buClrTx/>
              </a:pPr>
              <a:t>14</a:t>
            </a:fld>
            <a:endParaRPr lang="en-US" kern="1200" dirty="0">
              <a:solidFill>
                <a:prstClr val="white"/>
              </a:solidFill>
              <a:ea typeface="+mn-ea"/>
            </a:endParaRPr>
          </a:p>
        </p:txBody>
      </p:sp>
      <p:sp>
        <p:nvSpPr>
          <p:cNvPr id="3" name="Title 2">
            <a:extLst>
              <a:ext uri="{FF2B5EF4-FFF2-40B4-BE49-F238E27FC236}">
                <a16:creationId xmlns:a16="http://schemas.microsoft.com/office/drawing/2014/main" id="{86B29BA1-CD8B-426F-966B-D54BC802A5CD}"/>
              </a:ext>
            </a:extLst>
          </p:cNvPr>
          <p:cNvSpPr>
            <a:spLocks noGrp="1"/>
          </p:cNvSpPr>
          <p:nvPr>
            <p:ph type="title"/>
          </p:nvPr>
        </p:nvSpPr>
        <p:spPr>
          <a:xfrm>
            <a:off x="640080" y="569495"/>
            <a:ext cx="7772400" cy="463777"/>
          </a:xfrm>
        </p:spPr>
        <p:txBody>
          <a:bodyPr>
            <a:normAutofit/>
          </a:bodyPr>
          <a:lstStyle/>
          <a:p>
            <a:r>
              <a:rPr lang="en-US" sz="2400" dirty="0">
                <a:solidFill>
                  <a:schemeClr val="tx1">
                    <a:lumMod val="50000"/>
                  </a:schemeClr>
                </a:solidFill>
                <a:latin typeface="+mj-lt"/>
              </a:rPr>
              <a:t>Preliminary Results: Google Earth Engine Tool </a:t>
            </a:r>
          </a:p>
        </p:txBody>
      </p:sp>
      <p:pic>
        <p:nvPicPr>
          <p:cNvPr id="12" name="Picture 11">
            <a:extLst>
              <a:ext uri="{FF2B5EF4-FFF2-40B4-BE49-F238E27FC236}">
                <a16:creationId xmlns:a16="http://schemas.microsoft.com/office/drawing/2014/main" id="{582CBC0F-13CD-41A2-9DFC-5C1C426A949D}"/>
              </a:ext>
            </a:extLst>
          </p:cNvPr>
          <p:cNvPicPr>
            <a:picLocks noChangeAspect="1"/>
          </p:cNvPicPr>
          <p:nvPr/>
        </p:nvPicPr>
        <p:blipFill>
          <a:blip r:embed="rId3"/>
          <a:stretch>
            <a:fillRect/>
          </a:stretch>
        </p:blipFill>
        <p:spPr>
          <a:xfrm>
            <a:off x="979714" y="1192676"/>
            <a:ext cx="6825343" cy="3477521"/>
          </a:xfrm>
          <a:prstGeom prst="rect">
            <a:avLst/>
          </a:prstGeom>
        </p:spPr>
      </p:pic>
      <p:sp>
        <p:nvSpPr>
          <p:cNvPr id="6" name="Rectangle 5">
            <a:extLst>
              <a:ext uri="{FF2B5EF4-FFF2-40B4-BE49-F238E27FC236}">
                <a16:creationId xmlns:a16="http://schemas.microsoft.com/office/drawing/2014/main" id="{2462D52E-D8C2-A244-9B7E-0EF8873BF1CF}"/>
              </a:ext>
            </a:extLst>
          </p:cNvPr>
          <p:cNvSpPr/>
          <p:nvPr/>
        </p:nvSpPr>
        <p:spPr>
          <a:xfrm>
            <a:off x="0" y="4765471"/>
            <a:ext cx="9144000" cy="339937"/>
          </a:xfrm>
          <a:prstGeom prst="rect">
            <a:avLst/>
          </a:prstGeom>
          <a:gradFill flip="none" rotWithShape="1">
            <a:gsLst>
              <a:gs pos="0">
                <a:schemeClr val="accent1">
                  <a:tint val="66000"/>
                  <a:satMod val="160000"/>
                </a:schemeClr>
              </a:gs>
              <a:gs pos="45000">
                <a:schemeClr val="accent1">
                  <a:tint val="44500"/>
                  <a:satMod val="160000"/>
                  <a:alpha val="68101"/>
                </a:schemeClr>
              </a:gs>
              <a:gs pos="63000">
                <a:schemeClr val="accent1">
                  <a:tint val="23500"/>
                  <a:satMod val="160000"/>
                  <a:alpha val="51624"/>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C57F7C0-C3CD-C64D-98CE-9BEE3733382D}"/>
              </a:ext>
            </a:extLst>
          </p:cNvPr>
          <p:cNvSpPr txBox="1"/>
          <p:nvPr/>
        </p:nvSpPr>
        <p:spPr>
          <a:xfrm>
            <a:off x="6164825" y="4781550"/>
            <a:ext cx="3091655"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Quantification/Results</a:t>
            </a:r>
          </a:p>
        </p:txBody>
      </p:sp>
      <p:pic>
        <p:nvPicPr>
          <p:cNvPr id="2" name="Picture 1">
            <a:extLst>
              <a:ext uri="{FF2B5EF4-FFF2-40B4-BE49-F238E27FC236}">
                <a16:creationId xmlns:a16="http://schemas.microsoft.com/office/drawing/2014/main" id="{F3D798B1-AEDF-BCCA-226F-404C3B1B49CC}"/>
              </a:ext>
            </a:extLst>
          </p:cNvPr>
          <p:cNvPicPr>
            <a:picLocks noChangeAspect="1"/>
          </p:cNvPicPr>
          <p:nvPr/>
        </p:nvPicPr>
        <p:blipFill>
          <a:blip r:embed="rId4"/>
          <a:stretch>
            <a:fillRect/>
          </a:stretch>
        </p:blipFill>
        <p:spPr>
          <a:xfrm>
            <a:off x="1152588" y="86517"/>
            <a:ext cx="718135" cy="316170"/>
          </a:xfrm>
          <a:prstGeom prst="rect">
            <a:avLst/>
          </a:prstGeom>
        </p:spPr>
      </p:pic>
      <p:pic>
        <p:nvPicPr>
          <p:cNvPr id="4" name="Picture 2" descr="Pin on University of Washington Huskies">
            <a:extLst>
              <a:ext uri="{FF2B5EF4-FFF2-40B4-BE49-F238E27FC236}">
                <a16:creationId xmlns:a16="http://schemas.microsoft.com/office/drawing/2014/main" id="{6345D081-ED03-CE1A-6C56-564641547B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48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3F0F64-6CD5-4DE7-B0CC-6F5995231042}"/>
              </a:ext>
            </a:extLst>
          </p:cNvPr>
          <p:cNvSpPr>
            <a:spLocks noGrp="1"/>
          </p:cNvSpPr>
          <p:nvPr>
            <p:ph type="body" idx="1"/>
          </p:nvPr>
        </p:nvSpPr>
        <p:spPr>
          <a:xfrm>
            <a:off x="1031502" y="1395919"/>
            <a:ext cx="6989555" cy="3244175"/>
          </a:xfrm>
        </p:spPr>
        <p:txBody>
          <a:bodyPr>
            <a:normAutofit fontScale="92500" lnSpcReduction="10000"/>
          </a:bodyPr>
          <a:lstStyle/>
          <a:p>
            <a:pPr>
              <a:lnSpc>
                <a:spcPct val="120000"/>
              </a:lnSpc>
              <a:spcAft>
                <a:spcPts val="1200"/>
              </a:spcAft>
              <a:buSzPct val="50000"/>
            </a:pPr>
            <a:r>
              <a:rPr lang="en-US" sz="1800" dirty="0">
                <a:solidFill>
                  <a:schemeClr val="tx1">
                    <a:lumMod val="50000"/>
                  </a:schemeClr>
                </a:solidFill>
              </a:rPr>
              <a:t>Conduct population equity analysis (assigning exposure concentrations and health outcomes to sociodemographic groups)</a:t>
            </a:r>
          </a:p>
          <a:p>
            <a:pPr>
              <a:lnSpc>
                <a:spcPct val="120000"/>
              </a:lnSpc>
              <a:spcAft>
                <a:spcPts val="1200"/>
              </a:spcAft>
              <a:buSzPct val="50000"/>
            </a:pPr>
            <a:r>
              <a:rPr lang="en-US" sz="1800" dirty="0">
                <a:solidFill>
                  <a:schemeClr val="tx1">
                    <a:lumMod val="50000"/>
                  </a:schemeClr>
                </a:solidFill>
              </a:rPr>
              <a:t>Building out Google Earth Engine tool for use with environmental justice and climate decision-making</a:t>
            </a:r>
          </a:p>
          <a:p>
            <a:pPr>
              <a:lnSpc>
                <a:spcPct val="120000"/>
              </a:lnSpc>
              <a:spcAft>
                <a:spcPts val="1200"/>
              </a:spcAft>
              <a:buSzPct val="50000"/>
            </a:pPr>
            <a:r>
              <a:rPr lang="en-US" sz="1800" dirty="0">
                <a:solidFill>
                  <a:schemeClr val="tx1">
                    <a:lumMod val="50000"/>
                  </a:schemeClr>
                </a:solidFill>
              </a:rPr>
              <a:t>Updating community vulnerability index to identify smoke PM</a:t>
            </a:r>
            <a:r>
              <a:rPr lang="en-US" sz="1800" baseline="-25000" dirty="0">
                <a:solidFill>
                  <a:schemeClr val="tx1">
                    <a:lumMod val="50000"/>
                  </a:schemeClr>
                </a:solidFill>
              </a:rPr>
              <a:t>2.5</a:t>
            </a:r>
            <a:r>
              <a:rPr lang="en-US" sz="1800" dirty="0">
                <a:solidFill>
                  <a:schemeClr val="tx1">
                    <a:lumMod val="50000"/>
                  </a:schemeClr>
                </a:solidFill>
              </a:rPr>
              <a:t>-related vulnerabilities for communities located at the wildland-urban interface (WUI, </a:t>
            </a:r>
            <a:r>
              <a:rPr lang="en-US" sz="1800" dirty="0" err="1">
                <a:solidFill>
                  <a:schemeClr val="tx1">
                    <a:lumMod val="50000"/>
                  </a:schemeClr>
                </a:solidFill>
              </a:rPr>
              <a:t>Rappold</a:t>
            </a:r>
            <a:r>
              <a:rPr lang="en-US" sz="1800" dirty="0">
                <a:solidFill>
                  <a:schemeClr val="tx1">
                    <a:lumMod val="50000"/>
                  </a:schemeClr>
                </a:solidFill>
              </a:rPr>
              <a:t> 2017)</a:t>
            </a:r>
          </a:p>
          <a:p>
            <a:pPr>
              <a:lnSpc>
                <a:spcPct val="120000"/>
              </a:lnSpc>
              <a:buSzPct val="50000"/>
            </a:pPr>
            <a:r>
              <a:rPr lang="en-US" sz="1800" dirty="0">
                <a:solidFill>
                  <a:schemeClr val="tx1">
                    <a:lumMod val="50000"/>
                  </a:schemeClr>
                </a:solidFill>
              </a:rPr>
              <a:t>Conduct wildland fire-PM</a:t>
            </a:r>
            <a:r>
              <a:rPr lang="en-US" sz="1800" baseline="-25000" dirty="0">
                <a:solidFill>
                  <a:schemeClr val="tx1">
                    <a:lumMod val="50000"/>
                  </a:schemeClr>
                </a:solidFill>
              </a:rPr>
              <a:t>2.5</a:t>
            </a:r>
            <a:r>
              <a:rPr lang="en-US" sz="1800" dirty="0">
                <a:solidFill>
                  <a:schemeClr val="tx1">
                    <a:lumMod val="50000"/>
                  </a:schemeClr>
                </a:solidFill>
              </a:rPr>
              <a:t> mortality and morbidity analysis for the continental United States </a:t>
            </a:r>
            <a:endParaRPr lang="en-US" sz="1200" dirty="0">
              <a:solidFill>
                <a:schemeClr val="tx1">
                  <a:lumMod val="50000"/>
                </a:schemeClr>
              </a:solidFill>
            </a:endParaRPr>
          </a:p>
        </p:txBody>
      </p:sp>
      <p:sp>
        <p:nvSpPr>
          <p:cNvPr id="2" name="Title 1">
            <a:extLst>
              <a:ext uri="{FF2B5EF4-FFF2-40B4-BE49-F238E27FC236}">
                <a16:creationId xmlns:a16="http://schemas.microsoft.com/office/drawing/2014/main" id="{6E4B3306-A3F5-421F-ADB0-284DEFAEB992}"/>
              </a:ext>
            </a:extLst>
          </p:cNvPr>
          <p:cNvSpPr>
            <a:spLocks noGrp="1"/>
          </p:cNvSpPr>
          <p:nvPr>
            <p:ph type="title"/>
          </p:nvPr>
        </p:nvSpPr>
        <p:spPr/>
        <p:txBody>
          <a:bodyPr/>
          <a:lstStyle/>
          <a:p>
            <a:r>
              <a:rPr lang="en-US" dirty="0">
                <a:solidFill>
                  <a:schemeClr val="tx1">
                    <a:lumMod val="50000"/>
                  </a:schemeClr>
                </a:solidFill>
                <a:latin typeface="+mj-lt"/>
              </a:rPr>
              <a:t>Next Steps and Future Research Directions</a:t>
            </a:r>
          </a:p>
        </p:txBody>
      </p:sp>
      <p:pic>
        <p:nvPicPr>
          <p:cNvPr id="3" name="Picture 2">
            <a:extLst>
              <a:ext uri="{FF2B5EF4-FFF2-40B4-BE49-F238E27FC236}">
                <a16:creationId xmlns:a16="http://schemas.microsoft.com/office/drawing/2014/main" id="{C4F99A43-D42C-047B-0015-9664A2223282}"/>
              </a:ext>
            </a:extLst>
          </p:cNvPr>
          <p:cNvPicPr>
            <a:picLocks noChangeAspect="1"/>
          </p:cNvPicPr>
          <p:nvPr/>
        </p:nvPicPr>
        <p:blipFill>
          <a:blip r:embed="rId3"/>
          <a:stretch>
            <a:fillRect/>
          </a:stretch>
        </p:blipFill>
        <p:spPr>
          <a:xfrm>
            <a:off x="1152588" y="86517"/>
            <a:ext cx="718135" cy="316170"/>
          </a:xfrm>
          <a:prstGeom prst="rect">
            <a:avLst/>
          </a:prstGeom>
        </p:spPr>
      </p:pic>
      <p:pic>
        <p:nvPicPr>
          <p:cNvPr id="4" name="Picture 2" descr="Pin on University of Washington Huskies">
            <a:extLst>
              <a:ext uri="{FF2B5EF4-FFF2-40B4-BE49-F238E27FC236}">
                <a16:creationId xmlns:a16="http://schemas.microsoft.com/office/drawing/2014/main" id="{E86C1FD8-8067-B8DD-36E1-818CEC662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115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D14BF569-9E5A-194A-857D-9B481D3FD313}"/>
              </a:ext>
            </a:extLst>
          </p:cNvPr>
          <p:cNvSpPr>
            <a:spLocks noGrp="1"/>
          </p:cNvSpPr>
          <p:nvPr>
            <p:ph type="title"/>
          </p:nvPr>
        </p:nvSpPr>
        <p:spPr>
          <a:xfrm>
            <a:off x="6277708" y="214064"/>
            <a:ext cx="2696960" cy="573337"/>
          </a:xfrm>
        </p:spPr>
        <p:txBody>
          <a:bodyPr>
            <a:normAutofit/>
          </a:bodyPr>
          <a:lstStyle/>
          <a:p>
            <a:pPr algn="ctr"/>
            <a:r>
              <a:rPr lang="en-US" sz="1350" dirty="0"/>
              <a:t>DATA INTEGRATION PROJECT</a:t>
            </a:r>
          </a:p>
        </p:txBody>
      </p:sp>
      <p:sp>
        <p:nvSpPr>
          <p:cNvPr id="38" name="Text Placeholder 37">
            <a:extLst>
              <a:ext uri="{FF2B5EF4-FFF2-40B4-BE49-F238E27FC236}">
                <a16:creationId xmlns:a16="http://schemas.microsoft.com/office/drawing/2014/main" id="{640D6B4D-4A62-A34A-905D-FB3696433138}"/>
              </a:ext>
            </a:extLst>
          </p:cNvPr>
          <p:cNvSpPr>
            <a:spLocks noGrp="1"/>
          </p:cNvSpPr>
          <p:nvPr>
            <p:ph type="body" sz="quarter" idx="13"/>
          </p:nvPr>
        </p:nvSpPr>
        <p:spPr>
          <a:xfrm>
            <a:off x="426429" y="409710"/>
            <a:ext cx="5851279" cy="733291"/>
          </a:xfrm>
        </p:spPr>
        <p:txBody>
          <a:bodyPr>
            <a:normAutofit/>
          </a:bodyPr>
          <a:lstStyle/>
          <a:p>
            <a:r>
              <a:rPr lang="en-US" altLang="en-US" sz="1800" dirty="0"/>
              <a:t>Mapping Vulnerable Populations in California to Climate-Related Hazards</a:t>
            </a:r>
          </a:p>
        </p:txBody>
      </p:sp>
      <p:sp>
        <p:nvSpPr>
          <p:cNvPr id="39" name="Text Placeholder 38">
            <a:extLst>
              <a:ext uri="{FF2B5EF4-FFF2-40B4-BE49-F238E27FC236}">
                <a16:creationId xmlns:a16="http://schemas.microsoft.com/office/drawing/2014/main" id="{6F5BE8C9-35C4-8B4E-96D3-BD6E1CBC18DE}"/>
              </a:ext>
            </a:extLst>
          </p:cNvPr>
          <p:cNvSpPr>
            <a:spLocks noGrp="1"/>
          </p:cNvSpPr>
          <p:nvPr>
            <p:ph type="body" sz="quarter" idx="16"/>
          </p:nvPr>
        </p:nvSpPr>
        <p:spPr>
          <a:xfrm>
            <a:off x="426428" y="2013439"/>
            <a:ext cx="5851280" cy="3018158"/>
          </a:xfrm>
        </p:spPr>
        <p:txBody>
          <a:bodyPr>
            <a:noAutofit/>
          </a:bodyPr>
          <a:lstStyle/>
          <a:p>
            <a:pPr marL="0" indent="0">
              <a:spcBef>
                <a:spcPts val="0"/>
              </a:spcBef>
              <a:buNone/>
            </a:pPr>
            <a:r>
              <a:rPr lang="en-US" altLang="en-US" b="1" dirty="0"/>
              <a:t>Project Summary: </a:t>
            </a:r>
            <a:r>
              <a:rPr lang="en-US" altLang="en-US" dirty="0"/>
              <a:t>Climate-related hazards present a growing health threat for populations around the world. In the State of California, wildfire-contributed air pollution (“smoke pollution”) and extreme heat contribute to numerous adverse health outcomes. Certain communities are more vulnerable due to underlying health or socioeconomic characteristics, co-exposures, and/or lack of adaptive capacity. In this study, we will integrate Earth science information of smoke pollution and extreme heat with socioeconomic data to assess climate vulnerability. We will produce a publicly available tool for California for sustained use with environmental justice and climate decision-making activities in local communities and at the State level. Our study will address the following questions:</a:t>
            </a:r>
          </a:p>
          <a:p>
            <a:pPr marL="0" indent="0">
              <a:spcBef>
                <a:spcPts val="0"/>
              </a:spcBef>
              <a:buNone/>
            </a:pPr>
            <a:r>
              <a:rPr lang="en-US" altLang="en-US" i="1" dirty="0"/>
              <a:t>1. What is the distribution of individual and combined climate-related hazards over the past decade in California?</a:t>
            </a:r>
          </a:p>
          <a:p>
            <a:pPr marL="0" indent="0">
              <a:spcBef>
                <a:spcPts val="0"/>
              </a:spcBef>
              <a:buNone/>
            </a:pPr>
            <a:r>
              <a:rPr lang="en-US" altLang="en-US" i="1" dirty="0"/>
              <a:t>2. How do adverse climate-related health outcomes correlate with population vulnerability indicators?</a:t>
            </a:r>
          </a:p>
          <a:p>
            <a:pPr marL="0" indent="0">
              <a:spcBef>
                <a:spcPts val="0"/>
              </a:spcBef>
              <a:buNone/>
            </a:pPr>
            <a:r>
              <a:rPr lang="en-US" altLang="en-US" i="1" dirty="0"/>
              <a:t>3. How can geospatial data of climate-related vulnerability support environmental justice communities?</a:t>
            </a:r>
          </a:p>
        </p:txBody>
      </p:sp>
      <p:sp>
        <p:nvSpPr>
          <p:cNvPr id="7" name="Text Placeholder 38">
            <a:extLst>
              <a:ext uri="{FF2B5EF4-FFF2-40B4-BE49-F238E27FC236}">
                <a16:creationId xmlns:a16="http://schemas.microsoft.com/office/drawing/2014/main" id="{743C243B-C5FA-4028-8295-B68521A4801B}"/>
              </a:ext>
            </a:extLst>
          </p:cNvPr>
          <p:cNvSpPr txBox="1">
            <a:spLocks/>
          </p:cNvSpPr>
          <p:nvPr/>
        </p:nvSpPr>
        <p:spPr>
          <a:xfrm>
            <a:off x="426429" y="1167593"/>
            <a:ext cx="5851279" cy="845846"/>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685800">
              <a:spcBef>
                <a:spcPts val="750"/>
              </a:spcBef>
              <a:buClrTx/>
              <a:buNone/>
            </a:pPr>
            <a:r>
              <a:rPr lang="en-US" altLang="en-US" sz="1200" b="1" dirty="0"/>
              <a:t>PI/Co-I(s): </a:t>
            </a:r>
            <a:r>
              <a:rPr lang="en-US" altLang="en-US" sz="1200" dirty="0"/>
              <a:t>Miriam Marlier</a:t>
            </a:r>
            <a:r>
              <a:rPr lang="en-US" altLang="en-US" sz="1200" baseline="30000" dirty="0"/>
              <a:t>1</a:t>
            </a:r>
            <a:r>
              <a:rPr lang="en-US" altLang="en-US" sz="1200" dirty="0"/>
              <a:t>, Michael Jerrett</a:t>
            </a:r>
            <a:r>
              <a:rPr lang="en-US" altLang="en-US" sz="1200" baseline="30000" dirty="0"/>
              <a:t>1</a:t>
            </a:r>
            <a:r>
              <a:rPr lang="en-US" altLang="en-US" sz="1200" dirty="0"/>
              <a:t>, Joe Wilkins</a:t>
            </a:r>
            <a:r>
              <a:rPr lang="en-US" altLang="en-US" sz="1200" baseline="30000" dirty="0"/>
              <a:t>2</a:t>
            </a:r>
            <a:r>
              <a:rPr lang="en-US" altLang="en-US" sz="1200" dirty="0"/>
              <a:t>, Paul English</a:t>
            </a:r>
            <a:r>
              <a:rPr lang="en-US" altLang="en-US" sz="1200" baseline="30000" dirty="0"/>
              <a:t>3</a:t>
            </a:r>
            <a:endParaRPr lang="en-US" altLang="en-US" sz="1200" dirty="0"/>
          </a:p>
          <a:p>
            <a:pPr marL="0" indent="0" defTabSz="685800">
              <a:spcBef>
                <a:spcPts val="750"/>
              </a:spcBef>
              <a:buClrTx/>
              <a:buNone/>
            </a:pPr>
            <a:r>
              <a:rPr lang="en-US" altLang="en-US" sz="1200" b="1" dirty="0"/>
              <a:t>Institution(s): </a:t>
            </a:r>
            <a:r>
              <a:rPr lang="en-US" altLang="en-US" sz="1200" dirty="0"/>
              <a:t>1. UCLA, 2. Howard University, 3. Tracking California</a:t>
            </a:r>
          </a:p>
          <a:p>
            <a:pPr marL="0" indent="0" defTabSz="685800">
              <a:spcBef>
                <a:spcPts val="750"/>
              </a:spcBef>
              <a:buClrTx/>
              <a:buNone/>
            </a:pPr>
            <a:r>
              <a:rPr lang="en-US" altLang="en-US" sz="1200" b="1" dirty="0"/>
              <a:t>EJ Community(</a:t>
            </a:r>
            <a:r>
              <a:rPr lang="en-US" altLang="en-US" sz="1200" b="1" dirty="0" err="1"/>
              <a:t>ies</a:t>
            </a:r>
            <a:r>
              <a:rPr lang="en-US" altLang="en-US" sz="1200" b="1" dirty="0"/>
              <a:t>): </a:t>
            </a:r>
            <a:r>
              <a:rPr lang="en-US" altLang="en-US" sz="1200" dirty="0"/>
              <a:t>3-5 community-based organizations identified by tool</a:t>
            </a:r>
          </a:p>
          <a:p>
            <a:pPr marL="171450" indent="-171450" defTabSz="685800">
              <a:spcBef>
                <a:spcPts val="750"/>
              </a:spcBef>
              <a:buClrTx/>
            </a:pPr>
            <a:endParaRPr lang="en-US" sz="1200" dirty="0"/>
          </a:p>
        </p:txBody>
      </p:sp>
      <p:sp>
        <p:nvSpPr>
          <p:cNvPr id="2" name="Rectangle 1">
            <a:extLst>
              <a:ext uri="{FF2B5EF4-FFF2-40B4-BE49-F238E27FC236}">
                <a16:creationId xmlns:a16="http://schemas.microsoft.com/office/drawing/2014/main" id="{6A82B7FE-34E0-466F-A567-D8309493DFD9}"/>
              </a:ext>
            </a:extLst>
          </p:cNvPr>
          <p:cNvSpPr/>
          <p:nvPr/>
        </p:nvSpPr>
        <p:spPr>
          <a:xfrm>
            <a:off x="6219631" y="160867"/>
            <a:ext cx="2859439" cy="4817534"/>
          </a:xfrm>
          <a:prstGeom prst="rect">
            <a:avLst/>
          </a:prstGeom>
          <a:noFill/>
          <a:ln w="12700">
            <a:solidFill>
              <a:srgbClr val="5595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Text Placeholder 38">
            <a:extLst>
              <a:ext uri="{FF2B5EF4-FFF2-40B4-BE49-F238E27FC236}">
                <a16:creationId xmlns:a16="http://schemas.microsoft.com/office/drawing/2014/main" id="{572F4689-E9B0-4B40-A1DA-FC17E9F996C3}"/>
              </a:ext>
            </a:extLst>
          </p:cNvPr>
          <p:cNvSpPr txBox="1">
            <a:spLocks/>
          </p:cNvSpPr>
          <p:nvPr/>
        </p:nvSpPr>
        <p:spPr>
          <a:xfrm>
            <a:off x="6382110" y="920588"/>
            <a:ext cx="2507891" cy="1008184"/>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685800">
              <a:spcBef>
                <a:spcPts val="750"/>
              </a:spcBef>
              <a:buClrTx/>
              <a:buNone/>
            </a:pPr>
            <a:r>
              <a:rPr lang="en-US" altLang="en-US" sz="1200" b="1" dirty="0"/>
              <a:t>Thematic Focus: </a:t>
            </a:r>
          </a:p>
        </p:txBody>
      </p:sp>
      <p:sp>
        <p:nvSpPr>
          <p:cNvPr id="10" name="Text Placeholder 38">
            <a:extLst>
              <a:ext uri="{FF2B5EF4-FFF2-40B4-BE49-F238E27FC236}">
                <a16:creationId xmlns:a16="http://schemas.microsoft.com/office/drawing/2014/main" id="{D9ECF202-0EBA-474F-9045-9929FAFE1840}"/>
              </a:ext>
            </a:extLst>
          </p:cNvPr>
          <p:cNvSpPr txBox="1">
            <a:spLocks/>
          </p:cNvSpPr>
          <p:nvPr/>
        </p:nvSpPr>
        <p:spPr>
          <a:xfrm>
            <a:off x="6454654" y="2577628"/>
            <a:ext cx="2507891" cy="2880294"/>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685800">
              <a:lnSpc>
                <a:spcPct val="90000"/>
              </a:lnSpc>
              <a:spcBef>
                <a:spcPts val="0"/>
              </a:spcBef>
              <a:spcAft>
                <a:spcPts val="450"/>
              </a:spcAft>
              <a:buClrTx/>
              <a:buNone/>
            </a:pPr>
            <a:r>
              <a:rPr lang="en-US" altLang="en-US" sz="1200" b="1" dirty="0"/>
              <a:t>Satellite Earth Observations:</a:t>
            </a:r>
          </a:p>
          <a:p>
            <a:pPr marL="171450" indent="-171450" defTabSz="685800">
              <a:lnSpc>
                <a:spcPct val="90000"/>
              </a:lnSpc>
              <a:spcBef>
                <a:spcPts val="0"/>
              </a:spcBef>
              <a:spcAft>
                <a:spcPts val="450"/>
              </a:spcAft>
              <a:buClrTx/>
            </a:pPr>
            <a:r>
              <a:rPr lang="en-US" altLang="en-US" sz="1200" dirty="0"/>
              <a:t>CALIPSO</a:t>
            </a:r>
          </a:p>
          <a:p>
            <a:pPr marL="171450" indent="-171450" defTabSz="685800">
              <a:lnSpc>
                <a:spcPct val="90000"/>
              </a:lnSpc>
              <a:spcBef>
                <a:spcPts val="0"/>
              </a:spcBef>
              <a:spcAft>
                <a:spcPts val="450"/>
              </a:spcAft>
              <a:buClrTx/>
            </a:pPr>
            <a:r>
              <a:rPr lang="en-US" altLang="en-US" sz="1200" dirty="0"/>
              <a:t>MODIS</a:t>
            </a:r>
          </a:p>
          <a:p>
            <a:pPr marL="171450" indent="-171450" defTabSz="685800">
              <a:lnSpc>
                <a:spcPct val="90000"/>
              </a:lnSpc>
              <a:spcBef>
                <a:spcPts val="0"/>
              </a:spcBef>
              <a:spcAft>
                <a:spcPts val="450"/>
              </a:spcAft>
              <a:buClrTx/>
            </a:pPr>
            <a:r>
              <a:rPr lang="en-US" altLang="en-US" sz="1200" dirty="0"/>
              <a:t>MISR</a:t>
            </a:r>
          </a:p>
          <a:p>
            <a:pPr marL="171450" indent="-171450" defTabSz="685800">
              <a:lnSpc>
                <a:spcPct val="90000"/>
              </a:lnSpc>
              <a:spcBef>
                <a:spcPts val="0"/>
              </a:spcBef>
              <a:spcAft>
                <a:spcPts val="450"/>
              </a:spcAft>
              <a:buClrTx/>
            </a:pPr>
            <a:r>
              <a:rPr lang="en-US" altLang="en-US" sz="1200" dirty="0"/>
              <a:t>Supported by Earth observations:</a:t>
            </a:r>
          </a:p>
          <a:p>
            <a:pPr marL="514350" lvl="1" indent="-171450" defTabSz="685800">
              <a:lnSpc>
                <a:spcPct val="90000"/>
              </a:lnSpc>
              <a:spcBef>
                <a:spcPts val="0"/>
              </a:spcBef>
              <a:spcAft>
                <a:spcPts val="450"/>
              </a:spcAft>
              <a:buClrTx/>
            </a:pPr>
            <a:r>
              <a:rPr lang="en-US" altLang="en-US" sz="1200" dirty="0"/>
              <a:t>CMAQ atmospheric model</a:t>
            </a:r>
          </a:p>
          <a:p>
            <a:pPr marL="514350" lvl="1" indent="-171450" defTabSz="685800">
              <a:lnSpc>
                <a:spcPct val="90000"/>
              </a:lnSpc>
              <a:spcBef>
                <a:spcPts val="0"/>
              </a:spcBef>
              <a:spcAft>
                <a:spcPts val="450"/>
              </a:spcAft>
              <a:buClrTx/>
            </a:pPr>
            <a:r>
              <a:rPr lang="en-US" altLang="en-US" sz="1200" dirty="0" err="1"/>
              <a:t>GridMET</a:t>
            </a:r>
            <a:endParaRPr lang="en-US" altLang="en-US" sz="1200" dirty="0"/>
          </a:p>
          <a:p>
            <a:pPr marL="0" indent="0" defTabSz="685800">
              <a:spcBef>
                <a:spcPts val="750"/>
              </a:spcBef>
              <a:buClrTx/>
              <a:buNone/>
            </a:pPr>
            <a:r>
              <a:rPr lang="en-US" altLang="en-US" sz="1200" b="1" dirty="0"/>
              <a:t>Geography: </a:t>
            </a:r>
          </a:p>
          <a:p>
            <a:pPr marL="0" indent="0" defTabSz="685800">
              <a:spcBef>
                <a:spcPts val="750"/>
              </a:spcBef>
              <a:buClrTx/>
              <a:buNone/>
            </a:pPr>
            <a:r>
              <a:rPr lang="en-US" altLang="en-US" sz="1200" dirty="0"/>
              <a:t>CA</a:t>
            </a:r>
          </a:p>
          <a:p>
            <a:pPr marL="0" indent="0" defTabSz="685800">
              <a:spcBef>
                <a:spcPts val="750"/>
              </a:spcBef>
              <a:buClrTx/>
              <a:buNone/>
            </a:pPr>
            <a:endParaRPr lang="en-US" altLang="en-US" sz="1200" dirty="0"/>
          </a:p>
          <a:p>
            <a:pPr marL="171450" indent="-171450" defTabSz="685800">
              <a:spcBef>
                <a:spcPts val="750"/>
              </a:spcBef>
              <a:buClrTx/>
            </a:pPr>
            <a:endParaRPr lang="en-US" sz="1200" dirty="0"/>
          </a:p>
        </p:txBody>
      </p:sp>
      <p:pic>
        <p:nvPicPr>
          <p:cNvPr id="3" name="Picture 2" descr="Icon&#10;&#10;Description automatically generated">
            <a:extLst>
              <a:ext uri="{FF2B5EF4-FFF2-40B4-BE49-F238E27FC236}">
                <a16:creationId xmlns:a16="http://schemas.microsoft.com/office/drawing/2014/main" id="{AB49137B-ED3C-0AAF-51E8-6F7DEC3CBC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8920" y="1251015"/>
            <a:ext cx="480060" cy="480060"/>
          </a:xfrm>
          <a:prstGeom prst="rect">
            <a:avLst/>
          </a:prstGeom>
        </p:spPr>
      </p:pic>
      <p:pic>
        <p:nvPicPr>
          <p:cNvPr id="4" name="Picture 3" descr="Icon&#10;&#10;Description automatically generated">
            <a:extLst>
              <a:ext uri="{FF2B5EF4-FFF2-40B4-BE49-F238E27FC236}">
                <a16:creationId xmlns:a16="http://schemas.microsoft.com/office/drawing/2014/main" id="{AE86A04A-2620-705D-12CA-B8E705D3BB3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47487" y="1265685"/>
            <a:ext cx="478327" cy="480060"/>
          </a:xfrm>
          <a:prstGeom prst="rect">
            <a:avLst/>
          </a:prstGeom>
        </p:spPr>
      </p:pic>
      <p:pic>
        <p:nvPicPr>
          <p:cNvPr id="5" name="Picture 4" descr="Icon&#10;&#10;Description automatically generated">
            <a:extLst>
              <a:ext uri="{FF2B5EF4-FFF2-40B4-BE49-F238E27FC236}">
                <a16:creationId xmlns:a16="http://schemas.microsoft.com/office/drawing/2014/main" id="{8978A4CC-C090-11CA-88A3-9134848201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4320" y="1251015"/>
            <a:ext cx="480060" cy="480060"/>
          </a:xfrm>
          <a:prstGeom prst="rect">
            <a:avLst/>
          </a:prstGeom>
        </p:spPr>
      </p:pic>
      <p:sp>
        <p:nvSpPr>
          <p:cNvPr id="12" name="Text Placeholder 38">
            <a:extLst>
              <a:ext uri="{FF2B5EF4-FFF2-40B4-BE49-F238E27FC236}">
                <a16:creationId xmlns:a16="http://schemas.microsoft.com/office/drawing/2014/main" id="{89B96AF3-E0CF-4A4F-9EBB-E1656AD21ADE}"/>
              </a:ext>
            </a:extLst>
          </p:cNvPr>
          <p:cNvSpPr txBox="1">
            <a:spLocks/>
          </p:cNvSpPr>
          <p:nvPr/>
        </p:nvSpPr>
        <p:spPr>
          <a:xfrm>
            <a:off x="6219631" y="1785137"/>
            <a:ext cx="1105960" cy="709025"/>
          </a:xfrm>
          <a:prstGeom prst="rect">
            <a:avLst/>
          </a:prstGeom>
        </p:spPr>
        <p:txBody>
          <a:bodyPr vert="horz" lIns="91440" tIns="45720" rIns="91440" bIns="45720" numCol="1" rtlCol="0">
            <a:normAutofit/>
          </a:bodyPr>
          <a:lstStyle>
            <a:lvl1pPr marL="228600" indent="-228600" algn="l" defTabSz="914400" rtl="0" eaLnBrk="1" latinLnBrk="0" hangingPunct="1">
              <a:lnSpc>
                <a:spcPct val="100000"/>
              </a:lnSpc>
              <a:spcBef>
                <a:spcPts val="10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altLang="en-US" sz="1050" dirty="0"/>
              <a:t>Public Health </a:t>
            </a:r>
          </a:p>
          <a:p>
            <a:pPr marL="0" indent="0">
              <a:spcBef>
                <a:spcPts val="600"/>
              </a:spcBef>
              <a:buNone/>
            </a:pPr>
            <a:r>
              <a:rPr lang="en-US" altLang="en-US" sz="1050" dirty="0"/>
              <a:t>Air Quality</a:t>
            </a:r>
          </a:p>
          <a:p>
            <a:pPr marL="0" indent="0">
              <a:buNone/>
            </a:pPr>
            <a:endParaRPr lang="en-US" altLang="en-US" dirty="0"/>
          </a:p>
        </p:txBody>
      </p:sp>
      <p:sp>
        <p:nvSpPr>
          <p:cNvPr id="13" name="Text Placeholder 38">
            <a:extLst>
              <a:ext uri="{FF2B5EF4-FFF2-40B4-BE49-F238E27FC236}">
                <a16:creationId xmlns:a16="http://schemas.microsoft.com/office/drawing/2014/main" id="{D274C984-DACE-4EC4-B83A-C46C528D1BA1}"/>
              </a:ext>
            </a:extLst>
          </p:cNvPr>
          <p:cNvSpPr txBox="1">
            <a:spLocks/>
          </p:cNvSpPr>
          <p:nvPr/>
        </p:nvSpPr>
        <p:spPr>
          <a:xfrm>
            <a:off x="7119148" y="1785136"/>
            <a:ext cx="928508" cy="709025"/>
          </a:xfrm>
          <a:prstGeom prst="rect">
            <a:avLst/>
          </a:prstGeom>
        </p:spPr>
        <p:txBody>
          <a:bodyPr vert="horz" lIns="91440" tIns="45720" rIns="91440" bIns="45720" numCol="1" rtlCol="0">
            <a:normAutofit/>
          </a:bodyPr>
          <a:lstStyle>
            <a:lvl1pPr marL="228600" indent="-228600" algn="l" defTabSz="914400" rtl="0" eaLnBrk="1" latinLnBrk="0" hangingPunct="1">
              <a:lnSpc>
                <a:spcPct val="100000"/>
              </a:lnSpc>
              <a:spcBef>
                <a:spcPts val="10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050" dirty="0"/>
              <a:t>Wildfires</a:t>
            </a:r>
          </a:p>
          <a:p>
            <a:pPr marL="0" indent="0">
              <a:buNone/>
            </a:pPr>
            <a:endParaRPr lang="en-US" altLang="en-US" sz="1200" dirty="0"/>
          </a:p>
        </p:txBody>
      </p:sp>
      <p:sp>
        <p:nvSpPr>
          <p:cNvPr id="14" name="Text Placeholder 38">
            <a:extLst>
              <a:ext uri="{FF2B5EF4-FFF2-40B4-BE49-F238E27FC236}">
                <a16:creationId xmlns:a16="http://schemas.microsoft.com/office/drawing/2014/main" id="{F6BBA7B4-E4F2-4CBF-B7A6-D98B821FE754}"/>
              </a:ext>
            </a:extLst>
          </p:cNvPr>
          <p:cNvSpPr txBox="1">
            <a:spLocks/>
          </p:cNvSpPr>
          <p:nvPr/>
        </p:nvSpPr>
        <p:spPr>
          <a:xfrm>
            <a:off x="7725814" y="1785135"/>
            <a:ext cx="1353256" cy="792492"/>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10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None/>
            </a:pPr>
            <a:r>
              <a:rPr lang="en-US" altLang="en-US" sz="1050" dirty="0"/>
              <a:t>Climate Hazards</a:t>
            </a:r>
          </a:p>
          <a:p>
            <a:pPr marL="0" indent="0">
              <a:spcBef>
                <a:spcPts val="600"/>
              </a:spcBef>
              <a:buNone/>
            </a:pPr>
            <a:r>
              <a:rPr lang="en-US" altLang="en-US" sz="1050" dirty="0"/>
              <a:t>Extreme Heat</a:t>
            </a:r>
          </a:p>
          <a:p>
            <a:pPr marL="0" indent="0">
              <a:spcBef>
                <a:spcPts val="600"/>
              </a:spcBef>
              <a:buNone/>
            </a:pPr>
            <a:r>
              <a:rPr lang="en-US" altLang="en-US" sz="1050" dirty="0"/>
              <a:t>Urban Heat Islands</a:t>
            </a:r>
          </a:p>
        </p:txBody>
      </p:sp>
    </p:spTree>
    <p:extLst>
      <p:ext uri="{BB962C8B-B14F-4D97-AF65-F5344CB8AC3E}">
        <p14:creationId xmlns:p14="http://schemas.microsoft.com/office/powerpoint/2010/main" val="320669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D14BF569-9E5A-194A-857D-9B481D3FD313}"/>
              </a:ext>
            </a:extLst>
          </p:cNvPr>
          <p:cNvSpPr>
            <a:spLocks noGrp="1"/>
          </p:cNvSpPr>
          <p:nvPr>
            <p:ph type="title"/>
          </p:nvPr>
        </p:nvSpPr>
        <p:spPr>
          <a:xfrm>
            <a:off x="6277708" y="214064"/>
            <a:ext cx="2696960" cy="573337"/>
          </a:xfrm>
        </p:spPr>
        <p:txBody>
          <a:bodyPr>
            <a:normAutofit/>
          </a:bodyPr>
          <a:lstStyle/>
          <a:p>
            <a:pPr algn="ctr"/>
            <a:r>
              <a:rPr lang="en-US" sz="1350" dirty="0"/>
              <a:t>LANDSCAPE ANALYSIS</a:t>
            </a:r>
          </a:p>
        </p:txBody>
      </p:sp>
      <p:sp>
        <p:nvSpPr>
          <p:cNvPr id="38" name="Text Placeholder 37">
            <a:extLst>
              <a:ext uri="{FF2B5EF4-FFF2-40B4-BE49-F238E27FC236}">
                <a16:creationId xmlns:a16="http://schemas.microsoft.com/office/drawing/2014/main" id="{640D6B4D-4A62-A34A-905D-FB3696433138}"/>
              </a:ext>
            </a:extLst>
          </p:cNvPr>
          <p:cNvSpPr>
            <a:spLocks noGrp="1"/>
          </p:cNvSpPr>
          <p:nvPr>
            <p:ph type="body" sz="quarter" idx="13"/>
          </p:nvPr>
        </p:nvSpPr>
        <p:spPr>
          <a:xfrm>
            <a:off x="426430" y="409710"/>
            <a:ext cx="5766612" cy="733291"/>
          </a:xfrm>
        </p:spPr>
        <p:txBody>
          <a:bodyPr>
            <a:normAutofit fontScale="92500"/>
          </a:bodyPr>
          <a:lstStyle/>
          <a:p>
            <a:r>
              <a:rPr lang="en-US" dirty="0"/>
              <a:t>Assessment of Wildland Fire-Related Environmental Exposure Issues</a:t>
            </a:r>
          </a:p>
          <a:p>
            <a:r>
              <a:rPr lang="en-US" dirty="0"/>
              <a:t>Impacting Vulnerable Populations in California</a:t>
            </a:r>
          </a:p>
        </p:txBody>
      </p:sp>
      <p:sp>
        <p:nvSpPr>
          <p:cNvPr id="39" name="Text Placeholder 38">
            <a:extLst>
              <a:ext uri="{FF2B5EF4-FFF2-40B4-BE49-F238E27FC236}">
                <a16:creationId xmlns:a16="http://schemas.microsoft.com/office/drawing/2014/main" id="{6F5BE8C9-35C4-8B4E-96D3-BD6E1CBC18DE}"/>
              </a:ext>
            </a:extLst>
          </p:cNvPr>
          <p:cNvSpPr>
            <a:spLocks noGrp="1"/>
          </p:cNvSpPr>
          <p:nvPr>
            <p:ph type="body" sz="quarter" idx="16"/>
          </p:nvPr>
        </p:nvSpPr>
        <p:spPr>
          <a:xfrm>
            <a:off x="426429" y="1928772"/>
            <a:ext cx="5766613" cy="3049630"/>
          </a:xfrm>
        </p:spPr>
        <p:txBody>
          <a:bodyPr>
            <a:normAutofit fontScale="92500" lnSpcReduction="20000"/>
          </a:bodyPr>
          <a:lstStyle/>
          <a:p>
            <a:pPr marL="0" indent="0">
              <a:buNone/>
            </a:pPr>
            <a:r>
              <a:rPr lang="en-US" altLang="en-US" b="1" dirty="0"/>
              <a:t>Project Summary: </a:t>
            </a:r>
          </a:p>
          <a:p>
            <a:pPr marL="0" indent="0">
              <a:buNone/>
            </a:pPr>
            <a:r>
              <a:rPr lang="en-US" dirty="0"/>
              <a:t>One of the major target areas of the Federal EJ 2020 plan is to place emphasis on communities with poor air quality and low-income populations. Low-income populations are among those most at-risk to adverse health effects as they may experience disproportionately high exposures and may have limited adaptive capacity. As wildfire frequency and severity has increased in California and other fire prone regions around the world over the past several decades. This trend is projected to continue with future climate change. Communities located in the rural versus the urban wildland-urban interface (WUI) may be particularly vulnerable to smoke PM2.5 exposures due to their close proximity to fire sources, but there is limited research on health outcomes in these specific communities. This proposed study will examine smoke PM2.5 exposures in the WUI via a spatial community vulnerability index. Our study will integrate Earth science information and socioeconomic datasets to inform climate vulnerability assessments for environmental justice communities across the State of California. In this study, we propose integrating Earth science information and socioeconomic datasets to inform vulnerability assessments for environmental justice communities. At current, there is a lack of scientific data on the specific smoke PM2.5-related vulnerabilities for communities located at the WUI. Thus, the aims for our research are two-fold: (1) map a decadal distribution of exposures to smoke PM2.5 in California’s WUI areas, and (2) assess vulnerability characteristics and health implications due to these exposures.</a:t>
            </a:r>
          </a:p>
        </p:txBody>
      </p:sp>
      <p:sp>
        <p:nvSpPr>
          <p:cNvPr id="7" name="Text Placeholder 38">
            <a:extLst>
              <a:ext uri="{FF2B5EF4-FFF2-40B4-BE49-F238E27FC236}">
                <a16:creationId xmlns:a16="http://schemas.microsoft.com/office/drawing/2014/main" id="{743C243B-C5FA-4028-8295-B68521A4801B}"/>
              </a:ext>
            </a:extLst>
          </p:cNvPr>
          <p:cNvSpPr txBox="1">
            <a:spLocks/>
          </p:cNvSpPr>
          <p:nvPr/>
        </p:nvSpPr>
        <p:spPr>
          <a:xfrm>
            <a:off x="426429" y="977093"/>
            <a:ext cx="5766613" cy="1389339"/>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200" b="1" dirty="0"/>
              <a:t>PI/Co-I(s): </a:t>
            </a:r>
            <a:r>
              <a:rPr lang="en-US" altLang="en-US" sz="1200" dirty="0"/>
              <a:t>Dr.</a:t>
            </a:r>
            <a:r>
              <a:rPr lang="en-US" altLang="en-US" sz="1200" b="1" dirty="0"/>
              <a:t> </a:t>
            </a:r>
            <a:r>
              <a:rPr lang="en-US" altLang="en-US" sz="1200" dirty="0"/>
              <a:t>Joseph L. Wilkins, and Dr. Miriam Marlier.</a:t>
            </a:r>
          </a:p>
          <a:p>
            <a:pPr marL="0" indent="0">
              <a:buNone/>
            </a:pPr>
            <a:r>
              <a:rPr lang="en-US" altLang="en-US" sz="1200" b="1" dirty="0"/>
              <a:t>Institution(s): </a:t>
            </a:r>
            <a:r>
              <a:rPr lang="en-US" altLang="en-US" sz="1200" dirty="0"/>
              <a:t>Howard University, UCLA</a:t>
            </a:r>
          </a:p>
          <a:p>
            <a:pPr marL="0" indent="0">
              <a:buNone/>
            </a:pPr>
            <a:r>
              <a:rPr lang="en-US" altLang="en-US" sz="1200" b="1" dirty="0"/>
              <a:t>EJ Community(</a:t>
            </a:r>
            <a:r>
              <a:rPr lang="en-US" altLang="en-US" sz="1200" b="1" dirty="0" err="1"/>
              <a:t>ies</a:t>
            </a:r>
            <a:r>
              <a:rPr lang="en-US" altLang="en-US" sz="1200" b="1" dirty="0"/>
              <a:t>): </a:t>
            </a:r>
            <a:r>
              <a:rPr lang="en-US" altLang="en-US" sz="1200" dirty="0"/>
              <a:t>California (African-American, Latinx, etc.)</a:t>
            </a:r>
            <a:endParaRPr lang="en-US" sz="1200" dirty="0"/>
          </a:p>
        </p:txBody>
      </p:sp>
      <p:sp>
        <p:nvSpPr>
          <p:cNvPr id="2" name="Rectangle 1">
            <a:extLst>
              <a:ext uri="{FF2B5EF4-FFF2-40B4-BE49-F238E27FC236}">
                <a16:creationId xmlns:a16="http://schemas.microsoft.com/office/drawing/2014/main" id="{6A82B7FE-34E0-466F-A567-D8309493DFD9}"/>
              </a:ext>
            </a:extLst>
          </p:cNvPr>
          <p:cNvSpPr/>
          <p:nvPr/>
        </p:nvSpPr>
        <p:spPr>
          <a:xfrm>
            <a:off x="6277708" y="160867"/>
            <a:ext cx="2696960" cy="4817534"/>
          </a:xfrm>
          <a:prstGeom prst="rect">
            <a:avLst/>
          </a:prstGeom>
          <a:noFill/>
          <a:ln w="12700">
            <a:solidFill>
              <a:srgbClr val="5595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Text Placeholder 38">
            <a:extLst>
              <a:ext uri="{FF2B5EF4-FFF2-40B4-BE49-F238E27FC236}">
                <a16:creationId xmlns:a16="http://schemas.microsoft.com/office/drawing/2014/main" id="{572F4689-E9B0-4B40-A1DA-FC17E9F996C3}"/>
              </a:ext>
            </a:extLst>
          </p:cNvPr>
          <p:cNvSpPr txBox="1">
            <a:spLocks/>
          </p:cNvSpPr>
          <p:nvPr/>
        </p:nvSpPr>
        <p:spPr>
          <a:xfrm>
            <a:off x="6382110" y="920588"/>
            <a:ext cx="2507891" cy="1008184"/>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200" b="1" dirty="0"/>
              <a:t>Thematic Focus: </a:t>
            </a:r>
          </a:p>
          <a:p>
            <a:pPr marL="0" indent="0">
              <a:buNone/>
            </a:pPr>
            <a:endParaRPr lang="en-US" altLang="en-US" sz="1200" b="1" dirty="0"/>
          </a:p>
        </p:txBody>
      </p:sp>
      <p:sp>
        <p:nvSpPr>
          <p:cNvPr id="10" name="Text Placeholder 38">
            <a:extLst>
              <a:ext uri="{FF2B5EF4-FFF2-40B4-BE49-F238E27FC236}">
                <a16:creationId xmlns:a16="http://schemas.microsoft.com/office/drawing/2014/main" id="{D9ECF202-0EBA-474F-9045-9929FAFE1840}"/>
              </a:ext>
            </a:extLst>
          </p:cNvPr>
          <p:cNvSpPr txBox="1">
            <a:spLocks/>
          </p:cNvSpPr>
          <p:nvPr/>
        </p:nvSpPr>
        <p:spPr>
          <a:xfrm>
            <a:off x="6382110" y="2013439"/>
            <a:ext cx="2507891" cy="2880294"/>
          </a:xfrm>
          <a:prstGeom prst="rect">
            <a:avLst/>
          </a:prstGeom>
        </p:spPr>
        <p:txBody>
          <a:bodyPr vert="horz" lIns="68580" tIns="34290" rIns="68580" bIns="34290" rtlCol="0">
            <a:normAutofit/>
          </a:bodyPr>
          <a:lstStyle>
            <a:lvl1pPr marL="228600" indent="-228600" algn="l" defTabSz="914400" rtl="0" eaLnBrk="1" latinLnBrk="0" hangingPunct="1">
              <a:lnSpc>
                <a:spcPct val="100000"/>
              </a:lnSpc>
              <a:spcBef>
                <a:spcPts val="10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10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90000"/>
              </a:lnSpc>
              <a:spcBef>
                <a:spcPts val="0"/>
              </a:spcBef>
              <a:spcAft>
                <a:spcPts val="450"/>
              </a:spcAft>
              <a:buNone/>
            </a:pPr>
            <a:r>
              <a:rPr lang="en-US" altLang="en-US" sz="1200" b="1" dirty="0"/>
              <a:t>Satellite Earth Observations:</a:t>
            </a:r>
          </a:p>
          <a:p>
            <a:pPr>
              <a:lnSpc>
                <a:spcPct val="90000"/>
              </a:lnSpc>
              <a:spcBef>
                <a:spcPts val="0"/>
              </a:spcBef>
              <a:spcAft>
                <a:spcPts val="450"/>
              </a:spcAft>
            </a:pPr>
            <a:r>
              <a:rPr lang="en-US" altLang="en-US" sz="1200" dirty="0"/>
              <a:t>MODIS</a:t>
            </a:r>
          </a:p>
          <a:p>
            <a:pPr>
              <a:lnSpc>
                <a:spcPct val="90000"/>
              </a:lnSpc>
              <a:spcBef>
                <a:spcPts val="0"/>
              </a:spcBef>
              <a:spcAft>
                <a:spcPts val="450"/>
              </a:spcAft>
            </a:pPr>
            <a:r>
              <a:rPr lang="en-US" altLang="en-US" sz="1200" dirty="0"/>
              <a:t>Suomi NPP (VIIRS)</a:t>
            </a:r>
          </a:p>
          <a:p>
            <a:pPr marL="0" indent="0">
              <a:buNone/>
            </a:pPr>
            <a:r>
              <a:rPr lang="en-US" altLang="en-US" sz="1200" b="1" dirty="0"/>
              <a:t>Geography: </a:t>
            </a:r>
          </a:p>
          <a:p>
            <a:pPr marL="0" indent="0">
              <a:buNone/>
            </a:pPr>
            <a:r>
              <a:rPr lang="en-US" altLang="en-US" sz="1200" dirty="0"/>
              <a:t>State of California</a:t>
            </a:r>
          </a:p>
          <a:p>
            <a:pPr marL="0" indent="0">
              <a:buNone/>
            </a:pPr>
            <a:endParaRPr lang="en-US" altLang="en-US" sz="1200" dirty="0"/>
          </a:p>
          <a:p>
            <a:endParaRPr lang="en-US" sz="1200" dirty="0"/>
          </a:p>
        </p:txBody>
      </p:sp>
      <p:pic>
        <p:nvPicPr>
          <p:cNvPr id="3" name="Picture 2" descr="Icon&#10;&#10;Description automatically generated">
            <a:extLst>
              <a:ext uri="{FF2B5EF4-FFF2-40B4-BE49-F238E27FC236}">
                <a16:creationId xmlns:a16="http://schemas.microsoft.com/office/drawing/2014/main" id="{FC9A06E6-A714-45C4-4421-4946FC3E42B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55446" y="1316138"/>
            <a:ext cx="478327" cy="480060"/>
          </a:xfrm>
          <a:prstGeom prst="rect">
            <a:avLst/>
          </a:prstGeom>
        </p:spPr>
      </p:pic>
      <p:pic>
        <p:nvPicPr>
          <p:cNvPr id="4" name="Picture 3" descr="Icon&#10;&#10;Description automatically generated">
            <a:extLst>
              <a:ext uri="{FF2B5EF4-FFF2-40B4-BE49-F238E27FC236}">
                <a16:creationId xmlns:a16="http://schemas.microsoft.com/office/drawing/2014/main" id="{747F1E3C-00E4-83B5-A8AF-E8BCF9AD83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8174" y="1316138"/>
            <a:ext cx="480060" cy="480060"/>
          </a:xfrm>
          <a:prstGeom prst="rect">
            <a:avLst/>
          </a:prstGeom>
        </p:spPr>
      </p:pic>
      <p:pic>
        <p:nvPicPr>
          <p:cNvPr id="5" name="Picture 4" descr="Icon&#10;&#10;Description automatically generated">
            <a:extLst>
              <a:ext uri="{FF2B5EF4-FFF2-40B4-BE49-F238E27FC236}">
                <a16:creationId xmlns:a16="http://schemas.microsoft.com/office/drawing/2014/main" id="{927748CB-7D7F-6659-7C01-1859674D897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36055" y="1316138"/>
            <a:ext cx="480060" cy="480060"/>
          </a:xfrm>
          <a:prstGeom prst="rect">
            <a:avLst/>
          </a:prstGeom>
        </p:spPr>
      </p:pic>
    </p:spTree>
    <p:extLst>
      <p:ext uri="{BB962C8B-B14F-4D97-AF65-F5344CB8AC3E}">
        <p14:creationId xmlns:p14="http://schemas.microsoft.com/office/powerpoint/2010/main" val="41883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8587-08CF-F0C5-31A3-E19D273E01EA}"/>
              </a:ext>
            </a:extLst>
          </p:cNvPr>
          <p:cNvSpPr>
            <a:spLocks noGrp="1"/>
          </p:cNvSpPr>
          <p:nvPr>
            <p:ph type="title"/>
          </p:nvPr>
        </p:nvSpPr>
        <p:spPr/>
        <p:txBody>
          <a:bodyPr>
            <a:noAutofit/>
          </a:bodyPr>
          <a:lstStyle/>
          <a:p>
            <a:r>
              <a:rPr lang="en-US" sz="3200" dirty="0"/>
              <a:t>Special Issue</a:t>
            </a:r>
          </a:p>
        </p:txBody>
      </p:sp>
      <p:sp>
        <p:nvSpPr>
          <p:cNvPr id="3" name="Text Placeholder 2">
            <a:extLst>
              <a:ext uri="{FF2B5EF4-FFF2-40B4-BE49-F238E27FC236}">
                <a16:creationId xmlns:a16="http://schemas.microsoft.com/office/drawing/2014/main" id="{1E1966A6-B7D9-9B22-E5B1-DE9A4F137359}"/>
              </a:ext>
            </a:extLst>
          </p:cNvPr>
          <p:cNvSpPr>
            <a:spLocks noGrp="1"/>
          </p:cNvSpPr>
          <p:nvPr>
            <p:ph type="body" sz="quarter" idx="13"/>
          </p:nvPr>
        </p:nvSpPr>
        <p:spPr/>
        <p:txBody>
          <a:bodyPr/>
          <a:lstStyle/>
          <a:p>
            <a:r>
              <a:rPr lang="en-US" dirty="0"/>
              <a:t>For more information Please reach out to me or speak to me here at this conference.</a:t>
            </a:r>
          </a:p>
        </p:txBody>
      </p:sp>
      <p:sp>
        <p:nvSpPr>
          <p:cNvPr id="4" name="Text Placeholder 3">
            <a:extLst>
              <a:ext uri="{FF2B5EF4-FFF2-40B4-BE49-F238E27FC236}">
                <a16:creationId xmlns:a16="http://schemas.microsoft.com/office/drawing/2014/main" id="{D967DF84-F0FE-C487-DBB3-0E7AD0D9AD06}"/>
              </a:ext>
            </a:extLst>
          </p:cNvPr>
          <p:cNvSpPr>
            <a:spLocks noGrp="1"/>
          </p:cNvSpPr>
          <p:nvPr>
            <p:ph type="body" sz="quarter" idx="16"/>
          </p:nvPr>
        </p:nvSpPr>
        <p:spPr/>
        <p:txBody>
          <a:bodyPr/>
          <a:lstStyle/>
          <a:p>
            <a:r>
              <a:rPr lang="en-US" dirty="0"/>
              <a:t>Deadline -- 30 June 2022</a:t>
            </a:r>
          </a:p>
          <a:p>
            <a:r>
              <a:rPr lang="en-US" dirty="0"/>
              <a:t>Please express your interest soon as possible to us!</a:t>
            </a:r>
          </a:p>
        </p:txBody>
      </p:sp>
      <p:sp>
        <p:nvSpPr>
          <p:cNvPr id="6" name="Picture Placeholder 5">
            <a:extLst>
              <a:ext uri="{FF2B5EF4-FFF2-40B4-BE49-F238E27FC236}">
                <a16:creationId xmlns:a16="http://schemas.microsoft.com/office/drawing/2014/main" id="{E9F54FE2-18F3-B818-410A-CAFC4033714D}"/>
              </a:ext>
            </a:extLst>
          </p:cNvPr>
          <p:cNvSpPr>
            <a:spLocks noGrp="1"/>
          </p:cNvSpPr>
          <p:nvPr>
            <p:ph type="pic" sz="quarter" idx="18"/>
          </p:nvPr>
        </p:nvSpPr>
        <p:spPr/>
      </p:sp>
      <p:pic>
        <p:nvPicPr>
          <p:cNvPr id="9" name="Picture 8">
            <a:extLst>
              <a:ext uri="{FF2B5EF4-FFF2-40B4-BE49-F238E27FC236}">
                <a16:creationId xmlns:a16="http://schemas.microsoft.com/office/drawing/2014/main" id="{CF180558-C7BA-E1E4-0C48-4232B6AD9264}"/>
              </a:ext>
            </a:extLst>
          </p:cNvPr>
          <p:cNvPicPr>
            <a:picLocks noChangeAspect="1"/>
          </p:cNvPicPr>
          <p:nvPr/>
        </p:nvPicPr>
        <p:blipFill>
          <a:blip r:embed="rId2"/>
          <a:stretch>
            <a:fillRect/>
          </a:stretch>
        </p:blipFill>
        <p:spPr>
          <a:xfrm>
            <a:off x="5219750" y="0"/>
            <a:ext cx="3638500" cy="5143500"/>
          </a:xfrm>
          <a:prstGeom prst="rect">
            <a:avLst/>
          </a:prstGeom>
        </p:spPr>
      </p:pic>
    </p:spTree>
    <p:extLst>
      <p:ext uri="{BB962C8B-B14F-4D97-AF65-F5344CB8AC3E}">
        <p14:creationId xmlns:p14="http://schemas.microsoft.com/office/powerpoint/2010/main" val="363941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DB79BC-5D1C-41B8-A63E-A200621C4293}"/>
              </a:ext>
            </a:extLst>
          </p:cNvPr>
          <p:cNvSpPr>
            <a:spLocks noGrp="1"/>
          </p:cNvSpPr>
          <p:nvPr>
            <p:ph type="body" idx="1"/>
          </p:nvPr>
        </p:nvSpPr>
        <p:spPr/>
        <p:txBody>
          <a:bodyPr>
            <a:normAutofit/>
          </a:bodyPr>
          <a:lstStyle/>
          <a:p>
            <a:pPr>
              <a:spcAft>
                <a:spcPts val="1200"/>
              </a:spcAft>
            </a:pPr>
            <a:r>
              <a:rPr lang="en-US" sz="1800" dirty="0">
                <a:solidFill>
                  <a:schemeClr val="tx1">
                    <a:lumMod val="50000"/>
                  </a:schemeClr>
                </a:solidFill>
              </a:rPr>
              <a:t>California Air Resources Board (funding support – Grant #19RD015)</a:t>
            </a:r>
          </a:p>
          <a:p>
            <a:pPr lvl="1">
              <a:spcAft>
                <a:spcPts val="1200"/>
              </a:spcAft>
            </a:pPr>
            <a:r>
              <a:rPr lang="en-US" sz="1800" dirty="0">
                <a:solidFill>
                  <a:schemeClr val="tx1">
                    <a:lumMod val="50000"/>
                  </a:schemeClr>
                </a:solidFill>
              </a:rPr>
              <a:t>Cynthia Garcia </a:t>
            </a:r>
          </a:p>
          <a:p>
            <a:pPr lvl="1">
              <a:spcAft>
                <a:spcPts val="1200"/>
              </a:spcAft>
            </a:pPr>
            <a:r>
              <a:rPr lang="en-US" sz="1800" dirty="0">
                <a:solidFill>
                  <a:schemeClr val="tx1">
                    <a:lumMod val="50000"/>
                  </a:schemeClr>
                </a:solidFill>
              </a:rPr>
              <a:t>Bonnie Holmes-Gen</a:t>
            </a:r>
          </a:p>
          <a:p>
            <a:pPr lvl="1">
              <a:spcAft>
                <a:spcPts val="1200"/>
              </a:spcAft>
            </a:pPr>
            <a:r>
              <a:rPr lang="en-US" sz="1800" dirty="0">
                <a:solidFill>
                  <a:schemeClr val="tx1">
                    <a:lumMod val="50000"/>
                  </a:schemeClr>
                </a:solidFill>
              </a:rPr>
              <a:t>Barbara Weller</a:t>
            </a:r>
          </a:p>
          <a:p>
            <a:pPr>
              <a:spcAft>
                <a:spcPts val="1200"/>
              </a:spcAft>
            </a:pPr>
            <a:r>
              <a:rPr lang="en-US" sz="1800" dirty="0">
                <a:solidFill>
                  <a:schemeClr val="tx1">
                    <a:lumMod val="50000"/>
                  </a:schemeClr>
                </a:solidFill>
              </a:rPr>
              <a:t>NASA (funding support – Grants # 80NSSC22K1480 &amp; # 80NSSC22K1684 )</a:t>
            </a:r>
          </a:p>
          <a:p>
            <a:pPr>
              <a:spcAft>
                <a:spcPts val="1200"/>
              </a:spcAft>
            </a:pPr>
            <a:r>
              <a:rPr lang="en-US" sz="1800" dirty="0">
                <a:solidFill>
                  <a:schemeClr val="tx1">
                    <a:lumMod val="50000"/>
                  </a:schemeClr>
                </a:solidFill>
              </a:rPr>
              <a:t>US Environmental Protection Agency</a:t>
            </a:r>
          </a:p>
          <a:p>
            <a:pPr lvl="1">
              <a:spcAft>
                <a:spcPts val="1200"/>
              </a:spcAft>
            </a:pPr>
            <a:r>
              <a:rPr lang="en-US" sz="1800" dirty="0">
                <a:solidFill>
                  <a:schemeClr val="tx1">
                    <a:lumMod val="50000"/>
                  </a:schemeClr>
                </a:solidFill>
              </a:rPr>
              <a:t>Neal </a:t>
            </a:r>
            <a:r>
              <a:rPr lang="en-US" sz="1800" dirty="0" err="1">
                <a:solidFill>
                  <a:schemeClr val="tx1">
                    <a:lumMod val="50000"/>
                  </a:schemeClr>
                </a:solidFill>
              </a:rPr>
              <a:t>Fann</a:t>
            </a:r>
            <a:r>
              <a:rPr lang="en-US" sz="1800" dirty="0">
                <a:solidFill>
                  <a:schemeClr val="tx1">
                    <a:lumMod val="50000"/>
                  </a:schemeClr>
                </a:solidFill>
              </a:rPr>
              <a:t>  </a:t>
            </a:r>
          </a:p>
          <a:p>
            <a:pPr lvl="1">
              <a:spcAft>
                <a:spcPts val="1200"/>
              </a:spcAft>
            </a:pPr>
            <a:r>
              <a:rPr lang="en-US" sz="1800" dirty="0" err="1">
                <a:solidFill>
                  <a:schemeClr val="tx1">
                    <a:lumMod val="50000"/>
                  </a:schemeClr>
                </a:solidFill>
              </a:rPr>
              <a:t>Wyat</a:t>
            </a:r>
            <a:r>
              <a:rPr lang="en-US" sz="1800" dirty="0">
                <a:solidFill>
                  <a:schemeClr val="tx1">
                    <a:lumMod val="50000"/>
                  </a:schemeClr>
                </a:solidFill>
              </a:rPr>
              <a:t> Appel</a:t>
            </a:r>
          </a:p>
        </p:txBody>
      </p:sp>
      <p:sp>
        <p:nvSpPr>
          <p:cNvPr id="3" name="Title 2">
            <a:extLst>
              <a:ext uri="{FF2B5EF4-FFF2-40B4-BE49-F238E27FC236}">
                <a16:creationId xmlns:a16="http://schemas.microsoft.com/office/drawing/2014/main" id="{DF99AFF1-3345-48D4-8D8B-FEEA131FEE07}"/>
              </a:ext>
            </a:extLst>
          </p:cNvPr>
          <p:cNvSpPr>
            <a:spLocks noGrp="1"/>
          </p:cNvSpPr>
          <p:nvPr>
            <p:ph type="title"/>
          </p:nvPr>
        </p:nvSpPr>
        <p:spPr/>
        <p:txBody>
          <a:bodyPr/>
          <a:lstStyle/>
          <a:p>
            <a:r>
              <a:rPr lang="en-US" dirty="0">
                <a:solidFill>
                  <a:schemeClr val="tx1">
                    <a:lumMod val="50000"/>
                  </a:schemeClr>
                </a:solidFill>
                <a:latin typeface="+mj-lt"/>
              </a:rPr>
              <a:t>Acknowledgements	</a:t>
            </a:r>
          </a:p>
        </p:txBody>
      </p:sp>
      <p:pic>
        <p:nvPicPr>
          <p:cNvPr id="4" name="Picture 3" descr="Logo, company name&#10;&#10;Description automatically generated">
            <a:extLst>
              <a:ext uri="{FF2B5EF4-FFF2-40B4-BE49-F238E27FC236}">
                <a16:creationId xmlns:a16="http://schemas.microsoft.com/office/drawing/2014/main" id="{85FC195C-C07D-994A-9B07-667AD59D8E49}"/>
              </a:ext>
            </a:extLst>
          </p:cNvPr>
          <p:cNvPicPr>
            <a:picLocks noChangeAspect="1"/>
          </p:cNvPicPr>
          <p:nvPr/>
        </p:nvPicPr>
        <p:blipFill>
          <a:blip r:embed="rId2"/>
          <a:stretch>
            <a:fillRect/>
          </a:stretch>
        </p:blipFill>
        <p:spPr>
          <a:xfrm>
            <a:off x="3948872" y="1702319"/>
            <a:ext cx="1236191" cy="991597"/>
          </a:xfrm>
          <a:prstGeom prst="rect">
            <a:avLst/>
          </a:prstGeom>
        </p:spPr>
      </p:pic>
      <p:pic>
        <p:nvPicPr>
          <p:cNvPr id="5" name="Picture 4">
            <a:extLst>
              <a:ext uri="{FF2B5EF4-FFF2-40B4-BE49-F238E27FC236}">
                <a16:creationId xmlns:a16="http://schemas.microsoft.com/office/drawing/2014/main" id="{E163A289-8A1F-DD46-B9B7-97FF7C1ACD79}"/>
              </a:ext>
            </a:extLst>
          </p:cNvPr>
          <p:cNvPicPr>
            <a:picLocks noChangeAspect="1"/>
          </p:cNvPicPr>
          <p:nvPr/>
        </p:nvPicPr>
        <p:blipFill>
          <a:blip r:embed="rId3"/>
          <a:stretch>
            <a:fillRect/>
          </a:stretch>
        </p:blipFill>
        <p:spPr>
          <a:xfrm>
            <a:off x="1152588" y="86517"/>
            <a:ext cx="718135" cy="316170"/>
          </a:xfrm>
          <a:prstGeom prst="rect">
            <a:avLst/>
          </a:prstGeom>
        </p:spPr>
      </p:pic>
      <p:pic>
        <p:nvPicPr>
          <p:cNvPr id="6" name="Picture 2" descr="Pin on University of Washington Huskies">
            <a:extLst>
              <a:ext uri="{FF2B5EF4-FFF2-40B4-BE49-F238E27FC236}">
                <a16:creationId xmlns:a16="http://schemas.microsoft.com/office/drawing/2014/main" id="{E95306BB-3CF5-EE77-0481-14FDFDD96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04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08373-806A-4891-905A-AD246118C7A6}"/>
              </a:ext>
            </a:extLst>
          </p:cNvPr>
          <p:cNvSpPr>
            <a:spLocks noGrp="1"/>
          </p:cNvSpPr>
          <p:nvPr>
            <p:ph type="title"/>
          </p:nvPr>
        </p:nvSpPr>
        <p:spPr/>
        <p:txBody>
          <a:bodyPr/>
          <a:lstStyle/>
          <a:p>
            <a:r>
              <a:rPr lang="en-US" dirty="0">
                <a:solidFill>
                  <a:schemeClr val="tx1">
                    <a:lumMod val="50000"/>
                  </a:schemeClr>
                </a:solidFill>
                <a:latin typeface="+mj-lt"/>
              </a:rPr>
              <a:t>Background/Overview</a:t>
            </a:r>
          </a:p>
        </p:txBody>
      </p:sp>
      <p:sp>
        <p:nvSpPr>
          <p:cNvPr id="5" name="Rectangle 4">
            <a:extLst>
              <a:ext uri="{FF2B5EF4-FFF2-40B4-BE49-F238E27FC236}">
                <a16:creationId xmlns:a16="http://schemas.microsoft.com/office/drawing/2014/main" id="{8D7FE6DA-EBE4-DF44-8D9A-FE026254D6A4}"/>
              </a:ext>
            </a:extLst>
          </p:cNvPr>
          <p:cNvSpPr/>
          <p:nvPr/>
        </p:nvSpPr>
        <p:spPr>
          <a:xfrm>
            <a:off x="0" y="4765471"/>
            <a:ext cx="9144000" cy="339937"/>
          </a:xfrm>
          <a:prstGeom prst="rect">
            <a:avLst/>
          </a:prstGeom>
          <a:gradFill flip="none" rotWithShape="1">
            <a:gsLst>
              <a:gs pos="0">
                <a:schemeClr val="accent1">
                  <a:tint val="66000"/>
                  <a:satMod val="160000"/>
                </a:schemeClr>
              </a:gs>
              <a:gs pos="45000">
                <a:schemeClr val="accent1">
                  <a:tint val="44500"/>
                  <a:satMod val="160000"/>
                  <a:alpha val="68101"/>
                </a:schemeClr>
              </a:gs>
              <a:gs pos="63000">
                <a:schemeClr val="accent1">
                  <a:tint val="23500"/>
                  <a:satMod val="160000"/>
                  <a:alpha val="51624"/>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8E1134E-0CC6-3847-8D2C-338573229D0D}"/>
              </a:ext>
            </a:extLst>
          </p:cNvPr>
          <p:cNvSpPr txBox="1"/>
          <p:nvPr/>
        </p:nvSpPr>
        <p:spPr>
          <a:xfrm>
            <a:off x="7852894" y="4781550"/>
            <a:ext cx="1757548"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Background</a:t>
            </a:r>
          </a:p>
        </p:txBody>
      </p:sp>
      <p:graphicFrame>
        <p:nvGraphicFramePr>
          <p:cNvPr id="8" name="Text Placeholder 1">
            <a:extLst>
              <a:ext uri="{FF2B5EF4-FFF2-40B4-BE49-F238E27FC236}">
                <a16:creationId xmlns:a16="http://schemas.microsoft.com/office/drawing/2014/main" id="{A664D425-6EF2-1834-82B6-09DF135DF53C}"/>
              </a:ext>
            </a:extLst>
          </p:cNvPr>
          <p:cNvGraphicFramePr/>
          <p:nvPr>
            <p:extLst>
              <p:ext uri="{D42A27DB-BD31-4B8C-83A1-F6EECF244321}">
                <p14:modId xmlns:p14="http://schemas.microsoft.com/office/powerpoint/2010/main" val="2151618529"/>
              </p:ext>
            </p:extLst>
          </p:nvPr>
        </p:nvGraphicFramePr>
        <p:xfrm>
          <a:off x="311700" y="1943101"/>
          <a:ext cx="8520600" cy="268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3BF638D-D49A-914B-B264-31EE88AE3E8F}"/>
              </a:ext>
            </a:extLst>
          </p:cNvPr>
          <p:cNvSpPr txBox="1"/>
          <p:nvPr/>
        </p:nvSpPr>
        <p:spPr>
          <a:xfrm>
            <a:off x="640081" y="1428750"/>
            <a:ext cx="7772400" cy="646331"/>
          </a:xfrm>
          <a:prstGeom prst="rect">
            <a:avLst/>
          </a:prstGeom>
          <a:noFill/>
        </p:spPr>
        <p:txBody>
          <a:bodyPr wrap="square" rtlCol="0">
            <a:spAutoFit/>
          </a:bodyPr>
          <a:lstStyle/>
          <a:p>
            <a:pPr algn="ctr"/>
            <a:r>
              <a:rPr lang="en-US" sz="1800" b="1" dirty="0">
                <a:solidFill>
                  <a:schemeClr val="tx1">
                    <a:lumMod val="50000"/>
                  </a:schemeClr>
                </a:solidFill>
              </a:rPr>
              <a:t>Knowledge gap: Long-term mortality and morbidity impacts resulting from years of increasing wildfire exposures within the state </a:t>
            </a:r>
          </a:p>
        </p:txBody>
      </p:sp>
      <p:sp>
        <p:nvSpPr>
          <p:cNvPr id="9" name="TextBox 8">
            <a:extLst>
              <a:ext uri="{FF2B5EF4-FFF2-40B4-BE49-F238E27FC236}">
                <a16:creationId xmlns:a16="http://schemas.microsoft.com/office/drawing/2014/main" id="{628DCB2F-42B2-4744-8A72-885C723A7FE4}"/>
              </a:ext>
            </a:extLst>
          </p:cNvPr>
          <p:cNvSpPr txBox="1"/>
          <p:nvPr/>
        </p:nvSpPr>
        <p:spPr>
          <a:xfrm>
            <a:off x="4675522" y="3982820"/>
            <a:ext cx="1979295" cy="646331"/>
          </a:xfrm>
          <a:prstGeom prst="rect">
            <a:avLst/>
          </a:prstGeom>
          <a:noFill/>
        </p:spPr>
        <p:txBody>
          <a:bodyPr wrap="square" rtlCol="0">
            <a:spAutoFit/>
          </a:bodyPr>
          <a:lstStyle/>
          <a:p>
            <a:pPr lvl="0"/>
            <a:r>
              <a:rPr lang="en-US" sz="1200" i="1" dirty="0"/>
              <a:t>Burke et al. 2021, </a:t>
            </a:r>
            <a:r>
              <a:rPr lang="en-US" sz="1200" i="1" dirty="0" err="1"/>
              <a:t>Westerling</a:t>
            </a:r>
            <a:r>
              <a:rPr lang="en-US" sz="1200" i="1" dirty="0"/>
              <a:t> et al. 2006, </a:t>
            </a:r>
            <a:r>
              <a:rPr lang="en-US" sz="1200" i="1" dirty="0" err="1"/>
              <a:t>Radeloff</a:t>
            </a:r>
            <a:r>
              <a:rPr lang="en-US" sz="1200" i="1" dirty="0"/>
              <a:t> et al. 2018</a:t>
            </a:r>
            <a:endParaRPr lang="en-US" sz="1200" dirty="0"/>
          </a:p>
        </p:txBody>
      </p:sp>
      <p:sp>
        <p:nvSpPr>
          <p:cNvPr id="10" name="TextBox 9">
            <a:extLst>
              <a:ext uri="{FF2B5EF4-FFF2-40B4-BE49-F238E27FC236}">
                <a16:creationId xmlns:a16="http://schemas.microsoft.com/office/drawing/2014/main" id="{D9D93717-7DEA-B240-9008-E1F3B631ABE3}"/>
              </a:ext>
            </a:extLst>
          </p:cNvPr>
          <p:cNvSpPr txBox="1"/>
          <p:nvPr/>
        </p:nvSpPr>
        <p:spPr>
          <a:xfrm>
            <a:off x="6911997" y="3995500"/>
            <a:ext cx="1979295" cy="276999"/>
          </a:xfrm>
          <a:prstGeom prst="rect">
            <a:avLst/>
          </a:prstGeom>
          <a:noFill/>
        </p:spPr>
        <p:txBody>
          <a:bodyPr wrap="square" rtlCol="0">
            <a:spAutoFit/>
          </a:bodyPr>
          <a:lstStyle/>
          <a:p>
            <a:pPr lvl="0"/>
            <a:r>
              <a:rPr lang="en-US" sz="1200" i="1" dirty="0"/>
              <a:t>Burke et al. 2021</a:t>
            </a:r>
            <a:endParaRPr lang="en-US" sz="1200" dirty="0"/>
          </a:p>
        </p:txBody>
      </p:sp>
      <p:sp>
        <p:nvSpPr>
          <p:cNvPr id="11" name="TextBox 10">
            <a:extLst>
              <a:ext uri="{FF2B5EF4-FFF2-40B4-BE49-F238E27FC236}">
                <a16:creationId xmlns:a16="http://schemas.microsoft.com/office/drawing/2014/main" id="{D263C318-1422-3748-822B-09298383FEB5}"/>
              </a:ext>
            </a:extLst>
          </p:cNvPr>
          <p:cNvSpPr txBox="1"/>
          <p:nvPr/>
        </p:nvSpPr>
        <p:spPr>
          <a:xfrm>
            <a:off x="390357" y="3995500"/>
            <a:ext cx="1979295" cy="646331"/>
          </a:xfrm>
          <a:prstGeom prst="rect">
            <a:avLst/>
          </a:prstGeom>
          <a:noFill/>
        </p:spPr>
        <p:txBody>
          <a:bodyPr wrap="square" rtlCol="0">
            <a:spAutoFit/>
          </a:bodyPr>
          <a:lstStyle/>
          <a:p>
            <a:pPr lvl="0"/>
            <a:r>
              <a:rPr lang="en-US" sz="1200" i="1" dirty="0"/>
              <a:t>Liu et al. 2015, </a:t>
            </a:r>
          </a:p>
          <a:p>
            <a:pPr lvl="0"/>
            <a:r>
              <a:rPr lang="en-US" sz="1200" i="1" dirty="0"/>
              <a:t>Reid et al. 2016, </a:t>
            </a:r>
          </a:p>
          <a:p>
            <a:pPr lvl="0"/>
            <a:r>
              <a:rPr lang="en-US" sz="1200" i="1" dirty="0"/>
              <a:t>Cascio 2018</a:t>
            </a:r>
            <a:endParaRPr lang="en-US" sz="1200" dirty="0"/>
          </a:p>
        </p:txBody>
      </p:sp>
      <p:sp>
        <p:nvSpPr>
          <p:cNvPr id="12" name="TextBox 11">
            <a:extLst>
              <a:ext uri="{FF2B5EF4-FFF2-40B4-BE49-F238E27FC236}">
                <a16:creationId xmlns:a16="http://schemas.microsoft.com/office/drawing/2014/main" id="{55261946-129E-1D40-A3AF-6CCC305C0FF5}"/>
              </a:ext>
            </a:extLst>
          </p:cNvPr>
          <p:cNvSpPr txBox="1"/>
          <p:nvPr/>
        </p:nvSpPr>
        <p:spPr>
          <a:xfrm>
            <a:off x="2494241" y="3995499"/>
            <a:ext cx="1979295" cy="276999"/>
          </a:xfrm>
          <a:prstGeom prst="rect">
            <a:avLst/>
          </a:prstGeom>
          <a:noFill/>
        </p:spPr>
        <p:txBody>
          <a:bodyPr wrap="square" rtlCol="0">
            <a:spAutoFit/>
          </a:bodyPr>
          <a:lstStyle/>
          <a:p>
            <a:pPr lvl="0"/>
            <a:r>
              <a:rPr lang="en-US" sz="1200" i="1" dirty="0"/>
              <a:t>Black et al. 2017</a:t>
            </a:r>
            <a:endParaRPr lang="en-US" sz="1200" dirty="0"/>
          </a:p>
        </p:txBody>
      </p:sp>
      <p:pic>
        <p:nvPicPr>
          <p:cNvPr id="2" name="Picture 1">
            <a:extLst>
              <a:ext uri="{FF2B5EF4-FFF2-40B4-BE49-F238E27FC236}">
                <a16:creationId xmlns:a16="http://schemas.microsoft.com/office/drawing/2014/main" id="{2459D511-DF86-F117-0209-F18B55C72889}"/>
              </a:ext>
            </a:extLst>
          </p:cNvPr>
          <p:cNvPicPr>
            <a:picLocks noChangeAspect="1"/>
          </p:cNvPicPr>
          <p:nvPr/>
        </p:nvPicPr>
        <p:blipFill>
          <a:blip r:embed="rId8"/>
          <a:stretch>
            <a:fillRect/>
          </a:stretch>
        </p:blipFill>
        <p:spPr>
          <a:xfrm>
            <a:off x="1152588" y="86517"/>
            <a:ext cx="718135" cy="316170"/>
          </a:xfrm>
          <a:prstGeom prst="rect">
            <a:avLst/>
          </a:prstGeom>
        </p:spPr>
      </p:pic>
      <p:pic>
        <p:nvPicPr>
          <p:cNvPr id="1026" name="Picture 2" descr="Pin on University of Washington Huskies">
            <a:extLst>
              <a:ext uri="{FF2B5EF4-FFF2-40B4-BE49-F238E27FC236}">
                <a16:creationId xmlns:a16="http://schemas.microsoft.com/office/drawing/2014/main" id="{36A0D6F5-E318-C997-F002-52D33EA053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97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FAB1-12A8-405C-8BA1-D3C4E52590FD}"/>
              </a:ext>
            </a:extLst>
          </p:cNvPr>
          <p:cNvSpPr>
            <a:spLocks noGrp="1"/>
          </p:cNvSpPr>
          <p:nvPr>
            <p:ph type="title"/>
          </p:nvPr>
        </p:nvSpPr>
        <p:spPr>
          <a:xfrm>
            <a:off x="311700" y="579775"/>
            <a:ext cx="8520600" cy="572700"/>
          </a:xfrm>
        </p:spPr>
        <p:txBody>
          <a:bodyPr>
            <a:normAutofit/>
          </a:bodyPr>
          <a:lstStyle/>
          <a:p>
            <a:r>
              <a:rPr lang="en-US" sz="2800" dirty="0">
                <a:solidFill>
                  <a:schemeClr val="tx1">
                    <a:lumMod val="50000"/>
                  </a:schemeClr>
                </a:solidFill>
                <a:latin typeface="+mj-lt"/>
              </a:rPr>
              <a:t>References</a:t>
            </a:r>
          </a:p>
        </p:txBody>
      </p:sp>
      <p:sp>
        <p:nvSpPr>
          <p:cNvPr id="3" name="Content Placeholder 2">
            <a:extLst>
              <a:ext uri="{FF2B5EF4-FFF2-40B4-BE49-F238E27FC236}">
                <a16:creationId xmlns:a16="http://schemas.microsoft.com/office/drawing/2014/main" id="{B1A3A017-F1D0-4DF6-89C3-9858FF478CD1}"/>
              </a:ext>
            </a:extLst>
          </p:cNvPr>
          <p:cNvSpPr>
            <a:spLocks noGrp="1"/>
          </p:cNvSpPr>
          <p:nvPr>
            <p:ph type="body" idx="1"/>
          </p:nvPr>
        </p:nvSpPr>
        <p:spPr>
          <a:xfrm>
            <a:off x="311700" y="1152474"/>
            <a:ext cx="8520600" cy="3652281"/>
          </a:xfrm>
        </p:spPr>
        <p:txBody>
          <a:bodyPr>
            <a:noAutofit/>
          </a:bodyPr>
          <a:lstStyle/>
          <a:p>
            <a:pPr marL="0" indent="0">
              <a:lnSpc>
                <a:spcPct val="120000"/>
              </a:lnSpc>
              <a:spcBef>
                <a:spcPts val="0"/>
              </a:spcBef>
              <a:spcAft>
                <a:spcPts val="0"/>
              </a:spcAft>
              <a:buNone/>
            </a:pPr>
            <a:r>
              <a:rPr lang="en-US" sz="850" dirty="0">
                <a:solidFill>
                  <a:schemeClr val="tx1">
                    <a:lumMod val="50000"/>
                  </a:schemeClr>
                </a:solidFill>
                <a:latin typeface="+mn-lt"/>
                <a:cs typeface="Arial" panose="020B0604020202020204" pitchFamily="34" charset="0"/>
              </a:rPr>
              <a:t>Black, C., </a:t>
            </a:r>
            <a:r>
              <a:rPr lang="en-US" sz="850" dirty="0" err="1">
                <a:solidFill>
                  <a:schemeClr val="tx1">
                    <a:lumMod val="50000"/>
                  </a:schemeClr>
                </a:solidFill>
                <a:latin typeface="+mn-lt"/>
                <a:cs typeface="Arial" panose="020B0604020202020204" pitchFamily="34" charset="0"/>
              </a:rPr>
              <a:t>Tesfaigzi</a:t>
            </a:r>
            <a:r>
              <a:rPr lang="en-US" sz="850" dirty="0">
                <a:solidFill>
                  <a:schemeClr val="tx1">
                    <a:lumMod val="50000"/>
                  </a:schemeClr>
                </a:solidFill>
                <a:latin typeface="+mn-lt"/>
                <a:cs typeface="Arial" panose="020B0604020202020204" pitchFamily="34" charset="0"/>
              </a:rPr>
              <a:t>, Y., Bassein, J. A., &amp; Miller, L. A. (2017). Wildfire smoke exposure and human health: Significant gaps in research for a growing public health 	issue. Environmental Toxicology and Pharmacology, 55, 186–195. https://doi.org/10.1016/j.etap.2017.08.022</a:t>
            </a:r>
          </a:p>
          <a:p>
            <a:pPr marL="0" indent="0">
              <a:lnSpc>
                <a:spcPct val="120000"/>
              </a:lnSpc>
              <a:spcBef>
                <a:spcPts val="0"/>
              </a:spcBef>
              <a:spcAft>
                <a:spcPts val="0"/>
              </a:spcAft>
              <a:buNone/>
            </a:pPr>
            <a:r>
              <a:rPr lang="en-US" sz="850" dirty="0">
                <a:solidFill>
                  <a:schemeClr val="tx1">
                    <a:lumMod val="50000"/>
                  </a:schemeClr>
                </a:solidFill>
                <a:latin typeface="+mn-lt"/>
                <a:cs typeface="Arial" panose="020B0604020202020204" pitchFamily="34" charset="0"/>
              </a:rPr>
              <a:t>Burke M, Driscoll A, Heft-Neal S, </a:t>
            </a:r>
            <a:r>
              <a:rPr lang="en-US" sz="850" dirty="0" err="1">
                <a:solidFill>
                  <a:schemeClr val="tx1">
                    <a:lumMod val="50000"/>
                  </a:schemeClr>
                </a:solidFill>
                <a:latin typeface="+mn-lt"/>
                <a:cs typeface="Arial" panose="020B0604020202020204" pitchFamily="34" charset="0"/>
              </a:rPr>
              <a:t>Xue</a:t>
            </a:r>
            <a:r>
              <a:rPr lang="en-US" sz="850" dirty="0">
                <a:solidFill>
                  <a:schemeClr val="tx1">
                    <a:lumMod val="50000"/>
                  </a:schemeClr>
                </a:solidFill>
                <a:latin typeface="+mn-lt"/>
                <a:cs typeface="Arial" panose="020B0604020202020204" pitchFamily="34" charset="0"/>
              </a:rPr>
              <a:t> J, Burney J, </a:t>
            </a:r>
            <a:r>
              <a:rPr lang="en-US" sz="850" dirty="0" err="1">
                <a:solidFill>
                  <a:schemeClr val="tx1">
                    <a:lumMod val="50000"/>
                  </a:schemeClr>
                </a:solidFill>
                <a:latin typeface="+mn-lt"/>
                <a:cs typeface="Arial" panose="020B0604020202020204" pitchFamily="34" charset="0"/>
              </a:rPr>
              <a:t>Wara</a:t>
            </a:r>
            <a:r>
              <a:rPr lang="en-US" sz="850" dirty="0">
                <a:solidFill>
                  <a:schemeClr val="tx1">
                    <a:lumMod val="50000"/>
                  </a:schemeClr>
                </a:solidFill>
                <a:latin typeface="+mn-lt"/>
                <a:cs typeface="Arial" panose="020B0604020202020204" pitchFamily="34" charset="0"/>
              </a:rPr>
              <a:t> M. The changing risk and burden of wildfire in the United States. Proc Natl </a:t>
            </a:r>
            <a:r>
              <a:rPr lang="en-US" sz="850" dirty="0" err="1">
                <a:solidFill>
                  <a:schemeClr val="tx1">
                    <a:lumMod val="50000"/>
                  </a:schemeClr>
                </a:solidFill>
                <a:latin typeface="+mn-lt"/>
                <a:cs typeface="Arial" panose="020B0604020202020204" pitchFamily="34" charset="0"/>
              </a:rPr>
              <a:t>Acad</a:t>
            </a:r>
            <a:r>
              <a:rPr lang="en-US" sz="850" dirty="0">
                <a:solidFill>
                  <a:schemeClr val="tx1">
                    <a:lumMod val="50000"/>
                  </a:schemeClr>
                </a:solidFill>
                <a:latin typeface="+mn-lt"/>
                <a:cs typeface="Arial" panose="020B0604020202020204" pitchFamily="34" charset="0"/>
              </a:rPr>
              <a:t> Sci USA. 2021 Jan 	12;118(2):e2011048118. </a:t>
            </a:r>
          </a:p>
          <a:p>
            <a:pPr marL="0" indent="0">
              <a:lnSpc>
                <a:spcPct val="120000"/>
              </a:lnSpc>
              <a:spcBef>
                <a:spcPts val="0"/>
              </a:spcBef>
              <a:spcAft>
                <a:spcPts val="0"/>
              </a:spcAft>
              <a:buNone/>
            </a:pPr>
            <a:r>
              <a:rPr lang="en-US" sz="850" dirty="0">
                <a:solidFill>
                  <a:schemeClr val="tx1">
                    <a:lumMod val="50000"/>
                  </a:schemeClr>
                </a:solidFill>
                <a:latin typeface="+mn-lt"/>
                <a:cs typeface="Arial" panose="020B0604020202020204" pitchFamily="34" charset="0"/>
              </a:rPr>
              <a:t>CAL FIRE. Historical Wildfire Activity Statistics – Redbooks. 2022. </a:t>
            </a:r>
            <a:r>
              <a:rPr lang="en-US" sz="850" dirty="0">
                <a:solidFill>
                  <a:schemeClr val="tx1">
                    <a:lumMod val="50000"/>
                  </a:schemeClr>
                </a:solidFill>
                <a:latin typeface="+mn-lt"/>
                <a:cs typeface="Arial" panose="020B0604020202020204" pitchFamily="34" charset="0"/>
                <a:hlinkClick r:id="rId3"/>
              </a:rPr>
              <a:t>https://www.fire.ca.gov/stats-events/</a:t>
            </a:r>
            <a:r>
              <a:rPr lang="en-US" sz="850" dirty="0">
                <a:solidFill>
                  <a:schemeClr val="tx1">
                    <a:lumMod val="50000"/>
                  </a:schemeClr>
                </a:solidFill>
                <a:latin typeface="+mn-lt"/>
                <a:cs typeface="Arial" panose="020B0604020202020204" pitchFamily="34" charset="0"/>
              </a:rPr>
              <a:t> </a:t>
            </a:r>
          </a:p>
          <a:p>
            <a:pPr marL="0" indent="0">
              <a:lnSpc>
                <a:spcPct val="120000"/>
              </a:lnSpc>
              <a:spcBef>
                <a:spcPts val="0"/>
              </a:spcBef>
              <a:spcAft>
                <a:spcPts val="0"/>
              </a:spcAft>
              <a:buNone/>
            </a:pPr>
            <a:r>
              <a:rPr lang="en-US" sz="850" dirty="0">
                <a:solidFill>
                  <a:schemeClr val="tx1">
                    <a:lumMod val="50000"/>
                  </a:schemeClr>
                </a:solidFill>
                <a:latin typeface="+mn-lt"/>
                <a:cs typeface="Arial" panose="020B0604020202020204" pitchFamily="34" charset="0"/>
              </a:rPr>
              <a:t>Cascio WE. Wildland fire smoke and human health. Science of the total environment. 2018 May 15;624:586–95. </a:t>
            </a:r>
          </a:p>
          <a:p>
            <a:pPr marL="0" indent="0">
              <a:lnSpc>
                <a:spcPct val="120000"/>
              </a:lnSpc>
              <a:spcBef>
                <a:spcPts val="0"/>
              </a:spcBef>
              <a:spcAft>
                <a:spcPts val="0"/>
              </a:spcAft>
              <a:buNone/>
            </a:pPr>
            <a:r>
              <a:rPr lang="en-US" sz="850" dirty="0">
                <a:solidFill>
                  <a:schemeClr val="tx1">
                    <a:lumMod val="50000"/>
                  </a:schemeClr>
                </a:solidFill>
                <a:latin typeface="+mn-lt"/>
                <a:cs typeface="Arial" panose="020B0604020202020204" pitchFamily="34" charset="0"/>
              </a:rPr>
              <a:t>Doubleday A, Schulte J, Sheppard L, Kadlec M, </a:t>
            </a:r>
            <a:r>
              <a:rPr lang="en-US" sz="850" dirty="0" err="1">
                <a:solidFill>
                  <a:schemeClr val="tx1">
                    <a:lumMod val="50000"/>
                  </a:schemeClr>
                </a:solidFill>
                <a:latin typeface="+mn-lt"/>
                <a:cs typeface="Arial" panose="020B0604020202020204" pitchFamily="34" charset="0"/>
              </a:rPr>
              <a:t>Dhammapala</a:t>
            </a:r>
            <a:r>
              <a:rPr lang="en-US" sz="850" dirty="0">
                <a:solidFill>
                  <a:schemeClr val="tx1">
                    <a:lumMod val="50000"/>
                  </a:schemeClr>
                </a:solidFill>
                <a:latin typeface="+mn-lt"/>
                <a:cs typeface="Arial" panose="020B0604020202020204" pitchFamily="34" charset="0"/>
              </a:rPr>
              <a:t> R, Fox J, et al. Mortality associated with wildfire smoke exposure in Washington state, 2006–2017: a 	case-crossover study. Environmental Health. 2020 Jan 13;19(1):4. </a:t>
            </a:r>
          </a:p>
          <a:p>
            <a:pPr marL="0" indent="0">
              <a:lnSpc>
                <a:spcPct val="120000"/>
              </a:lnSpc>
              <a:spcBef>
                <a:spcPts val="0"/>
              </a:spcBef>
              <a:spcAft>
                <a:spcPts val="0"/>
              </a:spcAft>
              <a:buNone/>
            </a:pPr>
            <a:r>
              <a:rPr lang="en-US" sz="850" dirty="0">
                <a:solidFill>
                  <a:schemeClr val="tx1">
                    <a:lumMod val="50000"/>
                  </a:schemeClr>
                </a:solidFill>
                <a:latin typeface="+mn-lt"/>
                <a:cs typeface="Arial" panose="020B0604020202020204" pitchFamily="34" charset="0"/>
              </a:rPr>
              <a:t>Liu JC, Pereira G, </a:t>
            </a:r>
            <a:r>
              <a:rPr lang="en-US" sz="850" dirty="0" err="1">
                <a:solidFill>
                  <a:schemeClr val="tx1">
                    <a:lumMod val="50000"/>
                  </a:schemeClr>
                </a:solidFill>
                <a:latin typeface="+mn-lt"/>
                <a:cs typeface="Arial" panose="020B0604020202020204" pitchFamily="34" charset="0"/>
              </a:rPr>
              <a:t>Uhl</a:t>
            </a:r>
            <a:r>
              <a:rPr lang="en-US" sz="850" dirty="0">
                <a:solidFill>
                  <a:schemeClr val="tx1">
                    <a:lumMod val="50000"/>
                  </a:schemeClr>
                </a:solidFill>
                <a:latin typeface="+mn-lt"/>
                <a:cs typeface="Arial" panose="020B0604020202020204" pitchFamily="34" charset="0"/>
              </a:rPr>
              <a:t> SA, Bravo MA, Bell ML. A systematic review of the physical health impacts from non-occupational exposure to  wildfire smoke. Environ Res. 	2015 Jan;136:120–32. </a:t>
            </a:r>
          </a:p>
          <a:p>
            <a:pPr marL="0" indent="0">
              <a:lnSpc>
                <a:spcPct val="120000"/>
              </a:lnSpc>
              <a:spcBef>
                <a:spcPts val="0"/>
              </a:spcBef>
              <a:spcAft>
                <a:spcPts val="0"/>
              </a:spcAft>
              <a:buNone/>
            </a:pPr>
            <a:r>
              <a:rPr lang="en-US" sz="850" dirty="0" err="1">
                <a:solidFill>
                  <a:schemeClr val="tx1">
                    <a:lumMod val="50000"/>
                  </a:schemeClr>
                </a:solidFill>
                <a:latin typeface="+mn-lt"/>
                <a:cs typeface="Arial" panose="020B0604020202020204" pitchFamily="34" charset="0"/>
              </a:rPr>
              <a:t>Orellano</a:t>
            </a:r>
            <a:r>
              <a:rPr lang="en-US" sz="850" dirty="0">
                <a:solidFill>
                  <a:schemeClr val="tx1">
                    <a:lumMod val="50000"/>
                  </a:schemeClr>
                </a:solidFill>
                <a:latin typeface="+mn-lt"/>
                <a:cs typeface="Arial" panose="020B0604020202020204" pitchFamily="34" charset="0"/>
              </a:rPr>
              <a:t> P, Reynoso J, </a:t>
            </a:r>
            <a:r>
              <a:rPr lang="en-US" sz="850" dirty="0" err="1">
                <a:solidFill>
                  <a:schemeClr val="tx1">
                    <a:lumMod val="50000"/>
                  </a:schemeClr>
                </a:solidFill>
                <a:latin typeface="+mn-lt"/>
                <a:cs typeface="Arial" panose="020B0604020202020204" pitchFamily="34" charset="0"/>
              </a:rPr>
              <a:t>Quaranta</a:t>
            </a:r>
            <a:r>
              <a:rPr lang="en-US" sz="850" dirty="0">
                <a:solidFill>
                  <a:schemeClr val="tx1">
                    <a:lumMod val="50000"/>
                  </a:schemeClr>
                </a:solidFill>
                <a:latin typeface="+mn-lt"/>
                <a:cs typeface="Arial" panose="020B0604020202020204" pitchFamily="34" charset="0"/>
              </a:rPr>
              <a:t> N, </a:t>
            </a:r>
            <a:r>
              <a:rPr lang="en-US" sz="850" dirty="0" err="1">
                <a:solidFill>
                  <a:schemeClr val="tx1">
                    <a:lumMod val="50000"/>
                  </a:schemeClr>
                </a:solidFill>
                <a:latin typeface="+mn-lt"/>
                <a:cs typeface="Arial" panose="020B0604020202020204" pitchFamily="34" charset="0"/>
              </a:rPr>
              <a:t>Bardach</a:t>
            </a:r>
            <a:r>
              <a:rPr lang="en-US" sz="850" dirty="0">
                <a:solidFill>
                  <a:schemeClr val="tx1">
                    <a:lumMod val="50000"/>
                  </a:schemeClr>
                </a:solidFill>
                <a:latin typeface="+mn-lt"/>
                <a:cs typeface="Arial" panose="020B0604020202020204" pitchFamily="34" charset="0"/>
              </a:rPr>
              <a:t> A, </a:t>
            </a:r>
            <a:r>
              <a:rPr lang="en-US" sz="850" dirty="0" err="1">
                <a:solidFill>
                  <a:schemeClr val="tx1">
                    <a:lumMod val="50000"/>
                  </a:schemeClr>
                </a:solidFill>
                <a:latin typeface="+mn-lt"/>
                <a:cs typeface="Arial" panose="020B0604020202020204" pitchFamily="34" charset="0"/>
              </a:rPr>
              <a:t>Ciapponi</a:t>
            </a:r>
            <a:r>
              <a:rPr lang="en-US" sz="850" dirty="0">
                <a:solidFill>
                  <a:schemeClr val="tx1">
                    <a:lumMod val="50000"/>
                  </a:schemeClr>
                </a:solidFill>
                <a:latin typeface="+mn-lt"/>
                <a:cs typeface="Arial" panose="020B0604020202020204" pitchFamily="34" charset="0"/>
              </a:rPr>
              <a:t> A. Short-term exposure to particulate matter (PM10 and PM2.5), nitrogen dioxide (NO2), and ozone (O3) 	and all-cause and cause-specific mortality: Systematic review and meta-analysis. Environ Int. 2020 Sep;142:105876. </a:t>
            </a:r>
          </a:p>
          <a:p>
            <a:pPr marL="0" indent="0">
              <a:lnSpc>
                <a:spcPct val="120000"/>
              </a:lnSpc>
              <a:spcBef>
                <a:spcPts val="0"/>
              </a:spcBef>
              <a:spcAft>
                <a:spcPts val="0"/>
              </a:spcAft>
              <a:buNone/>
            </a:pPr>
            <a:r>
              <a:rPr lang="en-US" sz="850" dirty="0">
                <a:solidFill>
                  <a:schemeClr val="tx1">
                    <a:lumMod val="50000"/>
                  </a:schemeClr>
                </a:solidFill>
                <a:latin typeface="+mn-lt"/>
                <a:cs typeface="Arial" panose="020B0604020202020204" pitchFamily="34" charset="0"/>
              </a:rPr>
              <a:t>Pope CA 3rd, </a:t>
            </a:r>
            <a:r>
              <a:rPr lang="en-US" sz="850" dirty="0" err="1">
                <a:solidFill>
                  <a:schemeClr val="tx1">
                    <a:lumMod val="50000"/>
                  </a:schemeClr>
                </a:solidFill>
                <a:latin typeface="+mn-lt"/>
                <a:cs typeface="Arial" panose="020B0604020202020204" pitchFamily="34" charset="0"/>
              </a:rPr>
              <a:t>Lefler</a:t>
            </a:r>
            <a:r>
              <a:rPr lang="en-US" sz="850" dirty="0">
                <a:solidFill>
                  <a:schemeClr val="tx1">
                    <a:lumMod val="50000"/>
                  </a:schemeClr>
                </a:solidFill>
                <a:latin typeface="+mn-lt"/>
                <a:cs typeface="Arial" panose="020B0604020202020204" pitchFamily="34" charset="0"/>
              </a:rPr>
              <a:t> JS, </a:t>
            </a:r>
            <a:r>
              <a:rPr lang="en-US" sz="850" dirty="0" err="1">
                <a:solidFill>
                  <a:schemeClr val="tx1">
                    <a:lumMod val="50000"/>
                  </a:schemeClr>
                </a:solidFill>
                <a:latin typeface="+mn-lt"/>
                <a:cs typeface="Arial" panose="020B0604020202020204" pitchFamily="34" charset="0"/>
              </a:rPr>
              <a:t>Ezzati</a:t>
            </a:r>
            <a:r>
              <a:rPr lang="en-US" sz="850" dirty="0">
                <a:solidFill>
                  <a:schemeClr val="tx1">
                    <a:lumMod val="50000"/>
                  </a:schemeClr>
                </a:solidFill>
                <a:latin typeface="+mn-lt"/>
                <a:cs typeface="Arial" panose="020B0604020202020204" pitchFamily="34" charset="0"/>
              </a:rPr>
              <a:t> M, Higbee JD, Marshall JD, Kim S-Y, et al. Mortality Risk and Fine Particulate Air Pollution in a Large, Representative Cohort of U.S. 	Adults. Environ Health </a:t>
            </a:r>
            <a:r>
              <a:rPr lang="en-US" sz="850" dirty="0" err="1">
                <a:solidFill>
                  <a:schemeClr val="tx1">
                    <a:lumMod val="50000"/>
                  </a:schemeClr>
                </a:solidFill>
                <a:latin typeface="+mn-lt"/>
                <a:cs typeface="Arial" panose="020B0604020202020204" pitchFamily="34" charset="0"/>
              </a:rPr>
              <a:t>Perspect</a:t>
            </a:r>
            <a:r>
              <a:rPr lang="en-US" sz="850" dirty="0">
                <a:solidFill>
                  <a:schemeClr val="tx1">
                    <a:lumMod val="50000"/>
                  </a:schemeClr>
                </a:solidFill>
                <a:latin typeface="+mn-lt"/>
                <a:cs typeface="Arial" panose="020B0604020202020204" pitchFamily="34" charset="0"/>
              </a:rPr>
              <a:t>. 2019/07/24 ed. 2019 Jul;127(7):77007–77007.</a:t>
            </a:r>
          </a:p>
          <a:p>
            <a:pPr marL="0" indent="0">
              <a:lnSpc>
                <a:spcPct val="120000"/>
              </a:lnSpc>
              <a:spcBef>
                <a:spcPts val="0"/>
              </a:spcBef>
              <a:spcAft>
                <a:spcPts val="0"/>
              </a:spcAft>
              <a:buNone/>
            </a:pPr>
            <a:r>
              <a:rPr lang="en-US" sz="850" dirty="0" err="1">
                <a:solidFill>
                  <a:schemeClr val="tx1">
                    <a:lumMod val="50000"/>
                  </a:schemeClr>
                </a:solidFill>
                <a:latin typeface="+mn-lt"/>
                <a:cs typeface="Arial" panose="020B0604020202020204" pitchFamily="34" charset="0"/>
              </a:rPr>
              <a:t>Radeloff</a:t>
            </a:r>
            <a:r>
              <a:rPr lang="en-US" sz="850" dirty="0">
                <a:solidFill>
                  <a:schemeClr val="tx1">
                    <a:lumMod val="50000"/>
                  </a:schemeClr>
                </a:solidFill>
                <a:latin typeface="+mn-lt"/>
                <a:cs typeface="Arial" panose="020B0604020202020204" pitchFamily="34" charset="0"/>
              </a:rPr>
              <a:t> VC, Helmers DP, Kramer HA, </a:t>
            </a:r>
            <a:r>
              <a:rPr lang="en-US" sz="850" dirty="0" err="1">
                <a:solidFill>
                  <a:schemeClr val="tx1">
                    <a:lumMod val="50000"/>
                  </a:schemeClr>
                </a:solidFill>
                <a:latin typeface="+mn-lt"/>
                <a:cs typeface="Arial" panose="020B0604020202020204" pitchFamily="34" charset="0"/>
              </a:rPr>
              <a:t>Mockrin</a:t>
            </a:r>
            <a:r>
              <a:rPr lang="en-US" sz="850" dirty="0">
                <a:solidFill>
                  <a:schemeClr val="tx1">
                    <a:lumMod val="50000"/>
                  </a:schemeClr>
                </a:solidFill>
                <a:latin typeface="+mn-lt"/>
                <a:cs typeface="Arial" panose="020B0604020202020204" pitchFamily="34" charset="0"/>
              </a:rPr>
              <a:t> MH, Alexandre PM, Bar-</a:t>
            </a:r>
            <a:r>
              <a:rPr lang="en-US" sz="850" dirty="0" err="1">
                <a:solidFill>
                  <a:schemeClr val="tx1">
                    <a:lumMod val="50000"/>
                  </a:schemeClr>
                </a:solidFill>
                <a:latin typeface="+mn-lt"/>
                <a:cs typeface="Arial" panose="020B0604020202020204" pitchFamily="34" charset="0"/>
              </a:rPr>
              <a:t>Massada</a:t>
            </a:r>
            <a:r>
              <a:rPr lang="en-US" sz="850" dirty="0">
                <a:solidFill>
                  <a:schemeClr val="tx1">
                    <a:lumMod val="50000"/>
                  </a:schemeClr>
                </a:solidFill>
                <a:latin typeface="+mn-lt"/>
                <a:cs typeface="Arial" panose="020B0604020202020204" pitchFamily="34" charset="0"/>
              </a:rPr>
              <a:t> A, et al. Rapid growth of the US wildland-urban interface raises wildfire risk. Proc 	Natl </a:t>
            </a:r>
            <a:r>
              <a:rPr lang="en-US" sz="850" dirty="0" err="1">
                <a:solidFill>
                  <a:schemeClr val="tx1">
                    <a:lumMod val="50000"/>
                  </a:schemeClr>
                </a:solidFill>
                <a:latin typeface="+mn-lt"/>
                <a:cs typeface="Arial" panose="020B0604020202020204" pitchFamily="34" charset="0"/>
              </a:rPr>
              <a:t>Acad</a:t>
            </a:r>
            <a:r>
              <a:rPr lang="en-US" sz="850" dirty="0">
                <a:solidFill>
                  <a:schemeClr val="tx1">
                    <a:lumMod val="50000"/>
                  </a:schemeClr>
                </a:solidFill>
                <a:latin typeface="+mn-lt"/>
                <a:cs typeface="Arial" panose="020B0604020202020204" pitchFamily="34" charset="0"/>
              </a:rPr>
              <a:t> Sci USA. 2018 Mar 27;115(13):3314. </a:t>
            </a:r>
          </a:p>
          <a:p>
            <a:pPr marL="0" indent="0">
              <a:lnSpc>
                <a:spcPct val="120000"/>
              </a:lnSpc>
              <a:spcBef>
                <a:spcPts val="0"/>
              </a:spcBef>
              <a:spcAft>
                <a:spcPts val="0"/>
              </a:spcAft>
              <a:buNone/>
            </a:pPr>
            <a:r>
              <a:rPr lang="en-US" sz="850" dirty="0" err="1">
                <a:solidFill>
                  <a:schemeClr val="tx1">
                    <a:lumMod val="50000"/>
                  </a:schemeClr>
                </a:solidFill>
                <a:latin typeface="+mn-lt"/>
                <a:cs typeface="Arial" panose="020B0604020202020204" pitchFamily="34" charset="0"/>
              </a:rPr>
              <a:t>Rappold</a:t>
            </a:r>
            <a:r>
              <a:rPr lang="en-US" sz="850" dirty="0">
                <a:solidFill>
                  <a:schemeClr val="tx1">
                    <a:lumMod val="50000"/>
                  </a:schemeClr>
                </a:solidFill>
                <a:latin typeface="+mn-lt"/>
                <a:cs typeface="Arial" panose="020B0604020202020204" pitchFamily="34" charset="0"/>
              </a:rPr>
              <a:t>, A. G., Reyes, J., </a:t>
            </a:r>
            <a:r>
              <a:rPr lang="en-US" sz="850" dirty="0" err="1">
                <a:solidFill>
                  <a:schemeClr val="tx1">
                    <a:lumMod val="50000"/>
                  </a:schemeClr>
                </a:solidFill>
                <a:latin typeface="+mn-lt"/>
                <a:cs typeface="Arial" panose="020B0604020202020204" pitchFamily="34" charset="0"/>
              </a:rPr>
              <a:t>Pouliot</a:t>
            </a:r>
            <a:r>
              <a:rPr lang="en-US" sz="850" dirty="0">
                <a:solidFill>
                  <a:schemeClr val="tx1">
                    <a:lumMod val="50000"/>
                  </a:schemeClr>
                </a:solidFill>
                <a:latin typeface="+mn-lt"/>
                <a:cs typeface="Arial" panose="020B0604020202020204" pitchFamily="34" charset="0"/>
              </a:rPr>
              <a:t>, G., Cascio, W. E., &amp; Diaz-Sanchez, D. Community vulnerability to health impacts of wildland fire smoke exposure. 	Environmental 	Science &amp; Technology. 2017;51(12), 6674-6682.</a:t>
            </a:r>
          </a:p>
          <a:p>
            <a:pPr marL="0" indent="0">
              <a:lnSpc>
                <a:spcPct val="120000"/>
              </a:lnSpc>
              <a:spcBef>
                <a:spcPts val="0"/>
              </a:spcBef>
              <a:spcAft>
                <a:spcPts val="0"/>
              </a:spcAft>
              <a:buNone/>
            </a:pPr>
            <a:r>
              <a:rPr lang="en-US" sz="850" dirty="0">
                <a:solidFill>
                  <a:schemeClr val="tx1">
                    <a:lumMod val="50000"/>
                  </a:schemeClr>
                </a:solidFill>
                <a:latin typeface="+mn-lt"/>
                <a:cs typeface="Arial" panose="020B0604020202020204" pitchFamily="34" charset="0"/>
              </a:rPr>
              <a:t>Reid CE, </a:t>
            </a:r>
            <a:r>
              <a:rPr lang="en-US" sz="850" dirty="0" err="1">
                <a:solidFill>
                  <a:schemeClr val="tx1">
                    <a:lumMod val="50000"/>
                  </a:schemeClr>
                </a:solidFill>
                <a:latin typeface="+mn-lt"/>
                <a:cs typeface="Arial" panose="020B0604020202020204" pitchFamily="34" charset="0"/>
              </a:rPr>
              <a:t>Brauer</a:t>
            </a:r>
            <a:r>
              <a:rPr lang="en-US" sz="850" dirty="0">
                <a:solidFill>
                  <a:schemeClr val="tx1">
                    <a:lumMod val="50000"/>
                  </a:schemeClr>
                </a:solidFill>
                <a:latin typeface="+mn-lt"/>
                <a:cs typeface="Arial" panose="020B0604020202020204" pitchFamily="34" charset="0"/>
              </a:rPr>
              <a:t> M, Johnston FH, Jerrett M, </a:t>
            </a:r>
            <a:r>
              <a:rPr lang="en-US" sz="850" dirty="0" err="1">
                <a:solidFill>
                  <a:schemeClr val="tx1">
                    <a:lumMod val="50000"/>
                  </a:schemeClr>
                </a:solidFill>
                <a:latin typeface="+mn-lt"/>
                <a:cs typeface="Arial" panose="020B0604020202020204" pitchFamily="34" charset="0"/>
              </a:rPr>
              <a:t>Balmes</a:t>
            </a:r>
            <a:r>
              <a:rPr lang="en-US" sz="850" dirty="0">
                <a:solidFill>
                  <a:schemeClr val="tx1">
                    <a:lumMod val="50000"/>
                  </a:schemeClr>
                </a:solidFill>
                <a:latin typeface="+mn-lt"/>
                <a:cs typeface="Arial" panose="020B0604020202020204" pitchFamily="34" charset="0"/>
              </a:rPr>
              <a:t> JR, Elliott CT. Critical Review of Health Impacts of Wildfire Smoke Exposure. Environmental Health Perspectives. 	2016 Sep 1;124(9):1334–43. </a:t>
            </a:r>
          </a:p>
          <a:p>
            <a:pPr marL="0" indent="0">
              <a:lnSpc>
                <a:spcPct val="120000"/>
              </a:lnSpc>
              <a:spcBef>
                <a:spcPts val="0"/>
              </a:spcBef>
              <a:spcAft>
                <a:spcPts val="0"/>
              </a:spcAft>
              <a:buNone/>
            </a:pPr>
            <a:r>
              <a:rPr lang="en-US" sz="850" dirty="0" err="1">
                <a:solidFill>
                  <a:schemeClr val="tx1">
                    <a:lumMod val="50000"/>
                  </a:schemeClr>
                </a:solidFill>
                <a:latin typeface="+mn-lt"/>
                <a:cs typeface="Arial" panose="020B0604020202020204" pitchFamily="34" charset="0"/>
              </a:rPr>
              <a:t>Westerling</a:t>
            </a:r>
            <a:r>
              <a:rPr lang="en-US" sz="850" dirty="0">
                <a:solidFill>
                  <a:schemeClr val="tx1">
                    <a:lumMod val="50000"/>
                  </a:schemeClr>
                </a:solidFill>
                <a:latin typeface="+mn-lt"/>
                <a:cs typeface="Arial" panose="020B0604020202020204" pitchFamily="34" charset="0"/>
              </a:rPr>
              <a:t> AL, Hidalgo HG, Cayan DR, </a:t>
            </a:r>
            <a:r>
              <a:rPr lang="en-US" sz="850" dirty="0" err="1">
                <a:solidFill>
                  <a:schemeClr val="tx1">
                    <a:lumMod val="50000"/>
                  </a:schemeClr>
                </a:solidFill>
                <a:latin typeface="+mn-lt"/>
                <a:cs typeface="Arial" panose="020B0604020202020204" pitchFamily="34" charset="0"/>
              </a:rPr>
              <a:t>Swetnam</a:t>
            </a:r>
            <a:r>
              <a:rPr lang="en-US" sz="850" dirty="0">
                <a:solidFill>
                  <a:schemeClr val="tx1">
                    <a:lumMod val="50000"/>
                  </a:schemeClr>
                </a:solidFill>
                <a:latin typeface="+mn-lt"/>
                <a:cs typeface="Arial" panose="020B0604020202020204" pitchFamily="34" charset="0"/>
              </a:rPr>
              <a:t> TW. Warming and Earlier Spring Increase Western U.S. Forest Wildfire Activity. Science. 2006 Aug 	18;313(5789):940. </a:t>
            </a:r>
          </a:p>
          <a:p>
            <a:pPr marL="0" indent="0">
              <a:lnSpc>
                <a:spcPct val="120000"/>
              </a:lnSpc>
              <a:buNone/>
            </a:pPr>
            <a:r>
              <a:rPr lang="en-US" sz="850" dirty="0">
                <a:solidFill>
                  <a:schemeClr val="tx1">
                    <a:lumMod val="50000"/>
                  </a:schemeClr>
                </a:solidFill>
                <a:effectLst/>
                <a:latin typeface="+mn-lt"/>
                <a:ea typeface="Calibri" panose="020F0502020204030204" pitchFamily="34" charset="0"/>
              </a:rPr>
              <a:t>Wilkins JL, </a:t>
            </a:r>
            <a:r>
              <a:rPr lang="en-US" sz="850" dirty="0" err="1">
                <a:solidFill>
                  <a:schemeClr val="tx1">
                    <a:lumMod val="50000"/>
                  </a:schemeClr>
                </a:solidFill>
                <a:effectLst/>
                <a:latin typeface="+mn-lt"/>
                <a:ea typeface="Calibri" panose="020F0502020204030204" pitchFamily="34" charset="0"/>
              </a:rPr>
              <a:t>Pouliot</a:t>
            </a:r>
            <a:r>
              <a:rPr lang="en-US" sz="850" dirty="0">
                <a:solidFill>
                  <a:schemeClr val="tx1">
                    <a:lumMod val="50000"/>
                  </a:schemeClr>
                </a:solidFill>
                <a:effectLst/>
                <a:latin typeface="+mn-lt"/>
                <a:ea typeface="Calibri" panose="020F0502020204030204" pitchFamily="34" charset="0"/>
              </a:rPr>
              <a:t> G, Foley K, Appel W, Pierce T. The impact of US wildland fires on ozone and particulate matter: a comparison of measurements and CMAQ model 	predictions from 2008 to 2012. Int J Wildland Fire. 2018;27(10):684–98.</a:t>
            </a:r>
            <a:endParaRPr lang="en-US" sz="650" dirty="0">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endParaRPr lang="en-US" sz="700" dirty="0">
              <a:latin typeface="Arial" panose="020B0604020202020204" pitchFamily="34" charset="0"/>
              <a:cs typeface="Arial" panose="020B0604020202020204" pitchFamily="34" charset="0"/>
            </a:endParaRPr>
          </a:p>
          <a:p>
            <a:pPr marL="0" indent="0">
              <a:lnSpc>
                <a:spcPct val="150000"/>
              </a:lnSpc>
              <a:buNone/>
            </a:pPr>
            <a:endParaRPr lang="en-US" sz="525"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A255520-B265-4EE3-A0F7-1DB55B3532F2}"/>
              </a:ext>
            </a:extLst>
          </p:cNvPr>
          <p:cNvSpPr>
            <a:spLocks noGrp="1"/>
          </p:cNvSpPr>
          <p:nvPr>
            <p:ph type="sldNum" idx="12"/>
          </p:nvPr>
        </p:nvSpPr>
        <p:spPr/>
        <p:txBody>
          <a:bodyPr/>
          <a:lstStyle/>
          <a:p>
            <a:pPr defTabSz="342900">
              <a:buClrTx/>
            </a:pPr>
            <a:fld id="{C591B5A6-83B5-4373-99AE-70ABF69D2BB7}" type="slidenum">
              <a:rPr lang="en-US" kern="1200">
                <a:solidFill>
                  <a:prstClr val="white"/>
                </a:solidFill>
                <a:ea typeface="+mn-ea"/>
              </a:rPr>
              <a:pPr defTabSz="342900">
                <a:buClrTx/>
              </a:pPr>
              <a:t>20</a:t>
            </a:fld>
            <a:endParaRPr lang="en-US" kern="1200">
              <a:solidFill>
                <a:prstClr val="white"/>
              </a:solidFill>
              <a:ea typeface="+mn-ea"/>
            </a:endParaRPr>
          </a:p>
        </p:txBody>
      </p:sp>
      <p:pic>
        <p:nvPicPr>
          <p:cNvPr id="5" name="Picture 4">
            <a:extLst>
              <a:ext uri="{FF2B5EF4-FFF2-40B4-BE49-F238E27FC236}">
                <a16:creationId xmlns:a16="http://schemas.microsoft.com/office/drawing/2014/main" id="{0D669368-FE92-F509-9282-328BA0EA5FE2}"/>
              </a:ext>
            </a:extLst>
          </p:cNvPr>
          <p:cNvPicPr>
            <a:picLocks noChangeAspect="1"/>
          </p:cNvPicPr>
          <p:nvPr/>
        </p:nvPicPr>
        <p:blipFill>
          <a:blip r:embed="rId4"/>
          <a:stretch>
            <a:fillRect/>
          </a:stretch>
        </p:blipFill>
        <p:spPr>
          <a:xfrm>
            <a:off x="1152588" y="86517"/>
            <a:ext cx="718135" cy="316170"/>
          </a:xfrm>
          <a:prstGeom prst="rect">
            <a:avLst/>
          </a:prstGeom>
        </p:spPr>
      </p:pic>
      <p:pic>
        <p:nvPicPr>
          <p:cNvPr id="6" name="Picture 2" descr="Pin on University of Washington Huskies">
            <a:extLst>
              <a:ext uri="{FF2B5EF4-FFF2-40B4-BE49-F238E27FC236}">
                <a16:creationId xmlns:a16="http://schemas.microsoft.com/office/drawing/2014/main" id="{A22B045C-328A-1184-EA5A-C4D1009C35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226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39"/>
          <p:cNvSpPr txBox="1">
            <a:spLocks noGrp="1"/>
          </p:cNvSpPr>
          <p:nvPr>
            <p:ph type="sldNum" idx="12"/>
          </p:nvPr>
        </p:nvSpPr>
        <p:spPr>
          <a:xfrm>
            <a:off x="8421624" y="4754880"/>
            <a:ext cx="457200" cy="36570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
              <a:t>21</a:t>
            </a:fld>
            <a:endParaRPr/>
          </a:p>
        </p:txBody>
      </p:sp>
      <p:sp>
        <p:nvSpPr>
          <p:cNvPr id="807" name="Google Shape;807;p39"/>
          <p:cNvSpPr txBox="1">
            <a:spLocks noGrp="1"/>
          </p:cNvSpPr>
          <p:nvPr>
            <p:ph type="body" idx="1"/>
          </p:nvPr>
        </p:nvSpPr>
        <p:spPr>
          <a:xfrm>
            <a:off x="971550" y="1399695"/>
            <a:ext cx="7200900" cy="2931300"/>
          </a:xfrm>
          <a:prstGeom prst="rect">
            <a:avLst/>
          </a:prstGeom>
          <a:noFill/>
          <a:ln>
            <a:noFill/>
          </a:ln>
        </p:spPr>
        <p:txBody>
          <a:bodyPr spcFirstLastPara="1" wrap="square" lIns="68575" tIns="34275" rIns="68575" bIns="34275" anchor="t" anchorCtr="0">
            <a:noAutofit/>
          </a:bodyPr>
          <a:lstStyle/>
          <a:p>
            <a:pPr marL="0" lvl="0" indent="0" algn="ctr" rtl="0">
              <a:lnSpc>
                <a:spcPct val="74000"/>
              </a:lnSpc>
              <a:spcBef>
                <a:spcPts val="0"/>
              </a:spcBef>
              <a:spcAft>
                <a:spcPts val="0"/>
              </a:spcAft>
              <a:buClr>
                <a:schemeClr val="dk2"/>
              </a:buClr>
              <a:buSzPts val="2800"/>
              <a:buNone/>
            </a:pPr>
            <a:r>
              <a:rPr lang="en-US" sz="2800" dirty="0">
                <a:solidFill>
                  <a:srgbClr val="000000"/>
                </a:solidFill>
                <a:latin typeface="Arial"/>
                <a:ea typeface="Arial"/>
                <a:cs typeface="Arial"/>
                <a:sym typeface="Arial"/>
              </a:rPr>
              <a:t>Thank you! </a:t>
            </a:r>
          </a:p>
          <a:p>
            <a:pPr marL="0" lvl="0" indent="0" algn="ctr" rtl="0">
              <a:lnSpc>
                <a:spcPct val="74000"/>
              </a:lnSpc>
              <a:spcBef>
                <a:spcPts val="0"/>
              </a:spcBef>
              <a:spcAft>
                <a:spcPts val="0"/>
              </a:spcAft>
              <a:buClr>
                <a:schemeClr val="dk2"/>
              </a:buClr>
              <a:buSzPts val="2800"/>
              <a:buNone/>
            </a:pPr>
            <a:endParaRPr sz="2800" dirty="0">
              <a:solidFill>
                <a:srgbClr val="000000"/>
              </a:solidFill>
              <a:latin typeface="Arial"/>
              <a:ea typeface="Arial"/>
              <a:cs typeface="Arial"/>
              <a:sym typeface="Arial"/>
            </a:endParaRPr>
          </a:p>
          <a:p>
            <a:pPr marL="0" lvl="0" indent="0" algn="ctr" rtl="0">
              <a:lnSpc>
                <a:spcPct val="74000"/>
              </a:lnSpc>
              <a:spcBef>
                <a:spcPts val="900"/>
              </a:spcBef>
              <a:spcAft>
                <a:spcPts val="0"/>
              </a:spcAft>
              <a:buClr>
                <a:schemeClr val="dk2"/>
              </a:buClr>
              <a:buSzPts val="1900"/>
              <a:buNone/>
            </a:pPr>
            <a:r>
              <a:rPr lang="en" sz="1900" dirty="0">
                <a:latin typeface="Arial"/>
                <a:ea typeface="Arial"/>
                <a:cs typeface="Arial"/>
                <a:sym typeface="Arial"/>
              </a:rPr>
              <a:t>Contact:</a:t>
            </a:r>
            <a:endParaRPr sz="1100" dirty="0">
              <a:latin typeface="Arial"/>
              <a:ea typeface="Arial"/>
              <a:cs typeface="Arial"/>
              <a:sym typeface="Arial"/>
            </a:endParaRPr>
          </a:p>
          <a:p>
            <a:pPr marL="0" lvl="0" indent="0" algn="ctr" rtl="0">
              <a:lnSpc>
                <a:spcPct val="74000"/>
              </a:lnSpc>
              <a:spcBef>
                <a:spcPts val="900"/>
              </a:spcBef>
              <a:spcAft>
                <a:spcPts val="0"/>
              </a:spcAft>
              <a:buClr>
                <a:schemeClr val="dk1"/>
              </a:buClr>
              <a:buSzPts val="1300"/>
              <a:buNone/>
            </a:pPr>
            <a:r>
              <a:rPr lang="en" sz="1600" dirty="0">
                <a:solidFill>
                  <a:schemeClr val="dk1"/>
                </a:solidFill>
                <a:latin typeface="Arial"/>
                <a:ea typeface="Arial"/>
                <a:cs typeface="Arial"/>
                <a:sym typeface="Arial"/>
              </a:rPr>
              <a:t>Principal Investigator, Dr. Joseph Wilkins: </a:t>
            </a:r>
            <a:r>
              <a:rPr lang="en" sz="1600" dirty="0">
                <a:solidFill>
                  <a:schemeClr val="dk1"/>
                </a:solidFill>
                <a:latin typeface="Arial"/>
                <a:ea typeface="Arial"/>
                <a:cs typeface="Arial"/>
                <a:sym typeface="Arial"/>
                <a:hlinkClick r:id="rId3"/>
              </a:rPr>
              <a:t>joseph.wilkins@howard.edu</a:t>
            </a:r>
            <a:r>
              <a:rPr lang="en" sz="1600" dirty="0">
                <a:solidFill>
                  <a:schemeClr val="dk1"/>
                </a:solidFill>
                <a:latin typeface="Arial"/>
                <a:ea typeface="Arial"/>
                <a:cs typeface="Arial"/>
                <a:sym typeface="Arial"/>
              </a:rPr>
              <a:t> </a:t>
            </a:r>
          </a:p>
          <a:p>
            <a:pPr marL="0" lvl="0" indent="0" algn="ctr" rtl="0">
              <a:lnSpc>
                <a:spcPct val="74000"/>
              </a:lnSpc>
              <a:spcBef>
                <a:spcPts val="900"/>
              </a:spcBef>
              <a:spcAft>
                <a:spcPts val="0"/>
              </a:spcAft>
              <a:buClr>
                <a:schemeClr val="dk1"/>
              </a:buClr>
              <a:buSzPts val="1300"/>
              <a:buNone/>
            </a:pPr>
            <a:r>
              <a:rPr lang="en" sz="1600" dirty="0">
                <a:solidFill>
                  <a:schemeClr val="dk1"/>
                </a:solidFill>
                <a:latin typeface="Arial"/>
                <a:ea typeface="Arial"/>
                <a:cs typeface="Arial"/>
                <a:sym typeface="Arial"/>
              </a:rPr>
              <a:t>Diane Garcia-Gonzales: </a:t>
            </a:r>
            <a:r>
              <a:rPr lang="en" sz="1600" u="sng" dirty="0">
                <a:solidFill>
                  <a:schemeClr val="hlink"/>
                </a:solidFill>
                <a:latin typeface="Arial"/>
                <a:ea typeface="Arial"/>
                <a:cs typeface="Arial"/>
                <a:sym typeface="Arial"/>
                <a:hlinkClick r:id="rId4"/>
              </a:rPr>
              <a:t>dgonzales98@ucla.edu</a:t>
            </a:r>
            <a:r>
              <a:rPr lang="en" sz="1600" dirty="0">
                <a:solidFill>
                  <a:schemeClr val="dk1"/>
                </a:solidFill>
                <a:latin typeface="Arial"/>
                <a:ea typeface="Arial"/>
                <a:cs typeface="Arial"/>
                <a:sym typeface="Arial"/>
              </a:rPr>
              <a:t> </a:t>
            </a:r>
            <a:endParaRPr sz="1600" dirty="0">
              <a:solidFill>
                <a:schemeClr val="dk1"/>
              </a:solidFill>
              <a:latin typeface="Arial"/>
              <a:ea typeface="Arial"/>
              <a:cs typeface="Arial"/>
              <a:sym typeface="Arial"/>
            </a:endParaRPr>
          </a:p>
          <a:p>
            <a:pPr marL="0" lvl="0" indent="0" algn="ctr" rtl="0">
              <a:lnSpc>
                <a:spcPct val="74000"/>
              </a:lnSpc>
              <a:spcBef>
                <a:spcPts val="900"/>
              </a:spcBef>
              <a:spcAft>
                <a:spcPts val="0"/>
              </a:spcAft>
              <a:buClr>
                <a:schemeClr val="dk1"/>
              </a:buClr>
              <a:buSzPts val="1300"/>
              <a:buNone/>
            </a:pPr>
            <a:r>
              <a:rPr lang="en" sz="1600" dirty="0">
                <a:solidFill>
                  <a:schemeClr val="dk1"/>
                </a:solidFill>
                <a:latin typeface="Arial"/>
                <a:ea typeface="Arial"/>
                <a:cs typeface="Arial"/>
                <a:sym typeface="Arial"/>
              </a:rPr>
              <a:t>Rachel Connolly: </a:t>
            </a:r>
            <a:r>
              <a:rPr lang="en" sz="1600" u="sng" dirty="0">
                <a:solidFill>
                  <a:schemeClr val="hlink"/>
                </a:solidFill>
                <a:latin typeface="Arial"/>
                <a:ea typeface="Arial"/>
                <a:cs typeface="Arial"/>
                <a:sym typeface="Arial"/>
                <a:hlinkClick r:id="rId5"/>
              </a:rPr>
              <a:t>rachelconnolly@g.ucla.edu</a:t>
            </a:r>
            <a:endParaRPr lang="en" sz="1600" u="sng" dirty="0">
              <a:solidFill>
                <a:schemeClr val="hlink"/>
              </a:solidFill>
              <a:latin typeface="Arial"/>
              <a:ea typeface="Arial"/>
              <a:cs typeface="Arial"/>
              <a:sym typeface="Arial"/>
            </a:endParaRPr>
          </a:p>
          <a:p>
            <a:pPr marL="0" lvl="0" indent="0" algn="ctr" rtl="0">
              <a:lnSpc>
                <a:spcPct val="74000"/>
              </a:lnSpc>
              <a:spcBef>
                <a:spcPts val="900"/>
              </a:spcBef>
              <a:spcAft>
                <a:spcPts val="0"/>
              </a:spcAft>
              <a:buClr>
                <a:schemeClr val="dk1"/>
              </a:buClr>
              <a:buSzPts val="1300"/>
              <a:buNone/>
            </a:pPr>
            <a:r>
              <a:rPr lang="en" sz="1600" dirty="0">
                <a:solidFill>
                  <a:schemeClr val="tx1"/>
                </a:solidFill>
                <a:latin typeface="Arial"/>
                <a:ea typeface="Arial"/>
                <a:cs typeface="Arial"/>
                <a:sym typeface="Arial"/>
              </a:rPr>
              <a:t>Principal Investigator, Dr. Michael Jerrett: </a:t>
            </a:r>
            <a:r>
              <a:rPr lang="en" sz="1600" u="sng" dirty="0">
                <a:solidFill>
                  <a:schemeClr val="hlink"/>
                </a:solidFill>
                <a:latin typeface="Arial"/>
                <a:ea typeface="Arial"/>
                <a:cs typeface="Arial"/>
                <a:sym typeface="Arial"/>
              </a:rPr>
              <a:t>mjerrett@ucla.edu</a:t>
            </a:r>
            <a:r>
              <a:rPr lang="en" sz="1600" dirty="0">
                <a:solidFill>
                  <a:schemeClr val="dk1"/>
                </a:solidFill>
                <a:latin typeface="Arial"/>
                <a:ea typeface="Arial"/>
                <a:cs typeface="Arial"/>
                <a:sym typeface="Arial"/>
              </a:rPr>
              <a:t> </a:t>
            </a:r>
            <a:endParaRPr sz="1300"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28AF1023-57A4-AE38-752D-45EC00C3540E}"/>
              </a:ext>
            </a:extLst>
          </p:cNvPr>
          <p:cNvPicPr>
            <a:picLocks noChangeAspect="1"/>
          </p:cNvPicPr>
          <p:nvPr/>
        </p:nvPicPr>
        <p:blipFill>
          <a:blip r:embed="rId6"/>
          <a:stretch>
            <a:fillRect/>
          </a:stretch>
        </p:blipFill>
        <p:spPr>
          <a:xfrm>
            <a:off x="1152588" y="86517"/>
            <a:ext cx="718135" cy="316170"/>
          </a:xfrm>
          <a:prstGeom prst="rect">
            <a:avLst/>
          </a:prstGeom>
        </p:spPr>
      </p:pic>
      <p:pic>
        <p:nvPicPr>
          <p:cNvPr id="3" name="Picture 2" descr="Pin on University of Washington Huskies">
            <a:extLst>
              <a:ext uri="{FF2B5EF4-FFF2-40B4-BE49-F238E27FC236}">
                <a16:creationId xmlns:a16="http://schemas.microsoft.com/office/drawing/2014/main" id="{80253AFA-06B0-391A-B3F4-5CBA158060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33" name="Rectangle 32">
            <a:extLst>
              <a:ext uri="{FF2B5EF4-FFF2-40B4-BE49-F238E27FC236}">
                <a16:creationId xmlns:a16="http://schemas.microsoft.com/office/drawing/2014/main" id="{EC8C6468-1E33-D840-95F4-B09E69F6E58B}"/>
              </a:ext>
            </a:extLst>
          </p:cNvPr>
          <p:cNvSpPr/>
          <p:nvPr/>
        </p:nvSpPr>
        <p:spPr>
          <a:xfrm>
            <a:off x="0" y="4765471"/>
            <a:ext cx="9144000" cy="3399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2">
            <a:extLst>
              <a:ext uri="{FF2B5EF4-FFF2-40B4-BE49-F238E27FC236}">
                <a16:creationId xmlns:a16="http://schemas.microsoft.com/office/drawing/2014/main" id="{C624C20E-E5EA-4055-9E6F-8D4E08DA6C38}"/>
              </a:ext>
            </a:extLst>
          </p:cNvPr>
          <p:cNvSpPr txBox="1">
            <a:spLocks/>
          </p:cNvSpPr>
          <p:nvPr/>
        </p:nvSpPr>
        <p:spPr>
          <a:xfrm>
            <a:off x="624712" y="588416"/>
            <a:ext cx="7772400" cy="393192"/>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58595B"/>
              </a:buClr>
              <a:buSzPts val="2800"/>
              <a:buFont typeface="Helvetica Neue"/>
              <a:buNone/>
              <a:defRPr sz="4500" b="1" i="0" u="none" strike="noStrike" cap="none">
                <a:solidFill>
                  <a:srgbClr val="58595B"/>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dirty="0">
                <a:solidFill>
                  <a:schemeClr val="tx1">
                    <a:lumMod val="50000"/>
                  </a:schemeClr>
                </a:solidFill>
                <a:latin typeface="+mj-lt"/>
              </a:rPr>
              <a:t>Methods: Overview</a:t>
            </a:r>
          </a:p>
        </p:txBody>
      </p:sp>
      <p:sp>
        <p:nvSpPr>
          <p:cNvPr id="6" name="TextBox 5">
            <a:extLst>
              <a:ext uri="{FF2B5EF4-FFF2-40B4-BE49-F238E27FC236}">
                <a16:creationId xmlns:a16="http://schemas.microsoft.com/office/drawing/2014/main" id="{A1B8F110-2C49-4140-A2C9-5B0BE529B72A}"/>
              </a:ext>
            </a:extLst>
          </p:cNvPr>
          <p:cNvSpPr txBox="1"/>
          <p:nvPr/>
        </p:nvSpPr>
        <p:spPr>
          <a:xfrm>
            <a:off x="8067209" y="4781550"/>
            <a:ext cx="1757548"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Methods</a:t>
            </a:r>
          </a:p>
        </p:txBody>
      </p:sp>
      <p:pic>
        <p:nvPicPr>
          <p:cNvPr id="448" name="Picture 447">
            <a:extLst>
              <a:ext uri="{FF2B5EF4-FFF2-40B4-BE49-F238E27FC236}">
                <a16:creationId xmlns:a16="http://schemas.microsoft.com/office/drawing/2014/main" id="{E69117E3-1D15-094E-9ED0-A8E7FD02D2E0}"/>
              </a:ext>
            </a:extLst>
          </p:cNvPr>
          <p:cNvPicPr>
            <a:picLocks noChangeAspect="1"/>
          </p:cNvPicPr>
          <p:nvPr/>
        </p:nvPicPr>
        <p:blipFill rotWithShape="1">
          <a:blip r:embed="rId3"/>
          <a:srcRect r="22251"/>
          <a:stretch/>
        </p:blipFill>
        <p:spPr>
          <a:xfrm>
            <a:off x="1296220" y="1788269"/>
            <a:ext cx="6250198" cy="2977202"/>
          </a:xfrm>
          <a:prstGeom prst="rect">
            <a:avLst/>
          </a:prstGeom>
        </p:spPr>
      </p:pic>
      <p:sp>
        <p:nvSpPr>
          <p:cNvPr id="13" name="TextBox 12">
            <a:extLst>
              <a:ext uri="{FF2B5EF4-FFF2-40B4-BE49-F238E27FC236}">
                <a16:creationId xmlns:a16="http://schemas.microsoft.com/office/drawing/2014/main" id="{D2A361EE-2478-E443-B6C8-8FF59A212933}"/>
              </a:ext>
            </a:extLst>
          </p:cNvPr>
          <p:cNvSpPr txBox="1"/>
          <p:nvPr/>
        </p:nvSpPr>
        <p:spPr>
          <a:xfrm>
            <a:off x="745145" y="1195928"/>
            <a:ext cx="2469832" cy="769441"/>
          </a:xfrm>
          <a:prstGeom prst="rect">
            <a:avLst/>
          </a:prstGeom>
          <a:noFill/>
        </p:spPr>
        <p:txBody>
          <a:bodyPr wrap="square" rtlCol="0">
            <a:spAutoFit/>
          </a:bodyPr>
          <a:lstStyle/>
          <a:p>
            <a:pPr algn="ctr"/>
            <a:r>
              <a:rPr lang="en-US" sz="2200" b="1" spc="50" dirty="0">
                <a:ln w="0"/>
                <a:solidFill>
                  <a:schemeClr val="bg2"/>
                </a:solidFill>
                <a:effectLst>
                  <a:innerShdw blurRad="63500" dist="50800" dir="13500000">
                    <a:srgbClr val="000000">
                      <a:alpha val="50000"/>
                    </a:srgbClr>
                  </a:innerShdw>
                </a:effectLst>
              </a:rPr>
              <a:t>Literature Review</a:t>
            </a:r>
          </a:p>
        </p:txBody>
      </p:sp>
      <p:sp>
        <p:nvSpPr>
          <p:cNvPr id="10" name="Oval 9">
            <a:extLst>
              <a:ext uri="{FF2B5EF4-FFF2-40B4-BE49-F238E27FC236}">
                <a16:creationId xmlns:a16="http://schemas.microsoft.com/office/drawing/2014/main" id="{20BBE47F-A9C4-6441-8BBC-5D7FDD8BE0AE}"/>
              </a:ext>
            </a:extLst>
          </p:cNvPr>
          <p:cNvSpPr/>
          <p:nvPr/>
        </p:nvSpPr>
        <p:spPr>
          <a:xfrm>
            <a:off x="4620640" y="3296326"/>
            <a:ext cx="1001499" cy="100968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Diagram, venn diagram&#10;&#10;Description automatically generated">
            <a:extLst>
              <a:ext uri="{FF2B5EF4-FFF2-40B4-BE49-F238E27FC236}">
                <a16:creationId xmlns:a16="http://schemas.microsoft.com/office/drawing/2014/main" id="{E30D34B9-E95C-3148-851F-2875BD616565}"/>
              </a:ext>
            </a:extLst>
          </p:cNvPr>
          <p:cNvPicPr>
            <a:picLocks noChangeAspect="1"/>
          </p:cNvPicPr>
          <p:nvPr/>
        </p:nvPicPr>
        <p:blipFill>
          <a:blip r:embed="rId4"/>
          <a:stretch>
            <a:fillRect/>
          </a:stretch>
        </p:blipFill>
        <p:spPr>
          <a:xfrm>
            <a:off x="4662903" y="3317103"/>
            <a:ext cx="959236" cy="769441"/>
          </a:xfrm>
          <a:prstGeom prst="rect">
            <a:avLst/>
          </a:prstGeom>
        </p:spPr>
      </p:pic>
      <p:sp>
        <p:nvSpPr>
          <p:cNvPr id="12" name="TextBox 11">
            <a:extLst>
              <a:ext uri="{FF2B5EF4-FFF2-40B4-BE49-F238E27FC236}">
                <a16:creationId xmlns:a16="http://schemas.microsoft.com/office/drawing/2014/main" id="{9139A604-2C16-6F49-9C7B-E979D37E9345}"/>
              </a:ext>
            </a:extLst>
          </p:cNvPr>
          <p:cNvSpPr txBox="1"/>
          <p:nvPr/>
        </p:nvSpPr>
        <p:spPr>
          <a:xfrm>
            <a:off x="5768832" y="1195928"/>
            <a:ext cx="2469832" cy="769441"/>
          </a:xfrm>
          <a:prstGeom prst="rect">
            <a:avLst/>
          </a:prstGeom>
          <a:noFill/>
        </p:spPr>
        <p:txBody>
          <a:bodyPr wrap="square" rtlCol="0">
            <a:spAutoFit/>
          </a:bodyPr>
          <a:lstStyle/>
          <a:p>
            <a:pPr algn="ctr"/>
            <a:r>
              <a:rPr lang="en-US" sz="2200" b="1" spc="50" dirty="0">
                <a:ln w="0"/>
                <a:solidFill>
                  <a:schemeClr val="bg2"/>
                </a:solidFill>
                <a:effectLst>
                  <a:innerShdw blurRad="63500" dist="50800" dir="13500000">
                    <a:srgbClr val="000000">
                      <a:alpha val="50000"/>
                    </a:srgbClr>
                  </a:innerShdw>
                </a:effectLst>
              </a:rPr>
              <a:t>Quantification/ Results</a:t>
            </a:r>
          </a:p>
        </p:txBody>
      </p:sp>
      <p:sp>
        <p:nvSpPr>
          <p:cNvPr id="14" name="TextBox 13">
            <a:extLst>
              <a:ext uri="{FF2B5EF4-FFF2-40B4-BE49-F238E27FC236}">
                <a16:creationId xmlns:a16="http://schemas.microsoft.com/office/drawing/2014/main" id="{9C2065C2-AF90-6D4D-AAA7-FF99364544E6}"/>
              </a:ext>
            </a:extLst>
          </p:cNvPr>
          <p:cNvSpPr txBox="1"/>
          <p:nvPr/>
        </p:nvSpPr>
        <p:spPr>
          <a:xfrm>
            <a:off x="3171824" y="1195928"/>
            <a:ext cx="2514603" cy="769441"/>
          </a:xfrm>
          <a:prstGeom prst="rect">
            <a:avLst/>
          </a:prstGeom>
          <a:noFill/>
        </p:spPr>
        <p:txBody>
          <a:bodyPr wrap="square" rtlCol="0">
            <a:spAutoFit/>
          </a:bodyPr>
          <a:lstStyle/>
          <a:p>
            <a:pPr algn="ctr"/>
            <a:r>
              <a:rPr lang="en-US" sz="2200" b="1" spc="50" dirty="0">
                <a:ln w="0"/>
                <a:solidFill>
                  <a:schemeClr val="bg2"/>
                </a:solidFill>
                <a:effectLst>
                  <a:innerShdw blurRad="63500" dist="50800" dir="13500000">
                    <a:srgbClr val="000000">
                      <a:alpha val="50000"/>
                    </a:srgbClr>
                  </a:innerShdw>
                </a:effectLst>
              </a:rPr>
              <a:t>Tool </a:t>
            </a:r>
          </a:p>
          <a:p>
            <a:pPr algn="ctr"/>
            <a:r>
              <a:rPr lang="en-US" sz="2200" b="1" spc="50" dirty="0">
                <a:ln w="0"/>
                <a:solidFill>
                  <a:schemeClr val="bg2"/>
                </a:solidFill>
                <a:effectLst>
                  <a:innerShdw blurRad="63500" dist="50800" dir="13500000">
                    <a:srgbClr val="000000">
                      <a:alpha val="50000"/>
                    </a:srgbClr>
                  </a:innerShdw>
                </a:effectLst>
              </a:rPr>
              <a:t>Development </a:t>
            </a:r>
          </a:p>
        </p:txBody>
      </p:sp>
      <p:grpSp>
        <p:nvGrpSpPr>
          <p:cNvPr id="16" name="Group 15">
            <a:extLst>
              <a:ext uri="{FF2B5EF4-FFF2-40B4-BE49-F238E27FC236}">
                <a16:creationId xmlns:a16="http://schemas.microsoft.com/office/drawing/2014/main" id="{3193365A-08B3-344B-8901-F05994E2FBC4}"/>
              </a:ext>
            </a:extLst>
          </p:cNvPr>
          <p:cNvGrpSpPr/>
          <p:nvPr/>
        </p:nvGrpSpPr>
        <p:grpSpPr>
          <a:xfrm>
            <a:off x="4620640" y="1195928"/>
            <a:ext cx="5204117" cy="3921121"/>
            <a:chOff x="4620640" y="1195928"/>
            <a:chExt cx="5204117" cy="3921121"/>
          </a:xfrm>
        </p:grpSpPr>
        <p:sp>
          <p:nvSpPr>
            <p:cNvPr id="17" name="TextBox 16">
              <a:extLst>
                <a:ext uri="{FF2B5EF4-FFF2-40B4-BE49-F238E27FC236}">
                  <a16:creationId xmlns:a16="http://schemas.microsoft.com/office/drawing/2014/main" id="{3256F5AE-EFDE-234E-98E1-0038917A843F}"/>
                </a:ext>
              </a:extLst>
            </p:cNvPr>
            <p:cNvSpPr txBox="1"/>
            <p:nvPr/>
          </p:nvSpPr>
          <p:spPr>
            <a:xfrm>
              <a:off x="8067209" y="4781550"/>
              <a:ext cx="1757548"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Methods</a:t>
              </a:r>
            </a:p>
          </p:txBody>
        </p:sp>
        <p:sp>
          <p:nvSpPr>
            <p:cNvPr id="18" name="Rectangle 17">
              <a:extLst>
                <a:ext uri="{FF2B5EF4-FFF2-40B4-BE49-F238E27FC236}">
                  <a16:creationId xmlns:a16="http://schemas.microsoft.com/office/drawing/2014/main" id="{51DC6CDF-6999-8D4D-B57D-26AA041DEA19}"/>
                </a:ext>
              </a:extLst>
            </p:cNvPr>
            <p:cNvSpPr/>
            <p:nvPr/>
          </p:nvSpPr>
          <p:spPr>
            <a:xfrm>
              <a:off x="5599620" y="1788269"/>
              <a:ext cx="2469832" cy="29772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9" name="Google Shape;627;gfa425ecfdc_2_0">
              <a:extLst>
                <a:ext uri="{FF2B5EF4-FFF2-40B4-BE49-F238E27FC236}">
                  <a16:creationId xmlns:a16="http://schemas.microsoft.com/office/drawing/2014/main" id="{9AEC08E3-B0F4-8149-AC5C-C2B141F88FED}"/>
                </a:ext>
              </a:extLst>
            </p:cNvPr>
            <p:cNvPicPr preferRelativeResize="0"/>
            <p:nvPr/>
          </p:nvPicPr>
          <p:blipFill>
            <a:blip r:embed="rId5">
              <a:alphaModFix/>
            </a:blip>
            <a:stretch>
              <a:fillRect/>
            </a:stretch>
          </p:blipFill>
          <p:spPr>
            <a:xfrm>
              <a:off x="5768832" y="1879407"/>
              <a:ext cx="2698330" cy="1773143"/>
            </a:xfrm>
            <a:prstGeom prst="rect">
              <a:avLst/>
            </a:prstGeom>
            <a:noFill/>
            <a:ln>
              <a:noFill/>
            </a:ln>
          </p:spPr>
        </p:pic>
        <p:sp>
          <p:nvSpPr>
            <p:cNvPr id="20" name="Right Arrow 19">
              <a:extLst>
                <a:ext uri="{FF2B5EF4-FFF2-40B4-BE49-F238E27FC236}">
                  <a16:creationId xmlns:a16="http://schemas.microsoft.com/office/drawing/2014/main" id="{9F4E35D6-DD2C-A349-86FA-FAB54F15C963}"/>
                </a:ext>
              </a:extLst>
            </p:cNvPr>
            <p:cNvSpPr/>
            <p:nvPr/>
          </p:nvSpPr>
          <p:spPr>
            <a:xfrm>
              <a:off x="5413992" y="2621212"/>
              <a:ext cx="554190" cy="358263"/>
            </a:xfrm>
            <a:prstGeom prst="rightArrow">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1170735-4232-864E-8C9B-A5B3C8927F2E}"/>
                </a:ext>
              </a:extLst>
            </p:cNvPr>
            <p:cNvSpPr txBox="1"/>
            <p:nvPr/>
          </p:nvSpPr>
          <p:spPr>
            <a:xfrm>
              <a:off x="5768832" y="1195928"/>
              <a:ext cx="2469832" cy="769441"/>
            </a:xfrm>
            <a:prstGeom prst="rect">
              <a:avLst/>
            </a:prstGeom>
            <a:noFill/>
          </p:spPr>
          <p:txBody>
            <a:bodyPr wrap="square" rtlCol="0">
              <a:spAutoFit/>
            </a:bodyPr>
            <a:lstStyle/>
            <a:p>
              <a:pPr algn="ctr"/>
              <a:r>
                <a:rPr lang="en-US" sz="2200" b="1" spc="50" dirty="0">
                  <a:ln w="0"/>
                  <a:solidFill>
                    <a:schemeClr val="bg2"/>
                  </a:solidFill>
                  <a:effectLst>
                    <a:innerShdw blurRad="63500" dist="50800" dir="13500000">
                      <a:srgbClr val="000000">
                        <a:alpha val="50000"/>
                      </a:srgbClr>
                    </a:innerShdw>
                  </a:effectLst>
                </a:rPr>
                <a:t>Quantification/ Results</a:t>
              </a:r>
            </a:p>
          </p:txBody>
        </p:sp>
        <p:pic>
          <p:nvPicPr>
            <p:cNvPr id="22" name="Picture 21" descr="Text&#10;&#10;Description automatically generated">
              <a:extLst>
                <a:ext uri="{FF2B5EF4-FFF2-40B4-BE49-F238E27FC236}">
                  <a16:creationId xmlns:a16="http://schemas.microsoft.com/office/drawing/2014/main" id="{A65FF62D-CC00-B54B-9C7C-CD13F7815A22}"/>
                </a:ext>
              </a:extLst>
            </p:cNvPr>
            <p:cNvPicPr>
              <a:picLocks noChangeAspect="1"/>
            </p:cNvPicPr>
            <p:nvPr/>
          </p:nvPicPr>
          <p:blipFill>
            <a:blip r:embed="rId6"/>
            <a:stretch>
              <a:fillRect/>
            </a:stretch>
          </p:blipFill>
          <p:spPr>
            <a:xfrm>
              <a:off x="5780554" y="3456051"/>
              <a:ext cx="2769013" cy="1660998"/>
            </a:xfrm>
            <a:prstGeom prst="rect">
              <a:avLst/>
            </a:prstGeom>
          </p:spPr>
        </p:pic>
        <p:sp>
          <p:nvSpPr>
            <p:cNvPr id="23" name="Oval 22">
              <a:extLst>
                <a:ext uri="{FF2B5EF4-FFF2-40B4-BE49-F238E27FC236}">
                  <a16:creationId xmlns:a16="http://schemas.microsoft.com/office/drawing/2014/main" id="{ED2FBD6F-8AC5-314A-8050-100A10D04FD3}"/>
                </a:ext>
              </a:extLst>
            </p:cNvPr>
            <p:cNvSpPr/>
            <p:nvPr/>
          </p:nvSpPr>
          <p:spPr>
            <a:xfrm>
              <a:off x="4620640" y="3306053"/>
              <a:ext cx="1114427" cy="100968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ight Arrow 23">
              <a:extLst>
                <a:ext uri="{FF2B5EF4-FFF2-40B4-BE49-F238E27FC236}">
                  <a16:creationId xmlns:a16="http://schemas.microsoft.com/office/drawing/2014/main" id="{5FB91E19-D9C9-404B-B589-89A238AF1C2F}"/>
                </a:ext>
              </a:extLst>
            </p:cNvPr>
            <p:cNvSpPr/>
            <p:nvPr/>
          </p:nvSpPr>
          <p:spPr>
            <a:xfrm>
              <a:off x="5472689" y="3590249"/>
              <a:ext cx="554190" cy="358263"/>
            </a:xfrm>
            <a:prstGeom prst="rightArrow">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Diagram, venn diagram&#10;&#10;Description automatically generated">
              <a:extLst>
                <a:ext uri="{FF2B5EF4-FFF2-40B4-BE49-F238E27FC236}">
                  <a16:creationId xmlns:a16="http://schemas.microsoft.com/office/drawing/2014/main" id="{77772E64-9CEB-E048-948C-63BEEE67D238}"/>
                </a:ext>
              </a:extLst>
            </p:cNvPr>
            <p:cNvPicPr>
              <a:picLocks noChangeAspect="1"/>
            </p:cNvPicPr>
            <p:nvPr/>
          </p:nvPicPr>
          <p:blipFill>
            <a:blip r:embed="rId4"/>
            <a:stretch>
              <a:fillRect/>
            </a:stretch>
          </p:blipFill>
          <p:spPr>
            <a:xfrm>
              <a:off x="4662903" y="3317103"/>
              <a:ext cx="959236" cy="769441"/>
            </a:xfrm>
            <a:prstGeom prst="rect">
              <a:avLst/>
            </a:prstGeom>
          </p:spPr>
        </p:pic>
      </p:grpSp>
      <p:grpSp>
        <p:nvGrpSpPr>
          <p:cNvPr id="2" name="Group 1">
            <a:extLst>
              <a:ext uri="{FF2B5EF4-FFF2-40B4-BE49-F238E27FC236}">
                <a16:creationId xmlns:a16="http://schemas.microsoft.com/office/drawing/2014/main" id="{938545D7-3B4E-C442-BFBB-E91AF7B9B8E5}"/>
              </a:ext>
            </a:extLst>
          </p:cNvPr>
          <p:cNvGrpSpPr/>
          <p:nvPr/>
        </p:nvGrpSpPr>
        <p:grpSpPr>
          <a:xfrm>
            <a:off x="2573770" y="1307834"/>
            <a:ext cx="6071751" cy="3540911"/>
            <a:chOff x="2770888" y="1216169"/>
            <a:chExt cx="6071751" cy="3540911"/>
          </a:xfrm>
        </p:grpSpPr>
        <p:grpSp>
          <p:nvGrpSpPr>
            <p:cNvPr id="51" name="Group 50">
              <a:extLst>
                <a:ext uri="{FF2B5EF4-FFF2-40B4-BE49-F238E27FC236}">
                  <a16:creationId xmlns:a16="http://schemas.microsoft.com/office/drawing/2014/main" id="{6BB96216-E83C-F140-BCBD-A532FC2DE001}"/>
                </a:ext>
              </a:extLst>
            </p:cNvPr>
            <p:cNvGrpSpPr/>
            <p:nvPr/>
          </p:nvGrpSpPr>
          <p:grpSpPr>
            <a:xfrm>
              <a:off x="3005633" y="1216169"/>
              <a:ext cx="5837006" cy="3540911"/>
              <a:chOff x="-425468" y="1110007"/>
              <a:chExt cx="5837006" cy="3540911"/>
            </a:xfrm>
          </p:grpSpPr>
          <p:sp>
            <p:nvSpPr>
              <p:cNvPr id="52" name="Rectangle 51">
                <a:extLst>
                  <a:ext uri="{FF2B5EF4-FFF2-40B4-BE49-F238E27FC236}">
                    <a16:creationId xmlns:a16="http://schemas.microsoft.com/office/drawing/2014/main" id="{4120E396-A526-8842-BF63-A0405E259202}"/>
                  </a:ext>
                </a:extLst>
              </p:cNvPr>
              <p:cNvSpPr/>
              <p:nvPr/>
            </p:nvSpPr>
            <p:spPr>
              <a:xfrm>
                <a:off x="-425468" y="1110007"/>
                <a:ext cx="5837006" cy="3540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DBDA3B85-06BB-1947-804C-3D80CF02D40C}"/>
                  </a:ext>
                </a:extLst>
              </p:cNvPr>
              <p:cNvGrpSpPr/>
              <p:nvPr/>
            </p:nvGrpSpPr>
            <p:grpSpPr>
              <a:xfrm>
                <a:off x="292561" y="1162705"/>
                <a:ext cx="4898848" cy="3397520"/>
                <a:chOff x="292561" y="1162705"/>
                <a:chExt cx="4898848" cy="3397520"/>
              </a:xfrm>
            </p:grpSpPr>
            <p:sp>
              <p:nvSpPr>
                <p:cNvPr id="54" name="Google Shape;329;p43">
                  <a:extLst>
                    <a:ext uri="{FF2B5EF4-FFF2-40B4-BE49-F238E27FC236}">
                      <a16:creationId xmlns:a16="http://schemas.microsoft.com/office/drawing/2014/main" id="{488568DC-5B55-3A4D-B998-20DFE8D58ACB}"/>
                    </a:ext>
                  </a:extLst>
                </p:cNvPr>
                <p:cNvSpPr txBox="1"/>
                <p:nvPr/>
              </p:nvSpPr>
              <p:spPr>
                <a:xfrm>
                  <a:off x="292561" y="4340335"/>
                  <a:ext cx="1998460" cy="180038"/>
                </a:xfrm>
                <a:prstGeom prst="rect">
                  <a:avLst/>
                </a:prstGeom>
                <a:solidFill>
                  <a:schemeClr val="lt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1" u="none" strike="noStrike" cap="none" dirty="0">
                      <a:solidFill>
                        <a:srgbClr val="7F7F7F"/>
                      </a:solidFill>
                      <a:latin typeface="Calibri"/>
                      <a:ea typeface="Calibri"/>
                      <a:cs typeface="Calibri"/>
                      <a:sym typeface="Calibri"/>
                    </a:rPr>
                    <a:t>* This is not a final product. </a:t>
                  </a:r>
                  <a:endParaRPr sz="1100" b="0" i="0" u="none" strike="noStrike" cap="none" dirty="0">
                    <a:solidFill>
                      <a:schemeClr val="dk1"/>
                    </a:solidFill>
                    <a:latin typeface="Arial"/>
                    <a:ea typeface="Arial"/>
                    <a:cs typeface="Arial"/>
                    <a:sym typeface="Arial"/>
                  </a:endParaRPr>
                </a:p>
              </p:txBody>
            </p:sp>
            <p:grpSp>
              <p:nvGrpSpPr>
                <p:cNvPr id="55" name="Group 54">
                  <a:extLst>
                    <a:ext uri="{FF2B5EF4-FFF2-40B4-BE49-F238E27FC236}">
                      <a16:creationId xmlns:a16="http://schemas.microsoft.com/office/drawing/2014/main" id="{54F6543D-463D-4444-8BA7-34F622921CCF}"/>
                    </a:ext>
                  </a:extLst>
                </p:cNvPr>
                <p:cNvGrpSpPr/>
                <p:nvPr/>
              </p:nvGrpSpPr>
              <p:grpSpPr>
                <a:xfrm>
                  <a:off x="446906" y="1162705"/>
                  <a:ext cx="4744503" cy="3397520"/>
                  <a:chOff x="446906" y="1162705"/>
                  <a:chExt cx="4744503" cy="3397520"/>
                </a:xfrm>
              </p:grpSpPr>
              <p:sp>
                <p:nvSpPr>
                  <p:cNvPr id="56" name="TextBox 55">
                    <a:extLst>
                      <a:ext uri="{FF2B5EF4-FFF2-40B4-BE49-F238E27FC236}">
                        <a16:creationId xmlns:a16="http://schemas.microsoft.com/office/drawing/2014/main" id="{A5A3710B-235D-9443-8C9F-BF7355D83241}"/>
                      </a:ext>
                    </a:extLst>
                  </p:cNvPr>
                  <p:cNvSpPr txBox="1"/>
                  <p:nvPr/>
                </p:nvSpPr>
                <p:spPr>
                  <a:xfrm>
                    <a:off x="446906" y="4117027"/>
                    <a:ext cx="4307266" cy="443198"/>
                  </a:xfrm>
                  <a:prstGeom prst="rect">
                    <a:avLst/>
                  </a:prstGeom>
                  <a:noFill/>
                </p:spPr>
                <p:txBody>
                  <a:bodyPr wrap="square" rtlCol="0">
                    <a:spAutoFit/>
                  </a:bodyPr>
                  <a:lstStyle/>
                  <a:p>
                    <a:pPr marL="285750" lvl="0" algn="ctr">
                      <a:lnSpc>
                        <a:spcPct val="90000"/>
                      </a:lnSpc>
                    </a:pPr>
                    <a:r>
                      <a:rPr lang="en-US" sz="1200" dirty="0">
                        <a:solidFill>
                          <a:sysClr val="windowText" lastClr="000000"/>
                        </a:solidFill>
                        <a:latin typeface="Calibri"/>
                        <a:ea typeface="Calibri"/>
                        <a:cs typeface="Calibri"/>
                        <a:sym typeface="Calibri"/>
                      </a:rPr>
                      <a:t>Articles Included in Final Report </a:t>
                    </a:r>
                    <a:r>
                      <a:rPr lang="en-US" sz="1200" dirty="0">
                        <a:solidFill>
                          <a:sysClr val="windowText" lastClr="000000"/>
                        </a:solidFill>
                      </a:rPr>
                      <a:t>(n =  15)</a:t>
                    </a:r>
                    <a:endParaRPr lang="en-US" sz="1200" dirty="0">
                      <a:solidFill>
                        <a:sysClr val="windowText" lastClr="000000"/>
                      </a:solidFill>
                      <a:latin typeface="Calibri"/>
                      <a:ea typeface="Calibri"/>
                      <a:cs typeface="Calibri"/>
                      <a:sym typeface="Calibri"/>
                    </a:endParaRPr>
                  </a:p>
                  <a:p>
                    <a:endParaRPr lang="en-US" sz="1200" dirty="0"/>
                  </a:p>
                </p:txBody>
              </p:sp>
              <p:grpSp>
                <p:nvGrpSpPr>
                  <p:cNvPr id="57" name="Group 56">
                    <a:extLst>
                      <a:ext uri="{FF2B5EF4-FFF2-40B4-BE49-F238E27FC236}">
                        <a16:creationId xmlns:a16="http://schemas.microsoft.com/office/drawing/2014/main" id="{CC46BEEB-440D-A84B-9767-369CAF2124B3}"/>
                      </a:ext>
                    </a:extLst>
                  </p:cNvPr>
                  <p:cNvGrpSpPr/>
                  <p:nvPr/>
                </p:nvGrpSpPr>
                <p:grpSpPr>
                  <a:xfrm>
                    <a:off x="447509" y="1162705"/>
                    <a:ext cx="4743900" cy="2903206"/>
                    <a:chOff x="447509" y="1162705"/>
                    <a:chExt cx="4743900" cy="2903206"/>
                  </a:xfrm>
                </p:grpSpPr>
                <p:grpSp>
                  <p:nvGrpSpPr>
                    <p:cNvPr id="58" name="Google Shape;314;p43">
                      <a:extLst>
                        <a:ext uri="{FF2B5EF4-FFF2-40B4-BE49-F238E27FC236}">
                          <a16:creationId xmlns:a16="http://schemas.microsoft.com/office/drawing/2014/main" id="{77684E0D-D133-D149-9F35-40188F2332DC}"/>
                        </a:ext>
                      </a:extLst>
                    </p:cNvPr>
                    <p:cNvGrpSpPr/>
                    <p:nvPr/>
                  </p:nvGrpSpPr>
                  <p:grpSpPr>
                    <a:xfrm>
                      <a:off x="1091859" y="1740134"/>
                      <a:ext cx="3189771" cy="322403"/>
                      <a:chOff x="2283734" y="493157"/>
                      <a:chExt cx="3682200" cy="218017"/>
                    </a:xfrm>
                  </p:grpSpPr>
                  <p:cxnSp>
                    <p:nvCxnSpPr>
                      <p:cNvPr id="72" name="Google Shape;315;p43">
                        <a:extLst>
                          <a:ext uri="{FF2B5EF4-FFF2-40B4-BE49-F238E27FC236}">
                            <a16:creationId xmlns:a16="http://schemas.microsoft.com/office/drawing/2014/main" id="{66CEB8A2-4103-DD48-819D-0995CD2AA983}"/>
                          </a:ext>
                        </a:extLst>
                      </p:cNvPr>
                      <p:cNvCxnSpPr/>
                      <p:nvPr/>
                    </p:nvCxnSpPr>
                    <p:spPr>
                      <a:xfrm>
                        <a:off x="2283734" y="705622"/>
                        <a:ext cx="3682200" cy="0"/>
                      </a:xfrm>
                      <a:prstGeom prst="straightConnector1">
                        <a:avLst/>
                      </a:prstGeom>
                      <a:noFill/>
                      <a:ln w="9525" cap="flat" cmpd="sng">
                        <a:solidFill>
                          <a:schemeClr val="tx1"/>
                        </a:solidFill>
                        <a:prstDash val="solid"/>
                        <a:round/>
                        <a:headEnd type="none" w="sm" len="sm"/>
                        <a:tailEnd type="none" w="sm" len="sm"/>
                      </a:ln>
                    </p:spPr>
                  </p:cxnSp>
                  <p:cxnSp>
                    <p:nvCxnSpPr>
                      <p:cNvPr id="73" name="Google Shape;316;p43">
                        <a:extLst>
                          <a:ext uri="{FF2B5EF4-FFF2-40B4-BE49-F238E27FC236}">
                            <a16:creationId xmlns:a16="http://schemas.microsoft.com/office/drawing/2014/main" id="{6C792B3F-ED5A-FD44-BD4E-76F3D0CD5181}"/>
                          </a:ext>
                        </a:extLst>
                      </p:cNvPr>
                      <p:cNvCxnSpPr/>
                      <p:nvPr/>
                    </p:nvCxnSpPr>
                    <p:spPr>
                      <a:xfrm>
                        <a:off x="5964997" y="498774"/>
                        <a:ext cx="0" cy="212400"/>
                      </a:xfrm>
                      <a:prstGeom prst="straightConnector1">
                        <a:avLst/>
                      </a:prstGeom>
                      <a:noFill/>
                      <a:ln w="9525" cap="flat" cmpd="sng">
                        <a:solidFill>
                          <a:schemeClr val="tx1"/>
                        </a:solidFill>
                        <a:prstDash val="solid"/>
                        <a:round/>
                        <a:headEnd type="none" w="sm" len="sm"/>
                        <a:tailEnd type="none" w="sm" len="sm"/>
                      </a:ln>
                    </p:spPr>
                  </p:cxnSp>
                  <p:cxnSp>
                    <p:nvCxnSpPr>
                      <p:cNvPr id="74" name="Google Shape;317;p43">
                        <a:extLst>
                          <a:ext uri="{FF2B5EF4-FFF2-40B4-BE49-F238E27FC236}">
                            <a16:creationId xmlns:a16="http://schemas.microsoft.com/office/drawing/2014/main" id="{27C1C701-B689-0847-AC69-8E590ACAA2D3}"/>
                          </a:ext>
                        </a:extLst>
                      </p:cNvPr>
                      <p:cNvCxnSpPr/>
                      <p:nvPr/>
                    </p:nvCxnSpPr>
                    <p:spPr>
                      <a:xfrm>
                        <a:off x="4711651" y="498774"/>
                        <a:ext cx="0" cy="212400"/>
                      </a:xfrm>
                      <a:prstGeom prst="straightConnector1">
                        <a:avLst/>
                      </a:prstGeom>
                      <a:noFill/>
                      <a:ln w="9525" cap="flat" cmpd="sng">
                        <a:solidFill>
                          <a:schemeClr val="tx1"/>
                        </a:solidFill>
                        <a:prstDash val="solid"/>
                        <a:round/>
                        <a:headEnd type="none" w="sm" len="sm"/>
                        <a:tailEnd type="none" w="sm" len="sm"/>
                      </a:ln>
                    </p:spPr>
                  </p:cxnSp>
                  <p:cxnSp>
                    <p:nvCxnSpPr>
                      <p:cNvPr id="75" name="Google Shape;318;p43">
                        <a:extLst>
                          <a:ext uri="{FF2B5EF4-FFF2-40B4-BE49-F238E27FC236}">
                            <a16:creationId xmlns:a16="http://schemas.microsoft.com/office/drawing/2014/main" id="{D5107FF9-8632-5441-AC1B-B53BBC2BE11B}"/>
                          </a:ext>
                        </a:extLst>
                      </p:cNvPr>
                      <p:cNvCxnSpPr/>
                      <p:nvPr/>
                    </p:nvCxnSpPr>
                    <p:spPr>
                      <a:xfrm>
                        <a:off x="3518728" y="493157"/>
                        <a:ext cx="0" cy="212400"/>
                      </a:xfrm>
                      <a:prstGeom prst="straightConnector1">
                        <a:avLst/>
                      </a:prstGeom>
                      <a:noFill/>
                      <a:ln w="9525" cap="flat" cmpd="sng">
                        <a:solidFill>
                          <a:schemeClr val="tx1"/>
                        </a:solidFill>
                        <a:prstDash val="solid"/>
                        <a:round/>
                        <a:headEnd type="none" w="sm" len="sm"/>
                        <a:tailEnd type="none" w="sm" len="sm"/>
                      </a:ln>
                    </p:spPr>
                  </p:cxnSp>
                  <p:cxnSp>
                    <p:nvCxnSpPr>
                      <p:cNvPr id="76" name="Google Shape;319;p43">
                        <a:extLst>
                          <a:ext uri="{FF2B5EF4-FFF2-40B4-BE49-F238E27FC236}">
                            <a16:creationId xmlns:a16="http://schemas.microsoft.com/office/drawing/2014/main" id="{057F64D1-828C-0D42-9D79-4DB7BF327883}"/>
                          </a:ext>
                        </a:extLst>
                      </p:cNvPr>
                      <p:cNvCxnSpPr/>
                      <p:nvPr/>
                    </p:nvCxnSpPr>
                    <p:spPr>
                      <a:xfrm>
                        <a:off x="2283734" y="496450"/>
                        <a:ext cx="0" cy="212400"/>
                      </a:xfrm>
                      <a:prstGeom prst="straightConnector1">
                        <a:avLst/>
                      </a:prstGeom>
                      <a:noFill/>
                      <a:ln w="9525" cap="flat" cmpd="sng">
                        <a:solidFill>
                          <a:schemeClr val="tx1"/>
                        </a:solidFill>
                        <a:prstDash val="solid"/>
                        <a:round/>
                        <a:headEnd type="none" w="sm" len="sm"/>
                        <a:tailEnd type="none" w="sm" len="sm"/>
                      </a:ln>
                    </p:spPr>
                  </p:cxnSp>
                </p:grpSp>
                <p:sp>
                  <p:nvSpPr>
                    <p:cNvPr id="59" name="Google Shape;321;p43">
                      <a:extLst>
                        <a:ext uri="{FF2B5EF4-FFF2-40B4-BE49-F238E27FC236}">
                          <a16:creationId xmlns:a16="http://schemas.microsoft.com/office/drawing/2014/main" id="{CEB1935E-B1A5-BC43-994D-1A5FE05DBF35}"/>
                        </a:ext>
                      </a:extLst>
                    </p:cNvPr>
                    <p:cNvSpPr/>
                    <p:nvPr/>
                  </p:nvSpPr>
                  <p:spPr>
                    <a:xfrm>
                      <a:off x="671504" y="1447546"/>
                      <a:ext cx="818729" cy="511869"/>
                    </a:xfrm>
                    <a:custGeom>
                      <a:avLst/>
                      <a:gdLst/>
                      <a:ahLst/>
                      <a:cxnLst/>
                      <a:rect l="l" t="t" r="r" b="b"/>
                      <a:pathLst>
                        <a:path w="832309" h="416154" extrusionOk="0">
                          <a:moveTo>
                            <a:pt x="0" y="0"/>
                          </a:moveTo>
                          <a:lnTo>
                            <a:pt x="832309" y="0"/>
                          </a:lnTo>
                          <a:lnTo>
                            <a:pt x="832309" y="416154"/>
                          </a:lnTo>
                          <a:lnTo>
                            <a:pt x="0" y="416154"/>
                          </a:lnTo>
                          <a:lnTo>
                            <a:pt x="0" y="0"/>
                          </a:ln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3175" tIns="3175" rIns="3175" bIns="3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dirty="0" err="1">
                          <a:solidFill>
                            <a:sysClr val="windowText" lastClr="000000"/>
                          </a:solidFill>
                          <a:latin typeface="Calibri"/>
                          <a:ea typeface="Calibri"/>
                          <a:cs typeface="Calibri"/>
                          <a:sym typeface="Calibri"/>
                        </a:rPr>
                        <a:t>WoS</a:t>
                      </a:r>
                      <a:endParaRPr sz="1100" b="0" i="0" u="none" strike="noStrike" cap="none" dirty="0">
                        <a:solidFill>
                          <a:sysClr val="windowText" lastClr="000000"/>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200"/>
                        <a:buFont typeface="Arial"/>
                        <a:buNone/>
                      </a:pPr>
                      <a:r>
                        <a:rPr lang="en" sz="1200" b="0" i="0" u="none" strike="noStrike" cap="none" dirty="0">
                          <a:solidFill>
                            <a:sysClr val="windowText" lastClr="000000"/>
                          </a:solidFill>
                          <a:latin typeface="Calibri"/>
                          <a:ea typeface="Calibri"/>
                          <a:cs typeface="Calibri"/>
                          <a:sym typeface="Calibri"/>
                        </a:rPr>
                        <a:t>(n = </a:t>
                      </a:r>
                      <a:r>
                        <a:rPr lang="en" sz="1200" dirty="0">
                          <a:solidFill>
                            <a:sysClr val="windowText" lastClr="000000"/>
                          </a:solidFill>
                          <a:latin typeface="Calibri"/>
                          <a:ea typeface="Calibri"/>
                          <a:cs typeface="Calibri"/>
                          <a:sym typeface="Calibri"/>
                        </a:rPr>
                        <a:t>687</a:t>
                      </a:r>
                      <a:r>
                        <a:rPr lang="en" sz="1200" b="0" i="0" u="none" strike="noStrike" cap="none" dirty="0">
                          <a:solidFill>
                            <a:sysClr val="windowText" lastClr="000000"/>
                          </a:solidFill>
                          <a:latin typeface="Calibri"/>
                          <a:ea typeface="Calibri"/>
                          <a:cs typeface="Calibri"/>
                          <a:sym typeface="Calibri"/>
                        </a:rPr>
                        <a:t>)</a:t>
                      </a:r>
                      <a:endParaRPr sz="1100" b="0" i="0" u="none" strike="noStrike" cap="none" dirty="0">
                        <a:solidFill>
                          <a:sysClr val="windowText" lastClr="000000"/>
                        </a:solidFill>
                        <a:latin typeface="Arial"/>
                        <a:ea typeface="Arial"/>
                        <a:cs typeface="Arial"/>
                        <a:sym typeface="Arial"/>
                      </a:endParaRPr>
                    </a:p>
                  </p:txBody>
                </p:sp>
                <p:sp>
                  <p:nvSpPr>
                    <p:cNvPr id="60" name="Google Shape;322;p43">
                      <a:extLst>
                        <a:ext uri="{FF2B5EF4-FFF2-40B4-BE49-F238E27FC236}">
                          <a16:creationId xmlns:a16="http://schemas.microsoft.com/office/drawing/2014/main" id="{9761A86A-CC20-3D4A-8817-6FEEB5A5F5D4}"/>
                        </a:ext>
                      </a:extLst>
                    </p:cNvPr>
                    <p:cNvSpPr/>
                    <p:nvPr/>
                  </p:nvSpPr>
                  <p:spPr>
                    <a:xfrm>
                      <a:off x="1717941" y="1447546"/>
                      <a:ext cx="785920" cy="511869"/>
                    </a:xfrm>
                    <a:custGeom>
                      <a:avLst/>
                      <a:gdLst/>
                      <a:ahLst/>
                      <a:cxnLst/>
                      <a:rect l="l" t="t" r="r" b="b"/>
                      <a:pathLst>
                        <a:path w="832309" h="416154" extrusionOk="0">
                          <a:moveTo>
                            <a:pt x="0" y="0"/>
                          </a:moveTo>
                          <a:lnTo>
                            <a:pt x="832309" y="0"/>
                          </a:lnTo>
                          <a:lnTo>
                            <a:pt x="832309" y="416154"/>
                          </a:lnTo>
                          <a:lnTo>
                            <a:pt x="0" y="416154"/>
                          </a:lnTo>
                          <a:lnTo>
                            <a:pt x="0" y="0"/>
                          </a:ln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3175" tIns="3175" rIns="3175" bIns="3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ysClr val="windowText" lastClr="000000"/>
                          </a:solidFill>
                          <a:latin typeface="Calibri"/>
                          <a:ea typeface="Calibri"/>
                          <a:cs typeface="Calibri"/>
                          <a:sym typeface="Calibri"/>
                        </a:rPr>
                        <a:t>PsycArticle </a:t>
                      </a:r>
                      <a:endParaRPr sz="1100" b="0" i="0" u="none" strike="noStrike" cap="none">
                        <a:solidFill>
                          <a:sysClr val="windowText" lastClr="000000"/>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200"/>
                        <a:buFont typeface="Arial"/>
                        <a:buNone/>
                      </a:pPr>
                      <a:r>
                        <a:rPr lang="en" sz="1200" b="0" i="0" u="none" strike="noStrike" cap="none">
                          <a:solidFill>
                            <a:sysClr val="windowText" lastClr="000000"/>
                          </a:solidFill>
                          <a:latin typeface="Calibri"/>
                          <a:ea typeface="Calibri"/>
                          <a:cs typeface="Calibri"/>
                          <a:sym typeface="Calibri"/>
                        </a:rPr>
                        <a:t>(n = </a:t>
                      </a:r>
                      <a:r>
                        <a:rPr lang="en" sz="1200">
                          <a:solidFill>
                            <a:sysClr val="windowText" lastClr="000000"/>
                          </a:solidFill>
                          <a:latin typeface="Calibri"/>
                          <a:ea typeface="Calibri"/>
                          <a:cs typeface="Calibri"/>
                          <a:sym typeface="Calibri"/>
                        </a:rPr>
                        <a:t>130</a:t>
                      </a:r>
                      <a:r>
                        <a:rPr lang="en" sz="1200" b="0" i="0" u="none" strike="noStrike" cap="none">
                          <a:solidFill>
                            <a:sysClr val="windowText" lastClr="000000"/>
                          </a:solidFill>
                          <a:latin typeface="Calibri"/>
                          <a:ea typeface="Calibri"/>
                          <a:cs typeface="Calibri"/>
                          <a:sym typeface="Calibri"/>
                        </a:rPr>
                        <a:t>)</a:t>
                      </a:r>
                      <a:endParaRPr sz="1100" b="0" i="0" u="none" strike="noStrike" cap="none">
                        <a:solidFill>
                          <a:sysClr val="windowText" lastClr="000000"/>
                        </a:solidFill>
                        <a:latin typeface="Arial"/>
                        <a:ea typeface="Arial"/>
                        <a:cs typeface="Arial"/>
                        <a:sym typeface="Arial"/>
                      </a:endParaRPr>
                    </a:p>
                  </p:txBody>
                </p:sp>
                <p:sp>
                  <p:nvSpPr>
                    <p:cNvPr id="61" name="Google Shape;323;p43">
                      <a:extLst>
                        <a:ext uri="{FF2B5EF4-FFF2-40B4-BE49-F238E27FC236}">
                          <a16:creationId xmlns:a16="http://schemas.microsoft.com/office/drawing/2014/main" id="{B9C5B775-79C5-3E4E-9FDE-E9A044148CF3}"/>
                        </a:ext>
                      </a:extLst>
                    </p:cNvPr>
                    <p:cNvSpPr/>
                    <p:nvPr/>
                  </p:nvSpPr>
                  <p:spPr>
                    <a:xfrm>
                      <a:off x="2767821" y="1447546"/>
                      <a:ext cx="785920" cy="511869"/>
                    </a:xfrm>
                    <a:custGeom>
                      <a:avLst/>
                      <a:gdLst/>
                      <a:ahLst/>
                      <a:cxnLst/>
                      <a:rect l="l" t="t" r="r" b="b"/>
                      <a:pathLst>
                        <a:path w="832309" h="416154" extrusionOk="0">
                          <a:moveTo>
                            <a:pt x="0" y="0"/>
                          </a:moveTo>
                          <a:lnTo>
                            <a:pt x="832309" y="0"/>
                          </a:lnTo>
                          <a:lnTo>
                            <a:pt x="832309" y="416154"/>
                          </a:lnTo>
                          <a:lnTo>
                            <a:pt x="0" y="416154"/>
                          </a:lnTo>
                          <a:lnTo>
                            <a:pt x="0" y="0"/>
                          </a:ln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3175" tIns="3175" rIns="3175" bIns="3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ysClr val="windowText" lastClr="000000"/>
                          </a:solidFill>
                          <a:latin typeface="Calibri"/>
                          <a:ea typeface="Calibri"/>
                          <a:cs typeface="Calibri"/>
                          <a:sym typeface="Calibri"/>
                        </a:rPr>
                        <a:t>Embase </a:t>
                      </a:r>
                      <a:endParaRPr sz="1100" b="0" i="0" u="none" strike="noStrike" cap="none">
                        <a:solidFill>
                          <a:sysClr val="windowText" lastClr="000000"/>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200"/>
                        <a:buFont typeface="Arial"/>
                        <a:buNone/>
                      </a:pPr>
                      <a:r>
                        <a:rPr lang="en" sz="1200" b="0" i="0" u="none" strike="noStrike" cap="none">
                          <a:solidFill>
                            <a:sysClr val="windowText" lastClr="000000"/>
                          </a:solidFill>
                          <a:latin typeface="Calibri"/>
                          <a:ea typeface="Calibri"/>
                          <a:cs typeface="Calibri"/>
                          <a:sym typeface="Calibri"/>
                        </a:rPr>
                        <a:t>(n = </a:t>
                      </a:r>
                      <a:r>
                        <a:rPr lang="en" sz="1200">
                          <a:solidFill>
                            <a:sysClr val="windowText" lastClr="000000"/>
                          </a:solidFill>
                          <a:latin typeface="Calibri"/>
                          <a:ea typeface="Calibri"/>
                          <a:cs typeface="Calibri"/>
                          <a:sym typeface="Calibri"/>
                        </a:rPr>
                        <a:t>667</a:t>
                      </a:r>
                      <a:r>
                        <a:rPr lang="en" sz="1200" b="0" i="0" u="none" strike="noStrike" cap="none">
                          <a:solidFill>
                            <a:sysClr val="windowText" lastClr="000000"/>
                          </a:solidFill>
                          <a:latin typeface="Calibri"/>
                          <a:ea typeface="Calibri"/>
                          <a:cs typeface="Calibri"/>
                          <a:sym typeface="Calibri"/>
                        </a:rPr>
                        <a:t>)</a:t>
                      </a:r>
                      <a:endParaRPr sz="1100" b="0" i="0" u="none" strike="noStrike" cap="none">
                        <a:solidFill>
                          <a:sysClr val="windowText" lastClr="000000"/>
                        </a:solidFill>
                        <a:latin typeface="Arial"/>
                        <a:ea typeface="Arial"/>
                        <a:cs typeface="Arial"/>
                        <a:sym typeface="Arial"/>
                      </a:endParaRPr>
                    </a:p>
                  </p:txBody>
                </p:sp>
                <p:cxnSp>
                  <p:nvCxnSpPr>
                    <p:cNvPr id="62" name="Google Shape;331;p43">
                      <a:extLst>
                        <a:ext uri="{FF2B5EF4-FFF2-40B4-BE49-F238E27FC236}">
                          <a16:creationId xmlns:a16="http://schemas.microsoft.com/office/drawing/2014/main" id="{88A58CD8-6DBF-9640-9060-0C46E783B618}"/>
                        </a:ext>
                      </a:extLst>
                    </p:cNvPr>
                    <p:cNvCxnSpPr>
                      <a:cxnSpLocks/>
                    </p:cNvCxnSpPr>
                    <p:nvPr/>
                  </p:nvCxnSpPr>
                  <p:spPr>
                    <a:xfrm flipH="1" flipV="1">
                      <a:off x="1341311" y="2616740"/>
                      <a:ext cx="717504" cy="414513"/>
                    </a:xfrm>
                    <a:prstGeom prst="straightConnector1">
                      <a:avLst/>
                    </a:prstGeom>
                    <a:noFill/>
                    <a:ln w="9525" cap="flat" cmpd="sng">
                      <a:solidFill>
                        <a:schemeClr val="tx1"/>
                      </a:solidFill>
                      <a:prstDash val="solid"/>
                      <a:round/>
                      <a:headEnd type="none" w="med" len="med"/>
                      <a:tailEnd type="triangle" w="med" len="med"/>
                    </a:ln>
                  </p:spPr>
                </p:cxnSp>
                <p:sp>
                  <p:nvSpPr>
                    <p:cNvPr id="63" name="Google Shape;324;p43">
                      <a:extLst>
                        <a:ext uri="{FF2B5EF4-FFF2-40B4-BE49-F238E27FC236}">
                          <a16:creationId xmlns:a16="http://schemas.microsoft.com/office/drawing/2014/main" id="{2D80851C-F8F2-344D-9FA1-982158F64192}"/>
                        </a:ext>
                      </a:extLst>
                    </p:cNvPr>
                    <p:cNvSpPr/>
                    <p:nvPr/>
                  </p:nvSpPr>
                  <p:spPr>
                    <a:xfrm>
                      <a:off x="3935678" y="1447546"/>
                      <a:ext cx="785920" cy="511869"/>
                    </a:xfrm>
                    <a:custGeom>
                      <a:avLst/>
                      <a:gdLst/>
                      <a:ahLst/>
                      <a:cxnLst/>
                      <a:rect l="l" t="t" r="r" b="b"/>
                      <a:pathLst>
                        <a:path w="832309" h="416154" extrusionOk="0">
                          <a:moveTo>
                            <a:pt x="0" y="0"/>
                          </a:moveTo>
                          <a:lnTo>
                            <a:pt x="832309" y="0"/>
                          </a:lnTo>
                          <a:lnTo>
                            <a:pt x="832309" y="416154"/>
                          </a:lnTo>
                          <a:lnTo>
                            <a:pt x="0" y="416154"/>
                          </a:lnTo>
                          <a:lnTo>
                            <a:pt x="0" y="0"/>
                          </a:ln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3175" tIns="3175" rIns="3175" bIns="3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ysClr val="windowText" lastClr="000000"/>
                          </a:solidFill>
                          <a:latin typeface="Calibri"/>
                          <a:ea typeface="Calibri"/>
                          <a:cs typeface="Calibri"/>
                          <a:sym typeface="Calibri"/>
                        </a:rPr>
                        <a:t>PubMed </a:t>
                      </a:r>
                      <a:endParaRPr sz="1100" b="0" i="0" u="none" strike="noStrike" cap="none">
                        <a:solidFill>
                          <a:sysClr val="windowText" lastClr="000000"/>
                        </a:solidFill>
                        <a:latin typeface="Arial"/>
                        <a:ea typeface="Arial"/>
                        <a:cs typeface="Arial"/>
                        <a:sym typeface="Arial"/>
                      </a:endParaRPr>
                    </a:p>
                    <a:p>
                      <a:pPr marL="0" marR="0" lvl="0" indent="0" algn="ctr" rtl="0">
                        <a:lnSpc>
                          <a:spcPct val="90000"/>
                        </a:lnSpc>
                        <a:spcBef>
                          <a:spcPts val="400"/>
                        </a:spcBef>
                        <a:spcAft>
                          <a:spcPts val="0"/>
                        </a:spcAft>
                        <a:buClr>
                          <a:srgbClr val="000000"/>
                        </a:buClr>
                        <a:buSzPts val="1200"/>
                        <a:buFont typeface="Arial"/>
                        <a:buNone/>
                      </a:pPr>
                      <a:r>
                        <a:rPr lang="en" sz="1200" b="0" i="0" u="none" strike="noStrike" cap="none">
                          <a:solidFill>
                            <a:sysClr val="windowText" lastClr="000000"/>
                          </a:solidFill>
                          <a:latin typeface="Calibri"/>
                          <a:ea typeface="Calibri"/>
                          <a:cs typeface="Calibri"/>
                          <a:sym typeface="Calibri"/>
                        </a:rPr>
                        <a:t>(n = 4</a:t>
                      </a:r>
                      <a:r>
                        <a:rPr lang="en" sz="1200">
                          <a:solidFill>
                            <a:sysClr val="windowText" lastClr="000000"/>
                          </a:solidFill>
                          <a:latin typeface="Calibri"/>
                          <a:ea typeface="Calibri"/>
                          <a:cs typeface="Calibri"/>
                          <a:sym typeface="Calibri"/>
                        </a:rPr>
                        <a:t>18</a:t>
                      </a:r>
                      <a:r>
                        <a:rPr lang="en" sz="1200" b="0" i="0" u="none" strike="noStrike" cap="none">
                          <a:solidFill>
                            <a:sysClr val="windowText" lastClr="000000"/>
                          </a:solidFill>
                          <a:latin typeface="Calibri"/>
                          <a:ea typeface="Calibri"/>
                          <a:cs typeface="Calibri"/>
                          <a:sym typeface="Calibri"/>
                        </a:rPr>
                        <a:t>)</a:t>
                      </a:r>
                      <a:endParaRPr sz="1100" b="0" i="0" u="none" strike="noStrike" cap="none">
                        <a:solidFill>
                          <a:sysClr val="windowText" lastClr="000000"/>
                        </a:solidFill>
                        <a:latin typeface="Arial"/>
                        <a:ea typeface="Arial"/>
                        <a:cs typeface="Arial"/>
                        <a:sym typeface="Arial"/>
                      </a:endParaRPr>
                    </a:p>
                  </p:txBody>
                </p:sp>
                <p:sp>
                  <p:nvSpPr>
                    <p:cNvPr id="64" name="Google Shape;325;p43">
                      <a:extLst>
                        <a:ext uri="{FF2B5EF4-FFF2-40B4-BE49-F238E27FC236}">
                          <a16:creationId xmlns:a16="http://schemas.microsoft.com/office/drawing/2014/main" id="{B2DBADE8-2F22-FF44-B782-5B1996ED05EA}"/>
                        </a:ext>
                      </a:extLst>
                    </p:cNvPr>
                    <p:cNvSpPr/>
                    <p:nvPr/>
                  </p:nvSpPr>
                  <p:spPr>
                    <a:xfrm>
                      <a:off x="474860" y="2335713"/>
                      <a:ext cx="866451" cy="628393"/>
                    </a:xfrm>
                    <a:custGeom>
                      <a:avLst/>
                      <a:gdLst/>
                      <a:ahLst/>
                      <a:cxnLst/>
                      <a:rect l="l" t="t" r="r" b="b"/>
                      <a:pathLst>
                        <a:path w="832309" h="416154" extrusionOk="0">
                          <a:moveTo>
                            <a:pt x="0" y="0"/>
                          </a:moveTo>
                          <a:lnTo>
                            <a:pt x="832309" y="0"/>
                          </a:lnTo>
                          <a:lnTo>
                            <a:pt x="832309" y="416154"/>
                          </a:lnTo>
                          <a:lnTo>
                            <a:pt x="0" y="416154"/>
                          </a:lnTo>
                          <a:lnTo>
                            <a:pt x="0" y="0"/>
                          </a:ln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3175" tIns="3175" rIns="3175" bIns="3175" anchor="ctr" anchorCtr="0">
                      <a:noAutofit/>
                    </a:bodyPr>
                    <a:lstStyle/>
                    <a:p>
                      <a:pPr marL="0" lvl="0" indent="0" algn="ctr" rtl="0">
                        <a:lnSpc>
                          <a:spcPct val="90000"/>
                        </a:lnSpc>
                        <a:spcBef>
                          <a:spcPts val="0"/>
                        </a:spcBef>
                        <a:spcAft>
                          <a:spcPts val="0"/>
                        </a:spcAft>
                        <a:buClr>
                          <a:schemeClr val="dk1"/>
                        </a:buClr>
                        <a:buSzPts val="1200"/>
                        <a:buFont typeface="Arial"/>
                        <a:buNone/>
                      </a:pPr>
                      <a:r>
                        <a:rPr lang="en" sz="1200" dirty="0">
                          <a:solidFill>
                            <a:sysClr val="windowText" lastClr="000000"/>
                          </a:solidFill>
                          <a:latin typeface="Calibri"/>
                          <a:ea typeface="Calibri"/>
                          <a:cs typeface="Calibri"/>
                          <a:sym typeface="Calibri"/>
                        </a:rPr>
                        <a:t>Studies excluded</a:t>
                      </a:r>
                      <a:endParaRPr dirty="0">
                        <a:solidFill>
                          <a:sysClr val="windowText" lastClr="000000"/>
                        </a:solidFill>
                      </a:endParaRPr>
                    </a:p>
                    <a:p>
                      <a:pPr marL="0" lvl="0" indent="0" algn="ctr" rtl="0">
                        <a:lnSpc>
                          <a:spcPct val="90000"/>
                        </a:lnSpc>
                        <a:spcBef>
                          <a:spcPts val="0"/>
                        </a:spcBef>
                        <a:spcAft>
                          <a:spcPts val="0"/>
                        </a:spcAft>
                        <a:buClr>
                          <a:schemeClr val="dk1"/>
                        </a:buClr>
                        <a:buFont typeface="Arial"/>
                        <a:buNone/>
                      </a:pPr>
                      <a:r>
                        <a:rPr lang="en" sz="1200" dirty="0">
                          <a:solidFill>
                            <a:sysClr val="windowText" lastClr="000000"/>
                          </a:solidFill>
                        </a:rPr>
                        <a:t>(n =  868)</a:t>
                      </a:r>
                      <a:endParaRPr sz="1200" dirty="0">
                        <a:solidFill>
                          <a:sysClr val="windowText" lastClr="000000"/>
                        </a:solidFill>
                        <a:latin typeface="Calibri"/>
                        <a:ea typeface="Calibri"/>
                        <a:cs typeface="Calibri"/>
                        <a:sym typeface="Calibri"/>
                      </a:endParaRPr>
                    </a:p>
                  </p:txBody>
                </p:sp>
                <p:sp>
                  <p:nvSpPr>
                    <p:cNvPr id="65" name="Google Shape;332;p43">
                      <a:extLst>
                        <a:ext uri="{FF2B5EF4-FFF2-40B4-BE49-F238E27FC236}">
                          <a16:creationId xmlns:a16="http://schemas.microsoft.com/office/drawing/2014/main" id="{5E9D8BB8-D67B-E840-8806-229BEF2C2B9B}"/>
                        </a:ext>
                      </a:extLst>
                    </p:cNvPr>
                    <p:cNvSpPr/>
                    <p:nvPr/>
                  </p:nvSpPr>
                  <p:spPr>
                    <a:xfrm>
                      <a:off x="474860" y="3303968"/>
                      <a:ext cx="866451" cy="551726"/>
                    </a:xfrm>
                    <a:custGeom>
                      <a:avLst/>
                      <a:gdLst/>
                      <a:ahLst/>
                      <a:cxnLst/>
                      <a:rect l="l" t="t" r="r" b="b"/>
                      <a:pathLst>
                        <a:path w="832309" h="416154" extrusionOk="0">
                          <a:moveTo>
                            <a:pt x="0" y="0"/>
                          </a:moveTo>
                          <a:lnTo>
                            <a:pt x="832309" y="0"/>
                          </a:lnTo>
                          <a:lnTo>
                            <a:pt x="832309" y="416154"/>
                          </a:lnTo>
                          <a:lnTo>
                            <a:pt x="0" y="416154"/>
                          </a:lnTo>
                          <a:lnTo>
                            <a:pt x="0" y="0"/>
                          </a:ln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3175" tIns="3175" rIns="3175" bIns="3175" anchor="ctr" anchorCtr="0">
                      <a:noAutofit/>
                    </a:bodyPr>
                    <a:lstStyle/>
                    <a:p>
                      <a:pPr marL="0" lvl="0" indent="0" algn="ctr" rtl="0">
                        <a:lnSpc>
                          <a:spcPct val="90000"/>
                        </a:lnSpc>
                        <a:spcBef>
                          <a:spcPts val="0"/>
                        </a:spcBef>
                        <a:spcAft>
                          <a:spcPts val="0"/>
                        </a:spcAft>
                        <a:buClr>
                          <a:schemeClr val="dk1"/>
                        </a:buClr>
                        <a:buSzPts val="1200"/>
                        <a:buFont typeface="Arial"/>
                        <a:buNone/>
                      </a:pPr>
                      <a:r>
                        <a:rPr lang="en" sz="1200" dirty="0">
                          <a:solidFill>
                            <a:sysClr val="windowText" lastClr="000000"/>
                          </a:solidFill>
                          <a:latin typeface="Calibri"/>
                          <a:ea typeface="Calibri"/>
                          <a:cs typeface="Calibri"/>
                          <a:sym typeface="Calibri"/>
                        </a:rPr>
                        <a:t>Studies excluded</a:t>
                      </a:r>
                      <a:endParaRPr dirty="0">
                        <a:solidFill>
                          <a:sysClr val="windowText" lastClr="000000"/>
                        </a:solidFill>
                      </a:endParaRPr>
                    </a:p>
                    <a:p>
                      <a:pPr marL="0" lvl="0" indent="0" algn="ctr" rtl="0">
                        <a:lnSpc>
                          <a:spcPct val="90000"/>
                        </a:lnSpc>
                        <a:spcBef>
                          <a:spcPts val="0"/>
                        </a:spcBef>
                        <a:spcAft>
                          <a:spcPts val="0"/>
                        </a:spcAft>
                        <a:buClr>
                          <a:schemeClr val="dk1"/>
                        </a:buClr>
                        <a:buFont typeface="Arial"/>
                        <a:buNone/>
                      </a:pPr>
                      <a:r>
                        <a:rPr lang="en" sz="1200" dirty="0">
                          <a:solidFill>
                            <a:sysClr val="windowText" lastClr="000000"/>
                          </a:solidFill>
                        </a:rPr>
                        <a:t>(n =  24)</a:t>
                      </a:r>
                      <a:endParaRPr sz="1200" dirty="0">
                        <a:solidFill>
                          <a:sysClr val="windowText" lastClr="000000"/>
                        </a:solidFill>
                        <a:latin typeface="Calibri"/>
                        <a:ea typeface="Calibri"/>
                        <a:cs typeface="Calibri"/>
                        <a:sym typeface="Calibri"/>
                      </a:endParaRPr>
                    </a:p>
                  </p:txBody>
                </p:sp>
                <p:cxnSp>
                  <p:nvCxnSpPr>
                    <p:cNvPr id="66" name="Google Shape;333;p43">
                      <a:extLst>
                        <a:ext uri="{FF2B5EF4-FFF2-40B4-BE49-F238E27FC236}">
                          <a16:creationId xmlns:a16="http://schemas.microsoft.com/office/drawing/2014/main" id="{C710D8DF-0AF9-854B-B99E-5B194DE93586}"/>
                        </a:ext>
                      </a:extLst>
                    </p:cNvPr>
                    <p:cNvCxnSpPr>
                      <a:cxnSpLocks/>
                    </p:cNvCxnSpPr>
                    <p:nvPr/>
                  </p:nvCxnSpPr>
                  <p:spPr>
                    <a:xfrm flipH="1" flipV="1">
                      <a:off x="1341311" y="3579831"/>
                      <a:ext cx="710343" cy="105475"/>
                    </a:xfrm>
                    <a:prstGeom prst="straightConnector1">
                      <a:avLst/>
                    </a:prstGeom>
                    <a:noFill/>
                    <a:ln w="9525" cap="flat" cmpd="sng">
                      <a:solidFill>
                        <a:schemeClr val="tx1"/>
                      </a:solidFill>
                      <a:prstDash val="solid"/>
                      <a:round/>
                      <a:headEnd type="none" w="med" len="med"/>
                      <a:tailEnd type="triangle" w="med" len="med"/>
                    </a:ln>
                  </p:spPr>
                </p:cxnSp>
                <p:sp>
                  <p:nvSpPr>
                    <p:cNvPr id="67" name="Google Shape;335;p43">
                      <a:extLst>
                        <a:ext uri="{FF2B5EF4-FFF2-40B4-BE49-F238E27FC236}">
                          <a16:creationId xmlns:a16="http://schemas.microsoft.com/office/drawing/2014/main" id="{C115EC44-17CB-B247-BCD5-714B01FF2980}"/>
                        </a:ext>
                      </a:extLst>
                    </p:cNvPr>
                    <p:cNvSpPr/>
                    <p:nvPr/>
                  </p:nvSpPr>
                  <p:spPr>
                    <a:xfrm>
                      <a:off x="447509" y="1162705"/>
                      <a:ext cx="4743900" cy="253800"/>
                    </a:xfrm>
                    <a:prstGeom prst="flowChartAlternateProcess">
                      <a:avLst/>
                    </a:prstGeom>
                    <a:ln>
                      <a:noFill/>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lvl="0" algn="ctr"/>
                      <a:r>
                        <a:rPr lang="en" u="sng" dirty="0">
                          <a:ln w="0"/>
                          <a:solidFill>
                            <a:schemeClr val="accent1"/>
                          </a:solidFill>
                          <a:effectLst>
                            <a:outerShdw blurRad="38100" dist="25400" dir="5400000" algn="ctr" rotWithShape="0">
                              <a:srgbClr val="6E747A">
                                <a:alpha val="43000"/>
                              </a:srgbClr>
                            </a:outerShdw>
                          </a:effectLst>
                        </a:rPr>
                        <a:t>Articles (Reviews &amp; Meta-Analyses)</a:t>
                      </a:r>
                      <a:endParaRPr u="sng" dirty="0">
                        <a:ln w="0"/>
                        <a:solidFill>
                          <a:schemeClr val="accent1"/>
                        </a:solidFill>
                        <a:effectLst>
                          <a:outerShdw blurRad="38100" dist="25400" dir="5400000" algn="ctr" rotWithShape="0">
                            <a:srgbClr val="6E747A">
                              <a:alpha val="43000"/>
                            </a:srgbClr>
                          </a:outerShdw>
                        </a:effectLst>
                      </a:endParaRPr>
                    </a:p>
                  </p:txBody>
                </p:sp>
                <p:cxnSp>
                  <p:nvCxnSpPr>
                    <p:cNvPr id="68" name="Straight Arrow Connector 67">
                      <a:extLst>
                        <a:ext uri="{FF2B5EF4-FFF2-40B4-BE49-F238E27FC236}">
                          <a16:creationId xmlns:a16="http://schemas.microsoft.com/office/drawing/2014/main" id="{FAD91D60-138B-8647-BEBC-BB7927ABDCE0}"/>
                        </a:ext>
                      </a:extLst>
                    </p:cNvPr>
                    <p:cNvCxnSpPr>
                      <a:cxnSpLocks/>
                    </p:cNvCxnSpPr>
                    <p:nvPr/>
                  </p:nvCxnSpPr>
                  <p:spPr>
                    <a:xfrm>
                      <a:off x="2535207" y="2054231"/>
                      <a:ext cx="0" cy="2011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Google Shape;326;p43">
                      <a:extLst>
                        <a:ext uri="{FF2B5EF4-FFF2-40B4-BE49-F238E27FC236}">
                          <a16:creationId xmlns:a16="http://schemas.microsoft.com/office/drawing/2014/main" id="{7438262C-F5D4-2B43-A516-D696BCE1CAB7}"/>
                        </a:ext>
                      </a:extLst>
                    </p:cNvPr>
                    <p:cNvSpPr/>
                    <p:nvPr/>
                  </p:nvSpPr>
                  <p:spPr>
                    <a:xfrm>
                      <a:off x="2033429" y="2145214"/>
                      <a:ext cx="1100586" cy="510165"/>
                    </a:xfrm>
                    <a:custGeom>
                      <a:avLst/>
                      <a:gdLst/>
                      <a:ahLst/>
                      <a:cxnLst/>
                      <a:rect l="l" t="t" r="r" b="b"/>
                      <a:pathLst>
                        <a:path w="832309" h="416154" extrusionOk="0">
                          <a:moveTo>
                            <a:pt x="0" y="0"/>
                          </a:moveTo>
                          <a:lnTo>
                            <a:pt x="832309" y="0"/>
                          </a:lnTo>
                          <a:lnTo>
                            <a:pt x="832309" y="416154"/>
                          </a:lnTo>
                          <a:lnTo>
                            <a:pt x="0" y="416154"/>
                          </a:lnTo>
                          <a:lnTo>
                            <a:pt x="0" y="0"/>
                          </a:ln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3175" tIns="3175" rIns="3175" bIns="3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dirty="0">
                          <a:solidFill>
                            <a:sysClr val="windowText" lastClr="000000"/>
                          </a:solidFill>
                          <a:latin typeface="Calibri"/>
                          <a:ea typeface="Calibri"/>
                          <a:cs typeface="Calibri"/>
                          <a:sym typeface="Calibri"/>
                        </a:rPr>
                        <a:t>Studies Merged &amp; Duplicates Removed</a:t>
                      </a:r>
                      <a:endParaRPr sz="1100" b="0" i="0" u="none" strike="noStrike" cap="none" dirty="0">
                        <a:solidFill>
                          <a:sysClr val="windowText" lastClr="000000"/>
                        </a:solidFill>
                        <a:latin typeface="Arial"/>
                        <a:ea typeface="Arial"/>
                        <a:cs typeface="Arial"/>
                        <a:sym typeface="Arial"/>
                      </a:endParaRPr>
                    </a:p>
                  </p:txBody>
                </p:sp>
                <p:sp>
                  <p:nvSpPr>
                    <p:cNvPr id="70" name="Google Shape;328;p43">
                      <a:extLst>
                        <a:ext uri="{FF2B5EF4-FFF2-40B4-BE49-F238E27FC236}">
                          <a16:creationId xmlns:a16="http://schemas.microsoft.com/office/drawing/2014/main" id="{1CA1C1CF-9F06-564B-96F1-C11C99A80BE6}"/>
                        </a:ext>
                      </a:extLst>
                    </p:cNvPr>
                    <p:cNvSpPr/>
                    <p:nvPr/>
                  </p:nvSpPr>
                  <p:spPr>
                    <a:xfrm>
                      <a:off x="2042700" y="2804677"/>
                      <a:ext cx="1100586" cy="447704"/>
                    </a:xfrm>
                    <a:custGeom>
                      <a:avLst/>
                      <a:gdLst/>
                      <a:ahLst/>
                      <a:cxnLst/>
                      <a:rect l="l" t="t" r="r" b="b"/>
                      <a:pathLst>
                        <a:path w="832309" h="416154" extrusionOk="0">
                          <a:moveTo>
                            <a:pt x="0" y="0"/>
                          </a:moveTo>
                          <a:lnTo>
                            <a:pt x="832309" y="0"/>
                          </a:lnTo>
                          <a:lnTo>
                            <a:pt x="832309" y="416154"/>
                          </a:lnTo>
                          <a:lnTo>
                            <a:pt x="0" y="416154"/>
                          </a:lnTo>
                          <a:lnTo>
                            <a:pt x="0" y="0"/>
                          </a:ln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3175" tIns="3175" rIns="3175" bIns="31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dirty="0">
                          <a:solidFill>
                            <a:sysClr val="windowText" lastClr="000000"/>
                          </a:solidFill>
                          <a:latin typeface="Calibri"/>
                          <a:ea typeface="Calibri"/>
                          <a:cs typeface="Calibri"/>
                          <a:sym typeface="Calibri"/>
                        </a:rPr>
                        <a:t>Abstract/Title Screening</a:t>
                      </a:r>
                      <a:endParaRPr sz="1200" dirty="0">
                        <a:solidFill>
                          <a:sysClr val="windowText" lastClr="000000"/>
                        </a:solidFill>
                        <a:latin typeface="Calibri"/>
                        <a:ea typeface="Calibri"/>
                        <a:cs typeface="Calibri"/>
                        <a:sym typeface="Calibri"/>
                      </a:endParaRPr>
                    </a:p>
                    <a:p>
                      <a:pPr marL="0" marR="0" lvl="0" indent="0" algn="ctr" rtl="0">
                        <a:lnSpc>
                          <a:spcPct val="90000"/>
                        </a:lnSpc>
                        <a:spcBef>
                          <a:spcPts val="0"/>
                        </a:spcBef>
                        <a:spcAft>
                          <a:spcPts val="0"/>
                        </a:spcAft>
                        <a:buNone/>
                      </a:pPr>
                      <a:r>
                        <a:rPr lang="en" sz="1200" i="0" u="none" strike="noStrike" cap="none" dirty="0">
                          <a:solidFill>
                            <a:sysClr val="windowText" lastClr="000000"/>
                          </a:solidFill>
                          <a:latin typeface="Calibri"/>
                          <a:ea typeface="Calibri"/>
                          <a:cs typeface="Calibri"/>
                          <a:sym typeface="Calibri"/>
                        </a:rPr>
                        <a:t>(n =  </a:t>
                      </a:r>
                      <a:r>
                        <a:rPr lang="en" sz="1200" dirty="0">
                          <a:solidFill>
                            <a:sysClr val="windowText" lastClr="000000"/>
                          </a:solidFill>
                          <a:latin typeface="Calibri"/>
                          <a:ea typeface="Calibri"/>
                          <a:cs typeface="Calibri"/>
                          <a:sym typeface="Calibri"/>
                        </a:rPr>
                        <a:t>907</a:t>
                      </a:r>
                      <a:r>
                        <a:rPr lang="en" sz="1200" i="0" u="none" strike="noStrike" cap="none" dirty="0">
                          <a:solidFill>
                            <a:sysClr val="windowText" lastClr="000000"/>
                          </a:solidFill>
                          <a:latin typeface="Calibri"/>
                          <a:ea typeface="Calibri"/>
                          <a:cs typeface="Calibri"/>
                          <a:sym typeface="Calibri"/>
                        </a:rPr>
                        <a:t>)</a:t>
                      </a:r>
                      <a:endParaRPr sz="1200" i="0" u="none" strike="noStrike" cap="none" dirty="0">
                        <a:solidFill>
                          <a:sysClr val="windowText" lastClr="000000"/>
                        </a:solidFill>
                        <a:latin typeface="Calibri"/>
                        <a:ea typeface="Calibri"/>
                        <a:cs typeface="Calibri"/>
                        <a:sym typeface="Calibri"/>
                      </a:endParaRPr>
                    </a:p>
                  </p:txBody>
                </p:sp>
                <p:sp>
                  <p:nvSpPr>
                    <p:cNvPr id="71" name="Google Shape;330;p43">
                      <a:extLst>
                        <a:ext uri="{FF2B5EF4-FFF2-40B4-BE49-F238E27FC236}">
                          <a16:creationId xmlns:a16="http://schemas.microsoft.com/office/drawing/2014/main" id="{89DFA764-B2DE-954D-ADB7-0E9DC1BA08FE}"/>
                        </a:ext>
                      </a:extLst>
                    </p:cNvPr>
                    <p:cNvSpPr/>
                    <p:nvPr/>
                  </p:nvSpPr>
                  <p:spPr>
                    <a:xfrm>
                      <a:off x="2051654" y="3471360"/>
                      <a:ext cx="1100586" cy="421379"/>
                    </a:xfrm>
                    <a:custGeom>
                      <a:avLst/>
                      <a:gdLst/>
                      <a:ahLst/>
                      <a:cxnLst/>
                      <a:rect l="l" t="t" r="r" b="b"/>
                      <a:pathLst>
                        <a:path w="832309" h="416154" extrusionOk="0">
                          <a:moveTo>
                            <a:pt x="0" y="0"/>
                          </a:moveTo>
                          <a:lnTo>
                            <a:pt x="832309" y="0"/>
                          </a:lnTo>
                          <a:lnTo>
                            <a:pt x="832309" y="416154"/>
                          </a:lnTo>
                          <a:lnTo>
                            <a:pt x="0" y="416154"/>
                          </a:lnTo>
                          <a:lnTo>
                            <a:pt x="0" y="0"/>
                          </a:lnTo>
                          <a:close/>
                        </a:path>
                      </a:pathLst>
                    </a:custGeom>
                    <a:ln/>
                  </p:spPr>
                  <p:style>
                    <a:lnRef idx="0">
                      <a:schemeClr val="accent6"/>
                    </a:lnRef>
                    <a:fillRef idx="3">
                      <a:schemeClr val="accent6"/>
                    </a:fillRef>
                    <a:effectRef idx="3">
                      <a:schemeClr val="accent6"/>
                    </a:effectRef>
                    <a:fontRef idx="minor">
                      <a:schemeClr val="lt1"/>
                    </a:fontRef>
                  </p:style>
                  <p:txBody>
                    <a:bodyPr spcFirstLastPara="1" wrap="square" lIns="3175" tIns="3175" rIns="3175" bIns="3175" anchor="ctr" anchorCtr="0">
                      <a:noAutofit/>
                    </a:bodyPr>
                    <a:lstStyle/>
                    <a:p>
                      <a:pPr marL="0" marR="0" lvl="0" indent="0" algn="ctr" rtl="0">
                        <a:lnSpc>
                          <a:spcPct val="90000"/>
                        </a:lnSpc>
                        <a:spcBef>
                          <a:spcPts val="0"/>
                        </a:spcBef>
                        <a:spcAft>
                          <a:spcPts val="0"/>
                        </a:spcAft>
                        <a:buNone/>
                      </a:pPr>
                      <a:r>
                        <a:rPr lang="en" sz="1200" dirty="0">
                          <a:solidFill>
                            <a:sysClr val="windowText" lastClr="000000"/>
                          </a:solidFill>
                          <a:latin typeface="Calibri"/>
                          <a:ea typeface="Calibri"/>
                          <a:cs typeface="Calibri"/>
                          <a:sym typeface="Calibri"/>
                        </a:rPr>
                        <a:t>Full Text Review</a:t>
                      </a:r>
                      <a:endParaRPr sz="1200" dirty="0">
                        <a:solidFill>
                          <a:sysClr val="windowText" lastClr="000000"/>
                        </a:solidFill>
                        <a:latin typeface="Calibri"/>
                        <a:ea typeface="Calibri"/>
                        <a:cs typeface="Calibri"/>
                        <a:sym typeface="Calibri"/>
                      </a:endParaRPr>
                    </a:p>
                    <a:p>
                      <a:pPr marL="0" marR="0" lvl="0" indent="0" algn="ctr" rtl="0">
                        <a:lnSpc>
                          <a:spcPct val="90000"/>
                        </a:lnSpc>
                        <a:spcBef>
                          <a:spcPts val="0"/>
                        </a:spcBef>
                        <a:spcAft>
                          <a:spcPts val="0"/>
                        </a:spcAft>
                        <a:buNone/>
                      </a:pPr>
                      <a:r>
                        <a:rPr lang="en" sz="1200" dirty="0">
                          <a:solidFill>
                            <a:sysClr val="windowText" lastClr="000000"/>
                          </a:solidFill>
                          <a:latin typeface="Calibri"/>
                          <a:ea typeface="Calibri"/>
                          <a:cs typeface="Calibri"/>
                          <a:sym typeface="Calibri"/>
                        </a:rPr>
                        <a:t>(n = 39)</a:t>
                      </a:r>
                      <a:endParaRPr sz="1200" dirty="0">
                        <a:solidFill>
                          <a:sysClr val="windowText" lastClr="000000"/>
                        </a:solidFill>
                        <a:latin typeface="Calibri"/>
                        <a:ea typeface="Calibri"/>
                        <a:cs typeface="Calibri"/>
                        <a:sym typeface="Calibri"/>
                      </a:endParaRPr>
                    </a:p>
                  </p:txBody>
                </p:sp>
              </p:grpSp>
            </p:grpSp>
          </p:grpSp>
        </p:grpSp>
        <p:sp>
          <p:nvSpPr>
            <p:cNvPr id="77" name="Right Arrow 76">
              <a:extLst>
                <a:ext uri="{FF2B5EF4-FFF2-40B4-BE49-F238E27FC236}">
                  <a16:creationId xmlns:a16="http://schemas.microsoft.com/office/drawing/2014/main" id="{55622948-847C-5E4C-A82F-30BFCFABD261}"/>
                </a:ext>
              </a:extLst>
            </p:cNvPr>
            <p:cNvSpPr/>
            <p:nvPr/>
          </p:nvSpPr>
          <p:spPr>
            <a:xfrm>
              <a:off x="2770888" y="2955559"/>
              <a:ext cx="823453" cy="358263"/>
            </a:xfrm>
            <a:prstGeom prst="rightArrow">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C837B7AE-73EA-7D80-F484-746D505C08D8}"/>
              </a:ext>
            </a:extLst>
          </p:cNvPr>
          <p:cNvPicPr>
            <a:picLocks noChangeAspect="1"/>
          </p:cNvPicPr>
          <p:nvPr/>
        </p:nvPicPr>
        <p:blipFill>
          <a:blip r:embed="rId7"/>
          <a:stretch>
            <a:fillRect/>
          </a:stretch>
        </p:blipFill>
        <p:spPr>
          <a:xfrm>
            <a:off x="1152588" y="86517"/>
            <a:ext cx="718135" cy="316170"/>
          </a:xfrm>
          <a:prstGeom prst="rect">
            <a:avLst/>
          </a:prstGeom>
        </p:spPr>
      </p:pic>
      <p:pic>
        <p:nvPicPr>
          <p:cNvPr id="4" name="Picture 2" descr="Pin on University of Washington Huskies">
            <a:extLst>
              <a:ext uri="{FF2B5EF4-FFF2-40B4-BE49-F238E27FC236}">
                <a16:creationId xmlns:a16="http://schemas.microsoft.com/office/drawing/2014/main" id="{ECEE719B-FC5F-A289-6A08-B2802409BD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52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1018c309f59_2_108"/>
          <p:cNvSpPr txBox="1">
            <a:spLocks noGrp="1"/>
          </p:cNvSpPr>
          <p:nvPr>
            <p:ph type="title"/>
          </p:nvPr>
        </p:nvSpPr>
        <p:spPr>
          <a:xfrm>
            <a:off x="166255" y="581724"/>
            <a:ext cx="91440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100"/>
              <a:buNone/>
            </a:pPr>
            <a:r>
              <a:rPr lang="en" dirty="0">
                <a:solidFill>
                  <a:schemeClr val="tx1">
                    <a:lumMod val="50000"/>
                  </a:schemeClr>
                </a:solidFill>
                <a:latin typeface="Arial"/>
                <a:ea typeface="Arial"/>
                <a:cs typeface="Arial"/>
                <a:sym typeface="Arial"/>
              </a:rPr>
              <a:t>Methods: CMAQ Estimates, Annual PM</a:t>
            </a:r>
            <a:r>
              <a:rPr lang="en" baseline="-25000" dirty="0">
                <a:solidFill>
                  <a:schemeClr val="tx1">
                    <a:lumMod val="50000"/>
                  </a:schemeClr>
                </a:solidFill>
                <a:latin typeface="Arial"/>
                <a:ea typeface="Arial"/>
                <a:cs typeface="Arial"/>
                <a:sym typeface="Arial"/>
              </a:rPr>
              <a:t>2.5</a:t>
            </a:r>
            <a:r>
              <a:rPr lang="en" dirty="0">
                <a:solidFill>
                  <a:schemeClr val="tx1">
                    <a:lumMod val="50000"/>
                  </a:schemeClr>
                </a:solidFill>
                <a:latin typeface="Arial"/>
                <a:ea typeface="Arial"/>
                <a:cs typeface="Arial"/>
                <a:sym typeface="Arial"/>
              </a:rPr>
              <a:t> for 2015</a:t>
            </a:r>
            <a:endParaRPr dirty="0">
              <a:solidFill>
                <a:schemeClr val="tx1">
                  <a:lumMod val="50000"/>
                </a:schemeClr>
              </a:solidFill>
              <a:latin typeface="Arial"/>
              <a:ea typeface="Arial"/>
              <a:cs typeface="Arial"/>
              <a:sym typeface="Arial"/>
            </a:endParaRPr>
          </a:p>
        </p:txBody>
      </p:sp>
      <p:sp>
        <p:nvSpPr>
          <p:cNvPr id="605" name="Google Shape;605;g1018c309f59_2_108"/>
          <p:cNvSpPr txBox="1"/>
          <p:nvPr/>
        </p:nvSpPr>
        <p:spPr>
          <a:xfrm>
            <a:off x="166255" y="3817399"/>
            <a:ext cx="6700200" cy="769411"/>
          </a:xfrm>
          <a:prstGeom prst="rect">
            <a:avLst/>
          </a:prstGeom>
          <a:noFill/>
          <a:ln>
            <a:noFill/>
          </a:ln>
        </p:spPr>
        <p:txBody>
          <a:bodyPr spcFirstLastPara="1" wrap="square" lIns="91425" tIns="91425" rIns="91425" bIns="91425" anchor="t" anchorCtr="0">
            <a:spAutoFit/>
          </a:bodyPr>
          <a:lstStyle/>
          <a:p>
            <a:r>
              <a:rPr lang="en" sz="1200" b="0" i="0" u="none" strike="noStrike" cap="none" dirty="0">
                <a:solidFill>
                  <a:srgbClr val="000000"/>
                </a:solidFill>
                <a:latin typeface="Arial"/>
                <a:ea typeface="Arial"/>
                <a:cs typeface="Arial"/>
                <a:sym typeface="Arial"/>
              </a:rPr>
              <a:t>Dataset details: 2008-2018, 12km grid, includes wildfires and prescribed fires. </a:t>
            </a:r>
            <a:r>
              <a:rPr lang="en-US" sz="1200" b="0" i="0" u="none" strike="noStrike" cap="none" dirty="0">
                <a:solidFill>
                  <a:srgbClr val="000000"/>
                </a:solidFill>
                <a:latin typeface="Arial"/>
                <a:ea typeface="Arial"/>
                <a:cs typeface="Arial"/>
                <a:sym typeface="Arial"/>
              </a:rPr>
              <a:t>Note: Change in scale for each panel. Units are µg/m</a:t>
            </a:r>
            <a:r>
              <a:rPr lang="en-US" sz="1200" b="0" i="0" u="none" strike="noStrike" cap="none" baseline="30000" dirty="0">
                <a:solidFill>
                  <a:srgbClr val="000000"/>
                </a:solidFill>
                <a:latin typeface="Arial"/>
                <a:ea typeface="Arial"/>
                <a:cs typeface="Arial"/>
                <a:sym typeface="Arial"/>
              </a:rPr>
              <a:t>3</a:t>
            </a:r>
            <a:r>
              <a:rPr lang="en-US" sz="1400" b="0" i="0" u="none" strike="noStrike" cap="none" dirty="0">
                <a:solidFill>
                  <a:srgbClr val="000000"/>
                </a:solidFill>
                <a:latin typeface="Arial"/>
                <a:ea typeface="Arial"/>
                <a:cs typeface="Arial"/>
                <a:sym typeface="Arial"/>
              </a:rPr>
              <a:t>.</a:t>
            </a:r>
          </a:p>
          <a:p>
            <a:pPr marL="0" marR="0" lvl="0" indent="0" algn="l" rtl="0">
              <a:spcBef>
                <a:spcPts val="0"/>
              </a:spcBef>
              <a:spcAft>
                <a:spcPts val="0"/>
              </a:spcAft>
              <a:buNone/>
            </a:pPr>
            <a:r>
              <a:rPr lang="en" sz="1200" dirty="0"/>
              <a:t>Conducted model validation using ground station observations for all 11 years of data (AMET)</a:t>
            </a:r>
            <a:endParaRPr lang="en" sz="1200" b="0" i="0" u="none" strike="noStrike" cap="none" dirty="0">
              <a:solidFill>
                <a:srgbClr val="000000"/>
              </a:solidFill>
              <a:latin typeface="Arial"/>
              <a:ea typeface="Arial"/>
              <a:cs typeface="Arial"/>
              <a:sym typeface="Arial"/>
            </a:endParaRPr>
          </a:p>
        </p:txBody>
      </p:sp>
      <p:sp>
        <p:nvSpPr>
          <p:cNvPr id="11" name="Rectangle 10">
            <a:extLst>
              <a:ext uri="{FF2B5EF4-FFF2-40B4-BE49-F238E27FC236}">
                <a16:creationId xmlns:a16="http://schemas.microsoft.com/office/drawing/2014/main" id="{55F250C6-E3AF-D64F-9852-09CF3DD1F041}"/>
              </a:ext>
            </a:extLst>
          </p:cNvPr>
          <p:cNvSpPr/>
          <p:nvPr/>
        </p:nvSpPr>
        <p:spPr>
          <a:xfrm>
            <a:off x="0" y="4765471"/>
            <a:ext cx="9144000" cy="339937"/>
          </a:xfrm>
          <a:prstGeom prst="rect">
            <a:avLst/>
          </a:prstGeom>
          <a:gradFill flip="none" rotWithShape="1">
            <a:gsLst>
              <a:gs pos="0">
                <a:schemeClr val="accent1">
                  <a:tint val="66000"/>
                  <a:satMod val="160000"/>
                </a:schemeClr>
              </a:gs>
              <a:gs pos="45000">
                <a:schemeClr val="accent1">
                  <a:tint val="44500"/>
                  <a:satMod val="160000"/>
                  <a:alpha val="68101"/>
                </a:schemeClr>
              </a:gs>
              <a:gs pos="63000">
                <a:schemeClr val="accent1">
                  <a:tint val="23500"/>
                  <a:satMod val="160000"/>
                  <a:alpha val="51624"/>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2A90F4E-914C-4C2F-98BA-34767315FF89}"/>
              </a:ext>
            </a:extLst>
          </p:cNvPr>
          <p:cNvSpPr txBox="1"/>
          <p:nvPr/>
        </p:nvSpPr>
        <p:spPr>
          <a:xfrm>
            <a:off x="244927" y="4481223"/>
            <a:ext cx="8732818" cy="369332"/>
          </a:xfrm>
          <a:prstGeom prst="rect">
            <a:avLst/>
          </a:prstGeom>
          <a:noFill/>
        </p:spPr>
        <p:txBody>
          <a:bodyPr wrap="square" rtlCol="0">
            <a:spAutoFit/>
          </a:bodyPr>
          <a:lstStyle/>
          <a:p>
            <a:r>
              <a:rPr lang="en-US" sz="900" i="1" dirty="0">
                <a:solidFill>
                  <a:schemeClr val="tx1">
                    <a:lumMod val="50000"/>
                  </a:schemeClr>
                </a:solidFill>
                <a:effectLst/>
                <a:latin typeface="Arial" panose="020B0604020202020204" pitchFamily="34" charset="0"/>
                <a:ea typeface="Calibri" panose="020F0502020204030204" pitchFamily="34" charset="0"/>
              </a:rPr>
              <a:t>Wilkins JL, </a:t>
            </a:r>
            <a:r>
              <a:rPr lang="en-US" sz="900" i="1" dirty="0" err="1">
                <a:solidFill>
                  <a:schemeClr val="tx1">
                    <a:lumMod val="50000"/>
                  </a:schemeClr>
                </a:solidFill>
                <a:effectLst/>
                <a:latin typeface="Arial" panose="020B0604020202020204" pitchFamily="34" charset="0"/>
                <a:ea typeface="Calibri" panose="020F0502020204030204" pitchFamily="34" charset="0"/>
              </a:rPr>
              <a:t>Pouliot</a:t>
            </a:r>
            <a:r>
              <a:rPr lang="en-US" sz="900" i="1" dirty="0">
                <a:solidFill>
                  <a:schemeClr val="tx1">
                    <a:lumMod val="50000"/>
                  </a:schemeClr>
                </a:solidFill>
                <a:effectLst/>
                <a:latin typeface="Arial" panose="020B0604020202020204" pitchFamily="34" charset="0"/>
                <a:ea typeface="Calibri" panose="020F0502020204030204" pitchFamily="34" charset="0"/>
              </a:rPr>
              <a:t> G, Foley K, Appel W, Pierce T. The impact of US wildland fires on ozone and particulate matter: a comparison of measurements and CMAQ model predictions from 2008 to 2012. Int J Wildland Fire. 2018;27(10):684–98.</a:t>
            </a:r>
            <a:endParaRPr lang="en-US" sz="900" i="1" dirty="0">
              <a:solidFill>
                <a:schemeClr val="tx1">
                  <a:lumMod val="50000"/>
                </a:schemeClr>
              </a:solidFill>
            </a:endParaRPr>
          </a:p>
        </p:txBody>
      </p:sp>
      <p:sp>
        <p:nvSpPr>
          <p:cNvPr id="12" name="TextBox 11">
            <a:extLst>
              <a:ext uri="{FF2B5EF4-FFF2-40B4-BE49-F238E27FC236}">
                <a16:creationId xmlns:a16="http://schemas.microsoft.com/office/drawing/2014/main" id="{2E8A5C74-7CBC-5246-ADD1-9E9F75742C04}"/>
              </a:ext>
            </a:extLst>
          </p:cNvPr>
          <p:cNvSpPr txBox="1"/>
          <p:nvPr/>
        </p:nvSpPr>
        <p:spPr>
          <a:xfrm>
            <a:off x="8024501" y="4781550"/>
            <a:ext cx="1585941"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Methods</a:t>
            </a:r>
          </a:p>
        </p:txBody>
      </p:sp>
      <p:pic>
        <p:nvPicPr>
          <p:cNvPr id="16" name="Google Shape;608;g1018c309f59_2_108">
            <a:extLst>
              <a:ext uri="{FF2B5EF4-FFF2-40B4-BE49-F238E27FC236}">
                <a16:creationId xmlns:a16="http://schemas.microsoft.com/office/drawing/2014/main" id="{F676405F-74CD-46D9-AF03-F85BF9980C2D}"/>
              </a:ext>
            </a:extLst>
          </p:cNvPr>
          <p:cNvPicPr preferRelativeResize="0"/>
          <p:nvPr/>
        </p:nvPicPr>
        <p:blipFill rotWithShape="1">
          <a:blip r:embed="rId3">
            <a:alphaModFix/>
          </a:blip>
          <a:srcRect r="8809"/>
          <a:stretch/>
        </p:blipFill>
        <p:spPr>
          <a:xfrm>
            <a:off x="-1" y="1124929"/>
            <a:ext cx="2896949" cy="2834650"/>
          </a:xfrm>
          <a:prstGeom prst="rect">
            <a:avLst/>
          </a:prstGeom>
          <a:noFill/>
          <a:ln>
            <a:noFill/>
          </a:ln>
        </p:spPr>
      </p:pic>
      <p:pic>
        <p:nvPicPr>
          <p:cNvPr id="17" name="Google Shape;606;g1018c309f59_2_108">
            <a:extLst>
              <a:ext uri="{FF2B5EF4-FFF2-40B4-BE49-F238E27FC236}">
                <a16:creationId xmlns:a16="http://schemas.microsoft.com/office/drawing/2014/main" id="{228E6302-C2E8-42B4-AF9B-B574E7724562}"/>
              </a:ext>
            </a:extLst>
          </p:cNvPr>
          <p:cNvPicPr preferRelativeResize="0"/>
          <p:nvPr/>
        </p:nvPicPr>
        <p:blipFill rotWithShape="1">
          <a:blip r:embed="rId4">
            <a:alphaModFix/>
          </a:blip>
          <a:srcRect r="7748"/>
          <a:stretch/>
        </p:blipFill>
        <p:spPr>
          <a:xfrm>
            <a:off x="2918451" y="1124929"/>
            <a:ext cx="3050750" cy="2834650"/>
          </a:xfrm>
          <a:prstGeom prst="rect">
            <a:avLst/>
          </a:prstGeom>
          <a:noFill/>
          <a:ln>
            <a:noFill/>
          </a:ln>
        </p:spPr>
      </p:pic>
      <p:pic>
        <p:nvPicPr>
          <p:cNvPr id="18" name="Google Shape;607;g1018c309f59_2_108">
            <a:extLst>
              <a:ext uri="{FF2B5EF4-FFF2-40B4-BE49-F238E27FC236}">
                <a16:creationId xmlns:a16="http://schemas.microsoft.com/office/drawing/2014/main" id="{CE813DB3-5B62-4EAB-87A3-588844617563}"/>
              </a:ext>
            </a:extLst>
          </p:cNvPr>
          <p:cNvPicPr preferRelativeResize="0"/>
          <p:nvPr/>
        </p:nvPicPr>
        <p:blipFill rotWithShape="1">
          <a:blip r:embed="rId5">
            <a:alphaModFix/>
          </a:blip>
          <a:srcRect/>
          <a:stretch/>
        </p:blipFill>
        <p:spPr>
          <a:xfrm>
            <a:off x="5990705" y="1124940"/>
            <a:ext cx="3174796" cy="2834640"/>
          </a:xfrm>
          <a:prstGeom prst="rect">
            <a:avLst/>
          </a:prstGeom>
          <a:noFill/>
          <a:ln>
            <a:noFill/>
          </a:ln>
        </p:spPr>
      </p:pic>
      <p:pic>
        <p:nvPicPr>
          <p:cNvPr id="2" name="Picture 1">
            <a:extLst>
              <a:ext uri="{FF2B5EF4-FFF2-40B4-BE49-F238E27FC236}">
                <a16:creationId xmlns:a16="http://schemas.microsoft.com/office/drawing/2014/main" id="{BEB4C90E-D125-12AF-0315-A5016B985278}"/>
              </a:ext>
            </a:extLst>
          </p:cNvPr>
          <p:cNvPicPr>
            <a:picLocks noChangeAspect="1"/>
          </p:cNvPicPr>
          <p:nvPr/>
        </p:nvPicPr>
        <p:blipFill>
          <a:blip r:embed="rId6"/>
          <a:stretch>
            <a:fillRect/>
          </a:stretch>
        </p:blipFill>
        <p:spPr>
          <a:xfrm>
            <a:off x="1152588" y="86517"/>
            <a:ext cx="718135" cy="316170"/>
          </a:xfrm>
          <a:prstGeom prst="rect">
            <a:avLst/>
          </a:prstGeom>
        </p:spPr>
      </p:pic>
      <p:pic>
        <p:nvPicPr>
          <p:cNvPr id="3" name="Picture 2" descr="Pin on University of Washington Huskies">
            <a:extLst>
              <a:ext uri="{FF2B5EF4-FFF2-40B4-BE49-F238E27FC236}">
                <a16:creationId xmlns:a16="http://schemas.microsoft.com/office/drawing/2014/main" id="{B5FEAD32-6FD1-48EA-8022-0A2509192B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6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1D56FD-E355-412D-A021-30F29C9120D2}"/>
              </a:ext>
            </a:extLst>
          </p:cNvPr>
          <p:cNvSpPr>
            <a:spLocks noGrp="1"/>
          </p:cNvSpPr>
          <p:nvPr>
            <p:ph type="sldNum" idx="12"/>
          </p:nvPr>
        </p:nvSpPr>
        <p:spPr/>
        <p:txBody>
          <a:bodyPr/>
          <a:lstStyle/>
          <a:p>
            <a:pPr defTabSz="342900">
              <a:buClrTx/>
            </a:pPr>
            <a:fld id="{C591B5A6-83B5-4373-99AE-70ABF69D2BB7}" type="slidenum">
              <a:rPr lang="en-US" kern="1200">
                <a:solidFill>
                  <a:prstClr val="white"/>
                </a:solidFill>
                <a:ea typeface="+mn-ea"/>
              </a:rPr>
              <a:pPr defTabSz="342900">
                <a:buClrTx/>
              </a:pPr>
              <a:t>5</a:t>
            </a:fld>
            <a:endParaRPr lang="en-US" kern="1200">
              <a:solidFill>
                <a:prstClr val="white"/>
              </a:solidFill>
              <a:ea typeface="+mn-ea"/>
            </a:endParaRPr>
          </a:p>
        </p:txBody>
      </p:sp>
      <p:sp>
        <p:nvSpPr>
          <p:cNvPr id="15" name="Title 14">
            <a:extLst>
              <a:ext uri="{FF2B5EF4-FFF2-40B4-BE49-F238E27FC236}">
                <a16:creationId xmlns:a16="http://schemas.microsoft.com/office/drawing/2014/main" id="{8BAD8027-9424-4536-990C-7478EE93082C}"/>
              </a:ext>
            </a:extLst>
          </p:cNvPr>
          <p:cNvSpPr>
            <a:spLocks noGrp="1"/>
          </p:cNvSpPr>
          <p:nvPr>
            <p:ph type="title"/>
          </p:nvPr>
        </p:nvSpPr>
        <p:spPr/>
        <p:txBody>
          <a:bodyPr>
            <a:normAutofit/>
          </a:bodyPr>
          <a:lstStyle/>
          <a:p>
            <a:r>
              <a:rPr lang="en-US" dirty="0">
                <a:solidFill>
                  <a:schemeClr val="tx1">
                    <a:lumMod val="50000"/>
                  </a:schemeClr>
                </a:solidFill>
                <a:latin typeface="Arial" panose="020B0604020202020204" pitchFamily="34" charset="0"/>
                <a:cs typeface="Arial" panose="020B0604020202020204" pitchFamily="34" charset="0"/>
              </a:rPr>
              <a:t>Methods: </a:t>
            </a:r>
            <a:r>
              <a:rPr lang="en-US" sz="2700" cap="none" dirty="0">
                <a:solidFill>
                  <a:schemeClr val="tx1">
                    <a:lumMod val="50000"/>
                  </a:schemeClr>
                </a:solidFill>
                <a:latin typeface="Arial" panose="020B0604020202020204" pitchFamily="34" charset="0"/>
                <a:cs typeface="Arial" panose="020B0604020202020204" pitchFamily="34" charset="0"/>
              </a:rPr>
              <a:t>Data Processing (Mortality)</a:t>
            </a:r>
            <a:endParaRPr lang="en-US" dirty="0">
              <a:solidFill>
                <a:schemeClr val="tx1">
                  <a:lumMod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EA9AEFB-EA01-410C-9EF8-483FD69AE77D}"/>
              </a:ext>
            </a:extLst>
          </p:cNvPr>
          <p:cNvPicPr>
            <a:picLocks noChangeAspect="1"/>
          </p:cNvPicPr>
          <p:nvPr/>
        </p:nvPicPr>
        <p:blipFill rotWithShape="1">
          <a:blip r:embed="rId3">
            <a:extLst>
              <a:ext uri="{28A0092B-C50C-407E-A947-70E740481C1C}">
                <a14:useLocalDpi xmlns:a14="http://schemas.microsoft.com/office/drawing/2010/main" val="0"/>
              </a:ext>
            </a:extLst>
          </a:blip>
          <a:srcRect l="7238" t="6184" r="7238" b="15829"/>
          <a:stretch/>
        </p:blipFill>
        <p:spPr>
          <a:xfrm>
            <a:off x="438334" y="1627497"/>
            <a:ext cx="2252263" cy="2657829"/>
          </a:xfrm>
          <a:prstGeom prst="rect">
            <a:avLst/>
          </a:prstGeom>
        </p:spPr>
      </p:pic>
      <p:cxnSp>
        <p:nvCxnSpPr>
          <p:cNvPr id="8" name="Straight Arrow Connector 7">
            <a:extLst>
              <a:ext uri="{FF2B5EF4-FFF2-40B4-BE49-F238E27FC236}">
                <a16:creationId xmlns:a16="http://schemas.microsoft.com/office/drawing/2014/main" id="{AA09BEB3-EFA3-4A99-85E1-1AC641305652}"/>
              </a:ext>
            </a:extLst>
          </p:cNvPr>
          <p:cNvCxnSpPr>
            <a:cxnSpLocks/>
          </p:cNvCxnSpPr>
          <p:nvPr/>
        </p:nvCxnSpPr>
        <p:spPr>
          <a:xfrm>
            <a:off x="2823760" y="2956412"/>
            <a:ext cx="58117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F6301F9-2C16-4A0F-805B-FD5071E94DB8}"/>
              </a:ext>
            </a:extLst>
          </p:cNvPr>
          <p:cNvPicPr>
            <a:picLocks noChangeAspect="1"/>
          </p:cNvPicPr>
          <p:nvPr/>
        </p:nvPicPr>
        <p:blipFill>
          <a:blip r:embed="rId4"/>
          <a:stretch>
            <a:fillRect/>
          </a:stretch>
        </p:blipFill>
        <p:spPr>
          <a:xfrm>
            <a:off x="3474132" y="1862444"/>
            <a:ext cx="2491409" cy="2187937"/>
          </a:xfrm>
          <a:prstGeom prst="rect">
            <a:avLst/>
          </a:prstGeom>
        </p:spPr>
      </p:pic>
      <p:pic>
        <p:nvPicPr>
          <p:cNvPr id="11" name="Google Shape;493;p73">
            <a:extLst>
              <a:ext uri="{FF2B5EF4-FFF2-40B4-BE49-F238E27FC236}">
                <a16:creationId xmlns:a16="http://schemas.microsoft.com/office/drawing/2014/main" id="{E148A193-7A9C-4D8F-AC26-2936CCC81DAC}"/>
              </a:ext>
            </a:extLst>
          </p:cNvPr>
          <p:cNvPicPr preferRelativeResize="0"/>
          <p:nvPr/>
        </p:nvPicPr>
        <p:blipFill rotWithShape="1">
          <a:blip r:embed="rId5">
            <a:alphaModFix/>
          </a:blip>
          <a:srcRect l="9603" t="18606" r="49821" b="18749"/>
          <a:stretch/>
        </p:blipFill>
        <p:spPr>
          <a:xfrm>
            <a:off x="6716884" y="1722238"/>
            <a:ext cx="1962947" cy="2476988"/>
          </a:xfrm>
          <a:prstGeom prst="rect">
            <a:avLst/>
          </a:prstGeom>
          <a:noFill/>
          <a:ln>
            <a:noFill/>
          </a:ln>
        </p:spPr>
      </p:pic>
      <p:cxnSp>
        <p:nvCxnSpPr>
          <p:cNvPr id="12" name="Straight Arrow Connector 11">
            <a:extLst>
              <a:ext uri="{FF2B5EF4-FFF2-40B4-BE49-F238E27FC236}">
                <a16:creationId xmlns:a16="http://schemas.microsoft.com/office/drawing/2014/main" id="{7EB508AE-CA37-4D3E-8F6A-C8914E64EC84}"/>
              </a:ext>
            </a:extLst>
          </p:cNvPr>
          <p:cNvCxnSpPr>
            <a:cxnSpLocks/>
          </p:cNvCxnSpPr>
          <p:nvPr/>
        </p:nvCxnSpPr>
        <p:spPr>
          <a:xfrm>
            <a:off x="6098704" y="2956412"/>
            <a:ext cx="58117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4D16E6F-9DEB-944B-B71F-60C27B322368}"/>
              </a:ext>
            </a:extLst>
          </p:cNvPr>
          <p:cNvSpPr/>
          <p:nvPr/>
        </p:nvSpPr>
        <p:spPr>
          <a:xfrm>
            <a:off x="0" y="4765471"/>
            <a:ext cx="9144000" cy="339937"/>
          </a:xfrm>
          <a:prstGeom prst="rect">
            <a:avLst/>
          </a:prstGeom>
          <a:gradFill flip="none" rotWithShape="1">
            <a:gsLst>
              <a:gs pos="0">
                <a:schemeClr val="accent1">
                  <a:tint val="66000"/>
                  <a:satMod val="160000"/>
                </a:schemeClr>
              </a:gs>
              <a:gs pos="45000">
                <a:schemeClr val="accent1">
                  <a:tint val="44500"/>
                  <a:satMod val="160000"/>
                  <a:alpha val="68101"/>
                </a:schemeClr>
              </a:gs>
              <a:gs pos="63000">
                <a:schemeClr val="accent1">
                  <a:tint val="23500"/>
                  <a:satMod val="160000"/>
                  <a:alpha val="51624"/>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3D82851-A9A7-BD4F-9591-B82BB276FA29}"/>
              </a:ext>
            </a:extLst>
          </p:cNvPr>
          <p:cNvSpPr txBox="1"/>
          <p:nvPr/>
        </p:nvSpPr>
        <p:spPr>
          <a:xfrm>
            <a:off x="8186871" y="4781550"/>
            <a:ext cx="1423571"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Methods</a:t>
            </a:r>
          </a:p>
        </p:txBody>
      </p:sp>
      <p:pic>
        <p:nvPicPr>
          <p:cNvPr id="2" name="Picture 1">
            <a:extLst>
              <a:ext uri="{FF2B5EF4-FFF2-40B4-BE49-F238E27FC236}">
                <a16:creationId xmlns:a16="http://schemas.microsoft.com/office/drawing/2014/main" id="{EA2F815E-1FE6-7ABA-3F32-552D19DB48A2}"/>
              </a:ext>
            </a:extLst>
          </p:cNvPr>
          <p:cNvPicPr>
            <a:picLocks noChangeAspect="1"/>
          </p:cNvPicPr>
          <p:nvPr/>
        </p:nvPicPr>
        <p:blipFill>
          <a:blip r:embed="rId6"/>
          <a:stretch>
            <a:fillRect/>
          </a:stretch>
        </p:blipFill>
        <p:spPr>
          <a:xfrm>
            <a:off x="1152588" y="86517"/>
            <a:ext cx="718135" cy="316170"/>
          </a:xfrm>
          <a:prstGeom prst="rect">
            <a:avLst/>
          </a:prstGeom>
        </p:spPr>
      </p:pic>
      <p:pic>
        <p:nvPicPr>
          <p:cNvPr id="3" name="Picture 2" descr="Pin on University of Washington Huskies">
            <a:extLst>
              <a:ext uri="{FF2B5EF4-FFF2-40B4-BE49-F238E27FC236}">
                <a16:creationId xmlns:a16="http://schemas.microsoft.com/office/drawing/2014/main" id="{9D446CD6-68C5-0129-E4B9-0CAF06662D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8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fa425ecfdc_4_212"/>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100"/>
              <a:buNone/>
            </a:pPr>
            <a:r>
              <a:rPr lang="en" sz="2400" dirty="0">
                <a:solidFill>
                  <a:schemeClr val="tx1">
                    <a:lumMod val="50000"/>
                  </a:schemeClr>
                </a:solidFill>
                <a:latin typeface="+mn-lt"/>
              </a:rPr>
              <a:t>Methods: Mortality and Valuation Calculations</a:t>
            </a:r>
            <a:endParaRPr sz="2400" dirty="0">
              <a:solidFill>
                <a:schemeClr val="tx1">
                  <a:lumMod val="50000"/>
                </a:schemeClr>
              </a:solidFill>
              <a:latin typeface="+mn-lt"/>
            </a:endParaRPr>
          </a:p>
        </p:txBody>
      </p:sp>
      <mc:AlternateContent xmlns:mc="http://schemas.openxmlformats.org/markup-compatibility/2006" xmlns:a14="http://schemas.microsoft.com/office/drawing/2010/main">
        <mc:Choice Requires="a14">
          <p:sp>
            <p:nvSpPr>
              <p:cNvPr id="614" name="Google Shape;614;gfa425ecfdc_4_212"/>
              <p:cNvSpPr txBox="1">
                <a:spLocks noGrp="1"/>
              </p:cNvSpPr>
              <p:nvPr>
                <p:ph type="body" idx="1"/>
              </p:nvPr>
            </p:nvSpPr>
            <p:spPr>
              <a:xfrm>
                <a:off x="628650" y="1369225"/>
                <a:ext cx="7600950" cy="3263400"/>
              </a:xfrm>
              <a:prstGeom prst="rect">
                <a:avLst/>
              </a:prstGeom>
              <a:noFill/>
              <a:ln>
                <a:noFill/>
              </a:ln>
            </p:spPr>
            <p:txBody>
              <a:bodyPr spcFirstLastPara="1" wrap="square" lIns="0" tIns="0" rIns="0" bIns="0" anchor="t" anchorCtr="0">
                <a:noAutofit/>
              </a:bodyPr>
              <a:lstStyle/>
              <a:p>
                <a:pPr marL="0" indent="0">
                  <a:spcBef>
                    <a:spcPts val="1333"/>
                  </a:spcBef>
                  <a:buNone/>
                </a:pPr>
                <a:r>
                  <a:rPr lang="en-US" sz="1800" b="1" dirty="0">
                    <a:solidFill>
                      <a:schemeClr val="tx1">
                        <a:lumMod val="50000"/>
                      </a:schemeClr>
                    </a:solidFill>
                    <a:ea typeface="Calibri" panose="020F0502020204030204" pitchFamily="34" charset="0"/>
                  </a:rPr>
                  <a:t>Mortality Equation</a:t>
                </a:r>
                <a:r>
                  <a:rPr lang="en-US" sz="1800" dirty="0">
                    <a:solidFill>
                      <a:schemeClr val="tx1">
                        <a:lumMod val="50000"/>
                      </a:schemeClr>
                    </a:solidFill>
                    <a:ea typeface="Calibri" panose="020F0502020204030204" pitchFamily="34" charset="0"/>
                  </a:rPr>
                  <a:t>: </a:t>
                </a:r>
                <a14:m>
                  <m:oMath xmlns:m="http://schemas.openxmlformats.org/officeDocument/2006/math">
                    <m:r>
                      <m:rPr>
                        <m:sty m:val="p"/>
                      </m:rPr>
                      <a:rPr lang="en-US" sz="1800">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ΣΔ</m:t>
                    </m:r>
                    <m:sSub>
                      <m:sSubPr>
                        <m:ctrlPr>
                          <a:rPr lang="en-US" sz="1800" i="1" baseline="-25000">
                            <a:solidFill>
                              <a:schemeClr val="tx1">
                                <a:lumMod val="50000"/>
                              </a:schemeClr>
                            </a:solidFill>
                            <a:latin typeface="Cambria Math" panose="02040503050406030204" pitchFamily="18" charset="0"/>
                          </a:rPr>
                        </m:ctrlPr>
                      </m:sSubPr>
                      <m:e>
                        <m:r>
                          <m:rPr>
                            <m:sty m:val="p"/>
                          </m:rPr>
                          <a:rPr lang="en-US" sz="1800">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m</m:t>
                        </m:r>
                      </m:e>
                      <m:sub>
                        <m:r>
                          <m:rPr>
                            <m:sty m:val="p"/>
                          </m:rPr>
                          <a:rPr lang="en-US" sz="1800" baseline="-25000">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ij</m:t>
                        </m:r>
                      </m:sub>
                    </m:sSub>
                    <m:r>
                      <a:rPr lang="en-US" sz="1800" i="1">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m:t>
                    </m:r>
                    <m:d>
                      <m:dPr>
                        <m:ctrlPr>
                          <a:rPr lang="en-US" sz="1800" i="1">
                            <a:solidFill>
                              <a:schemeClr val="tx1">
                                <a:lumMod val="50000"/>
                              </a:schemeClr>
                            </a:solidFill>
                            <a:latin typeface="Cambria Math" panose="02040503050406030204" pitchFamily="18" charset="0"/>
                          </a:rPr>
                        </m:ctrlPr>
                      </m:dPr>
                      <m:e>
                        <m:r>
                          <a:rPr lang="en-US" sz="1800" i="1">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1</m:t>
                        </m:r>
                        <m:r>
                          <a:rPr lang="en-US" sz="1800" i="1">
                            <a:solidFill>
                              <a:schemeClr val="tx1">
                                <a:lumMod val="50000"/>
                              </a:schemeClr>
                            </a:solidFill>
                            <a:latin typeface="Cambria Math" panose="02040503050406030204" pitchFamily="18" charset="0"/>
                            <a:ea typeface="Calibri" panose="020F0502020204030204" pitchFamily="34" charset="0"/>
                          </a:rPr>
                          <m:t>−</m:t>
                        </m:r>
                        <m:r>
                          <a:rPr lang="en-US" sz="1800" i="1">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 </m:t>
                        </m:r>
                        <m:f>
                          <m:fPr>
                            <m:ctrlPr>
                              <a:rPr lang="en-US" sz="1800" i="1">
                                <a:solidFill>
                                  <a:schemeClr val="tx1">
                                    <a:lumMod val="50000"/>
                                  </a:schemeClr>
                                </a:solidFill>
                                <a:latin typeface="Cambria Math" panose="02040503050406030204" pitchFamily="18" charset="0"/>
                              </a:rPr>
                            </m:ctrlPr>
                          </m:fPr>
                          <m:num>
                            <m:r>
                              <a:rPr lang="en-US" sz="1800" i="1">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1</m:t>
                            </m:r>
                          </m:num>
                          <m:den>
                            <m:sSup>
                              <m:sSupPr>
                                <m:ctrlPr>
                                  <a:rPr lang="en-US" sz="1800" i="1">
                                    <a:solidFill>
                                      <a:schemeClr val="tx1">
                                        <a:lumMod val="50000"/>
                                      </a:schemeClr>
                                    </a:solidFill>
                                    <a:latin typeface="Cambria Math" panose="02040503050406030204" pitchFamily="18" charset="0"/>
                                  </a:rPr>
                                </m:ctrlPr>
                              </m:sSupPr>
                              <m:e>
                                <m:r>
                                  <a:rPr lang="en-US" sz="1800" i="1">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𝑒</m:t>
                                </m:r>
                              </m:e>
                              <m:sup>
                                <m:d>
                                  <m:dPr>
                                    <m:ctrlPr>
                                      <a:rPr lang="en-US" sz="1800" i="1">
                                        <a:solidFill>
                                          <a:schemeClr val="tx1">
                                            <a:lumMod val="50000"/>
                                          </a:schemeClr>
                                        </a:solidFill>
                                        <a:latin typeface="Cambria Math" panose="02040503050406030204" pitchFamily="18" charset="0"/>
                                      </a:rPr>
                                    </m:ctrlPr>
                                  </m:dPr>
                                  <m:e>
                                    <m:r>
                                      <m:rPr>
                                        <m:sty m:val="p"/>
                                      </m:rPr>
                                      <a:rPr lang="en-US" sz="1800">
                                        <a:solidFill>
                                          <a:schemeClr val="tx1">
                                            <a:lumMod val="50000"/>
                                          </a:schemeClr>
                                        </a:solidFill>
                                        <a:latin typeface="Cambria Math" panose="02040503050406030204" pitchFamily="18" charset="0"/>
                                        <a:ea typeface="Calibri" panose="020F0502020204030204" pitchFamily="34" charset="0"/>
                                      </a:rPr>
                                      <m:t>β</m:t>
                                    </m:r>
                                    <m:r>
                                      <m:rPr>
                                        <m:sty m:val="p"/>
                                      </m:rPr>
                                      <a:rPr lang="en-US" sz="1800" baseline="-25000">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wl</m:t>
                                    </m:r>
                                    <m:r>
                                      <a:rPr lang="en-US" sz="1800" baseline="-25000">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  </m:t>
                                    </m:r>
                                    <m:r>
                                      <a:rPr lang="en-US" sz="1800" i="1">
                                        <a:solidFill>
                                          <a:schemeClr val="tx1">
                                            <a:lumMod val="50000"/>
                                          </a:schemeClr>
                                        </a:solidFill>
                                        <a:latin typeface="Cambria Math" panose="02040503050406030204" pitchFamily="18" charset="0"/>
                                        <a:ea typeface="Calibri" panose="020F0502020204030204" pitchFamily="34" charset="0"/>
                                        <a:cs typeface="Cambria Math" panose="02040503050406030204" pitchFamily="18" charset="0"/>
                                      </a:rPr>
                                      <m:t>∗</m:t>
                                    </m:r>
                                    <m:r>
                                      <a:rPr lang="en-US" sz="1800">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1800">
                                        <a:solidFill>
                                          <a:schemeClr val="tx1">
                                            <a:lumMod val="50000"/>
                                          </a:schemeClr>
                                        </a:solidFill>
                                        <a:latin typeface="Cambria Math" panose="02040503050406030204" pitchFamily="18" charset="0"/>
                                        <a:ea typeface="Calibri" panose="020F0502020204030204" pitchFamily="34" charset="0"/>
                                      </a:rPr>
                                      <m:t>Δ</m:t>
                                    </m:r>
                                    <m:sSub>
                                      <m:sSubPr>
                                        <m:ctrlPr>
                                          <a:rPr lang="en-US" sz="1800" i="1">
                                            <a:solidFill>
                                              <a:schemeClr val="tx1">
                                                <a:lumMod val="50000"/>
                                              </a:schemeClr>
                                            </a:solidFill>
                                            <a:latin typeface="Cambria Math" panose="02040503050406030204" pitchFamily="18" charset="0"/>
                                          </a:rPr>
                                        </m:ctrlPr>
                                      </m:sSubPr>
                                      <m:e>
                                        <m:r>
                                          <m:rPr>
                                            <m:sty m:val="p"/>
                                          </m:rPr>
                                          <a:rPr lang="en-US" sz="1800">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PM</m:t>
                                        </m:r>
                                      </m:e>
                                      <m:sub>
                                        <m:r>
                                          <a:rPr lang="en-US" sz="1800">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2.5</m:t>
                                        </m:r>
                                        <m:r>
                                          <m:rPr>
                                            <m:sty m:val="p"/>
                                          </m:rPr>
                                          <a:rPr lang="en-US" sz="1800">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ij</m:t>
                                        </m:r>
                                      </m:sub>
                                    </m:sSub>
                                  </m:e>
                                </m:d>
                              </m:sup>
                            </m:sSup>
                          </m:den>
                        </m:f>
                      </m:e>
                    </m:d>
                    <m:r>
                      <a:rPr lang="en-US" sz="1800" i="1">
                        <a:solidFill>
                          <a:schemeClr val="tx1">
                            <a:lumMod val="50000"/>
                          </a:schemeClr>
                        </a:solidFill>
                        <a:latin typeface="Cambria Math" panose="02040503050406030204" pitchFamily="18" charset="0"/>
                        <a:ea typeface="Calibri" panose="020F0502020204030204" pitchFamily="34" charset="0"/>
                      </a:rPr>
                      <m:t>∗</m:t>
                    </m:r>
                    <m:sSub>
                      <m:sSubPr>
                        <m:ctrlPr>
                          <a:rPr lang="en-US" sz="1800" i="1" baseline="-25000">
                            <a:solidFill>
                              <a:schemeClr val="tx1">
                                <a:lumMod val="50000"/>
                              </a:schemeClr>
                            </a:solidFill>
                            <a:latin typeface="Cambria Math" panose="02040503050406030204" pitchFamily="18" charset="0"/>
                          </a:rPr>
                        </m:ctrlPr>
                      </m:sSubPr>
                      <m:e>
                        <m:r>
                          <m:rPr>
                            <m:sty m:val="p"/>
                          </m:rPr>
                          <a:rPr lang="en-US" sz="1800">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d</m:t>
                        </m:r>
                      </m:e>
                      <m:sub>
                        <m:r>
                          <m:rPr>
                            <m:sty m:val="p"/>
                          </m:rPr>
                          <a:rPr lang="en-US" sz="1800" baseline="-25000">
                            <a:solidFill>
                              <a:schemeClr val="tx1">
                                <a:lumMod val="50000"/>
                              </a:schemeClr>
                            </a:solidFill>
                            <a:latin typeface="Cambria Math" panose="02040503050406030204" pitchFamily="18" charset="0"/>
                            <a:ea typeface="Calibri" panose="020F0502020204030204" pitchFamily="34" charset="0"/>
                            <a:cs typeface="Arial" panose="020B0604020202020204" pitchFamily="34" charset="0"/>
                          </a:rPr>
                          <m:t>ij</m:t>
                        </m:r>
                      </m:sub>
                    </m:sSub>
                  </m:oMath>
                </a14:m>
                <a:endParaRPr lang="en-US" sz="1800" dirty="0">
                  <a:solidFill>
                    <a:schemeClr val="tx1">
                      <a:lumMod val="50000"/>
                    </a:schemeClr>
                  </a:solidFill>
                  <a:ea typeface="Calibri" panose="020F0502020204030204" pitchFamily="34" charset="0"/>
                </a:endParaRPr>
              </a:p>
              <a:p>
                <a:pPr marL="0" indent="0">
                  <a:spcBef>
                    <a:spcPts val="1333"/>
                  </a:spcBef>
                  <a:buNone/>
                </a:pPr>
                <a:r>
                  <a:rPr lang="en-US" sz="1800" b="1" dirty="0">
                    <a:solidFill>
                      <a:schemeClr val="tx1">
                        <a:lumMod val="50000"/>
                      </a:schemeClr>
                    </a:solidFill>
                    <a:ea typeface="Calibri" panose="020F0502020204030204" pitchFamily="34" charset="0"/>
                  </a:rPr>
                  <a:t>Valuation Equation</a:t>
                </a:r>
                <a:r>
                  <a:rPr lang="en-US" sz="1800" dirty="0">
                    <a:solidFill>
                      <a:schemeClr val="tx1">
                        <a:lumMod val="50000"/>
                      </a:schemeClr>
                    </a:solidFill>
                    <a:ea typeface="Calibri" panose="020F0502020204030204" pitchFamily="34" charset="0"/>
                  </a:rPr>
                  <a:t>:</a:t>
                </a:r>
                <a:r>
                  <a:rPr lang="en-US" sz="1800" b="1" dirty="0">
                    <a:solidFill>
                      <a:schemeClr val="tx1">
                        <a:lumMod val="50000"/>
                      </a:schemeClr>
                    </a:solidFill>
                    <a:ea typeface="Calibri" panose="020F0502020204030204" pitchFamily="34" charset="0"/>
                  </a:rPr>
                  <a:t> </a:t>
                </a:r>
                <a14:m>
                  <m:oMath xmlns:m="http://schemas.openxmlformats.org/officeDocument/2006/math">
                    <m:r>
                      <m:rPr>
                        <m:sty m:val="p"/>
                      </m:rPr>
                      <a:rPr lang="en-US" sz="1800" dirty="0">
                        <a:solidFill>
                          <a:schemeClr val="tx1">
                            <a:lumMod val="50000"/>
                          </a:schemeClr>
                        </a:solidFill>
                        <a:latin typeface="Cambria Math" panose="02040503050406030204" pitchFamily="18" charset="0"/>
                        <a:ea typeface="Calibri" panose="020F0502020204030204" pitchFamily="34" charset="0"/>
                      </a:rPr>
                      <m:t>ΣΔ</m:t>
                    </m:r>
                    <m:r>
                      <m:rPr>
                        <m:sty m:val="p"/>
                      </m:rPr>
                      <a:rPr lang="en-US" sz="1800" dirty="0" err="1">
                        <a:solidFill>
                          <a:schemeClr val="tx1">
                            <a:lumMod val="50000"/>
                          </a:schemeClr>
                        </a:solidFill>
                        <a:latin typeface="Cambria Math" panose="02040503050406030204" pitchFamily="18" charset="0"/>
                        <a:ea typeface="Calibri" panose="020F0502020204030204" pitchFamily="34" charset="0"/>
                      </a:rPr>
                      <m:t>m</m:t>
                    </m:r>
                    <m:r>
                      <m:rPr>
                        <m:sty m:val="p"/>
                      </m:rPr>
                      <a:rPr lang="en-US" sz="1800" baseline="-25000" dirty="0" err="1">
                        <a:solidFill>
                          <a:schemeClr val="tx1">
                            <a:lumMod val="50000"/>
                          </a:schemeClr>
                        </a:solidFill>
                        <a:latin typeface="Cambria Math" panose="02040503050406030204" pitchFamily="18" charset="0"/>
                        <a:ea typeface="Calibri" panose="020F0502020204030204" pitchFamily="34" charset="0"/>
                      </a:rPr>
                      <m:t>ij</m:t>
                    </m:r>
                    <m:r>
                      <a:rPr lang="en-US" sz="1800" baseline="-25000" dirty="0">
                        <a:solidFill>
                          <a:schemeClr val="tx1">
                            <a:lumMod val="50000"/>
                          </a:schemeClr>
                        </a:solidFill>
                        <a:latin typeface="Cambria Math" panose="02040503050406030204" pitchFamily="18" charset="0"/>
                        <a:ea typeface="Calibri" panose="020F0502020204030204" pitchFamily="34" charset="0"/>
                      </a:rPr>
                      <m:t> </m:t>
                    </m:r>
                    <m:r>
                      <a:rPr lang="en-US" sz="1800" dirty="0">
                        <a:solidFill>
                          <a:schemeClr val="tx1">
                            <a:lumMod val="50000"/>
                          </a:schemeClr>
                        </a:solidFill>
                        <a:latin typeface="Cambria Math" panose="02040503050406030204" pitchFamily="18" charset="0"/>
                        <a:ea typeface="Calibri" panose="020F0502020204030204" pitchFamily="34" charset="0"/>
                      </a:rPr>
                      <m:t>∗ </m:t>
                    </m:r>
                    <m:r>
                      <m:rPr>
                        <m:sty m:val="p"/>
                      </m:rPr>
                      <a:rPr lang="en-US" sz="1800" dirty="0">
                        <a:solidFill>
                          <a:schemeClr val="tx1">
                            <a:lumMod val="50000"/>
                          </a:schemeClr>
                        </a:solidFill>
                        <a:latin typeface="Cambria Math" panose="02040503050406030204" pitchFamily="18" charset="0"/>
                        <a:ea typeface="Calibri" panose="020F0502020204030204" pitchFamily="34" charset="0"/>
                      </a:rPr>
                      <m:t>VSL</m:t>
                    </m:r>
                    <m:r>
                      <a:rPr lang="en-US" sz="1800" dirty="0">
                        <a:solidFill>
                          <a:schemeClr val="tx1">
                            <a:lumMod val="50000"/>
                          </a:schemeClr>
                        </a:solidFill>
                        <a:latin typeface="Cambria Math" panose="02040503050406030204" pitchFamily="18" charset="0"/>
                        <a:ea typeface="Calibri" panose="020F0502020204030204" pitchFamily="34" charset="0"/>
                      </a:rPr>
                      <m:t> </m:t>
                    </m:r>
                  </m:oMath>
                </a14:m>
                <a:r>
                  <a:rPr lang="en-US" sz="1800" dirty="0">
                    <a:solidFill>
                      <a:schemeClr val="tx1">
                        <a:lumMod val="50000"/>
                      </a:schemeClr>
                    </a:solidFill>
                    <a:ea typeface="Calibri" panose="020F0502020204030204" pitchFamily="34" charset="0"/>
                  </a:rPr>
                  <a:t>= Economic valuation </a:t>
                </a:r>
                <a:r>
                  <a:rPr lang="en" sz="1800" dirty="0">
                    <a:solidFill>
                      <a:schemeClr val="tx1">
                        <a:lumMod val="50000"/>
                      </a:schemeClr>
                    </a:solidFill>
                    <a:ea typeface="Calibri"/>
                    <a:cs typeface="Calibri"/>
                    <a:sym typeface="Calibri"/>
                  </a:rPr>
                  <a:t>attributable to wildfire smoke</a:t>
                </a:r>
                <a:endParaRPr lang="en-US" sz="1800" dirty="0">
                  <a:solidFill>
                    <a:schemeClr val="tx1">
                      <a:lumMod val="50000"/>
                    </a:schemeClr>
                  </a:solidFill>
                  <a:latin typeface="Calibri"/>
                  <a:ea typeface="Calibri"/>
                  <a:cs typeface="Calibri"/>
                  <a:sym typeface="Calibri"/>
                </a:endParaRPr>
              </a:p>
            </p:txBody>
          </p:sp>
        </mc:Choice>
        <mc:Fallback xmlns="">
          <p:sp>
            <p:nvSpPr>
              <p:cNvPr id="614" name="Google Shape;614;gfa425ecfdc_4_212"/>
              <p:cNvSpPr txBox="1">
                <a:spLocks noGrp="1" noRot="1" noChangeAspect="1" noMove="1" noResize="1" noEditPoints="1" noAdjustHandles="1" noChangeArrowheads="1" noChangeShapeType="1" noTextEdit="1"/>
              </p:cNvSpPr>
              <p:nvPr>
                <p:ph type="body" idx="1"/>
              </p:nvPr>
            </p:nvSpPr>
            <p:spPr>
              <a:xfrm>
                <a:off x="628650" y="1369225"/>
                <a:ext cx="7600950" cy="3263400"/>
              </a:xfrm>
              <a:prstGeom prst="rect">
                <a:avLst/>
              </a:prstGeom>
              <a:blipFill>
                <a:blip r:embed="rId3"/>
                <a:stretch>
                  <a:fillRect l="-18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5" name="Google Shape;615;gfa425ecfdc_4_212"/>
              <p:cNvSpPr txBox="1"/>
              <p:nvPr/>
            </p:nvSpPr>
            <p:spPr>
              <a:xfrm>
                <a:off x="914401" y="2678758"/>
                <a:ext cx="7772400" cy="1823546"/>
              </a:xfrm>
              <a:prstGeom prst="rect">
                <a:avLst/>
              </a:prstGeom>
              <a:noFill/>
              <a:ln>
                <a:noFill/>
              </a:ln>
            </p:spPr>
            <p:txBody>
              <a:bodyPr spcFirstLastPara="1" wrap="square" lIns="68575" tIns="34275" rIns="68575" bIns="34275" anchor="t" anchorCtr="0">
                <a:spAutoFit/>
              </a:bodyPr>
              <a:lstStyle/>
              <a:p>
                <a:pPr>
                  <a:spcAft>
                    <a:spcPts val="600"/>
                  </a:spcAft>
                </a:pPr>
                <a:r>
                  <a:rPr lang="en-US" dirty="0">
                    <a:solidFill>
                      <a:schemeClr val="tx1">
                        <a:lumMod val="50000"/>
                      </a:schemeClr>
                    </a:solidFill>
                    <a:ea typeface="Calibri" panose="020F0502020204030204" pitchFamily="34" charset="0"/>
                  </a:rPr>
                  <a:t>Where: </a:t>
                </a:r>
              </a:p>
              <a:p>
                <a:pPr>
                  <a:spcAft>
                    <a:spcPts val="600"/>
                  </a:spcAft>
                </a:pPr>
                <a:r>
                  <a:rPr lang="en-US" b="1" dirty="0">
                    <a:solidFill>
                      <a:schemeClr val="tx1">
                        <a:lumMod val="50000"/>
                      </a:schemeClr>
                    </a:solidFill>
                    <a:ea typeface="Calibri" panose="020F0502020204030204" pitchFamily="34" charset="0"/>
                  </a:rPr>
                  <a:t>β</a:t>
                </a:r>
                <a:r>
                  <a:rPr lang="en-US" b="1" baseline="-25000" dirty="0" err="1">
                    <a:solidFill>
                      <a:schemeClr val="tx1">
                        <a:lumMod val="50000"/>
                      </a:schemeClr>
                    </a:solidFill>
                    <a:ea typeface="Calibri" panose="020F0502020204030204" pitchFamily="34" charset="0"/>
                  </a:rPr>
                  <a:t>wl</a:t>
                </a:r>
                <a:r>
                  <a:rPr lang="en-US" b="1" dirty="0">
                    <a:solidFill>
                      <a:schemeClr val="tx1">
                        <a:lumMod val="50000"/>
                      </a:schemeClr>
                    </a:solidFill>
                    <a:ea typeface="Calibri" panose="020F0502020204030204" pitchFamily="34" charset="0"/>
                  </a:rPr>
                  <a:t> </a:t>
                </a:r>
                <a:r>
                  <a:rPr lang="en-US" dirty="0">
                    <a:solidFill>
                      <a:schemeClr val="tx1">
                        <a:lumMod val="50000"/>
                      </a:schemeClr>
                    </a:solidFill>
                    <a:ea typeface="Calibri" panose="020F0502020204030204" pitchFamily="34" charset="0"/>
                  </a:rPr>
                  <a:t>= pollutant mortality dose-response value for 1 unit</a:t>
                </a:r>
                <a14:m>
                  <m:oMath xmlns:m="http://schemas.openxmlformats.org/officeDocument/2006/math">
                    <m:r>
                      <a:rPr lang="en-US" dirty="0">
                        <a:solidFill>
                          <a:schemeClr val="tx1">
                            <a:lumMod val="50000"/>
                          </a:schemeClr>
                        </a:solidFill>
                        <a:latin typeface="Cambria Math" panose="02040503050406030204" pitchFamily="18" charset="0"/>
                        <a:ea typeface="Calibri"/>
                        <a:cs typeface="Calibri"/>
                        <a:sym typeface="Calibri"/>
                      </a:rPr>
                      <m:t> (</m:t>
                    </m:r>
                    <m:r>
                      <a:rPr lang="en" i="1" dirty="0">
                        <a:solidFill>
                          <a:schemeClr val="tx1">
                            <a:lumMod val="50000"/>
                          </a:schemeClr>
                        </a:solidFill>
                        <a:latin typeface="Cambria Math" panose="02040503050406030204" pitchFamily="18" charset="0"/>
                        <a:ea typeface="Calibri"/>
                        <a:cs typeface="Calibri"/>
                        <a:sym typeface="Calibri"/>
                      </a:rPr>
                      <m:t>µ</m:t>
                    </m:r>
                  </m:oMath>
                </a14:m>
                <a:r>
                  <a:rPr lang="en" dirty="0">
                    <a:solidFill>
                      <a:schemeClr val="tx1">
                        <a:lumMod val="50000"/>
                      </a:schemeClr>
                    </a:solidFill>
                    <a:ea typeface="Calibri"/>
                    <a:cs typeface="Calibri"/>
                    <a:sym typeface="Calibri"/>
                  </a:rPr>
                  <a:t>g/m</a:t>
                </a:r>
                <a:r>
                  <a:rPr lang="en" baseline="30000" dirty="0">
                    <a:solidFill>
                      <a:schemeClr val="tx1">
                        <a:lumMod val="50000"/>
                      </a:schemeClr>
                    </a:solidFill>
                    <a:ea typeface="Calibri"/>
                    <a:cs typeface="Calibri"/>
                    <a:sym typeface="Calibri"/>
                  </a:rPr>
                  <a:t>3</a:t>
                </a:r>
                <a:r>
                  <a:rPr lang="en" dirty="0">
                    <a:solidFill>
                      <a:schemeClr val="tx1">
                        <a:lumMod val="50000"/>
                      </a:schemeClr>
                    </a:solidFill>
                    <a:ea typeface="Calibri"/>
                    <a:cs typeface="Calibri"/>
                    <a:sym typeface="Calibri"/>
                  </a:rPr>
                  <a:t>)</a:t>
                </a:r>
                <a:endParaRPr lang="en-US" dirty="0">
                  <a:solidFill>
                    <a:schemeClr val="tx1">
                      <a:lumMod val="50000"/>
                    </a:schemeClr>
                  </a:solidFill>
                  <a:ea typeface="Calibri" panose="020F0502020204030204" pitchFamily="34" charset="0"/>
                </a:endParaRPr>
              </a:p>
              <a:p>
                <a:pPr>
                  <a:spcAft>
                    <a:spcPts val="600"/>
                  </a:spcAft>
                </a:pPr>
                <a:r>
                  <a:rPr lang="en" b="1" dirty="0">
                    <a:solidFill>
                      <a:schemeClr val="tx1">
                        <a:lumMod val="50000"/>
                      </a:schemeClr>
                    </a:solidFill>
                    <a:ea typeface="Calibri"/>
                    <a:cs typeface="Calibri"/>
                    <a:sym typeface="Calibri"/>
                  </a:rPr>
                  <a:t>𝚫PM</a:t>
                </a:r>
                <a:r>
                  <a:rPr lang="en" b="1" baseline="-25000" dirty="0">
                    <a:solidFill>
                      <a:schemeClr val="tx1">
                        <a:lumMod val="50000"/>
                      </a:schemeClr>
                    </a:solidFill>
                    <a:ea typeface="Calibri"/>
                    <a:cs typeface="Calibri"/>
                    <a:sym typeface="Calibri"/>
                  </a:rPr>
                  <a:t>2.5ij</a:t>
                </a:r>
                <a:r>
                  <a:rPr lang="en" b="1" dirty="0">
                    <a:solidFill>
                      <a:schemeClr val="tx1">
                        <a:lumMod val="50000"/>
                      </a:schemeClr>
                    </a:solidFill>
                    <a:ea typeface="Calibri"/>
                    <a:cs typeface="Calibri"/>
                    <a:sym typeface="Calibri"/>
                  </a:rPr>
                  <a:t> </a:t>
                </a:r>
                <a:r>
                  <a:rPr lang="en" dirty="0">
                    <a:solidFill>
                      <a:schemeClr val="tx1">
                        <a:lumMod val="50000"/>
                      </a:schemeClr>
                    </a:solidFill>
                    <a:ea typeface="Calibri"/>
                    <a:cs typeface="Calibri"/>
                    <a:sym typeface="Calibri"/>
                  </a:rPr>
                  <a:t>= </a:t>
                </a:r>
                <a:r>
                  <a:rPr lang="en-US" dirty="0">
                    <a:solidFill>
                      <a:schemeClr val="tx1">
                        <a:lumMod val="50000"/>
                      </a:schemeClr>
                    </a:solidFill>
                    <a:ea typeface="Calibri" panose="020F0502020204030204" pitchFamily="34" charset="0"/>
                  </a:rPr>
                  <a:t>change in pollutant concentration from wildland fire smoke in year </a:t>
                </a:r>
                <a:r>
                  <a:rPr lang="en-US" dirty="0" err="1">
                    <a:solidFill>
                      <a:schemeClr val="tx1">
                        <a:lumMod val="50000"/>
                      </a:schemeClr>
                    </a:solidFill>
                    <a:ea typeface="Calibri" panose="020F0502020204030204" pitchFamily="34" charset="0"/>
                  </a:rPr>
                  <a:t>i</a:t>
                </a:r>
                <a:r>
                  <a:rPr lang="en-US" dirty="0">
                    <a:solidFill>
                      <a:schemeClr val="tx1">
                        <a:lumMod val="50000"/>
                      </a:schemeClr>
                    </a:solidFill>
                    <a:ea typeface="Calibri" panose="020F0502020204030204" pitchFamily="34" charset="0"/>
                  </a:rPr>
                  <a:t> and zip code j</a:t>
                </a:r>
              </a:p>
              <a:p>
                <a:pPr>
                  <a:spcAft>
                    <a:spcPts val="600"/>
                  </a:spcAft>
                </a:pPr>
                <a:r>
                  <a:rPr lang="en-US" b="1" dirty="0" err="1">
                    <a:solidFill>
                      <a:schemeClr val="tx1">
                        <a:lumMod val="50000"/>
                      </a:schemeClr>
                    </a:solidFill>
                    <a:ea typeface="Calibri" panose="020F0502020204030204" pitchFamily="34" charset="0"/>
                  </a:rPr>
                  <a:t>d</a:t>
                </a:r>
                <a:r>
                  <a:rPr lang="en-US" b="1" baseline="-25000" dirty="0" err="1">
                    <a:solidFill>
                      <a:schemeClr val="tx1">
                        <a:lumMod val="50000"/>
                      </a:schemeClr>
                    </a:solidFill>
                    <a:ea typeface="Calibri" panose="020F0502020204030204" pitchFamily="34" charset="0"/>
                  </a:rPr>
                  <a:t>ij</a:t>
                </a:r>
                <a:r>
                  <a:rPr lang="en-US" b="1" baseline="-25000" dirty="0">
                    <a:solidFill>
                      <a:schemeClr val="tx1">
                        <a:lumMod val="50000"/>
                      </a:schemeClr>
                    </a:solidFill>
                    <a:ea typeface="Calibri" panose="020F0502020204030204" pitchFamily="34" charset="0"/>
                  </a:rPr>
                  <a:t> </a:t>
                </a:r>
                <a:r>
                  <a:rPr lang="en-US" dirty="0">
                    <a:solidFill>
                      <a:schemeClr val="tx1">
                        <a:lumMod val="50000"/>
                      </a:schemeClr>
                    </a:solidFill>
                    <a:ea typeface="Calibri"/>
                    <a:cs typeface="Calibri"/>
                    <a:sym typeface="Calibri"/>
                  </a:rPr>
                  <a:t>= total deaths in year </a:t>
                </a:r>
                <a:r>
                  <a:rPr lang="en-US" dirty="0" err="1">
                    <a:solidFill>
                      <a:schemeClr val="tx1">
                        <a:lumMod val="50000"/>
                      </a:schemeClr>
                    </a:solidFill>
                    <a:ea typeface="Calibri"/>
                    <a:cs typeface="Calibri"/>
                    <a:sym typeface="Calibri"/>
                  </a:rPr>
                  <a:t>i</a:t>
                </a:r>
                <a:r>
                  <a:rPr lang="en-US" dirty="0">
                    <a:solidFill>
                      <a:schemeClr val="tx1">
                        <a:lumMod val="50000"/>
                      </a:schemeClr>
                    </a:solidFill>
                    <a:ea typeface="Calibri"/>
                    <a:cs typeface="Calibri"/>
                    <a:sym typeface="Calibri"/>
                  </a:rPr>
                  <a:t> and zip code j </a:t>
                </a:r>
                <a:endParaRPr lang="en" dirty="0">
                  <a:solidFill>
                    <a:schemeClr val="tx1">
                      <a:lumMod val="50000"/>
                    </a:schemeClr>
                  </a:solidFill>
                  <a:ea typeface="Calibri"/>
                  <a:cs typeface="Calibri"/>
                  <a:sym typeface="Calibri"/>
                </a:endParaRPr>
              </a:p>
              <a:p>
                <a:pPr>
                  <a:spcAft>
                    <a:spcPts val="600"/>
                  </a:spcAft>
                </a:pPr>
                <a:r>
                  <a:rPr lang="en-US" b="1" dirty="0" err="1">
                    <a:solidFill>
                      <a:schemeClr val="tx1">
                        <a:lumMod val="50000"/>
                      </a:schemeClr>
                    </a:solidFill>
                    <a:ea typeface="Calibri" panose="020F0502020204030204" pitchFamily="34" charset="0"/>
                  </a:rPr>
                  <a:t>Δm</a:t>
                </a:r>
                <a:r>
                  <a:rPr lang="en-US" b="1" baseline="-25000" dirty="0" err="1">
                    <a:solidFill>
                      <a:schemeClr val="tx1">
                        <a:lumMod val="50000"/>
                      </a:schemeClr>
                    </a:solidFill>
                    <a:ea typeface="Calibri" panose="020F0502020204030204" pitchFamily="34" charset="0"/>
                  </a:rPr>
                  <a:t>ij</a:t>
                </a:r>
                <a:r>
                  <a:rPr lang="en-US" dirty="0">
                    <a:solidFill>
                      <a:schemeClr val="tx1">
                        <a:lumMod val="50000"/>
                      </a:schemeClr>
                    </a:solidFill>
                    <a:ea typeface="Calibri" panose="020F0502020204030204" pitchFamily="34" charset="0"/>
                  </a:rPr>
                  <a:t> = total mortality burden from wildfires</a:t>
                </a:r>
                <a:endParaRPr lang="en-US" i="1" dirty="0">
                  <a:solidFill>
                    <a:schemeClr val="tx1">
                      <a:lumMod val="50000"/>
                    </a:schemeClr>
                  </a:solidFill>
                  <a:ea typeface="Calibri"/>
                  <a:cs typeface="Calibri"/>
                  <a:sym typeface="Calibri"/>
                </a:endParaRPr>
              </a:p>
              <a:p>
                <a:pPr>
                  <a:spcAft>
                    <a:spcPts val="600"/>
                  </a:spcAft>
                </a:pPr>
                <a:r>
                  <a:rPr lang="en-US" b="1" dirty="0">
                    <a:solidFill>
                      <a:schemeClr val="tx1">
                        <a:lumMod val="50000"/>
                      </a:schemeClr>
                    </a:solidFill>
                    <a:ea typeface="Calibri"/>
                    <a:cs typeface="Calibri"/>
                    <a:sym typeface="Calibri"/>
                  </a:rPr>
                  <a:t>VSL</a:t>
                </a:r>
                <a:r>
                  <a:rPr lang="en-US" dirty="0">
                    <a:solidFill>
                      <a:schemeClr val="tx1">
                        <a:lumMod val="50000"/>
                      </a:schemeClr>
                    </a:solidFill>
                    <a:ea typeface="Calibri"/>
                    <a:cs typeface="Calibri"/>
                    <a:sym typeface="Calibri"/>
                  </a:rPr>
                  <a:t> = Value of a statistical life; $8.7 million in 2015 dollars</a:t>
                </a:r>
                <a:endParaRPr lang="en" dirty="0">
                  <a:solidFill>
                    <a:schemeClr val="tx1">
                      <a:lumMod val="50000"/>
                    </a:schemeClr>
                  </a:solidFill>
                  <a:ea typeface="Calibri"/>
                  <a:cs typeface="Calibri"/>
                  <a:sym typeface="Calibri"/>
                </a:endParaRPr>
              </a:p>
            </p:txBody>
          </p:sp>
        </mc:Choice>
        <mc:Fallback xmlns="">
          <p:sp>
            <p:nvSpPr>
              <p:cNvPr id="615" name="Google Shape;615;gfa425ecfdc_4_212"/>
              <p:cNvSpPr txBox="1">
                <a:spLocks noRot="1" noChangeAspect="1" noMove="1" noResize="1" noEditPoints="1" noAdjustHandles="1" noChangeArrowheads="1" noChangeShapeType="1" noTextEdit="1"/>
              </p:cNvSpPr>
              <p:nvPr/>
            </p:nvSpPr>
            <p:spPr>
              <a:xfrm>
                <a:off x="914401" y="2678758"/>
                <a:ext cx="7772400" cy="1823546"/>
              </a:xfrm>
              <a:prstGeom prst="rect">
                <a:avLst/>
              </a:prstGeom>
              <a:blipFill>
                <a:blip r:embed="rId4"/>
                <a:stretch>
                  <a:fillRect l="-654" t="-690"/>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8BD6500-507C-E240-8441-EB9068B4F4F5}"/>
              </a:ext>
            </a:extLst>
          </p:cNvPr>
          <p:cNvSpPr/>
          <p:nvPr/>
        </p:nvSpPr>
        <p:spPr>
          <a:xfrm>
            <a:off x="0" y="4781550"/>
            <a:ext cx="9144000" cy="339937"/>
          </a:xfrm>
          <a:prstGeom prst="rect">
            <a:avLst/>
          </a:prstGeom>
          <a:gradFill flip="none" rotWithShape="1">
            <a:gsLst>
              <a:gs pos="0">
                <a:schemeClr val="accent1">
                  <a:tint val="66000"/>
                  <a:satMod val="160000"/>
                </a:schemeClr>
              </a:gs>
              <a:gs pos="45000">
                <a:schemeClr val="accent1">
                  <a:tint val="44500"/>
                  <a:satMod val="160000"/>
                  <a:alpha val="68101"/>
                </a:schemeClr>
              </a:gs>
              <a:gs pos="63000">
                <a:schemeClr val="accent1">
                  <a:tint val="23500"/>
                  <a:satMod val="160000"/>
                  <a:alpha val="51624"/>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6A9B605-A89D-064E-ABB1-ECF312BAFBF7}"/>
              </a:ext>
            </a:extLst>
          </p:cNvPr>
          <p:cNvSpPr txBox="1"/>
          <p:nvPr/>
        </p:nvSpPr>
        <p:spPr>
          <a:xfrm>
            <a:off x="8092867" y="4781550"/>
            <a:ext cx="1517575"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Methods</a:t>
            </a:r>
          </a:p>
        </p:txBody>
      </p:sp>
      <p:pic>
        <p:nvPicPr>
          <p:cNvPr id="2" name="Picture 1">
            <a:extLst>
              <a:ext uri="{FF2B5EF4-FFF2-40B4-BE49-F238E27FC236}">
                <a16:creationId xmlns:a16="http://schemas.microsoft.com/office/drawing/2014/main" id="{DB0B731B-7106-28C1-D538-963544D065DA}"/>
              </a:ext>
            </a:extLst>
          </p:cNvPr>
          <p:cNvPicPr>
            <a:picLocks noChangeAspect="1"/>
          </p:cNvPicPr>
          <p:nvPr/>
        </p:nvPicPr>
        <p:blipFill>
          <a:blip r:embed="rId5"/>
          <a:stretch>
            <a:fillRect/>
          </a:stretch>
        </p:blipFill>
        <p:spPr>
          <a:xfrm>
            <a:off x="1152588" y="86517"/>
            <a:ext cx="718135" cy="316170"/>
          </a:xfrm>
          <a:prstGeom prst="rect">
            <a:avLst/>
          </a:prstGeom>
        </p:spPr>
      </p:pic>
      <p:pic>
        <p:nvPicPr>
          <p:cNvPr id="3" name="Picture 2" descr="Pin on University of Washington Huskies">
            <a:extLst>
              <a:ext uri="{FF2B5EF4-FFF2-40B4-BE49-F238E27FC236}">
                <a16:creationId xmlns:a16="http://schemas.microsoft.com/office/drawing/2014/main" id="{E4203C6C-219A-A186-A536-23A04C2360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55FB123-8F83-4D9B-BE32-E598D77C72B7}"/>
              </a:ext>
            </a:extLst>
          </p:cNvPr>
          <p:cNvSpPr txBox="1">
            <a:spLocks/>
          </p:cNvSpPr>
          <p:nvPr/>
        </p:nvSpPr>
        <p:spPr>
          <a:xfrm>
            <a:off x="685800" y="610897"/>
            <a:ext cx="7772400" cy="3931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tx1">
                    <a:lumMod val="50000"/>
                  </a:schemeClr>
                </a:solidFill>
                <a:latin typeface="+mj-lt"/>
              </a:rPr>
              <a:t>Preliminary Results: Model Validation</a:t>
            </a:r>
          </a:p>
        </p:txBody>
      </p:sp>
      <p:pic>
        <p:nvPicPr>
          <p:cNvPr id="3" name="Picture 2">
            <a:extLst>
              <a:ext uri="{FF2B5EF4-FFF2-40B4-BE49-F238E27FC236}">
                <a16:creationId xmlns:a16="http://schemas.microsoft.com/office/drawing/2014/main" id="{CA5C8AEE-1079-4E40-8E07-3D5134542F28}"/>
              </a:ext>
            </a:extLst>
          </p:cNvPr>
          <p:cNvPicPr>
            <a:picLocks noChangeAspect="1"/>
          </p:cNvPicPr>
          <p:nvPr/>
        </p:nvPicPr>
        <p:blipFill>
          <a:blip r:embed="rId3"/>
          <a:stretch>
            <a:fillRect/>
          </a:stretch>
        </p:blipFill>
        <p:spPr>
          <a:xfrm>
            <a:off x="802459" y="1208419"/>
            <a:ext cx="3863545" cy="3530832"/>
          </a:xfrm>
          <a:prstGeom prst="rect">
            <a:avLst/>
          </a:prstGeom>
        </p:spPr>
      </p:pic>
      <p:sp>
        <p:nvSpPr>
          <p:cNvPr id="4" name="Rectangle 3">
            <a:extLst>
              <a:ext uri="{FF2B5EF4-FFF2-40B4-BE49-F238E27FC236}">
                <a16:creationId xmlns:a16="http://schemas.microsoft.com/office/drawing/2014/main" id="{7192A634-1C9D-4B22-90D9-7503AA214A17}"/>
              </a:ext>
            </a:extLst>
          </p:cNvPr>
          <p:cNvSpPr/>
          <p:nvPr/>
        </p:nvSpPr>
        <p:spPr>
          <a:xfrm>
            <a:off x="0" y="4781550"/>
            <a:ext cx="9144000" cy="339937"/>
          </a:xfrm>
          <a:prstGeom prst="rect">
            <a:avLst/>
          </a:prstGeom>
          <a:gradFill flip="none" rotWithShape="1">
            <a:gsLst>
              <a:gs pos="0">
                <a:schemeClr val="accent1">
                  <a:tint val="66000"/>
                  <a:satMod val="160000"/>
                </a:schemeClr>
              </a:gs>
              <a:gs pos="45000">
                <a:schemeClr val="accent1">
                  <a:tint val="44500"/>
                  <a:satMod val="160000"/>
                  <a:alpha val="68101"/>
                </a:schemeClr>
              </a:gs>
              <a:gs pos="63000">
                <a:schemeClr val="accent1">
                  <a:tint val="23500"/>
                  <a:satMod val="160000"/>
                  <a:alpha val="51624"/>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AF3CC70-4792-4C07-800E-7BB7D4185E3A}"/>
              </a:ext>
            </a:extLst>
          </p:cNvPr>
          <p:cNvSpPr txBox="1"/>
          <p:nvPr/>
        </p:nvSpPr>
        <p:spPr>
          <a:xfrm>
            <a:off x="6164825" y="4781550"/>
            <a:ext cx="3091655"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Quantification/Results</a:t>
            </a:r>
          </a:p>
        </p:txBody>
      </p:sp>
      <p:pic>
        <p:nvPicPr>
          <p:cNvPr id="7" name="Picture 6">
            <a:extLst>
              <a:ext uri="{FF2B5EF4-FFF2-40B4-BE49-F238E27FC236}">
                <a16:creationId xmlns:a16="http://schemas.microsoft.com/office/drawing/2014/main" id="{78F307CE-55C7-46F4-9ACE-FC9B36BE7DF3}"/>
              </a:ext>
            </a:extLst>
          </p:cNvPr>
          <p:cNvPicPr>
            <a:picLocks noChangeAspect="1"/>
          </p:cNvPicPr>
          <p:nvPr/>
        </p:nvPicPr>
        <p:blipFill rotWithShape="1">
          <a:blip r:embed="rId4"/>
          <a:srcRect l="15239" t="7829" r="49340" b="3716"/>
          <a:stretch/>
        </p:blipFill>
        <p:spPr bwMode="auto">
          <a:xfrm>
            <a:off x="4901565" y="1495514"/>
            <a:ext cx="2104390" cy="3243738"/>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25750A26-A053-408A-BC20-96952461519B}"/>
              </a:ext>
            </a:extLst>
          </p:cNvPr>
          <p:cNvPicPr>
            <a:picLocks noChangeAspect="1"/>
          </p:cNvPicPr>
          <p:nvPr/>
        </p:nvPicPr>
        <p:blipFill rotWithShape="1">
          <a:blip r:embed="rId4"/>
          <a:srcRect l="50658" t="25402" r="13348" b="19818"/>
          <a:stretch/>
        </p:blipFill>
        <p:spPr bwMode="auto">
          <a:xfrm>
            <a:off x="7005955" y="1926254"/>
            <a:ext cx="2138045" cy="2008826"/>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13842316-095F-4755-8D88-B71A9CD6D49B}"/>
              </a:ext>
            </a:extLst>
          </p:cNvPr>
          <p:cNvSpPr txBox="1"/>
          <p:nvPr/>
        </p:nvSpPr>
        <p:spPr>
          <a:xfrm>
            <a:off x="4828374" y="1187737"/>
            <a:ext cx="4153256" cy="307777"/>
          </a:xfrm>
          <a:prstGeom prst="rect">
            <a:avLst/>
          </a:prstGeom>
          <a:noFill/>
        </p:spPr>
        <p:txBody>
          <a:bodyPr wrap="square" rtlCol="0">
            <a:spAutoFit/>
          </a:bodyPr>
          <a:lstStyle/>
          <a:p>
            <a:r>
              <a:rPr lang="en-US" dirty="0"/>
              <a:t>Fire-Only PM</a:t>
            </a:r>
            <a:r>
              <a:rPr lang="en-US" baseline="-25000" dirty="0"/>
              <a:t>2.5</a:t>
            </a:r>
            <a:r>
              <a:rPr lang="en-US" dirty="0"/>
              <a:t> NAAQS Exceedances, 2008-2018</a:t>
            </a:r>
          </a:p>
        </p:txBody>
      </p:sp>
      <p:sp>
        <p:nvSpPr>
          <p:cNvPr id="10" name="TextBox 9">
            <a:extLst>
              <a:ext uri="{FF2B5EF4-FFF2-40B4-BE49-F238E27FC236}">
                <a16:creationId xmlns:a16="http://schemas.microsoft.com/office/drawing/2014/main" id="{57279D49-DA6A-42CE-B1C7-E29CA3D4DA97}"/>
              </a:ext>
            </a:extLst>
          </p:cNvPr>
          <p:cNvSpPr txBox="1"/>
          <p:nvPr/>
        </p:nvSpPr>
        <p:spPr>
          <a:xfrm>
            <a:off x="7517532" y="4303365"/>
            <a:ext cx="1738948" cy="400110"/>
          </a:xfrm>
          <a:prstGeom prst="rect">
            <a:avLst/>
          </a:prstGeom>
          <a:noFill/>
        </p:spPr>
        <p:txBody>
          <a:bodyPr wrap="square" rtlCol="0">
            <a:spAutoFit/>
          </a:bodyPr>
          <a:lstStyle/>
          <a:p>
            <a:r>
              <a:rPr lang="en-US" sz="1000" i="1" dirty="0"/>
              <a:t>Source for acres burned: CAL FIRE, 2022</a:t>
            </a:r>
          </a:p>
        </p:txBody>
      </p:sp>
      <p:pic>
        <p:nvPicPr>
          <p:cNvPr id="5" name="Picture 4">
            <a:extLst>
              <a:ext uri="{FF2B5EF4-FFF2-40B4-BE49-F238E27FC236}">
                <a16:creationId xmlns:a16="http://schemas.microsoft.com/office/drawing/2014/main" id="{FA32308B-2A9D-D5C7-92EF-9405A20C78F0}"/>
              </a:ext>
            </a:extLst>
          </p:cNvPr>
          <p:cNvPicPr>
            <a:picLocks noChangeAspect="1"/>
          </p:cNvPicPr>
          <p:nvPr/>
        </p:nvPicPr>
        <p:blipFill>
          <a:blip r:embed="rId5"/>
          <a:stretch>
            <a:fillRect/>
          </a:stretch>
        </p:blipFill>
        <p:spPr>
          <a:xfrm>
            <a:off x="1152588" y="86517"/>
            <a:ext cx="718135" cy="316170"/>
          </a:xfrm>
          <a:prstGeom prst="rect">
            <a:avLst/>
          </a:prstGeom>
        </p:spPr>
      </p:pic>
      <p:pic>
        <p:nvPicPr>
          <p:cNvPr id="11" name="Picture 2" descr="Pin on University of Washington Huskies">
            <a:extLst>
              <a:ext uri="{FF2B5EF4-FFF2-40B4-BE49-F238E27FC236}">
                <a16:creationId xmlns:a16="http://schemas.microsoft.com/office/drawing/2014/main" id="{73B22742-DEF4-134E-2F4D-0394CFB604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527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55FB123-8F83-4D9B-BE32-E598D77C72B7}"/>
              </a:ext>
            </a:extLst>
          </p:cNvPr>
          <p:cNvSpPr txBox="1">
            <a:spLocks/>
          </p:cNvSpPr>
          <p:nvPr/>
        </p:nvSpPr>
        <p:spPr>
          <a:xfrm>
            <a:off x="685799" y="605220"/>
            <a:ext cx="7772400" cy="3931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tx1">
                    <a:lumMod val="50000"/>
                  </a:schemeClr>
                </a:solidFill>
                <a:latin typeface="+mj-lt"/>
              </a:rPr>
              <a:t>Preliminary Results: Model Validation</a:t>
            </a:r>
          </a:p>
        </p:txBody>
      </p:sp>
      <p:sp>
        <p:nvSpPr>
          <p:cNvPr id="3" name="Rectangle 2">
            <a:extLst>
              <a:ext uri="{FF2B5EF4-FFF2-40B4-BE49-F238E27FC236}">
                <a16:creationId xmlns:a16="http://schemas.microsoft.com/office/drawing/2014/main" id="{5DD3792F-0721-4E52-B0EA-2C8087E56628}"/>
              </a:ext>
            </a:extLst>
          </p:cNvPr>
          <p:cNvSpPr/>
          <p:nvPr/>
        </p:nvSpPr>
        <p:spPr>
          <a:xfrm>
            <a:off x="0" y="4781550"/>
            <a:ext cx="9144000" cy="339937"/>
          </a:xfrm>
          <a:prstGeom prst="rect">
            <a:avLst/>
          </a:prstGeom>
          <a:gradFill flip="none" rotWithShape="1">
            <a:gsLst>
              <a:gs pos="0">
                <a:schemeClr val="accent1">
                  <a:tint val="66000"/>
                  <a:satMod val="160000"/>
                </a:schemeClr>
              </a:gs>
              <a:gs pos="45000">
                <a:schemeClr val="accent1">
                  <a:tint val="44500"/>
                  <a:satMod val="160000"/>
                  <a:alpha val="68101"/>
                </a:schemeClr>
              </a:gs>
              <a:gs pos="63000">
                <a:schemeClr val="accent1">
                  <a:tint val="23500"/>
                  <a:satMod val="160000"/>
                  <a:alpha val="51624"/>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E1684C7-8361-496D-B92B-7383F812DB26}"/>
              </a:ext>
            </a:extLst>
          </p:cNvPr>
          <p:cNvSpPr txBox="1"/>
          <p:nvPr/>
        </p:nvSpPr>
        <p:spPr>
          <a:xfrm>
            <a:off x="6164825" y="4781550"/>
            <a:ext cx="3091655"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Quantification/Results</a:t>
            </a:r>
          </a:p>
        </p:txBody>
      </p:sp>
      <p:pic>
        <p:nvPicPr>
          <p:cNvPr id="6" name="Picture 5">
            <a:extLst>
              <a:ext uri="{FF2B5EF4-FFF2-40B4-BE49-F238E27FC236}">
                <a16:creationId xmlns:a16="http://schemas.microsoft.com/office/drawing/2014/main" id="{7E896BED-6C22-4689-88E7-CAB5F46BF2E1}"/>
              </a:ext>
            </a:extLst>
          </p:cNvPr>
          <p:cNvPicPr>
            <a:picLocks noChangeAspect="1"/>
          </p:cNvPicPr>
          <p:nvPr/>
        </p:nvPicPr>
        <p:blipFill rotWithShape="1">
          <a:blip r:embed="rId3"/>
          <a:srcRect t="7624"/>
          <a:stretch/>
        </p:blipFill>
        <p:spPr>
          <a:xfrm>
            <a:off x="1489920" y="1435692"/>
            <a:ext cx="6164159" cy="3208227"/>
          </a:xfrm>
          <a:prstGeom prst="rect">
            <a:avLst/>
          </a:prstGeom>
        </p:spPr>
      </p:pic>
      <p:sp>
        <p:nvSpPr>
          <p:cNvPr id="7" name="TextBox 6">
            <a:extLst>
              <a:ext uri="{FF2B5EF4-FFF2-40B4-BE49-F238E27FC236}">
                <a16:creationId xmlns:a16="http://schemas.microsoft.com/office/drawing/2014/main" id="{0A7E0C4B-F06D-4DA6-BB84-2A90669D60A4}"/>
              </a:ext>
            </a:extLst>
          </p:cNvPr>
          <p:cNvSpPr txBox="1"/>
          <p:nvPr/>
        </p:nvSpPr>
        <p:spPr>
          <a:xfrm>
            <a:off x="2495371" y="1144172"/>
            <a:ext cx="4153256" cy="307777"/>
          </a:xfrm>
          <a:prstGeom prst="rect">
            <a:avLst/>
          </a:prstGeom>
          <a:noFill/>
        </p:spPr>
        <p:txBody>
          <a:bodyPr wrap="square" rtlCol="0">
            <a:spAutoFit/>
          </a:bodyPr>
          <a:lstStyle/>
          <a:p>
            <a:r>
              <a:rPr lang="en-US" dirty="0"/>
              <a:t>Fire Season (June – October) Statistics Summary  </a:t>
            </a:r>
          </a:p>
        </p:txBody>
      </p:sp>
      <p:pic>
        <p:nvPicPr>
          <p:cNvPr id="4" name="Picture 3">
            <a:extLst>
              <a:ext uri="{FF2B5EF4-FFF2-40B4-BE49-F238E27FC236}">
                <a16:creationId xmlns:a16="http://schemas.microsoft.com/office/drawing/2014/main" id="{59423F81-67B5-129D-601C-16C74C643F86}"/>
              </a:ext>
            </a:extLst>
          </p:cNvPr>
          <p:cNvPicPr>
            <a:picLocks noChangeAspect="1"/>
          </p:cNvPicPr>
          <p:nvPr/>
        </p:nvPicPr>
        <p:blipFill>
          <a:blip r:embed="rId4"/>
          <a:stretch>
            <a:fillRect/>
          </a:stretch>
        </p:blipFill>
        <p:spPr>
          <a:xfrm>
            <a:off x="1152588" y="86517"/>
            <a:ext cx="718135" cy="316170"/>
          </a:xfrm>
          <a:prstGeom prst="rect">
            <a:avLst/>
          </a:prstGeom>
        </p:spPr>
      </p:pic>
      <p:pic>
        <p:nvPicPr>
          <p:cNvPr id="8" name="Picture 2" descr="Pin on University of Washington Huskies">
            <a:extLst>
              <a:ext uri="{FF2B5EF4-FFF2-40B4-BE49-F238E27FC236}">
                <a16:creationId xmlns:a16="http://schemas.microsoft.com/office/drawing/2014/main" id="{F523ED27-7655-4059-A3BA-E8F8CBE1B2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570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55FB123-8F83-4D9B-BE32-E598D77C72B7}"/>
              </a:ext>
            </a:extLst>
          </p:cNvPr>
          <p:cNvSpPr txBox="1">
            <a:spLocks/>
          </p:cNvSpPr>
          <p:nvPr/>
        </p:nvSpPr>
        <p:spPr>
          <a:xfrm>
            <a:off x="685800" y="601169"/>
            <a:ext cx="7772400" cy="39319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tx1">
                    <a:lumMod val="50000"/>
                  </a:schemeClr>
                </a:solidFill>
                <a:latin typeface="+mj-lt"/>
              </a:rPr>
              <a:t>Preliminary Results: Model Validation</a:t>
            </a:r>
          </a:p>
        </p:txBody>
      </p:sp>
      <p:sp>
        <p:nvSpPr>
          <p:cNvPr id="3" name="Rectangle 2">
            <a:extLst>
              <a:ext uri="{FF2B5EF4-FFF2-40B4-BE49-F238E27FC236}">
                <a16:creationId xmlns:a16="http://schemas.microsoft.com/office/drawing/2014/main" id="{5DD3792F-0721-4E52-B0EA-2C8087E56628}"/>
              </a:ext>
            </a:extLst>
          </p:cNvPr>
          <p:cNvSpPr/>
          <p:nvPr/>
        </p:nvSpPr>
        <p:spPr>
          <a:xfrm>
            <a:off x="0" y="4781550"/>
            <a:ext cx="9144000" cy="339937"/>
          </a:xfrm>
          <a:prstGeom prst="rect">
            <a:avLst/>
          </a:prstGeom>
          <a:gradFill flip="none" rotWithShape="1">
            <a:gsLst>
              <a:gs pos="0">
                <a:schemeClr val="accent1">
                  <a:tint val="66000"/>
                  <a:satMod val="160000"/>
                </a:schemeClr>
              </a:gs>
              <a:gs pos="45000">
                <a:schemeClr val="accent1">
                  <a:tint val="44500"/>
                  <a:satMod val="160000"/>
                  <a:alpha val="68101"/>
                </a:schemeClr>
              </a:gs>
              <a:gs pos="63000">
                <a:schemeClr val="accent1">
                  <a:tint val="23500"/>
                  <a:satMod val="160000"/>
                  <a:alpha val="51624"/>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E1684C7-8361-496D-B92B-7383F812DB26}"/>
              </a:ext>
            </a:extLst>
          </p:cNvPr>
          <p:cNvSpPr txBox="1"/>
          <p:nvPr/>
        </p:nvSpPr>
        <p:spPr>
          <a:xfrm>
            <a:off x="6164825" y="4781550"/>
            <a:ext cx="3091655" cy="307777"/>
          </a:xfrm>
          <a:prstGeom prst="rect">
            <a:avLst/>
          </a:prstGeom>
          <a:noFill/>
        </p:spPr>
        <p:txBody>
          <a:bodyPr wrap="square" rtlCol="0">
            <a:spAutoFit/>
          </a:bodyPr>
          <a:lstStyle/>
          <a:p>
            <a:r>
              <a:rPr lang="en-US" b="1" dirty="0">
                <a:ln w="0"/>
                <a:solidFill>
                  <a:schemeClr val="tx1"/>
                </a:solidFill>
                <a:effectLst>
                  <a:outerShdw blurRad="38100" dist="19050" dir="2700000" algn="tl" rotWithShape="0">
                    <a:schemeClr val="dk1">
                      <a:alpha val="40000"/>
                    </a:schemeClr>
                  </a:outerShdw>
                </a:effectLst>
              </a:rPr>
              <a:t>Quantification/Results</a:t>
            </a:r>
          </a:p>
        </p:txBody>
      </p:sp>
      <p:pic>
        <p:nvPicPr>
          <p:cNvPr id="8" name="Picture 7">
            <a:extLst>
              <a:ext uri="{FF2B5EF4-FFF2-40B4-BE49-F238E27FC236}">
                <a16:creationId xmlns:a16="http://schemas.microsoft.com/office/drawing/2014/main" id="{C3848055-2D68-4104-B3AE-50F97789BE96}"/>
              </a:ext>
            </a:extLst>
          </p:cNvPr>
          <p:cNvPicPr>
            <a:picLocks noChangeAspect="1"/>
          </p:cNvPicPr>
          <p:nvPr/>
        </p:nvPicPr>
        <p:blipFill>
          <a:blip r:embed="rId3"/>
          <a:stretch>
            <a:fillRect/>
          </a:stretch>
        </p:blipFill>
        <p:spPr>
          <a:xfrm>
            <a:off x="1467650" y="1178122"/>
            <a:ext cx="5839002" cy="3603428"/>
          </a:xfrm>
          <a:prstGeom prst="rect">
            <a:avLst/>
          </a:prstGeom>
        </p:spPr>
      </p:pic>
      <p:pic>
        <p:nvPicPr>
          <p:cNvPr id="4" name="Picture 3">
            <a:extLst>
              <a:ext uri="{FF2B5EF4-FFF2-40B4-BE49-F238E27FC236}">
                <a16:creationId xmlns:a16="http://schemas.microsoft.com/office/drawing/2014/main" id="{86DAE9F9-EBD6-7FE1-3961-E654121F172F}"/>
              </a:ext>
            </a:extLst>
          </p:cNvPr>
          <p:cNvPicPr>
            <a:picLocks noChangeAspect="1"/>
          </p:cNvPicPr>
          <p:nvPr/>
        </p:nvPicPr>
        <p:blipFill>
          <a:blip r:embed="rId4"/>
          <a:stretch>
            <a:fillRect/>
          </a:stretch>
        </p:blipFill>
        <p:spPr>
          <a:xfrm>
            <a:off x="1152588" y="86517"/>
            <a:ext cx="718135" cy="316170"/>
          </a:xfrm>
          <a:prstGeom prst="rect">
            <a:avLst/>
          </a:prstGeom>
        </p:spPr>
      </p:pic>
      <p:pic>
        <p:nvPicPr>
          <p:cNvPr id="6" name="Picture 2" descr="Pin on University of Washington Huskies">
            <a:extLst>
              <a:ext uri="{FF2B5EF4-FFF2-40B4-BE49-F238E27FC236}">
                <a16:creationId xmlns:a16="http://schemas.microsoft.com/office/drawing/2014/main" id="{6EFF183C-A08B-DFE0-078A-C14B39079D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958" y="77424"/>
            <a:ext cx="422103" cy="31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128088"/>
      </p:ext>
    </p:extLst>
  </p:cSld>
  <p:clrMapOvr>
    <a:masterClrMapping/>
  </p:clrMapOvr>
</p:sld>
</file>

<file path=ppt/theme/theme1.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3500</TotalTime>
  <Words>3843</Words>
  <Application>Microsoft Macintosh PowerPoint</Application>
  <PresentationFormat>On-screen Show (16:9)</PresentationFormat>
  <Paragraphs>280</Paragraphs>
  <Slides>21</Slides>
  <Notes>19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21</vt:i4>
      </vt:variant>
    </vt:vector>
  </HeadingPairs>
  <TitlesOfParts>
    <vt:vector size="30" baseType="lpstr">
      <vt:lpstr>Arial</vt:lpstr>
      <vt:lpstr>Georgia</vt:lpstr>
      <vt:lpstr>Helvetica Neue</vt:lpstr>
      <vt:lpstr>Cambria Math</vt:lpstr>
      <vt:lpstr>Calibri</vt:lpstr>
      <vt:lpstr>presentation-01-dark</vt:lpstr>
      <vt:lpstr>presentation-02</vt:lpstr>
      <vt:lpstr>presentation-02</vt:lpstr>
      <vt:lpstr>1_Theme2</vt:lpstr>
      <vt:lpstr>PowerPoint Presentation</vt:lpstr>
      <vt:lpstr>Background/Overview</vt:lpstr>
      <vt:lpstr>PowerPoint Presentation</vt:lpstr>
      <vt:lpstr>Methods: CMAQ Estimates, Annual PM2.5 for 2015</vt:lpstr>
      <vt:lpstr>Methods: Data Processing (Mortality)</vt:lpstr>
      <vt:lpstr>Methods: Mortality and Valuation Calculations</vt:lpstr>
      <vt:lpstr>PowerPoint Presentation</vt:lpstr>
      <vt:lpstr>PowerPoint Presentation</vt:lpstr>
      <vt:lpstr>PowerPoint Presentation</vt:lpstr>
      <vt:lpstr>Preliminary Results: Mortality</vt:lpstr>
      <vt:lpstr>Methods: Environmental Benefits Mapping and Analysis Program - Community Edition (BenMAP-CE; Morbidity)</vt:lpstr>
      <vt:lpstr>Preliminary Results: 2018 CMAQ PM2.5 Delta &amp; Mortality and        All-Cause Respiratory Related ER Visit Estimates (BenMAP-CE)</vt:lpstr>
      <vt:lpstr>Preliminary BenMAPs Health Estimates (2008 -2018)</vt:lpstr>
      <vt:lpstr>Preliminary Results: Google Earth Engine Tool </vt:lpstr>
      <vt:lpstr>Next Steps and Future Research Directions</vt:lpstr>
      <vt:lpstr>DATA INTEGRATION PROJECT</vt:lpstr>
      <vt:lpstr>LANDSCAPE ANALYSIS</vt:lpstr>
      <vt:lpstr>Special Issue</vt:lpstr>
      <vt:lpstr>Acknowledgements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Connolly</dc:creator>
  <cp:lastModifiedBy>Wilkins, Joseph</cp:lastModifiedBy>
  <cp:revision>344</cp:revision>
  <dcterms:modified xsi:type="dcterms:W3CDTF">2022-10-17T23:53:11Z</dcterms:modified>
</cp:coreProperties>
</file>