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0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92" r:id="rId12"/>
    <p:sldId id="394" r:id="rId13"/>
    <p:sldId id="388" r:id="rId14"/>
    <p:sldId id="389" r:id="rId15"/>
    <p:sldId id="390" r:id="rId16"/>
    <p:sldId id="391" r:id="rId17"/>
    <p:sldId id="393" r:id="rId18"/>
    <p:sldId id="3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/>
    <p:restoredTop sz="95820"/>
  </p:normalViewPr>
  <p:slideViewPr>
    <p:cSldViewPr snapToGrid="0" showGuides="1">
      <p:cViewPr varScale="1">
        <p:scale>
          <a:sx n="108" d="100"/>
          <a:sy n="108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840F4-31F5-9640-B672-F6A03609389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A6F32-C828-5942-9BB8-1893D3CC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CC8F2-FE7F-47C7-A619-7CF89CA63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9D58-B3B0-BD30-C9AB-31E23B5EE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C0393-76FC-E900-1E3A-7FEE697B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8038B-7D99-762C-365D-E364C9E3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D984-E07C-740B-B83B-C9D521E0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4260D-48EF-8F2D-93CB-7EA151CF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978-AD57-2ED0-5447-97E34E65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4C98C-1765-4306-9116-F73D09CCB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E189-A236-8D8F-92A6-F8977D12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D546F-0AB2-224B-FD96-4D72559A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ECCF-7102-1B38-BDD4-3204492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57355-0BE4-4099-E566-FA90AD610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B8396-2F59-5616-E69B-4E90B1930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4B937-3FEF-DFEC-C3D4-A9A36CF1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2D8EC-C52B-7467-9536-7F2F611E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7302-4813-CFD2-6ED6-F5F2DF8D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5B3B-4FCA-F034-5FCF-A8A44FCF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D52F-B07A-DDDC-2639-772380C7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1452-CF72-A56B-7A4C-AF1AE3FA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F6564-55F4-887B-2914-55DA2403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3EACC-EDFA-394A-670D-08E48BB0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2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CC05-688D-FE73-B97D-D733F5BC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D810-A920-E60A-5D63-5C65BDDC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A1028-D8A9-B828-F57A-AC9525F7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B7588-37BB-5FD8-A848-175F044D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1A7DD-CF53-99EE-2AFC-6948B04E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D0CD-6343-42DF-25DD-50B3F4CD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5B1AA-193F-7C89-56A1-F2AAAA1AA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1BC89-0064-FC63-A858-8B6AF7E8A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7AE1B-10DC-DF7D-E76B-917D0083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18117-8C73-5707-EA52-9097972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2ABD6-355F-4206-6FF6-568CB8F2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19D7-1863-AD97-59B2-29CE71D0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66FB-0125-B580-3553-3DB6B8A11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8AD7B-ACC6-4F88-2B28-B8B99B13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355BE-D5EC-577F-1195-23732FEF4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23BA4-7BA3-ABE8-FECC-2DE2D4BB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2083F-E440-164E-6CE1-0825CF96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95E3D-EF04-1BD7-DAC7-86F5EEC4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FECD1-E857-4ACC-4716-FCAD4C58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6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47F0-DCA9-20FE-296E-937E47D0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6EAD8-1C0F-B813-507F-9D5028D8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018D1-233E-E2A0-9E46-500A0280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E6151-2FC5-22FB-6D4A-A20B614A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D71C3-CDD1-CED5-1B36-32191F45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E572B-57AC-493A-9A47-E0CCBD12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584AA-8D20-F6FE-9CED-6A4EA899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8E57-6662-F42D-827E-A3A3AD5C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F2EA-56DC-F6CA-B157-6AB44B13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E079D-79A4-43FF-44DF-4C668EFCC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07035-E84D-928F-BFF5-D3ACB334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D85C9-6EE1-02CE-0C3E-E968F561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7B859-3BB9-6B3D-0E60-A7AFDD26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72B4-E5F9-8884-BDCE-C229FC84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CDD59-7E67-49B8-9C75-C889E2778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4EBD8-2DB3-26E7-1AC7-EB48F204E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7E267-B8CA-0C8D-0BED-8782BEB6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A8B41-520A-9757-E4C9-4043BECD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FF8CE-04DD-59FF-C894-ABFDFC01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94A16-4D38-5379-6235-63F0D020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D20E9-0D49-2922-D8B1-5D128AC2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5FB5B-EEE8-44BA-5999-B9F226159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914F-41E6-9B43-9C16-751827DE915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EB1E-C00D-2F12-56FD-2FCE53330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954F-7582-2675-486B-FE045AC5F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DAA4-82EB-7F43-AF9B-5BA0E69EF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9/2020GL090481" TargetMode="External"/><Relationship Id="rId3" Type="http://schemas.openxmlformats.org/officeDocument/2006/relationships/hyperlink" Target="http://arxiv.org/abs/2207.11786" TargetMode="External"/><Relationship Id="rId7" Type="http://schemas.openxmlformats.org/officeDocument/2006/relationships/hyperlink" Target="http://arxiv.org/abs/2210.01741" TargetMode="External"/><Relationship Id="rId12" Type="http://schemas.openxmlformats.org/officeDocument/2006/relationships/hyperlink" Target="https://doi.org/10.5194/gmd-15-3417-2022" TargetMode="External"/><Relationship Id="rId2" Type="http://schemas.openxmlformats.org/officeDocument/2006/relationships/hyperlink" Target="https://doi.org/10.5194/gmd-15-6677-2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48550/arXiv.2209.11661" TargetMode="External"/><Relationship Id="rId11" Type="http://schemas.openxmlformats.org/officeDocument/2006/relationships/hyperlink" Target="https://doi.org/10.5194/gmd-13-4435-2020" TargetMode="External"/><Relationship Id="rId5" Type="http://schemas.openxmlformats.org/officeDocument/2006/relationships/hyperlink" Target="https://doi.org/10.1029/2020JD032759" TargetMode="External"/><Relationship Id="rId10" Type="http://schemas.openxmlformats.org/officeDocument/2006/relationships/hyperlink" Target="https://eartharxiv.org/repository/view/3430/" TargetMode="External"/><Relationship Id="rId4" Type="http://schemas.openxmlformats.org/officeDocument/2006/relationships/hyperlink" Target="https://doi.org/10.5194/gmd-12-1209-2019" TargetMode="External"/><Relationship Id="rId9" Type="http://schemas.openxmlformats.org/officeDocument/2006/relationships/hyperlink" Target="https://doi.org/10.5194/gmd-14-3067-202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BB7A02-CFA1-4399-BE08-94CFED45D267}"/>
              </a:ext>
            </a:extLst>
          </p:cNvPr>
          <p:cNvSpPr/>
          <p:nvPr/>
        </p:nvSpPr>
        <p:spPr>
          <a:xfrm>
            <a:off x="-1" y="4671718"/>
            <a:ext cx="12191923" cy="2186282"/>
          </a:xfrm>
          <a:prstGeom prst="rect">
            <a:avLst/>
          </a:prstGeom>
          <a:solidFill>
            <a:srgbClr val="1D4776"/>
          </a:solidFill>
          <a:ln>
            <a:solidFill>
              <a:srgbClr val="1D4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3C632-51BE-4893-8796-A64C9EC941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6154" y="1457360"/>
            <a:ext cx="9125768" cy="14541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Improving the Computational Performance of Air Quality Models with Machine Learning Tools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88B7-F5CC-4388-89A4-E106FAAC58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18715" y="5008382"/>
            <a:ext cx="8354483" cy="1651504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Obin Sturm and </a:t>
            </a:r>
            <a:r>
              <a:rPr lang="en-US" sz="2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 Wexler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University of California Davis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21st Annual CMAS Conference</a:t>
            </a:r>
          </a:p>
          <a:p>
            <a:pPr marL="0" indent="0" algn="ctr">
              <a:buNone/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 Chapel Hill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UC Davis – Logos Download">
            <a:extLst>
              <a:ext uri="{FF2B5EF4-FFF2-40B4-BE49-F238E27FC236}">
                <a16:creationId xmlns:a16="http://schemas.microsoft.com/office/drawing/2014/main" id="{C9959DB7-2845-43C1-B91C-38966438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3" y="1748848"/>
            <a:ext cx="2560320" cy="8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94DD0F-A168-44A6-ACBB-8D6418442B6F}"/>
              </a:ext>
            </a:extLst>
          </p:cNvPr>
          <p:cNvCxnSpPr>
            <a:cxnSpLocks/>
          </p:cNvCxnSpPr>
          <p:nvPr/>
        </p:nvCxnSpPr>
        <p:spPr>
          <a:xfrm>
            <a:off x="3066153" y="973436"/>
            <a:ext cx="0" cy="2341923"/>
          </a:xfrm>
          <a:prstGeom prst="line">
            <a:avLst/>
          </a:prstGeom>
          <a:ln w="19050">
            <a:solidFill>
              <a:srgbClr val="EAAD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52D51B-B6C1-439E-A32C-5DE33CD22C21}"/>
              </a:ext>
            </a:extLst>
          </p:cNvPr>
          <p:cNvSpPr/>
          <p:nvPr/>
        </p:nvSpPr>
        <p:spPr>
          <a:xfrm>
            <a:off x="77" y="4113095"/>
            <a:ext cx="12191923" cy="577332"/>
          </a:xfrm>
          <a:prstGeom prst="rect">
            <a:avLst/>
          </a:prstGeom>
          <a:solidFill>
            <a:srgbClr val="EA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Photochemical and Aerosol ML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382FB-031F-4BDE-872D-87978FA5F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3" t="33061" r="10894" b="31973"/>
          <a:stretch/>
        </p:blipFill>
        <p:spPr>
          <a:xfrm>
            <a:off x="448049" y="1149161"/>
            <a:ext cx="8675086" cy="2692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FCE35-021B-4009-8DAD-90E8C047A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0" t="31292" r="19801" b="25170"/>
          <a:stretch/>
        </p:blipFill>
        <p:spPr>
          <a:xfrm>
            <a:off x="6167535" y="3866790"/>
            <a:ext cx="5570376" cy="2692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7452A-1028-40A2-A548-E3411933F2E8}"/>
              </a:ext>
            </a:extLst>
          </p:cNvPr>
          <p:cNvSpPr txBox="1"/>
          <p:nvPr/>
        </p:nvSpPr>
        <p:spPr>
          <a:xfrm>
            <a:off x="9123135" y="2055529"/>
            <a:ext cx="291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photochemical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DE2D1-962A-4B7B-A332-2A7D7D3B7775}"/>
              </a:ext>
            </a:extLst>
          </p:cNvPr>
          <p:cNvSpPr txBox="1"/>
          <p:nvPr/>
        </p:nvSpPr>
        <p:spPr>
          <a:xfrm>
            <a:off x="2354029" y="5067130"/>
            <a:ext cx="243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Sectional aerosol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41811-5FEE-44DC-88D3-02DADA24BBA4}"/>
              </a:ext>
            </a:extLst>
          </p:cNvPr>
          <p:cNvSpPr txBox="1"/>
          <p:nvPr/>
        </p:nvSpPr>
        <p:spPr>
          <a:xfrm>
            <a:off x="5010411" y="3910249"/>
            <a:ext cx="1157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Gas Phase</a:t>
            </a:r>
          </a:p>
          <a:p>
            <a:pPr algn="r"/>
            <a:r>
              <a:rPr lang="en-US" dirty="0"/>
              <a:t>Section 1</a:t>
            </a:r>
          </a:p>
          <a:p>
            <a:pPr algn="r"/>
            <a:r>
              <a:rPr lang="en-US" dirty="0"/>
              <a:t>Section 2</a:t>
            </a:r>
          </a:p>
          <a:p>
            <a:pPr algn="r"/>
            <a:r>
              <a:rPr lang="en-US" dirty="0"/>
              <a:t>Section 3</a:t>
            </a:r>
          </a:p>
          <a:p>
            <a:pPr algn="r"/>
            <a:r>
              <a:rPr lang="en-US" dirty="0"/>
              <a:t>Section 4</a:t>
            </a:r>
          </a:p>
          <a:p>
            <a:pPr algn="r"/>
            <a:r>
              <a:rPr lang="en-US" dirty="0"/>
              <a:t> Section 5</a:t>
            </a:r>
          </a:p>
          <a:p>
            <a:pPr algn="r"/>
            <a:r>
              <a:rPr lang="en-US" dirty="0"/>
              <a:t>Section 6</a:t>
            </a:r>
          </a:p>
          <a:p>
            <a:pPr algn="r"/>
            <a:r>
              <a:rPr lang="en-US" dirty="0"/>
              <a:t>Section 7</a:t>
            </a:r>
          </a:p>
          <a:p>
            <a:pPr algn="r"/>
            <a:r>
              <a:rPr lang="en-US" dirty="0"/>
              <a:t>Section 8</a:t>
            </a:r>
          </a:p>
        </p:txBody>
      </p:sp>
    </p:spTree>
    <p:extLst>
      <p:ext uri="{BB962C8B-B14F-4D97-AF65-F5344CB8AC3E}">
        <p14:creationId xmlns:p14="http://schemas.microsoft.com/office/powerpoint/2010/main" val="355915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Photochemical and Aerosol ML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CA522-3359-4D04-964C-91256A41B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8900" r="12694" b="29321"/>
          <a:stretch/>
        </p:blipFill>
        <p:spPr>
          <a:xfrm>
            <a:off x="2624830" y="1196776"/>
            <a:ext cx="6741111" cy="5263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EAE5BC-8A3E-49B6-8EF6-EB79510E1639}"/>
              </a:ext>
            </a:extLst>
          </p:cNvPr>
          <p:cNvSpPr/>
          <p:nvPr/>
        </p:nvSpPr>
        <p:spPr>
          <a:xfrm>
            <a:off x="2885243" y="1384917"/>
            <a:ext cx="656947" cy="49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Photochemical and Aerosol ML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DE2D1-962A-4B7B-A332-2A7D7D3B7775}"/>
              </a:ext>
            </a:extLst>
          </p:cNvPr>
          <p:cNvSpPr txBox="1"/>
          <p:nvPr/>
        </p:nvSpPr>
        <p:spPr>
          <a:xfrm>
            <a:off x="4836226" y="5711868"/>
            <a:ext cx="240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 Conservation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25DD3-544D-4B08-A438-4AA929402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t="32329" r="9572" b="18539"/>
          <a:stretch/>
        </p:blipFill>
        <p:spPr>
          <a:xfrm>
            <a:off x="640607" y="1284104"/>
            <a:ext cx="11004171" cy="4302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36A7B-24B6-49D0-BF0A-0ED1D76836F8}"/>
              </a:ext>
            </a:extLst>
          </p:cNvPr>
          <p:cNvSpPr txBox="1"/>
          <p:nvPr/>
        </p:nvSpPr>
        <p:spPr>
          <a:xfrm>
            <a:off x="2982273" y="249075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D71E3-0DD8-4895-975A-FC759D61EEFB}"/>
              </a:ext>
            </a:extLst>
          </p:cNvPr>
          <p:cNvSpPr txBox="1"/>
          <p:nvPr/>
        </p:nvSpPr>
        <p:spPr>
          <a:xfrm>
            <a:off x="7341589" y="2458487"/>
            <a:ext cx="100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118901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Volatility Basis 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706917" y="1272857"/>
            <a:ext cx="103676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species being carried around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Hurts both computational and wall clock time (advection clog)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set of species, actual or contrived, that represent the dynamics of the system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Hopefully, linear manifold to still use mass conservation framework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6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Volatility Basis 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706917" y="1272857"/>
            <a:ext cx="1036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Atmospheric dynamics can be represented by fewer species than we use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ML methods to find a smaller set of pseudo-species that represent the system dynamics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linear combination of these pseudo-species gives the actual species – a linear manifold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FFD99-509F-4DAB-9A24-A9E29059D980}"/>
              </a:ext>
            </a:extLst>
          </p:cNvPr>
          <p:cNvSpPr/>
          <p:nvPr/>
        </p:nvSpPr>
        <p:spPr>
          <a:xfrm>
            <a:off x="1204586" y="3607495"/>
            <a:ext cx="300625" cy="225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D3BD7-660B-4F35-935C-E34D21467197}"/>
              </a:ext>
            </a:extLst>
          </p:cNvPr>
          <p:cNvSpPr/>
          <p:nvPr/>
        </p:nvSpPr>
        <p:spPr>
          <a:xfrm>
            <a:off x="3937348" y="4396634"/>
            <a:ext cx="300625" cy="67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978F6-ACC8-4710-AB03-D84D0B4BCF8D}"/>
              </a:ext>
            </a:extLst>
          </p:cNvPr>
          <p:cNvSpPr/>
          <p:nvPr/>
        </p:nvSpPr>
        <p:spPr>
          <a:xfrm>
            <a:off x="7954027" y="4396634"/>
            <a:ext cx="300625" cy="67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A3501-A9B7-4D0A-AE46-D754D0CBFD3A}"/>
              </a:ext>
            </a:extLst>
          </p:cNvPr>
          <p:cNvSpPr/>
          <p:nvPr/>
        </p:nvSpPr>
        <p:spPr>
          <a:xfrm>
            <a:off x="10686789" y="3536642"/>
            <a:ext cx="300625" cy="225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B0E179E-4979-43FD-B714-8849A2AD484A}"/>
              </a:ext>
            </a:extLst>
          </p:cNvPr>
          <p:cNvSpPr/>
          <p:nvPr/>
        </p:nvSpPr>
        <p:spPr>
          <a:xfrm>
            <a:off x="1590116" y="4492521"/>
            <a:ext cx="22303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6C86056-290F-469D-B815-C7A3DEAEBB6B}"/>
              </a:ext>
            </a:extLst>
          </p:cNvPr>
          <p:cNvSpPr/>
          <p:nvPr/>
        </p:nvSpPr>
        <p:spPr>
          <a:xfrm>
            <a:off x="8371563" y="4492521"/>
            <a:ext cx="22303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469ED99-8174-431E-93A7-E099F846E1A2}"/>
              </a:ext>
            </a:extLst>
          </p:cNvPr>
          <p:cNvSpPr/>
          <p:nvPr/>
        </p:nvSpPr>
        <p:spPr>
          <a:xfrm>
            <a:off x="4354884" y="4492521"/>
            <a:ext cx="3482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9B793-3840-455E-8FD1-02411CDCDAB5}"/>
              </a:ext>
            </a:extLst>
          </p:cNvPr>
          <p:cNvSpPr txBox="1"/>
          <p:nvPr/>
        </p:nvSpPr>
        <p:spPr>
          <a:xfrm>
            <a:off x="4894747" y="4123189"/>
            <a:ext cx="22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Physics and Chemistry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37687-3A22-4FA5-A2CD-586B3172C7CB}"/>
              </a:ext>
            </a:extLst>
          </p:cNvPr>
          <p:cNvSpPr txBox="1"/>
          <p:nvPr/>
        </p:nvSpPr>
        <p:spPr>
          <a:xfrm>
            <a:off x="1679135" y="3874330"/>
            <a:ext cx="187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Dimension Reduction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E4FD0-D7EA-4ABB-812C-815C044F2AB9}"/>
              </a:ext>
            </a:extLst>
          </p:cNvPr>
          <p:cNvSpPr txBox="1"/>
          <p:nvPr/>
        </p:nvSpPr>
        <p:spPr>
          <a:xfrm>
            <a:off x="8383048" y="3874330"/>
            <a:ext cx="187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Dimension Expansion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22D74-AD64-4098-9DE5-6F86A5FB5498}"/>
              </a:ext>
            </a:extLst>
          </p:cNvPr>
          <p:cNvSpPr txBox="1"/>
          <p:nvPr/>
        </p:nvSpPr>
        <p:spPr>
          <a:xfrm>
            <a:off x="416290" y="5978952"/>
            <a:ext cx="18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Species 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3FB96-4443-427E-B30C-2EC80BA61010}"/>
              </a:ext>
            </a:extLst>
          </p:cNvPr>
          <p:cNvSpPr txBox="1"/>
          <p:nvPr/>
        </p:nvSpPr>
        <p:spPr>
          <a:xfrm>
            <a:off x="9898493" y="5978952"/>
            <a:ext cx="18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Species 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FB48C-D0A0-4700-AE16-9732CA49B273}"/>
              </a:ext>
            </a:extLst>
          </p:cNvPr>
          <p:cNvSpPr txBox="1"/>
          <p:nvPr/>
        </p:nvSpPr>
        <p:spPr>
          <a:xfrm>
            <a:off x="3149052" y="5336114"/>
            <a:ext cx="187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Reduced Species Set at </a:t>
            </a:r>
            <a:r>
              <a:rPr lang="en-US" i="1" dirty="0"/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9546E-F02E-4951-A317-9CFAACB76072}"/>
              </a:ext>
            </a:extLst>
          </p:cNvPr>
          <p:cNvSpPr txBox="1"/>
          <p:nvPr/>
        </p:nvSpPr>
        <p:spPr>
          <a:xfrm>
            <a:off x="7165731" y="5332621"/>
            <a:ext cx="187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Reduced Species Set at </a:t>
            </a:r>
            <a:r>
              <a:rPr lang="en-US" i="1" dirty="0"/>
              <a:t>t</a:t>
            </a:r>
            <a:r>
              <a:rPr lang="en-US" dirty="0"/>
              <a:t>+</a:t>
            </a:r>
            <a:r>
              <a:rPr lang="el-GR" i="1" dirty="0"/>
              <a:t>Δ</a:t>
            </a:r>
            <a:r>
              <a:rPr lang="en-US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6847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Volatility Basis Set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08A27-2221-45A9-A644-4A6A07739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7" t="18082" r="14100" b="11598"/>
          <a:stretch/>
        </p:blipFill>
        <p:spPr>
          <a:xfrm>
            <a:off x="2517732" y="1052186"/>
            <a:ext cx="6851736" cy="4822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AF0CAC-9863-4EC8-8911-1C4C365FC06C}"/>
              </a:ext>
            </a:extLst>
          </p:cNvPr>
          <p:cNvSpPr txBox="1"/>
          <p:nvPr/>
        </p:nvSpPr>
        <p:spPr>
          <a:xfrm>
            <a:off x="2763043" y="5887233"/>
            <a:ext cx="666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VBS approach in LOTOS-EUROS v2.2.1</a:t>
            </a:r>
          </a:p>
          <a:p>
            <a:pPr algn="ctr"/>
            <a:r>
              <a:rPr lang="en-US" dirty="0"/>
              <a:t>58 species (</a:t>
            </a:r>
            <a:r>
              <a:rPr lang="en-US" dirty="0" err="1"/>
              <a:t>siSOA</a:t>
            </a:r>
            <a:r>
              <a:rPr lang="en-US" dirty="0"/>
              <a:t> is SOA from semi- and intermediate volatility VOCs)</a:t>
            </a:r>
          </a:p>
        </p:txBody>
      </p:sp>
    </p:spTree>
    <p:extLst>
      <p:ext uri="{BB962C8B-B14F-4D97-AF65-F5344CB8AC3E}">
        <p14:creationId xmlns:p14="http://schemas.microsoft.com/office/powerpoint/2010/main" val="101498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Volatility Basis 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DE2D1-962A-4B7B-A332-2A7D7D3B7775}"/>
              </a:ext>
            </a:extLst>
          </p:cNvPr>
          <p:cNvSpPr txBox="1"/>
          <p:nvPr/>
        </p:nvSpPr>
        <p:spPr>
          <a:xfrm>
            <a:off x="1298169" y="5855557"/>
            <a:ext cx="27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Pseudo-Species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6741-00AC-4113-9AD8-5B4131A47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t="17352" r="9705" b="11598"/>
          <a:stretch/>
        </p:blipFill>
        <p:spPr>
          <a:xfrm>
            <a:off x="248535" y="982932"/>
            <a:ext cx="7753612" cy="4872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F46036-DA4C-41C5-8D5C-F03AF7C7CF32}"/>
              </a:ext>
            </a:extLst>
          </p:cNvPr>
          <p:cNvSpPr txBox="1"/>
          <p:nvPr/>
        </p:nvSpPr>
        <p:spPr>
          <a:xfrm>
            <a:off x="5066354" y="5854926"/>
            <a:ext cx="27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Pseudo-Species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CDF55-D07E-4A0A-9999-308A744A3291}"/>
              </a:ext>
            </a:extLst>
          </p:cNvPr>
          <p:cNvSpPr txBox="1"/>
          <p:nvPr/>
        </p:nvSpPr>
        <p:spPr>
          <a:xfrm>
            <a:off x="8183217" y="1201971"/>
            <a:ext cx="339616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non-negative matrix factorization to find pseudo-species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58 species -&gt; 3 pseudo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1/20 the species to </a:t>
            </a:r>
            <a:r>
              <a:rPr lang="en-US" dirty="0" err="1"/>
              <a:t>advect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improvement in wall clock time</a:t>
            </a:r>
          </a:p>
        </p:txBody>
      </p:sp>
    </p:spTree>
    <p:extLst>
      <p:ext uri="{BB962C8B-B14F-4D97-AF65-F5344CB8AC3E}">
        <p14:creationId xmlns:p14="http://schemas.microsoft.com/office/powerpoint/2010/main" val="346328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Publications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7FBAB-1669-41BC-9CF2-CA846FC7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13" y="1149180"/>
            <a:ext cx="11380573" cy="517172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effectLst/>
              </a:rPr>
              <a:t>Geiss, A., Silva, S. J., &amp; Hardin, J. C. (2022). Downscaling atmospheric chemistry simulations with physically consistent deep learning. </a:t>
            </a:r>
            <a:r>
              <a:rPr lang="en-US" i="1" dirty="0">
                <a:effectLst/>
              </a:rPr>
              <a:t>Geoscientific Model Development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15</a:t>
            </a:r>
            <a:r>
              <a:rPr lang="en-US" dirty="0">
                <a:effectLst/>
              </a:rPr>
              <a:t>(17), 6677–6694. </a:t>
            </a:r>
            <a:r>
              <a:rPr lang="en-US" dirty="0">
                <a:effectLst/>
                <a:hlinkClick r:id="rId2"/>
              </a:rPr>
              <a:t>https://doi.org/10.5194/gmd-15-6677-2022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Harder, P., Watson-Parris, D., Stier, P., Strassel, D., Gauger, N. R., &amp; </a:t>
            </a:r>
            <a:r>
              <a:rPr lang="en-US" dirty="0" err="1">
                <a:effectLst/>
              </a:rPr>
              <a:t>Keuper</a:t>
            </a:r>
            <a:r>
              <a:rPr lang="en-US" dirty="0">
                <a:effectLst/>
              </a:rPr>
              <a:t>, J. (2022). </a:t>
            </a:r>
            <a:r>
              <a:rPr lang="en-US" i="1" dirty="0">
                <a:effectLst/>
              </a:rPr>
              <a:t>Physics-Informed Learning of Aerosol Microphysics</a:t>
            </a:r>
            <a:r>
              <a:rPr lang="en-US" dirty="0">
                <a:effectLst/>
              </a:rPr>
              <a:t> (arXiv:2207.11786). </a:t>
            </a:r>
            <a:r>
              <a:rPr lang="en-US" dirty="0" err="1">
                <a:effectLst/>
              </a:rPr>
              <a:t>arXiv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3"/>
              </a:rPr>
              <a:t>http://arxiv.org/abs/2207.11786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Keller, C. A., &amp; Evans, M. J. (2019). Application of random forest regression to the calculation of gas-phase chemistry within the GEOS-Chem chemistry model v10. </a:t>
            </a:r>
            <a:r>
              <a:rPr lang="en-US" i="1" dirty="0">
                <a:effectLst/>
              </a:rPr>
              <a:t>Geoscientific Model Development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12</a:t>
            </a:r>
            <a:r>
              <a:rPr lang="en-US" dirty="0">
                <a:effectLst/>
              </a:rPr>
              <a:t>(3), 1209–1225. </a:t>
            </a:r>
            <a:r>
              <a:rPr lang="en-US" dirty="0">
                <a:effectLst/>
                <a:hlinkClick r:id="rId4"/>
              </a:rPr>
              <a:t>https://doi.org/10.5194/gmd-12-1209-2019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Kelp, M. M., Jacob, D. J., </a:t>
            </a:r>
            <a:r>
              <a:rPr lang="en-US" dirty="0" err="1">
                <a:effectLst/>
              </a:rPr>
              <a:t>Kutz</a:t>
            </a:r>
            <a:r>
              <a:rPr lang="en-US" dirty="0">
                <a:effectLst/>
              </a:rPr>
              <a:t>, J. N., Marshall, J. D., &amp; </a:t>
            </a:r>
            <a:r>
              <a:rPr lang="en-US" dirty="0" err="1">
                <a:effectLst/>
              </a:rPr>
              <a:t>Tessum</a:t>
            </a:r>
            <a:r>
              <a:rPr lang="en-US" dirty="0">
                <a:effectLst/>
              </a:rPr>
              <a:t>, C. W. (2020). Toward Stable, General Machine-Learned Models of the Atmospheric Chemical System. </a:t>
            </a:r>
            <a:r>
              <a:rPr lang="en-US" i="1" dirty="0">
                <a:effectLst/>
              </a:rPr>
              <a:t>Journal of Geophysical Research: Atmospheres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125</a:t>
            </a:r>
            <a:r>
              <a:rPr lang="en-US" dirty="0">
                <a:effectLst/>
              </a:rPr>
              <a:t>(23), e2020JD032759. </a:t>
            </a:r>
            <a:r>
              <a:rPr lang="en-US" dirty="0">
                <a:effectLst/>
                <a:hlinkClick r:id="rId5"/>
              </a:rPr>
              <a:t>https://doi.org/10.1029/2020JD032759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Müller, E. H. (2022). </a:t>
            </a:r>
            <a:r>
              <a:rPr lang="en-US" i="1" dirty="0">
                <a:effectLst/>
              </a:rPr>
              <a:t>Exact conservation laws for neural network integrators of dynamical systems</a:t>
            </a:r>
            <a:r>
              <a:rPr lang="en-US" dirty="0">
                <a:effectLst/>
              </a:rPr>
              <a:t> (arXiv:2209.11661). </a:t>
            </a:r>
            <a:r>
              <a:rPr lang="en-US" dirty="0" err="1">
                <a:effectLst/>
              </a:rPr>
              <a:t>arXiv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6"/>
              </a:rPr>
              <a:t>https://doi.org/10.48550/arXiv.2209.11661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Richter-Powell, J., Lipman, Y., &amp; Chen, R. T. Q. (2022). </a:t>
            </a:r>
            <a:r>
              <a:rPr lang="en-US" i="1" dirty="0">
                <a:effectLst/>
              </a:rPr>
              <a:t>Neural Conservation Laws: A Divergence-Free Perspective</a:t>
            </a:r>
            <a:r>
              <a:rPr lang="en-US" dirty="0">
                <a:effectLst/>
              </a:rPr>
              <a:t> (arXiv:2210.01741). </a:t>
            </a:r>
            <a:r>
              <a:rPr lang="en-US" dirty="0" err="1">
                <a:effectLst/>
              </a:rPr>
              <a:t>arXiv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7"/>
              </a:rPr>
              <a:t>http://arxiv.org/abs/2210.01741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Silva, S. J., Burrows, S. M., Evans, M. J., &amp; </a:t>
            </a:r>
            <a:r>
              <a:rPr lang="en-US" dirty="0" err="1">
                <a:effectLst/>
              </a:rPr>
              <a:t>Halappanavar</a:t>
            </a:r>
            <a:r>
              <a:rPr lang="en-US" dirty="0">
                <a:effectLst/>
              </a:rPr>
              <a:t>, M. (2021a). A Graph Theoretical Intercomparison of Atmospheric Chemical Mechanisms. </a:t>
            </a:r>
            <a:r>
              <a:rPr lang="en-US" i="1" dirty="0">
                <a:effectLst/>
              </a:rPr>
              <a:t>Geophysical Research Letters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48</a:t>
            </a:r>
            <a:r>
              <a:rPr lang="en-US" dirty="0">
                <a:effectLst/>
              </a:rPr>
              <a:t>(1), e2020GL090481. </a:t>
            </a:r>
            <a:r>
              <a:rPr lang="en-US" dirty="0">
                <a:effectLst/>
                <a:hlinkClick r:id="rId8"/>
              </a:rPr>
              <a:t>https://doi.org/10.1029/2020GL090481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Silva, S. J., Ma, P.-L., Hardin, J. C., &amp; Rothenberg, D. (2021b). Physically regularized machine learning emulators of aerosol activation. </a:t>
            </a:r>
            <a:r>
              <a:rPr lang="en-US" i="1" dirty="0">
                <a:effectLst/>
              </a:rPr>
              <a:t>Geoscientific Model Development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14</a:t>
            </a:r>
            <a:r>
              <a:rPr lang="en-US" dirty="0">
                <a:effectLst/>
              </a:rPr>
              <a:t>(5), 3067–3077. </a:t>
            </a:r>
            <a:r>
              <a:rPr lang="en-US" dirty="0">
                <a:effectLst/>
                <a:hlinkClick r:id="rId9"/>
              </a:rPr>
              <a:t>https://doi.org/10.5194/gmd-14-3067-2021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Sturm, P. O., </a:t>
            </a:r>
            <a:r>
              <a:rPr lang="en-US" dirty="0" err="1">
                <a:effectLst/>
              </a:rPr>
              <a:t>Manders</a:t>
            </a:r>
            <a:r>
              <a:rPr lang="en-US" dirty="0">
                <a:effectLst/>
              </a:rPr>
              <a:t>, A., Janssen, R., </a:t>
            </a:r>
            <a:r>
              <a:rPr lang="en-US" dirty="0" err="1">
                <a:effectLst/>
              </a:rPr>
              <a:t>Segers</a:t>
            </a:r>
            <a:r>
              <a:rPr lang="en-US" dirty="0">
                <a:effectLst/>
              </a:rPr>
              <a:t>, A., Wexler, A. S., &amp; Lin, H. X. (2022). </a:t>
            </a:r>
            <a:r>
              <a:rPr lang="en-US" i="1" dirty="0" err="1">
                <a:effectLst/>
              </a:rPr>
              <a:t>Advecting</a:t>
            </a:r>
            <a:r>
              <a:rPr lang="en-US" i="1" dirty="0">
                <a:effectLst/>
              </a:rPr>
              <a:t> Superspecies: Efficiently Modeling Transport of Organic Aerosol with a Mass-Conserving Dimensionality Reduction Method</a:t>
            </a:r>
            <a:r>
              <a:rPr lang="en-US" dirty="0">
                <a:effectLst/>
              </a:rPr>
              <a:t>. </a:t>
            </a:r>
            <a:r>
              <a:rPr lang="en-US" dirty="0">
                <a:effectLst/>
                <a:hlinkClick r:id="rId10"/>
              </a:rPr>
              <a:t>https://eartharxiv.org/repository/view/3430/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Sturm, P. O., &amp; Wexler, A. S. (2020). A mass- and energy-conserving framework for using machine learning to speed computations: A photochemistry example. </a:t>
            </a:r>
            <a:r>
              <a:rPr lang="en-US" i="1" dirty="0">
                <a:effectLst/>
              </a:rPr>
              <a:t>Geoscientific Model Development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13</a:t>
            </a:r>
            <a:r>
              <a:rPr lang="en-US" dirty="0">
                <a:effectLst/>
              </a:rPr>
              <a:t>(9), 4435–4442. </a:t>
            </a:r>
            <a:r>
              <a:rPr lang="en-US" dirty="0">
                <a:effectLst/>
                <a:hlinkClick r:id="rId11"/>
              </a:rPr>
              <a:t>https://doi.org/10.5194/gmd-13-4435-2020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Sturm, P. O., &amp; Wexler, A. S. (2022). Conservation laws in a neural network architecture: Enforcing the atom balance of a Julia-based photochemical model (v0.2.0). </a:t>
            </a:r>
            <a:r>
              <a:rPr lang="en-US" i="1" dirty="0">
                <a:effectLst/>
              </a:rPr>
              <a:t>Geoscientific Model Development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15</a:t>
            </a:r>
            <a:r>
              <a:rPr lang="en-US" dirty="0">
                <a:effectLst/>
              </a:rPr>
              <a:t>(8), 3417–3431. </a:t>
            </a:r>
            <a:r>
              <a:rPr lang="en-US" dirty="0">
                <a:effectLst/>
                <a:hlinkClick r:id="rId12"/>
              </a:rPr>
              <a:t>https://doi.org/10.5194/gmd-15-3417-2022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202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706917" y="1272857"/>
            <a:ext cx="1036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is in its infancy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25 years since our 1997 paper!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 of potential to dramatically improve speed of models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even more opportunities to screw it up!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we actually do better than physics/chemistry based models?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we know?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Smaller grid sizes possible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physics/chemistry parameterizations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those creative minds think of next?</a:t>
            </a:r>
          </a:p>
        </p:txBody>
      </p:sp>
    </p:spTree>
    <p:extLst>
      <p:ext uri="{BB962C8B-B14F-4D97-AF65-F5344CB8AC3E}">
        <p14:creationId xmlns:p14="http://schemas.microsoft.com/office/powerpoint/2010/main" val="86267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4" y="398157"/>
            <a:ext cx="66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and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DBFBDA-A0F1-8293-4284-6F0804E15EC7}"/>
                  </a:ext>
                </a:extLst>
              </p:cNvPr>
              <p:cNvSpPr txBox="1"/>
              <p:nvPr/>
            </p:nvSpPr>
            <p:spPr>
              <a:xfrm>
                <a:off x="835252" y="1058254"/>
                <a:ext cx="10367617" cy="585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Machine Learning (ML) used in many ways in air quality modeling.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This talk is about using ML for “Operator Replacement”.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Definition of Operator: A computational component of an air quality model</a:t>
                </a:r>
              </a:p>
              <a:p>
                <a:pPr algn="just"/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transport</m:t>
                      </m:r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photochemical</m:t>
                      </m:r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reactions</m:t>
                      </m:r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aerosol</m:t>
                      </m:r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dynamics</m:t>
                      </m:r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𝐶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</m:t>
                      </m:r>
                      <m:r>
                        <a:rPr lang="en-US" sz="2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𝑡</m:t>
                          </m:r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+∆</m:t>
                          </m:r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𝑑𝑡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+∆</m:t>
                              </m:r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  <m:t>𝐶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 panose="020B0604030504040204" pitchFamily="34" charset="0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en-US" sz="2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2" algn="just"/>
                <a:endParaRPr lang="en-US" sz="2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lvl="2" algn="just"/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the operator splitting time step</a:t>
                </a:r>
              </a:p>
              <a:p>
                <a:pPr lvl="2" algn="just"/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2" algn="just"/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each operator’s change to the concentration vector</a:t>
                </a:r>
              </a:p>
              <a:p>
                <a:pPr algn="just"/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DBFBDA-A0F1-8293-4284-6F0804E1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52" y="1058254"/>
                <a:ext cx="10367617" cy="5854808"/>
              </a:xfrm>
              <a:prstGeom prst="rect">
                <a:avLst/>
              </a:prstGeom>
              <a:blipFill>
                <a:blip r:embed="rId2"/>
                <a:stretch>
                  <a:fillRect l="-764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28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4" y="398157"/>
            <a:ext cx="63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and Definitions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835252" y="1058254"/>
            <a:ext cx="103676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Operator Replacement: Mercilessly ripping the physics/chemistry –based code out of the model and replacing it with code that has learned the same input-output relationship.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such a thing?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Computational speed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algorithms can be much faster than the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physchem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-based code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if they’re not, some can work on GPU, which scream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they even get the physics and chemistry as good or better? We’ll see.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avoid this?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hides the physics and chemistry in a black box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you be sure you covered the input-output space sufficiently well that there are not unforeseen troubles within this space</a:t>
            </a:r>
          </a:p>
          <a:p>
            <a:pPr algn="just"/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4" y="398157"/>
            <a:ext cx="63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835252" y="1058254"/>
            <a:ext cx="103676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computationally intensive part of the air quality model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the range of input variables relevant to air quality modeling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training and test cases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take that time consuming code and run lots of test cases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run an air quality model that uses this code and siphon off input-output cases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 an ML model on a fraction of these cases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Reserve the rest for testing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the ML model to characterize its accuracy and speed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note on speed improvement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Wall clock time not computational time is the key criterion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Parallelization may mean that data transport between CPUs is more important to wall clock than computational time</a:t>
            </a:r>
          </a:p>
        </p:txBody>
      </p:sp>
    </p:spTree>
    <p:extLst>
      <p:ext uri="{BB962C8B-B14F-4D97-AF65-F5344CB8AC3E}">
        <p14:creationId xmlns:p14="http://schemas.microsoft.com/office/powerpoint/2010/main" val="386566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4" y="398157"/>
            <a:ext cx="88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Aerosol Thermodynamics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835252" y="1058254"/>
            <a:ext cx="103676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Computationally intensive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really need from thermodynamics?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Vapor pressure of volatile species for condensation/evaporation: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ammonia, nitric acid, hydrochloric acid, some organics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content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work is on electrolytes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Thermodynamically-relevant inputs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 fraction of cations, mole fraction of anions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Temperature, humidity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well does it do?</a:t>
            </a:r>
          </a:p>
        </p:txBody>
      </p:sp>
    </p:spTree>
    <p:extLst>
      <p:ext uri="{BB962C8B-B14F-4D97-AF65-F5344CB8AC3E}">
        <p14:creationId xmlns:p14="http://schemas.microsoft.com/office/powerpoint/2010/main" val="106168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4" y="398157"/>
            <a:ext cx="88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Aerosol Thermodynamics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8703A-6168-4FB1-B9E2-7F175C15B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7" t="18367" r="18350" b="11837"/>
          <a:stretch/>
        </p:blipFill>
        <p:spPr>
          <a:xfrm>
            <a:off x="267034" y="1231640"/>
            <a:ext cx="5113176" cy="4786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4632F-178C-4FC4-8560-ADB6A9693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5" t="20000" r="20580" b="10205"/>
          <a:stretch/>
        </p:blipFill>
        <p:spPr>
          <a:xfrm>
            <a:off x="5990253" y="1306286"/>
            <a:ext cx="5113176" cy="4786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175C9-CA1B-48C5-BB30-562327A23C3C}"/>
              </a:ext>
            </a:extLst>
          </p:cNvPr>
          <p:cNvSpPr txBox="1"/>
          <p:nvPr/>
        </p:nvSpPr>
        <p:spPr>
          <a:xfrm>
            <a:off x="8350898" y="6231579"/>
            <a:ext cx="76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HNO</a:t>
            </a:r>
            <a:r>
              <a:rPr lang="en-US" baseline="-25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7A65C-4DFA-43F5-920C-C5357AA6CE3E}"/>
              </a:ext>
            </a:extLst>
          </p:cNvPr>
          <p:cNvSpPr txBox="1"/>
          <p:nvPr/>
        </p:nvSpPr>
        <p:spPr>
          <a:xfrm>
            <a:off x="2559698" y="6232690"/>
            <a:ext cx="76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19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4" y="398157"/>
            <a:ext cx="88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Aerosol Thermodynamics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7A65C-4DFA-43F5-920C-C5357AA6CE3E}"/>
              </a:ext>
            </a:extLst>
          </p:cNvPr>
          <p:cNvSpPr txBox="1"/>
          <p:nvPr/>
        </p:nvSpPr>
        <p:spPr>
          <a:xfrm>
            <a:off x="2998238" y="6090511"/>
            <a:ext cx="76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50C8B-C229-4B4C-BC95-BC8F91BD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1" t="19728" r="17122" b="9134"/>
          <a:stretch/>
        </p:blipFill>
        <p:spPr>
          <a:xfrm>
            <a:off x="559838" y="1189734"/>
            <a:ext cx="5187820" cy="4878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174389-E712-4B6A-863A-CF0E35FCD6E8}"/>
              </a:ext>
            </a:extLst>
          </p:cNvPr>
          <p:cNvSpPr txBox="1"/>
          <p:nvPr/>
        </p:nvSpPr>
        <p:spPr>
          <a:xfrm>
            <a:off x="5827131" y="1622160"/>
            <a:ext cx="58050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 improvement 4-1000 times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Depends on circumstances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humidity, not phase change, fast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humidity, phase changes, slow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Acidic aerosol less likely to phase change, fast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4-5 hidden layers, depending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the figures looks so primitive?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Potukuchi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Wexler, Predicting vapor pressures using Neural Networks, Atmos. Environ. 31:741-753, 1997</a:t>
            </a:r>
          </a:p>
        </p:txBody>
      </p:sp>
    </p:spTree>
    <p:extLst>
      <p:ext uri="{BB962C8B-B14F-4D97-AF65-F5344CB8AC3E}">
        <p14:creationId xmlns:p14="http://schemas.microsoft.com/office/powerpoint/2010/main" val="273271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Photochemical and Aerosol ML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FBDA-A0F1-8293-4284-6F0804E15EC7}"/>
              </a:ext>
            </a:extLst>
          </p:cNvPr>
          <p:cNvSpPr txBox="1"/>
          <p:nvPr/>
        </p:nvSpPr>
        <p:spPr>
          <a:xfrm>
            <a:off x="706917" y="1272857"/>
            <a:ext cx="1036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ML framework that conserves mass to machine precision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we wish our chemistry models could do that?!?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chemically informed inputs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 for conserving mass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 ML algorithm learn the fluxes of atoms between species instead of learning the concentration in/out relationship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we only know the concentration in/out relationship; we don’t know the atoms fluxes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Stoichiometry to the rescue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EF83FE-3BE9-BD4C-83F6-FE6A067C089D}"/>
              </a:ext>
            </a:extLst>
          </p:cNvPr>
          <p:cNvSpPr txBox="1"/>
          <p:nvPr/>
        </p:nvSpPr>
        <p:spPr>
          <a:xfrm>
            <a:off x="267033" y="398157"/>
            <a:ext cx="115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97075" indent="-1997075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Photochemical and Aerosol ML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D07A2-E419-4C4C-8748-5F5BAF2D9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6" t="16599" r="16292" b="36462"/>
          <a:stretch/>
        </p:blipFill>
        <p:spPr>
          <a:xfrm>
            <a:off x="550506" y="1723110"/>
            <a:ext cx="4991877" cy="3219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A4419-8067-460D-96B5-00E9779F8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46" t="27211" r="16022" b="21224"/>
          <a:stretch/>
        </p:blipFill>
        <p:spPr>
          <a:xfrm>
            <a:off x="6039793" y="1660849"/>
            <a:ext cx="5085183" cy="3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1422</Words>
  <Application>Microsoft Office PowerPoint</Application>
  <PresentationFormat>Widescreen</PresentationFormat>
  <Paragraphs>163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Office Theme</vt:lpstr>
      <vt:lpstr>Improving the Computational Performance of Air Quality Models with Machine Learning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Lobar Deposition of Little Cigar Smoke in Sprague-Dawley Rat Lungs</dc:title>
  <dc:creator>Kaisen Lin</dc:creator>
  <cp:lastModifiedBy>Anthony Wexler</cp:lastModifiedBy>
  <cp:revision>37</cp:revision>
  <dcterms:created xsi:type="dcterms:W3CDTF">2022-08-21T14:55:31Z</dcterms:created>
  <dcterms:modified xsi:type="dcterms:W3CDTF">2022-10-08T23:14:47Z</dcterms:modified>
</cp:coreProperties>
</file>