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517" r:id="rId6"/>
    <p:sldId id="504" r:id="rId7"/>
    <p:sldId id="518" r:id="rId8"/>
    <p:sldId id="521" r:id="rId9"/>
    <p:sldId id="528" r:id="rId10"/>
    <p:sldId id="525" r:id="rId11"/>
    <p:sldId id="526" r:id="rId12"/>
    <p:sldId id="506" r:id="rId13"/>
    <p:sldId id="508" r:id="rId14"/>
    <p:sldId id="522" r:id="rId15"/>
    <p:sldId id="524" r:id="rId16"/>
    <p:sldId id="527" r:id="rId17"/>
    <p:sldId id="523" r:id="rId18"/>
    <p:sldId id="5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01703-91B0-E0FC-C78E-BB13B809F663}" name="Farkas, Caroline" initials="FC" userId="S::farkas.caroline@epa.gov::799b63c5-998c-4f0f-b147-7d18345ff3d4" providerId="AD"/>
  <p188:author id="{0376B929-948D-975C-1908-458E309F4066}" name="Thurman, James" initials="TJ" userId="S::Thurman.James@epa.gov::41f4027c-6b67-44ea-b693-973615d36338" providerId="AD"/>
  <p188:author id="{67284B3D-D11B-0592-C38C-239A5F673438}" name="Woody, Matt" initials="WM" userId="S::woody.matt@epa.gov::035bb79a-643a-4d70-a728-014b8e84aeba" providerId="AD"/>
  <p188:author id="{DA085F4A-AE06-C44C-960B-F62BCA2B4B74}" name="Farkas, Caroline" initials="FC" userId="S::Farkas.Caroline@epa.gov::799b63c5-998c-4f0f-b147-7d18345ff3d4" providerId="AD"/>
  <p188:author id="{9E04B981-4B88-0C14-2227-C34340904731}" name="Black, Julia" initials="BJ" userId="S::Black.Julia@epa.gov::825d230b-ffe7-4cf1-8287-3d7d1c40da37" providerId="AD"/>
  <p188:author id="{DD443FA6-E42A-95BF-E978-27AE6EE79901}" name="Diem, Art" initials="DA" userId="S::Diem.Art@epa.gov::37052a9b-436f-4b43-abac-18b82473de4d" providerId="AD"/>
  <p188:author id="{DB1CDBCC-2519-82DA-2062-A5DB2FE1EA47}" name="Woody, Matt" initials="WM" userId="S::Woody.Matt@epa.gov::035bb79a-643a-4d70-a728-014b8e84ae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DB4CB-F572-4597-949D-C1ABD5DA9B66}" v="152" dt="2022-10-14T12:20:37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kas, Caroline" userId="799b63c5-998c-4f0f-b147-7d18345ff3d4" providerId="ADAL" clId="{C3B3DCED-0CFE-4383-B1EC-576CB0794DEC}"/>
    <pc:docChg chg="modSld">
      <pc:chgData name="Farkas, Caroline" userId="799b63c5-998c-4f0f-b147-7d18345ff3d4" providerId="ADAL" clId="{C3B3DCED-0CFE-4383-B1EC-576CB0794DEC}" dt="2022-10-18T11:58:15.288" v="4" actId="255"/>
      <pc:docMkLst>
        <pc:docMk/>
      </pc:docMkLst>
      <pc:sldChg chg="modSp mod">
        <pc:chgData name="Farkas, Caroline" userId="799b63c5-998c-4f0f-b147-7d18345ff3d4" providerId="ADAL" clId="{C3B3DCED-0CFE-4383-B1EC-576CB0794DEC}" dt="2022-10-18T11:58:15.288" v="4" actId="255"/>
        <pc:sldMkLst>
          <pc:docMk/>
          <pc:sldMk cId="1401173421" sldId="521"/>
        </pc:sldMkLst>
        <pc:graphicFrameChg chg="mod modGraphic">
          <ac:chgData name="Farkas, Caroline" userId="799b63c5-998c-4f0f-b147-7d18345ff3d4" providerId="ADAL" clId="{C3B3DCED-0CFE-4383-B1EC-576CB0794DEC}" dt="2022-10-18T11:58:15.288" v="4" actId="255"/>
          <ac:graphicFrameMkLst>
            <pc:docMk/>
            <pc:sldMk cId="1401173421" sldId="521"/>
            <ac:graphicFrameMk id="5" creationId="{F6513AFD-548D-4A9B-840F-BF7CCB30A97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AD89-C108-4E9D-B567-CFADE58926C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FDC5-B26A-4CF9-A20D-8F14F732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4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5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Weather Research and Forecasting Model – Advanced Research WRF</a:t>
            </a:r>
          </a:p>
          <a:p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GEOS-Chem MET: Goddard Earth Observation System Forward Product (GEOS_FP), 72 layers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0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FDC5-B26A-4CF9-A20D-8F14F732B5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1C4B-04F0-4062-95B7-A84B53183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9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2133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 flipV="1">
            <a:off x="2133600" y="457200"/>
            <a:ext cx="100584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0"/>
          <p:cNvSpPr/>
          <p:nvPr userDrawn="1"/>
        </p:nvSpPr>
        <p:spPr>
          <a:xfrm flipV="1">
            <a:off x="2743200" y="609600"/>
            <a:ext cx="9448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930400" y="1828800"/>
            <a:ext cx="8940800" cy="990600"/>
          </a:xfrm>
        </p:spPr>
        <p:txBody>
          <a:bodyPr>
            <a:normAutofit/>
          </a:bodyPr>
          <a:lstStyle>
            <a:lvl1pPr algn="ctr">
              <a:buNone/>
              <a:defRPr sz="4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4165600" y="3810000"/>
            <a:ext cx="4876800" cy="1143000"/>
          </a:xfrm>
        </p:spPr>
        <p:txBody>
          <a:bodyPr>
            <a:normAutofit/>
          </a:bodyPr>
          <a:lstStyle>
            <a:lvl1pPr algn="ctr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94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406400" y="838200"/>
            <a:ext cx="11379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11582400" cy="5334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8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buSzPct val="110000"/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E306-FAD4-4812-A7E8-9E5792C51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E474A9-5292-4313-9B39-4360CACB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752600"/>
            <a:ext cx="9144000" cy="1981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4000">
                <a:latin typeface="+mn-lt"/>
                <a:cs typeface="Arial" charset="0"/>
              </a:rPr>
              <a:t>2018 </a:t>
            </a:r>
            <a:r>
              <a:rPr lang="en-US" sz="4000" err="1">
                <a:latin typeface="+mn-lt"/>
                <a:cs typeface="Arial" charset="0"/>
              </a:rPr>
              <a:t>AirToxScreen</a:t>
            </a:r>
            <a:r>
              <a:rPr lang="en-US" sz="4000">
                <a:latin typeface="+mn-lt"/>
                <a:cs typeface="Arial" charset="0"/>
              </a:rPr>
              <a:t>: EPA’s Screening-Level Assessment Tool for Outdoor Air Toxics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7400" y="4114799"/>
            <a:ext cx="8153400" cy="22741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4000" i="1">
                <a:latin typeface="+mj-lt"/>
                <a:cs typeface="Arial" charset="0"/>
              </a:rPr>
              <a:t>Caroline Farkas and Matthew Woody, U.S. EPA</a:t>
            </a:r>
          </a:p>
          <a:p>
            <a:pPr eaLnBrk="1" hangingPunct="1"/>
            <a:endParaRPr lang="en-US" sz="3000" i="1">
              <a:latin typeface="+mj-lt"/>
              <a:cs typeface="Arial" charset="0"/>
            </a:endParaRPr>
          </a:p>
          <a:p>
            <a:pPr eaLnBrk="1" hangingPunct="1"/>
            <a:r>
              <a:rPr lang="en-US" sz="2900" i="1">
                <a:latin typeface="+mj-lt"/>
                <a:cs typeface="Arial" charset="0"/>
              </a:rPr>
              <a:t>Art Diem, Rod Truesdell, James Thurman, Sharon Phillips, Alison Eyth, </a:t>
            </a:r>
          </a:p>
          <a:p>
            <a:pPr eaLnBrk="1" hangingPunct="1"/>
            <a:r>
              <a:rPr lang="en-US" sz="2900" i="1">
                <a:latin typeface="+mj-lt"/>
                <a:cs typeface="Arial" charset="0"/>
              </a:rPr>
              <a:t>Julia Black, Doug Solomon, Jeanette Reyes, Christine Allen, James Beidler</a:t>
            </a:r>
          </a:p>
          <a:p>
            <a:pPr eaLnBrk="1" hangingPunct="1"/>
            <a:endParaRPr lang="en-US">
              <a:latin typeface="+mj-lt"/>
              <a:cs typeface="Arial" charset="0"/>
            </a:endParaRPr>
          </a:p>
          <a:p>
            <a:pPr eaLnBrk="1" hangingPunct="1"/>
            <a:r>
              <a:rPr lang="en-US" sz="2800">
                <a:latin typeface="+mj-lt"/>
                <a:cs typeface="Arial" charset="0"/>
              </a:rPr>
              <a:t>October 18,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56CFB98-1A5B-42CD-A0CC-4420A4DD88FF}"/>
              </a:ext>
            </a:extLst>
          </p:cNvPr>
          <p:cNvGrpSpPr/>
          <p:nvPr/>
        </p:nvGrpSpPr>
        <p:grpSpPr>
          <a:xfrm>
            <a:off x="63773" y="1124564"/>
            <a:ext cx="3968496" cy="1447143"/>
            <a:chOff x="40740" y="1218219"/>
            <a:chExt cx="3968496" cy="1447143"/>
          </a:xfrm>
        </p:grpSpPr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9595EDA6-1EDD-4D69-A8E2-448954797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2" t="63512" r="70027" b="31816"/>
            <a:stretch/>
          </p:blipFill>
          <p:spPr>
            <a:xfrm>
              <a:off x="133320" y="2023493"/>
              <a:ext cx="2169043" cy="641869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5B1FBC-E738-4400-ACF7-0FBD6298B509}"/>
                </a:ext>
              </a:extLst>
            </p:cNvPr>
            <p:cNvGrpSpPr/>
            <p:nvPr/>
          </p:nvGrpSpPr>
          <p:grpSpPr>
            <a:xfrm>
              <a:off x="40740" y="1218219"/>
              <a:ext cx="3968496" cy="826540"/>
              <a:chOff x="40740" y="1218219"/>
              <a:chExt cx="3968496" cy="826540"/>
            </a:xfrm>
          </p:grpSpPr>
          <p:pic>
            <p:nvPicPr>
              <p:cNvPr id="9" name="Picture 8" descr="Map&#10;&#10;Description automatically generated">
                <a:extLst>
                  <a:ext uri="{FF2B5EF4-FFF2-40B4-BE49-F238E27FC236}">
                    <a16:creationId xmlns:a16="http://schemas.microsoft.com/office/drawing/2014/main" id="{D77D3C14-70A2-4732-806C-01D76B615B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7" t="62168" r="70027" b="31816"/>
              <a:stretch/>
            </p:blipFill>
            <p:spPr>
              <a:xfrm>
                <a:off x="40740" y="1218219"/>
                <a:ext cx="3968496" cy="82654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0D6FAC-6458-4FA8-898D-E521742BCFB4}"/>
                  </a:ext>
                </a:extLst>
              </p:cNvPr>
              <p:cNvSpPr/>
              <p:nvPr/>
            </p:nvSpPr>
            <p:spPr>
              <a:xfrm>
                <a:off x="1840194" y="1434179"/>
                <a:ext cx="2169042" cy="610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DDC5-F850-4026-B686-3BD38908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2874" y="64013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9EC7-68D3-4754-AC3E-FCE984AD7FC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7A6C5-87C5-48EE-A0D7-5239186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>
                <a:latin typeface="+mn-lt"/>
              </a:rPr>
              <a:t>Census Tracts with Cancer Risks </a:t>
            </a:r>
            <a:r>
              <a:rPr lang="en-US" u="sng">
                <a:latin typeface="+mn-lt"/>
              </a:rPr>
              <a:t>&gt;</a:t>
            </a:r>
            <a:r>
              <a:rPr lang="en-US">
                <a:latin typeface="+mn-lt"/>
              </a:rPr>
              <a:t> 100-in-1-million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9BB7F2-4430-4499-A57E-04CDDF09C37E}"/>
              </a:ext>
            </a:extLst>
          </p:cNvPr>
          <p:cNvGrpSpPr/>
          <p:nvPr/>
        </p:nvGrpSpPr>
        <p:grpSpPr>
          <a:xfrm>
            <a:off x="2312996" y="1023903"/>
            <a:ext cx="8486161" cy="5795698"/>
            <a:chOff x="1852919" y="970738"/>
            <a:chExt cx="8486161" cy="5795698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C40C49E1-5FAB-44D0-AC13-542571A6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3" t="9554" r="7987" b="14891"/>
            <a:stretch/>
          </p:blipFill>
          <p:spPr>
            <a:xfrm>
              <a:off x="1852919" y="970738"/>
              <a:ext cx="8486161" cy="579569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BCE166-3493-4B8B-B4C6-EA1893571F9B}"/>
                </a:ext>
              </a:extLst>
            </p:cNvPr>
            <p:cNvSpPr/>
            <p:nvPr/>
          </p:nvSpPr>
          <p:spPr>
            <a:xfrm>
              <a:off x="2009553" y="5006714"/>
              <a:ext cx="2169042" cy="437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56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DDC5-F850-4026-B686-3BD38908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9613" y="64102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9EC7-68D3-4754-AC3E-FCE984AD7FC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6C1C1-118F-485A-A06C-E1696600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 err="1">
                <a:latin typeface="+mn-lt"/>
              </a:rPr>
              <a:t>AirToxScreen</a:t>
            </a:r>
            <a:r>
              <a:rPr lang="en-US">
                <a:latin typeface="+mn-lt"/>
              </a:rPr>
              <a:t> Mapping Tool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9882C-4A2A-43C0-9EDA-0415086F6DFF}"/>
              </a:ext>
            </a:extLst>
          </p:cNvPr>
          <p:cNvSpPr txBox="1"/>
          <p:nvPr/>
        </p:nvSpPr>
        <p:spPr>
          <a:xfrm>
            <a:off x="384986" y="1129816"/>
            <a:ext cx="11422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>
                <a:latin typeface="Calibri" panose="020F0502020204030204" pitchFamily="34" charset="0"/>
              </a:rPr>
              <a:t>The </a:t>
            </a:r>
            <a:r>
              <a:rPr lang="en-US" sz="2400" err="1">
                <a:latin typeface="Calibri" panose="020F0502020204030204" pitchFamily="34" charset="0"/>
              </a:rPr>
              <a:t>AirToxScreen</a:t>
            </a:r>
            <a:r>
              <a:rPr lang="en-US" sz="2400">
                <a:latin typeface="Calibri" panose="020F0502020204030204" pitchFamily="34" charset="0"/>
              </a:rPr>
              <a:t> Mapping Tool equips users to answer the following questions: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>
                <a:effectLst/>
                <a:latin typeface="Calibri" panose="020F0502020204030204" pitchFamily="34" charset="0"/>
              </a:rPr>
              <a:t>What is the risk from air toxics in my area?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>
                <a:latin typeface="Calibri" panose="020F0502020204030204" pitchFamily="34" charset="0"/>
              </a:rPr>
              <a:t>What pollutants drive those risks?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>
                <a:effectLst/>
                <a:latin typeface="Calibri" panose="020F0502020204030204" pitchFamily="34" charset="0"/>
              </a:rPr>
              <a:t>Where do those emissions come from?</a:t>
            </a:r>
            <a:endParaRPr lang="en-US" sz="24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CE04B-4BDC-4633-9483-0B39F5FC01B1}"/>
              </a:ext>
            </a:extLst>
          </p:cNvPr>
          <p:cNvSpPr txBox="1"/>
          <p:nvPr/>
        </p:nvSpPr>
        <p:spPr>
          <a:xfrm>
            <a:off x="384988" y="2991092"/>
            <a:ext cx="11197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tabLst/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Current Functionality: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►"/>
              <a:tabLst/>
              <a:defRPr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Total Cancer Risk Dashboard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, shows tract-level total cancer risk, source contributions, &amp; facility emissions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►"/>
              <a:tabLst/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tabLst/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Phased Improvements: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►"/>
              <a:tabLst/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Hazard Indices dashboard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►"/>
              <a:tabLst/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Modeled Ambient Concentrations dashboard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►"/>
              <a:tabLst/>
              <a:defRPr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Emissions “Deep Dive” dashboard</a:t>
            </a:r>
          </a:p>
        </p:txBody>
      </p:sp>
    </p:spTree>
    <p:extLst>
      <p:ext uri="{BB962C8B-B14F-4D97-AF65-F5344CB8AC3E}">
        <p14:creationId xmlns:p14="http://schemas.microsoft.com/office/powerpoint/2010/main" val="251482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DDC5-F850-4026-B686-3BD38908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6949" y="6583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9EC7-68D3-4754-AC3E-FCE984AD7FC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BA461-F43F-4F4B-99E0-94F62CB4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87" y="245138"/>
            <a:ext cx="10625425" cy="612370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E13B78C-AB83-4784-A682-A878803C9E14}"/>
              </a:ext>
            </a:extLst>
          </p:cNvPr>
          <p:cNvSpPr txBox="1">
            <a:spLocks/>
          </p:cNvSpPr>
          <p:nvPr/>
        </p:nvSpPr>
        <p:spPr bwMode="auto">
          <a:xfrm>
            <a:off x="1089591" y="5939969"/>
            <a:ext cx="9569336" cy="8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  <a:p>
            <a:pPr algn="ctr"/>
            <a:r>
              <a:rPr lang="en-US" b="1"/>
              <a:t>https://gispub.epa.gov/AirToxScreen</a:t>
            </a:r>
          </a:p>
        </p:txBody>
      </p:sp>
    </p:spTree>
    <p:extLst>
      <p:ext uri="{BB962C8B-B14F-4D97-AF65-F5344CB8AC3E}">
        <p14:creationId xmlns:p14="http://schemas.microsoft.com/office/powerpoint/2010/main" val="88532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28009-33E5-4BA1-A82C-CB2AF262D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E306-FAD4-4812-A7E8-9E5792C512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12569-DFBE-415B-B29F-C08B9D4E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80"/>
            <a:ext cx="12192000" cy="61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DDC5-F850-4026-B686-3BD38908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6949" y="6583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9EC7-68D3-4754-AC3E-FCE984AD7FC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19F4E-0131-48AA-8356-5CF9BAD629C3}"/>
              </a:ext>
            </a:extLst>
          </p:cNvPr>
          <p:cNvSpPr txBox="1"/>
          <p:nvPr/>
        </p:nvSpPr>
        <p:spPr>
          <a:xfrm>
            <a:off x="223284" y="5656517"/>
            <a:ext cx="503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/>
              <a:t>EJScreen</a:t>
            </a:r>
            <a:r>
              <a:rPr lang="en-US"/>
              <a:t> </a:t>
            </a:r>
          </a:p>
          <a:p>
            <a:pPr algn="ctr"/>
            <a:r>
              <a:rPr lang="en-US"/>
              <a:t>(v2.1 released Oct 2022)</a:t>
            </a:r>
          </a:p>
          <a:p>
            <a:pPr algn="ctr"/>
            <a:r>
              <a:rPr lang="en-US"/>
              <a:t>www.epa.gov/ejscreen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CBB5A-E7E8-4827-8C52-34D3231C3269}"/>
              </a:ext>
            </a:extLst>
          </p:cNvPr>
          <p:cNvSpPr txBox="1"/>
          <p:nvPr/>
        </p:nvSpPr>
        <p:spPr>
          <a:xfrm>
            <a:off x="4970153" y="1052808"/>
            <a:ext cx="7221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Our Nation’s Air Trends Report </a:t>
            </a:r>
          </a:p>
          <a:p>
            <a:pPr algn="ctr"/>
            <a:r>
              <a:rPr lang="en-US"/>
              <a:t>(Released June 2022)</a:t>
            </a:r>
          </a:p>
          <a:p>
            <a:pPr algn="ctr"/>
            <a:r>
              <a:rPr lang="en-US"/>
              <a:t>www.epa.gov/air-trends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0F0AC-D8F1-4640-8FAA-145424E2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>
                <a:latin typeface="+mn-lt"/>
              </a:rPr>
              <a:t>Uses of AirToxScreen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D5EE4-0269-41BA-9F5A-36CDDB65C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9"/>
          <a:stretch/>
        </p:blipFill>
        <p:spPr>
          <a:xfrm>
            <a:off x="0" y="1082242"/>
            <a:ext cx="5507665" cy="367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6540C-D9E8-4A67-9E75-98DF662F9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"/>
          <a:stretch/>
        </p:blipFill>
        <p:spPr>
          <a:xfrm>
            <a:off x="5253614" y="2190524"/>
            <a:ext cx="6938386" cy="4220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38FB3-8176-4E84-A53E-0BB66E3B9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517" y="3567223"/>
            <a:ext cx="1917672" cy="20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63C6-6B2E-45F4-8F86-8B358AB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Future of </a:t>
            </a:r>
            <a:r>
              <a:rPr lang="en-US" err="1">
                <a:latin typeface="+mn-lt"/>
              </a:rPr>
              <a:t>AirToxScreen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76DD-A896-4184-ADFF-B2B2E0565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  <p:pic>
        <p:nvPicPr>
          <p:cNvPr id="63" name="Picture 6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13CE35C-FD30-4318-9836-6D034B812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67" y="1222744"/>
            <a:ext cx="6987431" cy="4487672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62D82DB-3DE5-44A7-A15D-968065C6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00896"/>
            <a:ext cx="4716117" cy="5720579"/>
          </a:xfrm>
        </p:spPr>
        <p:txBody>
          <a:bodyPr>
            <a:normAutofit/>
          </a:bodyPr>
          <a:lstStyle/>
          <a:p>
            <a:r>
              <a:rPr lang="en-US" sz="2400">
                <a:latin typeface="+mj-lt"/>
                <a:cs typeface="Arial"/>
              </a:rPr>
              <a:t>2019 </a:t>
            </a:r>
            <a:r>
              <a:rPr lang="en-US" sz="2400" err="1">
                <a:latin typeface="+mj-lt"/>
                <a:cs typeface="Arial"/>
              </a:rPr>
              <a:t>AirToxScreen</a:t>
            </a:r>
            <a:r>
              <a:rPr lang="en-US" sz="2400">
                <a:latin typeface="+mj-lt"/>
                <a:cs typeface="Arial"/>
              </a:rPr>
              <a:t> </a:t>
            </a:r>
          </a:p>
          <a:p>
            <a:pPr lvl="1"/>
            <a:r>
              <a:rPr lang="en-US" sz="2200">
                <a:latin typeface="+mj-lt"/>
                <a:cs typeface="Arial"/>
              </a:rPr>
              <a:t>Tentative release Dec 2022</a:t>
            </a:r>
          </a:p>
          <a:p>
            <a:r>
              <a:rPr lang="en-US" sz="2400">
                <a:latin typeface="+mj-lt"/>
                <a:cs typeface="Arial"/>
              </a:rPr>
              <a:t>2020 </a:t>
            </a:r>
            <a:r>
              <a:rPr lang="en-US" sz="2400" err="1">
                <a:latin typeface="+mj-lt"/>
                <a:cs typeface="Arial"/>
              </a:rPr>
              <a:t>AirToxScreen</a:t>
            </a:r>
            <a:endParaRPr lang="en-US" sz="2400">
              <a:latin typeface="+mj-lt"/>
              <a:cs typeface="Arial"/>
            </a:endParaRPr>
          </a:p>
          <a:p>
            <a:pPr lvl="1"/>
            <a:r>
              <a:rPr lang="en-US" sz="2100">
                <a:latin typeface="+mj-lt"/>
                <a:cs typeface="Arial"/>
              </a:rPr>
              <a:t>First “regular schedule” </a:t>
            </a:r>
            <a:r>
              <a:rPr lang="en-US" sz="2100" err="1">
                <a:latin typeface="+mj-lt"/>
                <a:cs typeface="Arial"/>
              </a:rPr>
              <a:t>AirToxScreen</a:t>
            </a:r>
            <a:endParaRPr lang="en-US" sz="2100">
              <a:latin typeface="+mj-lt"/>
              <a:cs typeface="Arial"/>
            </a:endParaRPr>
          </a:p>
          <a:p>
            <a:pPr lvl="1"/>
            <a:r>
              <a:rPr lang="en-US" sz="2100">
                <a:latin typeface="+mj-lt"/>
                <a:cs typeface="Arial"/>
              </a:rPr>
              <a:t>Transitioning to block-level point source risk</a:t>
            </a:r>
          </a:p>
          <a:p>
            <a:pPr lvl="1"/>
            <a:r>
              <a:rPr lang="en-US" sz="2100">
                <a:latin typeface="+mj-lt"/>
                <a:cs typeface="Arial"/>
              </a:rPr>
              <a:t>Scheduled for release Winter 2023-2024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61CF6BC-CF88-4477-9A1B-75B2E0FB4EF2}"/>
              </a:ext>
            </a:extLst>
          </p:cNvPr>
          <p:cNvSpPr/>
          <p:nvPr/>
        </p:nvSpPr>
        <p:spPr>
          <a:xfrm>
            <a:off x="7347096" y="5696430"/>
            <a:ext cx="1850066" cy="797442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AirToxScreen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C266-46EA-42DA-BA08-E76F83CF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522C-4FAD-49C2-8638-71C81C9F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/>
              <a:t>Background</a:t>
            </a:r>
          </a:p>
          <a:p>
            <a:pPr>
              <a:spcAft>
                <a:spcPts val="1200"/>
              </a:spcAft>
            </a:pPr>
            <a:r>
              <a:rPr lang="en-US" sz="2800"/>
              <a:t>Emissions &amp; Multi-Pollutant Platform</a:t>
            </a:r>
          </a:p>
          <a:p>
            <a:pPr>
              <a:spcAft>
                <a:spcPts val="1200"/>
              </a:spcAft>
            </a:pPr>
            <a:r>
              <a:rPr lang="en-US" sz="2800"/>
              <a:t>Modeling</a:t>
            </a:r>
          </a:p>
          <a:p>
            <a:pPr>
              <a:spcAft>
                <a:spcPts val="1200"/>
              </a:spcAft>
            </a:pPr>
            <a:r>
              <a:rPr lang="en-US" sz="2800"/>
              <a:t>2018 AirToxScreen Results</a:t>
            </a:r>
          </a:p>
          <a:p>
            <a:pPr>
              <a:spcAft>
                <a:spcPts val="1200"/>
              </a:spcAft>
            </a:pPr>
            <a:r>
              <a:rPr lang="en-US" sz="2800"/>
              <a:t>AirToxScreen Mapping Tool</a:t>
            </a:r>
          </a:p>
          <a:p>
            <a:pPr>
              <a:spcAft>
                <a:spcPts val="1200"/>
              </a:spcAft>
            </a:pPr>
            <a:r>
              <a:rPr lang="en-US" sz="2800"/>
              <a:t>Other uses of AirToxScreen</a:t>
            </a:r>
          </a:p>
          <a:p>
            <a:pPr>
              <a:spcAft>
                <a:spcPts val="1200"/>
              </a:spcAft>
            </a:pPr>
            <a:r>
              <a:rPr lang="en-US" sz="2800"/>
              <a:t>The future of AirToxScreen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29DA9-8046-4D4B-8960-3BD10940A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63C6-6B2E-45F4-8F86-8B358AB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AirToxScreen: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3CEA-58E6-45BB-B5AC-8387E9F9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486400"/>
          </a:xfrm>
        </p:spPr>
        <p:txBody>
          <a:bodyPr>
            <a:normAutofit/>
          </a:bodyPr>
          <a:lstStyle/>
          <a:p>
            <a:r>
              <a:rPr lang="en-US" sz="2400">
                <a:latin typeface="+mn-lt"/>
              </a:rPr>
              <a:t>EPA’s </a:t>
            </a:r>
            <a:r>
              <a:rPr lang="en-US" sz="2400" err="1">
                <a:latin typeface="+mn-lt"/>
              </a:rPr>
              <a:t>AirToxScreen</a:t>
            </a:r>
            <a:r>
              <a:rPr lang="en-US" sz="2400">
                <a:latin typeface="+mn-lt"/>
              </a:rPr>
              <a:t> replaces NATA, EPA’s screening-level national risk assessment for air toxics </a:t>
            </a:r>
          </a:p>
          <a:p>
            <a:r>
              <a:rPr lang="en-US" sz="2400" err="1">
                <a:latin typeface="+mn-lt"/>
              </a:rPr>
              <a:t>AirToxScreen</a:t>
            </a:r>
            <a:r>
              <a:rPr lang="en-US" sz="2400">
                <a:latin typeface="+mn-lt"/>
              </a:rPr>
              <a:t> provides annual screening-level estimates of the risk of cancer and chronic noncancer hazard indices from inhalation of more than 100 air toxics.</a:t>
            </a:r>
            <a:endParaRPr lang="en-US">
              <a:latin typeface="+mn-lt"/>
            </a:endParaRPr>
          </a:p>
          <a:p>
            <a:r>
              <a:rPr lang="en-US" sz="2400">
                <a:latin typeface="+mn-lt"/>
              </a:rPr>
              <a:t>Estimates and concentrations are based on EPA’s NEI and Multi-Pollutant Platform</a:t>
            </a:r>
          </a:p>
          <a:p>
            <a:r>
              <a:rPr lang="en-US" sz="2400">
                <a:latin typeface="+mn-lt"/>
              </a:rPr>
              <a:t>Risk estimates are at the census tract level assuming a 70-year exposure</a:t>
            </a:r>
            <a:endParaRPr lang="en-US">
              <a:latin typeface="+mn-lt"/>
            </a:endParaRPr>
          </a:p>
          <a:p>
            <a:pPr marL="914400" lvl="2" indent="0">
              <a:buNone/>
            </a:pPr>
            <a:endParaRPr lang="en-US">
              <a:latin typeface="+mn-lt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76DD-A896-4184-ADFF-B2B2E0565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733581-67C2-48A0-A1BB-8679B51B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98566"/>
            <a:ext cx="8839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4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63C6-6B2E-45F4-8F86-8B358AB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AirToxScreen</a:t>
            </a:r>
            <a:r>
              <a:rPr lang="en-US">
                <a:latin typeface="+mn-lt"/>
              </a:rPr>
              <a:t>: Emissions &amp; Multi-Pollutant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3CEA-58E6-45BB-B5AC-8387E9F9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3" y="5002557"/>
            <a:ext cx="12114367" cy="1855444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+mn-lt"/>
                <a:cs typeface="Arial"/>
              </a:rPr>
              <a:t>Uses National Emissions Inventory and the Multi-Pollutant Platform</a:t>
            </a:r>
          </a:p>
          <a:p>
            <a:pPr lvl="1"/>
            <a:r>
              <a:rPr lang="en-US">
                <a:latin typeface="+mn-lt"/>
                <a:cs typeface="Arial"/>
              </a:rPr>
              <a:t>Emissions: Reflect all outdoor sources; uses 2018 Emissions Modeling Platform</a:t>
            </a:r>
            <a:endParaRPr lang="en-US" sz="2400">
              <a:latin typeface="+mn-lt"/>
              <a:cs typeface="Calibri"/>
            </a:endParaRPr>
          </a:p>
          <a:p>
            <a:pPr lvl="1">
              <a:buClr>
                <a:srgbClr val="95B3D7"/>
              </a:buClr>
            </a:pPr>
            <a:r>
              <a:rPr lang="en-US">
                <a:latin typeface="+mn-lt"/>
                <a:cs typeface="Calibri"/>
              </a:rPr>
              <a:t>Air quality modeling: Uses both photochemical and dispersion models to predict concentrations</a:t>
            </a:r>
            <a:endParaRPr lang="en-US" sz="2400">
              <a:latin typeface="+mn-lt"/>
              <a:cs typeface="Calibri"/>
            </a:endParaRPr>
          </a:p>
          <a:p>
            <a:r>
              <a:rPr lang="en-US">
                <a:latin typeface="+mn-lt"/>
                <a:cs typeface="Calibri"/>
              </a:rPr>
              <a:t>Initial </a:t>
            </a:r>
            <a:r>
              <a:rPr lang="en-US" err="1">
                <a:latin typeface="+mn-lt"/>
                <a:cs typeface="Calibri"/>
              </a:rPr>
              <a:t>AirToxScreen</a:t>
            </a:r>
            <a:r>
              <a:rPr lang="en-US">
                <a:latin typeface="+mn-lt"/>
                <a:cs typeface="Calibri"/>
              </a:rPr>
              <a:t> release reflected a snapshot of 2017 emissions with most recent release reflecting 2018 emissions.</a:t>
            </a: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76DD-A896-4184-ADFF-B2B2E0565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1844E1-8F79-46BB-87B8-37E524AD03B2}"/>
              </a:ext>
            </a:extLst>
          </p:cNvPr>
          <p:cNvSpPr/>
          <p:nvPr/>
        </p:nvSpPr>
        <p:spPr>
          <a:xfrm>
            <a:off x="4737208" y="1752666"/>
            <a:ext cx="1552073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>
                <a:solidFill>
                  <a:prstClr val="white"/>
                </a:solidFill>
                <a:latin typeface="Calibri" panose="020F0502020204030204"/>
              </a:rPr>
              <a:t>2018 CMAQ Modeling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6197AB-18E9-4D1B-933D-DB170BB1FE71}"/>
              </a:ext>
            </a:extLst>
          </p:cNvPr>
          <p:cNvSpPr/>
          <p:nvPr/>
        </p:nvSpPr>
        <p:spPr>
          <a:xfrm>
            <a:off x="4737209" y="2970864"/>
            <a:ext cx="1552073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>
                <a:solidFill>
                  <a:prstClr val="white"/>
                </a:solidFill>
                <a:latin typeface="Calibri" panose="020F0502020204030204"/>
              </a:rPr>
              <a:t>2018 AERMOD Modeling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40734-1B62-4022-BF14-C0F83FE0519D}"/>
              </a:ext>
            </a:extLst>
          </p:cNvPr>
          <p:cNvSpPr/>
          <p:nvPr/>
        </p:nvSpPr>
        <p:spPr>
          <a:xfrm>
            <a:off x="2116097" y="1623826"/>
            <a:ext cx="976193" cy="53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 err="1">
                <a:solidFill>
                  <a:prstClr val="white"/>
                </a:solidFill>
                <a:latin typeface="Calibri" panose="020F0502020204030204"/>
              </a:rPr>
              <a:t>Biogenics</a:t>
            </a:r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09782-6230-4E8D-A6BE-3ADC2292B028}"/>
              </a:ext>
            </a:extLst>
          </p:cNvPr>
          <p:cNvSpPr/>
          <p:nvPr/>
        </p:nvSpPr>
        <p:spPr>
          <a:xfrm>
            <a:off x="2127203" y="2725220"/>
            <a:ext cx="838869" cy="53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Point 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2BB5A3-4EC5-4125-A9CC-2344F500687F}"/>
              </a:ext>
            </a:extLst>
          </p:cNvPr>
          <p:cNvSpPr/>
          <p:nvPr/>
        </p:nvSpPr>
        <p:spPr>
          <a:xfrm>
            <a:off x="3030240" y="2725220"/>
            <a:ext cx="850223" cy="53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Mobile 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7F8DC-1E16-4FD4-A656-8ECEFBC75D14}"/>
              </a:ext>
            </a:extLst>
          </p:cNvPr>
          <p:cNvSpPr/>
          <p:nvPr/>
        </p:nvSpPr>
        <p:spPr>
          <a:xfrm>
            <a:off x="2546286" y="3338022"/>
            <a:ext cx="1023959" cy="53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Non-Point 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96D56-972B-4A86-B61A-43CA716BC7EE}"/>
              </a:ext>
            </a:extLst>
          </p:cNvPr>
          <p:cNvSpPr/>
          <p:nvPr/>
        </p:nvSpPr>
        <p:spPr>
          <a:xfrm>
            <a:off x="2066374" y="1525070"/>
            <a:ext cx="1881112" cy="24363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896EF9-5444-4288-9709-E05BDE8A1529}"/>
              </a:ext>
            </a:extLst>
          </p:cNvPr>
          <p:cNvSpPr/>
          <p:nvPr/>
        </p:nvSpPr>
        <p:spPr>
          <a:xfrm>
            <a:off x="3124374" y="1623826"/>
            <a:ext cx="739942" cy="53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Fires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C597D-2F30-409F-B865-1CDB677AB3BA}"/>
              </a:ext>
            </a:extLst>
          </p:cNvPr>
          <p:cNvCxnSpPr/>
          <p:nvPr/>
        </p:nvCxnSpPr>
        <p:spPr>
          <a:xfrm>
            <a:off x="2148180" y="2490598"/>
            <a:ext cx="1716137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38C169-859E-40D2-9C43-2109538EF83B}"/>
              </a:ext>
            </a:extLst>
          </p:cNvPr>
          <p:cNvSpPr txBox="1"/>
          <p:nvPr/>
        </p:nvSpPr>
        <p:spPr>
          <a:xfrm>
            <a:off x="2016417" y="1216007"/>
            <a:ext cx="202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600" b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2018 NEI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713ACD-AFC7-4728-BB55-7DAE24F19B87}"/>
              </a:ext>
            </a:extLst>
          </p:cNvPr>
          <p:cNvSpPr/>
          <p:nvPr/>
        </p:nvSpPr>
        <p:spPr>
          <a:xfrm>
            <a:off x="3917941" y="2182291"/>
            <a:ext cx="739942" cy="2539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BA8F43F-AF0A-4E1B-9B5D-1D6809BD2EDC}"/>
              </a:ext>
            </a:extLst>
          </p:cNvPr>
          <p:cNvSpPr/>
          <p:nvPr/>
        </p:nvSpPr>
        <p:spPr>
          <a:xfrm>
            <a:off x="3917941" y="3338326"/>
            <a:ext cx="739942" cy="2681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D3FF4D-90AD-42B3-97AC-8E636A7B91A2}"/>
              </a:ext>
            </a:extLst>
          </p:cNvPr>
          <p:cNvSpPr/>
          <p:nvPr/>
        </p:nvSpPr>
        <p:spPr>
          <a:xfrm>
            <a:off x="8900845" y="2481652"/>
            <a:ext cx="1461837" cy="884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Risk Calculation and Assessment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A656A-B739-42EE-A037-58A46CDF2AF3}"/>
              </a:ext>
            </a:extLst>
          </p:cNvPr>
          <p:cNvSpPr/>
          <p:nvPr/>
        </p:nvSpPr>
        <p:spPr>
          <a:xfrm>
            <a:off x="6797645" y="2481652"/>
            <a:ext cx="1461837" cy="884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>
                <a:solidFill>
                  <a:prstClr val="white"/>
                </a:solidFill>
                <a:latin typeface="Calibri" panose="020F0502020204030204"/>
              </a:rPr>
              <a:t>HYBRID Approach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16A7FC0-5EEE-4F2B-BD70-08E8C349D2A1}"/>
              </a:ext>
            </a:extLst>
          </p:cNvPr>
          <p:cNvCxnSpPr>
            <a:cxnSpLocks/>
            <a:stCxn id="18" idx="2"/>
            <a:endCxn id="28" idx="6"/>
          </p:cNvCxnSpPr>
          <p:nvPr/>
        </p:nvCxnSpPr>
        <p:spPr>
          <a:xfrm rot="5400000">
            <a:off x="8283876" y="3071066"/>
            <a:ext cx="1052980" cy="1642796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B5918-3B05-4F6C-8023-8A531C215E46}"/>
              </a:ext>
            </a:extLst>
          </p:cNvPr>
          <p:cNvSpPr/>
          <p:nvPr/>
        </p:nvSpPr>
        <p:spPr>
          <a:xfrm>
            <a:off x="1937372" y="1260873"/>
            <a:ext cx="6442802" cy="277836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5AB009-D600-4E65-BFFD-B4391FDEE733}"/>
              </a:ext>
            </a:extLst>
          </p:cNvPr>
          <p:cNvSpPr txBox="1"/>
          <p:nvPr/>
        </p:nvSpPr>
        <p:spPr>
          <a:xfrm>
            <a:off x="1937372" y="860298"/>
            <a:ext cx="644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b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Multi-Pollutant Platform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2121C31-7912-4536-9BA9-5BE42DCB4ADA}"/>
              </a:ext>
            </a:extLst>
          </p:cNvPr>
          <p:cNvSpPr/>
          <p:nvPr/>
        </p:nvSpPr>
        <p:spPr>
          <a:xfrm rot="2444341">
            <a:off x="6222262" y="2393500"/>
            <a:ext cx="632765" cy="24108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9745021-5FAA-4C27-8ED0-9FBA851E9FF2}"/>
              </a:ext>
            </a:extLst>
          </p:cNvPr>
          <p:cNvSpPr/>
          <p:nvPr/>
        </p:nvSpPr>
        <p:spPr>
          <a:xfrm rot="19680733">
            <a:off x="6252603" y="3233261"/>
            <a:ext cx="607604" cy="2565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2EF99BE-FBE0-4E5B-A4B0-194B16840342}"/>
              </a:ext>
            </a:extLst>
          </p:cNvPr>
          <p:cNvSpPr/>
          <p:nvPr/>
        </p:nvSpPr>
        <p:spPr>
          <a:xfrm>
            <a:off x="8267892" y="2837883"/>
            <a:ext cx="650187" cy="2539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CC1A12E-C940-4517-BA37-F30F50267008}"/>
              </a:ext>
            </a:extLst>
          </p:cNvPr>
          <p:cNvCxnSpPr>
            <a:cxnSpLocks/>
          </p:cNvCxnSpPr>
          <p:nvPr/>
        </p:nvCxnSpPr>
        <p:spPr>
          <a:xfrm rot="9780000">
            <a:off x="4862893" y="3792911"/>
            <a:ext cx="1714500" cy="1165860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E81B0E9-B699-428E-B268-ECC30FD4DC78}"/>
              </a:ext>
            </a:extLst>
          </p:cNvPr>
          <p:cNvSpPr/>
          <p:nvPr/>
        </p:nvSpPr>
        <p:spPr>
          <a:xfrm>
            <a:off x="6627724" y="3767576"/>
            <a:ext cx="1361244" cy="13027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2018 SLT Point Source Review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F5E7595-3D0E-4960-AE63-8F570B3C8F64}"/>
              </a:ext>
            </a:extLst>
          </p:cNvPr>
          <p:cNvSpPr/>
          <p:nvPr/>
        </p:nvSpPr>
        <p:spPr>
          <a:xfrm rot="20515234">
            <a:off x="3936720" y="2524393"/>
            <a:ext cx="789656" cy="26818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AD4974-3B84-4B8B-BA97-07AD1A93DFFD}"/>
              </a:ext>
            </a:extLst>
          </p:cNvPr>
          <p:cNvCxnSpPr>
            <a:cxnSpLocks/>
          </p:cNvCxnSpPr>
          <p:nvPr/>
        </p:nvCxnSpPr>
        <p:spPr>
          <a:xfrm flipV="1">
            <a:off x="6307375" y="3338022"/>
            <a:ext cx="2610704" cy="440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63C6-6B2E-45F4-8F86-8B358AB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AirToxScreen</a:t>
            </a:r>
            <a:r>
              <a:rPr lang="en-US">
                <a:latin typeface="+mn-lt"/>
              </a:rPr>
              <a:t>: Photochemical Air Quality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3CEA-58E6-45BB-B5AC-8387E9F9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6" y="867829"/>
            <a:ext cx="12038167" cy="578225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Photochemical Model: CMAQ v.5.3.2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Meteorology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CONUS: WRF ARW v3.8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Non-CONUS (</a:t>
            </a: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EILOFA+TimesNewRoman"/>
              </a:rPr>
              <a:t>3-km Hawaii and Puerto Rico/Virgin Islands and the 9-km Alaska domains): WRF ARW 4.1.1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 year run (primary and secondary annual average concentrations)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Zero-out run (for </a:t>
            </a:r>
            <a:r>
              <a:rPr lang="en-US" sz="20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biogenics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fires, primary annual average concentrations)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Ramp-up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period of 10 days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 layers from surface to 50 mb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Initial and Boundary Conditions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GEOS-Chem v.12.0.1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x 2.5-degree resolution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58 air toxics modeled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76DD-A896-4184-ADFF-B2B2E0565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513AFD-548D-4A9B-840F-BF7CCB30A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5208"/>
              </p:ext>
            </p:extLst>
          </p:nvPr>
        </p:nvGraphicFramePr>
        <p:xfrm>
          <a:off x="4777483" y="3161705"/>
          <a:ext cx="7375701" cy="372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206">
                  <a:extLst>
                    <a:ext uri="{9D8B030D-6E8A-4147-A177-3AD203B41FA5}">
                      <a16:colId xmlns:a16="http://schemas.microsoft.com/office/drawing/2014/main" val="816281236"/>
                    </a:ext>
                  </a:extLst>
                </a:gridCol>
                <a:gridCol w="1225393">
                  <a:extLst>
                    <a:ext uri="{9D8B030D-6E8A-4147-A177-3AD203B41FA5}">
                      <a16:colId xmlns:a16="http://schemas.microsoft.com/office/drawing/2014/main" val="3479812710"/>
                    </a:ext>
                  </a:extLst>
                </a:gridCol>
                <a:gridCol w="1015245">
                  <a:extLst>
                    <a:ext uri="{9D8B030D-6E8A-4147-A177-3AD203B41FA5}">
                      <a16:colId xmlns:a16="http://schemas.microsoft.com/office/drawing/2014/main" val="2380294839"/>
                    </a:ext>
                  </a:extLst>
                </a:gridCol>
                <a:gridCol w="1206932">
                  <a:extLst>
                    <a:ext uri="{9D8B030D-6E8A-4147-A177-3AD203B41FA5}">
                      <a16:colId xmlns:a16="http://schemas.microsoft.com/office/drawing/2014/main" val="3187356793"/>
                    </a:ext>
                  </a:extLst>
                </a:gridCol>
                <a:gridCol w="1135936">
                  <a:extLst>
                    <a:ext uri="{9D8B030D-6E8A-4147-A177-3AD203B41FA5}">
                      <a16:colId xmlns:a16="http://schemas.microsoft.com/office/drawing/2014/main" val="3103313485"/>
                    </a:ext>
                  </a:extLst>
                </a:gridCol>
                <a:gridCol w="1202989">
                  <a:extLst>
                    <a:ext uri="{9D8B030D-6E8A-4147-A177-3AD203B41FA5}">
                      <a16:colId xmlns:a16="http://schemas.microsoft.com/office/drawing/2014/main" val="2907901582"/>
                    </a:ext>
                  </a:extLst>
                </a:gridCol>
              </a:tblGrid>
              <a:tr h="31046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CMAQ Modeling Domain Configurations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92735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Domain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Map Projection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Grid Resolution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Coordinate Center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True Latitudes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Dimensions &amp; Vertical Extent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943195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Continental 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Lambert Conformal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 W, 40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 and 45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459 x 299 x 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646719178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Alaska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Lambert Conformal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 N, 155 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 and 70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312 x 252 x 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2767476098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Hawai’i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Lambert Conformal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 N, 157 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and 22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225 x 201 x 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3885774462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Puerto Rico / Virgin Islands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Lambert Conformal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N, 66 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and 19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 x 150 x 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283944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B590-3332-42A2-A149-4E2563D8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Multi-Pollutant Platform Domains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700C-76FB-4259-9CDA-533780578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E306-FAD4-4812-A7E8-9E5792C512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B13FA-A92B-4D77-A4A2-64214E14A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1" y="1714929"/>
            <a:ext cx="6149585" cy="475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C0B85-DB6D-4FF0-AC41-6F8AE17FC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46" y="1417945"/>
            <a:ext cx="3638233" cy="281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A2E02B-2FAF-4A15-8568-F4F6B6A66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17368"/>
          <a:stretch/>
        </p:blipFill>
        <p:spPr bwMode="auto">
          <a:xfrm>
            <a:off x="6918905" y="4748648"/>
            <a:ext cx="2047023" cy="17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5E3FC-B559-4E5C-B96E-E1823370B4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0" b="16888"/>
          <a:stretch/>
        </p:blipFill>
        <p:spPr bwMode="auto">
          <a:xfrm>
            <a:off x="9788834" y="4760161"/>
            <a:ext cx="1991577" cy="1778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F0A14-D315-478F-B7C0-2B2A0D83AA5A}"/>
              </a:ext>
            </a:extLst>
          </p:cNvPr>
          <p:cNvSpPr txBox="1"/>
          <p:nvPr/>
        </p:nvSpPr>
        <p:spPr>
          <a:xfrm>
            <a:off x="0" y="956280"/>
            <a:ext cx="636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CONUS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B4D0-4119-4A1E-A38A-809CA1271F54}"/>
              </a:ext>
            </a:extLst>
          </p:cNvPr>
          <p:cNvSpPr txBox="1"/>
          <p:nvPr/>
        </p:nvSpPr>
        <p:spPr>
          <a:xfrm>
            <a:off x="6366205" y="955301"/>
            <a:ext cx="57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Non-CONUS Domains</a:t>
            </a:r>
          </a:p>
        </p:txBody>
      </p:sp>
    </p:spTree>
    <p:extLst>
      <p:ext uri="{BB962C8B-B14F-4D97-AF65-F5344CB8AC3E}">
        <p14:creationId xmlns:p14="http://schemas.microsoft.com/office/powerpoint/2010/main" val="274208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63C6-6B2E-45F4-8F86-8B358ABA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AirToxScreen</a:t>
            </a:r>
            <a:r>
              <a:rPr lang="en-US">
                <a:latin typeface="+mn-lt"/>
              </a:rPr>
              <a:t>: Dispersion Air Quality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3CEA-58E6-45BB-B5AC-8387E9F9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7" y="1100771"/>
            <a:ext cx="6057183" cy="575722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Dispersion Model: AERMOD v.21112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Emissions sources: point, nonpoint, </a:t>
            </a:r>
            <a:r>
              <a:rPr lang="en-US" sz="2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onroad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nonroad (fires and </a:t>
            </a:r>
            <a:r>
              <a:rPr lang="en-US" sz="22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biogenics</a:t>
            </a: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excluded)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Receptor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placement</a:t>
            </a:r>
            <a:endParaRPr lang="en-US" sz="2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Equally spaced “gridded” rece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ptors </a:t>
            </a:r>
          </a:p>
          <a:p>
            <a:pPr marL="1257300" lvl="3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CONUS: 1 km in highly populated areas, 4 km otherwise</a:t>
            </a:r>
          </a:p>
          <a:p>
            <a:pPr marL="1257300" lvl="3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Non-CONUS: 1 km in Hawaii, Puerto Rico, Virgin Islands; 3 km in Alaska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Populated census-bl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ock centroid receptors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site rec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eptors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available air toxics modeled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76DD-A896-4184-ADFF-B2B2E0565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  <p:pic>
        <p:nvPicPr>
          <p:cNvPr id="8" name="Picture 7" descr="Figure 3-4. Example grid cell with subgrid cells and census blocks. The figure shows an approximately 5&quot; inch square with 3 rows and 3 columns. At the center of each of the 9 squares is a red plus sign denoting a gridded receptor. Each cell also has a differing number of black dotes denoting census blocks. Some cells have has few as five black dots and some have as many as approximately 50 black dots. ">
            <a:extLst>
              <a:ext uri="{FF2B5EF4-FFF2-40B4-BE49-F238E27FC236}">
                <a16:creationId xmlns:a16="http://schemas.microsoft.com/office/drawing/2014/main" id="{3E42F276-8508-4A8A-A0A2-13AA8D31E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965" r="15969" b="1073"/>
          <a:stretch/>
        </p:blipFill>
        <p:spPr bwMode="auto">
          <a:xfrm>
            <a:off x="6202876" y="933249"/>
            <a:ext cx="5898078" cy="592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Figure 3-4. Example grid cell with subgrid cells and census blocks. The figure shows an approximately 5&quot; inch square with 3 rows and 3 columns. At the center of each of the 9 squares is a red plus sign denoting a gridded receptor. Each cell also has a differing number of black dotes denoting census blocks. Some cells have has few as five black dots and some have as many as approximately 50 black dots. ">
            <a:extLst>
              <a:ext uri="{FF2B5EF4-FFF2-40B4-BE49-F238E27FC236}">
                <a16:creationId xmlns:a16="http://schemas.microsoft.com/office/drawing/2014/main" id="{C61B1E45-BEE1-4DFC-B1C7-F9F18BF70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30929" r="1347" b="59609"/>
          <a:stretch/>
        </p:blipFill>
        <p:spPr bwMode="auto">
          <a:xfrm>
            <a:off x="4612750" y="6013846"/>
            <a:ext cx="1590126" cy="844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018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1204-0863-4EA4-A954-B63CCD6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AirToxScreen</a:t>
            </a:r>
            <a:r>
              <a:rPr lang="en-US">
                <a:latin typeface="+mn-lt"/>
              </a:rPr>
              <a:t>: Hybrid Approach to Generate Concentrations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EBB6-B999-45DC-BCAB-F881BDA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3249"/>
            <a:ext cx="5689600" cy="5334000"/>
          </a:xfrm>
        </p:spPr>
        <p:txBody>
          <a:bodyPr/>
          <a:lstStyle/>
          <a:p>
            <a:r>
              <a:rPr lang="en-US" dirty="0"/>
              <a:t>Hybrid Model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Combines photochemistry, long range transport, fires, secondary, and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biogenics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from CMAQ with near-field gradients of AERMOD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CM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AQ zero out runs to calculate anthropogenic, fires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secondary, and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biogenics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concentrations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Initially demonstrated by Detroit multi-pollutant project and has since been applied at national level since 2011 NATA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1E0-0B73-4B8A-9AE9-B5E00453E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E306-FAD4-4812-A7E8-9E5792C512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00A03C-C1D4-4F6D-A4DE-C0526A4EF528}"/>
                  </a:ext>
                </a:extLst>
              </p:cNvPr>
              <p:cNvSpPr txBox="1"/>
              <p:nvPr/>
            </p:nvSpPr>
            <p:spPr>
              <a:xfrm>
                <a:off x="91046" y="4872725"/>
                <a:ext cx="5598554" cy="941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  <m:r>
                        <a:rPr lang="en-US" sz="13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𝐴𝐸𝑅𝑀𝑂𝐷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𝑅𝐸𝐶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𝐶𝑀𝐴𝑄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𝑃𝑁𝐹𝐵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𝐴𝐸𝑅𝑀𝑂𝐷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𝐺𝑅𝐼𝐷𝐴𝑉𝐺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𝐶𝑀𝐴𝑄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𝑆𝐸𝐶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</m:t>
                      </m:r>
                    </m:oMath>
                  </m:oMathPara>
                </a14:m>
                <a:endParaRPr lang="en-US" sz="1300" b="0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300" b="0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𝐶𝑀𝐴𝑄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𝑃𝐹𝐼𝑅𝐸𝑆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𝐶𝑀𝐴𝑄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𝑃𝐵𝐼𝑂𝐺𝐸𝑁𝐼𝐶𝑆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𝐶𝑀𝐴𝑄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𝐵𝐴𝐶𝐾𝐺𝑅𝑂𝑈𝑁𝐷</m:t>
                          </m:r>
                        </m:sub>
                      </m:sSub>
                    </m:oMath>
                  </m:oMathPara>
                </a14:m>
                <a:endParaRPr lang="en-US" sz="13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00A03C-C1D4-4F6D-A4DE-C0526A4EF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6" y="4872725"/>
                <a:ext cx="5598554" cy="941925"/>
              </a:xfrm>
              <a:prstGeom prst="rect">
                <a:avLst/>
              </a:prstGeom>
              <a:blipFill>
                <a:blip r:embed="rId2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Figure 3-4. Example grid cell with subgrid cells and census blocks. The figure shows an approximately 5&quot; inch square with 3 rows and 3 columns. At the center of each of the 9 squares is a red plus sign denoting a gridded receptor. Each cell also has a differing number of black dotes denoting census blocks. Some cells have has few as five black dots and some have as many as approximately 50 black dots. ">
            <a:extLst>
              <a:ext uri="{FF2B5EF4-FFF2-40B4-BE49-F238E27FC236}">
                <a16:creationId xmlns:a16="http://schemas.microsoft.com/office/drawing/2014/main" id="{A2EB9E56-9F9F-43E1-B2BB-3661A1266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965" r="15969" b="1073"/>
          <a:stretch/>
        </p:blipFill>
        <p:spPr bwMode="auto">
          <a:xfrm>
            <a:off x="6202876" y="933249"/>
            <a:ext cx="5898078" cy="592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Figure 3-4. Example grid cell with subgrid cells and census blocks. The figure shows an approximately 5&quot; inch square with 3 rows and 3 columns. At the center of each of the 9 squares is a red plus sign denoting a gridded receptor. Each cell also has a differing number of black dotes denoting census blocks. Some cells have has few as five black dots and some have as many as approximately 50 black dots. ">
            <a:extLst>
              <a:ext uri="{FF2B5EF4-FFF2-40B4-BE49-F238E27FC236}">
                <a16:creationId xmlns:a16="http://schemas.microsoft.com/office/drawing/2014/main" id="{F83B925F-3DCD-4D3E-817B-D91B6F57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30929" r="1347" b="59609"/>
          <a:stretch/>
        </p:blipFill>
        <p:spPr bwMode="auto">
          <a:xfrm>
            <a:off x="4612750" y="6013846"/>
            <a:ext cx="1590126" cy="844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15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7C1E-91D3-4B04-9DAC-AD34F261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000896"/>
            <a:ext cx="11401425" cy="5720579"/>
          </a:xfrm>
        </p:spPr>
        <p:txBody>
          <a:bodyPr>
            <a:normAutofit/>
          </a:bodyPr>
          <a:lstStyle/>
          <a:p>
            <a:r>
              <a:rPr lang="en-US" sz="2300">
                <a:latin typeface="+mj-lt"/>
                <a:cs typeface="Arial"/>
              </a:rPr>
              <a:t>Cancer risks</a:t>
            </a:r>
          </a:p>
          <a:p>
            <a:pPr lvl="1"/>
            <a:r>
              <a:rPr lang="en-US" sz="2100">
                <a:latin typeface="+mj-lt"/>
                <a:cs typeface="Arial"/>
              </a:rPr>
              <a:t>National average cancer risk is 20-in-1 million</a:t>
            </a:r>
          </a:p>
          <a:p>
            <a:pPr lvl="1"/>
            <a:r>
              <a:rPr lang="en-US" sz="2100">
                <a:latin typeface="+mj-lt"/>
                <a:cs typeface="Arial"/>
              </a:rPr>
              <a:t>72 census tracts with cancer risks ≥100-in-1 million across 24 areas of the country</a:t>
            </a:r>
          </a:p>
          <a:p>
            <a:r>
              <a:rPr lang="en-US" sz="2300">
                <a:latin typeface="+mj-lt"/>
                <a:cs typeface="Arial"/>
              </a:rPr>
              <a:t>Respiratory chronic noncancer hazard index (HI)</a:t>
            </a:r>
          </a:p>
          <a:p>
            <a:pPr lvl="1"/>
            <a:r>
              <a:rPr lang="en-US" sz="2100">
                <a:latin typeface="+mj-lt"/>
                <a:cs typeface="Arial"/>
              </a:rPr>
              <a:t>National average HI is 0.3</a:t>
            </a:r>
          </a:p>
          <a:p>
            <a:pPr lvl="1"/>
            <a:r>
              <a:rPr lang="en-US" sz="2100">
                <a:latin typeface="+mj-lt"/>
                <a:cs typeface="Arial"/>
              </a:rPr>
              <a:t>130 tracts with a respiratory </a:t>
            </a:r>
          </a:p>
          <a:p>
            <a:pPr marL="457200" lvl="1" indent="0">
              <a:buNone/>
            </a:pPr>
            <a:r>
              <a:rPr lang="en-US" sz="2100">
                <a:latin typeface="+mj-lt"/>
                <a:cs typeface="Arial"/>
              </a:rPr>
              <a:t>     HI </a:t>
            </a:r>
            <a:r>
              <a:rPr lang="en-US" sz="2100" u="sng">
                <a:latin typeface="+mj-lt"/>
                <a:cs typeface="Arial"/>
              </a:rPr>
              <a:t>&gt;</a:t>
            </a:r>
            <a:r>
              <a:rPr lang="en-US" sz="2100">
                <a:latin typeface="+mj-lt"/>
                <a:cs typeface="Arial"/>
              </a:rPr>
              <a:t> 1 across 25 areas of the</a:t>
            </a:r>
          </a:p>
          <a:p>
            <a:pPr marL="457200" lvl="1" indent="0">
              <a:buNone/>
            </a:pPr>
            <a:r>
              <a:rPr lang="en-US" sz="2100">
                <a:latin typeface="+mj-lt"/>
                <a:cs typeface="Arial"/>
              </a:rPr>
              <a:t>    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1B88-3B8F-4FEC-96AE-97F4B6F0C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2E306-FAD4-4812-A7E8-9E5792C51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477C0E-5CFF-4B54-AB8C-EB698C96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>
                <a:latin typeface="+mn-lt"/>
              </a:rPr>
              <a:t>Overview of Cancer and Non-Cancer Risk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531FD-0A24-4E9E-965B-E49871FF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15" y="2750288"/>
            <a:ext cx="7728985" cy="410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D9F7D-DFD7-49BD-B669-4E83B0B7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79" y="4983790"/>
            <a:ext cx="1473436" cy="18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6934"/>
      </p:ext>
    </p:extLst>
  </p:cSld>
  <p:clrMapOvr>
    <a:masterClrMapping/>
  </p:clrMapOvr>
</p:sld>
</file>

<file path=ppt/theme/theme1.xml><?xml version="1.0" encoding="utf-8"?>
<a:theme xmlns:a="http://schemas.openxmlformats.org/drawingml/2006/main" name="Briefingv5.3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E8574BB456458CCB9B4DD3D6956F" ma:contentTypeVersion="9" ma:contentTypeDescription="Create a new document." ma:contentTypeScope="" ma:versionID="ecfbbf16d66a85c1625286676c627669">
  <xsd:schema xmlns:xsd="http://www.w3.org/2001/XMLSchema" xmlns:xs="http://www.w3.org/2001/XMLSchema" xmlns:p="http://schemas.microsoft.com/office/2006/metadata/properties" xmlns:ns2="f91af5ef-73c9-4e31-8c67-2f7692163651" xmlns:ns3="8c331edd-61c8-44d4-bc26-a02c08c5472b" targetNamespace="http://schemas.microsoft.com/office/2006/metadata/properties" ma:root="true" ma:fieldsID="b46753f01a48ec95d39191ae05df4a52" ns2:_="" ns3:_="">
    <xsd:import namespace="f91af5ef-73c9-4e31-8c67-2f7692163651"/>
    <xsd:import namespace="8c331edd-61c8-44d4-bc26-a02c08c54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f5ef-73c9-4e31-8c67-2f7692163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31edd-61c8-44d4-bc26-a02c08c54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331edd-61c8-44d4-bc26-a02c08c5472b">
      <UserInfo>
        <DisplayName>Black, Julia</DisplayName>
        <AccountId>13</AccountId>
        <AccountType/>
      </UserInfo>
      <UserInfo>
        <DisplayName>Diem, Art</DisplayName>
        <AccountId>19</AccountId>
        <AccountType/>
      </UserInfo>
      <UserInfo>
        <DisplayName>Phillips, Sharon</DisplayName>
        <AccountId>18</AccountId>
        <AccountType/>
      </UserInfo>
      <UserInfo>
        <DisplayName>Thurman, James</DisplayName>
        <AccountId>15</AccountId>
        <AccountType/>
      </UserInfo>
      <UserInfo>
        <DisplayName>Rimer, Kelly</DisplayName>
        <AccountId>27</AccountId>
        <AccountType/>
      </UserInfo>
      <UserInfo>
        <DisplayName>Hemby, James</DisplayName>
        <AccountId>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D84E7C-CB67-4734-B8F9-406924600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74960-3277-45D1-9724-4A7072AE2B9A}">
  <ds:schemaRefs>
    <ds:schemaRef ds:uri="8c331edd-61c8-44d4-bc26-a02c08c5472b"/>
    <ds:schemaRef ds:uri="f91af5ef-73c9-4e31-8c67-2f76921636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F53704-6486-4A5D-BC56-F156ED7E35B1}">
  <ds:schemaRefs>
    <ds:schemaRef ds:uri="8c331edd-61c8-44d4-bc26-a02c08c5472b"/>
    <ds:schemaRef ds:uri="f91af5ef-73c9-4e31-8c67-2f76921636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Widescreen</PresentationFormat>
  <Paragraphs>166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Briefingv5.3Temp</vt:lpstr>
      <vt:lpstr>PowerPoint Presentation</vt:lpstr>
      <vt:lpstr>Overview</vt:lpstr>
      <vt:lpstr>AirToxScreen: Background</vt:lpstr>
      <vt:lpstr>AirToxScreen: Emissions &amp; Multi-Pollutant Platform</vt:lpstr>
      <vt:lpstr>AirToxScreen: Photochemical Air Quality Modeling</vt:lpstr>
      <vt:lpstr>Multi-Pollutant Platform Domains</vt:lpstr>
      <vt:lpstr>AirToxScreen: Dispersion Air Quality Modeling</vt:lpstr>
      <vt:lpstr>AirToxScreen: Hybrid Approach to Generate Concentrations</vt:lpstr>
      <vt:lpstr>Overview of Cancer and Non-Cancer Risk Results</vt:lpstr>
      <vt:lpstr>Census Tracts with Cancer Risks &gt; 100-in-1-million</vt:lpstr>
      <vt:lpstr>AirToxScreen Mapping Tool</vt:lpstr>
      <vt:lpstr>PowerPoint Presentation</vt:lpstr>
      <vt:lpstr>PowerPoint Presentation</vt:lpstr>
      <vt:lpstr>Uses of AirToxScreen Data</vt:lpstr>
      <vt:lpstr>The Future of AirToxScreen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Farkas, Caroline</dc:creator>
  <cp:lastModifiedBy>FCCR User</cp:lastModifiedBy>
  <cp:revision>2</cp:revision>
  <dcterms:created xsi:type="dcterms:W3CDTF">2022-09-28T20:44:22Z</dcterms:created>
  <dcterms:modified xsi:type="dcterms:W3CDTF">2022-10-18T12:54:43Z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0x0101008992E8574BB456458CCB9B4DD3D6956F</vt:lpwstr>
  </property>
</Properties>
</file>