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90"/>
  </p:sldMasterIdLst>
  <p:notesMasterIdLst>
    <p:notesMasterId r:id="rId112"/>
  </p:notesMasterIdLst>
  <p:handoutMasterIdLst>
    <p:handoutMasterId r:id="rId113"/>
  </p:handoutMasterIdLst>
  <p:sldIdLst>
    <p:sldId id="403" r:id="rId91"/>
    <p:sldId id="845" r:id="rId92"/>
    <p:sldId id="846" r:id="rId93"/>
    <p:sldId id="589" r:id="rId94"/>
    <p:sldId id="596" r:id="rId95"/>
    <p:sldId id="588" r:id="rId96"/>
    <p:sldId id="479" r:id="rId97"/>
    <p:sldId id="591" r:id="rId98"/>
    <p:sldId id="468" r:id="rId99"/>
    <p:sldId id="520" r:id="rId100"/>
    <p:sldId id="527" r:id="rId101"/>
    <p:sldId id="847" r:id="rId102"/>
    <p:sldId id="762" r:id="rId103"/>
    <p:sldId id="759" r:id="rId104"/>
    <p:sldId id="834" r:id="rId105"/>
    <p:sldId id="848" r:id="rId106"/>
    <p:sldId id="837" r:id="rId107"/>
    <p:sldId id="838" r:id="rId108"/>
    <p:sldId id="849" r:id="rId109"/>
    <p:sldId id="850" r:id="rId110"/>
    <p:sldId id="851" r:id="rId111"/>
  </p:sldIdLst>
  <p:sldSz cx="9144000" cy="6858000" type="screen4x3"/>
  <p:notesSz cx="7010400" cy="9236075"/>
  <p:defaultTextStyle>
    <a:defPPr>
      <a:defRPr lang="en-US"/>
    </a:defPPr>
    <a:lvl1pPr algn="l" rtl="0" fontAlgn="base">
      <a:spcBef>
        <a:spcPct val="0"/>
      </a:spcBef>
      <a:spcAft>
        <a:spcPct val="0"/>
      </a:spcAft>
      <a:defRPr sz="24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AA5"/>
    <a:srgbClr val="33CC33"/>
    <a:srgbClr val="FF0066"/>
    <a:srgbClr val="CC0000"/>
    <a:srgbClr val="003F69"/>
    <a:srgbClr val="0070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47" autoAdjust="0"/>
    <p:restoredTop sz="90330" autoAdjust="0"/>
  </p:normalViewPr>
  <p:slideViewPr>
    <p:cSldViewPr>
      <p:cViewPr varScale="1">
        <p:scale>
          <a:sx n="82" d="100"/>
          <a:sy n="82" d="100"/>
        </p:scale>
        <p:origin x="115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832"/>
    </p:cViewPr>
  </p:sorterViewPr>
  <p:notesViewPr>
    <p:cSldViewPr>
      <p:cViewPr varScale="1">
        <p:scale>
          <a:sx n="86" d="100"/>
          <a:sy n="86" d="100"/>
        </p:scale>
        <p:origin x="382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tableStyles" Target="tableStyle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notesMaster" Target="notesMasters/notesMaster1.xml"/><Relationship Id="rId16" Type="http://schemas.openxmlformats.org/officeDocument/2006/relationships/customXml" Target="../customXml/item16.xml"/><Relationship Id="rId107" Type="http://schemas.openxmlformats.org/officeDocument/2006/relationships/slide" Target="slides/slide1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12.xml"/><Relationship Id="rId5" Type="http://schemas.openxmlformats.org/officeDocument/2006/relationships/customXml" Target="../customXml/item5.xml"/><Relationship Id="rId90" Type="http://schemas.openxmlformats.org/officeDocument/2006/relationships/slideMaster" Target="slideMasters/slideMaster1.xml"/><Relationship Id="rId95" Type="http://schemas.openxmlformats.org/officeDocument/2006/relationships/slide" Target="slides/slide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handoutMaster" Target="handoutMasters/handoutMaster1.xml"/><Relationship Id="rId80" Type="http://schemas.openxmlformats.org/officeDocument/2006/relationships/customXml" Target="../customXml/item80.xml"/><Relationship Id="rId85" Type="http://schemas.openxmlformats.org/officeDocument/2006/relationships/customXml" Target="../customXml/item8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13.xml"/><Relationship Id="rId108" Type="http://schemas.openxmlformats.org/officeDocument/2006/relationships/slide" Target="slides/slide18.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slide" Target="slides/slide1.xml"/><Relationship Id="rId96"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customXml" Target="../customXml/item81.xml"/><Relationship Id="rId86" Type="http://schemas.openxmlformats.org/officeDocument/2006/relationships/customXml" Target="../customXml/item86.xml"/><Relationship Id="rId94" Type="http://schemas.openxmlformats.org/officeDocument/2006/relationships/slide" Target="slides/slide4.xml"/><Relationship Id="rId99" Type="http://schemas.openxmlformats.org/officeDocument/2006/relationships/slide" Target="slides/slide9.xml"/><Relationship Id="rId10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1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7.xml"/><Relationship Id="rId104" Type="http://schemas.openxmlformats.org/officeDocument/2006/relationships/slide" Target="slides/slide14.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slide" Target="slides/slide20.xml"/><Relationship Id="rId115" Type="http://schemas.openxmlformats.org/officeDocument/2006/relationships/viewProps" Target="viewProps.xml"/><Relationship Id="rId61" Type="http://schemas.openxmlformats.org/officeDocument/2006/relationships/customXml" Target="../customXml/item61.xml"/><Relationship Id="rId82" Type="http://schemas.openxmlformats.org/officeDocument/2006/relationships/customXml" Target="../customXml/item8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10.xml"/><Relationship Id="rId105" Type="http://schemas.openxmlformats.org/officeDocument/2006/relationships/slide" Target="slides/slide15.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slide" Target="slides/slide3.xml"/><Relationship Id="rId98" Type="http://schemas.openxmlformats.org/officeDocument/2006/relationships/slide" Target="slides/slide8.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slide" Target="slides/slide2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4" y="0"/>
            <a:ext cx="3037628" cy="461804"/>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eaLnBrk="0" hangingPunct="0">
              <a:defRPr sz="1200">
                <a:ea typeface="ＭＳ Ｐゴシック" charset="-128"/>
                <a:cs typeface="+mn-cs"/>
              </a:defRPr>
            </a:lvl1pPr>
          </a:lstStyle>
          <a:p>
            <a:pPr>
              <a:defRPr/>
            </a:pPr>
            <a:endParaRPr lang="en-US"/>
          </a:p>
        </p:txBody>
      </p:sp>
      <p:sp>
        <p:nvSpPr>
          <p:cNvPr id="207875" name="Rectangle 3"/>
          <p:cNvSpPr>
            <a:spLocks noGrp="1" noChangeArrowheads="1"/>
          </p:cNvSpPr>
          <p:nvPr>
            <p:ph type="dt" sz="quarter" idx="1"/>
          </p:nvPr>
        </p:nvSpPr>
        <p:spPr bwMode="auto">
          <a:xfrm>
            <a:off x="3971188" y="0"/>
            <a:ext cx="3037628" cy="461804"/>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algn="r" eaLnBrk="0" hangingPunct="0">
              <a:defRPr sz="1200">
                <a:ea typeface="ＭＳ Ｐゴシック" charset="-128"/>
                <a:cs typeface="+mn-cs"/>
              </a:defRPr>
            </a:lvl1pPr>
          </a:lstStyle>
          <a:p>
            <a:pPr>
              <a:defRPr/>
            </a:pPr>
            <a:endParaRPr lang="en-US"/>
          </a:p>
        </p:txBody>
      </p:sp>
      <p:sp>
        <p:nvSpPr>
          <p:cNvPr id="207876" name="Rectangle 4"/>
          <p:cNvSpPr>
            <a:spLocks noGrp="1" noChangeArrowheads="1"/>
          </p:cNvSpPr>
          <p:nvPr>
            <p:ph type="ftr" sz="quarter" idx="2"/>
          </p:nvPr>
        </p:nvSpPr>
        <p:spPr bwMode="auto">
          <a:xfrm>
            <a:off x="4" y="8772690"/>
            <a:ext cx="3037628" cy="461804"/>
          </a:xfrm>
          <a:prstGeom prst="rect">
            <a:avLst/>
          </a:prstGeom>
          <a:noFill/>
          <a:ln w="9525">
            <a:noFill/>
            <a:miter lim="800000"/>
            <a:headEnd/>
            <a:tailEnd/>
          </a:ln>
          <a:effectLst/>
        </p:spPr>
        <p:txBody>
          <a:bodyPr vert="horz" wrap="square" lIns="91421" tIns="45710" rIns="91421" bIns="45710" numCol="1" anchor="b" anchorCtr="0" compatLnSpc="1">
            <a:prstTxWarp prst="textNoShape">
              <a:avLst/>
            </a:prstTxWarp>
          </a:bodyPr>
          <a:lstStyle>
            <a:lvl1pPr eaLnBrk="0" hangingPunct="0">
              <a:defRPr sz="1200">
                <a:ea typeface="ＭＳ Ｐゴシック" charset="-128"/>
                <a:cs typeface="+mn-cs"/>
              </a:defRPr>
            </a:lvl1pPr>
          </a:lstStyle>
          <a:p>
            <a:pPr>
              <a:defRPr/>
            </a:pPr>
            <a:endParaRPr lang="en-US"/>
          </a:p>
        </p:txBody>
      </p:sp>
      <p:sp>
        <p:nvSpPr>
          <p:cNvPr id="207877" name="Rectangle 5"/>
          <p:cNvSpPr>
            <a:spLocks noGrp="1" noChangeArrowheads="1"/>
          </p:cNvSpPr>
          <p:nvPr>
            <p:ph type="sldNum" sz="quarter" idx="3"/>
          </p:nvPr>
        </p:nvSpPr>
        <p:spPr bwMode="auto">
          <a:xfrm>
            <a:off x="3971188" y="8772690"/>
            <a:ext cx="3037628" cy="461804"/>
          </a:xfrm>
          <a:prstGeom prst="rect">
            <a:avLst/>
          </a:prstGeom>
          <a:noFill/>
          <a:ln w="9525">
            <a:noFill/>
            <a:miter lim="800000"/>
            <a:headEnd/>
            <a:tailEnd/>
          </a:ln>
          <a:effectLst/>
        </p:spPr>
        <p:txBody>
          <a:bodyPr vert="horz" wrap="square" lIns="91421" tIns="45710" rIns="91421" bIns="45710" numCol="1" anchor="b" anchorCtr="0" compatLnSpc="1">
            <a:prstTxWarp prst="textNoShape">
              <a:avLst/>
            </a:prstTxWarp>
          </a:bodyPr>
          <a:lstStyle>
            <a:lvl1pPr algn="r" eaLnBrk="0" hangingPunct="0">
              <a:defRPr sz="1200">
                <a:ea typeface="ＭＳ Ｐゴシック" charset="-128"/>
                <a:cs typeface="+mn-cs"/>
              </a:defRPr>
            </a:lvl1pPr>
          </a:lstStyle>
          <a:p>
            <a:pPr>
              <a:defRPr/>
            </a:pPr>
            <a:fld id="{7B717408-BA72-4873-965E-E3668041B05D}" type="slidenum">
              <a:rPr lang="en-US"/>
              <a:pPr>
                <a:defRPr/>
              </a:pPr>
              <a:t>‹#›</a:t>
            </a:fld>
            <a:endParaRPr lang="en-US"/>
          </a:p>
        </p:txBody>
      </p:sp>
    </p:spTree>
    <p:extLst>
      <p:ext uri="{BB962C8B-B14F-4D97-AF65-F5344CB8AC3E}">
        <p14:creationId xmlns:p14="http://schemas.microsoft.com/office/powerpoint/2010/main" val="1414976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0"/>
            <a:ext cx="3037628" cy="461804"/>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lvl1pPr defTabSz="931764" eaLnBrk="0" hangingPunct="0">
              <a:defRPr sz="1200">
                <a:ea typeface="ＭＳ Ｐゴシック" charset="-128"/>
                <a:cs typeface="+mn-cs"/>
              </a:defRPr>
            </a:lvl1pPr>
          </a:lstStyle>
          <a:p>
            <a:pPr>
              <a:defRPr/>
            </a:pPr>
            <a:endParaRPr lang="en-US"/>
          </a:p>
        </p:txBody>
      </p:sp>
      <p:sp>
        <p:nvSpPr>
          <p:cNvPr id="4099" name="Rectangle 3"/>
          <p:cNvSpPr>
            <a:spLocks noGrp="1" noChangeArrowheads="1"/>
          </p:cNvSpPr>
          <p:nvPr>
            <p:ph type="dt" idx="1"/>
          </p:nvPr>
        </p:nvSpPr>
        <p:spPr bwMode="auto">
          <a:xfrm>
            <a:off x="3972774" y="0"/>
            <a:ext cx="3037628" cy="461804"/>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lvl1pPr algn="r" defTabSz="931764" eaLnBrk="0" hangingPunct="0">
              <a:defRPr sz="1200">
                <a:ea typeface="ＭＳ Ｐゴシック"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5144" y="4387136"/>
            <a:ext cx="5140112" cy="4156234"/>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4" y="8774271"/>
            <a:ext cx="3037628" cy="461804"/>
          </a:xfrm>
          <a:prstGeom prst="rect">
            <a:avLst/>
          </a:prstGeom>
          <a:noFill/>
          <a:ln w="9525">
            <a:noFill/>
            <a:miter lim="800000"/>
            <a:headEnd/>
            <a:tailEnd/>
          </a:ln>
        </p:spPr>
        <p:txBody>
          <a:bodyPr vert="horz" wrap="square" lIns="93157" tIns="46579" rIns="93157" bIns="46579" numCol="1" anchor="b" anchorCtr="0" compatLnSpc="1">
            <a:prstTxWarp prst="textNoShape">
              <a:avLst/>
            </a:prstTxWarp>
          </a:bodyPr>
          <a:lstStyle>
            <a:lvl1pPr defTabSz="931764" eaLnBrk="0" hangingPunct="0">
              <a:defRPr sz="1200">
                <a:ea typeface="ＭＳ Ｐゴシック"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2774" y="8774271"/>
            <a:ext cx="3037628" cy="461804"/>
          </a:xfrm>
          <a:prstGeom prst="rect">
            <a:avLst/>
          </a:prstGeom>
          <a:noFill/>
          <a:ln w="9525">
            <a:noFill/>
            <a:miter lim="800000"/>
            <a:headEnd/>
            <a:tailEnd/>
          </a:ln>
        </p:spPr>
        <p:txBody>
          <a:bodyPr vert="horz" wrap="square" lIns="93157" tIns="46579" rIns="93157" bIns="46579" numCol="1" anchor="b" anchorCtr="0" compatLnSpc="1">
            <a:prstTxWarp prst="textNoShape">
              <a:avLst/>
            </a:prstTxWarp>
          </a:bodyPr>
          <a:lstStyle>
            <a:lvl1pPr algn="r" defTabSz="931764" eaLnBrk="0" hangingPunct="0">
              <a:defRPr sz="1200">
                <a:ea typeface="ＭＳ Ｐゴシック" charset="-128"/>
                <a:cs typeface="+mn-cs"/>
              </a:defRPr>
            </a:lvl1pPr>
          </a:lstStyle>
          <a:p>
            <a:pPr>
              <a:defRPr/>
            </a:pPr>
            <a:fld id="{E16947CA-000D-4040-B97D-3806C5765122}" type="slidenum">
              <a:rPr lang="en-US"/>
              <a:pPr>
                <a:defRPr/>
              </a:pPr>
              <a:t>‹#›</a:t>
            </a:fld>
            <a:endParaRPr lang="en-US"/>
          </a:p>
        </p:txBody>
      </p:sp>
    </p:spTree>
    <p:extLst>
      <p:ext uri="{BB962C8B-B14F-4D97-AF65-F5344CB8AC3E}">
        <p14:creationId xmlns:p14="http://schemas.microsoft.com/office/powerpoint/2010/main" val="26227196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apps.webofknowledge.com.eres.library.manoa.hawaii.edu/DaisyOneClickSearch.do?product=WOS&amp;search_mode=DaisyOneClickSearch&amp;colName=WOS&amp;SID=5AkfRLdSMX1Z4epPFIw&amp;author_name=McConnell,%20Rob&amp;dais_id=80095&amp;excludeEventConfig=ExcludeIfFromFullRecPage" TargetMode="External"/><Relationship Id="rId3" Type="http://schemas.openxmlformats.org/officeDocument/2006/relationships/hyperlink" Target="http://www.sonomatech.com/project.cfm?uprojectid=1163" TargetMode="External"/><Relationship Id="rId7" Type="http://schemas.openxmlformats.org/officeDocument/2006/relationships/hyperlink" Target="http://apps.webofknowledge.com.eres.library.manoa.hawaii.edu/DaisyOneClickSearch.do?product=WOS&amp;search_mode=DaisyOneClickSearch&amp;colName=WOS&amp;SID=5AkfRLdSMX1Z4epPFIw&amp;author_name=Vora,%20Hita&amp;dais_id=1285842&amp;excludeEventConfig=ExcludeIfFromFullRecPag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apps.webofknowledge.com.eres.library.manoa.hawaii.edu/DaisyOneClickSearch.do?product=WOS&amp;search_mode=DaisyOneClickSearch&amp;colName=WOS&amp;SID=5AkfRLdSMX1Z4epPFIw&amp;author_name=Gauderman,%20W.%20James&amp;dais_id=115795&amp;excludeEventConfig=ExcludeIfFromFullRecPage" TargetMode="External"/><Relationship Id="rId5" Type="http://schemas.openxmlformats.org/officeDocument/2006/relationships/hyperlink" Target="http://apps.webofknowledge.com.eres.library.manoa.hawaii.edu/full_record.do?product=WOS&amp;search_mode=GeneralSearch&amp;qid=9&amp;SID=5AkfRLdSMX1Z4epPFIw&amp;page=1&amp;doc=5" TargetMode="External"/><Relationship Id="rId4" Type="http://schemas.openxmlformats.org/officeDocument/2006/relationships/hyperlink" Target="http://ehp.niehs.nih.gov/wp-content/uploads/2012/10/ehp.1104785.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07450CC0-270D-450D-B053-73B7B38F66AD}" type="slidenum">
              <a:rPr lang="en-US" smtClean="0">
                <a:ea typeface="ＭＳ Ｐゴシック"/>
                <a:cs typeface="ＭＳ Ｐゴシック"/>
              </a:rPr>
              <a:pPr/>
              <a:t>0</a:t>
            </a:fld>
            <a:endParaRPr lang="en-US">
              <a:ea typeface="ＭＳ Ｐゴシック"/>
              <a:cs typeface="ＭＳ Ｐゴシック"/>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389465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10</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229206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11</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1271148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D7098-46BA-4B06-941E-3A94132DE37A}" type="slidenum">
              <a:rPr lang="en-US" smtClean="0"/>
              <a:t>12</a:t>
            </a:fld>
            <a:endParaRPr lang="en-US"/>
          </a:p>
        </p:txBody>
      </p:sp>
    </p:spTree>
    <p:extLst>
      <p:ext uri="{BB962C8B-B14F-4D97-AF65-F5344CB8AC3E}">
        <p14:creationId xmlns:p14="http://schemas.microsoft.com/office/powerpoint/2010/main" val="3787661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Large Eddy Simulation, a type of turbulence solver that tends to be more accurate but computationally intensive.</a:t>
            </a:r>
          </a:p>
        </p:txBody>
      </p:sp>
      <p:sp>
        <p:nvSpPr>
          <p:cNvPr id="4" name="Slide Number Placeholder 3"/>
          <p:cNvSpPr>
            <a:spLocks noGrp="1"/>
          </p:cNvSpPr>
          <p:nvPr>
            <p:ph type="sldNum" sz="quarter" idx="5"/>
          </p:nvPr>
        </p:nvSpPr>
        <p:spPr/>
        <p:txBody>
          <a:bodyPr/>
          <a:lstStyle/>
          <a:p>
            <a:fld id="{4488675F-3DE6-2748-84F4-05AF5550534C}" type="slidenum">
              <a:rPr lang="en-US" smtClean="0"/>
              <a:t>13</a:t>
            </a:fld>
            <a:endParaRPr lang="en-US"/>
          </a:p>
        </p:txBody>
      </p:sp>
    </p:spTree>
    <p:extLst>
      <p:ext uri="{BB962C8B-B14F-4D97-AF65-F5344CB8AC3E}">
        <p14:creationId xmlns:p14="http://schemas.microsoft.com/office/powerpoint/2010/main" val="492974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3C03620-48AC-48FB-81E3-37F9CFD94F7F}" type="slidenum">
              <a:rPr lang="en-US" smtClean="0">
                <a:ea typeface="ＭＳ Ｐゴシック" pitchFamily="34" charset="-128"/>
              </a:rPr>
              <a:pPr/>
              <a:t>19</a:t>
            </a:fld>
            <a:endParaRPr lang="en-US">
              <a:ea typeface="ＭＳ Ｐゴシック" pitchFamily="34"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63219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979988" y="8741221"/>
            <a:ext cx="3043141" cy="460064"/>
          </a:xfrm>
          <a:prstGeom prst="rect">
            <a:avLst/>
          </a:prstGeom>
          <a:noFill/>
          <a:ln w="9525">
            <a:noFill/>
            <a:miter lim="800000"/>
            <a:headEnd/>
            <a:tailEnd/>
          </a:ln>
        </p:spPr>
        <p:txBody>
          <a:bodyPr lIns="93371" tIns="46686" rIns="93371" bIns="46686" anchor="b"/>
          <a:lstStyle/>
          <a:p>
            <a:pPr algn="r" defTabSz="933907" eaLnBrk="0" hangingPunct="0"/>
            <a:fld id="{16004778-F182-46A4-BA3A-7EEF45326795}" type="slidenum">
              <a:rPr lang="en-US" sz="1200"/>
              <a:pPr algn="r" defTabSz="933907" eaLnBrk="0" hangingPunct="0"/>
              <a:t>20</a:t>
            </a:fld>
            <a:endParaRPr lang="en-US" sz="1200"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192922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1</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341900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2</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97583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3</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384556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Reference:  </a:t>
            </a:r>
          </a:p>
          <a:p>
            <a:r>
              <a:rPr lang="en-US" dirty="0">
                <a:latin typeface="Arial" pitchFamily="34" charset="0"/>
              </a:rPr>
              <a:t>Health Effects Institute, 2010:  Traffic-Related Air Pollution: A Critical Review of the Literature on Emissions, Exposure, and Health Effects, p. xv.</a:t>
            </a:r>
          </a:p>
          <a:p>
            <a:r>
              <a:rPr lang="en-US" dirty="0">
                <a:latin typeface="Arial" pitchFamily="34" charset="0"/>
              </a:rPr>
              <a:t>See:  </a:t>
            </a:r>
            <a:r>
              <a:rPr lang="en-US" u="sng" dirty="0">
                <a:hlinkClick r:id="rId3"/>
              </a:rPr>
              <a:t>http://www.sonomatech.com/project.cfm?uprojectid=1163</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https://www.healtheffects.org/publication/traffic-related-air-pollution-critical-review-literature-emissions-exposure-and-health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Perez L., </a:t>
            </a:r>
            <a:r>
              <a:rPr lang="en-US" sz="1200" kern="1200" dirty="0" err="1">
                <a:solidFill>
                  <a:schemeClr val="tx1"/>
                </a:solidFill>
                <a:effectLst/>
                <a:latin typeface="+mn-lt"/>
                <a:ea typeface="+mn-ea"/>
                <a:cs typeface="+mn-cs"/>
              </a:rPr>
              <a:t>Lurmann</a:t>
            </a:r>
            <a:r>
              <a:rPr lang="en-US" sz="1200" kern="1200" dirty="0">
                <a:solidFill>
                  <a:schemeClr val="tx1"/>
                </a:solidFill>
                <a:effectLst/>
                <a:latin typeface="+mn-lt"/>
                <a:ea typeface="+mn-ea"/>
                <a:cs typeface="+mn-cs"/>
              </a:rPr>
              <a:t> F., Wilson J., Pastor M., Brandt S., </a:t>
            </a:r>
            <a:r>
              <a:rPr lang="en-US" sz="1200" kern="1200" dirty="0" err="1">
                <a:solidFill>
                  <a:schemeClr val="tx1"/>
                </a:solidFill>
                <a:effectLst/>
                <a:latin typeface="+mn-lt"/>
                <a:ea typeface="+mn-ea"/>
                <a:cs typeface="+mn-cs"/>
              </a:rPr>
              <a:t>Kunzli</a:t>
            </a:r>
            <a:r>
              <a:rPr lang="en-US" sz="1200" kern="1200" dirty="0">
                <a:solidFill>
                  <a:schemeClr val="tx1"/>
                </a:solidFill>
                <a:effectLst/>
                <a:latin typeface="+mn-lt"/>
                <a:ea typeface="+mn-ea"/>
                <a:cs typeface="+mn-cs"/>
              </a:rPr>
              <a:t> N., and McConnell R. (2012) Near-roadway pollution and childhood asthma: implications for developing "win-win" compact urban development and clean vehicle strategies. </a:t>
            </a:r>
            <a:r>
              <a:rPr lang="en-US" sz="1200" i="1" kern="1200" dirty="0">
                <a:solidFill>
                  <a:schemeClr val="tx1"/>
                </a:solidFill>
                <a:effectLst/>
                <a:latin typeface="+mn-lt"/>
                <a:ea typeface="+mn-ea"/>
                <a:cs typeface="+mn-cs"/>
              </a:rPr>
              <a:t>Environ. Health </a:t>
            </a:r>
            <a:r>
              <a:rPr lang="en-US" sz="1200" i="1" kern="1200" dirty="0" err="1">
                <a:solidFill>
                  <a:schemeClr val="tx1"/>
                </a:solidFill>
                <a:effectLst/>
                <a:latin typeface="+mn-lt"/>
                <a:ea typeface="+mn-ea"/>
                <a:cs typeface="+mn-cs"/>
              </a:rPr>
              <a:t>Persp</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(Published online), ed.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10.1289/</a:t>
            </a:r>
            <a:r>
              <a:rPr lang="en-US" sz="1200" kern="1200" dirty="0" err="1">
                <a:solidFill>
                  <a:schemeClr val="tx1"/>
                </a:solidFill>
                <a:effectLst/>
                <a:latin typeface="+mn-lt"/>
                <a:ea typeface="+mn-ea"/>
                <a:cs typeface="+mn-cs"/>
              </a:rPr>
              <a:t>ehp.1104785</a:t>
            </a:r>
            <a:r>
              <a:rPr lang="en-US" sz="1200" kern="1200" dirty="0">
                <a:solidFill>
                  <a:schemeClr val="tx1"/>
                </a:solidFill>
                <a:effectLst/>
                <a:latin typeface="+mn-lt"/>
                <a:ea typeface="+mn-ea"/>
                <a:cs typeface="+mn-cs"/>
              </a:rPr>
              <a:t>. Available on the Internet at </a:t>
            </a:r>
            <a:r>
              <a:rPr lang="en-US" sz="1200" u="sng" kern="1200" dirty="0">
                <a:solidFill>
                  <a:schemeClr val="tx1"/>
                </a:solidFill>
                <a:effectLst/>
                <a:latin typeface="+mn-lt"/>
                <a:ea typeface="+mn-ea"/>
                <a:cs typeface="+mn-cs"/>
                <a:hlinkClick r:id="rId4"/>
              </a:rPr>
              <a:t>http://ehp.niehs.nih.gov/wp-content/uploads/2012/10/ehp.1104785.pdf</a:t>
            </a:r>
            <a:r>
              <a:rPr lang="en-US" sz="1200" kern="1200" dirty="0">
                <a:solidFill>
                  <a:schemeClr val="tx1"/>
                </a:solidFill>
                <a:effectLst/>
                <a:latin typeface="+mn-lt"/>
                <a:ea typeface="+mn-ea"/>
                <a:cs typeface="+mn-cs"/>
              </a:rPr>
              <a:t> (found about 8% of childhood asthma was partly due to living within 75 m of a major road).</a:t>
            </a:r>
          </a:p>
          <a:p>
            <a:endParaRPr lang="en-US" dirty="0"/>
          </a:p>
          <a:p>
            <a:endParaRPr lang="en-US" dirty="0"/>
          </a:p>
          <a:p>
            <a:r>
              <a:rPr lang="en-US" dirty="0"/>
              <a:t>Right: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baseline="0" dirty="0">
                <a:solidFill>
                  <a:schemeClr val="tx1"/>
                </a:solidFill>
                <a:latin typeface="+mn-lt"/>
                <a:ea typeface="+mn-ea"/>
                <a:cs typeface="+mn-cs"/>
              </a:rPr>
              <a:t>References:</a:t>
            </a:r>
          </a:p>
          <a:p>
            <a:r>
              <a:rPr lang="en-US" sz="1200" b="1" i="0" u="sng" kern="1200" dirty="0">
                <a:solidFill>
                  <a:schemeClr val="tx1"/>
                </a:solidFill>
                <a:effectLst/>
                <a:latin typeface="Arial" charset="0"/>
                <a:ea typeface="+mn-ea"/>
                <a:cs typeface="+mn-cs"/>
                <a:hlinkClick r:id="rId5"/>
              </a:rPr>
              <a:t>Effect of exposure to traffic on lung development from 10 to 18 years of age: a cohort study</a:t>
            </a:r>
            <a:endParaRPr lang="en-US" sz="1200" b="1"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By: </a:t>
            </a:r>
            <a:r>
              <a:rPr lang="en-US" sz="1200" b="0" i="0" u="none" strike="noStrike" kern="1200" dirty="0" err="1">
                <a:solidFill>
                  <a:schemeClr val="tx1"/>
                </a:solidFill>
                <a:effectLst/>
                <a:latin typeface="Arial" charset="0"/>
                <a:ea typeface="+mn-ea"/>
                <a:cs typeface="+mn-cs"/>
                <a:hlinkClick r:id="rId6" tooltip="Find more records by this author"/>
              </a:rPr>
              <a:t>Gauderman</a:t>
            </a:r>
            <a:r>
              <a:rPr lang="en-US" sz="1200" b="0" i="0" u="none" strike="noStrike" kern="1200" dirty="0">
                <a:solidFill>
                  <a:schemeClr val="tx1"/>
                </a:solidFill>
                <a:effectLst/>
                <a:latin typeface="Arial" charset="0"/>
                <a:ea typeface="+mn-ea"/>
                <a:cs typeface="+mn-cs"/>
                <a:hlinkClick r:id="rId6" tooltip="Find more records by this author"/>
              </a:rPr>
              <a:t>, W. James</a:t>
            </a:r>
            <a:r>
              <a:rPr lang="en-US" sz="1200" b="0" i="0" kern="1200" dirty="0">
                <a:solidFill>
                  <a:schemeClr val="tx1"/>
                </a:solidFill>
                <a:effectLst/>
                <a:latin typeface="Arial" charset="0"/>
                <a:ea typeface="+mn-ea"/>
                <a:cs typeface="+mn-cs"/>
              </a:rPr>
              <a:t>; </a:t>
            </a:r>
            <a:r>
              <a:rPr lang="en-US" sz="1200" b="0" i="0" u="none" strike="noStrike" kern="1200" dirty="0" err="1">
                <a:solidFill>
                  <a:schemeClr val="tx1"/>
                </a:solidFill>
                <a:effectLst/>
                <a:latin typeface="Arial" charset="0"/>
                <a:ea typeface="+mn-ea"/>
                <a:cs typeface="+mn-cs"/>
                <a:hlinkClick r:id="rId7" tooltip="Find more records by this author"/>
              </a:rPr>
              <a:t>Vora</a:t>
            </a:r>
            <a:r>
              <a:rPr lang="en-US" sz="1200" b="0" i="0" u="none" strike="noStrike" kern="1200" dirty="0">
                <a:solidFill>
                  <a:schemeClr val="tx1"/>
                </a:solidFill>
                <a:effectLst/>
                <a:latin typeface="Arial" charset="0"/>
                <a:ea typeface="+mn-ea"/>
                <a:cs typeface="+mn-cs"/>
                <a:hlinkClick r:id="rId7" tooltip="Find more records by this author"/>
              </a:rPr>
              <a:t>, </a:t>
            </a:r>
            <a:r>
              <a:rPr lang="en-US" sz="1200" b="0" i="0" u="none" strike="noStrike" kern="1200" dirty="0" err="1">
                <a:solidFill>
                  <a:schemeClr val="tx1"/>
                </a:solidFill>
                <a:effectLst/>
                <a:latin typeface="Arial" charset="0"/>
                <a:ea typeface="+mn-ea"/>
                <a:cs typeface="+mn-cs"/>
                <a:hlinkClick r:id="rId7" tooltip="Find more records by this author"/>
              </a:rPr>
              <a:t>Hita</a:t>
            </a:r>
            <a:r>
              <a:rPr lang="en-US" sz="1200" b="0" i="0" kern="1200" dirty="0">
                <a:solidFill>
                  <a:schemeClr val="tx1"/>
                </a:solidFill>
                <a:effectLst/>
                <a:latin typeface="Arial" charset="0"/>
                <a:ea typeface="+mn-ea"/>
                <a:cs typeface="+mn-cs"/>
              </a:rPr>
              <a:t>; </a:t>
            </a:r>
            <a:r>
              <a:rPr lang="en-US" sz="1200" b="0" i="0" u="none" strike="noStrike" kern="1200" dirty="0">
                <a:solidFill>
                  <a:schemeClr val="tx1"/>
                </a:solidFill>
                <a:effectLst/>
                <a:latin typeface="Arial" charset="0"/>
                <a:ea typeface="+mn-ea"/>
                <a:cs typeface="+mn-cs"/>
                <a:hlinkClick r:id="rId8" tooltip="Find more records by this author"/>
              </a:rPr>
              <a:t>McConnell, Rob</a:t>
            </a:r>
            <a:r>
              <a:rPr lang="en-US" sz="1200" b="0" i="0" kern="1200" dirty="0">
                <a:solidFill>
                  <a:schemeClr val="tx1"/>
                </a:solidFill>
                <a:effectLst/>
                <a:latin typeface="Arial" charset="0"/>
                <a:ea typeface="+mn-ea"/>
                <a:cs typeface="+mn-cs"/>
              </a:rPr>
              <a:t>; et al.</a:t>
            </a:r>
          </a:p>
          <a:p>
            <a:r>
              <a:rPr lang="en-US" sz="1200" b="0" i="0" u="none" strike="noStrike" kern="1200" dirty="0">
                <a:solidFill>
                  <a:schemeClr val="tx1"/>
                </a:solidFill>
                <a:effectLst/>
                <a:latin typeface="Arial" charset="0"/>
                <a:ea typeface="+mn-ea"/>
                <a:cs typeface="+mn-cs"/>
              </a:rPr>
              <a:t>LANCET </a:t>
            </a:r>
            <a:r>
              <a:rPr lang="en-US" sz="1200" b="0" i="0" kern="1200" dirty="0">
                <a:solidFill>
                  <a:schemeClr val="tx1"/>
                </a:solidFill>
                <a:effectLst/>
                <a:latin typeface="Arial" charset="0"/>
                <a:ea typeface="+mn-ea"/>
                <a:cs typeface="+mn-cs"/>
              </a:rPr>
              <a:t>  Volume: 369   Issue: 9561   Pages: 571-577   Published: FEB 17 2007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DE2EAE-A618-4B03-80FB-1BE9467A12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39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5</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292496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6</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1996540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04796848-23E6-4AF6-AF75-BCC3887576A0}" type="slidenum">
              <a:rPr lang="en-US" smtClean="0">
                <a:ea typeface="ＭＳ Ｐゴシック"/>
                <a:cs typeface="ＭＳ Ｐゴシック"/>
              </a:rPr>
              <a:pPr/>
              <a:t>7</a:t>
            </a:fld>
            <a:endParaRPr lang="en-US">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ea typeface="ＭＳ Ｐゴシック"/>
            </a:endParaRPr>
          </a:p>
        </p:txBody>
      </p:sp>
    </p:spTree>
    <p:extLst>
      <p:ext uri="{BB962C8B-B14F-4D97-AF65-F5344CB8AC3E}">
        <p14:creationId xmlns:p14="http://schemas.microsoft.com/office/powerpoint/2010/main" val="3014736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8281B-C501-4E83-B7B7-470533A4405E}" type="slidenum">
              <a:rPr lang="en-US" smtClean="0"/>
              <a:pPr>
                <a:defRPr/>
              </a:pPr>
              <a:t>9</a:t>
            </a:fld>
            <a:endParaRPr lang="en-US"/>
          </a:p>
        </p:txBody>
      </p:sp>
    </p:spTree>
    <p:extLst>
      <p:ext uri="{BB962C8B-B14F-4D97-AF65-F5344CB8AC3E}">
        <p14:creationId xmlns:p14="http://schemas.microsoft.com/office/powerpoint/2010/main" val="3979633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F8CDBB-7352-4E29-90A2-AECDFA4DE646}"/>
              </a:ext>
            </a:extLst>
          </p:cNvPr>
          <p:cNvGrpSpPr/>
          <p:nvPr userDrawn="1"/>
        </p:nvGrpSpPr>
        <p:grpSpPr>
          <a:xfrm>
            <a:off x="0" y="-1588"/>
            <a:ext cx="9144000" cy="6859588"/>
            <a:chOff x="0" y="-11286"/>
            <a:chExt cx="9144000" cy="6859588"/>
          </a:xfrm>
        </p:grpSpPr>
        <p:sp>
          <p:nvSpPr>
            <p:cNvPr id="9" name="Rectangle 20">
              <a:extLst>
                <a:ext uri="{FF2B5EF4-FFF2-40B4-BE49-F238E27FC236}">
                  <a16:creationId xmlns:a16="http://schemas.microsoft.com/office/drawing/2014/main" id="{82376DF2-3648-48EF-8C90-B29D6561EB83}"/>
                </a:ext>
              </a:extLst>
            </p:cNvPr>
            <p:cNvSpPr>
              <a:spLocks noChangeArrowheads="1"/>
            </p:cNvSpPr>
            <p:nvPr userDrawn="1"/>
          </p:nvSpPr>
          <p:spPr bwMode="auto">
            <a:xfrm>
              <a:off x="7391400" y="-11286"/>
              <a:ext cx="1752600" cy="6859588"/>
            </a:xfrm>
            <a:prstGeom prst="rect">
              <a:avLst/>
            </a:prstGeom>
            <a:solidFill>
              <a:srgbClr val="0070B9"/>
            </a:solidFill>
            <a:ln w="9525">
              <a:noFill/>
              <a:miter lim="800000"/>
              <a:headEnd/>
              <a:tailEnd/>
            </a:ln>
            <a:effectLst/>
          </p:spPr>
          <p:txBody>
            <a:bodyPr wrap="none" anchor="ctr"/>
            <a:lstStyle/>
            <a:p>
              <a:pPr eaLnBrk="0" hangingPunct="0">
                <a:defRPr/>
              </a:pPr>
              <a:endParaRPr lang="en-US">
                <a:ea typeface="ＭＳ Ｐゴシック" charset="-128"/>
                <a:cs typeface="+mn-cs"/>
              </a:endParaRPr>
            </a:p>
          </p:txBody>
        </p:sp>
        <p:pic>
          <p:nvPicPr>
            <p:cNvPr id="4" name="Picture 25" descr="EPA_Master Template_B"/>
            <p:cNvPicPr>
              <a:picLocks noChangeAspect="1" noChangeArrowheads="1"/>
            </p:cNvPicPr>
            <p:nvPr userDrawn="1"/>
          </p:nvPicPr>
          <p:blipFill rotWithShape="1">
            <a:blip r:embed="rId2" cstate="print"/>
            <a:srcRect l="3350"/>
            <a:stretch/>
          </p:blipFill>
          <p:spPr bwMode="auto">
            <a:xfrm>
              <a:off x="0" y="-11286"/>
              <a:ext cx="8839200" cy="6859588"/>
            </a:xfrm>
            <a:prstGeom prst="rect">
              <a:avLst/>
            </a:prstGeom>
            <a:noFill/>
            <a:ln w="9525">
              <a:noFill/>
              <a:miter lim="800000"/>
              <a:headEnd/>
              <a:tailEnd/>
            </a:ln>
          </p:spPr>
        </p:pic>
      </p:grpSp>
      <p:sp>
        <p:nvSpPr>
          <p:cNvPr id="3074" name="Rectangle 2"/>
          <p:cNvSpPr>
            <a:spLocks noGrp="1" noChangeArrowheads="1"/>
          </p:cNvSpPr>
          <p:nvPr>
            <p:ph type="ctrTitle"/>
          </p:nvPr>
        </p:nvSpPr>
        <p:spPr>
          <a:xfrm>
            <a:off x="2914650" y="1447800"/>
            <a:ext cx="5713413" cy="1447800"/>
          </a:xfrm>
          <a:solidFill>
            <a:srgbClr val="003F69">
              <a:alpha val="0"/>
            </a:srgbClr>
          </a:solidFill>
        </p:spPr>
        <p:txBody>
          <a:bodyPr lIns="0" tIns="0" rIns="0" bIns="0" anchor="b"/>
          <a:lstStyle>
            <a:lvl1pPr>
              <a:lnSpc>
                <a:spcPct val="90000"/>
              </a:lnSpc>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2914650" y="3016250"/>
            <a:ext cx="5713413" cy="338138"/>
          </a:xfrm>
          <a:solidFill>
            <a:srgbClr val="003F69">
              <a:alpha val="0"/>
            </a:srgbClr>
          </a:solidFill>
        </p:spPr>
        <p:txBody>
          <a:bodyPr lIns="0" tIns="0" rIns="0" bIns="0"/>
          <a:lstStyle>
            <a:lvl1pPr marL="0" indent="0">
              <a:lnSpc>
                <a:spcPct val="70000"/>
              </a:lnSpc>
              <a:buFont typeface="Times" pitchFamily="18" charset="0"/>
              <a:buNone/>
              <a:defRPr i="1">
                <a:solidFill>
                  <a:schemeClr val="bg1"/>
                </a:solidFill>
                <a:latin typeface="Times New Roman" pitchFamily="18" charset="0"/>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1B9B8C2-AD26-4C61-A9A6-ABBD6D3F1A2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538" y="1295400"/>
            <a:ext cx="19431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7238" y="1295400"/>
            <a:ext cx="56769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CAF7179-F924-4547-B3EF-36B56BE91CB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7238" y="1295400"/>
            <a:ext cx="7772400" cy="304800"/>
          </a:xfrm>
        </p:spPr>
        <p:txBody>
          <a:bodyPr/>
          <a:lstStyle/>
          <a:p>
            <a:r>
              <a:rPr lang="en-US"/>
              <a:t>Click to edit Master title style</a:t>
            </a:r>
          </a:p>
        </p:txBody>
      </p:sp>
      <p:sp>
        <p:nvSpPr>
          <p:cNvPr id="3" name="Text Placeholder 2"/>
          <p:cNvSpPr>
            <a:spLocks noGrp="1"/>
          </p:cNvSpPr>
          <p:nvPr>
            <p:ph type="body" sz="half" idx="1"/>
          </p:nvPr>
        </p:nvSpPr>
        <p:spPr>
          <a:xfrm>
            <a:off x="757238"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9638"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BC0593C-E55A-4040-9706-1960FB32294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57238" y="1295400"/>
            <a:ext cx="7772400" cy="304800"/>
          </a:xfrm>
        </p:spPr>
        <p:txBody>
          <a:bodyPr/>
          <a:lstStyle/>
          <a:p>
            <a:r>
              <a:rPr lang="en-US"/>
              <a:t>Click to edit Master title style</a:t>
            </a:r>
          </a:p>
        </p:txBody>
      </p:sp>
      <p:sp>
        <p:nvSpPr>
          <p:cNvPr id="3" name="Text Placeholder 2"/>
          <p:cNvSpPr>
            <a:spLocks noGrp="1"/>
          </p:cNvSpPr>
          <p:nvPr>
            <p:ph type="body" sz="half" idx="1"/>
          </p:nvPr>
        </p:nvSpPr>
        <p:spPr>
          <a:xfrm>
            <a:off x="757238"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19638"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19638"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ln/>
        </p:spPr>
        <p:txBody>
          <a:bodyPr/>
          <a:lstStyle>
            <a:lvl1pPr>
              <a:defRPr/>
            </a:lvl1pPr>
          </a:lstStyle>
          <a:p>
            <a:pPr>
              <a:defRPr/>
            </a:pPr>
            <a:fld id="{6BD2A150-348A-410C-BEA6-7BF32FE81AFA}" type="slidenum">
              <a:rPr lang="en-US"/>
              <a:pPr>
                <a:defRPr/>
              </a:pPr>
              <a:t>‹#›</a:t>
            </a:fld>
            <a:endParaRPr lang="en-US"/>
          </a:p>
        </p:txBody>
      </p:sp>
    </p:spTree>
    <p:extLst>
      <p:ext uri="{BB962C8B-B14F-4D97-AF65-F5344CB8AC3E}">
        <p14:creationId xmlns:p14="http://schemas.microsoft.com/office/powerpoint/2010/main" val="758625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with Imag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14975" y="987426"/>
            <a:ext cx="3001566" cy="4873625"/>
          </a:xfrm>
        </p:spPr>
        <p:txBody>
          <a:bodyPr/>
          <a:lstStyle>
            <a:lvl1pPr marL="0" indent="0">
              <a:buNone/>
              <a:defRPr sz="2400">
                <a:solidFill>
                  <a:srgbClr val="0C5788"/>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hasCustomPrompt="1"/>
          </p:nvPr>
        </p:nvSpPr>
        <p:spPr>
          <a:xfrm>
            <a:off x="764382" y="987425"/>
            <a:ext cx="4079081" cy="4956174"/>
          </a:xfrm>
        </p:spPr>
        <p:txBody>
          <a:bodyPr anchor="t">
            <a:normAutofit/>
          </a:bodyPr>
          <a:lstStyle>
            <a:lvl1pPr marL="0" indent="0">
              <a:lnSpc>
                <a:spcPct val="100000"/>
              </a:lnSpc>
              <a:spcBef>
                <a:spcPts val="0"/>
              </a:spcBef>
              <a:buNone/>
              <a:defRPr sz="2100">
                <a:solidFill>
                  <a:srgbClr val="0C5788"/>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content</a:t>
            </a:r>
          </a:p>
        </p:txBody>
      </p:sp>
      <p:sp>
        <p:nvSpPr>
          <p:cNvPr id="7" name="Slide Number Placeholder 6"/>
          <p:cNvSpPr>
            <a:spLocks noGrp="1"/>
          </p:cNvSpPr>
          <p:nvPr>
            <p:ph type="sldNum" sz="quarter" idx="12"/>
          </p:nvPr>
        </p:nvSpPr>
        <p:spPr/>
        <p:txBody>
          <a:bodyPr/>
          <a:lstStyle>
            <a:lvl1pPr>
              <a:defRPr sz="1200">
                <a:solidFill>
                  <a:srgbClr val="0C5788"/>
                </a:solidFill>
              </a:defRPr>
            </a:lvl1pPr>
          </a:lstStyle>
          <a:p>
            <a:fld id="{DADFA7F5-40CC-4FC0-89A8-DE9E694DC4C4}" type="slidenum">
              <a:rPr lang="en-US" smtClean="0"/>
              <a:pPr/>
              <a:t>‹#›</a:t>
            </a:fld>
            <a:endParaRPr lang="en-US" dirty="0"/>
          </a:p>
        </p:txBody>
      </p:sp>
      <p:sp>
        <p:nvSpPr>
          <p:cNvPr id="5" name="Footer Placeholder 3"/>
          <p:cNvSpPr>
            <a:spLocks noGrp="1"/>
          </p:cNvSpPr>
          <p:nvPr>
            <p:ph type="ftr" sz="quarter" idx="11"/>
          </p:nvPr>
        </p:nvSpPr>
        <p:spPr>
          <a:xfrm>
            <a:off x="3028950" y="6356351"/>
            <a:ext cx="3086100" cy="365125"/>
          </a:xfrm>
        </p:spPr>
        <p:txBody>
          <a:bodyPr/>
          <a:lstStyle>
            <a:lvl1pPr>
              <a:defRPr>
                <a:solidFill>
                  <a:schemeClr val="tx1">
                    <a:lumMod val="50000"/>
                    <a:lumOff val="50000"/>
                  </a:schemeClr>
                </a:solidFill>
              </a:defRPr>
            </a:lvl1pPr>
          </a:lstStyle>
          <a:p>
            <a:r>
              <a:rPr lang="en-US"/>
              <a:t>Preliminary results - not for distribution</a:t>
            </a:r>
          </a:p>
        </p:txBody>
      </p:sp>
    </p:spTree>
    <p:extLst>
      <p:ext uri="{BB962C8B-B14F-4D97-AF65-F5344CB8AC3E}">
        <p14:creationId xmlns:p14="http://schemas.microsoft.com/office/powerpoint/2010/main" val="1509680749"/>
      </p:ext>
    </p:extLst>
  </p:cSld>
  <p:clrMapOvr>
    <a:masterClrMapping/>
  </p:clrMapOvr>
  <p:extLst>
    <p:ext uri="{DCECCB84-F9BA-43D5-87BE-67443E8EF086}">
      <p15:sldGuideLst xmlns:p15="http://schemas.microsoft.com/office/powerpoint/2012/main">
        <p15:guide id="1" orient="horz" pos="3744">
          <p15:clr>
            <a:srgbClr val="FBAE40"/>
          </p15:clr>
        </p15:guide>
        <p15:guide id="2" pos="73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E387DE8-1F75-4494-AF0E-43DD08BF6F4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C7CABDF-B821-43E6-912E-8C095490DB8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723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963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F25F0A6B-5EF3-44BF-96C6-99A3ED9020E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272D48A6-3FEB-4CAF-BDD9-0E801F7D654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7B5961AF-FDAF-4DBE-BF69-41B3967844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2C0D6E8-A85A-437C-A0F8-9230129ECD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88294F3-F7A3-48BB-8586-D4DE26628A5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D36ADC3-0EC9-48A1-B810-215F20A492C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6" descr="EPA_Master Template_B1"/>
          <p:cNvPicPr>
            <a:picLocks noChangeAspect="1" noChangeArrowheads="1"/>
          </p:cNvPicPr>
          <p:nvPr userDrawn="1"/>
        </p:nvPicPr>
        <p:blipFill>
          <a:blip r:embed="rId16" cstate="print"/>
          <a:srcRect/>
          <a:stretch>
            <a:fillRect/>
          </a:stretch>
        </p:blipFill>
        <p:spPr bwMode="auto">
          <a:xfrm>
            <a:off x="0" y="0"/>
            <a:ext cx="9145588" cy="6859588"/>
          </a:xfrm>
          <a:prstGeom prst="rect">
            <a:avLst/>
          </a:prstGeom>
          <a:noFill/>
          <a:ln w="9525">
            <a:noFill/>
            <a:miter lim="800000"/>
            <a:headEnd/>
            <a:tailEnd/>
          </a:ln>
        </p:spPr>
      </p:pic>
      <p:sp>
        <p:nvSpPr>
          <p:cNvPr id="1028" name="Rectangle 3"/>
          <p:cNvSpPr>
            <a:spLocks noGrp="1" noChangeArrowheads="1"/>
          </p:cNvSpPr>
          <p:nvPr>
            <p:ph type="body" idx="1"/>
          </p:nvPr>
        </p:nvSpPr>
        <p:spPr bwMode="auto">
          <a:xfrm>
            <a:off x="757238"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 name="Rectangle 10"/>
          <p:cNvSpPr>
            <a:spLocks noChangeArrowheads="1"/>
          </p:cNvSpPr>
          <p:nvPr userDrawn="1"/>
        </p:nvSpPr>
        <p:spPr bwMode="auto">
          <a:xfrm>
            <a:off x="0" y="6224588"/>
            <a:ext cx="685800" cy="228600"/>
          </a:xfrm>
          <a:prstGeom prst="rect">
            <a:avLst/>
          </a:prstGeom>
          <a:solidFill>
            <a:srgbClr val="0070B9"/>
          </a:solidFill>
          <a:ln w="9525">
            <a:noFill/>
            <a:miter lim="800000"/>
            <a:headEnd/>
            <a:tailEnd/>
          </a:ln>
        </p:spPr>
        <p:txBody>
          <a:bodyPr wrap="none" anchor="ctr"/>
          <a:lstStyle/>
          <a:p>
            <a:pPr eaLnBrk="0" hangingPunct="0">
              <a:defRPr/>
            </a:pPr>
            <a:endParaRPr lang="en-US">
              <a:ea typeface="ＭＳ Ｐゴシック" charset="-128"/>
              <a:cs typeface="+mn-cs"/>
            </a:endParaRPr>
          </a:p>
        </p:txBody>
      </p:sp>
      <p:sp>
        <p:nvSpPr>
          <p:cNvPr id="1030" name="Rectangle 6"/>
          <p:cNvSpPr>
            <a:spLocks noGrp="1" noChangeArrowheads="1"/>
          </p:cNvSpPr>
          <p:nvPr>
            <p:ph type="sldNum" sz="quarter" idx="4"/>
          </p:nvPr>
        </p:nvSpPr>
        <p:spPr bwMode="auto">
          <a:xfrm>
            <a:off x="0" y="6224588"/>
            <a:ext cx="6096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eaLnBrk="0" hangingPunct="0">
              <a:defRPr sz="1000" b="1">
                <a:solidFill>
                  <a:schemeClr val="bg1"/>
                </a:solidFill>
                <a:ea typeface="ＭＳ Ｐゴシック" charset="-128"/>
                <a:cs typeface="+mn-cs"/>
              </a:defRPr>
            </a:lvl1pPr>
          </a:lstStyle>
          <a:p>
            <a:pPr>
              <a:defRPr/>
            </a:pPr>
            <a:fld id="{68253F30-DD47-4D23-8B3D-43A2B9225F8D}" type="slidenum">
              <a:rPr lang="en-US"/>
              <a:pPr>
                <a:defRPr/>
              </a:pPr>
              <a:t>‹#›</a:t>
            </a:fld>
            <a:endParaRPr lang="en-US"/>
          </a:p>
        </p:txBody>
      </p:sp>
      <p:pic>
        <p:nvPicPr>
          <p:cNvPr id="7" name="Picture 6">
            <a:extLst>
              <a:ext uri="{FF2B5EF4-FFF2-40B4-BE49-F238E27FC236}">
                <a16:creationId xmlns:a16="http://schemas.microsoft.com/office/drawing/2014/main" id="{29D1F9FB-FCF2-4F95-A15E-57C8ECCC8BC8}"/>
              </a:ext>
            </a:extLst>
          </p:cNvPr>
          <p:cNvPicPr>
            <a:picLocks noChangeAspect="1"/>
          </p:cNvPicPr>
          <p:nvPr userDrawn="1"/>
        </p:nvPicPr>
        <p:blipFill rotWithShape="1">
          <a:blip r:embed="rId17"/>
          <a:srcRect r="5882" b="14791"/>
          <a:stretch/>
        </p:blipFill>
        <p:spPr>
          <a:xfrm>
            <a:off x="152400" y="0"/>
            <a:ext cx="2438400" cy="1295400"/>
          </a:xfrm>
          <a:prstGeom prst="rect">
            <a:avLst/>
          </a:prstGeom>
        </p:spPr>
      </p:pic>
      <p:sp>
        <p:nvSpPr>
          <p:cNvPr id="1027" name="Rectangle 2"/>
          <p:cNvSpPr>
            <a:spLocks noGrp="1" noChangeArrowheads="1"/>
          </p:cNvSpPr>
          <p:nvPr>
            <p:ph type="title"/>
          </p:nvPr>
        </p:nvSpPr>
        <p:spPr bwMode="auto">
          <a:xfrm>
            <a:off x="757238" y="1295400"/>
            <a:ext cx="77724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62" r:id="rId13"/>
    <p:sldLayoutId id="2147483663" r:id="rId14"/>
  </p:sldLayoutIdLst>
  <p:hf hdr="0" ftr="0" dt="0"/>
  <p:txStyles>
    <p:title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p:titleStyle>
    <p:bodyStyle>
      <a:lvl1pPr marL="168275" indent="-168275" algn="l" rtl="0" eaLnBrk="0" fontAlgn="base" hangingPunct="0">
        <a:spcBef>
          <a:spcPct val="20000"/>
        </a:spcBef>
        <a:spcAft>
          <a:spcPct val="40000"/>
        </a:spcAft>
        <a:buClr>
          <a:srgbClr val="0070B9"/>
        </a:buClr>
        <a:buSzPct val="90000"/>
        <a:buFont typeface="Times"/>
        <a:buChar char="•"/>
        <a:defRPr sz="2400">
          <a:solidFill>
            <a:schemeClr val="tx1"/>
          </a:solidFill>
          <a:latin typeface="+mn-lt"/>
          <a:ea typeface="+mn-ea"/>
          <a:cs typeface="ＭＳ Ｐゴシック"/>
        </a:defRPr>
      </a:lvl1pPr>
      <a:lvl2pPr marL="458788" indent="-174625" algn="l" rtl="0" eaLnBrk="0" fontAlgn="base" hangingPunct="0">
        <a:spcBef>
          <a:spcPct val="20000"/>
        </a:spcBef>
        <a:spcAft>
          <a:spcPct val="0"/>
        </a:spcAft>
        <a:buClr>
          <a:srgbClr val="0070B9"/>
        </a:buClr>
        <a:buChar char="–"/>
        <a:defRPr>
          <a:solidFill>
            <a:schemeClr val="tx1"/>
          </a:solidFill>
          <a:latin typeface="+mn-lt"/>
          <a:ea typeface="+mn-ea"/>
          <a:cs typeface="ＭＳ Ｐゴシック"/>
        </a:defRPr>
      </a:lvl2pPr>
      <a:lvl3pPr marL="742950" indent="-168275" algn="l" rtl="0" eaLnBrk="0" fontAlgn="base" hangingPunct="0">
        <a:spcBef>
          <a:spcPct val="20000"/>
        </a:spcBef>
        <a:spcAft>
          <a:spcPct val="0"/>
        </a:spcAft>
        <a:buClr>
          <a:srgbClr val="0070B9"/>
        </a:buClr>
        <a:buSzPct val="90000"/>
        <a:buFont typeface="Times"/>
        <a:buChar char="•"/>
        <a:defRPr sz="1600">
          <a:solidFill>
            <a:schemeClr val="tx1"/>
          </a:solidFill>
          <a:latin typeface="+mn-lt"/>
          <a:ea typeface="+mn-ea"/>
          <a:cs typeface="ＭＳ Ｐゴシック"/>
        </a:defRPr>
      </a:lvl3pPr>
      <a:lvl4pPr marL="1027113" indent="-169863" algn="l" rtl="0" eaLnBrk="0" fontAlgn="base" hangingPunct="0">
        <a:spcBef>
          <a:spcPct val="20000"/>
        </a:spcBef>
        <a:spcAft>
          <a:spcPct val="0"/>
        </a:spcAft>
        <a:buClr>
          <a:srgbClr val="0070B9"/>
        </a:buClr>
        <a:buChar char="–"/>
        <a:defRPr sz="2400">
          <a:solidFill>
            <a:schemeClr val="tx1"/>
          </a:solidFill>
          <a:latin typeface="+mn-lt"/>
          <a:ea typeface="+mn-ea"/>
          <a:cs typeface="ＭＳ Ｐゴシック"/>
        </a:defRPr>
      </a:lvl4pPr>
      <a:lvl5pPr marL="1317625" indent="-176213" algn="l" rtl="0" eaLnBrk="0" fontAlgn="base" hangingPunct="0">
        <a:spcBef>
          <a:spcPct val="20000"/>
        </a:spcBef>
        <a:spcAft>
          <a:spcPct val="0"/>
        </a:spcAft>
        <a:buClr>
          <a:srgbClr val="0070B9"/>
        </a:buClr>
        <a:buChar char="»"/>
        <a:defRPr sz="2400" i="1">
          <a:solidFill>
            <a:schemeClr val="tx1"/>
          </a:solidFill>
          <a:latin typeface="+mn-lt"/>
          <a:ea typeface="+mn-ea"/>
          <a:cs typeface="ＭＳ Ｐゴシック"/>
        </a:defRPr>
      </a:lvl5pPr>
      <a:lvl6pPr marL="1774825" indent="-176213" algn="l" rtl="0" fontAlgn="base">
        <a:spcBef>
          <a:spcPct val="20000"/>
        </a:spcBef>
        <a:spcAft>
          <a:spcPct val="0"/>
        </a:spcAft>
        <a:buClr>
          <a:srgbClr val="0070B9"/>
        </a:buClr>
        <a:buChar char="»"/>
        <a:defRPr sz="2400" i="1">
          <a:solidFill>
            <a:schemeClr val="tx1"/>
          </a:solidFill>
          <a:latin typeface="+mn-lt"/>
          <a:ea typeface="+mn-ea"/>
        </a:defRPr>
      </a:lvl6pPr>
      <a:lvl7pPr marL="2232025" indent="-176213" algn="l" rtl="0" fontAlgn="base">
        <a:spcBef>
          <a:spcPct val="20000"/>
        </a:spcBef>
        <a:spcAft>
          <a:spcPct val="0"/>
        </a:spcAft>
        <a:buClr>
          <a:srgbClr val="0070B9"/>
        </a:buClr>
        <a:buChar char="»"/>
        <a:defRPr sz="2400" i="1">
          <a:solidFill>
            <a:schemeClr val="tx1"/>
          </a:solidFill>
          <a:latin typeface="+mn-lt"/>
          <a:ea typeface="+mn-ea"/>
        </a:defRPr>
      </a:lvl7pPr>
      <a:lvl8pPr marL="2689225" indent="-176213" algn="l" rtl="0" fontAlgn="base">
        <a:spcBef>
          <a:spcPct val="20000"/>
        </a:spcBef>
        <a:spcAft>
          <a:spcPct val="0"/>
        </a:spcAft>
        <a:buClr>
          <a:srgbClr val="0070B9"/>
        </a:buClr>
        <a:buChar char="»"/>
        <a:defRPr sz="2400" i="1">
          <a:solidFill>
            <a:schemeClr val="tx1"/>
          </a:solidFill>
          <a:latin typeface="+mn-lt"/>
          <a:ea typeface="+mn-ea"/>
        </a:defRPr>
      </a:lvl8pPr>
      <a:lvl9pPr marL="3146425" indent="-176213" algn="l" rtl="0" fontAlgn="base">
        <a:spcBef>
          <a:spcPct val="20000"/>
        </a:spcBef>
        <a:spcAft>
          <a:spcPct val="0"/>
        </a:spcAft>
        <a:buClr>
          <a:srgbClr val="0070B9"/>
        </a:buClr>
        <a:buChar char="»"/>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tiff"/><Relationship Id="rId15" Type="http://schemas.openxmlformats.org/officeDocument/2006/relationships/image" Target="../media/image42.png"/><Relationship Id="rId4" Type="http://schemas.openxmlformats.org/officeDocument/2006/relationships/image" Target="../media/image25.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hyperlink" Target="mailto:Baldauf.Richard@ep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1295399" y="3124200"/>
            <a:ext cx="6553200" cy="1600200"/>
          </a:xfrm>
        </p:spPr>
        <p:txBody>
          <a:bodyPr/>
          <a:lstStyle/>
          <a:p>
            <a:pPr algn="ctr">
              <a:lnSpc>
                <a:spcPct val="100000"/>
              </a:lnSpc>
              <a:spcBef>
                <a:spcPts val="0"/>
              </a:spcBef>
              <a:spcAft>
                <a:spcPts val="1200"/>
              </a:spcAft>
            </a:pPr>
            <a:r>
              <a:rPr lang="en-US" b="1" i="0" dirty="0">
                <a:latin typeface="+mj-lt"/>
              </a:rPr>
              <a:t>Richard Baldauf, </a:t>
            </a:r>
            <a:r>
              <a:rPr lang="en-US" sz="2000" dirty="0"/>
              <a:t>U.S. Environmental Protection Agency </a:t>
            </a:r>
          </a:p>
          <a:p>
            <a:pPr algn="ctr">
              <a:lnSpc>
                <a:spcPct val="100000"/>
              </a:lnSpc>
              <a:spcBef>
                <a:spcPts val="0"/>
              </a:spcBef>
              <a:spcAft>
                <a:spcPts val="300"/>
              </a:spcAft>
            </a:pPr>
            <a:r>
              <a:rPr lang="en-US" sz="2800" i="0" dirty="0"/>
              <a:t>CMAS Annual Meeting</a:t>
            </a:r>
          </a:p>
          <a:p>
            <a:pPr algn="ctr">
              <a:lnSpc>
                <a:spcPct val="100000"/>
              </a:lnSpc>
              <a:spcBef>
                <a:spcPts val="0"/>
              </a:spcBef>
              <a:spcAft>
                <a:spcPts val="300"/>
              </a:spcAft>
            </a:pPr>
            <a:r>
              <a:rPr lang="en-US" sz="2800" b="1" i="0" dirty="0"/>
              <a:t>October 19, 2022</a:t>
            </a:r>
          </a:p>
        </p:txBody>
      </p:sp>
      <p:sp>
        <p:nvSpPr>
          <p:cNvPr id="17411" name="Rectangle 3"/>
          <p:cNvSpPr>
            <a:spLocks noGrp="1" noChangeArrowheads="1"/>
          </p:cNvSpPr>
          <p:nvPr>
            <p:ph type="ctrTitle"/>
          </p:nvPr>
        </p:nvSpPr>
        <p:spPr>
          <a:xfrm>
            <a:off x="1007754" y="1524000"/>
            <a:ext cx="7128489" cy="1409700"/>
          </a:xfrm>
        </p:spPr>
        <p:txBody>
          <a:bodyPr/>
          <a:lstStyle/>
          <a:p>
            <a:pPr algn="ctr" eaLnBrk="1" hangingPunct="1"/>
            <a:r>
              <a:rPr lang="en-US" sz="3200" dirty="0"/>
              <a:t>Resolving the effect of roadside green infrastructure on near-road air quality in a multi-regime modeling framework</a:t>
            </a:r>
            <a:endParaRPr lang="en-US" sz="3200" i="1" dirty="0"/>
          </a:p>
        </p:txBody>
      </p:sp>
      <p:grpSp>
        <p:nvGrpSpPr>
          <p:cNvPr id="2" name="Group 1">
            <a:extLst>
              <a:ext uri="{FF2B5EF4-FFF2-40B4-BE49-F238E27FC236}">
                <a16:creationId xmlns:a16="http://schemas.microsoft.com/office/drawing/2014/main" id="{83933B6C-64EC-4402-B3B6-C735E152057D}"/>
              </a:ext>
            </a:extLst>
          </p:cNvPr>
          <p:cNvGrpSpPr/>
          <p:nvPr/>
        </p:nvGrpSpPr>
        <p:grpSpPr>
          <a:xfrm>
            <a:off x="1835457" y="4658908"/>
            <a:ext cx="5473083" cy="1981200"/>
            <a:chOff x="2978897" y="4267200"/>
            <a:chExt cx="5473083" cy="1981200"/>
          </a:xfrm>
        </p:grpSpPr>
        <p:pic>
          <p:nvPicPr>
            <p:cNvPr id="7" name="Picture 2" descr="C:\My Files\Photos\San Fran\IMG_2223.JPG"/>
            <p:cNvPicPr>
              <a:picLocks noChangeAspect="1" noChangeArrowheads="1"/>
            </p:cNvPicPr>
            <p:nvPr/>
          </p:nvPicPr>
          <p:blipFill>
            <a:blip r:embed="rId3" cstate="print"/>
            <a:srcRect/>
            <a:stretch>
              <a:fillRect/>
            </a:stretch>
          </p:blipFill>
          <p:spPr bwMode="auto">
            <a:xfrm>
              <a:off x="2978897" y="4267200"/>
              <a:ext cx="2854631" cy="1981200"/>
            </a:xfrm>
            <a:prstGeom prst="rect">
              <a:avLst/>
            </a:prstGeom>
            <a:noFill/>
            <a:ln w="38100">
              <a:solidFill>
                <a:schemeClr val="bg1"/>
              </a:solidFill>
            </a:ln>
          </p:spPr>
        </p:pic>
        <p:pic>
          <p:nvPicPr>
            <p:cNvPr id="8" name="Picture 7" descr="cross bx expwy.jpg">
              <a:extLst>
                <a:ext uri="{FF2B5EF4-FFF2-40B4-BE49-F238E27FC236}">
                  <a16:creationId xmlns:a16="http://schemas.microsoft.com/office/drawing/2014/main" id="{E0093669-872E-4C59-B223-A1229080384A}"/>
                </a:ext>
              </a:extLst>
            </p:cNvPr>
            <p:cNvPicPr>
              <a:picLocks noChangeAspect="1"/>
            </p:cNvPicPr>
            <p:nvPr/>
          </p:nvPicPr>
          <p:blipFill>
            <a:blip r:embed="rId4" cstate="print"/>
            <a:stretch>
              <a:fillRect/>
            </a:stretch>
          </p:blipFill>
          <p:spPr>
            <a:xfrm>
              <a:off x="5833528" y="4267201"/>
              <a:ext cx="2618452" cy="1981199"/>
            </a:xfrm>
            <a:prstGeom prst="rect">
              <a:avLst/>
            </a:prstGeom>
            <a:ln w="38100">
              <a:solidFill>
                <a:schemeClr val="bg1"/>
              </a:solidFill>
            </a:ln>
          </p:spPr>
        </p:pic>
      </p:grpSp>
    </p:spTree>
    <p:extLst>
      <p:ext uri="{BB962C8B-B14F-4D97-AF65-F5344CB8AC3E}">
        <p14:creationId xmlns:p14="http://schemas.microsoft.com/office/powerpoint/2010/main" val="4173659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44" t="1448" r="3613" b="1903"/>
          <a:stretch/>
        </p:blipFill>
        <p:spPr>
          <a:xfrm>
            <a:off x="4851552" y="1143000"/>
            <a:ext cx="3987648" cy="5081588"/>
          </a:xfrm>
          <a:prstGeom prst="rect">
            <a:avLst/>
          </a:prstGeom>
        </p:spPr>
      </p:pic>
      <p:sp>
        <p:nvSpPr>
          <p:cNvPr id="2" name="TextBox 1"/>
          <p:cNvSpPr txBox="1"/>
          <p:nvPr/>
        </p:nvSpPr>
        <p:spPr>
          <a:xfrm>
            <a:off x="8534400" y="1801251"/>
            <a:ext cx="304800" cy="507832"/>
          </a:xfrm>
          <a:prstGeom prst="rect">
            <a:avLst/>
          </a:prstGeom>
          <a:noFill/>
        </p:spPr>
        <p:txBody>
          <a:bodyPr wrap="square" rtlCol="0">
            <a:spAutoFit/>
          </a:bodyPr>
          <a:lstStyle/>
          <a:p>
            <a:r>
              <a:rPr lang="en-US" dirty="0">
                <a:solidFill>
                  <a:schemeClr val="bg1"/>
                </a:solidFill>
              </a:rPr>
              <a:t>1</a:t>
            </a:r>
          </a:p>
        </p:txBody>
      </p:sp>
      <p:sp>
        <p:nvSpPr>
          <p:cNvPr id="8" name="TextBox 7"/>
          <p:cNvSpPr txBox="1"/>
          <p:nvPr/>
        </p:nvSpPr>
        <p:spPr>
          <a:xfrm>
            <a:off x="8534400" y="2514059"/>
            <a:ext cx="304800" cy="381541"/>
          </a:xfrm>
          <a:prstGeom prst="rect">
            <a:avLst/>
          </a:prstGeom>
          <a:noFill/>
        </p:spPr>
        <p:txBody>
          <a:bodyPr wrap="square" rtlCol="0">
            <a:spAutoFit/>
          </a:bodyPr>
          <a:lstStyle/>
          <a:p>
            <a:r>
              <a:rPr lang="en-US" dirty="0">
                <a:solidFill>
                  <a:schemeClr val="bg1"/>
                </a:solidFill>
              </a:rPr>
              <a:t>2</a:t>
            </a:r>
          </a:p>
        </p:txBody>
      </p:sp>
      <p:sp>
        <p:nvSpPr>
          <p:cNvPr id="9" name="TextBox 8"/>
          <p:cNvSpPr txBox="1"/>
          <p:nvPr/>
        </p:nvSpPr>
        <p:spPr>
          <a:xfrm>
            <a:off x="8534400" y="3272135"/>
            <a:ext cx="304800" cy="461665"/>
          </a:xfrm>
          <a:prstGeom prst="rect">
            <a:avLst/>
          </a:prstGeom>
          <a:noFill/>
        </p:spPr>
        <p:txBody>
          <a:bodyPr wrap="square" rtlCol="0">
            <a:spAutoFit/>
          </a:bodyPr>
          <a:lstStyle/>
          <a:p>
            <a:r>
              <a:rPr lang="en-US" dirty="0">
                <a:solidFill>
                  <a:schemeClr val="bg1"/>
                </a:solidFill>
              </a:rPr>
              <a:t>3</a:t>
            </a:r>
          </a:p>
        </p:txBody>
      </p:sp>
      <p:sp>
        <p:nvSpPr>
          <p:cNvPr id="10" name="TextBox 9"/>
          <p:cNvSpPr txBox="1"/>
          <p:nvPr/>
        </p:nvSpPr>
        <p:spPr>
          <a:xfrm>
            <a:off x="8534400" y="4055120"/>
            <a:ext cx="304800" cy="419695"/>
          </a:xfrm>
          <a:prstGeom prst="rect">
            <a:avLst/>
          </a:prstGeom>
          <a:noFill/>
        </p:spPr>
        <p:txBody>
          <a:bodyPr wrap="square" rtlCol="0">
            <a:spAutoFit/>
          </a:bodyPr>
          <a:lstStyle/>
          <a:p>
            <a:r>
              <a:rPr lang="en-US" dirty="0">
                <a:solidFill>
                  <a:schemeClr val="bg1"/>
                </a:solidFill>
              </a:rPr>
              <a:t>4</a:t>
            </a:r>
          </a:p>
        </p:txBody>
      </p:sp>
      <p:sp>
        <p:nvSpPr>
          <p:cNvPr id="12" name="TextBox 11"/>
          <p:cNvSpPr txBox="1"/>
          <p:nvPr/>
        </p:nvSpPr>
        <p:spPr>
          <a:xfrm>
            <a:off x="8534400" y="4969520"/>
            <a:ext cx="304800" cy="419695"/>
          </a:xfrm>
          <a:prstGeom prst="rect">
            <a:avLst/>
          </a:prstGeom>
          <a:noFill/>
        </p:spPr>
        <p:txBody>
          <a:bodyPr wrap="square" rtlCol="0">
            <a:spAutoFit/>
          </a:bodyPr>
          <a:lstStyle/>
          <a:p>
            <a:r>
              <a:rPr lang="en-US" dirty="0">
                <a:solidFill>
                  <a:schemeClr val="bg1"/>
                </a:solidFill>
              </a:rPr>
              <a:t>5</a:t>
            </a:r>
          </a:p>
        </p:txBody>
      </p:sp>
      <p:sp>
        <p:nvSpPr>
          <p:cNvPr id="13" name="TextBox 12"/>
          <p:cNvSpPr txBox="1"/>
          <p:nvPr/>
        </p:nvSpPr>
        <p:spPr>
          <a:xfrm>
            <a:off x="8534400" y="5738260"/>
            <a:ext cx="304800" cy="558615"/>
          </a:xfrm>
          <a:prstGeom prst="rect">
            <a:avLst/>
          </a:prstGeom>
          <a:noFill/>
        </p:spPr>
        <p:txBody>
          <a:bodyPr wrap="square" rtlCol="0">
            <a:spAutoFit/>
          </a:bodyPr>
          <a:lstStyle/>
          <a:p>
            <a:r>
              <a:rPr lang="en-US" dirty="0">
                <a:solidFill>
                  <a:schemeClr val="bg1"/>
                </a:solidFill>
              </a:rPr>
              <a:t>6</a:t>
            </a:r>
          </a:p>
        </p:txBody>
      </p:sp>
      <p:cxnSp>
        <p:nvCxnSpPr>
          <p:cNvPr id="7" name="Straight Connector 6"/>
          <p:cNvCxnSpPr>
            <a:cxnSpLocks/>
          </p:cNvCxnSpPr>
          <p:nvPr/>
        </p:nvCxnSpPr>
        <p:spPr bwMode="auto">
          <a:xfrm>
            <a:off x="5105400" y="3657599"/>
            <a:ext cx="3581400"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p:cNvSpPr txBox="1"/>
          <p:nvPr/>
        </p:nvSpPr>
        <p:spPr>
          <a:xfrm>
            <a:off x="6934200" y="6324600"/>
            <a:ext cx="2057400" cy="276999"/>
          </a:xfrm>
          <a:prstGeom prst="rect">
            <a:avLst/>
          </a:prstGeom>
          <a:noFill/>
        </p:spPr>
        <p:txBody>
          <a:bodyPr wrap="square" rtlCol="0">
            <a:spAutoFit/>
          </a:bodyPr>
          <a:lstStyle/>
          <a:p>
            <a:pPr algn="r"/>
            <a:r>
              <a:rPr lang="en-US" sz="1200" dirty="0"/>
              <a:t>Baldauf et al., </a:t>
            </a:r>
            <a:r>
              <a:rPr lang="en-US" sz="1200" i="1" dirty="0"/>
              <a:t>in press</a:t>
            </a:r>
            <a:endParaRPr lang="en-US" sz="1200" dirty="0"/>
          </a:p>
        </p:txBody>
      </p:sp>
      <p:pic>
        <p:nvPicPr>
          <p:cNvPr id="18" name="Picture 17"/>
          <p:cNvPicPr>
            <a:picLocks noChangeAspect="1"/>
          </p:cNvPicPr>
          <p:nvPr/>
        </p:nvPicPr>
        <p:blipFill>
          <a:blip r:embed="rId4"/>
          <a:stretch>
            <a:fillRect/>
          </a:stretch>
        </p:blipFill>
        <p:spPr>
          <a:xfrm>
            <a:off x="4227546" y="3294876"/>
            <a:ext cx="688908" cy="268247"/>
          </a:xfrm>
          <a:prstGeom prst="rect">
            <a:avLst/>
          </a:prstGeom>
        </p:spPr>
      </p:pic>
      <p:sp>
        <p:nvSpPr>
          <p:cNvPr id="22" name="Slide Number Placeholder 4"/>
          <p:cNvSpPr>
            <a:spLocks noGrp="1"/>
          </p:cNvSpPr>
          <p:nvPr>
            <p:ph type="sldNum" sz="quarter" idx="10"/>
          </p:nvPr>
        </p:nvSpPr>
        <p:spPr>
          <a:xfrm>
            <a:off x="0" y="6224588"/>
            <a:ext cx="609600" cy="228600"/>
          </a:xfrm>
          <a:noFill/>
        </p:spPr>
        <p:txBody>
          <a:bodyPr/>
          <a:lstStyle/>
          <a:p>
            <a:fld id="{1918D5B8-2941-4657-8FA2-209F5F98950F}" type="slidenum">
              <a:rPr lang="en-US" smtClean="0">
                <a:ea typeface="ＭＳ Ｐゴシック" pitchFamily="34" charset="-128"/>
              </a:rPr>
              <a:pPr/>
              <a:t>9</a:t>
            </a:fld>
            <a:endParaRPr lang="en-US" dirty="0">
              <a:ea typeface="ＭＳ Ｐゴシック" pitchFamily="34" charset="-128"/>
            </a:endParaRPr>
          </a:p>
        </p:txBody>
      </p:sp>
      <p:sp>
        <p:nvSpPr>
          <p:cNvPr id="23" name="Content Placeholder 14"/>
          <p:cNvSpPr>
            <a:spLocks noGrp="1"/>
          </p:cNvSpPr>
          <p:nvPr>
            <p:ph idx="1"/>
          </p:nvPr>
        </p:nvSpPr>
        <p:spPr>
          <a:xfrm>
            <a:off x="382554" y="4419600"/>
            <a:ext cx="4315044" cy="2108717"/>
          </a:xfrm>
        </p:spPr>
        <p:txBody>
          <a:bodyPr>
            <a:noAutofit/>
          </a:bodyPr>
          <a:lstStyle/>
          <a:p>
            <a:pPr marL="0" indent="0">
              <a:spcBef>
                <a:spcPts val="0"/>
              </a:spcBef>
              <a:spcAft>
                <a:spcPts val="225"/>
              </a:spcAft>
              <a:buNone/>
            </a:pPr>
            <a:r>
              <a:rPr lang="en-US" sz="2200" b="1" dirty="0"/>
              <a:t>Plant conditions can affect the levels of downwind pollution</a:t>
            </a:r>
          </a:p>
          <a:p>
            <a:pPr marL="576262" lvl="2" indent="-228600">
              <a:spcBef>
                <a:spcPts val="600"/>
              </a:spcBef>
              <a:spcAft>
                <a:spcPts val="600"/>
              </a:spcAft>
              <a:buFont typeface="Arial" panose="020B0604020202020204" pitchFamily="34" charset="0"/>
              <a:buChar char="•"/>
            </a:pPr>
            <a:r>
              <a:rPr lang="en-US" sz="1700" dirty="0"/>
              <a:t>Thick, tall and full coverage reduced  pollution downwind of the road</a:t>
            </a:r>
          </a:p>
          <a:p>
            <a:pPr marL="576262" lvl="2" indent="-228600">
              <a:spcBef>
                <a:spcPts val="600"/>
              </a:spcBef>
              <a:spcAft>
                <a:spcPts val="600"/>
              </a:spcAft>
              <a:buFont typeface="Arial" panose="020B0604020202020204" pitchFamily="34" charset="0"/>
              <a:buChar char="•"/>
            </a:pPr>
            <a:r>
              <a:rPr lang="en-US" sz="1700" dirty="0"/>
              <a:t>Gaps and porous vegetation led to no reductions or even higher levels downwind of the road</a:t>
            </a:r>
          </a:p>
        </p:txBody>
      </p:sp>
      <p:pic>
        <p:nvPicPr>
          <p:cNvPr id="17" name="Picture 16">
            <a:extLst>
              <a:ext uri="{FF2B5EF4-FFF2-40B4-BE49-F238E27FC236}">
                <a16:creationId xmlns:a16="http://schemas.microsoft.com/office/drawing/2014/main" id="{24446963-EAD6-4396-9514-D6D5C7A6FC21}"/>
              </a:ext>
            </a:extLst>
          </p:cNvPr>
          <p:cNvPicPr/>
          <p:nvPr/>
        </p:nvPicPr>
        <p:blipFill>
          <a:blip r:embed="rId5"/>
          <a:stretch>
            <a:fillRect/>
          </a:stretch>
        </p:blipFill>
        <p:spPr>
          <a:xfrm>
            <a:off x="152400" y="1245373"/>
            <a:ext cx="4468998" cy="3229442"/>
          </a:xfrm>
          <a:prstGeom prst="rect">
            <a:avLst/>
          </a:prstGeom>
        </p:spPr>
      </p:pic>
      <p:sp>
        <p:nvSpPr>
          <p:cNvPr id="20" name="Rectangle 2">
            <a:extLst>
              <a:ext uri="{FF2B5EF4-FFF2-40B4-BE49-F238E27FC236}">
                <a16:creationId xmlns:a16="http://schemas.microsoft.com/office/drawing/2014/main" id="{5A5F6851-7312-4007-AADD-4E253032452B}"/>
              </a:ext>
            </a:extLst>
          </p:cNvPr>
          <p:cNvSpPr>
            <a:spLocks noGrp="1" noChangeArrowheads="1"/>
          </p:cNvSpPr>
          <p:nvPr>
            <p:ph type="title"/>
          </p:nvPr>
        </p:nvSpPr>
        <p:spPr>
          <a:xfrm>
            <a:off x="1603465" y="190501"/>
            <a:ext cx="6172200" cy="685800"/>
          </a:xfrm>
        </p:spPr>
        <p:txBody>
          <a:bodyPr/>
          <a:lstStyle/>
          <a:p>
            <a:pPr algn="ctr" eaLnBrk="1" hangingPunct="1"/>
            <a:r>
              <a:rPr lang="en-US" sz="3200" dirty="0"/>
              <a:t>Research Example</a:t>
            </a:r>
          </a:p>
        </p:txBody>
      </p:sp>
    </p:spTree>
    <p:extLst>
      <p:ext uri="{BB962C8B-B14F-4D97-AF65-F5344CB8AC3E}">
        <p14:creationId xmlns:p14="http://schemas.microsoft.com/office/powerpoint/2010/main" val="411575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10</a:t>
            </a:fld>
            <a:endParaRPr lang="en-US">
              <a:ea typeface="ＭＳ Ｐゴシック"/>
              <a:cs typeface="ＭＳ Ｐゴシック"/>
            </a:endParaRPr>
          </a:p>
        </p:txBody>
      </p:sp>
      <p:sp>
        <p:nvSpPr>
          <p:cNvPr id="19458" name="Rectangle 2"/>
          <p:cNvSpPr>
            <a:spLocks noGrp="1" noChangeArrowheads="1"/>
          </p:cNvSpPr>
          <p:nvPr>
            <p:ph type="title"/>
          </p:nvPr>
        </p:nvSpPr>
        <p:spPr>
          <a:xfrm>
            <a:off x="1295400" y="172279"/>
            <a:ext cx="6934200" cy="762000"/>
          </a:xfrm>
        </p:spPr>
        <p:txBody>
          <a:bodyPr/>
          <a:lstStyle/>
          <a:p>
            <a:pPr algn="ctr" eaLnBrk="1" hangingPunct="1"/>
            <a:r>
              <a:rPr lang="en-US" sz="3200" dirty="0"/>
              <a:t>Review Articles</a:t>
            </a:r>
          </a:p>
        </p:txBody>
      </p:sp>
      <p:pic>
        <p:nvPicPr>
          <p:cNvPr id="13" name="Picture 12">
            <a:extLst>
              <a:ext uri="{FF2B5EF4-FFF2-40B4-BE49-F238E27FC236}">
                <a16:creationId xmlns:a16="http://schemas.microsoft.com/office/drawing/2014/main" id="{8351CED6-DB2C-4D82-B99D-6DBF92581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00000">
            <a:off x="752636" y="1501826"/>
            <a:ext cx="2743200" cy="3657570"/>
          </a:xfrm>
          <a:prstGeom prst="rect">
            <a:avLst/>
          </a:prstGeom>
          <a:ln>
            <a:solidFill>
              <a:schemeClr val="tx1"/>
            </a:solidFill>
          </a:ln>
        </p:spPr>
      </p:pic>
      <p:pic>
        <p:nvPicPr>
          <p:cNvPr id="15" name="Picture 14">
            <a:extLst>
              <a:ext uri="{FF2B5EF4-FFF2-40B4-BE49-F238E27FC236}">
                <a16:creationId xmlns:a16="http://schemas.microsoft.com/office/drawing/2014/main" id="{B73A3536-7197-430F-B7EB-E20E502FA6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0">
            <a:off x="2277927" y="1353393"/>
            <a:ext cx="2743200" cy="3657571"/>
          </a:xfrm>
          <a:prstGeom prst="rect">
            <a:avLst/>
          </a:prstGeom>
          <a:noFill/>
          <a:ln>
            <a:solidFill>
              <a:schemeClr val="tx1"/>
            </a:solidFill>
          </a:ln>
        </p:spPr>
      </p:pic>
      <p:pic>
        <p:nvPicPr>
          <p:cNvPr id="17" name="Picture 16">
            <a:extLst>
              <a:ext uri="{FF2B5EF4-FFF2-40B4-BE49-F238E27FC236}">
                <a16:creationId xmlns:a16="http://schemas.microsoft.com/office/drawing/2014/main" id="{ECDDE8C7-F8BA-4E17-8F28-0AA46C80C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000">
            <a:off x="3727848" y="1347953"/>
            <a:ext cx="2680545" cy="3657600"/>
          </a:xfrm>
          <a:prstGeom prst="rect">
            <a:avLst/>
          </a:prstGeom>
          <a:ln>
            <a:solidFill>
              <a:schemeClr val="tx1"/>
            </a:solidFill>
          </a:ln>
        </p:spPr>
      </p:pic>
      <p:pic>
        <p:nvPicPr>
          <p:cNvPr id="19" name="Picture 18">
            <a:extLst>
              <a:ext uri="{FF2B5EF4-FFF2-40B4-BE49-F238E27FC236}">
                <a16:creationId xmlns:a16="http://schemas.microsoft.com/office/drawing/2014/main" id="{ADE79DBE-5250-450A-A89A-14327E25C8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00000">
            <a:off x="5634517" y="1501826"/>
            <a:ext cx="2743200" cy="3657570"/>
          </a:xfrm>
          <a:prstGeom prst="rect">
            <a:avLst/>
          </a:prstGeom>
          <a:ln>
            <a:solidFill>
              <a:schemeClr val="tx1"/>
            </a:solidFill>
          </a:ln>
        </p:spPr>
      </p:pic>
      <p:sp>
        <p:nvSpPr>
          <p:cNvPr id="20" name="TextBox 19">
            <a:extLst>
              <a:ext uri="{FF2B5EF4-FFF2-40B4-BE49-F238E27FC236}">
                <a16:creationId xmlns:a16="http://schemas.microsoft.com/office/drawing/2014/main" id="{F12714AF-886D-49DA-A9CB-F90E06DE5F18}"/>
              </a:ext>
            </a:extLst>
          </p:cNvPr>
          <p:cNvSpPr txBox="1"/>
          <p:nvPr/>
        </p:nvSpPr>
        <p:spPr>
          <a:xfrm>
            <a:off x="1600200" y="5638800"/>
            <a:ext cx="7467600" cy="954107"/>
          </a:xfrm>
          <a:prstGeom prst="rect">
            <a:avLst/>
          </a:prstGeom>
          <a:noFill/>
        </p:spPr>
        <p:txBody>
          <a:bodyPr wrap="square" rtlCol="0">
            <a:spAutoFit/>
          </a:bodyPr>
          <a:lstStyle/>
          <a:p>
            <a:r>
              <a:rPr lang="en-US" sz="1400" dirty="0"/>
              <a:t>Janhäll, 2015. </a:t>
            </a:r>
            <a:r>
              <a:rPr lang="en-US" sz="1400" i="1" dirty="0"/>
              <a:t>Atmospheric Environment</a:t>
            </a:r>
            <a:r>
              <a:rPr lang="en-US" sz="1400" dirty="0"/>
              <a:t>, </a:t>
            </a:r>
            <a:r>
              <a:rPr lang="en-US" sz="1400" i="1" dirty="0"/>
              <a:t>105</a:t>
            </a:r>
            <a:r>
              <a:rPr lang="en-US" sz="1400" dirty="0"/>
              <a:t>, pp.130-137</a:t>
            </a:r>
          </a:p>
          <a:p>
            <a:r>
              <a:rPr lang="en-US" sz="1400" dirty="0"/>
              <a:t>Gallagher et al, 2015. </a:t>
            </a:r>
            <a:r>
              <a:rPr lang="en-US" sz="1400" i="1" dirty="0"/>
              <a:t>Atmospheric Environment</a:t>
            </a:r>
            <a:r>
              <a:rPr lang="en-US" sz="1400" dirty="0"/>
              <a:t>, </a:t>
            </a:r>
            <a:r>
              <a:rPr lang="en-US" sz="1400" i="1" dirty="0"/>
              <a:t>120</a:t>
            </a:r>
            <a:r>
              <a:rPr lang="en-US" sz="1400" dirty="0"/>
              <a:t>, pp.61-70</a:t>
            </a:r>
          </a:p>
          <a:p>
            <a:r>
              <a:rPr lang="en-US" sz="1400" dirty="0"/>
              <a:t>Baldauf, 2017. </a:t>
            </a:r>
            <a:r>
              <a:rPr lang="en-US" sz="1400" i="1" dirty="0"/>
              <a:t>Transport Res Part D: Transport &amp; Environ</a:t>
            </a:r>
            <a:r>
              <a:rPr lang="en-US" sz="1400" dirty="0"/>
              <a:t>, </a:t>
            </a:r>
            <a:r>
              <a:rPr lang="en-US" sz="1400" i="1" dirty="0"/>
              <a:t>52</a:t>
            </a:r>
            <a:r>
              <a:rPr lang="en-US" sz="1400" dirty="0"/>
              <a:t>, pp.354-361</a:t>
            </a:r>
          </a:p>
          <a:p>
            <a:r>
              <a:rPr lang="en-US" sz="1400" dirty="0" err="1"/>
              <a:t>Abhijith</a:t>
            </a:r>
            <a:r>
              <a:rPr lang="en-US" sz="1400" dirty="0"/>
              <a:t> et al, 2017. </a:t>
            </a:r>
            <a:r>
              <a:rPr lang="en-US" sz="1400" i="1" dirty="0"/>
              <a:t>Atmospheric Environment</a:t>
            </a:r>
            <a:r>
              <a:rPr lang="en-US" sz="1400" dirty="0"/>
              <a:t>, </a:t>
            </a:r>
            <a:r>
              <a:rPr lang="en-US" sz="1400" i="1" dirty="0"/>
              <a:t>162</a:t>
            </a:r>
            <a:r>
              <a:rPr lang="en-US" sz="1400" dirty="0"/>
              <a:t>, pp.71-86</a:t>
            </a:r>
          </a:p>
        </p:txBody>
      </p:sp>
    </p:spTree>
    <p:extLst>
      <p:ext uri="{BB962C8B-B14F-4D97-AF65-F5344CB8AC3E}">
        <p14:creationId xmlns:p14="http://schemas.microsoft.com/office/powerpoint/2010/main" val="3746279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11</a:t>
            </a:fld>
            <a:endParaRPr lang="en-US">
              <a:ea typeface="ＭＳ Ｐゴシック"/>
              <a:cs typeface="ＭＳ Ｐゴシック"/>
            </a:endParaRPr>
          </a:p>
        </p:txBody>
      </p:sp>
      <p:sp>
        <p:nvSpPr>
          <p:cNvPr id="19458" name="Rectangle 2"/>
          <p:cNvSpPr>
            <a:spLocks noGrp="1" noChangeArrowheads="1"/>
          </p:cNvSpPr>
          <p:nvPr>
            <p:ph type="title"/>
          </p:nvPr>
        </p:nvSpPr>
        <p:spPr>
          <a:xfrm>
            <a:off x="1295400" y="172279"/>
            <a:ext cx="6934200" cy="762000"/>
          </a:xfrm>
        </p:spPr>
        <p:txBody>
          <a:bodyPr/>
          <a:lstStyle/>
          <a:p>
            <a:pPr algn="ctr" eaLnBrk="1" hangingPunct="1"/>
            <a:r>
              <a:rPr lang="en-US" sz="3200" dirty="0"/>
              <a:t>Modeling Framework</a:t>
            </a:r>
          </a:p>
        </p:txBody>
      </p:sp>
      <p:sp>
        <p:nvSpPr>
          <p:cNvPr id="9" name="TextBox 8">
            <a:extLst>
              <a:ext uri="{FF2B5EF4-FFF2-40B4-BE49-F238E27FC236}">
                <a16:creationId xmlns:a16="http://schemas.microsoft.com/office/drawing/2014/main" id="{BED33015-E6AD-46B3-A239-5B2C18DAD390}"/>
              </a:ext>
            </a:extLst>
          </p:cNvPr>
          <p:cNvSpPr txBox="1"/>
          <p:nvPr/>
        </p:nvSpPr>
        <p:spPr>
          <a:xfrm>
            <a:off x="742565" y="986135"/>
            <a:ext cx="7339106" cy="461665"/>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Parameterization framework: the multi-regime approach </a:t>
            </a:r>
          </a:p>
        </p:txBody>
      </p:sp>
      <p:sp>
        <p:nvSpPr>
          <p:cNvPr id="23" name="TextBox 22">
            <a:extLst>
              <a:ext uri="{FF2B5EF4-FFF2-40B4-BE49-F238E27FC236}">
                <a16:creationId xmlns:a16="http://schemas.microsoft.com/office/drawing/2014/main" id="{FF547659-24F5-4CCD-8764-215FAC463C06}"/>
              </a:ext>
            </a:extLst>
          </p:cNvPr>
          <p:cNvSpPr txBox="1"/>
          <p:nvPr/>
        </p:nvSpPr>
        <p:spPr>
          <a:xfrm>
            <a:off x="152400" y="2438400"/>
            <a:ext cx="1677584" cy="1477328"/>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Four regimes:</a:t>
            </a:r>
          </a:p>
          <a:p>
            <a:r>
              <a:rPr lang="en-US" sz="1800" dirty="0">
                <a:latin typeface="Calibri" panose="020F0502020204030204" pitchFamily="34" charset="0"/>
                <a:cs typeface="Calibri" panose="020F0502020204030204" pitchFamily="34" charset="0"/>
              </a:rPr>
              <a:t>I: Vegetation</a:t>
            </a:r>
          </a:p>
          <a:p>
            <a:r>
              <a:rPr lang="en-US" sz="1800" dirty="0">
                <a:latin typeface="Calibri" panose="020F0502020204030204" pitchFamily="34" charset="0"/>
                <a:cs typeface="Calibri" panose="020F0502020204030204" pitchFamily="34" charset="0"/>
              </a:rPr>
              <a:t>II: Wake</a:t>
            </a:r>
          </a:p>
          <a:p>
            <a:r>
              <a:rPr lang="en-US" sz="1800" dirty="0">
                <a:latin typeface="Calibri" panose="020F0502020204030204" pitchFamily="34" charset="0"/>
                <a:cs typeface="Calibri" panose="020F0502020204030204" pitchFamily="34" charset="0"/>
              </a:rPr>
              <a:t>III: Transition</a:t>
            </a:r>
          </a:p>
          <a:p>
            <a:r>
              <a:rPr lang="en-US" sz="1800" dirty="0">
                <a:latin typeface="Calibri" panose="020F0502020204030204" pitchFamily="34" charset="0"/>
                <a:cs typeface="Calibri" panose="020F0502020204030204" pitchFamily="34" charset="0"/>
              </a:rPr>
              <a:t>IV: Recovery</a:t>
            </a:r>
          </a:p>
        </p:txBody>
      </p:sp>
      <p:sp>
        <p:nvSpPr>
          <p:cNvPr id="24" name="TextBox 23">
            <a:extLst>
              <a:ext uri="{FF2B5EF4-FFF2-40B4-BE49-F238E27FC236}">
                <a16:creationId xmlns:a16="http://schemas.microsoft.com/office/drawing/2014/main" id="{A4A0AC07-D5D3-4F58-A877-6095577E6958}"/>
              </a:ext>
            </a:extLst>
          </p:cNvPr>
          <p:cNvSpPr txBox="1"/>
          <p:nvPr/>
        </p:nvSpPr>
        <p:spPr>
          <a:xfrm>
            <a:off x="5433818" y="5217286"/>
            <a:ext cx="3558965" cy="923330"/>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Goal for parameterization:</a:t>
            </a:r>
          </a:p>
          <a:p>
            <a:r>
              <a:rPr lang="en-US" sz="1800" dirty="0">
                <a:latin typeface="Calibri" panose="020F0502020204030204" pitchFamily="34" charset="0"/>
                <a:cs typeface="Calibri" panose="020F0502020204030204" pitchFamily="34" charset="0"/>
              </a:rPr>
              <a:t>Describe the Gaussian parameters for each regime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F2BF3EA-3A67-4177-A37D-E30BD9BBA829}"/>
                  </a:ext>
                </a:extLst>
              </p:cNvPr>
              <p:cNvSpPr txBox="1"/>
              <p:nvPr/>
            </p:nvSpPr>
            <p:spPr>
              <a:xfrm>
                <a:off x="250532" y="5398691"/>
                <a:ext cx="4884799" cy="604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500">
                          <a:latin typeface="Cambria Math" panose="02040503050406030204" pitchFamily="18" charset="0"/>
                        </a:rPr>
                        <m:t>C</m:t>
                      </m:r>
                      <m:d>
                        <m:dPr>
                          <m:ctrlPr>
                            <a:rPr lang="en-US" sz="1500" i="1">
                              <a:latin typeface="Cambria Math" panose="02040503050406030204" pitchFamily="18" charset="0"/>
                            </a:rPr>
                          </m:ctrlPr>
                        </m:dPr>
                        <m:e>
                          <m:r>
                            <m:rPr>
                              <m:sty m:val="p"/>
                            </m:rPr>
                            <a:rPr lang="en-US" sz="1500">
                              <a:latin typeface="Cambria Math" panose="02040503050406030204" pitchFamily="18" charset="0"/>
                            </a:rPr>
                            <m:t>x</m:t>
                          </m:r>
                          <m:r>
                            <a:rPr lang="en-US" sz="1500">
                              <a:latin typeface="Cambria Math" panose="02040503050406030204" pitchFamily="18" charset="0"/>
                            </a:rPr>
                            <m:t>,</m:t>
                          </m:r>
                          <m:r>
                            <m:rPr>
                              <m:sty m:val="p"/>
                            </m:rPr>
                            <a:rPr lang="en-US" sz="1500">
                              <a:latin typeface="Cambria Math" panose="02040503050406030204" pitchFamily="18" charset="0"/>
                            </a:rPr>
                            <m:t>z</m:t>
                          </m:r>
                        </m:e>
                      </m:d>
                      <m:r>
                        <a:rPr lang="en-US" sz="1500">
                          <a:latin typeface="Cambria Math" panose="02040503050406030204" pitchFamily="18" charset="0"/>
                        </a:rPr>
                        <m:t>=</m:t>
                      </m:r>
                      <m:f>
                        <m:fPr>
                          <m:ctrlPr>
                            <a:rPr lang="en-US" sz="1500" i="1">
                              <a:latin typeface="Cambria Math" panose="02040503050406030204" pitchFamily="18" charset="0"/>
                            </a:rPr>
                          </m:ctrlPr>
                        </m:fPr>
                        <m:num>
                          <m:r>
                            <m:rPr>
                              <m:sty m:val="p"/>
                            </m:rPr>
                            <a:rPr lang="en-US" sz="1500">
                              <a:latin typeface="Cambria Math" panose="02040503050406030204" pitchFamily="18" charset="0"/>
                            </a:rPr>
                            <m:t>A</m:t>
                          </m:r>
                        </m:num>
                        <m:den>
                          <m:sSub>
                            <m:sSubPr>
                              <m:ctrlPr>
                                <a:rPr lang="en-US" sz="1500" i="1">
                                  <a:solidFill>
                                    <a:schemeClr val="accent6">
                                      <a:lumMod val="75000"/>
                                    </a:schemeClr>
                                  </a:solidFill>
                                  <a:latin typeface="Cambria Math" panose="02040503050406030204" pitchFamily="18" charset="0"/>
                                </a:rPr>
                              </m:ctrlPr>
                            </m:sSubPr>
                            <m:e>
                              <m:r>
                                <m:rPr>
                                  <m:sty m:val="p"/>
                                </m:rPr>
                                <a:rPr lang="en-US" sz="1500">
                                  <a:solidFill>
                                    <a:schemeClr val="accent6">
                                      <a:lumMod val="75000"/>
                                    </a:schemeClr>
                                  </a:solidFill>
                                  <a:latin typeface="Cambria Math" panose="02040503050406030204" pitchFamily="18" charset="0"/>
                                </a:rPr>
                                <m:t>σ</m:t>
                              </m:r>
                            </m:e>
                            <m:sub>
                              <m:r>
                                <m:rPr>
                                  <m:sty m:val="p"/>
                                </m:rPr>
                                <a:rPr lang="en-US" sz="1500">
                                  <a:solidFill>
                                    <a:schemeClr val="accent6">
                                      <a:lumMod val="75000"/>
                                    </a:schemeClr>
                                  </a:solidFill>
                                  <a:latin typeface="Cambria Math" panose="02040503050406030204" pitchFamily="18" charset="0"/>
                                </a:rPr>
                                <m:t>z</m:t>
                              </m:r>
                            </m:sub>
                          </m:sSub>
                          <m:r>
                            <m:rPr>
                              <m:sty m:val="p"/>
                            </m:rPr>
                            <a:rPr lang="en-US" sz="1500" smtClean="0">
                              <a:solidFill>
                                <a:schemeClr val="tx1"/>
                              </a:solidFill>
                              <a:latin typeface="Cambria Math" panose="02040503050406030204" pitchFamily="18" charset="0"/>
                            </a:rPr>
                            <m:t>U</m:t>
                          </m:r>
                        </m:den>
                      </m:f>
                      <m:d>
                        <m:dPr>
                          <m:begChr m:val="{"/>
                          <m:endChr m:val="}"/>
                          <m:ctrlPr>
                            <a:rPr lang="en-US" sz="1500" i="1">
                              <a:latin typeface="Cambria Math" panose="02040503050406030204" pitchFamily="18" charset="0"/>
                            </a:rPr>
                          </m:ctrlPr>
                        </m:dPr>
                        <m:e>
                          <m:r>
                            <m:rPr>
                              <m:sty m:val="p"/>
                            </m:rPr>
                            <a:rPr lang="en-US" sz="1500">
                              <a:latin typeface="Cambria Math" panose="02040503050406030204" pitchFamily="18" charset="0"/>
                            </a:rPr>
                            <m:t>exp</m:t>
                          </m:r>
                          <m:d>
                            <m:dPr>
                              <m:ctrlPr>
                                <a:rPr lang="en-US" sz="1500" i="1">
                                  <a:latin typeface="Cambria Math" panose="02040503050406030204" pitchFamily="18" charset="0"/>
                                </a:rPr>
                              </m:ctrlPr>
                            </m:dPr>
                            <m:e>
                              <m:r>
                                <a:rPr lang="en-US" sz="1500">
                                  <a:latin typeface="Cambria Math" panose="02040503050406030204" pitchFamily="18" charset="0"/>
                                </a:rPr>
                                <m:t>−</m:t>
                              </m:r>
                              <m:f>
                                <m:fPr>
                                  <m:ctrlPr>
                                    <a:rPr lang="en-US" sz="1500" i="1">
                                      <a:latin typeface="Cambria Math" panose="02040503050406030204" pitchFamily="18" charset="0"/>
                                    </a:rPr>
                                  </m:ctrlPr>
                                </m:fPr>
                                <m:num>
                                  <m:r>
                                    <a:rPr lang="en-US" sz="1500">
                                      <a:latin typeface="Cambria Math" panose="02040503050406030204" pitchFamily="18" charset="0"/>
                                    </a:rPr>
                                    <m:t>1</m:t>
                                  </m:r>
                                </m:num>
                                <m:den>
                                  <m:r>
                                    <a:rPr lang="en-US" sz="1500">
                                      <a:latin typeface="Cambria Math" panose="02040503050406030204" pitchFamily="18" charset="0"/>
                                    </a:rPr>
                                    <m:t>2</m:t>
                                  </m:r>
                                </m:den>
                              </m:f>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m:rPr>
                                              <m:sty m:val="p"/>
                                            </m:rPr>
                                            <a:rPr lang="en-US" sz="1500">
                                              <a:latin typeface="Cambria Math" panose="02040503050406030204" pitchFamily="18" charset="0"/>
                                            </a:rPr>
                                            <m:t>z</m:t>
                                          </m:r>
                                          <m:r>
                                            <a:rPr lang="en-US" sz="1500">
                                              <a:latin typeface="Cambria Math" panose="02040503050406030204" pitchFamily="18" charset="0"/>
                                            </a:rPr>
                                            <m:t>−</m:t>
                                          </m:r>
                                          <m:sSub>
                                            <m:sSubPr>
                                              <m:ctrlPr>
                                                <a:rPr lang="en-US" sz="1500" i="1">
                                                  <a:solidFill>
                                                    <a:srgbClr val="FF0000"/>
                                                  </a:solidFill>
                                                  <a:latin typeface="Cambria Math" panose="02040503050406030204" pitchFamily="18" charset="0"/>
                                                </a:rPr>
                                              </m:ctrlPr>
                                            </m:sSubPr>
                                            <m:e>
                                              <m:r>
                                                <m:rPr>
                                                  <m:sty m:val="p"/>
                                                </m:rPr>
                                                <a:rPr lang="en-US" sz="1500">
                                                  <a:solidFill>
                                                    <a:srgbClr val="FF0000"/>
                                                  </a:solidFill>
                                                  <a:latin typeface="Cambria Math" panose="02040503050406030204" pitchFamily="18" charset="0"/>
                                                </a:rPr>
                                                <m:t>z</m:t>
                                              </m:r>
                                            </m:e>
                                            <m:sub>
                                              <m:r>
                                                <m:rPr>
                                                  <m:sty m:val="p"/>
                                                </m:rPr>
                                                <a:rPr lang="en-US" sz="1500">
                                                  <a:solidFill>
                                                    <a:srgbClr val="FF0000"/>
                                                  </a:solidFill>
                                                  <a:latin typeface="Cambria Math" panose="02040503050406030204" pitchFamily="18" charset="0"/>
                                                </a:rPr>
                                                <m:t>s</m:t>
                                              </m:r>
                                            </m:sub>
                                          </m:sSub>
                                        </m:num>
                                        <m:den>
                                          <m:sSub>
                                            <m:sSubPr>
                                              <m:ctrlPr>
                                                <a:rPr lang="en-US" sz="1500" i="1">
                                                  <a:solidFill>
                                                    <a:schemeClr val="accent6">
                                                      <a:lumMod val="75000"/>
                                                    </a:schemeClr>
                                                  </a:solidFill>
                                                  <a:latin typeface="Cambria Math" panose="02040503050406030204" pitchFamily="18" charset="0"/>
                                                </a:rPr>
                                              </m:ctrlPr>
                                            </m:sSubPr>
                                            <m:e>
                                              <m:r>
                                                <m:rPr>
                                                  <m:sty m:val="p"/>
                                                </m:rPr>
                                                <a:rPr lang="en-US" sz="1500">
                                                  <a:solidFill>
                                                    <a:schemeClr val="accent6">
                                                      <a:lumMod val="75000"/>
                                                    </a:schemeClr>
                                                  </a:solidFill>
                                                  <a:latin typeface="Cambria Math" panose="02040503050406030204" pitchFamily="18" charset="0"/>
                                                </a:rPr>
                                                <m:t>σ</m:t>
                                              </m:r>
                                            </m:e>
                                            <m:sub>
                                              <m:r>
                                                <m:rPr>
                                                  <m:sty m:val="p"/>
                                                </m:rPr>
                                                <a:rPr lang="en-US" sz="1500">
                                                  <a:solidFill>
                                                    <a:schemeClr val="accent6">
                                                      <a:lumMod val="75000"/>
                                                    </a:schemeClr>
                                                  </a:solidFill>
                                                  <a:latin typeface="Cambria Math" panose="02040503050406030204" pitchFamily="18" charset="0"/>
                                                </a:rPr>
                                                <m:t>z</m:t>
                                              </m:r>
                                            </m:sub>
                                          </m:sSub>
                                        </m:den>
                                      </m:f>
                                    </m:e>
                                  </m:d>
                                </m:e>
                                <m:sup>
                                  <m:r>
                                    <a:rPr lang="en-US" sz="1500">
                                      <a:latin typeface="Cambria Math" panose="02040503050406030204" pitchFamily="18" charset="0"/>
                                    </a:rPr>
                                    <m:t>2</m:t>
                                  </m:r>
                                </m:sup>
                              </m:sSup>
                            </m:e>
                          </m:d>
                          <m:r>
                            <a:rPr lang="en-US" sz="1500">
                              <a:latin typeface="Cambria Math" panose="02040503050406030204" pitchFamily="18" charset="0"/>
                            </a:rPr>
                            <m:t>+</m:t>
                          </m:r>
                          <m:r>
                            <m:rPr>
                              <m:sty m:val="p"/>
                            </m:rPr>
                            <a:rPr lang="en-US" sz="1500">
                              <a:latin typeface="Cambria Math" panose="02040503050406030204" pitchFamily="18" charset="0"/>
                            </a:rPr>
                            <m:t>exp</m:t>
                          </m:r>
                          <m:d>
                            <m:dPr>
                              <m:ctrlPr>
                                <a:rPr lang="en-US" sz="1500" i="1">
                                  <a:latin typeface="Cambria Math" panose="02040503050406030204" pitchFamily="18" charset="0"/>
                                </a:rPr>
                              </m:ctrlPr>
                            </m:dPr>
                            <m:e>
                              <m:r>
                                <a:rPr lang="en-US" sz="1500">
                                  <a:latin typeface="Cambria Math" panose="02040503050406030204" pitchFamily="18" charset="0"/>
                                </a:rPr>
                                <m:t>−</m:t>
                              </m:r>
                              <m:f>
                                <m:fPr>
                                  <m:ctrlPr>
                                    <a:rPr lang="en-US" sz="1500" i="1">
                                      <a:latin typeface="Cambria Math" panose="02040503050406030204" pitchFamily="18" charset="0"/>
                                    </a:rPr>
                                  </m:ctrlPr>
                                </m:fPr>
                                <m:num>
                                  <m:r>
                                    <a:rPr lang="en-US" sz="1500">
                                      <a:latin typeface="Cambria Math" panose="02040503050406030204" pitchFamily="18" charset="0"/>
                                    </a:rPr>
                                    <m:t>1</m:t>
                                  </m:r>
                                </m:num>
                                <m:den>
                                  <m:r>
                                    <a:rPr lang="en-US" sz="1500">
                                      <a:latin typeface="Cambria Math" panose="02040503050406030204" pitchFamily="18" charset="0"/>
                                    </a:rPr>
                                    <m:t>2</m:t>
                                  </m:r>
                                </m:den>
                              </m:f>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m:rPr>
                                              <m:sty m:val="p"/>
                                            </m:rPr>
                                            <a:rPr lang="en-US" sz="1500">
                                              <a:latin typeface="Cambria Math" panose="02040503050406030204" pitchFamily="18" charset="0"/>
                                            </a:rPr>
                                            <m:t>z</m:t>
                                          </m:r>
                                          <m:r>
                                            <a:rPr lang="en-US" sz="1500">
                                              <a:latin typeface="Cambria Math" panose="02040503050406030204" pitchFamily="18" charset="0"/>
                                            </a:rPr>
                                            <m:t>+</m:t>
                                          </m:r>
                                          <m:sSub>
                                            <m:sSubPr>
                                              <m:ctrlPr>
                                                <a:rPr lang="en-US" sz="1500" i="1">
                                                  <a:solidFill>
                                                    <a:srgbClr val="FF0000"/>
                                                  </a:solidFill>
                                                  <a:latin typeface="Cambria Math" panose="02040503050406030204" pitchFamily="18" charset="0"/>
                                                </a:rPr>
                                              </m:ctrlPr>
                                            </m:sSubPr>
                                            <m:e>
                                              <m:r>
                                                <m:rPr>
                                                  <m:sty m:val="p"/>
                                                </m:rPr>
                                                <a:rPr lang="en-US" sz="1500">
                                                  <a:solidFill>
                                                    <a:srgbClr val="FF0000"/>
                                                  </a:solidFill>
                                                  <a:latin typeface="Cambria Math" panose="02040503050406030204" pitchFamily="18" charset="0"/>
                                                </a:rPr>
                                                <m:t>z</m:t>
                                              </m:r>
                                            </m:e>
                                            <m:sub>
                                              <m:r>
                                                <m:rPr>
                                                  <m:sty m:val="p"/>
                                                </m:rPr>
                                                <a:rPr lang="en-US" sz="1500">
                                                  <a:solidFill>
                                                    <a:srgbClr val="FF0000"/>
                                                  </a:solidFill>
                                                  <a:latin typeface="Cambria Math" panose="02040503050406030204" pitchFamily="18" charset="0"/>
                                                </a:rPr>
                                                <m:t>s</m:t>
                                              </m:r>
                                            </m:sub>
                                          </m:sSub>
                                        </m:num>
                                        <m:den>
                                          <m:sSub>
                                            <m:sSubPr>
                                              <m:ctrlPr>
                                                <a:rPr lang="en-US" sz="1500" i="1">
                                                  <a:solidFill>
                                                    <a:schemeClr val="accent6">
                                                      <a:lumMod val="75000"/>
                                                    </a:schemeClr>
                                                  </a:solidFill>
                                                  <a:latin typeface="Cambria Math" panose="02040503050406030204" pitchFamily="18" charset="0"/>
                                                </a:rPr>
                                              </m:ctrlPr>
                                            </m:sSubPr>
                                            <m:e>
                                              <m:r>
                                                <m:rPr>
                                                  <m:sty m:val="p"/>
                                                </m:rPr>
                                                <a:rPr lang="en-US" sz="1500">
                                                  <a:solidFill>
                                                    <a:schemeClr val="accent6">
                                                      <a:lumMod val="75000"/>
                                                    </a:schemeClr>
                                                  </a:solidFill>
                                                  <a:latin typeface="Cambria Math" panose="02040503050406030204" pitchFamily="18" charset="0"/>
                                                </a:rPr>
                                                <m:t>σ</m:t>
                                              </m:r>
                                            </m:e>
                                            <m:sub>
                                              <m:r>
                                                <m:rPr>
                                                  <m:sty m:val="p"/>
                                                </m:rPr>
                                                <a:rPr lang="en-US" sz="1500">
                                                  <a:solidFill>
                                                    <a:schemeClr val="accent6">
                                                      <a:lumMod val="75000"/>
                                                    </a:schemeClr>
                                                  </a:solidFill>
                                                  <a:latin typeface="Cambria Math" panose="02040503050406030204" pitchFamily="18" charset="0"/>
                                                </a:rPr>
                                                <m:t>z</m:t>
                                              </m:r>
                                            </m:sub>
                                          </m:sSub>
                                        </m:den>
                                      </m:f>
                                    </m:e>
                                  </m:d>
                                </m:e>
                                <m:sup>
                                  <m:r>
                                    <a:rPr lang="en-US" sz="1500">
                                      <a:latin typeface="Cambria Math" panose="02040503050406030204" pitchFamily="18" charset="0"/>
                                    </a:rPr>
                                    <m:t>2</m:t>
                                  </m:r>
                                </m:sup>
                              </m:sSup>
                            </m:e>
                          </m:d>
                        </m:e>
                      </m:d>
                    </m:oMath>
                  </m:oMathPara>
                </a14:m>
                <a:endParaRPr lang="en-US" sz="1500" dirty="0">
                  <a:latin typeface="Calibri Light" panose="020F0302020204030204" pitchFamily="34" charset="0"/>
                  <a:cs typeface="Calibri Light" panose="020F0302020204030204" pitchFamily="34" charset="0"/>
                </a:endParaRPr>
              </a:p>
            </p:txBody>
          </p:sp>
        </mc:Choice>
        <mc:Fallback xmlns="">
          <p:sp>
            <p:nvSpPr>
              <p:cNvPr id="25" name="TextBox 24">
                <a:extLst>
                  <a:ext uri="{FF2B5EF4-FFF2-40B4-BE49-F238E27FC236}">
                    <a16:creationId xmlns:a16="http://schemas.microsoft.com/office/drawing/2014/main" id="{9F2BF3EA-3A67-4177-A37D-E30BD9BBA829}"/>
                  </a:ext>
                </a:extLst>
              </p:cNvPr>
              <p:cNvSpPr txBox="1">
                <a:spLocks noRot="1" noChangeAspect="1" noMove="1" noResize="1" noEditPoints="1" noAdjustHandles="1" noChangeArrowheads="1" noChangeShapeType="1" noTextEdit="1"/>
              </p:cNvSpPr>
              <p:nvPr/>
            </p:nvSpPr>
            <p:spPr>
              <a:xfrm>
                <a:off x="250532" y="5398691"/>
                <a:ext cx="4884799" cy="604653"/>
              </a:xfrm>
              <a:prstGeom prst="rect">
                <a:avLst/>
              </a:prstGeom>
              <a:blipFill>
                <a:blip r:embed="rId3"/>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27AF1A9-716C-4C51-ACE0-F4A8D1CE2B86}"/>
              </a:ext>
            </a:extLst>
          </p:cNvPr>
          <p:cNvPicPr>
            <a:picLocks noChangeAspect="1"/>
          </p:cNvPicPr>
          <p:nvPr/>
        </p:nvPicPr>
        <p:blipFill>
          <a:blip r:embed="rId4"/>
          <a:stretch>
            <a:fillRect/>
          </a:stretch>
        </p:blipFill>
        <p:spPr>
          <a:xfrm>
            <a:off x="1752600" y="1581782"/>
            <a:ext cx="7239000" cy="3582186"/>
          </a:xfrm>
          <a:prstGeom prst="rect">
            <a:avLst/>
          </a:prstGeom>
        </p:spPr>
      </p:pic>
    </p:spTree>
    <p:extLst>
      <p:ext uri="{BB962C8B-B14F-4D97-AF65-F5344CB8AC3E}">
        <p14:creationId xmlns:p14="http://schemas.microsoft.com/office/powerpoint/2010/main" val="254664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7" name="TextBox 66"/>
              <p:cNvSpPr txBox="1"/>
              <p:nvPr/>
            </p:nvSpPr>
            <p:spPr>
              <a:xfrm>
                <a:off x="494344" y="3217929"/>
                <a:ext cx="1344407" cy="369332"/>
              </a:xfrm>
              <a:prstGeom prst="rect">
                <a:avLst/>
              </a:prstGeom>
              <a:noFill/>
            </p:spPr>
            <p:txBody>
              <a:bodyPr wrap="none" rtlCol="0">
                <a:spAutoFit/>
              </a:bodyPr>
              <a:lstStyle/>
              <a:p>
                <a:r>
                  <a:rPr lang="en-US" sz="1800" dirty="0">
                    <a:solidFill>
                      <a:schemeClr val="bg1"/>
                    </a:solidFill>
                    <a:latin typeface="Calibri Light" panose="020F0302020204030204" pitchFamily="34" charset="0"/>
                    <a:cs typeface="Calibri Light" panose="020F0302020204030204" pitchFamily="34" charset="0"/>
                  </a:rPr>
                  <a:t>TKE (</a:t>
                </a:r>
                <a14:m>
                  <m:oMath xmlns:m="http://schemas.openxmlformats.org/officeDocument/2006/math">
                    <m:sSup>
                      <m:sSupPr>
                        <m:ctrlPr>
                          <a:rPr lang="en-US" sz="1800" i="1">
                            <a:solidFill>
                              <a:schemeClr val="bg1"/>
                            </a:solidFill>
                            <a:latin typeface="Cambria Math" panose="02040503050406030204" pitchFamily="18" charset="0"/>
                          </a:rPr>
                        </m:ctrlPr>
                      </m:sSupPr>
                      <m:e>
                        <m:r>
                          <m:rPr>
                            <m:sty m:val="p"/>
                          </m:rPr>
                          <a:rPr lang="en-US" sz="1800">
                            <a:solidFill>
                              <a:schemeClr val="bg1"/>
                            </a:solidFill>
                            <a:latin typeface="Cambria Math" panose="02040503050406030204" pitchFamily="18" charset="0"/>
                          </a:rPr>
                          <m:t>m</m:t>
                        </m:r>
                      </m:e>
                      <m:sup>
                        <m:r>
                          <a:rPr lang="en-US" sz="1800">
                            <a:solidFill>
                              <a:schemeClr val="bg1"/>
                            </a:solidFill>
                            <a:latin typeface="Cambria Math" panose="02040503050406030204" pitchFamily="18" charset="0"/>
                          </a:rPr>
                          <m:t>2</m:t>
                        </m:r>
                      </m:sup>
                    </m:sSup>
                    <m:r>
                      <a:rPr lang="en-US" sz="1800">
                        <a:solidFill>
                          <a:schemeClr val="bg1"/>
                        </a:solidFill>
                        <a:latin typeface="Cambria Math" panose="02040503050406030204" pitchFamily="18" charset="0"/>
                      </a:rPr>
                      <m:t>/</m:t>
                    </m:r>
                    <m:sSup>
                      <m:sSupPr>
                        <m:ctrlPr>
                          <a:rPr lang="en-US" sz="1800" i="1">
                            <a:solidFill>
                              <a:schemeClr val="bg1"/>
                            </a:solidFill>
                            <a:latin typeface="Cambria Math" panose="02040503050406030204" pitchFamily="18" charset="0"/>
                          </a:rPr>
                        </m:ctrlPr>
                      </m:sSupPr>
                      <m:e>
                        <m:r>
                          <m:rPr>
                            <m:sty m:val="p"/>
                          </m:rPr>
                          <a:rPr lang="en-US" sz="1800">
                            <a:solidFill>
                              <a:schemeClr val="bg1"/>
                            </a:solidFill>
                            <a:latin typeface="Cambria Math" panose="02040503050406030204" pitchFamily="18" charset="0"/>
                          </a:rPr>
                          <m:t>s</m:t>
                        </m:r>
                      </m:e>
                      <m:sup>
                        <m:r>
                          <a:rPr lang="en-US" sz="1800">
                            <a:solidFill>
                              <a:schemeClr val="bg1"/>
                            </a:solidFill>
                            <a:latin typeface="Cambria Math" panose="02040503050406030204" pitchFamily="18" charset="0"/>
                          </a:rPr>
                          <m:t>2</m:t>
                        </m:r>
                      </m:sup>
                    </m:sSup>
                  </m:oMath>
                </a14:m>
                <a:r>
                  <a:rPr lang="en-US" sz="1800" dirty="0">
                    <a:solidFill>
                      <a:schemeClr val="bg1"/>
                    </a:solidFill>
                    <a:latin typeface="Calibri Light" panose="020F0302020204030204" pitchFamily="34" charset="0"/>
                    <a:cs typeface="Calibri Light" panose="020F0302020204030204" pitchFamily="34" charset="0"/>
                  </a:rPr>
                  <a:t>)</a:t>
                </a:r>
              </a:p>
            </p:txBody>
          </p:sp>
        </mc:Choice>
        <mc:Fallback xmlns="">
          <p:sp>
            <p:nvSpPr>
              <p:cNvPr id="67" name="TextBox 66"/>
              <p:cNvSpPr txBox="1">
                <a:spLocks noRot="1" noChangeAspect="1" noMove="1" noResize="1" noEditPoints="1" noAdjustHandles="1" noChangeArrowheads="1" noChangeShapeType="1" noTextEdit="1"/>
              </p:cNvSpPr>
              <p:nvPr/>
            </p:nvSpPr>
            <p:spPr>
              <a:xfrm>
                <a:off x="494344" y="3217929"/>
                <a:ext cx="1344407" cy="369332"/>
              </a:xfrm>
              <a:prstGeom prst="rect">
                <a:avLst/>
              </a:prstGeom>
              <a:blipFill>
                <a:blip r:embed="rId3"/>
                <a:stretch>
                  <a:fillRect l="-3620" t="-10000" r="-2715" b="-26667"/>
                </a:stretch>
              </a:blipFill>
            </p:spPr>
            <p:txBody>
              <a:bodyPr/>
              <a:lstStyle/>
              <a:p>
                <a:r>
                  <a:rPr lang="en-US">
                    <a:noFill/>
                  </a:rPr>
                  <a:t> </a:t>
                </a:r>
              </a:p>
            </p:txBody>
          </p:sp>
        </mc:Fallback>
      </mc:AlternateContent>
      <p:sp>
        <p:nvSpPr>
          <p:cNvPr id="4" name="TextBox 3"/>
          <p:cNvSpPr txBox="1"/>
          <p:nvPr/>
        </p:nvSpPr>
        <p:spPr>
          <a:xfrm>
            <a:off x="763766" y="1588373"/>
            <a:ext cx="766557" cy="369332"/>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Inputs</a:t>
            </a:r>
          </a:p>
        </p:txBody>
      </p:sp>
      <p:graphicFrame>
        <p:nvGraphicFramePr>
          <p:cNvPr id="8" name="Table 7"/>
          <p:cNvGraphicFramePr>
            <a:graphicFrameLocks noGrp="1"/>
          </p:cNvGraphicFramePr>
          <p:nvPr>
            <p:extLst>
              <p:ext uri="{D42A27DB-BD31-4B8C-83A1-F6EECF244321}">
                <p14:modId xmlns:p14="http://schemas.microsoft.com/office/powerpoint/2010/main" val="426498493"/>
              </p:ext>
            </p:extLst>
          </p:nvPr>
        </p:nvGraphicFramePr>
        <p:xfrm>
          <a:off x="422321" y="4444943"/>
          <a:ext cx="2740302" cy="1554480"/>
        </p:xfrm>
        <a:graphic>
          <a:graphicData uri="http://schemas.openxmlformats.org/drawingml/2006/table">
            <a:tbl>
              <a:tblPr firstRow="1" bandRow="1">
                <a:tableStyleId>{5940675A-B579-460E-94D1-54222C63F5DA}</a:tableStyleId>
              </a:tblPr>
              <a:tblGrid>
                <a:gridCol w="2740302">
                  <a:extLst>
                    <a:ext uri="{9D8B030D-6E8A-4147-A177-3AD203B41FA5}">
                      <a16:colId xmlns:a16="http://schemas.microsoft.com/office/drawing/2014/main" val="20000"/>
                    </a:ext>
                  </a:extLst>
                </a:gridCol>
              </a:tblGrid>
              <a:tr h="304373">
                <a:tc>
                  <a:txBody>
                    <a:bodyPr/>
                    <a:lstStyle/>
                    <a:p>
                      <a:pPr algn="ctr"/>
                      <a:r>
                        <a:rPr lang="en-US" sz="1400" dirty="0"/>
                        <a:t>Vegetation width (W)</a:t>
                      </a:r>
                    </a:p>
                  </a:txBody>
                  <a:tcPr marL="68580" marR="68580" marT="34290" marB="34290" anchor="ctr"/>
                </a:tc>
                <a:extLst>
                  <a:ext uri="{0D108BD9-81ED-4DB2-BD59-A6C34878D82A}">
                    <a16:rowId xmlns:a16="http://schemas.microsoft.com/office/drawing/2014/main" val="10000"/>
                  </a:ext>
                </a:extLst>
              </a:tr>
              <a:tr h="304373">
                <a:tc>
                  <a:txBody>
                    <a:bodyPr/>
                    <a:lstStyle/>
                    <a:p>
                      <a:pPr algn="ctr"/>
                      <a:r>
                        <a:rPr lang="en-US" sz="1400" dirty="0"/>
                        <a:t>Vegetation height (H)</a:t>
                      </a:r>
                    </a:p>
                  </a:txBody>
                  <a:tcPr marL="68580" marR="68580" marT="34290" marB="34290" anchor="ctr"/>
                </a:tc>
                <a:extLst>
                  <a:ext uri="{0D108BD9-81ED-4DB2-BD59-A6C34878D82A}">
                    <a16:rowId xmlns:a16="http://schemas.microsoft.com/office/drawing/2014/main" val="10001"/>
                  </a:ext>
                </a:extLst>
              </a:tr>
              <a:tr h="304373">
                <a:tc>
                  <a:txBody>
                    <a:bodyPr/>
                    <a:lstStyle/>
                    <a:p>
                      <a:pPr algn="ctr"/>
                      <a:r>
                        <a:rPr lang="en-US" sz="1400" dirty="0"/>
                        <a:t>Vegetation LAD</a:t>
                      </a:r>
                    </a:p>
                  </a:txBody>
                  <a:tcPr marL="68580" marR="68580" marT="34290" marB="34290" anchor="ctr"/>
                </a:tc>
                <a:extLst>
                  <a:ext uri="{0D108BD9-81ED-4DB2-BD59-A6C34878D82A}">
                    <a16:rowId xmlns:a16="http://schemas.microsoft.com/office/drawing/2014/main" val="10002"/>
                  </a:ext>
                </a:extLst>
              </a:tr>
              <a:tr h="304373">
                <a:tc>
                  <a:txBody>
                    <a:bodyPr/>
                    <a:lstStyle/>
                    <a:p>
                      <a:pPr algn="ctr"/>
                      <a:r>
                        <a:rPr lang="en-US" sz="1400" dirty="0"/>
                        <a:t>Vegetation LAI</a:t>
                      </a:r>
                    </a:p>
                  </a:txBody>
                  <a:tcPr marL="68580" marR="68580" marT="34290" marB="34290" anchor="ctr"/>
                </a:tc>
                <a:extLst>
                  <a:ext uri="{0D108BD9-81ED-4DB2-BD59-A6C34878D82A}">
                    <a16:rowId xmlns:a16="http://schemas.microsoft.com/office/drawing/2014/main" val="10003"/>
                  </a:ext>
                </a:extLst>
              </a:tr>
              <a:tr h="336988">
                <a:tc>
                  <a:txBody>
                    <a:bodyPr/>
                    <a:lstStyle/>
                    <a:p>
                      <a:pPr algn="ctr"/>
                      <a:r>
                        <a:rPr lang="en-US" sz="1400" dirty="0"/>
                        <a:t>Local wind speed</a:t>
                      </a:r>
                      <a:r>
                        <a:rPr lang="en-US" sz="1400" baseline="0" dirty="0"/>
                        <a:t> @10m (U)</a:t>
                      </a:r>
                      <a:endParaRPr lang="en-US" sz="1400" dirty="0"/>
                    </a:p>
                  </a:txBody>
                  <a:tcPr marL="68580" marR="68580" marT="34290" marB="34290" anchor="ct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26" name="TextBox 25"/>
              <p:cNvSpPr txBox="1"/>
              <p:nvPr/>
            </p:nvSpPr>
            <p:spPr>
              <a:xfrm>
                <a:off x="5580350" y="3429443"/>
                <a:ext cx="3414589" cy="42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050">
                          <a:latin typeface="Cambria Math" panose="02040503050406030204" pitchFamily="18" charset="0"/>
                        </a:rPr>
                        <m:t>C</m:t>
                      </m:r>
                      <m:d>
                        <m:dPr>
                          <m:ctrlPr>
                            <a:rPr lang="en-US" sz="1050" i="1">
                              <a:latin typeface="Cambria Math" panose="02040503050406030204" pitchFamily="18" charset="0"/>
                            </a:rPr>
                          </m:ctrlPr>
                        </m:dPr>
                        <m:e>
                          <m:r>
                            <m:rPr>
                              <m:sty m:val="p"/>
                            </m:rPr>
                            <a:rPr lang="en-US" sz="1050">
                              <a:latin typeface="Cambria Math" panose="02040503050406030204" pitchFamily="18" charset="0"/>
                            </a:rPr>
                            <m:t>x</m:t>
                          </m:r>
                          <m:r>
                            <a:rPr lang="en-US" sz="1050">
                              <a:latin typeface="Cambria Math" panose="02040503050406030204" pitchFamily="18" charset="0"/>
                            </a:rPr>
                            <m:t>,</m:t>
                          </m:r>
                          <m:r>
                            <m:rPr>
                              <m:sty m:val="p"/>
                            </m:rPr>
                            <a:rPr lang="en-US" sz="1050">
                              <a:latin typeface="Cambria Math" panose="02040503050406030204" pitchFamily="18" charset="0"/>
                            </a:rPr>
                            <m:t>z</m:t>
                          </m:r>
                        </m:e>
                      </m:d>
                      <m:r>
                        <a:rPr lang="en-US" sz="1050">
                          <a:latin typeface="Cambria Math" panose="02040503050406030204" pitchFamily="18" charset="0"/>
                        </a:rPr>
                        <m:t>=</m:t>
                      </m:r>
                      <m:f>
                        <m:fPr>
                          <m:ctrlPr>
                            <a:rPr lang="en-US" sz="1050" i="1">
                              <a:latin typeface="Cambria Math" panose="02040503050406030204" pitchFamily="18" charset="0"/>
                            </a:rPr>
                          </m:ctrlPr>
                        </m:fPr>
                        <m:num>
                          <m:r>
                            <m:rPr>
                              <m:sty m:val="p"/>
                            </m:rPr>
                            <a:rPr lang="en-US" sz="1050">
                              <a:latin typeface="Cambria Math" panose="02040503050406030204" pitchFamily="18" charset="0"/>
                            </a:rPr>
                            <m:t>A</m:t>
                          </m:r>
                        </m:num>
                        <m:den>
                          <m:sSub>
                            <m:sSubPr>
                              <m:ctrlPr>
                                <a:rPr lang="en-US" sz="1050" i="1">
                                  <a:solidFill>
                                    <a:schemeClr val="accent6">
                                      <a:lumMod val="75000"/>
                                    </a:schemeClr>
                                  </a:solidFill>
                                  <a:latin typeface="Cambria Math" panose="02040503050406030204" pitchFamily="18" charset="0"/>
                                </a:rPr>
                              </m:ctrlPr>
                            </m:sSubPr>
                            <m:e>
                              <m:r>
                                <m:rPr>
                                  <m:sty m:val="p"/>
                                </m:rPr>
                                <a:rPr lang="en-US" sz="1050">
                                  <a:solidFill>
                                    <a:schemeClr val="accent6">
                                      <a:lumMod val="75000"/>
                                    </a:schemeClr>
                                  </a:solidFill>
                                  <a:latin typeface="Cambria Math" panose="02040503050406030204" pitchFamily="18" charset="0"/>
                                </a:rPr>
                                <m:t>σ</m:t>
                              </m:r>
                            </m:e>
                            <m:sub>
                              <m:r>
                                <m:rPr>
                                  <m:sty m:val="p"/>
                                </m:rPr>
                                <a:rPr lang="en-US" sz="1050">
                                  <a:solidFill>
                                    <a:schemeClr val="accent6">
                                      <a:lumMod val="75000"/>
                                    </a:schemeClr>
                                  </a:solidFill>
                                  <a:latin typeface="Cambria Math" panose="02040503050406030204" pitchFamily="18" charset="0"/>
                                </a:rPr>
                                <m:t>z</m:t>
                              </m:r>
                            </m:sub>
                          </m:sSub>
                          <m:r>
                            <m:rPr>
                              <m:sty m:val="p"/>
                            </m:rPr>
                            <a:rPr lang="en-US" sz="1050" smtClean="0">
                              <a:solidFill>
                                <a:schemeClr val="tx1"/>
                              </a:solidFill>
                              <a:latin typeface="Cambria Math" panose="02040503050406030204" pitchFamily="18" charset="0"/>
                            </a:rPr>
                            <m:t>U</m:t>
                          </m:r>
                        </m:den>
                      </m:f>
                      <m:d>
                        <m:dPr>
                          <m:begChr m:val="{"/>
                          <m:endChr m:val="}"/>
                          <m:ctrlPr>
                            <a:rPr lang="en-US" sz="1050" i="1">
                              <a:latin typeface="Cambria Math" panose="02040503050406030204" pitchFamily="18" charset="0"/>
                            </a:rPr>
                          </m:ctrlPr>
                        </m:dPr>
                        <m:e>
                          <m:r>
                            <m:rPr>
                              <m:sty m:val="p"/>
                            </m:rPr>
                            <a:rPr lang="en-US" sz="1050">
                              <a:latin typeface="Cambria Math" panose="02040503050406030204" pitchFamily="18" charset="0"/>
                            </a:rPr>
                            <m:t>exp</m:t>
                          </m:r>
                          <m:d>
                            <m:dPr>
                              <m:ctrlPr>
                                <a:rPr lang="en-US" sz="1050" i="1">
                                  <a:latin typeface="Cambria Math" panose="02040503050406030204" pitchFamily="18" charset="0"/>
                                </a:rPr>
                              </m:ctrlPr>
                            </m:dPr>
                            <m:e>
                              <m:r>
                                <a:rPr lang="en-US" sz="1050">
                                  <a:latin typeface="Cambria Math" panose="02040503050406030204" pitchFamily="18" charset="0"/>
                                </a:rPr>
                                <m:t>−</m:t>
                              </m:r>
                              <m:f>
                                <m:fPr>
                                  <m:ctrlPr>
                                    <a:rPr lang="en-US" sz="1050" i="1">
                                      <a:latin typeface="Cambria Math" panose="02040503050406030204" pitchFamily="18" charset="0"/>
                                    </a:rPr>
                                  </m:ctrlPr>
                                </m:fPr>
                                <m:num>
                                  <m:r>
                                    <a:rPr lang="en-US" sz="1050">
                                      <a:latin typeface="Cambria Math" panose="02040503050406030204" pitchFamily="18" charset="0"/>
                                    </a:rPr>
                                    <m:t>1</m:t>
                                  </m:r>
                                </m:num>
                                <m:den>
                                  <m:r>
                                    <a:rPr lang="en-US" sz="1050">
                                      <a:latin typeface="Cambria Math" panose="02040503050406030204" pitchFamily="18" charset="0"/>
                                    </a:rPr>
                                    <m:t>2</m:t>
                                  </m:r>
                                </m:den>
                              </m:f>
                              <m:sSup>
                                <m:sSupPr>
                                  <m:ctrlPr>
                                    <a:rPr lang="en-US" sz="1050" i="1">
                                      <a:latin typeface="Cambria Math" panose="02040503050406030204" pitchFamily="18" charset="0"/>
                                    </a:rPr>
                                  </m:ctrlPr>
                                </m:sSupPr>
                                <m:e>
                                  <m:d>
                                    <m:dPr>
                                      <m:ctrlPr>
                                        <a:rPr lang="en-US" sz="1050" i="1">
                                          <a:latin typeface="Cambria Math" panose="02040503050406030204" pitchFamily="18" charset="0"/>
                                        </a:rPr>
                                      </m:ctrlPr>
                                    </m:dPr>
                                    <m:e>
                                      <m:f>
                                        <m:fPr>
                                          <m:ctrlPr>
                                            <a:rPr lang="en-US" sz="1050" i="1">
                                              <a:latin typeface="Cambria Math" panose="02040503050406030204" pitchFamily="18" charset="0"/>
                                            </a:rPr>
                                          </m:ctrlPr>
                                        </m:fPr>
                                        <m:num>
                                          <m:r>
                                            <m:rPr>
                                              <m:sty m:val="p"/>
                                            </m:rPr>
                                            <a:rPr lang="en-US" sz="1050">
                                              <a:latin typeface="Cambria Math" panose="02040503050406030204" pitchFamily="18" charset="0"/>
                                            </a:rPr>
                                            <m:t>z</m:t>
                                          </m:r>
                                          <m:r>
                                            <a:rPr lang="en-US" sz="1050">
                                              <a:latin typeface="Cambria Math" panose="02040503050406030204" pitchFamily="18" charset="0"/>
                                            </a:rPr>
                                            <m:t>−</m:t>
                                          </m:r>
                                          <m:sSub>
                                            <m:sSubPr>
                                              <m:ctrlPr>
                                                <a:rPr lang="en-US" sz="1050" i="1">
                                                  <a:solidFill>
                                                    <a:srgbClr val="FF0000"/>
                                                  </a:solidFill>
                                                  <a:latin typeface="Cambria Math" panose="02040503050406030204" pitchFamily="18" charset="0"/>
                                                </a:rPr>
                                              </m:ctrlPr>
                                            </m:sSubPr>
                                            <m:e>
                                              <m:r>
                                                <m:rPr>
                                                  <m:sty m:val="p"/>
                                                </m:rPr>
                                                <a:rPr lang="en-US" sz="1050">
                                                  <a:solidFill>
                                                    <a:srgbClr val="FF0000"/>
                                                  </a:solidFill>
                                                  <a:latin typeface="Cambria Math" panose="02040503050406030204" pitchFamily="18" charset="0"/>
                                                </a:rPr>
                                                <m:t>z</m:t>
                                              </m:r>
                                            </m:e>
                                            <m:sub>
                                              <m:r>
                                                <m:rPr>
                                                  <m:sty m:val="p"/>
                                                </m:rPr>
                                                <a:rPr lang="en-US" sz="1050">
                                                  <a:solidFill>
                                                    <a:srgbClr val="FF0000"/>
                                                  </a:solidFill>
                                                  <a:latin typeface="Cambria Math" panose="02040503050406030204" pitchFamily="18" charset="0"/>
                                                </a:rPr>
                                                <m:t>s</m:t>
                                              </m:r>
                                            </m:sub>
                                          </m:sSub>
                                        </m:num>
                                        <m:den>
                                          <m:sSub>
                                            <m:sSubPr>
                                              <m:ctrlPr>
                                                <a:rPr lang="en-US" sz="1050" i="1">
                                                  <a:solidFill>
                                                    <a:schemeClr val="accent6">
                                                      <a:lumMod val="75000"/>
                                                    </a:schemeClr>
                                                  </a:solidFill>
                                                  <a:latin typeface="Cambria Math" panose="02040503050406030204" pitchFamily="18" charset="0"/>
                                                </a:rPr>
                                              </m:ctrlPr>
                                            </m:sSubPr>
                                            <m:e>
                                              <m:r>
                                                <m:rPr>
                                                  <m:sty m:val="p"/>
                                                </m:rPr>
                                                <a:rPr lang="en-US" sz="1050">
                                                  <a:solidFill>
                                                    <a:schemeClr val="accent6">
                                                      <a:lumMod val="75000"/>
                                                    </a:schemeClr>
                                                  </a:solidFill>
                                                  <a:latin typeface="Cambria Math" panose="02040503050406030204" pitchFamily="18" charset="0"/>
                                                </a:rPr>
                                                <m:t>σ</m:t>
                                              </m:r>
                                            </m:e>
                                            <m:sub>
                                              <m:r>
                                                <m:rPr>
                                                  <m:sty m:val="p"/>
                                                </m:rPr>
                                                <a:rPr lang="en-US" sz="1050">
                                                  <a:solidFill>
                                                    <a:schemeClr val="accent6">
                                                      <a:lumMod val="75000"/>
                                                    </a:schemeClr>
                                                  </a:solidFill>
                                                  <a:latin typeface="Cambria Math" panose="02040503050406030204" pitchFamily="18" charset="0"/>
                                                </a:rPr>
                                                <m:t>z</m:t>
                                              </m:r>
                                            </m:sub>
                                          </m:sSub>
                                        </m:den>
                                      </m:f>
                                    </m:e>
                                  </m:d>
                                </m:e>
                                <m:sup>
                                  <m:r>
                                    <a:rPr lang="en-US" sz="1050">
                                      <a:latin typeface="Cambria Math" panose="02040503050406030204" pitchFamily="18" charset="0"/>
                                    </a:rPr>
                                    <m:t>2</m:t>
                                  </m:r>
                                </m:sup>
                              </m:sSup>
                            </m:e>
                          </m:d>
                          <m:r>
                            <a:rPr lang="en-US" sz="1050">
                              <a:latin typeface="Cambria Math" panose="02040503050406030204" pitchFamily="18" charset="0"/>
                            </a:rPr>
                            <m:t>+</m:t>
                          </m:r>
                          <m:r>
                            <m:rPr>
                              <m:sty m:val="p"/>
                            </m:rPr>
                            <a:rPr lang="en-US" sz="1050">
                              <a:latin typeface="Cambria Math" panose="02040503050406030204" pitchFamily="18" charset="0"/>
                            </a:rPr>
                            <m:t>exp</m:t>
                          </m:r>
                          <m:d>
                            <m:dPr>
                              <m:ctrlPr>
                                <a:rPr lang="en-US" sz="1050" i="1">
                                  <a:latin typeface="Cambria Math" panose="02040503050406030204" pitchFamily="18" charset="0"/>
                                </a:rPr>
                              </m:ctrlPr>
                            </m:dPr>
                            <m:e>
                              <m:r>
                                <a:rPr lang="en-US" sz="1050">
                                  <a:latin typeface="Cambria Math" panose="02040503050406030204" pitchFamily="18" charset="0"/>
                                </a:rPr>
                                <m:t>−</m:t>
                              </m:r>
                              <m:f>
                                <m:fPr>
                                  <m:ctrlPr>
                                    <a:rPr lang="en-US" sz="1050" i="1">
                                      <a:latin typeface="Cambria Math" panose="02040503050406030204" pitchFamily="18" charset="0"/>
                                    </a:rPr>
                                  </m:ctrlPr>
                                </m:fPr>
                                <m:num>
                                  <m:r>
                                    <a:rPr lang="en-US" sz="1050">
                                      <a:latin typeface="Cambria Math" panose="02040503050406030204" pitchFamily="18" charset="0"/>
                                    </a:rPr>
                                    <m:t>1</m:t>
                                  </m:r>
                                </m:num>
                                <m:den>
                                  <m:r>
                                    <a:rPr lang="en-US" sz="1050">
                                      <a:latin typeface="Cambria Math" panose="02040503050406030204" pitchFamily="18" charset="0"/>
                                    </a:rPr>
                                    <m:t>2</m:t>
                                  </m:r>
                                </m:den>
                              </m:f>
                              <m:sSup>
                                <m:sSupPr>
                                  <m:ctrlPr>
                                    <a:rPr lang="en-US" sz="1050" i="1">
                                      <a:latin typeface="Cambria Math" panose="02040503050406030204" pitchFamily="18" charset="0"/>
                                    </a:rPr>
                                  </m:ctrlPr>
                                </m:sSupPr>
                                <m:e>
                                  <m:d>
                                    <m:dPr>
                                      <m:ctrlPr>
                                        <a:rPr lang="en-US" sz="1050" i="1">
                                          <a:latin typeface="Cambria Math" panose="02040503050406030204" pitchFamily="18" charset="0"/>
                                        </a:rPr>
                                      </m:ctrlPr>
                                    </m:dPr>
                                    <m:e>
                                      <m:f>
                                        <m:fPr>
                                          <m:ctrlPr>
                                            <a:rPr lang="en-US" sz="1050" i="1">
                                              <a:latin typeface="Cambria Math" panose="02040503050406030204" pitchFamily="18" charset="0"/>
                                            </a:rPr>
                                          </m:ctrlPr>
                                        </m:fPr>
                                        <m:num>
                                          <m:r>
                                            <m:rPr>
                                              <m:sty m:val="p"/>
                                            </m:rPr>
                                            <a:rPr lang="en-US" sz="1050">
                                              <a:latin typeface="Cambria Math" panose="02040503050406030204" pitchFamily="18" charset="0"/>
                                            </a:rPr>
                                            <m:t>z</m:t>
                                          </m:r>
                                          <m:r>
                                            <a:rPr lang="en-US" sz="1050">
                                              <a:latin typeface="Cambria Math" panose="02040503050406030204" pitchFamily="18" charset="0"/>
                                            </a:rPr>
                                            <m:t>+</m:t>
                                          </m:r>
                                          <m:sSub>
                                            <m:sSubPr>
                                              <m:ctrlPr>
                                                <a:rPr lang="en-US" sz="1050" i="1">
                                                  <a:solidFill>
                                                    <a:srgbClr val="FF0000"/>
                                                  </a:solidFill>
                                                  <a:latin typeface="Cambria Math" panose="02040503050406030204" pitchFamily="18" charset="0"/>
                                                </a:rPr>
                                              </m:ctrlPr>
                                            </m:sSubPr>
                                            <m:e>
                                              <m:r>
                                                <m:rPr>
                                                  <m:sty m:val="p"/>
                                                </m:rPr>
                                                <a:rPr lang="en-US" sz="1050">
                                                  <a:solidFill>
                                                    <a:srgbClr val="FF0000"/>
                                                  </a:solidFill>
                                                  <a:latin typeface="Cambria Math" panose="02040503050406030204" pitchFamily="18" charset="0"/>
                                                </a:rPr>
                                                <m:t>z</m:t>
                                              </m:r>
                                            </m:e>
                                            <m:sub>
                                              <m:r>
                                                <m:rPr>
                                                  <m:sty m:val="p"/>
                                                </m:rPr>
                                                <a:rPr lang="en-US" sz="1050">
                                                  <a:solidFill>
                                                    <a:srgbClr val="FF0000"/>
                                                  </a:solidFill>
                                                  <a:latin typeface="Cambria Math" panose="02040503050406030204" pitchFamily="18" charset="0"/>
                                                </a:rPr>
                                                <m:t>s</m:t>
                                              </m:r>
                                            </m:sub>
                                          </m:sSub>
                                        </m:num>
                                        <m:den>
                                          <m:sSub>
                                            <m:sSubPr>
                                              <m:ctrlPr>
                                                <a:rPr lang="en-US" sz="1050" i="1">
                                                  <a:solidFill>
                                                    <a:schemeClr val="accent6">
                                                      <a:lumMod val="75000"/>
                                                    </a:schemeClr>
                                                  </a:solidFill>
                                                  <a:latin typeface="Cambria Math" panose="02040503050406030204" pitchFamily="18" charset="0"/>
                                                </a:rPr>
                                              </m:ctrlPr>
                                            </m:sSubPr>
                                            <m:e>
                                              <m:r>
                                                <m:rPr>
                                                  <m:sty m:val="p"/>
                                                </m:rPr>
                                                <a:rPr lang="en-US" sz="1050">
                                                  <a:solidFill>
                                                    <a:schemeClr val="accent6">
                                                      <a:lumMod val="75000"/>
                                                    </a:schemeClr>
                                                  </a:solidFill>
                                                  <a:latin typeface="Cambria Math" panose="02040503050406030204" pitchFamily="18" charset="0"/>
                                                </a:rPr>
                                                <m:t>σ</m:t>
                                              </m:r>
                                            </m:e>
                                            <m:sub>
                                              <m:r>
                                                <m:rPr>
                                                  <m:sty m:val="p"/>
                                                </m:rPr>
                                                <a:rPr lang="en-US" sz="1050">
                                                  <a:solidFill>
                                                    <a:schemeClr val="accent6">
                                                      <a:lumMod val="75000"/>
                                                    </a:schemeClr>
                                                  </a:solidFill>
                                                  <a:latin typeface="Cambria Math" panose="02040503050406030204" pitchFamily="18" charset="0"/>
                                                </a:rPr>
                                                <m:t>z</m:t>
                                              </m:r>
                                            </m:sub>
                                          </m:sSub>
                                        </m:den>
                                      </m:f>
                                    </m:e>
                                  </m:d>
                                </m:e>
                                <m:sup>
                                  <m:r>
                                    <a:rPr lang="en-US" sz="1050">
                                      <a:latin typeface="Cambria Math" panose="02040503050406030204" pitchFamily="18" charset="0"/>
                                    </a:rPr>
                                    <m:t>2</m:t>
                                  </m:r>
                                </m:sup>
                              </m:sSup>
                            </m:e>
                          </m:d>
                        </m:e>
                      </m:d>
                    </m:oMath>
                  </m:oMathPara>
                </a14:m>
                <a:endParaRPr lang="en-US" sz="1050" dirty="0">
                  <a:latin typeface="Calibri Light" panose="020F0302020204030204" pitchFamily="34" charset="0"/>
                  <a:cs typeface="Calibri Light" panose="020F030202020403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580350" y="3429443"/>
                <a:ext cx="3414589" cy="423257"/>
              </a:xfrm>
              <a:prstGeom prst="rect">
                <a:avLst/>
              </a:prstGeom>
              <a:blipFill>
                <a:blip r:embed="rId4"/>
                <a:stretch>
                  <a:fillRect l="-535"/>
                </a:stretch>
              </a:blipFill>
            </p:spPr>
            <p:txBody>
              <a:bodyPr/>
              <a:lstStyle/>
              <a:p>
                <a:r>
                  <a:rPr lang="en-US">
                    <a:noFill/>
                  </a:rPr>
                  <a:t> </a:t>
                </a:r>
              </a:p>
            </p:txBody>
          </p:sp>
        </mc:Fallback>
      </mc:AlternateContent>
      <p:sp>
        <p:nvSpPr>
          <p:cNvPr id="27" name="TextBox 26"/>
          <p:cNvSpPr txBox="1"/>
          <p:nvPr/>
        </p:nvSpPr>
        <p:spPr>
          <a:xfrm>
            <a:off x="6383608" y="1571428"/>
            <a:ext cx="2408673" cy="369332"/>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Concentration (Output)</a:t>
            </a:r>
          </a:p>
        </p:txBody>
      </p:sp>
      <p:sp>
        <p:nvSpPr>
          <p:cNvPr id="34" name="TextBox 33"/>
          <p:cNvSpPr txBox="1"/>
          <p:nvPr/>
        </p:nvSpPr>
        <p:spPr>
          <a:xfrm>
            <a:off x="3773084" y="1567933"/>
            <a:ext cx="1617109" cy="369332"/>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Key Parameters</a:t>
            </a:r>
          </a:p>
        </p:txBody>
      </p:sp>
      <p:cxnSp>
        <p:nvCxnSpPr>
          <p:cNvPr id="35" name="Straight Arrow Connector 34"/>
          <p:cNvCxnSpPr/>
          <p:nvPr/>
        </p:nvCxnSpPr>
        <p:spPr>
          <a:xfrm flipV="1">
            <a:off x="3476758" y="3602367"/>
            <a:ext cx="54797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999654" y="3610518"/>
            <a:ext cx="54797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3264" y="1735753"/>
            <a:ext cx="3491199" cy="2652166"/>
            <a:chOff x="71100" y="1432158"/>
            <a:chExt cx="4654932" cy="3536221"/>
          </a:xfrm>
        </p:grpSpPr>
        <p:grpSp>
          <p:nvGrpSpPr>
            <p:cNvPr id="6" name="Group 5"/>
            <p:cNvGrpSpPr/>
            <p:nvPr/>
          </p:nvGrpSpPr>
          <p:grpSpPr>
            <a:xfrm>
              <a:off x="71100" y="1432158"/>
              <a:ext cx="4654932" cy="2770534"/>
              <a:chOff x="8129" y="236792"/>
              <a:chExt cx="4654932" cy="2770534"/>
            </a:xfrm>
          </p:grpSpPr>
          <p:grpSp>
            <p:nvGrpSpPr>
              <p:cNvPr id="5" name="Group 4"/>
              <p:cNvGrpSpPr/>
              <p:nvPr/>
            </p:nvGrpSpPr>
            <p:grpSpPr>
              <a:xfrm>
                <a:off x="259124" y="1987327"/>
                <a:ext cx="4403937" cy="1019999"/>
                <a:chOff x="406400" y="4263172"/>
                <a:chExt cx="4403937" cy="1019999"/>
              </a:xfrm>
            </p:grpSpPr>
            <p:grpSp>
              <p:nvGrpSpPr>
                <p:cNvPr id="9" name="Group 8"/>
                <p:cNvGrpSpPr/>
                <p:nvPr/>
              </p:nvGrpSpPr>
              <p:grpSpPr>
                <a:xfrm>
                  <a:off x="406400" y="4263172"/>
                  <a:ext cx="4403937" cy="1019999"/>
                  <a:chOff x="-189153" y="5210984"/>
                  <a:chExt cx="4403937" cy="1019999"/>
                </a:xfrm>
              </p:grpSpPr>
              <p:cxnSp>
                <p:nvCxnSpPr>
                  <p:cNvPr id="10" name="Straight Connector 9">
                    <a:extLst>
                      <a:ext uri="{FF2B5EF4-FFF2-40B4-BE49-F238E27FC236}">
                        <a16:creationId xmlns:a16="http://schemas.microsoft.com/office/drawing/2014/main" id="{87AD2481-C52F-4E40-A8F6-CE29D4D5C187}"/>
                      </a:ext>
                    </a:extLst>
                  </p:cNvPr>
                  <p:cNvCxnSpPr>
                    <a:cxnSpLocks/>
                  </p:cNvCxnSpPr>
                  <p:nvPr/>
                </p:nvCxnSpPr>
                <p:spPr>
                  <a:xfrm>
                    <a:off x="-189153" y="6204857"/>
                    <a:ext cx="4403937" cy="261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3158913" y="5210984"/>
                    <a:ext cx="801055" cy="993873"/>
                  </a:xfrm>
                  <a:prstGeom prst="rect">
                    <a:avLst/>
                  </a:prstGeom>
                </p:spPr>
              </p:pic>
              <p:pic>
                <p:nvPicPr>
                  <p:cNvPr id="13" name="Picture 12">
                    <a:extLst>
                      <a:ext uri="{FF2B5EF4-FFF2-40B4-BE49-F238E27FC236}">
                        <a16:creationId xmlns:a16="http://schemas.microsoft.com/office/drawing/2014/main" id="{95DB73E1-3519-43E1-BCFC-4478136BF16A}"/>
                      </a:ext>
                    </a:extLst>
                  </p:cNvPr>
                  <p:cNvPicPr>
                    <a:picLocks noChangeAspect="1"/>
                  </p:cNvPicPr>
                  <p:nvPr/>
                </p:nvPicPr>
                <p:blipFill>
                  <a:blip r:embed="rId6"/>
                  <a:stretch>
                    <a:fillRect/>
                  </a:stretch>
                </p:blipFill>
                <p:spPr>
                  <a:xfrm>
                    <a:off x="1378198" y="5736332"/>
                    <a:ext cx="576356" cy="442399"/>
                  </a:xfrm>
                  <a:prstGeom prst="rect">
                    <a:avLst/>
                  </a:prstGeom>
                </p:spPr>
              </p:pic>
              <p:pic>
                <p:nvPicPr>
                  <p:cNvPr id="14" name="Picture 13">
                    <a:extLst>
                      <a:ext uri="{FF2B5EF4-FFF2-40B4-BE49-F238E27FC236}">
                        <a16:creationId xmlns:a16="http://schemas.microsoft.com/office/drawing/2014/main" id="{609E9BA1-F7F4-4EB4-BF9C-417E8113FBD5}"/>
                      </a:ext>
                    </a:extLst>
                  </p:cNvPr>
                  <p:cNvPicPr>
                    <a:picLocks noChangeAspect="1"/>
                  </p:cNvPicPr>
                  <p:nvPr/>
                </p:nvPicPr>
                <p:blipFill>
                  <a:blip r:embed="rId6"/>
                  <a:stretch>
                    <a:fillRect/>
                  </a:stretch>
                </p:blipFill>
                <p:spPr>
                  <a:xfrm>
                    <a:off x="679880" y="5736332"/>
                    <a:ext cx="576356" cy="442399"/>
                  </a:xfrm>
                  <a:prstGeom prst="rect">
                    <a:avLst/>
                  </a:prstGeom>
                </p:spPr>
              </p:pic>
            </p:grpSp>
            <p:pic>
              <p:nvPicPr>
                <p:cNvPr id="16" name="Picture 15">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2952273" y="4263172"/>
                  <a:ext cx="801055" cy="993873"/>
                </a:xfrm>
                <a:prstGeom prst="rect">
                  <a:avLst/>
                </a:prstGeom>
              </p:spPr>
            </p:pic>
          </p:grpSp>
          <p:grpSp>
            <p:nvGrpSpPr>
              <p:cNvPr id="17" name="Group 16"/>
              <p:cNvGrpSpPr/>
              <p:nvPr/>
            </p:nvGrpSpPr>
            <p:grpSpPr>
              <a:xfrm>
                <a:off x="8129" y="236792"/>
                <a:ext cx="808052" cy="2713294"/>
                <a:chOff x="1758410" y="609315"/>
                <a:chExt cx="1011530" cy="3516212"/>
              </a:xfrm>
            </p:grpSpPr>
            <p:sp>
              <p:nvSpPr>
                <p:cNvPr id="19" name="Arc 18">
                  <a:extLst>
                    <a:ext uri="{FF2B5EF4-FFF2-40B4-BE49-F238E27FC236}">
                      <a16:creationId xmlns:a16="http://schemas.microsoft.com/office/drawing/2014/main" id="{CE0FAE6C-3BBC-453F-95C8-F1F87B1CFCBE}"/>
                    </a:ext>
                  </a:extLst>
                </p:cNvPr>
                <p:cNvSpPr/>
                <p:nvPr/>
              </p:nvSpPr>
              <p:spPr>
                <a:xfrm rot="5754502">
                  <a:off x="506069" y="1861656"/>
                  <a:ext cx="3516212" cy="1011530"/>
                </a:xfrm>
                <a:prstGeom prst="arc">
                  <a:avLst>
                    <a:gd name="adj1" fmla="val 16821355"/>
                    <a:gd name="adj2" fmla="val 0"/>
                  </a:avLst>
                </a:prstGeom>
                <a:ln w="349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latin typeface="Calibri Light" panose="020F0302020204030204" pitchFamily="34" charset="0"/>
                    <a:cs typeface="Calibri Light" panose="020F0302020204030204" pitchFamily="34" charset="0"/>
                  </a:endParaRPr>
                </a:p>
              </p:txBody>
            </p:sp>
            <p:grpSp>
              <p:nvGrpSpPr>
                <p:cNvPr id="20" name="Group 19"/>
                <p:cNvGrpSpPr/>
                <p:nvPr/>
              </p:nvGrpSpPr>
              <p:grpSpPr>
                <a:xfrm>
                  <a:off x="1973838" y="2578583"/>
                  <a:ext cx="741618" cy="1258542"/>
                  <a:chOff x="1973838" y="2578583"/>
                  <a:chExt cx="741618" cy="1258542"/>
                </a:xfrm>
              </p:grpSpPr>
              <p:cxnSp>
                <p:nvCxnSpPr>
                  <p:cNvPr id="21" name="Straight Arrow Connector 20">
                    <a:extLst>
                      <a:ext uri="{FF2B5EF4-FFF2-40B4-BE49-F238E27FC236}">
                        <a16:creationId xmlns:a16="http://schemas.microsoft.com/office/drawing/2014/main" id="{9C6B7A5B-70FB-4AA4-9CD4-5CE407D9F77A}"/>
                      </a:ext>
                    </a:extLst>
                  </p:cNvPr>
                  <p:cNvCxnSpPr>
                    <a:cxnSpLocks/>
                  </p:cNvCxnSpPr>
                  <p:nvPr/>
                </p:nvCxnSpPr>
                <p:spPr>
                  <a:xfrm>
                    <a:off x="1973838" y="2578583"/>
                    <a:ext cx="741618"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AEF44C9-C6AA-465B-861B-1C436DEEBCBD}"/>
                      </a:ext>
                    </a:extLst>
                  </p:cNvPr>
                  <p:cNvCxnSpPr>
                    <a:cxnSpLocks/>
                  </p:cNvCxnSpPr>
                  <p:nvPr/>
                </p:nvCxnSpPr>
                <p:spPr>
                  <a:xfrm>
                    <a:off x="2021601" y="2936083"/>
                    <a:ext cx="625709"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CF185D-DC64-471E-ABD5-79ACE0D968C2}"/>
                      </a:ext>
                    </a:extLst>
                  </p:cNvPr>
                  <p:cNvCxnSpPr>
                    <a:cxnSpLocks/>
                  </p:cNvCxnSpPr>
                  <p:nvPr/>
                </p:nvCxnSpPr>
                <p:spPr>
                  <a:xfrm>
                    <a:off x="1973838" y="3285278"/>
                    <a:ext cx="605326"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0EA9172-4CD3-4D0C-A521-1EC3B0749104}"/>
                      </a:ext>
                    </a:extLst>
                  </p:cNvPr>
                  <p:cNvCxnSpPr>
                    <a:cxnSpLocks/>
                  </p:cNvCxnSpPr>
                  <p:nvPr/>
                </p:nvCxnSpPr>
                <p:spPr>
                  <a:xfrm flipV="1">
                    <a:off x="2021601" y="3573906"/>
                    <a:ext cx="427290" cy="1"/>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0E4724A-C74B-413F-AC53-46C178FDF21D}"/>
                      </a:ext>
                    </a:extLst>
                  </p:cNvPr>
                  <p:cNvCxnSpPr>
                    <a:cxnSpLocks/>
                  </p:cNvCxnSpPr>
                  <p:nvPr/>
                </p:nvCxnSpPr>
                <p:spPr>
                  <a:xfrm>
                    <a:off x="2021601" y="3837125"/>
                    <a:ext cx="297679"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Left Brace 2"/>
            <p:cNvSpPr/>
            <p:nvPr/>
          </p:nvSpPr>
          <p:spPr>
            <a:xfrm>
              <a:off x="2770851" y="3226281"/>
              <a:ext cx="147347" cy="914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latin typeface="Calibri Light" panose="020F0302020204030204" pitchFamily="34" charset="0"/>
                <a:cs typeface="Calibri Light" panose="020F0302020204030204" pitchFamily="34" charset="0"/>
              </a:endParaRPr>
            </a:p>
          </p:txBody>
        </p:sp>
        <p:sp>
          <p:nvSpPr>
            <p:cNvPr id="38" name="Left Brace 37"/>
            <p:cNvSpPr/>
            <p:nvPr/>
          </p:nvSpPr>
          <p:spPr>
            <a:xfrm rot="-5400000">
              <a:off x="3678256" y="3637264"/>
              <a:ext cx="147348" cy="143857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latin typeface="Calibri Light" panose="020F0302020204030204" pitchFamily="34" charset="0"/>
                <a:cs typeface="Calibri Light" panose="020F0302020204030204" pitchFamily="34" charset="0"/>
              </a:endParaRPr>
            </a:p>
          </p:txBody>
        </p:sp>
        <p:cxnSp>
          <p:nvCxnSpPr>
            <p:cNvPr id="28" name="Straight Arrow Connector 27"/>
            <p:cNvCxnSpPr>
              <a:cxnSpLocks/>
              <a:stCxn id="40" idx="2"/>
            </p:cNvCxnSpPr>
            <p:nvPr/>
          </p:nvCxnSpPr>
          <p:spPr>
            <a:xfrm>
              <a:off x="3752724" y="2963063"/>
              <a:ext cx="302543" cy="7165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42300" y="2470621"/>
              <a:ext cx="1220847" cy="492443"/>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LAD/LAI</a:t>
              </a:r>
            </a:p>
          </p:txBody>
        </p:sp>
        <p:sp>
          <p:nvSpPr>
            <p:cNvPr id="41" name="TextBox 40"/>
            <p:cNvSpPr txBox="1"/>
            <p:nvPr/>
          </p:nvSpPr>
          <p:spPr>
            <a:xfrm>
              <a:off x="3577500" y="4475936"/>
              <a:ext cx="517664" cy="492443"/>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W</a:t>
              </a:r>
            </a:p>
          </p:txBody>
        </p:sp>
        <p:sp>
          <p:nvSpPr>
            <p:cNvPr id="46" name="TextBox 45"/>
            <p:cNvSpPr txBox="1"/>
            <p:nvPr/>
          </p:nvSpPr>
          <p:spPr>
            <a:xfrm>
              <a:off x="2407815" y="3498203"/>
              <a:ext cx="436445" cy="492443"/>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H</a:t>
              </a:r>
            </a:p>
          </p:txBody>
        </p:sp>
        <p:sp>
          <p:nvSpPr>
            <p:cNvPr id="43" name="Oval 42"/>
            <p:cNvSpPr/>
            <p:nvPr/>
          </p:nvSpPr>
          <p:spPr>
            <a:xfrm>
              <a:off x="774700" y="2858496"/>
              <a:ext cx="148163" cy="164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Light" panose="020F0302020204030204" pitchFamily="34" charset="0"/>
                <a:cs typeface="Calibri Light" panose="020F0302020204030204" pitchFamily="34" charset="0"/>
              </a:endParaRPr>
            </a:p>
          </p:txBody>
        </p:sp>
        <p:cxnSp>
          <p:nvCxnSpPr>
            <p:cNvPr id="48" name="Straight Arrow Connector 47"/>
            <p:cNvCxnSpPr/>
            <p:nvPr/>
          </p:nvCxnSpPr>
          <p:spPr>
            <a:xfrm flipH="1">
              <a:off x="919263" y="2572221"/>
              <a:ext cx="198856" cy="2703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24080" y="2165821"/>
              <a:ext cx="1369527" cy="492443"/>
            </a:xfrm>
            <a:prstGeom prst="rect">
              <a:avLst/>
            </a:prstGeom>
            <a:noFill/>
          </p:spPr>
          <p:txBody>
            <a:bodyPr wrap="square" rtlCol="0">
              <a:spAutoFit/>
            </a:bodyPr>
            <a:lstStyle/>
            <a:p>
              <a:r>
                <a:rPr lang="en-US" sz="1800" dirty="0">
                  <a:latin typeface="Calibri Light" panose="020F0302020204030204" pitchFamily="34" charset="0"/>
                  <a:cs typeface="Calibri Light" panose="020F0302020204030204" pitchFamily="34" charset="0"/>
                </a:rPr>
                <a:t>U (10 m)</a:t>
              </a:r>
              <a:endParaRPr lang="en-US" sz="1650" dirty="0">
                <a:latin typeface="Calibri Light" panose="020F0302020204030204" pitchFamily="34" charset="0"/>
                <a:cs typeface="Calibri Light" panose="020F0302020204030204" pitchFamily="34" charset="0"/>
              </a:endParaRPr>
            </a:p>
          </p:txBody>
        </p:sp>
      </p:grpSp>
      <p:grpSp>
        <p:nvGrpSpPr>
          <p:cNvPr id="55" name="Group 54"/>
          <p:cNvGrpSpPr/>
          <p:nvPr/>
        </p:nvGrpSpPr>
        <p:grpSpPr>
          <a:xfrm>
            <a:off x="4108006" y="1914182"/>
            <a:ext cx="788882" cy="4029729"/>
            <a:chOff x="5590367" y="1180643"/>
            <a:chExt cx="1051842" cy="5372972"/>
          </a:xfrm>
        </p:grpSpPr>
        <mc:AlternateContent xmlns:mc="http://schemas.openxmlformats.org/markup-compatibility/2006" xmlns:a14="http://schemas.microsoft.com/office/drawing/2010/main">
          <mc:Choice Requires="a14">
            <p:sp>
              <p:nvSpPr>
                <p:cNvPr id="7" name="Oval 6"/>
                <p:cNvSpPr/>
                <p:nvPr/>
              </p:nvSpPr>
              <p:spPr>
                <a:xfrm>
                  <a:off x="5647769" y="2322930"/>
                  <a:ext cx="914400" cy="9144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500" i="1">
                                <a:solidFill>
                                  <a:schemeClr val="tx1"/>
                                </a:solidFill>
                                <a:latin typeface="Cambria Math" panose="02040503050406030204" pitchFamily="18" charset="0"/>
                              </a:rPr>
                            </m:ctrlPr>
                          </m:sSubPr>
                          <m:e>
                            <m:r>
                              <m:rPr>
                                <m:sty m:val="p"/>
                              </m:rPr>
                              <a:rPr lang="en-US" sz="1500">
                                <a:solidFill>
                                  <a:schemeClr val="tx1"/>
                                </a:solidFill>
                                <a:latin typeface="Cambria Math" panose="02040503050406030204" pitchFamily="18" charset="0"/>
                              </a:rPr>
                              <m:t>z</m:t>
                            </m:r>
                          </m:e>
                          <m:sub>
                            <m:r>
                              <m:rPr>
                                <m:sty m:val="p"/>
                              </m:rPr>
                              <a:rPr lang="en-US" sz="1500">
                                <a:solidFill>
                                  <a:schemeClr val="tx1"/>
                                </a:solidFill>
                                <a:latin typeface="Cambria Math" panose="02040503050406030204" pitchFamily="18" charset="0"/>
                              </a:rPr>
                              <m:t>s</m:t>
                            </m:r>
                          </m:sub>
                        </m:sSub>
                      </m:oMath>
                    </m:oMathPara>
                  </a14:m>
                  <a:endParaRPr lang="en-US" sz="1500" dirty="0">
                    <a:latin typeface="Calibri Light" panose="020F0302020204030204" pitchFamily="34" charset="0"/>
                    <a:cs typeface="Calibri Light" panose="020F0302020204030204" pitchFamily="34" charset="0"/>
                  </a:endParaRPr>
                </a:p>
              </p:txBody>
            </p:sp>
          </mc:Choice>
          <mc:Fallback xmlns="">
            <p:sp>
              <p:nvSpPr>
                <p:cNvPr id="7" name="Oval 6"/>
                <p:cNvSpPr>
                  <a:spLocks noRot="1" noChangeAspect="1" noMove="1" noResize="1" noEditPoints="1" noAdjustHandles="1" noChangeArrowheads="1" noChangeShapeType="1" noTextEdit="1"/>
                </p:cNvSpPr>
                <p:nvPr/>
              </p:nvSpPr>
              <p:spPr>
                <a:xfrm>
                  <a:off x="5647769" y="2322930"/>
                  <a:ext cx="914400" cy="914400"/>
                </a:xfrm>
                <a:prstGeom prst="ellipse">
                  <a:avLst/>
                </a:prstGeom>
                <a:blipFill rotWithShape="0">
                  <a:blip r:embed="rId14"/>
                  <a:stretch>
                    <a:fillRect/>
                  </a:stretch>
                </a:blipFill>
              </p:spPr>
              <p:txBody>
                <a:bodyPr/>
                <a:lstStyle/>
                <a:p>
                  <a:r>
                    <a:rPr lang="en-US">
                      <a:noFill/>
                    </a:rPr>
                    <a:t> </a:t>
                  </a:r>
                </a:p>
              </p:txBody>
            </p:sp>
          </mc:Fallback>
        </mc:AlternateContent>
        <p:sp>
          <p:nvSpPr>
            <p:cNvPr id="29" name="Oval 28"/>
            <p:cNvSpPr/>
            <p:nvPr/>
          </p:nvSpPr>
          <p:spPr>
            <a:xfrm>
              <a:off x="5647769" y="3345957"/>
              <a:ext cx="914400" cy="9144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chemeClr val="tx1"/>
                  </a:solidFill>
                  <a:latin typeface="Calibri Light" panose="020F0302020204030204" pitchFamily="34" charset="0"/>
                  <a:cs typeface="Calibri Light" panose="020F0302020204030204" pitchFamily="34" charset="0"/>
                </a:rPr>
                <a:t>U</a:t>
              </a:r>
            </a:p>
          </p:txBody>
        </p:sp>
        <mc:AlternateContent xmlns:mc="http://schemas.openxmlformats.org/markup-compatibility/2006" xmlns:a14="http://schemas.microsoft.com/office/drawing/2010/main">
          <mc:Choice Requires="a14">
            <p:sp>
              <p:nvSpPr>
                <p:cNvPr id="30" name="Oval 29"/>
                <p:cNvSpPr/>
                <p:nvPr/>
              </p:nvSpPr>
              <p:spPr>
                <a:xfrm>
                  <a:off x="5647769" y="4368984"/>
                  <a:ext cx="914400" cy="9144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500" i="1">
                                <a:solidFill>
                                  <a:schemeClr val="tx1"/>
                                </a:solidFill>
                                <a:latin typeface="Cambria Math" panose="02040503050406030204" pitchFamily="18" charset="0"/>
                              </a:rPr>
                            </m:ctrlPr>
                          </m:sSubPr>
                          <m:e>
                            <m:r>
                              <m:rPr>
                                <m:sty m:val="p"/>
                              </m:rPr>
                              <a:rPr lang="en-US" sz="1500">
                                <a:solidFill>
                                  <a:schemeClr val="tx1"/>
                                </a:solidFill>
                                <a:latin typeface="Cambria Math" panose="02040503050406030204" pitchFamily="18" charset="0"/>
                              </a:rPr>
                              <m:t>σ</m:t>
                            </m:r>
                          </m:e>
                          <m:sub>
                            <m:r>
                              <m:rPr>
                                <m:sty m:val="p"/>
                              </m:rPr>
                              <a:rPr lang="en-US" sz="1500">
                                <a:solidFill>
                                  <a:schemeClr val="tx1"/>
                                </a:solidFill>
                                <a:latin typeface="Cambria Math" panose="02040503050406030204" pitchFamily="18" charset="0"/>
                              </a:rPr>
                              <m:t>z</m:t>
                            </m:r>
                          </m:sub>
                        </m:sSub>
                      </m:oMath>
                    </m:oMathPara>
                  </a14:m>
                  <a:endParaRPr lang="en-US" sz="1500" dirty="0">
                    <a:latin typeface="Calibri Light" panose="020F0302020204030204" pitchFamily="34" charset="0"/>
                    <a:cs typeface="Calibri Light" panose="020F0302020204030204" pitchFamily="34" charset="0"/>
                  </a:endParaRPr>
                </a:p>
              </p:txBody>
            </p:sp>
          </mc:Choice>
          <mc:Fallback xmlns="">
            <p:sp>
              <p:nvSpPr>
                <p:cNvPr id="30" name="Oval 29"/>
                <p:cNvSpPr>
                  <a:spLocks noRot="1" noChangeAspect="1" noMove="1" noResize="1" noEditPoints="1" noAdjustHandles="1" noChangeArrowheads="1" noChangeShapeType="1" noTextEdit="1"/>
                </p:cNvSpPr>
                <p:nvPr/>
              </p:nvSpPr>
              <p:spPr>
                <a:xfrm>
                  <a:off x="5647769" y="4368984"/>
                  <a:ext cx="914400" cy="914400"/>
                </a:xfrm>
                <a:prstGeom prst="ellipse">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Oval 46"/>
                <p:cNvSpPr/>
                <p:nvPr/>
              </p:nvSpPr>
              <p:spPr>
                <a:xfrm>
                  <a:off x="5632375" y="5392011"/>
                  <a:ext cx="914400" cy="9144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500">
                            <a:solidFill>
                              <a:schemeClr val="tx1"/>
                            </a:solidFill>
                            <a:latin typeface="Cambria Math" panose="02040503050406030204" pitchFamily="18" charset="0"/>
                          </a:rPr>
                          <m:t>A</m:t>
                        </m:r>
                      </m:oMath>
                    </m:oMathPara>
                  </a14:m>
                  <a:endParaRPr lang="en-US" sz="1500" dirty="0">
                    <a:latin typeface="Calibri Light" panose="020F0302020204030204" pitchFamily="34" charset="0"/>
                    <a:cs typeface="Calibri Light" panose="020F0302020204030204" pitchFamily="34" charset="0"/>
                  </a:endParaRPr>
                </a:p>
              </p:txBody>
            </p:sp>
          </mc:Choice>
          <mc:Fallback xmlns="">
            <p:sp>
              <p:nvSpPr>
                <p:cNvPr id="47" name="Oval 46"/>
                <p:cNvSpPr>
                  <a:spLocks noRot="1" noChangeAspect="1" noMove="1" noResize="1" noEditPoints="1" noAdjustHandles="1" noChangeArrowheads="1" noChangeShapeType="1" noTextEdit="1"/>
                </p:cNvSpPr>
                <p:nvPr/>
              </p:nvSpPr>
              <p:spPr>
                <a:xfrm>
                  <a:off x="5632375" y="5392011"/>
                  <a:ext cx="914400" cy="914400"/>
                </a:xfrm>
                <a:prstGeom prst="ellipse">
                  <a:avLst/>
                </a:prstGeom>
                <a:blipFill rotWithShape="0">
                  <a:blip r:embed="rId16"/>
                  <a:stretch>
                    <a:fillRect/>
                  </a:stretch>
                </a:blipFill>
              </p:spPr>
              <p:txBody>
                <a:bodyPr/>
                <a:lstStyle/>
                <a:p>
                  <a:r>
                    <a:rPr lang="en-US">
                      <a:noFill/>
                    </a:rPr>
                    <a:t> </a:t>
                  </a:r>
                </a:p>
              </p:txBody>
            </p:sp>
          </mc:Fallback>
        </mc:AlternateContent>
        <p:sp>
          <p:nvSpPr>
            <p:cNvPr id="54" name="Rectangle 53"/>
            <p:cNvSpPr/>
            <p:nvPr/>
          </p:nvSpPr>
          <p:spPr>
            <a:xfrm>
              <a:off x="5590367" y="1180643"/>
              <a:ext cx="1051842" cy="5372972"/>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Light" panose="020F0302020204030204" pitchFamily="34" charset="0"/>
                <a:cs typeface="Calibri Light" panose="020F0302020204030204" pitchFamily="34" charset="0"/>
              </a:endParaRPr>
            </a:p>
          </p:txBody>
        </p:sp>
      </p:grpSp>
      <mc:AlternateContent xmlns:mc="http://schemas.openxmlformats.org/markup-compatibility/2006" xmlns:a14="http://schemas.microsoft.com/office/drawing/2010/main">
        <mc:Choice Requires="a14">
          <p:sp>
            <p:nvSpPr>
              <p:cNvPr id="57" name="Oval 56"/>
              <p:cNvSpPr/>
              <p:nvPr/>
            </p:nvSpPr>
            <p:spPr>
              <a:xfrm>
                <a:off x="4139513" y="2003150"/>
                <a:ext cx="685800" cy="6858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500">
                          <a:solidFill>
                            <a:schemeClr val="tx1"/>
                          </a:solidFill>
                          <a:latin typeface="Cambria Math" panose="02040503050406030204" pitchFamily="18" charset="0"/>
                        </a:rPr>
                        <m:t>wake</m:t>
                      </m:r>
                    </m:oMath>
                  </m:oMathPara>
                </a14:m>
                <a:endParaRPr lang="en-US" sz="1500" dirty="0">
                  <a:solidFill>
                    <a:schemeClr val="tx1"/>
                  </a:solidFill>
                  <a:latin typeface="Calibri Light" panose="020F0302020204030204" pitchFamily="34" charset="0"/>
                  <a:cs typeface="Calibri Light" panose="020F0302020204030204" pitchFamily="34" charset="0"/>
                </a:endParaRPr>
              </a:p>
            </p:txBody>
          </p:sp>
        </mc:Choice>
        <mc:Fallback xmlns="">
          <p:sp>
            <p:nvSpPr>
              <p:cNvPr id="57" name="Oval 56"/>
              <p:cNvSpPr>
                <a:spLocks noRot="1" noChangeAspect="1" noMove="1" noResize="1" noEditPoints="1" noAdjustHandles="1" noChangeArrowheads="1" noChangeShapeType="1" noTextEdit="1"/>
              </p:cNvSpPr>
              <p:nvPr/>
            </p:nvSpPr>
            <p:spPr>
              <a:xfrm>
                <a:off x="4139513" y="2003150"/>
                <a:ext cx="685800" cy="685800"/>
              </a:xfrm>
              <a:prstGeom prst="ellipse">
                <a:avLst/>
              </a:prstGeom>
              <a:blipFill>
                <a:blip r:embed="rId17"/>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240358D-03FB-B0BF-7DD7-A05C2C1AC68B}"/>
              </a:ext>
            </a:extLst>
          </p:cNvPr>
          <p:cNvSpPr txBox="1"/>
          <p:nvPr/>
        </p:nvSpPr>
        <p:spPr>
          <a:xfrm>
            <a:off x="742565" y="990600"/>
            <a:ext cx="7339106" cy="461665"/>
          </a:xfrm>
          <a:prstGeom prst="rect">
            <a:avLst/>
          </a:prstGeom>
          <a:noFill/>
        </p:spPr>
        <p:txBody>
          <a:bodyPr wrap="square">
            <a:spAutoFit/>
          </a:bodyPr>
          <a:lstStyle/>
          <a:p>
            <a:pPr algn="ctr"/>
            <a:r>
              <a:rPr lang="en-US" dirty="0">
                <a:latin typeface="Calibri" panose="020F0502020204030204" pitchFamily="34" charset="0"/>
                <a:cs typeface="Calibri" panose="020F0502020204030204" pitchFamily="34" charset="0"/>
              </a:rPr>
              <a:t>Overall parameterization procedure</a:t>
            </a:r>
          </a:p>
        </p:txBody>
      </p:sp>
      <p:sp>
        <p:nvSpPr>
          <p:cNvPr id="45" name="Slide Number Placeholder 3">
            <a:extLst>
              <a:ext uri="{FF2B5EF4-FFF2-40B4-BE49-F238E27FC236}">
                <a16:creationId xmlns:a16="http://schemas.microsoft.com/office/drawing/2014/main" id="{F8EAF8C6-3486-4538-AD58-D52D5A4D176F}"/>
              </a:ext>
            </a:extLst>
          </p:cNvPr>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12</a:t>
            </a:fld>
            <a:endParaRPr lang="en-US">
              <a:ea typeface="ＭＳ Ｐゴシック"/>
              <a:cs typeface="ＭＳ Ｐゴシック"/>
            </a:endParaRPr>
          </a:p>
        </p:txBody>
      </p:sp>
      <p:sp>
        <p:nvSpPr>
          <p:cNvPr id="49" name="Rectangle 2">
            <a:extLst>
              <a:ext uri="{FF2B5EF4-FFF2-40B4-BE49-F238E27FC236}">
                <a16:creationId xmlns:a16="http://schemas.microsoft.com/office/drawing/2014/main" id="{E02455A3-C52C-4411-9B3C-1005105B7B21}"/>
              </a:ext>
            </a:extLst>
          </p:cNvPr>
          <p:cNvSpPr>
            <a:spLocks noGrp="1" noChangeArrowheads="1"/>
          </p:cNvSpPr>
          <p:nvPr>
            <p:ph type="title"/>
          </p:nvPr>
        </p:nvSpPr>
        <p:spPr>
          <a:xfrm>
            <a:off x="1295400" y="172279"/>
            <a:ext cx="6934200" cy="762000"/>
          </a:xfrm>
        </p:spPr>
        <p:txBody>
          <a:bodyPr/>
          <a:lstStyle/>
          <a:p>
            <a:pPr algn="ctr" eaLnBrk="1" hangingPunct="1"/>
            <a:r>
              <a:rPr lang="en-US" sz="3200" dirty="0"/>
              <a:t>Modeling Framework</a:t>
            </a:r>
          </a:p>
        </p:txBody>
      </p:sp>
    </p:spTree>
    <p:extLst>
      <p:ext uri="{BB962C8B-B14F-4D97-AF65-F5344CB8AC3E}">
        <p14:creationId xmlns:p14="http://schemas.microsoft.com/office/powerpoint/2010/main" val="1590012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8251" y="963007"/>
            <a:ext cx="3976923"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CFD-assisted parameterization</a:t>
            </a:r>
          </a:p>
        </p:txBody>
      </p:sp>
      <p:grpSp>
        <p:nvGrpSpPr>
          <p:cNvPr id="18" name="Group 17"/>
          <p:cNvGrpSpPr/>
          <p:nvPr/>
        </p:nvGrpSpPr>
        <p:grpSpPr>
          <a:xfrm>
            <a:off x="456931" y="3009666"/>
            <a:ext cx="758648" cy="2637159"/>
            <a:chOff x="1758410" y="609315"/>
            <a:chExt cx="1011530" cy="3516212"/>
          </a:xfrm>
        </p:grpSpPr>
        <p:sp>
          <p:nvSpPr>
            <p:cNvPr id="20" name="Arc 19">
              <a:extLst>
                <a:ext uri="{FF2B5EF4-FFF2-40B4-BE49-F238E27FC236}">
                  <a16:creationId xmlns:a16="http://schemas.microsoft.com/office/drawing/2014/main" id="{CE0FAE6C-3BBC-453F-95C8-F1F87B1CFCBE}"/>
                </a:ext>
              </a:extLst>
            </p:cNvPr>
            <p:cNvSpPr/>
            <p:nvPr/>
          </p:nvSpPr>
          <p:spPr>
            <a:xfrm rot="5754502">
              <a:off x="506069" y="1861656"/>
              <a:ext cx="3516212" cy="1011530"/>
            </a:xfrm>
            <a:prstGeom prst="arc">
              <a:avLst>
                <a:gd name="adj1" fmla="val 16821355"/>
                <a:gd name="adj2" fmla="val 0"/>
              </a:avLst>
            </a:prstGeom>
            <a:ln w="349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latin typeface="Calibri Light" panose="020F0302020204030204" pitchFamily="34" charset="0"/>
                <a:cs typeface="Calibri Light" panose="020F0302020204030204" pitchFamily="34" charset="0"/>
              </a:endParaRPr>
            </a:p>
          </p:txBody>
        </p:sp>
        <p:grpSp>
          <p:nvGrpSpPr>
            <p:cNvPr id="22" name="Group 21"/>
            <p:cNvGrpSpPr/>
            <p:nvPr/>
          </p:nvGrpSpPr>
          <p:grpSpPr>
            <a:xfrm>
              <a:off x="1973838" y="2578583"/>
              <a:ext cx="741618" cy="1258542"/>
              <a:chOff x="1973838" y="2578583"/>
              <a:chExt cx="741618" cy="1258542"/>
            </a:xfrm>
          </p:grpSpPr>
          <p:cxnSp>
            <p:nvCxnSpPr>
              <p:cNvPr id="23" name="Straight Arrow Connector 22">
                <a:extLst>
                  <a:ext uri="{FF2B5EF4-FFF2-40B4-BE49-F238E27FC236}">
                    <a16:creationId xmlns:a16="http://schemas.microsoft.com/office/drawing/2014/main" id="{9C6B7A5B-70FB-4AA4-9CD4-5CE407D9F77A}"/>
                  </a:ext>
                </a:extLst>
              </p:cNvPr>
              <p:cNvCxnSpPr>
                <a:cxnSpLocks/>
              </p:cNvCxnSpPr>
              <p:nvPr/>
            </p:nvCxnSpPr>
            <p:spPr>
              <a:xfrm>
                <a:off x="1973838" y="2578583"/>
                <a:ext cx="741618"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EF44C9-C6AA-465B-861B-1C436DEEBCBD}"/>
                  </a:ext>
                </a:extLst>
              </p:cNvPr>
              <p:cNvCxnSpPr>
                <a:cxnSpLocks/>
              </p:cNvCxnSpPr>
              <p:nvPr/>
            </p:nvCxnSpPr>
            <p:spPr>
              <a:xfrm>
                <a:off x="2021601" y="2936083"/>
                <a:ext cx="625709"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CF185D-DC64-471E-ABD5-79ACE0D968C2}"/>
                  </a:ext>
                </a:extLst>
              </p:cNvPr>
              <p:cNvCxnSpPr>
                <a:cxnSpLocks/>
              </p:cNvCxnSpPr>
              <p:nvPr/>
            </p:nvCxnSpPr>
            <p:spPr>
              <a:xfrm>
                <a:off x="1973838" y="3285278"/>
                <a:ext cx="605326"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0EA9172-4CD3-4D0C-A521-1EC3B0749104}"/>
                  </a:ext>
                </a:extLst>
              </p:cNvPr>
              <p:cNvCxnSpPr>
                <a:cxnSpLocks/>
              </p:cNvCxnSpPr>
              <p:nvPr/>
            </p:nvCxnSpPr>
            <p:spPr>
              <a:xfrm flipV="1">
                <a:off x="2021601" y="3573906"/>
                <a:ext cx="427290" cy="1"/>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0E4724A-C74B-413F-AC53-46C178FDF21D}"/>
                  </a:ext>
                </a:extLst>
              </p:cNvPr>
              <p:cNvCxnSpPr>
                <a:cxnSpLocks/>
              </p:cNvCxnSpPr>
              <p:nvPr/>
            </p:nvCxnSpPr>
            <p:spPr>
              <a:xfrm>
                <a:off x="2021601" y="3837125"/>
                <a:ext cx="297679"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3" name="TextBox 32"/>
          <p:cNvSpPr txBox="1"/>
          <p:nvPr/>
        </p:nvSpPr>
        <p:spPr>
          <a:xfrm>
            <a:off x="1693637" y="3141078"/>
            <a:ext cx="285656" cy="380873"/>
          </a:xfrm>
          <a:prstGeom prst="rect">
            <a:avLst/>
          </a:prstGeom>
          <a:noFill/>
        </p:spPr>
        <p:txBody>
          <a:bodyPr wrap="none" rtlCol="0">
            <a:spAutoFit/>
          </a:bodyPr>
          <a:lstStyle/>
          <a:p>
            <a:r>
              <a:rPr lang="en-US" sz="1875" dirty="0">
                <a:latin typeface="Calibri Light" panose="020F0302020204030204" pitchFamily="34" charset="0"/>
                <a:cs typeface="Calibri Light" panose="020F0302020204030204" pitchFamily="34" charset="0"/>
              </a:rPr>
              <a:t>x</a:t>
            </a:r>
          </a:p>
        </p:txBody>
      </p:sp>
      <mc:AlternateContent xmlns:mc="http://schemas.openxmlformats.org/markup-compatibility/2006" xmlns:a14="http://schemas.microsoft.com/office/drawing/2010/main">
        <mc:Choice Requires="a14">
          <p:graphicFrame>
            <p:nvGraphicFramePr>
              <p:cNvPr id="34" name="Table 33"/>
              <p:cNvGraphicFramePr>
                <a:graphicFrameLocks noGrp="1"/>
              </p:cNvGraphicFramePr>
              <p:nvPr/>
            </p:nvGraphicFramePr>
            <p:xfrm>
              <a:off x="292553" y="2665337"/>
              <a:ext cx="1250225" cy="1976184"/>
            </p:xfrm>
            <a:graphic>
              <a:graphicData uri="http://schemas.openxmlformats.org/drawingml/2006/table">
                <a:tbl>
                  <a:tblPr firstRow="1" bandRow="1">
                    <a:tableStyleId>{5C22544A-7EE6-4342-B048-85BDC9FD1C3A}</a:tableStyleId>
                  </a:tblPr>
                  <a:tblGrid>
                    <a:gridCol w="1250225">
                      <a:extLst>
                        <a:ext uri="{9D8B030D-6E8A-4147-A177-3AD203B41FA5}">
                          <a16:colId xmlns:a16="http://schemas.microsoft.com/office/drawing/2014/main" val="20000"/>
                        </a:ext>
                      </a:extLst>
                    </a:gridCol>
                  </a:tblGrid>
                  <a:tr h="548688">
                    <a:tc>
                      <a:txBody>
                        <a:bodyPr/>
                        <a:lstStyle/>
                        <a:p>
                          <a:pPr algn="ctr"/>
                          <a:r>
                            <a:rPr lang="en-US" sz="1400" dirty="0"/>
                            <a:t>Wind</a:t>
                          </a:r>
                          <a:r>
                            <a:rPr lang="en-US" sz="1400" baseline="0" dirty="0"/>
                            <a:t> speed (</a:t>
                          </a:r>
                          <a14:m>
                            <m:oMath xmlns:m="http://schemas.openxmlformats.org/officeDocument/2006/math">
                              <m:f>
                                <m:fPr>
                                  <m:ctrlPr>
                                    <a:rPr lang="en-US" sz="1400" i="1" baseline="0" smtClean="0">
                                      <a:latin typeface="Cambria Math" panose="02040503050406030204" pitchFamily="18" charset="0"/>
                                    </a:rPr>
                                  </m:ctrlPr>
                                </m:fPr>
                                <m:num>
                                  <m:r>
                                    <a:rPr lang="en-US" sz="1400" b="1" i="1" baseline="0" smtClean="0">
                                      <a:latin typeface="Cambria Math" panose="02040503050406030204" pitchFamily="18" charset="0"/>
                                    </a:rPr>
                                    <m:t>𝒎</m:t>
                                  </m:r>
                                </m:num>
                                <m:den>
                                  <m:r>
                                    <a:rPr lang="en-US" sz="1400" b="1" i="1" baseline="0" smtClean="0">
                                      <a:latin typeface="Cambria Math" panose="02040503050406030204" pitchFamily="18" charset="0"/>
                                    </a:rPr>
                                    <m:t>𝒔</m:t>
                                  </m:r>
                                </m:den>
                              </m:f>
                            </m:oMath>
                          </a14:m>
                          <a:r>
                            <a:rPr lang="en-US" sz="1400" baseline="0" dirty="0"/>
                            <a:t>)</a:t>
                          </a:r>
                          <a:endParaRPr lang="en-US" sz="1400" dirty="0"/>
                        </a:p>
                      </a:txBody>
                      <a:tcPr marL="68580" marR="68580" marT="34290" marB="34290"/>
                    </a:tc>
                    <a:extLst>
                      <a:ext uri="{0D108BD9-81ED-4DB2-BD59-A6C34878D82A}">
                        <a16:rowId xmlns:a16="http://schemas.microsoft.com/office/drawing/2014/main" val="10000"/>
                      </a:ext>
                    </a:extLst>
                  </a:tr>
                  <a:tr h="274320">
                    <a:tc>
                      <a:txBody>
                        <a:bodyPr/>
                        <a:lstStyle/>
                        <a:p>
                          <a:pPr algn="ctr"/>
                          <a:r>
                            <a:rPr lang="en-US" sz="1400" dirty="0"/>
                            <a:t>1</a:t>
                          </a:r>
                        </a:p>
                      </a:txBody>
                      <a:tcPr marL="68580" marR="68580" marT="34290" marB="34290"/>
                    </a:tc>
                    <a:extLst>
                      <a:ext uri="{0D108BD9-81ED-4DB2-BD59-A6C34878D82A}">
                        <a16:rowId xmlns:a16="http://schemas.microsoft.com/office/drawing/2014/main" val="10001"/>
                      </a:ext>
                    </a:extLst>
                  </a:tr>
                  <a:tr h="274320">
                    <a:tc>
                      <a:txBody>
                        <a:bodyPr/>
                        <a:lstStyle/>
                        <a:p>
                          <a:pPr algn="ctr"/>
                          <a:r>
                            <a:rPr lang="en-US" sz="1400" dirty="0"/>
                            <a:t>2</a:t>
                          </a:r>
                        </a:p>
                      </a:txBody>
                      <a:tcPr marL="68580" marR="68580" marT="34290" marB="34290"/>
                    </a:tc>
                    <a:extLst>
                      <a:ext uri="{0D108BD9-81ED-4DB2-BD59-A6C34878D82A}">
                        <a16:rowId xmlns:a16="http://schemas.microsoft.com/office/drawing/2014/main" val="10002"/>
                      </a:ext>
                    </a:extLst>
                  </a:tr>
                  <a:tr h="274320">
                    <a:tc>
                      <a:txBody>
                        <a:bodyPr/>
                        <a:lstStyle/>
                        <a:p>
                          <a:pPr algn="ctr"/>
                          <a:r>
                            <a:rPr lang="en-US" sz="1400" dirty="0"/>
                            <a:t>3</a:t>
                          </a:r>
                        </a:p>
                      </a:txBody>
                      <a:tcPr marL="68580" marR="68580" marT="34290" marB="34290"/>
                    </a:tc>
                    <a:extLst>
                      <a:ext uri="{0D108BD9-81ED-4DB2-BD59-A6C34878D82A}">
                        <a16:rowId xmlns:a16="http://schemas.microsoft.com/office/drawing/2014/main" val="10003"/>
                      </a:ext>
                    </a:extLst>
                  </a:tr>
                  <a:tr h="274320">
                    <a:tc>
                      <a:txBody>
                        <a:bodyPr/>
                        <a:lstStyle/>
                        <a:p>
                          <a:pPr algn="ctr"/>
                          <a:r>
                            <a:rPr lang="en-US" sz="1400" dirty="0"/>
                            <a:t>4</a:t>
                          </a:r>
                        </a:p>
                      </a:txBody>
                      <a:tcPr marL="68580" marR="68580" marT="34290" marB="34290"/>
                    </a:tc>
                    <a:extLst>
                      <a:ext uri="{0D108BD9-81ED-4DB2-BD59-A6C34878D82A}">
                        <a16:rowId xmlns:a16="http://schemas.microsoft.com/office/drawing/2014/main" val="10004"/>
                      </a:ext>
                    </a:extLst>
                  </a:tr>
                  <a:tr h="274320">
                    <a:tc>
                      <a:txBody>
                        <a:bodyPr/>
                        <a:lstStyle/>
                        <a:p>
                          <a:pPr algn="ctr"/>
                          <a:r>
                            <a:rPr lang="en-US" sz="1400" dirty="0"/>
                            <a:t>5</a:t>
                          </a:r>
                        </a:p>
                      </a:txBody>
                      <a:tcPr marL="68580" marR="68580" marT="34290" marB="34290"/>
                    </a:tc>
                    <a:extLst>
                      <a:ext uri="{0D108BD9-81ED-4DB2-BD59-A6C34878D82A}">
                        <a16:rowId xmlns:a16="http://schemas.microsoft.com/office/drawing/2014/main" val="10005"/>
                      </a:ext>
                    </a:extLst>
                  </a:tr>
                </a:tbl>
              </a:graphicData>
            </a:graphic>
          </p:graphicFrame>
        </mc:Choice>
        <mc:Fallback xmlns="">
          <p:graphicFrame>
            <p:nvGraphicFramePr>
              <p:cNvPr id="34" name="Table 33"/>
              <p:cNvGraphicFramePr>
                <a:graphicFrameLocks noGrp="1"/>
              </p:cNvGraphicFramePr>
              <p:nvPr/>
            </p:nvGraphicFramePr>
            <p:xfrm>
              <a:off x="292553" y="2665337"/>
              <a:ext cx="1250225" cy="1976184"/>
            </p:xfrm>
            <a:graphic>
              <a:graphicData uri="http://schemas.openxmlformats.org/drawingml/2006/table">
                <a:tbl>
                  <a:tblPr firstRow="1" bandRow="1">
                    <a:tableStyleId>{5C22544A-7EE6-4342-B048-85BDC9FD1C3A}</a:tableStyleId>
                  </a:tblPr>
                  <a:tblGrid>
                    <a:gridCol w="1250225">
                      <a:extLst>
                        <a:ext uri="{9D8B030D-6E8A-4147-A177-3AD203B41FA5}">
                          <a16:colId xmlns:a16="http://schemas.microsoft.com/office/drawing/2014/main" val="20000"/>
                        </a:ext>
                      </a:extLst>
                    </a:gridCol>
                  </a:tblGrid>
                  <a:tr h="566484">
                    <a:tc>
                      <a:txBody>
                        <a:bodyPr/>
                        <a:lstStyle/>
                        <a:p>
                          <a:endParaRPr lang="en-US"/>
                        </a:p>
                      </a:txBody>
                      <a:tcPr marL="68580" marR="68580" marT="34290" marB="34290">
                        <a:blipFill>
                          <a:blip r:embed="rId4"/>
                          <a:stretch>
                            <a:fillRect l="-483" t="-3226" r="-1932" b="-262366"/>
                          </a:stretch>
                        </a:blipFill>
                      </a:tcPr>
                    </a:tc>
                    <a:extLst>
                      <a:ext uri="{0D108BD9-81ED-4DB2-BD59-A6C34878D82A}">
                        <a16:rowId xmlns:a16="http://schemas.microsoft.com/office/drawing/2014/main" val="10000"/>
                      </a:ext>
                    </a:extLst>
                  </a:tr>
                  <a:tr h="281940">
                    <a:tc>
                      <a:txBody>
                        <a:bodyPr/>
                        <a:lstStyle/>
                        <a:p>
                          <a:pPr algn="ctr"/>
                          <a:r>
                            <a:rPr lang="en-US" sz="1400" dirty="0"/>
                            <a:t>1</a:t>
                          </a:r>
                        </a:p>
                      </a:txBody>
                      <a:tcPr marL="68580" marR="68580" marT="34290" marB="34290"/>
                    </a:tc>
                    <a:extLst>
                      <a:ext uri="{0D108BD9-81ED-4DB2-BD59-A6C34878D82A}">
                        <a16:rowId xmlns:a16="http://schemas.microsoft.com/office/drawing/2014/main" val="10001"/>
                      </a:ext>
                    </a:extLst>
                  </a:tr>
                  <a:tr h="281940">
                    <a:tc>
                      <a:txBody>
                        <a:bodyPr/>
                        <a:lstStyle/>
                        <a:p>
                          <a:pPr algn="ctr"/>
                          <a:r>
                            <a:rPr lang="en-US" sz="1400" dirty="0"/>
                            <a:t>2</a:t>
                          </a:r>
                        </a:p>
                      </a:txBody>
                      <a:tcPr marL="68580" marR="68580" marT="34290" marB="34290"/>
                    </a:tc>
                    <a:extLst>
                      <a:ext uri="{0D108BD9-81ED-4DB2-BD59-A6C34878D82A}">
                        <a16:rowId xmlns:a16="http://schemas.microsoft.com/office/drawing/2014/main" val="10002"/>
                      </a:ext>
                    </a:extLst>
                  </a:tr>
                  <a:tr h="281940">
                    <a:tc>
                      <a:txBody>
                        <a:bodyPr/>
                        <a:lstStyle/>
                        <a:p>
                          <a:pPr algn="ctr"/>
                          <a:r>
                            <a:rPr lang="en-US" sz="1400" dirty="0"/>
                            <a:t>3</a:t>
                          </a:r>
                        </a:p>
                      </a:txBody>
                      <a:tcPr marL="68580" marR="68580" marT="34290" marB="34290"/>
                    </a:tc>
                    <a:extLst>
                      <a:ext uri="{0D108BD9-81ED-4DB2-BD59-A6C34878D82A}">
                        <a16:rowId xmlns:a16="http://schemas.microsoft.com/office/drawing/2014/main" val="10003"/>
                      </a:ext>
                    </a:extLst>
                  </a:tr>
                  <a:tr h="281940">
                    <a:tc>
                      <a:txBody>
                        <a:bodyPr/>
                        <a:lstStyle/>
                        <a:p>
                          <a:pPr algn="ctr"/>
                          <a:r>
                            <a:rPr lang="en-US" sz="1400" dirty="0"/>
                            <a:t>4</a:t>
                          </a:r>
                        </a:p>
                      </a:txBody>
                      <a:tcPr marL="68580" marR="68580" marT="34290" marB="34290"/>
                    </a:tc>
                    <a:extLst>
                      <a:ext uri="{0D108BD9-81ED-4DB2-BD59-A6C34878D82A}">
                        <a16:rowId xmlns:a16="http://schemas.microsoft.com/office/drawing/2014/main" val="10004"/>
                      </a:ext>
                    </a:extLst>
                  </a:tr>
                  <a:tr h="281940">
                    <a:tc>
                      <a:txBody>
                        <a:bodyPr/>
                        <a:lstStyle/>
                        <a:p>
                          <a:pPr algn="ctr"/>
                          <a:r>
                            <a:rPr lang="en-US" sz="1400" dirty="0"/>
                            <a:t>5</a:t>
                          </a:r>
                        </a:p>
                      </a:txBody>
                      <a:tcPr marL="68580" marR="68580" marT="34290" marB="34290"/>
                    </a:tc>
                    <a:extLst>
                      <a:ext uri="{0D108BD9-81ED-4DB2-BD59-A6C34878D82A}">
                        <a16:rowId xmlns:a16="http://schemas.microsoft.com/office/drawing/2014/main" val="10005"/>
                      </a:ext>
                    </a:extLst>
                  </a:tr>
                </a:tbl>
              </a:graphicData>
            </a:graphic>
          </p:graphicFrame>
        </mc:Fallback>
      </mc:AlternateContent>
      <p:sp>
        <p:nvSpPr>
          <p:cNvPr id="36" name="TextBox 35"/>
          <p:cNvSpPr txBox="1"/>
          <p:nvPr/>
        </p:nvSpPr>
        <p:spPr>
          <a:xfrm>
            <a:off x="7010400" y="3048000"/>
            <a:ext cx="1895904" cy="461665"/>
          </a:xfrm>
          <a:prstGeom prst="rect">
            <a:avLst/>
          </a:prstGeom>
          <a:noFill/>
        </p:spPr>
        <p:txBody>
          <a:bodyPr wrap="none" rtlCol="0">
            <a:spAutoFit/>
          </a:bodyPr>
          <a:lstStyle/>
          <a:p>
            <a:r>
              <a:rPr lang="en-US" sz="1875" dirty="0">
                <a:latin typeface="Calibri Light" panose="020F0302020204030204" pitchFamily="34" charset="0"/>
                <a:cs typeface="Calibri Light" panose="020F0302020204030204" pitchFamily="34" charset="0"/>
              </a:rPr>
              <a:t>= </a:t>
            </a:r>
            <a:r>
              <a:rPr lang="en-US" dirty="0">
                <a:latin typeface="Calibri" panose="020F0502020204030204" pitchFamily="34" charset="0"/>
                <a:cs typeface="Calibri" panose="020F0502020204030204" pitchFamily="34" charset="0"/>
              </a:rPr>
              <a:t>75 LES cases</a:t>
            </a:r>
            <a:endParaRPr lang="en-US" sz="1875" dirty="0">
              <a:latin typeface="Calibri" panose="020F0502020204030204" pitchFamily="34" charset="0"/>
              <a:cs typeface="Calibri" panose="020F0502020204030204" pitchFamily="34" charset="0"/>
            </a:endParaRPr>
          </a:p>
        </p:txBody>
      </p:sp>
      <p:sp>
        <p:nvSpPr>
          <p:cNvPr id="42" name="TextBox 41"/>
          <p:cNvSpPr txBox="1"/>
          <p:nvPr/>
        </p:nvSpPr>
        <p:spPr>
          <a:xfrm>
            <a:off x="5029200" y="3141078"/>
            <a:ext cx="285656" cy="380873"/>
          </a:xfrm>
          <a:prstGeom prst="rect">
            <a:avLst/>
          </a:prstGeom>
          <a:noFill/>
        </p:spPr>
        <p:txBody>
          <a:bodyPr wrap="none" rtlCol="0">
            <a:spAutoFit/>
          </a:bodyPr>
          <a:lstStyle/>
          <a:p>
            <a:r>
              <a:rPr lang="en-US" sz="1875" dirty="0">
                <a:latin typeface="Calibri Light" panose="020F0302020204030204" pitchFamily="34" charset="0"/>
                <a:cs typeface="Calibri Light" panose="020F0302020204030204" pitchFamily="34" charset="0"/>
              </a:rPr>
              <a:t>x</a:t>
            </a:r>
          </a:p>
        </p:txBody>
      </p:sp>
      <p:grpSp>
        <p:nvGrpSpPr>
          <p:cNvPr id="10" name="Group 9">
            <a:extLst>
              <a:ext uri="{FF2B5EF4-FFF2-40B4-BE49-F238E27FC236}">
                <a16:creationId xmlns:a16="http://schemas.microsoft.com/office/drawing/2014/main" id="{46420F47-239B-4FCB-B397-797744BE64D1}"/>
              </a:ext>
            </a:extLst>
          </p:cNvPr>
          <p:cNvGrpSpPr/>
          <p:nvPr/>
        </p:nvGrpSpPr>
        <p:grpSpPr>
          <a:xfrm>
            <a:off x="2288238" y="5095415"/>
            <a:ext cx="793807" cy="837212"/>
            <a:chOff x="2057400" y="5072057"/>
            <a:chExt cx="793807" cy="837212"/>
          </a:xfrm>
        </p:grpSpPr>
        <p:pic>
          <p:nvPicPr>
            <p:cNvPr id="32" name="Picture 31">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2482256" y="5072057"/>
              <a:ext cx="318188" cy="394778"/>
            </a:xfrm>
            <a:prstGeom prst="rect">
              <a:avLst/>
            </a:prstGeom>
          </p:spPr>
        </p:pic>
        <p:sp>
          <p:nvSpPr>
            <p:cNvPr id="4" name="TextBox 3"/>
            <p:cNvSpPr txBox="1"/>
            <p:nvPr/>
          </p:nvSpPr>
          <p:spPr>
            <a:xfrm>
              <a:off x="2057400" y="5539937"/>
              <a:ext cx="793807" cy="369332"/>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H: 2 m</a:t>
              </a:r>
            </a:p>
          </p:txBody>
        </p:sp>
        <p:pic>
          <p:nvPicPr>
            <p:cNvPr id="29" name="Picture 28">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2149525" y="5072057"/>
              <a:ext cx="318188" cy="394778"/>
            </a:xfrm>
            <a:prstGeom prst="rect">
              <a:avLst/>
            </a:prstGeom>
          </p:spPr>
        </p:pic>
      </p:grpSp>
      <p:grpSp>
        <p:nvGrpSpPr>
          <p:cNvPr id="9" name="Group 8">
            <a:extLst>
              <a:ext uri="{FF2B5EF4-FFF2-40B4-BE49-F238E27FC236}">
                <a16:creationId xmlns:a16="http://schemas.microsoft.com/office/drawing/2014/main" id="{80BF04D2-2118-4D9F-98DD-C4CE6D0CB78C}"/>
              </a:ext>
            </a:extLst>
          </p:cNvPr>
          <p:cNvGrpSpPr/>
          <p:nvPr/>
        </p:nvGrpSpPr>
        <p:grpSpPr>
          <a:xfrm>
            <a:off x="3374864" y="4572000"/>
            <a:ext cx="1501936" cy="1375764"/>
            <a:chOff x="3144026" y="4548642"/>
            <a:chExt cx="1501936" cy="1375764"/>
          </a:xfrm>
        </p:grpSpPr>
        <p:sp>
          <p:nvSpPr>
            <p:cNvPr id="49" name="TextBox 48"/>
            <p:cNvSpPr txBox="1"/>
            <p:nvPr/>
          </p:nvSpPr>
          <p:spPr>
            <a:xfrm>
              <a:off x="3554864" y="5555074"/>
              <a:ext cx="910827" cy="369332"/>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H: 10 m</a:t>
              </a:r>
            </a:p>
          </p:txBody>
        </p:sp>
        <p:pic>
          <p:nvPicPr>
            <p:cNvPr id="31" name="Picture 30">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3144026" y="4548642"/>
              <a:ext cx="747735" cy="927718"/>
            </a:xfrm>
            <a:prstGeom prst="rect">
              <a:avLst/>
            </a:prstGeom>
          </p:spPr>
        </p:pic>
        <p:pic>
          <p:nvPicPr>
            <p:cNvPr id="35" name="Picture 34">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3898227" y="4548642"/>
              <a:ext cx="747735" cy="927718"/>
            </a:xfrm>
            <a:prstGeom prst="rect">
              <a:avLst/>
            </a:prstGeom>
          </p:spPr>
        </p:pic>
      </p:grpSp>
      <p:graphicFrame>
        <p:nvGraphicFramePr>
          <p:cNvPr id="5" name="Table 4"/>
          <p:cNvGraphicFramePr>
            <a:graphicFrameLocks noGrp="1"/>
          </p:cNvGraphicFramePr>
          <p:nvPr>
            <p:extLst>
              <p:ext uri="{D42A27DB-BD31-4B8C-83A1-F6EECF244321}">
                <p14:modId xmlns:p14="http://schemas.microsoft.com/office/powerpoint/2010/main" val="674187867"/>
              </p:ext>
            </p:extLst>
          </p:nvPr>
        </p:nvGraphicFramePr>
        <p:xfrm>
          <a:off x="2209800" y="2667000"/>
          <a:ext cx="2632956" cy="1714548"/>
        </p:xfrm>
        <a:graphic>
          <a:graphicData uri="http://schemas.openxmlformats.org/drawingml/2006/table">
            <a:tbl>
              <a:tblPr firstRow="1" bandRow="1">
                <a:tableStyleId>{5C22544A-7EE6-4342-B048-85BDC9FD1C3A}</a:tableStyleId>
              </a:tblPr>
              <a:tblGrid>
                <a:gridCol w="1316478">
                  <a:extLst>
                    <a:ext uri="{9D8B030D-6E8A-4147-A177-3AD203B41FA5}">
                      <a16:colId xmlns:a16="http://schemas.microsoft.com/office/drawing/2014/main" val="20000"/>
                    </a:ext>
                  </a:extLst>
                </a:gridCol>
                <a:gridCol w="1316478">
                  <a:extLst>
                    <a:ext uri="{9D8B030D-6E8A-4147-A177-3AD203B41FA5}">
                      <a16:colId xmlns:a16="http://schemas.microsoft.com/office/drawing/2014/main" val="20001"/>
                    </a:ext>
                  </a:extLst>
                </a:gridCol>
              </a:tblGrid>
              <a:tr h="285758">
                <a:tc>
                  <a:txBody>
                    <a:bodyPr/>
                    <a:lstStyle/>
                    <a:p>
                      <a:pPr algn="ctr"/>
                      <a:r>
                        <a:rPr lang="en-US" sz="1400" dirty="0"/>
                        <a:t>Height (m)</a:t>
                      </a:r>
                    </a:p>
                  </a:txBody>
                  <a:tcPr marL="68580" marR="68580" marT="34290" marB="34290"/>
                </a:tc>
                <a:tc>
                  <a:txBody>
                    <a:bodyPr/>
                    <a:lstStyle/>
                    <a:p>
                      <a:pPr algn="ctr"/>
                      <a:r>
                        <a:rPr lang="en-US" sz="1400" dirty="0"/>
                        <a:t>Width (m)</a:t>
                      </a:r>
                    </a:p>
                  </a:txBody>
                  <a:tcPr marL="68580" marR="68580" marT="34290" marB="34290"/>
                </a:tc>
                <a:extLst>
                  <a:ext uri="{0D108BD9-81ED-4DB2-BD59-A6C34878D82A}">
                    <a16:rowId xmlns:a16="http://schemas.microsoft.com/office/drawing/2014/main" val="10000"/>
                  </a:ext>
                </a:extLst>
              </a:tr>
              <a:tr h="285758">
                <a:tc>
                  <a:txBody>
                    <a:bodyPr/>
                    <a:lstStyle/>
                    <a:p>
                      <a:pPr algn="ctr"/>
                      <a:r>
                        <a:rPr lang="en-US" sz="1400" dirty="0"/>
                        <a:t>2</a:t>
                      </a:r>
                    </a:p>
                  </a:txBody>
                  <a:tcPr marL="68580" marR="68580" marT="34290" marB="34290"/>
                </a:tc>
                <a:tc>
                  <a:txBody>
                    <a:bodyPr/>
                    <a:lstStyle/>
                    <a:p>
                      <a:pPr algn="ctr"/>
                      <a:r>
                        <a:rPr lang="en-US" sz="1400" dirty="0"/>
                        <a:t>2.5</a:t>
                      </a:r>
                    </a:p>
                  </a:txBody>
                  <a:tcPr marL="68580" marR="68580" marT="34290" marB="34290"/>
                </a:tc>
                <a:extLst>
                  <a:ext uri="{0D108BD9-81ED-4DB2-BD59-A6C34878D82A}">
                    <a16:rowId xmlns:a16="http://schemas.microsoft.com/office/drawing/2014/main" val="10001"/>
                  </a:ext>
                </a:extLst>
              </a:tr>
              <a:tr h="285758">
                <a:tc>
                  <a:txBody>
                    <a:bodyPr/>
                    <a:lstStyle/>
                    <a:p>
                      <a:pPr algn="ctr"/>
                      <a:r>
                        <a:rPr lang="en-US" sz="1400" dirty="0"/>
                        <a:t>4</a:t>
                      </a:r>
                    </a:p>
                  </a:txBody>
                  <a:tcPr marL="68580" marR="68580" marT="34290" marB="34290"/>
                </a:tc>
                <a:tc>
                  <a:txBody>
                    <a:bodyPr/>
                    <a:lstStyle/>
                    <a:p>
                      <a:pPr algn="ctr"/>
                      <a:r>
                        <a:rPr lang="en-US" sz="1400" dirty="0"/>
                        <a:t>6</a:t>
                      </a:r>
                    </a:p>
                  </a:txBody>
                  <a:tcPr marL="68580" marR="68580" marT="34290" marB="34290"/>
                </a:tc>
                <a:extLst>
                  <a:ext uri="{0D108BD9-81ED-4DB2-BD59-A6C34878D82A}">
                    <a16:rowId xmlns:a16="http://schemas.microsoft.com/office/drawing/2014/main" val="10002"/>
                  </a:ext>
                </a:extLst>
              </a:tr>
              <a:tr h="285758">
                <a:tc>
                  <a:txBody>
                    <a:bodyPr/>
                    <a:lstStyle/>
                    <a:p>
                      <a:pPr algn="ctr"/>
                      <a:r>
                        <a:rPr lang="en-US" sz="1400" dirty="0"/>
                        <a:t>6</a:t>
                      </a:r>
                    </a:p>
                  </a:txBody>
                  <a:tcPr marL="68580" marR="68580" marT="34290" marB="34290"/>
                </a:tc>
                <a:tc>
                  <a:txBody>
                    <a:bodyPr/>
                    <a:lstStyle/>
                    <a:p>
                      <a:pPr algn="ctr"/>
                      <a:r>
                        <a:rPr lang="en-US" sz="1400" dirty="0"/>
                        <a:t>8</a:t>
                      </a:r>
                    </a:p>
                  </a:txBody>
                  <a:tcPr marL="68580" marR="68580" marT="34290" marB="34290"/>
                </a:tc>
                <a:extLst>
                  <a:ext uri="{0D108BD9-81ED-4DB2-BD59-A6C34878D82A}">
                    <a16:rowId xmlns:a16="http://schemas.microsoft.com/office/drawing/2014/main" val="10003"/>
                  </a:ext>
                </a:extLst>
              </a:tr>
              <a:tr h="285758">
                <a:tc>
                  <a:txBody>
                    <a:bodyPr/>
                    <a:lstStyle/>
                    <a:p>
                      <a:pPr algn="ctr"/>
                      <a:r>
                        <a:rPr lang="en-US" sz="1400" dirty="0"/>
                        <a:t>8</a:t>
                      </a:r>
                    </a:p>
                  </a:txBody>
                  <a:tcPr marL="68580" marR="68580" marT="34290" marB="34290"/>
                </a:tc>
                <a:tc>
                  <a:txBody>
                    <a:bodyPr/>
                    <a:lstStyle/>
                    <a:p>
                      <a:pPr algn="ctr"/>
                      <a:r>
                        <a:rPr lang="en-US" sz="1400" dirty="0"/>
                        <a:t>10</a:t>
                      </a:r>
                    </a:p>
                  </a:txBody>
                  <a:tcPr marL="68580" marR="68580" marT="34290" marB="34290"/>
                </a:tc>
                <a:extLst>
                  <a:ext uri="{0D108BD9-81ED-4DB2-BD59-A6C34878D82A}">
                    <a16:rowId xmlns:a16="http://schemas.microsoft.com/office/drawing/2014/main" val="10004"/>
                  </a:ext>
                </a:extLst>
              </a:tr>
              <a:tr h="285758">
                <a:tc>
                  <a:txBody>
                    <a:bodyPr/>
                    <a:lstStyle/>
                    <a:p>
                      <a:pPr algn="ctr"/>
                      <a:r>
                        <a:rPr lang="en-US" sz="1400" dirty="0"/>
                        <a:t>10</a:t>
                      </a:r>
                    </a:p>
                  </a:txBody>
                  <a:tcPr marL="68580" marR="68580" marT="34290" marB="34290"/>
                </a:tc>
                <a:tc>
                  <a:txBody>
                    <a:bodyPr/>
                    <a:lstStyle/>
                    <a:p>
                      <a:pPr algn="ctr"/>
                      <a:r>
                        <a:rPr lang="en-US" sz="1400" dirty="0"/>
                        <a:t>12</a:t>
                      </a:r>
                    </a:p>
                  </a:txBody>
                  <a:tcPr marL="68580" marR="68580" marT="34290" marB="34290"/>
                </a:tc>
                <a:extLst>
                  <a:ext uri="{0D108BD9-81ED-4DB2-BD59-A6C34878D82A}">
                    <a16:rowId xmlns:a16="http://schemas.microsoft.com/office/drawing/2014/main" val="10005"/>
                  </a:ext>
                </a:extLst>
              </a:tr>
            </a:tbl>
          </a:graphicData>
        </a:graphic>
      </p:graphicFrame>
      <p:grpSp>
        <p:nvGrpSpPr>
          <p:cNvPr id="2" name="Group 1">
            <a:extLst>
              <a:ext uri="{FF2B5EF4-FFF2-40B4-BE49-F238E27FC236}">
                <a16:creationId xmlns:a16="http://schemas.microsoft.com/office/drawing/2014/main" id="{2F1B4105-B2B9-4BB1-8335-739C09CFFC1E}"/>
              </a:ext>
            </a:extLst>
          </p:cNvPr>
          <p:cNvGrpSpPr/>
          <p:nvPr/>
        </p:nvGrpSpPr>
        <p:grpSpPr>
          <a:xfrm>
            <a:off x="5638800" y="3937045"/>
            <a:ext cx="1026023" cy="1099144"/>
            <a:chOff x="5120089" y="4819650"/>
            <a:chExt cx="1026023" cy="1099144"/>
          </a:xfrm>
        </p:grpSpPr>
        <p:pic>
          <p:nvPicPr>
            <p:cNvPr id="51" name="Picture 50">
              <a:extLst>
                <a:ext uri="{FF2B5EF4-FFF2-40B4-BE49-F238E27FC236}">
                  <a16:creationId xmlns:a16="http://schemas.microsoft.com/office/drawing/2014/main" id="{748FB88C-96AA-4190-A776-7297F477DE42}"/>
                </a:ext>
              </a:extLst>
            </p:cNvPr>
            <p:cNvPicPr>
              <a:picLocks noChangeAspect="1"/>
            </p:cNvPicPr>
            <p:nvPr/>
          </p:nvPicPr>
          <p:blipFill>
            <a:blip r:embed="rId5">
              <a:alphaModFix amt="50000"/>
            </a:blip>
            <a:stretch>
              <a:fillRect/>
            </a:stretch>
          </p:blipFill>
          <p:spPr>
            <a:xfrm>
              <a:off x="5120089" y="4819651"/>
              <a:ext cx="502454" cy="623396"/>
            </a:xfrm>
            <a:prstGeom prst="rect">
              <a:avLst/>
            </a:prstGeom>
            <a:effectLst>
              <a:outerShdw blurRad="50800" dist="50800" dir="5400000" sx="1000" sy="1000" algn="ctr" rotWithShape="0">
                <a:srgbClr val="000000"/>
              </a:outerShdw>
            </a:effectLst>
          </p:spPr>
        </p:pic>
        <p:pic>
          <p:nvPicPr>
            <p:cNvPr id="38" name="Picture 37">
              <a:extLst>
                <a:ext uri="{FF2B5EF4-FFF2-40B4-BE49-F238E27FC236}">
                  <a16:creationId xmlns:a16="http://schemas.microsoft.com/office/drawing/2014/main" id="{748FB88C-96AA-4190-A776-7297F477DE42}"/>
                </a:ext>
              </a:extLst>
            </p:cNvPr>
            <p:cNvPicPr>
              <a:picLocks noChangeAspect="1"/>
            </p:cNvPicPr>
            <p:nvPr/>
          </p:nvPicPr>
          <p:blipFill>
            <a:blip r:embed="rId5">
              <a:alphaModFix amt="50000"/>
            </a:blip>
            <a:stretch>
              <a:fillRect/>
            </a:stretch>
          </p:blipFill>
          <p:spPr>
            <a:xfrm>
              <a:off x="5643658" y="4819650"/>
              <a:ext cx="502454" cy="623396"/>
            </a:xfrm>
            <a:prstGeom prst="rect">
              <a:avLst/>
            </a:prstGeom>
            <a:effectLst>
              <a:outerShdw blurRad="50800" dist="50800" dir="5400000" sx="1000" sy="1000" algn="ctr" rotWithShape="0">
                <a:srgbClr val="000000"/>
              </a:outerShdw>
            </a:effectLst>
          </p:spPr>
        </p:pic>
        <p:sp>
          <p:nvSpPr>
            <p:cNvPr id="43" name="TextBox 42"/>
            <p:cNvSpPr txBox="1"/>
            <p:nvPr/>
          </p:nvSpPr>
          <p:spPr>
            <a:xfrm>
              <a:off x="5349641" y="5549462"/>
              <a:ext cx="697627" cy="369332"/>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LAI: 4</a:t>
              </a:r>
            </a:p>
          </p:txBody>
        </p:sp>
      </p:grpSp>
      <p:grpSp>
        <p:nvGrpSpPr>
          <p:cNvPr id="7" name="Group 6">
            <a:extLst>
              <a:ext uri="{FF2B5EF4-FFF2-40B4-BE49-F238E27FC236}">
                <a16:creationId xmlns:a16="http://schemas.microsoft.com/office/drawing/2014/main" id="{8F857C5F-A2FF-4CE3-B4D8-B56B1BBB9168}"/>
              </a:ext>
            </a:extLst>
          </p:cNvPr>
          <p:cNvGrpSpPr/>
          <p:nvPr/>
        </p:nvGrpSpPr>
        <p:grpSpPr>
          <a:xfrm>
            <a:off x="5638800" y="5222917"/>
            <a:ext cx="1004908" cy="1099144"/>
            <a:chOff x="6323504" y="4819650"/>
            <a:chExt cx="1004908" cy="1099144"/>
          </a:xfrm>
        </p:grpSpPr>
        <p:pic>
          <p:nvPicPr>
            <p:cNvPr id="50" name="Picture 49">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6323504" y="4819650"/>
              <a:ext cx="502454" cy="623396"/>
            </a:xfrm>
            <a:prstGeom prst="rect">
              <a:avLst/>
            </a:prstGeom>
          </p:spPr>
        </p:pic>
        <p:pic>
          <p:nvPicPr>
            <p:cNvPr id="41" name="Picture 40">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6825958" y="4819650"/>
              <a:ext cx="502454" cy="623396"/>
            </a:xfrm>
            <a:prstGeom prst="rect">
              <a:avLst/>
            </a:prstGeom>
          </p:spPr>
        </p:pic>
        <p:sp>
          <p:nvSpPr>
            <p:cNvPr id="44" name="TextBox 43"/>
            <p:cNvSpPr txBox="1"/>
            <p:nvPr/>
          </p:nvSpPr>
          <p:spPr>
            <a:xfrm>
              <a:off x="6495942" y="5549462"/>
              <a:ext cx="814647" cy="369332"/>
            </a:xfrm>
            <a:prstGeom prst="rect">
              <a:avLst/>
            </a:prstGeom>
            <a:noFill/>
          </p:spPr>
          <p:txBody>
            <a:bodyPr wrap="none" rtlCol="0">
              <a:spAutoFit/>
            </a:bodyPr>
            <a:lstStyle/>
            <a:p>
              <a:r>
                <a:rPr lang="en-US" sz="1800" dirty="0">
                  <a:latin typeface="Calibri Light" panose="020F0302020204030204" pitchFamily="34" charset="0"/>
                  <a:cs typeface="Calibri Light" panose="020F0302020204030204" pitchFamily="34" charset="0"/>
                </a:rPr>
                <a:t>LAI: 11</a:t>
              </a:r>
            </a:p>
          </p:txBody>
        </p:sp>
      </p:grpSp>
      <p:graphicFrame>
        <p:nvGraphicFramePr>
          <p:cNvPr id="6" name="Table 5"/>
          <p:cNvGraphicFramePr>
            <a:graphicFrameLocks noGrp="1"/>
          </p:cNvGraphicFramePr>
          <p:nvPr>
            <p:extLst>
              <p:ext uri="{D42A27DB-BD31-4B8C-83A1-F6EECF244321}">
                <p14:modId xmlns:p14="http://schemas.microsoft.com/office/powerpoint/2010/main" val="1566569505"/>
              </p:ext>
            </p:extLst>
          </p:nvPr>
        </p:nvGraphicFramePr>
        <p:xfrm>
          <a:off x="5486400" y="2682240"/>
          <a:ext cx="1276350" cy="1127760"/>
        </p:xfrm>
        <a:graphic>
          <a:graphicData uri="http://schemas.openxmlformats.org/drawingml/2006/table">
            <a:tbl>
              <a:tblPr firstRow="1" bandRow="1">
                <a:tableStyleId>{5C22544A-7EE6-4342-B048-85BDC9FD1C3A}</a:tableStyleId>
              </a:tblPr>
              <a:tblGrid>
                <a:gridCol w="1276350">
                  <a:extLst>
                    <a:ext uri="{9D8B030D-6E8A-4147-A177-3AD203B41FA5}">
                      <a16:colId xmlns:a16="http://schemas.microsoft.com/office/drawing/2014/main" val="20000"/>
                    </a:ext>
                  </a:extLst>
                </a:gridCol>
              </a:tblGrid>
              <a:tr h="278130">
                <a:tc>
                  <a:txBody>
                    <a:bodyPr/>
                    <a:lstStyle/>
                    <a:p>
                      <a:pPr algn="ctr"/>
                      <a:r>
                        <a:rPr lang="en-US" sz="1400" dirty="0"/>
                        <a:t>LAI</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dirty="0"/>
                        <a:t>4</a:t>
                      </a: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dirty="0"/>
                        <a:t>7</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dirty="0"/>
                        <a:t>11</a:t>
                      </a:r>
                    </a:p>
                  </a:txBody>
                  <a:tcPr marL="68580" marR="68580" marT="34290" marB="34290"/>
                </a:tc>
                <a:extLst>
                  <a:ext uri="{0D108BD9-81ED-4DB2-BD59-A6C34878D82A}">
                    <a16:rowId xmlns:a16="http://schemas.microsoft.com/office/drawing/2014/main" val="10003"/>
                  </a:ext>
                </a:extLst>
              </a:tr>
            </a:tbl>
          </a:graphicData>
        </a:graphic>
      </p:graphicFrame>
      <p:cxnSp>
        <p:nvCxnSpPr>
          <p:cNvPr id="8" name="Straight Arrow Connector 7"/>
          <p:cNvCxnSpPr/>
          <p:nvPr/>
        </p:nvCxnSpPr>
        <p:spPr>
          <a:xfrm flipH="1">
            <a:off x="7815015" y="3464517"/>
            <a:ext cx="248729" cy="3073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8379450" y="3464517"/>
            <a:ext cx="240675" cy="3073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191375" y="3831142"/>
            <a:ext cx="900518" cy="1038746"/>
          </a:xfrm>
          <a:prstGeom prst="rect">
            <a:avLst/>
          </a:prstGeom>
          <a:noFill/>
          <a:ln>
            <a:solidFill>
              <a:schemeClr val="tx1"/>
            </a:solidFill>
          </a:ln>
        </p:spPr>
        <p:txBody>
          <a:bodyPr wrap="square" rtlCol="0">
            <a:spAutoFit/>
          </a:bodyPr>
          <a:lstStyle/>
          <a:p>
            <a:pPr algn="ctr"/>
            <a:r>
              <a:rPr lang="en-US" dirty="0">
                <a:solidFill>
                  <a:schemeClr val="accent1">
                    <a:lumMod val="50000"/>
                  </a:schemeClr>
                </a:solidFill>
                <a:latin typeface="Calibri" panose="020F0502020204030204" pitchFamily="34" charset="0"/>
                <a:cs typeface="Calibri" panose="020F0502020204030204" pitchFamily="34" charset="0"/>
              </a:rPr>
              <a:t>60</a:t>
            </a:r>
            <a:r>
              <a:rPr lang="en-US" sz="1875" dirty="0">
                <a:solidFill>
                  <a:schemeClr val="accent1">
                    <a:lumMod val="50000"/>
                  </a:schemeClr>
                </a:solidFill>
                <a:latin typeface="Calibri" panose="020F0502020204030204" pitchFamily="34" charset="0"/>
                <a:cs typeface="Calibri" panose="020F0502020204030204" pitchFamily="34" charset="0"/>
              </a:rPr>
              <a:t> train cases</a:t>
            </a:r>
          </a:p>
        </p:txBody>
      </p:sp>
      <p:sp>
        <p:nvSpPr>
          <p:cNvPr id="54" name="TextBox 53"/>
          <p:cNvSpPr txBox="1"/>
          <p:nvPr/>
        </p:nvSpPr>
        <p:spPr>
          <a:xfrm>
            <a:off x="8271316" y="3817602"/>
            <a:ext cx="832034" cy="1038746"/>
          </a:xfrm>
          <a:prstGeom prst="rect">
            <a:avLst/>
          </a:prstGeom>
          <a:noFill/>
          <a:ln>
            <a:solidFill>
              <a:schemeClr val="tx1"/>
            </a:solidFill>
          </a:ln>
        </p:spPr>
        <p:txBody>
          <a:bodyPr wrap="square" rtlCol="0">
            <a:spAutoFit/>
          </a:bodyPr>
          <a:lstStyle/>
          <a:p>
            <a:pPr algn="ctr"/>
            <a:r>
              <a:rPr lang="en-US" dirty="0">
                <a:solidFill>
                  <a:srgbClr val="FF0000"/>
                </a:solidFill>
                <a:latin typeface="Calibri" panose="020F0502020204030204" pitchFamily="34" charset="0"/>
                <a:cs typeface="Calibri" panose="020F0502020204030204" pitchFamily="34" charset="0"/>
              </a:rPr>
              <a:t>15</a:t>
            </a:r>
            <a:r>
              <a:rPr lang="en-US" sz="1875" dirty="0">
                <a:solidFill>
                  <a:srgbClr val="FF0000"/>
                </a:solidFill>
                <a:latin typeface="Calibri" panose="020F0502020204030204" pitchFamily="34" charset="0"/>
                <a:cs typeface="Calibri" panose="020F0502020204030204" pitchFamily="34" charset="0"/>
              </a:rPr>
              <a:t> test cases  </a:t>
            </a:r>
          </a:p>
        </p:txBody>
      </p:sp>
      <p:grpSp>
        <p:nvGrpSpPr>
          <p:cNvPr id="55" name="Group 54"/>
          <p:cNvGrpSpPr/>
          <p:nvPr/>
        </p:nvGrpSpPr>
        <p:grpSpPr>
          <a:xfrm>
            <a:off x="2400300" y="1679733"/>
            <a:ext cx="3228133" cy="517076"/>
            <a:chOff x="-89393" y="5541549"/>
            <a:chExt cx="4304177" cy="689434"/>
          </a:xfrm>
        </p:grpSpPr>
        <p:cxnSp>
          <p:nvCxnSpPr>
            <p:cNvPr id="56" name="Straight Connector 55">
              <a:extLst>
                <a:ext uri="{FF2B5EF4-FFF2-40B4-BE49-F238E27FC236}">
                  <a16:creationId xmlns:a16="http://schemas.microsoft.com/office/drawing/2014/main" id="{87AD2481-C52F-4E40-A8F6-CE29D4D5C187}"/>
                </a:ext>
              </a:extLst>
            </p:cNvPr>
            <p:cNvCxnSpPr>
              <a:cxnSpLocks/>
            </p:cNvCxnSpPr>
            <p:nvPr/>
          </p:nvCxnSpPr>
          <p:spPr>
            <a:xfrm>
              <a:off x="-89393" y="6191794"/>
              <a:ext cx="4304177" cy="391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2960725" y="5541549"/>
              <a:ext cx="524093" cy="650245"/>
            </a:xfrm>
            <a:prstGeom prst="rect">
              <a:avLst/>
            </a:prstGeom>
          </p:spPr>
        </p:pic>
        <p:pic>
          <p:nvPicPr>
            <p:cNvPr id="58" name="Picture 57">
              <a:extLst>
                <a:ext uri="{FF2B5EF4-FFF2-40B4-BE49-F238E27FC236}">
                  <a16:creationId xmlns:a16="http://schemas.microsoft.com/office/drawing/2014/main" id="{95DB73E1-3519-43E1-BCFC-4478136BF16A}"/>
                </a:ext>
              </a:extLst>
            </p:cNvPr>
            <p:cNvPicPr>
              <a:picLocks noChangeAspect="1"/>
            </p:cNvPicPr>
            <p:nvPr/>
          </p:nvPicPr>
          <p:blipFill>
            <a:blip r:embed="rId6"/>
            <a:stretch>
              <a:fillRect/>
            </a:stretch>
          </p:blipFill>
          <p:spPr>
            <a:xfrm>
              <a:off x="1378198" y="5736332"/>
              <a:ext cx="576356" cy="442399"/>
            </a:xfrm>
            <a:prstGeom prst="rect">
              <a:avLst/>
            </a:prstGeom>
          </p:spPr>
        </p:pic>
        <p:pic>
          <p:nvPicPr>
            <p:cNvPr id="59" name="Picture 58">
              <a:extLst>
                <a:ext uri="{FF2B5EF4-FFF2-40B4-BE49-F238E27FC236}">
                  <a16:creationId xmlns:a16="http://schemas.microsoft.com/office/drawing/2014/main" id="{609E9BA1-F7F4-4EB4-BF9C-417E8113FBD5}"/>
                </a:ext>
              </a:extLst>
            </p:cNvPr>
            <p:cNvPicPr>
              <a:picLocks noChangeAspect="1"/>
            </p:cNvPicPr>
            <p:nvPr/>
          </p:nvPicPr>
          <p:blipFill>
            <a:blip r:embed="rId6"/>
            <a:stretch>
              <a:fillRect/>
            </a:stretch>
          </p:blipFill>
          <p:spPr>
            <a:xfrm>
              <a:off x="679880" y="5736332"/>
              <a:ext cx="576356" cy="442399"/>
            </a:xfrm>
            <a:prstGeom prst="rect">
              <a:avLst/>
            </a:prstGeom>
          </p:spPr>
        </p:pic>
        <p:pic>
          <p:nvPicPr>
            <p:cNvPr id="60" name="Picture 59">
              <a:extLst>
                <a:ext uri="{FF2B5EF4-FFF2-40B4-BE49-F238E27FC236}">
                  <a16:creationId xmlns:a16="http://schemas.microsoft.com/office/drawing/2014/main" id="{40BAABA7-B1E9-47BE-AA61-1FFEF293E761}"/>
                </a:ext>
              </a:extLst>
            </p:cNvPr>
            <p:cNvPicPr>
              <a:picLocks noChangeAspect="1"/>
            </p:cNvPicPr>
            <p:nvPr/>
          </p:nvPicPr>
          <p:blipFill>
            <a:blip r:embed="rId5"/>
            <a:stretch>
              <a:fillRect/>
            </a:stretch>
          </p:blipFill>
          <p:spPr>
            <a:xfrm>
              <a:off x="2449695" y="5542417"/>
              <a:ext cx="524093" cy="650245"/>
            </a:xfrm>
            <a:prstGeom prst="rect">
              <a:avLst/>
            </a:prstGeom>
          </p:spPr>
        </p:pic>
      </p:grpSp>
      <p:grpSp>
        <p:nvGrpSpPr>
          <p:cNvPr id="61" name="Group 60"/>
          <p:cNvGrpSpPr/>
          <p:nvPr/>
        </p:nvGrpSpPr>
        <p:grpSpPr>
          <a:xfrm>
            <a:off x="2362735" y="859885"/>
            <a:ext cx="509543" cy="1308349"/>
            <a:chOff x="1758410" y="609315"/>
            <a:chExt cx="1011530" cy="3516212"/>
          </a:xfrm>
        </p:grpSpPr>
        <p:sp>
          <p:nvSpPr>
            <p:cNvPr id="62" name="Arc 61">
              <a:extLst>
                <a:ext uri="{FF2B5EF4-FFF2-40B4-BE49-F238E27FC236}">
                  <a16:creationId xmlns:a16="http://schemas.microsoft.com/office/drawing/2014/main" id="{CE0FAE6C-3BBC-453F-95C8-F1F87B1CFCBE}"/>
                </a:ext>
              </a:extLst>
            </p:cNvPr>
            <p:cNvSpPr/>
            <p:nvPr/>
          </p:nvSpPr>
          <p:spPr>
            <a:xfrm rot="5754502">
              <a:off x="506069" y="1861656"/>
              <a:ext cx="3516212" cy="1011530"/>
            </a:xfrm>
            <a:prstGeom prst="arc">
              <a:avLst>
                <a:gd name="adj1" fmla="val 16821355"/>
                <a:gd name="adj2" fmla="val 0"/>
              </a:avLst>
            </a:prstGeom>
            <a:ln w="349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63" name="Group 62"/>
            <p:cNvGrpSpPr/>
            <p:nvPr/>
          </p:nvGrpSpPr>
          <p:grpSpPr>
            <a:xfrm>
              <a:off x="1973838" y="2578583"/>
              <a:ext cx="741618" cy="1258542"/>
              <a:chOff x="1973838" y="2578583"/>
              <a:chExt cx="741618" cy="1258542"/>
            </a:xfrm>
          </p:grpSpPr>
          <p:cxnSp>
            <p:nvCxnSpPr>
              <p:cNvPr id="64" name="Straight Arrow Connector 63">
                <a:extLst>
                  <a:ext uri="{FF2B5EF4-FFF2-40B4-BE49-F238E27FC236}">
                    <a16:creationId xmlns:a16="http://schemas.microsoft.com/office/drawing/2014/main" id="{9C6B7A5B-70FB-4AA4-9CD4-5CE407D9F77A}"/>
                  </a:ext>
                </a:extLst>
              </p:cNvPr>
              <p:cNvCxnSpPr>
                <a:cxnSpLocks/>
              </p:cNvCxnSpPr>
              <p:nvPr/>
            </p:nvCxnSpPr>
            <p:spPr>
              <a:xfrm>
                <a:off x="1973838" y="2578583"/>
                <a:ext cx="741618"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AEF44C9-C6AA-465B-861B-1C436DEEBCBD}"/>
                  </a:ext>
                </a:extLst>
              </p:cNvPr>
              <p:cNvCxnSpPr>
                <a:cxnSpLocks/>
              </p:cNvCxnSpPr>
              <p:nvPr/>
            </p:nvCxnSpPr>
            <p:spPr>
              <a:xfrm>
                <a:off x="2021601" y="2936083"/>
                <a:ext cx="625709"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1CF185D-DC64-471E-ABD5-79ACE0D968C2}"/>
                  </a:ext>
                </a:extLst>
              </p:cNvPr>
              <p:cNvCxnSpPr>
                <a:cxnSpLocks/>
              </p:cNvCxnSpPr>
              <p:nvPr/>
            </p:nvCxnSpPr>
            <p:spPr>
              <a:xfrm>
                <a:off x="1973838" y="3285278"/>
                <a:ext cx="605326"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0EA9172-4CD3-4D0C-A521-1EC3B0749104}"/>
                  </a:ext>
                </a:extLst>
              </p:cNvPr>
              <p:cNvCxnSpPr>
                <a:cxnSpLocks/>
              </p:cNvCxnSpPr>
              <p:nvPr/>
            </p:nvCxnSpPr>
            <p:spPr>
              <a:xfrm flipV="1">
                <a:off x="2021601" y="3573906"/>
                <a:ext cx="427290" cy="1"/>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0E4724A-C74B-413F-AC53-46C178FDF21D}"/>
                  </a:ext>
                </a:extLst>
              </p:cNvPr>
              <p:cNvCxnSpPr>
                <a:cxnSpLocks/>
              </p:cNvCxnSpPr>
              <p:nvPr/>
            </p:nvCxnSpPr>
            <p:spPr>
              <a:xfrm>
                <a:off x="2021601" y="3837125"/>
                <a:ext cx="297679"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 name="TextBox 68"/>
          <p:cNvSpPr txBox="1"/>
          <p:nvPr/>
        </p:nvSpPr>
        <p:spPr>
          <a:xfrm>
            <a:off x="237071" y="2320751"/>
            <a:ext cx="1396536" cy="346249"/>
          </a:xfrm>
          <a:prstGeom prst="rect">
            <a:avLst/>
          </a:prstGeom>
          <a:noFill/>
        </p:spPr>
        <p:txBody>
          <a:bodyPr wrap="none" rtlCol="0">
            <a:spAutoFit/>
          </a:bodyPr>
          <a:lstStyle/>
          <a:p>
            <a:r>
              <a:rPr lang="en-US" sz="1650" dirty="0">
                <a:latin typeface="Calibri" panose="020F0502020204030204" pitchFamily="34" charset="0"/>
                <a:cs typeface="Calibri" panose="020F0502020204030204" pitchFamily="34" charset="0"/>
              </a:rPr>
              <a:t>5 wind speeds</a:t>
            </a:r>
          </a:p>
        </p:txBody>
      </p:sp>
      <p:sp>
        <p:nvSpPr>
          <p:cNvPr id="70" name="TextBox 69"/>
          <p:cNvSpPr txBox="1"/>
          <p:nvPr/>
        </p:nvSpPr>
        <p:spPr>
          <a:xfrm>
            <a:off x="2755217" y="2320751"/>
            <a:ext cx="1309974" cy="346249"/>
          </a:xfrm>
          <a:prstGeom prst="rect">
            <a:avLst/>
          </a:prstGeom>
          <a:noFill/>
        </p:spPr>
        <p:txBody>
          <a:bodyPr wrap="none" rtlCol="0">
            <a:spAutoFit/>
          </a:bodyPr>
          <a:lstStyle/>
          <a:p>
            <a:r>
              <a:rPr lang="en-US" sz="1650" dirty="0">
                <a:latin typeface="Calibri" panose="020F0502020204030204" pitchFamily="34" charset="0"/>
                <a:cs typeface="Calibri" panose="020F0502020204030204" pitchFamily="34" charset="0"/>
              </a:rPr>
              <a:t>5 dimensions</a:t>
            </a:r>
          </a:p>
        </p:txBody>
      </p:sp>
      <p:sp>
        <p:nvSpPr>
          <p:cNvPr id="71" name="TextBox 70"/>
          <p:cNvSpPr txBox="1"/>
          <p:nvPr/>
        </p:nvSpPr>
        <p:spPr>
          <a:xfrm>
            <a:off x="5486400" y="2320751"/>
            <a:ext cx="1193084" cy="346249"/>
          </a:xfrm>
          <a:prstGeom prst="rect">
            <a:avLst/>
          </a:prstGeom>
          <a:noFill/>
        </p:spPr>
        <p:txBody>
          <a:bodyPr wrap="none" rtlCol="0">
            <a:spAutoFit/>
          </a:bodyPr>
          <a:lstStyle/>
          <a:p>
            <a:r>
              <a:rPr lang="en-US" sz="1650" dirty="0">
                <a:latin typeface="Calibri" panose="020F0502020204030204" pitchFamily="34" charset="0"/>
                <a:cs typeface="Calibri" panose="020F0502020204030204" pitchFamily="34" charset="0"/>
              </a:rPr>
              <a:t>3 LAI values</a:t>
            </a:r>
          </a:p>
        </p:txBody>
      </p:sp>
      <p:sp>
        <p:nvSpPr>
          <p:cNvPr id="73" name="Slide Number Placeholder 3">
            <a:extLst>
              <a:ext uri="{FF2B5EF4-FFF2-40B4-BE49-F238E27FC236}">
                <a16:creationId xmlns:a16="http://schemas.microsoft.com/office/drawing/2014/main" id="{E233E5A9-E805-45F3-B6F1-5D26F4C9382A}"/>
              </a:ext>
            </a:extLst>
          </p:cNvPr>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13</a:t>
            </a:fld>
            <a:endParaRPr lang="en-US">
              <a:ea typeface="ＭＳ Ｐゴシック"/>
              <a:cs typeface="ＭＳ Ｐゴシック"/>
            </a:endParaRPr>
          </a:p>
        </p:txBody>
      </p:sp>
      <p:sp>
        <p:nvSpPr>
          <p:cNvPr id="74" name="Rectangle 2">
            <a:extLst>
              <a:ext uri="{FF2B5EF4-FFF2-40B4-BE49-F238E27FC236}">
                <a16:creationId xmlns:a16="http://schemas.microsoft.com/office/drawing/2014/main" id="{55977D07-9DC7-4D8C-9552-39CF70369217}"/>
              </a:ext>
            </a:extLst>
          </p:cNvPr>
          <p:cNvSpPr>
            <a:spLocks noGrp="1" noChangeArrowheads="1"/>
          </p:cNvSpPr>
          <p:nvPr>
            <p:ph type="title"/>
          </p:nvPr>
        </p:nvSpPr>
        <p:spPr>
          <a:xfrm>
            <a:off x="1295400" y="172279"/>
            <a:ext cx="6934200" cy="762000"/>
          </a:xfrm>
        </p:spPr>
        <p:txBody>
          <a:bodyPr/>
          <a:lstStyle/>
          <a:p>
            <a:pPr algn="ctr" eaLnBrk="1" hangingPunct="1"/>
            <a:r>
              <a:rPr lang="en-US" sz="3200" dirty="0"/>
              <a:t>Modeling Framework</a:t>
            </a:r>
          </a:p>
        </p:txBody>
      </p:sp>
    </p:spTree>
    <p:extLst>
      <p:ext uri="{BB962C8B-B14F-4D97-AF65-F5344CB8AC3E}">
        <p14:creationId xmlns:p14="http://schemas.microsoft.com/office/powerpoint/2010/main" val="245156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260D-BFFC-65DC-F0C4-C38940E49F12}"/>
              </a:ext>
            </a:extLst>
          </p:cNvPr>
          <p:cNvSpPr>
            <a:spLocks noGrp="1"/>
          </p:cNvSpPr>
          <p:nvPr>
            <p:ph type="title"/>
          </p:nvPr>
        </p:nvSpPr>
        <p:spPr>
          <a:xfrm>
            <a:off x="628650" y="1131094"/>
            <a:ext cx="7886700" cy="611981"/>
          </a:xfrm>
        </p:spPr>
        <p:txBody>
          <a:bodyPr>
            <a:normAutofit/>
          </a:bodyPr>
          <a:lstStyle/>
          <a:p>
            <a:pPr algn="ctr"/>
            <a:r>
              <a:rPr lang="en-US" sz="2400" dirty="0">
                <a:solidFill>
                  <a:schemeClr val="tx1"/>
                </a:solidFill>
                <a:latin typeface="Calibri" panose="020F0502020204030204" pitchFamily="34" charset="0"/>
                <a:cs typeface="Calibri" panose="020F0502020204030204" pitchFamily="34" charset="0"/>
              </a:rPr>
              <a:t>General parameterization procedure</a:t>
            </a:r>
          </a:p>
        </p:txBody>
      </p:sp>
      <p:pic>
        <p:nvPicPr>
          <p:cNvPr id="4" name="image4.jpeg" descr="Graphical user interface, text, application&#10;&#10;Description automatically generated">
            <a:extLst>
              <a:ext uri="{FF2B5EF4-FFF2-40B4-BE49-F238E27FC236}">
                <a16:creationId xmlns:a16="http://schemas.microsoft.com/office/drawing/2014/main" id="{F5B2DB7D-46B3-9613-F3ED-04DC7B846661}"/>
              </a:ext>
            </a:extLst>
          </p:cNvPr>
          <p:cNvPicPr>
            <a:picLocks noChangeAspect="1"/>
          </p:cNvPicPr>
          <p:nvPr/>
        </p:nvPicPr>
        <p:blipFill>
          <a:blip r:embed="rId2" cstate="print"/>
          <a:stretch>
            <a:fillRect/>
          </a:stretch>
        </p:blipFill>
        <p:spPr>
          <a:xfrm>
            <a:off x="466010" y="1996153"/>
            <a:ext cx="8211980" cy="3437573"/>
          </a:xfrm>
          <a:prstGeom prst="rect">
            <a:avLst/>
          </a:prstGeom>
        </p:spPr>
      </p:pic>
      <p:sp>
        <p:nvSpPr>
          <p:cNvPr id="6" name="Slide Number Placeholder 3">
            <a:extLst>
              <a:ext uri="{FF2B5EF4-FFF2-40B4-BE49-F238E27FC236}">
                <a16:creationId xmlns:a16="http://schemas.microsoft.com/office/drawing/2014/main" id="{DD5013F7-162A-44B8-AF5A-905C13ECBA62}"/>
              </a:ext>
            </a:extLst>
          </p:cNvPr>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14</a:t>
            </a:fld>
            <a:endParaRPr lang="en-US">
              <a:ea typeface="ＭＳ Ｐゴシック"/>
              <a:cs typeface="ＭＳ Ｐゴシック"/>
            </a:endParaRPr>
          </a:p>
        </p:txBody>
      </p:sp>
      <p:sp>
        <p:nvSpPr>
          <p:cNvPr id="7" name="Rectangle 2">
            <a:extLst>
              <a:ext uri="{FF2B5EF4-FFF2-40B4-BE49-F238E27FC236}">
                <a16:creationId xmlns:a16="http://schemas.microsoft.com/office/drawing/2014/main" id="{15F569DC-B4C8-4709-9D88-D16418A1216F}"/>
              </a:ext>
            </a:extLst>
          </p:cNvPr>
          <p:cNvSpPr txBox="1">
            <a:spLocks noChangeArrowheads="1"/>
          </p:cNvSpPr>
          <p:nvPr/>
        </p:nvSpPr>
        <p:spPr bwMode="auto">
          <a:xfrm>
            <a:off x="1295400" y="172279"/>
            <a:ext cx="6934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a:lstStyle>
          <a:p>
            <a:pPr algn="ctr" eaLnBrk="1" hangingPunct="1"/>
            <a:r>
              <a:rPr lang="en-US" sz="3200" kern="0"/>
              <a:t>Modeling Framework</a:t>
            </a:r>
            <a:endParaRPr lang="en-US" sz="3200" kern="0" dirty="0"/>
          </a:p>
        </p:txBody>
      </p:sp>
    </p:spTree>
    <p:extLst>
      <p:ext uri="{BB962C8B-B14F-4D97-AF65-F5344CB8AC3E}">
        <p14:creationId xmlns:p14="http://schemas.microsoft.com/office/powerpoint/2010/main" val="310395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BFE03315-2224-4E56-819F-498AE48155C9}"/>
              </a:ext>
            </a:extLst>
          </p:cNvPr>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15</a:t>
            </a:fld>
            <a:endParaRPr lang="en-US">
              <a:ea typeface="ＭＳ Ｐゴシック"/>
              <a:cs typeface="ＭＳ Ｐゴシック"/>
            </a:endParaRPr>
          </a:p>
        </p:txBody>
      </p:sp>
      <p:sp>
        <p:nvSpPr>
          <p:cNvPr id="12" name="Rectangle 2">
            <a:extLst>
              <a:ext uri="{FF2B5EF4-FFF2-40B4-BE49-F238E27FC236}">
                <a16:creationId xmlns:a16="http://schemas.microsoft.com/office/drawing/2014/main" id="{B72AB1EC-4484-481D-82E8-B89513CB2799}"/>
              </a:ext>
            </a:extLst>
          </p:cNvPr>
          <p:cNvSpPr txBox="1">
            <a:spLocks noChangeArrowheads="1"/>
          </p:cNvSpPr>
          <p:nvPr/>
        </p:nvSpPr>
        <p:spPr bwMode="auto">
          <a:xfrm>
            <a:off x="1295400" y="172279"/>
            <a:ext cx="6934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a:lstStyle>
          <a:p>
            <a:pPr algn="ctr" eaLnBrk="1" hangingPunct="1"/>
            <a:r>
              <a:rPr lang="en-US" sz="3200" kern="0" dirty="0"/>
              <a:t>Modeling Framework</a:t>
            </a:r>
          </a:p>
        </p:txBody>
      </p:sp>
      <p:sp>
        <p:nvSpPr>
          <p:cNvPr id="14" name="Title 1">
            <a:extLst>
              <a:ext uri="{FF2B5EF4-FFF2-40B4-BE49-F238E27FC236}">
                <a16:creationId xmlns:a16="http://schemas.microsoft.com/office/drawing/2014/main" id="{F683668B-6A6B-4372-A074-B08687CB5157}"/>
              </a:ext>
            </a:extLst>
          </p:cNvPr>
          <p:cNvSpPr txBox="1">
            <a:spLocks/>
          </p:cNvSpPr>
          <p:nvPr/>
        </p:nvSpPr>
        <p:spPr>
          <a:xfrm>
            <a:off x="533978" y="1104376"/>
            <a:ext cx="7886700" cy="600164"/>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fontAlgn="auto">
              <a:spcAft>
                <a:spcPts val="0"/>
              </a:spcAft>
            </a:pPr>
            <a:r>
              <a:rPr lang="en-US" sz="2700" dirty="0">
                <a:solidFill>
                  <a:prstClr val="black"/>
                </a:solidFill>
                <a:latin typeface="Calibri Light" panose="020F0302020204030204"/>
              </a:rPr>
              <a:t>Accounting for size-dependent particle deposition</a:t>
            </a:r>
          </a:p>
        </p:txBody>
      </p:sp>
      <p:sp>
        <p:nvSpPr>
          <p:cNvPr id="15" name="TextBox 14">
            <a:extLst>
              <a:ext uri="{FF2B5EF4-FFF2-40B4-BE49-F238E27FC236}">
                <a16:creationId xmlns:a16="http://schemas.microsoft.com/office/drawing/2014/main" id="{EBAF56D1-6FD8-484F-BF1E-5CFA540623EA}"/>
              </a:ext>
            </a:extLst>
          </p:cNvPr>
          <p:cNvSpPr txBox="1"/>
          <p:nvPr/>
        </p:nvSpPr>
        <p:spPr>
          <a:xfrm>
            <a:off x="162838" y="4886875"/>
            <a:ext cx="6764352" cy="623248"/>
          </a:xfrm>
          <a:prstGeom prst="rect">
            <a:avLst/>
          </a:prstGeom>
          <a:noFill/>
        </p:spPr>
        <p:txBody>
          <a:bodyPr wrap="none" rtlCol="0">
            <a:spAutoFit/>
          </a:bodyPr>
          <a:lstStyle/>
          <a:p>
            <a:pPr defTabSz="685800" fontAlgn="auto">
              <a:spcBef>
                <a:spcPts val="0"/>
              </a:spcBef>
              <a:spcAft>
                <a:spcPts val="0"/>
              </a:spcAft>
            </a:pPr>
            <a:r>
              <a:rPr lang="en-US" sz="1650" dirty="0">
                <a:solidFill>
                  <a:prstClr val="black"/>
                </a:solidFill>
                <a:latin typeface="Calibri Light" panose="020F0302020204030204" pitchFamily="34" charset="0"/>
                <a:ea typeface="+mn-ea"/>
                <a:cs typeface="Calibri Light" panose="020F0302020204030204" pitchFamily="34" charset="0"/>
              </a:rPr>
              <a:t>To account for deposition the emission rate A should be modified (Regime I):  </a:t>
            </a:r>
          </a:p>
          <a:p>
            <a:pPr defTabSz="685800" fontAlgn="auto">
              <a:spcBef>
                <a:spcPts val="0"/>
              </a:spcBef>
              <a:spcAft>
                <a:spcPts val="0"/>
              </a:spcAft>
            </a:pPr>
            <a:endParaRPr lang="en-US" sz="1800" dirty="0">
              <a:solidFill>
                <a:prstClr val="black"/>
              </a:solidFill>
              <a:latin typeface="Calibri Light" panose="020F0302020204030204" pitchFamily="34" charset="0"/>
              <a:ea typeface="+mn-ea"/>
              <a:cs typeface="Calibri Light" panose="020F0302020204030204" pitchFamily="34" charset="0"/>
            </a:endParaRPr>
          </a:p>
        </p:txBody>
      </p:sp>
      <p:pic>
        <p:nvPicPr>
          <p:cNvPr id="16" name="Picture 15">
            <a:extLst>
              <a:ext uri="{FF2B5EF4-FFF2-40B4-BE49-F238E27FC236}">
                <a16:creationId xmlns:a16="http://schemas.microsoft.com/office/drawing/2014/main" id="{BE29399A-414E-4C63-874C-9F0658BC8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328" y="2016118"/>
            <a:ext cx="3724861" cy="2657689"/>
          </a:xfrm>
          <a:prstGeom prst="rect">
            <a:avLst/>
          </a:prstGeom>
        </p:spPr>
      </p:pic>
      <p:pic>
        <p:nvPicPr>
          <p:cNvPr id="18" name="Picture 17">
            <a:extLst>
              <a:ext uri="{FF2B5EF4-FFF2-40B4-BE49-F238E27FC236}">
                <a16:creationId xmlns:a16="http://schemas.microsoft.com/office/drawing/2014/main" id="{BD71FE63-F9D2-4512-B366-0A218B858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27" y="1999737"/>
            <a:ext cx="3706652" cy="2639860"/>
          </a:xfrm>
          <a:prstGeom prst="rect">
            <a:avLst/>
          </a:prstGeom>
        </p:spPr>
      </p:pic>
      <p:sp>
        <p:nvSpPr>
          <p:cNvPr id="19" name="TextBox 18">
            <a:extLst>
              <a:ext uri="{FF2B5EF4-FFF2-40B4-BE49-F238E27FC236}">
                <a16:creationId xmlns:a16="http://schemas.microsoft.com/office/drawing/2014/main" id="{CBD676A9-2A6C-4CC3-8272-F604D9342CB5}"/>
              </a:ext>
            </a:extLst>
          </p:cNvPr>
          <p:cNvSpPr txBox="1"/>
          <p:nvPr/>
        </p:nvSpPr>
        <p:spPr>
          <a:xfrm>
            <a:off x="2209800" y="3328802"/>
            <a:ext cx="2030197" cy="830997"/>
          </a:xfrm>
          <a:prstGeom prst="rect">
            <a:avLst/>
          </a:prstGeom>
          <a:noFill/>
        </p:spPr>
        <p:txBody>
          <a:bodyPr wrap="square" rtlCol="0">
            <a:spAutoFit/>
          </a:bodyPr>
          <a:lstStyle/>
          <a:p>
            <a:pPr algn="ctr" defTabSz="685800" fontAlgn="auto">
              <a:spcBef>
                <a:spcPts val="0"/>
              </a:spcBef>
              <a:spcAft>
                <a:spcPts val="0"/>
              </a:spcAft>
            </a:pPr>
            <a:r>
              <a:rPr lang="en-US" sz="1600" dirty="0">
                <a:solidFill>
                  <a:srgbClr val="C00000"/>
                </a:solidFill>
                <a:latin typeface="Calibri" panose="020F0502020204030204"/>
                <a:ea typeface="+mn-ea"/>
                <a:cs typeface="+mn-cs"/>
              </a:rPr>
              <a:t>Deposition velocity strongly correlates with mass reduction!</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9A78F2B-9EFC-4050-84FF-98FC0037C763}"/>
                  </a:ext>
                </a:extLst>
              </p:cNvPr>
              <p:cNvSpPr txBox="1"/>
              <p:nvPr/>
            </p:nvSpPr>
            <p:spPr>
              <a:xfrm>
                <a:off x="257175" y="5296963"/>
                <a:ext cx="8440306" cy="326884"/>
              </a:xfrm>
              <a:prstGeom prst="rect">
                <a:avLst/>
              </a:prstGeom>
              <a:noFill/>
              <a:ln>
                <a:solidFill>
                  <a:schemeClr val="tx1"/>
                </a:solidFill>
              </a:ln>
            </p:spPr>
            <p:txBody>
              <a:bodyPr wrap="squar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1350">
                          <a:solidFill>
                            <a:prstClr val="black"/>
                          </a:solidFill>
                          <a:latin typeface="Cambria Math" panose="02040503050406030204" pitchFamily="18" charset="0"/>
                          <a:ea typeface="+mn-ea"/>
                          <a:cs typeface="+mn-cs"/>
                        </a:rPr>
                        <m:t>A</m:t>
                      </m:r>
                      <m:r>
                        <a:rPr lang="en-US" sz="1350">
                          <a:solidFill>
                            <a:prstClr val="black"/>
                          </a:solidFill>
                          <a:latin typeface="Cambria Math" panose="02040503050406030204" pitchFamily="18" charset="0"/>
                          <a:ea typeface="+mn-ea"/>
                          <a:cs typeface="+mn-cs"/>
                        </a:rPr>
                        <m:t>=</m:t>
                      </m:r>
                      <m:r>
                        <m:rPr>
                          <m:sty m:val="p"/>
                        </m:rPr>
                        <a:rPr lang="en-US" sz="1350">
                          <a:solidFill>
                            <a:prstClr val="black"/>
                          </a:solidFill>
                          <a:latin typeface="Cambria Math" panose="02040503050406030204" pitchFamily="18" charset="0"/>
                          <a:ea typeface="+mn-ea"/>
                          <a:cs typeface="+mn-cs"/>
                        </a:rPr>
                        <m:t>A</m:t>
                      </m:r>
                      <m:r>
                        <a:rPr lang="en-US" sz="1350">
                          <a:solidFill>
                            <a:prstClr val="black"/>
                          </a:solidFill>
                          <a:latin typeface="Cambria Math" panose="02040503050406030204" pitchFamily="18" charset="0"/>
                          <a:ea typeface="+mn-ea"/>
                          <a:cs typeface="+mn-cs"/>
                        </a:rPr>
                        <m:t>(1 −</m:t>
                      </m:r>
                      <m:r>
                        <m:rPr>
                          <m:sty m:val="p"/>
                        </m:rPr>
                        <a:rPr lang="en-US" sz="1350">
                          <a:solidFill>
                            <a:prstClr val="black"/>
                          </a:solidFill>
                          <a:latin typeface="Cambria Math" panose="02040503050406030204" pitchFamily="18" charset="0"/>
                          <a:ea typeface="+mn-ea"/>
                          <a:cs typeface="+mn-cs"/>
                        </a:rPr>
                        <m:t>W</m:t>
                      </m:r>
                      <m:d>
                        <m:dPr>
                          <m:ctrlPr>
                            <a:rPr lang="en-US" sz="1350" i="1">
                              <a:solidFill>
                                <a:prstClr val="black"/>
                              </a:solidFill>
                              <a:latin typeface="Cambria Math" panose="02040503050406030204" pitchFamily="18" charset="0"/>
                              <a:ea typeface="+mn-ea"/>
                              <a:cs typeface="+mn-cs"/>
                            </a:rPr>
                          </m:ctrlPr>
                        </m:dPr>
                        <m:e>
                          <m:d>
                            <m:dPr>
                              <m:ctrlPr>
                                <a:rPr lang="en-US" sz="1350" i="1">
                                  <a:solidFill>
                                    <a:prstClr val="black"/>
                                  </a:solidFill>
                                  <a:latin typeface="Cambria Math" panose="02040503050406030204" pitchFamily="18" charset="0"/>
                                  <a:ea typeface="+mn-ea"/>
                                  <a:cs typeface="+mn-cs"/>
                                </a:rPr>
                              </m:ctrlPr>
                            </m:dPr>
                            <m:e>
                              <m:r>
                                <a:rPr lang="en-US" sz="1350">
                                  <a:solidFill>
                                    <a:prstClr val="black"/>
                                  </a:solidFill>
                                  <a:latin typeface="Cambria Math" panose="02040503050406030204" pitchFamily="18" charset="0"/>
                                  <a:ea typeface="+mn-ea"/>
                                  <a:cs typeface="+mn-cs"/>
                                </a:rPr>
                                <m:t>−0.224</m:t>
                              </m:r>
                              <m:r>
                                <m:rPr>
                                  <m:sty m:val="p"/>
                                </m:rPr>
                                <a:rPr lang="en-US" sz="1350">
                                  <a:solidFill>
                                    <a:prstClr val="black"/>
                                  </a:solidFill>
                                  <a:latin typeface="Cambria Math" panose="02040503050406030204" pitchFamily="18" charset="0"/>
                                  <a:ea typeface="+mn-ea"/>
                                  <a:cs typeface="+mn-cs"/>
                                </a:rPr>
                                <m:t>U</m:t>
                              </m:r>
                              <m:r>
                                <a:rPr lang="en-US" sz="1350">
                                  <a:solidFill>
                                    <a:prstClr val="black"/>
                                  </a:solidFill>
                                  <a:latin typeface="Cambria Math" panose="02040503050406030204" pitchFamily="18" charset="0"/>
                                  <a:ea typeface="+mn-ea"/>
                                  <a:cs typeface="+mn-cs"/>
                                </a:rPr>
                                <m:t>+1.68</m:t>
                              </m:r>
                            </m:e>
                          </m:d>
                          <m:d>
                            <m:dPr>
                              <m:ctrlPr>
                                <a:rPr lang="en-US" sz="1350" i="1">
                                  <a:solidFill>
                                    <a:prstClr val="black"/>
                                  </a:solidFill>
                                  <a:latin typeface="Cambria Math" panose="02040503050406030204" pitchFamily="18" charset="0"/>
                                  <a:ea typeface="+mn-ea"/>
                                  <a:cs typeface="+mn-cs"/>
                                </a:rPr>
                              </m:ctrlPr>
                            </m:dPr>
                            <m:e>
                              <m:r>
                                <a:rPr lang="en-US" sz="1350">
                                  <a:solidFill>
                                    <a:prstClr val="black"/>
                                  </a:solidFill>
                                  <a:latin typeface="Cambria Math" panose="02040503050406030204" pitchFamily="18" charset="0"/>
                                  <a:ea typeface="+mn-ea"/>
                                  <a:cs typeface="+mn-cs"/>
                                </a:rPr>
                                <m:t>0.057</m:t>
                              </m:r>
                              <m:sSup>
                                <m:sSupPr>
                                  <m:ctrlPr>
                                    <a:rPr lang="en-US" sz="1350" i="1">
                                      <a:solidFill>
                                        <a:prstClr val="black"/>
                                      </a:solidFill>
                                      <a:latin typeface="Cambria Math" panose="02040503050406030204" pitchFamily="18" charset="0"/>
                                      <a:ea typeface="+mn-ea"/>
                                      <a:cs typeface="+mn-cs"/>
                                    </a:rPr>
                                  </m:ctrlPr>
                                </m:sSupPr>
                                <m:e>
                                  <m:r>
                                    <m:rPr>
                                      <m:sty m:val="p"/>
                                    </m:rPr>
                                    <a:rPr lang="en-US" sz="1350">
                                      <a:solidFill>
                                        <a:prstClr val="black"/>
                                      </a:solidFill>
                                      <a:latin typeface="Cambria Math" panose="02040503050406030204" pitchFamily="18" charset="0"/>
                                      <a:ea typeface="+mn-ea"/>
                                      <a:cs typeface="+mn-cs"/>
                                    </a:rPr>
                                    <m:t>LAD</m:t>
                                  </m:r>
                                </m:e>
                                <m:sup>
                                  <m:r>
                                    <a:rPr lang="en-US" sz="1350">
                                      <a:solidFill>
                                        <a:prstClr val="black"/>
                                      </a:solidFill>
                                      <a:latin typeface="Cambria Math" panose="02040503050406030204" pitchFamily="18" charset="0"/>
                                      <a:ea typeface="+mn-ea"/>
                                      <a:cs typeface="+mn-cs"/>
                                    </a:rPr>
                                    <m:t>0.2246</m:t>
                                  </m:r>
                                </m:sup>
                              </m:sSup>
                            </m:e>
                          </m:d>
                          <m:r>
                            <a:rPr lang="en-US" sz="1350">
                              <a:solidFill>
                                <a:prstClr val="black"/>
                              </a:solidFill>
                              <a:latin typeface="Cambria Math" panose="02040503050406030204" pitchFamily="18" charset="0"/>
                              <a:ea typeface="+mn-ea"/>
                              <a:cs typeface="+mn-cs"/>
                            </a:rPr>
                            <m:t>−0.046</m:t>
                          </m:r>
                        </m:e>
                      </m:d>
                      <m:func>
                        <m:funcPr>
                          <m:ctrlPr>
                            <a:rPr lang="en-US" sz="1350" i="1">
                              <a:solidFill>
                                <a:prstClr val="black"/>
                              </a:solidFill>
                              <a:latin typeface="Cambria Math" panose="02040503050406030204" pitchFamily="18" charset="0"/>
                              <a:ea typeface="+mn-ea"/>
                              <a:cs typeface="+mn-cs"/>
                            </a:rPr>
                          </m:ctrlPr>
                        </m:funcPr>
                        <m:fName>
                          <m:r>
                            <m:rPr>
                              <m:sty m:val="p"/>
                            </m:rPr>
                            <a:rPr lang="en-US" sz="1350">
                              <a:solidFill>
                                <a:prstClr val="black"/>
                              </a:solidFill>
                              <a:latin typeface="Cambria Math" panose="02040503050406030204" pitchFamily="18" charset="0"/>
                              <a:ea typeface="+mn-ea"/>
                              <a:cs typeface="+mn-cs"/>
                            </a:rPr>
                            <m:t>log</m:t>
                          </m:r>
                        </m:fName>
                        <m:e>
                          <m:d>
                            <m:dPr>
                              <m:ctrlPr>
                                <a:rPr lang="en-US" sz="1350" i="1">
                                  <a:solidFill>
                                    <a:prstClr val="black"/>
                                  </a:solidFill>
                                  <a:latin typeface="Cambria Math" panose="02040503050406030204" pitchFamily="18" charset="0"/>
                                  <a:ea typeface="+mn-ea"/>
                                  <a:cs typeface="+mn-cs"/>
                                </a:rPr>
                              </m:ctrlPr>
                            </m:dPr>
                            <m:e>
                              <m:sSub>
                                <m:sSubPr>
                                  <m:ctrlPr>
                                    <a:rPr lang="en-US" sz="1350" i="1">
                                      <a:solidFill>
                                        <a:prstClr val="black"/>
                                      </a:solidFill>
                                      <a:latin typeface="Cambria Math" panose="02040503050406030204" pitchFamily="18" charset="0"/>
                                      <a:ea typeface="+mn-ea"/>
                                      <a:cs typeface="+mn-cs"/>
                                    </a:rPr>
                                  </m:ctrlPr>
                                </m:sSubPr>
                                <m:e>
                                  <m:r>
                                    <m:rPr>
                                      <m:sty m:val="p"/>
                                    </m:rPr>
                                    <a:rPr lang="en-US" sz="1350">
                                      <a:solidFill>
                                        <a:prstClr val="black"/>
                                      </a:solidFill>
                                      <a:latin typeface="Cambria Math" panose="02040503050406030204" pitchFamily="18" charset="0"/>
                                      <a:ea typeface="+mn-ea"/>
                                      <a:cs typeface="+mn-cs"/>
                                    </a:rPr>
                                    <m:t>v</m:t>
                                  </m:r>
                                </m:e>
                                <m:sub>
                                  <m:r>
                                    <m:rPr>
                                      <m:sty m:val="p"/>
                                    </m:rPr>
                                    <a:rPr lang="en-US" sz="1350">
                                      <a:solidFill>
                                        <a:prstClr val="black"/>
                                      </a:solidFill>
                                      <a:latin typeface="Cambria Math" panose="02040503050406030204" pitchFamily="18" charset="0"/>
                                      <a:ea typeface="+mn-ea"/>
                                      <a:cs typeface="+mn-cs"/>
                                    </a:rPr>
                                    <m:t>d</m:t>
                                  </m:r>
                                </m:sub>
                              </m:sSub>
                            </m:e>
                          </m:d>
                        </m:e>
                      </m:func>
                      <m:r>
                        <a:rPr lang="en-US" sz="1350">
                          <a:solidFill>
                            <a:prstClr val="black"/>
                          </a:solidFill>
                          <a:latin typeface="Cambria Math" panose="02040503050406030204" pitchFamily="18" charset="0"/>
                          <a:ea typeface="+mn-ea"/>
                          <a:cs typeface="+mn-cs"/>
                        </a:rPr>
                        <m:t>+</m:t>
                      </m:r>
                      <m:d>
                        <m:dPr>
                          <m:ctrlPr>
                            <a:rPr lang="en-US" sz="1350" i="1">
                              <a:solidFill>
                                <a:prstClr val="black"/>
                              </a:solidFill>
                              <a:latin typeface="Cambria Math" panose="02040503050406030204" pitchFamily="18" charset="0"/>
                              <a:ea typeface="+mn-ea"/>
                              <a:cs typeface="+mn-cs"/>
                            </a:rPr>
                          </m:ctrlPr>
                        </m:dPr>
                        <m:e>
                          <m:r>
                            <a:rPr lang="en-US" sz="1350">
                              <a:solidFill>
                                <a:prstClr val="black"/>
                              </a:solidFill>
                              <a:latin typeface="Cambria Math" panose="02040503050406030204" pitchFamily="18" charset="0"/>
                              <a:ea typeface="+mn-ea"/>
                              <a:cs typeface="+mn-cs"/>
                            </a:rPr>
                            <m:t>−0.23</m:t>
                          </m:r>
                          <m:r>
                            <m:rPr>
                              <m:sty m:val="p"/>
                            </m:rPr>
                            <a:rPr lang="en-US" sz="1350">
                              <a:solidFill>
                                <a:prstClr val="black"/>
                              </a:solidFill>
                              <a:latin typeface="Cambria Math" panose="02040503050406030204" pitchFamily="18" charset="0"/>
                              <a:ea typeface="+mn-ea"/>
                              <a:cs typeface="+mn-cs"/>
                            </a:rPr>
                            <m:t>U</m:t>
                          </m:r>
                          <m:r>
                            <a:rPr lang="en-US" sz="1350">
                              <a:solidFill>
                                <a:prstClr val="black"/>
                              </a:solidFill>
                              <a:latin typeface="Cambria Math" panose="02040503050406030204" pitchFamily="18" charset="0"/>
                              <a:ea typeface="+mn-ea"/>
                              <a:cs typeface="+mn-cs"/>
                            </a:rPr>
                            <m:t>+1.69</m:t>
                          </m:r>
                        </m:e>
                      </m:d>
                      <m:r>
                        <a:rPr lang="en-US" sz="1350">
                          <a:solidFill>
                            <a:prstClr val="black"/>
                          </a:solidFill>
                          <a:latin typeface="Cambria Math" panose="02040503050406030204" pitchFamily="18" charset="0"/>
                          <a:ea typeface="+mn-ea"/>
                          <a:cs typeface="+mn-cs"/>
                        </a:rPr>
                        <m:t>(</m:t>
                      </m:r>
                      <m:sSup>
                        <m:sSupPr>
                          <m:ctrlPr>
                            <a:rPr lang="en-US" sz="1350" i="1">
                              <a:solidFill>
                                <a:prstClr val="black"/>
                              </a:solidFill>
                              <a:latin typeface="Cambria Math" panose="02040503050406030204" pitchFamily="18" charset="0"/>
                              <a:ea typeface="+mn-ea"/>
                              <a:cs typeface="+mn-cs"/>
                            </a:rPr>
                          </m:ctrlPr>
                        </m:sSupPr>
                        <m:e>
                          <m:r>
                            <m:rPr>
                              <m:sty m:val="p"/>
                            </m:rPr>
                            <a:rPr lang="en-US" sz="1350">
                              <a:solidFill>
                                <a:prstClr val="black"/>
                              </a:solidFill>
                              <a:latin typeface="Cambria Math" panose="02040503050406030204" pitchFamily="18" charset="0"/>
                              <a:ea typeface="+mn-ea"/>
                              <a:cs typeface="+mn-cs"/>
                            </a:rPr>
                            <m:t>LAD</m:t>
                          </m:r>
                        </m:e>
                        <m:sup>
                          <m:r>
                            <a:rPr lang="en-US" sz="1350">
                              <a:solidFill>
                                <a:prstClr val="black"/>
                              </a:solidFill>
                              <a:latin typeface="Cambria Math" panose="02040503050406030204" pitchFamily="18" charset="0"/>
                              <a:ea typeface="+mn-ea"/>
                              <a:cs typeface="+mn-cs"/>
                            </a:rPr>
                            <m:t>0.16</m:t>
                          </m:r>
                        </m:sup>
                      </m:sSup>
                      <m:r>
                        <a:rPr lang="en-US" sz="1350">
                          <a:solidFill>
                            <a:prstClr val="black"/>
                          </a:solidFill>
                          <a:latin typeface="Cambria Math" panose="02040503050406030204" pitchFamily="18" charset="0"/>
                          <a:ea typeface="+mn-ea"/>
                          <a:cs typeface="+mn-cs"/>
                        </a:rPr>
                        <m:t> −0.41)</m:t>
                      </m:r>
                    </m:oMath>
                  </m:oMathPara>
                </a14:m>
                <a:endParaRPr lang="en-US" sz="1350" dirty="0">
                  <a:solidFill>
                    <a:prstClr val="black"/>
                  </a:solidFill>
                  <a:latin typeface="Calibri Light" panose="020F0302020204030204" pitchFamily="34" charset="0"/>
                  <a:ea typeface="+mn-ea"/>
                  <a:cs typeface="Calibri Light" panose="020F0302020204030204" pitchFamily="34" charset="0"/>
                </a:endParaRPr>
              </a:p>
            </p:txBody>
          </p:sp>
        </mc:Choice>
        <mc:Fallback xmlns="">
          <p:sp>
            <p:nvSpPr>
              <p:cNvPr id="20" name="TextBox 19">
                <a:extLst>
                  <a:ext uri="{FF2B5EF4-FFF2-40B4-BE49-F238E27FC236}">
                    <a16:creationId xmlns:a16="http://schemas.microsoft.com/office/drawing/2014/main" id="{69A78F2B-9EFC-4050-84FF-98FC0037C763}"/>
                  </a:ext>
                </a:extLst>
              </p:cNvPr>
              <p:cNvSpPr txBox="1">
                <a:spLocks noRot="1" noChangeAspect="1" noMove="1" noResize="1" noEditPoints="1" noAdjustHandles="1" noChangeArrowheads="1" noChangeShapeType="1" noTextEdit="1"/>
              </p:cNvSpPr>
              <p:nvPr/>
            </p:nvSpPr>
            <p:spPr>
              <a:xfrm>
                <a:off x="257175" y="5296963"/>
                <a:ext cx="8440306" cy="326884"/>
              </a:xfrm>
              <a:prstGeom prst="rect">
                <a:avLst/>
              </a:prstGeom>
              <a:blipFill>
                <a:blip r:embed="rId4"/>
                <a:stretch>
                  <a:fillRect b="-1786"/>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76347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EB2CAB79-EF39-277A-72EE-6C25829479CC}"/>
              </a:ext>
            </a:extLst>
          </p:cNvPr>
          <p:cNvPicPr>
            <a:picLocks noChangeAspect="1"/>
          </p:cNvPicPr>
          <p:nvPr/>
        </p:nvPicPr>
        <p:blipFill>
          <a:blip r:embed="rId2"/>
          <a:stretch>
            <a:fillRect/>
          </a:stretch>
        </p:blipFill>
        <p:spPr>
          <a:xfrm>
            <a:off x="90709" y="1144774"/>
            <a:ext cx="5829300" cy="4855976"/>
          </a:xfrm>
          <a:prstGeom prst="rect">
            <a:avLst/>
          </a:prstGeom>
        </p:spPr>
      </p:pic>
      <p:sp>
        <p:nvSpPr>
          <p:cNvPr id="7" name="TextBox 6">
            <a:extLst>
              <a:ext uri="{FF2B5EF4-FFF2-40B4-BE49-F238E27FC236}">
                <a16:creationId xmlns:a16="http://schemas.microsoft.com/office/drawing/2014/main" id="{BD7A47F7-19C4-046A-1581-E6E34B2B934E}"/>
              </a:ext>
            </a:extLst>
          </p:cNvPr>
          <p:cNvSpPr txBox="1"/>
          <p:nvPr/>
        </p:nvSpPr>
        <p:spPr>
          <a:xfrm>
            <a:off x="5809693" y="1143105"/>
            <a:ext cx="3243599" cy="1200329"/>
          </a:xfrm>
          <a:prstGeom prst="rect">
            <a:avLst/>
          </a:prstGeom>
          <a:noFill/>
        </p:spPr>
        <p:txBody>
          <a:bodyPr wrap="square">
            <a:spAutoFit/>
          </a:bodyPr>
          <a:lstStyle/>
          <a:p>
            <a:pPr algn="ctr"/>
            <a:r>
              <a:rPr lang="en-US" dirty="0">
                <a:latin typeface="Calibri" panose="020F0502020204030204" pitchFamily="34" charset="0"/>
                <a:ea typeface="SimSun" panose="02010600030101010101" pitchFamily="2" charset="-122"/>
                <a:cs typeface="Calibri" panose="020F0502020204030204" pitchFamily="34" charset="0"/>
              </a:rPr>
              <a:t>CTAG CFD versus the parameterized Gaussian-based model </a:t>
            </a: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5ADD651-6C88-2BDA-573F-846688056066}"/>
              </a:ext>
            </a:extLst>
          </p:cNvPr>
          <p:cNvSpPr txBox="1"/>
          <p:nvPr/>
        </p:nvSpPr>
        <p:spPr>
          <a:xfrm>
            <a:off x="6477000" y="3014156"/>
            <a:ext cx="2247490" cy="1500411"/>
          </a:xfrm>
          <a:prstGeom prst="rect">
            <a:avLst/>
          </a:prstGeom>
          <a:noFill/>
        </p:spPr>
        <p:txBody>
          <a:bodyPr wrap="square">
            <a:spAutoFit/>
          </a:bodyPr>
          <a:lstStyle/>
          <a:p>
            <a:pPr>
              <a:spcAft>
                <a:spcPts val="300"/>
              </a:spcAft>
            </a:pPr>
            <a:r>
              <a:rPr lang="en-US" sz="2100" b="1" dirty="0">
                <a:latin typeface="Calibri" panose="020F0502020204030204" pitchFamily="34" charset="0"/>
                <a:ea typeface="SimSun" panose="02010600030101010101" pitchFamily="2" charset="-122"/>
                <a:cs typeface="Calibri" panose="020F0502020204030204" pitchFamily="34" charset="0"/>
              </a:rPr>
              <a:t>NME</a:t>
            </a:r>
            <a:r>
              <a:rPr lang="en-US" sz="2100" dirty="0">
                <a:latin typeface="Calibri" panose="020F0502020204030204" pitchFamily="34" charset="0"/>
                <a:ea typeface="SimSun" panose="02010600030101010101" pitchFamily="2" charset="-122"/>
                <a:cs typeface="Calibri" panose="020F0502020204030204" pitchFamily="34" charset="0"/>
              </a:rPr>
              <a:t>: 0.18 - 0.3</a:t>
            </a:r>
          </a:p>
          <a:p>
            <a:pPr>
              <a:spcAft>
                <a:spcPts val="300"/>
              </a:spcAft>
            </a:pPr>
            <a:r>
              <a:rPr lang="en-US" sz="2100" b="1" dirty="0">
                <a:latin typeface="Calibri" panose="020F0502020204030204" pitchFamily="34" charset="0"/>
                <a:ea typeface="SimSun" panose="02010600030101010101" pitchFamily="2" charset="-122"/>
                <a:cs typeface="Calibri" panose="020F0502020204030204" pitchFamily="34" charset="0"/>
              </a:rPr>
              <a:t>FB</a:t>
            </a:r>
            <a:r>
              <a:rPr lang="en-US" sz="2100" dirty="0">
                <a:latin typeface="Calibri" panose="020F0502020204030204" pitchFamily="34" charset="0"/>
                <a:ea typeface="SimSun" panose="02010600030101010101" pitchFamily="2" charset="-122"/>
                <a:cs typeface="Calibri" panose="020F0502020204030204" pitchFamily="34" charset="0"/>
              </a:rPr>
              <a:t>: -0.12 - 0.09</a:t>
            </a:r>
          </a:p>
          <a:p>
            <a:pPr>
              <a:spcAft>
                <a:spcPts val="300"/>
              </a:spcAft>
            </a:pPr>
            <a:r>
              <a:rPr lang="en-US" sz="2100" b="1" dirty="0">
                <a:latin typeface="Calibri" panose="020F0502020204030204" pitchFamily="34" charset="0"/>
                <a:ea typeface="SimSun" panose="02010600030101010101" pitchFamily="2" charset="-122"/>
                <a:cs typeface="Calibri" panose="020F0502020204030204" pitchFamily="34" charset="0"/>
              </a:rPr>
              <a:t>FAC2</a:t>
            </a:r>
            <a:r>
              <a:rPr lang="en-US" sz="2100" dirty="0">
                <a:latin typeface="Calibri" panose="020F0502020204030204" pitchFamily="34" charset="0"/>
                <a:ea typeface="SimSun" panose="02010600030101010101" pitchFamily="2" charset="-122"/>
                <a:cs typeface="Calibri" panose="020F0502020204030204" pitchFamily="34" charset="0"/>
              </a:rPr>
              <a:t>: 0.93 - 0.98</a:t>
            </a:r>
          </a:p>
          <a:p>
            <a:pPr>
              <a:spcAft>
                <a:spcPts val="300"/>
              </a:spcAft>
            </a:pPr>
            <a:r>
              <a:rPr lang="en-US" sz="2100" b="1" dirty="0">
                <a:latin typeface="Calibri" panose="020F0502020204030204" pitchFamily="34" charset="0"/>
                <a:ea typeface="SimSun" panose="02010600030101010101" pitchFamily="2" charset="-122"/>
                <a:cs typeface="Calibri" panose="020F0502020204030204" pitchFamily="34" charset="0"/>
              </a:rPr>
              <a:t>R</a:t>
            </a:r>
            <a:r>
              <a:rPr lang="en-US" sz="2100" b="1" baseline="30000" dirty="0">
                <a:latin typeface="Calibri" panose="020F0502020204030204" pitchFamily="34" charset="0"/>
                <a:ea typeface="SimSun" panose="02010600030101010101" pitchFamily="2" charset="-122"/>
                <a:cs typeface="Calibri" panose="020F0502020204030204" pitchFamily="34" charset="0"/>
              </a:rPr>
              <a:t>2</a:t>
            </a:r>
            <a:r>
              <a:rPr lang="en-US" sz="2100" dirty="0">
                <a:latin typeface="Calibri" panose="020F0502020204030204" pitchFamily="34" charset="0"/>
                <a:ea typeface="SimSun" panose="02010600030101010101" pitchFamily="2" charset="-122"/>
                <a:cs typeface="Calibri" panose="020F0502020204030204" pitchFamily="34" charset="0"/>
              </a:rPr>
              <a:t>: 0.47 - 0.75</a:t>
            </a:r>
            <a:r>
              <a:rPr lang="en-US" sz="2100" dirty="0">
                <a:latin typeface="Calibri" panose="020F0502020204030204" pitchFamily="34" charset="0"/>
                <a:cs typeface="Calibri" panose="020F0502020204030204" pitchFamily="34" charset="0"/>
              </a:rPr>
              <a:t> </a:t>
            </a:r>
            <a:r>
              <a:rPr lang="en-US" sz="2100" dirty="0">
                <a:latin typeface="Calibri" panose="020F0502020204030204" pitchFamily="34" charset="0"/>
                <a:ea typeface="SimSun" panose="02010600030101010101" pitchFamily="2" charset="-122"/>
                <a:cs typeface="Calibri" panose="020F0502020204030204" pitchFamily="34" charset="0"/>
              </a:rPr>
              <a:t> </a:t>
            </a:r>
            <a:endParaRPr lang="en-US" sz="2100" dirty="0">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a16="http://schemas.microsoft.com/office/drawing/2014/main" id="{C1B6377D-E87D-4AF8-A74C-692859FB23DC}"/>
              </a:ext>
            </a:extLst>
          </p:cNvPr>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16</a:t>
            </a:fld>
            <a:endParaRPr lang="en-US">
              <a:ea typeface="ＭＳ Ｐゴシック"/>
              <a:cs typeface="ＭＳ Ｐゴシック"/>
            </a:endParaRPr>
          </a:p>
        </p:txBody>
      </p:sp>
      <p:sp>
        <p:nvSpPr>
          <p:cNvPr id="10" name="Rectangle 2">
            <a:extLst>
              <a:ext uri="{FF2B5EF4-FFF2-40B4-BE49-F238E27FC236}">
                <a16:creationId xmlns:a16="http://schemas.microsoft.com/office/drawing/2014/main" id="{BDD075F9-8818-4D54-85F4-DCD319A9A77C}"/>
              </a:ext>
            </a:extLst>
          </p:cNvPr>
          <p:cNvSpPr txBox="1">
            <a:spLocks noChangeArrowheads="1"/>
          </p:cNvSpPr>
          <p:nvPr/>
        </p:nvSpPr>
        <p:spPr bwMode="auto">
          <a:xfrm>
            <a:off x="1295400" y="172279"/>
            <a:ext cx="6934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a:lstStyle>
          <a:p>
            <a:pPr algn="ctr" eaLnBrk="1" hangingPunct="1"/>
            <a:r>
              <a:rPr lang="en-US" sz="3200" kern="0" dirty="0"/>
              <a:t>Modeling Framework</a:t>
            </a:r>
          </a:p>
        </p:txBody>
      </p:sp>
    </p:spTree>
    <p:extLst>
      <p:ext uri="{BB962C8B-B14F-4D97-AF65-F5344CB8AC3E}">
        <p14:creationId xmlns:p14="http://schemas.microsoft.com/office/powerpoint/2010/main" val="3150683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2686-AE70-7666-D802-C90FC5592026}"/>
              </a:ext>
            </a:extLst>
          </p:cNvPr>
          <p:cNvSpPr>
            <a:spLocks noGrp="1"/>
          </p:cNvSpPr>
          <p:nvPr>
            <p:ph type="title"/>
          </p:nvPr>
        </p:nvSpPr>
        <p:spPr/>
        <p:txBody>
          <a:bodyPr>
            <a:normAutofit fontScale="90000"/>
          </a:bodyPr>
          <a:lstStyle/>
          <a:p>
            <a:pPr algn="ctr"/>
            <a:r>
              <a:rPr lang="en-US" sz="2700" dirty="0">
                <a:solidFill>
                  <a:schemeClr val="tx1"/>
                </a:solidFill>
                <a:latin typeface="Calibri" panose="020F0502020204030204" pitchFamily="34" charset="0"/>
                <a:cs typeface="Calibri" panose="020F0502020204030204" pitchFamily="34" charset="0"/>
              </a:rPr>
              <a:t>Size-resolved evaluation results</a:t>
            </a:r>
          </a:p>
        </p:txBody>
      </p:sp>
      <p:pic>
        <p:nvPicPr>
          <p:cNvPr id="7" name="Picture 6" descr="Chart&#10;&#10;Description automatically generated">
            <a:extLst>
              <a:ext uri="{FF2B5EF4-FFF2-40B4-BE49-F238E27FC236}">
                <a16:creationId xmlns:a16="http://schemas.microsoft.com/office/drawing/2014/main" id="{7E69160D-5136-09A3-A0CE-69CDDAA7C0DF}"/>
              </a:ext>
            </a:extLst>
          </p:cNvPr>
          <p:cNvPicPr>
            <a:picLocks noChangeAspect="1"/>
          </p:cNvPicPr>
          <p:nvPr/>
        </p:nvPicPr>
        <p:blipFill>
          <a:blip r:embed="rId2"/>
          <a:stretch>
            <a:fillRect/>
          </a:stretch>
        </p:blipFill>
        <p:spPr>
          <a:xfrm>
            <a:off x="197491" y="2004986"/>
            <a:ext cx="8749017" cy="207809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BAA2CD-92FC-3C3C-0481-3D2307D8A9F7}"/>
                  </a:ext>
                </a:extLst>
              </p:cNvPr>
              <p:cNvSpPr txBox="1"/>
              <p:nvPr/>
            </p:nvSpPr>
            <p:spPr>
              <a:xfrm>
                <a:off x="832405" y="4345329"/>
                <a:ext cx="7622066" cy="1708160"/>
              </a:xfrm>
              <a:prstGeom prst="rect">
                <a:avLst/>
              </a:prstGeom>
              <a:noFill/>
            </p:spPr>
            <p:txBody>
              <a:bodyPr wrap="square">
                <a:spAutoFit/>
              </a:bodyPr>
              <a:lstStyle/>
              <a:p>
                <a:pPr marL="214313" indent="-214313">
                  <a:spcAft>
                    <a:spcPts val="600"/>
                  </a:spcAft>
                  <a:buFont typeface="Arial" panose="020B0604020202020204" pitchFamily="34" charset="0"/>
                  <a:buChar char="•"/>
                </a:pPr>
                <a:r>
                  <a:rPr lang="en-US" sz="2000" dirty="0">
                    <a:latin typeface="Calibri Light" panose="020F0302020204030204" pitchFamily="34" charset="0"/>
                    <a:ea typeface="SimSun" panose="02010600030101010101" pitchFamily="2" charset="-122"/>
                    <a:cs typeface="Calibri Light" panose="020F0302020204030204" pitchFamily="34" charset="0"/>
                  </a:rPr>
                  <a:t>For most particle sizes and the tracer gas, the </a:t>
                </a:r>
                <a14:m>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m:rPr>
                            <m:sty m:val="p"/>
                          </m:rPr>
                          <a:rPr lang="en-US" sz="2000">
                            <a:latin typeface="Cambria Math" panose="02040503050406030204" pitchFamily="18" charset="0"/>
                            <a:ea typeface="SimSun" panose="02010600030101010101" pitchFamily="2" charset="-122"/>
                            <a:cs typeface="Times New Roman" panose="02020603050405020304" pitchFamily="18" charset="0"/>
                          </a:rPr>
                          <m:t>R</m:t>
                        </m:r>
                      </m:e>
                      <m:sup>
                        <m:r>
                          <a:rPr lang="en-US" sz="2000">
                            <a:latin typeface="Cambria Math" panose="02040503050406030204" pitchFamily="18" charset="0"/>
                            <a:ea typeface="SimSun" panose="02010600030101010101" pitchFamily="2" charset="-122"/>
                            <a:cs typeface="Times New Roman" panose="02020603050405020304" pitchFamily="18" charset="0"/>
                          </a:rPr>
                          <m:t>2</m:t>
                        </m:r>
                      </m:sup>
                    </m:sSup>
                    <m:r>
                      <a:rPr lang="en-US" sz="2000">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2000">
                        <a:latin typeface="Cambria Math" panose="02040503050406030204" pitchFamily="18" charset="0"/>
                        <a:ea typeface="SimSun" panose="02010600030101010101" pitchFamily="2" charset="-122"/>
                        <a:cs typeface="Times New Roman" panose="02020603050405020304" pitchFamily="18" charset="0"/>
                      </a:rPr>
                      <m:t>values</m:t>
                    </m:r>
                    <m:r>
                      <a:rPr lang="en-US" sz="2000">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2000">
                        <a:latin typeface="Cambria Math" panose="02040503050406030204" pitchFamily="18" charset="0"/>
                        <a:ea typeface="SimSun" panose="02010600030101010101" pitchFamily="2" charset="-122"/>
                        <a:cs typeface="Times New Roman" panose="02020603050405020304" pitchFamily="18" charset="0"/>
                      </a:rPr>
                      <m:t>are</m:t>
                    </m:r>
                    <m:r>
                      <a:rPr lang="en-US" sz="2000">
                        <a:latin typeface="Cambria Math" panose="02040503050406030204" pitchFamily="18" charset="0"/>
                        <a:cs typeface="Times New Roman" panose="02020603050405020304" pitchFamily="18" charset="0"/>
                      </a:rPr>
                      <m:t>≥</m:t>
                    </m:r>
                    <m:r>
                      <a:rPr lang="en-US" sz="2000">
                        <a:latin typeface="Cambria Math" panose="02040503050406030204" pitchFamily="18" charset="0"/>
                        <a:ea typeface="SimSun" panose="02010600030101010101" pitchFamily="2" charset="-122"/>
                        <a:cs typeface="Times New Roman" panose="02020603050405020304" pitchFamily="18" charset="0"/>
                      </a:rPr>
                      <m:t> </m:t>
                    </m:r>
                  </m:oMath>
                </a14:m>
                <a:r>
                  <a:rPr lang="en-US" sz="2000" dirty="0">
                    <a:latin typeface="Calibri Light" panose="020F0302020204030204" pitchFamily="34" charset="0"/>
                    <a:ea typeface="SimSun" panose="02010600030101010101" pitchFamily="2" charset="-122"/>
                    <a:cs typeface="Calibri Light" panose="020F0302020204030204" pitchFamily="34" charset="0"/>
                  </a:rPr>
                  <a:t>0.76, but the </a:t>
                </a:r>
                <a14:m>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m:rPr>
                            <m:sty m:val="p"/>
                          </m:rPr>
                          <a:rPr lang="en-US" sz="2000">
                            <a:latin typeface="Cambria Math" panose="02040503050406030204" pitchFamily="18" charset="0"/>
                            <a:ea typeface="SimSun" panose="02010600030101010101" pitchFamily="2" charset="-122"/>
                            <a:cs typeface="Times New Roman" panose="02020603050405020304" pitchFamily="18" charset="0"/>
                          </a:rPr>
                          <m:t>R</m:t>
                        </m:r>
                      </m:e>
                      <m:sup>
                        <m:r>
                          <a:rPr lang="en-US" sz="2000">
                            <a:latin typeface="Cambria Math" panose="02040503050406030204" pitchFamily="18" charset="0"/>
                            <a:ea typeface="SimSun" panose="02010600030101010101" pitchFamily="2" charset="-122"/>
                            <a:cs typeface="Times New Roman" panose="02020603050405020304" pitchFamily="18" charset="0"/>
                          </a:rPr>
                          <m:t>2</m:t>
                        </m:r>
                      </m:sup>
                    </m:sSup>
                  </m:oMath>
                </a14:m>
                <a:r>
                  <a:rPr lang="en-US" sz="2000" dirty="0">
                    <a:latin typeface="Calibri Light" panose="020F0302020204030204" pitchFamily="34" charset="0"/>
                    <a:ea typeface="SimSun" panose="02010600030101010101" pitchFamily="2" charset="-122"/>
                    <a:cs typeface="Calibri Light" panose="020F0302020204030204" pitchFamily="34" charset="0"/>
                  </a:rPr>
                  <a:t> value is lower for particles 15 and 22 nm. </a:t>
                </a:r>
              </a:p>
              <a:p>
                <a:pPr marL="214313" indent="-214313">
                  <a:spcAft>
                    <a:spcPts val="600"/>
                  </a:spcAft>
                  <a:buFont typeface="Arial" panose="020B0604020202020204" pitchFamily="34" charset="0"/>
                  <a:buChar char="•"/>
                </a:pPr>
                <a:r>
                  <a:rPr lang="en-US" sz="2000" dirty="0">
                    <a:latin typeface="Calibri Light" panose="020F0302020204030204" pitchFamily="34" charset="0"/>
                    <a:ea typeface="SimSun" panose="02010600030101010101" pitchFamily="2" charset="-122"/>
                    <a:cs typeface="Calibri Light" panose="020F0302020204030204" pitchFamily="34" charset="0"/>
                  </a:rPr>
                  <a:t>The FB was negative across all particle sizes and tracer gas, indicating that the parameterized Gaussian-based model tended to slightly underestimate the vertical concentrations.</a:t>
                </a:r>
                <a:endParaRPr lang="en-US" sz="2000" dirty="0">
                  <a:latin typeface="Calibri Light" panose="020F0302020204030204" pitchFamily="34" charset="0"/>
                  <a:cs typeface="Calibri Light" panose="020F0302020204030204" pitchFamily="34" charset="0"/>
                </a:endParaRPr>
              </a:p>
            </p:txBody>
          </p:sp>
        </mc:Choice>
        <mc:Fallback xmlns="">
          <p:sp>
            <p:nvSpPr>
              <p:cNvPr id="9" name="TextBox 8">
                <a:extLst>
                  <a:ext uri="{FF2B5EF4-FFF2-40B4-BE49-F238E27FC236}">
                    <a16:creationId xmlns:a16="http://schemas.microsoft.com/office/drawing/2014/main" id="{BEBAA2CD-92FC-3C3C-0481-3D2307D8A9F7}"/>
                  </a:ext>
                </a:extLst>
              </p:cNvPr>
              <p:cNvSpPr txBox="1">
                <a:spLocks noRot="1" noChangeAspect="1" noMove="1" noResize="1" noEditPoints="1" noAdjustHandles="1" noChangeArrowheads="1" noChangeShapeType="1" noTextEdit="1"/>
              </p:cNvSpPr>
              <p:nvPr/>
            </p:nvSpPr>
            <p:spPr>
              <a:xfrm>
                <a:off x="832405" y="4345329"/>
                <a:ext cx="7622066" cy="1708160"/>
              </a:xfrm>
              <a:prstGeom prst="rect">
                <a:avLst/>
              </a:prstGeom>
              <a:blipFill>
                <a:blip r:embed="rId3"/>
                <a:stretch>
                  <a:fillRect l="-720" t="-2143" b="-5714"/>
                </a:stretch>
              </a:blipFill>
            </p:spPr>
            <p:txBody>
              <a:bodyPr/>
              <a:lstStyle/>
              <a:p>
                <a:r>
                  <a:rPr lang="en-US">
                    <a:noFill/>
                  </a:rPr>
                  <a:t> </a:t>
                </a:r>
              </a:p>
            </p:txBody>
          </p:sp>
        </mc:Fallback>
      </mc:AlternateContent>
      <p:sp>
        <p:nvSpPr>
          <p:cNvPr id="6" name="Slide Number Placeholder 3">
            <a:extLst>
              <a:ext uri="{FF2B5EF4-FFF2-40B4-BE49-F238E27FC236}">
                <a16:creationId xmlns:a16="http://schemas.microsoft.com/office/drawing/2014/main" id="{F15CD43C-363B-43F8-99C5-708752816A5A}"/>
              </a:ext>
            </a:extLst>
          </p:cNvPr>
          <p:cNvSpPr>
            <a:spLocks noGrp="1"/>
          </p:cNvSpPr>
          <p:nvPr>
            <p:ph type="sldNum" sz="quarter" idx="10"/>
          </p:nvPr>
        </p:nvSpPr>
        <p:spPr>
          <a:xfrm>
            <a:off x="0" y="6248400"/>
            <a:ext cx="609600" cy="228600"/>
          </a:xfrm>
          <a:noFill/>
        </p:spPr>
        <p:txBody>
          <a:bodyPr/>
          <a:lstStyle/>
          <a:p>
            <a:fld id="{20508A58-2865-41E6-BA27-E1D3F777D357}" type="slidenum">
              <a:rPr lang="en-US" smtClean="0">
                <a:ea typeface="ＭＳ Ｐゴシック"/>
                <a:cs typeface="ＭＳ Ｐゴシック"/>
              </a:rPr>
              <a:pPr/>
              <a:t>17</a:t>
            </a:fld>
            <a:endParaRPr lang="en-US">
              <a:ea typeface="ＭＳ Ｐゴシック"/>
              <a:cs typeface="ＭＳ Ｐゴシック"/>
            </a:endParaRPr>
          </a:p>
        </p:txBody>
      </p:sp>
      <p:sp>
        <p:nvSpPr>
          <p:cNvPr id="8" name="Rectangle 2">
            <a:extLst>
              <a:ext uri="{FF2B5EF4-FFF2-40B4-BE49-F238E27FC236}">
                <a16:creationId xmlns:a16="http://schemas.microsoft.com/office/drawing/2014/main" id="{89AF946C-D8CF-469F-BAF9-F047874DB756}"/>
              </a:ext>
            </a:extLst>
          </p:cNvPr>
          <p:cNvSpPr txBox="1">
            <a:spLocks noChangeArrowheads="1"/>
          </p:cNvSpPr>
          <p:nvPr/>
        </p:nvSpPr>
        <p:spPr bwMode="auto">
          <a:xfrm>
            <a:off x="1295400" y="172279"/>
            <a:ext cx="6934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a:lstStyle>
          <a:p>
            <a:pPr algn="ctr" eaLnBrk="1" hangingPunct="1"/>
            <a:r>
              <a:rPr lang="en-US" sz="3200" kern="0" dirty="0"/>
              <a:t>Modeling Framework</a:t>
            </a:r>
          </a:p>
        </p:txBody>
      </p:sp>
    </p:spTree>
    <p:extLst>
      <p:ext uri="{BB962C8B-B14F-4D97-AF65-F5344CB8AC3E}">
        <p14:creationId xmlns:p14="http://schemas.microsoft.com/office/powerpoint/2010/main" val="2744329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1C7097-23EA-4BCE-BDFB-4F68C82BCE64}"/>
              </a:ext>
            </a:extLst>
          </p:cNvPr>
          <p:cNvPicPr>
            <a:picLocks noChangeAspect="1"/>
          </p:cNvPicPr>
          <p:nvPr/>
        </p:nvPicPr>
        <p:blipFill rotWithShape="1">
          <a:blip r:embed="rId2"/>
          <a:srcRect r="5882" b="14791"/>
          <a:stretch/>
        </p:blipFill>
        <p:spPr>
          <a:xfrm>
            <a:off x="152400" y="0"/>
            <a:ext cx="2438400" cy="1295400"/>
          </a:xfrm>
          <a:prstGeom prst="rect">
            <a:avLst/>
          </a:prstGeom>
        </p:spPr>
      </p:pic>
      <p:sp>
        <p:nvSpPr>
          <p:cNvPr id="3" name="Content Placeholder 2"/>
          <p:cNvSpPr>
            <a:spLocks noGrp="1"/>
          </p:cNvSpPr>
          <p:nvPr>
            <p:ph idx="1"/>
          </p:nvPr>
        </p:nvSpPr>
        <p:spPr>
          <a:xfrm>
            <a:off x="304800" y="1219200"/>
            <a:ext cx="8305800" cy="856059"/>
          </a:xfrm>
        </p:spPr>
        <p:txBody>
          <a:bodyPr>
            <a:noAutofit/>
          </a:bodyPr>
          <a:lstStyle/>
          <a:p>
            <a:pPr marL="0" indent="0">
              <a:spcBef>
                <a:spcPts val="0"/>
              </a:spcBef>
              <a:spcAft>
                <a:spcPts val="1200"/>
              </a:spcAft>
              <a:buNone/>
            </a:pPr>
            <a:r>
              <a:rPr lang="en-US" b="1" dirty="0"/>
              <a:t>The U.S. EPA developed recommendations for planting and maintaining roadside vegetation</a:t>
            </a:r>
            <a:endParaRPr lang="en-US" sz="2200" dirty="0"/>
          </a:p>
        </p:txBody>
      </p:sp>
      <p:sp>
        <p:nvSpPr>
          <p:cNvPr id="5" name="Slide Number Placeholder 3"/>
          <p:cNvSpPr>
            <a:spLocks noGrp="1"/>
          </p:cNvSpPr>
          <p:nvPr>
            <p:ph type="sldNum" sz="quarter" idx="10"/>
          </p:nvPr>
        </p:nvSpPr>
        <p:spPr>
          <a:xfrm>
            <a:off x="1143000" y="5525691"/>
            <a:ext cx="457200" cy="171450"/>
          </a:xfrm>
          <a:noFill/>
        </p:spPr>
        <p:txBody>
          <a:bodyPr/>
          <a:lstStyle/>
          <a:p>
            <a:fld id="{C23CC9D3-FD64-4473-8E10-BA711C8DAFAF}" type="slidenum">
              <a:rPr lang="en-US" smtClean="0">
                <a:ea typeface="ＭＳ Ｐゴシック"/>
                <a:cs typeface="ＭＳ Ｐゴシック"/>
              </a:rPr>
              <a:pPr/>
              <a:t>18</a:t>
            </a:fld>
            <a:endParaRPr lang="en-US" dirty="0">
              <a:ea typeface="ＭＳ Ｐゴシック"/>
              <a:cs typeface="ＭＳ Ｐゴシック"/>
            </a:endParaRPr>
          </a:p>
        </p:txBody>
      </p:sp>
      <p:pic>
        <p:nvPicPr>
          <p:cNvPr id="7" name="Picture 6"/>
          <p:cNvPicPr>
            <a:picLocks noChangeAspect="1"/>
          </p:cNvPicPr>
          <p:nvPr/>
        </p:nvPicPr>
        <p:blipFill>
          <a:blip r:embed="rId3"/>
          <a:stretch>
            <a:fillRect/>
          </a:stretch>
        </p:blipFill>
        <p:spPr>
          <a:xfrm>
            <a:off x="6172200" y="1981200"/>
            <a:ext cx="2667000" cy="3746792"/>
          </a:xfrm>
          <a:prstGeom prst="rect">
            <a:avLst/>
          </a:prstGeom>
          <a:ln>
            <a:solidFill>
              <a:schemeClr val="tx1">
                <a:lumMod val="50000"/>
                <a:lumOff val="50000"/>
              </a:schemeClr>
            </a:solidFill>
          </a:ln>
        </p:spPr>
      </p:pic>
      <p:sp>
        <p:nvSpPr>
          <p:cNvPr id="8" name="Slide Number Placeholder 2"/>
          <p:cNvSpPr txBox="1">
            <a:spLocks/>
          </p:cNvSpPr>
          <p:nvPr/>
        </p:nvSpPr>
        <p:spPr bwMode="auto">
          <a:xfrm>
            <a:off x="0" y="6224588"/>
            <a:ext cx="6096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defPPr>
              <a:defRPr lang="en-US"/>
            </a:defPPr>
            <a:lvl1pPr algn="r" rtl="0" eaLnBrk="0" fontAlgn="base" hangingPunct="0">
              <a:spcBef>
                <a:spcPct val="0"/>
              </a:spcBef>
              <a:spcAft>
                <a:spcPct val="0"/>
              </a:spcAft>
              <a:defRPr sz="1000" b="1" kern="1200">
                <a:solidFill>
                  <a:schemeClr val="bg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5BC858C7-8235-4AE1-921D-790033BED9FC}" type="slidenum">
              <a:rPr lang="en-US" smtClean="0">
                <a:ea typeface="ＭＳ Ｐゴシック"/>
                <a:cs typeface="ＭＳ Ｐゴシック"/>
              </a:rPr>
              <a:pPr/>
              <a:t>18</a:t>
            </a:fld>
            <a:endParaRPr lang="en-US">
              <a:ea typeface="ＭＳ Ｐゴシック"/>
              <a:cs typeface="ＭＳ Ｐゴシック"/>
            </a:endParaRPr>
          </a:p>
        </p:txBody>
      </p:sp>
      <p:sp>
        <p:nvSpPr>
          <p:cNvPr id="9" name="Rectangle 2"/>
          <p:cNvSpPr txBox="1">
            <a:spLocks noChangeArrowheads="1"/>
          </p:cNvSpPr>
          <p:nvPr/>
        </p:nvSpPr>
        <p:spPr bwMode="auto">
          <a:xfrm>
            <a:off x="1600200" y="280786"/>
            <a:ext cx="7543800" cy="7098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a:lstStyle>
          <a:p>
            <a:pPr eaLnBrk="1" hangingPunct="1"/>
            <a:r>
              <a:rPr lang="en-US" sz="3200" kern="0" dirty="0"/>
              <a:t>Urban Vegetation Recommendations</a:t>
            </a:r>
          </a:p>
        </p:txBody>
      </p:sp>
      <p:sp>
        <p:nvSpPr>
          <p:cNvPr id="10" name="Content Placeholder 2"/>
          <p:cNvSpPr txBox="1">
            <a:spLocks/>
          </p:cNvSpPr>
          <p:nvPr/>
        </p:nvSpPr>
        <p:spPr bwMode="auto">
          <a:xfrm>
            <a:off x="381000" y="2133600"/>
            <a:ext cx="5723686"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168275" indent="-168275" algn="l" rtl="0" eaLnBrk="0" fontAlgn="base" hangingPunct="0">
              <a:spcBef>
                <a:spcPct val="20000"/>
              </a:spcBef>
              <a:spcAft>
                <a:spcPct val="40000"/>
              </a:spcAft>
              <a:buClr>
                <a:srgbClr val="0070B9"/>
              </a:buClr>
              <a:buSzPct val="90000"/>
              <a:buFont typeface="Times"/>
              <a:buChar char="•"/>
              <a:defRPr sz="2400">
                <a:solidFill>
                  <a:schemeClr val="tx1"/>
                </a:solidFill>
                <a:latin typeface="+mn-lt"/>
                <a:ea typeface="+mn-ea"/>
                <a:cs typeface="ＭＳ Ｐゴシック"/>
              </a:defRPr>
            </a:lvl1pPr>
            <a:lvl2pPr marL="458788" indent="-174625" algn="l" rtl="0" eaLnBrk="0" fontAlgn="base" hangingPunct="0">
              <a:spcBef>
                <a:spcPct val="20000"/>
              </a:spcBef>
              <a:spcAft>
                <a:spcPct val="0"/>
              </a:spcAft>
              <a:buClr>
                <a:srgbClr val="0070B9"/>
              </a:buClr>
              <a:buChar char="–"/>
              <a:defRPr>
                <a:solidFill>
                  <a:schemeClr val="tx1"/>
                </a:solidFill>
                <a:latin typeface="+mn-lt"/>
                <a:ea typeface="+mn-ea"/>
                <a:cs typeface="ＭＳ Ｐゴシック"/>
              </a:defRPr>
            </a:lvl2pPr>
            <a:lvl3pPr marL="742950" indent="-168275" algn="l" rtl="0" eaLnBrk="0" fontAlgn="base" hangingPunct="0">
              <a:spcBef>
                <a:spcPct val="20000"/>
              </a:spcBef>
              <a:spcAft>
                <a:spcPct val="0"/>
              </a:spcAft>
              <a:buClr>
                <a:srgbClr val="0070B9"/>
              </a:buClr>
              <a:buSzPct val="90000"/>
              <a:buFont typeface="Times"/>
              <a:buChar char="•"/>
              <a:defRPr sz="1600">
                <a:solidFill>
                  <a:schemeClr val="tx1"/>
                </a:solidFill>
                <a:latin typeface="+mn-lt"/>
                <a:ea typeface="+mn-ea"/>
                <a:cs typeface="ＭＳ Ｐゴシック"/>
              </a:defRPr>
            </a:lvl3pPr>
            <a:lvl4pPr marL="1027113" indent="-169863" algn="l" rtl="0" eaLnBrk="0" fontAlgn="base" hangingPunct="0">
              <a:spcBef>
                <a:spcPct val="20000"/>
              </a:spcBef>
              <a:spcAft>
                <a:spcPct val="0"/>
              </a:spcAft>
              <a:buClr>
                <a:srgbClr val="0070B9"/>
              </a:buClr>
              <a:buChar char="–"/>
              <a:defRPr sz="2400">
                <a:solidFill>
                  <a:schemeClr val="tx1"/>
                </a:solidFill>
                <a:latin typeface="+mn-lt"/>
                <a:ea typeface="+mn-ea"/>
                <a:cs typeface="ＭＳ Ｐゴシック"/>
              </a:defRPr>
            </a:lvl4pPr>
            <a:lvl5pPr marL="1317625" indent="-176213" algn="l" rtl="0" eaLnBrk="0" fontAlgn="base" hangingPunct="0">
              <a:spcBef>
                <a:spcPct val="20000"/>
              </a:spcBef>
              <a:spcAft>
                <a:spcPct val="0"/>
              </a:spcAft>
              <a:buClr>
                <a:srgbClr val="0070B9"/>
              </a:buClr>
              <a:buChar char="»"/>
              <a:defRPr sz="2400" i="1">
                <a:solidFill>
                  <a:schemeClr val="tx1"/>
                </a:solidFill>
                <a:latin typeface="+mn-lt"/>
                <a:ea typeface="+mn-ea"/>
                <a:cs typeface="ＭＳ Ｐゴシック"/>
              </a:defRPr>
            </a:lvl5pPr>
            <a:lvl6pPr marL="1774825" indent="-176213" algn="l" rtl="0" fontAlgn="base">
              <a:spcBef>
                <a:spcPct val="20000"/>
              </a:spcBef>
              <a:spcAft>
                <a:spcPct val="0"/>
              </a:spcAft>
              <a:buClr>
                <a:srgbClr val="0070B9"/>
              </a:buClr>
              <a:buChar char="»"/>
              <a:defRPr sz="2400" i="1">
                <a:solidFill>
                  <a:schemeClr val="tx1"/>
                </a:solidFill>
                <a:latin typeface="+mn-lt"/>
                <a:ea typeface="+mn-ea"/>
              </a:defRPr>
            </a:lvl6pPr>
            <a:lvl7pPr marL="2232025" indent="-176213" algn="l" rtl="0" fontAlgn="base">
              <a:spcBef>
                <a:spcPct val="20000"/>
              </a:spcBef>
              <a:spcAft>
                <a:spcPct val="0"/>
              </a:spcAft>
              <a:buClr>
                <a:srgbClr val="0070B9"/>
              </a:buClr>
              <a:buChar char="»"/>
              <a:defRPr sz="2400" i="1">
                <a:solidFill>
                  <a:schemeClr val="tx1"/>
                </a:solidFill>
                <a:latin typeface="+mn-lt"/>
                <a:ea typeface="+mn-ea"/>
              </a:defRPr>
            </a:lvl7pPr>
            <a:lvl8pPr marL="2689225" indent="-176213" algn="l" rtl="0" fontAlgn="base">
              <a:spcBef>
                <a:spcPct val="20000"/>
              </a:spcBef>
              <a:spcAft>
                <a:spcPct val="0"/>
              </a:spcAft>
              <a:buClr>
                <a:srgbClr val="0070B9"/>
              </a:buClr>
              <a:buChar char="»"/>
              <a:defRPr sz="2400" i="1">
                <a:solidFill>
                  <a:schemeClr val="tx1"/>
                </a:solidFill>
                <a:latin typeface="+mn-lt"/>
                <a:ea typeface="+mn-ea"/>
              </a:defRPr>
            </a:lvl8pPr>
            <a:lvl9pPr marL="3146425" indent="-176213" algn="l" rtl="0" fontAlgn="base">
              <a:spcBef>
                <a:spcPct val="20000"/>
              </a:spcBef>
              <a:spcAft>
                <a:spcPct val="0"/>
              </a:spcAft>
              <a:buClr>
                <a:srgbClr val="0070B9"/>
              </a:buClr>
              <a:buChar char="»"/>
              <a:defRPr sz="2400" i="1">
                <a:solidFill>
                  <a:schemeClr val="tx1"/>
                </a:solidFill>
                <a:latin typeface="+mn-lt"/>
                <a:ea typeface="+mn-ea"/>
              </a:defRPr>
            </a:lvl9pPr>
          </a:lstStyle>
          <a:p>
            <a:pPr marL="288925" lvl="1">
              <a:spcBef>
                <a:spcPts val="0"/>
              </a:spcBef>
              <a:spcAft>
                <a:spcPts val="450"/>
              </a:spcAft>
              <a:buFont typeface="Arial" panose="020B0604020202020204" pitchFamily="34" charset="0"/>
              <a:buChar char="•"/>
            </a:pPr>
            <a:r>
              <a:rPr lang="en-US" sz="2200" kern="0" dirty="0"/>
              <a:t>Used to design and implement planting projects in the U.S. and Europe</a:t>
            </a:r>
          </a:p>
          <a:p>
            <a:pPr marL="288925" lvl="1">
              <a:spcBef>
                <a:spcPts val="600"/>
              </a:spcBef>
              <a:spcAft>
                <a:spcPts val="450"/>
              </a:spcAft>
              <a:buFont typeface="Arial" panose="020B0604020202020204" pitchFamily="34" charset="0"/>
              <a:buChar char="•"/>
            </a:pPr>
            <a:r>
              <a:rPr lang="en-US" sz="2200" kern="0" dirty="0"/>
              <a:t>Includes vegetation alone and combined with solid barriers</a:t>
            </a:r>
          </a:p>
          <a:p>
            <a:pPr marL="288925" lvl="1">
              <a:spcBef>
                <a:spcPts val="600"/>
              </a:spcBef>
              <a:spcAft>
                <a:spcPts val="300"/>
              </a:spcAft>
              <a:buFont typeface="Arial" panose="020B0604020202020204" pitchFamily="34" charset="0"/>
              <a:buChar char="•"/>
            </a:pPr>
            <a:r>
              <a:rPr lang="en-US" sz="2200" kern="0" dirty="0"/>
              <a:t>Provides designs intended to:</a:t>
            </a:r>
          </a:p>
          <a:p>
            <a:pPr lvl="2">
              <a:spcBef>
                <a:spcPts val="0"/>
              </a:spcBef>
              <a:spcAft>
                <a:spcPts val="300"/>
              </a:spcAft>
              <a:buFont typeface="Arial" panose="020B0604020202020204" pitchFamily="34" charset="0"/>
              <a:buChar char="−"/>
            </a:pPr>
            <a:r>
              <a:rPr lang="en-US" sz="2200" kern="0" dirty="0"/>
              <a:t>maximize the potential for air pollution mitigation, and </a:t>
            </a:r>
          </a:p>
          <a:p>
            <a:pPr lvl="2">
              <a:spcBef>
                <a:spcPts val="0"/>
              </a:spcBef>
              <a:spcAft>
                <a:spcPts val="300"/>
              </a:spcAft>
              <a:buFont typeface="Arial" panose="020B0604020202020204" pitchFamily="34" charset="0"/>
              <a:buChar char="−"/>
            </a:pPr>
            <a:r>
              <a:rPr lang="en-US" sz="2200" kern="0" dirty="0"/>
              <a:t>avoid unintended consequences and designs that may increase downwind concentrations and exposures</a:t>
            </a:r>
          </a:p>
        </p:txBody>
      </p:sp>
      <p:sp>
        <p:nvSpPr>
          <p:cNvPr id="2" name="Rectangle 1">
            <a:extLst>
              <a:ext uri="{FF2B5EF4-FFF2-40B4-BE49-F238E27FC236}">
                <a16:creationId xmlns:a16="http://schemas.microsoft.com/office/drawing/2014/main" id="{28C8E280-BE25-4657-87BB-C1B2415BD13E}"/>
              </a:ext>
            </a:extLst>
          </p:cNvPr>
          <p:cNvSpPr/>
          <p:nvPr/>
        </p:nvSpPr>
        <p:spPr>
          <a:xfrm>
            <a:off x="6096000" y="5705906"/>
            <a:ext cx="2895601" cy="707886"/>
          </a:xfrm>
          <a:prstGeom prst="rect">
            <a:avLst/>
          </a:prstGeom>
        </p:spPr>
        <p:txBody>
          <a:bodyPr wrap="square">
            <a:spAutoFit/>
          </a:bodyPr>
          <a:lstStyle/>
          <a:p>
            <a:r>
              <a:rPr lang="en-US" sz="1000" dirty="0"/>
              <a:t>https://www.epa.gov/sites/production/files/2016-08/documents/recommendations_for_constructing_roadside_vegetation_barriers_to_improve_near-road_air_quality.pdf</a:t>
            </a:r>
          </a:p>
        </p:txBody>
      </p:sp>
    </p:spTree>
    <p:extLst>
      <p:ext uri="{BB962C8B-B14F-4D97-AF65-F5344CB8AC3E}">
        <p14:creationId xmlns:p14="http://schemas.microsoft.com/office/powerpoint/2010/main" val="1696123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16A1E-DF6B-43D7-AF01-AC4F3E092249}"/>
              </a:ext>
            </a:extLst>
          </p:cNvPr>
          <p:cNvPicPr>
            <a:picLocks noChangeAspect="1"/>
          </p:cNvPicPr>
          <p:nvPr/>
        </p:nvPicPr>
        <p:blipFill rotWithShape="1">
          <a:blip r:embed="rId3"/>
          <a:srcRect r="5882" b="14791"/>
          <a:stretch/>
        </p:blipFill>
        <p:spPr>
          <a:xfrm>
            <a:off x="152400" y="0"/>
            <a:ext cx="2438400" cy="1295400"/>
          </a:xfrm>
          <a:prstGeom prst="rect">
            <a:avLst/>
          </a:prstGeom>
        </p:spPr>
      </p:pic>
      <p:sp>
        <p:nvSpPr>
          <p:cNvPr id="19457" name="Slide Number Placeholder 3"/>
          <p:cNvSpPr>
            <a:spLocks noGrp="1"/>
          </p:cNvSpPr>
          <p:nvPr>
            <p:ph type="sldNum" sz="quarter" idx="10"/>
          </p:nvPr>
        </p:nvSpPr>
        <p:spPr>
          <a:noFill/>
        </p:spPr>
        <p:txBody>
          <a:bodyPr/>
          <a:lstStyle/>
          <a:p>
            <a:fld id="{20508A58-2865-41E6-BA27-E1D3F777D357}" type="slidenum">
              <a:rPr lang="en-US" smtClean="0">
                <a:ea typeface="ＭＳ Ｐゴシック"/>
                <a:cs typeface="ＭＳ Ｐゴシック"/>
              </a:rPr>
              <a:pPr/>
              <a:t>1</a:t>
            </a:fld>
            <a:endParaRPr lang="en-US">
              <a:ea typeface="ＭＳ Ｐゴシック"/>
              <a:cs typeface="ＭＳ Ｐゴシック"/>
            </a:endParaRPr>
          </a:p>
        </p:txBody>
      </p:sp>
      <p:sp>
        <p:nvSpPr>
          <p:cNvPr id="19458" name="Rectangle 2"/>
          <p:cNvSpPr>
            <a:spLocks noGrp="1" noChangeArrowheads="1"/>
          </p:cNvSpPr>
          <p:nvPr>
            <p:ph type="title"/>
          </p:nvPr>
        </p:nvSpPr>
        <p:spPr>
          <a:xfrm>
            <a:off x="1676400" y="92377"/>
            <a:ext cx="6019800" cy="838200"/>
          </a:xfrm>
        </p:spPr>
        <p:txBody>
          <a:bodyPr>
            <a:noAutofit/>
          </a:bodyPr>
          <a:lstStyle/>
          <a:p>
            <a:pPr algn="ctr" eaLnBrk="1" hangingPunct="1"/>
            <a:r>
              <a:rPr lang="en-US" sz="3600" dirty="0"/>
              <a:t>Introduction</a:t>
            </a:r>
          </a:p>
        </p:txBody>
      </p:sp>
      <p:sp>
        <p:nvSpPr>
          <p:cNvPr id="19459" name="Rectangle 3"/>
          <p:cNvSpPr>
            <a:spLocks noGrp="1" noChangeArrowheads="1"/>
          </p:cNvSpPr>
          <p:nvPr>
            <p:ph type="body" idx="1"/>
          </p:nvPr>
        </p:nvSpPr>
        <p:spPr>
          <a:xfrm>
            <a:off x="609600" y="1066800"/>
            <a:ext cx="8382000" cy="5410200"/>
          </a:xfrm>
        </p:spPr>
        <p:txBody>
          <a:bodyPr/>
          <a:lstStyle/>
          <a:p>
            <a:pPr marL="0" indent="0">
              <a:lnSpc>
                <a:spcPct val="90000"/>
              </a:lnSpc>
              <a:spcBef>
                <a:spcPts val="0"/>
              </a:spcBef>
              <a:spcAft>
                <a:spcPts val="300"/>
              </a:spcAft>
              <a:buNone/>
            </a:pPr>
            <a:r>
              <a:rPr lang="en-US" sz="2600" b="1" dirty="0"/>
              <a:t>Interest in planting more trees and providing more urban green space has grown in recent years</a:t>
            </a:r>
          </a:p>
          <a:p>
            <a:pPr lvl="1">
              <a:lnSpc>
                <a:spcPct val="90000"/>
              </a:lnSpc>
              <a:spcBef>
                <a:spcPts val="0"/>
              </a:spcBef>
              <a:spcAft>
                <a:spcPts val="300"/>
              </a:spcAft>
            </a:pPr>
            <a:r>
              <a:rPr lang="en-US" sz="2200" dirty="0"/>
              <a:t>Global planting programs such as the Trillion Trees Initiative</a:t>
            </a:r>
          </a:p>
          <a:p>
            <a:pPr lvl="1">
              <a:lnSpc>
                <a:spcPct val="90000"/>
              </a:lnSpc>
              <a:spcBef>
                <a:spcPts val="0"/>
              </a:spcBef>
              <a:spcAft>
                <a:spcPts val="300"/>
              </a:spcAft>
            </a:pPr>
            <a:r>
              <a:rPr lang="en-US" sz="2200" dirty="0"/>
              <a:t>Climate adaptation and mitigation projects for stormwater management, urban cooling, and CO</a:t>
            </a:r>
            <a:r>
              <a:rPr lang="en-US" sz="2200" baseline="-25000" dirty="0"/>
              <a:t>2</a:t>
            </a:r>
            <a:r>
              <a:rPr lang="en-US" sz="2200" dirty="0"/>
              <a:t> sequestration</a:t>
            </a:r>
          </a:p>
          <a:p>
            <a:pPr marL="0" indent="0">
              <a:lnSpc>
                <a:spcPct val="90000"/>
              </a:lnSpc>
              <a:spcBef>
                <a:spcPts val="600"/>
              </a:spcBef>
              <a:spcAft>
                <a:spcPts val="300"/>
              </a:spcAft>
              <a:buNone/>
            </a:pPr>
            <a:r>
              <a:rPr lang="en-US" sz="2600" b="1" dirty="0"/>
              <a:t>Recent research shows that urban green infrastructure can also impact local air pollution and mitigate select SLCPs, notably black carbon</a:t>
            </a:r>
          </a:p>
          <a:p>
            <a:pPr lvl="1">
              <a:lnSpc>
                <a:spcPct val="90000"/>
              </a:lnSpc>
              <a:spcBef>
                <a:spcPts val="0"/>
              </a:spcBef>
              <a:spcAft>
                <a:spcPts val="300"/>
              </a:spcAft>
            </a:pPr>
            <a:r>
              <a:rPr lang="en-US" sz="2200" dirty="0"/>
              <a:t>Promoting urban vegetation can have multiple benefits on climate change mitigation, air quality, and overall improved public health</a:t>
            </a:r>
          </a:p>
          <a:p>
            <a:pPr lvl="1">
              <a:lnSpc>
                <a:spcPct val="90000"/>
              </a:lnSpc>
              <a:spcBef>
                <a:spcPts val="0"/>
              </a:spcBef>
              <a:spcAft>
                <a:spcPts val="300"/>
              </a:spcAft>
            </a:pPr>
            <a:r>
              <a:rPr lang="en-US" sz="2200" dirty="0"/>
              <a:t>Care is needed on the design and implementation of urban green infrastructure development, especially when sited near large roadways and other air pollution sources</a:t>
            </a:r>
          </a:p>
          <a:p>
            <a:pPr marL="0" indent="0">
              <a:lnSpc>
                <a:spcPct val="90000"/>
              </a:lnSpc>
              <a:spcBef>
                <a:spcPts val="600"/>
              </a:spcBef>
              <a:spcAft>
                <a:spcPts val="300"/>
              </a:spcAft>
              <a:buNone/>
            </a:pPr>
            <a:endParaRPr lang="en-US" dirty="0"/>
          </a:p>
          <a:p>
            <a:pPr marL="0" indent="0">
              <a:spcBef>
                <a:spcPts val="0"/>
              </a:spcBef>
              <a:spcAft>
                <a:spcPts val="1000"/>
              </a:spcAft>
              <a:buNone/>
            </a:pPr>
            <a:endParaRPr lang="en-US" sz="2600" b="1" dirty="0"/>
          </a:p>
          <a:p>
            <a:pPr marL="0" indent="0">
              <a:spcBef>
                <a:spcPts val="0"/>
              </a:spcBef>
              <a:spcAft>
                <a:spcPts val="1000"/>
              </a:spcAft>
              <a:buNone/>
            </a:pPr>
            <a:r>
              <a:rPr lang="en-US" sz="2600" b="1" dirty="0"/>
              <a:t>	</a:t>
            </a:r>
          </a:p>
        </p:txBody>
      </p:sp>
      <p:sp>
        <p:nvSpPr>
          <p:cNvPr id="2" name="TextBox 1">
            <a:extLst>
              <a:ext uri="{FF2B5EF4-FFF2-40B4-BE49-F238E27FC236}">
                <a16:creationId xmlns:a16="http://schemas.microsoft.com/office/drawing/2014/main" id="{8CDA62A1-F495-4373-836D-D698640A9981}"/>
              </a:ext>
            </a:extLst>
          </p:cNvPr>
          <p:cNvSpPr txBox="1"/>
          <p:nvPr/>
        </p:nvSpPr>
        <p:spPr>
          <a:xfrm>
            <a:off x="5867400" y="6172200"/>
            <a:ext cx="2863028"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SLCPs = short-lived climate pollutants</a:t>
            </a:r>
          </a:p>
        </p:txBody>
      </p:sp>
    </p:spTree>
    <p:extLst>
      <p:ext uri="{BB962C8B-B14F-4D97-AF65-F5344CB8AC3E}">
        <p14:creationId xmlns:p14="http://schemas.microsoft.com/office/powerpoint/2010/main" val="3902206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36E1C7-041D-41C7-B5A8-34176FA7D0CD}"/>
              </a:ext>
            </a:extLst>
          </p:cNvPr>
          <p:cNvPicPr>
            <a:picLocks noChangeAspect="1"/>
          </p:cNvPicPr>
          <p:nvPr/>
        </p:nvPicPr>
        <p:blipFill rotWithShape="1">
          <a:blip r:embed="rId3"/>
          <a:srcRect r="5882" b="14791"/>
          <a:stretch/>
        </p:blipFill>
        <p:spPr>
          <a:xfrm>
            <a:off x="152400" y="0"/>
            <a:ext cx="2438400" cy="1295400"/>
          </a:xfrm>
          <a:prstGeom prst="rect">
            <a:avLst/>
          </a:prstGeom>
        </p:spPr>
      </p:pic>
      <p:sp>
        <p:nvSpPr>
          <p:cNvPr id="5122" name="Slide Number Placeholder 4"/>
          <p:cNvSpPr>
            <a:spLocks noGrp="1"/>
          </p:cNvSpPr>
          <p:nvPr>
            <p:ph type="sldNum" sz="quarter" idx="10"/>
          </p:nvPr>
        </p:nvSpPr>
        <p:spPr>
          <a:noFill/>
        </p:spPr>
        <p:txBody>
          <a:bodyPr/>
          <a:lstStyle/>
          <a:p>
            <a:fld id="{1918D5B8-2941-4657-8FA2-209F5F98950F}" type="slidenum">
              <a:rPr lang="en-US" smtClean="0">
                <a:ea typeface="ＭＳ Ｐゴシック" pitchFamily="34" charset="-128"/>
              </a:rPr>
              <a:pPr/>
              <a:t>19</a:t>
            </a:fld>
            <a:endParaRPr lang="en-US">
              <a:ea typeface="ＭＳ Ｐゴシック" pitchFamily="34" charset="-128"/>
            </a:endParaRPr>
          </a:p>
        </p:txBody>
      </p:sp>
      <p:sp>
        <p:nvSpPr>
          <p:cNvPr id="9" name="Rectangle 3"/>
          <p:cNvSpPr>
            <a:spLocks noChangeArrowheads="1"/>
          </p:cNvSpPr>
          <p:nvPr/>
        </p:nvSpPr>
        <p:spPr bwMode="auto">
          <a:xfrm>
            <a:off x="323316" y="1143000"/>
            <a:ext cx="8686799" cy="4495800"/>
          </a:xfrm>
          <a:prstGeom prst="rect">
            <a:avLst/>
          </a:prstGeom>
          <a:noFill/>
          <a:ln w="9525">
            <a:noFill/>
            <a:miter lim="800000"/>
            <a:headEnd/>
            <a:tailEnd/>
          </a:ln>
        </p:spPr>
        <p:txBody>
          <a:bodyPr/>
          <a:lstStyle/>
          <a:p>
            <a:pPr>
              <a:lnSpc>
                <a:spcPct val="90000"/>
              </a:lnSpc>
              <a:spcBef>
                <a:spcPts val="0"/>
              </a:spcBef>
              <a:spcAft>
                <a:spcPts val="600"/>
              </a:spcAft>
              <a:buClr>
                <a:srgbClr val="0070B9"/>
              </a:buClr>
            </a:pPr>
            <a:r>
              <a:rPr lang="en-US" b="1" dirty="0"/>
              <a:t>Urban vegetation, including roadside barriers, can have many other benefits, including:</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Increased CO</a:t>
            </a:r>
            <a:r>
              <a:rPr lang="en-US" sz="2000" baseline="-25000" dirty="0"/>
              <a:t>2</a:t>
            </a:r>
            <a:r>
              <a:rPr lang="en-US" sz="2000" dirty="0"/>
              <a:t> sequestration</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Methane removal in vegetation soils</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Improved urban cooling</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Reduced stormwater runoff/flooding </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Improved water quality</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Reduced noise levels</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Improved aesthetics/property values</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Enhanced community livability</a:t>
            </a:r>
          </a:p>
          <a:p>
            <a:pPr marL="571500" lvl="1" indent="-342900">
              <a:lnSpc>
                <a:spcPct val="90000"/>
              </a:lnSpc>
              <a:spcBef>
                <a:spcPts val="500"/>
              </a:spcBef>
              <a:spcAft>
                <a:spcPts val="500"/>
              </a:spcAft>
              <a:buClr>
                <a:srgbClr val="0070B9"/>
              </a:buClr>
              <a:buFont typeface="Arial" panose="020B0604020202020204" pitchFamily="34" charset="0"/>
              <a:buChar char="−"/>
            </a:pPr>
            <a:r>
              <a:rPr lang="en-US" sz="2000" dirty="0"/>
              <a:t>Improved general public health</a:t>
            </a:r>
          </a:p>
          <a:p>
            <a:pPr marL="942975" lvl="2" indent="-257175">
              <a:lnSpc>
                <a:spcPct val="90000"/>
              </a:lnSpc>
              <a:spcBef>
                <a:spcPct val="20000"/>
              </a:spcBef>
              <a:buClr>
                <a:srgbClr val="0070B9"/>
              </a:buClr>
              <a:buFont typeface="Arial" panose="020B0604020202020204" pitchFamily="34" charset="0"/>
              <a:buChar char="•"/>
            </a:pPr>
            <a:endParaRPr lang="en-US" sz="1650" dirty="0"/>
          </a:p>
        </p:txBody>
      </p:sp>
      <p:sp>
        <p:nvSpPr>
          <p:cNvPr id="2" name="TextBox 1"/>
          <p:cNvSpPr txBox="1"/>
          <p:nvPr/>
        </p:nvSpPr>
        <p:spPr>
          <a:xfrm>
            <a:off x="762000" y="5862191"/>
            <a:ext cx="4740644" cy="584775"/>
          </a:xfrm>
          <a:prstGeom prst="rect">
            <a:avLst/>
          </a:prstGeom>
          <a:solidFill>
            <a:srgbClr val="00B050">
              <a:alpha val="36000"/>
            </a:srgbClr>
          </a:solidFill>
          <a:ln>
            <a:solidFill>
              <a:schemeClr val="tx1"/>
            </a:solidFill>
          </a:ln>
        </p:spPr>
        <p:txBody>
          <a:bodyPr wrap="square" rtlCol="0">
            <a:spAutoFit/>
          </a:bodyPr>
          <a:lstStyle/>
          <a:p>
            <a:pPr algn="ctr"/>
            <a:r>
              <a:rPr lang="en-US" sz="1600" dirty="0"/>
              <a:t>“Exposure to green space has been associated with better physical and mental health”</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7841" y="1937325"/>
            <a:ext cx="2851889" cy="3817144"/>
          </a:xfrm>
          <a:prstGeom prst="rect">
            <a:avLst/>
          </a:prstGeom>
          <a:ln>
            <a:solidFill>
              <a:schemeClr val="tx1"/>
            </a:solidFill>
          </a:ln>
        </p:spPr>
      </p:pic>
      <p:sp>
        <p:nvSpPr>
          <p:cNvPr id="7" name="Rectangle 3"/>
          <p:cNvSpPr txBox="1">
            <a:spLocks noChangeArrowheads="1"/>
          </p:cNvSpPr>
          <p:nvPr/>
        </p:nvSpPr>
        <p:spPr bwMode="auto">
          <a:xfrm>
            <a:off x="1676400" y="219773"/>
            <a:ext cx="7086600" cy="72536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fontAlgn="base">
              <a:spcBef>
                <a:spcPct val="0"/>
              </a:spcBef>
              <a:spcAft>
                <a:spcPct val="0"/>
              </a:spcAft>
              <a:defRPr/>
            </a:pPr>
            <a:r>
              <a:rPr lang="en-US" sz="3200" b="1" kern="0" dirty="0">
                <a:solidFill>
                  <a:srgbClr val="0070B9"/>
                </a:solidFill>
                <a:latin typeface="+mj-lt"/>
                <a:ea typeface="+mj-ea"/>
                <a:cs typeface="+mj-cs"/>
              </a:rPr>
              <a:t>Urban Green Infrastructure Benefits</a:t>
            </a:r>
          </a:p>
        </p:txBody>
      </p:sp>
      <p:sp>
        <p:nvSpPr>
          <p:cNvPr id="3" name="TextBox 2">
            <a:extLst>
              <a:ext uri="{FF2B5EF4-FFF2-40B4-BE49-F238E27FC236}">
                <a16:creationId xmlns:a16="http://schemas.microsoft.com/office/drawing/2014/main" id="{7A5C22F2-2E30-4040-8923-621627FD3702}"/>
              </a:ext>
            </a:extLst>
          </p:cNvPr>
          <p:cNvSpPr txBox="1"/>
          <p:nvPr/>
        </p:nvSpPr>
        <p:spPr>
          <a:xfrm>
            <a:off x="5787841" y="5754469"/>
            <a:ext cx="2851889" cy="400110"/>
          </a:xfrm>
          <a:prstGeom prst="rect">
            <a:avLst/>
          </a:prstGeom>
          <a:noFill/>
        </p:spPr>
        <p:txBody>
          <a:bodyPr wrap="square" rtlCol="0">
            <a:spAutoFit/>
          </a:bodyPr>
          <a:lstStyle/>
          <a:p>
            <a:pPr algn="ctr"/>
            <a:r>
              <a:rPr lang="en-US" sz="1000" dirty="0" err="1"/>
              <a:t>Dadvand</a:t>
            </a:r>
            <a:r>
              <a:rPr lang="en-US" sz="1000" dirty="0"/>
              <a:t> et al. 2015, Proc. Nat </a:t>
            </a:r>
            <a:r>
              <a:rPr lang="en-US" sz="1000" dirty="0" err="1"/>
              <a:t>Acad</a:t>
            </a:r>
            <a:r>
              <a:rPr lang="en-US" sz="1000" dirty="0"/>
              <a:t> Sciences, </a:t>
            </a:r>
          </a:p>
          <a:p>
            <a:pPr algn="ctr"/>
            <a:r>
              <a:rPr lang="en-US" sz="1000" dirty="0"/>
              <a:t>112(26), pp.7937-7942</a:t>
            </a:r>
          </a:p>
        </p:txBody>
      </p:sp>
    </p:spTree>
    <p:extLst>
      <p:ext uri="{BB962C8B-B14F-4D97-AF65-F5344CB8AC3E}">
        <p14:creationId xmlns:p14="http://schemas.microsoft.com/office/powerpoint/2010/main" val="3271605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375E3B-54CC-4F87-A3E3-00D602A61ABF}"/>
              </a:ext>
            </a:extLst>
          </p:cNvPr>
          <p:cNvPicPr>
            <a:picLocks noChangeAspect="1"/>
          </p:cNvPicPr>
          <p:nvPr/>
        </p:nvPicPr>
        <p:blipFill rotWithShape="1">
          <a:blip r:embed="rId3"/>
          <a:srcRect r="5882" b="14791"/>
          <a:stretch/>
        </p:blipFill>
        <p:spPr>
          <a:xfrm>
            <a:off x="152400" y="0"/>
            <a:ext cx="2438400" cy="1295400"/>
          </a:xfrm>
          <a:prstGeom prst="rect">
            <a:avLst/>
          </a:prstGeom>
        </p:spPr>
      </p:pic>
      <p:sp>
        <p:nvSpPr>
          <p:cNvPr id="50177" name="Slide Number Placeholder 3"/>
          <p:cNvSpPr txBox="1">
            <a:spLocks noGrp="1"/>
          </p:cNvSpPr>
          <p:nvPr/>
        </p:nvSpPr>
        <p:spPr bwMode="auto">
          <a:xfrm>
            <a:off x="1143000" y="5525691"/>
            <a:ext cx="457200" cy="171450"/>
          </a:xfrm>
          <a:prstGeom prst="rect">
            <a:avLst/>
          </a:prstGeom>
          <a:noFill/>
          <a:ln w="9525">
            <a:noFill/>
            <a:miter lim="800000"/>
            <a:headEnd/>
            <a:tailEnd/>
          </a:ln>
        </p:spPr>
        <p:txBody>
          <a:bodyPr lIns="0" tIns="0" rIns="0" bIns="0" anchor="ctr"/>
          <a:lstStyle/>
          <a:p>
            <a:pPr algn="r" eaLnBrk="0" hangingPunct="0"/>
            <a:fld id="{0434390B-89E9-4EBF-AA99-0A0EF4846422}" type="slidenum">
              <a:rPr lang="en-US" sz="750" b="1">
                <a:solidFill>
                  <a:schemeClr val="bg1"/>
                </a:solidFill>
              </a:rPr>
              <a:pPr algn="r" eaLnBrk="0" hangingPunct="0"/>
              <a:t>20</a:t>
            </a:fld>
            <a:endParaRPr lang="en-US" sz="750" b="1">
              <a:solidFill>
                <a:schemeClr val="bg1"/>
              </a:solidFill>
            </a:endParaRPr>
          </a:p>
        </p:txBody>
      </p:sp>
      <p:sp>
        <p:nvSpPr>
          <p:cNvPr id="50178" name="Rectangle 2"/>
          <p:cNvSpPr>
            <a:spLocks noGrp="1" noChangeArrowheads="1"/>
          </p:cNvSpPr>
          <p:nvPr>
            <p:ph type="title" idx="4294967295"/>
          </p:nvPr>
        </p:nvSpPr>
        <p:spPr>
          <a:xfrm>
            <a:off x="1600200" y="76200"/>
            <a:ext cx="5638800" cy="685800"/>
          </a:xfrm>
        </p:spPr>
        <p:txBody>
          <a:bodyPr/>
          <a:lstStyle/>
          <a:p>
            <a:pPr algn="ctr" eaLnBrk="1" hangingPunct="1"/>
            <a:r>
              <a:rPr lang="en-US" sz="3200" dirty="0"/>
              <a:t>Conclusions</a:t>
            </a:r>
          </a:p>
        </p:txBody>
      </p:sp>
      <p:sp>
        <p:nvSpPr>
          <p:cNvPr id="50179" name="Rectangle 3"/>
          <p:cNvSpPr>
            <a:spLocks noGrp="1" noChangeArrowheads="1"/>
          </p:cNvSpPr>
          <p:nvPr>
            <p:ph type="body" idx="4294967295"/>
          </p:nvPr>
        </p:nvSpPr>
        <p:spPr>
          <a:xfrm>
            <a:off x="342900" y="990600"/>
            <a:ext cx="8458200" cy="4495800"/>
          </a:xfrm>
        </p:spPr>
        <p:txBody>
          <a:bodyPr/>
          <a:lstStyle/>
          <a:p>
            <a:pPr eaLnBrk="1" hangingPunct="1">
              <a:spcBef>
                <a:spcPct val="10000"/>
              </a:spcBef>
              <a:spcAft>
                <a:spcPts val="1200"/>
              </a:spcAft>
            </a:pPr>
            <a:r>
              <a:rPr lang="en-US" dirty="0"/>
              <a:t>Climate and health concerns from transportation emissions have raised the importance of understanding how urban infrastructure can be used for mitigation.</a:t>
            </a:r>
          </a:p>
          <a:p>
            <a:pPr eaLnBrk="1" hangingPunct="1">
              <a:spcBef>
                <a:spcPct val="10000"/>
              </a:spcBef>
              <a:spcAft>
                <a:spcPct val="10000"/>
              </a:spcAft>
            </a:pPr>
            <a:r>
              <a:rPr lang="en-US" dirty="0"/>
              <a:t>Urban and roadside green and built infrastructure can provide important air pollution and SLCP reduction benefits when designed properly.</a:t>
            </a:r>
          </a:p>
          <a:p>
            <a:pPr eaLnBrk="1" hangingPunct="1">
              <a:spcBef>
                <a:spcPct val="10000"/>
              </a:spcBef>
              <a:spcAft>
                <a:spcPct val="10000"/>
              </a:spcAft>
            </a:pPr>
            <a:endParaRPr lang="en-US" sz="800" dirty="0"/>
          </a:p>
          <a:p>
            <a:pPr marL="365760" indent="0" eaLnBrk="1" hangingPunct="1">
              <a:spcBef>
                <a:spcPct val="10000"/>
              </a:spcBef>
              <a:spcAft>
                <a:spcPts val="0"/>
              </a:spcAft>
              <a:buNone/>
            </a:pPr>
            <a:r>
              <a:rPr lang="en-US" sz="1800" b="1" dirty="0">
                <a:solidFill>
                  <a:schemeClr val="accent2"/>
                </a:solidFill>
              </a:rPr>
              <a:t>For More Information:</a:t>
            </a:r>
          </a:p>
          <a:p>
            <a:pPr marL="365760" indent="0" eaLnBrk="1" hangingPunct="1">
              <a:spcBef>
                <a:spcPts val="600"/>
              </a:spcBef>
              <a:spcAft>
                <a:spcPts val="0"/>
              </a:spcAft>
              <a:buNone/>
            </a:pPr>
            <a:r>
              <a:rPr lang="en-US" sz="1800" dirty="0"/>
              <a:t>Richard Baldauf, PhD, P.E.</a:t>
            </a:r>
          </a:p>
          <a:p>
            <a:pPr marL="365760" indent="0" eaLnBrk="1" hangingPunct="1">
              <a:spcBef>
                <a:spcPct val="10000"/>
              </a:spcBef>
              <a:spcAft>
                <a:spcPts val="0"/>
              </a:spcAft>
              <a:buNone/>
            </a:pPr>
            <a:r>
              <a:rPr lang="en-US" sz="1800" dirty="0"/>
              <a:t>U.S. Environmental Protection Agency</a:t>
            </a:r>
          </a:p>
          <a:p>
            <a:pPr marL="365760" indent="0" eaLnBrk="1" hangingPunct="1">
              <a:spcBef>
                <a:spcPct val="10000"/>
              </a:spcBef>
              <a:spcAft>
                <a:spcPts val="0"/>
              </a:spcAft>
              <a:buNone/>
            </a:pPr>
            <a:r>
              <a:rPr lang="en-US" sz="1800" dirty="0"/>
              <a:t>919-541-4386</a:t>
            </a:r>
          </a:p>
          <a:p>
            <a:pPr marL="365760" indent="0" eaLnBrk="1" hangingPunct="1">
              <a:spcBef>
                <a:spcPct val="10000"/>
              </a:spcBef>
              <a:spcAft>
                <a:spcPts val="0"/>
              </a:spcAft>
              <a:buNone/>
            </a:pPr>
            <a:r>
              <a:rPr lang="en-US" sz="1800" dirty="0">
                <a:hlinkClick r:id="rId4"/>
              </a:rPr>
              <a:t>Baldauf.Richard@epa.gov</a:t>
            </a:r>
            <a:endParaRPr lang="en-US" sz="1800" dirty="0"/>
          </a:p>
          <a:p>
            <a:pPr marL="0" indent="0" eaLnBrk="1" hangingPunct="1">
              <a:spcBef>
                <a:spcPct val="10000"/>
              </a:spcBef>
              <a:spcAft>
                <a:spcPct val="10000"/>
              </a:spcAft>
              <a:buNone/>
            </a:pPr>
            <a:endParaRPr lang="en-US" sz="800" dirty="0"/>
          </a:p>
          <a:p>
            <a:pPr marL="0" indent="0" eaLnBrk="1" hangingPunct="1">
              <a:spcBef>
                <a:spcPct val="10000"/>
              </a:spcBef>
              <a:spcAft>
                <a:spcPct val="10000"/>
              </a:spcAft>
              <a:buNone/>
            </a:pPr>
            <a:r>
              <a:rPr lang="en-US" sz="1800" b="1" dirty="0">
                <a:solidFill>
                  <a:srgbClr val="0B5AA5"/>
                </a:solidFill>
              </a:rPr>
              <a:t>Authors</a:t>
            </a:r>
            <a:r>
              <a:rPr lang="en-US" sz="1800" dirty="0"/>
              <a:t>: Khaled Hashad, Bo Yang, Jon Steffens, K. Max Zhang (Cornell Univ.), David Heist (EPA), Parik Deshmukh (ERG)</a:t>
            </a:r>
          </a:p>
          <a:p>
            <a:pPr eaLnBrk="1" hangingPunct="1">
              <a:spcBef>
                <a:spcPct val="10000"/>
              </a:spcBef>
              <a:spcAft>
                <a:spcPct val="10000"/>
              </a:spcAft>
            </a:pPr>
            <a:endParaRPr lang="en-US" sz="1800" dirty="0"/>
          </a:p>
        </p:txBody>
      </p:sp>
      <p:sp>
        <p:nvSpPr>
          <p:cNvPr id="5" name="Slide Number Placeholder 4"/>
          <p:cNvSpPr>
            <a:spLocks noGrp="1"/>
          </p:cNvSpPr>
          <p:nvPr>
            <p:ph type="sldNum" sz="quarter" idx="10"/>
          </p:nvPr>
        </p:nvSpPr>
        <p:spPr>
          <a:xfrm>
            <a:off x="0" y="6224588"/>
            <a:ext cx="609600" cy="228600"/>
          </a:xfrm>
          <a:noFill/>
        </p:spPr>
        <p:txBody>
          <a:bodyPr/>
          <a:lstStyle/>
          <a:p>
            <a:fld id="{1918D5B8-2941-4657-8FA2-209F5F98950F}" type="slidenum">
              <a:rPr lang="en-US" smtClean="0">
                <a:ea typeface="ＭＳ Ｐゴシック" pitchFamily="34" charset="-128"/>
              </a:rPr>
              <a:pPr/>
              <a:t>20</a:t>
            </a:fld>
            <a:endParaRPr lang="en-US">
              <a:ea typeface="ＭＳ Ｐゴシック" pitchFamily="34" charset="-128"/>
            </a:endParaRPr>
          </a:p>
        </p:txBody>
      </p:sp>
      <p:pic>
        <p:nvPicPr>
          <p:cNvPr id="7" name="Picture 2" descr="C:\My Files\Photos\San Fran\IMG_2223.JPG"/>
          <p:cNvPicPr>
            <a:picLocks noChangeAspect="1" noChangeArrowheads="1"/>
          </p:cNvPicPr>
          <p:nvPr/>
        </p:nvPicPr>
        <p:blipFill>
          <a:blip r:embed="rId5" cstate="print"/>
          <a:srcRect/>
          <a:stretch>
            <a:fillRect/>
          </a:stretch>
        </p:blipFill>
        <p:spPr bwMode="auto">
          <a:xfrm>
            <a:off x="5486400" y="3124200"/>
            <a:ext cx="2895600" cy="2171700"/>
          </a:xfrm>
          <a:prstGeom prst="rect">
            <a:avLst/>
          </a:prstGeom>
          <a:noFill/>
          <a:ln w="9525">
            <a:solidFill>
              <a:schemeClr val="tx1"/>
            </a:solidFill>
          </a:ln>
        </p:spPr>
      </p:pic>
      <p:sp>
        <p:nvSpPr>
          <p:cNvPr id="9" name="TextBox 2"/>
          <p:cNvSpPr txBox="1"/>
          <p:nvPr/>
        </p:nvSpPr>
        <p:spPr>
          <a:xfrm>
            <a:off x="800100" y="6059269"/>
            <a:ext cx="7581900" cy="646331"/>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sz="1200" i="1" dirty="0"/>
              <a:t>This presentation has been subjected to the Agency’s review process and has been approved for publication. These are the views of the authors and do not necessarily reflect official policy of the EPA. </a:t>
            </a:r>
          </a:p>
          <a:p>
            <a:pPr algn="ctr"/>
            <a:r>
              <a:rPr lang="en-US" sz="1200" i="1" dirty="0"/>
              <a:t>Mention of trade names or commercial products does not constitute endorsement or recommendation for use. </a:t>
            </a:r>
            <a:endParaRPr lang="en-US" sz="1200" dirty="0"/>
          </a:p>
        </p:txBody>
      </p:sp>
    </p:spTree>
    <p:extLst>
      <p:ext uri="{BB962C8B-B14F-4D97-AF65-F5344CB8AC3E}">
        <p14:creationId xmlns:p14="http://schemas.microsoft.com/office/powerpoint/2010/main" val="55217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D4B01-BE3E-4855-BEE3-A5E576A6C61B}"/>
              </a:ext>
            </a:extLst>
          </p:cNvPr>
          <p:cNvPicPr>
            <a:picLocks noChangeAspect="1"/>
          </p:cNvPicPr>
          <p:nvPr/>
        </p:nvPicPr>
        <p:blipFill rotWithShape="1">
          <a:blip r:embed="rId3"/>
          <a:srcRect r="5882" b="14791"/>
          <a:stretch/>
        </p:blipFill>
        <p:spPr>
          <a:xfrm>
            <a:off x="152400" y="0"/>
            <a:ext cx="2438400" cy="1295400"/>
          </a:xfrm>
          <a:prstGeom prst="rect">
            <a:avLst/>
          </a:prstGeom>
        </p:spPr>
      </p:pic>
      <p:sp>
        <p:nvSpPr>
          <p:cNvPr id="19457" name="Slide Number Placeholder 3"/>
          <p:cNvSpPr>
            <a:spLocks noGrp="1"/>
          </p:cNvSpPr>
          <p:nvPr>
            <p:ph type="sldNum" sz="quarter" idx="10"/>
          </p:nvPr>
        </p:nvSpPr>
        <p:spPr>
          <a:noFill/>
        </p:spPr>
        <p:txBody>
          <a:bodyPr/>
          <a:lstStyle/>
          <a:p>
            <a:fld id="{20508A58-2865-41E6-BA27-E1D3F777D357}" type="slidenum">
              <a:rPr lang="en-US" smtClean="0">
                <a:ea typeface="ＭＳ Ｐゴシック"/>
                <a:cs typeface="ＭＳ Ｐゴシック"/>
              </a:rPr>
              <a:pPr/>
              <a:t>2</a:t>
            </a:fld>
            <a:endParaRPr lang="en-US">
              <a:ea typeface="ＭＳ Ｐゴシック"/>
              <a:cs typeface="ＭＳ Ｐゴシック"/>
            </a:endParaRPr>
          </a:p>
        </p:txBody>
      </p:sp>
      <p:sp>
        <p:nvSpPr>
          <p:cNvPr id="19459" name="Rectangle 3"/>
          <p:cNvSpPr>
            <a:spLocks noGrp="1" noChangeArrowheads="1"/>
          </p:cNvSpPr>
          <p:nvPr>
            <p:ph type="body" idx="1"/>
          </p:nvPr>
        </p:nvSpPr>
        <p:spPr>
          <a:xfrm>
            <a:off x="762000" y="1219200"/>
            <a:ext cx="8001000" cy="4852988"/>
          </a:xfrm>
        </p:spPr>
        <p:txBody>
          <a:bodyPr/>
          <a:lstStyle/>
          <a:p>
            <a:pPr marL="0" indent="0">
              <a:spcBef>
                <a:spcPts val="0"/>
              </a:spcBef>
              <a:spcAft>
                <a:spcPts val="300"/>
              </a:spcAft>
              <a:buNone/>
            </a:pPr>
            <a:r>
              <a:rPr lang="en-US" sz="2600" b="1" dirty="0"/>
              <a:t>Background</a:t>
            </a:r>
          </a:p>
          <a:p>
            <a:pPr lvl="1">
              <a:spcBef>
                <a:spcPts val="0"/>
              </a:spcBef>
              <a:spcAft>
                <a:spcPts val="300"/>
              </a:spcAft>
            </a:pPr>
            <a:r>
              <a:rPr lang="en-US" sz="2200" dirty="0"/>
              <a:t> Air pollution health concerns</a:t>
            </a:r>
          </a:p>
          <a:p>
            <a:pPr lvl="1">
              <a:spcBef>
                <a:spcPts val="0"/>
              </a:spcBef>
              <a:spcAft>
                <a:spcPts val="300"/>
              </a:spcAft>
            </a:pPr>
            <a:r>
              <a:rPr lang="en-US" sz="2200" dirty="0"/>
              <a:t> SLCP climate concerns</a:t>
            </a:r>
          </a:p>
          <a:p>
            <a:pPr lvl="1">
              <a:spcBef>
                <a:spcPts val="0"/>
              </a:spcBef>
              <a:spcAft>
                <a:spcPts val="1000"/>
              </a:spcAft>
            </a:pPr>
            <a:r>
              <a:rPr lang="en-US" sz="2200" dirty="0"/>
              <a:t> Air quality and SLCPs mitigation opportunities</a:t>
            </a:r>
          </a:p>
          <a:p>
            <a:pPr marL="0" indent="0">
              <a:spcBef>
                <a:spcPts val="600"/>
              </a:spcBef>
              <a:spcAft>
                <a:spcPts val="300"/>
              </a:spcAft>
              <a:buNone/>
            </a:pPr>
            <a:r>
              <a:rPr lang="en-US" sz="2600" b="1" dirty="0"/>
              <a:t>Urban green infrastructure and air pollution</a:t>
            </a:r>
          </a:p>
          <a:p>
            <a:pPr lvl="1">
              <a:spcBef>
                <a:spcPts val="0"/>
              </a:spcBef>
              <a:spcAft>
                <a:spcPts val="300"/>
              </a:spcAft>
            </a:pPr>
            <a:r>
              <a:rPr lang="en-US" sz="2200" dirty="0"/>
              <a:t> Mechanism of air pollution mitigation by vegetation</a:t>
            </a:r>
          </a:p>
          <a:p>
            <a:pPr lvl="1">
              <a:spcBef>
                <a:spcPts val="0"/>
              </a:spcBef>
              <a:spcAft>
                <a:spcPts val="1000"/>
              </a:spcAft>
            </a:pPr>
            <a:r>
              <a:rPr lang="en-US" sz="2200" dirty="0"/>
              <a:t> Research on vegetation air pollution mitigation</a:t>
            </a:r>
          </a:p>
          <a:p>
            <a:pPr marL="0" indent="0">
              <a:spcBef>
                <a:spcPts val="600"/>
              </a:spcBef>
              <a:spcAft>
                <a:spcPts val="1000"/>
              </a:spcAft>
              <a:buNone/>
            </a:pPr>
            <a:r>
              <a:rPr lang="en-US" sz="2600" b="1" dirty="0"/>
              <a:t>Dispersion modeling framework</a:t>
            </a:r>
          </a:p>
          <a:p>
            <a:pPr marL="0" indent="0">
              <a:spcBef>
                <a:spcPts val="600"/>
              </a:spcBef>
              <a:spcAft>
                <a:spcPts val="1000"/>
              </a:spcAft>
              <a:buNone/>
            </a:pPr>
            <a:r>
              <a:rPr lang="en-US" sz="2600" b="1" dirty="0"/>
              <a:t>Relevant resources</a:t>
            </a:r>
          </a:p>
          <a:p>
            <a:pPr marL="0" indent="0">
              <a:spcBef>
                <a:spcPts val="600"/>
              </a:spcBef>
              <a:spcAft>
                <a:spcPts val="1000"/>
              </a:spcAft>
              <a:buNone/>
            </a:pPr>
            <a:r>
              <a:rPr lang="en-US" sz="2600" b="1" dirty="0"/>
              <a:t>Conclusions</a:t>
            </a:r>
          </a:p>
        </p:txBody>
      </p:sp>
      <p:sp>
        <p:nvSpPr>
          <p:cNvPr id="19458" name="Rectangle 2"/>
          <p:cNvSpPr>
            <a:spLocks noGrp="1" noChangeArrowheads="1"/>
          </p:cNvSpPr>
          <p:nvPr>
            <p:ph type="title"/>
          </p:nvPr>
        </p:nvSpPr>
        <p:spPr>
          <a:xfrm>
            <a:off x="1981200" y="55103"/>
            <a:ext cx="6019800" cy="990600"/>
          </a:xfrm>
        </p:spPr>
        <p:txBody>
          <a:bodyPr>
            <a:noAutofit/>
          </a:bodyPr>
          <a:lstStyle/>
          <a:p>
            <a:pPr algn="ctr" eaLnBrk="1" hangingPunct="1"/>
            <a:r>
              <a:rPr lang="en-US" sz="3600" dirty="0"/>
              <a:t>Presentation Overview</a:t>
            </a:r>
          </a:p>
        </p:txBody>
      </p:sp>
    </p:spTree>
    <p:extLst>
      <p:ext uri="{BB962C8B-B14F-4D97-AF65-F5344CB8AC3E}">
        <p14:creationId xmlns:p14="http://schemas.microsoft.com/office/powerpoint/2010/main" val="1479665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noFill/>
        </p:spPr>
        <p:txBody>
          <a:bodyPr/>
          <a:lstStyle/>
          <a:p>
            <a:fld id="{20508A58-2865-41E6-BA27-E1D3F777D357}" type="slidenum">
              <a:rPr lang="en-US" smtClean="0">
                <a:ea typeface="ＭＳ Ｐゴシック"/>
                <a:cs typeface="ＭＳ Ｐゴシック"/>
              </a:rPr>
              <a:pPr/>
              <a:t>3</a:t>
            </a:fld>
            <a:endParaRPr lang="en-US">
              <a:ea typeface="ＭＳ Ｐゴシック"/>
              <a:cs typeface="ＭＳ Ｐゴシック"/>
            </a:endParaRPr>
          </a:p>
        </p:txBody>
      </p:sp>
      <p:sp>
        <p:nvSpPr>
          <p:cNvPr id="19458" name="Rectangle 2"/>
          <p:cNvSpPr>
            <a:spLocks noGrp="1" noChangeArrowheads="1"/>
          </p:cNvSpPr>
          <p:nvPr>
            <p:ph type="title"/>
          </p:nvPr>
        </p:nvSpPr>
        <p:spPr>
          <a:xfrm>
            <a:off x="1981200" y="152400"/>
            <a:ext cx="6781800" cy="990600"/>
          </a:xfrm>
        </p:spPr>
        <p:txBody>
          <a:bodyPr>
            <a:noAutofit/>
          </a:bodyPr>
          <a:lstStyle/>
          <a:p>
            <a:pPr algn="ctr" eaLnBrk="1" hangingPunct="1"/>
            <a:r>
              <a:rPr lang="en-US" sz="3200" dirty="0"/>
              <a:t>Air Pollution Health Effects</a:t>
            </a:r>
          </a:p>
        </p:txBody>
      </p:sp>
      <p:pic>
        <p:nvPicPr>
          <p:cNvPr id="4098" name="Picture 2">
            <a:extLst>
              <a:ext uri="{FF2B5EF4-FFF2-40B4-BE49-F238E27FC236}">
                <a16:creationId xmlns:a16="http://schemas.microsoft.com/office/drawing/2014/main" id="{98CEB531-915B-4AE7-BBDB-34212B54B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01000" cy="569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75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defRPr/>
            </a:pPr>
            <a:fld id="{DADFA7F5-40CC-4FC0-89A8-DE9E694DC4C4}" type="slidenum">
              <a:rPr lang="en-US" b="0">
                <a:solidFill>
                  <a:prstClr val="white"/>
                </a:solidFill>
                <a:latin typeface="Calibri" panose="020F0502020204030204"/>
                <a:ea typeface="+mn-ea"/>
              </a:rPr>
              <a:pPr defTabSz="685800" eaLnBrk="1" fontAlgn="auto" hangingPunct="1">
                <a:spcBef>
                  <a:spcPts val="0"/>
                </a:spcBef>
                <a:spcAft>
                  <a:spcPts val="0"/>
                </a:spcAft>
                <a:defRPr/>
              </a:pPr>
              <a:t>4</a:t>
            </a:fld>
            <a:endParaRPr lang="en-US" b="0" dirty="0">
              <a:solidFill>
                <a:prstClr val="white"/>
              </a:solidFill>
              <a:latin typeface="Calibri" panose="020F0502020204030204"/>
              <a:ea typeface="+mn-ea"/>
            </a:endParaRPr>
          </a:p>
        </p:txBody>
      </p:sp>
      <p:sp>
        <p:nvSpPr>
          <p:cNvPr id="15" name="Text Placeholder 3"/>
          <p:cNvSpPr txBox="1">
            <a:spLocks/>
          </p:cNvSpPr>
          <p:nvPr/>
        </p:nvSpPr>
        <p:spPr>
          <a:xfrm>
            <a:off x="1143000" y="814099"/>
            <a:ext cx="6553200" cy="633412"/>
          </a:xfrm>
          <a:prstGeom prst="rect">
            <a:avLst/>
          </a:prstGeom>
          <a:noFill/>
        </p:spPr>
        <p:txBody>
          <a:bodyPr vert="horz" lIns="68580" tIns="34290" rIns="68580" bIns="3429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rgbClr val="0C5788"/>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eaLnBrk="0" fontAlgn="auto" hangingPunct="0">
              <a:spcBef>
                <a:spcPct val="20000"/>
              </a:spcBef>
              <a:spcAft>
                <a:spcPts val="0"/>
              </a:spcAft>
              <a:defRPr/>
            </a:pPr>
            <a:r>
              <a:rPr lang="en-US" sz="1800" dirty="0">
                <a:solidFill>
                  <a:prstClr val="black"/>
                </a:solidFill>
              </a:rPr>
              <a:t>People living, working and going to school near highways and large transportation facilities face </a:t>
            </a:r>
            <a:r>
              <a:rPr lang="en-US" sz="1800" b="1" dirty="0">
                <a:solidFill>
                  <a:prstClr val="black"/>
                </a:solidFill>
              </a:rPr>
              <a:t>increased health risks</a:t>
            </a:r>
          </a:p>
        </p:txBody>
      </p:sp>
      <p:sp>
        <p:nvSpPr>
          <p:cNvPr id="12" name="Text Placeholder 3">
            <a:extLst>
              <a:ext uri="{FF2B5EF4-FFF2-40B4-BE49-F238E27FC236}">
                <a16:creationId xmlns:a16="http://schemas.microsoft.com/office/drawing/2014/main" id="{46A2F529-94A9-4AAD-B312-C2091F1799D5}"/>
              </a:ext>
            </a:extLst>
          </p:cNvPr>
          <p:cNvSpPr txBox="1">
            <a:spLocks/>
          </p:cNvSpPr>
          <p:nvPr/>
        </p:nvSpPr>
        <p:spPr>
          <a:xfrm>
            <a:off x="1143000" y="5546629"/>
            <a:ext cx="6897686" cy="1350794"/>
          </a:xfrm>
          <a:prstGeom prst="rect">
            <a:avLst/>
          </a:prstGeom>
          <a:noFill/>
        </p:spPr>
        <p:txBody>
          <a:bodyPr vert="horz" lIns="68580" tIns="34290" rIns="68580" bIns="3429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rgbClr val="0C5788"/>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eaLnBrk="0" fontAlgn="auto" hangingPunct="0">
              <a:spcBef>
                <a:spcPct val="20000"/>
              </a:spcBef>
              <a:spcAft>
                <a:spcPts val="0"/>
              </a:spcAft>
              <a:defRPr/>
            </a:pPr>
            <a:r>
              <a:rPr lang="en-US" sz="1800" b="1" dirty="0">
                <a:solidFill>
                  <a:prstClr val="black"/>
                </a:solidFill>
              </a:rPr>
              <a:t>Other studies have also linked other adverse effects including:</a:t>
            </a:r>
          </a:p>
          <a:p>
            <a:pPr marL="257175" indent="-257175" defTabSz="685800" eaLnBrk="0" fontAlgn="auto" hangingPunct="0">
              <a:spcBef>
                <a:spcPct val="20000"/>
              </a:spcBef>
              <a:spcAft>
                <a:spcPts val="0"/>
              </a:spcAft>
              <a:buFontTx/>
              <a:buChar char="-"/>
              <a:defRPr/>
            </a:pPr>
            <a:r>
              <a:rPr lang="en-US" sz="1600" dirty="0">
                <a:solidFill>
                  <a:prstClr val="black"/>
                </a:solidFill>
                <a:latin typeface="Segoe UI Semibold" panose="020B0702040204020203" pitchFamily="34" charset="0"/>
                <a:cs typeface="Segoe UI Semibold" panose="020B0702040204020203" pitchFamily="34" charset="0"/>
              </a:rPr>
              <a:t>Childhood leukemia</a:t>
            </a:r>
          </a:p>
          <a:p>
            <a:pPr marL="257175" indent="-257175" defTabSz="685800" eaLnBrk="0" fontAlgn="auto" hangingPunct="0">
              <a:spcBef>
                <a:spcPct val="20000"/>
              </a:spcBef>
              <a:spcAft>
                <a:spcPts val="0"/>
              </a:spcAft>
              <a:buFontTx/>
              <a:buChar char="-"/>
              <a:defRPr/>
            </a:pPr>
            <a:r>
              <a:rPr lang="en-US" sz="1600" dirty="0">
                <a:solidFill>
                  <a:prstClr val="black"/>
                </a:solidFill>
                <a:latin typeface="Segoe UI Semibold" panose="020B0702040204020203" pitchFamily="34" charset="0"/>
                <a:cs typeface="Segoe UI Semibold" panose="020B0702040204020203" pitchFamily="34" charset="0"/>
              </a:rPr>
              <a:t>Cognitive development</a:t>
            </a:r>
          </a:p>
          <a:p>
            <a:pPr marL="257175" indent="-257175" defTabSz="685800" eaLnBrk="0" fontAlgn="auto" hangingPunct="0">
              <a:spcBef>
                <a:spcPct val="20000"/>
              </a:spcBef>
              <a:spcAft>
                <a:spcPts val="0"/>
              </a:spcAft>
              <a:buFontTx/>
              <a:buChar char="-"/>
              <a:defRPr/>
            </a:pPr>
            <a:r>
              <a:rPr lang="en-US" sz="1600" dirty="0">
                <a:solidFill>
                  <a:prstClr val="black"/>
                </a:solidFill>
                <a:latin typeface="Segoe UI Semibold" panose="020B0702040204020203" pitchFamily="34" charset="0"/>
                <a:cs typeface="Segoe UI Semibold" panose="020B0702040204020203" pitchFamily="34" charset="0"/>
              </a:rPr>
              <a:t>Neurological disorders including autism</a:t>
            </a:r>
          </a:p>
        </p:txBody>
      </p:sp>
      <p:sp>
        <p:nvSpPr>
          <p:cNvPr id="14" name="Rectangle 2">
            <a:extLst>
              <a:ext uri="{FF2B5EF4-FFF2-40B4-BE49-F238E27FC236}">
                <a16:creationId xmlns:a16="http://schemas.microsoft.com/office/drawing/2014/main" id="{F7EB5F4E-F20E-48C6-9404-7690A51F1C53}"/>
              </a:ext>
            </a:extLst>
          </p:cNvPr>
          <p:cNvSpPr txBox="1">
            <a:spLocks noChangeArrowheads="1"/>
          </p:cNvSpPr>
          <p:nvPr/>
        </p:nvSpPr>
        <p:spPr>
          <a:xfrm>
            <a:off x="1752600" y="131802"/>
            <a:ext cx="7240978" cy="682297"/>
          </a:xfrm>
          <a:prstGeom prst="rect">
            <a:avLst/>
          </a:prstGeom>
        </p:spPr>
        <p:txBody>
          <a:bodyPr>
            <a:noAutofit/>
          </a:bodyPr>
          <a:lst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a:lstStyle>
          <a:p>
            <a:pPr algn="ctr" eaLnBrk="1" hangingPunct="1"/>
            <a:r>
              <a:rPr lang="en-US" sz="3200" kern="0" dirty="0"/>
              <a:t>Health Concerns from Transport</a:t>
            </a:r>
          </a:p>
        </p:txBody>
      </p:sp>
      <p:pic>
        <p:nvPicPr>
          <p:cNvPr id="1026" name="Picture 1">
            <a:extLst>
              <a:ext uri="{FF2B5EF4-FFF2-40B4-BE49-F238E27FC236}">
                <a16:creationId xmlns:a16="http://schemas.microsoft.com/office/drawing/2014/main" id="{572BBE47-B7B6-426D-8F48-ABC75BE2B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3130"/>
            <a:ext cx="8382000" cy="414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680BF829-F150-4C98-81A7-A83B9DB8A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000343"/>
            <a:ext cx="1199762" cy="1444181"/>
          </a:xfrm>
          <a:prstGeom prst="rect">
            <a:avLst/>
          </a:prstGeom>
          <a:ln>
            <a:solidFill>
              <a:schemeClr val="tx1"/>
            </a:solidFill>
          </a:ln>
        </p:spPr>
      </p:pic>
    </p:spTree>
    <p:extLst>
      <p:ext uri="{BB962C8B-B14F-4D97-AF65-F5344CB8AC3E}">
        <p14:creationId xmlns:p14="http://schemas.microsoft.com/office/powerpoint/2010/main" val="2810031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noFill/>
        </p:spPr>
        <p:txBody>
          <a:bodyPr/>
          <a:lstStyle/>
          <a:p>
            <a:fld id="{20508A58-2865-41E6-BA27-E1D3F777D357}" type="slidenum">
              <a:rPr lang="en-US" smtClean="0">
                <a:ea typeface="ＭＳ Ｐゴシック"/>
                <a:cs typeface="ＭＳ Ｐゴシック"/>
              </a:rPr>
              <a:pPr/>
              <a:t>5</a:t>
            </a:fld>
            <a:endParaRPr lang="en-US">
              <a:ea typeface="ＭＳ Ｐゴシック"/>
              <a:cs typeface="ＭＳ Ｐゴシック"/>
            </a:endParaRPr>
          </a:p>
        </p:txBody>
      </p:sp>
      <p:sp>
        <p:nvSpPr>
          <p:cNvPr id="19458" name="Rectangle 2"/>
          <p:cNvSpPr>
            <a:spLocks noGrp="1" noChangeArrowheads="1"/>
          </p:cNvSpPr>
          <p:nvPr>
            <p:ph type="title"/>
          </p:nvPr>
        </p:nvSpPr>
        <p:spPr>
          <a:xfrm>
            <a:off x="1676400" y="152400"/>
            <a:ext cx="6781800" cy="990600"/>
          </a:xfrm>
        </p:spPr>
        <p:txBody>
          <a:bodyPr>
            <a:noAutofit/>
          </a:bodyPr>
          <a:lstStyle/>
          <a:p>
            <a:pPr algn="ctr" eaLnBrk="1" hangingPunct="1"/>
            <a:r>
              <a:rPr lang="en-US" sz="3200" dirty="0"/>
              <a:t>Short-Lived Climate Pollutants (SLCPs)</a:t>
            </a:r>
          </a:p>
        </p:txBody>
      </p:sp>
      <p:pic>
        <p:nvPicPr>
          <p:cNvPr id="3074" name="Picture 2">
            <a:extLst>
              <a:ext uri="{FF2B5EF4-FFF2-40B4-BE49-F238E27FC236}">
                <a16:creationId xmlns:a16="http://schemas.microsoft.com/office/drawing/2014/main" id="{6A740DC1-08D5-4CCD-9288-21E79D21B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76350"/>
            <a:ext cx="79248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87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noFill/>
        </p:spPr>
        <p:txBody>
          <a:bodyPr/>
          <a:lstStyle/>
          <a:p>
            <a:fld id="{20508A58-2865-41E6-BA27-E1D3F777D357}" type="slidenum">
              <a:rPr lang="en-US" smtClean="0">
                <a:ea typeface="ＭＳ Ｐゴシック"/>
                <a:cs typeface="ＭＳ Ｐゴシック"/>
              </a:rPr>
              <a:pPr/>
              <a:t>6</a:t>
            </a:fld>
            <a:endParaRPr lang="en-US">
              <a:ea typeface="ＭＳ Ｐゴシック"/>
              <a:cs typeface="ＭＳ Ｐゴシック"/>
            </a:endParaRPr>
          </a:p>
        </p:txBody>
      </p:sp>
      <p:sp>
        <p:nvSpPr>
          <p:cNvPr id="19459" name="Rectangle 3"/>
          <p:cNvSpPr>
            <a:spLocks noGrp="1" noChangeArrowheads="1"/>
          </p:cNvSpPr>
          <p:nvPr>
            <p:ph type="body" idx="1"/>
          </p:nvPr>
        </p:nvSpPr>
        <p:spPr>
          <a:xfrm>
            <a:off x="685800" y="1524000"/>
            <a:ext cx="8153400" cy="4929188"/>
          </a:xfrm>
        </p:spPr>
        <p:txBody>
          <a:bodyPr/>
          <a:lstStyle/>
          <a:p>
            <a:pPr marL="0" indent="0">
              <a:spcBef>
                <a:spcPts val="0"/>
              </a:spcBef>
              <a:spcAft>
                <a:spcPts val="600"/>
              </a:spcAft>
              <a:buNone/>
            </a:pPr>
            <a:r>
              <a:rPr lang="en-US" sz="3000" b="1" dirty="0"/>
              <a:t>Mitigating transport emissions, exposures, and health effects can be achieved by:</a:t>
            </a:r>
          </a:p>
          <a:p>
            <a:pPr marL="635000" lvl="1" indent="-342900">
              <a:spcBef>
                <a:spcPts val="600"/>
              </a:spcBef>
              <a:spcAft>
                <a:spcPts val="600"/>
              </a:spcAft>
              <a:buFont typeface="Arial" panose="020B0604020202020204" pitchFamily="34" charset="0"/>
              <a:buChar char="•"/>
            </a:pPr>
            <a:r>
              <a:rPr lang="en-US" sz="2600" dirty="0"/>
              <a:t>Reducing vehicle direct emissions</a:t>
            </a:r>
          </a:p>
          <a:p>
            <a:pPr marL="635000" lvl="1" indent="-342900">
              <a:spcBef>
                <a:spcPts val="0"/>
              </a:spcBef>
              <a:spcAft>
                <a:spcPts val="600"/>
              </a:spcAft>
              <a:buFont typeface="Arial" panose="020B0604020202020204" pitchFamily="34" charset="0"/>
              <a:buChar char="•"/>
            </a:pPr>
            <a:r>
              <a:rPr lang="en-US" sz="2600" dirty="0"/>
              <a:t>Reducing vehicle use and activity</a:t>
            </a:r>
          </a:p>
          <a:p>
            <a:pPr marL="635000" lvl="1" indent="-342900">
              <a:spcBef>
                <a:spcPts val="0"/>
              </a:spcBef>
              <a:spcAft>
                <a:spcPts val="600"/>
              </a:spcAft>
              <a:buFont typeface="Arial" panose="020B0604020202020204" pitchFamily="34" charset="0"/>
              <a:buChar char="•"/>
            </a:pPr>
            <a:r>
              <a:rPr lang="en-US" sz="2600" dirty="0"/>
              <a:t>Reducing ambient air concentrations through urban and transportation development</a:t>
            </a:r>
          </a:p>
          <a:p>
            <a:pPr marL="1320800" lvl="2" indent="-342900">
              <a:spcBef>
                <a:spcPts val="0"/>
              </a:spcBef>
              <a:spcAft>
                <a:spcPts val="600"/>
              </a:spcAft>
              <a:buFont typeface="Arial" panose="020B0604020202020204" pitchFamily="34" charset="0"/>
              <a:buChar char="−"/>
            </a:pPr>
            <a:r>
              <a:rPr lang="en-US" sz="2600" b="1" dirty="0">
                <a:solidFill>
                  <a:srgbClr val="C00000"/>
                </a:solidFill>
              </a:rPr>
              <a:t>Increasing urban green infrastructure and green space</a:t>
            </a:r>
            <a:endParaRPr lang="en-US" sz="2600" b="1" i="1" dirty="0">
              <a:solidFill>
                <a:srgbClr val="C00000"/>
              </a:solidFill>
            </a:endParaRPr>
          </a:p>
        </p:txBody>
      </p:sp>
      <p:sp>
        <p:nvSpPr>
          <p:cNvPr id="5" name="Rectangle 2">
            <a:extLst>
              <a:ext uri="{FF2B5EF4-FFF2-40B4-BE49-F238E27FC236}">
                <a16:creationId xmlns:a16="http://schemas.microsoft.com/office/drawing/2014/main" id="{985262D6-D40C-4CB2-9955-D8C7CDC21DA7}"/>
              </a:ext>
            </a:extLst>
          </p:cNvPr>
          <p:cNvSpPr txBox="1">
            <a:spLocks noChangeArrowheads="1"/>
          </p:cNvSpPr>
          <p:nvPr/>
        </p:nvSpPr>
        <p:spPr>
          <a:xfrm>
            <a:off x="1826822" y="308303"/>
            <a:ext cx="7012378" cy="682297"/>
          </a:xfrm>
          <a:prstGeom prst="rect">
            <a:avLst/>
          </a:prstGeom>
        </p:spPr>
        <p:txBody>
          <a:bodyPr>
            <a:noAutofit/>
          </a:bodyPr>
          <a:lstStyle>
            <a:lvl1pPr algn="l" rtl="0" eaLnBrk="0" fontAlgn="base" hangingPunct="0">
              <a:spcBef>
                <a:spcPct val="0"/>
              </a:spcBef>
              <a:spcAft>
                <a:spcPct val="0"/>
              </a:spcAft>
              <a:defRPr sz="3400" b="1">
                <a:solidFill>
                  <a:srgbClr val="0070B9"/>
                </a:solidFill>
                <a:latin typeface="+mj-lt"/>
                <a:ea typeface="+mj-ea"/>
                <a:cs typeface="ＭＳ Ｐゴシック"/>
              </a:defRPr>
            </a:lvl1pPr>
            <a:lvl2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2pPr>
            <a:lvl3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3pPr>
            <a:lvl4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4pPr>
            <a:lvl5pPr algn="l" rtl="0" eaLnBrk="0" fontAlgn="base" hangingPunct="0">
              <a:spcBef>
                <a:spcPct val="0"/>
              </a:spcBef>
              <a:spcAft>
                <a:spcPct val="0"/>
              </a:spcAft>
              <a:defRPr sz="3400" b="1">
                <a:solidFill>
                  <a:srgbClr val="0070B9"/>
                </a:solidFill>
                <a:latin typeface="Arial" charset="0"/>
                <a:ea typeface="ＭＳ Ｐゴシック" charset="-128"/>
                <a:cs typeface="ＭＳ Ｐゴシック"/>
              </a:defRPr>
            </a:lvl5pPr>
            <a:lvl6pPr marL="457200" algn="l" rtl="0" fontAlgn="base">
              <a:spcBef>
                <a:spcPct val="0"/>
              </a:spcBef>
              <a:spcAft>
                <a:spcPct val="0"/>
              </a:spcAft>
              <a:defRPr sz="3400" b="1">
                <a:solidFill>
                  <a:srgbClr val="0070B9"/>
                </a:solidFill>
                <a:latin typeface="Arial" charset="0"/>
                <a:ea typeface="ＭＳ Ｐゴシック" charset="-128"/>
              </a:defRPr>
            </a:lvl6pPr>
            <a:lvl7pPr marL="914400" algn="l" rtl="0" fontAlgn="base">
              <a:spcBef>
                <a:spcPct val="0"/>
              </a:spcBef>
              <a:spcAft>
                <a:spcPct val="0"/>
              </a:spcAft>
              <a:defRPr sz="3400" b="1">
                <a:solidFill>
                  <a:srgbClr val="0070B9"/>
                </a:solidFill>
                <a:latin typeface="Arial" charset="0"/>
                <a:ea typeface="ＭＳ Ｐゴシック" charset="-128"/>
              </a:defRPr>
            </a:lvl7pPr>
            <a:lvl8pPr marL="1371600" algn="l" rtl="0" fontAlgn="base">
              <a:spcBef>
                <a:spcPct val="0"/>
              </a:spcBef>
              <a:spcAft>
                <a:spcPct val="0"/>
              </a:spcAft>
              <a:defRPr sz="3400" b="1">
                <a:solidFill>
                  <a:srgbClr val="0070B9"/>
                </a:solidFill>
                <a:latin typeface="Arial" charset="0"/>
                <a:ea typeface="ＭＳ Ｐゴシック" charset="-128"/>
              </a:defRPr>
            </a:lvl8pPr>
            <a:lvl9pPr marL="1828800" algn="l" rtl="0" fontAlgn="base">
              <a:spcBef>
                <a:spcPct val="0"/>
              </a:spcBef>
              <a:spcAft>
                <a:spcPct val="0"/>
              </a:spcAft>
              <a:defRPr sz="3400" b="1">
                <a:solidFill>
                  <a:srgbClr val="0070B9"/>
                </a:solidFill>
                <a:latin typeface="Arial" charset="0"/>
                <a:ea typeface="ＭＳ Ｐゴシック" charset="-128"/>
              </a:defRPr>
            </a:lvl9pPr>
          </a:lstStyle>
          <a:p>
            <a:pPr eaLnBrk="1" hangingPunct="1"/>
            <a:r>
              <a:rPr lang="en-US" i="0" kern="0" dirty="0"/>
              <a:t>Transport Mitigation Options</a:t>
            </a:r>
          </a:p>
        </p:txBody>
      </p:sp>
    </p:spTree>
    <p:extLst>
      <p:ext uri="{BB962C8B-B14F-4D97-AF65-F5344CB8AC3E}">
        <p14:creationId xmlns:p14="http://schemas.microsoft.com/office/powerpoint/2010/main" val="152456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noFill/>
        </p:spPr>
        <p:txBody>
          <a:bodyPr/>
          <a:lstStyle/>
          <a:p>
            <a:fld id="{20508A58-2865-41E6-BA27-E1D3F777D357}" type="slidenum">
              <a:rPr lang="en-US" smtClean="0">
                <a:ea typeface="ＭＳ Ｐゴシック"/>
                <a:cs typeface="ＭＳ Ｐゴシック"/>
              </a:rPr>
              <a:pPr/>
              <a:t>7</a:t>
            </a:fld>
            <a:endParaRPr lang="en-US">
              <a:ea typeface="ＭＳ Ｐゴシック"/>
              <a:cs typeface="ＭＳ Ｐゴシック"/>
            </a:endParaRPr>
          </a:p>
        </p:txBody>
      </p:sp>
      <p:sp>
        <p:nvSpPr>
          <p:cNvPr id="6" name="Rectangle 2"/>
          <p:cNvSpPr>
            <a:spLocks noGrp="1" noChangeArrowheads="1"/>
          </p:cNvSpPr>
          <p:nvPr>
            <p:ph type="title"/>
          </p:nvPr>
        </p:nvSpPr>
        <p:spPr>
          <a:xfrm>
            <a:off x="1981200" y="228600"/>
            <a:ext cx="6705600" cy="990600"/>
          </a:xfrm>
        </p:spPr>
        <p:txBody>
          <a:bodyPr>
            <a:noAutofit/>
          </a:bodyPr>
          <a:lstStyle/>
          <a:p>
            <a:pPr algn="ctr" eaLnBrk="1" hangingPunct="1"/>
            <a:r>
              <a:rPr lang="en-US" sz="3200" dirty="0"/>
              <a:t>How Urban Vegetation Mitigates Air Pollution and SLCPs</a:t>
            </a:r>
          </a:p>
        </p:txBody>
      </p:sp>
      <p:pic>
        <p:nvPicPr>
          <p:cNvPr id="5" name="Picture 4" descr="Map&#10;&#10;Description automatically generated with low confidence">
            <a:extLst>
              <a:ext uri="{FF2B5EF4-FFF2-40B4-BE49-F238E27FC236}">
                <a16:creationId xmlns:a16="http://schemas.microsoft.com/office/drawing/2014/main" id="{A3847CEE-2605-4D9F-9880-0EAF4C96D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447800"/>
            <a:ext cx="8305801" cy="4724400"/>
          </a:xfrm>
          <a:prstGeom prst="rect">
            <a:avLst/>
          </a:prstGeom>
        </p:spPr>
      </p:pic>
    </p:spTree>
    <p:extLst>
      <p:ext uri="{BB962C8B-B14F-4D97-AF65-F5344CB8AC3E}">
        <p14:creationId xmlns:p14="http://schemas.microsoft.com/office/powerpoint/2010/main" val="139447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03465" y="190501"/>
            <a:ext cx="6172200" cy="685800"/>
          </a:xfrm>
        </p:spPr>
        <p:txBody>
          <a:bodyPr/>
          <a:lstStyle/>
          <a:p>
            <a:pPr algn="ctr" eaLnBrk="1" hangingPunct="1"/>
            <a:r>
              <a:rPr lang="en-US" sz="3200" dirty="0"/>
              <a:t>Research Example</a:t>
            </a:r>
          </a:p>
        </p:txBody>
      </p:sp>
      <p:sp>
        <p:nvSpPr>
          <p:cNvPr id="14" name="Content Placeholder 13"/>
          <p:cNvSpPr>
            <a:spLocks noGrp="1"/>
          </p:cNvSpPr>
          <p:nvPr>
            <p:ph idx="1"/>
          </p:nvPr>
        </p:nvSpPr>
        <p:spPr>
          <a:xfrm>
            <a:off x="3581400" y="4495800"/>
            <a:ext cx="5486400" cy="2133600"/>
          </a:xfrm>
        </p:spPr>
        <p:txBody>
          <a:bodyPr/>
          <a:lstStyle/>
          <a:p>
            <a:pPr>
              <a:spcBef>
                <a:spcPts val="600"/>
              </a:spcBef>
              <a:spcAft>
                <a:spcPts val="600"/>
              </a:spcAft>
            </a:pPr>
            <a:r>
              <a:rPr lang="en-US" sz="2000" dirty="0"/>
              <a:t>Particulate matter including black carbon was reduced downwind of the vegetation</a:t>
            </a:r>
          </a:p>
          <a:p>
            <a:pPr>
              <a:spcBef>
                <a:spcPts val="600"/>
              </a:spcBef>
              <a:spcAft>
                <a:spcPts val="600"/>
              </a:spcAft>
            </a:pPr>
            <a:r>
              <a:rPr lang="en-US" sz="2000" dirty="0"/>
              <a:t>Higher reductions occurred closer to ground-level with winds from the road</a:t>
            </a:r>
          </a:p>
          <a:p>
            <a:pPr>
              <a:spcBef>
                <a:spcPts val="600"/>
              </a:spcBef>
              <a:spcAft>
                <a:spcPts val="600"/>
              </a:spcAft>
            </a:pPr>
            <a:r>
              <a:rPr lang="en-US" sz="2000" dirty="0"/>
              <a:t>Reductions in particle number could be 50% or greater</a:t>
            </a:r>
          </a:p>
        </p:txBody>
      </p:sp>
      <p:sp>
        <p:nvSpPr>
          <p:cNvPr id="27649" name="Slide Number Placeholder 3"/>
          <p:cNvSpPr>
            <a:spLocks noGrp="1"/>
          </p:cNvSpPr>
          <p:nvPr>
            <p:ph type="sldNum" sz="quarter" idx="10"/>
          </p:nvPr>
        </p:nvSpPr>
        <p:spPr>
          <a:noFill/>
        </p:spPr>
        <p:txBody>
          <a:bodyPr/>
          <a:lstStyle/>
          <a:p>
            <a:fld id="{D41BA774-937E-4ECF-BD1A-468801E9134C}" type="slidenum">
              <a:rPr lang="en-US" smtClean="0">
                <a:ea typeface="ＭＳ Ｐゴシック"/>
                <a:cs typeface="ＭＳ Ｐゴシック"/>
              </a:rPr>
              <a:pPr/>
              <a:t>8</a:t>
            </a:fld>
            <a:endParaRPr lang="en-US">
              <a:ea typeface="ＭＳ Ｐゴシック"/>
              <a:cs typeface="ＭＳ Ｐゴシック"/>
            </a:endParaRPr>
          </a:p>
        </p:txBody>
      </p:sp>
      <p:sp>
        <p:nvSpPr>
          <p:cNvPr id="27651" name="Rectangle 3"/>
          <p:cNvSpPr>
            <a:spLocks noChangeArrowheads="1"/>
          </p:cNvSpPr>
          <p:nvPr/>
        </p:nvSpPr>
        <p:spPr bwMode="auto">
          <a:xfrm>
            <a:off x="1314450" y="1828800"/>
            <a:ext cx="3371850" cy="1314450"/>
          </a:xfrm>
          <a:prstGeom prst="rect">
            <a:avLst/>
          </a:prstGeom>
          <a:noFill/>
          <a:ln w="9525">
            <a:noFill/>
            <a:miter lim="800000"/>
            <a:headEnd/>
            <a:tailEnd/>
          </a:ln>
        </p:spPr>
        <p:txBody>
          <a:bodyPr/>
          <a:lstStyle/>
          <a:p>
            <a:pPr marL="126206" indent="-126206">
              <a:spcBef>
                <a:spcPct val="10000"/>
              </a:spcBef>
              <a:spcAft>
                <a:spcPct val="10000"/>
              </a:spcAft>
              <a:buClr>
                <a:srgbClr val="0070B9"/>
              </a:buClr>
              <a:buSzPct val="90000"/>
            </a:pPr>
            <a:endParaRPr lang="en-US" sz="1800"/>
          </a:p>
        </p:txBody>
      </p:sp>
      <p:sp>
        <p:nvSpPr>
          <p:cNvPr id="27654" name="Text Box 16"/>
          <p:cNvSpPr txBox="1">
            <a:spLocks noChangeArrowheads="1"/>
          </p:cNvSpPr>
          <p:nvPr/>
        </p:nvSpPr>
        <p:spPr bwMode="auto">
          <a:xfrm>
            <a:off x="2914650" y="3543300"/>
            <a:ext cx="1257300" cy="253916"/>
          </a:xfrm>
          <a:prstGeom prst="rect">
            <a:avLst/>
          </a:prstGeom>
          <a:solidFill>
            <a:schemeClr val="bg1"/>
          </a:solidFill>
          <a:ln w="9525">
            <a:noFill/>
            <a:miter lim="800000"/>
            <a:headEnd/>
            <a:tailEnd/>
          </a:ln>
        </p:spPr>
        <p:txBody>
          <a:bodyPr>
            <a:spAutoFit/>
          </a:bodyPr>
          <a:lstStyle/>
          <a:p>
            <a:pPr defTabSz="548879"/>
            <a:endParaRPr lang="en-US" sz="1050" b="1"/>
          </a:p>
        </p:txBody>
      </p:sp>
      <p:sp>
        <p:nvSpPr>
          <p:cNvPr id="27657" name="Text Box 20"/>
          <p:cNvSpPr txBox="1">
            <a:spLocks noChangeArrowheads="1"/>
          </p:cNvSpPr>
          <p:nvPr/>
        </p:nvSpPr>
        <p:spPr bwMode="auto">
          <a:xfrm>
            <a:off x="6343650" y="1657351"/>
            <a:ext cx="1428750" cy="230832"/>
          </a:xfrm>
          <a:prstGeom prst="rect">
            <a:avLst/>
          </a:prstGeom>
          <a:noFill/>
          <a:ln w="9525">
            <a:noFill/>
            <a:miter lim="800000"/>
            <a:headEnd/>
            <a:tailEnd/>
          </a:ln>
        </p:spPr>
        <p:txBody>
          <a:bodyPr wrap="square">
            <a:spAutoFit/>
          </a:bodyPr>
          <a:lstStyle/>
          <a:p>
            <a:pPr algn="r" eaLnBrk="0" hangingPunct="0">
              <a:spcBef>
                <a:spcPct val="50000"/>
              </a:spcBef>
            </a:pPr>
            <a:r>
              <a:rPr lang="en-US" sz="900" dirty="0" err="1"/>
              <a:t>Steffans</a:t>
            </a:r>
            <a:r>
              <a:rPr lang="en-US" sz="900" dirty="0"/>
              <a:t> et al. (2012)</a:t>
            </a:r>
          </a:p>
        </p:txBody>
      </p:sp>
      <p:pic>
        <p:nvPicPr>
          <p:cNvPr id="27668" name="Picture 20"/>
          <p:cNvPicPr>
            <a:picLocks noChangeAspect="1" noChangeArrowheads="1"/>
          </p:cNvPicPr>
          <p:nvPr/>
        </p:nvPicPr>
        <p:blipFill>
          <a:blip r:embed="rId2" cstate="print"/>
          <a:srcRect/>
          <a:stretch>
            <a:fillRect/>
          </a:stretch>
        </p:blipFill>
        <p:spPr bwMode="auto">
          <a:xfrm>
            <a:off x="3398106" y="1371600"/>
            <a:ext cx="5364894" cy="3104558"/>
          </a:xfrm>
          <a:prstGeom prst="rect">
            <a:avLst/>
          </a:prstGeom>
          <a:noFill/>
          <a:ln w="9525">
            <a:noFill/>
            <a:miter lim="800000"/>
            <a:headEnd/>
            <a:tailEnd/>
          </a:ln>
        </p:spPr>
      </p:pic>
      <p:pic>
        <p:nvPicPr>
          <p:cNvPr id="78851" name="Picture 3"/>
          <p:cNvPicPr>
            <a:picLocks noChangeAspect="1" noChangeArrowheads="1"/>
          </p:cNvPicPr>
          <p:nvPr/>
        </p:nvPicPr>
        <p:blipFill>
          <a:blip r:embed="rId3" cstate="print"/>
          <a:srcRect/>
          <a:stretch>
            <a:fillRect/>
          </a:stretch>
        </p:blipFill>
        <p:spPr bwMode="auto">
          <a:xfrm>
            <a:off x="283864" y="1371600"/>
            <a:ext cx="2992736" cy="2895600"/>
          </a:xfrm>
          <a:prstGeom prst="rect">
            <a:avLst/>
          </a:prstGeom>
          <a:noFill/>
          <a:ln w="9525">
            <a:noFill/>
            <a:miter lim="800000"/>
            <a:headEnd/>
            <a:tailEnd/>
          </a:ln>
        </p:spPr>
      </p:pic>
      <p:pic>
        <p:nvPicPr>
          <p:cNvPr id="16" name="Picture 6" descr="IMG_0295"/>
          <p:cNvPicPr>
            <a:picLocks noChangeAspect="1" noChangeArrowheads="1"/>
          </p:cNvPicPr>
          <p:nvPr/>
        </p:nvPicPr>
        <p:blipFill>
          <a:blip r:embed="rId4" cstate="print"/>
          <a:srcRect l="34192" t="19743" r="13382" b="42078"/>
          <a:stretch>
            <a:fillRect/>
          </a:stretch>
        </p:blipFill>
        <p:spPr bwMode="auto">
          <a:xfrm>
            <a:off x="982814" y="4326732"/>
            <a:ext cx="2293786" cy="2226468"/>
          </a:xfrm>
          <a:prstGeom prst="rect">
            <a:avLst/>
          </a:prstGeom>
          <a:noFill/>
          <a:ln w="9525">
            <a:solidFill>
              <a:schemeClr val="tx1"/>
            </a:solidFill>
            <a:miter lim="800000"/>
            <a:headEnd/>
            <a:tailEnd/>
          </a:ln>
        </p:spPr>
      </p:pic>
      <p:sp>
        <p:nvSpPr>
          <p:cNvPr id="12" name="Text Box 20"/>
          <p:cNvSpPr txBox="1">
            <a:spLocks noChangeArrowheads="1"/>
          </p:cNvSpPr>
          <p:nvPr/>
        </p:nvSpPr>
        <p:spPr bwMode="auto">
          <a:xfrm>
            <a:off x="3875732" y="1122061"/>
            <a:ext cx="4076700" cy="261610"/>
          </a:xfrm>
          <a:prstGeom prst="rect">
            <a:avLst/>
          </a:prstGeom>
          <a:noFill/>
          <a:ln w="9525">
            <a:noFill/>
            <a:miter lim="800000"/>
            <a:headEnd/>
            <a:tailEnd/>
          </a:ln>
        </p:spPr>
        <p:txBody>
          <a:bodyPr wrap="square">
            <a:spAutoFit/>
          </a:bodyPr>
          <a:lstStyle/>
          <a:p>
            <a:pPr eaLnBrk="0" hangingPunct="0">
              <a:spcBef>
                <a:spcPct val="50000"/>
              </a:spcBef>
            </a:pPr>
            <a:r>
              <a:rPr lang="en-US" sz="1100" dirty="0"/>
              <a:t>Steffens et al 2012, Atmospheric Environment, 50, pp.120-128</a:t>
            </a:r>
          </a:p>
        </p:txBody>
      </p:sp>
    </p:spTree>
    <p:extLst>
      <p:ext uri="{BB962C8B-B14F-4D97-AF65-F5344CB8AC3E}">
        <p14:creationId xmlns:p14="http://schemas.microsoft.com/office/powerpoint/2010/main" val="40711988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mso-contentType ?>
<SharedContentType xmlns="Microsoft.SharePoint.Taxonomy.ContentTypeSync" SourceId="29f62856-1543-49d4-a736-4569d363f533" ContentTypeId="0x0101" PreviousValue="false"/>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ct:contentTypeSchema xmlns:ct="http://schemas.microsoft.com/office/2006/metadata/contentType" xmlns:ma="http://schemas.microsoft.com/office/2006/metadata/properties/metaAttributes" ct:_="" ma:_="" ma:contentTypeName="Document" ma:contentTypeID="0x010100F0AB67839EED3640905E659486ACDA35" ma:contentTypeVersion="33" ma:contentTypeDescription="Create a new document." ma:contentTypeScope="" ma:versionID="bc95b9057e5c9fcc43e3041d30273c20">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f1f29cce-4b13-463a-8f20-b522d696f813" xmlns:ns7="da10c169-6aef-4147-8a0e-164cf3d43943" targetNamespace="http://schemas.microsoft.com/office/2006/metadata/properties" ma:root="true" ma:fieldsID="b72921d08a57b7db5c5286f6eacf8871" ns1:_="" ns3:_="" ns4:_="" ns5:_="" ns6:_="" ns7:_="">
    <xsd:import namespace="http://schemas.microsoft.com/sharepoint/v3"/>
    <xsd:import namespace="4ffa91fb-a0ff-4ac5-b2db-65c790d184a4"/>
    <xsd:import namespace="http://schemas.microsoft.com/sharepoint.v3"/>
    <xsd:import namespace="http://schemas.microsoft.com/sharepoint/v3/fields"/>
    <xsd:import namespace="f1f29cce-4b13-463a-8f20-b522d696f813"/>
    <xsd:import namespace="da10c169-6aef-4147-8a0e-164cf3d43943"/>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GenerationTime" minOccurs="0"/>
                <xsd:element ref="ns7:MediaServiceEventHashCode" minOccurs="0"/>
                <xsd:element ref="ns7:MediaServiceOCR" minOccurs="0"/>
                <xsd:element ref="ns7:MediaServiceLocation" minOccurs="0"/>
                <xsd:element ref="ns7: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3908bef-5a45-4c79-a51b-8866542fdb88}" ma:internalName="TaxCatchAllLabel" ma:readOnly="true" ma:showField="CatchAllDataLabel" ma:web="f1f29cce-4b13-463a-8f20-b522d696f813">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3908bef-5a45-4c79-a51b-8866542fdb88}" ma:internalName="TaxCatchAll" ma:showField="CatchAllData" ma:web="f1f29cce-4b13-463a-8f20-b522d696f8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f29cce-4b13-463a-8f20-b522d696f813"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a10c169-6aef-4147-8a0e-164cf3d43943"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7" nillable="true" ma:displayName="Location" ma:internalName="MediaServiceLocation" ma:readOnly="true">
      <xsd:simpleType>
        <xsd:restriction base="dms:Text"/>
      </xsd:simpleType>
    </xsd:element>
    <xsd:element name="MediaLengthInSeconds" ma:index="3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mso-contentType ?>
<FormTemplates xmlns="http://schemas.microsoft.com/sharepoint/v3/contenttype/forms">
  <Display>DocumentLibraryForm</Display>
  <Edit>DocumentLibraryForm</Edit>
  <New>DocumentLibraryForm</New>
</FormTemplates>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Records_x0020_Status xmlns="f1f29cce-4b13-463a-8f20-b522d696f813">Pending</Records_x0020_Status>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2022-07-17T15:53:32+00:00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Records_x0020_Date xmlns="f1f29cce-4b13-463a-8f20-b522d696f813"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8DCBC69-0B4D-4E92-BF4A-B3B0FC350317}">
  <ds:schemaRefs>
    <ds:schemaRef ds:uri="ESRI.ArcGIS.Mapping.OfficeIntegration.PowerPointInfo"/>
  </ds:schemaRefs>
</ds:datastoreItem>
</file>

<file path=customXml/itemProps10.xml><?xml version="1.0" encoding="utf-8"?>
<ds:datastoreItem xmlns:ds="http://schemas.openxmlformats.org/officeDocument/2006/customXml" ds:itemID="{36A24C1E-F887-4D06-B3E0-328C7E26B793}">
  <ds:schemaRefs>
    <ds:schemaRef ds:uri="ESRI.ArcGIS.Mapping.OfficeIntegration.PowerPointInfo"/>
  </ds:schemaRefs>
</ds:datastoreItem>
</file>

<file path=customXml/itemProps11.xml><?xml version="1.0" encoding="utf-8"?>
<ds:datastoreItem xmlns:ds="http://schemas.openxmlformats.org/officeDocument/2006/customXml" ds:itemID="{B2796F31-58E5-4053-AF17-DED044FC8798}">
  <ds:schemaRefs>
    <ds:schemaRef ds:uri="ESRI.ArcGIS.Mapping.OfficeIntegration.PowerPointInfo"/>
  </ds:schemaRefs>
</ds:datastoreItem>
</file>

<file path=customXml/itemProps12.xml><?xml version="1.0" encoding="utf-8"?>
<ds:datastoreItem xmlns:ds="http://schemas.openxmlformats.org/officeDocument/2006/customXml" ds:itemID="{26B41951-E8CF-4DD3-8F63-6E5133E3894F}">
  <ds:schemaRefs>
    <ds:schemaRef ds:uri="ESRI.ArcGIS.Mapping.OfficeIntegration.PowerPointInfo"/>
  </ds:schemaRefs>
</ds:datastoreItem>
</file>

<file path=customXml/itemProps13.xml><?xml version="1.0" encoding="utf-8"?>
<ds:datastoreItem xmlns:ds="http://schemas.openxmlformats.org/officeDocument/2006/customXml" ds:itemID="{9044CA3A-C789-4C7F-9DC4-0E0307DEF086}">
  <ds:schemaRefs>
    <ds:schemaRef ds:uri="ESRI.ArcGIS.Mapping.OfficeIntegration.PowerPointInfo"/>
  </ds:schemaRefs>
</ds:datastoreItem>
</file>

<file path=customXml/itemProps14.xml><?xml version="1.0" encoding="utf-8"?>
<ds:datastoreItem xmlns:ds="http://schemas.openxmlformats.org/officeDocument/2006/customXml" ds:itemID="{7DA71710-C044-468D-94BC-EAC3D67B53AA}">
  <ds:schemaRefs>
    <ds:schemaRef ds:uri="ESRI.ArcGIS.Mapping.OfficeIntegration.PowerPointInfo"/>
  </ds:schemaRefs>
</ds:datastoreItem>
</file>

<file path=customXml/itemProps15.xml><?xml version="1.0" encoding="utf-8"?>
<ds:datastoreItem xmlns:ds="http://schemas.openxmlformats.org/officeDocument/2006/customXml" ds:itemID="{CEF1FE8C-BDA8-4263-AF9E-82D9D8493356}">
  <ds:schemaRefs>
    <ds:schemaRef ds:uri="ESRI.ArcGIS.Mapping.OfficeIntegration.PowerPointInfo"/>
  </ds:schemaRefs>
</ds:datastoreItem>
</file>

<file path=customXml/itemProps16.xml><?xml version="1.0" encoding="utf-8"?>
<ds:datastoreItem xmlns:ds="http://schemas.openxmlformats.org/officeDocument/2006/customXml" ds:itemID="{EDE039B3-E096-49D5-803B-4531EF950D7E}">
  <ds:schemaRefs>
    <ds:schemaRef ds:uri="ESRI.ArcGIS.Mapping.OfficeIntegration.PowerPointInfo"/>
  </ds:schemaRefs>
</ds:datastoreItem>
</file>

<file path=customXml/itemProps17.xml><?xml version="1.0" encoding="utf-8"?>
<ds:datastoreItem xmlns:ds="http://schemas.openxmlformats.org/officeDocument/2006/customXml" ds:itemID="{BB65CB5C-AF1B-4053-A089-F8E72B5101D5}">
  <ds:schemaRefs>
    <ds:schemaRef ds:uri="ESRI.ArcGIS.Mapping.OfficeIntegration.PowerPointInfo"/>
  </ds:schemaRefs>
</ds:datastoreItem>
</file>

<file path=customXml/itemProps18.xml><?xml version="1.0" encoding="utf-8"?>
<ds:datastoreItem xmlns:ds="http://schemas.openxmlformats.org/officeDocument/2006/customXml" ds:itemID="{21A5A474-8DE7-4940-AEC8-ADFF0239EC18}">
  <ds:schemaRefs>
    <ds:schemaRef ds:uri="ESRI.ArcGIS.Mapping.OfficeIntegration.PowerPointInfo"/>
  </ds:schemaRefs>
</ds:datastoreItem>
</file>

<file path=customXml/itemProps19.xml><?xml version="1.0" encoding="utf-8"?>
<ds:datastoreItem xmlns:ds="http://schemas.openxmlformats.org/officeDocument/2006/customXml" ds:itemID="{17AE51B9-AC74-4D25-A546-719E94DCDB7D}">
  <ds:schemaRefs>
    <ds:schemaRef ds:uri="ESRI.ArcGIS.Mapping.OfficeIntegration.PowerPointInfo"/>
  </ds:schemaRefs>
</ds:datastoreItem>
</file>

<file path=customXml/itemProps2.xml><?xml version="1.0" encoding="utf-8"?>
<ds:datastoreItem xmlns:ds="http://schemas.openxmlformats.org/officeDocument/2006/customXml" ds:itemID="{9305232B-D592-4FB9-8F8C-DA15718D3F5B}">
  <ds:schemaRefs>
    <ds:schemaRef ds:uri="ESRI.ArcGIS.Mapping.OfficeIntegration.PowerPointInfo"/>
  </ds:schemaRefs>
</ds:datastoreItem>
</file>

<file path=customXml/itemProps20.xml><?xml version="1.0" encoding="utf-8"?>
<ds:datastoreItem xmlns:ds="http://schemas.openxmlformats.org/officeDocument/2006/customXml" ds:itemID="{ED5E61F5-A59D-4584-A603-1206017797A0}">
  <ds:schemaRefs>
    <ds:schemaRef ds:uri="ESRI.ArcGIS.Mapping.OfficeIntegration.PowerPointInfo"/>
  </ds:schemaRefs>
</ds:datastoreItem>
</file>

<file path=customXml/itemProps21.xml><?xml version="1.0" encoding="utf-8"?>
<ds:datastoreItem xmlns:ds="http://schemas.openxmlformats.org/officeDocument/2006/customXml" ds:itemID="{7741AE0A-4DAD-4235-A845-D676223EA3BE}">
  <ds:schemaRefs>
    <ds:schemaRef ds:uri="ESRI.ArcGIS.Mapping.OfficeIntegration.PowerPointInfo"/>
  </ds:schemaRefs>
</ds:datastoreItem>
</file>

<file path=customXml/itemProps22.xml><?xml version="1.0" encoding="utf-8"?>
<ds:datastoreItem xmlns:ds="http://schemas.openxmlformats.org/officeDocument/2006/customXml" ds:itemID="{7036BCFE-E818-4F76-B82E-C196B23C724E}">
  <ds:schemaRefs>
    <ds:schemaRef ds:uri="ESRI.ArcGIS.Mapping.OfficeIntegration.PowerPointInfo"/>
  </ds:schemaRefs>
</ds:datastoreItem>
</file>

<file path=customXml/itemProps23.xml><?xml version="1.0" encoding="utf-8"?>
<ds:datastoreItem xmlns:ds="http://schemas.openxmlformats.org/officeDocument/2006/customXml" ds:itemID="{F826AB4E-45FC-4228-BEC2-0FE7321E9E58}">
  <ds:schemaRefs>
    <ds:schemaRef ds:uri="ESRI.ArcGIS.Mapping.OfficeIntegration.PowerPointInfo"/>
  </ds:schemaRefs>
</ds:datastoreItem>
</file>

<file path=customXml/itemProps24.xml><?xml version="1.0" encoding="utf-8"?>
<ds:datastoreItem xmlns:ds="http://schemas.openxmlformats.org/officeDocument/2006/customXml" ds:itemID="{437D6D9F-BCA2-4386-9F2F-416F3E00C9DB}">
  <ds:schemaRefs>
    <ds:schemaRef ds:uri="ESRI.ArcGIS.Mapping.OfficeIntegration.PowerPointInfo"/>
  </ds:schemaRefs>
</ds:datastoreItem>
</file>

<file path=customXml/itemProps25.xml><?xml version="1.0" encoding="utf-8"?>
<ds:datastoreItem xmlns:ds="http://schemas.openxmlformats.org/officeDocument/2006/customXml" ds:itemID="{6187DC82-3ADD-4F1E-9DCB-8DDD0094D353}">
  <ds:schemaRefs>
    <ds:schemaRef ds:uri="Microsoft.SharePoint.Taxonomy.ContentTypeSync"/>
  </ds:schemaRefs>
</ds:datastoreItem>
</file>

<file path=customXml/itemProps26.xml><?xml version="1.0" encoding="utf-8"?>
<ds:datastoreItem xmlns:ds="http://schemas.openxmlformats.org/officeDocument/2006/customXml" ds:itemID="{FE6B815E-6CF7-44C6-938B-320161C62C80}">
  <ds:schemaRefs>
    <ds:schemaRef ds:uri="ESRI.ArcGIS.Mapping.OfficeIntegration.PowerPointInfo"/>
  </ds:schemaRefs>
</ds:datastoreItem>
</file>

<file path=customXml/itemProps27.xml><?xml version="1.0" encoding="utf-8"?>
<ds:datastoreItem xmlns:ds="http://schemas.openxmlformats.org/officeDocument/2006/customXml" ds:itemID="{970CB610-AA56-4DF6-8325-D6C83D08918B}">
  <ds:schemaRefs>
    <ds:schemaRef ds:uri="ESRI.ArcGIS.Mapping.OfficeIntegration.PowerPointInfo"/>
  </ds:schemaRefs>
</ds:datastoreItem>
</file>

<file path=customXml/itemProps28.xml><?xml version="1.0" encoding="utf-8"?>
<ds:datastoreItem xmlns:ds="http://schemas.openxmlformats.org/officeDocument/2006/customXml" ds:itemID="{B6101DD1-AB29-42D2-BF9E-8FA7562B76C0}">
  <ds:schemaRefs>
    <ds:schemaRef ds:uri="ESRI.ArcGIS.Mapping.OfficeIntegration.PowerPointInfo"/>
  </ds:schemaRefs>
</ds:datastoreItem>
</file>

<file path=customXml/itemProps29.xml><?xml version="1.0" encoding="utf-8"?>
<ds:datastoreItem xmlns:ds="http://schemas.openxmlformats.org/officeDocument/2006/customXml" ds:itemID="{02466024-17B7-4340-97D2-0BE2C15787F8}">
  <ds:schemaRefs>
    <ds:schemaRef ds:uri="ESRI.ArcGIS.Mapping.OfficeIntegration.PowerPointInfo"/>
  </ds:schemaRefs>
</ds:datastoreItem>
</file>

<file path=customXml/itemProps3.xml><?xml version="1.0" encoding="utf-8"?>
<ds:datastoreItem xmlns:ds="http://schemas.openxmlformats.org/officeDocument/2006/customXml" ds:itemID="{DC417746-5596-4F8A-9947-D364368F69B4}">
  <ds:schemaRefs>
    <ds:schemaRef ds:uri="ESRI.ArcGIS.Mapping.OfficeIntegration.PowerPointInfo"/>
  </ds:schemaRefs>
</ds:datastoreItem>
</file>

<file path=customXml/itemProps30.xml><?xml version="1.0" encoding="utf-8"?>
<ds:datastoreItem xmlns:ds="http://schemas.openxmlformats.org/officeDocument/2006/customXml" ds:itemID="{1E57F22C-ED8F-4952-A144-D05EA8F65555}">
  <ds:schemaRefs>
    <ds:schemaRef ds:uri="ESRI.ArcGIS.Mapping.OfficeIntegration.PowerPointInfo"/>
  </ds:schemaRefs>
</ds:datastoreItem>
</file>

<file path=customXml/itemProps31.xml><?xml version="1.0" encoding="utf-8"?>
<ds:datastoreItem xmlns:ds="http://schemas.openxmlformats.org/officeDocument/2006/customXml" ds:itemID="{D7B4D560-ED01-4054-AB2F-DFFF89D9D2A2}">
  <ds:schemaRefs>
    <ds:schemaRef ds:uri="ESRI.ArcGIS.Mapping.OfficeIntegration.PowerPointInfo"/>
  </ds:schemaRefs>
</ds:datastoreItem>
</file>

<file path=customXml/itemProps32.xml><?xml version="1.0" encoding="utf-8"?>
<ds:datastoreItem xmlns:ds="http://schemas.openxmlformats.org/officeDocument/2006/customXml" ds:itemID="{50134F9E-7A59-4D4D-BB47-766F3DBF7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f1f29cce-4b13-463a-8f20-b522d696f813"/>
    <ds:schemaRef ds:uri="da10c169-6aef-4147-8a0e-164cf3d439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3.xml><?xml version="1.0" encoding="utf-8"?>
<ds:datastoreItem xmlns:ds="http://schemas.openxmlformats.org/officeDocument/2006/customXml" ds:itemID="{2D80FA1D-D60F-4B46-9EB6-462D225A8873}">
  <ds:schemaRefs>
    <ds:schemaRef ds:uri="ESRI.ArcGIS.Mapping.OfficeIntegration.PowerPointInfo"/>
  </ds:schemaRefs>
</ds:datastoreItem>
</file>

<file path=customXml/itemProps34.xml><?xml version="1.0" encoding="utf-8"?>
<ds:datastoreItem xmlns:ds="http://schemas.openxmlformats.org/officeDocument/2006/customXml" ds:itemID="{668C2345-2861-41FF-970D-A20A40A05A1D}">
  <ds:schemaRefs>
    <ds:schemaRef ds:uri="ESRI.ArcGIS.Mapping.OfficeIntegration.PowerPointInfo"/>
  </ds:schemaRefs>
</ds:datastoreItem>
</file>

<file path=customXml/itemProps35.xml><?xml version="1.0" encoding="utf-8"?>
<ds:datastoreItem xmlns:ds="http://schemas.openxmlformats.org/officeDocument/2006/customXml" ds:itemID="{3EB04593-94E6-4DF8-A525-738AA4AC8A6A}">
  <ds:schemaRefs>
    <ds:schemaRef ds:uri="ESRI.ArcGIS.Mapping.OfficeIntegration.PowerPointInfo"/>
  </ds:schemaRefs>
</ds:datastoreItem>
</file>

<file path=customXml/itemProps36.xml><?xml version="1.0" encoding="utf-8"?>
<ds:datastoreItem xmlns:ds="http://schemas.openxmlformats.org/officeDocument/2006/customXml" ds:itemID="{D6CD3383-1A39-441B-A043-D8A1044FA4E7}">
  <ds:schemaRefs>
    <ds:schemaRef ds:uri="ESRI.ArcGIS.Mapping.OfficeIntegration.PowerPointInfo"/>
  </ds:schemaRefs>
</ds:datastoreItem>
</file>

<file path=customXml/itemProps37.xml><?xml version="1.0" encoding="utf-8"?>
<ds:datastoreItem xmlns:ds="http://schemas.openxmlformats.org/officeDocument/2006/customXml" ds:itemID="{679B2814-4862-4670-93A4-5197AC09DE3A}">
  <ds:schemaRefs>
    <ds:schemaRef ds:uri="ESRI.ArcGIS.Mapping.OfficeIntegration.PowerPointInfo"/>
  </ds:schemaRefs>
</ds:datastoreItem>
</file>

<file path=customXml/itemProps38.xml><?xml version="1.0" encoding="utf-8"?>
<ds:datastoreItem xmlns:ds="http://schemas.openxmlformats.org/officeDocument/2006/customXml" ds:itemID="{3CEC0B79-5C65-4E3A-BE09-33092DE0CE84}">
  <ds:schemaRefs>
    <ds:schemaRef ds:uri="ESRI.ArcGIS.Mapping.OfficeIntegration.PowerPointInfo"/>
  </ds:schemaRefs>
</ds:datastoreItem>
</file>

<file path=customXml/itemProps39.xml><?xml version="1.0" encoding="utf-8"?>
<ds:datastoreItem xmlns:ds="http://schemas.openxmlformats.org/officeDocument/2006/customXml" ds:itemID="{862A5024-482E-42AF-8134-652760D318B6}">
  <ds:schemaRefs>
    <ds:schemaRef ds:uri="ESRI.ArcGIS.Mapping.OfficeIntegration.PowerPointInfo"/>
  </ds:schemaRefs>
</ds:datastoreItem>
</file>

<file path=customXml/itemProps4.xml><?xml version="1.0" encoding="utf-8"?>
<ds:datastoreItem xmlns:ds="http://schemas.openxmlformats.org/officeDocument/2006/customXml" ds:itemID="{4A1E093B-4F4E-4262-B7ED-5999CE263146}">
  <ds:schemaRefs>
    <ds:schemaRef ds:uri="ESRI.ArcGIS.Mapping.OfficeIntegration.PowerPointInfo"/>
  </ds:schemaRefs>
</ds:datastoreItem>
</file>

<file path=customXml/itemProps40.xml><?xml version="1.0" encoding="utf-8"?>
<ds:datastoreItem xmlns:ds="http://schemas.openxmlformats.org/officeDocument/2006/customXml" ds:itemID="{03E03B68-3931-4E79-80C8-C65EE51A1BA7}">
  <ds:schemaRefs>
    <ds:schemaRef ds:uri="ESRI.ArcGIS.Mapping.OfficeIntegration.PowerPointInfo"/>
  </ds:schemaRefs>
</ds:datastoreItem>
</file>

<file path=customXml/itemProps41.xml><?xml version="1.0" encoding="utf-8"?>
<ds:datastoreItem xmlns:ds="http://schemas.openxmlformats.org/officeDocument/2006/customXml" ds:itemID="{EDBFC451-360D-4988-8EF1-C911B864DF14}">
  <ds:schemaRefs>
    <ds:schemaRef ds:uri="ESRI.ArcGIS.Mapping.OfficeIntegration.PowerPointInfo"/>
  </ds:schemaRefs>
</ds:datastoreItem>
</file>

<file path=customXml/itemProps42.xml><?xml version="1.0" encoding="utf-8"?>
<ds:datastoreItem xmlns:ds="http://schemas.openxmlformats.org/officeDocument/2006/customXml" ds:itemID="{68E0FB35-E2B0-4A9A-9AFC-A2315B5DB76F}">
  <ds:schemaRefs>
    <ds:schemaRef ds:uri="ESRI.ArcGIS.Mapping.OfficeIntegration.PowerPointInfo"/>
  </ds:schemaRefs>
</ds:datastoreItem>
</file>

<file path=customXml/itemProps43.xml><?xml version="1.0" encoding="utf-8"?>
<ds:datastoreItem xmlns:ds="http://schemas.openxmlformats.org/officeDocument/2006/customXml" ds:itemID="{B64E95E6-1422-4D66-BC9A-3D56D0E6F56A}">
  <ds:schemaRefs>
    <ds:schemaRef ds:uri="ESRI.ArcGIS.Mapping.OfficeIntegration.PowerPointInfo"/>
  </ds:schemaRefs>
</ds:datastoreItem>
</file>

<file path=customXml/itemProps44.xml><?xml version="1.0" encoding="utf-8"?>
<ds:datastoreItem xmlns:ds="http://schemas.openxmlformats.org/officeDocument/2006/customXml" ds:itemID="{803BCE01-C9CB-4EC8-910A-BED634BDBB47}">
  <ds:schemaRefs>
    <ds:schemaRef ds:uri="ESRI.ArcGIS.Mapping.OfficeIntegration.PowerPointInfo"/>
  </ds:schemaRefs>
</ds:datastoreItem>
</file>

<file path=customXml/itemProps45.xml><?xml version="1.0" encoding="utf-8"?>
<ds:datastoreItem xmlns:ds="http://schemas.openxmlformats.org/officeDocument/2006/customXml" ds:itemID="{5CDC972B-A7BB-4B67-A03F-8B89E21FE58C}">
  <ds:schemaRefs>
    <ds:schemaRef ds:uri="http://schemas.microsoft.com/sharepoint/v3/contenttype/forms"/>
  </ds:schemaRefs>
</ds:datastoreItem>
</file>

<file path=customXml/itemProps46.xml><?xml version="1.0" encoding="utf-8"?>
<ds:datastoreItem xmlns:ds="http://schemas.openxmlformats.org/officeDocument/2006/customXml" ds:itemID="{26EA2369-AB23-4B81-B9C5-E520DF4CC76B}">
  <ds:schemaRefs>
    <ds:schemaRef ds:uri="ESRI.ArcGIS.Mapping.OfficeIntegration.PowerPointInfo"/>
  </ds:schemaRefs>
</ds:datastoreItem>
</file>

<file path=customXml/itemProps47.xml><?xml version="1.0" encoding="utf-8"?>
<ds:datastoreItem xmlns:ds="http://schemas.openxmlformats.org/officeDocument/2006/customXml" ds:itemID="{4F2E2D78-BCDD-482C-96E2-D0B486518D24}">
  <ds:schemaRefs>
    <ds:schemaRef ds:uri="ESRI.ArcGIS.Mapping.OfficeIntegration.PowerPointInfo"/>
  </ds:schemaRefs>
</ds:datastoreItem>
</file>

<file path=customXml/itemProps48.xml><?xml version="1.0" encoding="utf-8"?>
<ds:datastoreItem xmlns:ds="http://schemas.openxmlformats.org/officeDocument/2006/customXml" ds:itemID="{2D40B455-23ED-4828-9D98-5E408A086566}">
  <ds:schemaRefs>
    <ds:schemaRef ds:uri="ESRI.ArcGIS.Mapping.OfficeIntegration.PowerPointInfo"/>
  </ds:schemaRefs>
</ds:datastoreItem>
</file>

<file path=customXml/itemProps49.xml><?xml version="1.0" encoding="utf-8"?>
<ds:datastoreItem xmlns:ds="http://schemas.openxmlformats.org/officeDocument/2006/customXml" ds:itemID="{5F259C6A-277D-4F67-9CBE-4996376429FD}">
  <ds:schemaRefs>
    <ds:schemaRef ds:uri="ESRI.ArcGIS.Mapping.OfficeIntegration.PowerPointInfo"/>
  </ds:schemaRefs>
</ds:datastoreItem>
</file>

<file path=customXml/itemProps5.xml><?xml version="1.0" encoding="utf-8"?>
<ds:datastoreItem xmlns:ds="http://schemas.openxmlformats.org/officeDocument/2006/customXml" ds:itemID="{661DDFE6-0702-4F8D-817F-8C5432F19036}">
  <ds:schemaRefs>
    <ds:schemaRef ds:uri="ESRI.ArcGIS.Mapping.OfficeIntegration.PowerPointInfo"/>
  </ds:schemaRefs>
</ds:datastoreItem>
</file>

<file path=customXml/itemProps50.xml><?xml version="1.0" encoding="utf-8"?>
<ds:datastoreItem xmlns:ds="http://schemas.openxmlformats.org/officeDocument/2006/customXml" ds:itemID="{43D7E69D-3BD0-4F4C-B3F4-720C12021371}">
  <ds:schemaRefs>
    <ds:schemaRef ds:uri="ESRI.ArcGIS.Mapping.OfficeIntegration.PowerPointInfo"/>
  </ds:schemaRefs>
</ds:datastoreItem>
</file>

<file path=customXml/itemProps51.xml><?xml version="1.0" encoding="utf-8"?>
<ds:datastoreItem xmlns:ds="http://schemas.openxmlformats.org/officeDocument/2006/customXml" ds:itemID="{AF59394A-2C64-4DAD-8BAC-8B9EF9E3B87D}">
  <ds:schemaRefs>
    <ds:schemaRef ds:uri="ESRI.ArcGIS.Mapping.OfficeIntegration.PowerPointInfo"/>
  </ds:schemaRefs>
</ds:datastoreItem>
</file>

<file path=customXml/itemProps52.xml><?xml version="1.0" encoding="utf-8"?>
<ds:datastoreItem xmlns:ds="http://schemas.openxmlformats.org/officeDocument/2006/customXml" ds:itemID="{9048954F-839F-4C43-AF87-AD450D11B23D}">
  <ds:schemaRefs>
    <ds:schemaRef ds:uri="ESRI.ArcGIS.Mapping.OfficeIntegration.PowerPointInfo"/>
  </ds:schemaRefs>
</ds:datastoreItem>
</file>

<file path=customXml/itemProps53.xml><?xml version="1.0" encoding="utf-8"?>
<ds:datastoreItem xmlns:ds="http://schemas.openxmlformats.org/officeDocument/2006/customXml" ds:itemID="{CA38043B-8C13-4ED2-99E3-AA486A743EE9}">
  <ds:schemaRefs>
    <ds:schemaRef ds:uri="ESRI.ArcGIS.Mapping.OfficeIntegration.PowerPointInfo"/>
  </ds:schemaRefs>
</ds:datastoreItem>
</file>

<file path=customXml/itemProps54.xml><?xml version="1.0" encoding="utf-8"?>
<ds:datastoreItem xmlns:ds="http://schemas.openxmlformats.org/officeDocument/2006/customXml" ds:itemID="{32977CA7-E58B-44C6-95BB-FCB2A84F0950}">
  <ds:schemaRefs>
    <ds:schemaRef ds:uri="ESRI.ArcGIS.Mapping.OfficeIntegration.PowerPointInfo"/>
  </ds:schemaRefs>
</ds:datastoreItem>
</file>

<file path=customXml/itemProps55.xml><?xml version="1.0" encoding="utf-8"?>
<ds:datastoreItem xmlns:ds="http://schemas.openxmlformats.org/officeDocument/2006/customXml" ds:itemID="{FFF53C75-56E0-41A2-A50C-52EEC4FE52C4}">
  <ds:schemaRefs>
    <ds:schemaRef ds:uri="ESRI.ArcGIS.Mapping.OfficeIntegration.PowerPointInfo"/>
  </ds:schemaRefs>
</ds:datastoreItem>
</file>

<file path=customXml/itemProps56.xml><?xml version="1.0" encoding="utf-8"?>
<ds:datastoreItem xmlns:ds="http://schemas.openxmlformats.org/officeDocument/2006/customXml" ds:itemID="{4BBB3B64-A1FC-49B2-B331-8C94DB8E2B00}">
  <ds:schemaRefs>
    <ds:schemaRef ds:uri="ESRI.ArcGIS.Mapping.OfficeIntegration.PowerPointInfo"/>
  </ds:schemaRefs>
</ds:datastoreItem>
</file>

<file path=customXml/itemProps57.xml><?xml version="1.0" encoding="utf-8"?>
<ds:datastoreItem xmlns:ds="http://schemas.openxmlformats.org/officeDocument/2006/customXml" ds:itemID="{BE7D9D9F-7E38-4D9D-9735-EB7C23D8C4D8}">
  <ds:schemaRefs>
    <ds:schemaRef ds:uri="ESRI.ArcGIS.Mapping.OfficeIntegration.PowerPointInfo"/>
  </ds:schemaRefs>
</ds:datastoreItem>
</file>

<file path=customXml/itemProps58.xml><?xml version="1.0" encoding="utf-8"?>
<ds:datastoreItem xmlns:ds="http://schemas.openxmlformats.org/officeDocument/2006/customXml" ds:itemID="{2BE6E14E-020E-4D2E-BCF6-82E94F0B2103}">
  <ds:schemaRefs>
    <ds:schemaRef ds:uri="ESRI.ArcGIS.Mapping.OfficeIntegration.PowerPointInfo"/>
  </ds:schemaRefs>
</ds:datastoreItem>
</file>

<file path=customXml/itemProps59.xml><?xml version="1.0" encoding="utf-8"?>
<ds:datastoreItem xmlns:ds="http://schemas.openxmlformats.org/officeDocument/2006/customXml" ds:itemID="{D8301A21-B2EA-412D-AE3F-DE37D31AE460}">
  <ds:schemaRefs>
    <ds:schemaRef ds:uri="ESRI.ArcGIS.Mapping.OfficeIntegration.PowerPointInfo"/>
  </ds:schemaRefs>
</ds:datastoreItem>
</file>

<file path=customXml/itemProps6.xml><?xml version="1.0" encoding="utf-8"?>
<ds:datastoreItem xmlns:ds="http://schemas.openxmlformats.org/officeDocument/2006/customXml" ds:itemID="{369AC7C1-E28E-4326-A398-507321BE06DA}">
  <ds:schemaRefs>
    <ds:schemaRef ds:uri="ESRI.ArcGIS.Mapping.OfficeIntegration.PowerPointInfo"/>
  </ds:schemaRefs>
</ds:datastoreItem>
</file>

<file path=customXml/itemProps60.xml><?xml version="1.0" encoding="utf-8"?>
<ds:datastoreItem xmlns:ds="http://schemas.openxmlformats.org/officeDocument/2006/customXml" ds:itemID="{F23F6BBA-0A47-4555-B820-7495AF38F3EC}">
  <ds:schemaRefs>
    <ds:schemaRef ds:uri="ESRI.ArcGIS.Mapping.OfficeIntegration.PowerPointInfo"/>
  </ds:schemaRefs>
</ds:datastoreItem>
</file>

<file path=customXml/itemProps61.xml><?xml version="1.0" encoding="utf-8"?>
<ds:datastoreItem xmlns:ds="http://schemas.openxmlformats.org/officeDocument/2006/customXml" ds:itemID="{82665B4C-816E-4E94-A38C-D299B1A91CED}">
  <ds:schemaRefs>
    <ds:schemaRef ds:uri="ESRI.ArcGIS.Mapping.OfficeIntegration.PowerPointInfo"/>
  </ds:schemaRefs>
</ds:datastoreItem>
</file>

<file path=customXml/itemProps62.xml><?xml version="1.0" encoding="utf-8"?>
<ds:datastoreItem xmlns:ds="http://schemas.openxmlformats.org/officeDocument/2006/customXml" ds:itemID="{FB0880A6-DB98-4305-9DF7-B2610E1FB76D}">
  <ds:schemaRefs>
    <ds:schemaRef ds:uri="ESRI.ArcGIS.Mapping.OfficeIntegration.PowerPointInfo"/>
  </ds:schemaRefs>
</ds:datastoreItem>
</file>

<file path=customXml/itemProps63.xml><?xml version="1.0" encoding="utf-8"?>
<ds:datastoreItem xmlns:ds="http://schemas.openxmlformats.org/officeDocument/2006/customXml" ds:itemID="{4DEE0844-B490-4136-85F0-807C5DC49C74}">
  <ds:schemaRefs>
    <ds:schemaRef ds:uri="ESRI.ArcGIS.Mapping.OfficeIntegration.PowerPointInfo"/>
  </ds:schemaRefs>
</ds:datastoreItem>
</file>

<file path=customXml/itemProps64.xml><?xml version="1.0" encoding="utf-8"?>
<ds:datastoreItem xmlns:ds="http://schemas.openxmlformats.org/officeDocument/2006/customXml" ds:itemID="{21244CC2-2008-4044-97C4-A901474321A2}">
  <ds:schemaRefs>
    <ds:schemaRef ds:uri="ESRI.ArcGIS.Mapping.OfficeIntegration.PowerPointInfo"/>
  </ds:schemaRefs>
</ds:datastoreItem>
</file>

<file path=customXml/itemProps65.xml><?xml version="1.0" encoding="utf-8"?>
<ds:datastoreItem xmlns:ds="http://schemas.openxmlformats.org/officeDocument/2006/customXml" ds:itemID="{B3985FB2-9B0E-439B-814F-D18456FE0438}">
  <ds:schemaRefs>
    <ds:schemaRef ds:uri="ESRI.ArcGIS.Mapping.OfficeIntegration.PowerPointInfo"/>
  </ds:schemaRefs>
</ds:datastoreItem>
</file>

<file path=customXml/itemProps66.xml><?xml version="1.0" encoding="utf-8"?>
<ds:datastoreItem xmlns:ds="http://schemas.openxmlformats.org/officeDocument/2006/customXml" ds:itemID="{1DBC6C0F-1274-41E0-9010-54853172CC6B}">
  <ds:schemaRefs>
    <ds:schemaRef ds:uri="ESRI.ArcGIS.Mapping.OfficeIntegration.PowerPointInfo"/>
  </ds:schemaRefs>
</ds:datastoreItem>
</file>

<file path=customXml/itemProps67.xml><?xml version="1.0" encoding="utf-8"?>
<ds:datastoreItem xmlns:ds="http://schemas.openxmlformats.org/officeDocument/2006/customXml" ds:itemID="{CCDE8BA8-BA3E-44B2-9766-09992ABE8F0B}">
  <ds:schemaRefs>
    <ds:schemaRef ds:uri="ESRI.ArcGIS.Mapping.OfficeIntegration.PowerPointInfo"/>
  </ds:schemaRefs>
</ds:datastoreItem>
</file>

<file path=customXml/itemProps68.xml><?xml version="1.0" encoding="utf-8"?>
<ds:datastoreItem xmlns:ds="http://schemas.openxmlformats.org/officeDocument/2006/customXml" ds:itemID="{FED9DDFE-301B-4FD3-93F9-869D267DBADD}">
  <ds:schemaRefs>
    <ds:schemaRef ds:uri="ESRI.ArcGIS.Mapping.OfficeIntegration.PowerPointInfo"/>
  </ds:schemaRefs>
</ds:datastoreItem>
</file>

<file path=customXml/itemProps69.xml><?xml version="1.0" encoding="utf-8"?>
<ds:datastoreItem xmlns:ds="http://schemas.openxmlformats.org/officeDocument/2006/customXml" ds:itemID="{8F756301-DC68-4F22-9138-09E97C4655FE}">
  <ds:schemaRefs>
    <ds:schemaRef ds:uri="ESRI.ArcGIS.Mapping.OfficeIntegration.PowerPointInfo"/>
  </ds:schemaRefs>
</ds:datastoreItem>
</file>

<file path=customXml/itemProps7.xml><?xml version="1.0" encoding="utf-8"?>
<ds:datastoreItem xmlns:ds="http://schemas.openxmlformats.org/officeDocument/2006/customXml" ds:itemID="{BF645D8C-BCE2-4D52-A13E-CDF7692EF41D}">
  <ds:schemaRefs>
    <ds:schemaRef ds:uri="ESRI.ArcGIS.Mapping.OfficeIntegration.PowerPointInfo"/>
  </ds:schemaRefs>
</ds:datastoreItem>
</file>

<file path=customXml/itemProps70.xml><?xml version="1.0" encoding="utf-8"?>
<ds:datastoreItem xmlns:ds="http://schemas.openxmlformats.org/officeDocument/2006/customXml" ds:itemID="{74D31F9D-40A6-4196-890C-BC63131E85D7}">
  <ds:schemaRefs>
    <ds:schemaRef ds:uri="ESRI.ArcGIS.Mapping.OfficeIntegration.PowerPointInfo"/>
  </ds:schemaRefs>
</ds:datastoreItem>
</file>

<file path=customXml/itemProps71.xml><?xml version="1.0" encoding="utf-8"?>
<ds:datastoreItem xmlns:ds="http://schemas.openxmlformats.org/officeDocument/2006/customXml" ds:itemID="{508B3545-E656-487E-A750-AE0203FFA230}">
  <ds:schemaRefs>
    <ds:schemaRef ds:uri="ESRI.ArcGIS.Mapping.OfficeIntegration.PowerPointInfo"/>
  </ds:schemaRefs>
</ds:datastoreItem>
</file>

<file path=customXml/itemProps72.xml><?xml version="1.0" encoding="utf-8"?>
<ds:datastoreItem xmlns:ds="http://schemas.openxmlformats.org/officeDocument/2006/customXml" ds:itemID="{61D0C211-7DAA-452D-9B80-4DE9F82B8608}">
  <ds:schemaRefs>
    <ds:schemaRef ds:uri="ESRI.ArcGIS.Mapping.OfficeIntegration.PowerPointInfo"/>
  </ds:schemaRefs>
</ds:datastoreItem>
</file>

<file path=customXml/itemProps73.xml><?xml version="1.0" encoding="utf-8"?>
<ds:datastoreItem xmlns:ds="http://schemas.openxmlformats.org/officeDocument/2006/customXml" ds:itemID="{58C50BCB-2D22-4637-96CF-D40DE2E9E427}">
  <ds:schemaRefs>
    <ds:schemaRef ds:uri="ESRI.ArcGIS.Mapping.OfficeIntegration.PowerPointInfo"/>
  </ds:schemaRefs>
</ds:datastoreItem>
</file>

<file path=customXml/itemProps74.xml><?xml version="1.0" encoding="utf-8"?>
<ds:datastoreItem xmlns:ds="http://schemas.openxmlformats.org/officeDocument/2006/customXml" ds:itemID="{3D1F5822-42F8-4CEE-BE7E-2747A8F20ABD}">
  <ds:schemaRefs>
    <ds:schemaRef ds:uri="ESRI.ArcGIS.Mapping.OfficeIntegration.PowerPointInfo"/>
  </ds:schemaRefs>
</ds:datastoreItem>
</file>

<file path=customXml/itemProps75.xml><?xml version="1.0" encoding="utf-8"?>
<ds:datastoreItem xmlns:ds="http://schemas.openxmlformats.org/officeDocument/2006/customXml" ds:itemID="{444A8671-FEC8-4CBB-9BF9-626E5156E143}">
  <ds:schemaRefs>
    <ds:schemaRef ds:uri="ESRI.ArcGIS.Mapping.OfficeIntegration.PowerPointInfo"/>
  </ds:schemaRefs>
</ds:datastoreItem>
</file>

<file path=customXml/itemProps76.xml><?xml version="1.0" encoding="utf-8"?>
<ds:datastoreItem xmlns:ds="http://schemas.openxmlformats.org/officeDocument/2006/customXml" ds:itemID="{15684FE0-7F99-40D3-8400-10A9D26D015D}">
  <ds:schemaRefs>
    <ds:schemaRef ds:uri="ESRI.ArcGIS.Mapping.OfficeIntegration.PowerPointInfo"/>
  </ds:schemaRefs>
</ds:datastoreItem>
</file>

<file path=customXml/itemProps77.xml><?xml version="1.0" encoding="utf-8"?>
<ds:datastoreItem xmlns:ds="http://schemas.openxmlformats.org/officeDocument/2006/customXml" ds:itemID="{01D239B8-EB61-49F2-A1BA-335D4241B305}">
  <ds:schemaRefs>
    <ds:schemaRef ds:uri="ESRI.ArcGIS.Mapping.OfficeIntegration.PowerPointInfo"/>
  </ds:schemaRefs>
</ds:datastoreItem>
</file>

<file path=customXml/itemProps78.xml><?xml version="1.0" encoding="utf-8"?>
<ds:datastoreItem xmlns:ds="http://schemas.openxmlformats.org/officeDocument/2006/customXml" ds:itemID="{1756F9A6-35C1-42CB-A423-7502B52AC4F0}">
  <ds:schemaRefs>
    <ds:schemaRef ds:uri="ESRI.ArcGIS.Mapping.OfficeIntegration.PowerPointInfo"/>
  </ds:schemaRefs>
</ds:datastoreItem>
</file>

<file path=customXml/itemProps79.xml><?xml version="1.0" encoding="utf-8"?>
<ds:datastoreItem xmlns:ds="http://schemas.openxmlformats.org/officeDocument/2006/customXml" ds:itemID="{DE30AD7F-5D30-4C88-A609-A64D8AD4A8C6}">
  <ds:schemaRefs>
    <ds:schemaRef ds:uri="ESRI.ArcGIS.Mapping.OfficeIntegration.PowerPointInfo"/>
  </ds:schemaRefs>
</ds:datastoreItem>
</file>

<file path=customXml/itemProps8.xml><?xml version="1.0" encoding="utf-8"?>
<ds:datastoreItem xmlns:ds="http://schemas.openxmlformats.org/officeDocument/2006/customXml" ds:itemID="{5BD6EE5A-7251-4C4D-9AEE-C48BD04BA7BC}">
  <ds:schemaRefs>
    <ds:schemaRef ds:uri="ESRI.ArcGIS.Mapping.OfficeIntegration.PowerPointInfo"/>
  </ds:schemaRefs>
</ds:datastoreItem>
</file>

<file path=customXml/itemProps80.xml><?xml version="1.0" encoding="utf-8"?>
<ds:datastoreItem xmlns:ds="http://schemas.openxmlformats.org/officeDocument/2006/customXml" ds:itemID="{2849DBDF-D8EF-4DC3-980D-F80F4DC81C06}">
  <ds:schemaRefs>
    <ds:schemaRef ds:uri="ESRI.ArcGIS.Mapping.OfficeIntegration.PowerPointInfo"/>
  </ds:schemaRefs>
</ds:datastoreItem>
</file>

<file path=customXml/itemProps81.xml><?xml version="1.0" encoding="utf-8"?>
<ds:datastoreItem xmlns:ds="http://schemas.openxmlformats.org/officeDocument/2006/customXml" ds:itemID="{A12ABCD2-1B8D-4365-A792-0614A7F34D08}">
  <ds:schemaRefs>
    <ds:schemaRef ds:uri="ESRI.ArcGIS.Mapping.OfficeIntegration.PowerPointInfo"/>
  </ds:schemaRefs>
</ds:datastoreItem>
</file>

<file path=customXml/itemProps82.xml><?xml version="1.0" encoding="utf-8"?>
<ds:datastoreItem xmlns:ds="http://schemas.openxmlformats.org/officeDocument/2006/customXml" ds:itemID="{F3448AF2-D35E-4510-A6A7-1D6CC3EAF846}">
  <ds:schemaRefs>
    <ds:schemaRef ds:uri="ESRI.ArcGIS.Mapping.OfficeIntegration.PowerPointInfo"/>
  </ds:schemaRefs>
</ds:datastoreItem>
</file>

<file path=customXml/itemProps83.xml><?xml version="1.0" encoding="utf-8"?>
<ds:datastoreItem xmlns:ds="http://schemas.openxmlformats.org/officeDocument/2006/customXml" ds:itemID="{3FA28FE7-881C-414B-8531-65585AA47BEB}">
  <ds:schemaRefs>
    <ds:schemaRef ds:uri="ESRI.ArcGIS.Mapping.OfficeIntegration.PowerPointInfo"/>
  </ds:schemaRefs>
</ds:datastoreItem>
</file>

<file path=customXml/itemProps84.xml><?xml version="1.0" encoding="utf-8"?>
<ds:datastoreItem xmlns:ds="http://schemas.openxmlformats.org/officeDocument/2006/customXml" ds:itemID="{8A4C332F-5C8C-42CD-8BF2-EC667318AC86}">
  <ds:schemaRefs>
    <ds:schemaRef ds:uri="ESRI.ArcGIS.Mapping.OfficeIntegration.PowerPointInfo"/>
  </ds:schemaRefs>
</ds:datastoreItem>
</file>

<file path=customXml/itemProps85.xml><?xml version="1.0" encoding="utf-8"?>
<ds:datastoreItem xmlns:ds="http://schemas.openxmlformats.org/officeDocument/2006/customXml" ds:itemID="{B177D06E-ACBC-452D-B10C-393D318C58E4}">
  <ds:schemaRefs>
    <ds:schemaRef ds:uri="ESRI.ArcGIS.Mapping.OfficeIntegration.PowerPointInfo"/>
  </ds:schemaRefs>
</ds:datastoreItem>
</file>

<file path=customXml/itemProps86.xml><?xml version="1.0" encoding="utf-8"?>
<ds:datastoreItem xmlns:ds="http://schemas.openxmlformats.org/officeDocument/2006/customXml" ds:itemID="{AED38574-771F-4865-A151-C95E3D8DE940}">
  <ds:schemaRefs>
    <ds:schemaRef ds:uri="ESRI.ArcGIS.Mapping.OfficeIntegration.PowerPointInfo"/>
  </ds:schemaRefs>
</ds:datastoreItem>
</file>

<file path=customXml/itemProps87.xml><?xml version="1.0" encoding="utf-8"?>
<ds:datastoreItem xmlns:ds="http://schemas.openxmlformats.org/officeDocument/2006/customXml" ds:itemID="{BDFECB19-09AC-447B-8C9F-0182943D355B}">
  <ds:schemaRefs>
    <ds:schemaRef ds:uri="ESRI.ArcGIS.Mapping.OfficeIntegration.PowerPointInfo"/>
  </ds:schemaRefs>
</ds:datastoreItem>
</file>

<file path=customXml/itemProps88.xml><?xml version="1.0" encoding="utf-8"?>
<ds:datastoreItem xmlns:ds="http://schemas.openxmlformats.org/officeDocument/2006/customXml" ds:itemID="{11715CD7-5AE6-4438-9D09-ECA31201F384}">
  <ds:schemaRefs>
    <ds:schemaRef ds:uri="ESRI.ArcGIS.Mapping.OfficeIntegration.PowerPointInfo"/>
  </ds:schemaRefs>
</ds:datastoreItem>
</file>

<file path=customXml/itemProps89.xml><?xml version="1.0" encoding="utf-8"?>
<ds:datastoreItem xmlns:ds="http://schemas.openxmlformats.org/officeDocument/2006/customXml" ds:itemID="{32C2B4AA-72C4-4163-A3A2-234D21B424F1}">
  <ds:schemaRefs>
    <ds:schemaRef ds:uri="http://purl.org/dc/dcmitype/"/>
    <ds:schemaRef ds:uri="http://www.w3.org/XML/1998/namespace"/>
    <ds:schemaRef ds:uri="http://schemas.microsoft.com/office/infopath/2007/PartnerControls"/>
    <ds:schemaRef ds:uri="http://purl.org/dc/elements/1.1/"/>
    <ds:schemaRef ds:uri="http://schemas.microsoft.com/sharepoint/v3/fields"/>
    <ds:schemaRef ds:uri="http://schemas.microsoft.com/sharepoint/v3"/>
    <ds:schemaRef ds:uri="http://schemas.microsoft.com/sharepoint.v3"/>
    <ds:schemaRef ds:uri="http://purl.org/dc/terms/"/>
    <ds:schemaRef ds:uri="http://schemas.microsoft.com/office/2006/documentManagement/types"/>
    <ds:schemaRef ds:uri="http://schemas.openxmlformats.org/package/2006/metadata/core-properties"/>
    <ds:schemaRef ds:uri="da10c169-6aef-4147-8a0e-164cf3d43943"/>
    <ds:schemaRef ds:uri="f1f29cce-4b13-463a-8f20-b522d696f813"/>
    <ds:schemaRef ds:uri="4ffa91fb-a0ff-4ac5-b2db-65c790d184a4"/>
    <ds:schemaRef ds:uri="http://schemas.microsoft.com/office/2006/metadata/properties"/>
  </ds:schemaRefs>
</ds:datastoreItem>
</file>

<file path=customXml/itemProps9.xml><?xml version="1.0" encoding="utf-8"?>
<ds:datastoreItem xmlns:ds="http://schemas.openxmlformats.org/officeDocument/2006/customXml" ds:itemID="{868A9B15-2D08-446C-8FC3-A9542F56CEF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17519</TotalTime>
  <Words>1395</Words>
  <Application>Microsoft Office PowerPoint</Application>
  <PresentationFormat>On-screen Show (4:3)</PresentationFormat>
  <Paragraphs>233</Paragraphs>
  <Slides>21</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Cambria Math</vt:lpstr>
      <vt:lpstr>Segoe UI</vt:lpstr>
      <vt:lpstr>Segoe UI Semibold</vt:lpstr>
      <vt:lpstr>Times</vt:lpstr>
      <vt:lpstr>Times New Roman</vt:lpstr>
      <vt:lpstr>Blank Presentation</vt:lpstr>
      <vt:lpstr>Resolving the effect of roadside green infrastructure on near-road air quality in a multi-regime modeling framework</vt:lpstr>
      <vt:lpstr>Introduction</vt:lpstr>
      <vt:lpstr>Presentation Overview</vt:lpstr>
      <vt:lpstr>Air Pollution Health Effects</vt:lpstr>
      <vt:lpstr>PowerPoint Presentation</vt:lpstr>
      <vt:lpstr>Short-Lived Climate Pollutants (SLCPs)</vt:lpstr>
      <vt:lpstr>PowerPoint Presentation</vt:lpstr>
      <vt:lpstr>How Urban Vegetation Mitigates Air Pollution and SLCPs</vt:lpstr>
      <vt:lpstr>Research Example</vt:lpstr>
      <vt:lpstr>Research Example</vt:lpstr>
      <vt:lpstr>Review Articles</vt:lpstr>
      <vt:lpstr>Modeling Framework</vt:lpstr>
      <vt:lpstr>Modeling Framework</vt:lpstr>
      <vt:lpstr>Modeling Framework</vt:lpstr>
      <vt:lpstr>General parameterization procedure</vt:lpstr>
      <vt:lpstr>PowerPoint Presentation</vt:lpstr>
      <vt:lpstr>PowerPoint Presentation</vt:lpstr>
      <vt:lpstr>Size-resolved evaluation results</vt:lpstr>
      <vt:lpstr>PowerPoint Presentation</vt:lpstr>
      <vt:lpstr>PowerPoint Presentation</vt:lpstr>
      <vt:lpstr>Conclusions</vt:lpstr>
    </vt:vector>
  </TitlesOfParts>
  <Company>Design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Baldauf, Richard</dc:creator>
  <cp:lastModifiedBy>Baldauf, Richard</cp:lastModifiedBy>
  <cp:revision>888</cp:revision>
  <cp:lastPrinted>2017-10-12T15:01:28Z</cp:lastPrinted>
  <dcterms:modified xsi:type="dcterms:W3CDTF">2022-10-17T13:32:36Z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0x010100F0AB67839EED3640905E659486ACDA35</vt:lpwstr>
  </property>
</Properties>
</file>