
<file path=[Content_Types].xml><?xml version="1.0" encoding="utf-8"?>
<Types xmlns="http://schemas.openxmlformats.org/package/2006/content-types">
  <Default Extension="bin"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72" r:id="rId2"/>
    <p:sldId id="257" r:id="rId3"/>
    <p:sldId id="262" r:id="rId4"/>
    <p:sldId id="258" r:id="rId5"/>
    <p:sldId id="259" r:id="rId6"/>
    <p:sldId id="260" r:id="rId7"/>
    <p:sldId id="263" r:id="rId8"/>
    <p:sldId id="274" r:id="rId9"/>
    <p:sldId id="270" r:id="rId10"/>
    <p:sldId id="267" r:id="rId11"/>
    <p:sldId id="269" r:id="rId12"/>
    <p:sldId id="265" r:id="rId13"/>
    <p:sldId id="268" r:id="rId14"/>
    <p:sldId id="261"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A53F33-7CB8-7A63-4898-AEE55A655997}" name="Beata Czader" initials="BC" userId="S::Beata.Czader@tceq.texas.gov::117fe7db-0af0-47c4-9419-93ae6b2367ba" providerId="AD"/>
  <p188:author id="{FE64E05F-2734-C964-3ACE-41469AC88A36}" name="Fiona Jiang" initials="FJ" userId="S::fjiang@ramboll.com::6d1b3212-2c6c-4271-9418-837aa3e3ff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942" autoAdjust="0"/>
    <p:restoredTop sz="97197" autoAdjust="0"/>
  </p:normalViewPr>
  <p:slideViewPr>
    <p:cSldViewPr snapToGrid="0">
      <p:cViewPr>
        <p:scale>
          <a:sx n="140" d="100"/>
          <a:sy n="140" d="100"/>
        </p:scale>
        <p:origin x="3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beata_main\other\outside_activities\conferences\CMAS2022\us%20leading%20ports\table_01_57_010422_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beata_main\other\outside_activities\conferences\CMAS2022\work\tx%20emis%20by%20vessels\Copy%20of%20marine_emissions_adjustments_2026_hgb_lpp_bc_analyz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eata_main\other\outside_activities\conferences\CMAS2022\epa%20vs%20tceq%20emissions\EPA%20vs%20MARINER%20calculations%202%20bc.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Tonnage of Top U.S.</a:t>
            </a:r>
            <a:r>
              <a:rPr lang="en-US" baseline="0" dirty="0"/>
              <a:t> Water Ports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037270341207356"/>
          <c:y val="0.25080248872994265"/>
          <c:w val="0.58891907261592313"/>
          <c:h val="0.69827172645086033"/>
        </c:manualLayout>
      </c:layout>
      <c:bar3DChart>
        <c:barDir val="bar"/>
        <c:grouping val="clustered"/>
        <c:varyColors val="0"/>
        <c:ser>
          <c:idx val="0"/>
          <c:order val="0"/>
          <c:tx>
            <c:strRef>
              <c:f>'1-57'!$C$3</c:f>
              <c:strCache>
                <c:ptCount val="1"/>
                <c:pt idx="0">
                  <c:v>Total tons (millions)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'1-57'!$A$4:$A$10</c:f>
              <c:strCache>
                <c:ptCount val="7"/>
                <c:pt idx="0">
                  <c:v>Houston, TX</c:v>
                </c:pt>
                <c:pt idx="1">
                  <c:v>South Louisiana, LA</c:v>
                </c:pt>
                <c:pt idx="2">
                  <c:v>Corpus Christi, TX</c:v>
                </c:pt>
                <c:pt idx="3">
                  <c:v>New York, NY and NJ</c:v>
                </c:pt>
                <c:pt idx="4">
                  <c:v>New Orleans, LA</c:v>
                </c:pt>
                <c:pt idx="5">
                  <c:v>Long Beach, CA</c:v>
                </c:pt>
                <c:pt idx="6">
                  <c:v>Baton Rouge, LA</c:v>
                </c:pt>
              </c:strCache>
            </c:strRef>
          </c:cat>
          <c:val>
            <c:numRef>
              <c:f>'1-57'!$C$4:$C$10</c:f>
              <c:numCache>
                <c:formatCode>#,##0.0</c:formatCode>
                <c:ptCount val="7"/>
                <c:pt idx="0">
                  <c:v>275.94028900000001</c:v>
                </c:pt>
                <c:pt idx="1">
                  <c:v>225.08669699999999</c:v>
                </c:pt>
                <c:pt idx="2">
                  <c:v>150.75548499999999</c:v>
                </c:pt>
                <c:pt idx="3">
                  <c:v>123.69743800000001</c:v>
                </c:pt>
                <c:pt idx="4">
                  <c:v>81.067447999999999</c:v>
                </c:pt>
                <c:pt idx="5">
                  <c:v>79.178087000000005</c:v>
                </c:pt>
                <c:pt idx="6">
                  <c:v>71.686871999999994</c:v>
                </c:pt>
              </c:numCache>
            </c:numRef>
          </c:val>
          <c:extLst>
            <c:ext xmlns:c16="http://schemas.microsoft.com/office/drawing/2014/chart" uri="{C3380CC4-5D6E-409C-BE32-E72D297353CC}">
              <c16:uniqueId val="{00000000-866A-4BD1-9FA7-95252D9D1031}"/>
            </c:ext>
          </c:extLst>
        </c:ser>
        <c:dLbls>
          <c:showLegendKey val="0"/>
          <c:showVal val="0"/>
          <c:showCatName val="0"/>
          <c:showSerName val="0"/>
          <c:showPercent val="0"/>
          <c:showBubbleSize val="0"/>
        </c:dLbls>
        <c:gapWidth val="65"/>
        <c:shape val="box"/>
        <c:axId val="579016080"/>
        <c:axId val="579018376"/>
        <c:axId val="0"/>
      </c:bar3DChart>
      <c:catAx>
        <c:axId val="57901608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579018376"/>
        <c:crosses val="autoZero"/>
        <c:auto val="1"/>
        <c:lblAlgn val="ctr"/>
        <c:lblOffset val="100"/>
        <c:noMultiLvlLbl val="0"/>
      </c:catAx>
      <c:valAx>
        <c:axId val="579018376"/>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901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2019 emissions by vessel type in HGB</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'Unadjusted - 8 FIPS, 21 Vessels'!$E$3</c:f>
              <c:strCache>
                <c:ptCount val="1"/>
                <c:pt idx="0">
                  <c:v>NOx (tons per day)</c:v>
                </c:pt>
              </c:strCache>
            </c:strRef>
          </c:tx>
          <c:spPr>
            <a:solidFill>
              <a:schemeClr val="accent1">
                <a:alpha val="85000"/>
              </a:schemeClr>
            </a:solidFill>
            <a:ln w="9525" cap="flat" cmpd="sng" algn="ctr">
              <a:solidFill>
                <a:schemeClr val="lt1">
                  <a:alpha val="50000"/>
                </a:schemeClr>
              </a:solidFill>
              <a:round/>
            </a:ln>
            <a:effectLst/>
          </c:spPr>
          <c:invertIfNegative val="0"/>
          <c:dLbls>
            <c:delete val="1"/>
          </c:dLbls>
          <c:cat>
            <c:strRef>
              <c:f>'Unadjusted - 8 FIPS, 21 Vessels'!$A$4:$A$24</c:f>
              <c:strCache>
                <c:ptCount val="21"/>
                <c:pt idx="0">
                  <c:v>Offshore Support/Drillship</c:v>
                </c:pt>
                <c:pt idx="1">
                  <c:v>Government</c:v>
                </c:pt>
                <c:pt idx="2">
                  <c:v>Work Boat</c:v>
                </c:pt>
                <c:pt idx="3">
                  <c:v>Refrigerated (REEFER) Cargo</c:v>
                </c:pt>
                <c:pt idx="4">
                  <c:v>Dredging</c:v>
                </c:pt>
                <c:pt idx="5">
                  <c:v>Pilot Boat</c:v>
                </c:pt>
                <c:pt idx="6">
                  <c:v>Crew and Supply</c:v>
                </c:pt>
                <c:pt idx="7">
                  <c:v>Other Tanker</c:v>
                </c:pt>
                <c:pt idx="8">
                  <c:v>Roll-On/Roll-Off (RORO)</c:v>
                </c:pt>
                <c:pt idx="9">
                  <c:v>Fishing (C1/C2)</c:v>
                </c:pt>
                <c:pt idx="10">
                  <c:v>Harbor Ferry (C1/C2)</c:v>
                </c:pt>
                <c:pt idx="11">
                  <c:v>Cruise Ship</c:v>
                </c:pt>
                <c:pt idx="12">
                  <c:v>LNG Tanker</c:v>
                </c:pt>
                <c:pt idx="13">
                  <c:v>Bulk Carrier</c:v>
                </c:pt>
                <c:pt idx="14">
                  <c:v>General Cargo</c:v>
                </c:pt>
                <c:pt idx="15">
                  <c:v>Miscellaneous</c:v>
                </c:pt>
                <c:pt idx="16">
                  <c:v>Container Ship</c:v>
                </c:pt>
                <c:pt idx="17">
                  <c:v>Tug Boat</c:v>
                </c:pt>
                <c:pt idx="18">
                  <c:v>Crude Oil Tanker</c:v>
                </c:pt>
                <c:pt idx="19">
                  <c:v>Chemical Tanker</c:v>
                </c:pt>
                <c:pt idx="20">
                  <c:v>Towboat/Pushboat</c:v>
                </c:pt>
              </c:strCache>
            </c:strRef>
          </c:cat>
          <c:val>
            <c:numRef>
              <c:f>'Unadjusted - 8 FIPS, 21 Vessels'!$E$4:$E$24</c:f>
              <c:numCache>
                <c:formatCode>0.000</c:formatCode>
                <c:ptCount val="21"/>
                <c:pt idx="0">
                  <c:v>9.9909999999999994E-4</c:v>
                </c:pt>
                <c:pt idx="1">
                  <c:v>1.5925799999999997E-2</c:v>
                </c:pt>
                <c:pt idx="2">
                  <c:v>5.0100000000000006E-2</c:v>
                </c:pt>
                <c:pt idx="3">
                  <c:v>6.9900000000000004E-2</c:v>
                </c:pt>
                <c:pt idx="4">
                  <c:v>0.13541400000000001</c:v>
                </c:pt>
                <c:pt idx="5">
                  <c:v>0.23591383999999999</c:v>
                </c:pt>
                <c:pt idx="6">
                  <c:v>0.32611279999999998</c:v>
                </c:pt>
                <c:pt idx="7">
                  <c:v>0.42810000000000004</c:v>
                </c:pt>
                <c:pt idx="8">
                  <c:v>0.60389999999999999</c:v>
                </c:pt>
                <c:pt idx="9">
                  <c:v>0.64429999999999998</c:v>
                </c:pt>
                <c:pt idx="10">
                  <c:v>0.76150000000000007</c:v>
                </c:pt>
                <c:pt idx="11">
                  <c:v>0.85909999999999997</c:v>
                </c:pt>
                <c:pt idx="12">
                  <c:v>1.3895000000000002</c:v>
                </c:pt>
                <c:pt idx="13">
                  <c:v>1.7916000000000003</c:v>
                </c:pt>
                <c:pt idx="14">
                  <c:v>2.3241000000000001</c:v>
                </c:pt>
                <c:pt idx="15">
                  <c:v>2.35891816</c:v>
                </c:pt>
                <c:pt idx="16">
                  <c:v>2.4249041299999998</c:v>
                </c:pt>
                <c:pt idx="17">
                  <c:v>3.4914941099999997</c:v>
                </c:pt>
                <c:pt idx="18">
                  <c:v>3.7350000000000003</c:v>
                </c:pt>
                <c:pt idx="19">
                  <c:v>7.7004070100000002</c:v>
                </c:pt>
                <c:pt idx="20">
                  <c:v>19.933423479999998</c:v>
                </c:pt>
              </c:numCache>
            </c:numRef>
          </c:val>
          <c:extLst>
            <c:ext xmlns:c16="http://schemas.microsoft.com/office/drawing/2014/chart" uri="{C3380CC4-5D6E-409C-BE32-E72D297353CC}">
              <c16:uniqueId val="{00000000-84C7-4808-8723-32F52EEB0379}"/>
            </c:ext>
          </c:extLst>
        </c:ser>
        <c:dLbls>
          <c:dLblPos val="inEnd"/>
          <c:showLegendKey val="0"/>
          <c:showVal val="1"/>
          <c:showCatName val="0"/>
          <c:showSerName val="0"/>
          <c:showPercent val="0"/>
          <c:showBubbleSize val="0"/>
        </c:dLbls>
        <c:gapWidth val="65"/>
        <c:axId val="577020920"/>
        <c:axId val="577019280"/>
      </c:barChart>
      <c:catAx>
        <c:axId val="5770209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577019280"/>
        <c:crosses val="autoZero"/>
        <c:auto val="1"/>
        <c:lblAlgn val="ctr"/>
        <c:lblOffset val="100"/>
        <c:noMultiLvlLbl val="0"/>
      </c:catAx>
      <c:valAx>
        <c:axId val="5770192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70209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t>CMV Emissions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2023 EPA</c:v>
          </c:tx>
          <c:spPr>
            <a:solidFill>
              <a:schemeClr val="accent1"/>
            </a:solidFill>
            <a:ln>
              <a:noFill/>
            </a:ln>
            <a:effectLst/>
          </c:spPr>
          <c:invertIfNegative val="0"/>
          <c:cat>
            <c:strRef>
              <c:f>Summary!$B$1:$D$1</c:f>
              <c:strCache>
                <c:ptCount val="3"/>
                <c:pt idx="0">
                  <c:v>NOx (TPY)</c:v>
                </c:pt>
                <c:pt idx="1">
                  <c:v>VOC (TPY)</c:v>
                </c:pt>
                <c:pt idx="2">
                  <c:v>CO (TPY)</c:v>
                </c:pt>
              </c:strCache>
            </c:strRef>
          </c:cat>
          <c:val>
            <c:numRef>
              <c:f>Summary!$B$2:$D$2</c:f>
              <c:numCache>
                <c:formatCode>General</c:formatCode>
                <c:ptCount val="3"/>
                <c:pt idx="0">
                  <c:v>30286</c:v>
                </c:pt>
                <c:pt idx="1">
                  <c:v>2526</c:v>
                </c:pt>
                <c:pt idx="2">
                  <c:v>5673</c:v>
                </c:pt>
              </c:numCache>
            </c:numRef>
          </c:val>
          <c:extLst>
            <c:ext xmlns:c16="http://schemas.microsoft.com/office/drawing/2014/chart" uri="{C3380CC4-5D6E-409C-BE32-E72D297353CC}">
              <c16:uniqueId val="{00000000-6645-4C95-8A9F-95454AD68278}"/>
            </c:ext>
          </c:extLst>
        </c:ser>
        <c:ser>
          <c:idx val="2"/>
          <c:order val="1"/>
          <c:tx>
            <c:v>2023 TCEQ</c:v>
          </c:tx>
          <c:spPr>
            <a:solidFill>
              <a:schemeClr val="accent2">
                <a:lumMod val="75000"/>
              </a:schemeClr>
            </a:solidFill>
            <a:ln>
              <a:noFill/>
            </a:ln>
            <a:effectLst/>
          </c:spPr>
          <c:invertIfNegative val="0"/>
          <c:val>
            <c:numRef>
              <c:f>Summary!$G$2:$I$2</c:f>
              <c:numCache>
                <c:formatCode>General</c:formatCode>
                <c:ptCount val="3"/>
                <c:pt idx="0">
                  <c:v>32347.9</c:v>
                </c:pt>
                <c:pt idx="1">
                  <c:v>2217.7999999999997</c:v>
                </c:pt>
                <c:pt idx="2">
                  <c:v>6167.2</c:v>
                </c:pt>
              </c:numCache>
            </c:numRef>
          </c:val>
          <c:extLst>
            <c:ext xmlns:c16="http://schemas.microsoft.com/office/drawing/2014/chart" uri="{C3380CC4-5D6E-409C-BE32-E72D297353CC}">
              <c16:uniqueId val="{00000001-6645-4C95-8A9F-95454AD68278}"/>
            </c:ext>
          </c:extLst>
        </c:ser>
        <c:ser>
          <c:idx val="1"/>
          <c:order val="2"/>
          <c:tx>
            <c:v>2026 EPA</c:v>
          </c:tx>
          <c:spPr>
            <a:solidFill>
              <a:schemeClr val="accent5">
                <a:lumMod val="60000"/>
                <a:lumOff val="40000"/>
              </a:schemeClr>
            </a:solidFill>
            <a:ln>
              <a:noFill/>
            </a:ln>
            <a:effectLst/>
          </c:spPr>
          <c:invertIfNegative val="0"/>
          <c:cat>
            <c:strRef>
              <c:f>Summary!$B$1:$D$1</c:f>
              <c:strCache>
                <c:ptCount val="3"/>
                <c:pt idx="0">
                  <c:v>NOx (TPY)</c:v>
                </c:pt>
                <c:pt idx="1">
                  <c:v>VOC (TPY)</c:v>
                </c:pt>
                <c:pt idx="2">
                  <c:v>CO (TPY)</c:v>
                </c:pt>
              </c:strCache>
            </c:strRef>
          </c:cat>
          <c:val>
            <c:numRef>
              <c:f>Summary!$B$3:$D$3</c:f>
              <c:numCache>
                <c:formatCode>General</c:formatCode>
                <c:ptCount val="3"/>
                <c:pt idx="0">
                  <c:v>27912</c:v>
                </c:pt>
                <c:pt idx="1">
                  <c:v>2601</c:v>
                </c:pt>
                <c:pt idx="2">
                  <c:v>5929</c:v>
                </c:pt>
              </c:numCache>
            </c:numRef>
          </c:val>
          <c:extLst>
            <c:ext xmlns:c16="http://schemas.microsoft.com/office/drawing/2014/chart" uri="{C3380CC4-5D6E-409C-BE32-E72D297353CC}">
              <c16:uniqueId val="{00000002-6645-4C95-8A9F-95454AD68278}"/>
            </c:ext>
          </c:extLst>
        </c:ser>
        <c:ser>
          <c:idx val="3"/>
          <c:order val="3"/>
          <c:tx>
            <c:v>2026 TCEQ</c:v>
          </c:tx>
          <c:spPr>
            <a:solidFill>
              <a:schemeClr val="accent4"/>
            </a:solidFill>
            <a:ln>
              <a:noFill/>
            </a:ln>
            <a:effectLst/>
          </c:spPr>
          <c:invertIfNegative val="0"/>
          <c:val>
            <c:numRef>
              <c:f>Summary!$G$3:$I$3</c:f>
              <c:numCache>
                <c:formatCode>General</c:formatCode>
                <c:ptCount val="3"/>
                <c:pt idx="0">
                  <c:v>28896.399999999998</c:v>
                </c:pt>
                <c:pt idx="1">
                  <c:v>2267.2000000000003</c:v>
                </c:pt>
                <c:pt idx="2">
                  <c:v>6463.5999999999995</c:v>
                </c:pt>
              </c:numCache>
            </c:numRef>
          </c:val>
          <c:extLst>
            <c:ext xmlns:c16="http://schemas.microsoft.com/office/drawing/2014/chart" uri="{C3380CC4-5D6E-409C-BE32-E72D297353CC}">
              <c16:uniqueId val="{00000003-6645-4C95-8A9F-95454AD68278}"/>
            </c:ext>
          </c:extLst>
        </c:ser>
        <c:dLbls>
          <c:showLegendKey val="0"/>
          <c:showVal val="0"/>
          <c:showCatName val="0"/>
          <c:showSerName val="0"/>
          <c:showPercent val="0"/>
          <c:showBubbleSize val="0"/>
        </c:dLbls>
        <c:gapWidth val="219"/>
        <c:overlap val="-27"/>
        <c:axId val="839496696"/>
        <c:axId val="839502272"/>
      </c:barChart>
      <c:catAx>
        <c:axId val="83949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39502272"/>
        <c:crosses val="autoZero"/>
        <c:auto val="1"/>
        <c:lblAlgn val="ctr"/>
        <c:lblOffset val="100"/>
        <c:noMultiLvlLbl val="0"/>
      </c:catAx>
      <c:valAx>
        <c:axId val="83950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49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6E569-25FE-42F9-AAF1-A4A17BE79CA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796A24F-A1F4-42AD-9D79-CC72E427B9BF}">
      <dgm:prSet phldrT="[Text]"/>
      <dgm:spPr/>
      <dgm:t>
        <a:bodyPr/>
        <a:lstStyle/>
        <a:p>
          <a:pPr>
            <a:buFont typeface="Arial" panose="020B0604020202020204" pitchFamily="34" charset="0"/>
            <a:buChar char="•"/>
          </a:pPr>
          <a:r>
            <a:rPr lang="en-US" dirty="0">
              <a:solidFill>
                <a:schemeClr val="tx1"/>
              </a:solidFill>
            </a:rPr>
            <a:t>Vessel size, age, type of cargo, and total capacity</a:t>
          </a:r>
        </a:p>
      </dgm:t>
    </dgm:pt>
    <dgm:pt modelId="{7D98457C-12A8-44C4-9F2F-17FF145CBB47}" type="parTrans" cxnId="{76B993F4-EDED-42BD-8B2F-3D80373032F5}">
      <dgm:prSet/>
      <dgm:spPr/>
      <dgm:t>
        <a:bodyPr/>
        <a:lstStyle/>
        <a:p>
          <a:endParaRPr lang="en-US">
            <a:solidFill>
              <a:schemeClr val="tx1"/>
            </a:solidFill>
          </a:endParaRPr>
        </a:p>
      </dgm:t>
    </dgm:pt>
    <dgm:pt modelId="{E0706E85-BF29-44C5-876D-72E1E2FDC04F}" type="sibTrans" cxnId="{76B993F4-EDED-42BD-8B2F-3D80373032F5}">
      <dgm:prSet/>
      <dgm:spPr/>
      <dgm:t>
        <a:bodyPr/>
        <a:lstStyle/>
        <a:p>
          <a:endParaRPr lang="en-US">
            <a:solidFill>
              <a:schemeClr val="tx1"/>
            </a:solidFill>
          </a:endParaRPr>
        </a:p>
      </dgm:t>
    </dgm:pt>
    <dgm:pt modelId="{A8AAC2A4-28D9-4238-B863-F222EEE31BD2}">
      <dgm:prSet phldrT="[Text]"/>
      <dgm:spPr/>
      <dgm:t>
        <a:bodyPr/>
        <a:lstStyle/>
        <a:p>
          <a:pPr>
            <a:buFont typeface="Arial" panose="020B0604020202020204" pitchFamily="34" charset="0"/>
            <a:buChar char="•"/>
          </a:pPr>
          <a:r>
            <a:rPr lang="en-US" dirty="0">
              <a:solidFill>
                <a:schemeClr val="tx1"/>
              </a:solidFill>
            </a:rPr>
            <a:t>Main engine, auxiliary engine, and boiler specifications</a:t>
          </a:r>
        </a:p>
      </dgm:t>
    </dgm:pt>
    <dgm:pt modelId="{D841E047-EFB4-40DE-B678-3979648DE4F1}" type="parTrans" cxnId="{4F502E59-9569-452C-8BD2-32111EB794C0}">
      <dgm:prSet/>
      <dgm:spPr/>
      <dgm:t>
        <a:bodyPr/>
        <a:lstStyle/>
        <a:p>
          <a:endParaRPr lang="en-US">
            <a:solidFill>
              <a:schemeClr val="tx1"/>
            </a:solidFill>
          </a:endParaRPr>
        </a:p>
      </dgm:t>
    </dgm:pt>
    <dgm:pt modelId="{0F902BB1-0F9B-4CDB-8889-2785D74D8456}" type="sibTrans" cxnId="{4F502E59-9569-452C-8BD2-32111EB794C0}">
      <dgm:prSet/>
      <dgm:spPr/>
      <dgm:t>
        <a:bodyPr/>
        <a:lstStyle/>
        <a:p>
          <a:endParaRPr lang="en-US">
            <a:solidFill>
              <a:schemeClr val="tx1"/>
            </a:solidFill>
          </a:endParaRPr>
        </a:p>
      </dgm:t>
    </dgm:pt>
    <dgm:pt modelId="{659CA094-481E-414D-9B20-2166A62962F2}">
      <dgm:prSet phldrT="[Text]"/>
      <dgm:spPr/>
      <dgm:t>
        <a:bodyPr/>
        <a:lstStyle/>
        <a:p>
          <a:pPr>
            <a:buFont typeface="Arial" panose="020B0604020202020204" pitchFamily="34" charset="0"/>
            <a:buChar char="•"/>
          </a:pPr>
          <a:r>
            <a:rPr lang="en-US" dirty="0">
              <a:solidFill>
                <a:schemeClr val="tx1"/>
              </a:solidFill>
            </a:rPr>
            <a:t>Fuel and exhaust scrubber types</a:t>
          </a:r>
        </a:p>
      </dgm:t>
    </dgm:pt>
    <dgm:pt modelId="{34DA99F3-5A69-4237-912F-F0A41924494B}" type="parTrans" cxnId="{F05A14D7-3135-4B6C-9B87-1F4D5DC62C9C}">
      <dgm:prSet/>
      <dgm:spPr/>
      <dgm:t>
        <a:bodyPr/>
        <a:lstStyle/>
        <a:p>
          <a:endParaRPr lang="en-US">
            <a:solidFill>
              <a:schemeClr val="tx1"/>
            </a:solidFill>
          </a:endParaRPr>
        </a:p>
      </dgm:t>
    </dgm:pt>
    <dgm:pt modelId="{6A88D3D5-D691-43CE-928D-083445E9A008}" type="sibTrans" cxnId="{F05A14D7-3135-4B6C-9B87-1F4D5DC62C9C}">
      <dgm:prSet/>
      <dgm:spPr/>
      <dgm:t>
        <a:bodyPr/>
        <a:lstStyle/>
        <a:p>
          <a:endParaRPr lang="en-US">
            <a:solidFill>
              <a:schemeClr val="tx1"/>
            </a:solidFill>
          </a:endParaRPr>
        </a:p>
      </dgm:t>
    </dgm:pt>
    <dgm:pt modelId="{602CB307-9A45-48D9-B83B-DDB27D87A3EF}">
      <dgm:prSet phldrT="[Text]"/>
      <dgm:spPr/>
      <dgm:t>
        <a:bodyPr/>
        <a:lstStyle/>
        <a:p>
          <a:r>
            <a:rPr lang="en-US" b="1" dirty="0">
              <a:solidFill>
                <a:schemeClr val="tx1"/>
              </a:solidFill>
            </a:rPr>
            <a:t>Over 200,000 </a:t>
          </a:r>
          <a:r>
            <a:rPr lang="en-US" dirty="0">
              <a:solidFill>
                <a:schemeClr val="tx1"/>
              </a:solidFill>
            </a:rPr>
            <a:t>vessels characterized</a:t>
          </a:r>
        </a:p>
      </dgm:t>
    </dgm:pt>
    <dgm:pt modelId="{06D4A320-FF6C-45C3-82A4-714819FFE5A9}" type="parTrans" cxnId="{0C7F2151-B6B0-4D21-B8FC-06F04894BC98}">
      <dgm:prSet/>
      <dgm:spPr/>
      <dgm:t>
        <a:bodyPr/>
        <a:lstStyle/>
        <a:p>
          <a:endParaRPr lang="en-US">
            <a:solidFill>
              <a:schemeClr val="tx1"/>
            </a:solidFill>
          </a:endParaRPr>
        </a:p>
      </dgm:t>
    </dgm:pt>
    <dgm:pt modelId="{0CDFDD9A-B8F9-4603-8F0F-9732A3526CF0}" type="sibTrans" cxnId="{0C7F2151-B6B0-4D21-B8FC-06F04894BC98}">
      <dgm:prSet/>
      <dgm:spPr/>
      <dgm:t>
        <a:bodyPr/>
        <a:lstStyle/>
        <a:p>
          <a:endParaRPr lang="en-US">
            <a:solidFill>
              <a:schemeClr val="tx1"/>
            </a:solidFill>
          </a:endParaRPr>
        </a:p>
      </dgm:t>
    </dgm:pt>
    <dgm:pt modelId="{7683D36D-C3F0-49DA-BC77-74B3D8FF3801}">
      <dgm:prSet phldrT="[Text]"/>
      <dgm:spPr/>
      <dgm:t>
        <a:bodyPr/>
        <a:lstStyle/>
        <a:p>
          <a:pPr>
            <a:buFont typeface="Arial" panose="020B0604020202020204" pitchFamily="34" charset="0"/>
            <a:buChar char="•"/>
          </a:pPr>
          <a:r>
            <a:rPr lang="en-US" dirty="0">
              <a:solidFill>
                <a:schemeClr val="tx1"/>
              </a:solidFill>
            </a:rPr>
            <a:t>Limited for domestically owned smaller vessels</a:t>
          </a:r>
        </a:p>
      </dgm:t>
    </dgm:pt>
    <dgm:pt modelId="{01FC25C2-C70B-46EA-A298-01F1C30FB96A}" type="parTrans" cxnId="{04087AC8-D138-449E-8A06-2ABC5DAFCA60}">
      <dgm:prSet/>
      <dgm:spPr/>
      <dgm:t>
        <a:bodyPr/>
        <a:lstStyle/>
        <a:p>
          <a:endParaRPr lang="en-US"/>
        </a:p>
      </dgm:t>
    </dgm:pt>
    <dgm:pt modelId="{86CA33EA-44D1-499D-8EA4-3DDE4CA1B5F9}" type="sibTrans" cxnId="{04087AC8-D138-449E-8A06-2ABC5DAFCA60}">
      <dgm:prSet/>
      <dgm:spPr/>
      <dgm:t>
        <a:bodyPr/>
        <a:lstStyle/>
        <a:p>
          <a:endParaRPr lang="en-US"/>
        </a:p>
      </dgm:t>
    </dgm:pt>
    <dgm:pt modelId="{67546E95-8700-44B8-812F-F505169E3E30}" type="pres">
      <dgm:prSet presAssocID="{1D96E569-25FE-42F9-AAF1-A4A17BE79CA6}" presName="linear" presStyleCnt="0">
        <dgm:presLayoutVars>
          <dgm:animLvl val="lvl"/>
          <dgm:resizeHandles val="exact"/>
        </dgm:presLayoutVars>
      </dgm:prSet>
      <dgm:spPr/>
    </dgm:pt>
    <dgm:pt modelId="{37B06B35-5607-4036-9B24-336B57F61F56}" type="pres">
      <dgm:prSet presAssocID="{602CB307-9A45-48D9-B83B-DDB27D87A3EF}" presName="parentText" presStyleLbl="node1" presStyleIdx="0" presStyleCnt="5">
        <dgm:presLayoutVars>
          <dgm:chMax val="0"/>
          <dgm:bulletEnabled val="1"/>
        </dgm:presLayoutVars>
      </dgm:prSet>
      <dgm:spPr/>
    </dgm:pt>
    <dgm:pt modelId="{549DF5F6-9697-4CAD-96CD-272D7A4AD4D1}" type="pres">
      <dgm:prSet presAssocID="{0CDFDD9A-B8F9-4603-8F0F-9732A3526CF0}" presName="spacer" presStyleCnt="0"/>
      <dgm:spPr/>
    </dgm:pt>
    <dgm:pt modelId="{7403711E-4BD7-4BF2-82B5-EF4A6CBBCFE8}" type="pres">
      <dgm:prSet presAssocID="{4796A24F-A1F4-42AD-9D79-CC72E427B9BF}" presName="parentText" presStyleLbl="node1" presStyleIdx="1" presStyleCnt="5">
        <dgm:presLayoutVars>
          <dgm:chMax val="0"/>
          <dgm:bulletEnabled val="1"/>
        </dgm:presLayoutVars>
      </dgm:prSet>
      <dgm:spPr/>
    </dgm:pt>
    <dgm:pt modelId="{3E427054-6ED3-4AA9-BF84-FE420162D91B}" type="pres">
      <dgm:prSet presAssocID="{E0706E85-BF29-44C5-876D-72E1E2FDC04F}" presName="spacer" presStyleCnt="0"/>
      <dgm:spPr/>
    </dgm:pt>
    <dgm:pt modelId="{4CFBCF48-59FC-4EAB-BFDB-DAEF197B79BA}" type="pres">
      <dgm:prSet presAssocID="{A8AAC2A4-28D9-4238-B863-F222EEE31BD2}" presName="parentText" presStyleLbl="node1" presStyleIdx="2" presStyleCnt="5">
        <dgm:presLayoutVars>
          <dgm:chMax val="0"/>
          <dgm:bulletEnabled val="1"/>
        </dgm:presLayoutVars>
      </dgm:prSet>
      <dgm:spPr/>
    </dgm:pt>
    <dgm:pt modelId="{2A972CF6-1803-4729-81AE-0BA2BE42A314}" type="pres">
      <dgm:prSet presAssocID="{0F902BB1-0F9B-4CDB-8889-2785D74D8456}" presName="spacer" presStyleCnt="0"/>
      <dgm:spPr/>
    </dgm:pt>
    <dgm:pt modelId="{C709F4EB-2DB2-42E3-946D-BAA516741354}" type="pres">
      <dgm:prSet presAssocID="{659CA094-481E-414D-9B20-2166A62962F2}" presName="parentText" presStyleLbl="node1" presStyleIdx="3" presStyleCnt="5">
        <dgm:presLayoutVars>
          <dgm:chMax val="0"/>
          <dgm:bulletEnabled val="1"/>
        </dgm:presLayoutVars>
      </dgm:prSet>
      <dgm:spPr/>
    </dgm:pt>
    <dgm:pt modelId="{A5897A56-C09A-4FAD-9243-151CF085A6C9}" type="pres">
      <dgm:prSet presAssocID="{6A88D3D5-D691-43CE-928D-083445E9A008}" presName="spacer" presStyleCnt="0"/>
      <dgm:spPr/>
    </dgm:pt>
    <dgm:pt modelId="{A7185454-5F36-4102-BFAF-2FCDEC7E35F5}" type="pres">
      <dgm:prSet presAssocID="{7683D36D-C3F0-49DA-BC77-74B3D8FF3801}" presName="parentText" presStyleLbl="node1" presStyleIdx="4" presStyleCnt="5">
        <dgm:presLayoutVars>
          <dgm:chMax val="0"/>
          <dgm:bulletEnabled val="1"/>
        </dgm:presLayoutVars>
      </dgm:prSet>
      <dgm:spPr/>
    </dgm:pt>
  </dgm:ptLst>
  <dgm:cxnLst>
    <dgm:cxn modelId="{04BC940A-7695-4ECE-BB5F-DD6783B09A6A}" type="presOf" srcId="{659CA094-481E-414D-9B20-2166A62962F2}" destId="{C709F4EB-2DB2-42E3-946D-BAA516741354}" srcOrd="0" destOrd="0" presId="urn:microsoft.com/office/officeart/2005/8/layout/vList2"/>
    <dgm:cxn modelId="{B5D42E30-EF86-49E1-86FF-F363E3477BC2}" type="presOf" srcId="{1D96E569-25FE-42F9-AAF1-A4A17BE79CA6}" destId="{67546E95-8700-44B8-812F-F505169E3E30}" srcOrd="0" destOrd="0" presId="urn:microsoft.com/office/officeart/2005/8/layout/vList2"/>
    <dgm:cxn modelId="{0C7F2151-B6B0-4D21-B8FC-06F04894BC98}" srcId="{1D96E569-25FE-42F9-AAF1-A4A17BE79CA6}" destId="{602CB307-9A45-48D9-B83B-DDB27D87A3EF}" srcOrd="0" destOrd="0" parTransId="{06D4A320-FF6C-45C3-82A4-714819FFE5A9}" sibTransId="{0CDFDD9A-B8F9-4603-8F0F-9732A3526CF0}"/>
    <dgm:cxn modelId="{4F502E59-9569-452C-8BD2-32111EB794C0}" srcId="{1D96E569-25FE-42F9-AAF1-A4A17BE79CA6}" destId="{A8AAC2A4-28D9-4238-B863-F222EEE31BD2}" srcOrd="2" destOrd="0" parTransId="{D841E047-EFB4-40DE-B678-3979648DE4F1}" sibTransId="{0F902BB1-0F9B-4CDB-8889-2785D74D8456}"/>
    <dgm:cxn modelId="{2092C77F-3689-4240-BF27-29E7170E1DBC}" type="presOf" srcId="{A8AAC2A4-28D9-4238-B863-F222EEE31BD2}" destId="{4CFBCF48-59FC-4EAB-BFDB-DAEF197B79BA}" srcOrd="0" destOrd="0" presId="urn:microsoft.com/office/officeart/2005/8/layout/vList2"/>
    <dgm:cxn modelId="{B420288F-F9F5-4552-B514-4AA226C5C061}" type="presOf" srcId="{602CB307-9A45-48D9-B83B-DDB27D87A3EF}" destId="{37B06B35-5607-4036-9B24-336B57F61F56}" srcOrd="0" destOrd="0" presId="urn:microsoft.com/office/officeart/2005/8/layout/vList2"/>
    <dgm:cxn modelId="{6CF9FA9B-72A4-4239-BC7F-3A5083EFAC9E}" type="presOf" srcId="{7683D36D-C3F0-49DA-BC77-74B3D8FF3801}" destId="{A7185454-5F36-4102-BFAF-2FCDEC7E35F5}" srcOrd="0" destOrd="0" presId="urn:microsoft.com/office/officeart/2005/8/layout/vList2"/>
    <dgm:cxn modelId="{04087AC8-D138-449E-8A06-2ABC5DAFCA60}" srcId="{1D96E569-25FE-42F9-AAF1-A4A17BE79CA6}" destId="{7683D36D-C3F0-49DA-BC77-74B3D8FF3801}" srcOrd="4" destOrd="0" parTransId="{01FC25C2-C70B-46EA-A298-01F1C30FB96A}" sibTransId="{86CA33EA-44D1-499D-8EA4-3DDE4CA1B5F9}"/>
    <dgm:cxn modelId="{B5613ED0-3653-46F7-A741-6F5D3AA5FAE6}" type="presOf" srcId="{4796A24F-A1F4-42AD-9D79-CC72E427B9BF}" destId="{7403711E-4BD7-4BF2-82B5-EF4A6CBBCFE8}" srcOrd="0" destOrd="0" presId="urn:microsoft.com/office/officeart/2005/8/layout/vList2"/>
    <dgm:cxn modelId="{F05A14D7-3135-4B6C-9B87-1F4D5DC62C9C}" srcId="{1D96E569-25FE-42F9-AAF1-A4A17BE79CA6}" destId="{659CA094-481E-414D-9B20-2166A62962F2}" srcOrd="3" destOrd="0" parTransId="{34DA99F3-5A69-4237-912F-F0A41924494B}" sibTransId="{6A88D3D5-D691-43CE-928D-083445E9A008}"/>
    <dgm:cxn modelId="{76B993F4-EDED-42BD-8B2F-3D80373032F5}" srcId="{1D96E569-25FE-42F9-AAF1-A4A17BE79CA6}" destId="{4796A24F-A1F4-42AD-9D79-CC72E427B9BF}" srcOrd="1" destOrd="0" parTransId="{7D98457C-12A8-44C4-9F2F-17FF145CBB47}" sibTransId="{E0706E85-BF29-44C5-876D-72E1E2FDC04F}"/>
    <dgm:cxn modelId="{E9FEA533-095F-42B5-B48E-2D88215506EC}" type="presParOf" srcId="{67546E95-8700-44B8-812F-F505169E3E30}" destId="{37B06B35-5607-4036-9B24-336B57F61F56}" srcOrd="0" destOrd="0" presId="urn:microsoft.com/office/officeart/2005/8/layout/vList2"/>
    <dgm:cxn modelId="{8F6799CD-AA99-4719-8321-74C665F886C5}" type="presParOf" srcId="{67546E95-8700-44B8-812F-F505169E3E30}" destId="{549DF5F6-9697-4CAD-96CD-272D7A4AD4D1}" srcOrd="1" destOrd="0" presId="urn:microsoft.com/office/officeart/2005/8/layout/vList2"/>
    <dgm:cxn modelId="{B12A51B1-C8DC-433E-A534-3BBE989C6255}" type="presParOf" srcId="{67546E95-8700-44B8-812F-F505169E3E30}" destId="{7403711E-4BD7-4BF2-82B5-EF4A6CBBCFE8}" srcOrd="2" destOrd="0" presId="urn:microsoft.com/office/officeart/2005/8/layout/vList2"/>
    <dgm:cxn modelId="{0F553310-A11F-49FC-B6AD-A68FF1D49E04}" type="presParOf" srcId="{67546E95-8700-44B8-812F-F505169E3E30}" destId="{3E427054-6ED3-4AA9-BF84-FE420162D91B}" srcOrd="3" destOrd="0" presId="urn:microsoft.com/office/officeart/2005/8/layout/vList2"/>
    <dgm:cxn modelId="{A5F7382D-4143-4022-8F77-6E2054344537}" type="presParOf" srcId="{67546E95-8700-44B8-812F-F505169E3E30}" destId="{4CFBCF48-59FC-4EAB-BFDB-DAEF197B79BA}" srcOrd="4" destOrd="0" presId="urn:microsoft.com/office/officeart/2005/8/layout/vList2"/>
    <dgm:cxn modelId="{60295F7A-ECE6-46D9-84CA-2C2685D75385}" type="presParOf" srcId="{67546E95-8700-44B8-812F-F505169E3E30}" destId="{2A972CF6-1803-4729-81AE-0BA2BE42A314}" srcOrd="5" destOrd="0" presId="urn:microsoft.com/office/officeart/2005/8/layout/vList2"/>
    <dgm:cxn modelId="{025C7F07-440D-48D2-AAC5-2B74DC8D284C}" type="presParOf" srcId="{67546E95-8700-44B8-812F-F505169E3E30}" destId="{C709F4EB-2DB2-42E3-946D-BAA516741354}" srcOrd="6" destOrd="0" presId="urn:microsoft.com/office/officeart/2005/8/layout/vList2"/>
    <dgm:cxn modelId="{33DE6A29-35C4-473C-A38E-7D1CF7D06842}" type="presParOf" srcId="{67546E95-8700-44B8-812F-F505169E3E30}" destId="{A5897A56-C09A-4FAD-9243-151CF085A6C9}" srcOrd="7" destOrd="0" presId="urn:microsoft.com/office/officeart/2005/8/layout/vList2"/>
    <dgm:cxn modelId="{6369B77E-0883-42FD-BF68-6490B040CBEF}" type="presParOf" srcId="{67546E95-8700-44B8-812F-F505169E3E30}" destId="{A7185454-5F36-4102-BFAF-2FCDEC7E35F5}"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6390F-D7BF-455D-81BC-9E972968495C}" type="doc">
      <dgm:prSet loTypeId="urn:microsoft.com/office/officeart/2005/8/layout/hProcess9" loCatId="process" qsTypeId="urn:microsoft.com/office/officeart/2005/8/quickstyle/3d4" qsCatId="3D" csTypeId="urn:microsoft.com/office/officeart/2005/8/colors/accent1_5" csCatId="accent1" phldr="1"/>
      <dgm:spPr/>
    </dgm:pt>
    <dgm:pt modelId="{7581068B-4454-4CF0-B577-36FED9B661DA}">
      <dgm:prSet phldrT="[Text]"/>
      <dgm:spPr/>
      <dgm:t>
        <a:bodyPr/>
        <a:lstStyle/>
        <a:p>
          <a:r>
            <a:rPr lang="en-US" sz="1500" b="1" dirty="0"/>
            <a:t>Filter &amp; Process AIS Data</a:t>
          </a:r>
          <a:endParaRPr lang="en-US" sz="1500" dirty="0"/>
        </a:p>
      </dgm:t>
    </dgm:pt>
    <dgm:pt modelId="{204251F3-B317-4D92-921B-820904AC4C3F}" type="parTrans" cxnId="{241D0D27-DE72-4E6B-8158-AEA99F786E07}">
      <dgm:prSet/>
      <dgm:spPr/>
      <dgm:t>
        <a:bodyPr/>
        <a:lstStyle/>
        <a:p>
          <a:endParaRPr lang="en-US"/>
        </a:p>
      </dgm:t>
    </dgm:pt>
    <dgm:pt modelId="{5D3E89F4-FD61-464A-8990-8972B7516DFE}" type="sibTrans" cxnId="{241D0D27-DE72-4E6B-8158-AEA99F786E07}">
      <dgm:prSet/>
      <dgm:spPr/>
      <dgm:t>
        <a:bodyPr/>
        <a:lstStyle/>
        <a:p>
          <a:endParaRPr lang="en-US"/>
        </a:p>
      </dgm:t>
    </dgm:pt>
    <dgm:pt modelId="{5EDF93D8-52EF-4A3A-822F-A270CFDB9D37}">
      <dgm:prSet phldrT="[Text]" custT="1"/>
      <dgm:spPr/>
      <dgm:t>
        <a:bodyPr/>
        <a:lstStyle/>
        <a:p>
          <a:r>
            <a:rPr lang="en-US" sz="1300" dirty="0"/>
            <a:t>Identify vessel types</a:t>
          </a:r>
        </a:p>
      </dgm:t>
    </dgm:pt>
    <dgm:pt modelId="{E67BE237-2585-4AD5-9D68-8DDD78CC95FA}" type="parTrans" cxnId="{1BF5BC19-2648-44B5-9930-F80141B6CB02}">
      <dgm:prSet/>
      <dgm:spPr/>
      <dgm:t>
        <a:bodyPr/>
        <a:lstStyle/>
        <a:p>
          <a:endParaRPr lang="en-US"/>
        </a:p>
      </dgm:t>
    </dgm:pt>
    <dgm:pt modelId="{7B294AEA-6554-46E8-9069-A59316E6C6EC}" type="sibTrans" cxnId="{1BF5BC19-2648-44B5-9930-F80141B6CB02}">
      <dgm:prSet/>
      <dgm:spPr/>
      <dgm:t>
        <a:bodyPr/>
        <a:lstStyle/>
        <a:p>
          <a:endParaRPr lang="en-US"/>
        </a:p>
      </dgm:t>
    </dgm:pt>
    <dgm:pt modelId="{A8A7E2C4-52C5-49FE-AD9A-6685E6325BDF}">
      <dgm:prSet phldrT="[Text]" custT="1"/>
      <dgm:spPr/>
      <dgm:t>
        <a:bodyPr/>
        <a:lstStyle/>
        <a:p>
          <a:r>
            <a:rPr lang="en-US" sz="1300" dirty="0"/>
            <a:t>Determine trips</a:t>
          </a:r>
        </a:p>
      </dgm:t>
    </dgm:pt>
    <dgm:pt modelId="{31C9B2ED-330A-4A37-96A0-73F2FA04A2D1}" type="parTrans" cxnId="{4278F4B8-8B39-4464-AEC1-186C0B290597}">
      <dgm:prSet/>
      <dgm:spPr/>
      <dgm:t>
        <a:bodyPr/>
        <a:lstStyle/>
        <a:p>
          <a:endParaRPr lang="en-US"/>
        </a:p>
      </dgm:t>
    </dgm:pt>
    <dgm:pt modelId="{C49D1F12-DE15-4274-979F-0FB002150476}" type="sibTrans" cxnId="{4278F4B8-8B39-4464-AEC1-186C0B290597}">
      <dgm:prSet/>
      <dgm:spPr/>
      <dgm:t>
        <a:bodyPr/>
        <a:lstStyle/>
        <a:p>
          <a:endParaRPr lang="en-US"/>
        </a:p>
      </dgm:t>
    </dgm:pt>
    <dgm:pt modelId="{FB10DC12-CDF1-424F-A0C1-5D88B784C26C}">
      <dgm:prSet phldrT="[Text]" custT="1"/>
      <dgm:spPr/>
      <dgm:t>
        <a:bodyPr/>
        <a:lstStyle/>
        <a:p>
          <a:r>
            <a:rPr lang="en-US" sz="1300" dirty="0"/>
            <a:t>Activity calculation</a:t>
          </a:r>
        </a:p>
      </dgm:t>
    </dgm:pt>
    <dgm:pt modelId="{FFD8352C-541D-43CE-BFB9-B3EB53DD5EEB}" type="parTrans" cxnId="{EAE94955-5ECE-4BB3-87EB-024530BE9FAF}">
      <dgm:prSet/>
      <dgm:spPr/>
      <dgm:t>
        <a:bodyPr/>
        <a:lstStyle/>
        <a:p>
          <a:endParaRPr lang="en-US"/>
        </a:p>
      </dgm:t>
    </dgm:pt>
    <dgm:pt modelId="{3AAE6335-1592-4C8A-B452-E44C93E7FB46}" type="sibTrans" cxnId="{EAE94955-5ECE-4BB3-87EB-024530BE9FAF}">
      <dgm:prSet/>
      <dgm:spPr/>
      <dgm:t>
        <a:bodyPr/>
        <a:lstStyle/>
        <a:p>
          <a:endParaRPr lang="en-US"/>
        </a:p>
      </dgm:t>
    </dgm:pt>
    <dgm:pt modelId="{82F6536B-D101-48E0-B7F5-1D03E89A9526}">
      <dgm:prSet phldrT="[Text]"/>
      <dgm:spPr/>
      <dgm:t>
        <a:bodyPr/>
        <a:lstStyle/>
        <a:p>
          <a:r>
            <a:rPr lang="en-US" sz="1500" b="1" dirty="0"/>
            <a:t>Match with IHS Database</a:t>
          </a:r>
        </a:p>
      </dgm:t>
    </dgm:pt>
    <dgm:pt modelId="{6A4C254C-683A-489F-986F-EC72414C0B8B}" type="parTrans" cxnId="{0F5E51F3-4D23-425A-873D-DC47C339055E}">
      <dgm:prSet/>
      <dgm:spPr/>
      <dgm:t>
        <a:bodyPr/>
        <a:lstStyle/>
        <a:p>
          <a:endParaRPr lang="en-US"/>
        </a:p>
      </dgm:t>
    </dgm:pt>
    <dgm:pt modelId="{A471DD4C-1D4F-4593-8A9C-FB879EDC1FBB}" type="sibTrans" cxnId="{0F5E51F3-4D23-425A-873D-DC47C339055E}">
      <dgm:prSet/>
      <dgm:spPr/>
      <dgm:t>
        <a:bodyPr/>
        <a:lstStyle/>
        <a:p>
          <a:endParaRPr lang="en-US"/>
        </a:p>
      </dgm:t>
    </dgm:pt>
    <dgm:pt modelId="{30CF9800-15AC-43BA-B816-7BDE769288CD}">
      <dgm:prSet phldrT="[Text]" custT="1"/>
      <dgm:spPr/>
      <dgm:t>
        <a:bodyPr/>
        <a:lstStyle/>
        <a:p>
          <a:r>
            <a:rPr lang="en-US" sz="1200" dirty="0"/>
            <a:t>Identify engine tier</a:t>
          </a:r>
        </a:p>
      </dgm:t>
    </dgm:pt>
    <dgm:pt modelId="{E210ABB2-19ED-42BF-B3F4-08FB1D9D3C4D}" type="parTrans" cxnId="{03D290B8-BAD1-4040-8BCD-9FCE6E99A9AA}">
      <dgm:prSet/>
      <dgm:spPr/>
      <dgm:t>
        <a:bodyPr/>
        <a:lstStyle/>
        <a:p>
          <a:endParaRPr lang="en-US"/>
        </a:p>
      </dgm:t>
    </dgm:pt>
    <dgm:pt modelId="{7BEC9761-EBD5-4423-9C92-2CF68E5FC6E9}" type="sibTrans" cxnId="{03D290B8-BAD1-4040-8BCD-9FCE6E99A9AA}">
      <dgm:prSet/>
      <dgm:spPr/>
      <dgm:t>
        <a:bodyPr/>
        <a:lstStyle/>
        <a:p>
          <a:endParaRPr lang="en-US"/>
        </a:p>
      </dgm:t>
    </dgm:pt>
    <dgm:pt modelId="{66FA3622-3022-47E0-9299-0FD75B980A60}">
      <dgm:prSet phldrT="[Text]" custT="1"/>
      <dgm:spPr/>
      <dgm:t>
        <a:bodyPr/>
        <a:lstStyle/>
        <a:p>
          <a:r>
            <a:rPr lang="en-US" sz="1200" dirty="0"/>
            <a:t>Emission &amp; Load Factors</a:t>
          </a:r>
        </a:p>
      </dgm:t>
    </dgm:pt>
    <dgm:pt modelId="{F820EA82-F9AB-4E52-86D6-897AE7D94232}" type="parTrans" cxnId="{514A81D3-8A42-4BE4-8E2F-89D83AEF720F}">
      <dgm:prSet/>
      <dgm:spPr/>
      <dgm:t>
        <a:bodyPr/>
        <a:lstStyle/>
        <a:p>
          <a:endParaRPr lang="en-US"/>
        </a:p>
      </dgm:t>
    </dgm:pt>
    <dgm:pt modelId="{824311A9-D931-4341-8582-8E4D5660CEC0}" type="sibTrans" cxnId="{514A81D3-8A42-4BE4-8E2F-89D83AEF720F}">
      <dgm:prSet/>
      <dgm:spPr/>
      <dgm:t>
        <a:bodyPr/>
        <a:lstStyle/>
        <a:p>
          <a:endParaRPr lang="en-US"/>
        </a:p>
      </dgm:t>
    </dgm:pt>
    <dgm:pt modelId="{A4A69B86-34B0-43A0-997A-BED19985B47A}">
      <dgm:prSet phldrT="[Text]"/>
      <dgm:spPr/>
      <dgm:t>
        <a:bodyPr/>
        <a:lstStyle/>
        <a:p>
          <a:r>
            <a:rPr lang="en-US" sz="1600" b="1"/>
            <a:t>Calculate Emissions</a:t>
          </a:r>
          <a:endParaRPr lang="en-US" sz="1600" b="1" dirty="0"/>
        </a:p>
      </dgm:t>
    </dgm:pt>
    <dgm:pt modelId="{AFA16DA8-A4C2-4E6A-BB99-1F887BD21214}" type="parTrans" cxnId="{50B36817-1C46-4234-8AC6-6017A6BA167B}">
      <dgm:prSet/>
      <dgm:spPr/>
      <dgm:t>
        <a:bodyPr/>
        <a:lstStyle/>
        <a:p>
          <a:endParaRPr lang="en-US"/>
        </a:p>
      </dgm:t>
    </dgm:pt>
    <dgm:pt modelId="{C34D64D4-F7EB-4450-BD98-69F8463F6624}" type="sibTrans" cxnId="{50B36817-1C46-4234-8AC6-6017A6BA167B}">
      <dgm:prSet/>
      <dgm:spPr/>
      <dgm:t>
        <a:bodyPr/>
        <a:lstStyle/>
        <a:p>
          <a:endParaRPr lang="en-US"/>
        </a:p>
      </dgm:t>
    </dgm:pt>
    <dgm:pt modelId="{378613C7-C767-4A46-AC3B-E95ED04731CA}">
      <dgm:prSet phldrT="[Text]" custT="1"/>
      <dgm:spPr/>
      <dgm:t>
        <a:bodyPr/>
        <a:lstStyle/>
        <a:p>
          <a:r>
            <a:rPr lang="en-US" sz="1300" dirty="0"/>
            <a:t>Combine AIS and IHS data to calculate emissions</a:t>
          </a:r>
        </a:p>
      </dgm:t>
    </dgm:pt>
    <dgm:pt modelId="{A6337D77-326D-4986-B442-DEC7608C7345}" type="parTrans" cxnId="{CA4CCA83-EEE0-4602-99E7-80308412A1F5}">
      <dgm:prSet/>
      <dgm:spPr/>
      <dgm:t>
        <a:bodyPr/>
        <a:lstStyle/>
        <a:p>
          <a:endParaRPr lang="en-US"/>
        </a:p>
      </dgm:t>
    </dgm:pt>
    <dgm:pt modelId="{09C4F16E-15DE-4A7B-B00C-4A518C8DB59D}" type="sibTrans" cxnId="{CA4CCA83-EEE0-4602-99E7-80308412A1F5}">
      <dgm:prSet/>
      <dgm:spPr/>
      <dgm:t>
        <a:bodyPr/>
        <a:lstStyle/>
        <a:p>
          <a:endParaRPr lang="en-US"/>
        </a:p>
      </dgm:t>
    </dgm:pt>
    <dgm:pt modelId="{88ECB002-746B-476F-9CC1-9FF7D125F3EE}">
      <dgm:prSet phldrT="[Text]"/>
      <dgm:spPr/>
      <dgm:t>
        <a:bodyPr/>
        <a:lstStyle/>
        <a:p>
          <a:r>
            <a:rPr lang="en-US" sz="1600" b="1"/>
            <a:t>Spatial Processing</a:t>
          </a:r>
          <a:endParaRPr lang="en-US" sz="1600" b="1" dirty="0"/>
        </a:p>
      </dgm:t>
    </dgm:pt>
    <dgm:pt modelId="{D8340019-CC8D-4D3A-A030-33EA4F570A45}" type="parTrans" cxnId="{D2B89250-1978-46B4-AB0C-50F5F4082748}">
      <dgm:prSet/>
      <dgm:spPr/>
      <dgm:t>
        <a:bodyPr/>
        <a:lstStyle/>
        <a:p>
          <a:endParaRPr lang="en-US"/>
        </a:p>
      </dgm:t>
    </dgm:pt>
    <dgm:pt modelId="{68A00083-14AB-4330-AB1C-A11B08A11CE8}" type="sibTrans" cxnId="{D2B89250-1978-46B4-AB0C-50F5F4082748}">
      <dgm:prSet/>
      <dgm:spPr/>
      <dgm:t>
        <a:bodyPr/>
        <a:lstStyle/>
        <a:p>
          <a:endParaRPr lang="en-US"/>
        </a:p>
      </dgm:t>
    </dgm:pt>
    <dgm:pt modelId="{E3E4180A-9893-4795-B6F0-CEEF1C17CE25}">
      <dgm:prSet phldrT="[Text]" custT="1"/>
      <dgm:spPr/>
      <dgm:t>
        <a:bodyPr/>
        <a:lstStyle/>
        <a:p>
          <a:r>
            <a:rPr lang="en-US" sz="1300" dirty="0"/>
            <a:t>Assign emissions to model grid, county, etc.</a:t>
          </a:r>
        </a:p>
      </dgm:t>
    </dgm:pt>
    <dgm:pt modelId="{97A98148-5D5C-489B-8AF5-87A7071AF80A}" type="parTrans" cxnId="{FE5C07FA-8D51-4085-B88D-CA507191D0F6}">
      <dgm:prSet/>
      <dgm:spPr/>
      <dgm:t>
        <a:bodyPr/>
        <a:lstStyle/>
        <a:p>
          <a:endParaRPr lang="en-US"/>
        </a:p>
      </dgm:t>
    </dgm:pt>
    <dgm:pt modelId="{73E9A46A-BF62-4A06-893A-9FBD698B1F6B}" type="sibTrans" cxnId="{FE5C07FA-8D51-4085-B88D-CA507191D0F6}">
      <dgm:prSet/>
      <dgm:spPr/>
      <dgm:t>
        <a:bodyPr/>
        <a:lstStyle/>
        <a:p>
          <a:endParaRPr lang="en-US"/>
        </a:p>
      </dgm:t>
    </dgm:pt>
    <dgm:pt modelId="{065EAD59-C6DF-4C90-81B5-0E4C6875A10F}">
      <dgm:prSet phldrT="[Text]" custT="1"/>
      <dgm:spPr/>
      <dgm:t>
        <a:bodyPr/>
        <a:lstStyle/>
        <a:p>
          <a:r>
            <a:rPr lang="en-US" sz="1200" dirty="0"/>
            <a:t>Fill missing data</a:t>
          </a:r>
        </a:p>
      </dgm:t>
    </dgm:pt>
    <dgm:pt modelId="{214D83C8-3281-4B71-90BD-74A6C0E15716}" type="parTrans" cxnId="{06EBDAC1-D92D-4103-994E-8AA80CFE8217}">
      <dgm:prSet/>
      <dgm:spPr/>
      <dgm:t>
        <a:bodyPr/>
        <a:lstStyle/>
        <a:p>
          <a:endParaRPr lang="en-US"/>
        </a:p>
      </dgm:t>
    </dgm:pt>
    <dgm:pt modelId="{B375553A-7AD1-436C-94B3-C20E84B0BC94}" type="sibTrans" cxnId="{06EBDAC1-D92D-4103-994E-8AA80CFE8217}">
      <dgm:prSet/>
      <dgm:spPr/>
      <dgm:t>
        <a:bodyPr/>
        <a:lstStyle/>
        <a:p>
          <a:endParaRPr lang="en-US"/>
        </a:p>
      </dgm:t>
    </dgm:pt>
    <dgm:pt modelId="{069C4101-50C2-456C-BEA0-75E16CF75A67}">
      <dgm:prSet phldrT="[Text]"/>
      <dgm:spPr/>
      <dgm:t>
        <a:bodyPr/>
        <a:lstStyle/>
        <a:p>
          <a:r>
            <a:rPr lang="en-US" sz="1500" b="1" dirty="0"/>
            <a:t>Inputs for MARINER</a:t>
          </a:r>
        </a:p>
      </dgm:t>
    </dgm:pt>
    <dgm:pt modelId="{6B3242CC-6047-433B-9073-2AADFA169A6A}" type="parTrans" cxnId="{31CACD25-D907-45A0-B464-1A58B43994A4}">
      <dgm:prSet/>
      <dgm:spPr/>
      <dgm:t>
        <a:bodyPr/>
        <a:lstStyle/>
        <a:p>
          <a:endParaRPr lang="en-US"/>
        </a:p>
      </dgm:t>
    </dgm:pt>
    <dgm:pt modelId="{694D0375-9BFA-435D-B296-38A11D01A5A3}" type="sibTrans" cxnId="{31CACD25-D907-45A0-B464-1A58B43994A4}">
      <dgm:prSet/>
      <dgm:spPr/>
      <dgm:t>
        <a:bodyPr/>
        <a:lstStyle/>
        <a:p>
          <a:endParaRPr lang="en-US"/>
        </a:p>
      </dgm:t>
    </dgm:pt>
    <dgm:pt modelId="{9A9AD711-589F-4F60-886B-EA39547300C9}">
      <dgm:prSet phldrT="[Text]" custT="1"/>
      <dgm:spPr/>
      <dgm:t>
        <a:bodyPr/>
        <a:lstStyle/>
        <a:p>
          <a:r>
            <a:rPr lang="en-US" sz="1300" dirty="0"/>
            <a:t>AIS data</a:t>
          </a:r>
        </a:p>
      </dgm:t>
    </dgm:pt>
    <dgm:pt modelId="{BB756B9E-9287-4A2D-AB13-588748B8E65A}" type="parTrans" cxnId="{3C01DD7F-0A81-4382-89B7-9CDBD6CB29E8}">
      <dgm:prSet/>
      <dgm:spPr/>
      <dgm:t>
        <a:bodyPr/>
        <a:lstStyle/>
        <a:p>
          <a:endParaRPr lang="en-US"/>
        </a:p>
      </dgm:t>
    </dgm:pt>
    <dgm:pt modelId="{AD8087CD-92A5-4024-BCED-5BC82CF6C077}" type="sibTrans" cxnId="{3C01DD7F-0A81-4382-89B7-9CDBD6CB29E8}">
      <dgm:prSet/>
      <dgm:spPr/>
      <dgm:t>
        <a:bodyPr/>
        <a:lstStyle/>
        <a:p>
          <a:endParaRPr lang="en-US"/>
        </a:p>
      </dgm:t>
    </dgm:pt>
    <dgm:pt modelId="{17EE1D52-3AFC-4C1C-A16D-70A0D6A9B74B}">
      <dgm:prSet phldrT="[Text]" custT="1"/>
      <dgm:spPr/>
      <dgm:t>
        <a:bodyPr/>
        <a:lstStyle/>
        <a:p>
          <a:r>
            <a:rPr lang="en-US" sz="1300" dirty="0"/>
            <a:t>IHS data</a:t>
          </a:r>
        </a:p>
      </dgm:t>
    </dgm:pt>
    <dgm:pt modelId="{08CA4279-84D1-4178-861D-8AA716C1848E}" type="parTrans" cxnId="{50A00FF6-42A3-4EAE-BF36-38929C9A5B7F}">
      <dgm:prSet/>
      <dgm:spPr/>
      <dgm:t>
        <a:bodyPr/>
        <a:lstStyle/>
        <a:p>
          <a:endParaRPr lang="en-US"/>
        </a:p>
      </dgm:t>
    </dgm:pt>
    <dgm:pt modelId="{ACB888D8-3F21-4D66-9034-BBB593E07058}" type="sibTrans" cxnId="{50A00FF6-42A3-4EAE-BF36-38929C9A5B7F}">
      <dgm:prSet/>
      <dgm:spPr/>
      <dgm:t>
        <a:bodyPr/>
        <a:lstStyle/>
        <a:p>
          <a:endParaRPr lang="en-US"/>
        </a:p>
      </dgm:t>
    </dgm:pt>
    <dgm:pt modelId="{756A3694-07A3-42DC-8DA2-354C8021DD6C}">
      <dgm:prSet phldrT="[Text]" custT="1" custLinFactX="-14695" custLinFactNeighborX="-100000" custLinFactNeighborY="0"/>
      <dgm:spPr/>
      <dgm:t>
        <a:bodyPr/>
        <a:lstStyle/>
        <a:p>
          <a:r>
            <a:rPr lang="en-US" sz="1300" dirty="0"/>
            <a:t>User’s input (time period, domain, etc.)</a:t>
          </a:r>
        </a:p>
      </dgm:t>
    </dgm:pt>
    <dgm:pt modelId="{C7E5739E-BD64-4AF7-A0A8-548C25B5CADB}" type="parTrans" cxnId="{03A7578F-72CE-4D7E-B85F-50A196745E83}">
      <dgm:prSet/>
      <dgm:spPr/>
      <dgm:t>
        <a:bodyPr/>
        <a:lstStyle/>
        <a:p>
          <a:endParaRPr lang="en-US"/>
        </a:p>
      </dgm:t>
    </dgm:pt>
    <dgm:pt modelId="{764C5784-7A7A-409D-9625-C37408EF05C8}" type="sibTrans" cxnId="{03A7578F-72CE-4D7E-B85F-50A196745E83}">
      <dgm:prSet/>
      <dgm:spPr/>
      <dgm:t>
        <a:bodyPr/>
        <a:lstStyle/>
        <a:p>
          <a:endParaRPr lang="en-US"/>
        </a:p>
      </dgm:t>
    </dgm:pt>
    <dgm:pt modelId="{94A772BE-9EA8-43CE-A97C-113022E7386C}">
      <dgm:prSet phldrT="[Text]" custT="1"/>
      <dgm:spPr/>
      <dgm:t>
        <a:bodyPr/>
        <a:lstStyle/>
        <a:p>
          <a:r>
            <a:rPr lang="en-US" sz="1300" dirty="0"/>
            <a:t>Subset AIS data</a:t>
          </a:r>
        </a:p>
      </dgm:t>
    </dgm:pt>
    <dgm:pt modelId="{1D199DDE-F4CE-4F8E-83AC-79FB92357F16}" type="parTrans" cxnId="{9030A6CA-C2F0-4F15-8052-94C36FCF7330}">
      <dgm:prSet/>
      <dgm:spPr/>
      <dgm:t>
        <a:bodyPr/>
        <a:lstStyle/>
        <a:p>
          <a:endParaRPr lang="en-US"/>
        </a:p>
      </dgm:t>
    </dgm:pt>
    <dgm:pt modelId="{53C681F1-DA0A-4A55-A07C-7C6D71BBE97B}" type="sibTrans" cxnId="{9030A6CA-C2F0-4F15-8052-94C36FCF7330}">
      <dgm:prSet/>
      <dgm:spPr/>
      <dgm:t>
        <a:bodyPr/>
        <a:lstStyle/>
        <a:p>
          <a:endParaRPr lang="en-US"/>
        </a:p>
      </dgm:t>
    </dgm:pt>
    <dgm:pt modelId="{FD40E1BC-8348-44E9-A434-D14648E8FC84}">
      <dgm:prSet phldrT="[Text]"/>
      <dgm:spPr/>
      <dgm:t>
        <a:bodyPr/>
        <a:lstStyle/>
        <a:p>
          <a:r>
            <a:rPr lang="en-US" sz="1600" b="1" dirty="0"/>
            <a:t>Final Products</a:t>
          </a:r>
        </a:p>
      </dgm:t>
    </dgm:pt>
    <dgm:pt modelId="{32B19038-F782-4407-A520-D85FB3039891}" type="parTrans" cxnId="{503D4988-CA52-4D45-BE9F-1955E248F2AB}">
      <dgm:prSet/>
      <dgm:spPr/>
      <dgm:t>
        <a:bodyPr/>
        <a:lstStyle/>
        <a:p>
          <a:endParaRPr lang="en-US"/>
        </a:p>
      </dgm:t>
    </dgm:pt>
    <dgm:pt modelId="{59221754-0CB6-44FB-9EAE-62DC815B364B}" type="sibTrans" cxnId="{503D4988-CA52-4D45-BE9F-1955E248F2AB}">
      <dgm:prSet/>
      <dgm:spPr/>
      <dgm:t>
        <a:bodyPr/>
        <a:lstStyle/>
        <a:p>
          <a:endParaRPr lang="en-US"/>
        </a:p>
      </dgm:t>
    </dgm:pt>
    <dgm:pt modelId="{B88DBFE8-38B5-4123-A0FF-E4BA08E2E108}">
      <dgm:prSet phldrT="[Text]" custT="1"/>
      <dgm:spPr/>
      <dgm:t>
        <a:bodyPr/>
        <a:lstStyle/>
        <a:p>
          <a:r>
            <a:rPr lang="en-US" sz="1200" dirty="0"/>
            <a:t>Emission Inventory for regulatory reporting</a:t>
          </a:r>
        </a:p>
      </dgm:t>
    </dgm:pt>
    <dgm:pt modelId="{595D8E4D-4C52-4FE3-957C-64BA1E5953CF}" type="parTrans" cxnId="{EB4AE082-5A90-4772-92AA-D5DBE9BFBD46}">
      <dgm:prSet/>
      <dgm:spPr/>
      <dgm:t>
        <a:bodyPr/>
        <a:lstStyle/>
        <a:p>
          <a:endParaRPr lang="en-US"/>
        </a:p>
      </dgm:t>
    </dgm:pt>
    <dgm:pt modelId="{35C77888-2BC7-4560-BBA5-B59555BF4951}" type="sibTrans" cxnId="{EB4AE082-5A90-4772-92AA-D5DBE9BFBD46}">
      <dgm:prSet/>
      <dgm:spPr/>
      <dgm:t>
        <a:bodyPr/>
        <a:lstStyle/>
        <a:p>
          <a:endParaRPr lang="en-US"/>
        </a:p>
      </dgm:t>
    </dgm:pt>
    <dgm:pt modelId="{7E651AFB-ADB2-42BA-85C8-8EEAA8F97F41}">
      <dgm:prSet phldrT="[Text]" custT="1"/>
      <dgm:spPr/>
      <dgm:t>
        <a:bodyPr/>
        <a:lstStyle/>
        <a:p>
          <a:r>
            <a:rPr lang="en-US" sz="1200" dirty="0"/>
            <a:t>EPS3 PRESHP input files for photochemical modeling</a:t>
          </a:r>
        </a:p>
      </dgm:t>
    </dgm:pt>
    <dgm:pt modelId="{DFC1290F-1AF1-4098-88F4-1F1A1B3ACEDC}" type="parTrans" cxnId="{F441B1B8-3377-40D7-8BD5-AB9BEF7F9D1A}">
      <dgm:prSet/>
      <dgm:spPr/>
      <dgm:t>
        <a:bodyPr/>
        <a:lstStyle/>
        <a:p>
          <a:endParaRPr lang="en-US"/>
        </a:p>
      </dgm:t>
    </dgm:pt>
    <dgm:pt modelId="{D3568616-7D91-4C8E-8A81-7A8916B2CFBC}" type="sibTrans" cxnId="{F441B1B8-3377-40D7-8BD5-AB9BEF7F9D1A}">
      <dgm:prSet/>
      <dgm:spPr/>
      <dgm:t>
        <a:bodyPr/>
        <a:lstStyle/>
        <a:p>
          <a:endParaRPr lang="en-US"/>
        </a:p>
      </dgm:t>
    </dgm:pt>
    <dgm:pt modelId="{D8746B35-FD95-4634-A9AC-F330BA28662B}">
      <dgm:prSet phldrT="[Text]" custT="1"/>
      <dgm:spPr/>
      <dgm:t>
        <a:bodyPr/>
        <a:lstStyle/>
        <a:p>
          <a:r>
            <a:rPr lang="en-US" sz="1200" dirty="0"/>
            <a:t>Determine engine category</a:t>
          </a:r>
        </a:p>
      </dgm:t>
    </dgm:pt>
    <dgm:pt modelId="{1971C394-CAEC-4BC6-895E-CE2EFEDEAE34}" type="parTrans" cxnId="{42A17F6B-59FD-4B99-AF22-364151D5E499}">
      <dgm:prSet/>
      <dgm:spPr/>
      <dgm:t>
        <a:bodyPr/>
        <a:lstStyle/>
        <a:p>
          <a:endParaRPr lang="en-US"/>
        </a:p>
      </dgm:t>
    </dgm:pt>
    <dgm:pt modelId="{7D7B0458-CC50-4D66-B37C-40869E9F65F5}" type="sibTrans" cxnId="{42A17F6B-59FD-4B99-AF22-364151D5E499}">
      <dgm:prSet/>
      <dgm:spPr/>
      <dgm:t>
        <a:bodyPr/>
        <a:lstStyle/>
        <a:p>
          <a:endParaRPr lang="en-US"/>
        </a:p>
      </dgm:t>
    </dgm:pt>
    <dgm:pt modelId="{BD58AC4C-3929-4368-8504-4C36137D9E74}" type="pres">
      <dgm:prSet presAssocID="{7A26390F-D7BF-455D-81BC-9E972968495C}" presName="CompostProcess" presStyleCnt="0">
        <dgm:presLayoutVars>
          <dgm:dir/>
          <dgm:resizeHandles val="exact"/>
        </dgm:presLayoutVars>
      </dgm:prSet>
      <dgm:spPr/>
    </dgm:pt>
    <dgm:pt modelId="{1847A916-0D47-4D83-9963-CC66C37EA3E3}" type="pres">
      <dgm:prSet presAssocID="{7A26390F-D7BF-455D-81BC-9E972968495C}" presName="arrow" presStyleLbl="bgShp" presStyleIdx="0" presStyleCnt="1"/>
      <dgm:spPr/>
    </dgm:pt>
    <dgm:pt modelId="{718C9BBB-ECA4-451D-BBE8-4CE5C17A23F2}" type="pres">
      <dgm:prSet presAssocID="{7A26390F-D7BF-455D-81BC-9E972968495C}" presName="linearProcess" presStyleCnt="0"/>
      <dgm:spPr/>
    </dgm:pt>
    <dgm:pt modelId="{1D641934-D79E-450A-8309-9E42B2B079CC}" type="pres">
      <dgm:prSet presAssocID="{069C4101-50C2-456C-BEA0-75E16CF75A67}" presName="textNode" presStyleLbl="node1" presStyleIdx="0" presStyleCnt="6" custLinFactX="-14695" custLinFactNeighborX="-100000" custLinFactNeighborY="0">
        <dgm:presLayoutVars>
          <dgm:bulletEnabled val="1"/>
        </dgm:presLayoutVars>
      </dgm:prSet>
      <dgm:spPr/>
    </dgm:pt>
    <dgm:pt modelId="{6B989E70-D7AF-4461-AC33-3F7D97FED36D}" type="pres">
      <dgm:prSet presAssocID="{694D0375-9BFA-435D-B296-38A11D01A5A3}" presName="sibTrans" presStyleCnt="0"/>
      <dgm:spPr/>
    </dgm:pt>
    <dgm:pt modelId="{CB02E10A-73D7-4A77-B4FA-6EFF1C3EBDD1}" type="pres">
      <dgm:prSet presAssocID="{7581068B-4454-4CF0-B577-36FED9B661DA}" presName="textNode" presStyleLbl="node1" presStyleIdx="1" presStyleCnt="6">
        <dgm:presLayoutVars>
          <dgm:bulletEnabled val="1"/>
        </dgm:presLayoutVars>
      </dgm:prSet>
      <dgm:spPr/>
    </dgm:pt>
    <dgm:pt modelId="{AE95686F-8A0A-410E-B235-2A7AA211C8CC}" type="pres">
      <dgm:prSet presAssocID="{5D3E89F4-FD61-464A-8990-8972B7516DFE}" presName="sibTrans" presStyleCnt="0"/>
      <dgm:spPr/>
    </dgm:pt>
    <dgm:pt modelId="{750FD4CF-54DD-40C5-95F2-1EB2D320D513}" type="pres">
      <dgm:prSet presAssocID="{82F6536B-D101-48E0-B7F5-1D03E89A9526}" presName="textNode" presStyleLbl="node1" presStyleIdx="2" presStyleCnt="6">
        <dgm:presLayoutVars>
          <dgm:bulletEnabled val="1"/>
        </dgm:presLayoutVars>
      </dgm:prSet>
      <dgm:spPr/>
    </dgm:pt>
    <dgm:pt modelId="{CC181DE7-561A-4108-9615-1C339230CCF4}" type="pres">
      <dgm:prSet presAssocID="{A471DD4C-1D4F-4593-8A9C-FB879EDC1FBB}" presName="sibTrans" presStyleCnt="0"/>
      <dgm:spPr/>
    </dgm:pt>
    <dgm:pt modelId="{E51DAA9A-4E96-4193-B029-33BC2010B641}" type="pres">
      <dgm:prSet presAssocID="{A4A69B86-34B0-43A0-997A-BED19985B47A}" presName="textNode" presStyleLbl="node1" presStyleIdx="3" presStyleCnt="6">
        <dgm:presLayoutVars>
          <dgm:bulletEnabled val="1"/>
        </dgm:presLayoutVars>
      </dgm:prSet>
      <dgm:spPr/>
    </dgm:pt>
    <dgm:pt modelId="{EEE0CEB0-D76A-49C6-BE5D-CA78E785F6AB}" type="pres">
      <dgm:prSet presAssocID="{C34D64D4-F7EB-4450-BD98-69F8463F6624}" presName="sibTrans" presStyleCnt="0"/>
      <dgm:spPr/>
    </dgm:pt>
    <dgm:pt modelId="{7A7E9437-891D-421B-BA17-57468182CF61}" type="pres">
      <dgm:prSet presAssocID="{88ECB002-746B-476F-9CC1-9FF7D125F3EE}" presName="textNode" presStyleLbl="node1" presStyleIdx="4" presStyleCnt="6">
        <dgm:presLayoutVars>
          <dgm:bulletEnabled val="1"/>
        </dgm:presLayoutVars>
      </dgm:prSet>
      <dgm:spPr/>
    </dgm:pt>
    <dgm:pt modelId="{1D3E4E59-D23A-4E39-9AE6-BB129EECF934}" type="pres">
      <dgm:prSet presAssocID="{68A00083-14AB-4330-AB1C-A11B08A11CE8}" presName="sibTrans" presStyleCnt="0"/>
      <dgm:spPr/>
    </dgm:pt>
    <dgm:pt modelId="{035FF9E9-A2FF-42D7-A1B6-60F31EDAEB28}" type="pres">
      <dgm:prSet presAssocID="{FD40E1BC-8348-44E9-A434-D14648E8FC84}" presName="textNode" presStyleLbl="node1" presStyleIdx="5" presStyleCnt="6">
        <dgm:presLayoutVars>
          <dgm:bulletEnabled val="1"/>
        </dgm:presLayoutVars>
      </dgm:prSet>
      <dgm:spPr/>
    </dgm:pt>
  </dgm:ptLst>
  <dgm:cxnLst>
    <dgm:cxn modelId="{FC440006-C5AD-4162-BC75-3C20B5DD5551}" type="presOf" srcId="{9A9AD711-589F-4F60-886B-EA39547300C9}" destId="{1D641934-D79E-450A-8309-9E42B2B079CC}" srcOrd="0" destOrd="1" presId="urn:microsoft.com/office/officeart/2005/8/layout/hProcess9"/>
    <dgm:cxn modelId="{35C8E507-2CDA-4DFD-98F2-BFCBAAB4AA92}" type="presOf" srcId="{756A3694-07A3-42DC-8DA2-354C8021DD6C}" destId="{1D641934-D79E-450A-8309-9E42B2B079CC}" srcOrd="0" destOrd="3" presId="urn:microsoft.com/office/officeart/2005/8/layout/hProcess9"/>
    <dgm:cxn modelId="{6212010B-DE6B-46E3-B565-25E1150955A9}" type="presOf" srcId="{B88DBFE8-38B5-4123-A0FF-E4BA08E2E108}" destId="{035FF9E9-A2FF-42D7-A1B6-60F31EDAEB28}" srcOrd="0" destOrd="1" presId="urn:microsoft.com/office/officeart/2005/8/layout/hProcess9"/>
    <dgm:cxn modelId="{063AB311-BFB8-407E-9762-EFE42B4ED146}" type="presOf" srcId="{82F6536B-D101-48E0-B7F5-1D03E89A9526}" destId="{750FD4CF-54DD-40C5-95F2-1EB2D320D513}" srcOrd="0" destOrd="0" presId="urn:microsoft.com/office/officeart/2005/8/layout/hProcess9"/>
    <dgm:cxn modelId="{50B36817-1C46-4234-8AC6-6017A6BA167B}" srcId="{7A26390F-D7BF-455D-81BC-9E972968495C}" destId="{A4A69B86-34B0-43A0-997A-BED19985B47A}" srcOrd="3" destOrd="0" parTransId="{AFA16DA8-A4C2-4E6A-BB99-1F887BD21214}" sibTransId="{C34D64D4-F7EB-4450-BD98-69F8463F6624}"/>
    <dgm:cxn modelId="{51FFE617-4F72-4F36-B134-9BC8D9A99E4C}" type="presOf" srcId="{378613C7-C767-4A46-AC3B-E95ED04731CA}" destId="{E51DAA9A-4E96-4193-B029-33BC2010B641}" srcOrd="0" destOrd="1" presId="urn:microsoft.com/office/officeart/2005/8/layout/hProcess9"/>
    <dgm:cxn modelId="{1BF5BC19-2648-44B5-9930-F80141B6CB02}" srcId="{7581068B-4454-4CF0-B577-36FED9B661DA}" destId="{5EDF93D8-52EF-4A3A-822F-A270CFDB9D37}" srcOrd="1" destOrd="0" parTransId="{E67BE237-2585-4AD5-9D68-8DDD78CC95FA}" sibTransId="{7B294AEA-6554-46E8-9069-A59316E6C6EC}"/>
    <dgm:cxn modelId="{8C4C601E-7907-4F15-A2F9-CB1951D6F491}" type="presOf" srcId="{94A772BE-9EA8-43CE-A97C-113022E7386C}" destId="{CB02E10A-73D7-4A77-B4FA-6EFF1C3EBDD1}" srcOrd="0" destOrd="1" presId="urn:microsoft.com/office/officeart/2005/8/layout/hProcess9"/>
    <dgm:cxn modelId="{6EE36F1E-0F65-40C4-9A4B-C50179671DAE}" type="presOf" srcId="{88ECB002-746B-476F-9CC1-9FF7D125F3EE}" destId="{7A7E9437-891D-421B-BA17-57468182CF61}" srcOrd="0" destOrd="0" presId="urn:microsoft.com/office/officeart/2005/8/layout/hProcess9"/>
    <dgm:cxn modelId="{31CACD25-D907-45A0-B464-1A58B43994A4}" srcId="{7A26390F-D7BF-455D-81BC-9E972968495C}" destId="{069C4101-50C2-456C-BEA0-75E16CF75A67}" srcOrd="0" destOrd="0" parTransId="{6B3242CC-6047-433B-9073-2AADFA169A6A}" sibTransId="{694D0375-9BFA-435D-B296-38A11D01A5A3}"/>
    <dgm:cxn modelId="{241D0D27-DE72-4E6B-8158-AEA99F786E07}" srcId="{7A26390F-D7BF-455D-81BC-9E972968495C}" destId="{7581068B-4454-4CF0-B577-36FED9B661DA}" srcOrd="1" destOrd="0" parTransId="{204251F3-B317-4D92-921B-820904AC4C3F}" sibTransId="{5D3E89F4-FD61-464A-8990-8972B7516DFE}"/>
    <dgm:cxn modelId="{E37D6927-34F2-41B9-987F-F6FFF19634D0}" type="presOf" srcId="{069C4101-50C2-456C-BEA0-75E16CF75A67}" destId="{1D641934-D79E-450A-8309-9E42B2B079CC}" srcOrd="0" destOrd="0" presId="urn:microsoft.com/office/officeart/2005/8/layout/hProcess9"/>
    <dgm:cxn modelId="{467FE528-8DB8-42C8-B0B9-4E39DA35A773}" type="presOf" srcId="{30CF9800-15AC-43BA-B816-7BDE769288CD}" destId="{750FD4CF-54DD-40C5-95F2-1EB2D320D513}" srcOrd="0" destOrd="2" presId="urn:microsoft.com/office/officeart/2005/8/layout/hProcess9"/>
    <dgm:cxn modelId="{2DC7403C-9D57-4C26-9D1B-088E2AE74BDA}" type="presOf" srcId="{FD40E1BC-8348-44E9-A434-D14648E8FC84}" destId="{035FF9E9-A2FF-42D7-A1B6-60F31EDAEB28}" srcOrd="0" destOrd="0" presId="urn:microsoft.com/office/officeart/2005/8/layout/hProcess9"/>
    <dgm:cxn modelId="{FE463E44-F231-46CD-B2D4-EA981BB4F2C3}" type="presOf" srcId="{5EDF93D8-52EF-4A3A-822F-A270CFDB9D37}" destId="{CB02E10A-73D7-4A77-B4FA-6EFF1C3EBDD1}" srcOrd="0" destOrd="2" presId="urn:microsoft.com/office/officeart/2005/8/layout/hProcess9"/>
    <dgm:cxn modelId="{42A17F6B-59FD-4B99-AF22-364151D5E499}" srcId="{82F6536B-D101-48E0-B7F5-1D03E89A9526}" destId="{D8746B35-FD95-4634-A9AC-F330BA28662B}" srcOrd="0" destOrd="0" parTransId="{1971C394-CAEC-4BC6-895E-CE2EFEDEAE34}" sibTransId="{7D7B0458-CC50-4D66-B37C-40869E9F65F5}"/>
    <dgm:cxn modelId="{94353B6D-8BCE-4BBB-BC74-E3420C4DE04B}" type="presOf" srcId="{17EE1D52-3AFC-4C1C-A16D-70A0D6A9B74B}" destId="{1D641934-D79E-450A-8309-9E42B2B079CC}" srcOrd="0" destOrd="2" presId="urn:microsoft.com/office/officeart/2005/8/layout/hProcess9"/>
    <dgm:cxn modelId="{9FE95F4F-A0DE-40E2-8103-09470B650E3F}" type="presOf" srcId="{D8746B35-FD95-4634-A9AC-F330BA28662B}" destId="{750FD4CF-54DD-40C5-95F2-1EB2D320D513}" srcOrd="0" destOrd="1" presId="urn:microsoft.com/office/officeart/2005/8/layout/hProcess9"/>
    <dgm:cxn modelId="{D2B89250-1978-46B4-AB0C-50F5F4082748}" srcId="{7A26390F-D7BF-455D-81BC-9E972968495C}" destId="{88ECB002-746B-476F-9CC1-9FF7D125F3EE}" srcOrd="4" destOrd="0" parTransId="{D8340019-CC8D-4D3A-A030-33EA4F570A45}" sibTransId="{68A00083-14AB-4330-AB1C-A11B08A11CE8}"/>
    <dgm:cxn modelId="{EAE94955-5ECE-4BB3-87EB-024530BE9FAF}" srcId="{7581068B-4454-4CF0-B577-36FED9B661DA}" destId="{FB10DC12-CDF1-424F-A0C1-5D88B784C26C}" srcOrd="3" destOrd="0" parTransId="{FFD8352C-541D-43CE-BFB9-B3EB53DD5EEB}" sibTransId="{3AAE6335-1592-4C8A-B452-E44C93E7FB46}"/>
    <dgm:cxn modelId="{9A1D8F75-8F4E-48C9-B72B-3C82DAD2309A}" type="presOf" srcId="{7581068B-4454-4CF0-B577-36FED9B661DA}" destId="{CB02E10A-73D7-4A77-B4FA-6EFF1C3EBDD1}" srcOrd="0" destOrd="0" presId="urn:microsoft.com/office/officeart/2005/8/layout/hProcess9"/>
    <dgm:cxn modelId="{3C01DD7F-0A81-4382-89B7-9CDBD6CB29E8}" srcId="{069C4101-50C2-456C-BEA0-75E16CF75A67}" destId="{9A9AD711-589F-4F60-886B-EA39547300C9}" srcOrd="0" destOrd="0" parTransId="{BB756B9E-9287-4A2D-AB13-588748B8E65A}" sibTransId="{AD8087CD-92A5-4024-BCED-5BC82CF6C077}"/>
    <dgm:cxn modelId="{EB4AE082-5A90-4772-92AA-D5DBE9BFBD46}" srcId="{FD40E1BC-8348-44E9-A434-D14648E8FC84}" destId="{B88DBFE8-38B5-4123-A0FF-E4BA08E2E108}" srcOrd="0" destOrd="0" parTransId="{595D8E4D-4C52-4FE3-957C-64BA1E5953CF}" sibTransId="{35C77888-2BC7-4560-BBA5-B59555BF4951}"/>
    <dgm:cxn modelId="{CA4CCA83-EEE0-4602-99E7-80308412A1F5}" srcId="{A4A69B86-34B0-43A0-997A-BED19985B47A}" destId="{378613C7-C767-4A46-AC3B-E95ED04731CA}" srcOrd="0" destOrd="0" parTransId="{A6337D77-326D-4986-B442-DEC7608C7345}" sibTransId="{09C4F16E-15DE-4A7B-B00C-4A518C8DB59D}"/>
    <dgm:cxn modelId="{503D4988-CA52-4D45-BE9F-1955E248F2AB}" srcId="{7A26390F-D7BF-455D-81BC-9E972968495C}" destId="{FD40E1BC-8348-44E9-A434-D14648E8FC84}" srcOrd="5" destOrd="0" parTransId="{32B19038-F782-4407-A520-D85FB3039891}" sibTransId="{59221754-0CB6-44FB-9EAE-62DC815B364B}"/>
    <dgm:cxn modelId="{03A7578F-72CE-4D7E-B85F-50A196745E83}" srcId="{069C4101-50C2-456C-BEA0-75E16CF75A67}" destId="{756A3694-07A3-42DC-8DA2-354C8021DD6C}" srcOrd="2" destOrd="0" parTransId="{C7E5739E-BD64-4AF7-A0A8-548C25B5CADB}" sibTransId="{764C5784-7A7A-409D-9625-C37408EF05C8}"/>
    <dgm:cxn modelId="{8DFE8192-D125-4C4B-844E-2E6841A29323}" type="presOf" srcId="{7E651AFB-ADB2-42BA-85C8-8EEAA8F97F41}" destId="{035FF9E9-A2FF-42D7-A1B6-60F31EDAEB28}" srcOrd="0" destOrd="2" presId="urn:microsoft.com/office/officeart/2005/8/layout/hProcess9"/>
    <dgm:cxn modelId="{C2FC9B94-1F0C-49DC-97CC-6C36348113F4}" type="presOf" srcId="{E3E4180A-9893-4795-B6F0-CEEF1C17CE25}" destId="{7A7E9437-891D-421B-BA17-57468182CF61}" srcOrd="0" destOrd="1" presId="urn:microsoft.com/office/officeart/2005/8/layout/hProcess9"/>
    <dgm:cxn modelId="{03D290B8-BAD1-4040-8BCD-9FCE6E99A9AA}" srcId="{82F6536B-D101-48E0-B7F5-1D03E89A9526}" destId="{30CF9800-15AC-43BA-B816-7BDE769288CD}" srcOrd="1" destOrd="0" parTransId="{E210ABB2-19ED-42BF-B3F4-08FB1D9D3C4D}" sibTransId="{7BEC9761-EBD5-4423-9C92-2CF68E5FC6E9}"/>
    <dgm:cxn modelId="{F441B1B8-3377-40D7-8BD5-AB9BEF7F9D1A}" srcId="{FD40E1BC-8348-44E9-A434-D14648E8FC84}" destId="{7E651AFB-ADB2-42BA-85C8-8EEAA8F97F41}" srcOrd="1" destOrd="0" parTransId="{DFC1290F-1AF1-4098-88F4-1F1A1B3ACEDC}" sibTransId="{D3568616-7D91-4C8E-8A81-7A8916B2CFBC}"/>
    <dgm:cxn modelId="{4278F4B8-8B39-4464-AEC1-186C0B290597}" srcId="{7581068B-4454-4CF0-B577-36FED9B661DA}" destId="{A8A7E2C4-52C5-49FE-AD9A-6685E6325BDF}" srcOrd="2" destOrd="0" parTransId="{31C9B2ED-330A-4A37-96A0-73F2FA04A2D1}" sibTransId="{C49D1F12-DE15-4274-979F-0FB002150476}"/>
    <dgm:cxn modelId="{06EBDAC1-D92D-4103-994E-8AA80CFE8217}" srcId="{82F6536B-D101-48E0-B7F5-1D03E89A9526}" destId="{065EAD59-C6DF-4C90-81B5-0E4C6875A10F}" srcOrd="3" destOrd="0" parTransId="{214D83C8-3281-4B71-90BD-74A6C0E15716}" sibTransId="{B375553A-7AD1-436C-94B3-C20E84B0BC94}"/>
    <dgm:cxn modelId="{9030A6CA-C2F0-4F15-8052-94C36FCF7330}" srcId="{7581068B-4454-4CF0-B577-36FED9B661DA}" destId="{94A772BE-9EA8-43CE-A97C-113022E7386C}" srcOrd="0" destOrd="0" parTransId="{1D199DDE-F4CE-4F8E-83AC-79FB92357F16}" sibTransId="{53C681F1-DA0A-4A55-A07C-7C6D71BBE97B}"/>
    <dgm:cxn modelId="{514A81D3-8A42-4BE4-8E2F-89D83AEF720F}" srcId="{82F6536B-D101-48E0-B7F5-1D03E89A9526}" destId="{66FA3622-3022-47E0-9299-0FD75B980A60}" srcOrd="2" destOrd="0" parTransId="{F820EA82-F9AB-4E52-86D6-897AE7D94232}" sibTransId="{824311A9-D931-4341-8582-8E4D5660CEC0}"/>
    <dgm:cxn modelId="{81AF74D5-05A8-473F-A917-9EA0AE7BE7D1}" type="presOf" srcId="{66FA3622-3022-47E0-9299-0FD75B980A60}" destId="{750FD4CF-54DD-40C5-95F2-1EB2D320D513}" srcOrd="0" destOrd="3" presId="urn:microsoft.com/office/officeart/2005/8/layout/hProcess9"/>
    <dgm:cxn modelId="{57C25EDC-F8BD-4641-A39E-D42FD84EBBCB}" type="presOf" srcId="{A8A7E2C4-52C5-49FE-AD9A-6685E6325BDF}" destId="{CB02E10A-73D7-4A77-B4FA-6EFF1C3EBDD1}" srcOrd="0" destOrd="3" presId="urn:microsoft.com/office/officeart/2005/8/layout/hProcess9"/>
    <dgm:cxn modelId="{8D7E08E1-F998-44F3-9DB3-F678350EF8B6}" type="presOf" srcId="{A4A69B86-34B0-43A0-997A-BED19985B47A}" destId="{E51DAA9A-4E96-4193-B029-33BC2010B641}" srcOrd="0" destOrd="0" presId="urn:microsoft.com/office/officeart/2005/8/layout/hProcess9"/>
    <dgm:cxn modelId="{B4D938E4-A55C-4FE3-BA99-CD06198883EC}" type="presOf" srcId="{FB10DC12-CDF1-424F-A0C1-5D88B784C26C}" destId="{CB02E10A-73D7-4A77-B4FA-6EFF1C3EBDD1}" srcOrd="0" destOrd="4" presId="urn:microsoft.com/office/officeart/2005/8/layout/hProcess9"/>
    <dgm:cxn modelId="{05EC34E6-E907-4A2D-B133-FB050833FC50}" type="presOf" srcId="{065EAD59-C6DF-4C90-81B5-0E4C6875A10F}" destId="{750FD4CF-54DD-40C5-95F2-1EB2D320D513}" srcOrd="0" destOrd="4" presId="urn:microsoft.com/office/officeart/2005/8/layout/hProcess9"/>
    <dgm:cxn modelId="{0F5E51F3-4D23-425A-873D-DC47C339055E}" srcId="{7A26390F-D7BF-455D-81BC-9E972968495C}" destId="{82F6536B-D101-48E0-B7F5-1D03E89A9526}" srcOrd="2" destOrd="0" parTransId="{6A4C254C-683A-489F-986F-EC72414C0B8B}" sibTransId="{A471DD4C-1D4F-4593-8A9C-FB879EDC1FBB}"/>
    <dgm:cxn modelId="{50A00FF6-42A3-4EAE-BF36-38929C9A5B7F}" srcId="{069C4101-50C2-456C-BEA0-75E16CF75A67}" destId="{17EE1D52-3AFC-4C1C-A16D-70A0D6A9B74B}" srcOrd="1" destOrd="0" parTransId="{08CA4279-84D1-4178-861D-8AA716C1848E}" sibTransId="{ACB888D8-3F21-4D66-9034-BBB593E07058}"/>
    <dgm:cxn modelId="{FE5C07FA-8D51-4085-B88D-CA507191D0F6}" srcId="{88ECB002-746B-476F-9CC1-9FF7D125F3EE}" destId="{E3E4180A-9893-4795-B6F0-CEEF1C17CE25}" srcOrd="0" destOrd="0" parTransId="{97A98148-5D5C-489B-8AF5-87A7071AF80A}" sibTransId="{73E9A46A-BF62-4A06-893A-9FBD698B1F6B}"/>
    <dgm:cxn modelId="{9FFF65FC-EF9A-4F58-820D-DE79CD66F232}" type="presOf" srcId="{7A26390F-D7BF-455D-81BC-9E972968495C}" destId="{BD58AC4C-3929-4368-8504-4C36137D9E74}" srcOrd="0" destOrd="0" presId="urn:microsoft.com/office/officeart/2005/8/layout/hProcess9"/>
    <dgm:cxn modelId="{38DA7C96-40A9-4FF6-97BC-6D6AFE34837D}" type="presParOf" srcId="{BD58AC4C-3929-4368-8504-4C36137D9E74}" destId="{1847A916-0D47-4D83-9963-CC66C37EA3E3}" srcOrd="0" destOrd="0" presId="urn:microsoft.com/office/officeart/2005/8/layout/hProcess9"/>
    <dgm:cxn modelId="{00EC7C9F-7674-4F87-89ED-A0D9F4419298}" type="presParOf" srcId="{BD58AC4C-3929-4368-8504-4C36137D9E74}" destId="{718C9BBB-ECA4-451D-BBE8-4CE5C17A23F2}" srcOrd="1" destOrd="0" presId="urn:microsoft.com/office/officeart/2005/8/layout/hProcess9"/>
    <dgm:cxn modelId="{6C1C1E8A-62A5-4991-B678-547BB61E9E22}" type="presParOf" srcId="{718C9BBB-ECA4-451D-BBE8-4CE5C17A23F2}" destId="{1D641934-D79E-450A-8309-9E42B2B079CC}" srcOrd="0" destOrd="0" presId="urn:microsoft.com/office/officeart/2005/8/layout/hProcess9"/>
    <dgm:cxn modelId="{C49A1657-6F58-4EF5-B594-569EC6C1BC1B}" type="presParOf" srcId="{718C9BBB-ECA4-451D-BBE8-4CE5C17A23F2}" destId="{6B989E70-D7AF-4461-AC33-3F7D97FED36D}" srcOrd="1" destOrd="0" presId="urn:microsoft.com/office/officeart/2005/8/layout/hProcess9"/>
    <dgm:cxn modelId="{E762349F-FF7D-48D2-8F20-BA59D83055BD}" type="presParOf" srcId="{718C9BBB-ECA4-451D-BBE8-4CE5C17A23F2}" destId="{CB02E10A-73D7-4A77-B4FA-6EFF1C3EBDD1}" srcOrd="2" destOrd="0" presId="urn:microsoft.com/office/officeart/2005/8/layout/hProcess9"/>
    <dgm:cxn modelId="{13DD1695-37B6-487B-A126-9B71FAB7C183}" type="presParOf" srcId="{718C9BBB-ECA4-451D-BBE8-4CE5C17A23F2}" destId="{AE95686F-8A0A-410E-B235-2A7AA211C8CC}" srcOrd="3" destOrd="0" presId="urn:microsoft.com/office/officeart/2005/8/layout/hProcess9"/>
    <dgm:cxn modelId="{C74DD9CC-0AC5-42F5-ABE0-45206CB01717}" type="presParOf" srcId="{718C9BBB-ECA4-451D-BBE8-4CE5C17A23F2}" destId="{750FD4CF-54DD-40C5-95F2-1EB2D320D513}" srcOrd="4" destOrd="0" presId="urn:microsoft.com/office/officeart/2005/8/layout/hProcess9"/>
    <dgm:cxn modelId="{D0149629-A206-41A8-BC2D-F482A86DC05F}" type="presParOf" srcId="{718C9BBB-ECA4-451D-BBE8-4CE5C17A23F2}" destId="{CC181DE7-561A-4108-9615-1C339230CCF4}" srcOrd="5" destOrd="0" presId="urn:microsoft.com/office/officeart/2005/8/layout/hProcess9"/>
    <dgm:cxn modelId="{79AAACAB-8DC1-4BEA-B2B3-9E24938635ED}" type="presParOf" srcId="{718C9BBB-ECA4-451D-BBE8-4CE5C17A23F2}" destId="{E51DAA9A-4E96-4193-B029-33BC2010B641}" srcOrd="6" destOrd="0" presId="urn:microsoft.com/office/officeart/2005/8/layout/hProcess9"/>
    <dgm:cxn modelId="{7631883A-4B75-4630-9068-196FCDD312B9}" type="presParOf" srcId="{718C9BBB-ECA4-451D-BBE8-4CE5C17A23F2}" destId="{EEE0CEB0-D76A-49C6-BE5D-CA78E785F6AB}" srcOrd="7" destOrd="0" presId="urn:microsoft.com/office/officeart/2005/8/layout/hProcess9"/>
    <dgm:cxn modelId="{E76AF75D-B5B3-47FC-A461-9D7D9B299C51}" type="presParOf" srcId="{718C9BBB-ECA4-451D-BBE8-4CE5C17A23F2}" destId="{7A7E9437-891D-421B-BA17-57468182CF61}" srcOrd="8" destOrd="0" presId="urn:microsoft.com/office/officeart/2005/8/layout/hProcess9"/>
    <dgm:cxn modelId="{0384B06A-B506-4847-B98E-D47450DF427E}" type="presParOf" srcId="{718C9BBB-ECA4-451D-BBE8-4CE5C17A23F2}" destId="{1D3E4E59-D23A-4E39-9AE6-BB129EECF934}" srcOrd="9" destOrd="0" presId="urn:microsoft.com/office/officeart/2005/8/layout/hProcess9"/>
    <dgm:cxn modelId="{5E02787F-99D2-4900-9588-38FE3C8C86BF}" type="presParOf" srcId="{718C9BBB-ECA4-451D-BBE8-4CE5C17A23F2}" destId="{035FF9E9-A2FF-42D7-A1B6-60F31EDAEB2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96E569-25FE-42F9-AAF1-A4A17BE79CA6}" type="doc">
      <dgm:prSet loTypeId="urn:microsoft.com/office/officeart/2005/8/layout/vList3" loCatId="picture" qsTypeId="urn:microsoft.com/office/officeart/2005/8/quickstyle/simple5" qsCatId="simple" csTypeId="urn:microsoft.com/office/officeart/2005/8/colors/accent1_2" csCatId="accent1" phldr="1"/>
      <dgm:spPr/>
      <dgm:t>
        <a:bodyPr/>
        <a:lstStyle/>
        <a:p>
          <a:endParaRPr lang="en-US"/>
        </a:p>
      </dgm:t>
    </dgm:pt>
    <dgm:pt modelId="{A8AAC2A4-28D9-4238-B863-F222EEE31BD2}">
      <dgm:prSet phldrT="[Text]" custT="1"/>
      <dgm:spPr/>
      <dgm:t>
        <a:bodyPr/>
        <a:lstStyle/>
        <a:p>
          <a:pPr algn="l">
            <a:buFont typeface="Arial" panose="020B0604020202020204" pitchFamily="34" charset="0"/>
            <a:buChar char="•"/>
          </a:pPr>
          <a:r>
            <a:rPr lang="en-US" sz="2400" dirty="0"/>
            <a:t>Expand estimates to waters outside Texas</a:t>
          </a:r>
        </a:p>
      </dgm:t>
    </dgm:pt>
    <dgm:pt modelId="{D841E047-EFB4-40DE-B678-3979648DE4F1}" type="parTrans" cxnId="{4F502E59-9569-452C-8BD2-32111EB794C0}">
      <dgm:prSet/>
      <dgm:spPr/>
      <dgm:t>
        <a:bodyPr/>
        <a:lstStyle/>
        <a:p>
          <a:endParaRPr lang="en-US">
            <a:solidFill>
              <a:schemeClr val="tx1"/>
            </a:solidFill>
          </a:endParaRPr>
        </a:p>
      </dgm:t>
    </dgm:pt>
    <dgm:pt modelId="{0F902BB1-0F9B-4CDB-8889-2785D74D8456}" type="sibTrans" cxnId="{4F502E59-9569-452C-8BD2-32111EB794C0}">
      <dgm:prSet/>
      <dgm:spPr/>
      <dgm:t>
        <a:bodyPr/>
        <a:lstStyle/>
        <a:p>
          <a:endParaRPr lang="en-US">
            <a:solidFill>
              <a:schemeClr val="tx1"/>
            </a:solidFill>
          </a:endParaRPr>
        </a:p>
      </dgm:t>
    </dgm:pt>
    <dgm:pt modelId="{659CA094-481E-414D-9B20-2166A62962F2}">
      <dgm:prSet phldrT="[Text]" custT="1"/>
      <dgm:spPr/>
      <dgm:t>
        <a:bodyPr/>
        <a:lstStyle/>
        <a:p>
          <a:pPr algn="l">
            <a:buFont typeface="Arial" panose="020B0604020202020204" pitchFamily="34" charset="0"/>
            <a:buNone/>
          </a:pPr>
          <a:r>
            <a:rPr lang="en-US" sz="2400" dirty="0"/>
            <a:t>Reduce memory requirement</a:t>
          </a:r>
        </a:p>
      </dgm:t>
    </dgm:pt>
    <dgm:pt modelId="{34DA99F3-5A69-4237-912F-F0A41924494B}" type="parTrans" cxnId="{F05A14D7-3135-4B6C-9B87-1F4D5DC62C9C}">
      <dgm:prSet/>
      <dgm:spPr/>
      <dgm:t>
        <a:bodyPr/>
        <a:lstStyle/>
        <a:p>
          <a:endParaRPr lang="en-US">
            <a:solidFill>
              <a:schemeClr val="tx1"/>
            </a:solidFill>
          </a:endParaRPr>
        </a:p>
      </dgm:t>
    </dgm:pt>
    <dgm:pt modelId="{6A88D3D5-D691-43CE-928D-083445E9A008}" type="sibTrans" cxnId="{F05A14D7-3135-4B6C-9B87-1F4D5DC62C9C}">
      <dgm:prSet/>
      <dgm:spPr/>
      <dgm:t>
        <a:bodyPr/>
        <a:lstStyle/>
        <a:p>
          <a:endParaRPr lang="en-US">
            <a:solidFill>
              <a:schemeClr val="tx1"/>
            </a:solidFill>
          </a:endParaRPr>
        </a:p>
      </dgm:t>
    </dgm:pt>
    <dgm:pt modelId="{7683D36D-C3F0-49DA-BC77-74B3D8FF3801}">
      <dgm:prSet phldrT="[Text]" custT="1"/>
      <dgm:spPr/>
      <dgm:t>
        <a:bodyPr/>
        <a:lstStyle/>
        <a:p>
          <a:pPr algn="l">
            <a:buFont typeface="Arial" panose="020B0604020202020204" pitchFamily="34" charset="0"/>
            <a:buChar char="•"/>
          </a:pPr>
          <a:r>
            <a:rPr lang="en-US" sz="2400" dirty="0"/>
            <a:t>Minimize mismatched vessels</a:t>
          </a:r>
        </a:p>
      </dgm:t>
    </dgm:pt>
    <dgm:pt modelId="{01FC25C2-C70B-46EA-A298-01F1C30FB96A}" type="parTrans" cxnId="{04087AC8-D138-449E-8A06-2ABC5DAFCA60}">
      <dgm:prSet/>
      <dgm:spPr/>
      <dgm:t>
        <a:bodyPr/>
        <a:lstStyle/>
        <a:p>
          <a:endParaRPr lang="en-US">
            <a:solidFill>
              <a:schemeClr val="tx1"/>
            </a:solidFill>
          </a:endParaRPr>
        </a:p>
      </dgm:t>
    </dgm:pt>
    <dgm:pt modelId="{86CA33EA-44D1-499D-8EA4-3DDE4CA1B5F9}" type="sibTrans" cxnId="{04087AC8-D138-449E-8A06-2ABC5DAFCA60}">
      <dgm:prSet/>
      <dgm:spPr/>
      <dgm:t>
        <a:bodyPr/>
        <a:lstStyle/>
        <a:p>
          <a:endParaRPr lang="en-US">
            <a:solidFill>
              <a:schemeClr val="tx1"/>
            </a:solidFill>
          </a:endParaRPr>
        </a:p>
      </dgm:t>
    </dgm:pt>
    <dgm:pt modelId="{2DD5C0F7-5EB8-47E1-9801-3BCE5AF7F976}">
      <dgm:prSet custT="1"/>
      <dgm:spPr/>
      <dgm:t>
        <a:bodyPr/>
        <a:lstStyle/>
        <a:p>
          <a:pPr algn="l"/>
          <a:r>
            <a:rPr lang="en-US" sz="2400" dirty="0"/>
            <a:t>Prepare </a:t>
          </a:r>
          <a:r>
            <a:rPr lang="en-US" sz="2400" dirty="0" err="1"/>
            <a:t>CAMx</a:t>
          </a:r>
          <a:r>
            <a:rPr lang="en-US" sz="2400" dirty="0"/>
            <a:t> or CMAQ-ready emission files</a:t>
          </a:r>
          <a:endParaRPr lang="en-US" sz="2400" b="1" dirty="0"/>
        </a:p>
      </dgm:t>
    </dgm:pt>
    <dgm:pt modelId="{7C8CED4A-E0EE-4DAE-97CB-767B8B2A73D5}" type="parTrans" cxnId="{9D23FFA9-05EE-45A7-B3A7-9079AD12D804}">
      <dgm:prSet/>
      <dgm:spPr/>
      <dgm:t>
        <a:bodyPr/>
        <a:lstStyle/>
        <a:p>
          <a:endParaRPr lang="en-US">
            <a:solidFill>
              <a:schemeClr val="tx1"/>
            </a:solidFill>
          </a:endParaRPr>
        </a:p>
      </dgm:t>
    </dgm:pt>
    <dgm:pt modelId="{173B27D2-82CE-4FA1-AB81-B7AA44402810}" type="sibTrans" cxnId="{9D23FFA9-05EE-45A7-B3A7-9079AD12D804}">
      <dgm:prSet/>
      <dgm:spPr/>
      <dgm:t>
        <a:bodyPr/>
        <a:lstStyle/>
        <a:p>
          <a:endParaRPr lang="en-US">
            <a:solidFill>
              <a:schemeClr val="tx1"/>
            </a:solidFill>
          </a:endParaRPr>
        </a:p>
      </dgm:t>
    </dgm:pt>
    <dgm:pt modelId="{A5906772-E0B0-4F0F-A9A3-DC4CE3B7B661}" type="pres">
      <dgm:prSet presAssocID="{1D96E569-25FE-42F9-AAF1-A4A17BE79CA6}" presName="linearFlow" presStyleCnt="0">
        <dgm:presLayoutVars>
          <dgm:dir/>
          <dgm:resizeHandles val="exact"/>
        </dgm:presLayoutVars>
      </dgm:prSet>
      <dgm:spPr/>
    </dgm:pt>
    <dgm:pt modelId="{5103299A-62C1-4904-84A9-99A30ADC0EDA}" type="pres">
      <dgm:prSet presAssocID="{2DD5C0F7-5EB8-47E1-9801-3BCE5AF7F976}" presName="composite" presStyleCnt="0"/>
      <dgm:spPr/>
    </dgm:pt>
    <dgm:pt modelId="{48C19715-9C40-4D7E-A8B2-7A61CC5A945A}" type="pres">
      <dgm:prSet presAssocID="{2DD5C0F7-5EB8-47E1-9801-3BCE5AF7F97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220CA4AD-0D9B-4D99-8D23-6872B6131061}" type="pres">
      <dgm:prSet presAssocID="{2DD5C0F7-5EB8-47E1-9801-3BCE5AF7F976}" presName="txShp" presStyleLbl="node1" presStyleIdx="0" presStyleCnt="4">
        <dgm:presLayoutVars>
          <dgm:bulletEnabled val="1"/>
        </dgm:presLayoutVars>
      </dgm:prSet>
      <dgm:spPr/>
    </dgm:pt>
    <dgm:pt modelId="{4C0384D2-036C-4DD5-B248-8BCBCDF788D3}" type="pres">
      <dgm:prSet presAssocID="{173B27D2-82CE-4FA1-AB81-B7AA44402810}" presName="spacing" presStyleCnt="0"/>
      <dgm:spPr/>
    </dgm:pt>
    <dgm:pt modelId="{E6C995D8-2E8E-44D4-8543-F42D9BBC4647}" type="pres">
      <dgm:prSet presAssocID="{A8AAC2A4-28D9-4238-B863-F222EEE31BD2}" presName="composite" presStyleCnt="0"/>
      <dgm:spPr/>
    </dgm:pt>
    <dgm:pt modelId="{8DE34405-5B86-4300-91E5-13BF4D70D639}" type="pres">
      <dgm:prSet presAssocID="{A8AAC2A4-28D9-4238-B863-F222EEE31BD2}"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search with solid fill"/>
        </a:ext>
      </dgm:extLst>
    </dgm:pt>
    <dgm:pt modelId="{AA03D8D3-40A5-40D4-895F-45660AB690D1}" type="pres">
      <dgm:prSet presAssocID="{A8AAC2A4-28D9-4238-B863-F222EEE31BD2}" presName="txShp" presStyleLbl="node1" presStyleIdx="1" presStyleCnt="4">
        <dgm:presLayoutVars>
          <dgm:bulletEnabled val="1"/>
        </dgm:presLayoutVars>
      </dgm:prSet>
      <dgm:spPr/>
    </dgm:pt>
    <dgm:pt modelId="{FB8FF423-578B-4A28-9CAA-680C51E2B324}" type="pres">
      <dgm:prSet presAssocID="{0F902BB1-0F9B-4CDB-8889-2785D74D8456}" presName="spacing" presStyleCnt="0"/>
      <dgm:spPr/>
    </dgm:pt>
    <dgm:pt modelId="{F4C84A45-692B-40BB-BCB6-6AA30A0F5FBC}" type="pres">
      <dgm:prSet presAssocID="{659CA094-481E-414D-9B20-2166A62962F2}" presName="composite" presStyleCnt="0"/>
      <dgm:spPr/>
    </dgm:pt>
    <dgm:pt modelId="{E92F590E-31DE-4CB3-A482-7DD082126E37}" type="pres">
      <dgm:prSet presAssocID="{659CA094-481E-414D-9B20-2166A62962F2}"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tabase with solid fill"/>
        </a:ext>
      </dgm:extLst>
    </dgm:pt>
    <dgm:pt modelId="{74369713-04AE-470C-9B08-218AF3163112}" type="pres">
      <dgm:prSet presAssocID="{659CA094-481E-414D-9B20-2166A62962F2}" presName="txShp" presStyleLbl="node1" presStyleIdx="2" presStyleCnt="4">
        <dgm:presLayoutVars>
          <dgm:bulletEnabled val="1"/>
        </dgm:presLayoutVars>
      </dgm:prSet>
      <dgm:spPr/>
    </dgm:pt>
    <dgm:pt modelId="{9259E141-3E0D-4B88-8E32-7DAE3F9B1924}" type="pres">
      <dgm:prSet presAssocID="{6A88D3D5-D691-43CE-928D-083445E9A008}" presName="spacing" presStyleCnt="0"/>
      <dgm:spPr/>
    </dgm:pt>
    <dgm:pt modelId="{CDA5B161-8790-4211-BBE6-A90FBFB37B81}" type="pres">
      <dgm:prSet presAssocID="{7683D36D-C3F0-49DA-BC77-74B3D8FF3801}" presName="composite" presStyleCnt="0"/>
      <dgm:spPr/>
    </dgm:pt>
    <dgm:pt modelId="{A8260D6A-BB19-4E04-8FC2-266FE6B59E93}" type="pres">
      <dgm:prSet presAssocID="{7683D36D-C3F0-49DA-BC77-74B3D8FF3801}"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ug boat with solid fill"/>
        </a:ext>
      </dgm:extLst>
    </dgm:pt>
    <dgm:pt modelId="{3F0ECF7B-3EB0-4887-9A69-08765E02CD46}" type="pres">
      <dgm:prSet presAssocID="{7683D36D-C3F0-49DA-BC77-74B3D8FF3801}" presName="txShp" presStyleLbl="node1" presStyleIdx="3" presStyleCnt="4">
        <dgm:presLayoutVars>
          <dgm:bulletEnabled val="1"/>
        </dgm:presLayoutVars>
      </dgm:prSet>
      <dgm:spPr/>
    </dgm:pt>
  </dgm:ptLst>
  <dgm:cxnLst>
    <dgm:cxn modelId="{CE83121F-5288-43D2-9C8E-4DCCA7CAF6E7}" type="presOf" srcId="{7683D36D-C3F0-49DA-BC77-74B3D8FF3801}" destId="{3F0ECF7B-3EB0-4887-9A69-08765E02CD46}" srcOrd="0" destOrd="0" presId="urn:microsoft.com/office/officeart/2005/8/layout/vList3"/>
    <dgm:cxn modelId="{4F502E59-9569-452C-8BD2-32111EB794C0}" srcId="{1D96E569-25FE-42F9-AAF1-A4A17BE79CA6}" destId="{A8AAC2A4-28D9-4238-B863-F222EEE31BD2}" srcOrd="1" destOrd="0" parTransId="{D841E047-EFB4-40DE-B678-3979648DE4F1}" sibTransId="{0F902BB1-0F9B-4CDB-8889-2785D74D8456}"/>
    <dgm:cxn modelId="{D8F26E7B-3C6C-4F0E-9070-481BAF7C1679}" type="presOf" srcId="{A8AAC2A4-28D9-4238-B863-F222EEE31BD2}" destId="{AA03D8D3-40A5-40D4-895F-45660AB690D1}" srcOrd="0" destOrd="0" presId="urn:microsoft.com/office/officeart/2005/8/layout/vList3"/>
    <dgm:cxn modelId="{571356A6-EF96-4C13-B6BA-4B15B5028FF5}" type="presOf" srcId="{2DD5C0F7-5EB8-47E1-9801-3BCE5AF7F976}" destId="{220CA4AD-0D9B-4D99-8D23-6872B6131061}" srcOrd="0" destOrd="0" presId="urn:microsoft.com/office/officeart/2005/8/layout/vList3"/>
    <dgm:cxn modelId="{9D23FFA9-05EE-45A7-B3A7-9079AD12D804}" srcId="{1D96E569-25FE-42F9-AAF1-A4A17BE79CA6}" destId="{2DD5C0F7-5EB8-47E1-9801-3BCE5AF7F976}" srcOrd="0" destOrd="0" parTransId="{7C8CED4A-E0EE-4DAE-97CB-767B8B2A73D5}" sibTransId="{173B27D2-82CE-4FA1-AB81-B7AA44402810}"/>
    <dgm:cxn modelId="{04087AC8-D138-449E-8A06-2ABC5DAFCA60}" srcId="{1D96E569-25FE-42F9-AAF1-A4A17BE79CA6}" destId="{7683D36D-C3F0-49DA-BC77-74B3D8FF3801}" srcOrd="3" destOrd="0" parTransId="{01FC25C2-C70B-46EA-A298-01F1C30FB96A}" sibTransId="{86CA33EA-44D1-499D-8EA4-3DDE4CA1B5F9}"/>
    <dgm:cxn modelId="{F05A14D7-3135-4B6C-9B87-1F4D5DC62C9C}" srcId="{1D96E569-25FE-42F9-AAF1-A4A17BE79CA6}" destId="{659CA094-481E-414D-9B20-2166A62962F2}" srcOrd="2" destOrd="0" parTransId="{34DA99F3-5A69-4237-912F-F0A41924494B}" sibTransId="{6A88D3D5-D691-43CE-928D-083445E9A008}"/>
    <dgm:cxn modelId="{69A94DF5-19AF-400A-BF61-E3CD20B16056}" type="presOf" srcId="{659CA094-481E-414D-9B20-2166A62962F2}" destId="{74369713-04AE-470C-9B08-218AF3163112}" srcOrd="0" destOrd="0" presId="urn:microsoft.com/office/officeart/2005/8/layout/vList3"/>
    <dgm:cxn modelId="{E7157AF9-16E0-44D3-9975-13AB66A03DE2}" type="presOf" srcId="{1D96E569-25FE-42F9-AAF1-A4A17BE79CA6}" destId="{A5906772-E0B0-4F0F-A9A3-DC4CE3B7B661}" srcOrd="0" destOrd="0" presId="urn:microsoft.com/office/officeart/2005/8/layout/vList3"/>
    <dgm:cxn modelId="{4A8F577F-1FE1-470E-BBA1-807A50837F5B}" type="presParOf" srcId="{A5906772-E0B0-4F0F-A9A3-DC4CE3B7B661}" destId="{5103299A-62C1-4904-84A9-99A30ADC0EDA}" srcOrd="0" destOrd="0" presId="urn:microsoft.com/office/officeart/2005/8/layout/vList3"/>
    <dgm:cxn modelId="{A2E4850A-278B-4910-9F6E-259A6421175E}" type="presParOf" srcId="{5103299A-62C1-4904-84A9-99A30ADC0EDA}" destId="{48C19715-9C40-4D7E-A8B2-7A61CC5A945A}" srcOrd="0" destOrd="0" presId="urn:microsoft.com/office/officeart/2005/8/layout/vList3"/>
    <dgm:cxn modelId="{03A56458-B805-4BBF-A523-B625214E240D}" type="presParOf" srcId="{5103299A-62C1-4904-84A9-99A30ADC0EDA}" destId="{220CA4AD-0D9B-4D99-8D23-6872B6131061}" srcOrd="1" destOrd="0" presId="urn:microsoft.com/office/officeart/2005/8/layout/vList3"/>
    <dgm:cxn modelId="{B66FB9E5-EA1A-44B5-BE9C-57A1D5062AC2}" type="presParOf" srcId="{A5906772-E0B0-4F0F-A9A3-DC4CE3B7B661}" destId="{4C0384D2-036C-4DD5-B248-8BCBCDF788D3}" srcOrd="1" destOrd="0" presId="urn:microsoft.com/office/officeart/2005/8/layout/vList3"/>
    <dgm:cxn modelId="{86D62D6D-53F9-49C5-8F8C-18B7B7C9AF52}" type="presParOf" srcId="{A5906772-E0B0-4F0F-A9A3-DC4CE3B7B661}" destId="{E6C995D8-2E8E-44D4-8543-F42D9BBC4647}" srcOrd="2" destOrd="0" presId="urn:microsoft.com/office/officeart/2005/8/layout/vList3"/>
    <dgm:cxn modelId="{E4384131-D636-4AC6-8CF7-AF2B4F390B82}" type="presParOf" srcId="{E6C995D8-2E8E-44D4-8543-F42D9BBC4647}" destId="{8DE34405-5B86-4300-91E5-13BF4D70D639}" srcOrd="0" destOrd="0" presId="urn:microsoft.com/office/officeart/2005/8/layout/vList3"/>
    <dgm:cxn modelId="{89C56B2B-F81E-4276-8F90-BADE5E65C09F}" type="presParOf" srcId="{E6C995D8-2E8E-44D4-8543-F42D9BBC4647}" destId="{AA03D8D3-40A5-40D4-895F-45660AB690D1}" srcOrd="1" destOrd="0" presId="urn:microsoft.com/office/officeart/2005/8/layout/vList3"/>
    <dgm:cxn modelId="{4DD64F54-3ED7-4C6F-A312-8BB4EF3EEE01}" type="presParOf" srcId="{A5906772-E0B0-4F0F-A9A3-DC4CE3B7B661}" destId="{FB8FF423-578B-4A28-9CAA-680C51E2B324}" srcOrd="3" destOrd="0" presId="urn:microsoft.com/office/officeart/2005/8/layout/vList3"/>
    <dgm:cxn modelId="{F33D1EDB-0DB6-49E5-ACD1-AA87FC85CEE3}" type="presParOf" srcId="{A5906772-E0B0-4F0F-A9A3-DC4CE3B7B661}" destId="{F4C84A45-692B-40BB-BCB6-6AA30A0F5FBC}" srcOrd="4" destOrd="0" presId="urn:microsoft.com/office/officeart/2005/8/layout/vList3"/>
    <dgm:cxn modelId="{90EF3DC0-128F-43A9-AAE5-27EFBD5D6F13}" type="presParOf" srcId="{F4C84A45-692B-40BB-BCB6-6AA30A0F5FBC}" destId="{E92F590E-31DE-4CB3-A482-7DD082126E37}" srcOrd="0" destOrd="0" presId="urn:microsoft.com/office/officeart/2005/8/layout/vList3"/>
    <dgm:cxn modelId="{512DA384-88D6-46C3-A1F4-B3388B9DF41D}" type="presParOf" srcId="{F4C84A45-692B-40BB-BCB6-6AA30A0F5FBC}" destId="{74369713-04AE-470C-9B08-218AF3163112}" srcOrd="1" destOrd="0" presId="urn:microsoft.com/office/officeart/2005/8/layout/vList3"/>
    <dgm:cxn modelId="{BB7371F1-563C-4223-896A-4AA70BBA5131}" type="presParOf" srcId="{A5906772-E0B0-4F0F-A9A3-DC4CE3B7B661}" destId="{9259E141-3E0D-4B88-8E32-7DAE3F9B1924}" srcOrd="5" destOrd="0" presId="urn:microsoft.com/office/officeart/2005/8/layout/vList3"/>
    <dgm:cxn modelId="{C6FAA7C1-A35A-48F7-8E53-D60423FEC4B9}" type="presParOf" srcId="{A5906772-E0B0-4F0F-A9A3-DC4CE3B7B661}" destId="{CDA5B161-8790-4211-BBE6-A90FBFB37B81}" srcOrd="6" destOrd="0" presId="urn:microsoft.com/office/officeart/2005/8/layout/vList3"/>
    <dgm:cxn modelId="{02F4AA9B-B0DA-49FD-8873-D390A2F959A7}" type="presParOf" srcId="{CDA5B161-8790-4211-BBE6-A90FBFB37B81}" destId="{A8260D6A-BB19-4E04-8FC2-266FE6B59E93}" srcOrd="0" destOrd="0" presId="urn:microsoft.com/office/officeart/2005/8/layout/vList3"/>
    <dgm:cxn modelId="{C9D2A7F0-24C9-4E9B-99A7-48C01B024E43}" type="presParOf" srcId="{CDA5B161-8790-4211-BBE6-A90FBFB37B81}" destId="{3F0ECF7B-3EB0-4887-9A69-08765E02CD46}"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06B35-5607-4036-9B24-336B57F61F56}">
      <dsp:nvSpPr>
        <dsp:cNvPr id="0" name=""/>
        <dsp:cNvSpPr/>
      </dsp:nvSpPr>
      <dsp:spPr>
        <a:xfrm>
          <a:off x="0" y="71969"/>
          <a:ext cx="5027298"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Over 200,000 </a:t>
          </a:r>
          <a:r>
            <a:rPr lang="en-US" sz="1900" kern="1200" dirty="0">
              <a:solidFill>
                <a:schemeClr val="tx1"/>
              </a:solidFill>
            </a:rPr>
            <a:t>vessels characterized</a:t>
          </a:r>
        </a:p>
      </dsp:txBody>
      <dsp:txXfrm>
        <a:off x="36845" y="108814"/>
        <a:ext cx="4953608" cy="681087"/>
      </dsp:txXfrm>
    </dsp:sp>
    <dsp:sp modelId="{7403711E-4BD7-4BF2-82B5-EF4A6CBBCFE8}">
      <dsp:nvSpPr>
        <dsp:cNvPr id="0" name=""/>
        <dsp:cNvSpPr/>
      </dsp:nvSpPr>
      <dsp:spPr>
        <a:xfrm>
          <a:off x="0" y="881467"/>
          <a:ext cx="5027298"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solidFill>
                <a:schemeClr val="tx1"/>
              </a:solidFill>
            </a:rPr>
            <a:t>Vessel size, age, type of cargo, and total capacity</a:t>
          </a:r>
        </a:p>
      </dsp:txBody>
      <dsp:txXfrm>
        <a:off x="36845" y="918312"/>
        <a:ext cx="4953608" cy="681087"/>
      </dsp:txXfrm>
    </dsp:sp>
    <dsp:sp modelId="{4CFBCF48-59FC-4EAB-BFDB-DAEF197B79BA}">
      <dsp:nvSpPr>
        <dsp:cNvPr id="0" name=""/>
        <dsp:cNvSpPr/>
      </dsp:nvSpPr>
      <dsp:spPr>
        <a:xfrm>
          <a:off x="0" y="1690965"/>
          <a:ext cx="5027298"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solidFill>
                <a:schemeClr val="tx1"/>
              </a:solidFill>
            </a:rPr>
            <a:t>Main engine, auxiliary engine, and boiler specifications</a:t>
          </a:r>
        </a:p>
      </dsp:txBody>
      <dsp:txXfrm>
        <a:off x="36845" y="1727810"/>
        <a:ext cx="4953608" cy="681087"/>
      </dsp:txXfrm>
    </dsp:sp>
    <dsp:sp modelId="{C709F4EB-2DB2-42E3-946D-BAA516741354}">
      <dsp:nvSpPr>
        <dsp:cNvPr id="0" name=""/>
        <dsp:cNvSpPr/>
      </dsp:nvSpPr>
      <dsp:spPr>
        <a:xfrm>
          <a:off x="0" y="2500463"/>
          <a:ext cx="5027298"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solidFill>
                <a:schemeClr val="tx1"/>
              </a:solidFill>
            </a:rPr>
            <a:t>Fuel and exhaust scrubber types</a:t>
          </a:r>
        </a:p>
      </dsp:txBody>
      <dsp:txXfrm>
        <a:off x="36845" y="2537308"/>
        <a:ext cx="4953608" cy="681087"/>
      </dsp:txXfrm>
    </dsp:sp>
    <dsp:sp modelId="{A7185454-5F36-4102-BFAF-2FCDEC7E35F5}">
      <dsp:nvSpPr>
        <dsp:cNvPr id="0" name=""/>
        <dsp:cNvSpPr/>
      </dsp:nvSpPr>
      <dsp:spPr>
        <a:xfrm>
          <a:off x="0" y="3309961"/>
          <a:ext cx="5027298"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solidFill>
                <a:schemeClr val="tx1"/>
              </a:solidFill>
            </a:rPr>
            <a:t>Limited for domestically owned smaller vessels</a:t>
          </a:r>
        </a:p>
      </dsp:txBody>
      <dsp:txXfrm>
        <a:off x="36845" y="3346806"/>
        <a:ext cx="4953608"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A916-0D47-4D83-9963-CC66C37EA3E3}">
      <dsp:nvSpPr>
        <dsp:cNvPr id="0" name=""/>
        <dsp:cNvSpPr/>
      </dsp:nvSpPr>
      <dsp:spPr>
        <a:xfrm>
          <a:off x="801401" y="0"/>
          <a:ext cx="9082551" cy="4742436"/>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D641934-D79E-450A-8309-9E42B2B079CC}">
      <dsp:nvSpPr>
        <dsp:cNvPr id="0" name=""/>
        <dsp:cNvSpPr/>
      </dsp:nvSpPr>
      <dsp:spPr>
        <a:xfrm>
          <a:off x="0" y="1422730"/>
          <a:ext cx="1563672" cy="1896974"/>
        </a:xfrm>
        <a:prstGeom prst="round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666750">
            <a:lnSpc>
              <a:spcPct val="90000"/>
            </a:lnSpc>
            <a:spcBef>
              <a:spcPct val="0"/>
            </a:spcBef>
            <a:spcAft>
              <a:spcPct val="35000"/>
            </a:spcAft>
            <a:buNone/>
          </a:pPr>
          <a:r>
            <a:rPr lang="en-US" sz="1500" b="1" kern="1200" dirty="0"/>
            <a:t>Inputs for MARINER</a:t>
          </a:r>
        </a:p>
        <a:p>
          <a:pPr marL="114300" lvl="1" indent="-114300" algn="l" defTabSz="577850">
            <a:lnSpc>
              <a:spcPct val="90000"/>
            </a:lnSpc>
            <a:spcBef>
              <a:spcPct val="0"/>
            </a:spcBef>
            <a:spcAft>
              <a:spcPct val="15000"/>
            </a:spcAft>
            <a:buChar char="•"/>
          </a:pPr>
          <a:r>
            <a:rPr lang="en-US" sz="1300" kern="1200" dirty="0"/>
            <a:t>AIS data</a:t>
          </a:r>
        </a:p>
        <a:p>
          <a:pPr marL="114300" lvl="1" indent="-114300" algn="l" defTabSz="577850">
            <a:lnSpc>
              <a:spcPct val="90000"/>
            </a:lnSpc>
            <a:spcBef>
              <a:spcPct val="0"/>
            </a:spcBef>
            <a:spcAft>
              <a:spcPct val="15000"/>
            </a:spcAft>
            <a:buChar char="•"/>
          </a:pPr>
          <a:r>
            <a:rPr lang="en-US" sz="1300" kern="1200" dirty="0"/>
            <a:t>IHS data</a:t>
          </a:r>
        </a:p>
        <a:p>
          <a:pPr marL="114300" lvl="1" indent="-114300" algn="l" defTabSz="577850">
            <a:lnSpc>
              <a:spcPct val="90000"/>
            </a:lnSpc>
            <a:spcBef>
              <a:spcPct val="0"/>
            </a:spcBef>
            <a:spcAft>
              <a:spcPct val="15000"/>
            </a:spcAft>
            <a:buChar char="•"/>
          </a:pPr>
          <a:r>
            <a:rPr lang="en-US" sz="1300" kern="1200" dirty="0"/>
            <a:t>User’s input (time period, domain, etc.)</a:t>
          </a:r>
        </a:p>
      </dsp:txBody>
      <dsp:txXfrm>
        <a:off x="76332" y="1499062"/>
        <a:ext cx="1411008" cy="1744310"/>
      </dsp:txXfrm>
    </dsp:sp>
    <dsp:sp modelId="{CB02E10A-73D7-4A77-B4FA-6EFF1C3EBDD1}">
      <dsp:nvSpPr>
        <dsp:cNvPr id="0" name=""/>
        <dsp:cNvSpPr/>
      </dsp:nvSpPr>
      <dsp:spPr>
        <a:xfrm>
          <a:off x="1824414" y="1422730"/>
          <a:ext cx="1563672" cy="1896974"/>
        </a:xfrm>
        <a:prstGeom prst="roundRect">
          <a:avLst/>
        </a:prstGeom>
        <a:solidFill>
          <a:schemeClr val="accent1">
            <a:alpha val="90000"/>
            <a:hueOff val="0"/>
            <a:satOff val="0"/>
            <a:lumOff val="0"/>
            <a:alphaOff val="-8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666750">
            <a:lnSpc>
              <a:spcPct val="90000"/>
            </a:lnSpc>
            <a:spcBef>
              <a:spcPct val="0"/>
            </a:spcBef>
            <a:spcAft>
              <a:spcPct val="35000"/>
            </a:spcAft>
            <a:buNone/>
          </a:pPr>
          <a:r>
            <a:rPr lang="en-US" sz="1500" b="1" kern="1200" dirty="0"/>
            <a:t>Filter &amp; Process AIS Data</a:t>
          </a:r>
          <a:endParaRPr lang="en-US" sz="1500" kern="1200" dirty="0"/>
        </a:p>
        <a:p>
          <a:pPr marL="114300" lvl="1" indent="-114300" algn="l" defTabSz="577850">
            <a:lnSpc>
              <a:spcPct val="90000"/>
            </a:lnSpc>
            <a:spcBef>
              <a:spcPct val="0"/>
            </a:spcBef>
            <a:spcAft>
              <a:spcPct val="15000"/>
            </a:spcAft>
            <a:buChar char="•"/>
          </a:pPr>
          <a:r>
            <a:rPr lang="en-US" sz="1300" kern="1200" dirty="0"/>
            <a:t>Subset AIS data</a:t>
          </a:r>
        </a:p>
        <a:p>
          <a:pPr marL="114300" lvl="1" indent="-114300" algn="l" defTabSz="577850">
            <a:lnSpc>
              <a:spcPct val="90000"/>
            </a:lnSpc>
            <a:spcBef>
              <a:spcPct val="0"/>
            </a:spcBef>
            <a:spcAft>
              <a:spcPct val="15000"/>
            </a:spcAft>
            <a:buChar char="•"/>
          </a:pPr>
          <a:r>
            <a:rPr lang="en-US" sz="1300" kern="1200" dirty="0"/>
            <a:t>Identify vessel types</a:t>
          </a:r>
        </a:p>
        <a:p>
          <a:pPr marL="114300" lvl="1" indent="-114300" algn="l" defTabSz="577850">
            <a:lnSpc>
              <a:spcPct val="90000"/>
            </a:lnSpc>
            <a:spcBef>
              <a:spcPct val="0"/>
            </a:spcBef>
            <a:spcAft>
              <a:spcPct val="15000"/>
            </a:spcAft>
            <a:buChar char="•"/>
          </a:pPr>
          <a:r>
            <a:rPr lang="en-US" sz="1300" kern="1200" dirty="0"/>
            <a:t>Determine trips</a:t>
          </a:r>
        </a:p>
        <a:p>
          <a:pPr marL="114300" lvl="1" indent="-114300" algn="l" defTabSz="577850">
            <a:lnSpc>
              <a:spcPct val="90000"/>
            </a:lnSpc>
            <a:spcBef>
              <a:spcPct val="0"/>
            </a:spcBef>
            <a:spcAft>
              <a:spcPct val="15000"/>
            </a:spcAft>
            <a:buChar char="•"/>
          </a:pPr>
          <a:r>
            <a:rPr lang="en-US" sz="1300" kern="1200" dirty="0"/>
            <a:t>Activity calculation</a:t>
          </a:r>
        </a:p>
      </dsp:txBody>
      <dsp:txXfrm>
        <a:off x="1900746" y="1499062"/>
        <a:ext cx="1411008" cy="1744310"/>
      </dsp:txXfrm>
    </dsp:sp>
    <dsp:sp modelId="{750FD4CF-54DD-40C5-95F2-1EB2D320D513}">
      <dsp:nvSpPr>
        <dsp:cNvPr id="0" name=""/>
        <dsp:cNvSpPr/>
      </dsp:nvSpPr>
      <dsp:spPr>
        <a:xfrm>
          <a:off x="3648699" y="1422730"/>
          <a:ext cx="1563672" cy="1896974"/>
        </a:xfrm>
        <a:prstGeom prst="roundRect">
          <a:avLst/>
        </a:prstGeom>
        <a:solidFill>
          <a:schemeClr val="accent1">
            <a:alpha val="90000"/>
            <a:hueOff val="0"/>
            <a:satOff val="0"/>
            <a:lumOff val="0"/>
            <a:alphaOff val="-16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66750">
            <a:lnSpc>
              <a:spcPct val="90000"/>
            </a:lnSpc>
            <a:spcBef>
              <a:spcPct val="0"/>
            </a:spcBef>
            <a:spcAft>
              <a:spcPct val="35000"/>
            </a:spcAft>
            <a:buNone/>
          </a:pPr>
          <a:r>
            <a:rPr lang="en-US" sz="1500" b="1" kern="1200" dirty="0"/>
            <a:t>Match with IHS Database</a:t>
          </a:r>
        </a:p>
        <a:p>
          <a:pPr marL="114300" lvl="1" indent="-114300" algn="l" defTabSz="533400">
            <a:lnSpc>
              <a:spcPct val="90000"/>
            </a:lnSpc>
            <a:spcBef>
              <a:spcPct val="0"/>
            </a:spcBef>
            <a:spcAft>
              <a:spcPct val="15000"/>
            </a:spcAft>
            <a:buChar char="•"/>
          </a:pPr>
          <a:r>
            <a:rPr lang="en-US" sz="1200" kern="1200" dirty="0"/>
            <a:t>Determine engine category</a:t>
          </a:r>
        </a:p>
        <a:p>
          <a:pPr marL="114300" lvl="1" indent="-114300" algn="l" defTabSz="533400">
            <a:lnSpc>
              <a:spcPct val="90000"/>
            </a:lnSpc>
            <a:spcBef>
              <a:spcPct val="0"/>
            </a:spcBef>
            <a:spcAft>
              <a:spcPct val="15000"/>
            </a:spcAft>
            <a:buChar char="•"/>
          </a:pPr>
          <a:r>
            <a:rPr lang="en-US" sz="1200" kern="1200" dirty="0"/>
            <a:t>Identify engine tier</a:t>
          </a:r>
        </a:p>
        <a:p>
          <a:pPr marL="114300" lvl="1" indent="-114300" algn="l" defTabSz="533400">
            <a:lnSpc>
              <a:spcPct val="90000"/>
            </a:lnSpc>
            <a:spcBef>
              <a:spcPct val="0"/>
            </a:spcBef>
            <a:spcAft>
              <a:spcPct val="15000"/>
            </a:spcAft>
            <a:buChar char="•"/>
          </a:pPr>
          <a:r>
            <a:rPr lang="en-US" sz="1200" kern="1200" dirty="0"/>
            <a:t>Emission &amp; Load Factors</a:t>
          </a:r>
        </a:p>
        <a:p>
          <a:pPr marL="114300" lvl="1" indent="-114300" algn="l" defTabSz="533400">
            <a:lnSpc>
              <a:spcPct val="90000"/>
            </a:lnSpc>
            <a:spcBef>
              <a:spcPct val="0"/>
            </a:spcBef>
            <a:spcAft>
              <a:spcPct val="15000"/>
            </a:spcAft>
            <a:buChar char="•"/>
          </a:pPr>
          <a:r>
            <a:rPr lang="en-US" sz="1200" kern="1200" dirty="0"/>
            <a:t>Fill missing data</a:t>
          </a:r>
        </a:p>
      </dsp:txBody>
      <dsp:txXfrm>
        <a:off x="3725031" y="1499062"/>
        <a:ext cx="1411008" cy="1744310"/>
      </dsp:txXfrm>
    </dsp:sp>
    <dsp:sp modelId="{E51DAA9A-4E96-4193-B029-33BC2010B641}">
      <dsp:nvSpPr>
        <dsp:cNvPr id="0" name=""/>
        <dsp:cNvSpPr/>
      </dsp:nvSpPr>
      <dsp:spPr>
        <a:xfrm>
          <a:off x="5472983" y="1422730"/>
          <a:ext cx="1563672" cy="1896974"/>
        </a:xfrm>
        <a:prstGeom prst="roundRect">
          <a:avLst/>
        </a:prstGeom>
        <a:solidFill>
          <a:schemeClr val="accent1">
            <a:alpha val="90000"/>
            <a:hueOff val="0"/>
            <a:satOff val="0"/>
            <a:lumOff val="0"/>
            <a:alphaOff val="-24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711200">
            <a:lnSpc>
              <a:spcPct val="90000"/>
            </a:lnSpc>
            <a:spcBef>
              <a:spcPct val="0"/>
            </a:spcBef>
            <a:spcAft>
              <a:spcPct val="35000"/>
            </a:spcAft>
            <a:buNone/>
          </a:pPr>
          <a:r>
            <a:rPr lang="en-US" sz="1600" b="1" kern="1200"/>
            <a:t>Calculate Emissions</a:t>
          </a:r>
          <a:endParaRPr lang="en-US" sz="1600" b="1" kern="1200" dirty="0"/>
        </a:p>
        <a:p>
          <a:pPr marL="114300" lvl="1" indent="-114300" algn="l" defTabSz="577850">
            <a:lnSpc>
              <a:spcPct val="90000"/>
            </a:lnSpc>
            <a:spcBef>
              <a:spcPct val="0"/>
            </a:spcBef>
            <a:spcAft>
              <a:spcPct val="15000"/>
            </a:spcAft>
            <a:buChar char="•"/>
          </a:pPr>
          <a:r>
            <a:rPr lang="en-US" sz="1300" kern="1200" dirty="0"/>
            <a:t>Combine AIS and IHS data to calculate emissions</a:t>
          </a:r>
        </a:p>
      </dsp:txBody>
      <dsp:txXfrm>
        <a:off x="5549315" y="1499062"/>
        <a:ext cx="1411008" cy="1744310"/>
      </dsp:txXfrm>
    </dsp:sp>
    <dsp:sp modelId="{7A7E9437-891D-421B-BA17-57468182CF61}">
      <dsp:nvSpPr>
        <dsp:cNvPr id="0" name=""/>
        <dsp:cNvSpPr/>
      </dsp:nvSpPr>
      <dsp:spPr>
        <a:xfrm>
          <a:off x="7297267" y="1422730"/>
          <a:ext cx="1563672" cy="1896974"/>
        </a:xfrm>
        <a:prstGeom prst="roundRect">
          <a:avLst/>
        </a:prstGeom>
        <a:solidFill>
          <a:schemeClr val="accent1">
            <a:alpha val="90000"/>
            <a:hueOff val="0"/>
            <a:satOff val="0"/>
            <a:lumOff val="0"/>
            <a:alphaOff val="-32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711200">
            <a:lnSpc>
              <a:spcPct val="90000"/>
            </a:lnSpc>
            <a:spcBef>
              <a:spcPct val="0"/>
            </a:spcBef>
            <a:spcAft>
              <a:spcPct val="35000"/>
            </a:spcAft>
            <a:buNone/>
          </a:pPr>
          <a:r>
            <a:rPr lang="en-US" sz="1600" b="1" kern="1200"/>
            <a:t>Spatial Processing</a:t>
          </a:r>
          <a:endParaRPr lang="en-US" sz="1600" b="1" kern="1200" dirty="0"/>
        </a:p>
        <a:p>
          <a:pPr marL="114300" lvl="1" indent="-114300" algn="l" defTabSz="577850">
            <a:lnSpc>
              <a:spcPct val="90000"/>
            </a:lnSpc>
            <a:spcBef>
              <a:spcPct val="0"/>
            </a:spcBef>
            <a:spcAft>
              <a:spcPct val="15000"/>
            </a:spcAft>
            <a:buChar char="•"/>
          </a:pPr>
          <a:r>
            <a:rPr lang="en-US" sz="1300" kern="1200" dirty="0"/>
            <a:t>Assign emissions to model grid, county, etc.</a:t>
          </a:r>
        </a:p>
      </dsp:txBody>
      <dsp:txXfrm>
        <a:off x="7373599" y="1499062"/>
        <a:ext cx="1411008" cy="1744310"/>
      </dsp:txXfrm>
    </dsp:sp>
    <dsp:sp modelId="{035FF9E9-A2FF-42D7-A1B6-60F31EDAEB28}">
      <dsp:nvSpPr>
        <dsp:cNvPr id="0" name=""/>
        <dsp:cNvSpPr/>
      </dsp:nvSpPr>
      <dsp:spPr>
        <a:xfrm>
          <a:off x="9121552" y="1422730"/>
          <a:ext cx="1563672" cy="1896974"/>
        </a:xfrm>
        <a:prstGeom prst="round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None/>
          </a:pPr>
          <a:r>
            <a:rPr lang="en-US" sz="1600" b="1" kern="1200" dirty="0"/>
            <a:t>Final Products</a:t>
          </a:r>
        </a:p>
        <a:p>
          <a:pPr marL="114300" lvl="1" indent="-114300" algn="l" defTabSz="533400">
            <a:lnSpc>
              <a:spcPct val="90000"/>
            </a:lnSpc>
            <a:spcBef>
              <a:spcPct val="0"/>
            </a:spcBef>
            <a:spcAft>
              <a:spcPct val="15000"/>
            </a:spcAft>
            <a:buChar char="•"/>
          </a:pPr>
          <a:r>
            <a:rPr lang="en-US" sz="1200" kern="1200" dirty="0"/>
            <a:t>Emission Inventory for regulatory reporting</a:t>
          </a:r>
        </a:p>
        <a:p>
          <a:pPr marL="114300" lvl="1" indent="-114300" algn="l" defTabSz="533400">
            <a:lnSpc>
              <a:spcPct val="90000"/>
            </a:lnSpc>
            <a:spcBef>
              <a:spcPct val="0"/>
            </a:spcBef>
            <a:spcAft>
              <a:spcPct val="15000"/>
            </a:spcAft>
            <a:buChar char="•"/>
          </a:pPr>
          <a:r>
            <a:rPr lang="en-US" sz="1200" kern="1200" dirty="0"/>
            <a:t>EPS3 PRESHP input files for photochemical modeling</a:t>
          </a:r>
        </a:p>
      </dsp:txBody>
      <dsp:txXfrm>
        <a:off x="9197884" y="1499062"/>
        <a:ext cx="1411008" cy="1744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CA4AD-0D9B-4D99-8D23-6872B6131061}">
      <dsp:nvSpPr>
        <dsp:cNvPr id="0" name=""/>
        <dsp:cNvSpPr/>
      </dsp:nvSpPr>
      <dsp:spPr>
        <a:xfrm rot="10800000">
          <a:off x="1875232" y="1172"/>
          <a:ext cx="6563609" cy="88797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57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Prepare </a:t>
          </a:r>
          <a:r>
            <a:rPr lang="en-US" sz="2400" kern="1200" dirty="0" err="1"/>
            <a:t>CAMx</a:t>
          </a:r>
          <a:r>
            <a:rPr lang="en-US" sz="2400" kern="1200" dirty="0"/>
            <a:t> or CMAQ-ready emission files</a:t>
          </a:r>
          <a:endParaRPr lang="en-US" sz="2400" b="1" kern="1200" dirty="0"/>
        </a:p>
      </dsp:txBody>
      <dsp:txXfrm rot="10800000">
        <a:off x="2097224" y="1172"/>
        <a:ext cx="6341617" cy="887970"/>
      </dsp:txXfrm>
    </dsp:sp>
    <dsp:sp modelId="{48C19715-9C40-4D7E-A8B2-7A61CC5A945A}">
      <dsp:nvSpPr>
        <dsp:cNvPr id="0" name=""/>
        <dsp:cNvSpPr/>
      </dsp:nvSpPr>
      <dsp:spPr>
        <a:xfrm>
          <a:off x="1431247" y="1172"/>
          <a:ext cx="887970" cy="88797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03D8D3-40A5-40D4-895F-45660AB690D1}">
      <dsp:nvSpPr>
        <dsp:cNvPr id="0" name=""/>
        <dsp:cNvSpPr/>
      </dsp:nvSpPr>
      <dsp:spPr>
        <a:xfrm rot="10800000">
          <a:off x="1875232" y="1154208"/>
          <a:ext cx="6563609" cy="88797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570" tIns="91440" rIns="170688"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Expand estimates to waters outside Texas</a:t>
          </a:r>
        </a:p>
      </dsp:txBody>
      <dsp:txXfrm rot="10800000">
        <a:off x="2097224" y="1154208"/>
        <a:ext cx="6341617" cy="887970"/>
      </dsp:txXfrm>
    </dsp:sp>
    <dsp:sp modelId="{8DE34405-5B86-4300-91E5-13BF4D70D639}">
      <dsp:nvSpPr>
        <dsp:cNvPr id="0" name=""/>
        <dsp:cNvSpPr/>
      </dsp:nvSpPr>
      <dsp:spPr>
        <a:xfrm>
          <a:off x="1431247" y="1154208"/>
          <a:ext cx="887970" cy="88797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369713-04AE-470C-9B08-218AF3163112}">
      <dsp:nvSpPr>
        <dsp:cNvPr id="0" name=""/>
        <dsp:cNvSpPr/>
      </dsp:nvSpPr>
      <dsp:spPr>
        <a:xfrm rot="10800000">
          <a:off x="1875232" y="2307245"/>
          <a:ext cx="6563609" cy="88797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570" tIns="91440" rIns="170688"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Reduce memory requirement</a:t>
          </a:r>
        </a:p>
      </dsp:txBody>
      <dsp:txXfrm rot="10800000">
        <a:off x="2097224" y="2307245"/>
        <a:ext cx="6341617" cy="887970"/>
      </dsp:txXfrm>
    </dsp:sp>
    <dsp:sp modelId="{E92F590E-31DE-4CB3-A482-7DD082126E37}">
      <dsp:nvSpPr>
        <dsp:cNvPr id="0" name=""/>
        <dsp:cNvSpPr/>
      </dsp:nvSpPr>
      <dsp:spPr>
        <a:xfrm>
          <a:off x="1431247" y="2307245"/>
          <a:ext cx="887970" cy="88797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F0ECF7B-3EB0-4887-9A69-08765E02CD46}">
      <dsp:nvSpPr>
        <dsp:cNvPr id="0" name=""/>
        <dsp:cNvSpPr/>
      </dsp:nvSpPr>
      <dsp:spPr>
        <a:xfrm rot="10800000">
          <a:off x="1875232" y="3460281"/>
          <a:ext cx="6563609" cy="88797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570" tIns="91440" rIns="170688"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Minimize mismatched vessels</a:t>
          </a:r>
        </a:p>
      </dsp:txBody>
      <dsp:txXfrm rot="10800000">
        <a:off x="2097224" y="3460281"/>
        <a:ext cx="6341617" cy="887970"/>
      </dsp:txXfrm>
    </dsp:sp>
    <dsp:sp modelId="{A8260D6A-BB19-4E04-8FC2-266FE6B59E93}">
      <dsp:nvSpPr>
        <dsp:cNvPr id="0" name=""/>
        <dsp:cNvSpPr/>
      </dsp:nvSpPr>
      <dsp:spPr>
        <a:xfrm>
          <a:off x="1431247" y="3460281"/>
          <a:ext cx="887970" cy="88797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0.78531</cdr:x>
      <cdr:y>0.90458</cdr:y>
    </cdr:from>
    <cdr:to>
      <cdr:x>1</cdr:x>
      <cdr:y>1</cdr:y>
    </cdr:to>
    <cdr:pic>
      <cdr:nvPicPr>
        <cdr:cNvPr id="3" name="chart">
          <a:extLst xmlns:a="http://schemas.openxmlformats.org/drawingml/2006/main">
            <a:ext uri="{FF2B5EF4-FFF2-40B4-BE49-F238E27FC236}">
              <a16:creationId xmlns:a16="http://schemas.microsoft.com/office/drawing/2014/main" id="{330BE47C-FD73-4ABD-B23E-632A66792C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90459" y="1849488"/>
          <a:ext cx="981541" cy="19508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83C8F-F971-4C00-9B2E-0A4A9039690B}"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39636-0F51-4A27-B942-5D7079272AB8}" type="slidenum">
              <a:rPr lang="en-US" smtClean="0"/>
              <a:t>‹#›</a:t>
            </a:fld>
            <a:endParaRPr lang="en-US"/>
          </a:p>
        </p:txBody>
      </p:sp>
    </p:spTree>
    <p:extLst>
      <p:ext uri="{BB962C8B-B14F-4D97-AF65-F5344CB8AC3E}">
        <p14:creationId xmlns:p14="http://schemas.microsoft.com/office/powerpoint/2010/main" val="407191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39636-0F51-4A27-B942-5D7079272AB8}" type="slidenum">
              <a:rPr lang="en-US" smtClean="0"/>
              <a:t>3</a:t>
            </a:fld>
            <a:endParaRPr lang="en-US"/>
          </a:p>
        </p:txBody>
      </p:sp>
    </p:spTree>
    <p:extLst>
      <p:ext uri="{BB962C8B-B14F-4D97-AF65-F5344CB8AC3E}">
        <p14:creationId xmlns:p14="http://schemas.microsoft.com/office/powerpoint/2010/main" val="58633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Expected reductions only for 9 categories of ocean-going vehicles, not harbor craft, and only for Hoteling</a:t>
            </a:r>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rPr>
              <a:t>Current emissions </a:t>
            </a:r>
            <a:r>
              <a:rPr lang="en-US" sz="1800" dirty="0" err="1">
                <a:solidFill>
                  <a:srgbClr val="000000"/>
                </a:solidFill>
                <a:effectLst/>
                <a:latin typeface="Calibri" panose="020F0502020204030204" pitchFamily="34" charset="0"/>
              </a:rPr>
              <a:t>Nox</a:t>
            </a:r>
            <a:r>
              <a:rPr lang="en-US" sz="1800" dirty="0">
                <a:solidFill>
                  <a:srgbClr val="000000"/>
                </a:solidFill>
                <a:effectLst/>
                <a:latin typeface="Calibri" panose="020F0502020204030204" pitchFamily="34" charset="0"/>
              </a:rPr>
              <a:t> = 19.4 </a:t>
            </a:r>
            <a:r>
              <a:rPr lang="en-US" sz="1800" dirty="0" err="1">
                <a:solidFill>
                  <a:srgbClr val="000000"/>
                </a:solidFill>
                <a:effectLst/>
                <a:latin typeface="Calibri" panose="020F0502020204030204" pitchFamily="34" charset="0"/>
              </a:rPr>
              <a:t>tpd</a:t>
            </a:r>
            <a:r>
              <a:rPr lang="en-US" sz="1800" dirty="0">
                <a:solidFill>
                  <a:srgbClr val="000000"/>
                </a:solidFill>
                <a:effectLst/>
                <a:latin typeface="Calibri" panose="020F0502020204030204" pitchFamily="34" charset="0"/>
              </a:rPr>
              <a:t>, expected reductions </a:t>
            </a:r>
            <a:r>
              <a:rPr lang="en-US" sz="1800" dirty="0" err="1">
                <a:solidFill>
                  <a:srgbClr val="000000"/>
                </a:solidFill>
                <a:effectLst/>
                <a:latin typeface="Calibri" panose="020F0502020204030204" pitchFamily="34" charset="0"/>
              </a:rPr>
              <a:t>Nox</a:t>
            </a:r>
            <a:r>
              <a:rPr lang="en-US" sz="1800" dirty="0">
                <a:solidFill>
                  <a:srgbClr val="000000"/>
                </a:solidFill>
                <a:effectLst/>
                <a:latin typeface="Calibri" panose="020F0502020204030204" pitchFamily="34" charset="0"/>
              </a:rPr>
              <a:t> = 0.4 </a:t>
            </a:r>
            <a:r>
              <a:rPr lang="en-US" sz="1800" dirty="0" err="1">
                <a:solidFill>
                  <a:srgbClr val="000000"/>
                </a:solidFill>
                <a:effectLst/>
                <a:latin typeface="Calibri" panose="020F0502020204030204" pitchFamily="34" charset="0"/>
              </a:rPr>
              <a:t>tpd</a:t>
            </a:r>
            <a:r>
              <a:rPr lang="en-US" sz="1800" dirty="0">
                <a:solidFill>
                  <a:srgbClr val="000000"/>
                </a:solidFill>
                <a:effectLst/>
                <a:latin typeface="Calibri" panose="020F0502020204030204" pitchFamily="34" charset="0"/>
              </a:rPr>
              <a:t>, percent of expected reductions = 2%</a:t>
            </a:r>
          </a:p>
          <a:p>
            <a:r>
              <a:rPr lang="en-US" sz="1800" dirty="0">
                <a:solidFill>
                  <a:srgbClr val="000000"/>
                </a:solidFill>
                <a:effectLst/>
                <a:latin typeface="Calibri" panose="020F0502020204030204" pitchFamily="34" charset="0"/>
              </a:rPr>
              <a:t>Daily unadjusted emissions = current emissions – expected daily reductions</a:t>
            </a:r>
          </a:p>
        </p:txBody>
      </p:sp>
      <p:sp>
        <p:nvSpPr>
          <p:cNvPr id="4" name="Slide Number Placeholder 3"/>
          <p:cNvSpPr>
            <a:spLocks noGrp="1"/>
          </p:cNvSpPr>
          <p:nvPr>
            <p:ph type="sldNum" sz="quarter" idx="5"/>
          </p:nvPr>
        </p:nvSpPr>
        <p:spPr/>
        <p:txBody>
          <a:bodyPr/>
          <a:lstStyle/>
          <a:p>
            <a:fld id="{12439636-0F51-4A27-B942-5D7079272AB8}" type="slidenum">
              <a:rPr lang="en-US" smtClean="0"/>
              <a:t>12</a:t>
            </a:fld>
            <a:endParaRPr lang="en-US"/>
          </a:p>
        </p:txBody>
      </p:sp>
    </p:spTree>
    <p:extLst>
      <p:ext uri="{BB962C8B-B14F-4D97-AF65-F5344CB8AC3E}">
        <p14:creationId xmlns:p14="http://schemas.microsoft.com/office/powerpoint/2010/main" val="263502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colors – EPA estimates</a:t>
            </a:r>
          </a:p>
          <a:p>
            <a:r>
              <a:rPr lang="en-US" dirty="0"/>
              <a:t>Orange colors – MARINER estimates</a:t>
            </a:r>
          </a:p>
        </p:txBody>
      </p:sp>
      <p:sp>
        <p:nvSpPr>
          <p:cNvPr id="4" name="Slide Number Placeholder 3"/>
          <p:cNvSpPr>
            <a:spLocks noGrp="1"/>
          </p:cNvSpPr>
          <p:nvPr>
            <p:ph type="sldNum" sz="quarter" idx="5"/>
          </p:nvPr>
        </p:nvSpPr>
        <p:spPr/>
        <p:txBody>
          <a:bodyPr/>
          <a:lstStyle/>
          <a:p>
            <a:fld id="{12439636-0F51-4A27-B942-5D7079272AB8}" type="slidenum">
              <a:rPr lang="en-US" smtClean="0"/>
              <a:t>13</a:t>
            </a:fld>
            <a:endParaRPr lang="en-US"/>
          </a:p>
        </p:txBody>
      </p:sp>
    </p:spTree>
    <p:extLst>
      <p:ext uri="{BB962C8B-B14F-4D97-AF65-F5344CB8AC3E}">
        <p14:creationId xmlns:p14="http://schemas.microsoft.com/office/powerpoint/2010/main" val="52899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Added CMAQ since it’s a modeling conference; </a:t>
            </a:r>
            <a:r>
              <a:rPr lang="en-US" dirty="0">
                <a:solidFill>
                  <a:schemeClr val="tx1"/>
                </a:solidFill>
              </a:rPr>
              <a:t>Conduct a formal uncertainty analysis to determine which data strongly influence emission magnitude</a:t>
            </a:r>
          </a:p>
          <a:p>
            <a:endParaRPr lang="en-US" dirty="0"/>
          </a:p>
        </p:txBody>
      </p:sp>
      <p:sp>
        <p:nvSpPr>
          <p:cNvPr id="4" name="Slide Number Placeholder 3"/>
          <p:cNvSpPr>
            <a:spLocks noGrp="1"/>
          </p:cNvSpPr>
          <p:nvPr>
            <p:ph type="sldNum" sz="quarter" idx="5"/>
          </p:nvPr>
        </p:nvSpPr>
        <p:spPr/>
        <p:txBody>
          <a:bodyPr/>
          <a:lstStyle/>
          <a:p>
            <a:fld id="{12439636-0F51-4A27-B942-5D7079272AB8}" type="slidenum">
              <a:rPr lang="en-US" smtClean="0"/>
              <a:t>14</a:t>
            </a:fld>
            <a:endParaRPr lang="en-US"/>
          </a:p>
        </p:txBody>
      </p:sp>
    </p:spTree>
    <p:extLst>
      <p:ext uri="{BB962C8B-B14F-4D97-AF65-F5344CB8AC3E}">
        <p14:creationId xmlns:p14="http://schemas.microsoft.com/office/powerpoint/2010/main" val="119750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39636-0F51-4A27-B942-5D7079272AB8}" type="slidenum">
              <a:rPr lang="en-US" smtClean="0"/>
              <a:t>15</a:t>
            </a:fld>
            <a:endParaRPr lang="en-US"/>
          </a:p>
        </p:txBody>
      </p:sp>
    </p:spTree>
    <p:extLst>
      <p:ext uri="{BB962C8B-B14F-4D97-AF65-F5344CB8AC3E}">
        <p14:creationId xmlns:p14="http://schemas.microsoft.com/office/powerpoint/2010/main" val="296425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Verdana" panose="020B0604030504040204" pitchFamily="34" charset="0"/>
              </a:rPr>
              <a:t>The AIS records provide a variety of attributes associated with vessel movements, including position, date and time, speed over ground, course over ground, instantaneous draft, vessel identification codes, and vessel type.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in March 2016, all commercially active vessels were required to install AIS transponders</a:t>
            </a:r>
            <a:r>
              <a:rPr lang="en-US" dirty="0">
                <a:highlight>
                  <a:srgbClr val="FFFF00"/>
                </a:highlight>
              </a:rPr>
              <a:t>; </a:t>
            </a:r>
            <a:r>
              <a:rPr lang="en-US" u="sng" dirty="0">
                <a:highlight>
                  <a:srgbClr val="FFFF00"/>
                </a:highlight>
              </a:rPr>
              <a:t>includes tug and other small craft used usually on inland waterways. Though data might not be completed until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ighlight>
                  <a:srgbClr val="FFFF00"/>
                </a:highlight>
              </a:rPr>
              <a:t>Marine </a:t>
            </a:r>
            <a:r>
              <a:rPr lang="en-US" u="sng" dirty="0" err="1">
                <a:highlight>
                  <a:srgbClr val="FFFF00"/>
                </a:highlight>
              </a:rPr>
              <a:t>Cadastre</a:t>
            </a:r>
            <a:r>
              <a:rPr lang="en-US" u="sng" dirty="0">
                <a:highlight>
                  <a:srgbClr val="FFFF00"/>
                </a:highlight>
              </a:rPr>
              <a:t> is a publicly-available US government database. </a:t>
            </a:r>
            <a:r>
              <a:rPr lang="en-US" u="none" dirty="0">
                <a:highlight>
                  <a:srgbClr val="FFFF00"/>
                </a:highlight>
              </a:rPr>
              <a:t>Quality assured </a:t>
            </a:r>
            <a:r>
              <a:rPr lang="en-US" dirty="0">
                <a:latin typeface="Verdana" panose="020B0604030504040204" pitchFamily="34" charset="0"/>
                <a:ea typeface="Verdana" panose="020B0604030504040204" pitchFamily="34" charset="0"/>
              </a:rPr>
              <a:t>via the Authoritative Vessel Identification System.</a:t>
            </a:r>
            <a:endParaRPr lang="en-US" u="sng" dirty="0">
              <a:highlight>
                <a:srgbClr val="FFFF00"/>
              </a:highlight>
            </a:endParaRPr>
          </a:p>
        </p:txBody>
      </p:sp>
      <p:sp>
        <p:nvSpPr>
          <p:cNvPr id="4" name="Slide Number Placeholder 3"/>
          <p:cNvSpPr>
            <a:spLocks noGrp="1"/>
          </p:cNvSpPr>
          <p:nvPr>
            <p:ph type="sldNum" sz="quarter" idx="5"/>
          </p:nvPr>
        </p:nvSpPr>
        <p:spPr/>
        <p:txBody>
          <a:bodyPr/>
          <a:lstStyle/>
          <a:p>
            <a:fld id="{12439636-0F51-4A27-B942-5D7079272AB8}" type="slidenum">
              <a:rPr lang="en-US" smtClean="0"/>
              <a:t>4</a:t>
            </a:fld>
            <a:endParaRPr lang="en-US"/>
          </a:p>
        </p:txBody>
      </p:sp>
    </p:spTree>
    <p:extLst>
      <p:ext uri="{BB962C8B-B14F-4D97-AF65-F5344CB8AC3E}">
        <p14:creationId xmlns:p14="http://schemas.microsoft.com/office/powerpoint/2010/main" val="11521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IHS is very limited for domestically owned smaller vessels. IHS is useful primarily for large ocean-going vessel. </a:t>
            </a:r>
          </a:p>
        </p:txBody>
      </p:sp>
      <p:sp>
        <p:nvSpPr>
          <p:cNvPr id="4" name="Slide Number Placeholder 3"/>
          <p:cNvSpPr>
            <a:spLocks noGrp="1"/>
          </p:cNvSpPr>
          <p:nvPr>
            <p:ph type="sldNum" sz="quarter" idx="5"/>
          </p:nvPr>
        </p:nvSpPr>
        <p:spPr/>
        <p:txBody>
          <a:bodyPr/>
          <a:lstStyle/>
          <a:p>
            <a:fld id="{12439636-0F51-4A27-B942-5D7079272AB8}" type="slidenum">
              <a:rPr lang="en-US" smtClean="0"/>
              <a:t>5</a:t>
            </a:fld>
            <a:endParaRPr lang="en-US"/>
          </a:p>
        </p:txBody>
      </p:sp>
    </p:spTree>
    <p:extLst>
      <p:ext uri="{BB962C8B-B14F-4D97-AF65-F5344CB8AC3E}">
        <p14:creationId xmlns:p14="http://schemas.microsoft.com/office/powerpoint/2010/main" val="327351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12439636-0F51-4A27-B942-5D7079272AB8}" type="slidenum">
              <a:rPr lang="en-US" smtClean="0"/>
              <a:t>6</a:t>
            </a:fld>
            <a:endParaRPr lang="en-US"/>
          </a:p>
        </p:txBody>
      </p:sp>
    </p:spTree>
    <p:extLst>
      <p:ext uri="{BB962C8B-B14F-4D97-AF65-F5344CB8AC3E}">
        <p14:creationId xmlns:p14="http://schemas.microsoft.com/office/powerpoint/2010/main" val="363742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39636-0F51-4A27-B942-5D7079272AB8}" type="slidenum">
              <a:rPr lang="en-US" smtClean="0"/>
              <a:t>7</a:t>
            </a:fld>
            <a:endParaRPr lang="en-US"/>
          </a:p>
        </p:txBody>
      </p:sp>
    </p:spTree>
    <p:extLst>
      <p:ext uri="{BB962C8B-B14F-4D97-AF65-F5344CB8AC3E}">
        <p14:creationId xmlns:p14="http://schemas.microsoft.com/office/powerpoint/2010/main" val="202806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39636-0F51-4A27-B942-5D7079272AB8}" type="slidenum">
              <a:rPr lang="en-US" smtClean="0"/>
              <a:t>8</a:t>
            </a:fld>
            <a:endParaRPr lang="en-US"/>
          </a:p>
        </p:txBody>
      </p:sp>
    </p:spTree>
    <p:extLst>
      <p:ext uri="{BB962C8B-B14F-4D97-AF65-F5344CB8AC3E}">
        <p14:creationId xmlns:p14="http://schemas.microsoft.com/office/powerpoint/2010/main" val="235670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800" b="0" dirty="0">
                <a:cs typeface="Arial" panose="020B0604020202020204"/>
              </a:rPr>
              <a:t>CMV emit NOx and VOC impacting ozone formation and air quality in the area. </a:t>
            </a:r>
          </a:p>
          <a:p>
            <a:pPr marL="0" indent="0">
              <a:spcAft>
                <a:spcPts val="600"/>
              </a:spcAft>
              <a:buFont typeface="Arial" panose="020B0604020202020204" pitchFamily="34" charset="0"/>
              <a:buNone/>
            </a:pPr>
            <a:r>
              <a:rPr lang="en-US" sz="1800" b="0" dirty="0">
                <a:cs typeface="Arial" panose="020B0604020202020204"/>
              </a:rPr>
              <a:t>It is essential to understand and quantify CMV emissions to be able to project in future years.</a:t>
            </a:r>
            <a:endParaRPr lang="en-US" sz="1800" dirty="0">
              <a:effectLst/>
              <a:latin typeface="Segoe UI" panose="020B0502040204020203" pitchFamily="34" charset="0"/>
            </a:endParaRPr>
          </a:p>
          <a:p>
            <a:endParaRPr lang="en-US" sz="1800" dirty="0">
              <a:effectLst/>
              <a:latin typeface="Segoe UI" panose="020B0502040204020203" pitchFamily="34" charset="0"/>
            </a:endParaRPr>
          </a:p>
          <a:p>
            <a:r>
              <a:rPr lang="en-US" sz="1800" dirty="0"/>
              <a:t>Couple of ports along the Gulf, the Houston port is the largest.</a:t>
            </a:r>
            <a:endParaRPr lang="en-US" sz="1800" dirty="0">
              <a:effectLst/>
              <a:latin typeface="Segoe UI" panose="020B0502040204020203" pitchFamily="34" charset="0"/>
            </a:endParaRPr>
          </a:p>
          <a:p>
            <a:r>
              <a:rPr lang="en-US" sz="1800" dirty="0">
                <a:effectLst/>
                <a:latin typeface="Segoe UI" panose="020B0502040204020203" pitchFamily="34" charset="0"/>
              </a:rPr>
              <a:t>The bar chart shows top US water ports. Port of Houston is the largest. Other ports in the area: Freeport, Texas City, and Galveston add about 30% to the Houston tonnage. All of these port operations impact the HGB air quality.”</a:t>
            </a:r>
            <a:endParaRPr lang="en-US" b="0" dirty="0"/>
          </a:p>
        </p:txBody>
      </p:sp>
      <p:sp>
        <p:nvSpPr>
          <p:cNvPr id="4" name="Slide Number Placeholder 3"/>
          <p:cNvSpPr>
            <a:spLocks noGrp="1"/>
          </p:cNvSpPr>
          <p:nvPr>
            <p:ph type="sldNum" sz="quarter" idx="5"/>
          </p:nvPr>
        </p:nvSpPr>
        <p:spPr/>
        <p:txBody>
          <a:bodyPr/>
          <a:lstStyle/>
          <a:p>
            <a:fld id="{12439636-0F51-4A27-B942-5D7079272AB8}" type="slidenum">
              <a:rPr lang="en-US" smtClean="0"/>
              <a:t>9</a:t>
            </a:fld>
            <a:endParaRPr lang="en-US"/>
          </a:p>
        </p:txBody>
      </p:sp>
    </p:spTree>
    <p:extLst>
      <p:ext uri="{BB962C8B-B14F-4D97-AF65-F5344CB8AC3E}">
        <p14:creationId xmlns:p14="http://schemas.microsoft.com/office/powerpoint/2010/main" val="309675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Verdana" panose="020B0604030504040204" pitchFamily="34" charset="0"/>
              </a:rPr>
              <a:t>Custom SCC codes </a:t>
            </a:r>
            <a:r>
              <a:rPr lang="en-US" sz="1200" dirty="0">
                <a:ea typeface="Verdana" panose="020B0604030504040204" pitchFamily="34" charset="0"/>
              </a:rPr>
              <a:t>allow tracking emissions from different </a:t>
            </a:r>
            <a:r>
              <a:rPr lang="en-US" sz="1200" b="1" dirty="0">
                <a:ea typeface="Verdana" panose="020B0604030504040204" pitchFamily="34" charset="0"/>
              </a:rPr>
              <a:t>activity types</a:t>
            </a:r>
            <a:endParaRPr lang="en-US" b="1" dirty="0"/>
          </a:p>
          <a:p>
            <a:endParaRPr lang="en-US" b="1" dirty="0"/>
          </a:p>
          <a:p>
            <a:r>
              <a:rPr lang="en-US" b="1" dirty="0"/>
              <a:t>Spatial pattern of emissions varies with activity type</a:t>
            </a:r>
          </a:p>
          <a:p>
            <a:r>
              <a:rPr lang="en-US" dirty="0"/>
              <a:t>Transit – Emissions in the Houston Ship Channel and along the coastline</a:t>
            </a:r>
          </a:p>
          <a:p>
            <a:r>
              <a:rPr lang="en-US" dirty="0"/>
              <a:t>Maneuvering – Emissions mainly in the Houston Ship Channel, lower values along coastline</a:t>
            </a:r>
          </a:p>
          <a:p>
            <a:r>
              <a:rPr lang="en-US" dirty="0"/>
              <a:t>Hoteling – Emissions at the entrance to the Houston Ship Channel and at the end of it. Also, on the left from the Houston Ship Channel, emissions from port Freeport, located about 60 miles south of Houston, near industrial businesses</a:t>
            </a:r>
          </a:p>
        </p:txBody>
      </p:sp>
      <p:sp>
        <p:nvSpPr>
          <p:cNvPr id="4" name="Slide Number Placeholder 3"/>
          <p:cNvSpPr>
            <a:spLocks noGrp="1"/>
          </p:cNvSpPr>
          <p:nvPr>
            <p:ph type="sldNum" sz="quarter" idx="5"/>
          </p:nvPr>
        </p:nvSpPr>
        <p:spPr/>
        <p:txBody>
          <a:bodyPr/>
          <a:lstStyle/>
          <a:p>
            <a:fld id="{12439636-0F51-4A27-B942-5D7079272AB8}" type="slidenum">
              <a:rPr lang="en-US" smtClean="0"/>
              <a:t>10</a:t>
            </a:fld>
            <a:endParaRPr lang="en-US"/>
          </a:p>
        </p:txBody>
      </p:sp>
    </p:spTree>
    <p:extLst>
      <p:ext uri="{BB962C8B-B14F-4D97-AF65-F5344CB8AC3E}">
        <p14:creationId xmlns:p14="http://schemas.microsoft.com/office/powerpoint/2010/main" val="294650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39636-0F51-4A27-B942-5D7079272AB8}" type="slidenum">
              <a:rPr lang="en-US" smtClean="0"/>
              <a:t>11</a:t>
            </a:fld>
            <a:endParaRPr lang="en-US"/>
          </a:p>
        </p:txBody>
      </p:sp>
    </p:spTree>
    <p:extLst>
      <p:ext uri="{BB962C8B-B14F-4D97-AF65-F5344CB8AC3E}">
        <p14:creationId xmlns:p14="http://schemas.microsoft.com/office/powerpoint/2010/main" val="402712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F48B-B1A9-4DE7-B788-495BD599E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73B198-53DE-4FD1-B3E3-3DAFB859D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D39556-FDA3-4A46-BE03-E6164C58B2A3}"/>
              </a:ext>
            </a:extLst>
          </p:cNvPr>
          <p:cNvSpPr>
            <a:spLocks noGrp="1"/>
          </p:cNvSpPr>
          <p:nvPr>
            <p:ph type="dt" sz="half" idx="10"/>
          </p:nvPr>
        </p:nvSpPr>
        <p:spPr/>
        <p:txBody>
          <a:bodyPr/>
          <a:lstStyle/>
          <a:p>
            <a:fld id="{B82C3155-2D44-4779-94AB-524FC54A57D2}" type="datetime1">
              <a:rPr lang="en-US" smtClean="0"/>
              <a:t>10/14/2022</a:t>
            </a:fld>
            <a:endParaRPr lang="en-US"/>
          </a:p>
        </p:txBody>
      </p:sp>
      <p:sp>
        <p:nvSpPr>
          <p:cNvPr id="5" name="Footer Placeholder 4">
            <a:extLst>
              <a:ext uri="{FF2B5EF4-FFF2-40B4-BE49-F238E27FC236}">
                <a16:creationId xmlns:a16="http://schemas.microsoft.com/office/drawing/2014/main" id="{39C192A2-C6D1-498D-8D7F-0B7E18352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49998-29AA-4318-90A1-C89057C8715D}"/>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356944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2C4F-5977-41BF-9BC3-B270E7E6A4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5D05B-2A80-4F9B-B7B4-F62DBEC05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5FAC7-D196-43C0-B393-5BEF91800A4A}"/>
              </a:ext>
            </a:extLst>
          </p:cNvPr>
          <p:cNvSpPr>
            <a:spLocks noGrp="1"/>
          </p:cNvSpPr>
          <p:nvPr>
            <p:ph type="dt" sz="half" idx="10"/>
          </p:nvPr>
        </p:nvSpPr>
        <p:spPr/>
        <p:txBody>
          <a:bodyPr/>
          <a:lstStyle/>
          <a:p>
            <a:fld id="{2DF16CCE-F34A-410A-B118-45688313BA16}" type="datetime1">
              <a:rPr lang="en-US" smtClean="0"/>
              <a:t>10/14/2022</a:t>
            </a:fld>
            <a:endParaRPr lang="en-US"/>
          </a:p>
        </p:txBody>
      </p:sp>
      <p:sp>
        <p:nvSpPr>
          <p:cNvPr id="5" name="Footer Placeholder 4">
            <a:extLst>
              <a:ext uri="{FF2B5EF4-FFF2-40B4-BE49-F238E27FC236}">
                <a16:creationId xmlns:a16="http://schemas.microsoft.com/office/drawing/2014/main" id="{F8902EA1-0D0A-4034-A1BD-4B509DCC5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24425-DC85-4F7F-8110-0FB9D725CF73}"/>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153042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EDB65-DE02-46E3-886D-7BDB007781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D81FDC-BAA8-4358-86BA-E3293CFABA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2CC16-C69B-4CCD-A364-29C1A5A647B2}"/>
              </a:ext>
            </a:extLst>
          </p:cNvPr>
          <p:cNvSpPr>
            <a:spLocks noGrp="1"/>
          </p:cNvSpPr>
          <p:nvPr>
            <p:ph type="dt" sz="half" idx="10"/>
          </p:nvPr>
        </p:nvSpPr>
        <p:spPr/>
        <p:txBody>
          <a:bodyPr/>
          <a:lstStyle/>
          <a:p>
            <a:fld id="{6390E242-C862-4728-B507-678FBFD20AC7}" type="datetime1">
              <a:rPr lang="en-US" smtClean="0"/>
              <a:t>10/14/2022</a:t>
            </a:fld>
            <a:endParaRPr lang="en-US"/>
          </a:p>
        </p:txBody>
      </p:sp>
      <p:sp>
        <p:nvSpPr>
          <p:cNvPr id="5" name="Footer Placeholder 4">
            <a:extLst>
              <a:ext uri="{FF2B5EF4-FFF2-40B4-BE49-F238E27FC236}">
                <a16:creationId xmlns:a16="http://schemas.microsoft.com/office/drawing/2014/main" id="{FBEFAC14-AAA8-44C7-A101-F7D2B182A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FAFE6-E727-4254-BABB-F5AEFBA8C1FD}"/>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429307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1895B-CC16-44E6-A9AB-1E9A58327E0E}"/>
              </a:ext>
              <a:ext uri="{C183D7F6-B498-43B3-948B-1728B52AA6E4}">
                <adec:decorative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3969327"/>
            <a:ext cx="12192000" cy="245226"/>
          </a:xfrm>
          <a:prstGeom prst="rect">
            <a:avLst/>
          </a:prstGeom>
        </p:spPr>
      </p:pic>
      <p:sp>
        <p:nvSpPr>
          <p:cNvPr id="2" name="Title 1">
            <a:extLst>
              <a:ext uri="{FF2B5EF4-FFF2-40B4-BE49-F238E27FC236}">
                <a16:creationId xmlns:a16="http://schemas.microsoft.com/office/drawing/2014/main" id="{E86AAD87-0183-4A1D-8160-1FC035EDAA48}"/>
              </a:ext>
            </a:extLst>
          </p:cNvPr>
          <p:cNvSpPr>
            <a:spLocks noGrp="1"/>
          </p:cNvSpPr>
          <p:nvPr>
            <p:ph type="title"/>
          </p:nvPr>
        </p:nvSpPr>
        <p:spPr>
          <a:xfrm>
            <a:off x="941278" y="4608622"/>
            <a:ext cx="10844784" cy="932688"/>
          </a:xfrm>
          <a:prstGeom prst="rect">
            <a:avLst/>
          </a:prstGeom>
        </p:spPr>
        <p:txBody>
          <a:bodyPr anchor="ctr" anchorCtr="0"/>
          <a:lstStyle>
            <a:lvl1pPr>
              <a:defRPr b="1">
                <a:solidFill>
                  <a:schemeClr val="accent1"/>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8A94393A-65E1-461B-AFD0-9A58C082F681}"/>
              </a:ext>
            </a:extLst>
          </p:cNvPr>
          <p:cNvSpPr>
            <a:spLocks noGrp="1"/>
          </p:cNvSpPr>
          <p:nvPr>
            <p:ph idx="1"/>
          </p:nvPr>
        </p:nvSpPr>
        <p:spPr>
          <a:xfrm>
            <a:off x="940167" y="5634210"/>
            <a:ext cx="10845895" cy="706775"/>
          </a:xfrm>
          <a:prstGeom prst="rect">
            <a:avLst/>
          </a:prstGeom>
        </p:spPr>
        <p:txBody>
          <a:bodyPr vert="horz" lIns="91440" tIns="45720" rIns="91440" bIns="45720" rtlCol="0">
            <a:normAutofit/>
          </a:bodyPr>
          <a:lstStyle>
            <a:lvl1pPr>
              <a:defRPr sz="4000"/>
            </a:lvl1pPr>
          </a:lstStyle>
          <a:p>
            <a:pPr lvl="0"/>
            <a:r>
              <a:rPr lang="en-US"/>
              <a:t>Click to edit Master text styles</a:t>
            </a:r>
          </a:p>
        </p:txBody>
      </p:sp>
      <p:sp>
        <p:nvSpPr>
          <p:cNvPr id="8" name="Content Placeholder 7">
            <a:extLst>
              <a:ext uri="{FF2B5EF4-FFF2-40B4-BE49-F238E27FC236}">
                <a16:creationId xmlns:a16="http://schemas.microsoft.com/office/drawing/2014/main" id="{1E9065A2-1F6A-453F-975E-F81F722E2C08}"/>
              </a:ext>
            </a:extLst>
          </p:cNvPr>
          <p:cNvSpPr>
            <a:spLocks noGrp="1"/>
          </p:cNvSpPr>
          <p:nvPr>
            <p:ph sz="quarter" idx="10"/>
          </p:nvPr>
        </p:nvSpPr>
        <p:spPr>
          <a:xfrm>
            <a:off x="2246313" y="1323975"/>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92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A96C-F368-4EF7-B143-B4E13B172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95379-44A3-4EDD-A85D-4070CF860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D7BAE-0D46-4D22-82E4-1472676D3826}"/>
              </a:ext>
            </a:extLst>
          </p:cNvPr>
          <p:cNvSpPr>
            <a:spLocks noGrp="1"/>
          </p:cNvSpPr>
          <p:nvPr>
            <p:ph type="dt" sz="half" idx="10"/>
          </p:nvPr>
        </p:nvSpPr>
        <p:spPr/>
        <p:txBody>
          <a:bodyPr/>
          <a:lstStyle/>
          <a:p>
            <a:fld id="{9BB8AC4B-0EA1-493E-8B8E-22AE4C00E987}" type="datetime1">
              <a:rPr lang="en-US" smtClean="0"/>
              <a:t>10/14/2022</a:t>
            </a:fld>
            <a:endParaRPr lang="en-US"/>
          </a:p>
        </p:txBody>
      </p:sp>
      <p:sp>
        <p:nvSpPr>
          <p:cNvPr id="5" name="Footer Placeholder 4">
            <a:extLst>
              <a:ext uri="{FF2B5EF4-FFF2-40B4-BE49-F238E27FC236}">
                <a16:creationId xmlns:a16="http://schemas.microsoft.com/office/drawing/2014/main" id="{F81AC0DE-8C19-407D-81CC-2EA7DC3D0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0559-73D4-41CF-A29C-A9D2100D8EF1}"/>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211369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7F8E-9F9E-49DA-A9C4-27F4098D19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2F1CC-43BB-4581-9DD8-B3BB2FADF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C9BDE-3FCE-4F47-B52D-F63FCCF37EFD}"/>
              </a:ext>
            </a:extLst>
          </p:cNvPr>
          <p:cNvSpPr>
            <a:spLocks noGrp="1"/>
          </p:cNvSpPr>
          <p:nvPr>
            <p:ph type="dt" sz="half" idx="10"/>
          </p:nvPr>
        </p:nvSpPr>
        <p:spPr/>
        <p:txBody>
          <a:bodyPr/>
          <a:lstStyle/>
          <a:p>
            <a:fld id="{945E6503-2887-45E7-9532-A3B3CD426FAE}" type="datetime1">
              <a:rPr lang="en-US" smtClean="0"/>
              <a:t>10/14/2022</a:t>
            </a:fld>
            <a:endParaRPr lang="en-US"/>
          </a:p>
        </p:txBody>
      </p:sp>
      <p:sp>
        <p:nvSpPr>
          <p:cNvPr id="5" name="Footer Placeholder 4">
            <a:extLst>
              <a:ext uri="{FF2B5EF4-FFF2-40B4-BE49-F238E27FC236}">
                <a16:creationId xmlns:a16="http://schemas.microsoft.com/office/drawing/2014/main" id="{2BA3965C-4686-441A-811C-458CB08E2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7D60C-E7BE-4F9B-824B-425799BD5495}"/>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265435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8F92-DB27-44C3-BA93-300FFB8A9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73FA6-6FAA-4D0D-832E-8EB3A0A92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B55C9-8EA5-471C-B5AD-1A11D3814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EB3FEF-FFF8-4679-B4A2-79ACE0A16E01}"/>
              </a:ext>
            </a:extLst>
          </p:cNvPr>
          <p:cNvSpPr>
            <a:spLocks noGrp="1"/>
          </p:cNvSpPr>
          <p:nvPr>
            <p:ph type="dt" sz="half" idx="10"/>
          </p:nvPr>
        </p:nvSpPr>
        <p:spPr/>
        <p:txBody>
          <a:bodyPr/>
          <a:lstStyle/>
          <a:p>
            <a:fld id="{90FB2A15-46DB-4F4A-A259-D4CADC1D25B3}" type="datetime1">
              <a:rPr lang="en-US" smtClean="0"/>
              <a:t>10/14/2022</a:t>
            </a:fld>
            <a:endParaRPr lang="en-US"/>
          </a:p>
        </p:txBody>
      </p:sp>
      <p:sp>
        <p:nvSpPr>
          <p:cNvPr id="6" name="Footer Placeholder 5">
            <a:extLst>
              <a:ext uri="{FF2B5EF4-FFF2-40B4-BE49-F238E27FC236}">
                <a16:creationId xmlns:a16="http://schemas.microsoft.com/office/drawing/2014/main" id="{302652D7-7710-418A-9E5A-D2E9D425B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D59E1-200B-4539-80CB-AD9B67E3205B}"/>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230678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C04D-665C-4422-AD92-922D9AD40F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6F804-8460-4BB7-80D0-61C2F395A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75A34-1B58-4169-BCBF-3C2116B2A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FEB52-7B5A-4BBA-B628-B8D8AF9B0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41158-66D0-426E-9352-C3CCC1D54E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78619-401A-4EAB-A577-2E962715C0BC}"/>
              </a:ext>
            </a:extLst>
          </p:cNvPr>
          <p:cNvSpPr>
            <a:spLocks noGrp="1"/>
          </p:cNvSpPr>
          <p:nvPr>
            <p:ph type="dt" sz="half" idx="10"/>
          </p:nvPr>
        </p:nvSpPr>
        <p:spPr/>
        <p:txBody>
          <a:bodyPr/>
          <a:lstStyle/>
          <a:p>
            <a:fld id="{F493B9D4-F35E-4353-AE48-B21CF146479D}" type="datetime1">
              <a:rPr lang="en-US" smtClean="0"/>
              <a:t>10/14/2022</a:t>
            </a:fld>
            <a:endParaRPr lang="en-US"/>
          </a:p>
        </p:txBody>
      </p:sp>
      <p:sp>
        <p:nvSpPr>
          <p:cNvPr id="8" name="Footer Placeholder 7">
            <a:extLst>
              <a:ext uri="{FF2B5EF4-FFF2-40B4-BE49-F238E27FC236}">
                <a16:creationId xmlns:a16="http://schemas.microsoft.com/office/drawing/2014/main" id="{6A838CF6-5A8A-49F6-8CB1-8843FE0EBA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E39B2-F254-4987-80DD-ECEFE0F5E5DE}"/>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220546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EFA6-7CE1-4866-A2CF-A6C07C619B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C4C29-B7C1-4F4C-95A5-61BBD81470AD}"/>
              </a:ext>
            </a:extLst>
          </p:cNvPr>
          <p:cNvSpPr>
            <a:spLocks noGrp="1"/>
          </p:cNvSpPr>
          <p:nvPr>
            <p:ph type="dt" sz="half" idx="10"/>
          </p:nvPr>
        </p:nvSpPr>
        <p:spPr/>
        <p:txBody>
          <a:bodyPr/>
          <a:lstStyle/>
          <a:p>
            <a:fld id="{175D1C1B-4D50-431F-8429-D16AD9CB4043}" type="datetime1">
              <a:rPr lang="en-US" smtClean="0"/>
              <a:t>10/14/2022</a:t>
            </a:fld>
            <a:endParaRPr lang="en-US"/>
          </a:p>
        </p:txBody>
      </p:sp>
      <p:sp>
        <p:nvSpPr>
          <p:cNvPr id="4" name="Footer Placeholder 3">
            <a:extLst>
              <a:ext uri="{FF2B5EF4-FFF2-40B4-BE49-F238E27FC236}">
                <a16:creationId xmlns:a16="http://schemas.microsoft.com/office/drawing/2014/main" id="{DAA362FF-A6C6-46B8-91FB-8EAC854098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E1DEC-1BFB-4C5C-A5ED-7A2AE1B551BB}"/>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289366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4EE8A-C441-4052-8E1E-CE0BCA47C001}"/>
              </a:ext>
            </a:extLst>
          </p:cNvPr>
          <p:cNvSpPr>
            <a:spLocks noGrp="1"/>
          </p:cNvSpPr>
          <p:nvPr>
            <p:ph type="dt" sz="half" idx="10"/>
          </p:nvPr>
        </p:nvSpPr>
        <p:spPr/>
        <p:txBody>
          <a:bodyPr/>
          <a:lstStyle/>
          <a:p>
            <a:fld id="{F03A25EC-DF94-4459-AF62-669FF797B367}" type="datetime1">
              <a:rPr lang="en-US" smtClean="0"/>
              <a:t>10/14/2022</a:t>
            </a:fld>
            <a:endParaRPr lang="en-US"/>
          </a:p>
        </p:txBody>
      </p:sp>
      <p:sp>
        <p:nvSpPr>
          <p:cNvPr id="3" name="Footer Placeholder 2">
            <a:extLst>
              <a:ext uri="{FF2B5EF4-FFF2-40B4-BE49-F238E27FC236}">
                <a16:creationId xmlns:a16="http://schemas.microsoft.com/office/drawing/2014/main" id="{5071BBAB-3E31-4CF2-8A45-09391279E6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4C5E3D-8DDB-4EC0-A5D2-02188AEA6120}"/>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1135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64B8-4C33-4F0F-BA8A-BFE928FB2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89C85-3292-4946-89BC-91CC5CC53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254546-7792-4A00-A0B1-ABFD123B9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53C54-0256-467F-952A-ACB0F981800D}"/>
              </a:ext>
            </a:extLst>
          </p:cNvPr>
          <p:cNvSpPr>
            <a:spLocks noGrp="1"/>
          </p:cNvSpPr>
          <p:nvPr>
            <p:ph type="dt" sz="half" idx="10"/>
          </p:nvPr>
        </p:nvSpPr>
        <p:spPr/>
        <p:txBody>
          <a:bodyPr/>
          <a:lstStyle/>
          <a:p>
            <a:fld id="{25623CDD-996E-4483-8234-00F33D02C144}" type="datetime1">
              <a:rPr lang="en-US" smtClean="0"/>
              <a:t>10/14/2022</a:t>
            </a:fld>
            <a:endParaRPr lang="en-US"/>
          </a:p>
        </p:txBody>
      </p:sp>
      <p:sp>
        <p:nvSpPr>
          <p:cNvPr id="6" name="Footer Placeholder 5">
            <a:extLst>
              <a:ext uri="{FF2B5EF4-FFF2-40B4-BE49-F238E27FC236}">
                <a16:creationId xmlns:a16="http://schemas.microsoft.com/office/drawing/2014/main" id="{138B623C-72DE-4E7A-AE27-A0320A588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4C832-D30B-4327-B5CA-F96B84E041EB}"/>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127205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4A92-714C-400E-B5BF-07EEF513B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021CE8-BCB9-4C49-A1DB-A4669892F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1E933-1719-44F8-8A78-AFE563B55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8B333-0E80-4377-84C2-079470D82767}"/>
              </a:ext>
            </a:extLst>
          </p:cNvPr>
          <p:cNvSpPr>
            <a:spLocks noGrp="1"/>
          </p:cNvSpPr>
          <p:nvPr>
            <p:ph type="dt" sz="half" idx="10"/>
          </p:nvPr>
        </p:nvSpPr>
        <p:spPr/>
        <p:txBody>
          <a:bodyPr/>
          <a:lstStyle/>
          <a:p>
            <a:fld id="{376E9B48-8E35-45EE-9F0F-65A067DBD9BE}" type="datetime1">
              <a:rPr lang="en-US" smtClean="0"/>
              <a:t>10/14/2022</a:t>
            </a:fld>
            <a:endParaRPr lang="en-US"/>
          </a:p>
        </p:txBody>
      </p:sp>
      <p:sp>
        <p:nvSpPr>
          <p:cNvPr id="6" name="Footer Placeholder 5">
            <a:extLst>
              <a:ext uri="{FF2B5EF4-FFF2-40B4-BE49-F238E27FC236}">
                <a16:creationId xmlns:a16="http://schemas.microsoft.com/office/drawing/2014/main" id="{29F67996-6448-44FF-B297-0C839B926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325A3-6942-4C83-9454-0C7779197127}"/>
              </a:ext>
            </a:extLst>
          </p:cNvPr>
          <p:cNvSpPr>
            <a:spLocks noGrp="1"/>
          </p:cNvSpPr>
          <p:nvPr>
            <p:ph type="sldNum" sz="quarter" idx="12"/>
          </p:nvPr>
        </p:nvSpPr>
        <p:spPr/>
        <p:txBody>
          <a:bodyPr/>
          <a:lstStyle/>
          <a:p>
            <a:fld id="{9D0B3EE2-1915-406D-A8E5-D9190999CCAC}" type="slidenum">
              <a:rPr lang="en-US" smtClean="0"/>
              <a:t>‹#›</a:t>
            </a:fld>
            <a:endParaRPr lang="en-US"/>
          </a:p>
        </p:txBody>
      </p:sp>
    </p:spTree>
    <p:extLst>
      <p:ext uri="{BB962C8B-B14F-4D97-AF65-F5344CB8AC3E}">
        <p14:creationId xmlns:p14="http://schemas.microsoft.com/office/powerpoint/2010/main" val="412121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90109-F3E4-42CC-A2A8-725D792B1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2BE43C-7F77-44AE-BB63-C9494A251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60027-1F6E-405F-9EC2-CB4BB501E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90161-7A03-4400-8D6F-22BAFEB87565}" type="datetime1">
              <a:rPr lang="en-US" smtClean="0"/>
              <a:t>10/14/2022</a:t>
            </a:fld>
            <a:endParaRPr lang="en-US"/>
          </a:p>
        </p:txBody>
      </p:sp>
      <p:sp>
        <p:nvSpPr>
          <p:cNvPr id="5" name="Footer Placeholder 4">
            <a:extLst>
              <a:ext uri="{FF2B5EF4-FFF2-40B4-BE49-F238E27FC236}">
                <a16:creationId xmlns:a16="http://schemas.microsoft.com/office/drawing/2014/main" id="{D127B77D-6770-4421-9E0B-13927FDC2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63F58-0781-4A29-8202-E74C71BFB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B3EE2-1915-406D-A8E5-D9190999CCAC}" type="slidenum">
              <a:rPr lang="en-US" smtClean="0"/>
              <a:t>‹#›</a:t>
            </a:fld>
            <a:endParaRPr lang="en-US"/>
          </a:p>
        </p:txBody>
      </p:sp>
    </p:spTree>
    <p:extLst>
      <p:ext uri="{BB962C8B-B14F-4D97-AF65-F5344CB8AC3E}">
        <p14:creationId xmlns:p14="http://schemas.microsoft.com/office/powerpoint/2010/main" val="246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beata.czader@tceq.texas.gov" TargetMode="External"/><Relationship Id="rId4" Type="http://schemas.openxmlformats.org/officeDocument/2006/relationships/hyperlink" Target="mailto:FJiang@rambol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unsplash.com/s/photos/tug-boat?utm_source=unsplash&amp;utm_medium=referral&amp;utm_content=creditCopyText" TargetMode="External"/><Relationship Id="rId3" Type="http://schemas.openxmlformats.org/officeDocument/2006/relationships/image" Target="../media/image6.png"/><Relationship Id="rId7" Type="http://schemas.openxmlformats.org/officeDocument/2006/relationships/hyperlink" Target="https://unsplash.com/@lyndaann1975?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unsplash.com/s/photos/cruise-ship?utm_source=unsplash&amp;utm_medium=referral&amp;utm_content=creditCopyText" TargetMode="External"/><Relationship Id="rId4" Type="http://schemas.openxmlformats.org/officeDocument/2006/relationships/hyperlink" Target="https://unsplash.com/@vidarnm?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bin"/><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bin"/><Relationship Id="rId11" Type="http://schemas.microsoft.com/office/2007/relationships/diagramDrawing" Target="../diagrams/drawing1.xml"/><Relationship Id="rId5" Type="http://schemas.openxmlformats.org/officeDocument/2006/relationships/image" Target="../media/image11.bin"/><Relationship Id="rId10" Type="http://schemas.openxmlformats.org/officeDocument/2006/relationships/diagramColors" Target="../diagrams/colors1.xml"/><Relationship Id="rId4" Type="http://schemas.openxmlformats.org/officeDocument/2006/relationships/image" Target="../media/image10.bin"/><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 rippling water texture">
            <a:extLst>
              <a:ext uri="{FF2B5EF4-FFF2-40B4-BE49-F238E27FC236}">
                <a16:creationId xmlns:a16="http://schemas.microsoft.com/office/drawing/2014/main" id="{BDF55E4C-3E87-413A-9C52-C016068B5760}"/>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0" y="0"/>
            <a:ext cx="12192000" cy="4214950"/>
          </a:xfrm>
          <a:prstGeom prst="rect">
            <a:avLst/>
          </a:prstGeom>
        </p:spPr>
      </p:pic>
      <p:sp>
        <p:nvSpPr>
          <p:cNvPr id="2" name="Title 1">
            <a:extLst>
              <a:ext uri="{FF2B5EF4-FFF2-40B4-BE49-F238E27FC236}">
                <a16:creationId xmlns:a16="http://schemas.microsoft.com/office/drawing/2014/main" id="{0D97906F-DC8A-4937-8E3E-5AB31C62E758}"/>
              </a:ext>
            </a:extLst>
          </p:cNvPr>
          <p:cNvSpPr>
            <a:spLocks noGrp="1"/>
          </p:cNvSpPr>
          <p:nvPr>
            <p:ph type="title"/>
          </p:nvPr>
        </p:nvSpPr>
        <p:spPr>
          <a:xfrm>
            <a:off x="0" y="1568697"/>
            <a:ext cx="12192001" cy="932688"/>
          </a:xfrm>
        </p:spPr>
        <p:txBody>
          <a:bodyPr lIns="91440" tIns="45720" rIns="91440" bIns="45720" anchor="ctr" anchorCtr="0">
            <a:noAutofit/>
          </a:bodyPr>
          <a:lstStyle/>
          <a:p>
            <a:pPr algn="ctr"/>
            <a:r>
              <a:rPr lang="en-US" sz="4800" dirty="0">
                <a:solidFill>
                  <a:srgbClr val="002060"/>
                </a:solidFill>
                <a:cs typeface="Arial"/>
              </a:rPr>
              <a:t>Development and Application </a:t>
            </a:r>
            <a:br>
              <a:rPr lang="en-US" sz="4800" dirty="0">
                <a:solidFill>
                  <a:srgbClr val="002060"/>
                </a:solidFill>
                <a:cs typeface="Arial"/>
              </a:rPr>
            </a:br>
            <a:r>
              <a:rPr lang="en-US" sz="4800" dirty="0">
                <a:solidFill>
                  <a:srgbClr val="002060"/>
                </a:solidFill>
                <a:cs typeface="Arial"/>
              </a:rPr>
              <a:t>of Shipping Emissions Estimation Program</a:t>
            </a:r>
            <a:endParaRPr lang="en-US" sz="4800" dirty="0">
              <a:solidFill>
                <a:srgbClr val="002060"/>
              </a:solidFill>
            </a:endParaRPr>
          </a:p>
        </p:txBody>
      </p:sp>
      <p:sp>
        <p:nvSpPr>
          <p:cNvPr id="3" name="Content Placeholder 2">
            <a:extLst>
              <a:ext uri="{FF2B5EF4-FFF2-40B4-BE49-F238E27FC236}">
                <a16:creationId xmlns:a16="http://schemas.microsoft.com/office/drawing/2014/main" id="{B0EDB3F5-362C-41EC-A708-F81A661C3ADE}"/>
              </a:ext>
            </a:extLst>
          </p:cNvPr>
          <p:cNvSpPr>
            <a:spLocks noGrp="1"/>
          </p:cNvSpPr>
          <p:nvPr>
            <p:ph idx="1"/>
          </p:nvPr>
        </p:nvSpPr>
        <p:spPr>
          <a:xfrm>
            <a:off x="940167" y="4606738"/>
            <a:ext cx="10845895" cy="706775"/>
          </a:xfrm>
        </p:spPr>
        <p:txBody>
          <a:bodyPr vert="horz" lIns="91440" tIns="45720" rIns="91440" bIns="45720" rtlCol="0" anchor="t">
            <a:noAutofit/>
          </a:bodyPr>
          <a:lstStyle/>
          <a:p>
            <a:pPr marL="0" indent="0">
              <a:buNone/>
            </a:pPr>
            <a:r>
              <a:rPr lang="en-US" sz="2400" dirty="0">
                <a:cs typeface="Arial" panose="020B0604020202020204"/>
              </a:rPr>
              <a:t>Fiona Jiang</a:t>
            </a:r>
            <a:r>
              <a:rPr lang="en-US" sz="2400" baseline="30000" dirty="0">
                <a:cs typeface="Arial" panose="020B0604020202020204"/>
              </a:rPr>
              <a:t>1</a:t>
            </a:r>
            <a:r>
              <a:rPr lang="en-US" sz="2400" dirty="0">
                <a:cs typeface="Arial" panose="020B0604020202020204"/>
              </a:rPr>
              <a:t>,</a:t>
            </a:r>
            <a:r>
              <a:rPr lang="en-US" sz="2400" baseline="30000" dirty="0">
                <a:cs typeface="Arial" panose="020B0604020202020204"/>
              </a:rPr>
              <a:t> </a:t>
            </a:r>
            <a:r>
              <a:rPr lang="en-US" sz="2400" dirty="0">
                <a:cs typeface="Arial" panose="020B0604020202020204"/>
              </a:rPr>
              <a:t>Beata Czader</a:t>
            </a:r>
            <a:r>
              <a:rPr lang="en-US" sz="2400" baseline="30000" dirty="0">
                <a:cs typeface="Arial" panose="020B0604020202020204"/>
              </a:rPr>
              <a:t>2</a:t>
            </a:r>
            <a:r>
              <a:rPr lang="en-US" sz="2400" dirty="0">
                <a:cs typeface="Arial" panose="020B0604020202020204"/>
              </a:rPr>
              <a:t>, Christian Lindhjem</a:t>
            </a:r>
            <a:r>
              <a:rPr lang="en-US" sz="2400" baseline="30000" dirty="0">
                <a:cs typeface="Arial" panose="020B0604020202020204"/>
              </a:rPr>
              <a:t>1</a:t>
            </a:r>
            <a:r>
              <a:rPr lang="en-US" sz="2400" dirty="0">
                <a:cs typeface="Arial" panose="020B0604020202020204"/>
              </a:rPr>
              <a:t>, Marco Rodriguez</a:t>
            </a:r>
            <a:r>
              <a:rPr lang="en-US" sz="2400" baseline="30000" dirty="0">
                <a:cs typeface="Arial" panose="020B0604020202020204"/>
              </a:rPr>
              <a:t>1</a:t>
            </a:r>
          </a:p>
          <a:p>
            <a:pPr marL="0" indent="0">
              <a:buNone/>
            </a:pPr>
            <a:r>
              <a:rPr lang="en-US" sz="1800" baseline="30000" dirty="0">
                <a:cs typeface="Arial" panose="020B0604020202020204"/>
              </a:rPr>
              <a:t>1</a:t>
            </a:r>
            <a:r>
              <a:rPr lang="en-US" sz="1800" dirty="0">
                <a:cs typeface="Arial" panose="020B0604020202020204"/>
              </a:rPr>
              <a:t>Ramboll</a:t>
            </a:r>
          </a:p>
          <a:p>
            <a:pPr marL="0" indent="0">
              <a:spcBef>
                <a:spcPts val="600"/>
              </a:spcBef>
              <a:buNone/>
            </a:pPr>
            <a:r>
              <a:rPr lang="en-US" sz="1800" baseline="30000" dirty="0">
                <a:cs typeface="Arial" panose="020B0604020202020204"/>
              </a:rPr>
              <a:t>2</a:t>
            </a:r>
            <a:r>
              <a:rPr lang="en-US" sz="1800" dirty="0">
                <a:cs typeface="Arial" panose="020B0604020202020204"/>
              </a:rPr>
              <a:t>Texas Commission on Environmental Quality</a:t>
            </a:r>
          </a:p>
        </p:txBody>
      </p:sp>
      <p:pic>
        <p:nvPicPr>
          <p:cNvPr id="6" name="Content Placeholder 5">
            <a:extLst>
              <a:ext uri="{FF2B5EF4-FFF2-40B4-BE49-F238E27FC236}">
                <a16:creationId xmlns:a16="http://schemas.microsoft.com/office/drawing/2014/main" id="{A3B3BD79-2810-4611-8233-8D9A8FBB6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382" y="6175700"/>
            <a:ext cx="2055162" cy="434551"/>
          </a:xfrm>
          <a:prstGeom prst="rect">
            <a:avLst/>
          </a:prstGeom>
        </p:spPr>
      </p:pic>
      <p:pic>
        <p:nvPicPr>
          <p:cNvPr id="7" name="Picture 6" descr="TCEQ Logo">
            <a:extLst>
              <a:ext uri="{FF2B5EF4-FFF2-40B4-BE49-F238E27FC236}">
                <a16:creationId xmlns:a16="http://schemas.microsoft.com/office/drawing/2014/main" id="{5331E595-2DC0-4C00-827A-CEB78E740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352" y="6130037"/>
            <a:ext cx="2739156" cy="484475"/>
          </a:xfrm>
          <a:prstGeom prst="rect">
            <a:avLst/>
          </a:prstGeom>
        </p:spPr>
      </p:pic>
    </p:spTree>
    <p:extLst>
      <p:ext uri="{BB962C8B-B14F-4D97-AF65-F5344CB8AC3E}">
        <p14:creationId xmlns:p14="http://schemas.microsoft.com/office/powerpoint/2010/main" val="32521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75D-D61E-4025-976B-9715F42017B0}"/>
              </a:ext>
            </a:extLst>
          </p:cNvPr>
          <p:cNvSpPr>
            <a:spLocks noGrp="1"/>
          </p:cNvSpPr>
          <p:nvPr>
            <p:ph type="title"/>
          </p:nvPr>
        </p:nvSpPr>
        <p:spPr>
          <a:xfrm>
            <a:off x="615043" y="-43089"/>
            <a:ext cx="11576958" cy="1325563"/>
          </a:xfrm>
        </p:spPr>
        <p:txBody>
          <a:bodyPr/>
          <a:lstStyle/>
          <a:p>
            <a:r>
              <a:rPr lang="en-US" b="1" dirty="0"/>
              <a:t>Tracking Emissions by Vessel Activity</a:t>
            </a:r>
          </a:p>
        </p:txBody>
      </p:sp>
      <p:sp>
        <p:nvSpPr>
          <p:cNvPr id="4" name="Freeform: Shape 6">
            <a:extLst>
              <a:ext uri="{FF2B5EF4-FFF2-40B4-BE49-F238E27FC236}">
                <a16:creationId xmlns:a16="http://schemas.microsoft.com/office/drawing/2014/main" id="{29D7C1D2-1E38-4B22-90BC-3335377D4129}"/>
              </a:ext>
            </a:extLst>
          </p:cNvPr>
          <p:cNvSpPr/>
          <p:nvPr/>
        </p:nvSpPr>
        <p:spPr>
          <a:xfrm>
            <a:off x="718247" y="1134425"/>
            <a:ext cx="9653192" cy="999173"/>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a:spcAft>
                <a:spcPts val="600"/>
              </a:spcAft>
            </a:pPr>
            <a:r>
              <a:rPr lang="en-US" sz="2400" b="1" dirty="0">
                <a:ea typeface="Verdana" panose="020B0604030504040204" pitchFamily="34" charset="0"/>
              </a:rPr>
              <a:t>Custom SCC codes </a:t>
            </a:r>
          </a:p>
          <a:p>
            <a:pPr marL="285750" indent="-285750">
              <a:spcAft>
                <a:spcPts val="600"/>
              </a:spcAft>
              <a:buFont typeface="Arial" panose="020B0604020202020204" pitchFamily="34" charset="0"/>
              <a:buChar char="•"/>
            </a:pPr>
            <a:r>
              <a:rPr lang="en-US" sz="2400" dirty="0">
                <a:ea typeface="Verdana" panose="020B0604030504040204" pitchFamily="34" charset="0"/>
              </a:rPr>
              <a:t>distinguish and allow tracking emissions from different </a:t>
            </a:r>
            <a:r>
              <a:rPr lang="en-US" sz="2400" b="1" dirty="0">
                <a:ea typeface="Verdana" panose="020B0604030504040204" pitchFamily="34" charset="0"/>
              </a:rPr>
              <a:t>vessel activities</a:t>
            </a:r>
          </a:p>
        </p:txBody>
      </p:sp>
      <p:sp>
        <p:nvSpPr>
          <p:cNvPr id="5" name="TextBox 4">
            <a:extLst>
              <a:ext uri="{FF2B5EF4-FFF2-40B4-BE49-F238E27FC236}">
                <a16:creationId xmlns:a16="http://schemas.microsoft.com/office/drawing/2014/main" id="{383D9CBC-0A38-4959-91C1-BBEAC5B81569}"/>
              </a:ext>
            </a:extLst>
          </p:cNvPr>
          <p:cNvSpPr txBox="1"/>
          <p:nvPr/>
        </p:nvSpPr>
        <p:spPr>
          <a:xfrm>
            <a:off x="1112572" y="6348182"/>
            <a:ext cx="19883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Transit Emissions</a:t>
            </a:r>
            <a:endParaRPr lang="en-US" sz="1600" b="1" dirty="0">
              <a:cs typeface="Arial"/>
            </a:endParaRPr>
          </a:p>
        </p:txBody>
      </p:sp>
      <p:pic>
        <p:nvPicPr>
          <p:cNvPr id="7" name="Picture 10" descr="Transit emissions are high in the main channels of these shipping lanes&#10;&#10;">
            <a:extLst>
              <a:ext uri="{FF2B5EF4-FFF2-40B4-BE49-F238E27FC236}">
                <a16:creationId xmlns:a16="http://schemas.microsoft.com/office/drawing/2014/main" id="{75CFA07D-9A4B-4446-BF67-0C2B058C3CF6}"/>
              </a:ext>
            </a:extLst>
          </p:cNvPr>
          <p:cNvPicPr>
            <a:picLocks noChangeAspect="1"/>
          </p:cNvPicPr>
          <p:nvPr/>
        </p:nvPicPr>
        <p:blipFill>
          <a:blip r:embed="rId3"/>
          <a:stretch>
            <a:fillRect/>
          </a:stretch>
        </p:blipFill>
        <p:spPr>
          <a:xfrm>
            <a:off x="153411" y="2405405"/>
            <a:ext cx="3981493" cy="3942034"/>
          </a:xfrm>
          <a:prstGeom prst="rect">
            <a:avLst/>
          </a:prstGeom>
        </p:spPr>
      </p:pic>
      <p:sp>
        <p:nvSpPr>
          <p:cNvPr id="8" name="TextBox 7">
            <a:extLst>
              <a:ext uri="{FF2B5EF4-FFF2-40B4-BE49-F238E27FC236}">
                <a16:creationId xmlns:a16="http://schemas.microsoft.com/office/drawing/2014/main" id="{4C1CE29E-25AB-4642-B552-17F79AA93F94}"/>
              </a:ext>
            </a:extLst>
          </p:cNvPr>
          <p:cNvSpPr txBox="1"/>
          <p:nvPr/>
        </p:nvSpPr>
        <p:spPr>
          <a:xfrm>
            <a:off x="4867374" y="6328183"/>
            <a:ext cx="269226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Maneuvering Emissions</a:t>
            </a:r>
            <a:endParaRPr lang="en-US" sz="1600" b="1" dirty="0">
              <a:cs typeface="Arial"/>
            </a:endParaRPr>
          </a:p>
        </p:txBody>
      </p:sp>
      <p:pic>
        <p:nvPicPr>
          <p:cNvPr id="9" name="Picture 11" descr="Diagram&#10;&#10;Manuevering emissions are mainly in the ship channel, particularly where ti enters downtown Houston and at the mouth where it passes through near Galveston Island">
            <a:extLst>
              <a:ext uri="{FF2B5EF4-FFF2-40B4-BE49-F238E27FC236}">
                <a16:creationId xmlns:a16="http://schemas.microsoft.com/office/drawing/2014/main" id="{95ABD194-55A8-4C32-8BF4-C8D0BF27F880}"/>
              </a:ext>
            </a:extLst>
          </p:cNvPr>
          <p:cNvPicPr>
            <a:picLocks noChangeAspect="1"/>
          </p:cNvPicPr>
          <p:nvPr/>
        </p:nvPicPr>
        <p:blipFill>
          <a:blip r:embed="rId4"/>
          <a:stretch>
            <a:fillRect/>
          </a:stretch>
        </p:blipFill>
        <p:spPr>
          <a:xfrm>
            <a:off x="4145910" y="2376521"/>
            <a:ext cx="3944180" cy="3942034"/>
          </a:xfrm>
          <a:prstGeom prst="rect">
            <a:avLst/>
          </a:prstGeom>
        </p:spPr>
      </p:pic>
      <p:sp>
        <p:nvSpPr>
          <p:cNvPr id="10" name="TextBox 9">
            <a:extLst>
              <a:ext uri="{FF2B5EF4-FFF2-40B4-BE49-F238E27FC236}">
                <a16:creationId xmlns:a16="http://schemas.microsoft.com/office/drawing/2014/main" id="{1AAD8178-7691-4512-9137-525FC531B282}"/>
              </a:ext>
            </a:extLst>
          </p:cNvPr>
          <p:cNvSpPr txBox="1"/>
          <p:nvPr/>
        </p:nvSpPr>
        <p:spPr>
          <a:xfrm>
            <a:off x="9076504" y="6360657"/>
            <a:ext cx="22765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Hoteling Emissions</a:t>
            </a:r>
            <a:endParaRPr lang="en-US" sz="1600" b="1" dirty="0">
              <a:cs typeface="Arial"/>
            </a:endParaRPr>
          </a:p>
        </p:txBody>
      </p:sp>
      <p:pic>
        <p:nvPicPr>
          <p:cNvPr id="11" name="Picture 14" descr="Diagram&#10;&#10;Hotelling emissions are the most geographically restricted occurring in high amounts but only at docking areas in Houston and near the mouth of the ship channel, not in the main transit areas through Galveston Bay ">
            <a:extLst>
              <a:ext uri="{FF2B5EF4-FFF2-40B4-BE49-F238E27FC236}">
                <a16:creationId xmlns:a16="http://schemas.microsoft.com/office/drawing/2014/main" id="{EBE591AE-5E97-4287-A336-6AC46BCBD02C}"/>
              </a:ext>
            </a:extLst>
          </p:cNvPr>
          <p:cNvPicPr>
            <a:picLocks noChangeAspect="1"/>
          </p:cNvPicPr>
          <p:nvPr/>
        </p:nvPicPr>
        <p:blipFill>
          <a:blip r:embed="rId5"/>
          <a:stretch>
            <a:fillRect/>
          </a:stretch>
        </p:blipFill>
        <p:spPr>
          <a:xfrm>
            <a:off x="8196164" y="2386149"/>
            <a:ext cx="3944184" cy="3942034"/>
          </a:xfrm>
          <a:prstGeom prst="rect">
            <a:avLst/>
          </a:prstGeom>
        </p:spPr>
      </p:pic>
      <p:sp>
        <p:nvSpPr>
          <p:cNvPr id="3" name="Slide Number Placeholder 2">
            <a:extLst>
              <a:ext uri="{FF2B5EF4-FFF2-40B4-BE49-F238E27FC236}">
                <a16:creationId xmlns:a16="http://schemas.microsoft.com/office/drawing/2014/main" id="{A1C41761-B74E-4209-AE95-14BA4DC817C5}"/>
              </a:ext>
            </a:extLst>
          </p:cNvPr>
          <p:cNvSpPr>
            <a:spLocks noGrp="1"/>
          </p:cNvSpPr>
          <p:nvPr>
            <p:ph type="sldNum" sz="quarter" idx="12"/>
          </p:nvPr>
        </p:nvSpPr>
        <p:spPr/>
        <p:txBody>
          <a:bodyPr/>
          <a:lstStyle/>
          <a:p>
            <a:fld id="{9D0B3EE2-1915-406D-A8E5-D9190999CCAC}" type="slidenum">
              <a:rPr lang="en-US" smtClean="0"/>
              <a:t>10</a:t>
            </a:fld>
            <a:endParaRPr lang="en-US"/>
          </a:p>
        </p:txBody>
      </p:sp>
    </p:spTree>
    <p:extLst>
      <p:ext uri="{BB962C8B-B14F-4D97-AF65-F5344CB8AC3E}">
        <p14:creationId xmlns:p14="http://schemas.microsoft.com/office/powerpoint/2010/main" val="93467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75D-D61E-4025-976B-9715F42017B0}"/>
              </a:ext>
            </a:extLst>
          </p:cNvPr>
          <p:cNvSpPr>
            <a:spLocks noGrp="1"/>
          </p:cNvSpPr>
          <p:nvPr>
            <p:ph type="title"/>
          </p:nvPr>
        </p:nvSpPr>
        <p:spPr>
          <a:xfrm>
            <a:off x="615043" y="-43089"/>
            <a:ext cx="11576958" cy="1325563"/>
          </a:xfrm>
        </p:spPr>
        <p:txBody>
          <a:bodyPr/>
          <a:lstStyle/>
          <a:p>
            <a:r>
              <a:rPr lang="en-US" b="1" dirty="0"/>
              <a:t>Tracking Emissions by Vessel Type</a:t>
            </a:r>
          </a:p>
        </p:txBody>
      </p:sp>
      <p:sp>
        <p:nvSpPr>
          <p:cNvPr id="4" name="Freeform: Shape 6">
            <a:extLst>
              <a:ext uri="{FF2B5EF4-FFF2-40B4-BE49-F238E27FC236}">
                <a16:creationId xmlns:a16="http://schemas.microsoft.com/office/drawing/2014/main" id="{29D7C1D2-1E38-4B22-90BC-3335377D4129}"/>
              </a:ext>
            </a:extLst>
          </p:cNvPr>
          <p:cNvSpPr/>
          <p:nvPr/>
        </p:nvSpPr>
        <p:spPr>
          <a:xfrm>
            <a:off x="615043" y="1638589"/>
            <a:ext cx="3742773" cy="2126103"/>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a:spcAft>
                <a:spcPts val="600"/>
              </a:spcAft>
            </a:pPr>
            <a:r>
              <a:rPr lang="en-US" sz="2400" b="1" dirty="0">
                <a:ea typeface="Verdana" panose="020B0604030504040204" pitchFamily="34" charset="0"/>
              </a:rPr>
              <a:t>Custom SCC codes </a:t>
            </a:r>
          </a:p>
          <a:p>
            <a:pPr marL="342900" indent="-342900">
              <a:spcAft>
                <a:spcPts val="600"/>
              </a:spcAft>
              <a:buFont typeface="Arial" panose="020B0604020202020204" pitchFamily="34" charset="0"/>
              <a:buChar char="•"/>
            </a:pPr>
            <a:r>
              <a:rPr lang="en-US" sz="2400" dirty="0">
                <a:ea typeface="Verdana" panose="020B0604030504040204" pitchFamily="34" charset="0"/>
              </a:rPr>
              <a:t>Distinguish and allow tracking emissions from different </a:t>
            </a:r>
            <a:r>
              <a:rPr lang="en-US" sz="2400" b="1" dirty="0">
                <a:ea typeface="Verdana" panose="020B0604030504040204" pitchFamily="34" charset="0"/>
              </a:rPr>
              <a:t>vessel types</a:t>
            </a:r>
          </a:p>
        </p:txBody>
      </p:sp>
      <p:graphicFrame>
        <p:nvGraphicFramePr>
          <p:cNvPr id="13" name="Chart 12">
            <a:extLst>
              <a:ext uri="{FF2B5EF4-FFF2-40B4-BE49-F238E27FC236}">
                <a16:creationId xmlns:a16="http://schemas.microsoft.com/office/drawing/2014/main" id="{63757859-7407-46AD-BD1F-C2385515CFA4}"/>
              </a:ext>
            </a:extLst>
          </p:cNvPr>
          <p:cNvGraphicFramePr>
            <a:graphicFrameLocks/>
          </p:cNvGraphicFramePr>
          <p:nvPr>
            <p:extLst>
              <p:ext uri="{D42A27DB-BD31-4B8C-83A1-F6EECF244321}">
                <p14:modId xmlns:p14="http://schemas.microsoft.com/office/powerpoint/2010/main" val="1841693775"/>
              </p:ext>
            </p:extLst>
          </p:nvPr>
        </p:nvGraphicFramePr>
        <p:xfrm>
          <a:off x="5508860" y="1135335"/>
          <a:ext cx="6299682" cy="5294961"/>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Shape 6">
            <a:extLst>
              <a:ext uri="{FF2B5EF4-FFF2-40B4-BE49-F238E27FC236}">
                <a16:creationId xmlns:a16="http://schemas.microsoft.com/office/drawing/2014/main" id="{D83071AF-16C2-439A-AD4A-8561165F1554}"/>
              </a:ext>
            </a:extLst>
          </p:cNvPr>
          <p:cNvSpPr/>
          <p:nvPr/>
        </p:nvSpPr>
        <p:spPr>
          <a:xfrm>
            <a:off x="565488" y="4204401"/>
            <a:ext cx="4331678" cy="1899838"/>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r>
              <a:rPr lang="en-US" sz="2400" b="1" dirty="0">
                <a:ea typeface="Verdana" panose="020B0604030504040204" pitchFamily="34" charset="0"/>
              </a:rPr>
              <a:t>Total 63 custom SCC codes </a:t>
            </a:r>
            <a:r>
              <a:rPr lang="en-US" sz="2400" dirty="0">
                <a:ea typeface="Verdana" panose="020B0604030504040204" pitchFamily="34" charset="0"/>
              </a:rPr>
              <a:t>represent </a:t>
            </a:r>
          </a:p>
          <a:p>
            <a:pPr marL="342900" indent="-342900">
              <a:buFont typeface="Arial" panose="020B0604020202020204" pitchFamily="34" charset="0"/>
              <a:buChar char="•"/>
            </a:pPr>
            <a:r>
              <a:rPr lang="en-US" sz="2400" dirty="0">
                <a:ea typeface="Verdana" panose="020B0604030504040204" pitchFamily="34" charset="0"/>
              </a:rPr>
              <a:t>21 </a:t>
            </a:r>
            <a:r>
              <a:rPr lang="en-US" sz="2400" b="1" dirty="0">
                <a:ea typeface="Verdana" panose="020B0604030504040204" pitchFamily="34" charset="0"/>
              </a:rPr>
              <a:t>vessel types</a:t>
            </a:r>
            <a:r>
              <a:rPr lang="en-US" sz="2400" dirty="0">
                <a:ea typeface="Verdana" panose="020B0604030504040204" pitchFamily="34" charset="0"/>
              </a:rPr>
              <a:t> and </a:t>
            </a:r>
          </a:p>
          <a:p>
            <a:pPr marL="342900" indent="-342900">
              <a:buFont typeface="Arial" panose="020B0604020202020204" pitchFamily="34" charset="0"/>
              <a:buChar char="•"/>
            </a:pPr>
            <a:r>
              <a:rPr lang="en-US" sz="2400" dirty="0">
                <a:ea typeface="Verdana" panose="020B0604030504040204" pitchFamily="34" charset="0"/>
              </a:rPr>
              <a:t>3 </a:t>
            </a:r>
            <a:r>
              <a:rPr lang="en-US" sz="2400" b="1" dirty="0">
                <a:ea typeface="Verdana" panose="020B0604030504040204" pitchFamily="34" charset="0"/>
              </a:rPr>
              <a:t>activity types</a:t>
            </a:r>
          </a:p>
        </p:txBody>
      </p:sp>
      <p:sp>
        <p:nvSpPr>
          <p:cNvPr id="3" name="Slide Number Placeholder 2">
            <a:extLst>
              <a:ext uri="{FF2B5EF4-FFF2-40B4-BE49-F238E27FC236}">
                <a16:creationId xmlns:a16="http://schemas.microsoft.com/office/drawing/2014/main" id="{96D0573F-A67F-4361-8B65-F88C8D9BB1F3}"/>
              </a:ext>
            </a:extLst>
          </p:cNvPr>
          <p:cNvSpPr>
            <a:spLocks noGrp="1"/>
          </p:cNvSpPr>
          <p:nvPr>
            <p:ph type="sldNum" sz="quarter" idx="12"/>
          </p:nvPr>
        </p:nvSpPr>
        <p:spPr/>
        <p:txBody>
          <a:bodyPr/>
          <a:lstStyle/>
          <a:p>
            <a:fld id="{9D0B3EE2-1915-406D-A8E5-D9190999CCAC}" type="slidenum">
              <a:rPr lang="en-US" smtClean="0"/>
              <a:t>11</a:t>
            </a:fld>
            <a:endParaRPr lang="en-US" dirty="0"/>
          </a:p>
        </p:txBody>
      </p:sp>
    </p:spTree>
    <p:extLst>
      <p:ext uri="{BB962C8B-B14F-4D97-AF65-F5344CB8AC3E}">
        <p14:creationId xmlns:p14="http://schemas.microsoft.com/office/powerpoint/2010/main" val="65942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75D-D61E-4025-976B-9715F42017B0}"/>
              </a:ext>
            </a:extLst>
          </p:cNvPr>
          <p:cNvSpPr>
            <a:spLocks noGrp="1"/>
          </p:cNvSpPr>
          <p:nvPr>
            <p:ph type="title"/>
          </p:nvPr>
        </p:nvSpPr>
        <p:spPr>
          <a:xfrm>
            <a:off x="838200" y="77742"/>
            <a:ext cx="10515600" cy="1325563"/>
          </a:xfrm>
        </p:spPr>
        <p:txBody>
          <a:bodyPr/>
          <a:lstStyle/>
          <a:p>
            <a:r>
              <a:rPr lang="en-US" b="1" dirty="0"/>
              <a:t>Houston Ship Channel Sensitivity</a:t>
            </a:r>
          </a:p>
        </p:txBody>
      </p:sp>
      <p:sp>
        <p:nvSpPr>
          <p:cNvPr id="6" name="Freeform: Shape 6">
            <a:extLst>
              <a:ext uri="{FF2B5EF4-FFF2-40B4-BE49-F238E27FC236}">
                <a16:creationId xmlns:a16="http://schemas.microsoft.com/office/drawing/2014/main" id="{6071FD15-AC60-4A5C-BC73-10DD8BBABECC}"/>
              </a:ext>
            </a:extLst>
          </p:cNvPr>
          <p:cNvSpPr/>
          <p:nvPr/>
        </p:nvSpPr>
        <p:spPr>
          <a:xfrm>
            <a:off x="718247" y="1799365"/>
            <a:ext cx="6075844" cy="3851792"/>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marL="285750" indent="-285750">
              <a:buFont typeface="Arial" panose="020B0604020202020204" pitchFamily="34" charset="0"/>
              <a:buChar char="•"/>
            </a:pPr>
            <a:r>
              <a:rPr lang="en-US" sz="2400" b="1" dirty="0">
                <a:ea typeface="Verdana" panose="020B0604030504040204" pitchFamily="34" charset="0"/>
              </a:rPr>
              <a:t>Houston Ship Channel </a:t>
            </a:r>
            <a:r>
              <a:rPr lang="en-US" sz="2400" dirty="0">
                <a:ea typeface="Verdana" panose="020B0604030504040204" pitchFamily="34" charset="0"/>
              </a:rPr>
              <a:t>expected emissions reductions due to its expansion plans</a:t>
            </a:r>
          </a:p>
          <a:p>
            <a:pPr marL="742950" lvl="1" indent="-285750">
              <a:buFont typeface="Arial" panose="020B0604020202020204" pitchFamily="34" charset="0"/>
              <a:buChar char="•"/>
            </a:pPr>
            <a:r>
              <a:rPr lang="en-US" sz="2000" dirty="0">
                <a:ea typeface="Verdana" panose="020B0604030504040204" pitchFamily="34" charset="0"/>
              </a:rPr>
              <a:t>fewer large ships</a:t>
            </a:r>
          </a:p>
          <a:p>
            <a:pPr marL="742950" lvl="1" indent="-285750">
              <a:buFont typeface="Arial" panose="020B0604020202020204" pitchFamily="34" charset="0"/>
              <a:buChar char="•"/>
            </a:pPr>
            <a:r>
              <a:rPr lang="en-US" sz="2000" dirty="0">
                <a:ea typeface="Verdana" panose="020B0604030504040204" pitchFamily="34" charset="0"/>
              </a:rPr>
              <a:t>reduced hoteling</a:t>
            </a:r>
          </a:p>
          <a:p>
            <a:pPr lvl="1"/>
            <a:endParaRPr lang="en-US" sz="2000" dirty="0">
              <a:ea typeface="Verdana" panose="020B0604030504040204" pitchFamily="34" charset="0"/>
            </a:endParaRPr>
          </a:p>
          <a:p>
            <a:pPr marL="285750" indent="-285750">
              <a:spcBef>
                <a:spcPts val="1200"/>
              </a:spcBef>
              <a:buFont typeface="Arial" panose="020B0604020202020204" pitchFamily="34" charset="0"/>
              <a:buChar char="•"/>
            </a:pPr>
            <a:r>
              <a:rPr lang="en-US" sz="2400" b="1" dirty="0">
                <a:ea typeface="Verdana" panose="020B0604030504040204" pitchFamily="34" charset="0"/>
              </a:rPr>
              <a:t>MARINER estimated emissions</a:t>
            </a:r>
          </a:p>
          <a:p>
            <a:pPr marL="742950" lvl="1" indent="-285750">
              <a:buFont typeface="Arial" panose="020B0604020202020204" pitchFamily="34" charset="0"/>
              <a:buChar char="•"/>
            </a:pPr>
            <a:r>
              <a:rPr lang="en-US" sz="2000" dirty="0">
                <a:ea typeface="Verdana" panose="020B0604030504040204" pitchFamily="34" charset="0"/>
              </a:rPr>
              <a:t>2026 future year</a:t>
            </a:r>
          </a:p>
          <a:p>
            <a:pPr marL="742950" lvl="1" indent="-285750">
              <a:buFont typeface="Arial" panose="020B0604020202020204" pitchFamily="34" charset="0"/>
              <a:buChar char="•"/>
            </a:pPr>
            <a:r>
              <a:rPr lang="en-US" sz="2000" dirty="0">
                <a:ea typeface="Verdana" panose="020B0604030504040204" pitchFamily="34" charset="0"/>
              </a:rPr>
              <a:t>Harris, Chambers, Galveston Counties </a:t>
            </a:r>
          </a:p>
          <a:p>
            <a:pPr marL="742950" lvl="1" indent="-285750">
              <a:buFont typeface="Arial" panose="020B0604020202020204" pitchFamily="34" charset="0"/>
              <a:buChar char="•"/>
            </a:pPr>
            <a:r>
              <a:rPr lang="en-US" sz="2000" dirty="0">
                <a:ea typeface="Verdana" panose="020B0604030504040204" pitchFamily="34" charset="0"/>
              </a:rPr>
              <a:t>Category 3 vessels: 9 vessel types</a:t>
            </a:r>
          </a:p>
          <a:p>
            <a:pPr marL="742950" lvl="1" indent="-285750">
              <a:buFont typeface="Arial" panose="020B0604020202020204" pitchFamily="34" charset="0"/>
              <a:buChar char="•"/>
            </a:pPr>
            <a:r>
              <a:rPr lang="en-US" sz="2000" dirty="0">
                <a:ea typeface="Verdana" panose="020B0604030504040204" pitchFamily="34" charset="0"/>
              </a:rPr>
              <a:t>Hoteling only</a:t>
            </a:r>
          </a:p>
        </p:txBody>
      </p:sp>
      <p:pic>
        <p:nvPicPr>
          <p:cNvPr id="8" name="Picture 5">
            <a:extLst>
              <a:ext uri="{FF2B5EF4-FFF2-40B4-BE49-F238E27FC236}">
                <a16:creationId xmlns:a16="http://schemas.microsoft.com/office/drawing/2014/main" id="{24B0ABAB-A54F-43BA-888A-13DA62A23D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383" y="1094432"/>
            <a:ext cx="3897535" cy="3216034"/>
          </a:xfrm>
          <a:prstGeom prst="rect">
            <a:avLst/>
          </a:prstGeom>
          <a:noFill/>
        </p:spPr>
      </p:pic>
      <p:sp>
        <p:nvSpPr>
          <p:cNvPr id="5" name="TextBox 4">
            <a:extLst>
              <a:ext uri="{FF2B5EF4-FFF2-40B4-BE49-F238E27FC236}">
                <a16:creationId xmlns:a16="http://schemas.microsoft.com/office/drawing/2014/main" id="{2175A538-9296-44DA-A540-85A8D6239627}"/>
              </a:ext>
              <a:ext uri="{C183D7F6-B498-43B3-948B-1728B52AA6E4}">
                <adec:decorative xmlns:adec="http://schemas.microsoft.com/office/drawing/2017/decorative" val="1"/>
              </a:ext>
            </a:extLst>
          </p:cNvPr>
          <p:cNvSpPr txBox="1"/>
          <p:nvPr/>
        </p:nvSpPr>
        <p:spPr>
          <a:xfrm>
            <a:off x="7952284" y="4011346"/>
            <a:ext cx="365631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t>Image source: www.expandthehoustonshipchannel.com</a:t>
            </a:r>
          </a:p>
        </p:txBody>
      </p:sp>
      <p:graphicFrame>
        <p:nvGraphicFramePr>
          <p:cNvPr id="7" name="Table 6">
            <a:extLst>
              <a:ext uri="{FF2B5EF4-FFF2-40B4-BE49-F238E27FC236}">
                <a16:creationId xmlns:a16="http://schemas.microsoft.com/office/drawing/2014/main" id="{0AE8641B-D7ED-48C5-8E10-3CF2BFC9B564}"/>
              </a:ext>
            </a:extLst>
          </p:cNvPr>
          <p:cNvGraphicFramePr>
            <a:graphicFrameLocks noGrp="1"/>
          </p:cNvGraphicFramePr>
          <p:nvPr>
            <p:extLst>
              <p:ext uri="{D42A27DB-BD31-4B8C-83A1-F6EECF244321}">
                <p14:modId xmlns:p14="http://schemas.microsoft.com/office/powerpoint/2010/main" val="2180165746"/>
              </p:ext>
            </p:extLst>
          </p:nvPr>
        </p:nvGraphicFramePr>
        <p:xfrm>
          <a:off x="7221980" y="4399772"/>
          <a:ext cx="4674501" cy="2001140"/>
        </p:xfrm>
        <a:graphic>
          <a:graphicData uri="http://schemas.openxmlformats.org/drawingml/2006/table">
            <a:tbl>
              <a:tblPr firstRow="1" bandRow="1">
                <a:tableStyleId>{5C22544A-7EE6-4342-B048-85BDC9FD1C3A}</a:tableStyleId>
              </a:tblPr>
              <a:tblGrid>
                <a:gridCol w="3064896">
                  <a:extLst>
                    <a:ext uri="{9D8B030D-6E8A-4147-A177-3AD203B41FA5}">
                      <a16:colId xmlns:a16="http://schemas.microsoft.com/office/drawing/2014/main" val="431282634"/>
                    </a:ext>
                  </a:extLst>
                </a:gridCol>
                <a:gridCol w="868664">
                  <a:extLst>
                    <a:ext uri="{9D8B030D-6E8A-4147-A177-3AD203B41FA5}">
                      <a16:colId xmlns:a16="http://schemas.microsoft.com/office/drawing/2014/main" val="1704506121"/>
                    </a:ext>
                  </a:extLst>
                </a:gridCol>
                <a:gridCol w="740941">
                  <a:extLst>
                    <a:ext uri="{9D8B030D-6E8A-4147-A177-3AD203B41FA5}">
                      <a16:colId xmlns:a16="http://schemas.microsoft.com/office/drawing/2014/main" val="4050319054"/>
                    </a:ext>
                  </a:extLst>
                </a:gridCol>
              </a:tblGrid>
              <a:tr h="369538">
                <a:tc>
                  <a:txBody>
                    <a:bodyPr/>
                    <a:lstStyle/>
                    <a:p>
                      <a:pPr algn="ctr" rtl="0" fontAlgn="base"/>
                      <a:r>
                        <a:rPr lang="en-US" sz="1600" dirty="0">
                          <a:effectLst/>
                        </a:rPr>
                        <a:t>Period​</a:t>
                      </a:r>
                      <a:endParaRPr lang="en-US" sz="1600" b="0" i="0" dirty="0">
                        <a:solidFill>
                          <a:srgbClr val="000000"/>
                        </a:solidFill>
                        <a:effectLst/>
                      </a:endParaRPr>
                    </a:p>
                  </a:txBody>
                  <a:tcPr anchor="b"/>
                </a:tc>
                <a:tc>
                  <a:txBody>
                    <a:bodyPr/>
                    <a:lstStyle/>
                    <a:p>
                      <a:pPr algn="ctr" rtl="0" fontAlgn="base"/>
                      <a:r>
                        <a:rPr lang="en-US" sz="1600" dirty="0">
                          <a:effectLst/>
                        </a:rPr>
                        <a:t>NO</a:t>
                      </a:r>
                      <a:r>
                        <a:rPr lang="en-US" sz="1600" baseline="-25000" dirty="0">
                          <a:effectLst/>
                        </a:rPr>
                        <a:t>x</a:t>
                      </a:r>
                      <a:r>
                        <a:rPr lang="en-US" sz="1600" dirty="0">
                          <a:effectLst/>
                        </a:rPr>
                        <a:t>​</a:t>
                      </a:r>
                      <a:endParaRPr lang="en-US" sz="1600" b="0" i="0" dirty="0">
                        <a:solidFill>
                          <a:srgbClr val="000000"/>
                        </a:solidFill>
                        <a:effectLst/>
                      </a:endParaRPr>
                    </a:p>
                  </a:txBody>
                  <a:tcPr anchor="b"/>
                </a:tc>
                <a:tc>
                  <a:txBody>
                    <a:bodyPr/>
                    <a:lstStyle/>
                    <a:p>
                      <a:pPr algn="ctr" rtl="0" fontAlgn="base"/>
                      <a:r>
                        <a:rPr lang="en-US" sz="1600" dirty="0">
                          <a:effectLst/>
                        </a:rPr>
                        <a:t>VOC​</a:t>
                      </a:r>
                      <a:endParaRPr lang="en-US" sz="1600" b="0" i="0" dirty="0">
                        <a:solidFill>
                          <a:srgbClr val="000000"/>
                        </a:solidFill>
                        <a:effectLst/>
                      </a:endParaRPr>
                    </a:p>
                  </a:txBody>
                  <a:tcPr anchor="b"/>
                </a:tc>
                <a:extLst>
                  <a:ext uri="{0D108BD9-81ED-4DB2-BD59-A6C34878D82A}">
                    <a16:rowId xmlns:a16="http://schemas.microsoft.com/office/drawing/2014/main" val="1622724569"/>
                  </a:ext>
                </a:extLst>
              </a:tr>
              <a:tr h="304157">
                <a:tc>
                  <a:txBody>
                    <a:bodyPr/>
                    <a:lstStyle/>
                    <a:p>
                      <a:pPr algn="l" rtl="0" fontAlgn="base"/>
                      <a:r>
                        <a:rPr lang="en-US" sz="1400" dirty="0">
                          <a:effectLst/>
                        </a:rPr>
                        <a:t>Annual Reductions (</a:t>
                      </a:r>
                      <a:r>
                        <a:rPr lang="en-US" sz="1400" dirty="0" err="1">
                          <a:effectLst/>
                        </a:rPr>
                        <a:t>tpy</a:t>
                      </a:r>
                      <a:r>
                        <a:rPr lang="en-US" sz="1400" dirty="0">
                          <a:effectLst/>
                        </a:rPr>
                        <a:t>)​</a:t>
                      </a:r>
                      <a:endParaRPr lang="en-US" sz="1400" b="0" i="0" dirty="0">
                        <a:solidFill>
                          <a:srgbClr val="000000"/>
                        </a:solidFill>
                        <a:effectLst/>
                      </a:endParaRPr>
                    </a:p>
                  </a:txBody>
                  <a:tcPr anchor="b"/>
                </a:tc>
                <a:tc>
                  <a:txBody>
                    <a:bodyPr/>
                    <a:lstStyle/>
                    <a:p>
                      <a:pPr algn="r" rtl="0" fontAlgn="base"/>
                      <a:r>
                        <a:rPr lang="en-US" sz="1400" dirty="0">
                          <a:effectLst/>
                        </a:rPr>
                        <a:t>147.20​</a:t>
                      </a:r>
                      <a:endParaRPr lang="en-US" sz="1400" b="0" i="0" dirty="0">
                        <a:solidFill>
                          <a:srgbClr val="000000"/>
                        </a:solidFill>
                        <a:effectLst/>
                      </a:endParaRPr>
                    </a:p>
                  </a:txBody>
                  <a:tcPr anchor="b"/>
                </a:tc>
                <a:tc>
                  <a:txBody>
                    <a:bodyPr/>
                    <a:lstStyle/>
                    <a:p>
                      <a:pPr algn="r" rtl="0" fontAlgn="base"/>
                      <a:r>
                        <a:rPr lang="en-US" sz="1400" dirty="0">
                          <a:effectLst/>
                        </a:rPr>
                        <a:t>3.35​</a:t>
                      </a:r>
                      <a:endParaRPr lang="en-US" sz="1400" b="0" i="0">
                        <a:solidFill>
                          <a:srgbClr val="000000"/>
                        </a:solidFill>
                        <a:effectLst/>
                      </a:endParaRPr>
                    </a:p>
                  </a:txBody>
                  <a:tcPr anchor="b"/>
                </a:tc>
                <a:extLst>
                  <a:ext uri="{0D108BD9-81ED-4DB2-BD59-A6C34878D82A}">
                    <a16:rowId xmlns:a16="http://schemas.microsoft.com/office/drawing/2014/main" val="3221270289"/>
                  </a:ext>
                </a:extLst>
              </a:tr>
              <a:tr h="307949">
                <a:tc>
                  <a:txBody>
                    <a:bodyPr/>
                    <a:lstStyle/>
                    <a:p>
                      <a:pPr algn="l" rtl="0" fontAlgn="base"/>
                      <a:r>
                        <a:rPr lang="en-US" sz="1400" dirty="0">
                          <a:effectLst/>
                        </a:rPr>
                        <a:t>Daily Reductions (</a:t>
                      </a:r>
                      <a:r>
                        <a:rPr lang="en-US" sz="1400" dirty="0" err="1">
                          <a:effectLst/>
                        </a:rPr>
                        <a:t>tpd</a:t>
                      </a:r>
                      <a:r>
                        <a:rPr lang="en-US" sz="1400" dirty="0">
                          <a:effectLst/>
                        </a:rPr>
                        <a:t>)​</a:t>
                      </a:r>
                      <a:endParaRPr lang="en-US" sz="1400" b="0" i="0" dirty="0">
                        <a:solidFill>
                          <a:srgbClr val="000000"/>
                        </a:solidFill>
                        <a:effectLst/>
                      </a:endParaRPr>
                    </a:p>
                  </a:txBody>
                  <a:tcPr anchor="b"/>
                </a:tc>
                <a:tc>
                  <a:txBody>
                    <a:bodyPr/>
                    <a:lstStyle/>
                    <a:p>
                      <a:pPr algn="r" rtl="0" fontAlgn="base"/>
                      <a:r>
                        <a:rPr lang="en-US" sz="1400" dirty="0">
                          <a:effectLst/>
                        </a:rPr>
                        <a:t>0.40​</a:t>
                      </a:r>
                      <a:endParaRPr lang="en-US" sz="1400" b="0" i="0" dirty="0">
                        <a:solidFill>
                          <a:srgbClr val="000000"/>
                        </a:solidFill>
                        <a:effectLst/>
                      </a:endParaRPr>
                    </a:p>
                  </a:txBody>
                  <a:tcPr anchor="b"/>
                </a:tc>
                <a:tc>
                  <a:txBody>
                    <a:bodyPr/>
                    <a:lstStyle/>
                    <a:p>
                      <a:pPr algn="r" rtl="0" fontAlgn="base"/>
                      <a:r>
                        <a:rPr lang="en-US" sz="1400" dirty="0">
                          <a:effectLst/>
                        </a:rPr>
                        <a:t>0.01​</a:t>
                      </a:r>
                      <a:endParaRPr lang="en-US" sz="1400" b="0" i="0">
                        <a:solidFill>
                          <a:srgbClr val="000000"/>
                        </a:solidFill>
                        <a:effectLst/>
                      </a:endParaRPr>
                    </a:p>
                  </a:txBody>
                  <a:tcPr anchor="b"/>
                </a:tc>
                <a:extLst>
                  <a:ext uri="{0D108BD9-81ED-4DB2-BD59-A6C34878D82A}">
                    <a16:rowId xmlns:a16="http://schemas.microsoft.com/office/drawing/2014/main" val="1055720570"/>
                  </a:ext>
                </a:extLst>
              </a:tr>
              <a:tr h="409253">
                <a:tc>
                  <a:txBody>
                    <a:bodyPr/>
                    <a:lstStyle/>
                    <a:p>
                      <a:pPr algn="l" rtl="0" fontAlgn="base"/>
                      <a:r>
                        <a:rPr lang="en-US" sz="1400" dirty="0">
                          <a:effectLst/>
                        </a:rPr>
                        <a:t>Daily Unadjusted Emissions (</a:t>
                      </a:r>
                      <a:r>
                        <a:rPr lang="en-US" sz="1400" dirty="0" err="1">
                          <a:effectLst/>
                        </a:rPr>
                        <a:t>tpd</a:t>
                      </a:r>
                      <a:r>
                        <a:rPr lang="en-US" sz="1400" dirty="0">
                          <a:effectLst/>
                        </a:rPr>
                        <a:t>)​</a:t>
                      </a:r>
                      <a:endParaRPr lang="en-US" sz="1400" b="0" i="0" dirty="0">
                        <a:solidFill>
                          <a:srgbClr val="000000"/>
                        </a:solidFill>
                        <a:effectLst/>
                      </a:endParaRPr>
                    </a:p>
                  </a:txBody>
                  <a:tcPr/>
                </a:tc>
                <a:tc>
                  <a:txBody>
                    <a:bodyPr/>
                    <a:lstStyle/>
                    <a:p>
                      <a:pPr algn="r" rtl="0" fontAlgn="base"/>
                      <a:r>
                        <a:rPr lang="en-US" sz="1400" dirty="0">
                          <a:effectLst/>
                        </a:rPr>
                        <a:t>16.71​</a:t>
                      </a:r>
                      <a:endParaRPr lang="en-US" sz="1400" b="0" i="0" dirty="0">
                        <a:solidFill>
                          <a:srgbClr val="000000"/>
                        </a:solidFill>
                        <a:effectLst/>
                      </a:endParaRPr>
                    </a:p>
                  </a:txBody>
                  <a:tcPr/>
                </a:tc>
                <a:tc>
                  <a:txBody>
                    <a:bodyPr/>
                    <a:lstStyle/>
                    <a:p>
                      <a:pPr algn="r" rtl="0" fontAlgn="base"/>
                      <a:r>
                        <a:rPr lang="en-US" sz="1400" dirty="0">
                          <a:effectLst/>
                        </a:rPr>
                        <a:t>2.18​</a:t>
                      </a:r>
                      <a:endParaRPr lang="en-US" sz="1400" b="0" i="0" dirty="0">
                        <a:solidFill>
                          <a:srgbClr val="000000"/>
                        </a:solidFill>
                        <a:effectLst/>
                      </a:endParaRPr>
                    </a:p>
                  </a:txBody>
                  <a:tcPr/>
                </a:tc>
                <a:extLst>
                  <a:ext uri="{0D108BD9-81ED-4DB2-BD59-A6C34878D82A}">
                    <a16:rowId xmlns:a16="http://schemas.microsoft.com/office/drawing/2014/main" val="618914066"/>
                  </a:ext>
                </a:extLst>
              </a:tr>
              <a:tr h="271463">
                <a:tc>
                  <a:txBody>
                    <a:bodyPr/>
                    <a:lstStyle/>
                    <a:p>
                      <a:pPr algn="l" rtl="0" fontAlgn="base"/>
                      <a:r>
                        <a:rPr lang="en-US" sz="1400" dirty="0">
                          <a:effectLst/>
                        </a:rPr>
                        <a:t>Daily Adjusted Emissions​ (</a:t>
                      </a:r>
                      <a:r>
                        <a:rPr lang="en-US" sz="1400" dirty="0" err="1">
                          <a:effectLst/>
                        </a:rPr>
                        <a:t>tpd</a:t>
                      </a:r>
                      <a:r>
                        <a:rPr lang="en-US" sz="1400" dirty="0">
                          <a:effectLst/>
                        </a:rPr>
                        <a:t>)</a:t>
                      </a:r>
                      <a:endParaRPr lang="en-US" sz="1400" b="0" i="0" dirty="0">
                        <a:solidFill>
                          <a:srgbClr val="000000"/>
                        </a:solidFill>
                        <a:effectLst/>
                      </a:endParaRPr>
                    </a:p>
                  </a:txBody>
                  <a:tcPr anchor="b"/>
                </a:tc>
                <a:tc>
                  <a:txBody>
                    <a:bodyPr/>
                    <a:lstStyle/>
                    <a:p>
                      <a:pPr algn="r" rtl="0" fontAlgn="base"/>
                      <a:r>
                        <a:rPr lang="en-US" sz="1400" b="0" i="0" dirty="0">
                          <a:solidFill>
                            <a:srgbClr val="000000"/>
                          </a:solidFill>
                          <a:effectLst/>
                        </a:rPr>
                        <a:t>16.31</a:t>
                      </a:r>
                    </a:p>
                  </a:txBody>
                  <a:tcPr anchor="b"/>
                </a:tc>
                <a:tc>
                  <a:txBody>
                    <a:bodyPr/>
                    <a:lstStyle/>
                    <a:p>
                      <a:pPr algn="r" rtl="0" fontAlgn="base"/>
                      <a:r>
                        <a:rPr lang="en-US" sz="1400" b="0" i="0" dirty="0">
                          <a:solidFill>
                            <a:srgbClr val="000000"/>
                          </a:solidFill>
                          <a:effectLst/>
                        </a:rPr>
                        <a:t>2.17</a:t>
                      </a:r>
                    </a:p>
                  </a:txBody>
                  <a:tcPr anchor="b"/>
                </a:tc>
                <a:extLst>
                  <a:ext uri="{0D108BD9-81ED-4DB2-BD59-A6C34878D82A}">
                    <a16:rowId xmlns:a16="http://schemas.microsoft.com/office/drawing/2014/main" val="2401466350"/>
                  </a:ext>
                </a:extLst>
              </a:tr>
              <a:tr h="266700">
                <a:tc>
                  <a:txBody>
                    <a:bodyPr/>
                    <a:lstStyle/>
                    <a:p>
                      <a:pPr algn="l" rtl="0" fontAlgn="base"/>
                      <a:r>
                        <a:rPr lang="en-US" sz="1400" dirty="0">
                          <a:effectLst/>
                        </a:rPr>
                        <a:t>Daily Adjustment Factor​</a:t>
                      </a:r>
                      <a:endParaRPr lang="en-US" sz="1400" b="0" i="0" dirty="0">
                        <a:solidFill>
                          <a:srgbClr val="000000"/>
                        </a:solidFill>
                        <a:effectLst/>
                      </a:endParaRPr>
                    </a:p>
                  </a:txBody>
                  <a:tcPr anchor="b"/>
                </a:tc>
                <a:tc>
                  <a:txBody>
                    <a:bodyPr/>
                    <a:lstStyle/>
                    <a:p>
                      <a:pPr algn="r" rtl="0" fontAlgn="base"/>
                      <a:r>
                        <a:rPr lang="en-US" sz="1400" dirty="0">
                          <a:effectLst/>
                        </a:rPr>
                        <a:t>0.9759​</a:t>
                      </a:r>
                      <a:endParaRPr lang="en-US" sz="1400" b="0" i="0" dirty="0">
                        <a:solidFill>
                          <a:srgbClr val="000000"/>
                        </a:solidFill>
                        <a:effectLst/>
                      </a:endParaRPr>
                    </a:p>
                  </a:txBody>
                  <a:tcPr anchor="b"/>
                </a:tc>
                <a:tc>
                  <a:txBody>
                    <a:bodyPr/>
                    <a:lstStyle/>
                    <a:p>
                      <a:pPr algn="r" rtl="0" fontAlgn="base"/>
                      <a:r>
                        <a:rPr lang="en-US" sz="1400" dirty="0">
                          <a:effectLst/>
                        </a:rPr>
                        <a:t>0.9958</a:t>
                      </a:r>
                      <a:endParaRPr lang="en-US" sz="1400" b="0" i="0" dirty="0">
                        <a:solidFill>
                          <a:srgbClr val="000000"/>
                        </a:solidFill>
                        <a:effectLst/>
                      </a:endParaRPr>
                    </a:p>
                  </a:txBody>
                  <a:tcPr anchor="b"/>
                </a:tc>
                <a:extLst>
                  <a:ext uri="{0D108BD9-81ED-4DB2-BD59-A6C34878D82A}">
                    <a16:rowId xmlns:a16="http://schemas.microsoft.com/office/drawing/2014/main" val="4290288608"/>
                  </a:ext>
                </a:extLst>
              </a:tr>
            </a:tbl>
          </a:graphicData>
        </a:graphic>
      </p:graphicFrame>
      <p:sp>
        <p:nvSpPr>
          <p:cNvPr id="3" name="Slide Number Placeholder 2">
            <a:extLst>
              <a:ext uri="{FF2B5EF4-FFF2-40B4-BE49-F238E27FC236}">
                <a16:creationId xmlns:a16="http://schemas.microsoft.com/office/drawing/2014/main" id="{055B86D7-AFFF-4E82-8384-3793870E7D77}"/>
              </a:ext>
            </a:extLst>
          </p:cNvPr>
          <p:cNvSpPr>
            <a:spLocks noGrp="1"/>
          </p:cNvSpPr>
          <p:nvPr>
            <p:ph type="sldNum" sz="quarter" idx="12"/>
          </p:nvPr>
        </p:nvSpPr>
        <p:spPr>
          <a:xfrm>
            <a:off x="8610600" y="6480272"/>
            <a:ext cx="2743200" cy="365125"/>
          </a:xfrm>
        </p:spPr>
        <p:txBody>
          <a:bodyPr/>
          <a:lstStyle/>
          <a:p>
            <a:fld id="{9D0B3EE2-1915-406D-A8E5-D9190999CCAC}" type="slidenum">
              <a:rPr lang="en-US" smtClean="0"/>
              <a:t>12</a:t>
            </a:fld>
            <a:endParaRPr lang="en-US" dirty="0"/>
          </a:p>
        </p:txBody>
      </p:sp>
    </p:spTree>
    <p:extLst>
      <p:ext uri="{BB962C8B-B14F-4D97-AF65-F5344CB8AC3E}">
        <p14:creationId xmlns:p14="http://schemas.microsoft.com/office/powerpoint/2010/main" val="166768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75D-D61E-4025-976B-9715F42017B0}"/>
              </a:ext>
            </a:extLst>
          </p:cNvPr>
          <p:cNvSpPr>
            <a:spLocks noGrp="1"/>
          </p:cNvSpPr>
          <p:nvPr>
            <p:ph type="title"/>
          </p:nvPr>
        </p:nvSpPr>
        <p:spPr/>
        <p:txBody>
          <a:bodyPr/>
          <a:lstStyle/>
          <a:p>
            <a:r>
              <a:rPr lang="en-US" b="1" dirty="0"/>
              <a:t>MARINER and EPA 2016v2 Platform Emissions</a:t>
            </a:r>
          </a:p>
        </p:txBody>
      </p:sp>
      <p:sp>
        <p:nvSpPr>
          <p:cNvPr id="6" name="Freeform: Shape 6">
            <a:extLst>
              <a:ext uri="{FF2B5EF4-FFF2-40B4-BE49-F238E27FC236}">
                <a16:creationId xmlns:a16="http://schemas.microsoft.com/office/drawing/2014/main" id="{6071FD15-AC60-4A5C-BC73-10DD8BBABECC}"/>
              </a:ext>
            </a:extLst>
          </p:cNvPr>
          <p:cNvSpPr/>
          <p:nvPr/>
        </p:nvSpPr>
        <p:spPr>
          <a:xfrm>
            <a:off x="838200" y="2175309"/>
            <a:ext cx="4637525" cy="2675823"/>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marL="285750" indent="-285750">
              <a:spcAft>
                <a:spcPts val="600"/>
              </a:spcAft>
              <a:buFont typeface="Arial" panose="020B0604020202020204" pitchFamily="34" charset="0"/>
              <a:buChar char="•"/>
            </a:pPr>
            <a:r>
              <a:rPr lang="en-US" sz="2400" b="1" dirty="0">
                <a:ea typeface="Verdana" panose="020B0604030504040204" pitchFamily="34" charset="0"/>
              </a:rPr>
              <a:t>Emission decreases </a:t>
            </a:r>
            <a:r>
              <a:rPr lang="en-US" sz="2400" dirty="0">
                <a:ea typeface="Verdana" panose="020B0604030504040204" pitchFamily="34" charset="0"/>
              </a:rPr>
              <a:t>between 2023 and 2026</a:t>
            </a:r>
          </a:p>
          <a:p>
            <a:pPr marL="285750" indent="-285750">
              <a:spcAft>
                <a:spcPts val="600"/>
              </a:spcAft>
              <a:buFont typeface="Arial" panose="020B0604020202020204" pitchFamily="34" charset="0"/>
              <a:buChar char="•"/>
            </a:pPr>
            <a:r>
              <a:rPr lang="en-US" sz="2400" b="1" dirty="0">
                <a:ea typeface="Verdana" panose="020B0604030504040204" pitchFamily="34" charset="0"/>
              </a:rPr>
              <a:t>NOx emission estimates </a:t>
            </a:r>
            <a:r>
              <a:rPr lang="en-US" sz="2400" dirty="0">
                <a:ea typeface="Verdana" panose="020B0604030504040204" pitchFamily="34" charset="0"/>
              </a:rPr>
              <a:t>slightly </a:t>
            </a:r>
            <a:r>
              <a:rPr lang="en-US" sz="2400" b="1" dirty="0">
                <a:solidFill>
                  <a:schemeClr val="tx1"/>
                </a:solidFill>
                <a:ea typeface="Verdana" panose="020B0604030504040204" pitchFamily="34" charset="0"/>
              </a:rPr>
              <a:t>higher</a:t>
            </a:r>
            <a:r>
              <a:rPr lang="en-US" sz="2400" dirty="0">
                <a:ea typeface="Verdana" panose="020B0604030504040204" pitchFamily="34" charset="0"/>
              </a:rPr>
              <a:t> from MARINER</a:t>
            </a:r>
          </a:p>
          <a:p>
            <a:pPr marL="285750" indent="-285750">
              <a:spcAft>
                <a:spcPts val="600"/>
              </a:spcAft>
              <a:buFont typeface="Arial" panose="020B0604020202020204" pitchFamily="34" charset="0"/>
              <a:buChar char="•"/>
            </a:pPr>
            <a:r>
              <a:rPr lang="en-US" sz="2400" b="1" dirty="0">
                <a:ea typeface="Verdana" panose="020B0604030504040204" pitchFamily="34" charset="0"/>
              </a:rPr>
              <a:t>VOC emission estimates </a:t>
            </a:r>
            <a:r>
              <a:rPr lang="en-US" sz="2400" dirty="0">
                <a:ea typeface="Verdana" panose="020B0604030504040204" pitchFamily="34" charset="0"/>
              </a:rPr>
              <a:t>slightly </a:t>
            </a:r>
            <a:r>
              <a:rPr lang="en-US" sz="2400" b="1" dirty="0">
                <a:solidFill>
                  <a:schemeClr val="tx1"/>
                </a:solidFill>
                <a:ea typeface="Verdana" panose="020B0604030504040204" pitchFamily="34" charset="0"/>
              </a:rPr>
              <a:t>lower</a:t>
            </a:r>
            <a:r>
              <a:rPr lang="en-US" sz="2400" b="1" dirty="0">
                <a:ea typeface="Verdana" panose="020B0604030504040204" pitchFamily="34" charset="0"/>
              </a:rPr>
              <a:t> </a:t>
            </a:r>
            <a:r>
              <a:rPr lang="en-US" sz="2400" dirty="0">
                <a:ea typeface="Verdana" panose="020B0604030504040204" pitchFamily="34" charset="0"/>
              </a:rPr>
              <a:t>from MARINER</a:t>
            </a:r>
          </a:p>
        </p:txBody>
      </p:sp>
      <p:graphicFrame>
        <p:nvGraphicFramePr>
          <p:cNvPr id="5" name="Chart 4">
            <a:extLst>
              <a:ext uri="{FF2B5EF4-FFF2-40B4-BE49-F238E27FC236}">
                <a16:creationId xmlns:a16="http://schemas.microsoft.com/office/drawing/2014/main" id="{284BC90F-0B14-4CA6-9D47-BFFC45EAA7F5}"/>
              </a:ext>
            </a:extLst>
          </p:cNvPr>
          <p:cNvGraphicFramePr>
            <a:graphicFrameLocks/>
          </p:cNvGraphicFramePr>
          <p:nvPr>
            <p:extLst>
              <p:ext uri="{D42A27DB-BD31-4B8C-83A1-F6EECF244321}">
                <p14:modId xmlns:p14="http://schemas.microsoft.com/office/powerpoint/2010/main" val="3877216482"/>
              </p:ext>
            </p:extLst>
          </p:nvPr>
        </p:nvGraphicFramePr>
        <p:xfrm>
          <a:off x="6096000" y="2036764"/>
          <a:ext cx="5212311" cy="318932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3832BC6-E798-48C8-B3A3-515139364E05}"/>
              </a:ext>
            </a:extLst>
          </p:cNvPr>
          <p:cNvSpPr>
            <a:spLocks noGrp="1"/>
          </p:cNvSpPr>
          <p:nvPr>
            <p:ph type="sldNum" sz="quarter" idx="12"/>
          </p:nvPr>
        </p:nvSpPr>
        <p:spPr/>
        <p:txBody>
          <a:bodyPr/>
          <a:lstStyle/>
          <a:p>
            <a:fld id="{9D0B3EE2-1915-406D-A8E5-D9190999CCAC}" type="slidenum">
              <a:rPr lang="en-US" smtClean="0"/>
              <a:t>13</a:t>
            </a:fld>
            <a:endParaRPr lang="en-US"/>
          </a:p>
        </p:txBody>
      </p:sp>
    </p:spTree>
    <p:extLst>
      <p:ext uri="{BB962C8B-B14F-4D97-AF65-F5344CB8AC3E}">
        <p14:creationId xmlns:p14="http://schemas.microsoft.com/office/powerpoint/2010/main" val="251002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 rippling water texture">
            <a:extLst>
              <a:ext uri="{FF2B5EF4-FFF2-40B4-BE49-F238E27FC236}">
                <a16:creationId xmlns:a16="http://schemas.microsoft.com/office/drawing/2014/main" id="{0BBFFFE0-92FF-4907-8812-512F960FA4D4}"/>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p:blipFill>
        <p:spPr>
          <a:xfrm>
            <a:off x="0" y="-6363"/>
            <a:ext cx="12192000" cy="8129501"/>
          </a:xfrm>
          <a:prstGeom prst="rect">
            <a:avLst/>
          </a:prstGeom>
        </p:spPr>
      </p:pic>
      <p:sp>
        <p:nvSpPr>
          <p:cNvPr id="2" name="Title 1">
            <a:extLst>
              <a:ext uri="{FF2B5EF4-FFF2-40B4-BE49-F238E27FC236}">
                <a16:creationId xmlns:a16="http://schemas.microsoft.com/office/drawing/2014/main" id="{91585E7F-18C5-4D5B-BD61-6570742B8B53}"/>
              </a:ext>
            </a:extLst>
          </p:cNvPr>
          <p:cNvSpPr>
            <a:spLocks noGrp="1"/>
          </p:cNvSpPr>
          <p:nvPr>
            <p:ph type="title"/>
          </p:nvPr>
        </p:nvSpPr>
        <p:spPr/>
        <p:txBody>
          <a:bodyPr/>
          <a:lstStyle/>
          <a:p>
            <a:r>
              <a:rPr lang="en-US" b="1" dirty="0"/>
              <a:t>Potential Future Development Ideas	</a:t>
            </a:r>
          </a:p>
        </p:txBody>
      </p:sp>
      <p:graphicFrame>
        <p:nvGraphicFramePr>
          <p:cNvPr id="4" name="Diagram 3">
            <a:extLst>
              <a:ext uri="{FF2B5EF4-FFF2-40B4-BE49-F238E27FC236}">
                <a16:creationId xmlns:a16="http://schemas.microsoft.com/office/drawing/2014/main" id="{CD4C099F-53AA-4893-8038-ED45E3AFE374}"/>
              </a:ext>
            </a:extLst>
          </p:cNvPr>
          <p:cNvGraphicFramePr/>
          <p:nvPr>
            <p:extLst>
              <p:ext uri="{D42A27DB-BD31-4B8C-83A1-F6EECF244321}">
                <p14:modId xmlns:p14="http://schemas.microsoft.com/office/powerpoint/2010/main" val="184830557"/>
              </p:ext>
            </p:extLst>
          </p:nvPr>
        </p:nvGraphicFramePr>
        <p:xfrm>
          <a:off x="-180179" y="1695819"/>
          <a:ext cx="9870089" cy="4349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3BF3BF9-506E-45CF-B0AB-6DF842331220}"/>
              </a:ext>
            </a:extLst>
          </p:cNvPr>
          <p:cNvSpPr>
            <a:spLocks noGrp="1"/>
          </p:cNvSpPr>
          <p:nvPr>
            <p:ph type="sldNum" sz="quarter" idx="12"/>
          </p:nvPr>
        </p:nvSpPr>
        <p:spPr/>
        <p:txBody>
          <a:bodyPr/>
          <a:lstStyle/>
          <a:p>
            <a:fld id="{9D0B3EE2-1915-406D-A8E5-D9190999CCAC}" type="slidenum">
              <a:rPr lang="en-US" smtClean="0"/>
              <a:t>14</a:t>
            </a:fld>
            <a:endParaRPr lang="en-US"/>
          </a:p>
        </p:txBody>
      </p:sp>
    </p:spTree>
    <p:extLst>
      <p:ext uri="{BB962C8B-B14F-4D97-AF65-F5344CB8AC3E}">
        <p14:creationId xmlns:p14="http://schemas.microsoft.com/office/powerpoint/2010/main" val="109823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 rippling water texture">
            <a:extLst>
              <a:ext uri="{FF2B5EF4-FFF2-40B4-BE49-F238E27FC236}">
                <a16:creationId xmlns:a16="http://schemas.microsoft.com/office/drawing/2014/main" id="{77191422-F35F-486B-89B4-3E88BA3FE44A}"/>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p:blipFill>
        <p:spPr>
          <a:xfrm>
            <a:off x="0" y="2349"/>
            <a:ext cx="12192000" cy="8129501"/>
          </a:xfrm>
          <a:prstGeom prst="rect">
            <a:avLst/>
          </a:prstGeom>
        </p:spPr>
      </p:pic>
      <p:sp>
        <p:nvSpPr>
          <p:cNvPr id="2" name="Title 1">
            <a:extLst>
              <a:ext uri="{FF2B5EF4-FFF2-40B4-BE49-F238E27FC236}">
                <a16:creationId xmlns:a16="http://schemas.microsoft.com/office/drawing/2014/main" id="{04DCBFD2-5B3D-4B08-9686-2EBADD553809}"/>
              </a:ext>
            </a:extLst>
          </p:cNvPr>
          <p:cNvSpPr>
            <a:spLocks noGrp="1"/>
          </p:cNvSpPr>
          <p:nvPr>
            <p:ph type="title"/>
          </p:nvPr>
        </p:nvSpPr>
        <p:spPr>
          <a:xfrm>
            <a:off x="1148544" y="889579"/>
            <a:ext cx="9426633" cy="1325563"/>
          </a:xfrm>
        </p:spPr>
        <p:txBody>
          <a:bodyPr lIns="91440" tIns="45720" rIns="91440" bIns="45720" anchor="t"/>
          <a:lstStyle/>
          <a:p>
            <a:r>
              <a:rPr lang="en-US" b="1" dirty="0">
                <a:cs typeface="Arial"/>
              </a:rPr>
              <a:t>Questions?</a:t>
            </a:r>
          </a:p>
        </p:txBody>
      </p:sp>
      <p:sp>
        <p:nvSpPr>
          <p:cNvPr id="8" name="Content Placeholder 7">
            <a:extLst>
              <a:ext uri="{FF2B5EF4-FFF2-40B4-BE49-F238E27FC236}">
                <a16:creationId xmlns:a16="http://schemas.microsoft.com/office/drawing/2014/main" id="{A250EFBA-68B6-417C-ACD2-AB81B5E31476}"/>
              </a:ext>
            </a:extLst>
          </p:cNvPr>
          <p:cNvSpPr>
            <a:spLocks noGrp="1"/>
          </p:cNvSpPr>
          <p:nvPr>
            <p:ph idx="1"/>
          </p:nvPr>
        </p:nvSpPr>
        <p:spPr>
          <a:xfrm>
            <a:off x="1148544" y="2726771"/>
            <a:ext cx="7220393" cy="2341618"/>
          </a:xfrm>
        </p:spPr>
        <p:txBody>
          <a:bodyPr/>
          <a:lstStyle/>
          <a:p>
            <a:pPr marL="0" indent="0">
              <a:spcAft>
                <a:spcPts val="1200"/>
              </a:spcAft>
              <a:buNone/>
            </a:pPr>
            <a:r>
              <a:rPr lang="en-US" sz="2400" dirty="0"/>
              <a:t>Contacts:</a:t>
            </a:r>
          </a:p>
          <a:p>
            <a:pPr>
              <a:spcAft>
                <a:spcPts val="1200"/>
              </a:spcAft>
            </a:pPr>
            <a:r>
              <a:rPr lang="en-US" sz="2400" dirty="0"/>
              <a:t>Fiona Jiang </a:t>
            </a:r>
            <a:r>
              <a:rPr lang="en-US" sz="2400" dirty="0">
                <a:hlinkClick r:id="rId4"/>
              </a:rPr>
              <a:t>fjiang@ramboll.com</a:t>
            </a:r>
            <a:endParaRPr lang="en-US" sz="2400" dirty="0"/>
          </a:p>
          <a:p>
            <a:r>
              <a:rPr lang="en-US" sz="2400" dirty="0"/>
              <a:t>Beata Czader </a:t>
            </a:r>
            <a:r>
              <a:rPr lang="en-US" sz="2400" dirty="0">
                <a:hlinkClick r:id="rId5"/>
              </a:rPr>
              <a:t>beata.czader@tceq.texas.gov</a:t>
            </a:r>
            <a:r>
              <a:rPr lang="en-US" sz="2400" dirty="0"/>
              <a:t> </a:t>
            </a:r>
          </a:p>
        </p:txBody>
      </p:sp>
      <p:pic>
        <p:nvPicPr>
          <p:cNvPr id="11" name="Content Placeholder 5">
            <a:extLst>
              <a:ext uri="{FF2B5EF4-FFF2-40B4-BE49-F238E27FC236}">
                <a16:creationId xmlns:a16="http://schemas.microsoft.com/office/drawing/2014/main" id="{3A30552E-1C52-4EC8-A367-42556B786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382" y="6175700"/>
            <a:ext cx="2055162" cy="434551"/>
          </a:xfrm>
          <a:prstGeom prst="rect">
            <a:avLst/>
          </a:prstGeom>
        </p:spPr>
      </p:pic>
      <p:pic>
        <p:nvPicPr>
          <p:cNvPr id="13" name="Picture 12" descr="TCEQ Logo">
            <a:extLst>
              <a:ext uri="{FF2B5EF4-FFF2-40B4-BE49-F238E27FC236}">
                <a16:creationId xmlns:a16="http://schemas.microsoft.com/office/drawing/2014/main" id="{323131AA-4B05-4F66-9186-75155F3F24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352" y="6130037"/>
            <a:ext cx="2739156" cy="484475"/>
          </a:xfrm>
          <a:prstGeom prst="rect">
            <a:avLst/>
          </a:prstGeom>
        </p:spPr>
      </p:pic>
    </p:spTree>
    <p:extLst>
      <p:ext uri="{BB962C8B-B14F-4D97-AF65-F5344CB8AC3E}">
        <p14:creationId xmlns:p14="http://schemas.microsoft.com/office/powerpoint/2010/main" val="105086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erial view of container ship">
            <a:extLst>
              <a:ext uri="{FF2B5EF4-FFF2-40B4-BE49-F238E27FC236}">
                <a16:creationId xmlns:a16="http://schemas.microsoft.com/office/drawing/2014/main" id="{D8A2E6C5-0829-45EB-B4C7-E8A8BF50600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8164"/>
            <a:ext cx="12192000" cy="6858000"/>
          </a:xfrm>
        </p:spPr>
      </p:pic>
      <p:sp>
        <p:nvSpPr>
          <p:cNvPr id="2" name="Title 1">
            <a:extLst>
              <a:ext uri="{FF2B5EF4-FFF2-40B4-BE49-F238E27FC236}">
                <a16:creationId xmlns:a16="http://schemas.microsoft.com/office/drawing/2014/main" id="{FF1A2F27-893F-4D29-A9B7-B08A878C5D4C}"/>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rPr>
              <a:t>Ramboll’s MARINER tool</a:t>
            </a:r>
          </a:p>
        </p:txBody>
      </p:sp>
      <p:sp>
        <p:nvSpPr>
          <p:cNvPr id="3" name="Slide Number Placeholder 2">
            <a:extLst>
              <a:ext uri="{FF2B5EF4-FFF2-40B4-BE49-F238E27FC236}">
                <a16:creationId xmlns:a16="http://schemas.microsoft.com/office/drawing/2014/main" id="{515898BF-39D6-46A8-A1A2-54372A2C63F6}"/>
              </a:ext>
            </a:extLst>
          </p:cNvPr>
          <p:cNvSpPr>
            <a:spLocks noGrp="1"/>
          </p:cNvSpPr>
          <p:nvPr>
            <p:ph type="sldNum" sz="quarter" idx="12"/>
          </p:nvPr>
        </p:nvSpPr>
        <p:spPr/>
        <p:txBody>
          <a:bodyPr/>
          <a:lstStyle/>
          <a:p>
            <a:fld id="{9D0B3EE2-1915-406D-A8E5-D9190999CCAC}" type="slidenum">
              <a:rPr lang="en-US" smtClean="0"/>
              <a:t>2</a:t>
            </a:fld>
            <a:endParaRPr lang="en-US"/>
          </a:p>
        </p:txBody>
      </p:sp>
    </p:spTree>
    <p:extLst>
      <p:ext uri="{BB962C8B-B14F-4D97-AF65-F5344CB8AC3E}">
        <p14:creationId xmlns:p14="http://schemas.microsoft.com/office/powerpoint/2010/main" val="330377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0925-1774-4F87-BE12-A128CEE521E5}"/>
              </a:ext>
            </a:extLst>
          </p:cNvPr>
          <p:cNvSpPr>
            <a:spLocks noGrp="1"/>
          </p:cNvSpPr>
          <p:nvPr>
            <p:ph type="title"/>
          </p:nvPr>
        </p:nvSpPr>
        <p:spPr/>
        <p:txBody>
          <a:bodyPr/>
          <a:lstStyle/>
          <a:p>
            <a:r>
              <a:rPr lang="en-US" dirty="0"/>
              <a:t>What is MARINER? </a:t>
            </a:r>
          </a:p>
        </p:txBody>
      </p:sp>
      <p:grpSp>
        <p:nvGrpSpPr>
          <p:cNvPr id="6" name="Group 5">
            <a:extLst>
              <a:ext uri="{FF2B5EF4-FFF2-40B4-BE49-F238E27FC236}">
                <a16:creationId xmlns:a16="http://schemas.microsoft.com/office/drawing/2014/main" id="{BA7C17A2-0957-421A-874F-0368C7CED875}"/>
              </a:ext>
            </a:extLst>
          </p:cNvPr>
          <p:cNvGrpSpPr/>
          <p:nvPr/>
        </p:nvGrpSpPr>
        <p:grpSpPr>
          <a:xfrm>
            <a:off x="7367028" y="421024"/>
            <a:ext cx="3986772" cy="3025403"/>
            <a:chOff x="7806397" y="2822399"/>
            <a:chExt cx="3986772" cy="3025403"/>
          </a:xfrm>
        </p:grpSpPr>
        <p:pic>
          <p:nvPicPr>
            <p:cNvPr id="4" name="Picture 3">
              <a:extLst>
                <a:ext uri="{FF2B5EF4-FFF2-40B4-BE49-F238E27FC236}">
                  <a16:creationId xmlns:a16="http://schemas.microsoft.com/office/drawing/2014/main" id="{7AAC46A0-A47D-4C78-935B-FA7AF35FCD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06397" y="2822399"/>
              <a:ext cx="3966114" cy="2747951"/>
            </a:xfrm>
            <a:prstGeom prst="rect">
              <a:avLst/>
            </a:prstGeom>
          </p:spPr>
        </p:pic>
        <p:sp>
          <p:nvSpPr>
            <p:cNvPr id="5" name="Content Placeholder 2">
              <a:extLst>
                <a:ext uri="{FF2B5EF4-FFF2-40B4-BE49-F238E27FC236}">
                  <a16:creationId xmlns:a16="http://schemas.microsoft.com/office/drawing/2014/main" id="{7DA3C9F4-A015-45FB-B5CC-C4859B263D15}"/>
                </a:ext>
              </a:extLst>
            </p:cNvPr>
            <p:cNvSpPr txBox="1">
              <a:spLocks/>
            </p:cNvSpPr>
            <p:nvPr/>
          </p:nvSpPr>
          <p:spPr>
            <a:xfrm>
              <a:off x="8673729" y="5572523"/>
              <a:ext cx="3119440" cy="275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t>Photo by </a:t>
              </a:r>
              <a:r>
                <a:rPr lang="en-US" sz="1200" dirty="0">
                  <a:hlinkClick r:id="rId4"/>
                </a:rPr>
                <a:t>Vidar Nordli-</a:t>
              </a:r>
              <a:r>
                <a:rPr lang="en-US" sz="1200" dirty="0" err="1">
                  <a:hlinkClick r:id="rId4"/>
                </a:rPr>
                <a:t>Mathisen</a:t>
              </a:r>
              <a:r>
                <a:rPr lang="en-US" sz="1200" dirty="0"/>
                <a:t> on </a:t>
              </a:r>
              <a:r>
                <a:rPr lang="en-US" sz="1200" dirty="0" err="1">
                  <a:hlinkClick r:id="rId5"/>
                </a:rPr>
                <a:t>Unsplash</a:t>
              </a:r>
              <a:endParaRPr lang="en-US" sz="1200" dirty="0"/>
            </a:p>
          </p:txBody>
        </p:sp>
      </p:grpSp>
      <p:grpSp>
        <p:nvGrpSpPr>
          <p:cNvPr id="11" name="Group 10">
            <a:extLst>
              <a:ext uri="{FF2B5EF4-FFF2-40B4-BE49-F238E27FC236}">
                <a16:creationId xmlns:a16="http://schemas.microsoft.com/office/drawing/2014/main" id="{7E0B04AB-1995-4B47-ADC0-8655C1F8E430}"/>
              </a:ext>
            </a:extLst>
          </p:cNvPr>
          <p:cNvGrpSpPr/>
          <p:nvPr/>
        </p:nvGrpSpPr>
        <p:grpSpPr>
          <a:xfrm>
            <a:off x="7362315" y="3537476"/>
            <a:ext cx="4051629" cy="2955399"/>
            <a:chOff x="7708084" y="3613251"/>
            <a:chExt cx="4051629" cy="2955399"/>
          </a:xfrm>
        </p:grpSpPr>
        <p:pic>
          <p:nvPicPr>
            <p:cNvPr id="9" name="Picture 8">
              <a:extLst>
                <a:ext uri="{FF2B5EF4-FFF2-40B4-BE49-F238E27FC236}">
                  <a16:creationId xmlns:a16="http://schemas.microsoft.com/office/drawing/2014/main" id="{B8EDFB12-88C3-4A9D-9B12-E0161FACF4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708084" y="3613251"/>
              <a:ext cx="3975539" cy="2671619"/>
            </a:xfrm>
            <a:prstGeom prst="rect">
              <a:avLst/>
            </a:prstGeom>
          </p:spPr>
        </p:pic>
        <p:sp>
          <p:nvSpPr>
            <p:cNvPr id="10" name="Content Placeholder 2">
              <a:extLst>
                <a:ext uri="{FF2B5EF4-FFF2-40B4-BE49-F238E27FC236}">
                  <a16:creationId xmlns:a16="http://schemas.microsoft.com/office/drawing/2014/main" id="{A968D8C0-8562-46A1-B7D7-EF650A2C84E2}"/>
                </a:ext>
              </a:extLst>
            </p:cNvPr>
            <p:cNvSpPr txBox="1">
              <a:spLocks/>
            </p:cNvSpPr>
            <p:nvPr/>
          </p:nvSpPr>
          <p:spPr bwMode="auto">
            <a:xfrm>
              <a:off x="9652653" y="6293371"/>
              <a:ext cx="2107060" cy="2752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cap="none"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cap="none"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cap="none"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cap="none"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none"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marL="0" indent="0">
                <a:buFont typeface="Verdana" pitchFamily="34" charset="0"/>
                <a:buNone/>
              </a:pPr>
              <a:r>
                <a:rPr lang="en-US" sz="1200" dirty="0">
                  <a:latin typeface="+mn-lt"/>
                </a:rPr>
                <a:t>Photo by </a:t>
              </a:r>
              <a:r>
                <a:rPr lang="en-US" sz="1200" dirty="0">
                  <a:latin typeface="+mn-lt"/>
                  <a:hlinkClick r:id="rId7"/>
                </a:rPr>
                <a:t>Lynda Hinton</a:t>
              </a:r>
              <a:r>
                <a:rPr lang="en-US" sz="1200" dirty="0">
                  <a:latin typeface="+mn-lt"/>
                </a:rPr>
                <a:t> on </a:t>
              </a:r>
              <a:r>
                <a:rPr lang="en-US" sz="1200" dirty="0" err="1">
                  <a:latin typeface="+mn-lt"/>
                  <a:hlinkClick r:id="rId8"/>
                </a:rPr>
                <a:t>Unsplash</a:t>
              </a:r>
              <a:endParaRPr lang="en-US" sz="1200" dirty="0">
                <a:latin typeface="+mn-lt"/>
              </a:endParaRPr>
            </a:p>
          </p:txBody>
        </p:sp>
      </p:grpSp>
      <p:sp>
        <p:nvSpPr>
          <p:cNvPr id="12" name="Freeform: Shape 6">
            <a:extLst>
              <a:ext uri="{FF2B5EF4-FFF2-40B4-BE49-F238E27FC236}">
                <a16:creationId xmlns:a16="http://schemas.microsoft.com/office/drawing/2014/main" id="{50FEB6F9-762F-42C0-99D0-D817979A74CB}"/>
              </a:ext>
            </a:extLst>
          </p:cNvPr>
          <p:cNvSpPr/>
          <p:nvPr/>
        </p:nvSpPr>
        <p:spPr>
          <a:xfrm>
            <a:off x="838200" y="1598400"/>
            <a:ext cx="5800200" cy="4619196"/>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marL="285750" indent="-285750">
              <a:spcAft>
                <a:spcPts val="600"/>
              </a:spcAft>
              <a:buFont typeface="Arial" panose="020B0604020202020204" pitchFamily="34" charset="0"/>
              <a:buChar char="•"/>
            </a:pPr>
            <a:r>
              <a:rPr lang="en-US" sz="2400" dirty="0"/>
              <a:t>A </a:t>
            </a:r>
            <a:r>
              <a:rPr lang="en-US" sz="2400" b="1" dirty="0"/>
              <a:t>Python</a:t>
            </a:r>
            <a:r>
              <a:rPr lang="en-US" sz="2400" dirty="0"/>
              <a:t> tool that </a:t>
            </a:r>
            <a:r>
              <a:rPr lang="en-US" sz="2400" b="1" dirty="0"/>
              <a:t>automates</a:t>
            </a:r>
          </a:p>
          <a:p>
            <a:pPr marL="742950" lvl="1" indent="-285750">
              <a:spcAft>
                <a:spcPts val="600"/>
              </a:spcAft>
              <a:buFont typeface="Arial" panose="020B0604020202020204" pitchFamily="34" charset="0"/>
              <a:buChar char="•"/>
            </a:pPr>
            <a:r>
              <a:rPr lang="en-US" sz="2400" dirty="0"/>
              <a:t>the estimation of commercial marine vessel (CMV) emission inventories</a:t>
            </a:r>
          </a:p>
          <a:p>
            <a:pPr marL="742950" lvl="1" indent="-285750">
              <a:spcAft>
                <a:spcPts val="600"/>
              </a:spcAft>
              <a:buFont typeface="Arial" panose="020B0604020202020204" pitchFamily="34" charset="0"/>
              <a:buChar char="•"/>
            </a:pPr>
            <a:r>
              <a:rPr lang="en-US" sz="2400" dirty="0"/>
              <a:t>the generation of air quality modeling inputs</a:t>
            </a:r>
          </a:p>
          <a:p>
            <a:pPr marL="285750" indent="-285750">
              <a:spcAft>
                <a:spcPts val="600"/>
              </a:spcAft>
              <a:buFont typeface="Arial" panose="020B0604020202020204" pitchFamily="34" charset="0"/>
              <a:buChar char="•"/>
            </a:pPr>
            <a:r>
              <a:rPr lang="en-US" sz="2400" dirty="0"/>
              <a:t>Development started in 2015, and its functionality has been continually expanded</a:t>
            </a:r>
          </a:p>
          <a:p>
            <a:pPr marL="285750" indent="-285750">
              <a:spcAft>
                <a:spcPts val="600"/>
              </a:spcAft>
              <a:buFont typeface="Arial" panose="020B0604020202020204" pitchFamily="34" charset="0"/>
              <a:buChar char="•"/>
            </a:pPr>
            <a:r>
              <a:rPr lang="en-US" sz="2400" dirty="0"/>
              <a:t>Follows the 2020 </a:t>
            </a:r>
            <a:r>
              <a:rPr lang="en-US" sz="2400" b="1" dirty="0"/>
              <a:t>EPA Ports Emissions Inventory Guidance </a:t>
            </a:r>
            <a:r>
              <a:rPr lang="en-US" sz="2400" dirty="0"/>
              <a:t>explicitly</a:t>
            </a:r>
          </a:p>
        </p:txBody>
      </p:sp>
      <p:sp>
        <p:nvSpPr>
          <p:cNvPr id="3" name="Slide Number Placeholder 2">
            <a:extLst>
              <a:ext uri="{FF2B5EF4-FFF2-40B4-BE49-F238E27FC236}">
                <a16:creationId xmlns:a16="http://schemas.microsoft.com/office/drawing/2014/main" id="{9D88F036-FA08-47B5-81A0-D22BBDE064AC}"/>
              </a:ext>
            </a:extLst>
          </p:cNvPr>
          <p:cNvSpPr>
            <a:spLocks noGrp="1"/>
          </p:cNvSpPr>
          <p:nvPr>
            <p:ph type="sldNum" sz="quarter" idx="12"/>
          </p:nvPr>
        </p:nvSpPr>
        <p:spPr/>
        <p:txBody>
          <a:bodyPr/>
          <a:lstStyle/>
          <a:p>
            <a:fld id="{9D0B3EE2-1915-406D-A8E5-D9190999CCAC}" type="slidenum">
              <a:rPr lang="en-US" smtClean="0"/>
              <a:t>3</a:t>
            </a:fld>
            <a:endParaRPr lang="en-US"/>
          </a:p>
        </p:txBody>
      </p:sp>
    </p:spTree>
    <p:extLst>
      <p:ext uri="{BB962C8B-B14F-4D97-AF65-F5344CB8AC3E}">
        <p14:creationId xmlns:p14="http://schemas.microsoft.com/office/powerpoint/2010/main" val="398781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82BA-2C4B-4048-9A37-6FD767A11E7D}"/>
              </a:ext>
            </a:extLst>
          </p:cNvPr>
          <p:cNvSpPr>
            <a:spLocks noGrp="1"/>
          </p:cNvSpPr>
          <p:nvPr>
            <p:ph type="title"/>
          </p:nvPr>
        </p:nvSpPr>
        <p:spPr/>
        <p:txBody>
          <a:bodyPr/>
          <a:lstStyle/>
          <a:p>
            <a:r>
              <a:rPr lang="en-US" dirty="0"/>
              <a:t>Automatic Identification System (AIS)</a:t>
            </a:r>
          </a:p>
        </p:txBody>
      </p:sp>
      <p:pic>
        <p:nvPicPr>
          <p:cNvPr id="4" name="Picture 5">
            <a:extLst>
              <a:ext uri="{FF2B5EF4-FFF2-40B4-BE49-F238E27FC236}">
                <a16:creationId xmlns:a16="http://schemas.microsoft.com/office/drawing/2014/main" id="{D362EACA-9752-46B4-A693-1BCF9ECD4FA9}"/>
              </a:ext>
              <a:ext uri="{C183D7F6-B498-43B3-948B-1728B52AA6E4}">
                <adec:decorative xmlns:adec="http://schemas.microsoft.com/office/drawing/2017/decorative" val="1"/>
              </a:ext>
            </a:extLst>
          </p:cNvPr>
          <p:cNvPicPr>
            <a:picLocks noChangeAspect="1"/>
          </p:cNvPicPr>
          <p:nvPr/>
        </p:nvPicPr>
        <p:blipFill rotWithShape="1">
          <a:blip r:embed="rId3"/>
          <a:srcRect l="3842" r="3" b="3"/>
          <a:stretch/>
        </p:blipFill>
        <p:spPr>
          <a:xfrm>
            <a:off x="6418179" y="1840175"/>
            <a:ext cx="4787421" cy="4000793"/>
          </a:xfrm>
          <a:prstGeom prst="rect">
            <a:avLst/>
          </a:prstGeom>
          <a:noFill/>
        </p:spPr>
      </p:pic>
      <p:sp>
        <p:nvSpPr>
          <p:cNvPr id="12" name="Freeform: Shape 6">
            <a:extLst>
              <a:ext uri="{FF2B5EF4-FFF2-40B4-BE49-F238E27FC236}">
                <a16:creationId xmlns:a16="http://schemas.microsoft.com/office/drawing/2014/main" id="{1841D681-5CB8-4735-9697-1A38B9008148}"/>
              </a:ext>
            </a:extLst>
          </p:cNvPr>
          <p:cNvSpPr/>
          <p:nvPr/>
        </p:nvSpPr>
        <p:spPr>
          <a:xfrm>
            <a:off x="838201" y="1690688"/>
            <a:ext cx="5173800" cy="4619196"/>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marL="285750" indent="-285750">
              <a:spcAft>
                <a:spcPts val="600"/>
              </a:spcAft>
              <a:buFont typeface="Arial" panose="020B0604020202020204" pitchFamily="34" charset="0"/>
              <a:buChar char="•"/>
            </a:pPr>
            <a:r>
              <a:rPr lang="en-US" sz="2400" b="1" dirty="0">
                <a:ea typeface="Verdana" panose="020B0604030504040204" pitchFamily="34" charset="0"/>
              </a:rPr>
              <a:t>Real-time</a:t>
            </a:r>
            <a:r>
              <a:rPr lang="en-US" sz="2400" dirty="0">
                <a:ea typeface="Verdana" panose="020B0604030504040204" pitchFamily="34" charset="0"/>
              </a:rPr>
              <a:t> tracking system</a:t>
            </a:r>
          </a:p>
          <a:p>
            <a:pPr marL="285750" indent="-285750">
              <a:spcAft>
                <a:spcPts val="600"/>
              </a:spcAft>
              <a:buFont typeface="Arial" panose="020B0604020202020204" pitchFamily="34" charset="0"/>
              <a:buChar char="•"/>
            </a:pPr>
            <a:r>
              <a:rPr lang="en-US" sz="2400" b="1" dirty="0">
                <a:ea typeface="Verdana" panose="020B0604030504040204" pitchFamily="34" charset="0"/>
              </a:rPr>
              <a:t>Collects</a:t>
            </a:r>
            <a:r>
              <a:rPr lang="en-US" sz="2400" dirty="0">
                <a:ea typeface="Verdana" panose="020B0604030504040204" pitchFamily="34" charset="0"/>
              </a:rPr>
              <a:t> vessel traffic data, such as location, time, speed, etc.</a:t>
            </a:r>
          </a:p>
          <a:p>
            <a:pPr marL="285750" indent="-285750">
              <a:spcAft>
                <a:spcPts val="600"/>
              </a:spcAft>
              <a:buFont typeface="Arial" panose="020B0604020202020204" pitchFamily="34" charset="0"/>
              <a:buChar char="•"/>
            </a:pPr>
            <a:r>
              <a:rPr lang="en-US" sz="2400" b="1" dirty="0">
                <a:ea typeface="Verdana" panose="020B0604030504040204" pitchFamily="34" charset="0"/>
              </a:rPr>
              <a:t>Available</a:t>
            </a:r>
            <a:r>
              <a:rPr lang="en-US" sz="2400" dirty="0">
                <a:ea typeface="Verdana" panose="020B0604030504040204" pitchFamily="34" charset="0"/>
              </a:rPr>
              <a:t> in U.S. and international waters</a:t>
            </a:r>
          </a:p>
          <a:p>
            <a:pPr marL="285750" indent="-285750">
              <a:spcAft>
                <a:spcPts val="600"/>
              </a:spcAft>
              <a:buFont typeface="Arial" panose="020B0604020202020204" pitchFamily="34" charset="0"/>
              <a:buChar char="•"/>
            </a:pPr>
            <a:r>
              <a:rPr lang="en-US" sz="2400" b="1" dirty="0">
                <a:ea typeface="Verdana" panose="020B0604030504040204" pitchFamily="34" charset="0"/>
              </a:rPr>
              <a:t>Required</a:t>
            </a:r>
            <a:r>
              <a:rPr lang="en-US" sz="2400" dirty="0">
                <a:ea typeface="Verdana" panose="020B0604030504040204" pitchFamily="34" charset="0"/>
              </a:rPr>
              <a:t> on all commercially active (small and large) vessels since late 2016</a:t>
            </a:r>
          </a:p>
          <a:p>
            <a:pPr marL="285750" indent="-285750">
              <a:spcAft>
                <a:spcPts val="600"/>
              </a:spcAft>
              <a:buFont typeface="Arial" panose="020B0604020202020204" pitchFamily="34" charset="0"/>
              <a:buChar char="•"/>
            </a:pPr>
            <a:r>
              <a:rPr lang="en-US" sz="2400" b="1" dirty="0">
                <a:ea typeface="Verdana" panose="020B0604030504040204" pitchFamily="34" charset="0"/>
              </a:rPr>
              <a:t>Quality assured </a:t>
            </a:r>
            <a:r>
              <a:rPr lang="en-US" sz="2400" dirty="0">
                <a:ea typeface="Verdana" panose="020B0604030504040204" pitchFamily="34" charset="0"/>
              </a:rPr>
              <a:t>data on the Marine </a:t>
            </a:r>
            <a:r>
              <a:rPr lang="en-US" sz="2400" dirty="0" err="1">
                <a:ea typeface="Verdana" panose="020B0604030504040204" pitchFamily="34" charset="0"/>
              </a:rPr>
              <a:t>Cadastre</a:t>
            </a:r>
            <a:r>
              <a:rPr lang="en-US" sz="2400" dirty="0">
                <a:ea typeface="Verdana" panose="020B0604030504040204" pitchFamily="34" charset="0"/>
              </a:rPr>
              <a:t> (a joint U.S. BOEM and NOAA initiative)</a:t>
            </a:r>
            <a:endParaRPr lang="en-US" sz="2400" dirty="0"/>
          </a:p>
        </p:txBody>
      </p:sp>
      <p:sp>
        <p:nvSpPr>
          <p:cNvPr id="3" name="Slide Number Placeholder 2">
            <a:extLst>
              <a:ext uri="{FF2B5EF4-FFF2-40B4-BE49-F238E27FC236}">
                <a16:creationId xmlns:a16="http://schemas.microsoft.com/office/drawing/2014/main" id="{0D0AA792-14F1-4D12-8BDA-DB0D07809E88}"/>
              </a:ext>
            </a:extLst>
          </p:cNvPr>
          <p:cNvSpPr>
            <a:spLocks noGrp="1"/>
          </p:cNvSpPr>
          <p:nvPr>
            <p:ph type="sldNum" sz="quarter" idx="12"/>
          </p:nvPr>
        </p:nvSpPr>
        <p:spPr/>
        <p:txBody>
          <a:bodyPr/>
          <a:lstStyle/>
          <a:p>
            <a:fld id="{9D0B3EE2-1915-406D-A8E5-D9190999CCAC}" type="slidenum">
              <a:rPr lang="en-US" smtClean="0"/>
              <a:t>4</a:t>
            </a:fld>
            <a:endParaRPr lang="en-US"/>
          </a:p>
        </p:txBody>
      </p:sp>
    </p:spTree>
    <p:extLst>
      <p:ext uri="{BB962C8B-B14F-4D97-AF65-F5344CB8AC3E}">
        <p14:creationId xmlns:p14="http://schemas.microsoft.com/office/powerpoint/2010/main" val="104260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240A-EBD1-4C34-94C2-D925A444059D}"/>
              </a:ext>
            </a:extLst>
          </p:cNvPr>
          <p:cNvSpPr>
            <a:spLocks noGrp="1"/>
          </p:cNvSpPr>
          <p:nvPr>
            <p:ph type="title"/>
          </p:nvPr>
        </p:nvSpPr>
        <p:spPr/>
        <p:txBody>
          <a:bodyPr/>
          <a:lstStyle/>
          <a:p>
            <a:r>
              <a:rPr lang="en-US" dirty="0"/>
              <a:t>Sea-Web IHS Markit Ships Database</a:t>
            </a:r>
          </a:p>
        </p:txBody>
      </p:sp>
      <p:grpSp>
        <p:nvGrpSpPr>
          <p:cNvPr id="30" name="Group 29">
            <a:extLst>
              <a:ext uri="{FF2B5EF4-FFF2-40B4-BE49-F238E27FC236}">
                <a16:creationId xmlns:a16="http://schemas.microsoft.com/office/drawing/2014/main" id="{185060C6-CFAE-4FC3-878A-E390C1950401}"/>
              </a:ext>
            </a:extLst>
          </p:cNvPr>
          <p:cNvGrpSpPr/>
          <p:nvPr/>
        </p:nvGrpSpPr>
        <p:grpSpPr>
          <a:xfrm>
            <a:off x="6660980" y="1117556"/>
            <a:ext cx="4941375" cy="5086985"/>
            <a:chOff x="6616235" y="984206"/>
            <a:chExt cx="4941375" cy="5086985"/>
          </a:xfrm>
        </p:grpSpPr>
        <p:grpSp>
          <p:nvGrpSpPr>
            <p:cNvPr id="6" name="Group 5">
              <a:extLst>
                <a:ext uri="{FF2B5EF4-FFF2-40B4-BE49-F238E27FC236}">
                  <a16:creationId xmlns:a16="http://schemas.microsoft.com/office/drawing/2014/main" id="{D4955B0F-CC62-45C1-B882-8F6BD17730BD}"/>
                </a:ext>
              </a:extLst>
            </p:cNvPr>
            <p:cNvGrpSpPr/>
            <p:nvPr/>
          </p:nvGrpSpPr>
          <p:grpSpPr>
            <a:xfrm>
              <a:off x="6616235" y="4073887"/>
              <a:ext cx="1997304" cy="1997304"/>
              <a:chOff x="0" y="0"/>
              <a:chExt cx="914400" cy="914400"/>
            </a:xfrm>
          </p:grpSpPr>
          <p:sp>
            <p:nvSpPr>
              <p:cNvPr id="7" name="Rectangle 6">
                <a:extLst>
                  <a:ext uri="{FF2B5EF4-FFF2-40B4-BE49-F238E27FC236}">
                    <a16:creationId xmlns:a16="http://schemas.microsoft.com/office/drawing/2014/main" id="{4EC04677-B6C0-4D54-A9C1-410F9284C38E}"/>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45038D50-4085-4325-B6A7-897DACDFDADB}"/>
                  </a:ext>
                </a:extLst>
              </p:cNvPr>
              <p:cNvPicPr>
                <a:picLocks noChangeAspect="1"/>
              </p:cNvPicPr>
              <p:nvPr/>
            </p:nvPicPr>
            <p:blipFill>
              <a:blip r:embed="rId3"/>
              <a:stretch>
                <a:fillRect/>
              </a:stretch>
            </p:blipFill>
            <p:spPr>
              <a:xfrm>
                <a:off x="91800" y="93508"/>
                <a:ext cx="730800" cy="727383"/>
              </a:xfrm>
              <a:prstGeom prst="rect">
                <a:avLst/>
              </a:prstGeom>
            </p:spPr>
          </p:pic>
        </p:grpSp>
        <p:grpSp>
          <p:nvGrpSpPr>
            <p:cNvPr id="9" name="Group 8">
              <a:extLst>
                <a:ext uri="{FF2B5EF4-FFF2-40B4-BE49-F238E27FC236}">
                  <a16:creationId xmlns:a16="http://schemas.microsoft.com/office/drawing/2014/main" id="{D788F7F7-CA47-4750-820C-19B20A87ADFC}"/>
                </a:ext>
              </a:extLst>
            </p:cNvPr>
            <p:cNvGrpSpPr/>
            <p:nvPr/>
          </p:nvGrpSpPr>
          <p:grpSpPr>
            <a:xfrm>
              <a:off x="8852318" y="984206"/>
              <a:ext cx="2705292" cy="2705292"/>
              <a:chOff x="0" y="0"/>
              <a:chExt cx="914400" cy="914400"/>
            </a:xfrm>
          </p:grpSpPr>
          <p:sp>
            <p:nvSpPr>
              <p:cNvPr id="10" name="Rectangle 9">
                <a:extLst>
                  <a:ext uri="{FF2B5EF4-FFF2-40B4-BE49-F238E27FC236}">
                    <a16:creationId xmlns:a16="http://schemas.microsoft.com/office/drawing/2014/main" id="{DFC05D14-524A-4DD3-BFDB-175142779251}"/>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BE545FD9-AA28-4874-8ADF-BD9FD80F2746}"/>
                  </a:ext>
                </a:extLst>
              </p:cNvPr>
              <p:cNvPicPr>
                <a:picLocks noChangeAspect="1"/>
              </p:cNvPicPr>
              <p:nvPr/>
            </p:nvPicPr>
            <p:blipFill>
              <a:blip r:embed="rId4"/>
              <a:stretch>
                <a:fillRect/>
              </a:stretch>
            </p:blipFill>
            <p:spPr>
              <a:xfrm>
                <a:off x="91800" y="94740"/>
                <a:ext cx="730800" cy="724920"/>
              </a:xfrm>
              <a:prstGeom prst="rect">
                <a:avLst/>
              </a:prstGeom>
            </p:spPr>
          </p:pic>
        </p:grpSp>
        <p:grpSp>
          <p:nvGrpSpPr>
            <p:cNvPr id="12" name="Group 11">
              <a:extLst>
                <a:ext uri="{FF2B5EF4-FFF2-40B4-BE49-F238E27FC236}">
                  <a16:creationId xmlns:a16="http://schemas.microsoft.com/office/drawing/2014/main" id="{A94153BF-04F3-45FD-A13D-EC44FF1029F1}"/>
                </a:ext>
              </a:extLst>
            </p:cNvPr>
            <p:cNvGrpSpPr/>
            <p:nvPr/>
          </p:nvGrpSpPr>
          <p:grpSpPr>
            <a:xfrm>
              <a:off x="6705629" y="1658543"/>
              <a:ext cx="1818516" cy="1959200"/>
              <a:chOff x="6502534" y="1539720"/>
              <a:chExt cx="1818516" cy="1959200"/>
            </a:xfrm>
          </p:grpSpPr>
          <p:grpSp>
            <p:nvGrpSpPr>
              <p:cNvPr id="13" name="Group 12">
                <a:extLst>
                  <a:ext uri="{FF2B5EF4-FFF2-40B4-BE49-F238E27FC236}">
                    <a16:creationId xmlns:a16="http://schemas.microsoft.com/office/drawing/2014/main" id="{5F424647-8E90-4750-A369-73ADF16B5DFE}"/>
                  </a:ext>
                </a:extLst>
              </p:cNvPr>
              <p:cNvGrpSpPr/>
              <p:nvPr/>
            </p:nvGrpSpPr>
            <p:grpSpPr>
              <a:xfrm>
                <a:off x="6502534" y="1539720"/>
                <a:ext cx="1361316" cy="1590234"/>
                <a:chOff x="6804837" y="781828"/>
                <a:chExt cx="1361316" cy="1590234"/>
              </a:xfrm>
            </p:grpSpPr>
            <p:sp>
              <p:nvSpPr>
                <p:cNvPr id="17" name="Cylinder 16">
                  <a:extLst>
                    <a:ext uri="{FF2B5EF4-FFF2-40B4-BE49-F238E27FC236}">
                      <a16:creationId xmlns:a16="http://schemas.microsoft.com/office/drawing/2014/main" id="{5856C120-0FE4-4E2A-A97D-5401453016A1}"/>
                    </a:ext>
                  </a:extLst>
                </p:cNvPr>
                <p:cNvSpPr/>
                <p:nvPr/>
              </p:nvSpPr>
              <p:spPr>
                <a:xfrm>
                  <a:off x="6804837" y="1902229"/>
                  <a:ext cx="1361316" cy="469833"/>
                </a:xfrm>
                <a:prstGeom prst="ca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Cylinder 17">
                  <a:extLst>
                    <a:ext uri="{FF2B5EF4-FFF2-40B4-BE49-F238E27FC236}">
                      <a16:creationId xmlns:a16="http://schemas.microsoft.com/office/drawing/2014/main" id="{2E364BE0-751E-4A02-9262-99F587F3158C}"/>
                    </a:ext>
                  </a:extLst>
                </p:cNvPr>
                <p:cNvSpPr/>
                <p:nvPr/>
              </p:nvSpPr>
              <p:spPr>
                <a:xfrm>
                  <a:off x="6804837" y="1529087"/>
                  <a:ext cx="1361316" cy="469833"/>
                </a:xfrm>
                <a:prstGeom prst="ca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05A7BDF7-CF60-48B3-94EC-EFE6648BADBC}"/>
                    </a:ext>
                  </a:extLst>
                </p:cNvPr>
                <p:cNvSpPr/>
                <p:nvPr/>
              </p:nvSpPr>
              <p:spPr>
                <a:xfrm>
                  <a:off x="6804837" y="1154970"/>
                  <a:ext cx="1361316" cy="469833"/>
                </a:xfrm>
                <a:prstGeom prst="ca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Cylinder 19">
                  <a:extLst>
                    <a:ext uri="{FF2B5EF4-FFF2-40B4-BE49-F238E27FC236}">
                      <a16:creationId xmlns:a16="http://schemas.microsoft.com/office/drawing/2014/main" id="{A977E1D7-5E37-4B89-8AE0-3F2E83E2174F}"/>
                    </a:ext>
                  </a:extLst>
                </p:cNvPr>
                <p:cNvSpPr/>
                <p:nvPr/>
              </p:nvSpPr>
              <p:spPr>
                <a:xfrm>
                  <a:off x="6804837" y="781828"/>
                  <a:ext cx="1361316" cy="469833"/>
                </a:xfrm>
                <a:prstGeom prst="ca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6EDF315-62D0-4D30-B25F-C838CF76CDC9}"/>
                  </a:ext>
                </a:extLst>
              </p:cNvPr>
              <p:cNvGrpSpPr/>
              <p:nvPr/>
            </p:nvGrpSpPr>
            <p:grpSpPr>
              <a:xfrm>
                <a:off x="7406650" y="2584520"/>
                <a:ext cx="914400" cy="914400"/>
                <a:chOff x="0" y="0"/>
                <a:chExt cx="914400" cy="914400"/>
              </a:xfrm>
            </p:grpSpPr>
            <p:sp>
              <p:nvSpPr>
                <p:cNvPr id="15" name="Rectangle 14">
                  <a:extLst>
                    <a:ext uri="{FF2B5EF4-FFF2-40B4-BE49-F238E27FC236}">
                      <a16:creationId xmlns:a16="http://schemas.microsoft.com/office/drawing/2014/main" id="{0A81C6DA-DCE6-4E61-ABCE-A7373668C394}"/>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27AA46AE-7B9C-4191-9F8B-2B041070A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grpSp>
        <p:grpSp>
          <p:nvGrpSpPr>
            <p:cNvPr id="21" name="Group 20">
              <a:extLst>
                <a:ext uri="{FF2B5EF4-FFF2-40B4-BE49-F238E27FC236}">
                  <a16:creationId xmlns:a16="http://schemas.microsoft.com/office/drawing/2014/main" id="{F572953B-C001-416B-9629-51913530F537}"/>
                </a:ext>
              </a:extLst>
            </p:cNvPr>
            <p:cNvGrpSpPr/>
            <p:nvPr/>
          </p:nvGrpSpPr>
          <p:grpSpPr>
            <a:xfrm>
              <a:off x="8862948" y="3279482"/>
              <a:ext cx="1997303" cy="1997303"/>
              <a:chOff x="0" y="0"/>
              <a:chExt cx="914400" cy="914400"/>
            </a:xfrm>
          </p:grpSpPr>
          <p:sp>
            <p:nvSpPr>
              <p:cNvPr id="22" name="Rectangle 21">
                <a:extLst>
                  <a:ext uri="{FF2B5EF4-FFF2-40B4-BE49-F238E27FC236}">
                    <a16:creationId xmlns:a16="http://schemas.microsoft.com/office/drawing/2014/main" id="{451B8E2A-5698-4C5C-8F5A-D88C9C7EA31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9690D44E-C9F1-4A32-ACC4-D4C0A4D8C1BD}"/>
                  </a:ext>
                </a:extLst>
              </p:cNvPr>
              <p:cNvPicPr>
                <a:picLocks noChangeAspect="1"/>
              </p:cNvPicPr>
              <p:nvPr/>
            </p:nvPicPr>
            <p:blipFill>
              <a:blip r:embed="rId6"/>
              <a:stretch>
                <a:fillRect/>
              </a:stretch>
            </p:blipFill>
            <p:spPr>
              <a:xfrm>
                <a:off x="91800" y="93508"/>
                <a:ext cx="730800" cy="727384"/>
              </a:xfrm>
              <a:prstGeom prst="rect">
                <a:avLst/>
              </a:prstGeom>
            </p:spPr>
          </p:pic>
        </p:grpSp>
        <p:sp>
          <p:nvSpPr>
            <p:cNvPr id="24" name="Oval 23">
              <a:extLst>
                <a:ext uri="{FF2B5EF4-FFF2-40B4-BE49-F238E27FC236}">
                  <a16:creationId xmlns:a16="http://schemas.microsoft.com/office/drawing/2014/main" id="{092B2ECD-0936-4932-8DC2-27B1BAB40BBE}"/>
                </a:ext>
              </a:extLst>
            </p:cNvPr>
            <p:cNvSpPr/>
            <p:nvPr/>
          </p:nvSpPr>
          <p:spPr>
            <a:xfrm>
              <a:off x="6868863" y="4202480"/>
              <a:ext cx="489098" cy="48909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4AD8040-0993-4088-85EA-5556482105CE}"/>
                </a:ext>
              </a:extLst>
            </p:cNvPr>
            <p:cNvSpPr/>
            <p:nvPr/>
          </p:nvSpPr>
          <p:spPr>
            <a:xfrm>
              <a:off x="9492059" y="2079635"/>
              <a:ext cx="677887" cy="677887"/>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A54F21-5BB0-4D0E-8D08-58A4611464EF}"/>
                </a:ext>
              </a:extLst>
            </p:cNvPr>
            <p:cNvSpPr/>
            <p:nvPr/>
          </p:nvSpPr>
          <p:spPr>
            <a:xfrm>
              <a:off x="8896635" y="4195514"/>
              <a:ext cx="677887" cy="677887"/>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72FFEEF-E932-4B7A-91CD-F84AA1A3A24C}"/>
                </a:ext>
              </a:extLst>
            </p:cNvPr>
            <p:cNvCxnSpPr>
              <a:cxnSpLocks/>
              <a:stCxn id="24" idx="0"/>
            </p:cNvCxnSpPr>
            <p:nvPr/>
          </p:nvCxnSpPr>
          <p:spPr>
            <a:xfrm flipV="1">
              <a:off x="7113412" y="3526168"/>
              <a:ext cx="0" cy="6763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74FD2AF-B986-4E6D-93FF-CFD23856AA77}"/>
                </a:ext>
              </a:extLst>
            </p:cNvPr>
            <p:cNvCxnSpPr>
              <a:stCxn id="26" idx="1"/>
            </p:cNvCxnSpPr>
            <p:nvPr/>
          </p:nvCxnSpPr>
          <p:spPr>
            <a:xfrm flipH="1" flipV="1">
              <a:off x="8426554" y="3689498"/>
              <a:ext cx="569355" cy="60529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FA49A15-F3C9-43AC-B917-059CEF9DC5B7}"/>
                </a:ext>
              </a:extLst>
            </p:cNvPr>
            <p:cNvCxnSpPr>
              <a:stCxn id="25" idx="2"/>
            </p:cNvCxnSpPr>
            <p:nvPr/>
          </p:nvCxnSpPr>
          <p:spPr>
            <a:xfrm flipH="1" flipV="1">
              <a:off x="8218967" y="2405802"/>
              <a:ext cx="1273092" cy="1277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 name="Diagram 4">
            <a:extLst>
              <a:ext uri="{FF2B5EF4-FFF2-40B4-BE49-F238E27FC236}">
                <a16:creationId xmlns:a16="http://schemas.microsoft.com/office/drawing/2014/main" id="{20652872-6F72-4D69-8B38-CF73B9F9AF58}"/>
              </a:ext>
            </a:extLst>
          </p:cNvPr>
          <p:cNvGraphicFramePr/>
          <p:nvPr>
            <p:extLst>
              <p:ext uri="{D42A27DB-BD31-4B8C-83A1-F6EECF244321}">
                <p14:modId xmlns:p14="http://schemas.microsoft.com/office/powerpoint/2010/main" val="311612287"/>
              </p:ext>
            </p:extLst>
          </p:nvPr>
        </p:nvGraphicFramePr>
        <p:xfrm>
          <a:off x="838200" y="1754493"/>
          <a:ext cx="5027298" cy="41367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9A7AC648-8BEA-4A08-95B4-56D9E2ADCC63}"/>
              </a:ext>
            </a:extLst>
          </p:cNvPr>
          <p:cNvSpPr>
            <a:spLocks noGrp="1"/>
          </p:cNvSpPr>
          <p:nvPr>
            <p:ph type="sldNum" sz="quarter" idx="12"/>
          </p:nvPr>
        </p:nvSpPr>
        <p:spPr/>
        <p:txBody>
          <a:bodyPr/>
          <a:lstStyle/>
          <a:p>
            <a:fld id="{9D0B3EE2-1915-406D-A8E5-D9190999CCAC}" type="slidenum">
              <a:rPr lang="en-US" smtClean="0"/>
              <a:t>5</a:t>
            </a:fld>
            <a:endParaRPr lang="en-US"/>
          </a:p>
        </p:txBody>
      </p:sp>
    </p:spTree>
    <p:extLst>
      <p:ext uri="{BB962C8B-B14F-4D97-AF65-F5344CB8AC3E}">
        <p14:creationId xmlns:p14="http://schemas.microsoft.com/office/powerpoint/2010/main" val="160185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5532-5639-4FCD-B599-6796964EBBC7}"/>
              </a:ext>
            </a:extLst>
          </p:cNvPr>
          <p:cNvSpPr>
            <a:spLocks noGrp="1"/>
          </p:cNvSpPr>
          <p:nvPr>
            <p:ph type="title"/>
          </p:nvPr>
        </p:nvSpPr>
        <p:spPr/>
        <p:txBody>
          <a:bodyPr/>
          <a:lstStyle/>
          <a:p>
            <a:r>
              <a:rPr lang="en-US" dirty="0"/>
              <a:t>MARINER Flowchart</a:t>
            </a:r>
          </a:p>
        </p:txBody>
      </p:sp>
      <p:graphicFrame>
        <p:nvGraphicFramePr>
          <p:cNvPr id="8" name="Diagram 7">
            <a:extLst>
              <a:ext uri="{FF2B5EF4-FFF2-40B4-BE49-F238E27FC236}">
                <a16:creationId xmlns:a16="http://schemas.microsoft.com/office/drawing/2014/main" id="{B0155E12-DA85-4052-9DC4-3BDD57A5863C}"/>
              </a:ext>
            </a:extLst>
          </p:cNvPr>
          <p:cNvGraphicFramePr/>
          <p:nvPr>
            <p:extLst>
              <p:ext uri="{D42A27DB-BD31-4B8C-83A1-F6EECF244321}">
                <p14:modId xmlns:p14="http://schemas.microsoft.com/office/powerpoint/2010/main" val="1225125789"/>
              </p:ext>
            </p:extLst>
          </p:nvPr>
        </p:nvGraphicFramePr>
        <p:xfrm>
          <a:off x="838200" y="1264665"/>
          <a:ext cx="10685355" cy="4742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9E8B161F-2477-4555-BE11-4721082ABF0F}"/>
              </a:ext>
            </a:extLst>
          </p:cNvPr>
          <p:cNvSpPr/>
          <p:nvPr/>
        </p:nvSpPr>
        <p:spPr>
          <a:xfrm>
            <a:off x="6411806" y="5219700"/>
            <a:ext cx="1335194"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Temporal Profiles</a:t>
            </a:r>
          </a:p>
        </p:txBody>
      </p:sp>
      <p:sp>
        <p:nvSpPr>
          <p:cNvPr id="13" name="Arrow: Down 12">
            <a:extLst>
              <a:ext uri="{FF2B5EF4-FFF2-40B4-BE49-F238E27FC236}">
                <a16:creationId xmlns:a16="http://schemas.microsoft.com/office/drawing/2014/main" id="{A00CCC42-3CFE-49C5-9E13-7B097F12DD19}"/>
              </a:ext>
            </a:extLst>
          </p:cNvPr>
          <p:cNvSpPr/>
          <p:nvPr/>
        </p:nvSpPr>
        <p:spPr>
          <a:xfrm>
            <a:off x="6900756" y="4681538"/>
            <a:ext cx="298450" cy="430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132D531-BD1E-445D-ABD7-144FFDCE1B88}"/>
              </a:ext>
            </a:extLst>
          </p:cNvPr>
          <p:cNvSpPr/>
          <p:nvPr/>
        </p:nvSpPr>
        <p:spPr>
          <a:xfrm>
            <a:off x="2764578" y="5195889"/>
            <a:ext cx="1335194"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Activity Report</a:t>
            </a:r>
          </a:p>
        </p:txBody>
      </p:sp>
      <p:sp>
        <p:nvSpPr>
          <p:cNvPr id="15" name="Arrow: Down 14">
            <a:extLst>
              <a:ext uri="{FF2B5EF4-FFF2-40B4-BE49-F238E27FC236}">
                <a16:creationId xmlns:a16="http://schemas.microsoft.com/office/drawing/2014/main" id="{7E813F55-B345-4F80-8735-285D61C375AC}"/>
              </a:ext>
            </a:extLst>
          </p:cNvPr>
          <p:cNvSpPr/>
          <p:nvPr/>
        </p:nvSpPr>
        <p:spPr>
          <a:xfrm>
            <a:off x="3287607" y="4681538"/>
            <a:ext cx="298450" cy="430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EF7269-2CA5-48FF-83C2-2CDF26FE0EA2}"/>
              </a:ext>
            </a:extLst>
          </p:cNvPr>
          <p:cNvSpPr>
            <a:spLocks noGrp="1"/>
          </p:cNvSpPr>
          <p:nvPr>
            <p:ph type="sldNum" sz="quarter" idx="12"/>
          </p:nvPr>
        </p:nvSpPr>
        <p:spPr/>
        <p:txBody>
          <a:bodyPr/>
          <a:lstStyle/>
          <a:p>
            <a:fld id="{9D0B3EE2-1915-406D-A8E5-D9190999CCAC}" type="slidenum">
              <a:rPr lang="en-US" smtClean="0"/>
              <a:t>6</a:t>
            </a:fld>
            <a:endParaRPr lang="en-US"/>
          </a:p>
        </p:txBody>
      </p:sp>
    </p:spTree>
    <p:extLst>
      <p:ext uri="{BB962C8B-B14F-4D97-AF65-F5344CB8AC3E}">
        <p14:creationId xmlns:p14="http://schemas.microsoft.com/office/powerpoint/2010/main" val="85982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75D-D61E-4025-976B-9715F42017B0}"/>
              </a:ext>
            </a:extLst>
          </p:cNvPr>
          <p:cNvSpPr>
            <a:spLocks noGrp="1"/>
          </p:cNvSpPr>
          <p:nvPr>
            <p:ph type="title"/>
          </p:nvPr>
        </p:nvSpPr>
        <p:spPr/>
        <p:txBody>
          <a:bodyPr/>
          <a:lstStyle/>
          <a:p>
            <a:r>
              <a:rPr lang="en-US" dirty="0"/>
              <a:t>Emissions</a:t>
            </a:r>
          </a:p>
        </p:txBody>
      </p:sp>
      <p:graphicFrame>
        <p:nvGraphicFramePr>
          <p:cNvPr id="7" name="Table 6">
            <a:extLst>
              <a:ext uri="{FF2B5EF4-FFF2-40B4-BE49-F238E27FC236}">
                <a16:creationId xmlns:a16="http://schemas.microsoft.com/office/drawing/2014/main" id="{F9710597-CDC9-426B-B65D-07002FB237D9}"/>
              </a:ext>
            </a:extLst>
          </p:cNvPr>
          <p:cNvGraphicFramePr>
            <a:graphicFrameLocks noGrp="1"/>
          </p:cNvGraphicFramePr>
          <p:nvPr>
            <p:extLst>
              <p:ext uri="{D42A27DB-BD31-4B8C-83A1-F6EECF244321}">
                <p14:modId xmlns:p14="http://schemas.microsoft.com/office/powerpoint/2010/main" val="2832152166"/>
              </p:ext>
            </p:extLst>
          </p:nvPr>
        </p:nvGraphicFramePr>
        <p:xfrm>
          <a:off x="987754" y="4329058"/>
          <a:ext cx="9630204" cy="1615440"/>
        </p:xfrm>
        <a:graphic>
          <a:graphicData uri="http://schemas.openxmlformats.org/drawingml/2006/table">
            <a:tbl>
              <a:tblPr/>
              <a:tblGrid>
                <a:gridCol w="1130853">
                  <a:extLst>
                    <a:ext uri="{9D8B030D-6E8A-4147-A177-3AD203B41FA5}">
                      <a16:colId xmlns:a16="http://schemas.microsoft.com/office/drawing/2014/main" val="863510482"/>
                    </a:ext>
                  </a:extLst>
                </a:gridCol>
                <a:gridCol w="686838">
                  <a:extLst>
                    <a:ext uri="{9D8B030D-6E8A-4147-A177-3AD203B41FA5}">
                      <a16:colId xmlns:a16="http://schemas.microsoft.com/office/drawing/2014/main" val="1214696069"/>
                    </a:ext>
                  </a:extLst>
                </a:gridCol>
                <a:gridCol w="742339">
                  <a:extLst>
                    <a:ext uri="{9D8B030D-6E8A-4147-A177-3AD203B41FA5}">
                      <a16:colId xmlns:a16="http://schemas.microsoft.com/office/drawing/2014/main" val="3288570370"/>
                    </a:ext>
                  </a:extLst>
                </a:gridCol>
                <a:gridCol w="534207">
                  <a:extLst>
                    <a:ext uri="{9D8B030D-6E8A-4147-A177-3AD203B41FA5}">
                      <a16:colId xmlns:a16="http://schemas.microsoft.com/office/drawing/2014/main" val="1206714066"/>
                    </a:ext>
                  </a:extLst>
                </a:gridCol>
                <a:gridCol w="541145">
                  <a:extLst>
                    <a:ext uri="{9D8B030D-6E8A-4147-A177-3AD203B41FA5}">
                      <a16:colId xmlns:a16="http://schemas.microsoft.com/office/drawing/2014/main" val="2160218562"/>
                    </a:ext>
                  </a:extLst>
                </a:gridCol>
                <a:gridCol w="811717">
                  <a:extLst>
                    <a:ext uri="{9D8B030D-6E8A-4147-A177-3AD203B41FA5}">
                      <a16:colId xmlns:a16="http://schemas.microsoft.com/office/drawing/2014/main" val="1578129179"/>
                    </a:ext>
                  </a:extLst>
                </a:gridCol>
                <a:gridCol w="938081">
                  <a:extLst>
                    <a:ext uri="{9D8B030D-6E8A-4147-A177-3AD203B41FA5}">
                      <a16:colId xmlns:a16="http://schemas.microsoft.com/office/drawing/2014/main" val="235848595"/>
                    </a:ext>
                  </a:extLst>
                </a:gridCol>
                <a:gridCol w="1105469">
                  <a:extLst>
                    <a:ext uri="{9D8B030D-6E8A-4147-A177-3AD203B41FA5}">
                      <a16:colId xmlns:a16="http://schemas.microsoft.com/office/drawing/2014/main" val="3954271118"/>
                    </a:ext>
                  </a:extLst>
                </a:gridCol>
                <a:gridCol w="771098">
                  <a:extLst>
                    <a:ext uri="{9D8B030D-6E8A-4147-A177-3AD203B41FA5}">
                      <a16:colId xmlns:a16="http://schemas.microsoft.com/office/drawing/2014/main" val="707755063"/>
                    </a:ext>
                  </a:extLst>
                </a:gridCol>
                <a:gridCol w="812612">
                  <a:extLst>
                    <a:ext uri="{9D8B030D-6E8A-4147-A177-3AD203B41FA5}">
                      <a16:colId xmlns:a16="http://schemas.microsoft.com/office/drawing/2014/main" val="711054392"/>
                    </a:ext>
                  </a:extLst>
                </a:gridCol>
                <a:gridCol w="859809">
                  <a:extLst>
                    <a:ext uri="{9D8B030D-6E8A-4147-A177-3AD203B41FA5}">
                      <a16:colId xmlns:a16="http://schemas.microsoft.com/office/drawing/2014/main" val="3025154382"/>
                    </a:ext>
                  </a:extLst>
                </a:gridCol>
                <a:gridCol w="696036">
                  <a:extLst>
                    <a:ext uri="{9D8B030D-6E8A-4147-A177-3AD203B41FA5}">
                      <a16:colId xmlns:a16="http://schemas.microsoft.com/office/drawing/2014/main" val="1873887036"/>
                    </a:ext>
                  </a:extLst>
                </a:gridCol>
              </a:tblGrid>
              <a:tr h="182880">
                <a:tc>
                  <a:txBody>
                    <a:bodyPr/>
                    <a:lstStyle/>
                    <a:p>
                      <a:pPr algn="ctr" fontAlgn="b"/>
                      <a:r>
                        <a:rPr lang="en-US" sz="1300" b="0" i="0" u="none" strike="noStrike" dirty="0">
                          <a:solidFill>
                            <a:srgbClr val="000000"/>
                          </a:solidFill>
                          <a:effectLst/>
                          <a:latin typeface="Calibri" panose="020F0502020204030204" pitchFamily="34" charset="0"/>
                        </a:rPr>
                        <a:t>Date Time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Latitude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Longitude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MMSI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IMO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AIS Vessel Type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Operating Mode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EPA Ship Type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Vessel Class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Propulsion NOx (g)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Auxiliary NOx (g)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Boiler NOx (g)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07025070"/>
                  </a:ext>
                </a:extLst>
              </a:tr>
              <a:tr h="182880">
                <a:tc>
                  <a:txBody>
                    <a:bodyPr/>
                    <a:lstStyle/>
                    <a:p>
                      <a:pPr algn="r" fontAlgn="b"/>
                      <a:r>
                        <a:rPr lang="en-US" sz="1300" b="0" i="0" u="none" strike="noStrike">
                          <a:solidFill>
                            <a:srgbClr val="000000"/>
                          </a:solidFill>
                          <a:effectLst/>
                          <a:latin typeface="Calibri" panose="020F0502020204030204" pitchFamily="34" charset="0"/>
                        </a:rPr>
                        <a:t>7/24/2019 20:11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31.78273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-93.0199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xxx</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xxx</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Transit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Miscellaneous (C3)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C3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269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229880"/>
                  </a:ext>
                </a:extLst>
              </a:tr>
              <a:tr h="182880">
                <a:tc>
                  <a:txBody>
                    <a:bodyPr/>
                    <a:lstStyle/>
                    <a:p>
                      <a:pPr algn="r" fontAlgn="b"/>
                      <a:r>
                        <a:rPr lang="en-US" sz="1300" b="0" i="0" u="none" strike="noStrike">
                          <a:solidFill>
                            <a:srgbClr val="000000"/>
                          </a:solidFill>
                          <a:effectLst/>
                          <a:latin typeface="Calibri" panose="020F0502020204030204" pitchFamily="34" charset="0"/>
                        </a:rPr>
                        <a:t>7/24/2019 20:14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31.78497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-93.0226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xxx</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xxx</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Maneuvering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Miscellaneous (C3)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C3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572822"/>
                  </a:ext>
                </a:extLst>
              </a:tr>
              <a:tr h="182880">
                <a:tc>
                  <a:txBody>
                    <a:bodyPr/>
                    <a:lstStyle/>
                    <a:p>
                      <a:pPr algn="r" fontAlgn="b"/>
                      <a:r>
                        <a:rPr lang="en-US" sz="1300" b="0" i="0" u="none" strike="noStrike">
                          <a:solidFill>
                            <a:srgbClr val="000000"/>
                          </a:solidFill>
                          <a:effectLst/>
                          <a:latin typeface="Calibri" panose="020F0502020204030204" pitchFamily="34" charset="0"/>
                        </a:rPr>
                        <a:t>7/24/2019 20:16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31.78702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-93.0245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xxx</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xxx</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err="1">
                          <a:solidFill>
                            <a:srgbClr val="000000"/>
                          </a:solidFill>
                          <a:effectLst/>
                          <a:latin typeface="Calibri" panose="020F0502020204030204" pitchFamily="34" charset="0"/>
                        </a:rPr>
                        <a:t>Hotelling</a:t>
                      </a:r>
                      <a:endParaRPr lang="en-US" sz="13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Miscellaneous (C3)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C3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651776"/>
                  </a:ext>
                </a:extLst>
              </a:tr>
            </a:tbl>
          </a:graphicData>
        </a:graphic>
      </p:graphicFrame>
      <p:pic>
        <p:nvPicPr>
          <p:cNvPr id="4" name="Picture 3">
            <a:extLst>
              <a:ext uri="{FF2B5EF4-FFF2-40B4-BE49-F238E27FC236}">
                <a16:creationId xmlns:a16="http://schemas.microsoft.com/office/drawing/2014/main" id="{DE5024DC-5111-484F-BD09-2CE3587A37B4}"/>
              </a:ext>
            </a:extLst>
          </p:cNvPr>
          <p:cNvPicPr>
            <a:picLocks noChangeAspect="1"/>
          </p:cNvPicPr>
          <p:nvPr/>
        </p:nvPicPr>
        <p:blipFill>
          <a:blip r:embed="rId3"/>
          <a:stretch>
            <a:fillRect/>
          </a:stretch>
        </p:blipFill>
        <p:spPr>
          <a:xfrm>
            <a:off x="8899450" y="0"/>
            <a:ext cx="3292549" cy="3911939"/>
          </a:xfrm>
          <a:prstGeom prst="rect">
            <a:avLst/>
          </a:prstGeom>
        </p:spPr>
      </p:pic>
      <p:sp>
        <p:nvSpPr>
          <p:cNvPr id="6" name="Freeform: Shape 6">
            <a:extLst>
              <a:ext uri="{FF2B5EF4-FFF2-40B4-BE49-F238E27FC236}">
                <a16:creationId xmlns:a16="http://schemas.microsoft.com/office/drawing/2014/main" id="{6071FD15-AC60-4A5C-BC73-10DD8BBABECC}"/>
              </a:ext>
            </a:extLst>
          </p:cNvPr>
          <p:cNvSpPr/>
          <p:nvPr/>
        </p:nvSpPr>
        <p:spPr>
          <a:xfrm>
            <a:off x="987754" y="1589964"/>
            <a:ext cx="7223051" cy="2546236"/>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marL="285750" indent="-285750">
              <a:spcAft>
                <a:spcPts val="600"/>
              </a:spcAft>
              <a:buFont typeface="Arial" panose="020B0604020202020204" pitchFamily="34" charset="0"/>
              <a:buChar char="•"/>
            </a:pPr>
            <a:r>
              <a:rPr lang="en-US" sz="2400" b="1" dirty="0">
                <a:ea typeface="Verdana" panose="020B0604030504040204" pitchFamily="34" charset="0"/>
              </a:rPr>
              <a:t>Highly resolved </a:t>
            </a:r>
            <a:r>
              <a:rPr lang="en-US" sz="2400" dirty="0">
                <a:ea typeface="Verdana" panose="020B0604030504040204" pitchFamily="34" charset="0"/>
              </a:rPr>
              <a:t>by vessel, vessel type, spatial region or temporal period</a:t>
            </a:r>
          </a:p>
          <a:p>
            <a:pPr marL="285750" indent="-285750">
              <a:spcAft>
                <a:spcPts val="600"/>
              </a:spcAft>
              <a:buFont typeface="Arial" panose="020B0604020202020204" pitchFamily="34" charset="0"/>
              <a:buChar char="•"/>
            </a:pPr>
            <a:r>
              <a:rPr lang="en-US" sz="2400" b="1" dirty="0">
                <a:ea typeface="Verdana" panose="020B0604030504040204" pitchFamily="34" charset="0"/>
              </a:rPr>
              <a:t>Can be aggregated </a:t>
            </a:r>
            <a:r>
              <a:rPr lang="en-US" sz="2400" dirty="0">
                <a:ea typeface="Verdana" panose="020B0604030504040204" pitchFamily="34" charset="0"/>
              </a:rPr>
              <a:t>over desired resolution by modeling grid scale and temporal event for air quality modeling</a:t>
            </a:r>
          </a:p>
          <a:p>
            <a:pPr marL="285750" indent="-285750">
              <a:spcAft>
                <a:spcPts val="600"/>
              </a:spcAft>
              <a:buFont typeface="Arial" panose="020B0604020202020204" pitchFamily="34" charset="0"/>
              <a:buChar char="•"/>
            </a:pPr>
            <a:r>
              <a:rPr lang="en-US" sz="2400" b="1" dirty="0">
                <a:ea typeface="Verdana" panose="020B0604030504040204" pitchFamily="34" charset="0"/>
              </a:rPr>
              <a:t>Example</a:t>
            </a:r>
            <a:r>
              <a:rPr lang="en-US" sz="2400" dirty="0">
                <a:ea typeface="Verdana" panose="020B0604030504040204" pitchFamily="34" charset="0"/>
              </a:rPr>
              <a:t> of calculated emissions for a vessel</a:t>
            </a:r>
          </a:p>
        </p:txBody>
      </p:sp>
      <p:sp>
        <p:nvSpPr>
          <p:cNvPr id="3" name="Slide Number Placeholder 2">
            <a:extLst>
              <a:ext uri="{FF2B5EF4-FFF2-40B4-BE49-F238E27FC236}">
                <a16:creationId xmlns:a16="http://schemas.microsoft.com/office/drawing/2014/main" id="{B8601C27-C774-42AC-85C0-84F562EC681A}"/>
              </a:ext>
            </a:extLst>
          </p:cNvPr>
          <p:cNvSpPr>
            <a:spLocks noGrp="1"/>
          </p:cNvSpPr>
          <p:nvPr>
            <p:ph type="sldNum" sz="quarter" idx="12"/>
          </p:nvPr>
        </p:nvSpPr>
        <p:spPr/>
        <p:txBody>
          <a:bodyPr/>
          <a:lstStyle/>
          <a:p>
            <a:fld id="{9D0B3EE2-1915-406D-A8E5-D9190999CCAC}" type="slidenum">
              <a:rPr lang="en-US" smtClean="0"/>
              <a:t>7</a:t>
            </a:fld>
            <a:endParaRPr lang="en-US"/>
          </a:p>
        </p:txBody>
      </p:sp>
    </p:spTree>
    <p:extLst>
      <p:ext uri="{BB962C8B-B14F-4D97-AF65-F5344CB8AC3E}">
        <p14:creationId xmlns:p14="http://schemas.microsoft.com/office/powerpoint/2010/main" val="155787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E39A6C-33E3-43BC-9401-7D13BA402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69409"/>
          </a:xfrm>
          <a:prstGeom prst="rect">
            <a:avLst/>
          </a:prstGeom>
        </p:spPr>
      </p:pic>
      <p:sp>
        <p:nvSpPr>
          <p:cNvPr id="2" name="Title 1">
            <a:extLst>
              <a:ext uri="{FF2B5EF4-FFF2-40B4-BE49-F238E27FC236}">
                <a16:creationId xmlns:a16="http://schemas.microsoft.com/office/drawing/2014/main" id="{04DCBFD2-5B3D-4B08-9686-2EBADD553809}"/>
              </a:ext>
            </a:extLst>
          </p:cNvPr>
          <p:cNvSpPr>
            <a:spLocks noGrp="1"/>
          </p:cNvSpPr>
          <p:nvPr>
            <p:ph type="title"/>
          </p:nvPr>
        </p:nvSpPr>
        <p:spPr>
          <a:xfrm>
            <a:off x="296091" y="367070"/>
            <a:ext cx="10338958" cy="799884"/>
          </a:xfrm>
          <a:solidFill>
            <a:schemeClr val="accent4">
              <a:lumMod val="20000"/>
              <a:lumOff val="80000"/>
            </a:schemeClr>
          </a:solidFill>
        </p:spPr>
        <p:txBody>
          <a:bodyPr lIns="91440" tIns="45720" rIns="91440" bIns="45720" anchor="t">
            <a:normAutofit/>
          </a:bodyPr>
          <a:lstStyle/>
          <a:p>
            <a:r>
              <a:rPr lang="en-US" sz="4800" b="1" dirty="0">
                <a:solidFill>
                  <a:schemeClr val="accent5">
                    <a:lumMod val="50000"/>
                  </a:schemeClr>
                </a:solidFill>
                <a:cs typeface="Arial"/>
              </a:rPr>
              <a:t>Application to Shipping Emissions in Texas</a:t>
            </a:r>
          </a:p>
        </p:txBody>
      </p:sp>
      <p:sp>
        <p:nvSpPr>
          <p:cNvPr id="3" name="Slide Number Placeholder 2">
            <a:extLst>
              <a:ext uri="{FF2B5EF4-FFF2-40B4-BE49-F238E27FC236}">
                <a16:creationId xmlns:a16="http://schemas.microsoft.com/office/drawing/2014/main" id="{7A867052-2E89-457E-AFAE-A4F653C05337}"/>
              </a:ext>
            </a:extLst>
          </p:cNvPr>
          <p:cNvSpPr>
            <a:spLocks noGrp="1"/>
          </p:cNvSpPr>
          <p:nvPr>
            <p:ph type="sldNum" sz="quarter" idx="12"/>
          </p:nvPr>
        </p:nvSpPr>
        <p:spPr/>
        <p:txBody>
          <a:bodyPr/>
          <a:lstStyle/>
          <a:p>
            <a:fld id="{9D0B3EE2-1915-406D-A8E5-D9190999CCAC}" type="slidenum">
              <a:rPr lang="en-US" smtClean="0"/>
              <a:t>8</a:t>
            </a:fld>
            <a:endParaRPr lang="en-US"/>
          </a:p>
        </p:txBody>
      </p:sp>
    </p:spTree>
    <p:extLst>
      <p:ext uri="{BB962C8B-B14F-4D97-AF65-F5344CB8AC3E}">
        <p14:creationId xmlns:p14="http://schemas.microsoft.com/office/powerpoint/2010/main" val="184262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75D-D61E-4025-976B-9715F42017B0}"/>
              </a:ext>
            </a:extLst>
          </p:cNvPr>
          <p:cNvSpPr>
            <a:spLocks noGrp="1"/>
          </p:cNvSpPr>
          <p:nvPr>
            <p:ph type="title"/>
          </p:nvPr>
        </p:nvSpPr>
        <p:spPr>
          <a:xfrm>
            <a:off x="615043" y="-43089"/>
            <a:ext cx="11576958" cy="1325563"/>
          </a:xfrm>
        </p:spPr>
        <p:txBody>
          <a:bodyPr/>
          <a:lstStyle/>
          <a:p>
            <a:r>
              <a:rPr lang="en-US" b="1" dirty="0"/>
              <a:t>Importance of Shipping Emissions in Texas</a:t>
            </a:r>
          </a:p>
        </p:txBody>
      </p:sp>
      <p:sp>
        <p:nvSpPr>
          <p:cNvPr id="4" name="Freeform: Shape 6">
            <a:extLst>
              <a:ext uri="{FF2B5EF4-FFF2-40B4-BE49-F238E27FC236}">
                <a16:creationId xmlns:a16="http://schemas.microsoft.com/office/drawing/2014/main" id="{29D7C1D2-1E38-4B22-90BC-3335377D4129}"/>
              </a:ext>
            </a:extLst>
          </p:cNvPr>
          <p:cNvSpPr/>
          <p:nvPr/>
        </p:nvSpPr>
        <p:spPr>
          <a:xfrm>
            <a:off x="718247" y="1172614"/>
            <a:ext cx="6300391" cy="2863927"/>
          </a:xfrm>
          <a:prstGeom prst="roundRect">
            <a:avLst>
              <a:gd name="adj" fmla="val 6712"/>
            </a:avLst>
          </a:prstGeom>
          <a:ln w="19050"/>
        </p:spPr>
        <p:style>
          <a:lnRef idx="2">
            <a:schemeClr val="accent1"/>
          </a:lnRef>
          <a:fillRef idx="1">
            <a:schemeClr val="lt1"/>
          </a:fillRef>
          <a:effectRef idx="0">
            <a:schemeClr val="accent1"/>
          </a:effectRef>
          <a:fontRef idx="minor">
            <a:schemeClr val="dk1"/>
          </a:fontRef>
        </p:style>
        <p:txBody>
          <a:bodyPr spcFirstLastPara="0" vert="horz" wrap="square" lIns="182880" tIns="86278" rIns="86278" bIns="86278" numCol="1" spcCol="1270" anchor="ctr" anchorCtr="0">
            <a:noAutofit/>
          </a:bodyPr>
          <a:lstStyle/>
          <a:p>
            <a:pPr marL="342900" indent="-342900">
              <a:spcAft>
                <a:spcPts val="600"/>
              </a:spcAft>
              <a:buFont typeface="Arial" panose="020B0604020202020204" pitchFamily="34" charset="0"/>
              <a:buChar char="•"/>
            </a:pPr>
            <a:r>
              <a:rPr lang="en-US" sz="2200" b="1" dirty="0"/>
              <a:t>Texas and Gulf Coast – </a:t>
            </a:r>
            <a:r>
              <a:rPr lang="en-US" sz="2200" dirty="0"/>
              <a:t>home to very active shipping lanes and some of nation's busiest ports</a:t>
            </a:r>
            <a:endParaRPr lang="en-US" sz="2200" dirty="0">
              <a:cs typeface="Arial" panose="020B0604020202020204"/>
            </a:endParaRPr>
          </a:p>
          <a:p>
            <a:pPr marL="342900" indent="-342900">
              <a:spcAft>
                <a:spcPts val="600"/>
              </a:spcAft>
              <a:buFont typeface="Arial" panose="020B0604020202020204" pitchFamily="34" charset="0"/>
              <a:buChar char="•"/>
            </a:pPr>
            <a:r>
              <a:rPr lang="en-US" sz="2200" b="1" dirty="0">
                <a:cs typeface="Arial" panose="020B0604020202020204"/>
              </a:rPr>
              <a:t>The Houston-Galveston-Brazoria</a:t>
            </a:r>
            <a:r>
              <a:rPr lang="en-US" sz="2200" dirty="0">
                <a:cs typeface="Arial" panose="020B0604020202020204"/>
              </a:rPr>
              <a:t> (HGB) ozone nonattainment area impacted by shipping activity</a:t>
            </a:r>
          </a:p>
          <a:p>
            <a:pPr marL="342900" indent="-342900">
              <a:spcAft>
                <a:spcPts val="600"/>
              </a:spcAft>
              <a:buFont typeface="Arial" panose="020B0604020202020204" pitchFamily="34" charset="0"/>
              <a:buChar char="•"/>
            </a:pPr>
            <a:r>
              <a:rPr lang="en-US" sz="2200" b="1" dirty="0">
                <a:cs typeface="Arial" panose="020B0604020202020204"/>
              </a:rPr>
              <a:t>CMV emit NOx and VOC impacting air quality</a:t>
            </a:r>
          </a:p>
        </p:txBody>
      </p:sp>
      <p:pic>
        <p:nvPicPr>
          <p:cNvPr id="6" name="Picture 9">
            <a:extLst>
              <a:ext uri="{FF2B5EF4-FFF2-40B4-BE49-F238E27FC236}">
                <a16:creationId xmlns:a16="http://schemas.microsoft.com/office/drawing/2014/main" id="{B11A7E06-2BAB-4039-8C71-CE75AB14BF0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7299450" y="1225338"/>
            <a:ext cx="4679580" cy="4899031"/>
          </a:xfrm>
        </p:spPr>
      </p:pic>
      <p:graphicFrame>
        <p:nvGraphicFramePr>
          <p:cNvPr id="9" name="Chart 8">
            <a:extLst>
              <a:ext uri="{FF2B5EF4-FFF2-40B4-BE49-F238E27FC236}">
                <a16:creationId xmlns:a16="http://schemas.microsoft.com/office/drawing/2014/main" id="{DDEC2105-9662-4AFE-8F22-2B9C00D3B53D}"/>
              </a:ext>
            </a:extLst>
          </p:cNvPr>
          <p:cNvGraphicFramePr>
            <a:graphicFrameLocks/>
          </p:cNvGraphicFramePr>
          <p:nvPr>
            <p:extLst>
              <p:ext uri="{D42A27DB-BD31-4B8C-83A1-F6EECF244321}">
                <p14:modId xmlns:p14="http://schemas.microsoft.com/office/powerpoint/2010/main" val="3524025662"/>
              </p:ext>
            </p:extLst>
          </p:nvPr>
        </p:nvGraphicFramePr>
        <p:xfrm>
          <a:off x="1524000" y="4460014"/>
          <a:ext cx="4572000" cy="204457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F7F122C-FEA3-4E69-805E-41CC2C771F44}"/>
              </a:ext>
            </a:extLst>
          </p:cNvPr>
          <p:cNvSpPr txBox="1"/>
          <p:nvPr/>
        </p:nvSpPr>
        <p:spPr>
          <a:xfrm>
            <a:off x="3522613" y="6472536"/>
            <a:ext cx="2682145" cy="246221"/>
          </a:xfrm>
          <a:prstGeom prst="rect">
            <a:avLst/>
          </a:prstGeom>
          <a:noFill/>
        </p:spPr>
        <p:txBody>
          <a:bodyPr wrap="none" rtlCol="0">
            <a:spAutoFit/>
          </a:bodyPr>
          <a:lstStyle/>
          <a:p>
            <a:r>
              <a:rPr lang="en-US" sz="1000" dirty="0"/>
              <a:t>Data Source: Bureau of Transportation Statistics</a:t>
            </a:r>
          </a:p>
        </p:txBody>
      </p:sp>
      <p:sp>
        <p:nvSpPr>
          <p:cNvPr id="5" name="Slide Number Placeholder 4">
            <a:extLst>
              <a:ext uri="{FF2B5EF4-FFF2-40B4-BE49-F238E27FC236}">
                <a16:creationId xmlns:a16="http://schemas.microsoft.com/office/drawing/2014/main" id="{6A0F46A9-9F9B-4B0A-82EB-57D2A6D19169}"/>
              </a:ext>
            </a:extLst>
          </p:cNvPr>
          <p:cNvSpPr>
            <a:spLocks noGrp="1"/>
          </p:cNvSpPr>
          <p:nvPr>
            <p:ph type="sldNum" sz="quarter" idx="12"/>
          </p:nvPr>
        </p:nvSpPr>
        <p:spPr/>
        <p:txBody>
          <a:bodyPr/>
          <a:lstStyle/>
          <a:p>
            <a:fld id="{9D0B3EE2-1915-406D-A8E5-D9190999CCAC}" type="slidenum">
              <a:rPr lang="en-US" smtClean="0"/>
              <a:t>9</a:t>
            </a:fld>
            <a:endParaRPr lang="en-US"/>
          </a:p>
        </p:txBody>
      </p:sp>
    </p:spTree>
    <p:extLst>
      <p:ext uri="{BB962C8B-B14F-4D97-AF65-F5344CB8AC3E}">
        <p14:creationId xmlns:p14="http://schemas.microsoft.com/office/powerpoint/2010/main" val="157867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7513</TotalTime>
  <Words>1111</Words>
  <Application>Microsoft Office PowerPoint</Application>
  <PresentationFormat>Widescreen</PresentationFormat>
  <Paragraphs>211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Verdana</vt:lpstr>
      <vt:lpstr>Office Theme</vt:lpstr>
      <vt:lpstr>Development and Application  of Shipping Emissions Estimation Program</vt:lpstr>
      <vt:lpstr>Ramboll’s MARINER tool</vt:lpstr>
      <vt:lpstr>What is MARINER? </vt:lpstr>
      <vt:lpstr>Automatic Identification System (AIS)</vt:lpstr>
      <vt:lpstr>Sea-Web IHS Markit Ships Database</vt:lpstr>
      <vt:lpstr>MARINER Flowchart</vt:lpstr>
      <vt:lpstr>Emissions</vt:lpstr>
      <vt:lpstr>Application to Shipping Emissions in Texas</vt:lpstr>
      <vt:lpstr>Importance of Shipping Emissions in Texas</vt:lpstr>
      <vt:lpstr>Tracking Emissions by Vessel Activity</vt:lpstr>
      <vt:lpstr>Tracking Emissions by Vessel Type</vt:lpstr>
      <vt:lpstr>Houston Ship Channel Sensitivity</vt:lpstr>
      <vt:lpstr>MARINER and EPA 2016v2 Platform Emissions</vt:lpstr>
      <vt:lpstr>Potential Future Development Ideas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Jiang</dc:creator>
  <cp:lastModifiedBy>Beata Czader</cp:lastModifiedBy>
  <cp:revision>29</cp:revision>
  <dcterms:created xsi:type="dcterms:W3CDTF">2022-09-19T20:54:14Z</dcterms:created>
  <dcterms:modified xsi:type="dcterms:W3CDTF">2022-10-14T20:36:51Z</dcterms:modified>
</cp:coreProperties>
</file>