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5"/>
    <p:sldMasterId id="2147483702" r:id="rId6"/>
  </p:sldMasterIdLst>
  <p:notesMasterIdLst>
    <p:notesMasterId r:id="rId24"/>
  </p:notesMasterIdLst>
  <p:sldIdLst>
    <p:sldId id="513" r:id="rId7"/>
    <p:sldId id="256" r:id="rId8"/>
    <p:sldId id="257" r:id="rId9"/>
    <p:sldId id="526" r:id="rId10"/>
    <p:sldId id="516" r:id="rId11"/>
    <p:sldId id="542" r:id="rId12"/>
    <p:sldId id="1071" r:id="rId13"/>
    <p:sldId id="537" r:id="rId14"/>
    <p:sldId id="1070" r:id="rId15"/>
    <p:sldId id="1068" r:id="rId16"/>
    <p:sldId id="258" r:id="rId17"/>
    <p:sldId id="267" r:id="rId18"/>
    <p:sldId id="541" r:id="rId19"/>
    <p:sldId id="278" r:id="rId20"/>
    <p:sldId id="1066" r:id="rId21"/>
    <p:sldId id="507" r:id="rId22"/>
    <p:sldId id="27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94007" autoAdjust="0"/>
  </p:normalViewPr>
  <p:slideViewPr>
    <p:cSldViewPr snapToGrid="0">
      <p:cViewPr varScale="1">
        <p:scale>
          <a:sx n="100" d="100"/>
          <a:sy n="100" d="100"/>
        </p:scale>
        <p:origin x="1452" y="8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CDB492-ACF1-4F7B-9250-25A7408B604C}" type="datetimeFigureOut">
              <a:rPr lang="en-US" smtClean="0"/>
              <a:t>10/19/2022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E95AAE-323F-4820-BA39-75ED0A7F2849}" type="slidenum">
              <a:rPr lang="en-US" smtClean="0"/>
              <a:t>‹#›</a:t>
            </a:fld>
            <a:endParaRPr lang="en-US"/>
          </a:p>
        </p:txBody>
      </p:sp>
    </p:spTree>
    <p:extLst>
      <p:ext uri="{BB962C8B-B14F-4D97-AF65-F5344CB8AC3E}">
        <p14:creationId xmlns:p14="http://schemas.microsoft.com/office/powerpoint/2010/main" val="829134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89806-6067-4193-A3A5-62C190AC1F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511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410053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476038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84994909fc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84994909fc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12517a5760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12517a5760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66DCC-997E-4BF4-81D2-AE1DBC31F3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2699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26"/>
          <p:cNvSpPr>
            <a:spLocks noChangeArrowheads="1"/>
          </p:cNvSpPr>
          <p:nvPr userDrawn="1"/>
        </p:nvSpPr>
        <p:spPr bwMode="auto">
          <a:xfrm>
            <a:off x="0" y="0"/>
            <a:ext cx="12192000" cy="6858000"/>
          </a:xfrm>
          <a:prstGeom prst="rect">
            <a:avLst/>
          </a:prstGeom>
          <a:solidFill>
            <a:srgbClr val="056CB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lumMod val="75000"/>
                  </a:schemeClr>
                </a:solidFill>
              </a:defRPr>
            </a:lvl1pPr>
          </a:lstStyle>
          <a:p>
            <a:fld id="{3BE843C1-4565-4678-B446-5C97FFD4F8B1}" type="datetime1">
              <a:rPr lang="en-US" smtClean="0"/>
              <a:t>10/19/2022</a:t>
            </a:fld>
            <a:endParaRPr lang="en-US"/>
          </a:p>
        </p:txBody>
      </p:sp>
      <p:sp>
        <p:nvSpPr>
          <p:cNvPr id="5" name="Footer Placeholder 4"/>
          <p:cNvSpPr>
            <a:spLocks noGrp="1"/>
          </p:cNvSpPr>
          <p:nvPr>
            <p:ph type="ftr" sz="quarter" idx="11"/>
          </p:nvPr>
        </p:nvSpPr>
        <p:spPr/>
        <p:txBody>
          <a:bodyPr/>
          <a:lstStyle>
            <a:lvl1pPr>
              <a:defRPr>
                <a:solidFill>
                  <a:schemeClr val="bg1">
                    <a:lumMod val="7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2C54A5C6-1A67-402B-9D43-A5D8CAE25FA9}" type="slidenum">
              <a:rPr lang="en-US" smtClean="0"/>
              <a:pPr/>
              <a:t>‹#›</a:t>
            </a:fld>
            <a:endParaRPr lang="en-US"/>
          </a:p>
        </p:txBody>
      </p:sp>
      <p:sp>
        <p:nvSpPr>
          <p:cNvPr id="8" name="Rectangle 8"/>
          <p:cNvSpPr>
            <a:spLocks noChangeArrowheads="1"/>
          </p:cNvSpPr>
          <p:nvPr userDrawn="1"/>
        </p:nvSpPr>
        <p:spPr bwMode="auto">
          <a:xfrm>
            <a:off x="0" y="6418232"/>
            <a:ext cx="762000" cy="2286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pic>
        <p:nvPicPr>
          <p:cNvPr id="10" name="Picture 25" descr="EPA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8600" y="228600"/>
            <a:ext cx="16764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0380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C9E9FF"/>
        </a:solidFill>
        <a:effectLst/>
      </p:bgPr>
    </p:bg>
    <p:spTree>
      <p:nvGrpSpPr>
        <p:cNvPr id="1" name=""/>
        <p:cNvGrpSpPr/>
        <p:nvPr/>
      </p:nvGrpSpPr>
      <p:grpSpPr>
        <a:xfrm>
          <a:off x="0" y="0"/>
          <a:ext cx="0" cy="0"/>
          <a:chOff x="0" y="0"/>
          <a:chExt cx="0" cy="0"/>
        </a:xfrm>
      </p:grpSpPr>
      <p:sp>
        <p:nvSpPr>
          <p:cNvPr id="15363" name="Rectangle 3"/>
          <p:cNvSpPr>
            <a:spLocks noGrp="1" noChangeArrowheads="1"/>
          </p:cNvSpPr>
          <p:nvPr>
            <p:ph type="ctrTitle"/>
          </p:nvPr>
        </p:nvSpPr>
        <p:spPr>
          <a:xfrm>
            <a:off x="914400" y="1790700"/>
            <a:ext cx="10363200" cy="1143000"/>
          </a:xfrm>
          <a:prstGeom prst="rect">
            <a:avLst/>
          </a:prstGeom>
        </p:spPr>
        <p:txBody>
          <a:bodyPr/>
          <a:lstStyle>
            <a:lvl1pPr>
              <a:defRPr sz="3600" b="1">
                <a:solidFill>
                  <a:srgbClr val="003C64"/>
                </a:solidFill>
                <a:latin typeface="+mj-lt"/>
              </a:defRPr>
            </a:lvl1pPr>
          </a:lstStyle>
          <a:p>
            <a:r>
              <a:rPr lang="en-US"/>
              <a:t>Click to edit Master title style</a:t>
            </a:r>
            <a:endParaRPr lang="en-US" dirty="0"/>
          </a:p>
        </p:txBody>
      </p:sp>
      <p:sp>
        <p:nvSpPr>
          <p:cNvPr id="15364" name="Rectangle 4"/>
          <p:cNvSpPr>
            <a:spLocks noGrp="1" noChangeArrowheads="1"/>
          </p:cNvSpPr>
          <p:nvPr>
            <p:ph type="subTitle" idx="1"/>
          </p:nvPr>
        </p:nvSpPr>
        <p:spPr>
          <a:xfrm>
            <a:off x="1828800" y="3235570"/>
            <a:ext cx="8534400" cy="1752600"/>
          </a:xfrm>
          <a:prstGeom prst="rect">
            <a:avLst/>
          </a:prstGeom>
        </p:spPr>
        <p:txBody>
          <a:bodyPr/>
          <a:lstStyle>
            <a:lvl1pPr marL="0" indent="0" algn="ctr">
              <a:buFontTx/>
              <a:buNone/>
              <a:defRPr>
                <a:solidFill>
                  <a:srgbClr val="003C64"/>
                </a:solidFill>
                <a:latin typeface="+mj-lt"/>
              </a:defRPr>
            </a:lvl1pPr>
          </a:lstStyle>
          <a:p>
            <a:r>
              <a:rPr lang="en-US"/>
              <a:t>Click to edit Master subtitle style</a:t>
            </a:r>
            <a:endParaRPr lang="en-US" dirty="0"/>
          </a:p>
        </p:txBody>
      </p:sp>
      <p:sp>
        <p:nvSpPr>
          <p:cNvPr id="6" name="Date Placeholder 5"/>
          <p:cNvSpPr>
            <a:spLocks noGrp="1" noChangeArrowheads="1"/>
          </p:cNvSpPr>
          <p:nvPr>
            <p:ph type="dt" sz="half" idx="10"/>
          </p:nvPr>
        </p:nvSpPr>
        <p:spPr>
          <a:xfrm>
            <a:off x="4826000" y="5412516"/>
            <a:ext cx="2540000" cy="264384"/>
          </a:xfrm>
          <a:prstGeom prst="rect">
            <a:avLst/>
          </a:prstGeom>
        </p:spPr>
        <p:txBody>
          <a:bodyPr anchor="ctr"/>
          <a:lstStyle>
            <a:lvl1pPr algn="ctr">
              <a:defRPr smtClean="0">
                <a:solidFill>
                  <a:srgbClr val="003C64"/>
                </a:solidFill>
                <a:latin typeface="+mj-lt"/>
              </a:defRPr>
            </a:lvl1pPr>
          </a:lstStyle>
          <a:p>
            <a:fld id="{E6941D17-0429-4793-8FDA-34381CE9C852}" type="datetime1">
              <a:rPr lang="en-US" smtClean="0"/>
              <a:pPr/>
              <a:t>10/19/2022</a:t>
            </a:fld>
            <a:endParaRPr lang="en-US" dirty="0"/>
          </a:p>
        </p:txBody>
      </p:sp>
      <p:sp>
        <p:nvSpPr>
          <p:cNvPr id="11" name="Rectangle 10">
            <a:extLst>
              <a:ext uri="{FF2B5EF4-FFF2-40B4-BE49-F238E27FC236}">
                <a16:creationId xmlns:a16="http://schemas.microsoft.com/office/drawing/2014/main" id="{D7DEE0C1-CD9A-4CCA-9F53-C8BB348E4B64}"/>
              </a:ext>
            </a:extLst>
          </p:cNvPr>
          <p:cNvSpPr/>
          <p:nvPr/>
        </p:nvSpPr>
        <p:spPr bwMode="auto">
          <a:xfrm>
            <a:off x="0" y="0"/>
            <a:ext cx="12192000" cy="1042438"/>
          </a:xfrm>
          <a:prstGeom prst="rect">
            <a:avLst/>
          </a:prstGeom>
          <a:solidFill>
            <a:srgbClr val="003C6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2" name="Rectangle 1">
            <a:extLst>
              <a:ext uri="{FF2B5EF4-FFF2-40B4-BE49-F238E27FC236}">
                <a16:creationId xmlns:a16="http://schemas.microsoft.com/office/drawing/2014/main" id="{254F4B41-470A-4434-814E-09B432469DA7}"/>
              </a:ext>
            </a:extLst>
          </p:cNvPr>
          <p:cNvSpPr/>
          <p:nvPr/>
        </p:nvSpPr>
        <p:spPr bwMode="auto">
          <a:xfrm>
            <a:off x="0" y="97123"/>
            <a:ext cx="12192000" cy="848192"/>
          </a:xfrm>
          <a:prstGeom prst="rect">
            <a:avLst/>
          </a:prstGeom>
          <a:solidFill>
            <a:srgbClr val="00518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cxnSp>
        <p:nvCxnSpPr>
          <p:cNvPr id="4" name="Straight Connector 3">
            <a:extLst>
              <a:ext uri="{FF2B5EF4-FFF2-40B4-BE49-F238E27FC236}">
                <a16:creationId xmlns:a16="http://schemas.microsoft.com/office/drawing/2014/main" id="{08AC61D2-4063-4884-B1D2-CA3EEE406DFF}"/>
              </a:ext>
            </a:extLst>
          </p:cNvPr>
          <p:cNvCxnSpPr/>
          <p:nvPr userDrawn="1"/>
        </p:nvCxnSpPr>
        <p:spPr bwMode="auto">
          <a:xfrm>
            <a:off x="0" y="97123"/>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74892B48-2F2C-4FCF-9897-A38E3D08ADBD}"/>
              </a:ext>
            </a:extLst>
          </p:cNvPr>
          <p:cNvCxnSpPr/>
          <p:nvPr userDrawn="1"/>
        </p:nvCxnSpPr>
        <p:spPr bwMode="auto">
          <a:xfrm>
            <a:off x="0" y="945315"/>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pic>
        <p:nvPicPr>
          <p:cNvPr id="9" name="Picture 8" descr="Logo&#10;&#10;Description automatically generated">
            <a:extLst>
              <a:ext uri="{FF2B5EF4-FFF2-40B4-BE49-F238E27FC236}">
                <a16:creationId xmlns:a16="http://schemas.microsoft.com/office/drawing/2014/main" id="{D6EB7DB5-BB34-44FE-8997-04EF091501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564" y="189921"/>
            <a:ext cx="1656493" cy="662597"/>
          </a:xfrm>
          <a:prstGeom prst="rect">
            <a:avLst/>
          </a:prstGeom>
        </p:spPr>
      </p:pic>
      <p:sp>
        <p:nvSpPr>
          <p:cNvPr id="22" name="Rectangle 21">
            <a:extLst>
              <a:ext uri="{FF2B5EF4-FFF2-40B4-BE49-F238E27FC236}">
                <a16:creationId xmlns:a16="http://schemas.microsoft.com/office/drawing/2014/main" id="{F574A88F-1766-4A44-B5E2-3BF153CB4A2E}"/>
              </a:ext>
            </a:extLst>
          </p:cNvPr>
          <p:cNvSpPr/>
          <p:nvPr userDrawn="1"/>
        </p:nvSpPr>
        <p:spPr bwMode="auto">
          <a:xfrm>
            <a:off x="0" y="6482316"/>
            <a:ext cx="12192000" cy="375684"/>
          </a:xfrm>
          <a:prstGeom prst="rect">
            <a:avLst/>
          </a:prstGeom>
          <a:solidFill>
            <a:srgbClr val="003C6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23" name="Rectangle 22">
            <a:extLst>
              <a:ext uri="{FF2B5EF4-FFF2-40B4-BE49-F238E27FC236}">
                <a16:creationId xmlns:a16="http://schemas.microsoft.com/office/drawing/2014/main" id="{1E1984FC-9955-4A04-B5BC-E37CE2ECA5BB}"/>
              </a:ext>
            </a:extLst>
          </p:cNvPr>
          <p:cNvSpPr/>
          <p:nvPr userDrawn="1"/>
        </p:nvSpPr>
        <p:spPr bwMode="auto">
          <a:xfrm>
            <a:off x="0" y="6530608"/>
            <a:ext cx="12192000" cy="264384"/>
          </a:xfrm>
          <a:prstGeom prst="rect">
            <a:avLst/>
          </a:prstGeom>
          <a:solidFill>
            <a:srgbClr val="00518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24" name="Slide Number Placeholder 7">
            <a:extLst>
              <a:ext uri="{FF2B5EF4-FFF2-40B4-BE49-F238E27FC236}">
                <a16:creationId xmlns:a16="http://schemas.microsoft.com/office/drawing/2014/main" id="{1643506A-4516-472C-8A67-934129570B7D}"/>
              </a:ext>
            </a:extLst>
          </p:cNvPr>
          <p:cNvSpPr>
            <a:spLocks noGrp="1" noChangeArrowheads="1"/>
          </p:cNvSpPr>
          <p:nvPr>
            <p:ph type="sldNum" sz="quarter" idx="4"/>
          </p:nvPr>
        </p:nvSpPr>
        <p:spPr>
          <a:xfrm>
            <a:off x="9441271" y="6523520"/>
            <a:ext cx="2540000" cy="278561"/>
          </a:xfrm>
          <a:prstGeom prst="rect">
            <a:avLst/>
          </a:prstGeom>
        </p:spPr>
        <p:txBody>
          <a:bodyPr anchor="ctr"/>
          <a:lstStyle>
            <a:lvl1pPr algn="r">
              <a:defRPr sz="1400" smtClean="0">
                <a:solidFill>
                  <a:schemeClr val="bg1">
                    <a:lumMod val="85000"/>
                  </a:schemeClr>
                </a:solidFill>
              </a:defRPr>
            </a:lvl1pPr>
          </a:lstStyle>
          <a:p>
            <a:fld id="{12C80C7B-1DE2-4FD7-9AB9-740667D82627}" type="slidenum">
              <a:rPr lang="en-US" smtClean="0"/>
              <a:pPr/>
              <a:t>‹#›</a:t>
            </a:fld>
            <a:endParaRPr lang="en-US"/>
          </a:p>
        </p:txBody>
      </p:sp>
      <p:sp>
        <p:nvSpPr>
          <p:cNvPr id="25" name="Rectangle 6">
            <a:extLst>
              <a:ext uri="{FF2B5EF4-FFF2-40B4-BE49-F238E27FC236}">
                <a16:creationId xmlns:a16="http://schemas.microsoft.com/office/drawing/2014/main" id="{9C5AD8CF-9C34-4DA4-A320-FA657CC4FD20}"/>
              </a:ext>
            </a:extLst>
          </p:cNvPr>
          <p:cNvSpPr txBox="1">
            <a:spLocks noChangeArrowheads="1"/>
          </p:cNvSpPr>
          <p:nvPr userDrawn="1"/>
        </p:nvSpPr>
        <p:spPr bwMode="auto">
          <a:xfrm>
            <a:off x="3556000" y="6434200"/>
            <a:ext cx="5080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85000"/>
                  </a:schemeClr>
                </a:solidFill>
                <a:effectLst/>
                <a:uLnTx/>
                <a:uFillTx/>
                <a:latin typeface="+mn-lt"/>
                <a:ea typeface="+mn-ea"/>
                <a:cs typeface="+mn-cs"/>
              </a:rPr>
              <a:t>Office of Research and Development</a:t>
            </a:r>
          </a:p>
        </p:txBody>
      </p:sp>
      <p:cxnSp>
        <p:nvCxnSpPr>
          <p:cNvPr id="26" name="Straight Connector 25">
            <a:extLst>
              <a:ext uri="{FF2B5EF4-FFF2-40B4-BE49-F238E27FC236}">
                <a16:creationId xmlns:a16="http://schemas.microsoft.com/office/drawing/2014/main" id="{9CD43571-3525-4A19-ACF3-F1ADDD0F134F}"/>
              </a:ext>
            </a:extLst>
          </p:cNvPr>
          <p:cNvCxnSpPr/>
          <p:nvPr userDrawn="1"/>
        </p:nvCxnSpPr>
        <p:spPr bwMode="auto">
          <a:xfrm>
            <a:off x="0" y="654041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AD0A0DC7-3278-4431-9EE8-F9791BAED035}"/>
              </a:ext>
            </a:extLst>
          </p:cNvPr>
          <p:cNvCxnSpPr/>
          <p:nvPr userDrawn="1"/>
        </p:nvCxnSpPr>
        <p:spPr bwMode="auto">
          <a:xfrm>
            <a:off x="0" y="679697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1880688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C9E9FF"/>
        </a:solidFill>
        <a:effectLst/>
      </p:bgPr>
    </p:bg>
    <p:spTree>
      <p:nvGrpSpPr>
        <p:cNvPr id="1" name=""/>
        <p:cNvGrpSpPr/>
        <p:nvPr/>
      </p:nvGrpSpPr>
      <p:grpSpPr>
        <a:xfrm>
          <a:off x="0" y="0"/>
          <a:ext cx="0" cy="0"/>
          <a:chOff x="0" y="0"/>
          <a:chExt cx="0" cy="0"/>
        </a:xfrm>
      </p:grpSpPr>
      <p:sp>
        <p:nvSpPr>
          <p:cNvPr id="15363" name="Rectangle 3"/>
          <p:cNvSpPr>
            <a:spLocks noGrp="1" noChangeArrowheads="1"/>
          </p:cNvSpPr>
          <p:nvPr>
            <p:ph type="ctrTitle"/>
          </p:nvPr>
        </p:nvSpPr>
        <p:spPr>
          <a:xfrm>
            <a:off x="2125019" y="1359024"/>
            <a:ext cx="10031124" cy="1143000"/>
          </a:xfrm>
          <a:prstGeom prst="rect">
            <a:avLst/>
          </a:prstGeom>
        </p:spPr>
        <p:txBody>
          <a:bodyPr/>
          <a:lstStyle>
            <a:lvl1pPr algn="l">
              <a:defRPr sz="3600" b="1">
                <a:solidFill>
                  <a:srgbClr val="003C64"/>
                </a:solidFill>
              </a:defRPr>
            </a:lvl1pPr>
          </a:lstStyle>
          <a:p>
            <a:r>
              <a:rPr lang="en-US"/>
              <a:t>Click to edit Master title style</a:t>
            </a:r>
            <a:endParaRPr lang="en-US" dirty="0"/>
          </a:p>
        </p:txBody>
      </p:sp>
      <p:sp>
        <p:nvSpPr>
          <p:cNvPr id="15364" name="Rectangle 4"/>
          <p:cNvSpPr>
            <a:spLocks noGrp="1" noChangeArrowheads="1"/>
          </p:cNvSpPr>
          <p:nvPr>
            <p:ph type="subTitle" idx="1"/>
          </p:nvPr>
        </p:nvSpPr>
        <p:spPr>
          <a:xfrm>
            <a:off x="2125018" y="2516201"/>
            <a:ext cx="10031125" cy="709957"/>
          </a:xfrm>
          <a:prstGeom prst="rect">
            <a:avLst/>
          </a:prstGeom>
        </p:spPr>
        <p:txBody>
          <a:bodyPr/>
          <a:lstStyle>
            <a:lvl1pPr marL="0" indent="0" algn="l">
              <a:buFontTx/>
              <a:buNone/>
              <a:defRPr>
                <a:solidFill>
                  <a:srgbClr val="003C64"/>
                </a:solidFill>
              </a:defRPr>
            </a:lvl1pPr>
          </a:lstStyle>
          <a:p>
            <a:r>
              <a:rPr lang="en-US"/>
              <a:t>Click to edit Master subtitle style</a:t>
            </a:r>
          </a:p>
        </p:txBody>
      </p:sp>
      <p:sp>
        <p:nvSpPr>
          <p:cNvPr id="28" name="Rectangle 27">
            <a:extLst>
              <a:ext uri="{FF2B5EF4-FFF2-40B4-BE49-F238E27FC236}">
                <a16:creationId xmlns:a16="http://schemas.microsoft.com/office/drawing/2014/main" id="{ABB2409A-C8C2-48C5-A8A6-A0CE1B330089}"/>
              </a:ext>
            </a:extLst>
          </p:cNvPr>
          <p:cNvSpPr/>
          <p:nvPr userDrawn="1"/>
        </p:nvSpPr>
        <p:spPr bwMode="auto">
          <a:xfrm>
            <a:off x="0" y="6482316"/>
            <a:ext cx="12192000" cy="375684"/>
          </a:xfrm>
          <a:prstGeom prst="rect">
            <a:avLst/>
          </a:prstGeom>
          <a:solidFill>
            <a:srgbClr val="003C6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29" name="Rectangle 28">
            <a:extLst>
              <a:ext uri="{FF2B5EF4-FFF2-40B4-BE49-F238E27FC236}">
                <a16:creationId xmlns:a16="http://schemas.microsoft.com/office/drawing/2014/main" id="{DD7E6508-8325-4283-9955-BAB34967B96B}"/>
              </a:ext>
            </a:extLst>
          </p:cNvPr>
          <p:cNvSpPr/>
          <p:nvPr userDrawn="1"/>
        </p:nvSpPr>
        <p:spPr bwMode="auto">
          <a:xfrm>
            <a:off x="0" y="6530608"/>
            <a:ext cx="12192000" cy="264384"/>
          </a:xfrm>
          <a:prstGeom prst="rect">
            <a:avLst/>
          </a:prstGeom>
          <a:solidFill>
            <a:srgbClr val="00518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30" name="Slide Number Placeholder 7">
            <a:extLst>
              <a:ext uri="{FF2B5EF4-FFF2-40B4-BE49-F238E27FC236}">
                <a16:creationId xmlns:a16="http://schemas.microsoft.com/office/drawing/2014/main" id="{E8FA934F-BCA8-43E8-AF02-ABEF9656DF78}"/>
              </a:ext>
            </a:extLst>
          </p:cNvPr>
          <p:cNvSpPr>
            <a:spLocks noGrp="1" noChangeArrowheads="1"/>
          </p:cNvSpPr>
          <p:nvPr>
            <p:ph type="sldNum" sz="quarter" idx="4"/>
          </p:nvPr>
        </p:nvSpPr>
        <p:spPr>
          <a:xfrm>
            <a:off x="9441271" y="6523520"/>
            <a:ext cx="2540000" cy="278561"/>
          </a:xfrm>
          <a:prstGeom prst="rect">
            <a:avLst/>
          </a:prstGeom>
        </p:spPr>
        <p:txBody>
          <a:bodyPr anchor="ctr"/>
          <a:lstStyle>
            <a:lvl1pPr algn="r">
              <a:defRPr sz="1400" smtClean="0">
                <a:solidFill>
                  <a:schemeClr val="bg1">
                    <a:lumMod val="85000"/>
                  </a:schemeClr>
                </a:solidFill>
              </a:defRPr>
            </a:lvl1pPr>
          </a:lstStyle>
          <a:p>
            <a:fld id="{12C80C7B-1DE2-4FD7-9AB9-740667D82627}" type="slidenum">
              <a:rPr lang="en-US" smtClean="0"/>
              <a:pPr/>
              <a:t>‹#›</a:t>
            </a:fld>
            <a:endParaRPr lang="en-US"/>
          </a:p>
        </p:txBody>
      </p:sp>
      <p:sp>
        <p:nvSpPr>
          <p:cNvPr id="31" name="Rectangle 6">
            <a:extLst>
              <a:ext uri="{FF2B5EF4-FFF2-40B4-BE49-F238E27FC236}">
                <a16:creationId xmlns:a16="http://schemas.microsoft.com/office/drawing/2014/main" id="{A739D814-0486-4CE3-8211-C6C4C23F236B}"/>
              </a:ext>
            </a:extLst>
          </p:cNvPr>
          <p:cNvSpPr txBox="1">
            <a:spLocks noChangeArrowheads="1"/>
          </p:cNvSpPr>
          <p:nvPr userDrawn="1"/>
        </p:nvSpPr>
        <p:spPr bwMode="auto">
          <a:xfrm>
            <a:off x="3556000" y="6434200"/>
            <a:ext cx="5080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85000"/>
                  </a:schemeClr>
                </a:solidFill>
                <a:effectLst/>
                <a:uLnTx/>
                <a:uFillTx/>
                <a:latin typeface="+mn-lt"/>
                <a:ea typeface="+mn-ea"/>
                <a:cs typeface="+mn-cs"/>
              </a:rPr>
              <a:t>Office of Research and Development</a:t>
            </a:r>
          </a:p>
        </p:txBody>
      </p:sp>
      <p:cxnSp>
        <p:nvCxnSpPr>
          <p:cNvPr id="32" name="Straight Connector 31">
            <a:extLst>
              <a:ext uri="{FF2B5EF4-FFF2-40B4-BE49-F238E27FC236}">
                <a16:creationId xmlns:a16="http://schemas.microsoft.com/office/drawing/2014/main" id="{29616C9B-2582-4554-A533-E7526E3D4212}"/>
              </a:ext>
            </a:extLst>
          </p:cNvPr>
          <p:cNvCxnSpPr/>
          <p:nvPr userDrawn="1"/>
        </p:nvCxnSpPr>
        <p:spPr bwMode="auto">
          <a:xfrm>
            <a:off x="0" y="654041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E0A085EA-535B-49C0-88CD-5615948E747D}"/>
              </a:ext>
            </a:extLst>
          </p:cNvPr>
          <p:cNvCxnSpPr/>
          <p:nvPr userDrawn="1"/>
        </p:nvCxnSpPr>
        <p:spPr bwMode="auto">
          <a:xfrm>
            <a:off x="0" y="679697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sp>
        <p:nvSpPr>
          <p:cNvPr id="34" name="Rectangle 33">
            <a:extLst>
              <a:ext uri="{FF2B5EF4-FFF2-40B4-BE49-F238E27FC236}">
                <a16:creationId xmlns:a16="http://schemas.microsoft.com/office/drawing/2014/main" id="{52A7B514-B892-40D9-9BF8-58655AE84557}"/>
              </a:ext>
            </a:extLst>
          </p:cNvPr>
          <p:cNvSpPr/>
          <p:nvPr userDrawn="1"/>
        </p:nvSpPr>
        <p:spPr bwMode="auto">
          <a:xfrm>
            <a:off x="0" y="0"/>
            <a:ext cx="12192000" cy="1042438"/>
          </a:xfrm>
          <a:prstGeom prst="rect">
            <a:avLst/>
          </a:prstGeom>
          <a:solidFill>
            <a:srgbClr val="003C6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35" name="Rectangle 34">
            <a:extLst>
              <a:ext uri="{FF2B5EF4-FFF2-40B4-BE49-F238E27FC236}">
                <a16:creationId xmlns:a16="http://schemas.microsoft.com/office/drawing/2014/main" id="{32E38C93-E0DE-4DE5-AB81-BBB878ADE35A}"/>
              </a:ext>
            </a:extLst>
          </p:cNvPr>
          <p:cNvSpPr/>
          <p:nvPr userDrawn="1"/>
        </p:nvSpPr>
        <p:spPr bwMode="auto">
          <a:xfrm>
            <a:off x="0" y="97123"/>
            <a:ext cx="12192000" cy="848192"/>
          </a:xfrm>
          <a:prstGeom prst="rect">
            <a:avLst/>
          </a:prstGeom>
          <a:solidFill>
            <a:srgbClr val="00518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cxnSp>
        <p:nvCxnSpPr>
          <p:cNvPr id="36" name="Straight Connector 35">
            <a:extLst>
              <a:ext uri="{FF2B5EF4-FFF2-40B4-BE49-F238E27FC236}">
                <a16:creationId xmlns:a16="http://schemas.microsoft.com/office/drawing/2014/main" id="{0C8886DD-56C8-41CA-834C-51ABBB84709A}"/>
              </a:ext>
            </a:extLst>
          </p:cNvPr>
          <p:cNvCxnSpPr/>
          <p:nvPr userDrawn="1"/>
        </p:nvCxnSpPr>
        <p:spPr bwMode="auto">
          <a:xfrm>
            <a:off x="0" y="97123"/>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9A8EA4AE-4BA1-4D85-8DA5-6B4F18A0A6B9}"/>
              </a:ext>
            </a:extLst>
          </p:cNvPr>
          <p:cNvCxnSpPr/>
          <p:nvPr userDrawn="1"/>
        </p:nvCxnSpPr>
        <p:spPr bwMode="auto">
          <a:xfrm>
            <a:off x="0" y="945315"/>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pic>
        <p:nvPicPr>
          <p:cNvPr id="38" name="Picture 37" descr="Logo&#10;&#10;Description automatically generated">
            <a:extLst>
              <a:ext uri="{FF2B5EF4-FFF2-40B4-BE49-F238E27FC236}">
                <a16:creationId xmlns:a16="http://schemas.microsoft.com/office/drawing/2014/main" id="{BA0173C6-F2D0-4AC2-8A42-FB8385556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564" y="189921"/>
            <a:ext cx="1656493" cy="662597"/>
          </a:xfrm>
          <a:prstGeom prst="rect">
            <a:avLst/>
          </a:prstGeom>
        </p:spPr>
      </p:pic>
    </p:spTree>
    <p:extLst>
      <p:ext uri="{BB962C8B-B14F-4D97-AF65-F5344CB8AC3E}">
        <p14:creationId xmlns:p14="http://schemas.microsoft.com/office/powerpoint/2010/main" val="3324165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19447"/>
            <a:ext cx="10363200" cy="3657600"/>
          </a:xfrm>
          <a:prstGeom prst="rect">
            <a:avLst/>
          </a:prstGeom>
        </p:spPr>
        <p:txBody>
          <a:bodyPr/>
          <a:lstStyle>
            <a:lvl1pPr>
              <a:defRPr>
                <a:solidFill>
                  <a:srgbClr val="005187"/>
                </a:solidFill>
                <a:latin typeface="+mj-lt"/>
              </a:defRPr>
            </a:lvl1pPr>
            <a:lvl2pPr>
              <a:defRPr>
                <a:solidFill>
                  <a:srgbClr val="005187"/>
                </a:solidFill>
                <a:latin typeface="+mj-lt"/>
              </a:defRPr>
            </a:lvl2pPr>
            <a:lvl3pPr>
              <a:defRPr>
                <a:solidFill>
                  <a:srgbClr val="005187"/>
                </a:solidFill>
                <a:latin typeface="+mj-lt"/>
              </a:defRPr>
            </a:lvl3pPr>
            <a:lvl4pPr>
              <a:defRPr>
                <a:solidFill>
                  <a:srgbClr val="005187"/>
                </a:solidFill>
                <a:latin typeface="+mj-lt"/>
              </a:defRPr>
            </a:lvl4pPr>
            <a:lvl5pPr>
              <a:defRPr>
                <a:solidFill>
                  <a:srgbClr val="005187"/>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2"/>
          <p:cNvSpPr>
            <a:spLocks noGrp="1" noChangeArrowheads="1"/>
          </p:cNvSpPr>
          <p:nvPr>
            <p:ph type="title"/>
          </p:nvPr>
        </p:nvSpPr>
        <p:spPr bwMode="auto">
          <a:xfrm>
            <a:off x="914400" y="181055"/>
            <a:ext cx="10363200" cy="695790"/>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lvl1pPr>
              <a:defRPr sz="3600">
                <a:solidFill>
                  <a:srgbClr val="005187"/>
                </a:solidFill>
                <a:effectLst/>
                <a:latin typeface="+mj-lt"/>
                <a:cs typeface="Calibri" panose="020F0502020204030204" pitchFamily="34" charset="0"/>
              </a:defRPr>
            </a:lvl1pPr>
          </a:lstStyle>
          <a:p>
            <a:pPr lvl="0"/>
            <a:r>
              <a:rPr lang="en-US"/>
              <a:t>Click to edit Master title style</a:t>
            </a:r>
            <a:endParaRPr lang="en-US" dirty="0"/>
          </a:p>
        </p:txBody>
      </p:sp>
      <p:sp>
        <p:nvSpPr>
          <p:cNvPr id="7" name="Slide Number Placeholder 7">
            <a:extLst>
              <a:ext uri="{FF2B5EF4-FFF2-40B4-BE49-F238E27FC236}">
                <a16:creationId xmlns:a16="http://schemas.microsoft.com/office/drawing/2014/main" id="{953F52E8-6AE6-4FDA-B36B-AC18E2FC0544}"/>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spTree>
    <p:extLst>
      <p:ext uri="{BB962C8B-B14F-4D97-AF65-F5344CB8AC3E}">
        <p14:creationId xmlns:p14="http://schemas.microsoft.com/office/powerpoint/2010/main" val="328019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solidFill>
                  <a:srgbClr val="005187"/>
                </a:solidFill>
                <a:latin typeface="+mj-lt"/>
                <a:cs typeface="Calibri" panose="020F050202020403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rgbClr val="005187"/>
                </a:solidFill>
                <a:latin typeface="+mj-lt"/>
                <a:cs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7" name="Slide Number Placeholder 7">
            <a:extLst>
              <a:ext uri="{FF2B5EF4-FFF2-40B4-BE49-F238E27FC236}">
                <a16:creationId xmlns:a16="http://schemas.microsoft.com/office/drawing/2014/main" id="{F9F97502-A41B-4D78-85F0-4FFCE70A9E2E}"/>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spTree>
    <p:extLst>
      <p:ext uri="{BB962C8B-B14F-4D97-AF65-F5344CB8AC3E}">
        <p14:creationId xmlns:p14="http://schemas.microsoft.com/office/powerpoint/2010/main" val="3270882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593111"/>
            <a:ext cx="5080000" cy="3429000"/>
          </a:xfrm>
          <a:prstGeom prst="rect">
            <a:avLst/>
          </a:prstGeom>
        </p:spPr>
        <p:txBody>
          <a:bodyPr/>
          <a:lstStyle>
            <a:lvl1pPr>
              <a:defRPr sz="2400">
                <a:solidFill>
                  <a:srgbClr val="005187"/>
                </a:solidFill>
                <a:latin typeface="+mj-lt"/>
                <a:cs typeface="Calibri" panose="020F0502020204030204" pitchFamily="34" charset="0"/>
              </a:defRPr>
            </a:lvl1pPr>
            <a:lvl2pPr>
              <a:defRPr sz="2000">
                <a:solidFill>
                  <a:srgbClr val="005187"/>
                </a:solidFill>
                <a:latin typeface="+mj-lt"/>
                <a:cs typeface="Calibri" panose="020F0502020204030204" pitchFamily="34" charset="0"/>
              </a:defRPr>
            </a:lvl2pPr>
            <a:lvl3pPr>
              <a:defRPr sz="1800">
                <a:solidFill>
                  <a:srgbClr val="005187"/>
                </a:solidFill>
                <a:latin typeface="+mj-lt"/>
                <a:cs typeface="Calibri" panose="020F0502020204030204" pitchFamily="34" charset="0"/>
              </a:defRPr>
            </a:lvl3pPr>
            <a:lvl4pPr>
              <a:defRPr sz="1600">
                <a:solidFill>
                  <a:srgbClr val="005187"/>
                </a:solidFill>
                <a:latin typeface="+mj-lt"/>
                <a:cs typeface="Calibri" panose="020F0502020204030204" pitchFamily="34" charset="0"/>
              </a:defRPr>
            </a:lvl4pPr>
            <a:lvl5pPr>
              <a:defRPr sz="1600">
                <a:solidFill>
                  <a:srgbClr val="005187"/>
                </a:solidFill>
                <a:latin typeface="+mj-lt"/>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93111"/>
            <a:ext cx="5080000" cy="3429000"/>
          </a:xfrm>
          <a:prstGeom prst="rect">
            <a:avLst/>
          </a:prstGeom>
        </p:spPr>
        <p:txBody>
          <a:bodyPr/>
          <a:lstStyle>
            <a:lvl1pPr>
              <a:defRPr sz="2400">
                <a:solidFill>
                  <a:srgbClr val="005187"/>
                </a:solidFill>
                <a:latin typeface="+mj-lt"/>
                <a:cs typeface="Calibri" panose="020F0502020204030204" pitchFamily="34" charset="0"/>
              </a:defRPr>
            </a:lvl1pPr>
            <a:lvl2pPr>
              <a:defRPr sz="2000">
                <a:solidFill>
                  <a:srgbClr val="005187"/>
                </a:solidFill>
                <a:latin typeface="+mj-lt"/>
                <a:cs typeface="Calibri" panose="020F0502020204030204" pitchFamily="34" charset="0"/>
              </a:defRPr>
            </a:lvl2pPr>
            <a:lvl3pPr>
              <a:defRPr sz="1800">
                <a:solidFill>
                  <a:srgbClr val="005187"/>
                </a:solidFill>
                <a:latin typeface="+mj-lt"/>
                <a:cs typeface="Calibri" panose="020F0502020204030204" pitchFamily="34" charset="0"/>
              </a:defRPr>
            </a:lvl3pPr>
            <a:lvl4pPr>
              <a:defRPr sz="1600">
                <a:solidFill>
                  <a:srgbClr val="005187"/>
                </a:solidFill>
                <a:latin typeface="+mj-lt"/>
                <a:cs typeface="Calibri" panose="020F0502020204030204" pitchFamily="34" charset="0"/>
              </a:defRPr>
            </a:lvl4pPr>
            <a:lvl5pPr>
              <a:defRPr sz="1600">
                <a:solidFill>
                  <a:srgbClr val="005187"/>
                </a:solidFill>
                <a:latin typeface="+mj-lt"/>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2">
            <a:extLst>
              <a:ext uri="{FF2B5EF4-FFF2-40B4-BE49-F238E27FC236}">
                <a16:creationId xmlns:a16="http://schemas.microsoft.com/office/drawing/2014/main" id="{9CB21E94-80AB-47AA-9898-6D3F278B80CB}"/>
              </a:ext>
            </a:extLst>
          </p:cNvPr>
          <p:cNvSpPr>
            <a:spLocks noGrp="1" noChangeArrowheads="1"/>
          </p:cNvSpPr>
          <p:nvPr>
            <p:ph type="title"/>
          </p:nvPr>
        </p:nvSpPr>
        <p:spPr bwMode="auto">
          <a:xfrm>
            <a:off x="914400" y="181055"/>
            <a:ext cx="10363200" cy="695790"/>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lvl1pPr>
              <a:defRPr sz="3200">
                <a:solidFill>
                  <a:srgbClr val="005187"/>
                </a:solidFill>
                <a:effectLst/>
                <a:latin typeface="+mj-lt"/>
                <a:cs typeface="Calibri" panose="020F0502020204030204" pitchFamily="34" charset="0"/>
              </a:defRPr>
            </a:lvl1pPr>
          </a:lstStyle>
          <a:p>
            <a:pPr lvl="0"/>
            <a:r>
              <a:rPr lang="en-US"/>
              <a:t>Click to edit Master title style</a:t>
            </a:r>
            <a:endParaRPr lang="en-US" dirty="0"/>
          </a:p>
        </p:txBody>
      </p:sp>
      <p:sp>
        <p:nvSpPr>
          <p:cNvPr id="12" name="Slide Number Placeholder 7">
            <a:extLst>
              <a:ext uri="{FF2B5EF4-FFF2-40B4-BE49-F238E27FC236}">
                <a16:creationId xmlns:a16="http://schemas.microsoft.com/office/drawing/2014/main" id="{A5FEC377-077B-4739-9A39-D6FA51FA6E8D}"/>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spTree>
    <p:extLst>
      <p:ext uri="{BB962C8B-B14F-4D97-AF65-F5344CB8AC3E}">
        <p14:creationId xmlns:p14="http://schemas.microsoft.com/office/powerpoint/2010/main" val="3527073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0788B4B-6669-450A-A54E-9886904F67E1}"/>
              </a:ext>
            </a:extLst>
          </p:cNvPr>
          <p:cNvSpPr>
            <a:spLocks noGrp="1" noChangeArrowheads="1"/>
          </p:cNvSpPr>
          <p:nvPr>
            <p:ph type="title"/>
          </p:nvPr>
        </p:nvSpPr>
        <p:spPr bwMode="auto">
          <a:xfrm>
            <a:off x="914400" y="181055"/>
            <a:ext cx="10363200" cy="695790"/>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lvl1pPr>
              <a:defRPr sz="3600">
                <a:solidFill>
                  <a:srgbClr val="005187"/>
                </a:solidFill>
                <a:effectLst/>
                <a:latin typeface="Calibri" panose="020F0502020204030204" pitchFamily="34" charset="0"/>
                <a:cs typeface="Calibri" panose="020F0502020204030204" pitchFamily="34" charset="0"/>
              </a:defRPr>
            </a:lvl1pPr>
          </a:lstStyle>
          <a:p>
            <a:pPr lvl="0"/>
            <a:r>
              <a:rPr lang="en-US"/>
              <a:t>Click to edit Master title style</a:t>
            </a:r>
            <a:endParaRPr lang="en-US" dirty="0"/>
          </a:p>
        </p:txBody>
      </p:sp>
      <p:sp>
        <p:nvSpPr>
          <p:cNvPr id="10" name="Slide Number Placeholder 7">
            <a:extLst>
              <a:ext uri="{FF2B5EF4-FFF2-40B4-BE49-F238E27FC236}">
                <a16:creationId xmlns:a16="http://schemas.microsoft.com/office/drawing/2014/main" id="{E8602775-A737-42CC-9249-60E75128AA68}"/>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spTree>
    <p:extLst>
      <p:ext uri="{BB962C8B-B14F-4D97-AF65-F5344CB8AC3E}">
        <p14:creationId xmlns:p14="http://schemas.microsoft.com/office/powerpoint/2010/main" val="1165383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862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FD44920-C4C3-44A1-910A-7786CB184B1A}"/>
              </a:ext>
            </a:extLst>
          </p:cNvPr>
          <p:cNvSpPr/>
          <p:nvPr userDrawn="1"/>
        </p:nvSpPr>
        <p:spPr bwMode="auto">
          <a:xfrm>
            <a:off x="0" y="6482316"/>
            <a:ext cx="12192000" cy="375684"/>
          </a:xfrm>
          <a:prstGeom prst="rect">
            <a:avLst/>
          </a:prstGeom>
          <a:solidFill>
            <a:srgbClr val="003C6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28" name="Rectangle 27">
            <a:extLst>
              <a:ext uri="{FF2B5EF4-FFF2-40B4-BE49-F238E27FC236}">
                <a16:creationId xmlns:a16="http://schemas.microsoft.com/office/drawing/2014/main" id="{6D5EF3BE-9588-45A7-A7D6-80A477B6364A}"/>
              </a:ext>
            </a:extLst>
          </p:cNvPr>
          <p:cNvSpPr/>
          <p:nvPr userDrawn="1"/>
        </p:nvSpPr>
        <p:spPr bwMode="auto">
          <a:xfrm>
            <a:off x="0" y="6530608"/>
            <a:ext cx="12192000" cy="264384"/>
          </a:xfrm>
          <a:prstGeom prst="rect">
            <a:avLst/>
          </a:prstGeom>
          <a:solidFill>
            <a:srgbClr val="00518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29" name="Slide Number Placeholder 7">
            <a:extLst>
              <a:ext uri="{FF2B5EF4-FFF2-40B4-BE49-F238E27FC236}">
                <a16:creationId xmlns:a16="http://schemas.microsoft.com/office/drawing/2014/main" id="{9949F6B3-B4EA-45D4-8ACC-4D777C80868D}"/>
              </a:ext>
            </a:extLst>
          </p:cNvPr>
          <p:cNvSpPr>
            <a:spLocks noGrp="1" noChangeArrowheads="1"/>
          </p:cNvSpPr>
          <p:nvPr>
            <p:ph type="sldNum" sz="quarter" idx="4"/>
          </p:nvPr>
        </p:nvSpPr>
        <p:spPr>
          <a:xfrm>
            <a:off x="9441271" y="6523520"/>
            <a:ext cx="2540000" cy="278561"/>
          </a:xfrm>
          <a:prstGeom prst="rect">
            <a:avLst/>
          </a:prstGeom>
        </p:spPr>
        <p:txBody>
          <a:bodyPr anchor="ctr"/>
          <a:lstStyle>
            <a:lvl1pPr algn="r">
              <a:defRPr sz="1400" smtClean="0">
                <a:solidFill>
                  <a:schemeClr val="bg1">
                    <a:lumMod val="85000"/>
                  </a:schemeClr>
                </a:solidFill>
              </a:defRPr>
            </a:lvl1pPr>
          </a:lstStyle>
          <a:p>
            <a:fld id="{12C80C7B-1DE2-4FD7-9AB9-740667D82627}" type="slidenum">
              <a:rPr lang="en-US" smtClean="0"/>
              <a:pPr/>
              <a:t>‹#›</a:t>
            </a:fld>
            <a:endParaRPr lang="en-US"/>
          </a:p>
        </p:txBody>
      </p:sp>
      <p:sp>
        <p:nvSpPr>
          <p:cNvPr id="30" name="Rectangle 6">
            <a:extLst>
              <a:ext uri="{FF2B5EF4-FFF2-40B4-BE49-F238E27FC236}">
                <a16:creationId xmlns:a16="http://schemas.microsoft.com/office/drawing/2014/main" id="{84533B49-D85E-4621-8259-45651D94879E}"/>
              </a:ext>
            </a:extLst>
          </p:cNvPr>
          <p:cNvSpPr txBox="1">
            <a:spLocks noChangeArrowheads="1"/>
          </p:cNvSpPr>
          <p:nvPr userDrawn="1"/>
        </p:nvSpPr>
        <p:spPr bwMode="auto">
          <a:xfrm>
            <a:off x="3556000" y="6434200"/>
            <a:ext cx="5080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85000"/>
                  </a:schemeClr>
                </a:solidFill>
                <a:effectLst/>
                <a:uLnTx/>
                <a:uFillTx/>
                <a:latin typeface="+mn-lt"/>
                <a:ea typeface="+mn-ea"/>
                <a:cs typeface="+mn-cs"/>
              </a:rPr>
              <a:t>Office of Research and Development</a:t>
            </a:r>
          </a:p>
        </p:txBody>
      </p:sp>
      <p:cxnSp>
        <p:nvCxnSpPr>
          <p:cNvPr id="31" name="Straight Connector 30">
            <a:extLst>
              <a:ext uri="{FF2B5EF4-FFF2-40B4-BE49-F238E27FC236}">
                <a16:creationId xmlns:a16="http://schemas.microsoft.com/office/drawing/2014/main" id="{6E6E921B-E963-4006-BA99-13382646CD50}"/>
              </a:ext>
            </a:extLst>
          </p:cNvPr>
          <p:cNvCxnSpPr/>
          <p:nvPr userDrawn="1"/>
        </p:nvCxnSpPr>
        <p:spPr bwMode="auto">
          <a:xfrm>
            <a:off x="0" y="654041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F4E8BA0A-627D-49CF-98EC-C02BB1EB7EC3}"/>
              </a:ext>
            </a:extLst>
          </p:cNvPr>
          <p:cNvCxnSpPr/>
          <p:nvPr userDrawn="1"/>
        </p:nvCxnSpPr>
        <p:spPr bwMode="auto">
          <a:xfrm>
            <a:off x="0" y="679697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pic>
        <p:nvPicPr>
          <p:cNvPr id="33" name="Picture 32" descr="Logo&#10;&#10;Description automatically generated">
            <a:extLst>
              <a:ext uri="{FF2B5EF4-FFF2-40B4-BE49-F238E27FC236}">
                <a16:creationId xmlns:a16="http://schemas.microsoft.com/office/drawing/2014/main" id="{EFE62E49-9CDB-4F73-9EDC-6E3F7D22F6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729" y="6524426"/>
            <a:ext cx="691871" cy="276748"/>
          </a:xfrm>
          <a:prstGeom prst="rect">
            <a:avLst/>
          </a:prstGeom>
        </p:spPr>
      </p:pic>
    </p:spTree>
    <p:extLst>
      <p:ext uri="{BB962C8B-B14F-4D97-AF65-F5344CB8AC3E}">
        <p14:creationId xmlns:p14="http://schemas.microsoft.com/office/powerpoint/2010/main" val="722105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solidFill>
                  <a:srgbClr val="005187"/>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2389717" y="1295399"/>
            <a:ext cx="7315200" cy="3432175"/>
          </a:xfrm>
          <a:prstGeom prst="rect">
            <a:avLst/>
          </a:prstGeom>
        </p:spPr>
        <p:txBody>
          <a:bodyPr/>
          <a:lstStyle>
            <a:lvl1pPr marL="0" indent="0">
              <a:buNone/>
              <a:defRPr sz="3200">
                <a:solidFill>
                  <a:srgbClr val="005187"/>
                </a:solidFill>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solidFill>
                  <a:srgbClr val="005187"/>
                </a:solidFill>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7">
            <a:extLst>
              <a:ext uri="{FF2B5EF4-FFF2-40B4-BE49-F238E27FC236}">
                <a16:creationId xmlns:a16="http://schemas.microsoft.com/office/drawing/2014/main" id="{4F90FCDA-2194-4EF3-8F80-9217200B9FF1}"/>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spTree>
    <p:extLst>
      <p:ext uri="{BB962C8B-B14F-4D97-AF65-F5344CB8AC3E}">
        <p14:creationId xmlns:p14="http://schemas.microsoft.com/office/powerpoint/2010/main" val="2754701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lip Art and Text">
    <p:spTree>
      <p:nvGrpSpPr>
        <p:cNvPr id="1" name=""/>
        <p:cNvGrpSpPr/>
        <p:nvPr/>
      </p:nvGrpSpPr>
      <p:grpSpPr>
        <a:xfrm>
          <a:off x="0" y="0"/>
          <a:ext cx="0" cy="0"/>
          <a:chOff x="0" y="0"/>
          <a:chExt cx="0" cy="0"/>
        </a:xfrm>
      </p:grpSpPr>
      <p:sp>
        <p:nvSpPr>
          <p:cNvPr id="3" name="ClipArt Placeholder 2"/>
          <p:cNvSpPr>
            <a:spLocks noGrp="1"/>
          </p:cNvSpPr>
          <p:nvPr>
            <p:ph type="clipArt" sz="half" idx="1"/>
          </p:nvPr>
        </p:nvSpPr>
        <p:spPr>
          <a:xfrm>
            <a:off x="914400" y="1714500"/>
            <a:ext cx="5080000" cy="3429000"/>
          </a:xfrm>
          <a:prstGeom prst="rect">
            <a:avLst/>
          </a:prstGeom>
        </p:spPr>
        <p:txBody>
          <a:bodyPr/>
          <a:lstStyle>
            <a:lvl1pPr>
              <a:defRPr>
                <a:solidFill>
                  <a:srgbClr val="005187"/>
                </a:solidFill>
                <a:latin typeface="Calibri" panose="020F0502020204030204" pitchFamily="34" charset="0"/>
                <a:cs typeface="Calibri" panose="020F0502020204030204" pitchFamily="34" charset="0"/>
              </a:defRPr>
            </a:lvl1pPr>
          </a:lstStyle>
          <a:p>
            <a:pPr lvl="0"/>
            <a:r>
              <a:rPr lang="en-US" noProof="0"/>
              <a:t>Click icon to add online image</a:t>
            </a:r>
          </a:p>
        </p:txBody>
      </p:sp>
      <p:sp>
        <p:nvSpPr>
          <p:cNvPr id="4" name="Text Placeholder 3"/>
          <p:cNvSpPr>
            <a:spLocks noGrp="1"/>
          </p:cNvSpPr>
          <p:nvPr>
            <p:ph type="body" sz="half" idx="2"/>
          </p:nvPr>
        </p:nvSpPr>
        <p:spPr>
          <a:xfrm>
            <a:off x="6197600" y="1714500"/>
            <a:ext cx="5080000" cy="3429000"/>
          </a:xfrm>
          <a:prstGeom prst="rect">
            <a:avLst/>
          </a:prstGeom>
        </p:spPr>
        <p:txBody>
          <a:bodyPr/>
          <a:lstStyle>
            <a:lvl1pPr>
              <a:defRPr>
                <a:solidFill>
                  <a:srgbClr val="005187"/>
                </a:solidFill>
                <a:latin typeface="Calibri" panose="020F0502020204030204" pitchFamily="34" charset="0"/>
                <a:cs typeface="Calibri" panose="020F0502020204030204" pitchFamily="34" charset="0"/>
              </a:defRPr>
            </a:lvl1pPr>
            <a:lvl2pPr>
              <a:defRPr>
                <a:solidFill>
                  <a:srgbClr val="005187"/>
                </a:solidFill>
                <a:latin typeface="Calibri" panose="020F0502020204030204" pitchFamily="34" charset="0"/>
                <a:cs typeface="Calibri" panose="020F0502020204030204" pitchFamily="34" charset="0"/>
              </a:defRPr>
            </a:lvl2pPr>
            <a:lvl3pPr>
              <a:defRPr>
                <a:solidFill>
                  <a:srgbClr val="005187"/>
                </a:solidFill>
                <a:latin typeface="Calibri" panose="020F0502020204030204" pitchFamily="34" charset="0"/>
                <a:cs typeface="Calibri" panose="020F0502020204030204" pitchFamily="34" charset="0"/>
              </a:defRPr>
            </a:lvl3pPr>
            <a:lvl4pPr>
              <a:defRPr>
                <a:solidFill>
                  <a:srgbClr val="005187"/>
                </a:solidFill>
                <a:latin typeface="Calibri" panose="020F0502020204030204" pitchFamily="34" charset="0"/>
                <a:cs typeface="Calibri" panose="020F0502020204030204" pitchFamily="34" charset="0"/>
              </a:defRPr>
            </a:lvl4pPr>
            <a:lvl5pPr>
              <a:defRPr>
                <a:solidFill>
                  <a:srgbClr val="005187"/>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2">
            <a:extLst>
              <a:ext uri="{FF2B5EF4-FFF2-40B4-BE49-F238E27FC236}">
                <a16:creationId xmlns:a16="http://schemas.microsoft.com/office/drawing/2014/main" id="{69525012-BF13-4478-8E90-82D2EBBCBDC4}"/>
              </a:ext>
            </a:extLst>
          </p:cNvPr>
          <p:cNvSpPr>
            <a:spLocks noGrp="1" noChangeArrowheads="1"/>
          </p:cNvSpPr>
          <p:nvPr>
            <p:ph type="title"/>
          </p:nvPr>
        </p:nvSpPr>
        <p:spPr bwMode="auto">
          <a:xfrm>
            <a:off x="914400" y="181055"/>
            <a:ext cx="10363200" cy="695790"/>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lvl1pPr>
              <a:defRPr sz="3600">
                <a:solidFill>
                  <a:srgbClr val="005187"/>
                </a:solidFill>
                <a:effectLst/>
                <a:latin typeface="Calibri" panose="020F0502020204030204" pitchFamily="34" charset="0"/>
                <a:cs typeface="Calibri" panose="020F0502020204030204" pitchFamily="34" charset="0"/>
              </a:defRPr>
            </a:lvl1pPr>
          </a:lstStyle>
          <a:p>
            <a:pPr lvl="0"/>
            <a:r>
              <a:rPr lang="en-US"/>
              <a:t>Click to edit Master title style</a:t>
            </a:r>
            <a:endParaRPr lang="en-US" dirty="0"/>
          </a:p>
        </p:txBody>
      </p:sp>
      <p:sp>
        <p:nvSpPr>
          <p:cNvPr id="12" name="Slide Number Placeholder 7">
            <a:extLst>
              <a:ext uri="{FF2B5EF4-FFF2-40B4-BE49-F238E27FC236}">
                <a16:creationId xmlns:a16="http://schemas.microsoft.com/office/drawing/2014/main" id="{53565D54-C999-4072-8E5D-65C63EC67E5A}"/>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spTree>
    <p:extLst>
      <p:ext uri="{BB962C8B-B14F-4D97-AF65-F5344CB8AC3E}">
        <p14:creationId xmlns:p14="http://schemas.microsoft.com/office/powerpoint/2010/main" val="1147341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821816-71BA-4603-98EB-EAD28CBDBD32}" type="datetime1">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28385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Diagram or Organization Chart">
    <p:spTree>
      <p:nvGrpSpPr>
        <p:cNvPr id="1" name=""/>
        <p:cNvGrpSpPr/>
        <p:nvPr/>
      </p:nvGrpSpPr>
      <p:grpSpPr>
        <a:xfrm>
          <a:off x="0" y="0"/>
          <a:ext cx="0" cy="0"/>
          <a:chOff x="0" y="0"/>
          <a:chExt cx="0" cy="0"/>
        </a:xfrm>
      </p:grpSpPr>
      <p:sp>
        <p:nvSpPr>
          <p:cNvPr id="3" name="SmartArt Placeholder 2"/>
          <p:cNvSpPr>
            <a:spLocks noGrp="1"/>
          </p:cNvSpPr>
          <p:nvPr>
            <p:ph type="dgm" idx="1"/>
          </p:nvPr>
        </p:nvSpPr>
        <p:spPr>
          <a:xfrm>
            <a:off x="914400" y="1497419"/>
            <a:ext cx="10363200" cy="3429000"/>
          </a:xfrm>
          <a:prstGeom prst="rect">
            <a:avLst/>
          </a:prstGeom>
        </p:spPr>
        <p:txBody>
          <a:bodyPr/>
          <a:lstStyle>
            <a:lvl1pPr>
              <a:defRPr>
                <a:solidFill>
                  <a:srgbClr val="005187"/>
                </a:solidFill>
                <a:latin typeface="Calibri" panose="020F0502020204030204" pitchFamily="34" charset="0"/>
                <a:cs typeface="Calibri" panose="020F0502020204030204" pitchFamily="34" charset="0"/>
              </a:defRPr>
            </a:lvl1pPr>
          </a:lstStyle>
          <a:p>
            <a:pPr lvl="0"/>
            <a:r>
              <a:rPr lang="en-US" noProof="0"/>
              <a:t>Click icon to add SmartArt graphic</a:t>
            </a:r>
          </a:p>
        </p:txBody>
      </p:sp>
      <p:sp>
        <p:nvSpPr>
          <p:cNvPr id="7" name="Rectangle 2">
            <a:extLst>
              <a:ext uri="{FF2B5EF4-FFF2-40B4-BE49-F238E27FC236}">
                <a16:creationId xmlns:a16="http://schemas.microsoft.com/office/drawing/2014/main" id="{FDEC5C62-F02B-4737-8C2E-C33442B554EE}"/>
              </a:ext>
            </a:extLst>
          </p:cNvPr>
          <p:cNvSpPr>
            <a:spLocks noGrp="1" noChangeArrowheads="1"/>
          </p:cNvSpPr>
          <p:nvPr>
            <p:ph type="title"/>
          </p:nvPr>
        </p:nvSpPr>
        <p:spPr bwMode="auto">
          <a:xfrm>
            <a:off x="914400" y="181055"/>
            <a:ext cx="10363200" cy="695790"/>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lvl1pPr>
              <a:defRPr sz="3600">
                <a:solidFill>
                  <a:srgbClr val="005187"/>
                </a:solidFill>
                <a:effectLst/>
                <a:latin typeface="Calibri" panose="020F0502020204030204" pitchFamily="34" charset="0"/>
                <a:cs typeface="Calibri" panose="020F0502020204030204" pitchFamily="34" charset="0"/>
              </a:defRPr>
            </a:lvl1pPr>
          </a:lstStyle>
          <a:p>
            <a:pPr lvl="0"/>
            <a:r>
              <a:rPr lang="en-US"/>
              <a:t>Click to edit Master title style</a:t>
            </a:r>
            <a:endParaRPr lang="en-US" dirty="0"/>
          </a:p>
        </p:txBody>
      </p:sp>
      <p:sp>
        <p:nvSpPr>
          <p:cNvPr id="11" name="Slide Number Placeholder 7">
            <a:extLst>
              <a:ext uri="{FF2B5EF4-FFF2-40B4-BE49-F238E27FC236}">
                <a16:creationId xmlns:a16="http://schemas.microsoft.com/office/drawing/2014/main" id="{0CC6EC61-70EA-4FAC-B2E3-D63E99257778}"/>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spTree>
    <p:extLst>
      <p:ext uri="{BB962C8B-B14F-4D97-AF65-F5344CB8AC3E}">
        <p14:creationId xmlns:p14="http://schemas.microsoft.com/office/powerpoint/2010/main" val="2052229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914400" y="1529316"/>
            <a:ext cx="5080000" cy="3429000"/>
          </a:xfrm>
          <a:prstGeom prst="rect">
            <a:avLst/>
          </a:prstGeom>
        </p:spPr>
        <p:txBody>
          <a:bodyPr/>
          <a:lstStyle>
            <a:lvl1pPr>
              <a:defRPr>
                <a:solidFill>
                  <a:srgbClr val="005187"/>
                </a:solidFill>
                <a:latin typeface="Calibri" panose="020F0502020204030204" pitchFamily="34" charset="0"/>
                <a:cs typeface="Calibri" panose="020F0502020204030204" pitchFamily="34" charset="0"/>
              </a:defRPr>
            </a:lvl1pPr>
            <a:lvl2pPr>
              <a:defRPr>
                <a:solidFill>
                  <a:srgbClr val="005187"/>
                </a:solidFill>
                <a:latin typeface="Calibri" panose="020F0502020204030204" pitchFamily="34" charset="0"/>
                <a:cs typeface="Calibri" panose="020F0502020204030204" pitchFamily="34" charset="0"/>
              </a:defRPr>
            </a:lvl2pPr>
            <a:lvl3pPr>
              <a:defRPr>
                <a:solidFill>
                  <a:srgbClr val="005187"/>
                </a:solidFill>
                <a:latin typeface="Calibri" panose="020F0502020204030204" pitchFamily="34" charset="0"/>
                <a:cs typeface="Calibri" panose="020F0502020204030204" pitchFamily="34" charset="0"/>
              </a:defRPr>
            </a:lvl3pPr>
            <a:lvl4pPr>
              <a:defRPr>
                <a:solidFill>
                  <a:srgbClr val="005187"/>
                </a:solidFill>
                <a:latin typeface="Calibri" panose="020F0502020204030204" pitchFamily="34" charset="0"/>
                <a:cs typeface="Calibri" panose="020F0502020204030204" pitchFamily="34" charset="0"/>
              </a:defRPr>
            </a:lvl4pPr>
            <a:lvl5pPr>
              <a:defRPr>
                <a:solidFill>
                  <a:srgbClr val="005187"/>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9316"/>
            <a:ext cx="5080000" cy="3429000"/>
          </a:xfrm>
          <a:prstGeom prst="rect">
            <a:avLst/>
          </a:prstGeom>
        </p:spPr>
        <p:txBody>
          <a:bodyPr/>
          <a:lstStyle>
            <a:lvl1pPr>
              <a:defRPr>
                <a:solidFill>
                  <a:srgbClr val="005187"/>
                </a:solidFill>
                <a:latin typeface="Calibri" panose="020F0502020204030204" pitchFamily="34" charset="0"/>
                <a:cs typeface="Calibri" panose="020F0502020204030204" pitchFamily="34" charset="0"/>
              </a:defRPr>
            </a:lvl1pPr>
            <a:lvl2pPr>
              <a:defRPr>
                <a:solidFill>
                  <a:srgbClr val="005187"/>
                </a:solidFill>
                <a:latin typeface="Calibri" panose="020F0502020204030204" pitchFamily="34" charset="0"/>
                <a:cs typeface="Calibri" panose="020F0502020204030204" pitchFamily="34" charset="0"/>
              </a:defRPr>
            </a:lvl2pPr>
            <a:lvl3pPr>
              <a:defRPr>
                <a:solidFill>
                  <a:srgbClr val="005187"/>
                </a:solidFill>
                <a:latin typeface="Calibri" panose="020F0502020204030204" pitchFamily="34" charset="0"/>
                <a:cs typeface="Calibri" panose="020F0502020204030204" pitchFamily="34" charset="0"/>
              </a:defRPr>
            </a:lvl3pPr>
            <a:lvl4pPr>
              <a:defRPr>
                <a:solidFill>
                  <a:srgbClr val="005187"/>
                </a:solidFill>
                <a:latin typeface="Calibri" panose="020F0502020204030204" pitchFamily="34" charset="0"/>
                <a:cs typeface="Calibri" panose="020F0502020204030204" pitchFamily="34" charset="0"/>
              </a:defRPr>
            </a:lvl4pPr>
            <a:lvl5pPr>
              <a:defRPr>
                <a:solidFill>
                  <a:srgbClr val="005187"/>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2">
            <a:extLst>
              <a:ext uri="{FF2B5EF4-FFF2-40B4-BE49-F238E27FC236}">
                <a16:creationId xmlns:a16="http://schemas.microsoft.com/office/drawing/2014/main" id="{B7B78A9C-3136-482B-A0C0-7798D9B6390D}"/>
              </a:ext>
            </a:extLst>
          </p:cNvPr>
          <p:cNvSpPr>
            <a:spLocks noGrp="1" noChangeArrowheads="1"/>
          </p:cNvSpPr>
          <p:nvPr>
            <p:ph type="title"/>
          </p:nvPr>
        </p:nvSpPr>
        <p:spPr bwMode="auto">
          <a:xfrm>
            <a:off x="914400" y="181055"/>
            <a:ext cx="10363200" cy="695790"/>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lvl1pPr>
              <a:defRPr sz="3600">
                <a:solidFill>
                  <a:srgbClr val="005187"/>
                </a:solidFill>
                <a:effectLst/>
                <a:latin typeface="Calibri" panose="020F0502020204030204" pitchFamily="34" charset="0"/>
                <a:cs typeface="Calibri" panose="020F0502020204030204" pitchFamily="34" charset="0"/>
              </a:defRPr>
            </a:lvl1pPr>
          </a:lstStyle>
          <a:p>
            <a:pPr lvl="0"/>
            <a:r>
              <a:rPr lang="en-US"/>
              <a:t>Click to edit Master title style</a:t>
            </a:r>
            <a:endParaRPr lang="en-US" dirty="0"/>
          </a:p>
        </p:txBody>
      </p:sp>
      <p:sp>
        <p:nvSpPr>
          <p:cNvPr id="12" name="Slide Number Placeholder 7">
            <a:extLst>
              <a:ext uri="{FF2B5EF4-FFF2-40B4-BE49-F238E27FC236}">
                <a16:creationId xmlns:a16="http://schemas.microsoft.com/office/drawing/2014/main" id="{6786FBE3-2DD9-4551-8AF4-26EBA7C8C7C0}"/>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spTree>
    <p:extLst>
      <p:ext uri="{BB962C8B-B14F-4D97-AF65-F5344CB8AC3E}">
        <p14:creationId xmlns:p14="http://schemas.microsoft.com/office/powerpoint/2010/main" val="3034715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143000"/>
            <a:ext cx="10363200" cy="4495800"/>
          </a:xfrm>
          <a:prstGeom prst="rect">
            <a:avLst/>
          </a:prstGeo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7">
            <a:extLst>
              <a:ext uri="{FF2B5EF4-FFF2-40B4-BE49-F238E27FC236}">
                <a16:creationId xmlns:a16="http://schemas.microsoft.com/office/drawing/2014/main" id="{2090E00F-6A4C-4D31-A988-253BAED0FF47}"/>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spTree>
    <p:extLst>
      <p:ext uri="{BB962C8B-B14F-4D97-AF65-F5344CB8AC3E}">
        <p14:creationId xmlns:p14="http://schemas.microsoft.com/office/powerpoint/2010/main" val="16193171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pic>
        <p:nvPicPr>
          <p:cNvPr id="6" name="Picture 5" descr="pp_ord_blanc.jpg"/>
          <p:cNvPicPr>
            <a:picLocks noChangeAspect="1"/>
          </p:cNvPicPr>
          <p:nvPr userDrawn="1"/>
        </p:nvPicPr>
        <p:blipFill>
          <a:blip r:embed="rId2" cstate="print"/>
          <a:stretch>
            <a:fillRect/>
          </a:stretch>
        </p:blipFill>
        <p:spPr>
          <a:xfrm>
            <a:off x="1" y="269"/>
            <a:ext cx="12191999" cy="6857463"/>
          </a:xfrm>
          <a:prstGeom prst="rect">
            <a:avLst/>
          </a:prstGeom>
        </p:spPr>
      </p:pic>
      <p:sp>
        <p:nvSpPr>
          <p:cNvPr id="11" name="Text Placeholder 12"/>
          <p:cNvSpPr>
            <a:spLocks noGrp="1"/>
          </p:cNvSpPr>
          <p:nvPr>
            <p:ph type="body" sz="quarter" idx="10" hasCustomPrompt="1"/>
          </p:nvPr>
        </p:nvSpPr>
        <p:spPr>
          <a:xfrm>
            <a:off x="4064000" y="609600"/>
            <a:ext cx="7721600" cy="685800"/>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0" i="0" u="none" strike="noStrike" kern="1200" cap="none" spc="0" normalizeH="0" baseline="0" noProof="0">
                <a:ln>
                  <a:noFill/>
                </a:ln>
                <a:solidFill>
                  <a:schemeClr val="tx1"/>
                </a:solidFill>
                <a:effectLst/>
                <a:uLnTx/>
                <a:uFillTx/>
                <a:latin typeface="Avenir Next Demi Bold"/>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accent3">
                    <a:lumMod val="75000"/>
                  </a:schemeClr>
                </a:solidFill>
                <a:effectLst/>
                <a:uLnTx/>
                <a:uFillTx/>
                <a:latin typeface="Gill Sans MT" pitchFamily="34" charset="0"/>
                <a:ea typeface="+mj-ea"/>
                <a:cs typeface="+mj-cs"/>
              </a:rPr>
              <a:t>Title Goes Here</a:t>
            </a:r>
          </a:p>
        </p:txBody>
      </p:sp>
      <p:sp>
        <p:nvSpPr>
          <p:cNvPr id="16" name="Text Placeholder 15"/>
          <p:cNvSpPr>
            <a:spLocks noGrp="1"/>
          </p:cNvSpPr>
          <p:nvPr>
            <p:ph type="body" sz="quarter" idx="11" hasCustomPrompt="1"/>
          </p:nvPr>
        </p:nvSpPr>
        <p:spPr>
          <a:xfrm>
            <a:off x="203200" y="1447800"/>
            <a:ext cx="11785600" cy="4876800"/>
          </a:xfrm>
        </p:spPr>
        <p:txBody>
          <a:bodyPr>
            <a:normAutofit/>
          </a:bodyPr>
          <a:lstStyle>
            <a:lvl1pPr>
              <a:spcAft>
                <a:spcPts val="600"/>
              </a:spcAft>
              <a:buClr>
                <a:schemeClr val="accent3">
                  <a:lumMod val="75000"/>
                </a:schemeClr>
              </a:buClr>
              <a:buSzPct val="150000"/>
              <a:defRPr sz="1600" b="1">
                <a:latin typeface="Gill Sans MT" pitchFamily="34" charset="0"/>
              </a:defRPr>
            </a:lvl1pPr>
            <a:lvl2pPr>
              <a:defRPr sz="1600" b="1">
                <a:latin typeface="Gill Sans MT" pitchFamily="34" charset="0"/>
              </a:defRPr>
            </a:lvl2pPr>
            <a:lvl3pPr>
              <a:defRPr sz="1600" b="1">
                <a:latin typeface="Gill Sans MT" pitchFamily="34" charset="0"/>
              </a:defRPr>
            </a:lvl3pPr>
            <a:lvl4pPr>
              <a:defRPr sz="1600" b="1">
                <a:latin typeface="Gill Sans MT" pitchFamily="34" charset="0"/>
              </a:defRPr>
            </a:lvl4pPr>
            <a:lvl5pPr>
              <a:defRPr sz="1600" b="1">
                <a:latin typeface="Gill Sans MT" pitchFamily="34" charset="0"/>
              </a:defRPr>
            </a:lvl5pPr>
          </a:lstStyle>
          <a:p>
            <a:pPr lvl="0"/>
            <a:r>
              <a:rPr lang="en-US" dirty="0"/>
              <a:t>Bullet 1</a:t>
            </a:r>
          </a:p>
          <a:p>
            <a:pPr lvl="0"/>
            <a:r>
              <a:rPr lang="en-US" dirty="0"/>
              <a:t>Bullet 2</a:t>
            </a:r>
          </a:p>
          <a:p>
            <a:pPr lvl="0"/>
            <a:r>
              <a:rPr lang="en-US" dirty="0"/>
              <a:t>Bullet 3</a:t>
            </a:r>
          </a:p>
          <a:p>
            <a:pPr lvl="0"/>
            <a:r>
              <a:rPr lang="en-US" dirty="0"/>
              <a:t>Bullet 4</a:t>
            </a:r>
          </a:p>
          <a:p>
            <a:pPr lvl="0"/>
            <a:r>
              <a:rPr lang="en-US" dirty="0"/>
              <a:t>Bullet 5</a:t>
            </a:r>
          </a:p>
          <a:p>
            <a:pPr lvl="0"/>
            <a:r>
              <a:rPr lang="en-US" dirty="0"/>
              <a:t>Bullet 6</a:t>
            </a:r>
          </a:p>
          <a:p>
            <a:pPr lvl="0"/>
            <a:r>
              <a:rPr lang="en-US" dirty="0"/>
              <a:t>Bullet 7</a:t>
            </a:r>
          </a:p>
          <a:p>
            <a:pPr lvl="0"/>
            <a:r>
              <a:rPr lang="en-US" dirty="0"/>
              <a:t>Bullet 8</a:t>
            </a:r>
          </a:p>
          <a:p>
            <a:pPr lvl="0"/>
            <a:r>
              <a:rPr lang="en-US" dirty="0"/>
              <a:t>Bullet 9</a:t>
            </a:r>
          </a:p>
          <a:p>
            <a:pPr lvl="0"/>
            <a:r>
              <a:rPr lang="en-US" dirty="0"/>
              <a:t>Bullet 10</a:t>
            </a:r>
          </a:p>
          <a:p>
            <a:pPr lvl="0"/>
            <a:r>
              <a:rPr lang="en-US" dirty="0"/>
              <a:t>Bullet 11</a:t>
            </a:r>
          </a:p>
          <a:p>
            <a:pPr lvl="0"/>
            <a:r>
              <a:rPr lang="en-US" dirty="0"/>
              <a:t>Bullet 12</a:t>
            </a:r>
          </a:p>
          <a:p>
            <a:pPr lvl="0"/>
            <a:r>
              <a:rPr lang="en-US" dirty="0"/>
              <a:t>Bullet 13</a:t>
            </a:r>
          </a:p>
          <a:p>
            <a:pPr lvl="0"/>
            <a:endParaRPr lang="en-US" dirty="0"/>
          </a:p>
          <a:p>
            <a:pPr lvl="0"/>
            <a:endParaRPr lang="en-US" dirty="0"/>
          </a:p>
        </p:txBody>
      </p:sp>
      <p:sp>
        <p:nvSpPr>
          <p:cNvPr id="7" name="Date Placeholder 6"/>
          <p:cNvSpPr>
            <a:spLocks noGrp="1"/>
          </p:cNvSpPr>
          <p:nvPr>
            <p:ph type="dt" sz="half" idx="12"/>
          </p:nvPr>
        </p:nvSpPr>
        <p:spPr/>
        <p:txBody>
          <a:bodyPr/>
          <a:lstStyle/>
          <a:p>
            <a:fld id="{C6CA3CF2-3538-4132-95BA-978FB4DDF98E}" type="datetime1">
              <a:rPr lang="en-US" smtClean="0"/>
              <a:t>10/19/2022</a:t>
            </a:fld>
            <a:endParaRPr lang="en-US"/>
          </a:p>
        </p:txBody>
      </p:sp>
      <p:sp>
        <p:nvSpPr>
          <p:cNvPr id="9" name="Footer Placeholder 8"/>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880658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Graphs/Charts">
    <p:spTree>
      <p:nvGrpSpPr>
        <p:cNvPr id="1" name=""/>
        <p:cNvGrpSpPr/>
        <p:nvPr/>
      </p:nvGrpSpPr>
      <p:grpSpPr>
        <a:xfrm>
          <a:off x="0" y="0"/>
          <a:ext cx="0" cy="0"/>
          <a:chOff x="0" y="0"/>
          <a:chExt cx="0" cy="0"/>
        </a:xfrm>
      </p:grpSpPr>
      <p:pic>
        <p:nvPicPr>
          <p:cNvPr id="5" name="Picture 4" descr="pp_ord_blanc.jpg"/>
          <p:cNvPicPr>
            <a:picLocks noChangeAspect="1"/>
          </p:cNvPicPr>
          <p:nvPr userDrawn="1"/>
        </p:nvPicPr>
        <p:blipFill>
          <a:blip r:embed="rId2" cstate="print"/>
          <a:stretch>
            <a:fillRect/>
          </a:stretch>
        </p:blipFill>
        <p:spPr>
          <a:xfrm>
            <a:off x="1" y="269"/>
            <a:ext cx="12191999" cy="6857463"/>
          </a:xfrm>
          <a:prstGeom prst="rect">
            <a:avLst/>
          </a:prstGeom>
        </p:spPr>
      </p:pic>
      <p:sp>
        <p:nvSpPr>
          <p:cNvPr id="4" name="Picture Placeholder 3"/>
          <p:cNvSpPr>
            <a:spLocks noGrp="1"/>
          </p:cNvSpPr>
          <p:nvPr>
            <p:ph type="pic" sz="quarter" idx="10"/>
          </p:nvPr>
        </p:nvSpPr>
        <p:spPr>
          <a:xfrm>
            <a:off x="1016000" y="1600200"/>
            <a:ext cx="10058400" cy="4724400"/>
          </a:xfrm>
        </p:spPr>
        <p:txBody>
          <a:bodyPr/>
          <a:lstStyle>
            <a:lvl1pPr>
              <a:buClrTx/>
              <a:defRPr/>
            </a:lvl1pPr>
          </a:lstStyle>
          <a:p>
            <a:endParaRPr lang="en-US" dirty="0"/>
          </a:p>
        </p:txBody>
      </p:sp>
      <p:sp>
        <p:nvSpPr>
          <p:cNvPr id="6" name="Text Placeholder 12"/>
          <p:cNvSpPr>
            <a:spLocks noGrp="1"/>
          </p:cNvSpPr>
          <p:nvPr>
            <p:ph type="body" sz="quarter" idx="11" hasCustomPrompt="1"/>
          </p:nvPr>
        </p:nvSpPr>
        <p:spPr>
          <a:xfrm>
            <a:off x="4064000" y="609600"/>
            <a:ext cx="7721600" cy="685800"/>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accent3">
                    <a:lumMod val="75000"/>
                  </a:schemeClr>
                </a:solidFill>
                <a:effectLst/>
                <a:uLnTx/>
                <a:uFillTx/>
                <a:latin typeface="Gill Sans MT" pitchFamily="34" charset="0"/>
                <a:ea typeface="+mj-ea"/>
                <a:cs typeface="+mj-cs"/>
              </a:rPr>
              <a:t>Title Goes Here</a:t>
            </a:r>
          </a:p>
        </p:txBody>
      </p:sp>
      <p:sp>
        <p:nvSpPr>
          <p:cNvPr id="8" name="Date Placeholder 7"/>
          <p:cNvSpPr>
            <a:spLocks noGrp="1"/>
          </p:cNvSpPr>
          <p:nvPr>
            <p:ph type="dt" sz="half" idx="12"/>
          </p:nvPr>
        </p:nvSpPr>
        <p:spPr/>
        <p:txBody>
          <a:bodyPr/>
          <a:lstStyle/>
          <a:p>
            <a:fld id="{7DFA7F15-6A76-4725-B571-FCEB24512C50}" type="datetime1">
              <a:rPr lang="en-US" smtClean="0"/>
              <a:t>10/19/2022</a:t>
            </a:fld>
            <a:endParaRPr lang="en-US"/>
          </a:p>
        </p:txBody>
      </p:sp>
      <p:sp>
        <p:nvSpPr>
          <p:cNvPr id="9" name="Slide Number Placeholder 8"/>
          <p:cNvSpPr>
            <a:spLocks noGrp="1"/>
          </p:cNvSpPr>
          <p:nvPr>
            <p:ph type="sldNum" sz="quarter" idx="13"/>
          </p:nvPr>
        </p:nvSpPr>
        <p:spPr>
          <a:xfrm>
            <a:off x="9144000" y="6356351"/>
            <a:ext cx="2844800" cy="365125"/>
          </a:xfrm>
        </p:spPr>
        <p:txBody>
          <a:bodyPr/>
          <a:lstStyle>
            <a:lvl1pPr>
              <a:defRPr sz="3200" b="1">
                <a:solidFill>
                  <a:schemeClr val="tx1"/>
                </a:solidFill>
                <a:latin typeface="Gill Sans MT" pitchFamily="34" charset="0"/>
              </a:defRPr>
            </a:lvl1pPr>
          </a:lstStyle>
          <a:p>
            <a:fld id="{6D3FAE4D-9488-4B48-8F4A-A56CB5A28AF9}" type="slidenum">
              <a:rPr lang="en-US" smtClean="0"/>
              <a:pPr/>
              <a:t>‹#›</a:t>
            </a:fld>
            <a:endParaRPr lang="en-US" dirty="0"/>
          </a:p>
        </p:txBody>
      </p:sp>
      <p:sp>
        <p:nvSpPr>
          <p:cNvPr id="10" name="Footer Placeholder 9"/>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3786744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9200" y="-16233"/>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 name="Google Shape;19;p3"/>
          <p:cNvSpPr txBox="1">
            <a:spLocks noGrp="1"/>
          </p:cNvSpPr>
          <p:nvPr>
            <p:ph type="body" idx="1"/>
          </p:nvPr>
        </p:nvSpPr>
        <p:spPr>
          <a:xfrm>
            <a:off x="415600" y="9270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pic>
        <p:nvPicPr>
          <p:cNvPr id="23" name="Google Shape;23;p3"/>
          <p:cNvPicPr preferRelativeResize="0"/>
          <p:nvPr/>
        </p:nvPicPr>
        <p:blipFill>
          <a:blip r:embed="rId2">
            <a:alphaModFix/>
          </a:blip>
          <a:stretch>
            <a:fillRect/>
          </a:stretch>
        </p:blipFill>
        <p:spPr>
          <a:xfrm>
            <a:off x="11520467" y="0"/>
            <a:ext cx="671536" cy="671536"/>
          </a:xfrm>
          <a:prstGeom prst="rect">
            <a:avLst/>
          </a:prstGeom>
          <a:noFill/>
          <a:ln>
            <a:noFill/>
          </a:ln>
        </p:spPr>
      </p:pic>
      <p:sp>
        <p:nvSpPr>
          <p:cNvPr id="24" name="Google Shape;24;p3"/>
          <p:cNvSpPr txBox="1"/>
          <p:nvPr/>
        </p:nvSpPr>
        <p:spPr>
          <a:xfrm>
            <a:off x="11713933" y="6533633"/>
            <a:ext cx="517600" cy="3104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 sz="1333">
                <a:solidFill>
                  <a:srgbClr val="595959"/>
                </a:solidFill>
                <a:latin typeface="Oswald"/>
                <a:ea typeface="Oswald"/>
                <a:cs typeface="Oswald"/>
                <a:sym typeface="Oswald"/>
              </a:rPr>
              <a:pPr marL="0" lvl="0" indent="0" algn="r" rtl="0">
                <a:spcBef>
                  <a:spcPts val="0"/>
                </a:spcBef>
                <a:spcAft>
                  <a:spcPts val="0"/>
                </a:spcAft>
                <a:buNone/>
              </a:pPr>
              <a:t>‹#›</a:t>
            </a:fld>
            <a:endParaRPr sz="1333">
              <a:solidFill>
                <a:srgbClr val="595959"/>
              </a:solidFill>
              <a:latin typeface="Oswald"/>
              <a:ea typeface="Oswald"/>
              <a:cs typeface="Oswald"/>
              <a:sym typeface="Oswald"/>
            </a:endParaRPr>
          </a:p>
        </p:txBody>
      </p:sp>
    </p:spTree>
    <p:extLst>
      <p:ext uri="{BB962C8B-B14F-4D97-AF65-F5344CB8AC3E}">
        <p14:creationId xmlns:p14="http://schemas.microsoft.com/office/powerpoint/2010/main" val="2652230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D823D8-4831-4B8D-9C77-30622AB4C879}" type="datetime1">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1885117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8F19B2-AE17-49B2-A06D-83C9D86A4DCC}" type="datetime1">
              <a:rPr lang="en-US" smtClean="0"/>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5270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699247"/>
            <a:ext cx="10515600" cy="99144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6D2E53-C238-40E3-B498-776668788F34}" type="datetime1">
              <a:rPr lang="en-US" smtClean="0"/>
              <a:t>10/19/2022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667042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184315-4863-42C1-A599-295D8C9B367D}" type="datetime1">
              <a:rPr lang="en-US" smtClean="0"/>
              <a:t>10/19/2022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3027646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EC66ED-5CB2-45EF-B485-E7582A37CDEE}" type="datetime1">
              <a:rPr lang="en-US" smtClean="0"/>
              <a:t>10/19/2022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3594904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31520"/>
            <a:ext cx="3932237" cy="132588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84A80A-4D61-43CC-9507-C824F9BC911C}" type="datetime1">
              <a:rPr lang="en-US" smtClean="0"/>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1136889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10004"/>
            <a:ext cx="3932237" cy="1347395"/>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788048-835F-45BC-A955-BD42DF8C9A28}" type="datetime1">
              <a:rPr lang="en-US" smtClean="0"/>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2618052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74688"/>
            <a:ext cx="10515600" cy="1016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1052-9811-419B-B47E-E4C1D1867A16}" type="datetime1">
              <a:rPr lang="en-US" smtClean="0"/>
              <a:t>10/19/2022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54A5C6-1A67-402B-9D43-A5D8CAE25FA9}" type="slidenum">
              <a:rPr lang="en-US" smtClean="0"/>
              <a:t>‹#›</a:t>
            </a:fld>
            <a:endParaRPr lang="en-US"/>
          </a:p>
        </p:txBody>
      </p:sp>
      <p:sp>
        <p:nvSpPr>
          <p:cNvPr id="7" name="Rectangle 10"/>
          <p:cNvSpPr>
            <a:spLocks noChangeArrowheads="1"/>
          </p:cNvSpPr>
          <p:nvPr userDrawn="1"/>
        </p:nvSpPr>
        <p:spPr bwMode="auto">
          <a:xfrm>
            <a:off x="0" y="6407474"/>
            <a:ext cx="685800" cy="228600"/>
          </a:xfrm>
          <a:prstGeom prst="rect">
            <a:avLst/>
          </a:prstGeom>
          <a:solidFill>
            <a:srgbClr val="026CB6"/>
          </a:solidFill>
          <a:ln>
            <a:noFill/>
          </a:ln>
        </p:spPr>
        <p:txBody>
          <a:bodyPr wrap="none" anchor="ctr"/>
          <a:lstStyle/>
          <a:p>
            <a:endParaRPr lang="en-US">
              <a:solidFill>
                <a:srgbClr val="026CB6"/>
              </a:solidFill>
            </a:endParaRPr>
          </a:p>
        </p:txBody>
      </p:sp>
      <p:pic>
        <p:nvPicPr>
          <p:cNvPr id="8" name="Picture 2"/>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52400" y="152400"/>
            <a:ext cx="132504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5">
            <a:extLst>
              <a:ext uri="{FF2B5EF4-FFF2-40B4-BE49-F238E27FC236}">
                <a16:creationId xmlns:a16="http://schemas.microsoft.com/office/drawing/2014/main" id="{8EBBA79E-4389-4C9D-98D8-E1889688BC03}"/>
              </a:ext>
            </a:extLst>
          </p:cNvPr>
          <p:cNvSpPr txBox="1">
            <a:spLocks/>
          </p:cNvSpPr>
          <p:nvPr userDrawn="1"/>
        </p:nvSpPr>
        <p:spPr>
          <a:xfrm>
            <a:off x="-2137347" y="632637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54A5C6-1A67-402B-9D43-A5D8CAE25FA9}"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26189537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A448D51-0AED-431B-8E58-959EB943FAA8}"/>
              </a:ext>
            </a:extLst>
          </p:cNvPr>
          <p:cNvSpPr/>
          <p:nvPr userDrawn="1"/>
        </p:nvSpPr>
        <p:spPr bwMode="auto">
          <a:xfrm>
            <a:off x="0" y="6482316"/>
            <a:ext cx="12192000" cy="375684"/>
          </a:xfrm>
          <a:prstGeom prst="rect">
            <a:avLst/>
          </a:prstGeom>
          <a:solidFill>
            <a:srgbClr val="003C6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30" name="Rectangle 29">
            <a:extLst>
              <a:ext uri="{FF2B5EF4-FFF2-40B4-BE49-F238E27FC236}">
                <a16:creationId xmlns:a16="http://schemas.microsoft.com/office/drawing/2014/main" id="{A5317E0C-113B-4986-B136-62836E11CC95}"/>
              </a:ext>
            </a:extLst>
          </p:cNvPr>
          <p:cNvSpPr/>
          <p:nvPr userDrawn="1"/>
        </p:nvSpPr>
        <p:spPr bwMode="auto">
          <a:xfrm>
            <a:off x="0" y="6530608"/>
            <a:ext cx="12192000" cy="264384"/>
          </a:xfrm>
          <a:prstGeom prst="rect">
            <a:avLst/>
          </a:prstGeom>
          <a:solidFill>
            <a:srgbClr val="00518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31" name="Slide Number Placeholder 7">
            <a:extLst>
              <a:ext uri="{FF2B5EF4-FFF2-40B4-BE49-F238E27FC236}">
                <a16:creationId xmlns:a16="http://schemas.microsoft.com/office/drawing/2014/main" id="{DD1F5DE9-3CEE-41A4-BB8F-7D4E8077EC5F}"/>
              </a:ext>
            </a:extLst>
          </p:cNvPr>
          <p:cNvSpPr>
            <a:spLocks noGrp="1" noChangeArrowheads="1"/>
          </p:cNvSpPr>
          <p:nvPr>
            <p:ph type="sldNum" sz="quarter" idx="4"/>
          </p:nvPr>
        </p:nvSpPr>
        <p:spPr>
          <a:xfrm>
            <a:off x="9441271" y="6523520"/>
            <a:ext cx="2540000" cy="278561"/>
          </a:xfrm>
          <a:prstGeom prst="rect">
            <a:avLst/>
          </a:prstGeom>
        </p:spPr>
        <p:txBody>
          <a:bodyPr anchor="ctr"/>
          <a:lstStyle>
            <a:lvl1pPr algn="r">
              <a:defRPr sz="1400" smtClean="0">
                <a:solidFill>
                  <a:schemeClr val="bg1">
                    <a:lumMod val="85000"/>
                  </a:schemeClr>
                </a:solidFill>
              </a:defRPr>
            </a:lvl1pPr>
          </a:lstStyle>
          <a:p>
            <a:fld id="{12C80C7B-1DE2-4FD7-9AB9-740667D82627}" type="slidenum">
              <a:rPr lang="en-US" smtClean="0"/>
              <a:pPr/>
              <a:t>‹#›</a:t>
            </a:fld>
            <a:endParaRPr lang="en-US"/>
          </a:p>
        </p:txBody>
      </p:sp>
      <p:sp>
        <p:nvSpPr>
          <p:cNvPr id="32" name="Rectangle 6">
            <a:extLst>
              <a:ext uri="{FF2B5EF4-FFF2-40B4-BE49-F238E27FC236}">
                <a16:creationId xmlns:a16="http://schemas.microsoft.com/office/drawing/2014/main" id="{1875CE88-DA38-434B-824D-C76357471880}"/>
              </a:ext>
            </a:extLst>
          </p:cNvPr>
          <p:cNvSpPr txBox="1">
            <a:spLocks noChangeArrowheads="1"/>
          </p:cNvSpPr>
          <p:nvPr userDrawn="1"/>
        </p:nvSpPr>
        <p:spPr bwMode="auto">
          <a:xfrm>
            <a:off x="3556000" y="6434200"/>
            <a:ext cx="5080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85000"/>
                  </a:schemeClr>
                </a:solidFill>
                <a:effectLst/>
                <a:uLnTx/>
                <a:uFillTx/>
                <a:latin typeface="+mn-lt"/>
                <a:ea typeface="+mn-ea"/>
                <a:cs typeface="+mn-cs"/>
              </a:rPr>
              <a:t>Office of Research and Development</a:t>
            </a:r>
          </a:p>
        </p:txBody>
      </p:sp>
      <p:cxnSp>
        <p:nvCxnSpPr>
          <p:cNvPr id="33" name="Straight Connector 32">
            <a:extLst>
              <a:ext uri="{FF2B5EF4-FFF2-40B4-BE49-F238E27FC236}">
                <a16:creationId xmlns:a16="http://schemas.microsoft.com/office/drawing/2014/main" id="{944B1F5E-DC86-481F-82F6-7AA8004B68B1}"/>
              </a:ext>
            </a:extLst>
          </p:cNvPr>
          <p:cNvCxnSpPr/>
          <p:nvPr userDrawn="1"/>
        </p:nvCxnSpPr>
        <p:spPr bwMode="auto">
          <a:xfrm>
            <a:off x="0" y="654041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D78FA782-A670-4CD2-9FEB-E6D28DA69335}"/>
              </a:ext>
            </a:extLst>
          </p:cNvPr>
          <p:cNvCxnSpPr/>
          <p:nvPr userDrawn="1"/>
        </p:nvCxnSpPr>
        <p:spPr bwMode="auto">
          <a:xfrm>
            <a:off x="0" y="679697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sp>
        <p:nvSpPr>
          <p:cNvPr id="9" name="Rectangle 2"/>
          <p:cNvSpPr>
            <a:spLocks noGrp="1" noChangeArrowheads="1"/>
          </p:cNvSpPr>
          <p:nvPr>
            <p:ph type="title"/>
          </p:nvPr>
        </p:nvSpPr>
        <p:spPr bwMode="auto">
          <a:xfrm>
            <a:off x="762000" y="102437"/>
            <a:ext cx="10363200" cy="842877"/>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 name="Rectangle 3"/>
          <p:cNvSpPr>
            <a:spLocks noGrp="1" noChangeArrowheads="1"/>
          </p:cNvSpPr>
          <p:nvPr>
            <p:ph type="body" idx="1"/>
          </p:nvPr>
        </p:nvSpPr>
        <p:spPr bwMode="auto">
          <a:xfrm>
            <a:off x="762000" y="1447800"/>
            <a:ext cx="103632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descr="Logo&#10;&#10;Description automatically generated">
            <a:extLst>
              <a:ext uri="{FF2B5EF4-FFF2-40B4-BE49-F238E27FC236}">
                <a16:creationId xmlns:a16="http://schemas.microsoft.com/office/drawing/2014/main" id="{4AADBB3D-734C-4B29-8646-3B9500868FA9}"/>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10729" y="6524426"/>
            <a:ext cx="691871" cy="276748"/>
          </a:xfrm>
          <a:prstGeom prst="rect">
            <a:avLst/>
          </a:prstGeom>
        </p:spPr>
      </p:pic>
    </p:spTree>
    <p:extLst>
      <p:ext uri="{BB962C8B-B14F-4D97-AF65-F5344CB8AC3E}">
        <p14:creationId xmlns:p14="http://schemas.microsoft.com/office/powerpoint/2010/main" val="95361713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Lst>
  <p:hf hdr="0" ftr="0" dt="0"/>
  <p:txStyles>
    <p:titleStyle>
      <a:lvl1pPr algn="ctr" rtl="0" eaLnBrk="1" fontAlgn="base" hangingPunct="1">
        <a:spcBef>
          <a:spcPct val="0"/>
        </a:spcBef>
        <a:spcAft>
          <a:spcPct val="0"/>
        </a:spcAft>
        <a:defRPr sz="3600" b="1">
          <a:solidFill>
            <a:srgbClr val="005187"/>
          </a:solidFill>
          <a:effectLst/>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p:titleStyle>
    <p:bodyStyle>
      <a:lvl1pPr marL="342900" indent="-342900" algn="l" rtl="0" eaLnBrk="1" fontAlgn="base" hangingPunct="1">
        <a:spcBef>
          <a:spcPct val="20000"/>
        </a:spcBef>
        <a:spcAft>
          <a:spcPct val="0"/>
        </a:spcAft>
        <a:buChar char="•"/>
        <a:defRPr sz="2800">
          <a:solidFill>
            <a:srgbClr val="005187"/>
          </a:solidFill>
          <a:latin typeface="+mj-lt"/>
          <a:ea typeface="+mn-ea"/>
          <a:cs typeface="Calibri" panose="020F0502020204030204" pitchFamily="34" charset="0"/>
        </a:defRPr>
      </a:lvl1pPr>
      <a:lvl2pPr marL="742950" indent="-285750" algn="l" rtl="0" eaLnBrk="1" fontAlgn="base" hangingPunct="1">
        <a:spcBef>
          <a:spcPct val="20000"/>
        </a:spcBef>
        <a:spcAft>
          <a:spcPct val="0"/>
        </a:spcAft>
        <a:buChar char="–"/>
        <a:defRPr sz="2400">
          <a:solidFill>
            <a:srgbClr val="005187"/>
          </a:solidFill>
          <a:latin typeface="+mj-lt"/>
          <a:ea typeface="+mn-ea"/>
          <a:cs typeface="Calibri" panose="020F0502020204030204" pitchFamily="34" charset="0"/>
        </a:defRPr>
      </a:lvl2pPr>
      <a:lvl3pPr marL="1143000" indent="-228600" algn="l" rtl="0" eaLnBrk="1" fontAlgn="base" hangingPunct="1">
        <a:spcBef>
          <a:spcPct val="20000"/>
        </a:spcBef>
        <a:spcAft>
          <a:spcPct val="0"/>
        </a:spcAft>
        <a:buChar char="•"/>
        <a:defRPr sz="2000">
          <a:solidFill>
            <a:srgbClr val="005187"/>
          </a:solidFill>
          <a:latin typeface="+mj-lt"/>
          <a:ea typeface="+mn-ea"/>
          <a:cs typeface="Calibri" panose="020F0502020204030204" pitchFamily="34" charset="0"/>
        </a:defRPr>
      </a:lvl3pPr>
      <a:lvl4pPr marL="1600200" indent="-228600" algn="l" rtl="0" eaLnBrk="1" fontAlgn="base" hangingPunct="1">
        <a:spcBef>
          <a:spcPct val="20000"/>
        </a:spcBef>
        <a:spcAft>
          <a:spcPct val="0"/>
        </a:spcAft>
        <a:buChar char="–"/>
        <a:defRPr>
          <a:solidFill>
            <a:srgbClr val="005187"/>
          </a:solidFill>
          <a:latin typeface="+mj-lt"/>
          <a:ea typeface="+mn-ea"/>
          <a:cs typeface="Calibri" panose="020F0502020204030204" pitchFamily="34" charset="0"/>
        </a:defRPr>
      </a:lvl4pPr>
      <a:lvl5pPr marL="2057400" indent="-228600" algn="l" rtl="0" eaLnBrk="1" fontAlgn="base" hangingPunct="1">
        <a:spcBef>
          <a:spcPct val="20000"/>
        </a:spcBef>
        <a:spcAft>
          <a:spcPct val="0"/>
        </a:spcAft>
        <a:buChar char="»"/>
        <a:defRPr sz="1600">
          <a:solidFill>
            <a:srgbClr val="005187"/>
          </a:solidFill>
          <a:latin typeface="+mj-lt"/>
          <a:ea typeface="+mn-ea"/>
          <a:cs typeface="Calibri" panose="020F0502020204030204" pitchFamily="34" charset="0"/>
        </a:defRPr>
      </a:lvl5pPr>
      <a:lvl6pPr marL="2514600" indent="-228600" algn="l" rtl="0" eaLnBrk="1" fontAlgn="base" hangingPunct="1">
        <a:spcBef>
          <a:spcPct val="20000"/>
        </a:spcBef>
        <a:spcAft>
          <a:spcPct val="0"/>
        </a:spcAft>
        <a:buChar char="»"/>
        <a:defRPr sz="1600">
          <a:solidFill>
            <a:schemeClr val="tx1"/>
          </a:solidFill>
          <a:latin typeface="+mn-lt"/>
          <a:ea typeface="+mn-ea"/>
        </a:defRPr>
      </a:lvl6pPr>
      <a:lvl7pPr marL="2971800" indent="-228600" algn="l" rtl="0" eaLnBrk="1" fontAlgn="base" hangingPunct="1">
        <a:spcBef>
          <a:spcPct val="20000"/>
        </a:spcBef>
        <a:spcAft>
          <a:spcPct val="0"/>
        </a:spcAft>
        <a:buChar char="»"/>
        <a:defRPr sz="1600">
          <a:solidFill>
            <a:schemeClr val="tx1"/>
          </a:solidFill>
          <a:latin typeface="+mn-lt"/>
          <a:ea typeface="+mn-ea"/>
        </a:defRPr>
      </a:lvl7pPr>
      <a:lvl8pPr marL="3429000" indent="-228600" algn="l" rtl="0" eaLnBrk="1" fontAlgn="base" hangingPunct="1">
        <a:spcBef>
          <a:spcPct val="20000"/>
        </a:spcBef>
        <a:spcAft>
          <a:spcPct val="0"/>
        </a:spcAft>
        <a:buChar char="»"/>
        <a:defRPr sz="1600">
          <a:solidFill>
            <a:schemeClr val="tx1"/>
          </a:solidFill>
          <a:latin typeface="+mn-lt"/>
          <a:ea typeface="+mn-ea"/>
        </a:defRPr>
      </a:lvl8pPr>
      <a:lvl9pPr marL="3886200"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29.emf"/></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36.gif"/></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emf"/><Relationship Id="rId7" Type="http://schemas.openxmlformats.org/officeDocument/2006/relationships/image" Target="../media/image24.png"/><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hyperlink" Target="mailto:Szykman.Jim@epa.gov"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0.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6.jpe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2DDA08A-6790-45F5-A11E-BBD285BD5B89}"/>
              </a:ext>
            </a:extLst>
          </p:cNvPr>
          <p:cNvSpPr>
            <a:spLocks noGrp="1"/>
          </p:cNvSpPr>
          <p:nvPr>
            <p:ph type="subTitle" idx="1"/>
          </p:nvPr>
        </p:nvSpPr>
        <p:spPr>
          <a:xfrm>
            <a:off x="468922" y="3347858"/>
            <a:ext cx="6510770" cy="1655762"/>
          </a:xfrm>
        </p:spPr>
        <p:txBody>
          <a:bodyPr>
            <a:noAutofit/>
          </a:bodyPr>
          <a:lstStyle/>
          <a:p>
            <a:pPr marL="0" indent="0" algn="ctr">
              <a:buNone/>
            </a:pPr>
            <a:r>
              <a:rPr lang="en-US" sz="1400" b="1" dirty="0"/>
              <a:t>Jim Szykman</a:t>
            </a:r>
            <a:r>
              <a:rPr lang="en-US" sz="1400" dirty="0"/>
              <a:t>, Lukas Valin, Eric Baumann, and David Williams</a:t>
            </a:r>
          </a:p>
          <a:p>
            <a:pPr marL="0" indent="0" algn="ctr">
              <a:buNone/>
            </a:pPr>
            <a:r>
              <a:rPr lang="en-US" sz="1400" dirty="0"/>
              <a:t>Center For Environmental Measurements and Modeling</a:t>
            </a:r>
          </a:p>
          <a:p>
            <a:pPr marL="0" indent="0" algn="ctr">
              <a:buNone/>
            </a:pPr>
            <a:r>
              <a:rPr lang="en-US" sz="1400" dirty="0"/>
              <a:t>U.S. EPA Office of Research and Development</a:t>
            </a:r>
          </a:p>
          <a:p>
            <a:pPr marL="0" indent="0" algn="ctr">
              <a:lnSpc>
                <a:spcPct val="110000"/>
              </a:lnSpc>
              <a:spcAft>
                <a:spcPts val="600"/>
              </a:spcAft>
              <a:buNone/>
            </a:pPr>
            <a:r>
              <a:rPr lang="en-US" sz="1400" dirty="0"/>
              <a:t>w/ contributions from others, including Kelly Chance (TEMPO PI, SAO), Xiong Liu (TEMPO D-PI, SAO), Alexander Cede &amp; </a:t>
            </a:r>
            <a:r>
              <a:rPr lang="de-DE" sz="1400" dirty="0"/>
              <a:t>Martin Tiefengraber, </a:t>
            </a:r>
            <a:r>
              <a:rPr lang="en-US" sz="1400" dirty="0" err="1"/>
              <a:t>Luftblick</a:t>
            </a:r>
            <a:r>
              <a:rPr lang="en-US" sz="1400" dirty="0"/>
              <a:t>, Laura Judd &amp; Jim Crawford (NASA-LaRC), Tom Hanisco, John Sullivan, &amp; Nader Abuhassan (NASA-GSFC), etc. </a:t>
            </a:r>
          </a:p>
        </p:txBody>
      </p:sp>
      <p:sp>
        <p:nvSpPr>
          <p:cNvPr id="4" name="TextBox 3">
            <a:extLst>
              <a:ext uri="{FF2B5EF4-FFF2-40B4-BE49-F238E27FC236}">
                <a16:creationId xmlns:a16="http://schemas.microsoft.com/office/drawing/2014/main" id="{A4BA6381-5F95-4EEE-B4E2-04D7D75985D0}"/>
              </a:ext>
            </a:extLst>
          </p:cNvPr>
          <p:cNvSpPr txBox="1"/>
          <p:nvPr/>
        </p:nvSpPr>
        <p:spPr>
          <a:xfrm>
            <a:off x="1112752" y="5173486"/>
            <a:ext cx="5582874" cy="1384995"/>
          </a:xfrm>
          <a:prstGeom prst="rect">
            <a:avLst/>
          </a:prstGeom>
          <a:noFill/>
        </p:spPr>
        <p:txBody>
          <a:bodyPr wrap="square" lIns="91440" tIns="45720" rIns="91440" bIns="45720" rtlCol="0" anchor="t">
            <a:spAutoFit/>
          </a:bodyPr>
          <a:lstStyle/>
          <a:p>
            <a:r>
              <a:rPr lang="en-US" sz="1200" b="1" i="1" dirty="0">
                <a:solidFill>
                  <a:schemeClr val="bg1"/>
                </a:solidFill>
              </a:rPr>
              <a:t>Disclaimers: The views expressed in this presentation are those of the authors and do not necessarily represent the views or the policies of the U.S. Environmental Protection Agency. </a:t>
            </a:r>
            <a:endParaRPr lang="en-US" sz="1200" b="1" i="1" dirty="0">
              <a:solidFill>
                <a:schemeClr val="bg1"/>
              </a:solidFill>
              <a:cs typeface="Calibri"/>
            </a:endParaRPr>
          </a:p>
          <a:p>
            <a:endParaRPr lang="en-US" sz="1200" b="1" i="1" dirty="0">
              <a:solidFill>
                <a:schemeClr val="bg1"/>
              </a:solidFill>
              <a:cs typeface="Calibri"/>
            </a:endParaRPr>
          </a:p>
          <a:p>
            <a:r>
              <a:rPr lang="en-US" sz="1200" b="1" i="1" dirty="0">
                <a:solidFill>
                  <a:schemeClr val="bg1"/>
                </a:solidFill>
              </a:rPr>
              <a:t>Any mention of trade names, products, or services does not imply an endorsement by the U.S. Government or the U.S. Environmental Protection Agency. The EPA does not endorse any commercial products, services, or enterprises.</a:t>
            </a:r>
            <a:endParaRPr lang="en-US" sz="1200" b="1" i="1" dirty="0">
              <a:solidFill>
                <a:schemeClr val="bg1"/>
              </a:solidFill>
              <a:cs typeface="Calibri"/>
            </a:endParaRPr>
          </a:p>
        </p:txBody>
      </p:sp>
      <p:sp>
        <p:nvSpPr>
          <p:cNvPr id="5" name="TextBox 4">
            <a:extLst>
              <a:ext uri="{FF2B5EF4-FFF2-40B4-BE49-F238E27FC236}">
                <a16:creationId xmlns:a16="http://schemas.microsoft.com/office/drawing/2014/main" id="{B16E0AE3-3782-499B-A39A-558AD402CB18}"/>
              </a:ext>
            </a:extLst>
          </p:cNvPr>
          <p:cNvSpPr txBox="1"/>
          <p:nvPr/>
        </p:nvSpPr>
        <p:spPr>
          <a:xfrm>
            <a:off x="7427997" y="1240392"/>
            <a:ext cx="4773895" cy="369332"/>
          </a:xfrm>
          <a:prstGeom prst="rect">
            <a:avLst/>
          </a:prstGeom>
          <a:noFill/>
        </p:spPr>
        <p:txBody>
          <a:bodyPr wrap="square" rtlCol="0">
            <a:spAutoFit/>
          </a:bodyPr>
          <a:lstStyle/>
          <a:p>
            <a:pPr algn="ctr"/>
            <a:r>
              <a:rPr lang="en-US" b="1" dirty="0">
                <a:solidFill>
                  <a:schemeClr val="bg1"/>
                </a:solidFill>
              </a:rPr>
              <a:t>TEMPO Instrument Integration onto Intelsat 40e</a:t>
            </a:r>
          </a:p>
        </p:txBody>
      </p:sp>
      <p:pic>
        <p:nvPicPr>
          <p:cNvPr id="8" name="Picture 7" descr="A picture containing indoor, cluttered&#10;&#10;Description automatically generated">
            <a:extLst>
              <a:ext uri="{FF2B5EF4-FFF2-40B4-BE49-F238E27FC236}">
                <a16:creationId xmlns:a16="http://schemas.microsoft.com/office/drawing/2014/main" id="{FEE776C5-DFFF-4E58-9BC5-4042BAB4A9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9630" y="1609724"/>
            <a:ext cx="4370631" cy="4742541"/>
          </a:xfrm>
          <a:prstGeom prst="rect">
            <a:avLst/>
          </a:prstGeom>
        </p:spPr>
      </p:pic>
      <p:sp>
        <p:nvSpPr>
          <p:cNvPr id="12" name="TextBox 11">
            <a:extLst>
              <a:ext uri="{FF2B5EF4-FFF2-40B4-BE49-F238E27FC236}">
                <a16:creationId xmlns:a16="http://schemas.microsoft.com/office/drawing/2014/main" id="{013862C0-B568-35C3-E70A-BC9951BB4AAE}"/>
              </a:ext>
            </a:extLst>
          </p:cNvPr>
          <p:cNvSpPr txBox="1"/>
          <p:nvPr/>
        </p:nvSpPr>
        <p:spPr>
          <a:xfrm>
            <a:off x="793506" y="1115890"/>
            <a:ext cx="5673968"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spcBef>
                <a:spcPts val="1200"/>
              </a:spcBef>
            </a:pPr>
            <a:r>
              <a:rPr lang="en-US" sz="2400" b="1" kern="1200" dirty="0">
                <a:solidFill>
                  <a:schemeClr val="bg1"/>
                </a:solidFill>
                <a:latin typeface="Calibri"/>
                <a:ea typeface="+mn-ea"/>
                <a:cs typeface="Calibri"/>
              </a:rPr>
              <a:t>Tropospheric Emissions: Monitoring of Pollution (TEMPO) mission and Level 2 Data Product Validation Plans </a:t>
            </a:r>
          </a:p>
          <a:p>
            <a:pPr algn="ctr" rtl="0">
              <a:spcBef>
                <a:spcPts val="1200"/>
              </a:spcBef>
            </a:pPr>
            <a:r>
              <a:rPr lang="en-US" sz="1800" kern="1200" dirty="0">
                <a:solidFill>
                  <a:schemeClr val="bg1"/>
                </a:solidFill>
                <a:latin typeface="Calibri"/>
                <a:ea typeface="+mn-ea"/>
                <a:cs typeface="Calibri"/>
              </a:rPr>
              <a:t>21</a:t>
            </a:r>
            <a:r>
              <a:rPr lang="en-US" sz="1800" kern="1200" baseline="30000" dirty="0">
                <a:solidFill>
                  <a:schemeClr val="bg1"/>
                </a:solidFill>
                <a:latin typeface="Calibri"/>
                <a:ea typeface="+mn-ea"/>
                <a:cs typeface="Calibri"/>
              </a:rPr>
              <a:t>st</a:t>
            </a:r>
            <a:r>
              <a:rPr lang="en-US" sz="1800" kern="1200" dirty="0">
                <a:solidFill>
                  <a:schemeClr val="bg1"/>
                </a:solidFill>
                <a:latin typeface="Calibri"/>
                <a:ea typeface="+mn-ea"/>
                <a:cs typeface="Calibri"/>
              </a:rPr>
              <a:t> Annual CMAS Conference</a:t>
            </a:r>
          </a:p>
          <a:p>
            <a:pPr algn="ctr" rtl="0">
              <a:spcBef>
                <a:spcPts val="1200"/>
              </a:spcBef>
            </a:pPr>
            <a:r>
              <a:rPr lang="en-US" dirty="0">
                <a:solidFill>
                  <a:schemeClr val="bg1"/>
                </a:solidFill>
                <a:latin typeface="Calibri"/>
                <a:cs typeface="Calibri"/>
              </a:rPr>
              <a:t>Chapel Hill, NC October 17-19</a:t>
            </a:r>
            <a:r>
              <a:rPr lang="en-US" sz="1800" kern="1200" dirty="0">
                <a:solidFill>
                  <a:schemeClr val="bg1"/>
                </a:solidFill>
                <a:latin typeface="Calibri"/>
                <a:ea typeface="+mn-ea"/>
                <a:cs typeface="Calibri"/>
              </a:rPr>
              <a:t>, 2022​</a:t>
            </a:r>
            <a:endParaRPr lang="en-US" dirty="0">
              <a:solidFill>
                <a:schemeClr val="bg1"/>
              </a:solidFill>
              <a:cs typeface="Calibri"/>
            </a:endParaRPr>
          </a:p>
        </p:txBody>
      </p:sp>
    </p:spTree>
    <p:extLst>
      <p:ext uri="{BB962C8B-B14F-4D97-AF65-F5344CB8AC3E}">
        <p14:creationId xmlns:p14="http://schemas.microsoft.com/office/powerpoint/2010/main" val="3658404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0A2E9F1-F604-46C6-ACBB-738060CB017D}"/>
              </a:ext>
            </a:extLst>
          </p:cNvPr>
          <p:cNvSpPr>
            <a:spLocks noGrp="1"/>
          </p:cNvSpPr>
          <p:nvPr>
            <p:ph type="body" sz="quarter" idx="11"/>
          </p:nvPr>
        </p:nvSpPr>
        <p:spPr>
          <a:xfrm>
            <a:off x="4054763" y="461211"/>
            <a:ext cx="7721600" cy="685800"/>
          </a:xfrm>
        </p:spPr>
        <p:txBody>
          <a:bodyPr/>
          <a:lstStyle/>
          <a:p>
            <a:r>
              <a:rPr lang="en-US" dirty="0"/>
              <a:t>PGN: A key TEMPO validation resource</a:t>
            </a:r>
            <a:endParaRPr lang="en-US" baseline="-25000" dirty="0"/>
          </a:p>
          <a:p>
            <a:endParaRPr lang="en-US" dirty="0"/>
          </a:p>
        </p:txBody>
      </p:sp>
      <p:sp>
        <p:nvSpPr>
          <p:cNvPr id="19" name="TextBox 18">
            <a:extLst>
              <a:ext uri="{FF2B5EF4-FFF2-40B4-BE49-F238E27FC236}">
                <a16:creationId xmlns:a16="http://schemas.microsoft.com/office/drawing/2014/main" id="{4BC0D145-3C75-4646-ACF0-9BD76B4734B6}"/>
              </a:ext>
            </a:extLst>
          </p:cNvPr>
          <p:cNvSpPr txBox="1"/>
          <p:nvPr/>
        </p:nvSpPr>
        <p:spPr>
          <a:xfrm>
            <a:off x="187438" y="5815468"/>
            <a:ext cx="4278019" cy="923330"/>
          </a:xfrm>
          <a:prstGeom prst="rect">
            <a:avLst/>
          </a:prstGeom>
          <a:noFill/>
        </p:spPr>
        <p:txBody>
          <a:bodyPr wrap="square">
            <a:spAutoFit/>
          </a:bodyPr>
          <a:lstStyle/>
          <a:p>
            <a:r>
              <a:rPr lang="en-US" sz="1800" b="1" i="0" u="none" strike="noStrike" baseline="0" dirty="0">
                <a:latin typeface="Arial" panose="020B0604020202020204" pitchFamily="34" charset="0"/>
              </a:rPr>
              <a:t>Pandonia-global-network.org :</a:t>
            </a:r>
          </a:p>
          <a:p>
            <a:r>
              <a:rPr lang="en-US" b="1" dirty="0">
                <a:latin typeface="Arial" panose="020B0604020202020204" pitchFamily="34" charset="0"/>
              </a:rPr>
              <a:t>NASA, ESA, EPA, ECCC, academics and more</a:t>
            </a:r>
            <a:endParaRPr lang="en-US" sz="1800" b="1" i="0" u="none" strike="noStrike" baseline="0" dirty="0">
              <a:latin typeface="Arial" panose="020B0604020202020204" pitchFamily="34" charset="0"/>
            </a:endParaRPr>
          </a:p>
        </p:txBody>
      </p:sp>
      <p:pic>
        <p:nvPicPr>
          <p:cNvPr id="1026" name="Picture 2">
            <a:extLst>
              <a:ext uri="{FF2B5EF4-FFF2-40B4-BE49-F238E27FC236}">
                <a16:creationId xmlns:a16="http://schemas.microsoft.com/office/drawing/2014/main" id="{795A43C0-0143-4DFD-89C9-D0E77500E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5" y="1897957"/>
            <a:ext cx="4532810" cy="35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text, clock&#10;&#10;Description automatically generated">
            <a:extLst>
              <a:ext uri="{FF2B5EF4-FFF2-40B4-BE49-F238E27FC236}">
                <a16:creationId xmlns:a16="http://schemas.microsoft.com/office/drawing/2014/main" id="{5D8F0083-34B5-440B-9869-3B297BE16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866" y="1897957"/>
            <a:ext cx="703456" cy="70345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4CE0ABBF-FED3-4FE3-8281-B1E5B724FF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0322" y="1516929"/>
            <a:ext cx="1260993" cy="1260993"/>
          </a:xfrm>
          <a:prstGeom prst="rect">
            <a:avLst/>
          </a:prstGeom>
        </p:spPr>
      </p:pic>
      <p:graphicFrame>
        <p:nvGraphicFramePr>
          <p:cNvPr id="16" name="Google Shape;80;p18">
            <a:extLst>
              <a:ext uri="{FF2B5EF4-FFF2-40B4-BE49-F238E27FC236}">
                <a16:creationId xmlns:a16="http://schemas.microsoft.com/office/drawing/2014/main" id="{EAB4115A-70E4-4C4A-BFB8-BB32CF224531}"/>
              </a:ext>
            </a:extLst>
          </p:cNvPr>
          <p:cNvGraphicFramePr/>
          <p:nvPr/>
        </p:nvGraphicFramePr>
        <p:xfrm>
          <a:off x="4897774" y="2932921"/>
          <a:ext cx="7265850" cy="3851057"/>
        </p:xfrm>
        <a:graphic>
          <a:graphicData uri="http://schemas.openxmlformats.org/drawingml/2006/table">
            <a:tbl>
              <a:tblPr>
                <a:noFill/>
              </a:tblPr>
              <a:tblGrid>
                <a:gridCol w="1114284">
                  <a:extLst>
                    <a:ext uri="{9D8B030D-6E8A-4147-A177-3AD203B41FA5}">
                      <a16:colId xmlns:a16="http://schemas.microsoft.com/office/drawing/2014/main" val="20000"/>
                    </a:ext>
                  </a:extLst>
                </a:gridCol>
                <a:gridCol w="6151566">
                  <a:extLst>
                    <a:ext uri="{9D8B030D-6E8A-4147-A177-3AD203B41FA5}">
                      <a16:colId xmlns:a16="http://schemas.microsoft.com/office/drawing/2014/main" val="20001"/>
                    </a:ext>
                  </a:extLst>
                </a:gridCol>
              </a:tblGrid>
              <a:tr h="486632">
                <a:tc>
                  <a:txBody>
                    <a:bodyPr/>
                    <a:lstStyle/>
                    <a:p>
                      <a:pPr marL="0" lvl="0" indent="0" algn="l" rtl="0">
                        <a:spcBef>
                          <a:spcPts val="0"/>
                        </a:spcBef>
                        <a:spcAft>
                          <a:spcPts val="0"/>
                        </a:spcAft>
                        <a:buNone/>
                      </a:pPr>
                      <a:r>
                        <a:rPr lang="en" sz="1600" dirty="0"/>
                        <a:t>Product</a:t>
                      </a:r>
                      <a:endParaRPr sz="1600" dirty="0"/>
                    </a:p>
                  </a:txBody>
                  <a:tcPr marL="121900" marR="121900" anchor="ctr">
                    <a:solidFill>
                      <a:srgbClr val="A4C2F4"/>
                    </a:solidFill>
                  </a:tcPr>
                </a:tc>
                <a:tc>
                  <a:txBody>
                    <a:bodyPr/>
                    <a:lstStyle/>
                    <a:p>
                      <a:pPr marL="0" lvl="0" indent="0" algn="l" rtl="0">
                        <a:spcBef>
                          <a:spcPts val="0"/>
                        </a:spcBef>
                        <a:spcAft>
                          <a:spcPts val="0"/>
                        </a:spcAft>
                        <a:buClr>
                          <a:srgbClr val="000000"/>
                        </a:buClr>
                        <a:buSzPts val="1100"/>
                        <a:buFont typeface="Arial"/>
                        <a:buNone/>
                      </a:pPr>
                      <a:r>
                        <a:rPr lang="en" sz="1600" dirty="0">
                          <a:solidFill>
                            <a:srgbClr val="000000"/>
                          </a:solidFill>
                        </a:rPr>
                        <a:t>Changes compared to v1.7</a:t>
                      </a:r>
                      <a:endParaRPr sz="1600" dirty="0"/>
                    </a:p>
                  </a:txBody>
                  <a:tcPr marL="121900" marR="121900" anchor="ctr">
                    <a:solidFill>
                      <a:srgbClr val="A4C2F4"/>
                    </a:solidFill>
                  </a:tcPr>
                </a:tc>
                <a:extLst>
                  <a:ext uri="{0D108BD9-81ED-4DB2-BD59-A6C34878D82A}">
                    <a16:rowId xmlns:a16="http://schemas.microsoft.com/office/drawing/2014/main" val="10000"/>
                  </a:ext>
                </a:extLst>
              </a:tr>
              <a:tr h="616871">
                <a:tc>
                  <a:txBody>
                    <a:bodyPr/>
                    <a:lstStyle/>
                    <a:p>
                      <a:pPr marL="0" lvl="0" indent="0" algn="l" rtl="0">
                        <a:spcBef>
                          <a:spcPts val="0"/>
                        </a:spcBef>
                        <a:spcAft>
                          <a:spcPts val="0"/>
                        </a:spcAft>
                        <a:buNone/>
                      </a:pPr>
                      <a:r>
                        <a:rPr lang="en" sz="1600" dirty="0"/>
                        <a:t>NO</a:t>
                      </a:r>
                      <a:r>
                        <a:rPr lang="en" sz="1600" baseline="-25000" dirty="0"/>
                        <a:t>2</a:t>
                      </a:r>
                      <a:r>
                        <a:rPr lang="en" sz="1600" dirty="0"/>
                        <a:t> Tot</a:t>
                      </a:r>
                      <a:endParaRPr sz="1600" dirty="0"/>
                    </a:p>
                  </a:txBody>
                  <a:tcPr marL="121900" marR="121900" anchor="ctr"/>
                </a:tc>
                <a:tc>
                  <a:txBody>
                    <a:bodyPr/>
                    <a:lstStyle/>
                    <a:p>
                      <a:pPr marL="0" lvl="0" indent="0" algn="l" rtl="0">
                        <a:spcBef>
                          <a:spcPts val="0"/>
                        </a:spcBef>
                        <a:spcAft>
                          <a:spcPts val="0"/>
                        </a:spcAft>
                        <a:buNone/>
                      </a:pPr>
                      <a:r>
                        <a:rPr lang="en" sz="1600" dirty="0"/>
                        <a:t>Improved fitting settings, inclusion of stratospheric climatology, more comprehensive uncertainty, improved field calibration</a:t>
                      </a:r>
                      <a:endParaRPr sz="1600" dirty="0"/>
                    </a:p>
                  </a:txBody>
                  <a:tcPr marL="121900" marR="121900" anchor="ctr"/>
                </a:tc>
                <a:extLst>
                  <a:ext uri="{0D108BD9-81ED-4DB2-BD59-A6C34878D82A}">
                    <a16:rowId xmlns:a16="http://schemas.microsoft.com/office/drawing/2014/main" val="10001"/>
                  </a:ext>
                </a:extLst>
              </a:tr>
              <a:tr h="610485">
                <a:tc>
                  <a:txBody>
                    <a:bodyPr/>
                    <a:lstStyle/>
                    <a:p>
                      <a:pPr marL="0" lvl="0" indent="0" algn="l" rtl="0">
                        <a:spcBef>
                          <a:spcPts val="0"/>
                        </a:spcBef>
                        <a:spcAft>
                          <a:spcPts val="0"/>
                        </a:spcAft>
                        <a:buClr>
                          <a:srgbClr val="000000"/>
                        </a:buClr>
                        <a:buSzPts val="1100"/>
                        <a:buFont typeface="Arial"/>
                        <a:buNone/>
                      </a:pPr>
                      <a:r>
                        <a:rPr lang="en" sz="1600">
                          <a:solidFill>
                            <a:srgbClr val="000000"/>
                          </a:solidFill>
                        </a:rPr>
                        <a:t>NO</a:t>
                      </a:r>
                      <a:r>
                        <a:rPr lang="en" sz="1600" baseline="-25000">
                          <a:solidFill>
                            <a:srgbClr val="000000"/>
                          </a:solidFill>
                        </a:rPr>
                        <a:t>2</a:t>
                      </a:r>
                      <a:r>
                        <a:rPr lang="en" sz="1600">
                          <a:solidFill>
                            <a:srgbClr val="000000"/>
                          </a:solidFill>
                        </a:rPr>
                        <a:t> Prof</a:t>
                      </a:r>
                      <a:endParaRPr sz="1600"/>
                    </a:p>
                  </a:txBody>
                  <a:tcPr marL="121900" marR="121900" anchor="ctr"/>
                </a:tc>
                <a:tc>
                  <a:txBody>
                    <a:bodyPr/>
                    <a:lstStyle/>
                    <a:p>
                      <a:pPr marL="0" lvl="0" indent="0" algn="l" rtl="0">
                        <a:spcBef>
                          <a:spcPts val="0"/>
                        </a:spcBef>
                        <a:spcAft>
                          <a:spcPts val="0"/>
                        </a:spcAft>
                        <a:buClr>
                          <a:srgbClr val="000000"/>
                        </a:buClr>
                        <a:buSzPts val="1100"/>
                        <a:buFont typeface="Arial"/>
                        <a:buNone/>
                      </a:pPr>
                      <a:r>
                        <a:rPr lang="en" sz="1600" dirty="0">
                          <a:solidFill>
                            <a:srgbClr val="000000"/>
                          </a:solidFill>
                        </a:rPr>
                        <a:t>Added profile information (tropospheric column and surface concentration existed)</a:t>
                      </a:r>
                      <a:endParaRPr sz="1600" dirty="0"/>
                    </a:p>
                  </a:txBody>
                  <a:tcPr marL="121900" marR="121900" anchor="ctr"/>
                </a:tc>
                <a:extLst>
                  <a:ext uri="{0D108BD9-81ED-4DB2-BD59-A6C34878D82A}">
                    <a16:rowId xmlns:a16="http://schemas.microsoft.com/office/drawing/2014/main" val="10002"/>
                  </a:ext>
                </a:extLst>
              </a:tr>
              <a:tr h="617423">
                <a:tc>
                  <a:txBody>
                    <a:bodyPr/>
                    <a:lstStyle/>
                    <a:p>
                      <a:pPr marL="0" lvl="0" indent="0" algn="l" rtl="0">
                        <a:spcBef>
                          <a:spcPts val="0"/>
                        </a:spcBef>
                        <a:spcAft>
                          <a:spcPts val="0"/>
                        </a:spcAft>
                        <a:buNone/>
                      </a:pPr>
                      <a:r>
                        <a:rPr lang="en" sz="1600"/>
                        <a:t>O</a:t>
                      </a:r>
                      <a:r>
                        <a:rPr lang="en" sz="1600" baseline="-25000"/>
                        <a:t>3</a:t>
                      </a:r>
                      <a:r>
                        <a:rPr lang="en" sz="1600"/>
                        <a:t> Tot</a:t>
                      </a:r>
                      <a:endParaRPr sz="1600"/>
                    </a:p>
                  </a:txBody>
                  <a:tcPr marL="121900" marR="121900" anchor="ctr"/>
                </a:tc>
                <a:tc>
                  <a:txBody>
                    <a:bodyPr/>
                    <a:lstStyle/>
                    <a:p>
                      <a:pPr marL="0" lvl="0" indent="0" algn="l" rtl="0">
                        <a:spcBef>
                          <a:spcPts val="0"/>
                        </a:spcBef>
                        <a:spcAft>
                          <a:spcPts val="0"/>
                        </a:spcAft>
                        <a:buClr>
                          <a:srgbClr val="000000"/>
                        </a:buClr>
                        <a:buSzPts val="1100"/>
                        <a:buFont typeface="Arial"/>
                        <a:buNone/>
                      </a:pPr>
                      <a:r>
                        <a:rPr lang="en" sz="1600" dirty="0">
                          <a:solidFill>
                            <a:srgbClr val="000000"/>
                          </a:solidFill>
                        </a:rPr>
                        <a:t>Improved fitting settings, fitting effective temperature, more comprehensive uncertainty, new field calibration technique</a:t>
                      </a:r>
                      <a:endParaRPr sz="1600" dirty="0"/>
                    </a:p>
                  </a:txBody>
                  <a:tcPr marL="121900" marR="121900" anchor="ctr"/>
                </a:tc>
                <a:extLst>
                  <a:ext uri="{0D108BD9-81ED-4DB2-BD59-A6C34878D82A}">
                    <a16:rowId xmlns:a16="http://schemas.microsoft.com/office/drawing/2014/main" val="10003"/>
                  </a:ext>
                </a:extLst>
              </a:tr>
              <a:tr h="343405">
                <a:tc>
                  <a:txBody>
                    <a:bodyPr/>
                    <a:lstStyle/>
                    <a:p>
                      <a:pPr marL="0" lvl="0" indent="0" algn="l" rtl="0">
                        <a:spcBef>
                          <a:spcPts val="0"/>
                        </a:spcBef>
                        <a:spcAft>
                          <a:spcPts val="0"/>
                        </a:spcAft>
                        <a:buNone/>
                      </a:pPr>
                      <a:r>
                        <a:rPr lang="en" sz="1600"/>
                        <a:t>SO</a:t>
                      </a:r>
                      <a:r>
                        <a:rPr lang="en" sz="1600" baseline="-25000"/>
                        <a:t>2</a:t>
                      </a:r>
                      <a:r>
                        <a:rPr lang="en" sz="1600"/>
                        <a:t> Tot</a:t>
                      </a:r>
                      <a:endParaRPr sz="1600"/>
                    </a:p>
                  </a:txBody>
                  <a:tcPr marL="121900" marR="121900" anchor="ctr"/>
                </a:tc>
                <a:tc>
                  <a:txBody>
                    <a:bodyPr/>
                    <a:lstStyle/>
                    <a:p>
                      <a:pPr marL="0" lvl="0" indent="0" algn="l" rtl="0">
                        <a:spcBef>
                          <a:spcPts val="0"/>
                        </a:spcBef>
                        <a:spcAft>
                          <a:spcPts val="0"/>
                        </a:spcAft>
                        <a:buClr>
                          <a:srgbClr val="000000"/>
                        </a:buClr>
                        <a:buSzPts val="1100"/>
                        <a:buFont typeface="Arial"/>
                        <a:buNone/>
                      </a:pPr>
                      <a:r>
                        <a:rPr lang="en" sz="1600" dirty="0">
                          <a:solidFill>
                            <a:srgbClr val="000000"/>
                          </a:solidFill>
                        </a:rPr>
                        <a:t>New product</a:t>
                      </a:r>
                      <a:endParaRPr sz="1600" dirty="0"/>
                    </a:p>
                  </a:txBody>
                  <a:tcPr marL="121900" marR="121900" anchor="ctr"/>
                </a:tc>
                <a:extLst>
                  <a:ext uri="{0D108BD9-81ED-4DB2-BD59-A6C34878D82A}">
                    <a16:rowId xmlns:a16="http://schemas.microsoft.com/office/drawing/2014/main" val="10004"/>
                  </a:ext>
                </a:extLst>
              </a:tr>
              <a:tr h="378823">
                <a:tc>
                  <a:txBody>
                    <a:bodyPr/>
                    <a:lstStyle/>
                    <a:p>
                      <a:pPr marL="0" lvl="0" indent="0" algn="l" rtl="0">
                        <a:spcBef>
                          <a:spcPts val="0"/>
                        </a:spcBef>
                        <a:spcAft>
                          <a:spcPts val="0"/>
                        </a:spcAft>
                        <a:buNone/>
                      </a:pPr>
                      <a:r>
                        <a:rPr lang="en" sz="1600"/>
                        <a:t>HCHO Tot</a:t>
                      </a:r>
                      <a:endParaRPr sz="1600"/>
                    </a:p>
                  </a:txBody>
                  <a:tcPr marL="121900" marR="121900" anchor="ctr"/>
                </a:tc>
                <a:tc>
                  <a:txBody>
                    <a:bodyPr/>
                    <a:lstStyle/>
                    <a:p>
                      <a:pPr marL="0" lvl="0" indent="0" algn="l" rtl="0">
                        <a:spcBef>
                          <a:spcPts val="0"/>
                        </a:spcBef>
                        <a:spcAft>
                          <a:spcPts val="0"/>
                        </a:spcAft>
                        <a:buNone/>
                      </a:pPr>
                      <a:r>
                        <a:rPr lang="en" sz="1600" dirty="0"/>
                        <a:t>New product</a:t>
                      </a:r>
                      <a:endParaRPr sz="1600" dirty="0"/>
                    </a:p>
                  </a:txBody>
                  <a:tcPr marL="121900" marR="121900" anchor="ctr"/>
                </a:tc>
                <a:extLst>
                  <a:ext uri="{0D108BD9-81ED-4DB2-BD59-A6C34878D82A}">
                    <a16:rowId xmlns:a16="http://schemas.microsoft.com/office/drawing/2014/main" val="10005"/>
                  </a:ext>
                </a:extLst>
              </a:tr>
              <a:tr h="597121">
                <a:tc>
                  <a:txBody>
                    <a:bodyPr/>
                    <a:lstStyle/>
                    <a:p>
                      <a:pPr marL="0" lvl="0" indent="0" algn="l" rtl="0">
                        <a:spcBef>
                          <a:spcPts val="0"/>
                        </a:spcBef>
                        <a:spcAft>
                          <a:spcPts val="0"/>
                        </a:spcAft>
                        <a:buNone/>
                      </a:pPr>
                      <a:r>
                        <a:rPr lang="en" sz="1600" dirty="0"/>
                        <a:t>HCHO Prof</a:t>
                      </a:r>
                      <a:endParaRPr sz="1600" dirty="0"/>
                    </a:p>
                  </a:txBody>
                  <a:tcPr marL="121900" marR="121900" anchor="ctr"/>
                </a:tc>
                <a:tc>
                  <a:txBody>
                    <a:bodyPr/>
                    <a:lstStyle/>
                    <a:p>
                      <a:pPr marL="0" lvl="0" indent="0" algn="l" rtl="0">
                        <a:spcBef>
                          <a:spcPts val="0"/>
                        </a:spcBef>
                        <a:spcAft>
                          <a:spcPts val="0"/>
                        </a:spcAft>
                        <a:buClr>
                          <a:srgbClr val="000000"/>
                        </a:buClr>
                        <a:buSzPts val="1100"/>
                        <a:buFont typeface="Arial"/>
                        <a:buNone/>
                      </a:pPr>
                      <a:r>
                        <a:rPr lang="en" sz="1600" dirty="0">
                          <a:solidFill>
                            <a:srgbClr val="000000"/>
                          </a:solidFill>
                        </a:rPr>
                        <a:t>Added profile information (tropospheric column and surface concentration existed)</a:t>
                      </a:r>
                      <a:endParaRPr sz="1600" dirty="0"/>
                    </a:p>
                  </a:txBody>
                  <a:tcPr marL="121900" marR="121900" anchor="ctr"/>
                </a:tc>
                <a:extLst>
                  <a:ext uri="{0D108BD9-81ED-4DB2-BD59-A6C34878D82A}">
                    <a16:rowId xmlns:a16="http://schemas.microsoft.com/office/drawing/2014/main" val="10006"/>
                  </a:ext>
                </a:extLst>
              </a:tr>
            </a:tbl>
          </a:graphicData>
        </a:graphic>
      </p:graphicFrame>
      <p:sp>
        <p:nvSpPr>
          <p:cNvPr id="18" name="Google Shape;81;p18">
            <a:extLst>
              <a:ext uri="{FF2B5EF4-FFF2-40B4-BE49-F238E27FC236}">
                <a16:creationId xmlns:a16="http://schemas.microsoft.com/office/drawing/2014/main" id="{9FF5BB9B-6CD9-4760-99F0-9BB69499FEEB}"/>
              </a:ext>
            </a:extLst>
          </p:cNvPr>
          <p:cNvSpPr txBox="1"/>
          <p:nvPr/>
        </p:nvSpPr>
        <p:spPr>
          <a:xfrm>
            <a:off x="4904441" y="2036077"/>
            <a:ext cx="7265850" cy="942257"/>
          </a:xfrm>
          <a:prstGeom prst="rect">
            <a:avLst/>
          </a:prstGeom>
          <a:solidFill>
            <a:srgbClr val="F4CCCC"/>
          </a:solidFill>
          <a:ln>
            <a:noFill/>
          </a:ln>
        </p:spPr>
        <p:txBody>
          <a:bodyPr spcFirstLastPara="1" wrap="square" lIns="121900" tIns="45720" rIns="121900" bIns="45720" anchor="t" anchorCtr="0">
            <a:noAutofit/>
          </a:bodyPr>
          <a:lstStyle/>
          <a:p>
            <a:pPr defTabSz="1219170">
              <a:buClr>
                <a:srgbClr val="000000"/>
              </a:buClr>
            </a:pPr>
            <a:r>
              <a:rPr lang="en" b="1" i="1" kern="0" dirty="0">
                <a:solidFill>
                  <a:srgbClr val="000000"/>
                </a:solidFill>
                <a:latin typeface="Calibri"/>
                <a:ea typeface="Calibri"/>
                <a:cs typeface="Calibri"/>
                <a:sym typeface="Calibri"/>
              </a:rPr>
              <a:t>Tot = Total column amount based on direct sun observations</a:t>
            </a:r>
            <a:endParaRPr b="1" i="1" kern="0" dirty="0">
              <a:solidFill>
                <a:srgbClr val="000000"/>
              </a:solidFill>
              <a:latin typeface="Calibri"/>
              <a:ea typeface="Calibri"/>
              <a:cs typeface="Calibri"/>
              <a:sym typeface="Calibri"/>
            </a:endParaRPr>
          </a:p>
          <a:p>
            <a:pPr defTabSz="1219170">
              <a:buClr>
                <a:srgbClr val="000000"/>
              </a:buClr>
            </a:pPr>
            <a:r>
              <a:rPr lang="en" b="1" i="1" kern="0" dirty="0">
                <a:solidFill>
                  <a:srgbClr val="000000"/>
                </a:solidFill>
                <a:latin typeface="Calibri"/>
                <a:ea typeface="Calibri"/>
                <a:cs typeface="Calibri"/>
                <a:sym typeface="Calibri"/>
              </a:rPr>
              <a:t>Prof = Tropospheric column amount, surface concentration and profile information based on sky observations (MAXDOAS type)</a:t>
            </a:r>
            <a:endParaRPr b="1" i="1" kern="0" dirty="0">
              <a:solidFill>
                <a:srgbClr val="000000"/>
              </a:solidFill>
              <a:latin typeface="Calibri"/>
              <a:ea typeface="Calibri"/>
              <a:cs typeface="Calibri"/>
              <a:sym typeface="Calibri"/>
            </a:endParaRPr>
          </a:p>
        </p:txBody>
      </p:sp>
      <p:sp>
        <p:nvSpPr>
          <p:cNvPr id="20" name="Google Shape;82;p18">
            <a:extLst>
              <a:ext uri="{FF2B5EF4-FFF2-40B4-BE49-F238E27FC236}">
                <a16:creationId xmlns:a16="http://schemas.microsoft.com/office/drawing/2014/main" id="{E9C351D4-12E2-40EF-A796-B652BDBE8681}"/>
              </a:ext>
            </a:extLst>
          </p:cNvPr>
          <p:cNvSpPr txBox="1"/>
          <p:nvPr/>
        </p:nvSpPr>
        <p:spPr>
          <a:xfrm>
            <a:off x="4904447" y="1600787"/>
            <a:ext cx="7265844" cy="370000"/>
          </a:xfrm>
          <a:prstGeom prst="rect">
            <a:avLst/>
          </a:prstGeom>
          <a:solidFill>
            <a:srgbClr val="941333"/>
          </a:solidFill>
          <a:ln>
            <a:noFill/>
          </a:ln>
        </p:spPr>
        <p:txBody>
          <a:bodyPr spcFirstLastPara="1" wrap="square" lIns="121900" tIns="60933" rIns="121900" bIns="60933" anchor="ctr" anchorCtr="0">
            <a:noAutofit/>
          </a:bodyPr>
          <a:lstStyle/>
          <a:p>
            <a:pPr defTabSz="1219170">
              <a:buClr>
                <a:srgbClr val="000000"/>
              </a:buClr>
            </a:pPr>
            <a:r>
              <a:rPr lang="en" sz="2400" kern="0">
                <a:solidFill>
                  <a:srgbClr val="FFFFFF"/>
                </a:solidFill>
                <a:latin typeface="Calibri"/>
                <a:ea typeface="Calibri"/>
                <a:cs typeface="Calibri"/>
                <a:sym typeface="Calibri"/>
              </a:rPr>
              <a:t>PGN v1.8 processor version developed during 2020</a:t>
            </a:r>
            <a:endParaRPr sz="2400"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738309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a:extLst>
              <a:ext uri="{FF2B5EF4-FFF2-40B4-BE49-F238E27FC236}">
                <a16:creationId xmlns:a16="http://schemas.microsoft.com/office/drawing/2014/main" id="{948BCB92-596A-4BDC-8708-16F201E6B20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6689"/>
          <a:stretch/>
        </p:blipFill>
        <p:spPr bwMode="auto">
          <a:xfrm>
            <a:off x="195569" y="1682987"/>
            <a:ext cx="6974194" cy="2422345"/>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0CAC2FE-3136-4A51-85C8-6B5880720C73}"/>
              </a:ext>
            </a:extLst>
          </p:cNvPr>
          <p:cNvSpPr txBox="1"/>
          <p:nvPr/>
        </p:nvSpPr>
        <p:spPr>
          <a:xfrm>
            <a:off x="73478" y="907818"/>
            <a:ext cx="50509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Pandora/PGN Quality Assurance</a:t>
            </a:r>
          </a:p>
        </p:txBody>
      </p:sp>
      <p:sp>
        <p:nvSpPr>
          <p:cNvPr id="2" name="TextBox 1">
            <a:extLst>
              <a:ext uri="{FF2B5EF4-FFF2-40B4-BE49-F238E27FC236}">
                <a16:creationId xmlns:a16="http://schemas.microsoft.com/office/drawing/2014/main" id="{1E54B67B-9A38-4169-943E-B6853303AA2D}"/>
              </a:ext>
            </a:extLst>
          </p:cNvPr>
          <p:cNvSpPr txBox="1"/>
          <p:nvPr/>
        </p:nvSpPr>
        <p:spPr>
          <a:xfrm>
            <a:off x="174851" y="1282863"/>
            <a:ext cx="119964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Ensuring High Quality Data involves Daily Checks. These checks ensure the Pandora is operating at full capacity with zero issues. </a:t>
            </a:r>
          </a:p>
        </p:txBody>
      </p:sp>
      <p:grpSp>
        <p:nvGrpSpPr>
          <p:cNvPr id="13" name="Group 12">
            <a:extLst>
              <a:ext uri="{FF2B5EF4-FFF2-40B4-BE49-F238E27FC236}">
                <a16:creationId xmlns:a16="http://schemas.microsoft.com/office/drawing/2014/main" id="{2B73A75F-3D8B-4F0B-B049-68ECAF3B700B}"/>
              </a:ext>
            </a:extLst>
          </p:cNvPr>
          <p:cNvGrpSpPr/>
          <p:nvPr/>
        </p:nvGrpSpPr>
        <p:grpSpPr>
          <a:xfrm>
            <a:off x="6786562" y="1842574"/>
            <a:ext cx="4829175" cy="369332"/>
            <a:chOff x="7362825" y="2027291"/>
            <a:chExt cx="4829175" cy="369332"/>
          </a:xfrm>
        </p:grpSpPr>
        <p:cxnSp>
          <p:nvCxnSpPr>
            <p:cNvPr id="4" name="Straight Arrow Connector 3">
              <a:extLst>
                <a:ext uri="{FF2B5EF4-FFF2-40B4-BE49-F238E27FC236}">
                  <a16:creationId xmlns:a16="http://schemas.microsoft.com/office/drawing/2014/main" id="{6284FED7-DD1A-4DEC-85F3-8CC02AB5E137}"/>
                </a:ext>
              </a:extLst>
            </p:cNvPr>
            <p:cNvCxnSpPr>
              <a:cxnSpLocks/>
            </p:cNvCxnSpPr>
            <p:nvPr/>
          </p:nvCxnSpPr>
          <p:spPr>
            <a:xfrm flipH="1">
              <a:off x="7362825" y="2211957"/>
              <a:ext cx="1152525"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7" name="TextBox 6">
              <a:extLst>
                <a:ext uri="{FF2B5EF4-FFF2-40B4-BE49-F238E27FC236}">
                  <a16:creationId xmlns:a16="http://schemas.microsoft.com/office/drawing/2014/main" id="{4396A2B1-F409-47A4-BF5B-A27523EF0AAB}"/>
                </a:ext>
              </a:extLst>
            </p:cNvPr>
            <p:cNvSpPr txBox="1"/>
            <p:nvPr/>
          </p:nvSpPr>
          <p:spPr>
            <a:xfrm>
              <a:off x="8515350" y="2027291"/>
              <a:ext cx="36766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Ensures the FOV is unobstructed</a:t>
              </a:r>
            </a:p>
          </p:txBody>
        </p:sp>
      </p:grpSp>
      <p:cxnSp>
        <p:nvCxnSpPr>
          <p:cNvPr id="23" name="Straight Arrow Connector 22">
            <a:extLst>
              <a:ext uri="{FF2B5EF4-FFF2-40B4-BE49-F238E27FC236}">
                <a16:creationId xmlns:a16="http://schemas.microsoft.com/office/drawing/2014/main" id="{F8E2160B-5C59-4B74-B4B6-49A4E5359300}"/>
              </a:ext>
            </a:extLst>
          </p:cNvPr>
          <p:cNvCxnSpPr>
            <a:cxnSpLocks/>
          </p:cNvCxnSpPr>
          <p:nvPr/>
        </p:nvCxnSpPr>
        <p:spPr>
          <a:xfrm flipH="1">
            <a:off x="6786562" y="2052044"/>
            <a:ext cx="1152525" cy="60373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nvGrpSpPr>
          <p:cNvPr id="26" name="Group 25">
            <a:extLst>
              <a:ext uri="{FF2B5EF4-FFF2-40B4-BE49-F238E27FC236}">
                <a16:creationId xmlns:a16="http://schemas.microsoft.com/office/drawing/2014/main" id="{7F844710-5757-4350-9D1F-5612EC272B0A}"/>
              </a:ext>
            </a:extLst>
          </p:cNvPr>
          <p:cNvGrpSpPr/>
          <p:nvPr/>
        </p:nvGrpSpPr>
        <p:grpSpPr>
          <a:xfrm>
            <a:off x="7100581" y="2592665"/>
            <a:ext cx="4895850" cy="803159"/>
            <a:chOff x="7296150" y="1888791"/>
            <a:chExt cx="4895850" cy="803159"/>
          </a:xfrm>
        </p:grpSpPr>
        <p:cxnSp>
          <p:nvCxnSpPr>
            <p:cNvPr id="27" name="Straight Arrow Connector 26">
              <a:extLst>
                <a:ext uri="{FF2B5EF4-FFF2-40B4-BE49-F238E27FC236}">
                  <a16:creationId xmlns:a16="http://schemas.microsoft.com/office/drawing/2014/main" id="{05480B3E-44A0-4D56-A0C0-629A26D4F69F}"/>
                </a:ext>
              </a:extLst>
            </p:cNvPr>
            <p:cNvCxnSpPr>
              <a:cxnSpLocks/>
              <a:stCxn id="28" idx="1"/>
            </p:cNvCxnSpPr>
            <p:nvPr/>
          </p:nvCxnSpPr>
          <p:spPr>
            <a:xfrm flipH="1">
              <a:off x="7296150" y="2211957"/>
              <a:ext cx="1152525" cy="47999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8" name="TextBox 27">
              <a:extLst>
                <a:ext uri="{FF2B5EF4-FFF2-40B4-BE49-F238E27FC236}">
                  <a16:creationId xmlns:a16="http://schemas.microsoft.com/office/drawing/2014/main" id="{FFFF424B-400A-43C1-B15F-269441C8BEF0}"/>
                </a:ext>
              </a:extLst>
            </p:cNvPr>
            <p:cNvSpPr txBox="1"/>
            <p:nvPr/>
          </p:nvSpPr>
          <p:spPr>
            <a:xfrm>
              <a:off x="8448675" y="1888791"/>
              <a:ext cx="37433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Monitors the diagnosis are within tolerable levels</a:t>
              </a:r>
            </a:p>
          </p:txBody>
        </p:sp>
      </p:grpSp>
      <p:grpSp>
        <p:nvGrpSpPr>
          <p:cNvPr id="29" name="Group 28">
            <a:extLst>
              <a:ext uri="{FF2B5EF4-FFF2-40B4-BE49-F238E27FC236}">
                <a16:creationId xmlns:a16="http://schemas.microsoft.com/office/drawing/2014/main" id="{48729409-22C0-4B0D-AB8F-9F169A329753}"/>
              </a:ext>
            </a:extLst>
          </p:cNvPr>
          <p:cNvGrpSpPr/>
          <p:nvPr/>
        </p:nvGrpSpPr>
        <p:grpSpPr>
          <a:xfrm>
            <a:off x="7100581" y="3595574"/>
            <a:ext cx="4829175" cy="646331"/>
            <a:chOff x="7362825" y="1912035"/>
            <a:chExt cx="4829175" cy="646331"/>
          </a:xfrm>
        </p:grpSpPr>
        <p:cxnSp>
          <p:nvCxnSpPr>
            <p:cNvPr id="30" name="Straight Arrow Connector 29">
              <a:extLst>
                <a:ext uri="{FF2B5EF4-FFF2-40B4-BE49-F238E27FC236}">
                  <a16:creationId xmlns:a16="http://schemas.microsoft.com/office/drawing/2014/main" id="{7A881595-4A30-4951-9A46-77CA121AD804}"/>
                </a:ext>
              </a:extLst>
            </p:cNvPr>
            <p:cNvCxnSpPr>
              <a:cxnSpLocks/>
            </p:cNvCxnSpPr>
            <p:nvPr/>
          </p:nvCxnSpPr>
          <p:spPr>
            <a:xfrm flipH="1">
              <a:off x="7362825" y="2211957"/>
              <a:ext cx="1152525"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31" name="TextBox 30">
              <a:extLst>
                <a:ext uri="{FF2B5EF4-FFF2-40B4-BE49-F238E27FC236}">
                  <a16:creationId xmlns:a16="http://schemas.microsoft.com/office/drawing/2014/main" id="{0A4D6F92-8D7A-4BA2-9C74-DDB87E30409A}"/>
                </a:ext>
              </a:extLst>
            </p:cNvPr>
            <p:cNvSpPr txBox="1"/>
            <p:nvPr/>
          </p:nvSpPr>
          <p:spPr>
            <a:xfrm>
              <a:off x="8515350" y="1912035"/>
              <a:ext cx="36766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Signifies amount of light reaching spectrometer</a:t>
              </a:r>
            </a:p>
          </p:txBody>
        </p:sp>
      </p:grpSp>
      <p:pic>
        <p:nvPicPr>
          <p:cNvPr id="9" name="Picture 8">
            <a:extLst>
              <a:ext uri="{FF2B5EF4-FFF2-40B4-BE49-F238E27FC236}">
                <a16:creationId xmlns:a16="http://schemas.microsoft.com/office/drawing/2014/main" id="{56F13D8D-ED67-4AFD-AAF5-73609CEDBAEB}"/>
              </a:ext>
            </a:extLst>
          </p:cNvPr>
          <p:cNvPicPr>
            <a:picLocks noChangeAspect="1"/>
          </p:cNvPicPr>
          <p:nvPr/>
        </p:nvPicPr>
        <p:blipFill rotWithShape="1">
          <a:blip r:embed="rId3"/>
          <a:srcRect r="36237"/>
          <a:stretch/>
        </p:blipFill>
        <p:spPr>
          <a:xfrm>
            <a:off x="195568" y="4187707"/>
            <a:ext cx="4843157" cy="2410994"/>
          </a:xfrm>
          <a:prstGeom prst="rect">
            <a:avLst/>
          </a:prstGeom>
        </p:spPr>
      </p:pic>
      <p:grpSp>
        <p:nvGrpSpPr>
          <p:cNvPr id="33" name="Group 32">
            <a:extLst>
              <a:ext uri="{FF2B5EF4-FFF2-40B4-BE49-F238E27FC236}">
                <a16:creationId xmlns:a16="http://schemas.microsoft.com/office/drawing/2014/main" id="{6ABD7215-2A86-4BED-8BA7-59A47E839A85}"/>
              </a:ext>
            </a:extLst>
          </p:cNvPr>
          <p:cNvGrpSpPr/>
          <p:nvPr/>
        </p:nvGrpSpPr>
        <p:grpSpPr>
          <a:xfrm>
            <a:off x="4943475" y="5208758"/>
            <a:ext cx="4881488" cy="879454"/>
            <a:chOff x="6829425" y="2189888"/>
            <a:chExt cx="4784144" cy="1025081"/>
          </a:xfrm>
        </p:grpSpPr>
        <p:cxnSp>
          <p:nvCxnSpPr>
            <p:cNvPr id="34" name="Straight Arrow Connector 33">
              <a:extLst>
                <a:ext uri="{FF2B5EF4-FFF2-40B4-BE49-F238E27FC236}">
                  <a16:creationId xmlns:a16="http://schemas.microsoft.com/office/drawing/2014/main" id="{89A4F1F1-46EC-4D18-B21C-41B630B4F8B8}"/>
                </a:ext>
              </a:extLst>
            </p:cNvPr>
            <p:cNvCxnSpPr>
              <a:cxnSpLocks/>
            </p:cNvCxnSpPr>
            <p:nvPr/>
          </p:nvCxnSpPr>
          <p:spPr>
            <a:xfrm flipH="1" flipV="1">
              <a:off x="6829425" y="2189888"/>
              <a:ext cx="1057275" cy="87099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35" name="TextBox 34">
              <a:extLst>
                <a:ext uri="{FF2B5EF4-FFF2-40B4-BE49-F238E27FC236}">
                  <a16:creationId xmlns:a16="http://schemas.microsoft.com/office/drawing/2014/main" id="{0B0B44B7-64E7-411B-B286-A377536B702B}"/>
                </a:ext>
              </a:extLst>
            </p:cNvPr>
            <p:cNvSpPr txBox="1"/>
            <p:nvPr/>
          </p:nvSpPr>
          <p:spPr>
            <a:xfrm>
              <a:off x="7917030" y="2845637"/>
              <a:ext cx="36965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Status of Issues</a:t>
              </a:r>
            </a:p>
          </p:txBody>
        </p:sp>
      </p:grpSp>
      <p:cxnSp>
        <p:nvCxnSpPr>
          <p:cNvPr id="36" name="Straight Arrow Connector 35">
            <a:extLst>
              <a:ext uri="{FF2B5EF4-FFF2-40B4-BE49-F238E27FC236}">
                <a16:creationId xmlns:a16="http://schemas.microsoft.com/office/drawing/2014/main" id="{8220ADEF-1243-465F-A8F8-55972B8BAECE}"/>
              </a:ext>
            </a:extLst>
          </p:cNvPr>
          <p:cNvCxnSpPr>
            <a:cxnSpLocks/>
            <a:stCxn id="35" idx="1"/>
          </p:cNvCxnSpPr>
          <p:nvPr/>
        </p:nvCxnSpPr>
        <p:spPr>
          <a:xfrm flipH="1">
            <a:off x="4362450" y="5929781"/>
            <a:ext cx="1690760" cy="52849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nvGrpSpPr>
          <p:cNvPr id="38" name="Group 37">
            <a:extLst>
              <a:ext uri="{FF2B5EF4-FFF2-40B4-BE49-F238E27FC236}">
                <a16:creationId xmlns:a16="http://schemas.microsoft.com/office/drawing/2014/main" id="{34D51125-6607-4588-BB54-EFEAAB5737E8}"/>
              </a:ext>
            </a:extLst>
          </p:cNvPr>
          <p:cNvGrpSpPr/>
          <p:nvPr/>
        </p:nvGrpSpPr>
        <p:grpSpPr>
          <a:xfrm>
            <a:off x="5038725" y="4368440"/>
            <a:ext cx="5019878" cy="369332"/>
            <a:chOff x="7266148" y="2023421"/>
            <a:chExt cx="5019878" cy="369332"/>
          </a:xfrm>
        </p:grpSpPr>
        <p:cxnSp>
          <p:nvCxnSpPr>
            <p:cNvPr id="39" name="Straight Arrow Connector 38">
              <a:extLst>
                <a:ext uri="{FF2B5EF4-FFF2-40B4-BE49-F238E27FC236}">
                  <a16:creationId xmlns:a16="http://schemas.microsoft.com/office/drawing/2014/main" id="{7FF32527-310A-4D51-B06F-A6C6BBE62F87}"/>
                </a:ext>
              </a:extLst>
            </p:cNvPr>
            <p:cNvCxnSpPr>
              <a:cxnSpLocks/>
            </p:cNvCxnSpPr>
            <p:nvPr/>
          </p:nvCxnSpPr>
          <p:spPr>
            <a:xfrm flipH="1">
              <a:off x="7266148" y="2211957"/>
              <a:ext cx="836904"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40" name="TextBox 39">
              <a:extLst>
                <a:ext uri="{FF2B5EF4-FFF2-40B4-BE49-F238E27FC236}">
                  <a16:creationId xmlns:a16="http://schemas.microsoft.com/office/drawing/2014/main" id="{CF9AA849-C77D-4764-9BAE-FAABA4EA81B0}"/>
                </a:ext>
              </a:extLst>
            </p:cNvPr>
            <p:cNvSpPr txBox="1"/>
            <p:nvPr/>
          </p:nvSpPr>
          <p:spPr>
            <a:xfrm>
              <a:off x="8103052" y="2023421"/>
              <a:ext cx="41829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Current Status</a:t>
              </a:r>
            </a:p>
          </p:txBody>
        </p:sp>
      </p:grpSp>
      <p:grpSp>
        <p:nvGrpSpPr>
          <p:cNvPr id="44" name="Group 43">
            <a:extLst>
              <a:ext uri="{FF2B5EF4-FFF2-40B4-BE49-F238E27FC236}">
                <a16:creationId xmlns:a16="http://schemas.microsoft.com/office/drawing/2014/main" id="{65ABCFBA-370B-4E09-BA40-1A361528F307}"/>
              </a:ext>
            </a:extLst>
          </p:cNvPr>
          <p:cNvGrpSpPr/>
          <p:nvPr/>
        </p:nvGrpSpPr>
        <p:grpSpPr>
          <a:xfrm>
            <a:off x="5105712" y="4808413"/>
            <a:ext cx="3588668" cy="469587"/>
            <a:chOff x="7136998" y="2208088"/>
            <a:chExt cx="3588668" cy="469587"/>
          </a:xfrm>
        </p:grpSpPr>
        <p:cxnSp>
          <p:nvCxnSpPr>
            <p:cNvPr id="45" name="Straight Arrow Connector 44">
              <a:extLst>
                <a:ext uri="{FF2B5EF4-FFF2-40B4-BE49-F238E27FC236}">
                  <a16:creationId xmlns:a16="http://schemas.microsoft.com/office/drawing/2014/main" id="{5AE7F574-9F15-405F-AE8A-99D390706018}"/>
                </a:ext>
              </a:extLst>
            </p:cNvPr>
            <p:cNvCxnSpPr>
              <a:cxnSpLocks/>
            </p:cNvCxnSpPr>
            <p:nvPr/>
          </p:nvCxnSpPr>
          <p:spPr>
            <a:xfrm flipH="1" flipV="1">
              <a:off x="7136998" y="2208088"/>
              <a:ext cx="770582" cy="25885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E04F4E9A-AE9D-4FB1-9C6A-60D19A704E36}"/>
                </a:ext>
              </a:extLst>
            </p:cNvPr>
            <p:cNvSpPr txBox="1"/>
            <p:nvPr/>
          </p:nvSpPr>
          <p:spPr>
            <a:xfrm>
              <a:off x="7906063" y="2308343"/>
              <a:ext cx="2819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Operation History</a:t>
              </a:r>
            </a:p>
          </p:txBody>
        </p:sp>
      </p:grpSp>
      <p:sp>
        <p:nvSpPr>
          <p:cNvPr id="53" name="TextBox 52">
            <a:extLst>
              <a:ext uri="{FF2B5EF4-FFF2-40B4-BE49-F238E27FC236}">
                <a16:creationId xmlns:a16="http://schemas.microsoft.com/office/drawing/2014/main" id="{7617C9B4-378F-4701-AC13-0FC3E681E58A}"/>
              </a:ext>
            </a:extLst>
          </p:cNvPr>
          <p:cNvSpPr txBox="1"/>
          <p:nvPr/>
        </p:nvSpPr>
        <p:spPr>
          <a:xfrm>
            <a:off x="8515351" y="4273066"/>
            <a:ext cx="3676649"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a Daily Check sparks any concerns about the data, a detailed check is initiated.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For example, the </a:t>
            </a:r>
            <a:r>
              <a:rPr kumimoji="0" lang="en-US" sz="1600" b="0" i="1" u="none" strike="noStrike" kern="1200" cap="none" spc="0" normalizeH="0" baseline="0" noProof="0" dirty="0">
                <a:ln>
                  <a:noFill/>
                </a:ln>
                <a:solidFill>
                  <a:srgbClr val="FF0000"/>
                </a:solidFill>
                <a:effectLst/>
                <a:uLnTx/>
                <a:uFillTx/>
                <a:latin typeface="Calibri" panose="020F0502020204030204"/>
                <a:ea typeface="+mn-ea"/>
                <a:cs typeface="+mn-cs"/>
              </a:rPr>
              <a:t>Red Box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in the diagnosis section indicated high Temperature Levels. This requires a more detailed investigation. </a:t>
            </a:r>
          </a:p>
        </p:txBody>
      </p:sp>
      <p:sp>
        <p:nvSpPr>
          <p:cNvPr id="50" name="Rectangle 49">
            <a:extLst>
              <a:ext uri="{FF2B5EF4-FFF2-40B4-BE49-F238E27FC236}">
                <a16:creationId xmlns:a16="http://schemas.microsoft.com/office/drawing/2014/main" id="{3BEEFA97-0BE3-4098-9467-97BC6A04EAAB}"/>
              </a:ext>
            </a:extLst>
          </p:cNvPr>
          <p:cNvSpPr/>
          <p:nvPr/>
        </p:nvSpPr>
        <p:spPr>
          <a:xfrm>
            <a:off x="5689600" y="3143013"/>
            <a:ext cx="1311587" cy="1949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604B6E64-1875-4B96-B9EA-3A4D30B29319}"/>
              </a:ext>
            </a:extLst>
          </p:cNvPr>
          <p:cNvSpPr>
            <a:spLocks noGrp="1"/>
          </p:cNvSpPr>
          <p:nvPr>
            <p:ph type="title"/>
          </p:nvPr>
        </p:nvSpPr>
        <p:spPr>
          <a:xfrm>
            <a:off x="174851" y="181055"/>
            <a:ext cx="11821579" cy="695790"/>
          </a:xfrm>
        </p:spPr>
        <p:txBody>
          <a:bodyPr/>
          <a:lstStyle/>
          <a:p>
            <a:r>
              <a:rPr lang="en-US" sz="2800" dirty="0"/>
              <a:t>Building QA Routine and Systematic Data Sets for TEMPO Validation (1)</a:t>
            </a:r>
          </a:p>
        </p:txBody>
      </p:sp>
    </p:spTree>
    <p:extLst>
      <p:ext uri="{BB962C8B-B14F-4D97-AF65-F5344CB8AC3E}">
        <p14:creationId xmlns:p14="http://schemas.microsoft.com/office/powerpoint/2010/main" val="3471326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1" name="Google Shape;231;p28"/>
          <p:cNvSpPr txBox="1"/>
          <p:nvPr/>
        </p:nvSpPr>
        <p:spPr>
          <a:xfrm>
            <a:off x="9047356" y="8508437"/>
            <a:ext cx="2844800" cy="486800"/>
          </a:xfrm>
          <a:prstGeom prst="rect">
            <a:avLst/>
          </a:prstGeom>
          <a:noFill/>
          <a:ln>
            <a:noFill/>
          </a:ln>
        </p:spPr>
        <p:txBody>
          <a:bodyPr spcFirstLastPara="1" wrap="square" lIns="122000" tIns="61000" rIns="122000" bIns="61000" anchor="ctr" anchorCtr="0">
            <a:noAutofit/>
          </a:bodyPr>
          <a:lstStyle/>
          <a:p>
            <a:pPr algn="r" defTabSz="1219170">
              <a:buClr>
                <a:srgbClr val="000000"/>
              </a:buClr>
            </a:pPr>
            <a:fld id="{00000000-1234-1234-1234-123412341234}" type="slidenum">
              <a:rPr lang="en" sz="1600" kern="0">
                <a:solidFill>
                  <a:srgbClr val="888888"/>
                </a:solidFill>
                <a:latin typeface="Calibri" panose="020F0502020204030204" pitchFamily="34" charset="0"/>
                <a:ea typeface="Calibri"/>
                <a:cs typeface="Calibri" panose="020F0502020204030204" pitchFamily="34" charset="0"/>
                <a:sym typeface="Calibri"/>
              </a:rPr>
              <a:pPr algn="r" defTabSz="1219170">
                <a:buClr>
                  <a:srgbClr val="000000"/>
                </a:buClr>
              </a:pPr>
              <a:t>12</a:t>
            </a:fld>
            <a:endParaRPr sz="1600" kern="0">
              <a:solidFill>
                <a:srgbClr val="888888"/>
              </a:solidFill>
              <a:latin typeface="Calibri" panose="020F0502020204030204" pitchFamily="34" charset="0"/>
              <a:ea typeface="Calibri"/>
              <a:cs typeface="Calibri" panose="020F0502020204030204" pitchFamily="34" charset="0"/>
              <a:sym typeface="Calibri"/>
            </a:endParaRPr>
          </a:p>
        </p:txBody>
      </p:sp>
      <p:sp>
        <p:nvSpPr>
          <p:cNvPr id="232" name="Google Shape;232;p28"/>
          <p:cNvSpPr txBox="1"/>
          <p:nvPr/>
        </p:nvSpPr>
        <p:spPr>
          <a:xfrm>
            <a:off x="9047356" y="8508437"/>
            <a:ext cx="2844800" cy="486800"/>
          </a:xfrm>
          <a:prstGeom prst="rect">
            <a:avLst/>
          </a:prstGeom>
          <a:noFill/>
          <a:ln>
            <a:noFill/>
          </a:ln>
        </p:spPr>
        <p:txBody>
          <a:bodyPr spcFirstLastPara="1" wrap="square" lIns="122000" tIns="61000" rIns="122000" bIns="61000" anchor="ctr" anchorCtr="0">
            <a:noAutofit/>
          </a:bodyPr>
          <a:lstStyle/>
          <a:p>
            <a:pPr algn="r" defTabSz="1219170">
              <a:buClr>
                <a:srgbClr val="000000"/>
              </a:buClr>
            </a:pPr>
            <a:fld id="{00000000-1234-1234-1234-123412341234}" type="slidenum">
              <a:rPr lang="en" sz="1600" kern="0">
                <a:solidFill>
                  <a:srgbClr val="888888"/>
                </a:solidFill>
                <a:latin typeface="Calibri" panose="020F0502020204030204" pitchFamily="34" charset="0"/>
                <a:ea typeface="Calibri"/>
                <a:cs typeface="Calibri" panose="020F0502020204030204" pitchFamily="34" charset="0"/>
                <a:sym typeface="Calibri"/>
              </a:rPr>
              <a:pPr algn="r" defTabSz="1219170">
                <a:buClr>
                  <a:srgbClr val="000000"/>
                </a:buClr>
              </a:pPr>
              <a:t>12</a:t>
            </a:fld>
            <a:endParaRPr sz="1600" kern="0">
              <a:solidFill>
                <a:srgbClr val="888888"/>
              </a:solidFill>
              <a:latin typeface="Calibri" panose="020F0502020204030204" pitchFamily="34" charset="0"/>
              <a:ea typeface="Calibri"/>
              <a:cs typeface="Calibri" panose="020F0502020204030204" pitchFamily="34" charset="0"/>
              <a:sym typeface="Calibri"/>
            </a:endParaRPr>
          </a:p>
        </p:txBody>
      </p:sp>
      <p:sp>
        <p:nvSpPr>
          <p:cNvPr id="233" name="Google Shape;233;p28"/>
          <p:cNvSpPr txBox="1"/>
          <p:nvPr/>
        </p:nvSpPr>
        <p:spPr>
          <a:xfrm>
            <a:off x="9250556" y="8711637"/>
            <a:ext cx="2844800" cy="486800"/>
          </a:xfrm>
          <a:prstGeom prst="rect">
            <a:avLst/>
          </a:prstGeom>
          <a:noFill/>
          <a:ln>
            <a:noFill/>
          </a:ln>
        </p:spPr>
        <p:txBody>
          <a:bodyPr spcFirstLastPara="1" wrap="square" lIns="121900" tIns="60933" rIns="121900" bIns="60933" anchor="ctr" anchorCtr="0">
            <a:noAutofit/>
          </a:bodyPr>
          <a:lstStyle/>
          <a:p>
            <a:pPr algn="r" defTabSz="1219170">
              <a:buClr>
                <a:srgbClr val="000000"/>
              </a:buClr>
            </a:pPr>
            <a:fld id="{00000000-1234-1234-1234-123412341234}" type="slidenum">
              <a:rPr lang="en" sz="1600" kern="0">
                <a:solidFill>
                  <a:srgbClr val="888888"/>
                </a:solidFill>
                <a:latin typeface="Calibri" panose="020F0502020204030204" pitchFamily="34" charset="0"/>
                <a:ea typeface="Calibri"/>
                <a:cs typeface="Calibri" panose="020F0502020204030204" pitchFamily="34" charset="0"/>
                <a:sym typeface="Calibri"/>
              </a:rPr>
              <a:pPr algn="r" defTabSz="1219170">
                <a:buClr>
                  <a:srgbClr val="000000"/>
                </a:buClr>
              </a:pPr>
              <a:t>12</a:t>
            </a:fld>
            <a:endParaRPr sz="1600" kern="0">
              <a:solidFill>
                <a:srgbClr val="888888"/>
              </a:solidFill>
              <a:latin typeface="Calibri" panose="020F0502020204030204" pitchFamily="34" charset="0"/>
              <a:ea typeface="Calibri"/>
              <a:cs typeface="Calibri" panose="020F0502020204030204" pitchFamily="34" charset="0"/>
              <a:sym typeface="Calibri"/>
            </a:endParaRPr>
          </a:p>
        </p:txBody>
      </p:sp>
      <p:sp>
        <p:nvSpPr>
          <p:cNvPr id="235" name="Google Shape;235;p28"/>
          <p:cNvSpPr txBox="1"/>
          <p:nvPr/>
        </p:nvSpPr>
        <p:spPr>
          <a:xfrm>
            <a:off x="7229384" y="5663790"/>
            <a:ext cx="4962616" cy="969432"/>
          </a:xfrm>
          <a:prstGeom prst="rect">
            <a:avLst/>
          </a:prstGeom>
          <a:noFill/>
          <a:ln>
            <a:noFill/>
          </a:ln>
        </p:spPr>
        <p:txBody>
          <a:bodyPr spcFirstLastPara="1" wrap="square" lIns="121900" tIns="121900" rIns="121900" bIns="121900" anchor="t" anchorCtr="0">
            <a:noAutofit/>
          </a:bodyPr>
          <a:lstStyle/>
          <a:p>
            <a:pPr marL="600272" indent="-600272" defTabSz="1219170">
              <a:lnSpc>
                <a:spcPct val="115000"/>
              </a:lnSpc>
              <a:buClr>
                <a:srgbClr val="000000"/>
              </a:buClr>
            </a:pPr>
            <a:r>
              <a:rPr lang="en" sz="1200" b="1" kern="0" dirty="0">
                <a:solidFill>
                  <a:srgbClr val="000000"/>
                </a:solidFill>
                <a:latin typeface="Times New Roman" panose="02020603050405020304" pitchFamily="18" charset="0"/>
                <a:ea typeface="Calibri"/>
                <a:cs typeface="Times New Roman" panose="02020603050405020304" pitchFamily="18" charset="0"/>
                <a:sym typeface="Calibri"/>
              </a:rPr>
              <a:t>Verhoelst et al</a:t>
            </a:r>
            <a:r>
              <a:rPr lang="en" sz="1200" kern="0" dirty="0">
                <a:solidFill>
                  <a:srgbClr val="000000"/>
                </a:solidFill>
                <a:latin typeface="Times New Roman" panose="02020603050405020304" pitchFamily="18" charset="0"/>
                <a:ea typeface="Calibri"/>
                <a:cs typeface="Times New Roman" panose="02020603050405020304" pitchFamily="18" charset="0"/>
                <a:sym typeface="Calibri"/>
              </a:rPr>
              <a:t>, </a:t>
            </a:r>
            <a:r>
              <a:rPr lang="en" sz="1200" kern="0" dirty="0">
                <a:solidFill>
                  <a:srgbClr val="000000"/>
                </a:solidFill>
                <a:highlight>
                  <a:srgbClr val="FFFFFF"/>
                </a:highlight>
                <a:latin typeface="Times New Roman" panose="02020603050405020304" pitchFamily="18" charset="0"/>
                <a:ea typeface="Calibri"/>
                <a:cs typeface="Times New Roman" panose="02020603050405020304" pitchFamily="18" charset="0"/>
                <a:sym typeface="Calibri"/>
              </a:rPr>
              <a:t>: Ground-based validation of the Copernicus Sentinel-5p TROPOMI NO</a:t>
            </a:r>
            <a:r>
              <a:rPr lang="en" sz="1200" kern="0" baseline="-25000" dirty="0">
                <a:solidFill>
                  <a:srgbClr val="000000"/>
                </a:solidFill>
                <a:latin typeface="Times New Roman" panose="02020603050405020304" pitchFamily="18" charset="0"/>
                <a:ea typeface="Calibri"/>
                <a:cs typeface="Times New Roman" panose="02020603050405020304" pitchFamily="18" charset="0"/>
                <a:sym typeface="Calibri"/>
              </a:rPr>
              <a:t>2</a:t>
            </a:r>
            <a:r>
              <a:rPr lang="en" sz="1200" kern="0" dirty="0">
                <a:solidFill>
                  <a:srgbClr val="000000"/>
                </a:solidFill>
                <a:highlight>
                  <a:srgbClr val="FFFFFF"/>
                </a:highlight>
                <a:latin typeface="Times New Roman" panose="02020603050405020304" pitchFamily="18" charset="0"/>
                <a:ea typeface="Calibri"/>
                <a:cs typeface="Times New Roman" panose="02020603050405020304" pitchFamily="18" charset="0"/>
                <a:sym typeface="Calibri"/>
              </a:rPr>
              <a:t> measurements with the NDACC ZSL-DOAS, MAX-DOAS and Pandonia global networks, </a:t>
            </a:r>
            <a:r>
              <a:rPr lang="en" sz="1200" i="1" kern="0" dirty="0">
                <a:solidFill>
                  <a:srgbClr val="000000"/>
                </a:solidFill>
                <a:highlight>
                  <a:srgbClr val="FFFFFF"/>
                </a:highlight>
                <a:latin typeface="Times New Roman" panose="02020603050405020304" pitchFamily="18" charset="0"/>
                <a:ea typeface="Calibri"/>
                <a:cs typeface="Times New Roman" panose="02020603050405020304" pitchFamily="18" charset="0"/>
                <a:sym typeface="Calibri"/>
              </a:rPr>
              <a:t>AMT,</a:t>
            </a:r>
            <a:r>
              <a:rPr lang="en" sz="1200" kern="0" dirty="0">
                <a:solidFill>
                  <a:srgbClr val="000000"/>
                </a:solidFill>
                <a:highlight>
                  <a:srgbClr val="FFFFFF"/>
                </a:highlight>
                <a:latin typeface="Times New Roman" panose="02020603050405020304" pitchFamily="18" charset="0"/>
                <a:ea typeface="Calibri"/>
                <a:cs typeface="Times New Roman" panose="02020603050405020304" pitchFamily="18" charset="0"/>
                <a:sym typeface="Calibri"/>
              </a:rPr>
              <a:t> 2021.</a:t>
            </a:r>
            <a:endParaRPr sz="1200" kern="0" dirty="0">
              <a:solidFill>
                <a:srgbClr val="000000"/>
              </a:solidFill>
              <a:highlight>
                <a:srgbClr val="FFFFFF"/>
              </a:highlight>
              <a:latin typeface="Times New Roman" panose="02020603050405020304" pitchFamily="18" charset="0"/>
              <a:ea typeface="Calibri"/>
              <a:cs typeface="Times New Roman" panose="02020603050405020304" pitchFamily="18" charset="0"/>
              <a:sym typeface="Calibri"/>
            </a:endParaRPr>
          </a:p>
        </p:txBody>
      </p:sp>
      <p:grpSp>
        <p:nvGrpSpPr>
          <p:cNvPr id="7" name="Group 6">
            <a:extLst>
              <a:ext uri="{FF2B5EF4-FFF2-40B4-BE49-F238E27FC236}">
                <a16:creationId xmlns:a16="http://schemas.microsoft.com/office/drawing/2014/main" id="{CEE814A9-39C2-4A2B-90DC-0036AFF07CCF}"/>
              </a:ext>
            </a:extLst>
          </p:cNvPr>
          <p:cNvGrpSpPr/>
          <p:nvPr/>
        </p:nvGrpSpPr>
        <p:grpSpPr>
          <a:xfrm>
            <a:off x="8169806" y="1421909"/>
            <a:ext cx="3641067" cy="4287915"/>
            <a:chOff x="6081264" y="52163"/>
            <a:chExt cx="5323004" cy="6858000"/>
          </a:xfrm>
        </p:grpSpPr>
        <p:pic>
          <p:nvPicPr>
            <p:cNvPr id="230" name="Google Shape;230;p28"/>
            <p:cNvPicPr preferRelativeResize="0"/>
            <p:nvPr/>
          </p:nvPicPr>
          <p:blipFill rotWithShape="1">
            <a:blip r:embed="rId3">
              <a:alphaModFix/>
            </a:blip>
            <a:srcRect t="7209"/>
            <a:stretch/>
          </p:blipFill>
          <p:spPr>
            <a:xfrm>
              <a:off x="6847868" y="52163"/>
              <a:ext cx="4556400" cy="6858000"/>
            </a:xfrm>
            <a:prstGeom prst="rect">
              <a:avLst/>
            </a:prstGeom>
            <a:noFill/>
            <a:ln>
              <a:noFill/>
            </a:ln>
          </p:spPr>
        </p:pic>
        <p:sp>
          <p:nvSpPr>
            <p:cNvPr id="2" name="Up Arrow 1">
              <a:extLst>
                <a:ext uri="{FF2B5EF4-FFF2-40B4-BE49-F238E27FC236}">
                  <a16:creationId xmlns:a16="http://schemas.microsoft.com/office/drawing/2014/main" id="{0F49B364-58C1-0F4B-B110-D3D6808179F6}"/>
                </a:ext>
              </a:extLst>
            </p:cNvPr>
            <p:cNvSpPr/>
            <p:nvPr/>
          </p:nvSpPr>
          <p:spPr>
            <a:xfrm>
              <a:off x="6679704" y="1293897"/>
              <a:ext cx="336331" cy="472264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sp>
          <p:nvSpPr>
            <p:cNvPr id="3" name="TextBox 2">
              <a:extLst>
                <a:ext uri="{FF2B5EF4-FFF2-40B4-BE49-F238E27FC236}">
                  <a16:creationId xmlns:a16="http://schemas.microsoft.com/office/drawing/2014/main" id="{364D0758-1BDA-DA41-9A21-28E080F8FDBB}"/>
                </a:ext>
              </a:extLst>
            </p:cNvPr>
            <p:cNvSpPr txBox="1"/>
            <p:nvPr/>
          </p:nvSpPr>
          <p:spPr>
            <a:xfrm>
              <a:off x="6081264" y="532620"/>
              <a:ext cx="1533211" cy="617954"/>
            </a:xfrm>
            <a:prstGeom prst="rect">
              <a:avLst/>
            </a:prstGeom>
            <a:noFill/>
          </p:spPr>
          <p:txBody>
            <a:bodyPr wrap="square" rtlCol="0">
              <a:spAutoFit/>
            </a:bodyPr>
            <a:lstStyle/>
            <a:p>
              <a:pPr defTabSz="1219170">
                <a:buClr>
                  <a:srgbClr val="000000"/>
                </a:buClr>
              </a:pPr>
              <a:r>
                <a:rPr lang="en-US" sz="1200" kern="0" dirty="0">
                  <a:solidFill>
                    <a:srgbClr val="000000"/>
                  </a:solidFill>
                  <a:latin typeface="Times New Roman" panose="02020603050405020304" pitchFamily="18" charset="0"/>
                  <a:cs typeface="Times New Roman" panose="02020603050405020304" pitchFamily="18" charset="0"/>
                  <a:sym typeface="Arial"/>
                </a:rPr>
                <a:t>Increasing NO2 column</a:t>
              </a:r>
            </a:p>
          </p:txBody>
        </p:sp>
        <p:sp>
          <p:nvSpPr>
            <p:cNvPr id="15" name="Oval 14">
              <a:extLst>
                <a:ext uri="{FF2B5EF4-FFF2-40B4-BE49-F238E27FC236}">
                  <a16:creationId xmlns:a16="http://schemas.microsoft.com/office/drawing/2014/main" id="{193A7452-57CE-FF44-815A-42BD0C7D6767}"/>
                </a:ext>
              </a:extLst>
            </p:cNvPr>
            <p:cNvSpPr/>
            <p:nvPr/>
          </p:nvSpPr>
          <p:spPr>
            <a:xfrm>
              <a:off x="10923164" y="551165"/>
              <a:ext cx="70069" cy="700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6" name="Oval 15">
              <a:extLst>
                <a:ext uri="{FF2B5EF4-FFF2-40B4-BE49-F238E27FC236}">
                  <a16:creationId xmlns:a16="http://schemas.microsoft.com/office/drawing/2014/main" id="{F8C0ABD9-2D31-E94D-B76D-7518D5B126EF}"/>
                </a:ext>
              </a:extLst>
            </p:cNvPr>
            <p:cNvSpPr/>
            <p:nvPr/>
          </p:nvSpPr>
          <p:spPr>
            <a:xfrm>
              <a:off x="10923164" y="845455"/>
              <a:ext cx="70069" cy="700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7" name="Oval 16">
              <a:extLst>
                <a:ext uri="{FF2B5EF4-FFF2-40B4-BE49-F238E27FC236}">
                  <a16:creationId xmlns:a16="http://schemas.microsoft.com/office/drawing/2014/main" id="{83E3FC73-2186-A042-BDB2-81323F7C0D4E}"/>
                </a:ext>
              </a:extLst>
            </p:cNvPr>
            <p:cNvSpPr/>
            <p:nvPr/>
          </p:nvSpPr>
          <p:spPr>
            <a:xfrm>
              <a:off x="10923164" y="1341349"/>
              <a:ext cx="70069" cy="700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9" name="Oval 18">
              <a:extLst>
                <a:ext uri="{FF2B5EF4-FFF2-40B4-BE49-F238E27FC236}">
                  <a16:creationId xmlns:a16="http://schemas.microsoft.com/office/drawing/2014/main" id="{0EE19CE6-1AE3-BF4C-BB61-615311E3FE02}"/>
                </a:ext>
              </a:extLst>
            </p:cNvPr>
            <p:cNvSpPr/>
            <p:nvPr/>
          </p:nvSpPr>
          <p:spPr>
            <a:xfrm>
              <a:off x="10923164" y="2916375"/>
              <a:ext cx="70069" cy="700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23" name="Oval 22">
              <a:extLst>
                <a:ext uri="{FF2B5EF4-FFF2-40B4-BE49-F238E27FC236}">
                  <a16:creationId xmlns:a16="http://schemas.microsoft.com/office/drawing/2014/main" id="{38564262-9A5A-0A4F-A2A5-6864C8048DBA}"/>
                </a:ext>
              </a:extLst>
            </p:cNvPr>
            <p:cNvSpPr/>
            <p:nvPr/>
          </p:nvSpPr>
          <p:spPr>
            <a:xfrm>
              <a:off x="10923164" y="3944589"/>
              <a:ext cx="70069" cy="700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sp>
        <p:nvSpPr>
          <p:cNvPr id="236" name="Google Shape;236;p28"/>
          <p:cNvSpPr txBox="1"/>
          <p:nvPr/>
        </p:nvSpPr>
        <p:spPr>
          <a:xfrm>
            <a:off x="4833514" y="3515208"/>
            <a:ext cx="2396925" cy="20284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400" kern="0" dirty="0">
                <a:solidFill>
                  <a:srgbClr val="000000"/>
                </a:solidFill>
                <a:latin typeface="Times New Roman" panose="02020603050405020304" pitchFamily="18" charset="0"/>
                <a:ea typeface="Oswald"/>
                <a:cs typeface="Times New Roman" panose="02020603050405020304" pitchFamily="18" charset="0"/>
                <a:sym typeface="Oswald"/>
              </a:rPr>
              <a:t>The PGN provides years-long data sets from around the world to compare with TROPOMI</a:t>
            </a:r>
            <a:endParaRPr sz="1400" kern="0" dirty="0">
              <a:solidFill>
                <a:srgbClr val="000000"/>
              </a:solidFill>
              <a:latin typeface="Times New Roman" panose="02020603050405020304" pitchFamily="18" charset="0"/>
              <a:ea typeface="Oswald"/>
              <a:cs typeface="Times New Roman" panose="02020603050405020304" pitchFamily="18" charset="0"/>
              <a:sym typeface="Oswald"/>
            </a:endParaRPr>
          </a:p>
          <a:p>
            <a:pPr algn="ctr" defTabSz="1219170">
              <a:buClr>
                <a:srgbClr val="000000"/>
              </a:buClr>
            </a:pPr>
            <a:r>
              <a:rPr lang="en" sz="1400" b="1" kern="0" dirty="0">
                <a:solidFill>
                  <a:srgbClr val="000000"/>
                </a:solidFill>
                <a:latin typeface="Times New Roman" panose="02020603050405020304" pitchFamily="18" charset="0"/>
                <a:ea typeface="Oswald"/>
                <a:cs typeface="Times New Roman" panose="02020603050405020304" pitchFamily="18" charset="0"/>
                <a:sym typeface="Oswald"/>
              </a:rPr>
              <a:t>(Pandoras in the OTR    )</a:t>
            </a:r>
            <a:endParaRPr sz="1400" b="1" kern="0" dirty="0">
              <a:solidFill>
                <a:srgbClr val="000000"/>
              </a:solidFill>
              <a:latin typeface="Times New Roman" panose="02020603050405020304" pitchFamily="18" charset="0"/>
              <a:ea typeface="Oswald"/>
              <a:cs typeface="Times New Roman" panose="02020603050405020304" pitchFamily="18" charset="0"/>
              <a:sym typeface="Oswald"/>
            </a:endParaRPr>
          </a:p>
          <a:p>
            <a:pPr algn="ctr" defTabSz="1219170">
              <a:buClr>
                <a:srgbClr val="000000"/>
              </a:buClr>
            </a:pPr>
            <a:endParaRPr sz="1400" kern="0" dirty="0">
              <a:solidFill>
                <a:srgbClr val="000000"/>
              </a:solidFill>
              <a:latin typeface="Times New Roman" panose="02020603050405020304" pitchFamily="18" charset="0"/>
              <a:ea typeface="Oswald"/>
              <a:cs typeface="Times New Roman" panose="02020603050405020304" pitchFamily="18" charset="0"/>
              <a:sym typeface="Oswald"/>
            </a:endParaRPr>
          </a:p>
          <a:p>
            <a:pPr algn="ctr" defTabSz="1219170">
              <a:buClr>
                <a:srgbClr val="000000"/>
              </a:buClr>
            </a:pPr>
            <a:r>
              <a:rPr lang="en" sz="1400" kern="0" dirty="0">
                <a:solidFill>
                  <a:srgbClr val="000000"/>
                </a:solidFill>
                <a:latin typeface="Times New Roman" panose="02020603050405020304" pitchFamily="18" charset="0"/>
                <a:ea typeface="Oswald"/>
                <a:cs typeface="Times New Roman" panose="02020603050405020304" pitchFamily="18" charset="0"/>
                <a:sym typeface="Oswald"/>
              </a:rPr>
              <a:t>These types of comparisons can be used to refine TEMPO retrievals</a:t>
            </a:r>
          </a:p>
          <a:p>
            <a:pPr algn="ctr" defTabSz="1219170">
              <a:buClr>
                <a:srgbClr val="000000"/>
              </a:buClr>
            </a:pPr>
            <a:endParaRPr lang="en" sz="1400" kern="0" dirty="0">
              <a:solidFill>
                <a:srgbClr val="000000"/>
              </a:solidFill>
              <a:latin typeface="Times New Roman" panose="02020603050405020304" pitchFamily="18" charset="0"/>
              <a:ea typeface="Oswald"/>
              <a:cs typeface="Times New Roman" panose="02020603050405020304" pitchFamily="18" charset="0"/>
              <a:sym typeface="Oswald"/>
            </a:endParaRPr>
          </a:p>
          <a:p>
            <a:pPr algn="ctr" defTabSz="1219170">
              <a:buClr>
                <a:srgbClr val="000000"/>
              </a:buClr>
            </a:pPr>
            <a:endParaRPr lang="en" sz="1400" kern="0" dirty="0">
              <a:solidFill>
                <a:srgbClr val="000000"/>
              </a:solidFill>
              <a:latin typeface="Times New Roman" panose="02020603050405020304" pitchFamily="18" charset="0"/>
              <a:ea typeface="Oswald"/>
              <a:cs typeface="Times New Roman" panose="02020603050405020304" pitchFamily="18" charset="0"/>
              <a:sym typeface="Oswald"/>
            </a:endParaRPr>
          </a:p>
          <a:p>
            <a:pPr algn="ctr" defTabSz="1219170">
              <a:buClr>
                <a:srgbClr val="000000"/>
              </a:buClr>
            </a:pPr>
            <a:endParaRPr lang="en" sz="1400" kern="0" dirty="0">
              <a:solidFill>
                <a:srgbClr val="000000"/>
              </a:solidFill>
              <a:latin typeface="Times New Roman" panose="02020603050405020304" pitchFamily="18" charset="0"/>
              <a:ea typeface="Oswald"/>
              <a:cs typeface="Times New Roman" panose="02020603050405020304" pitchFamily="18" charset="0"/>
              <a:sym typeface="Oswald"/>
            </a:endParaRPr>
          </a:p>
          <a:p>
            <a:pPr algn="ctr" defTabSz="1219170">
              <a:buClr>
                <a:srgbClr val="000000"/>
              </a:buClr>
            </a:pPr>
            <a:endParaRPr sz="1400" kern="0" dirty="0">
              <a:solidFill>
                <a:srgbClr val="000000"/>
              </a:solidFill>
              <a:latin typeface="Times New Roman" panose="02020603050405020304" pitchFamily="18" charset="0"/>
              <a:ea typeface="Oswald"/>
              <a:cs typeface="Times New Roman" panose="02020603050405020304" pitchFamily="18" charset="0"/>
              <a:sym typeface="Oswald"/>
            </a:endParaRPr>
          </a:p>
        </p:txBody>
      </p:sp>
      <p:sp>
        <p:nvSpPr>
          <p:cNvPr id="26" name="Oval 25">
            <a:extLst>
              <a:ext uri="{FF2B5EF4-FFF2-40B4-BE49-F238E27FC236}">
                <a16:creationId xmlns:a16="http://schemas.microsoft.com/office/drawing/2014/main" id="{BF09CB97-6348-4989-B560-1DFCAA3B5EB8}"/>
              </a:ext>
            </a:extLst>
          </p:cNvPr>
          <p:cNvSpPr/>
          <p:nvPr/>
        </p:nvSpPr>
        <p:spPr>
          <a:xfrm>
            <a:off x="6761002" y="4560191"/>
            <a:ext cx="70069" cy="700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28" name="Google Shape;235;p28">
            <a:extLst>
              <a:ext uri="{FF2B5EF4-FFF2-40B4-BE49-F238E27FC236}">
                <a16:creationId xmlns:a16="http://schemas.microsoft.com/office/drawing/2014/main" id="{2A427D77-9F63-47B5-836D-507F8B55B35A}"/>
              </a:ext>
            </a:extLst>
          </p:cNvPr>
          <p:cNvSpPr txBox="1"/>
          <p:nvPr/>
        </p:nvSpPr>
        <p:spPr>
          <a:xfrm>
            <a:off x="201116" y="5669493"/>
            <a:ext cx="4761501" cy="969432"/>
          </a:xfrm>
          <a:prstGeom prst="rect">
            <a:avLst/>
          </a:prstGeom>
          <a:noFill/>
          <a:ln>
            <a:noFill/>
          </a:ln>
        </p:spPr>
        <p:txBody>
          <a:bodyPr spcFirstLastPara="1" wrap="square" lIns="121900" tIns="121900" rIns="121900" bIns="121900" anchor="t" anchorCtr="0">
            <a:noAutofit/>
          </a:bodyPr>
          <a:lstStyle/>
          <a:p>
            <a:pPr marL="600272" indent="-600272" defTabSz="1219170">
              <a:lnSpc>
                <a:spcPct val="115000"/>
              </a:lnSpc>
              <a:buClr>
                <a:srgbClr val="000000"/>
              </a:buClr>
            </a:pPr>
            <a:r>
              <a:rPr lang="en" sz="1200" b="1" kern="0" dirty="0">
                <a:solidFill>
                  <a:srgbClr val="000000"/>
                </a:solidFill>
                <a:latin typeface="Times New Roman" panose="02020603050405020304" pitchFamily="18" charset="0"/>
                <a:ea typeface="Calibri"/>
                <a:cs typeface="Times New Roman" panose="02020603050405020304" pitchFamily="18" charset="0"/>
                <a:sym typeface="Calibri"/>
              </a:rPr>
              <a:t>Judd et al</a:t>
            </a:r>
            <a:r>
              <a:rPr lang="en" sz="1200" kern="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1200" kern="0" dirty="0">
                <a:solidFill>
                  <a:srgbClr val="000000"/>
                </a:solidFill>
                <a:latin typeface="Times New Roman" panose="02020603050405020304" pitchFamily="18" charset="0"/>
                <a:ea typeface="Calibri"/>
                <a:cs typeface="Times New Roman" panose="02020603050405020304" pitchFamily="18" charset="0"/>
                <a:sym typeface="Calibri"/>
              </a:rPr>
              <a:t>Evaluating Sentinel-5P TROPOMI tropospheric NO2      column densities with airborne and Pandora spectrometers near New York City and Long Island Sound</a:t>
            </a:r>
            <a:r>
              <a:rPr lang="en" sz="1200" kern="0" dirty="0">
                <a:solidFill>
                  <a:srgbClr val="000000"/>
                </a:solidFill>
                <a:highlight>
                  <a:srgbClr val="FFFFFF"/>
                </a:highlight>
                <a:latin typeface="Times New Roman" panose="02020603050405020304" pitchFamily="18" charset="0"/>
                <a:ea typeface="Calibri"/>
                <a:cs typeface="Times New Roman" panose="02020603050405020304" pitchFamily="18" charset="0"/>
                <a:sym typeface="Calibri"/>
              </a:rPr>
              <a:t>, </a:t>
            </a:r>
            <a:r>
              <a:rPr lang="en" sz="1200" i="1" kern="0" dirty="0">
                <a:solidFill>
                  <a:srgbClr val="000000"/>
                </a:solidFill>
                <a:highlight>
                  <a:srgbClr val="FFFFFF"/>
                </a:highlight>
                <a:latin typeface="Times New Roman" panose="02020603050405020304" pitchFamily="18" charset="0"/>
                <a:ea typeface="Calibri"/>
                <a:cs typeface="Times New Roman" panose="02020603050405020304" pitchFamily="18" charset="0"/>
                <a:sym typeface="Calibri"/>
              </a:rPr>
              <a:t>AMT,</a:t>
            </a:r>
            <a:r>
              <a:rPr lang="en" sz="1200" kern="0" dirty="0">
                <a:solidFill>
                  <a:srgbClr val="000000"/>
                </a:solidFill>
                <a:highlight>
                  <a:srgbClr val="FFFFFF"/>
                </a:highlight>
                <a:latin typeface="Times New Roman" panose="02020603050405020304" pitchFamily="18" charset="0"/>
                <a:ea typeface="Calibri"/>
                <a:cs typeface="Times New Roman" panose="02020603050405020304" pitchFamily="18" charset="0"/>
                <a:sym typeface="Calibri"/>
              </a:rPr>
              <a:t> 2020.</a:t>
            </a:r>
            <a:endParaRPr sz="1200" kern="0" dirty="0">
              <a:solidFill>
                <a:srgbClr val="000000"/>
              </a:solidFill>
              <a:highlight>
                <a:srgbClr val="FFFFFF"/>
              </a:highlight>
              <a:latin typeface="Times New Roman" panose="02020603050405020304" pitchFamily="18" charset="0"/>
              <a:ea typeface="Calibri"/>
              <a:cs typeface="Times New Roman" panose="02020603050405020304" pitchFamily="18" charset="0"/>
              <a:sym typeface="Calibri"/>
            </a:endParaRPr>
          </a:p>
        </p:txBody>
      </p:sp>
      <p:pic>
        <p:nvPicPr>
          <p:cNvPr id="8" name="Picture 7">
            <a:extLst>
              <a:ext uri="{FF2B5EF4-FFF2-40B4-BE49-F238E27FC236}">
                <a16:creationId xmlns:a16="http://schemas.microsoft.com/office/drawing/2014/main" id="{AE0C1371-BDAE-4829-A2F9-DDBE49D47F5F}"/>
              </a:ext>
            </a:extLst>
          </p:cNvPr>
          <p:cNvPicPr>
            <a:picLocks noChangeAspect="1"/>
          </p:cNvPicPr>
          <p:nvPr/>
        </p:nvPicPr>
        <p:blipFill>
          <a:blip r:embed="rId4"/>
          <a:stretch>
            <a:fillRect/>
          </a:stretch>
        </p:blipFill>
        <p:spPr>
          <a:xfrm>
            <a:off x="247434" y="1633479"/>
            <a:ext cx="4136312" cy="3824444"/>
          </a:xfrm>
          <a:prstGeom prst="rect">
            <a:avLst/>
          </a:prstGeom>
        </p:spPr>
      </p:pic>
      <p:sp>
        <p:nvSpPr>
          <p:cNvPr id="30" name="TextBox 29">
            <a:extLst>
              <a:ext uri="{FF2B5EF4-FFF2-40B4-BE49-F238E27FC236}">
                <a16:creationId xmlns:a16="http://schemas.microsoft.com/office/drawing/2014/main" id="{4D6B94E9-425B-4AA9-B38B-AA193304255B}"/>
              </a:ext>
            </a:extLst>
          </p:cNvPr>
          <p:cNvSpPr txBox="1"/>
          <p:nvPr/>
        </p:nvSpPr>
        <p:spPr>
          <a:xfrm>
            <a:off x="4503035" y="1013394"/>
            <a:ext cx="3301421" cy="369332"/>
          </a:xfrm>
          <a:prstGeom prst="rect">
            <a:avLst/>
          </a:prstGeom>
          <a:noFill/>
        </p:spPr>
        <p:txBody>
          <a:bodyPr wrap="square" rtlCol="0">
            <a:spAutoFit/>
          </a:bodyPr>
          <a:lstStyle/>
          <a:p>
            <a:r>
              <a:rPr lang="en-US" dirty="0"/>
              <a:t>TROPOMI NO</a:t>
            </a:r>
            <a:r>
              <a:rPr lang="en-US" baseline="-25000" dirty="0"/>
              <a:t>2</a:t>
            </a:r>
            <a:r>
              <a:rPr lang="en-US" dirty="0"/>
              <a:t> – May 2, 2018</a:t>
            </a:r>
          </a:p>
        </p:txBody>
      </p:sp>
      <p:sp>
        <p:nvSpPr>
          <p:cNvPr id="24" name="Oval 23">
            <a:extLst>
              <a:ext uri="{FF2B5EF4-FFF2-40B4-BE49-F238E27FC236}">
                <a16:creationId xmlns:a16="http://schemas.microsoft.com/office/drawing/2014/main" id="{90B5B087-ED0A-4346-90AC-BB2E72361C2A}"/>
              </a:ext>
            </a:extLst>
          </p:cNvPr>
          <p:cNvSpPr/>
          <p:nvPr/>
        </p:nvSpPr>
        <p:spPr>
          <a:xfrm>
            <a:off x="11475746" y="3381513"/>
            <a:ext cx="47929" cy="438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27" name="Oval 26">
            <a:extLst>
              <a:ext uri="{FF2B5EF4-FFF2-40B4-BE49-F238E27FC236}">
                <a16:creationId xmlns:a16="http://schemas.microsoft.com/office/drawing/2014/main" id="{ABBE0478-6A1D-4F63-B9E2-C85DEE7B41CA}"/>
              </a:ext>
            </a:extLst>
          </p:cNvPr>
          <p:cNvSpPr/>
          <p:nvPr/>
        </p:nvSpPr>
        <p:spPr>
          <a:xfrm>
            <a:off x="11477224" y="3542791"/>
            <a:ext cx="47929" cy="438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29" name="Oval 28">
            <a:extLst>
              <a:ext uri="{FF2B5EF4-FFF2-40B4-BE49-F238E27FC236}">
                <a16:creationId xmlns:a16="http://schemas.microsoft.com/office/drawing/2014/main" id="{D17D7810-2654-45E0-A14D-AA840AABA041}"/>
              </a:ext>
            </a:extLst>
          </p:cNvPr>
          <p:cNvSpPr/>
          <p:nvPr/>
        </p:nvSpPr>
        <p:spPr>
          <a:xfrm>
            <a:off x="11486101" y="2566250"/>
            <a:ext cx="47929" cy="438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31" name="Text Placeholder 1">
            <a:extLst>
              <a:ext uri="{FF2B5EF4-FFF2-40B4-BE49-F238E27FC236}">
                <a16:creationId xmlns:a16="http://schemas.microsoft.com/office/drawing/2014/main" id="{4EA48BDA-CA5E-4ADD-BC78-15A036DB3747}"/>
              </a:ext>
            </a:extLst>
          </p:cNvPr>
          <p:cNvSpPr>
            <a:spLocks noGrp="1"/>
          </p:cNvSpPr>
          <p:nvPr>
            <p:ph type="title"/>
          </p:nvPr>
        </p:nvSpPr>
        <p:spPr>
          <a:xfrm>
            <a:off x="914400" y="180975"/>
            <a:ext cx="10363200" cy="695325"/>
          </a:xfrm>
        </p:spPr>
        <p:txBody>
          <a:bodyPr>
            <a:noAutofit/>
          </a:bodyPr>
          <a:lstStyle/>
          <a:p>
            <a:pPr marL="0" indent="0" algn="ctr">
              <a:buNone/>
            </a:pPr>
            <a:r>
              <a:rPr lang="en-US" sz="2400" b="1" dirty="0">
                <a:latin typeface="Gill Sans MT" panose="020B0502020104020203" pitchFamily="34" charset="0"/>
              </a:rPr>
              <a:t>Examples: Pandora Long-Term Deployments provide a more Routine and Systematic Evaluation of Satellite NO</a:t>
            </a:r>
            <a:r>
              <a:rPr lang="en-US" sz="2400" b="1" baseline="-25000" dirty="0">
                <a:latin typeface="Gill Sans MT" panose="020B0502020104020203" pitchFamily="34" charset="0"/>
              </a:rPr>
              <a:t>2 </a:t>
            </a:r>
            <a:r>
              <a:rPr lang="en-US" sz="2400" b="1" dirty="0">
                <a:latin typeface="Gill Sans MT" panose="020B0502020104020203" pitchFamily="34" charset="0"/>
              </a:rPr>
              <a:t>data</a:t>
            </a:r>
            <a:endParaRPr lang="en-US" sz="2400" b="1" dirty="0"/>
          </a:p>
        </p:txBody>
      </p:sp>
      <p:sp>
        <p:nvSpPr>
          <p:cNvPr id="32" name="TextBox 31">
            <a:extLst>
              <a:ext uri="{FF2B5EF4-FFF2-40B4-BE49-F238E27FC236}">
                <a16:creationId xmlns:a16="http://schemas.microsoft.com/office/drawing/2014/main" id="{A89796A3-306D-4311-9A17-2C30559AFCE5}"/>
              </a:ext>
            </a:extLst>
          </p:cNvPr>
          <p:cNvSpPr txBox="1"/>
          <p:nvPr/>
        </p:nvSpPr>
        <p:spPr>
          <a:xfrm>
            <a:off x="10216150" y="794433"/>
            <a:ext cx="1879206"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ＭＳ Ｐゴシック"/>
                <a:cs typeface="+mn-cs"/>
              </a:rPr>
              <a:t>EPA pandoras hosted by state and local agencies</a:t>
            </a:r>
          </a:p>
        </p:txBody>
      </p:sp>
      <p:sp>
        <p:nvSpPr>
          <p:cNvPr id="33" name="Oval 32">
            <a:extLst>
              <a:ext uri="{FF2B5EF4-FFF2-40B4-BE49-F238E27FC236}">
                <a16:creationId xmlns:a16="http://schemas.microsoft.com/office/drawing/2014/main" id="{CEE20699-547C-4522-8160-D80924DF3D01}"/>
              </a:ext>
            </a:extLst>
          </p:cNvPr>
          <p:cNvSpPr/>
          <p:nvPr/>
        </p:nvSpPr>
        <p:spPr>
          <a:xfrm>
            <a:off x="10548197" y="914991"/>
            <a:ext cx="56870" cy="519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ＭＳ Ｐゴシック"/>
              <a:cs typeface="+mn-cs"/>
              <a:sym typeface="Arial"/>
            </a:endParaRPr>
          </a:p>
        </p:txBody>
      </p:sp>
      <p:pic>
        <p:nvPicPr>
          <p:cNvPr id="9" name="Picture 8">
            <a:extLst>
              <a:ext uri="{FF2B5EF4-FFF2-40B4-BE49-F238E27FC236}">
                <a16:creationId xmlns:a16="http://schemas.microsoft.com/office/drawing/2014/main" id="{06B17C7D-367E-48A5-9244-7532E4D8D897}"/>
              </a:ext>
            </a:extLst>
          </p:cNvPr>
          <p:cNvPicPr>
            <a:picLocks noChangeAspect="1"/>
          </p:cNvPicPr>
          <p:nvPr/>
        </p:nvPicPr>
        <p:blipFill>
          <a:blip r:embed="rId5"/>
          <a:stretch>
            <a:fillRect/>
          </a:stretch>
        </p:blipFill>
        <p:spPr>
          <a:xfrm>
            <a:off x="3897054" y="1355853"/>
            <a:ext cx="4298053" cy="245690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902D4-CE49-4564-8AA1-B2EC5D0CD04B}"/>
              </a:ext>
            </a:extLst>
          </p:cNvPr>
          <p:cNvSpPr>
            <a:spLocks noGrp="1"/>
          </p:cNvSpPr>
          <p:nvPr>
            <p:ph type="title"/>
          </p:nvPr>
        </p:nvSpPr>
        <p:spPr>
          <a:xfrm>
            <a:off x="914400" y="70138"/>
            <a:ext cx="10363200" cy="695790"/>
          </a:xfrm>
        </p:spPr>
        <p:txBody>
          <a:bodyPr/>
          <a:lstStyle/>
          <a:p>
            <a:r>
              <a:rPr lang="en-US" dirty="0"/>
              <a:t>PGN/Pandora: A key TEMPO validation resource</a:t>
            </a:r>
          </a:p>
        </p:txBody>
      </p:sp>
      <p:pic>
        <p:nvPicPr>
          <p:cNvPr id="5" name="Picture 4" descr="Chart, line chart&#10;&#10;Description automatically generated">
            <a:extLst>
              <a:ext uri="{FF2B5EF4-FFF2-40B4-BE49-F238E27FC236}">
                <a16:creationId xmlns:a16="http://schemas.microsoft.com/office/drawing/2014/main" id="{44869B7E-FC6A-44E3-A703-E9B9BA7AF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1888" y="3639402"/>
            <a:ext cx="4707940" cy="1840963"/>
          </a:xfrm>
          <a:prstGeom prst="rect">
            <a:avLst/>
          </a:prstGeom>
        </p:spPr>
      </p:pic>
      <p:pic>
        <p:nvPicPr>
          <p:cNvPr id="7" name="Picture 6">
            <a:extLst>
              <a:ext uri="{FF2B5EF4-FFF2-40B4-BE49-F238E27FC236}">
                <a16:creationId xmlns:a16="http://schemas.microsoft.com/office/drawing/2014/main" id="{D0B2A08D-862C-4CF5-A1C8-D7ABC65E5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889" y="1663668"/>
            <a:ext cx="4707940" cy="1840963"/>
          </a:xfrm>
          <a:prstGeom prst="rect">
            <a:avLst/>
          </a:prstGeom>
        </p:spPr>
      </p:pic>
      <p:pic>
        <p:nvPicPr>
          <p:cNvPr id="4" name="Picture 3" descr="Chart, line chart&#10;&#10;Description automatically generated">
            <a:extLst>
              <a:ext uri="{FF2B5EF4-FFF2-40B4-BE49-F238E27FC236}">
                <a16:creationId xmlns:a16="http://schemas.microsoft.com/office/drawing/2014/main" id="{F2695AC3-3C48-4A9A-9719-D1D330BB4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805" y="3639402"/>
            <a:ext cx="4707940" cy="1840963"/>
          </a:xfrm>
          <a:prstGeom prst="rect">
            <a:avLst/>
          </a:prstGeom>
        </p:spPr>
      </p:pic>
      <p:pic>
        <p:nvPicPr>
          <p:cNvPr id="8" name="Picture 7" descr="Chart, line chart&#10;&#10;Description automatically generated">
            <a:extLst>
              <a:ext uri="{FF2B5EF4-FFF2-40B4-BE49-F238E27FC236}">
                <a16:creationId xmlns:a16="http://schemas.microsoft.com/office/drawing/2014/main" id="{C97E8F32-833E-4EF8-8291-52FE922020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8333" y="1663668"/>
            <a:ext cx="4765195" cy="1863351"/>
          </a:xfrm>
          <a:prstGeom prst="rect">
            <a:avLst/>
          </a:prstGeom>
        </p:spPr>
      </p:pic>
      <p:sp>
        <p:nvSpPr>
          <p:cNvPr id="3" name="TextBox 2">
            <a:extLst>
              <a:ext uri="{FF2B5EF4-FFF2-40B4-BE49-F238E27FC236}">
                <a16:creationId xmlns:a16="http://schemas.microsoft.com/office/drawing/2014/main" id="{7B7F4B4D-1B42-46AD-A859-3AFB5967444B}"/>
              </a:ext>
            </a:extLst>
          </p:cNvPr>
          <p:cNvSpPr txBox="1"/>
          <p:nvPr/>
        </p:nvSpPr>
        <p:spPr>
          <a:xfrm>
            <a:off x="9467272" y="878311"/>
            <a:ext cx="1921163" cy="369332"/>
          </a:xfrm>
          <a:prstGeom prst="rect">
            <a:avLst/>
          </a:prstGeom>
          <a:noFill/>
        </p:spPr>
        <p:txBody>
          <a:bodyPr wrap="square" rtlCol="0">
            <a:spAutoFit/>
          </a:bodyPr>
          <a:lstStyle/>
          <a:p>
            <a:r>
              <a:rPr lang="en-US" dirty="0"/>
              <a:t>Preliminary data</a:t>
            </a:r>
          </a:p>
        </p:txBody>
      </p:sp>
      <p:sp>
        <p:nvSpPr>
          <p:cNvPr id="6" name="TextBox 5">
            <a:extLst>
              <a:ext uri="{FF2B5EF4-FFF2-40B4-BE49-F238E27FC236}">
                <a16:creationId xmlns:a16="http://schemas.microsoft.com/office/drawing/2014/main" id="{C5F42BB8-AFBC-4047-9895-E01C3CE30E8E}"/>
              </a:ext>
            </a:extLst>
          </p:cNvPr>
          <p:cNvSpPr txBox="1"/>
          <p:nvPr/>
        </p:nvSpPr>
        <p:spPr>
          <a:xfrm>
            <a:off x="148359" y="961746"/>
            <a:ext cx="3121891" cy="5632311"/>
          </a:xfrm>
          <a:prstGeom prst="rect">
            <a:avLst/>
          </a:prstGeom>
          <a:noFill/>
        </p:spPr>
        <p:txBody>
          <a:bodyPr wrap="square" rtlCol="0">
            <a:spAutoFit/>
          </a:bodyPr>
          <a:lstStyle/>
          <a:p>
            <a:pPr marL="285750" indent="-285750">
              <a:buFont typeface="Arial" panose="020B0604020202020204" pitchFamily="34" charset="0"/>
              <a:buChar char="•"/>
            </a:pPr>
            <a:r>
              <a:rPr lang="en-US" dirty="0"/>
              <a:t>The PGN via Pandora spectrometers are making measurements of a geophysical variable never measured in an operational research network.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Development of appropriate QA metrics is an on-going process.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Preliminary data products are very promising and providing the </a:t>
            </a:r>
            <a:r>
              <a:rPr lang="en-US" u="sng" dirty="0"/>
              <a:t>first reveal of key trace gas columns at high temporal frequencies on long term basis</a:t>
            </a:r>
            <a:r>
              <a:rPr lang="en-US" dirty="0"/>
              <a:t>.</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779370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2"/>
          <p:cNvSpPr txBox="1">
            <a:spLocks noGrp="1"/>
          </p:cNvSpPr>
          <p:nvPr>
            <p:ph type="title"/>
          </p:nvPr>
        </p:nvSpPr>
        <p:spPr>
          <a:xfrm>
            <a:off x="2203329" y="0"/>
            <a:ext cx="7977266" cy="777799"/>
          </a:xfrm>
          <a:prstGeom prst="rect">
            <a:avLst/>
          </a:prstGeom>
        </p:spPr>
        <p:txBody>
          <a:bodyPr spcFirstLastPara="1" vert="horz" wrap="square" lIns="121900" tIns="121900" rIns="121900" bIns="121900" numCol="1" anchor="t" anchorCtr="0" compatLnSpc="1">
            <a:prstTxWarp prst="textNoShape">
              <a:avLst/>
            </a:prstTxWarp>
            <a:noAutofit/>
          </a:bodyPr>
          <a:lstStyle/>
          <a:p>
            <a:pPr algn="l"/>
            <a:r>
              <a:rPr lang="en" sz="3200" dirty="0">
                <a:latin typeface="Calibri" panose="020F0502020204030204" pitchFamily="34" charset="0"/>
                <a:cs typeface="Calibri" panose="020F0502020204030204" pitchFamily="34" charset="0"/>
              </a:rPr>
              <a:t>Formaldehyde: TROPOMI (+) and Pandora (o)</a:t>
            </a:r>
            <a:endParaRPr sz="3200" dirty="0">
              <a:latin typeface="Calibri" panose="020F0502020204030204" pitchFamily="34" charset="0"/>
              <a:cs typeface="Calibri" panose="020F0502020204030204" pitchFamily="34" charset="0"/>
            </a:endParaRPr>
          </a:p>
        </p:txBody>
      </p:sp>
      <p:pic>
        <p:nvPicPr>
          <p:cNvPr id="280" name="Google Shape;280;p32"/>
          <p:cNvPicPr preferRelativeResize="0"/>
          <p:nvPr/>
        </p:nvPicPr>
        <p:blipFill rotWithShape="1">
          <a:blip r:embed="rId3">
            <a:alphaModFix/>
          </a:blip>
          <a:srcRect l="11579" t="5208" r="8394" b="21332"/>
          <a:stretch/>
        </p:blipFill>
        <p:spPr>
          <a:xfrm>
            <a:off x="415600" y="672651"/>
            <a:ext cx="11360800" cy="5642401"/>
          </a:xfrm>
          <a:prstGeom prst="rect">
            <a:avLst/>
          </a:prstGeom>
          <a:noFill/>
          <a:ln>
            <a:noFill/>
          </a:ln>
        </p:spPr>
      </p:pic>
      <p:sp>
        <p:nvSpPr>
          <p:cNvPr id="281" name="Google Shape;281;p32"/>
          <p:cNvSpPr txBox="1"/>
          <p:nvPr/>
        </p:nvSpPr>
        <p:spPr>
          <a:xfrm rot="-5400000">
            <a:off x="-897000" y="3214145"/>
            <a:ext cx="2327600" cy="615513"/>
          </a:xfrm>
          <a:prstGeom prst="rect">
            <a:avLst/>
          </a:prstGeom>
          <a:noFill/>
          <a:ln>
            <a:noFill/>
          </a:ln>
        </p:spPr>
        <p:txBody>
          <a:bodyPr spcFirstLastPara="1" wrap="square" lIns="121900" tIns="121900" rIns="121900" bIns="121900" anchor="t" anchorCtr="0">
            <a:spAutoFit/>
          </a:bodyPr>
          <a:lstStyle/>
          <a:p>
            <a:r>
              <a:rPr lang="en" sz="2400" dirty="0">
                <a:latin typeface="+mj-lt"/>
                <a:ea typeface="Oswald"/>
                <a:cs typeface="Oswald"/>
                <a:sym typeface="Oswald"/>
              </a:rPr>
              <a:t>HCHO Column</a:t>
            </a:r>
            <a:endParaRPr sz="2400" dirty="0">
              <a:latin typeface="+mj-lt"/>
              <a:ea typeface="Oswald"/>
              <a:cs typeface="Oswald"/>
              <a:sym typeface="Oswald"/>
            </a:endParaRPr>
          </a:p>
        </p:txBody>
      </p:sp>
      <p:sp>
        <p:nvSpPr>
          <p:cNvPr id="282" name="Google Shape;282;p32"/>
          <p:cNvSpPr txBox="1"/>
          <p:nvPr/>
        </p:nvSpPr>
        <p:spPr>
          <a:xfrm>
            <a:off x="4857750" y="6007295"/>
            <a:ext cx="3110442" cy="615513"/>
          </a:xfrm>
          <a:prstGeom prst="rect">
            <a:avLst/>
          </a:prstGeom>
          <a:noFill/>
          <a:ln>
            <a:noFill/>
          </a:ln>
        </p:spPr>
        <p:txBody>
          <a:bodyPr spcFirstLastPara="1" wrap="square" lIns="121900" tIns="121900" rIns="121900" bIns="121900" anchor="t" anchorCtr="0">
            <a:spAutoFit/>
          </a:bodyPr>
          <a:lstStyle/>
          <a:p>
            <a:r>
              <a:rPr lang="en" sz="2400" dirty="0">
                <a:ea typeface="Oswald"/>
                <a:cs typeface="Oswald"/>
                <a:sym typeface="Oswald"/>
              </a:rPr>
              <a:t>Day of Year 2021</a:t>
            </a:r>
            <a:endParaRPr sz="2400" dirty="0">
              <a:ea typeface="Oswald"/>
              <a:cs typeface="Oswald"/>
              <a:sym typeface="Oswald"/>
            </a:endParaRPr>
          </a:p>
        </p:txBody>
      </p:sp>
      <p:sp>
        <p:nvSpPr>
          <p:cNvPr id="2" name="TextBox 1">
            <a:extLst>
              <a:ext uri="{FF2B5EF4-FFF2-40B4-BE49-F238E27FC236}">
                <a16:creationId xmlns:a16="http://schemas.microsoft.com/office/drawing/2014/main" id="{F1E0BC6B-2ACA-47B9-9221-74B38C5ED0BE}"/>
              </a:ext>
            </a:extLst>
          </p:cNvPr>
          <p:cNvSpPr txBox="1"/>
          <p:nvPr/>
        </p:nvSpPr>
        <p:spPr>
          <a:xfrm>
            <a:off x="8808466" y="6185349"/>
            <a:ext cx="3248025" cy="369332"/>
          </a:xfrm>
          <a:prstGeom prst="rect">
            <a:avLst/>
          </a:prstGeom>
          <a:noFill/>
        </p:spPr>
        <p:txBody>
          <a:bodyPr wrap="square" rtlCol="0">
            <a:spAutoFit/>
          </a:bodyPr>
          <a:lstStyle/>
          <a:p>
            <a:r>
              <a:rPr lang="it-IT"/>
              <a:t>Credit: Jin Liao NASA GSFC</a:t>
            </a:r>
            <a:endParaRPr lang="it-IT" dirty="0"/>
          </a:p>
        </p:txBody>
      </p:sp>
      <p:pic>
        <p:nvPicPr>
          <p:cNvPr id="4" name="Picture 3">
            <a:extLst>
              <a:ext uri="{FF2B5EF4-FFF2-40B4-BE49-F238E27FC236}">
                <a16:creationId xmlns:a16="http://schemas.microsoft.com/office/drawing/2014/main" id="{61D2159B-24C0-4D38-B8D6-A308CE532A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6836" y="4089837"/>
            <a:ext cx="304800" cy="304800"/>
          </a:xfrm>
          <a:prstGeom prst="rect">
            <a:avLst/>
          </a:prstGeom>
        </p:spPr>
      </p:pic>
      <p:pic>
        <p:nvPicPr>
          <p:cNvPr id="10" name="Picture 9">
            <a:extLst>
              <a:ext uri="{FF2B5EF4-FFF2-40B4-BE49-F238E27FC236}">
                <a16:creationId xmlns:a16="http://schemas.microsoft.com/office/drawing/2014/main" id="{3B2E5D25-B33C-4A8B-87DF-D7FBB92954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714" y="3032562"/>
            <a:ext cx="304800" cy="304800"/>
          </a:xfrm>
          <a:prstGeom prst="rect">
            <a:avLst/>
          </a:prstGeom>
        </p:spPr>
      </p:pic>
      <p:pic>
        <p:nvPicPr>
          <p:cNvPr id="11" name="Picture 10">
            <a:extLst>
              <a:ext uri="{FF2B5EF4-FFF2-40B4-BE49-F238E27FC236}">
                <a16:creationId xmlns:a16="http://schemas.microsoft.com/office/drawing/2014/main" id="{29A29CCC-B70E-48BF-A280-9B83B06A89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714" y="4089837"/>
            <a:ext cx="304800" cy="304800"/>
          </a:xfrm>
          <a:prstGeom prst="rect">
            <a:avLst/>
          </a:prstGeom>
        </p:spPr>
      </p:pic>
      <p:pic>
        <p:nvPicPr>
          <p:cNvPr id="12" name="Picture 11">
            <a:extLst>
              <a:ext uri="{FF2B5EF4-FFF2-40B4-BE49-F238E27FC236}">
                <a16:creationId xmlns:a16="http://schemas.microsoft.com/office/drawing/2014/main" id="{365764EB-8F1C-4A49-9210-15DB5874E9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1961" y="4089439"/>
            <a:ext cx="304800" cy="304800"/>
          </a:xfrm>
          <a:prstGeom prst="rect">
            <a:avLst/>
          </a:prstGeom>
        </p:spPr>
      </p:pic>
      <p:pic>
        <p:nvPicPr>
          <p:cNvPr id="13" name="Picture 12">
            <a:extLst>
              <a:ext uri="{FF2B5EF4-FFF2-40B4-BE49-F238E27FC236}">
                <a16:creationId xmlns:a16="http://schemas.microsoft.com/office/drawing/2014/main" id="{CB4779D4-FE10-4E83-91A6-C71718F00B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1961" y="2971800"/>
            <a:ext cx="304800" cy="304800"/>
          </a:xfrm>
          <a:prstGeom prst="rect">
            <a:avLst/>
          </a:prstGeom>
        </p:spPr>
      </p:pic>
      <p:pic>
        <p:nvPicPr>
          <p:cNvPr id="14" name="Picture 13">
            <a:extLst>
              <a:ext uri="{FF2B5EF4-FFF2-40B4-BE49-F238E27FC236}">
                <a16:creationId xmlns:a16="http://schemas.microsoft.com/office/drawing/2014/main" id="{3409DC74-BF37-4523-95B9-D2E0E10D4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7411" y="1889562"/>
            <a:ext cx="304800" cy="3048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hart, scatter chart&#10;&#10;Description automatically generated">
            <a:extLst>
              <a:ext uri="{FF2B5EF4-FFF2-40B4-BE49-F238E27FC236}">
                <a16:creationId xmlns:a16="http://schemas.microsoft.com/office/drawing/2014/main" id="{E668AFB3-D94A-4EA3-952F-FAE57A0078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712" y="1096776"/>
            <a:ext cx="3289424" cy="2467069"/>
          </a:xfrm>
          <a:prstGeom prst="rect">
            <a:avLst/>
          </a:prstGeom>
        </p:spPr>
      </p:pic>
      <p:pic>
        <p:nvPicPr>
          <p:cNvPr id="16" name="Picture 15" descr="Chart, scatter chart&#10;&#10;Description automatically generated">
            <a:extLst>
              <a:ext uri="{FF2B5EF4-FFF2-40B4-BE49-F238E27FC236}">
                <a16:creationId xmlns:a16="http://schemas.microsoft.com/office/drawing/2014/main" id="{B7C37BB8-7525-404D-816C-C3484DC079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712" y="3791503"/>
            <a:ext cx="3289425" cy="2467068"/>
          </a:xfrm>
          <a:prstGeom prst="rect">
            <a:avLst/>
          </a:prstGeom>
        </p:spPr>
      </p:pic>
      <p:sp>
        <p:nvSpPr>
          <p:cNvPr id="5" name="Slide Number Placeholder 4">
            <a:extLst>
              <a:ext uri="{FF2B5EF4-FFF2-40B4-BE49-F238E27FC236}">
                <a16:creationId xmlns:a16="http://schemas.microsoft.com/office/drawing/2014/main" id="{B17BA644-BE04-4B8D-AF84-9BEE0CEFF479}"/>
              </a:ext>
            </a:extLst>
          </p:cNvPr>
          <p:cNvSpPr>
            <a:spLocks noGrp="1"/>
          </p:cNvSpPr>
          <p:nvPr>
            <p:ph type="sldNum" sz="quarter" idx="4"/>
          </p:nvPr>
        </p:nvSpPr>
        <p:spPr/>
        <p:txBody>
          <a:bodyPr/>
          <a:lstStyle/>
          <a:p>
            <a:fld id="{12C80C7B-1DE2-4FD7-9AB9-740667D82627}" type="slidenum">
              <a:rPr lang="en-US" smtClean="0"/>
              <a:pPr/>
              <a:t>15</a:t>
            </a:fld>
            <a:endParaRPr lang="en-US"/>
          </a:p>
        </p:txBody>
      </p:sp>
      <p:pic>
        <p:nvPicPr>
          <p:cNvPr id="6" name="Picture 5" descr="A picture containing diagram&#10;&#10;Description automatically generated">
            <a:extLst>
              <a:ext uri="{FF2B5EF4-FFF2-40B4-BE49-F238E27FC236}">
                <a16:creationId xmlns:a16="http://schemas.microsoft.com/office/drawing/2014/main" id="{E2868F8A-F88A-48FC-9BAB-15C08870D53A}"/>
              </a:ext>
            </a:extLst>
          </p:cNvPr>
          <p:cNvPicPr>
            <a:picLocks noChangeAspect="1"/>
          </p:cNvPicPr>
          <p:nvPr/>
        </p:nvPicPr>
        <p:blipFill rotWithShape="1">
          <a:blip r:embed="rId4">
            <a:extLst>
              <a:ext uri="{28A0092B-C50C-407E-A947-70E740481C1C}">
                <a14:useLocalDpi xmlns:a14="http://schemas.microsoft.com/office/drawing/2010/main" val="0"/>
              </a:ext>
            </a:extLst>
          </a:blip>
          <a:srcRect l="2149" b="23047"/>
          <a:stretch/>
        </p:blipFill>
        <p:spPr>
          <a:xfrm>
            <a:off x="4917234" y="48564"/>
            <a:ext cx="7274767" cy="4031057"/>
          </a:xfrm>
          <a:prstGeom prst="rect">
            <a:avLst/>
          </a:prstGeom>
        </p:spPr>
      </p:pic>
      <p:sp>
        <p:nvSpPr>
          <p:cNvPr id="7" name="Rectangle 6">
            <a:extLst>
              <a:ext uri="{FF2B5EF4-FFF2-40B4-BE49-F238E27FC236}">
                <a16:creationId xmlns:a16="http://schemas.microsoft.com/office/drawing/2014/main" id="{63E9B14C-CE1F-4882-9F21-221D2A85C799}"/>
              </a:ext>
            </a:extLst>
          </p:cNvPr>
          <p:cNvSpPr/>
          <p:nvPr/>
        </p:nvSpPr>
        <p:spPr bwMode="auto">
          <a:xfrm>
            <a:off x="7227350" y="1523032"/>
            <a:ext cx="1996751" cy="1464907"/>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400">
              <a:latin typeface="Arial" charset="0"/>
              <a:ea typeface="ＭＳ Ｐゴシック" pitchFamily="84" charset="-128"/>
            </a:endParaRPr>
          </a:p>
        </p:txBody>
      </p:sp>
      <p:sp>
        <p:nvSpPr>
          <p:cNvPr id="8" name="TextBox 7">
            <a:extLst>
              <a:ext uri="{FF2B5EF4-FFF2-40B4-BE49-F238E27FC236}">
                <a16:creationId xmlns:a16="http://schemas.microsoft.com/office/drawing/2014/main" id="{E20C94B8-5F98-44DF-A224-105DBB387A75}"/>
              </a:ext>
            </a:extLst>
          </p:cNvPr>
          <p:cNvSpPr txBox="1"/>
          <p:nvPr/>
        </p:nvSpPr>
        <p:spPr>
          <a:xfrm>
            <a:off x="9472128" y="1720148"/>
            <a:ext cx="2146041" cy="1569660"/>
          </a:xfrm>
          <a:prstGeom prst="rect">
            <a:avLst/>
          </a:prstGeom>
          <a:noFill/>
        </p:spPr>
        <p:txBody>
          <a:bodyPr wrap="square" rtlCol="0">
            <a:spAutoFit/>
          </a:bodyPr>
          <a:lstStyle/>
          <a:p>
            <a:r>
              <a:rPr lang="en-US" sz="1600" b="1" dirty="0">
                <a:solidFill>
                  <a:schemeClr val="bg1"/>
                </a:solidFill>
              </a:rPr>
              <a:t>12  PGN site location between Philadelphia and Rhode Island located at AQ stations</a:t>
            </a:r>
          </a:p>
        </p:txBody>
      </p:sp>
      <p:sp>
        <p:nvSpPr>
          <p:cNvPr id="9" name="Isosceles Triangle 8">
            <a:extLst>
              <a:ext uri="{FF2B5EF4-FFF2-40B4-BE49-F238E27FC236}">
                <a16:creationId xmlns:a16="http://schemas.microsoft.com/office/drawing/2014/main" id="{96F4189F-51E2-4B78-B7EF-78D36C11DDA8}"/>
              </a:ext>
            </a:extLst>
          </p:cNvPr>
          <p:cNvSpPr>
            <a:spLocks noChangeAspect="1"/>
          </p:cNvSpPr>
          <p:nvPr/>
        </p:nvSpPr>
        <p:spPr bwMode="auto">
          <a:xfrm>
            <a:off x="7936475" y="2274147"/>
            <a:ext cx="91440" cy="91440"/>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400">
              <a:latin typeface="Arial" charset="0"/>
              <a:ea typeface="ＭＳ Ｐゴシック" pitchFamily="84" charset="-128"/>
            </a:endParaRPr>
          </a:p>
        </p:txBody>
      </p:sp>
      <p:sp>
        <p:nvSpPr>
          <p:cNvPr id="10" name="Isosceles Triangle 9">
            <a:extLst>
              <a:ext uri="{FF2B5EF4-FFF2-40B4-BE49-F238E27FC236}">
                <a16:creationId xmlns:a16="http://schemas.microsoft.com/office/drawing/2014/main" id="{FDD5033A-A029-40D7-AAC9-761E857511F7}"/>
              </a:ext>
            </a:extLst>
          </p:cNvPr>
          <p:cNvSpPr>
            <a:spLocks noChangeAspect="1"/>
          </p:cNvSpPr>
          <p:nvPr/>
        </p:nvSpPr>
        <p:spPr bwMode="auto">
          <a:xfrm>
            <a:off x="8134284" y="1972651"/>
            <a:ext cx="91440" cy="91440"/>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400">
              <a:latin typeface="Arial" charset="0"/>
              <a:ea typeface="ＭＳ Ｐゴシック" pitchFamily="84" charset="-128"/>
            </a:endParaRPr>
          </a:p>
        </p:txBody>
      </p:sp>
      <p:sp>
        <p:nvSpPr>
          <p:cNvPr id="11" name="Isosceles Triangle 10">
            <a:extLst>
              <a:ext uri="{FF2B5EF4-FFF2-40B4-BE49-F238E27FC236}">
                <a16:creationId xmlns:a16="http://schemas.microsoft.com/office/drawing/2014/main" id="{99750253-B11E-48A8-B6CE-4499CECDDFBF}"/>
              </a:ext>
            </a:extLst>
          </p:cNvPr>
          <p:cNvSpPr>
            <a:spLocks noChangeAspect="1"/>
          </p:cNvSpPr>
          <p:nvPr/>
        </p:nvSpPr>
        <p:spPr bwMode="auto">
          <a:xfrm>
            <a:off x="8180004" y="2164043"/>
            <a:ext cx="91440" cy="91440"/>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400">
              <a:latin typeface="Arial" charset="0"/>
              <a:ea typeface="ＭＳ Ｐゴシック" pitchFamily="84" charset="-128"/>
            </a:endParaRPr>
          </a:p>
        </p:txBody>
      </p:sp>
      <p:sp>
        <p:nvSpPr>
          <p:cNvPr id="12" name="Isosceles Triangle 11">
            <a:extLst>
              <a:ext uri="{FF2B5EF4-FFF2-40B4-BE49-F238E27FC236}">
                <a16:creationId xmlns:a16="http://schemas.microsoft.com/office/drawing/2014/main" id="{B4C61CF0-CFFA-41A7-9B60-D56A1278CB9F}"/>
              </a:ext>
            </a:extLst>
          </p:cNvPr>
          <p:cNvSpPr>
            <a:spLocks noChangeAspect="1"/>
          </p:cNvSpPr>
          <p:nvPr/>
        </p:nvSpPr>
        <p:spPr bwMode="auto">
          <a:xfrm>
            <a:off x="7557963" y="2437741"/>
            <a:ext cx="91440" cy="91440"/>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400">
              <a:latin typeface="Arial" charset="0"/>
              <a:ea typeface="ＭＳ Ｐゴシック" pitchFamily="84" charset="-128"/>
            </a:endParaRPr>
          </a:p>
        </p:txBody>
      </p:sp>
      <p:sp>
        <p:nvSpPr>
          <p:cNvPr id="20" name="TextBox 19">
            <a:extLst>
              <a:ext uri="{FF2B5EF4-FFF2-40B4-BE49-F238E27FC236}">
                <a16:creationId xmlns:a16="http://schemas.microsoft.com/office/drawing/2014/main" id="{C3785254-13FA-4DE4-BACC-FD96D6DC7876}"/>
              </a:ext>
            </a:extLst>
          </p:cNvPr>
          <p:cNvSpPr txBox="1"/>
          <p:nvPr/>
        </p:nvSpPr>
        <p:spPr>
          <a:xfrm>
            <a:off x="2970897" y="1289261"/>
            <a:ext cx="1822323" cy="830997"/>
          </a:xfrm>
          <a:prstGeom prst="rect">
            <a:avLst/>
          </a:prstGeom>
          <a:noFill/>
        </p:spPr>
        <p:txBody>
          <a:bodyPr wrap="square" rtlCol="0">
            <a:spAutoFit/>
          </a:bodyPr>
          <a:lstStyle/>
          <a:p>
            <a:r>
              <a:rPr lang="en-US" sz="1200" b="1" dirty="0"/>
              <a:t>1 example sky-scan profile of ~40 daily in the default PGN sampling routine</a:t>
            </a:r>
          </a:p>
        </p:txBody>
      </p:sp>
      <p:pic>
        <p:nvPicPr>
          <p:cNvPr id="22" name="Picture 21" descr="Chart, scatter chart&#10;&#10;Description automatically generated">
            <a:extLst>
              <a:ext uri="{FF2B5EF4-FFF2-40B4-BE49-F238E27FC236}">
                <a16:creationId xmlns:a16="http://schemas.microsoft.com/office/drawing/2014/main" id="{7B93700B-4674-420A-84BA-57F0CE50F2D9}"/>
              </a:ext>
            </a:extLst>
          </p:cNvPr>
          <p:cNvPicPr>
            <a:picLocks noChangeAspect="1"/>
          </p:cNvPicPr>
          <p:nvPr/>
        </p:nvPicPr>
        <p:blipFill rotWithShape="1">
          <a:blip r:embed="rId5">
            <a:extLst>
              <a:ext uri="{28A0092B-C50C-407E-A947-70E740481C1C}">
                <a14:useLocalDpi xmlns:a14="http://schemas.microsoft.com/office/drawing/2010/main" val="0"/>
              </a:ext>
            </a:extLst>
          </a:blip>
          <a:srcRect l="7013" r="7636"/>
          <a:stretch/>
        </p:blipFill>
        <p:spPr>
          <a:xfrm>
            <a:off x="4818355" y="3996925"/>
            <a:ext cx="7208092" cy="2366208"/>
          </a:xfrm>
          <a:prstGeom prst="rect">
            <a:avLst/>
          </a:prstGeom>
        </p:spPr>
      </p:pic>
      <p:sp>
        <p:nvSpPr>
          <p:cNvPr id="24" name="TextBox 23">
            <a:extLst>
              <a:ext uri="{FF2B5EF4-FFF2-40B4-BE49-F238E27FC236}">
                <a16:creationId xmlns:a16="http://schemas.microsoft.com/office/drawing/2014/main" id="{5062FD8C-508A-4766-9FA8-4BB9BF385BCE}"/>
              </a:ext>
            </a:extLst>
          </p:cNvPr>
          <p:cNvSpPr txBox="1"/>
          <p:nvPr/>
        </p:nvSpPr>
        <p:spPr>
          <a:xfrm>
            <a:off x="0" y="775531"/>
            <a:ext cx="1949333" cy="5262979"/>
          </a:xfrm>
          <a:prstGeom prst="rect">
            <a:avLst/>
          </a:prstGeom>
          <a:noFill/>
        </p:spPr>
        <p:txBody>
          <a:bodyPr wrap="square">
            <a:spAutoFit/>
          </a:bodyPr>
          <a:lstStyle/>
          <a:p>
            <a:pPr marL="170684" indent="-170684">
              <a:buFont typeface="Arial" panose="020B0604020202020204" pitchFamily="34" charset="0"/>
              <a:buChar char="•"/>
            </a:pPr>
            <a:r>
              <a:rPr lang="en-US" sz="1600" dirty="0">
                <a:solidFill>
                  <a:srgbClr val="000000"/>
                </a:solidFill>
              </a:rPr>
              <a:t>Validation data for GCAS, TEMPO, TROPOMI SO2, HCHO, O3, NO2 data products </a:t>
            </a:r>
          </a:p>
          <a:p>
            <a:pPr marL="170684" indent="-170684">
              <a:buFont typeface="Arial" panose="020B0604020202020204" pitchFamily="34" charset="0"/>
              <a:buChar char="•"/>
            </a:pPr>
            <a:endParaRPr lang="en-US" sz="1600" dirty="0">
              <a:solidFill>
                <a:srgbClr val="000000"/>
              </a:solidFill>
            </a:endParaRPr>
          </a:p>
          <a:p>
            <a:pPr marL="170684" indent="-170684">
              <a:buFont typeface="Arial" panose="020B0604020202020204" pitchFamily="34" charset="0"/>
              <a:buChar char="•"/>
            </a:pPr>
            <a:r>
              <a:rPr lang="en-US" sz="1600" dirty="0">
                <a:solidFill>
                  <a:srgbClr val="000000"/>
                </a:solidFill>
              </a:rPr>
              <a:t>Support model evaluation</a:t>
            </a:r>
          </a:p>
          <a:p>
            <a:pPr marL="170684" indent="-170684">
              <a:buFont typeface="Arial" panose="020B0604020202020204" pitchFamily="34" charset="0"/>
              <a:buChar char="•"/>
            </a:pPr>
            <a:endParaRPr lang="en-US" sz="1600" dirty="0">
              <a:solidFill>
                <a:srgbClr val="000000"/>
              </a:solidFill>
            </a:endParaRPr>
          </a:p>
          <a:p>
            <a:pPr marL="170684" indent="-170684">
              <a:buFont typeface="Arial" panose="020B0604020202020204" pitchFamily="34" charset="0"/>
              <a:buChar char="•"/>
            </a:pPr>
            <a:r>
              <a:rPr lang="en-US" sz="1600" dirty="0">
                <a:solidFill>
                  <a:srgbClr val="000000"/>
                </a:solidFill>
              </a:rPr>
              <a:t>Use flight profiles and surface in situ monitoring to a</a:t>
            </a:r>
            <a:r>
              <a:rPr lang="en" sz="1600" dirty="0">
                <a:solidFill>
                  <a:srgbClr val="000000"/>
                </a:solidFill>
              </a:rPr>
              <a:t>ssess the PGN vertical profile products</a:t>
            </a:r>
          </a:p>
          <a:p>
            <a:pPr marL="170684" indent="-170684">
              <a:buFont typeface="Arial" panose="020B0604020202020204" pitchFamily="34" charset="0"/>
              <a:buChar char="•"/>
            </a:pPr>
            <a:endParaRPr lang="en" sz="1600" dirty="0"/>
          </a:p>
          <a:p>
            <a:pPr marL="170684" indent="-170684">
              <a:buFont typeface="Arial" panose="020B0604020202020204" pitchFamily="34" charset="0"/>
              <a:buChar char="•"/>
            </a:pPr>
            <a:r>
              <a:rPr lang="en" sz="1600" dirty="0"/>
              <a:t>Tie study results to long-term records (several dating to 2018)</a:t>
            </a:r>
            <a:endParaRPr lang="en-US" sz="1600" dirty="0"/>
          </a:p>
        </p:txBody>
      </p:sp>
      <p:sp>
        <p:nvSpPr>
          <p:cNvPr id="27" name="Google Shape;123;p18">
            <a:extLst>
              <a:ext uri="{FF2B5EF4-FFF2-40B4-BE49-F238E27FC236}">
                <a16:creationId xmlns:a16="http://schemas.microsoft.com/office/drawing/2014/main" id="{3B311F22-89E4-4032-986E-1677B4DF9163}"/>
              </a:ext>
            </a:extLst>
          </p:cNvPr>
          <p:cNvSpPr txBox="1"/>
          <p:nvPr/>
        </p:nvSpPr>
        <p:spPr>
          <a:xfrm>
            <a:off x="334964" y="77448"/>
            <a:ext cx="8125600" cy="554000"/>
          </a:xfrm>
          <a:prstGeom prst="rect">
            <a:avLst/>
          </a:prstGeom>
          <a:noFill/>
          <a:ln>
            <a:noFill/>
          </a:ln>
        </p:spPr>
        <p:txBody>
          <a:bodyPr spcFirstLastPara="1" wrap="square" lIns="121900" tIns="60933" rIns="121900" bIns="60933" anchor="t" anchorCtr="0">
            <a:noAutofit/>
          </a:bodyPr>
          <a:lstStyle/>
          <a:p>
            <a:r>
              <a:rPr lang="en-US" sz="3200" dirty="0"/>
              <a:t>PGN in 2023 Studies</a:t>
            </a:r>
            <a:endParaRPr sz="3200" dirty="0"/>
          </a:p>
        </p:txBody>
      </p:sp>
    </p:spTree>
    <p:extLst>
      <p:ext uri="{BB962C8B-B14F-4D97-AF65-F5344CB8AC3E}">
        <p14:creationId xmlns:p14="http://schemas.microsoft.com/office/powerpoint/2010/main" val="2947770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8FF68B3D-8112-4507-B59D-1F50E78D050F}"/>
              </a:ext>
            </a:extLst>
          </p:cNvPr>
          <p:cNvGrpSpPr>
            <a:grpSpLocks noChangeAspect="1"/>
          </p:cNvGrpSpPr>
          <p:nvPr/>
        </p:nvGrpSpPr>
        <p:grpSpPr>
          <a:xfrm>
            <a:off x="7277208" y="4731753"/>
            <a:ext cx="2204895" cy="1733379"/>
            <a:chOff x="385274" y="1320207"/>
            <a:chExt cx="3899188" cy="3065349"/>
          </a:xfrm>
        </p:grpSpPr>
        <p:pic>
          <p:nvPicPr>
            <p:cNvPr id="25" name="Picture 24">
              <a:extLst>
                <a:ext uri="{FF2B5EF4-FFF2-40B4-BE49-F238E27FC236}">
                  <a16:creationId xmlns:a16="http://schemas.microsoft.com/office/drawing/2014/main" id="{2510AC9E-43C4-44C8-A0F4-22986AB6D3CF}"/>
                </a:ext>
              </a:extLst>
            </p:cNvPr>
            <p:cNvPicPr>
              <a:picLocks noChangeAspect="1"/>
            </p:cNvPicPr>
            <p:nvPr/>
          </p:nvPicPr>
          <p:blipFill rotWithShape="1">
            <a:blip r:embed="rId2"/>
            <a:srcRect l="10740" t="8587" r="16241" b="14908"/>
            <a:stretch/>
          </p:blipFill>
          <p:spPr>
            <a:xfrm>
              <a:off x="385274" y="1320207"/>
              <a:ext cx="3899188" cy="3065349"/>
            </a:xfrm>
            <a:prstGeom prst="rect">
              <a:avLst/>
            </a:prstGeom>
            <a:ln w="15240">
              <a:noFill/>
            </a:ln>
          </p:spPr>
        </p:pic>
        <p:sp>
          <p:nvSpPr>
            <p:cNvPr id="26" name="Oval 25">
              <a:extLst>
                <a:ext uri="{FF2B5EF4-FFF2-40B4-BE49-F238E27FC236}">
                  <a16:creationId xmlns:a16="http://schemas.microsoft.com/office/drawing/2014/main" id="{F3CDF864-9D7F-4E7D-B197-46994E97357C}"/>
                </a:ext>
              </a:extLst>
            </p:cNvPr>
            <p:cNvSpPr/>
            <p:nvPr/>
          </p:nvSpPr>
          <p:spPr>
            <a:xfrm>
              <a:off x="1243911" y="2472637"/>
              <a:ext cx="685800" cy="638224"/>
            </a:xfrm>
            <a:prstGeom prst="ellipse">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highlight>
                  <a:srgbClr val="FFFF00"/>
                </a:highlight>
                <a:uLnTx/>
                <a:uFillTx/>
                <a:latin typeface="Arial"/>
                <a:ea typeface="ＭＳ Ｐゴシック"/>
                <a:cs typeface="+mn-cs"/>
              </a:endParaRPr>
            </a:p>
          </p:txBody>
        </p:sp>
        <p:sp>
          <p:nvSpPr>
            <p:cNvPr id="27" name="TextBox 26">
              <a:extLst>
                <a:ext uri="{FF2B5EF4-FFF2-40B4-BE49-F238E27FC236}">
                  <a16:creationId xmlns:a16="http://schemas.microsoft.com/office/drawing/2014/main" id="{440A9C7F-4758-4BF2-ABFD-0591A81F8C3A}"/>
                </a:ext>
              </a:extLst>
            </p:cNvPr>
            <p:cNvSpPr txBox="1"/>
            <p:nvPr/>
          </p:nvSpPr>
          <p:spPr>
            <a:xfrm>
              <a:off x="1786693" y="1933498"/>
              <a:ext cx="1371600" cy="6942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00"/>
                  </a:solidFill>
                  <a:effectLst/>
                  <a:uLnTx/>
                  <a:uFillTx/>
                  <a:latin typeface="Arial"/>
                  <a:ea typeface="ＭＳ Ｐゴシック"/>
                  <a:cs typeface="+mn-cs"/>
                </a:rPr>
                <a:t>Ports, railyards, highways</a:t>
              </a:r>
            </a:p>
          </p:txBody>
        </p:sp>
        <p:sp>
          <p:nvSpPr>
            <p:cNvPr id="28" name="TextBox 27">
              <a:extLst>
                <a:ext uri="{FF2B5EF4-FFF2-40B4-BE49-F238E27FC236}">
                  <a16:creationId xmlns:a16="http://schemas.microsoft.com/office/drawing/2014/main" id="{E8EC4E46-48B5-42F2-BE69-D3469A043123}"/>
                </a:ext>
              </a:extLst>
            </p:cNvPr>
            <p:cNvSpPr txBox="1"/>
            <p:nvPr/>
          </p:nvSpPr>
          <p:spPr>
            <a:xfrm>
              <a:off x="789253" y="3202856"/>
              <a:ext cx="1371600" cy="3026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ＭＳ Ｐゴシック"/>
                  <a:cs typeface="+mn-cs"/>
                </a:rPr>
                <a:t>Newark Airport</a:t>
              </a:r>
            </a:p>
          </p:txBody>
        </p:sp>
      </p:grpSp>
      <p:sp>
        <p:nvSpPr>
          <p:cNvPr id="2" name="Title 1">
            <a:extLst>
              <a:ext uri="{FF2B5EF4-FFF2-40B4-BE49-F238E27FC236}">
                <a16:creationId xmlns:a16="http://schemas.microsoft.com/office/drawing/2014/main" id="{BCC1ACAE-0D44-4F91-821F-CA47CB5B127E}"/>
              </a:ext>
            </a:extLst>
          </p:cNvPr>
          <p:cNvSpPr>
            <a:spLocks noGrp="1"/>
          </p:cNvSpPr>
          <p:nvPr>
            <p:ph type="title"/>
          </p:nvPr>
        </p:nvSpPr>
        <p:spPr>
          <a:xfrm>
            <a:off x="647700" y="-104697"/>
            <a:ext cx="11068050" cy="1229581"/>
          </a:xfrm>
        </p:spPr>
        <p:txBody>
          <a:bodyPr/>
          <a:lstStyle/>
          <a:p>
            <a:r>
              <a:rPr lang="en-US" dirty="0"/>
              <a:t>Wrap-Up</a:t>
            </a:r>
          </a:p>
        </p:txBody>
      </p:sp>
      <p:sp>
        <p:nvSpPr>
          <p:cNvPr id="3" name="Slide Number Placeholder 2">
            <a:extLst>
              <a:ext uri="{FF2B5EF4-FFF2-40B4-BE49-F238E27FC236}">
                <a16:creationId xmlns:a16="http://schemas.microsoft.com/office/drawing/2014/main" id="{3949F872-40B8-451E-9529-F4CDD01F48E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80C7B-1DE2-4FD7-9AB9-740667D82627}" type="slidenum">
              <a:rPr kumimoji="0" lang="en-US" sz="1400" b="0" i="0" u="none" strike="noStrike" kern="1200" cap="none" spc="0" normalizeH="0" baseline="0" noProof="0" smtClean="0">
                <a:ln>
                  <a:noFill/>
                </a:ln>
                <a:solidFill>
                  <a:srgbClr val="FFFFFF">
                    <a:lumMod val="85000"/>
                  </a:srgb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a:ln>
                <a:noFill/>
              </a:ln>
              <a:solidFill>
                <a:srgbClr val="FFFFFF">
                  <a:lumMod val="85000"/>
                </a:srgbClr>
              </a:solidFill>
              <a:effectLst/>
              <a:uLnTx/>
              <a:uFillTx/>
              <a:latin typeface="Arial"/>
              <a:ea typeface="ＭＳ Ｐゴシック"/>
              <a:cs typeface="+mn-cs"/>
            </a:endParaRPr>
          </a:p>
        </p:txBody>
      </p:sp>
      <p:pic>
        <p:nvPicPr>
          <p:cNvPr id="5" name="Picture 4">
            <a:extLst>
              <a:ext uri="{FF2B5EF4-FFF2-40B4-BE49-F238E27FC236}">
                <a16:creationId xmlns:a16="http://schemas.microsoft.com/office/drawing/2014/main" id="{81A11DA2-FCAC-43F9-95CD-65E5E25CB202}"/>
              </a:ext>
            </a:extLst>
          </p:cNvPr>
          <p:cNvPicPr>
            <a:picLocks noChangeAspect="1"/>
          </p:cNvPicPr>
          <p:nvPr/>
        </p:nvPicPr>
        <p:blipFill rotWithShape="1">
          <a:blip r:embed="rId3"/>
          <a:srcRect l="35993" t="13759" r="18481"/>
          <a:stretch/>
        </p:blipFill>
        <p:spPr>
          <a:xfrm>
            <a:off x="6110858" y="890531"/>
            <a:ext cx="3068158" cy="2600419"/>
          </a:xfrm>
          <a:prstGeom prst="rect">
            <a:avLst/>
          </a:prstGeom>
        </p:spPr>
      </p:pic>
      <p:sp>
        <p:nvSpPr>
          <p:cNvPr id="6" name="TextBox 5">
            <a:extLst>
              <a:ext uri="{FF2B5EF4-FFF2-40B4-BE49-F238E27FC236}">
                <a16:creationId xmlns:a16="http://schemas.microsoft.com/office/drawing/2014/main" id="{F44C8BF3-637A-45CC-B74E-8D29EE8274A0}"/>
              </a:ext>
            </a:extLst>
          </p:cNvPr>
          <p:cNvSpPr txBox="1"/>
          <p:nvPr/>
        </p:nvSpPr>
        <p:spPr>
          <a:xfrm>
            <a:off x="6519163" y="2668585"/>
            <a:ext cx="1815739"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mn-cs"/>
              </a:rPr>
              <a:t>High-density sensor networks</a:t>
            </a:r>
          </a:p>
        </p:txBody>
      </p:sp>
      <p:grpSp>
        <p:nvGrpSpPr>
          <p:cNvPr id="9" name="Group 8">
            <a:extLst>
              <a:ext uri="{FF2B5EF4-FFF2-40B4-BE49-F238E27FC236}">
                <a16:creationId xmlns:a16="http://schemas.microsoft.com/office/drawing/2014/main" id="{AA3A740B-4DAD-4ECF-AE17-3EB678E71DC7}"/>
              </a:ext>
            </a:extLst>
          </p:cNvPr>
          <p:cNvGrpSpPr/>
          <p:nvPr/>
        </p:nvGrpSpPr>
        <p:grpSpPr>
          <a:xfrm>
            <a:off x="4030824" y="5158810"/>
            <a:ext cx="3245325" cy="1274892"/>
            <a:chOff x="53217" y="4612500"/>
            <a:chExt cx="3386825" cy="1603573"/>
          </a:xfrm>
        </p:grpSpPr>
        <p:pic>
          <p:nvPicPr>
            <p:cNvPr id="10" name="Picture 9">
              <a:extLst>
                <a:ext uri="{FF2B5EF4-FFF2-40B4-BE49-F238E27FC236}">
                  <a16:creationId xmlns:a16="http://schemas.microsoft.com/office/drawing/2014/main" id="{537DF610-D1D7-4A1B-B112-8D83393E558B}"/>
                </a:ext>
              </a:extLst>
            </p:cNvPr>
            <p:cNvPicPr>
              <a:picLocks noChangeAspect="1"/>
            </p:cNvPicPr>
            <p:nvPr/>
          </p:nvPicPr>
          <p:blipFill>
            <a:blip r:embed="rId4"/>
            <a:stretch>
              <a:fillRect/>
            </a:stretch>
          </p:blipFill>
          <p:spPr>
            <a:xfrm>
              <a:off x="53217" y="4612500"/>
              <a:ext cx="3382671" cy="1174042"/>
            </a:xfrm>
            <a:prstGeom prst="rect">
              <a:avLst/>
            </a:prstGeom>
          </p:spPr>
        </p:pic>
        <p:pic>
          <p:nvPicPr>
            <p:cNvPr id="11" name="Picture 10">
              <a:extLst>
                <a:ext uri="{FF2B5EF4-FFF2-40B4-BE49-F238E27FC236}">
                  <a16:creationId xmlns:a16="http://schemas.microsoft.com/office/drawing/2014/main" id="{8F19DBC9-885A-4F29-833E-30DCFD8E8656}"/>
                </a:ext>
              </a:extLst>
            </p:cNvPr>
            <p:cNvPicPr>
              <a:picLocks noChangeAspect="1"/>
            </p:cNvPicPr>
            <p:nvPr/>
          </p:nvPicPr>
          <p:blipFill rotWithShape="1">
            <a:blip r:embed="rId5"/>
            <a:srcRect b="19999"/>
            <a:stretch/>
          </p:blipFill>
          <p:spPr>
            <a:xfrm>
              <a:off x="57370" y="5786542"/>
              <a:ext cx="3382672" cy="429531"/>
            </a:xfrm>
            <a:prstGeom prst="rect">
              <a:avLst/>
            </a:prstGeom>
          </p:spPr>
        </p:pic>
      </p:grpSp>
      <p:pic>
        <p:nvPicPr>
          <p:cNvPr id="12" name="Content Placeholder 4" descr="Map&#10;&#10;Description automatically generated">
            <a:extLst>
              <a:ext uri="{FF2B5EF4-FFF2-40B4-BE49-F238E27FC236}">
                <a16:creationId xmlns:a16="http://schemas.microsoft.com/office/drawing/2014/main" id="{F213628F-EE6E-4BB7-A667-F1C64E47AC1E}"/>
              </a:ext>
            </a:extLst>
          </p:cNvPr>
          <p:cNvPicPr>
            <a:picLocks noChangeAspect="1"/>
          </p:cNvPicPr>
          <p:nvPr/>
        </p:nvPicPr>
        <p:blipFill rotWithShape="1">
          <a:blip r:embed="rId6">
            <a:extLst>
              <a:ext uri="{28A0092B-C50C-407E-A947-70E740481C1C}">
                <a14:useLocalDpi xmlns:a14="http://schemas.microsoft.com/office/drawing/2010/main" val="0"/>
              </a:ext>
            </a:extLst>
          </a:blip>
          <a:srcRect l="9061" t="17586" r="67597" b="50236"/>
          <a:stretch/>
        </p:blipFill>
        <p:spPr>
          <a:xfrm>
            <a:off x="10022118" y="4901342"/>
            <a:ext cx="2057360" cy="1550931"/>
          </a:xfrm>
          <a:prstGeom prst="rect">
            <a:avLst/>
          </a:prstGeom>
          <a:ln w="41275">
            <a:solidFill>
              <a:schemeClr val="tx1"/>
            </a:solidFill>
          </a:ln>
        </p:spPr>
      </p:pic>
      <p:pic>
        <p:nvPicPr>
          <p:cNvPr id="13" name="Picture 12" descr="Map&#10;&#10;Description automatically generated">
            <a:extLst>
              <a:ext uri="{FF2B5EF4-FFF2-40B4-BE49-F238E27FC236}">
                <a16:creationId xmlns:a16="http://schemas.microsoft.com/office/drawing/2014/main" id="{7BCF9EDE-908A-4B9F-BAE7-26F3CB8F4FD8}"/>
              </a:ext>
            </a:extLst>
          </p:cNvPr>
          <p:cNvPicPr>
            <a:picLocks noChangeAspect="1"/>
          </p:cNvPicPr>
          <p:nvPr/>
        </p:nvPicPr>
        <p:blipFill rotWithShape="1">
          <a:blip r:embed="rId6">
            <a:extLst>
              <a:ext uri="{28A0092B-C50C-407E-A947-70E740481C1C}">
                <a14:useLocalDpi xmlns:a14="http://schemas.microsoft.com/office/drawing/2010/main" val="0"/>
              </a:ext>
            </a:extLst>
          </a:blip>
          <a:srcRect l="899" t="47000" r="89922" b="1071"/>
          <a:stretch/>
        </p:blipFill>
        <p:spPr>
          <a:xfrm>
            <a:off x="9508616" y="4882770"/>
            <a:ext cx="511496" cy="1582361"/>
          </a:xfrm>
          <a:prstGeom prst="rect">
            <a:avLst/>
          </a:prstGeom>
          <a:ln w="41275">
            <a:solidFill>
              <a:schemeClr val="tx1"/>
            </a:solidFill>
          </a:ln>
        </p:spPr>
      </p:pic>
      <p:pic>
        <p:nvPicPr>
          <p:cNvPr id="14" name="Picture 13" descr="A picture containing text, clock&#10;&#10;Description automatically generated">
            <a:extLst>
              <a:ext uri="{FF2B5EF4-FFF2-40B4-BE49-F238E27FC236}">
                <a16:creationId xmlns:a16="http://schemas.microsoft.com/office/drawing/2014/main" id="{547B1669-5420-4342-93CA-215C15C36B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62788" y="5962922"/>
            <a:ext cx="386610" cy="386610"/>
          </a:xfrm>
          <a:prstGeom prst="rect">
            <a:avLst/>
          </a:prstGeom>
        </p:spPr>
      </p:pic>
      <p:sp>
        <p:nvSpPr>
          <p:cNvPr id="15" name="TextBox 14">
            <a:extLst>
              <a:ext uri="{FF2B5EF4-FFF2-40B4-BE49-F238E27FC236}">
                <a16:creationId xmlns:a16="http://schemas.microsoft.com/office/drawing/2014/main" id="{37BAB045-61A6-48E8-A599-557AA02226C7}"/>
              </a:ext>
            </a:extLst>
          </p:cNvPr>
          <p:cNvSpPr txBox="1"/>
          <p:nvPr/>
        </p:nvSpPr>
        <p:spPr>
          <a:xfrm>
            <a:off x="10077784" y="4888483"/>
            <a:ext cx="2366082"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ＭＳ Ｐゴシック"/>
                <a:cs typeface="+mn-cs"/>
              </a:rPr>
              <a:t>Pandonia Global Network</a:t>
            </a:r>
          </a:p>
        </p:txBody>
      </p:sp>
      <p:pic>
        <p:nvPicPr>
          <p:cNvPr id="16" name="Picture 15">
            <a:extLst>
              <a:ext uri="{FF2B5EF4-FFF2-40B4-BE49-F238E27FC236}">
                <a16:creationId xmlns:a16="http://schemas.microsoft.com/office/drawing/2014/main" id="{010BAE50-85C9-4165-A444-BE30D26BEBF2}"/>
              </a:ext>
            </a:extLst>
          </p:cNvPr>
          <p:cNvPicPr>
            <a:picLocks noChangeAspect="1"/>
          </p:cNvPicPr>
          <p:nvPr/>
        </p:nvPicPr>
        <p:blipFill>
          <a:blip r:embed="rId8"/>
          <a:stretch>
            <a:fillRect/>
          </a:stretch>
        </p:blipFill>
        <p:spPr>
          <a:xfrm>
            <a:off x="7807219" y="3507057"/>
            <a:ext cx="4289083" cy="1325839"/>
          </a:xfrm>
          <a:prstGeom prst="rect">
            <a:avLst/>
          </a:prstGeom>
          <a:ln w="31750">
            <a:solidFill>
              <a:schemeClr val="tx1"/>
            </a:solidFill>
          </a:ln>
        </p:spPr>
      </p:pic>
      <p:sp>
        <p:nvSpPr>
          <p:cNvPr id="17" name="TextBox 16">
            <a:extLst>
              <a:ext uri="{FF2B5EF4-FFF2-40B4-BE49-F238E27FC236}">
                <a16:creationId xmlns:a16="http://schemas.microsoft.com/office/drawing/2014/main" id="{A5418C25-D3C5-40C1-AEE9-DA307C88EB94}"/>
              </a:ext>
            </a:extLst>
          </p:cNvPr>
          <p:cNvSpPr txBox="1"/>
          <p:nvPr/>
        </p:nvSpPr>
        <p:spPr>
          <a:xfrm>
            <a:off x="7807219" y="3429668"/>
            <a:ext cx="2531165"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ＭＳ Ｐゴシック"/>
                <a:cs typeface="+mn-cs"/>
              </a:rPr>
              <a:t>Unified Ceilometer Network</a:t>
            </a:r>
          </a:p>
        </p:txBody>
      </p:sp>
      <p:sp>
        <p:nvSpPr>
          <p:cNvPr id="23" name="TextBox 22">
            <a:extLst>
              <a:ext uri="{FF2B5EF4-FFF2-40B4-BE49-F238E27FC236}">
                <a16:creationId xmlns:a16="http://schemas.microsoft.com/office/drawing/2014/main" id="{0094E4D9-429E-4FC0-A5D4-6737BDAC7C39}"/>
              </a:ext>
            </a:extLst>
          </p:cNvPr>
          <p:cNvSpPr txBox="1"/>
          <p:nvPr/>
        </p:nvSpPr>
        <p:spPr>
          <a:xfrm>
            <a:off x="7417435" y="4820256"/>
            <a:ext cx="2659346"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cs typeface="+mn-cs"/>
              </a:rPr>
              <a:t>Field Studies</a:t>
            </a:r>
          </a:p>
        </p:txBody>
      </p:sp>
      <p:sp>
        <p:nvSpPr>
          <p:cNvPr id="29" name="TextBox 28">
            <a:extLst>
              <a:ext uri="{FF2B5EF4-FFF2-40B4-BE49-F238E27FC236}">
                <a16:creationId xmlns:a16="http://schemas.microsoft.com/office/drawing/2014/main" id="{4500F368-67CE-400C-8940-33AA8745D4B7}"/>
              </a:ext>
            </a:extLst>
          </p:cNvPr>
          <p:cNvSpPr txBox="1"/>
          <p:nvPr/>
        </p:nvSpPr>
        <p:spPr>
          <a:xfrm>
            <a:off x="3149409" y="2094081"/>
            <a:ext cx="2659346"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cs typeface="+mn-cs"/>
              </a:rPr>
              <a:t>Field Studies</a:t>
            </a:r>
          </a:p>
        </p:txBody>
      </p:sp>
      <p:pic>
        <p:nvPicPr>
          <p:cNvPr id="4" name="Picture 3">
            <a:extLst>
              <a:ext uri="{FF2B5EF4-FFF2-40B4-BE49-F238E27FC236}">
                <a16:creationId xmlns:a16="http://schemas.microsoft.com/office/drawing/2014/main" id="{776D9CCD-3872-4DE3-BB87-D4E0D61B205A}"/>
              </a:ext>
            </a:extLst>
          </p:cNvPr>
          <p:cNvPicPr>
            <a:picLocks noChangeAspect="1"/>
          </p:cNvPicPr>
          <p:nvPr/>
        </p:nvPicPr>
        <p:blipFill rotWithShape="1">
          <a:blip r:embed="rId9"/>
          <a:srcRect l="30473" t="24561" r="13632" b="11158"/>
          <a:stretch/>
        </p:blipFill>
        <p:spPr>
          <a:xfrm>
            <a:off x="8617748" y="1028634"/>
            <a:ext cx="3501351" cy="2321682"/>
          </a:xfrm>
          <a:prstGeom prst="rect">
            <a:avLst/>
          </a:prstGeom>
          <a:ln w="25400">
            <a:solidFill>
              <a:schemeClr val="tx1"/>
            </a:solidFill>
          </a:ln>
        </p:spPr>
      </p:pic>
      <p:sp>
        <p:nvSpPr>
          <p:cNvPr id="8" name="TextBox 7">
            <a:extLst>
              <a:ext uri="{FF2B5EF4-FFF2-40B4-BE49-F238E27FC236}">
                <a16:creationId xmlns:a16="http://schemas.microsoft.com/office/drawing/2014/main" id="{F648B536-90AE-4ACE-B2B1-2646E8795BDD}"/>
              </a:ext>
            </a:extLst>
          </p:cNvPr>
          <p:cNvSpPr txBox="1"/>
          <p:nvPr/>
        </p:nvSpPr>
        <p:spPr>
          <a:xfrm>
            <a:off x="8721796" y="2663984"/>
            <a:ext cx="3114458" cy="58477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mn-cs"/>
              </a:rPr>
              <a:t>US EPA and state air quality monitoring networks</a:t>
            </a:r>
          </a:p>
        </p:txBody>
      </p:sp>
      <p:sp>
        <p:nvSpPr>
          <p:cNvPr id="19" name="TextBox 18">
            <a:extLst>
              <a:ext uri="{FF2B5EF4-FFF2-40B4-BE49-F238E27FC236}">
                <a16:creationId xmlns:a16="http://schemas.microsoft.com/office/drawing/2014/main" id="{647A4496-6CF1-490B-AF9C-1A962E8DD3F3}"/>
              </a:ext>
            </a:extLst>
          </p:cNvPr>
          <p:cNvSpPr txBox="1"/>
          <p:nvPr/>
        </p:nvSpPr>
        <p:spPr>
          <a:xfrm>
            <a:off x="123286" y="813567"/>
            <a:ext cx="5245548" cy="4770537"/>
          </a:xfrm>
          <a:prstGeom prst="rect">
            <a:avLst/>
          </a:prstGeom>
          <a:noFill/>
        </p:spPr>
        <p:txBody>
          <a:bodyPr wrap="square" rtlCol="0">
            <a:spAutoFit/>
          </a:bodyPr>
          <a:lstStyle/>
          <a:p>
            <a:pPr marL="285750" indent="-285750">
              <a:buFont typeface="Arial" panose="020B0604020202020204" pitchFamily="34" charset="0"/>
              <a:buChar char="•"/>
            </a:pPr>
            <a:r>
              <a:rPr lang="en-US" sz="1600" kern="0" dirty="0"/>
              <a:t>A concerted effort is developing for validation of TEMPO data products which is based on leveraging both operational and research air quality monitoring systems.</a:t>
            </a:r>
          </a:p>
          <a:p>
            <a:pPr marL="285750" indent="-285750">
              <a:buFont typeface="Arial" panose="020B0604020202020204" pitchFamily="34" charset="0"/>
              <a:buChar char="•"/>
            </a:pPr>
            <a:endParaRPr lang="en-US" sz="1600" kern="0" dirty="0"/>
          </a:p>
          <a:p>
            <a:pPr marL="285750" indent="-285750">
              <a:buFont typeface="Arial" panose="020B0604020202020204" pitchFamily="34" charset="0"/>
              <a:buChar char="•"/>
            </a:pPr>
            <a:r>
              <a:rPr lang="en-US" sz="1600" kern="0" dirty="0"/>
              <a:t>TEMPO validation efforts will provide routine and systematic (on-going) validation through the PGN and more complex (episodic) validation via planned science campaigns with focus on </a:t>
            </a:r>
            <a:r>
              <a:rPr lang="en-US" sz="1600" dirty="0"/>
              <a:t>satellite data and local air quality.</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New remote sensing products developed for TEMPO validation also provide a novel and highly valuable tools to better characterize air quality and meteorology within the conventional AQ management framework (e.g., trends analyses, process studies, chemical transport model evaluation).</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3885598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5049" y="1010567"/>
            <a:ext cx="7239000" cy="1475404"/>
          </a:xfrm>
          <a:prstGeom prst="rect">
            <a:avLst/>
          </a:prstGeom>
        </p:spPr>
        <p:txBody>
          <a:bodyPr vert="horz" wrap="square" lIns="0" tIns="13335" rIns="0" bIns="0" rtlCol="0">
            <a:spAutoFit/>
          </a:bodyPr>
          <a:lstStyle/>
          <a:p>
            <a:pPr marL="12700" marR="0" lvl="0" indent="0" algn="l" defTabSz="914400" rtl="0" eaLnBrk="1" fontAlgn="auto" latinLnBrk="0" hangingPunct="1">
              <a:lnSpc>
                <a:spcPts val="2200"/>
              </a:lnSpc>
              <a:spcBef>
                <a:spcPts val="105"/>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Calibri"/>
              </a:rPr>
              <a:t>Jim Szykman </a:t>
            </a:r>
          </a:p>
          <a:p>
            <a:pPr marL="12700" marR="0" lvl="0" indent="0" algn="l" defTabSz="914400" rtl="0" eaLnBrk="1" fontAlgn="auto" latinLnBrk="0" hangingPunct="1">
              <a:lnSpc>
                <a:spcPts val="2200"/>
              </a:lnSpc>
              <a:spcBef>
                <a:spcPts val="105"/>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Calibri"/>
              </a:rPr>
              <a:t>Senior Research Engineer</a:t>
            </a:r>
          </a:p>
          <a:p>
            <a:pPr marL="12700" marR="0" lvl="0" indent="0" algn="l" defTabSz="914400" rtl="0" eaLnBrk="1" fontAlgn="auto" latinLnBrk="0" hangingPunct="1">
              <a:lnSpc>
                <a:spcPts val="2200"/>
              </a:lnSpc>
              <a:spcBef>
                <a:spcPts val="105"/>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Calibri"/>
              </a:rPr>
              <a:t>Center for Environmental Measurements and Modeling</a:t>
            </a:r>
          </a:p>
          <a:p>
            <a:pPr marL="12700" marR="0" lvl="0" indent="0" algn="l" defTabSz="914400" rtl="0" eaLnBrk="1" fontAlgn="auto" latinLnBrk="0" hangingPunct="1">
              <a:lnSpc>
                <a:spcPts val="2200"/>
              </a:lnSpc>
              <a:spcBef>
                <a:spcPts val="105"/>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Calibri"/>
              </a:rPr>
              <a:t>US EPA Office of Research and Development</a:t>
            </a:r>
          </a:p>
          <a:p>
            <a:pPr marL="12700" marR="0" lvl="0" indent="0" algn="l" defTabSz="914400" rtl="0" eaLnBrk="1" fontAlgn="auto" latinLnBrk="0" hangingPunct="1">
              <a:lnSpc>
                <a:spcPts val="2200"/>
              </a:lnSpc>
              <a:spcBef>
                <a:spcPts val="105"/>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Calibri"/>
                <a:hlinkClick r:id="rId3"/>
              </a:rPr>
              <a:t>Szykman.Jim@epa.gov</a:t>
            </a:r>
            <a:r>
              <a:rPr kumimoji="0" lang="en-US" sz="2000" b="0" i="0" u="none" strike="noStrike" kern="1200" cap="none" spc="0" normalizeH="0" baseline="0" noProof="0" dirty="0">
                <a:ln>
                  <a:noFill/>
                </a:ln>
                <a:solidFill>
                  <a:prstClr val="black"/>
                </a:solidFill>
                <a:effectLst/>
                <a:uLnTx/>
                <a:uFillTx/>
                <a:latin typeface="Calibri"/>
                <a:ea typeface="+mn-ea"/>
                <a:cs typeface="Calibri"/>
              </a:rPr>
              <a:t> </a:t>
            </a:r>
          </a:p>
        </p:txBody>
      </p:sp>
      <p:sp>
        <p:nvSpPr>
          <p:cNvPr id="3" name="object 3"/>
          <p:cNvSpPr txBox="1">
            <a:spLocks noGrp="1"/>
          </p:cNvSpPr>
          <p:nvPr>
            <p:ph type="title"/>
          </p:nvPr>
        </p:nvSpPr>
        <p:spPr>
          <a:xfrm>
            <a:off x="4906851" y="110001"/>
            <a:ext cx="1896539" cy="628377"/>
          </a:xfrm>
          <a:prstGeom prst="rect">
            <a:avLst/>
          </a:prstGeom>
        </p:spPr>
        <p:txBody>
          <a:bodyPr vert="horz" wrap="square" lIns="0" tIns="12700" rIns="0" bIns="0" rtlCol="0" anchor="ctr">
            <a:spAutoFit/>
          </a:bodyPr>
          <a:lstStyle/>
          <a:p>
            <a:pPr marL="12700">
              <a:lnSpc>
                <a:spcPct val="100000"/>
              </a:lnSpc>
              <a:spcBef>
                <a:spcPts val="100"/>
              </a:spcBef>
            </a:pPr>
            <a:r>
              <a:rPr sz="4000" b="1" dirty="0">
                <a:solidFill>
                  <a:srgbClr val="006FB8"/>
                </a:solidFill>
                <a:latin typeface="+mn-lt"/>
              </a:rPr>
              <a:t>C</a:t>
            </a:r>
            <a:r>
              <a:rPr sz="4000" b="1" spc="-15" dirty="0">
                <a:solidFill>
                  <a:srgbClr val="006FB8"/>
                </a:solidFill>
                <a:latin typeface="+mn-lt"/>
              </a:rPr>
              <a:t>o</a:t>
            </a:r>
            <a:r>
              <a:rPr sz="4000" b="1" dirty="0">
                <a:solidFill>
                  <a:srgbClr val="006FB8"/>
                </a:solidFill>
                <a:latin typeface="+mn-lt"/>
              </a:rPr>
              <a:t>ntact</a:t>
            </a:r>
            <a:r>
              <a:rPr lang="en-US" sz="4000" b="1" dirty="0">
                <a:solidFill>
                  <a:srgbClr val="006FB8"/>
                </a:solidFill>
                <a:latin typeface="+mn-lt"/>
              </a:rPr>
              <a:t>s</a:t>
            </a:r>
            <a:endParaRPr sz="3200" b="1" dirty="0">
              <a:latin typeface="+mn-lt"/>
            </a:endParaRPr>
          </a:p>
        </p:txBody>
      </p:sp>
      <p:sp>
        <p:nvSpPr>
          <p:cNvPr id="4" name="object 4"/>
          <p:cNvSpPr txBox="1"/>
          <p:nvPr/>
        </p:nvSpPr>
        <p:spPr>
          <a:xfrm>
            <a:off x="1452726" y="5976915"/>
            <a:ext cx="10140184" cy="698909"/>
          </a:xfrm>
          <a:prstGeom prst="rect">
            <a:avLst/>
          </a:prstGeom>
        </p:spPr>
        <p:txBody>
          <a:bodyPr vert="horz" wrap="square" lIns="0" tIns="85090" rIns="0" bIns="0" rtlCol="0">
            <a:spAutoFit/>
          </a:bodyPr>
          <a:lstStyle/>
          <a:p>
            <a:pPr marL="285750" marR="0" lvl="0" indent="0" algn="l" defTabSz="914400" rtl="0" eaLnBrk="1" fontAlgn="auto" latinLnBrk="0" hangingPunct="1">
              <a:lnSpc>
                <a:spcPct val="100000"/>
              </a:lnSpc>
              <a:spcBef>
                <a:spcPts val="670"/>
              </a:spcBef>
              <a:spcAft>
                <a:spcPts val="0"/>
              </a:spcAft>
              <a:buClrTx/>
              <a:buSzTx/>
              <a:buFontTx/>
              <a:buNone/>
              <a:tabLst/>
              <a:defRPr/>
            </a:pPr>
            <a:r>
              <a:rPr kumimoji="0" lang="en-US" sz="1000" b="1" i="0" u="none" strike="noStrike" kern="1200" cap="none" spc="15" normalizeH="0" baseline="0" noProof="0">
                <a:ln>
                  <a:noFill/>
                </a:ln>
                <a:solidFill>
                  <a:srgbClr val="FFFFFF"/>
                </a:solidFill>
                <a:effectLst/>
                <a:uLnTx/>
                <a:uFillTx/>
                <a:latin typeface="Arial"/>
                <a:ea typeface="+mn-ea"/>
                <a:cs typeface="Arial"/>
              </a:rPr>
              <a:t>28</a:t>
            </a:r>
            <a:endParaRPr kumimoji="0" sz="10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735"/>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Arial"/>
              </a:rPr>
              <a:t>The</a:t>
            </a:r>
            <a:r>
              <a:rPr kumimoji="0" lang="en-US" sz="1200" b="0" i="1" u="none" strike="noStrike" kern="1200" cap="none" spc="-10" normalizeH="0" baseline="0" noProof="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Arial"/>
              </a:rPr>
              <a:t>views</a:t>
            </a:r>
            <a:r>
              <a:rPr kumimoji="0" lang="en-US" sz="1200" b="0" i="1" u="none" strike="noStrike" kern="1200" cap="none" spc="-20" normalizeH="0" baseline="0" noProof="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Arial"/>
              </a:rPr>
              <a:t>expressed</a:t>
            </a:r>
            <a:r>
              <a:rPr kumimoji="0" lang="en-US" sz="1200" b="0" i="1" u="none" strike="noStrike" kern="1200" cap="none" spc="-5" normalizeH="0" baseline="0" noProof="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Arial"/>
              </a:rPr>
              <a:t>in</a:t>
            </a:r>
            <a:r>
              <a:rPr kumimoji="0" lang="en-US" sz="1200" b="0" i="1" u="none" strike="noStrike" kern="1200" cap="none" spc="-30" normalizeH="0" baseline="0" noProof="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Arial"/>
              </a:rPr>
              <a:t>this</a:t>
            </a:r>
            <a:r>
              <a:rPr kumimoji="0" lang="en-US" sz="1200" b="0" i="1" u="none" strike="noStrike" kern="1200" cap="none" spc="-10" normalizeH="0" baseline="0" noProof="0">
                <a:ln>
                  <a:noFill/>
                </a:ln>
                <a:solidFill>
                  <a:prstClr val="black"/>
                </a:solidFill>
                <a:effectLst/>
                <a:uLnTx/>
                <a:uFillTx/>
                <a:latin typeface="Calibri" panose="020F0502020204030204"/>
                <a:ea typeface="+mn-ea"/>
                <a:cs typeface="Arial"/>
              </a:rPr>
              <a:t> </a:t>
            </a:r>
            <a:r>
              <a:rPr kumimoji="0" lang="en-US" sz="1200" b="0" i="1" u="none" strike="noStrike" kern="1200" cap="none" spc="-5" normalizeH="0" baseline="0" noProof="0">
                <a:ln>
                  <a:noFill/>
                </a:ln>
                <a:solidFill>
                  <a:prstClr val="black"/>
                </a:solidFill>
                <a:effectLst/>
                <a:uLnTx/>
                <a:uFillTx/>
                <a:latin typeface="Calibri" panose="020F0502020204030204"/>
                <a:ea typeface="+mn-ea"/>
                <a:cs typeface="Arial"/>
              </a:rPr>
              <a:t>presentation</a:t>
            </a:r>
            <a:r>
              <a:rPr kumimoji="0" lang="en-US" sz="1200" b="0" i="1" u="none" strike="noStrike" kern="1200" cap="none" spc="-40" normalizeH="0" baseline="0" noProof="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Arial"/>
              </a:rPr>
              <a:t>are</a:t>
            </a:r>
            <a:r>
              <a:rPr kumimoji="0" lang="en-US" sz="1200" b="0" i="1" u="none" strike="noStrike" kern="1200" cap="none" spc="-5" normalizeH="0" baseline="0" noProof="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Arial"/>
              </a:rPr>
              <a:t>those</a:t>
            </a:r>
            <a:r>
              <a:rPr kumimoji="0" lang="en-US" sz="1200" b="0" i="1" u="none" strike="noStrike" kern="1200" cap="none" spc="-15" normalizeH="0" baseline="0" noProof="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Arial"/>
              </a:rPr>
              <a:t>of</a:t>
            </a:r>
            <a:r>
              <a:rPr kumimoji="0" lang="en-US" sz="1200" b="0" i="1" u="none" strike="noStrike" kern="1200" cap="none" spc="-5" normalizeH="0" baseline="0" noProof="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Arial"/>
              </a:rPr>
              <a:t>the</a:t>
            </a:r>
            <a:r>
              <a:rPr kumimoji="0" lang="en-US" sz="1200" b="0" i="1" u="none" strike="noStrike" kern="1200" cap="none" spc="-5" normalizeH="0" baseline="0" noProof="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Arial"/>
              </a:rPr>
              <a:t>authors</a:t>
            </a:r>
            <a:r>
              <a:rPr kumimoji="0" lang="en-US" sz="1200" b="0" i="1" u="none" strike="noStrike" kern="1200" cap="none" spc="-35" normalizeH="0" baseline="0" noProof="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Arial"/>
              </a:rPr>
              <a:t>and</a:t>
            </a:r>
            <a:r>
              <a:rPr kumimoji="0" lang="en-US" sz="1200" b="0" i="1" u="none" strike="noStrike" kern="1200" cap="none" spc="-15" normalizeH="0" baseline="0" noProof="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Arial"/>
              </a:rPr>
              <a:t>do not</a:t>
            </a:r>
            <a:r>
              <a:rPr kumimoji="0" lang="en-US" sz="1200" b="0" i="1" u="none" strike="noStrike" kern="1200" cap="none" spc="-15" normalizeH="0" baseline="0" noProof="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Arial"/>
              </a:rPr>
              <a:t>necessarily</a:t>
            </a:r>
            <a:r>
              <a:rPr kumimoji="0" lang="en-US" sz="1200" b="0" i="1" u="none" strike="noStrike" kern="1200" cap="none" spc="-35" normalizeH="0" baseline="0" noProof="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Arial"/>
              </a:rPr>
              <a:t>reflect</a:t>
            </a:r>
            <a:r>
              <a:rPr kumimoji="0" lang="en-US" sz="1200" b="0" i="1" u="none" strike="noStrike" kern="1200" cap="none" spc="-5" normalizeH="0" baseline="0" noProof="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Arial"/>
              </a:rPr>
              <a:t>the</a:t>
            </a:r>
            <a:r>
              <a:rPr kumimoji="0" lang="en-US" sz="1200" b="0" i="1" u="none" strike="noStrike" kern="1200" cap="none" spc="-5" normalizeH="0" baseline="0" noProof="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Arial"/>
              </a:rPr>
              <a:t>views</a:t>
            </a:r>
            <a:r>
              <a:rPr kumimoji="0" lang="en-US" sz="1200" b="0" i="1" u="none" strike="noStrike" kern="1200" cap="none" spc="-20" normalizeH="0" baseline="0" noProof="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Arial"/>
              </a:rPr>
              <a:t>or</a:t>
            </a:r>
            <a:r>
              <a:rPr kumimoji="0" lang="en-US" sz="1200" b="0" i="1" u="none" strike="noStrike" kern="1200" cap="none" spc="5" normalizeH="0" baseline="0" noProof="0">
                <a:ln>
                  <a:noFill/>
                </a:ln>
                <a:solidFill>
                  <a:prstClr val="black"/>
                </a:solidFill>
                <a:effectLst/>
                <a:uLnTx/>
                <a:uFillTx/>
                <a:latin typeface="Calibri" panose="020F0502020204030204"/>
                <a:ea typeface="+mn-ea"/>
                <a:cs typeface="Arial"/>
              </a:rPr>
              <a:t> </a:t>
            </a:r>
            <a:r>
              <a:rPr kumimoji="0" lang="en-US" sz="1200" b="0" i="1" u="none" strike="noStrike" kern="1200" cap="none" spc="-5" normalizeH="0" baseline="0" noProof="0">
                <a:ln>
                  <a:noFill/>
                </a:ln>
                <a:solidFill>
                  <a:prstClr val="black"/>
                </a:solidFill>
                <a:effectLst/>
                <a:uLnTx/>
                <a:uFillTx/>
                <a:latin typeface="Calibri" panose="020F0502020204030204"/>
                <a:ea typeface="+mn-ea"/>
                <a:cs typeface="Arial"/>
              </a:rPr>
              <a:t>policies</a:t>
            </a:r>
            <a:r>
              <a:rPr kumimoji="0" lang="en-US" sz="1200" b="0" i="1" u="none" strike="noStrike" kern="1200" cap="none" spc="-30" normalizeH="0" baseline="0" noProof="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Arial"/>
              </a:rPr>
              <a:t>of</a:t>
            </a:r>
            <a:r>
              <a:rPr kumimoji="0" lang="en-US" sz="1200" b="0" i="1" u="none" strike="noStrike" kern="1200" cap="none" spc="5" normalizeH="0" baseline="0" noProof="0">
                <a:ln>
                  <a:noFill/>
                </a:ln>
                <a:solidFill>
                  <a:prstClr val="black"/>
                </a:solidFill>
                <a:effectLst/>
                <a:uLnTx/>
                <a:uFillTx/>
                <a:latin typeface="Calibri" panose="020F0502020204030204"/>
                <a:ea typeface="+mn-ea"/>
                <a:cs typeface="Arial"/>
              </a:rPr>
              <a:t>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Arial"/>
              </a:rPr>
              <a:t>the</a:t>
            </a:r>
            <a:r>
              <a:rPr kumimoji="0" lang="en-US" sz="1200" b="0" i="1" u="none" strike="noStrike" kern="1200" cap="none" spc="25" normalizeH="0" baseline="0" noProof="0">
                <a:ln>
                  <a:noFill/>
                </a:ln>
                <a:solidFill>
                  <a:prstClr val="black"/>
                </a:solidFill>
                <a:effectLst/>
                <a:uLnTx/>
                <a:uFillTx/>
                <a:latin typeface="Calibri" panose="020F0502020204030204"/>
                <a:ea typeface="+mn-ea"/>
                <a:cs typeface="Arial"/>
              </a:rPr>
              <a:t> </a:t>
            </a:r>
            <a:r>
              <a:rPr kumimoji="0" lang="en-US" sz="1200" b="0" i="1" u="none" strike="noStrike" kern="1200" cap="none" spc="-5" normalizeH="0" baseline="0" noProof="0">
                <a:ln>
                  <a:noFill/>
                </a:ln>
                <a:solidFill>
                  <a:prstClr val="black"/>
                </a:solidFill>
                <a:effectLst/>
                <a:uLnTx/>
                <a:uFillTx/>
                <a:latin typeface="Calibri" panose="020F0502020204030204"/>
                <a:ea typeface="+mn-ea"/>
                <a:cs typeface="Arial"/>
              </a:rPr>
              <a:t>US</a:t>
            </a:r>
            <a:r>
              <a:rPr kumimoji="0" lang="en-US" sz="1200" b="0" i="1" u="none" strike="noStrike" kern="1200" cap="none" spc="5" normalizeH="0" baseline="0" noProof="0">
                <a:ln>
                  <a:noFill/>
                </a:ln>
                <a:solidFill>
                  <a:prstClr val="black"/>
                </a:solidFill>
                <a:effectLst/>
                <a:uLnTx/>
                <a:uFillTx/>
                <a:latin typeface="Calibri" panose="020F0502020204030204"/>
                <a:ea typeface="+mn-ea"/>
                <a:cs typeface="Arial"/>
              </a:rPr>
              <a:t> </a:t>
            </a:r>
            <a:r>
              <a:rPr kumimoji="0" lang="en-US" sz="1200" b="0" i="1" u="none" strike="noStrike" kern="1200" cap="none" spc="-30" normalizeH="0" baseline="0" noProof="0">
                <a:ln>
                  <a:noFill/>
                </a:ln>
                <a:solidFill>
                  <a:prstClr val="black"/>
                </a:solidFill>
                <a:effectLst/>
                <a:uLnTx/>
                <a:uFillTx/>
                <a:latin typeface="Calibri" panose="020F0502020204030204"/>
                <a:ea typeface="+mn-ea"/>
                <a:cs typeface="Arial"/>
              </a:rPr>
              <a:t>EPA. Any mention of trade names, products, or services does not imply an endorsement by the US Government or EPA. EPA does not endorse any commercial products, services, or enterprises.</a:t>
            </a:r>
          </a:p>
        </p:txBody>
      </p:sp>
      <p:sp>
        <p:nvSpPr>
          <p:cNvPr id="6" name="Slide Number Placeholder 5">
            <a:extLst>
              <a:ext uri="{FF2B5EF4-FFF2-40B4-BE49-F238E27FC236}">
                <a16:creationId xmlns:a16="http://schemas.microsoft.com/office/drawing/2014/main" id="{CB5347FA-AA26-4F12-9631-BA4C4B2B63B8}"/>
              </a:ext>
            </a:extLst>
          </p:cNvPr>
          <p:cNvSpPr>
            <a:spLocks noGrp="1"/>
          </p:cNvSpPr>
          <p:nvPr>
            <p:ph type="sldNum" sz="quarter" idx="12"/>
          </p:nvPr>
        </p:nvSpPr>
        <p:spPr>
          <a:xfrm>
            <a:off x="-193183" y="6326371"/>
            <a:ext cx="799036" cy="34945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4A5C6-1A67-402B-9D43-A5D8CAE25FA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bject 3">
            <a:extLst>
              <a:ext uri="{FF2B5EF4-FFF2-40B4-BE49-F238E27FC236}">
                <a16:creationId xmlns:a16="http://schemas.microsoft.com/office/drawing/2014/main" id="{1519CC5F-1647-4AB3-8496-C2DE892ECB95}"/>
              </a:ext>
            </a:extLst>
          </p:cNvPr>
          <p:cNvSpPr txBox="1">
            <a:spLocks/>
          </p:cNvSpPr>
          <p:nvPr/>
        </p:nvSpPr>
        <p:spPr>
          <a:xfrm>
            <a:off x="7957845" y="1326358"/>
            <a:ext cx="3319755" cy="843821"/>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5400" b="1" i="0" u="none" strike="noStrike" kern="1200" cap="none" spc="0" normalizeH="0" baseline="0" noProof="0" dirty="0">
                <a:ln>
                  <a:noFill/>
                </a:ln>
                <a:solidFill>
                  <a:srgbClr val="006FB8"/>
                </a:solidFill>
                <a:effectLst/>
                <a:uLnTx/>
                <a:uFillTx/>
                <a:latin typeface="Calibri" panose="020F0502020204030204"/>
                <a:ea typeface="+mj-ea"/>
                <a:cs typeface="+mj-cs"/>
              </a:rPr>
              <a:t>Thank You!</a:t>
            </a:r>
            <a:endParaRPr kumimoji="0" lang="en-US" sz="54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8" name="Content Placeholder 8" descr="A picture containing outdoor, sky, tree, plant&#10;&#10;Description automatically generated">
            <a:extLst>
              <a:ext uri="{FF2B5EF4-FFF2-40B4-BE49-F238E27FC236}">
                <a16:creationId xmlns:a16="http://schemas.microsoft.com/office/drawing/2014/main" id="{6812911D-D71A-4CFB-986C-38FCEF7A8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26703"/>
            <a:ext cx="12192000" cy="362902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117B53-CAC9-4F17-8736-2F53363E3E54}"/>
              </a:ext>
            </a:extLst>
          </p:cNvPr>
          <p:cNvPicPr>
            <a:picLocks noChangeAspect="1"/>
          </p:cNvPicPr>
          <p:nvPr/>
        </p:nvPicPr>
        <p:blipFill>
          <a:blip r:embed="rId2"/>
          <a:stretch>
            <a:fillRect/>
          </a:stretch>
        </p:blipFill>
        <p:spPr>
          <a:xfrm>
            <a:off x="0" y="4150786"/>
            <a:ext cx="9038823" cy="2693570"/>
          </a:xfrm>
          <a:prstGeom prst="rect">
            <a:avLst/>
          </a:prstGeom>
        </p:spPr>
      </p:pic>
      <p:pic>
        <p:nvPicPr>
          <p:cNvPr id="5" name="Picture 4" descr="A picture containing tree, outdoor, sky, ground&#10;&#10;Description automatically generated">
            <a:extLst>
              <a:ext uri="{FF2B5EF4-FFF2-40B4-BE49-F238E27FC236}">
                <a16:creationId xmlns:a16="http://schemas.microsoft.com/office/drawing/2014/main" id="{A8129B78-57F0-4437-B814-16D7CD69455F}"/>
              </a:ext>
            </a:extLst>
          </p:cNvPr>
          <p:cNvPicPr>
            <a:picLocks noChangeAspect="1"/>
          </p:cNvPicPr>
          <p:nvPr/>
        </p:nvPicPr>
        <p:blipFill rotWithShape="1">
          <a:blip r:embed="rId3">
            <a:extLst>
              <a:ext uri="{28A0092B-C50C-407E-A947-70E740481C1C}">
                <a14:useLocalDpi xmlns:a14="http://schemas.microsoft.com/office/drawing/2010/main" val="0"/>
              </a:ext>
            </a:extLst>
          </a:blip>
          <a:srcRect l="29506" t="34554" r="49569" b="40935"/>
          <a:stretch/>
        </p:blipFill>
        <p:spPr>
          <a:xfrm>
            <a:off x="3032868" y="0"/>
            <a:ext cx="2765900" cy="4320072"/>
          </a:xfrm>
          <a:prstGeom prst="rect">
            <a:avLst/>
          </a:prstGeom>
        </p:spPr>
      </p:pic>
      <p:pic>
        <p:nvPicPr>
          <p:cNvPr id="7" name="Picture 6" descr="A picture containing person, rock&#10;&#10;Description automatically generated">
            <a:extLst>
              <a:ext uri="{FF2B5EF4-FFF2-40B4-BE49-F238E27FC236}">
                <a16:creationId xmlns:a16="http://schemas.microsoft.com/office/drawing/2014/main" id="{95F53460-6F78-47BF-9BBD-97EB54640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258759" y="540008"/>
            <a:ext cx="4320072" cy="3240055"/>
          </a:xfrm>
          <a:prstGeom prst="rect">
            <a:avLst/>
          </a:prstGeom>
        </p:spPr>
      </p:pic>
      <p:pic>
        <p:nvPicPr>
          <p:cNvPr id="9" name="Picture 8" descr="A picture containing person, person, outdoor&#10;&#10;Description automatically generated">
            <a:extLst>
              <a:ext uri="{FF2B5EF4-FFF2-40B4-BE49-F238E27FC236}">
                <a16:creationId xmlns:a16="http://schemas.microsoft.com/office/drawing/2014/main" id="{3CF4DA70-5772-4832-9DA6-808D6CF49594}"/>
              </a:ext>
            </a:extLst>
          </p:cNvPr>
          <p:cNvPicPr>
            <a:picLocks noChangeAspect="1"/>
          </p:cNvPicPr>
          <p:nvPr/>
        </p:nvPicPr>
        <p:blipFill rotWithShape="1">
          <a:blip r:embed="rId5">
            <a:extLst>
              <a:ext uri="{28A0092B-C50C-407E-A947-70E740481C1C}">
                <a14:useLocalDpi xmlns:a14="http://schemas.microsoft.com/office/drawing/2010/main" val="0"/>
              </a:ext>
            </a:extLst>
          </a:blip>
          <a:srcRect l="47348" r="-1"/>
          <a:stretch/>
        </p:blipFill>
        <p:spPr>
          <a:xfrm rot="10800000">
            <a:off x="0" y="-1"/>
            <a:ext cx="3032868" cy="4320073"/>
          </a:xfrm>
          <a:prstGeom prst="rect">
            <a:avLst/>
          </a:prstGeom>
        </p:spPr>
      </p:pic>
      <p:pic>
        <p:nvPicPr>
          <p:cNvPr id="10" name="Picture 9">
            <a:extLst>
              <a:ext uri="{FF2B5EF4-FFF2-40B4-BE49-F238E27FC236}">
                <a16:creationId xmlns:a16="http://schemas.microsoft.com/office/drawing/2014/main" id="{8219D424-879E-422C-9EEE-C8A278AABB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8823" y="-2"/>
            <a:ext cx="3267604" cy="6858000"/>
          </a:xfrm>
          <a:prstGeom prst="rect">
            <a:avLst/>
          </a:prstGeom>
        </p:spPr>
      </p:pic>
      <p:sp>
        <p:nvSpPr>
          <p:cNvPr id="14" name="TextBox 13">
            <a:extLst>
              <a:ext uri="{FF2B5EF4-FFF2-40B4-BE49-F238E27FC236}">
                <a16:creationId xmlns:a16="http://schemas.microsoft.com/office/drawing/2014/main" id="{5534F9BA-CD4D-40DF-AEF9-446862CF6F73}"/>
              </a:ext>
            </a:extLst>
          </p:cNvPr>
          <p:cNvSpPr txBox="1"/>
          <p:nvPr/>
        </p:nvSpPr>
        <p:spPr>
          <a:xfrm>
            <a:off x="111760" y="-6374"/>
            <a:ext cx="2952451" cy="15696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Luke Valin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Integrated AQ assessments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EPA Instrument PGN PI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Westport, CT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home of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Martha Stewart</a:t>
            </a:r>
          </a:p>
        </p:txBody>
      </p:sp>
      <p:sp>
        <p:nvSpPr>
          <p:cNvPr id="17" name="TextBox 16">
            <a:extLst>
              <a:ext uri="{FF2B5EF4-FFF2-40B4-BE49-F238E27FC236}">
                <a16:creationId xmlns:a16="http://schemas.microsoft.com/office/drawing/2014/main" id="{2F0631F6-BC3D-4EA7-9D7B-44A610D3C783}"/>
              </a:ext>
            </a:extLst>
          </p:cNvPr>
          <p:cNvSpPr txBox="1"/>
          <p:nvPr/>
        </p:nvSpPr>
        <p:spPr>
          <a:xfrm>
            <a:off x="3216331" y="21854"/>
            <a:ext cx="2582438" cy="107721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rPr>
              <a:t>Dave Williams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rPr>
              <a:t>Old Field NY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rPr>
              <a:t>Roof of Stony Brook</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rPr>
              <a:t>Flax Pond Marine Laboratory</a:t>
            </a:r>
          </a:p>
        </p:txBody>
      </p:sp>
      <p:sp>
        <p:nvSpPr>
          <p:cNvPr id="19" name="TextBox 18">
            <a:extLst>
              <a:ext uri="{FF2B5EF4-FFF2-40B4-BE49-F238E27FC236}">
                <a16:creationId xmlns:a16="http://schemas.microsoft.com/office/drawing/2014/main" id="{3AE0789A-8C3A-4E25-B39A-725F5170ABC4}"/>
              </a:ext>
            </a:extLst>
          </p:cNvPr>
          <p:cNvSpPr txBox="1"/>
          <p:nvPr/>
        </p:nvSpPr>
        <p:spPr>
          <a:xfrm>
            <a:off x="5858367" y="3444447"/>
            <a:ext cx="3120855" cy="830997"/>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Jim Szykman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Rooftop of Pfizer Laboratory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In NY Botanical Gardens, Bronx NY</a:t>
            </a:r>
          </a:p>
        </p:txBody>
      </p:sp>
      <p:sp>
        <p:nvSpPr>
          <p:cNvPr id="20" name="TextBox 19">
            <a:extLst>
              <a:ext uri="{FF2B5EF4-FFF2-40B4-BE49-F238E27FC236}">
                <a16:creationId xmlns:a16="http://schemas.microsoft.com/office/drawing/2014/main" id="{DC177270-69A1-482A-9638-2CF7F2C7D97D}"/>
              </a:ext>
            </a:extLst>
          </p:cNvPr>
          <p:cNvSpPr txBox="1"/>
          <p:nvPr/>
        </p:nvSpPr>
        <p:spPr>
          <a:xfrm>
            <a:off x="-1" y="4326445"/>
            <a:ext cx="2608856"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CTDEEP Madison, CT  SLAMS </a:t>
            </a:r>
          </a:p>
        </p:txBody>
      </p:sp>
      <p:sp>
        <p:nvSpPr>
          <p:cNvPr id="22" name="TextBox 21">
            <a:extLst>
              <a:ext uri="{FF2B5EF4-FFF2-40B4-BE49-F238E27FC236}">
                <a16:creationId xmlns:a16="http://schemas.microsoft.com/office/drawing/2014/main" id="{CF92E447-5959-45AB-B15B-23C4E0B3C7F5}"/>
              </a:ext>
            </a:extLst>
          </p:cNvPr>
          <p:cNvSpPr txBox="1"/>
          <p:nvPr/>
        </p:nvSpPr>
        <p:spPr>
          <a:xfrm>
            <a:off x="9338841" y="5534559"/>
            <a:ext cx="2940036" cy="1323439"/>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Eric Baumann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The EPA Pandora Man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Network ops, administration,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Installation. Chapel Hill operator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Bayonne NJ, Port of Newark</a:t>
            </a:r>
          </a:p>
        </p:txBody>
      </p:sp>
    </p:spTree>
    <p:extLst>
      <p:ext uri="{BB962C8B-B14F-4D97-AF65-F5344CB8AC3E}">
        <p14:creationId xmlns:p14="http://schemas.microsoft.com/office/powerpoint/2010/main" val="1169188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7336AA65-8A02-44FE-8879-C58D5B04FEB9}"/>
              </a:ext>
            </a:extLst>
          </p:cNvPr>
          <p:cNvSpPr txBox="1">
            <a:spLocks noGrp="1"/>
          </p:cNvSpPr>
          <p:nvPr>
            <p:ph type="title"/>
          </p:nvPr>
        </p:nvSpPr>
        <p:spPr>
          <a:xfrm>
            <a:off x="979868" y="368931"/>
            <a:ext cx="10515600" cy="628377"/>
          </a:xfrm>
          <a:prstGeom prst="rect">
            <a:avLst/>
          </a:prstGeom>
        </p:spPr>
        <p:txBody>
          <a:bodyPr vert="horz" wrap="square" lIns="0" tIns="12700" rIns="0" bIns="0" rtlCol="0">
            <a:spAutoFit/>
          </a:bodyPr>
          <a:lstStyle/>
          <a:p>
            <a:pPr marL="12700" marR="5080" algn="ctr">
              <a:lnSpc>
                <a:spcPct val="100000"/>
              </a:lnSpc>
              <a:spcBef>
                <a:spcPts val="100"/>
              </a:spcBef>
            </a:pPr>
            <a:r>
              <a:rPr lang="en-US" sz="4000" b="1" spc="-5" dirty="0">
                <a:solidFill>
                  <a:srgbClr val="006FB8"/>
                </a:solidFill>
                <a:latin typeface="Calibri"/>
                <a:cs typeface="Calibri"/>
              </a:rPr>
              <a:t>Outline</a:t>
            </a:r>
            <a:endParaRPr sz="3200" b="1" dirty="0">
              <a:latin typeface="Calibri"/>
              <a:cs typeface="Calibri"/>
            </a:endParaRPr>
          </a:p>
        </p:txBody>
      </p:sp>
      <p:sp>
        <p:nvSpPr>
          <p:cNvPr id="2" name="Content Placeholder 1">
            <a:extLst>
              <a:ext uri="{FF2B5EF4-FFF2-40B4-BE49-F238E27FC236}">
                <a16:creationId xmlns:a16="http://schemas.microsoft.com/office/drawing/2014/main" id="{54F2AAD4-A597-4D07-80C9-48DB5DD51EBB}"/>
              </a:ext>
            </a:extLst>
          </p:cNvPr>
          <p:cNvSpPr>
            <a:spLocks noGrp="1"/>
          </p:cNvSpPr>
          <p:nvPr>
            <p:ph idx="1"/>
          </p:nvPr>
        </p:nvSpPr>
        <p:spPr>
          <a:xfrm>
            <a:off x="838200" y="1501160"/>
            <a:ext cx="10515600" cy="4351338"/>
          </a:xfrm>
        </p:spPr>
        <p:txBody>
          <a:bodyPr vert="horz" lIns="91440" tIns="45720" rIns="91440" bIns="45720" rtlCol="0" anchor="t">
            <a:normAutofit/>
          </a:bodyPr>
          <a:lstStyle/>
          <a:p>
            <a:pPr marL="355600" marR="5080" indent="-342900">
              <a:lnSpc>
                <a:spcPct val="100000"/>
              </a:lnSpc>
              <a:spcBef>
                <a:spcPts val="95"/>
              </a:spcBef>
              <a:buClr>
                <a:srgbClr val="0070C0"/>
              </a:buClr>
              <a:buSzPct val="100000"/>
              <a:tabLst>
                <a:tab pos="180340" algn="l"/>
              </a:tabLst>
            </a:pPr>
            <a:endParaRPr lang="en-US" dirty="0"/>
          </a:p>
          <a:p>
            <a:pPr marL="355600" marR="5080" indent="-342900">
              <a:lnSpc>
                <a:spcPct val="100000"/>
              </a:lnSpc>
              <a:spcBef>
                <a:spcPts val="95"/>
              </a:spcBef>
              <a:buClr>
                <a:srgbClr val="0070C0"/>
              </a:buClr>
              <a:buSzPct val="100000"/>
              <a:tabLst>
                <a:tab pos="180340" algn="l"/>
              </a:tabLst>
            </a:pPr>
            <a:r>
              <a:rPr lang="en-US" dirty="0"/>
              <a:t>Tropospheric Emissions: Monitoring of Pollution (TEMPO) mission</a:t>
            </a:r>
          </a:p>
          <a:p>
            <a:pPr marL="355600" marR="5080" indent="-342900">
              <a:lnSpc>
                <a:spcPct val="100000"/>
              </a:lnSpc>
              <a:spcBef>
                <a:spcPts val="95"/>
              </a:spcBef>
              <a:buClr>
                <a:srgbClr val="0070C0"/>
              </a:buClr>
              <a:buSzPct val="100000"/>
              <a:tabLst>
                <a:tab pos="180340" algn="l"/>
              </a:tabLst>
            </a:pPr>
            <a:endParaRPr lang="en-US" dirty="0">
              <a:cs typeface="Calibri"/>
            </a:endParaRPr>
          </a:p>
          <a:p>
            <a:pPr marL="355600" marR="5080" indent="-342900">
              <a:lnSpc>
                <a:spcPct val="100000"/>
              </a:lnSpc>
              <a:spcBef>
                <a:spcPts val="95"/>
              </a:spcBef>
              <a:buClr>
                <a:srgbClr val="0070C0"/>
              </a:buClr>
              <a:buSzPct val="100000"/>
              <a:tabLst>
                <a:tab pos="180340" algn="l"/>
              </a:tabLst>
            </a:pPr>
            <a:r>
              <a:rPr lang="en-US" dirty="0">
                <a:cs typeface="Calibri"/>
              </a:rPr>
              <a:t>Emerging Validation Paradigm for TEMPO data products</a:t>
            </a:r>
          </a:p>
          <a:p>
            <a:pPr marL="355600" marR="5080" indent="-342900">
              <a:lnSpc>
                <a:spcPct val="100000"/>
              </a:lnSpc>
              <a:spcBef>
                <a:spcPts val="95"/>
              </a:spcBef>
              <a:buClr>
                <a:srgbClr val="0070C0"/>
              </a:buClr>
              <a:buSzPct val="100000"/>
              <a:tabLst>
                <a:tab pos="180340" algn="l"/>
              </a:tabLst>
            </a:pPr>
            <a:endParaRPr lang="en-US" dirty="0"/>
          </a:p>
          <a:p>
            <a:pPr marL="355600" marR="5080" indent="-342900">
              <a:lnSpc>
                <a:spcPct val="100000"/>
              </a:lnSpc>
              <a:spcBef>
                <a:spcPts val="95"/>
              </a:spcBef>
              <a:buClr>
                <a:srgbClr val="0070C0"/>
              </a:buClr>
              <a:buSzPct val="100000"/>
              <a:tabLst>
                <a:tab pos="180340" algn="l"/>
              </a:tabLst>
            </a:pPr>
            <a:r>
              <a:rPr lang="en-US" dirty="0"/>
              <a:t>Ground Remote Sensing Observations – Improving Validation Resources for Routine and Systematic Use</a:t>
            </a:r>
          </a:p>
          <a:p>
            <a:pPr marL="12700" marR="5080" indent="0">
              <a:lnSpc>
                <a:spcPct val="100000"/>
              </a:lnSpc>
              <a:spcBef>
                <a:spcPts val="95"/>
              </a:spcBef>
              <a:buClr>
                <a:srgbClr val="0070C0"/>
              </a:buClr>
              <a:buSzPct val="100000"/>
              <a:buNone/>
              <a:tabLst>
                <a:tab pos="180340" algn="l"/>
              </a:tabLst>
            </a:pPr>
            <a:endParaRPr lang="en-US" dirty="0"/>
          </a:p>
          <a:p>
            <a:pPr marL="355600" marR="5080" indent="-342900">
              <a:lnSpc>
                <a:spcPct val="100000"/>
              </a:lnSpc>
              <a:spcBef>
                <a:spcPts val="95"/>
              </a:spcBef>
              <a:buClr>
                <a:srgbClr val="0070C0"/>
              </a:buClr>
              <a:buSzPct val="100000"/>
              <a:tabLst>
                <a:tab pos="180340" algn="l"/>
              </a:tabLst>
            </a:pPr>
            <a:r>
              <a:rPr lang="en-US" dirty="0"/>
              <a:t>Wrap-up</a:t>
            </a:r>
          </a:p>
          <a:p>
            <a:pPr marL="355600" marR="5080" indent="-342900">
              <a:lnSpc>
                <a:spcPct val="100000"/>
              </a:lnSpc>
              <a:spcBef>
                <a:spcPts val="95"/>
              </a:spcBef>
              <a:buClr>
                <a:srgbClr val="0070C0"/>
              </a:buClr>
              <a:buSzPct val="100000"/>
              <a:tabLst>
                <a:tab pos="180340" algn="l"/>
              </a:tabLst>
            </a:pPr>
            <a:endParaRPr lang="en-US" dirty="0"/>
          </a:p>
        </p:txBody>
      </p:sp>
      <p:sp>
        <p:nvSpPr>
          <p:cNvPr id="6" name="Slide Number Placeholder 5">
            <a:extLst>
              <a:ext uri="{FF2B5EF4-FFF2-40B4-BE49-F238E27FC236}">
                <a16:creationId xmlns:a16="http://schemas.microsoft.com/office/drawing/2014/main" id="{4DE0BA39-ACAD-4904-99B9-8ABBF1042D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4A5C6-1A67-402B-9D43-A5D8CAE25FA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5">
            <a:extLst>
              <a:ext uri="{FF2B5EF4-FFF2-40B4-BE49-F238E27FC236}">
                <a16:creationId xmlns:a16="http://schemas.microsoft.com/office/drawing/2014/main" id="{27E05CA6-18FC-4072-9462-5EBDC0C7A536}"/>
              </a:ext>
            </a:extLst>
          </p:cNvPr>
          <p:cNvSpPr txBox="1">
            <a:spLocks/>
          </p:cNvSpPr>
          <p:nvPr/>
        </p:nvSpPr>
        <p:spPr>
          <a:xfrm>
            <a:off x="-592429" y="6326370"/>
            <a:ext cx="1198281" cy="35776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C54A5C6-1A67-402B-9D43-A5D8CAE25FA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250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Placeholder 2"/>
          <p:cNvSpPr>
            <a:spLocks noGrp="1"/>
          </p:cNvSpPr>
          <p:nvPr>
            <p:ph type="body" sz="quarter" idx="4294967295"/>
          </p:nvPr>
        </p:nvSpPr>
        <p:spPr>
          <a:xfrm>
            <a:off x="889000" y="159673"/>
            <a:ext cx="10140831" cy="514350"/>
          </a:xfrm>
        </p:spPr>
        <p:txBody>
          <a:bodyPr/>
          <a:lstStyle/>
          <a:p>
            <a:pPr marL="0" indent="0" algn="ctr">
              <a:lnSpc>
                <a:spcPct val="100000"/>
              </a:lnSpc>
              <a:spcBef>
                <a:spcPts val="0"/>
              </a:spcBef>
              <a:buNone/>
              <a:defRPr/>
            </a:pPr>
            <a:r>
              <a:rPr lang="en-US" altLang="en-US" b="1" dirty="0">
                <a:latin typeface="Calibri" panose="020F0502020204030204" pitchFamily="34" charset="0"/>
              </a:rPr>
              <a:t>Tropospheric Emissions: Monitoring of Pollution –TEMPO</a:t>
            </a:r>
          </a:p>
          <a:p>
            <a:pPr marL="0" indent="0" algn="ctr">
              <a:lnSpc>
                <a:spcPct val="100000"/>
              </a:lnSpc>
              <a:spcBef>
                <a:spcPts val="0"/>
              </a:spcBef>
              <a:buNone/>
              <a:defRPr/>
            </a:pPr>
            <a:r>
              <a:rPr lang="en-US" altLang="en-US" b="1" dirty="0">
                <a:latin typeface="Calibri" panose="020F0502020204030204" pitchFamily="34" charset="0"/>
              </a:rPr>
              <a:t>Moving to Time Resolved Observations at Neighborhood Scales  </a:t>
            </a:r>
          </a:p>
        </p:txBody>
      </p:sp>
      <p:pic>
        <p:nvPicPr>
          <p:cNvPr id="7" name="Picture 6" descr="TEMPO_footprint_NO2_movie.gif">
            <a:extLst>
              <a:ext uri="{FF2B5EF4-FFF2-40B4-BE49-F238E27FC236}">
                <a16:creationId xmlns:a16="http://schemas.microsoft.com/office/drawing/2014/main" id="{F9DEA719-2B71-45A3-8087-CE192C3F8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544" y="2339516"/>
            <a:ext cx="5214871" cy="3985061"/>
          </a:xfrm>
          <a:prstGeom prst="rect">
            <a:avLst/>
          </a:prstGeom>
        </p:spPr>
      </p:pic>
      <p:sp>
        <p:nvSpPr>
          <p:cNvPr id="9" name="TextBox 8">
            <a:extLst>
              <a:ext uri="{FF2B5EF4-FFF2-40B4-BE49-F238E27FC236}">
                <a16:creationId xmlns:a16="http://schemas.microsoft.com/office/drawing/2014/main" id="{B0DDBB5E-19A7-48E8-8393-6126CCA58CFE}"/>
              </a:ext>
            </a:extLst>
          </p:cNvPr>
          <p:cNvSpPr txBox="1"/>
          <p:nvPr/>
        </p:nvSpPr>
        <p:spPr>
          <a:xfrm>
            <a:off x="190598" y="1058106"/>
            <a:ext cx="6590528" cy="1179810"/>
          </a:xfrm>
          <a:prstGeom prst="rect">
            <a:avLst/>
          </a:prstGeom>
          <a:noFill/>
        </p:spPr>
        <p:txBody>
          <a:bodyPr wrap="square">
            <a:spAutoFit/>
          </a:bodyPr>
          <a:lstStyle/>
          <a:p>
            <a:pPr marL="0" marR="0" lvl="0" indent="0" algn="l" defTabSz="914400" rtl="0" eaLnBrk="0" fontAlgn="base" latinLnBrk="0" hangingPunct="0">
              <a:lnSpc>
                <a:spcPct val="100000"/>
              </a:lnSpc>
              <a:spcBef>
                <a:spcPts val="75"/>
              </a:spcBef>
              <a:spcAft>
                <a:spcPts val="30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Calibri" panose="020F0502020204030204" pitchFamily="34" charset="0"/>
                <a:ea typeface="ＭＳ Ｐゴシック"/>
                <a:cs typeface="Calibri" panose="020F0502020204030204" pitchFamily="34" charset="0"/>
              </a:rPr>
              <a:t>PI: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a:cs typeface="Calibri" panose="020F0502020204030204" pitchFamily="34" charset="0"/>
              </a:rPr>
              <a:t>Kelly Chance, Smithsonian Astrophysical Observatory</a:t>
            </a:r>
          </a:p>
          <a:p>
            <a:pPr marL="0" marR="0" lvl="0" indent="0" algn="l" defTabSz="914400" rtl="0" eaLnBrk="0" fontAlgn="base" latinLnBrk="0" hangingPunct="0">
              <a:lnSpc>
                <a:spcPct val="100000"/>
              </a:lnSpc>
              <a:spcBef>
                <a:spcPts val="75"/>
              </a:spcBef>
              <a:spcAft>
                <a:spcPts val="30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Calibri" panose="020F0502020204030204" pitchFamily="34" charset="0"/>
                <a:ea typeface="ＭＳ Ｐゴシック"/>
                <a:cs typeface="Calibri" panose="020F0502020204030204" pitchFamily="34" charset="0"/>
              </a:rPr>
              <a:t>Current other Institutions: </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EPA, NASA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a:cs typeface="Calibri" panose="020F0502020204030204" pitchFamily="34" charset="0"/>
              </a:rPr>
              <a:t>LaRC</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 NASA GSFC, NOAA, NCAR, Harvard, UC Berkeley, St. Louis U, U Alabama Huntsville, U Iowa</a:t>
            </a:r>
            <a:endParaRPr kumimoji="0" lang="en-US" sz="1600" b="1" i="0" u="none" strike="noStrike" kern="1200" cap="none" spc="0" normalizeH="0" baseline="0" noProof="0" dirty="0">
              <a:ln>
                <a:noFill/>
              </a:ln>
              <a:solidFill>
                <a:srgbClr val="1F497D"/>
              </a:solidFill>
              <a:effectLst/>
              <a:uLnTx/>
              <a:uFillTx/>
              <a:latin typeface="Calibri" panose="020F0502020204030204" pitchFamily="34" charset="0"/>
              <a:ea typeface="ＭＳ Ｐゴシック"/>
              <a:cs typeface="Calibri" panose="020F0502020204030204" pitchFamily="34" charset="0"/>
            </a:endParaRPr>
          </a:p>
          <a:p>
            <a:pPr marL="0" marR="0" lvl="0" indent="0" algn="l" defTabSz="914400" rtl="0" eaLnBrk="0" fontAlgn="base" latinLnBrk="0" hangingPunct="0">
              <a:lnSpc>
                <a:spcPct val="100000"/>
              </a:lnSpc>
              <a:spcBef>
                <a:spcPts val="75"/>
              </a:spcBef>
              <a:spcAft>
                <a:spcPts val="30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Calibri" panose="020F0502020204030204" pitchFamily="34" charset="0"/>
                <a:ea typeface="ＭＳ Ｐゴシック"/>
                <a:cs typeface="Calibri" panose="020F0502020204030204" pitchFamily="34" charset="0"/>
              </a:rPr>
              <a:t>International collaboration: </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Korea, Mexico, Canada, Europe</a:t>
            </a:r>
          </a:p>
        </p:txBody>
      </p:sp>
      <p:pic>
        <p:nvPicPr>
          <p:cNvPr id="10" name="Picture 9">
            <a:extLst>
              <a:ext uri="{FF2B5EF4-FFF2-40B4-BE49-F238E27FC236}">
                <a16:creationId xmlns:a16="http://schemas.microsoft.com/office/drawing/2014/main" id="{5D676E76-A643-43A1-8C48-45C569F61E23}"/>
              </a:ext>
            </a:extLst>
          </p:cNvPr>
          <p:cNvPicPr>
            <a:picLocks noChangeAspect="1"/>
          </p:cNvPicPr>
          <p:nvPr/>
        </p:nvPicPr>
        <p:blipFill>
          <a:blip r:embed="rId4"/>
          <a:stretch>
            <a:fillRect/>
          </a:stretch>
        </p:blipFill>
        <p:spPr>
          <a:xfrm>
            <a:off x="6590528" y="1522105"/>
            <a:ext cx="2547381" cy="4334169"/>
          </a:xfrm>
          <a:prstGeom prst="rect">
            <a:avLst/>
          </a:prstGeom>
        </p:spPr>
      </p:pic>
      <p:pic>
        <p:nvPicPr>
          <p:cNvPr id="5" name="Picture 4">
            <a:extLst>
              <a:ext uri="{FF2B5EF4-FFF2-40B4-BE49-F238E27FC236}">
                <a16:creationId xmlns:a16="http://schemas.microsoft.com/office/drawing/2014/main" id="{4133666B-3954-4554-A857-D92BE69000B3}"/>
              </a:ext>
            </a:extLst>
          </p:cNvPr>
          <p:cNvPicPr>
            <a:picLocks noChangeAspect="1"/>
          </p:cNvPicPr>
          <p:nvPr/>
        </p:nvPicPr>
        <p:blipFill>
          <a:blip r:embed="rId5"/>
          <a:stretch>
            <a:fillRect/>
          </a:stretch>
        </p:blipFill>
        <p:spPr>
          <a:xfrm>
            <a:off x="6446785" y="5856274"/>
            <a:ext cx="2834867" cy="547163"/>
          </a:xfrm>
          <a:prstGeom prst="rect">
            <a:avLst/>
          </a:prstGeom>
        </p:spPr>
      </p:pic>
      <p:sp>
        <p:nvSpPr>
          <p:cNvPr id="13" name="Text Placeholder 2">
            <a:extLst>
              <a:ext uri="{FF2B5EF4-FFF2-40B4-BE49-F238E27FC236}">
                <a16:creationId xmlns:a16="http://schemas.microsoft.com/office/drawing/2014/main" id="{B1A27BE9-A933-4BBC-8527-2D21220BC5A0}"/>
              </a:ext>
            </a:extLst>
          </p:cNvPr>
          <p:cNvSpPr txBox="1">
            <a:spLocks/>
          </p:cNvSpPr>
          <p:nvPr/>
        </p:nvSpPr>
        <p:spPr bwMode="auto">
          <a:xfrm>
            <a:off x="6346602" y="1075110"/>
            <a:ext cx="3186494" cy="51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rgbClr val="005187"/>
                </a:solidFill>
                <a:latin typeface="+mj-lt"/>
                <a:ea typeface="+mn-ea"/>
                <a:cs typeface="Calibri" panose="020F0502020204030204" pitchFamily="34" charset="0"/>
              </a:defRPr>
            </a:lvl1pPr>
            <a:lvl2pPr marL="742950" indent="-285750" algn="l" rtl="0" eaLnBrk="1" fontAlgn="base" hangingPunct="1">
              <a:spcBef>
                <a:spcPct val="20000"/>
              </a:spcBef>
              <a:spcAft>
                <a:spcPct val="0"/>
              </a:spcAft>
              <a:buChar char="–"/>
              <a:defRPr sz="2400">
                <a:solidFill>
                  <a:srgbClr val="005187"/>
                </a:solidFill>
                <a:latin typeface="+mj-lt"/>
                <a:ea typeface="+mn-ea"/>
                <a:cs typeface="Calibri" panose="020F0502020204030204" pitchFamily="34" charset="0"/>
              </a:defRPr>
            </a:lvl2pPr>
            <a:lvl3pPr marL="1143000" indent="-228600" algn="l" rtl="0" eaLnBrk="1" fontAlgn="base" hangingPunct="1">
              <a:spcBef>
                <a:spcPct val="20000"/>
              </a:spcBef>
              <a:spcAft>
                <a:spcPct val="0"/>
              </a:spcAft>
              <a:buChar char="•"/>
              <a:defRPr sz="2000">
                <a:solidFill>
                  <a:srgbClr val="005187"/>
                </a:solidFill>
                <a:latin typeface="+mj-lt"/>
                <a:ea typeface="+mn-ea"/>
                <a:cs typeface="Calibri" panose="020F0502020204030204" pitchFamily="34" charset="0"/>
              </a:defRPr>
            </a:lvl3pPr>
            <a:lvl4pPr marL="1600200" indent="-228600" algn="l" rtl="0" eaLnBrk="1" fontAlgn="base" hangingPunct="1">
              <a:spcBef>
                <a:spcPct val="20000"/>
              </a:spcBef>
              <a:spcAft>
                <a:spcPct val="0"/>
              </a:spcAft>
              <a:buChar char="–"/>
              <a:defRPr>
                <a:solidFill>
                  <a:srgbClr val="005187"/>
                </a:solidFill>
                <a:latin typeface="+mj-lt"/>
                <a:ea typeface="+mn-ea"/>
                <a:cs typeface="Calibri" panose="020F0502020204030204" pitchFamily="34" charset="0"/>
              </a:defRPr>
            </a:lvl4pPr>
            <a:lvl5pPr marL="2057400" indent="-228600" algn="l" rtl="0" eaLnBrk="1" fontAlgn="base" hangingPunct="1">
              <a:spcBef>
                <a:spcPct val="20000"/>
              </a:spcBef>
              <a:spcAft>
                <a:spcPct val="0"/>
              </a:spcAft>
              <a:buChar char="»"/>
              <a:defRPr sz="1600">
                <a:solidFill>
                  <a:srgbClr val="005187"/>
                </a:solidFill>
                <a:latin typeface="+mj-lt"/>
                <a:ea typeface="+mn-ea"/>
                <a:cs typeface="Calibri" panose="020F0502020204030204" pitchFamily="34" charset="0"/>
              </a:defRPr>
            </a:lvl5pPr>
            <a:lvl6pPr marL="2514600" indent="-228600" algn="l" rtl="0" eaLnBrk="1" fontAlgn="base" hangingPunct="1">
              <a:spcBef>
                <a:spcPct val="20000"/>
              </a:spcBef>
              <a:spcAft>
                <a:spcPct val="0"/>
              </a:spcAft>
              <a:buChar char="»"/>
              <a:defRPr sz="1600">
                <a:solidFill>
                  <a:schemeClr val="tx1"/>
                </a:solidFill>
                <a:latin typeface="+mn-lt"/>
                <a:ea typeface="+mn-ea"/>
              </a:defRPr>
            </a:lvl6pPr>
            <a:lvl7pPr marL="2971800" indent="-228600" algn="l" rtl="0" eaLnBrk="1" fontAlgn="base" hangingPunct="1">
              <a:spcBef>
                <a:spcPct val="20000"/>
              </a:spcBef>
              <a:spcAft>
                <a:spcPct val="0"/>
              </a:spcAft>
              <a:buChar char="»"/>
              <a:defRPr sz="1600">
                <a:solidFill>
                  <a:schemeClr val="tx1"/>
                </a:solidFill>
                <a:latin typeface="+mn-lt"/>
                <a:ea typeface="+mn-ea"/>
              </a:defRPr>
            </a:lvl7pPr>
            <a:lvl8pPr marL="3429000" indent="-228600" algn="l" rtl="0" eaLnBrk="1" fontAlgn="base" hangingPunct="1">
              <a:spcBef>
                <a:spcPct val="20000"/>
              </a:spcBef>
              <a:spcAft>
                <a:spcPct val="0"/>
              </a:spcAft>
              <a:buChar char="»"/>
              <a:defRPr sz="1600">
                <a:solidFill>
                  <a:schemeClr val="tx1"/>
                </a:solidFill>
                <a:latin typeface="+mn-lt"/>
                <a:ea typeface="+mn-ea"/>
              </a:defRPr>
            </a:lvl8pPr>
            <a:lvl9pPr marL="3886200" indent="-228600" algn="l" rtl="0" eaLnBrk="1" fontAlgn="base" hangingPunct="1">
              <a:spcBef>
                <a:spcPct val="20000"/>
              </a:spcBef>
              <a:spcAft>
                <a:spcPct val="0"/>
              </a:spcAft>
              <a:buChar char="»"/>
              <a:defRPr sz="1600">
                <a:solidFill>
                  <a:schemeClr val="tx1"/>
                </a:solidFill>
                <a:latin typeface="+mn-lt"/>
                <a:ea typeface="+mn-ea"/>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en-US" sz="1400" b="0" i="0" u="none" strike="noStrike" kern="0" cap="none" spc="0" normalizeH="0" baseline="0" noProof="0" dirty="0">
                <a:ln>
                  <a:noFill/>
                </a:ln>
                <a:solidFill>
                  <a:srgbClr val="000000"/>
                </a:solidFill>
                <a:effectLst/>
                <a:uLnTx/>
                <a:uFillTx/>
                <a:latin typeface="Arial"/>
                <a:ea typeface="ＭＳ Ｐゴシック"/>
                <a:cs typeface="Calibri"/>
              </a:rPr>
              <a:t>NO2 Columns from Airborne TEMPO Risk Reduction Mission</a:t>
            </a:r>
            <a:endParaRPr lang="en-US" altLang="en-US" sz="1400" b="0" i="0" u="none" strike="noStrike" kern="0" cap="none" spc="0" normalizeH="0" baseline="0" noProof="0" dirty="0">
              <a:ln>
                <a:noFill/>
              </a:ln>
              <a:solidFill>
                <a:srgbClr val="000000"/>
              </a:solidFill>
              <a:effectLst/>
              <a:uLnTx/>
              <a:uFillTx/>
              <a:latin typeface="Arial"/>
              <a:ea typeface="ＭＳ Ｐゴシック"/>
              <a:cs typeface="Calibri"/>
            </a:endParaRPr>
          </a:p>
        </p:txBody>
      </p:sp>
      <p:sp>
        <p:nvSpPr>
          <p:cNvPr id="6" name="TextBox 5">
            <a:extLst>
              <a:ext uri="{FF2B5EF4-FFF2-40B4-BE49-F238E27FC236}">
                <a16:creationId xmlns:a16="http://schemas.microsoft.com/office/drawing/2014/main" id="{C71CD1B6-8F49-48CE-AC9E-42BBE010BDAD}"/>
              </a:ext>
            </a:extLst>
          </p:cNvPr>
          <p:cNvSpPr txBox="1"/>
          <p:nvPr/>
        </p:nvSpPr>
        <p:spPr>
          <a:xfrm>
            <a:off x="7794104" y="2418376"/>
            <a:ext cx="1183337" cy="523220"/>
          </a:xfrm>
          <a:prstGeom prst="rect">
            <a:avLst/>
          </a:prstGeom>
          <a:noFill/>
        </p:spPr>
        <p:txBody>
          <a:bodyPr wrap="non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a:cs typeface="Arial"/>
              </a:rPr>
              <a:t>Los Angeles</a:t>
            </a:r>
            <a:endParaRPr lang="en-US" sz="1400" b="0" i="0" u="none" strike="noStrike" kern="1200" cap="none" spc="0" normalizeH="0" baseline="0" noProof="0" dirty="0">
              <a:ln>
                <a:noFill/>
              </a:ln>
              <a:solidFill>
                <a:srgbClr val="FFFFFF"/>
              </a:solidFill>
              <a:effectLst/>
              <a:uLnTx/>
              <a:uFillTx/>
              <a:latin typeface="Arial"/>
              <a:ea typeface="ＭＳ Ｐゴシック"/>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a:cs typeface="Arial"/>
              </a:rPr>
              <a:t>9AM</a:t>
            </a:r>
            <a:endParaRPr lang="en-US" sz="1400" b="0"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5" name="TextBox 14">
            <a:extLst>
              <a:ext uri="{FF2B5EF4-FFF2-40B4-BE49-F238E27FC236}">
                <a16:creationId xmlns:a16="http://schemas.microsoft.com/office/drawing/2014/main" id="{287A6118-18A6-401E-A67F-12E1DC937B75}"/>
              </a:ext>
            </a:extLst>
          </p:cNvPr>
          <p:cNvSpPr txBox="1"/>
          <p:nvPr/>
        </p:nvSpPr>
        <p:spPr>
          <a:xfrm>
            <a:off x="7794040" y="3862374"/>
            <a:ext cx="1174873" cy="523220"/>
          </a:xfrm>
          <a:prstGeom prst="rect">
            <a:avLst/>
          </a:prstGeom>
          <a:noFill/>
        </p:spPr>
        <p:txBody>
          <a:bodyPr wrap="non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a:cs typeface="Arial"/>
              </a:rPr>
              <a:t>Los Angeles</a:t>
            </a:r>
            <a:endParaRPr lang="en-US" sz="1400" b="0" i="0" u="none" strike="noStrike" kern="1200" cap="none" spc="0" normalizeH="0" baseline="0" noProof="0" dirty="0">
              <a:ln>
                <a:noFill/>
              </a:ln>
              <a:solidFill>
                <a:srgbClr val="FFFFFF"/>
              </a:solidFill>
              <a:effectLst/>
              <a:uLnTx/>
              <a:uFillTx/>
              <a:latin typeface="Arial"/>
              <a:ea typeface="ＭＳ Ｐゴシック"/>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a:cs typeface="Arial"/>
              </a:rPr>
              <a:t>1 PM</a:t>
            </a:r>
            <a:endParaRPr lang="en-US" sz="1400" b="0"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6" name="TextBox 15">
            <a:extLst>
              <a:ext uri="{FF2B5EF4-FFF2-40B4-BE49-F238E27FC236}">
                <a16:creationId xmlns:a16="http://schemas.microsoft.com/office/drawing/2014/main" id="{07605F86-1CDA-4087-B632-86978A5319CD}"/>
              </a:ext>
            </a:extLst>
          </p:cNvPr>
          <p:cNvSpPr txBox="1"/>
          <p:nvPr/>
        </p:nvSpPr>
        <p:spPr>
          <a:xfrm>
            <a:off x="7780600" y="5268009"/>
            <a:ext cx="1174873" cy="523220"/>
          </a:xfrm>
          <a:prstGeom prst="rect">
            <a:avLst/>
          </a:prstGeom>
          <a:noFill/>
        </p:spPr>
        <p:txBody>
          <a:bodyPr wrap="non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a:cs typeface="Arial"/>
              </a:rPr>
              <a:t>Los Angeles</a:t>
            </a:r>
            <a:endParaRPr lang="en-US" sz="1400" b="0" i="0" u="none" strike="noStrike" kern="1200" cap="none" spc="0" normalizeH="0" baseline="0" noProof="0" dirty="0">
              <a:ln>
                <a:noFill/>
              </a:ln>
              <a:solidFill>
                <a:srgbClr val="FFFFFF"/>
              </a:solidFill>
              <a:effectLst/>
              <a:uLnTx/>
              <a:uFillTx/>
              <a:latin typeface="Arial"/>
              <a:ea typeface="ＭＳ Ｐゴシック"/>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a:cs typeface="Arial"/>
              </a:rPr>
              <a:t>530 PM</a:t>
            </a:r>
            <a:endParaRPr lang="en-US" sz="1400" b="0"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1" name="TextBox 10">
            <a:extLst>
              <a:ext uri="{FF2B5EF4-FFF2-40B4-BE49-F238E27FC236}">
                <a16:creationId xmlns:a16="http://schemas.microsoft.com/office/drawing/2014/main" id="{0E3DAB80-CA64-4BD2-98F4-516FDCA9A06C}"/>
              </a:ext>
            </a:extLst>
          </p:cNvPr>
          <p:cNvSpPr txBox="1"/>
          <p:nvPr/>
        </p:nvSpPr>
        <p:spPr>
          <a:xfrm>
            <a:off x="9454021" y="1268420"/>
            <a:ext cx="2547381" cy="1938992"/>
          </a:xfrm>
          <a:prstGeom prst="rect">
            <a:avLst/>
          </a:prstGeom>
          <a:no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cs typeface="+mn-cs"/>
              </a:rPr>
              <a:t>CONUS + parts of Canada and Mexico every hour at ~2.1 km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cs typeface="+mn-cs"/>
              </a:rPr>
              <a:t>×4.6 km!</a:t>
            </a:r>
          </a:p>
        </p:txBody>
      </p:sp>
      <p:pic>
        <p:nvPicPr>
          <p:cNvPr id="20" name="Picture 19" descr="A picture containing indoor, cluttered&#10;&#10;Description automatically generated">
            <a:extLst>
              <a:ext uri="{FF2B5EF4-FFF2-40B4-BE49-F238E27FC236}">
                <a16:creationId xmlns:a16="http://schemas.microsoft.com/office/drawing/2014/main" id="{59AA904F-97F7-4A39-868C-4CF54FF5FA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5578" y="3457916"/>
            <a:ext cx="2396955" cy="2600919"/>
          </a:xfrm>
          <a:prstGeom prst="rect">
            <a:avLst/>
          </a:prstGeom>
        </p:spPr>
      </p:pic>
      <p:sp>
        <p:nvSpPr>
          <p:cNvPr id="21" name="TextBox 20">
            <a:extLst>
              <a:ext uri="{FF2B5EF4-FFF2-40B4-BE49-F238E27FC236}">
                <a16:creationId xmlns:a16="http://schemas.microsoft.com/office/drawing/2014/main" id="{4E7599DC-56D5-454B-82DF-140FE4FF1BE0}"/>
              </a:ext>
            </a:extLst>
          </p:cNvPr>
          <p:cNvSpPr txBox="1"/>
          <p:nvPr/>
        </p:nvSpPr>
        <p:spPr>
          <a:xfrm>
            <a:off x="9493682" y="3429000"/>
            <a:ext cx="24607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ＭＳ Ｐゴシック"/>
                <a:cs typeface="+mn-cs"/>
              </a:rPr>
              <a:t>TEMPO Instrument Integration onto Intelsat 40e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3448231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6CC8104F-12CF-409C-8DF7-35ABEA67A079}"/>
              </a:ext>
            </a:extLst>
          </p:cNvPr>
          <p:cNvSpPr>
            <a:spLocks noGrp="1"/>
          </p:cNvSpPr>
          <p:nvPr>
            <p:ph type="title"/>
          </p:nvPr>
        </p:nvSpPr>
        <p:spPr/>
        <p:txBody>
          <a:bodyPr>
            <a:noAutofit/>
          </a:bodyPr>
          <a:lstStyle/>
          <a:p>
            <a:pPr algn="ctr"/>
            <a:r>
              <a:rPr lang="en-US" sz="3200" b="1" dirty="0">
                <a:latin typeface="Calibri"/>
                <a:cs typeface="Calibri"/>
              </a:rPr>
              <a:t>TEMPO Products and Requirements</a:t>
            </a:r>
          </a:p>
        </p:txBody>
      </p:sp>
      <p:sp>
        <p:nvSpPr>
          <p:cNvPr id="3" name="Slide Number Placeholder 2">
            <a:extLst>
              <a:ext uri="{FF2B5EF4-FFF2-40B4-BE49-F238E27FC236}">
                <a16:creationId xmlns:a16="http://schemas.microsoft.com/office/drawing/2014/main" id="{C513D3A4-297A-4CDD-82EC-BDCEFEFF2AD0}"/>
              </a:ext>
            </a:extLst>
          </p:cNvPr>
          <p:cNvSpPr>
            <a:spLocks noGrp="1"/>
          </p:cNvSpPr>
          <p:nvPr>
            <p:ph type="sldNum" sz="quarter" idx="4"/>
          </p:nvPr>
        </p:nvSpPr>
        <p:spPr/>
        <p:txBody>
          <a:bodyPr/>
          <a:lstStyle/>
          <a:p>
            <a:fld id="{6D3FAE4D-9488-4B48-8F4A-A56CB5A28AF9}" type="slidenum">
              <a:rPr lang="en-US" smtClean="0">
                <a:solidFill>
                  <a:schemeClr val="bg1"/>
                </a:solidFill>
              </a:rPr>
              <a:pPr/>
              <a:t>5</a:t>
            </a:fld>
            <a:endParaRPr lang="en-US" dirty="0">
              <a:solidFill>
                <a:schemeClr val="bg1"/>
              </a:solidFill>
            </a:endParaRPr>
          </a:p>
        </p:txBody>
      </p:sp>
      <p:sp>
        <p:nvSpPr>
          <p:cNvPr id="5" name="Slide Number Placeholder 5">
            <a:extLst>
              <a:ext uri="{FF2B5EF4-FFF2-40B4-BE49-F238E27FC236}">
                <a16:creationId xmlns:a16="http://schemas.microsoft.com/office/drawing/2014/main" id="{BAD85095-D0D2-4DD1-AC13-164657B56E65}"/>
              </a:ext>
            </a:extLst>
          </p:cNvPr>
          <p:cNvSpPr>
            <a:spLocks noGrp="1"/>
          </p:cNvSpPr>
          <p:nvPr/>
        </p:nvSpPr>
        <p:spPr>
          <a:xfrm>
            <a:off x="8747125" y="6628974"/>
            <a:ext cx="2133600" cy="365125"/>
          </a:xfrm>
          <a:prstGeom prst="rect">
            <a:avLst/>
          </a:prstGeom>
        </p:spPr>
        <p:txBody>
          <a:bodyPr vert="horz" lIns="91326" tIns="45664" rIns="91326" bIns="45664" rtlCol="0" anchor="ctr"/>
          <a:lstStyle>
            <a:defPPr>
              <a:defRPr lang="en-US"/>
            </a:defPPr>
            <a:lvl1pPr marL="0" algn="r" defTabSz="457200" rtl="0" eaLnBrk="1" fontAlgn="base" latinLnBrk="0" hangingPunct="1">
              <a:spcBef>
                <a:spcPct val="0"/>
              </a:spcBef>
              <a:spcAft>
                <a:spcPct val="0"/>
              </a:spcAft>
              <a:defRPr sz="1100" kern="1200">
                <a:solidFill>
                  <a:prstClr val="black">
                    <a:tint val="75000"/>
                  </a:prstClr>
                </a:solidFill>
                <a:latin typeface="Calibri"/>
                <a:ea typeface="ＭＳ Ｐゴシック" charset="0"/>
                <a:cs typeface="ＭＳ Ｐゴシック"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64442FC-C654-E44A-A663-725279F4C8FF}" type="slidenum">
              <a:rPr lang="en-US" smtClean="0"/>
              <a:pPr>
                <a:defRPr/>
              </a:pPr>
              <a:t>5</a:t>
            </a:fld>
            <a:endParaRPr lang="en-US" dirty="0"/>
          </a:p>
        </p:txBody>
      </p:sp>
      <p:graphicFrame>
        <p:nvGraphicFramePr>
          <p:cNvPr id="9" name="Table 8">
            <a:extLst>
              <a:ext uri="{FF2B5EF4-FFF2-40B4-BE49-F238E27FC236}">
                <a16:creationId xmlns:a16="http://schemas.microsoft.com/office/drawing/2014/main" id="{73C9EFD5-58B2-44F4-BF61-ABE6545875B0}"/>
              </a:ext>
            </a:extLst>
          </p:cNvPr>
          <p:cNvGraphicFramePr>
            <a:graphicFrameLocks noGrp="1"/>
          </p:cNvGraphicFramePr>
          <p:nvPr>
            <p:extLst>
              <p:ext uri="{D42A27DB-BD31-4B8C-83A1-F6EECF244321}">
                <p14:modId xmlns:p14="http://schemas.microsoft.com/office/powerpoint/2010/main" val="4196102184"/>
              </p:ext>
            </p:extLst>
          </p:nvPr>
        </p:nvGraphicFramePr>
        <p:xfrm>
          <a:off x="595062" y="885312"/>
          <a:ext cx="8717357" cy="3616859"/>
        </p:xfrm>
        <a:graphic>
          <a:graphicData uri="http://schemas.openxmlformats.org/drawingml/2006/table">
            <a:tbl>
              <a:tblPr firstRow="1" firstCol="1" bandRow="1"/>
              <a:tblGrid>
                <a:gridCol w="2410137">
                  <a:extLst>
                    <a:ext uri="{9D8B030D-6E8A-4147-A177-3AD203B41FA5}">
                      <a16:colId xmlns:a16="http://schemas.microsoft.com/office/drawing/2014/main" val="20000"/>
                    </a:ext>
                  </a:extLst>
                </a:gridCol>
                <a:gridCol w="2420302">
                  <a:extLst>
                    <a:ext uri="{9D8B030D-6E8A-4147-A177-3AD203B41FA5}">
                      <a16:colId xmlns:a16="http://schemas.microsoft.com/office/drawing/2014/main" val="20001"/>
                    </a:ext>
                  </a:extLst>
                </a:gridCol>
                <a:gridCol w="2420302">
                  <a:extLst>
                    <a:ext uri="{9D8B030D-6E8A-4147-A177-3AD203B41FA5}">
                      <a16:colId xmlns:a16="http://schemas.microsoft.com/office/drawing/2014/main" val="722534461"/>
                    </a:ext>
                  </a:extLst>
                </a:gridCol>
                <a:gridCol w="1466616">
                  <a:extLst>
                    <a:ext uri="{9D8B030D-6E8A-4147-A177-3AD203B41FA5}">
                      <a16:colId xmlns:a16="http://schemas.microsoft.com/office/drawing/2014/main" val="20002"/>
                    </a:ext>
                  </a:extLst>
                </a:gridCol>
              </a:tblGrid>
              <a:tr h="41519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1600" dirty="0">
                          <a:effectLst/>
                        </a:rPr>
                        <a:t>Species/Products</a:t>
                      </a:r>
                    </a:p>
                    <a:p>
                      <a:pPr marL="0" marR="0" algn="ctr">
                        <a:spcBef>
                          <a:spcPts val="0"/>
                        </a:spcBef>
                        <a:spcAft>
                          <a:spcPts val="0"/>
                        </a:spcAft>
                      </a:pPr>
                      <a:r>
                        <a:rPr lang="en-US" sz="1600" dirty="0">
                          <a:effectLst/>
                          <a:latin typeface="Cambria"/>
                          <a:ea typeface="Cambria"/>
                          <a:cs typeface="Times New Roman"/>
                        </a:rPr>
                        <a:t>(geophysical product)</a:t>
                      </a:r>
                    </a:p>
                  </a:txBody>
                  <a:tcPr marL="8890" marR="8890" marT="8890" marB="88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1600" dirty="0">
                          <a:effectLst/>
                        </a:rPr>
                        <a:t>Required Precision</a:t>
                      </a:r>
                      <a:endParaRPr lang="en-US" sz="1600" dirty="0">
                        <a:effectLst/>
                        <a:latin typeface="Cambria"/>
                        <a:ea typeface="Cambria"/>
                        <a:cs typeface="Times New Roman"/>
                      </a:endParaRPr>
                    </a:p>
                    <a:p>
                      <a:pPr marL="0" marR="0" algn="ctr">
                        <a:lnSpc>
                          <a:spcPts val="900"/>
                        </a:lnSpc>
                        <a:spcBef>
                          <a:spcPts val="0"/>
                        </a:spcBef>
                        <a:spcAft>
                          <a:spcPts val="0"/>
                        </a:spcAft>
                      </a:pPr>
                      <a:r>
                        <a:rPr lang="en-US" sz="1600" dirty="0">
                          <a:effectLst/>
                        </a:rPr>
                        <a:t> </a:t>
                      </a:r>
                      <a:endParaRPr lang="en-US" sz="1600" dirty="0">
                        <a:effectLst/>
                        <a:latin typeface="Cambria"/>
                        <a:ea typeface="Cambria"/>
                        <a:cs typeface="Times New Roman"/>
                      </a:endParaRPr>
                    </a:p>
                  </a:txBody>
                  <a:tcPr marL="8890" marR="8890" marT="8890" marB="88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ts val="900"/>
                        </a:lnSpc>
                        <a:spcBef>
                          <a:spcPts val="0"/>
                        </a:spcBef>
                        <a:spcAft>
                          <a:spcPts val="0"/>
                        </a:spcAft>
                      </a:pPr>
                      <a:endParaRPr lang="en-US" sz="1600" dirty="0">
                        <a:effectLst/>
                        <a:latin typeface="Cambria"/>
                        <a:ea typeface="Cambria"/>
                        <a:cs typeface="Times New Roman"/>
                      </a:endParaRPr>
                    </a:p>
                    <a:p>
                      <a:pPr marL="0" marR="0" algn="ctr">
                        <a:lnSpc>
                          <a:spcPts val="900"/>
                        </a:lnSpc>
                        <a:spcBef>
                          <a:spcPts val="0"/>
                        </a:spcBef>
                        <a:spcAft>
                          <a:spcPts val="0"/>
                        </a:spcAft>
                      </a:pPr>
                      <a:r>
                        <a:rPr lang="en-US" sz="1600" dirty="0">
                          <a:effectLst/>
                          <a:latin typeface="Cambria"/>
                          <a:ea typeface="Cambria"/>
                          <a:cs typeface="Times New Roman"/>
                        </a:rPr>
                        <a:t>AQ relevance </a:t>
                      </a:r>
                    </a:p>
                    <a:p>
                      <a:pPr marL="0" marR="0" algn="ctr">
                        <a:lnSpc>
                          <a:spcPts val="900"/>
                        </a:lnSpc>
                        <a:spcBef>
                          <a:spcPts val="0"/>
                        </a:spcBef>
                        <a:spcAft>
                          <a:spcPts val="0"/>
                        </a:spcAft>
                      </a:pPr>
                      <a:endParaRPr lang="en-US" sz="1600" dirty="0">
                        <a:effectLst/>
                        <a:latin typeface="Cambria"/>
                        <a:ea typeface="Cambria"/>
                        <a:cs typeface="Times New Roman"/>
                      </a:endParaRPr>
                    </a:p>
                    <a:p>
                      <a:pPr marL="0" marR="0" algn="ctr">
                        <a:lnSpc>
                          <a:spcPts val="900"/>
                        </a:lnSpc>
                        <a:spcBef>
                          <a:spcPts val="0"/>
                        </a:spcBef>
                        <a:spcAft>
                          <a:spcPts val="0"/>
                        </a:spcAft>
                      </a:pPr>
                      <a:r>
                        <a:rPr lang="en-US" sz="1600" dirty="0">
                          <a:effectLst/>
                          <a:latin typeface="Cambria"/>
                          <a:ea typeface="Cambria"/>
                          <a:cs typeface="Times New Roman"/>
                        </a:rPr>
                        <a:t>(All in surface- 1  km)</a:t>
                      </a:r>
                    </a:p>
                    <a:p>
                      <a:pPr marL="0" marR="0" algn="ctr">
                        <a:lnSpc>
                          <a:spcPts val="900"/>
                        </a:lnSpc>
                        <a:spcBef>
                          <a:spcPts val="0"/>
                        </a:spcBef>
                        <a:spcAft>
                          <a:spcPts val="0"/>
                        </a:spcAft>
                      </a:pPr>
                      <a:endParaRPr lang="en-US" sz="1600" dirty="0">
                        <a:effectLst/>
                        <a:latin typeface="Cambria"/>
                        <a:ea typeface="Cambria"/>
                        <a:cs typeface="Times New Roman"/>
                      </a:endParaRPr>
                    </a:p>
                  </a:txBody>
                  <a:tcPr marL="8890" marR="8890" marT="8890" marB="88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0000"/>
                        </a:lnSpc>
                        <a:spcBef>
                          <a:spcPts val="0"/>
                        </a:spcBef>
                        <a:spcAft>
                          <a:spcPts val="0"/>
                        </a:spcAft>
                      </a:pPr>
                      <a:r>
                        <a:rPr lang="en-US" sz="1600" dirty="0">
                          <a:effectLst/>
                          <a:latin typeface="+mn-lt"/>
                          <a:ea typeface="Cambria"/>
                          <a:cs typeface="Times New Roman"/>
                        </a:rPr>
                        <a:t>Temporal</a:t>
                      </a:r>
                    </a:p>
                    <a:p>
                      <a:pPr marL="0" marR="0" algn="ctr">
                        <a:lnSpc>
                          <a:spcPct val="100000"/>
                        </a:lnSpc>
                        <a:spcBef>
                          <a:spcPts val="0"/>
                        </a:spcBef>
                        <a:spcAft>
                          <a:spcPts val="0"/>
                        </a:spcAft>
                      </a:pPr>
                      <a:r>
                        <a:rPr lang="en-US" sz="1600" dirty="0">
                          <a:effectLst/>
                          <a:latin typeface="+mn-lt"/>
                          <a:ea typeface="Cambria"/>
                          <a:cs typeface="Times New Roman"/>
                        </a:rPr>
                        <a:t>Revisit</a:t>
                      </a:r>
                      <a:endParaRPr lang="en-US" sz="1600" dirty="0">
                        <a:solidFill>
                          <a:srgbClr val="FF0000"/>
                        </a:solidFill>
                        <a:effectLst/>
                        <a:latin typeface="+mn-lt"/>
                        <a:ea typeface="Cambria"/>
                        <a:cs typeface="Times New Roman"/>
                      </a:endParaRPr>
                    </a:p>
                  </a:txBody>
                  <a:tcPr marL="8890" marR="8890" marT="8890" marB="88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68080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1600" dirty="0">
                          <a:solidFill>
                            <a:srgbClr val="FFFF00"/>
                          </a:solidFill>
                          <a:effectLst/>
                        </a:rPr>
                        <a:t>0-2 km O</a:t>
                      </a:r>
                      <a:r>
                        <a:rPr lang="en-US" sz="1600" baseline="-25000" dirty="0">
                          <a:solidFill>
                            <a:srgbClr val="FFFF00"/>
                          </a:solidFill>
                          <a:effectLst/>
                        </a:rPr>
                        <a:t>3 </a:t>
                      </a:r>
                      <a:r>
                        <a:rPr lang="en-US" sz="1600" dirty="0">
                          <a:solidFill>
                            <a:srgbClr val="FFFF00"/>
                          </a:solidFill>
                          <a:effectLst/>
                        </a:rPr>
                        <a:t>(Selected Scenes) Baseline only</a:t>
                      </a:r>
                      <a:endParaRPr lang="en-US" sz="1600" dirty="0">
                        <a:solidFill>
                          <a:srgbClr val="FFFF00"/>
                        </a:solidFill>
                        <a:effectLst/>
                        <a:latin typeface="Cambria"/>
                        <a:ea typeface="Cambria"/>
                        <a:cs typeface="Times New Roman"/>
                      </a:endParaRPr>
                    </a:p>
                  </a:txBody>
                  <a:tcPr marL="8890" marR="8890" marT="8890" marB="88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600" dirty="0">
                          <a:solidFill>
                            <a:schemeClr val="tx1"/>
                          </a:solidFill>
                          <a:effectLst/>
                          <a:latin typeface="Cambria" panose="02040503050406030204" pitchFamily="18" charset="0"/>
                          <a:ea typeface="Cambria" panose="02040503050406030204" pitchFamily="18" charset="0"/>
                        </a:rPr>
                        <a:t>10 ppbv</a:t>
                      </a:r>
                      <a:endParaRPr lang="en-US" sz="1600" dirty="0">
                        <a:solidFill>
                          <a:schemeClr val="tx1"/>
                        </a:solidFill>
                        <a:effectLst/>
                        <a:latin typeface="Cambria" panose="02040503050406030204" pitchFamily="18" charset="0"/>
                        <a:ea typeface="Cambria" panose="02040503050406030204" pitchFamily="18" charset="0"/>
                        <a:cs typeface="Times New Roman"/>
                      </a:endParaRPr>
                    </a:p>
                  </a:txBody>
                  <a:tcPr marL="8890" marR="8890" marT="8890" marB="88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600" dirty="0">
                          <a:solidFill>
                            <a:schemeClr val="tx1"/>
                          </a:solidFill>
                          <a:effectLst/>
                          <a:latin typeface="Cambria" panose="02040503050406030204" pitchFamily="18" charset="0"/>
                          <a:ea typeface="Cambria" panose="02040503050406030204" pitchFamily="18" charset="0"/>
                          <a:cs typeface="Times New Roman"/>
                        </a:rPr>
                        <a:t>10 ppb</a:t>
                      </a:r>
                    </a:p>
                  </a:txBody>
                  <a:tcPr marL="8890" marR="8890" marT="8890" marB="88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600" dirty="0">
                          <a:solidFill>
                            <a:schemeClr val="tx1"/>
                          </a:solidFill>
                          <a:effectLst/>
                          <a:latin typeface="Cambria" panose="02040503050406030204" pitchFamily="18" charset="0"/>
                          <a:ea typeface="Cambria" panose="02040503050406030204" pitchFamily="18" charset="0"/>
                        </a:rPr>
                        <a:t>2 hour</a:t>
                      </a:r>
                      <a:endParaRPr lang="en-US" sz="1600" dirty="0">
                        <a:solidFill>
                          <a:schemeClr val="tx1"/>
                        </a:solidFill>
                        <a:effectLst/>
                        <a:latin typeface="Cambria" panose="02040503050406030204" pitchFamily="18" charset="0"/>
                        <a:ea typeface="Cambria" panose="02040503050406030204" pitchFamily="18" charset="0"/>
                        <a:cs typeface="Times New Roman"/>
                      </a:endParaRPr>
                    </a:p>
                  </a:txBody>
                  <a:tcPr marL="8890" marR="8890" marT="8890" marB="88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3297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1600" dirty="0">
                          <a:solidFill>
                            <a:srgbClr val="FFFF00"/>
                          </a:solidFill>
                          <a:effectLst/>
                        </a:rPr>
                        <a:t>Tropospheric O</a:t>
                      </a:r>
                      <a:r>
                        <a:rPr lang="en-US" sz="1600" baseline="-25000" dirty="0">
                          <a:solidFill>
                            <a:srgbClr val="FFFF00"/>
                          </a:solidFill>
                          <a:effectLst/>
                        </a:rPr>
                        <a:t>3</a:t>
                      </a:r>
                      <a:endParaRPr lang="en-US" sz="1600" dirty="0">
                        <a:solidFill>
                          <a:srgbClr val="FFFF00"/>
                        </a:solidFill>
                        <a:effectLst/>
                        <a:latin typeface="Cambria"/>
                        <a:ea typeface="Cambria"/>
                        <a:cs typeface="Times New Roman"/>
                      </a:endParaRPr>
                    </a:p>
                  </a:txBody>
                  <a:tcPr marL="8890" marR="8890" marT="8890" marB="88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600" dirty="0">
                          <a:solidFill>
                            <a:schemeClr val="tx1"/>
                          </a:solidFill>
                          <a:effectLst/>
                          <a:latin typeface="Cambria" panose="02040503050406030204" pitchFamily="18" charset="0"/>
                          <a:ea typeface="Cambria" panose="02040503050406030204" pitchFamily="18" charset="0"/>
                        </a:rPr>
                        <a:t>10 ppbv</a:t>
                      </a:r>
                      <a:endParaRPr lang="en-US" sz="1600" dirty="0">
                        <a:solidFill>
                          <a:schemeClr val="tx1"/>
                        </a:solidFill>
                        <a:effectLst/>
                        <a:latin typeface="Cambria" panose="02040503050406030204" pitchFamily="18" charset="0"/>
                        <a:ea typeface="Cambria" panose="02040503050406030204" pitchFamily="18" charset="0"/>
                        <a:cs typeface="Times New Roman"/>
                      </a:endParaRPr>
                    </a:p>
                  </a:txBody>
                  <a:tcPr marL="8890" marR="8890" marT="8890" marB="88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600" dirty="0">
                          <a:solidFill>
                            <a:schemeClr val="tx1"/>
                          </a:solidFill>
                          <a:effectLst/>
                          <a:latin typeface="Cambria" panose="02040503050406030204" pitchFamily="18" charset="0"/>
                          <a:ea typeface="Cambria" panose="02040503050406030204" pitchFamily="18" charset="0"/>
                          <a:cs typeface="Times New Roman"/>
                        </a:rPr>
                        <a:t>10 ppb</a:t>
                      </a:r>
                    </a:p>
                  </a:txBody>
                  <a:tcPr marL="8890" marR="8890" marT="8890" marB="88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600" dirty="0">
                          <a:solidFill>
                            <a:schemeClr val="tx1"/>
                          </a:solidFill>
                          <a:effectLst/>
                          <a:latin typeface="Cambria" panose="02040503050406030204" pitchFamily="18" charset="0"/>
                          <a:ea typeface="Cambria" panose="02040503050406030204" pitchFamily="18" charset="0"/>
                        </a:rPr>
                        <a:t>1 hour</a:t>
                      </a:r>
                      <a:endParaRPr lang="en-US" sz="1600" dirty="0">
                        <a:solidFill>
                          <a:schemeClr val="tx1"/>
                        </a:solidFill>
                        <a:effectLst/>
                        <a:latin typeface="Cambria" panose="02040503050406030204" pitchFamily="18" charset="0"/>
                        <a:ea typeface="Cambria" panose="02040503050406030204" pitchFamily="18" charset="0"/>
                        <a:cs typeface="Times New Roman"/>
                      </a:endParaRPr>
                    </a:p>
                  </a:txBody>
                  <a:tcPr marL="8890" marR="8890" marT="8890" marB="88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35082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1600" dirty="0">
                          <a:solidFill>
                            <a:srgbClr val="FFFF00"/>
                          </a:solidFill>
                          <a:effectLst/>
                        </a:rPr>
                        <a:t>Total O</a:t>
                      </a:r>
                      <a:r>
                        <a:rPr lang="en-US" sz="1600" baseline="-25000" dirty="0">
                          <a:solidFill>
                            <a:srgbClr val="FFFF00"/>
                          </a:solidFill>
                          <a:effectLst/>
                        </a:rPr>
                        <a:t>3</a:t>
                      </a:r>
                      <a:endParaRPr lang="en-US" sz="1600" dirty="0">
                        <a:solidFill>
                          <a:srgbClr val="FFFF00"/>
                        </a:solidFill>
                        <a:effectLst/>
                        <a:latin typeface="Cambria"/>
                        <a:ea typeface="Cambria"/>
                        <a:cs typeface="Times New Roman"/>
                      </a:endParaRPr>
                    </a:p>
                  </a:txBody>
                  <a:tcPr marL="8890" marR="8890" marT="8890" marB="88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600" dirty="0">
                          <a:solidFill>
                            <a:schemeClr val="tx1"/>
                          </a:solidFill>
                          <a:effectLst/>
                          <a:latin typeface="Cambria" panose="02040503050406030204" pitchFamily="18" charset="0"/>
                          <a:ea typeface="Cambria" panose="02040503050406030204" pitchFamily="18" charset="0"/>
                        </a:rPr>
                        <a:t>3%</a:t>
                      </a:r>
                      <a:endParaRPr lang="en-US" sz="1600" dirty="0">
                        <a:solidFill>
                          <a:schemeClr val="tx1"/>
                        </a:solidFill>
                        <a:effectLst/>
                        <a:latin typeface="Cambria" panose="02040503050406030204" pitchFamily="18" charset="0"/>
                        <a:ea typeface="Cambria" panose="02040503050406030204" pitchFamily="18" charset="0"/>
                        <a:cs typeface="Times New Roman"/>
                      </a:endParaRPr>
                    </a:p>
                  </a:txBody>
                  <a:tcPr marL="8890" marR="8890" marT="8890" marB="88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endParaRPr lang="en-US" sz="1600" dirty="0">
                        <a:solidFill>
                          <a:schemeClr val="tx1"/>
                        </a:solidFill>
                        <a:effectLst/>
                        <a:latin typeface="Cambria" panose="02040503050406030204" pitchFamily="18" charset="0"/>
                        <a:ea typeface="Cambria" panose="02040503050406030204" pitchFamily="18" charset="0"/>
                        <a:cs typeface="Times New Roman"/>
                      </a:endParaRPr>
                    </a:p>
                  </a:txBody>
                  <a:tcPr marL="8890" marR="8890" marT="8890" marB="88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600" dirty="0">
                          <a:solidFill>
                            <a:schemeClr val="tx1"/>
                          </a:solidFill>
                          <a:effectLst/>
                          <a:latin typeface="Cambria" panose="02040503050406030204" pitchFamily="18" charset="0"/>
                          <a:ea typeface="Cambria" panose="02040503050406030204" pitchFamily="18" charset="0"/>
                        </a:rPr>
                        <a:t>1 hour</a:t>
                      </a:r>
                      <a:endParaRPr lang="en-US" sz="1600" dirty="0">
                        <a:solidFill>
                          <a:schemeClr val="tx1"/>
                        </a:solidFill>
                        <a:effectLst/>
                        <a:latin typeface="Cambria" panose="02040503050406030204" pitchFamily="18" charset="0"/>
                        <a:ea typeface="Cambria" panose="02040503050406030204" pitchFamily="18" charset="0"/>
                        <a:cs typeface="Times New Roman"/>
                      </a:endParaRPr>
                    </a:p>
                  </a:txBody>
                  <a:tcPr marL="8890" marR="8890" marT="8890" marB="88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3297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1600" dirty="0">
                          <a:solidFill>
                            <a:srgbClr val="FFFF00"/>
                          </a:solidFill>
                          <a:effectLst/>
                        </a:rPr>
                        <a:t>Tropospheric NO</a:t>
                      </a:r>
                      <a:r>
                        <a:rPr lang="en-US" sz="1600" baseline="-25000" dirty="0">
                          <a:solidFill>
                            <a:srgbClr val="FFFF00"/>
                          </a:solidFill>
                          <a:effectLst/>
                        </a:rPr>
                        <a:t>2</a:t>
                      </a:r>
                      <a:endParaRPr lang="en-US" sz="1600" dirty="0">
                        <a:solidFill>
                          <a:srgbClr val="FFFF00"/>
                        </a:solidFill>
                        <a:effectLst/>
                        <a:latin typeface="Cambria"/>
                        <a:ea typeface="Cambria"/>
                        <a:cs typeface="Times New Roman"/>
                      </a:endParaRPr>
                    </a:p>
                  </a:txBody>
                  <a:tcPr marL="8890" marR="8890" marT="8890" marB="88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600" dirty="0">
                          <a:solidFill>
                            <a:schemeClr val="tx1"/>
                          </a:solidFill>
                          <a:effectLst/>
                          <a:latin typeface="Cambria" panose="02040503050406030204" pitchFamily="18" charset="0"/>
                          <a:ea typeface="Cambria" panose="02040503050406030204" pitchFamily="18" charset="0"/>
                        </a:rPr>
                        <a:t>1.0 × 10</a:t>
                      </a:r>
                      <a:r>
                        <a:rPr lang="en-US" sz="1600" baseline="30000" dirty="0">
                          <a:solidFill>
                            <a:schemeClr val="tx1"/>
                          </a:solidFill>
                          <a:effectLst/>
                          <a:latin typeface="Cambria" panose="02040503050406030204" pitchFamily="18" charset="0"/>
                          <a:ea typeface="Cambria" panose="02040503050406030204" pitchFamily="18" charset="0"/>
                        </a:rPr>
                        <a:t>15</a:t>
                      </a:r>
                      <a:r>
                        <a:rPr lang="en-US" sz="1600" dirty="0">
                          <a:solidFill>
                            <a:schemeClr val="tx1"/>
                          </a:solidFill>
                          <a:effectLst/>
                          <a:latin typeface="Cambria" panose="02040503050406030204" pitchFamily="18" charset="0"/>
                          <a:ea typeface="Cambria" panose="02040503050406030204" pitchFamily="18" charset="0"/>
                        </a:rPr>
                        <a:t> molecules cm</a:t>
                      </a:r>
                      <a:r>
                        <a:rPr lang="en-US" sz="1600" baseline="30000" dirty="0">
                          <a:solidFill>
                            <a:schemeClr val="tx1"/>
                          </a:solidFill>
                          <a:effectLst/>
                          <a:latin typeface="Cambria" panose="02040503050406030204" pitchFamily="18" charset="0"/>
                          <a:ea typeface="Cambria" panose="02040503050406030204" pitchFamily="18" charset="0"/>
                        </a:rPr>
                        <a:t>-2</a:t>
                      </a:r>
                      <a:endParaRPr lang="en-US" sz="1600" dirty="0">
                        <a:solidFill>
                          <a:schemeClr val="tx1"/>
                        </a:solidFill>
                        <a:effectLst/>
                        <a:latin typeface="Cambria" panose="02040503050406030204" pitchFamily="18" charset="0"/>
                        <a:ea typeface="Cambria" panose="02040503050406030204" pitchFamily="18" charset="0"/>
                        <a:cs typeface="Times New Roman"/>
                      </a:endParaRPr>
                    </a:p>
                  </a:txBody>
                  <a:tcPr marL="8890" marR="8890" marT="8890" marB="88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600" dirty="0">
                          <a:solidFill>
                            <a:schemeClr val="tx1"/>
                          </a:solidFill>
                          <a:effectLst/>
                          <a:latin typeface="Cambria" panose="02040503050406030204" pitchFamily="18" charset="0"/>
                          <a:ea typeface="Cambria" panose="02040503050406030204" pitchFamily="18" charset="0"/>
                          <a:cs typeface="Times New Roman"/>
                        </a:rPr>
                        <a:t>0.4 ppb</a:t>
                      </a:r>
                    </a:p>
                  </a:txBody>
                  <a:tcPr marL="8890" marR="8890" marT="8890" marB="88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600" dirty="0">
                          <a:solidFill>
                            <a:schemeClr val="tx1"/>
                          </a:solidFill>
                          <a:effectLst/>
                          <a:latin typeface="Cambria" panose="02040503050406030204" pitchFamily="18" charset="0"/>
                          <a:ea typeface="Cambria" panose="02040503050406030204" pitchFamily="18" charset="0"/>
                        </a:rPr>
                        <a:t>1 hour</a:t>
                      </a:r>
                      <a:endParaRPr lang="en-US" sz="1600" dirty="0">
                        <a:solidFill>
                          <a:schemeClr val="tx1"/>
                        </a:solidFill>
                        <a:effectLst/>
                        <a:latin typeface="Cambria" panose="02040503050406030204" pitchFamily="18" charset="0"/>
                        <a:ea typeface="Cambria" panose="02040503050406030204" pitchFamily="18" charset="0"/>
                        <a:cs typeface="Times New Roman"/>
                      </a:endParaRPr>
                    </a:p>
                  </a:txBody>
                  <a:tcPr marL="8890" marR="8890" marT="8890" marB="88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3297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1600" dirty="0">
                          <a:solidFill>
                            <a:srgbClr val="FFFF00"/>
                          </a:solidFill>
                          <a:effectLst/>
                        </a:rPr>
                        <a:t>Tropospheric H</a:t>
                      </a:r>
                      <a:r>
                        <a:rPr lang="en-US" sz="1600" baseline="-25000" dirty="0">
                          <a:solidFill>
                            <a:srgbClr val="FFFF00"/>
                          </a:solidFill>
                          <a:effectLst/>
                        </a:rPr>
                        <a:t>2</a:t>
                      </a:r>
                      <a:r>
                        <a:rPr lang="en-US" sz="1600" dirty="0">
                          <a:solidFill>
                            <a:srgbClr val="FFFF00"/>
                          </a:solidFill>
                          <a:effectLst/>
                        </a:rPr>
                        <a:t>CO</a:t>
                      </a:r>
                      <a:endParaRPr lang="en-US" sz="1600" dirty="0">
                        <a:solidFill>
                          <a:srgbClr val="FFFF00"/>
                        </a:solidFill>
                        <a:effectLst/>
                        <a:latin typeface="Cambria"/>
                        <a:ea typeface="Cambria"/>
                        <a:cs typeface="Times New Roman"/>
                      </a:endParaRPr>
                    </a:p>
                  </a:txBody>
                  <a:tcPr marL="8890" marR="8890" marT="8890" marB="88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600" dirty="0">
                          <a:solidFill>
                            <a:schemeClr val="tx1"/>
                          </a:solidFill>
                          <a:effectLst/>
                          <a:latin typeface="Cambria" panose="02040503050406030204" pitchFamily="18" charset="0"/>
                          <a:ea typeface="Cambria" panose="02040503050406030204" pitchFamily="18" charset="0"/>
                        </a:rPr>
                        <a:t>1.0 × 10</a:t>
                      </a:r>
                      <a:r>
                        <a:rPr lang="en-US" sz="1600" baseline="30000" dirty="0">
                          <a:solidFill>
                            <a:schemeClr val="tx1"/>
                          </a:solidFill>
                          <a:effectLst/>
                          <a:latin typeface="Cambria" panose="02040503050406030204" pitchFamily="18" charset="0"/>
                          <a:ea typeface="Cambria" panose="02040503050406030204" pitchFamily="18" charset="0"/>
                        </a:rPr>
                        <a:t>16</a:t>
                      </a:r>
                      <a:r>
                        <a:rPr lang="en-US" sz="1600" dirty="0">
                          <a:solidFill>
                            <a:schemeClr val="tx1"/>
                          </a:solidFill>
                          <a:effectLst/>
                          <a:latin typeface="Cambria" panose="02040503050406030204" pitchFamily="18" charset="0"/>
                          <a:ea typeface="Cambria" panose="02040503050406030204" pitchFamily="18" charset="0"/>
                        </a:rPr>
                        <a:t> molecules cm</a:t>
                      </a:r>
                      <a:r>
                        <a:rPr lang="en-US" sz="1600" baseline="30000" dirty="0">
                          <a:solidFill>
                            <a:schemeClr val="tx1"/>
                          </a:solidFill>
                          <a:effectLst/>
                          <a:latin typeface="Cambria" panose="02040503050406030204" pitchFamily="18" charset="0"/>
                          <a:ea typeface="Cambria" panose="02040503050406030204" pitchFamily="18" charset="0"/>
                        </a:rPr>
                        <a:t>-2</a:t>
                      </a:r>
                      <a:endParaRPr lang="en-US" sz="1600" dirty="0">
                        <a:solidFill>
                          <a:schemeClr val="tx1"/>
                        </a:solidFill>
                        <a:effectLst/>
                        <a:latin typeface="Cambria" panose="02040503050406030204" pitchFamily="18" charset="0"/>
                        <a:ea typeface="Cambria" panose="02040503050406030204" pitchFamily="18" charset="0"/>
                        <a:cs typeface="Times New Roman"/>
                      </a:endParaRPr>
                    </a:p>
                  </a:txBody>
                  <a:tcPr marL="8890" marR="8890" marT="8890" marB="88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600" dirty="0">
                          <a:solidFill>
                            <a:schemeClr val="tx1"/>
                          </a:solidFill>
                          <a:effectLst/>
                          <a:latin typeface="Cambria" panose="02040503050406030204" pitchFamily="18" charset="0"/>
                          <a:ea typeface="Cambria" panose="02040503050406030204" pitchFamily="18" charset="0"/>
                          <a:cs typeface="Times New Roman"/>
                        </a:rPr>
                        <a:t>4 ppb</a:t>
                      </a:r>
                    </a:p>
                  </a:txBody>
                  <a:tcPr marL="8890" marR="8890" marT="8890" marB="88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600" dirty="0">
                          <a:solidFill>
                            <a:schemeClr val="tx1"/>
                          </a:solidFill>
                          <a:effectLst/>
                          <a:latin typeface="Cambria" panose="02040503050406030204" pitchFamily="18" charset="0"/>
                          <a:ea typeface="Cambria" panose="02040503050406030204" pitchFamily="18" charset="0"/>
                        </a:rPr>
                        <a:t>3 hour</a:t>
                      </a:r>
                      <a:endParaRPr lang="en-US" sz="1600" dirty="0">
                        <a:solidFill>
                          <a:schemeClr val="tx1"/>
                        </a:solidFill>
                        <a:effectLst/>
                        <a:latin typeface="Cambria" panose="02040503050406030204" pitchFamily="18" charset="0"/>
                        <a:ea typeface="Cambria" panose="02040503050406030204" pitchFamily="18" charset="0"/>
                        <a:cs typeface="Times New Roman"/>
                      </a:endParaRPr>
                    </a:p>
                  </a:txBody>
                  <a:tcPr marL="8890" marR="8890" marT="8890" marB="88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3297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1600" b="1" dirty="0">
                          <a:solidFill>
                            <a:schemeClr val="accent6">
                              <a:lumMod val="75000"/>
                            </a:schemeClr>
                          </a:solidFill>
                          <a:effectLst/>
                        </a:rPr>
                        <a:t>Tropospheric SO</a:t>
                      </a:r>
                      <a:r>
                        <a:rPr lang="en-US" sz="1600" b="1" baseline="-25000" dirty="0">
                          <a:solidFill>
                            <a:schemeClr val="accent6">
                              <a:lumMod val="75000"/>
                            </a:schemeClr>
                          </a:solidFill>
                          <a:effectLst/>
                        </a:rPr>
                        <a:t>2</a:t>
                      </a:r>
                      <a:endParaRPr lang="en-US" sz="1600" b="1" dirty="0">
                        <a:solidFill>
                          <a:schemeClr val="accent6">
                            <a:lumMod val="75000"/>
                          </a:schemeClr>
                        </a:solidFill>
                        <a:effectLst/>
                        <a:latin typeface="Cambria"/>
                        <a:ea typeface="Cambria"/>
                        <a:cs typeface="Times New Roman"/>
                      </a:endParaRPr>
                    </a:p>
                  </a:txBody>
                  <a:tcPr marL="8890" marR="8890" marT="8890" marB="88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600" b="0" dirty="0">
                          <a:solidFill>
                            <a:schemeClr val="tx1"/>
                          </a:solidFill>
                          <a:effectLst/>
                          <a:latin typeface="Cambria" panose="02040503050406030204" pitchFamily="18" charset="0"/>
                          <a:ea typeface="Cambria" panose="02040503050406030204" pitchFamily="18" charset="0"/>
                        </a:rPr>
                        <a:t>1.0 × 10</a:t>
                      </a:r>
                      <a:r>
                        <a:rPr lang="en-US" sz="1600" b="0" baseline="30000" dirty="0">
                          <a:solidFill>
                            <a:schemeClr val="tx1"/>
                          </a:solidFill>
                          <a:effectLst/>
                          <a:latin typeface="Cambria" panose="02040503050406030204" pitchFamily="18" charset="0"/>
                          <a:ea typeface="Cambria" panose="02040503050406030204" pitchFamily="18" charset="0"/>
                        </a:rPr>
                        <a:t>16</a:t>
                      </a:r>
                      <a:r>
                        <a:rPr lang="en-US" sz="1600" b="0" dirty="0">
                          <a:solidFill>
                            <a:schemeClr val="tx1"/>
                          </a:solidFill>
                          <a:effectLst/>
                          <a:latin typeface="Cambria" panose="02040503050406030204" pitchFamily="18" charset="0"/>
                          <a:ea typeface="Cambria" panose="02040503050406030204" pitchFamily="18" charset="0"/>
                        </a:rPr>
                        <a:t> molecules cm</a:t>
                      </a:r>
                      <a:r>
                        <a:rPr lang="en-US" sz="1600" b="0" baseline="30000" dirty="0">
                          <a:solidFill>
                            <a:schemeClr val="tx1"/>
                          </a:solidFill>
                          <a:effectLst/>
                          <a:latin typeface="Cambria" panose="02040503050406030204" pitchFamily="18" charset="0"/>
                          <a:ea typeface="Cambria" panose="02040503050406030204" pitchFamily="18" charset="0"/>
                        </a:rPr>
                        <a:t>-2</a:t>
                      </a:r>
                      <a:endParaRPr lang="en-US" sz="1600" b="0" dirty="0">
                        <a:solidFill>
                          <a:schemeClr val="tx1"/>
                        </a:solidFill>
                        <a:effectLst/>
                        <a:latin typeface="Cambria" panose="02040503050406030204" pitchFamily="18" charset="0"/>
                        <a:ea typeface="Cambria" panose="02040503050406030204" pitchFamily="18" charset="0"/>
                        <a:cs typeface="Times New Roman"/>
                      </a:endParaRPr>
                    </a:p>
                  </a:txBody>
                  <a:tcPr marL="8890" marR="8890" marT="8890" marB="88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600" b="0" dirty="0">
                          <a:solidFill>
                            <a:schemeClr val="tx1"/>
                          </a:solidFill>
                          <a:effectLst/>
                          <a:latin typeface="Cambria" panose="02040503050406030204" pitchFamily="18" charset="0"/>
                          <a:ea typeface="Cambria" panose="02040503050406030204" pitchFamily="18" charset="0"/>
                          <a:cs typeface="Times New Roman"/>
                        </a:rPr>
                        <a:t>4 ppb</a:t>
                      </a:r>
                    </a:p>
                  </a:txBody>
                  <a:tcPr marL="8890" marR="8890" marT="8890" marB="88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600" b="0" dirty="0">
                          <a:solidFill>
                            <a:schemeClr val="tx1"/>
                          </a:solidFill>
                          <a:effectLst/>
                          <a:latin typeface="Cambria" panose="02040503050406030204" pitchFamily="18" charset="0"/>
                          <a:ea typeface="Cambria" panose="02040503050406030204" pitchFamily="18" charset="0"/>
                        </a:rPr>
                        <a:t>3 hour</a:t>
                      </a:r>
                      <a:endParaRPr lang="en-US" sz="1600" b="0" dirty="0">
                        <a:solidFill>
                          <a:schemeClr val="tx1"/>
                        </a:solidFill>
                        <a:effectLst/>
                        <a:latin typeface="Cambria" panose="02040503050406030204" pitchFamily="18" charset="0"/>
                        <a:ea typeface="Cambria" panose="02040503050406030204" pitchFamily="18" charset="0"/>
                        <a:cs typeface="Times New Roman"/>
                      </a:endParaRPr>
                    </a:p>
                  </a:txBody>
                  <a:tcPr marL="8890" marR="8890" marT="8890" marB="88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3297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1600" b="1" dirty="0">
                          <a:solidFill>
                            <a:schemeClr val="accent6">
                              <a:lumMod val="75000"/>
                            </a:schemeClr>
                          </a:solidFill>
                          <a:effectLst/>
                        </a:rPr>
                        <a:t>Tropospheric C</a:t>
                      </a:r>
                      <a:r>
                        <a:rPr lang="en-US" sz="1600" b="1" baseline="-25000" dirty="0">
                          <a:solidFill>
                            <a:schemeClr val="accent6">
                              <a:lumMod val="75000"/>
                            </a:schemeClr>
                          </a:solidFill>
                          <a:effectLst/>
                        </a:rPr>
                        <a:t>2</a:t>
                      </a:r>
                      <a:r>
                        <a:rPr lang="en-US" sz="1600" b="1" dirty="0">
                          <a:solidFill>
                            <a:schemeClr val="accent6">
                              <a:lumMod val="75000"/>
                            </a:schemeClr>
                          </a:solidFill>
                          <a:effectLst/>
                        </a:rPr>
                        <a:t>H</a:t>
                      </a:r>
                      <a:r>
                        <a:rPr lang="en-US" sz="1600" b="1" baseline="-25000" dirty="0">
                          <a:solidFill>
                            <a:schemeClr val="accent6">
                              <a:lumMod val="75000"/>
                            </a:schemeClr>
                          </a:solidFill>
                          <a:effectLst/>
                        </a:rPr>
                        <a:t>2</a:t>
                      </a:r>
                      <a:r>
                        <a:rPr lang="en-US" sz="1600" b="1" dirty="0">
                          <a:solidFill>
                            <a:schemeClr val="accent6">
                              <a:lumMod val="75000"/>
                            </a:schemeClr>
                          </a:solidFill>
                          <a:effectLst/>
                        </a:rPr>
                        <a:t>O</a:t>
                      </a:r>
                      <a:r>
                        <a:rPr lang="en-US" sz="1600" b="1" baseline="-25000" dirty="0">
                          <a:solidFill>
                            <a:schemeClr val="accent6">
                              <a:lumMod val="75000"/>
                            </a:schemeClr>
                          </a:solidFill>
                          <a:effectLst/>
                        </a:rPr>
                        <a:t>2</a:t>
                      </a:r>
                      <a:endParaRPr lang="en-US" sz="1600" b="1" dirty="0">
                        <a:solidFill>
                          <a:schemeClr val="accent6">
                            <a:lumMod val="75000"/>
                          </a:schemeClr>
                        </a:solidFill>
                        <a:effectLst/>
                        <a:latin typeface="Cambria"/>
                        <a:ea typeface="Cambria"/>
                        <a:cs typeface="Times New Roman"/>
                      </a:endParaRPr>
                    </a:p>
                  </a:txBody>
                  <a:tcPr marL="8890" marR="8890" marT="8890" marB="88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600" b="0" dirty="0">
                          <a:solidFill>
                            <a:schemeClr val="tx1"/>
                          </a:solidFill>
                          <a:effectLst/>
                          <a:latin typeface="Cambria" panose="02040503050406030204" pitchFamily="18" charset="0"/>
                          <a:ea typeface="Cambria" panose="02040503050406030204" pitchFamily="18" charset="0"/>
                        </a:rPr>
                        <a:t>4.0 × 10</a:t>
                      </a:r>
                      <a:r>
                        <a:rPr lang="en-US" sz="1600" b="0" baseline="30000" dirty="0">
                          <a:solidFill>
                            <a:schemeClr val="tx1"/>
                          </a:solidFill>
                          <a:effectLst/>
                          <a:latin typeface="Cambria" panose="02040503050406030204" pitchFamily="18" charset="0"/>
                          <a:ea typeface="Cambria" panose="02040503050406030204" pitchFamily="18" charset="0"/>
                        </a:rPr>
                        <a:t>14</a:t>
                      </a:r>
                      <a:r>
                        <a:rPr lang="en-US" sz="1600" b="0" dirty="0">
                          <a:solidFill>
                            <a:schemeClr val="tx1"/>
                          </a:solidFill>
                          <a:effectLst/>
                          <a:latin typeface="Cambria" panose="02040503050406030204" pitchFamily="18" charset="0"/>
                          <a:ea typeface="Cambria" panose="02040503050406030204" pitchFamily="18" charset="0"/>
                        </a:rPr>
                        <a:t> molecules cm</a:t>
                      </a:r>
                      <a:r>
                        <a:rPr lang="en-US" sz="1600" b="0" baseline="30000" dirty="0">
                          <a:solidFill>
                            <a:schemeClr val="tx1"/>
                          </a:solidFill>
                          <a:effectLst/>
                          <a:latin typeface="Cambria" panose="02040503050406030204" pitchFamily="18" charset="0"/>
                          <a:ea typeface="Cambria" panose="02040503050406030204" pitchFamily="18" charset="0"/>
                        </a:rPr>
                        <a:t>-2</a:t>
                      </a:r>
                      <a:endParaRPr lang="en-US" sz="1600" b="0" dirty="0">
                        <a:solidFill>
                          <a:schemeClr val="tx1"/>
                        </a:solidFill>
                        <a:effectLst/>
                        <a:latin typeface="Cambria" panose="02040503050406030204" pitchFamily="18" charset="0"/>
                        <a:ea typeface="Cambria" panose="02040503050406030204" pitchFamily="18" charset="0"/>
                        <a:cs typeface="Times New Roman"/>
                      </a:endParaRPr>
                    </a:p>
                  </a:txBody>
                  <a:tcPr marL="8890" marR="8890" marT="8890" marB="88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600" b="0" dirty="0">
                          <a:solidFill>
                            <a:schemeClr val="tx1"/>
                          </a:solidFill>
                          <a:effectLst/>
                          <a:latin typeface="Cambria" panose="02040503050406030204" pitchFamily="18" charset="0"/>
                          <a:ea typeface="Cambria" panose="02040503050406030204" pitchFamily="18" charset="0"/>
                          <a:cs typeface="Times New Roman"/>
                        </a:rPr>
                        <a:t>0.16 ppb</a:t>
                      </a:r>
                    </a:p>
                  </a:txBody>
                  <a:tcPr marL="8890" marR="8890" marT="8890" marB="88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600" b="0" dirty="0">
                          <a:solidFill>
                            <a:schemeClr val="tx1"/>
                          </a:solidFill>
                          <a:effectLst/>
                          <a:latin typeface="Cambria" panose="02040503050406030204" pitchFamily="18" charset="0"/>
                          <a:ea typeface="Cambria" panose="02040503050406030204" pitchFamily="18" charset="0"/>
                        </a:rPr>
                        <a:t>3 hour</a:t>
                      </a:r>
                      <a:endParaRPr lang="en-US" sz="1600" b="0" dirty="0">
                        <a:solidFill>
                          <a:schemeClr val="tx1"/>
                        </a:solidFill>
                        <a:effectLst/>
                        <a:latin typeface="Cambria" panose="02040503050406030204" pitchFamily="18" charset="0"/>
                        <a:ea typeface="Cambria" panose="02040503050406030204" pitchFamily="18" charset="0"/>
                        <a:cs typeface="Times New Roman"/>
                      </a:endParaRPr>
                    </a:p>
                  </a:txBody>
                  <a:tcPr marL="8890" marR="8890" marT="8890" marB="88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3297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1600" b="1" dirty="0">
                          <a:solidFill>
                            <a:schemeClr val="accent6">
                              <a:lumMod val="75000"/>
                            </a:schemeClr>
                          </a:solidFill>
                          <a:effectLst/>
                        </a:rPr>
                        <a:t>Aerosol Optical Depth</a:t>
                      </a:r>
                      <a:endParaRPr lang="en-US" sz="1600" b="1" dirty="0">
                        <a:solidFill>
                          <a:schemeClr val="accent6">
                            <a:lumMod val="75000"/>
                          </a:schemeClr>
                        </a:solidFill>
                        <a:effectLst/>
                        <a:latin typeface="Cambria"/>
                        <a:ea typeface="Cambria"/>
                        <a:cs typeface="Times New Roman"/>
                      </a:endParaRPr>
                    </a:p>
                  </a:txBody>
                  <a:tcPr marL="8890" marR="8890" marT="8890" marB="88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600" b="0" dirty="0">
                          <a:solidFill>
                            <a:schemeClr val="tx1"/>
                          </a:solidFill>
                          <a:effectLst/>
                          <a:latin typeface="Cambria" panose="02040503050406030204" pitchFamily="18" charset="0"/>
                          <a:ea typeface="Cambria" panose="02040503050406030204" pitchFamily="18" charset="0"/>
                        </a:rPr>
                        <a:t>0.10</a:t>
                      </a:r>
                      <a:endParaRPr lang="en-US" sz="1600" b="0" dirty="0">
                        <a:solidFill>
                          <a:schemeClr val="tx1"/>
                        </a:solidFill>
                        <a:effectLst/>
                        <a:latin typeface="Cambria" panose="02040503050406030204" pitchFamily="18" charset="0"/>
                        <a:ea typeface="Cambria" panose="02040503050406030204" pitchFamily="18" charset="0"/>
                        <a:cs typeface="Times New Roman"/>
                      </a:endParaRPr>
                    </a:p>
                  </a:txBody>
                  <a:tcPr marL="8890" marR="8890" marT="8890" marB="88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endParaRPr lang="en-US" sz="1600" b="0" dirty="0">
                        <a:solidFill>
                          <a:schemeClr val="tx1"/>
                        </a:solidFill>
                        <a:effectLst/>
                        <a:latin typeface="Cambria" panose="02040503050406030204" pitchFamily="18" charset="0"/>
                        <a:ea typeface="Cambria" panose="02040503050406030204" pitchFamily="18" charset="0"/>
                        <a:cs typeface="Times New Roman"/>
                      </a:endParaRPr>
                    </a:p>
                  </a:txBody>
                  <a:tcPr marL="8890" marR="8890" marT="8890" marB="88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600" b="0" dirty="0">
                          <a:solidFill>
                            <a:schemeClr val="tx1"/>
                          </a:solidFill>
                          <a:effectLst/>
                          <a:latin typeface="Cambria" panose="02040503050406030204" pitchFamily="18" charset="0"/>
                          <a:ea typeface="Cambria" panose="02040503050406030204" pitchFamily="18" charset="0"/>
                        </a:rPr>
                        <a:t>1 hour</a:t>
                      </a:r>
                      <a:endParaRPr lang="en-US" sz="1600" b="0" dirty="0">
                        <a:solidFill>
                          <a:schemeClr val="tx1"/>
                        </a:solidFill>
                        <a:effectLst/>
                        <a:latin typeface="Cambria" panose="02040503050406030204" pitchFamily="18" charset="0"/>
                        <a:ea typeface="Cambria" panose="02040503050406030204" pitchFamily="18" charset="0"/>
                        <a:cs typeface="Times New Roman"/>
                      </a:endParaRPr>
                    </a:p>
                  </a:txBody>
                  <a:tcPr marL="8890" marR="8890" marT="8890" marB="88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bl>
          </a:graphicData>
        </a:graphic>
      </p:graphicFrame>
      <p:sp>
        <p:nvSpPr>
          <p:cNvPr id="12" name="Rectangle 11">
            <a:extLst>
              <a:ext uri="{FF2B5EF4-FFF2-40B4-BE49-F238E27FC236}">
                <a16:creationId xmlns:a16="http://schemas.microsoft.com/office/drawing/2014/main" id="{9572D101-4188-4A07-8476-5781EADC3869}"/>
              </a:ext>
            </a:extLst>
          </p:cNvPr>
          <p:cNvSpPr>
            <a:spLocks noChangeArrowheads="1"/>
          </p:cNvSpPr>
          <p:nvPr/>
        </p:nvSpPr>
        <p:spPr bwMode="auto">
          <a:xfrm>
            <a:off x="9598006" y="2329680"/>
            <a:ext cx="2226530" cy="1727452"/>
          </a:xfrm>
          <a:prstGeom prst="rect">
            <a:avLst/>
          </a:prstGeom>
          <a:solidFill>
            <a:schemeClr val="bg1"/>
          </a:solidFill>
          <a:ln w="9525">
            <a:solidFill>
              <a:schemeClr val="tx1"/>
            </a:solidFill>
            <a:miter lim="800000"/>
            <a:headEnd/>
            <a:tailEnd/>
          </a:ln>
        </p:spPr>
        <p:txBody>
          <a:bodyPr wrap="none" anchor="ctr"/>
          <a:lstStyle/>
          <a:p>
            <a:endParaRPr lang="en-US"/>
          </a:p>
        </p:txBody>
      </p:sp>
      <p:grpSp>
        <p:nvGrpSpPr>
          <p:cNvPr id="13" name="Group 12">
            <a:extLst>
              <a:ext uri="{FF2B5EF4-FFF2-40B4-BE49-F238E27FC236}">
                <a16:creationId xmlns:a16="http://schemas.microsoft.com/office/drawing/2014/main" id="{DD3AEACA-8990-46D9-8FFE-213D98904F55}"/>
              </a:ext>
            </a:extLst>
          </p:cNvPr>
          <p:cNvGrpSpPr>
            <a:grpSpLocks/>
          </p:cNvGrpSpPr>
          <p:nvPr/>
        </p:nvGrpSpPr>
        <p:grpSpPr bwMode="auto">
          <a:xfrm>
            <a:off x="9650721" y="2670520"/>
            <a:ext cx="2088248" cy="1314344"/>
            <a:chOff x="158" y="935"/>
            <a:chExt cx="1605" cy="894"/>
          </a:xfrm>
        </p:grpSpPr>
        <p:pic>
          <p:nvPicPr>
            <p:cNvPr id="14" name="Picture 13">
              <a:extLst>
                <a:ext uri="{FF2B5EF4-FFF2-40B4-BE49-F238E27FC236}">
                  <a16:creationId xmlns:a16="http://schemas.microsoft.com/office/drawing/2014/main" id="{775DD803-0116-4721-B064-F7C7DEECFCD9}"/>
                </a:ext>
              </a:extLst>
            </p:cNvPr>
            <p:cNvPicPr>
              <a:picLocks noChangeAspect="1" noChangeArrowheads="1"/>
            </p:cNvPicPr>
            <p:nvPr/>
          </p:nvPicPr>
          <p:blipFill>
            <a:blip r:embed="rId2" cstate="print"/>
            <a:srcRect/>
            <a:stretch>
              <a:fillRect/>
            </a:stretch>
          </p:blipFill>
          <p:spPr bwMode="auto">
            <a:xfrm>
              <a:off x="158" y="935"/>
              <a:ext cx="1407" cy="894"/>
            </a:xfrm>
            <a:prstGeom prst="rect">
              <a:avLst/>
            </a:prstGeom>
            <a:solidFill>
              <a:schemeClr val="bg1"/>
            </a:solidFill>
            <a:ln w="9525">
              <a:noFill/>
              <a:miter lim="800000"/>
              <a:headEnd/>
              <a:tailEnd/>
            </a:ln>
          </p:spPr>
        </p:pic>
        <p:sp>
          <p:nvSpPr>
            <p:cNvPr id="15" name="Text Box 15">
              <a:extLst>
                <a:ext uri="{FF2B5EF4-FFF2-40B4-BE49-F238E27FC236}">
                  <a16:creationId xmlns:a16="http://schemas.microsoft.com/office/drawing/2014/main" id="{581BC4EB-3635-4438-A8EE-D986634C8AB2}"/>
                </a:ext>
              </a:extLst>
            </p:cNvPr>
            <p:cNvSpPr txBox="1">
              <a:spLocks noChangeArrowheads="1"/>
            </p:cNvSpPr>
            <p:nvPr/>
          </p:nvSpPr>
          <p:spPr bwMode="auto">
            <a:xfrm>
              <a:off x="815" y="1515"/>
              <a:ext cx="948" cy="251"/>
            </a:xfrm>
            <a:prstGeom prst="rect">
              <a:avLst/>
            </a:prstGeom>
            <a:noFill/>
            <a:ln w="9525">
              <a:noFill/>
              <a:miter lim="800000"/>
              <a:headEnd/>
              <a:tailEnd/>
            </a:ln>
          </p:spPr>
          <p:txBody>
            <a:bodyPr wrap="square">
              <a:spAutoFit/>
            </a:bodyPr>
            <a:lstStyle/>
            <a:p>
              <a:pPr algn="ctr"/>
              <a:r>
                <a:rPr kumimoji="0" lang="en-CA" sz="900" b="1" dirty="0"/>
                <a:t>or number of molecules per cm</a:t>
              </a:r>
              <a:r>
                <a:rPr kumimoji="0" lang="en-CA" sz="900" b="1" baseline="30000" dirty="0"/>
                <a:t>2</a:t>
              </a:r>
            </a:p>
          </p:txBody>
        </p:sp>
      </p:grpSp>
      <p:sp>
        <p:nvSpPr>
          <p:cNvPr id="16" name="TextBox 15">
            <a:extLst>
              <a:ext uri="{FF2B5EF4-FFF2-40B4-BE49-F238E27FC236}">
                <a16:creationId xmlns:a16="http://schemas.microsoft.com/office/drawing/2014/main" id="{672197D2-0B5B-47AE-A6BC-E4E64E2D3414}"/>
              </a:ext>
            </a:extLst>
          </p:cNvPr>
          <p:cNvSpPr txBox="1"/>
          <p:nvPr/>
        </p:nvSpPr>
        <p:spPr>
          <a:xfrm>
            <a:off x="9708940" y="1222626"/>
            <a:ext cx="2115596" cy="923330"/>
          </a:xfrm>
          <a:prstGeom prst="rect">
            <a:avLst/>
          </a:prstGeom>
          <a:noFill/>
        </p:spPr>
        <p:txBody>
          <a:bodyPr wrap="square" rtlCol="0">
            <a:spAutoFit/>
          </a:bodyPr>
          <a:lstStyle/>
          <a:p>
            <a:r>
              <a:rPr lang="en-CA" b="1" dirty="0"/>
              <a:t>TEMPO observes vertical column densities</a:t>
            </a:r>
          </a:p>
        </p:txBody>
      </p:sp>
      <p:sp>
        <p:nvSpPr>
          <p:cNvPr id="18" name="Content Placeholder 1">
            <a:extLst>
              <a:ext uri="{FF2B5EF4-FFF2-40B4-BE49-F238E27FC236}">
                <a16:creationId xmlns:a16="http://schemas.microsoft.com/office/drawing/2014/main" id="{15E57DA9-1BB6-4264-A8A4-90ED289580AF}"/>
              </a:ext>
            </a:extLst>
          </p:cNvPr>
          <p:cNvSpPr txBox="1">
            <a:spLocks/>
          </p:cNvSpPr>
          <p:nvPr/>
        </p:nvSpPr>
        <p:spPr>
          <a:xfrm>
            <a:off x="76101" y="4635183"/>
            <a:ext cx="11792446" cy="1846645"/>
          </a:xfrm>
          <a:prstGeom prst="rect">
            <a:avLst/>
          </a:prstGeom>
        </p:spPr>
        <p:txBody>
          <a:bodyPr>
            <a:normAutofit fontScale="85000" lnSpcReduction="10000"/>
          </a:bodyPr>
          <a:lstStyle>
            <a:lvl1pPr marL="342900" indent="-342900" algn="l" rtl="0" eaLnBrk="1" fontAlgn="base" hangingPunct="1">
              <a:spcBef>
                <a:spcPct val="20000"/>
              </a:spcBef>
              <a:spcAft>
                <a:spcPct val="0"/>
              </a:spcAft>
              <a:buChar char="•"/>
              <a:defRPr sz="2800">
                <a:solidFill>
                  <a:srgbClr val="005187"/>
                </a:solidFill>
                <a:latin typeface="+mj-lt"/>
                <a:ea typeface="+mn-ea"/>
                <a:cs typeface="Calibri" panose="020F0502020204030204" pitchFamily="34" charset="0"/>
              </a:defRPr>
            </a:lvl1pPr>
            <a:lvl2pPr marL="742950" indent="-285750" algn="l" rtl="0" eaLnBrk="1" fontAlgn="base" hangingPunct="1">
              <a:spcBef>
                <a:spcPct val="20000"/>
              </a:spcBef>
              <a:spcAft>
                <a:spcPct val="0"/>
              </a:spcAft>
              <a:buChar char="–"/>
              <a:defRPr sz="2400">
                <a:solidFill>
                  <a:srgbClr val="005187"/>
                </a:solidFill>
                <a:latin typeface="+mj-lt"/>
                <a:ea typeface="+mn-ea"/>
                <a:cs typeface="Calibri" panose="020F0502020204030204" pitchFamily="34" charset="0"/>
              </a:defRPr>
            </a:lvl2pPr>
            <a:lvl3pPr marL="1143000" indent="-228600" algn="l" rtl="0" eaLnBrk="1" fontAlgn="base" hangingPunct="1">
              <a:spcBef>
                <a:spcPct val="20000"/>
              </a:spcBef>
              <a:spcAft>
                <a:spcPct val="0"/>
              </a:spcAft>
              <a:buChar char="•"/>
              <a:defRPr sz="2000">
                <a:solidFill>
                  <a:srgbClr val="005187"/>
                </a:solidFill>
                <a:latin typeface="+mj-lt"/>
                <a:ea typeface="+mn-ea"/>
                <a:cs typeface="Calibri" panose="020F0502020204030204" pitchFamily="34" charset="0"/>
              </a:defRPr>
            </a:lvl3pPr>
            <a:lvl4pPr marL="1600200" indent="-228600" algn="l" rtl="0" eaLnBrk="1" fontAlgn="base" hangingPunct="1">
              <a:spcBef>
                <a:spcPct val="20000"/>
              </a:spcBef>
              <a:spcAft>
                <a:spcPct val="0"/>
              </a:spcAft>
              <a:buChar char="–"/>
              <a:defRPr>
                <a:solidFill>
                  <a:srgbClr val="005187"/>
                </a:solidFill>
                <a:latin typeface="+mj-lt"/>
                <a:ea typeface="+mn-ea"/>
                <a:cs typeface="Calibri" panose="020F0502020204030204" pitchFamily="34" charset="0"/>
              </a:defRPr>
            </a:lvl4pPr>
            <a:lvl5pPr marL="2057400" indent="-228600" algn="l" rtl="0" eaLnBrk="1" fontAlgn="base" hangingPunct="1">
              <a:spcBef>
                <a:spcPct val="20000"/>
              </a:spcBef>
              <a:spcAft>
                <a:spcPct val="0"/>
              </a:spcAft>
              <a:buChar char="»"/>
              <a:defRPr sz="1600">
                <a:solidFill>
                  <a:srgbClr val="005187"/>
                </a:solidFill>
                <a:latin typeface="+mj-lt"/>
                <a:ea typeface="+mn-ea"/>
                <a:cs typeface="Calibri" panose="020F0502020204030204" pitchFamily="34" charset="0"/>
              </a:defRPr>
            </a:lvl5pPr>
            <a:lvl6pPr marL="2514600" indent="-228600" algn="l" rtl="0" eaLnBrk="1" fontAlgn="base" hangingPunct="1">
              <a:spcBef>
                <a:spcPct val="20000"/>
              </a:spcBef>
              <a:spcAft>
                <a:spcPct val="0"/>
              </a:spcAft>
              <a:buChar char="»"/>
              <a:defRPr sz="1600">
                <a:solidFill>
                  <a:schemeClr val="tx1"/>
                </a:solidFill>
                <a:latin typeface="+mn-lt"/>
                <a:ea typeface="+mn-ea"/>
              </a:defRPr>
            </a:lvl6pPr>
            <a:lvl7pPr marL="2971800" indent="-228600" algn="l" rtl="0" eaLnBrk="1" fontAlgn="base" hangingPunct="1">
              <a:spcBef>
                <a:spcPct val="20000"/>
              </a:spcBef>
              <a:spcAft>
                <a:spcPct val="0"/>
              </a:spcAft>
              <a:buChar char="»"/>
              <a:defRPr sz="1600">
                <a:solidFill>
                  <a:schemeClr val="tx1"/>
                </a:solidFill>
                <a:latin typeface="+mn-lt"/>
                <a:ea typeface="+mn-ea"/>
              </a:defRPr>
            </a:lvl7pPr>
            <a:lvl8pPr marL="3429000" indent="-228600" algn="l" rtl="0" eaLnBrk="1" fontAlgn="base" hangingPunct="1">
              <a:spcBef>
                <a:spcPct val="20000"/>
              </a:spcBef>
              <a:spcAft>
                <a:spcPct val="0"/>
              </a:spcAft>
              <a:buChar char="»"/>
              <a:defRPr sz="1600">
                <a:solidFill>
                  <a:schemeClr val="tx1"/>
                </a:solidFill>
                <a:latin typeface="+mn-lt"/>
                <a:ea typeface="+mn-ea"/>
              </a:defRPr>
            </a:lvl8pPr>
            <a:lvl9pPr marL="3886200" indent="-228600" algn="l" rtl="0" eaLnBrk="1" fontAlgn="base" hangingPunct="1">
              <a:spcBef>
                <a:spcPct val="20000"/>
              </a:spcBef>
              <a:spcAft>
                <a:spcPct val="0"/>
              </a:spcAft>
              <a:buChar char="»"/>
              <a:defRPr sz="1600">
                <a:solidFill>
                  <a:schemeClr val="tx1"/>
                </a:solidFill>
                <a:latin typeface="+mn-lt"/>
                <a:ea typeface="+mn-ea"/>
              </a:defRPr>
            </a:lvl9pPr>
          </a:lstStyle>
          <a:p>
            <a:pPr>
              <a:buClr>
                <a:srgbClr val="595959"/>
              </a:buClr>
            </a:pPr>
            <a:r>
              <a:rPr lang="en-US" sz="1800" b="1" kern="0" dirty="0">
                <a:solidFill>
                  <a:schemeClr val="tx1"/>
                </a:solidFill>
              </a:rPr>
              <a:t>Spatial resolution of ~2 km </a:t>
            </a:r>
            <a:r>
              <a:rPr lang="en-US" sz="1800" b="1" kern="0" dirty="0">
                <a:solidFill>
                  <a:schemeClr val="tx1"/>
                </a:solidFill>
                <a:sym typeface="Symbol" panose="05050102010706020507" pitchFamily="18" charset="2"/>
              </a:rPr>
              <a:t></a:t>
            </a:r>
            <a:r>
              <a:rPr lang="en-US" sz="1800" b="1" kern="0" dirty="0">
                <a:solidFill>
                  <a:schemeClr val="tx1"/>
                </a:solidFill>
              </a:rPr>
              <a:t> 4.75 km; coarse (O3 profile) 8 km x 9.5 km – 12 km x 14.25 km</a:t>
            </a:r>
          </a:p>
          <a:p>
            <a:pPr>
              <a:buClr>
                <a:srgbClr val="595959"/>
              </a:buClr>
            </a:pPr>
            <a:r>
              <a:rPr lang="en-US" sz="1800" b="1" kern="0" dirty="0">
                <a:solidFill>
                  <a:schemeClr val="tx1"/>
                </a:solidFill>
              </a:rPr>
              <a:t>Up to 25% of observing time can be devoted to non-standard operational scans</a:t>
            </a:r>
          </a:p>
          <a:p>
            <a:pPr lvl="1">
              <a:buClr>
                <a:srgbClr val="595959"/>
              </a:buClr>
            </a:pPr>
            <a:r>
              <a:rPr lang="en-US" sz="1800" b="1" kern="0" dirty="0">
                <a:solidFill>
                  <a:schemeClr val="tx1"/>
                </a:solidFill>
              </a:rPr>
              <a:t>Two types envisioned:  </a:t>
            </a:r>
          </a:p>
          <a:p>
            <a:pPr lvl="2">
              <a:buClr>
                <a:srgbClr val="595959"/>
              </a:buClr>
            </a:pPr>
            <a:r>
              <a:rPr lang="en-US" sz="1800" b="1" kern="0" dirty="0">
                <a:solidFill>
                  <a:schemeClr val="tx1"/>
                </a:solidFill>
              </a:rPr>
              <a:t>Events (e.g., eruptions, fires, dust storms, etc.)</a:t>
            </a:r>
          </a:p>
          <a:p>
            <a:pPr lvl="2">
              <a:buClr>
                <a:srgbClr val="595959"/>
              </a:buClr>
            </a:pPr>
            <a:r>
              <a:rPr lang="en-US" sz="1800" b="1" kern="0" dirty="0">
                <a:solidFill>
                  <a:schemeClr val="tx1"/>
                </a:solidFill>
              </a:rPr>
              <a:t>Experiments (non-standard scan patterns to explore phenomena, e.g. lightening NOx, mobile NOx emissions</a:t>
            </a:r>
          </a:p>
          <a:p>
            <a:pPr>
              <a:buClr>
                <a:srgbClr val="595959"/>
              </a:buClr>
            </a:pPr>
            <a:r>
              <a:rPr lang="en-US" sz="1800" b="1" kern="0" dirty="0">
                <a:solidFill>
                  <a:schemeClr val="tx1"/>
                </a:solidFill>
              </a:rPr>
              <a:t>Aerosols (AOD, SSA, AAI), SO2, C2H2O2 were removed from baseline products during project implementation.  Funding via the Federal Satellite Needs Working Group will allow for products to be developed, timing is TBD.</a:t>
            </a:r>
          </a:p>
          <a:p>
            <a:pPr>
              <a:buClr>
                <a:srgbClr val="595959"/>
              </a:buClr>
            </a:pPr>
            <a:endParaRPr lang="en-US" sz="2200" b="1" kern="0" dirty="0">
              <a:solidFill>
                <a:schemeClr val="tx1"/>
              </a:solidFill>
            </a:endParaRPr>
          </a:p>
        </p:txBody>
      </p:sp>
    </p:spTree>
    <p:extLst>
      <p:ext uri="{BB962C8B-B14F-4D97-AF65-F5344CB8AC3E}">
        <p14:creationId xmlns:p14="http://schemas.microsoft.com/office/powerpoint/2010/main" val="2239990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Placeholder 2"/>
          <p:cNvSpPr>
            <a:spLocks noGrp="1"/>
          </p:cNvSpPr>
          <p:nvPr>
            <p:ph type="body" sz="quarter" idx="4294967295"/>
          </p:nvPr>
        </p:nvSpPr>
        <p:spPr>
          <a:xfrm>
            <a:off x="295275" y="159673"/>
            <a:ext cx="11229971" cy="514350"/>
          </a:xfrm>
        </p:spPr>
        <p:txBody>
          <a:bodyPr/>
          <a:lstStyle/>
          <a:p>
            <a:pPr marL="0" indent="0" algn="ctr">
              <a:lnSpc>
                <a:spcPct val="100000"/>
              </a:lnSpc>
              <a:spcBef>
                <a:spcPts val="0"/>
              </a:spcBef>
              <a:buNone/>
              <a:defRPr/>
            </a:pPr>
            <a:r>
              <a:rPr lang="en-US" altLang="en-US" b="1" dirty="0">
                <a:latin typeface="Calibri" panose="020F0502020204030204" pitchFamily="34" charset="0"/>
              </a:rPr>
              <a:t>Operational Schedule for TEMPO Mission after launch</a:t>
            </a:r>
          </a:p>
        </p:txBody>
      </p:sp>
      <p:pic>
        <p:nvPicPr>
          <p:cNvPr id="14" name="Picture 13">
            <a:extLst>
              <a:ext uri="{FF2B5EF4-FFF2-40B4-BE49-F238E27FC236}">
                <a16:creationId xmlns:a16="http://schemas.microsoft.com/office/drawing/2014/main" id="{5524F317-6074-49B6-8EE0-AA5438AAA4A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419780" y="2356349"/>
            <a:ext cx="8087729" cy="2541970"/>
          </a:xfrm>
          <a:prstGeom prst="rect">
            <a:avLst/>
          </a:prstGeom>
          <a:noFill/>
        </p:spPr>
      </p:pic>
      <p:cxnSp>
        <p:nvCxnSpPr>
          <p:cNvPr id="3" name="Straight Arrow Connector 2">
            <a:extLst>
              <a:ext uri="{FF2B5EF4-FFF2-40B4-BE49-F238E27FC236}">
                <a16:creationId xmlns:a16="http://schemas.microsoft.com/office/drawing/2014/main" id="{547EBC94-842F-4CD3-B055-9174379409A5}"/>
              </a:ext>
            </a:extLst>
          </p:cNvPr>
          <p:cNvCxnSpPr/>
          <p:nvPr/>
        </p:nvCxnSpPr>
        <p:spPr bwMode="auto">
          <a:xfrm>
            <a:off x="2121031" y="3601039"/>
            <a:ext cx="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 name="TextBox 3">
            <a:extLst>
              <a:ext uri="{FF2B5EF4-FFF2-40B4-BE49-F238E27FC236}">
                <a16:creationId xmlns:a16="http://schemas.microsoft.com/office/drawing/2014/main" id="{89B1B46A-2805-4244-8373-4E4AA80B9FAA}"/>
              </a:ext>
            </a:extLst>
          </p:cNvPr>
          <p:cNvSpPr txBox="1"/>
          <p:nvPr/>
        </p:nvSpPr>
        <p:spPr>
          <a:xfrm>
            <a:off x="381001" y="1519056"/>
            <a:ext cx="4524866" cy="369332"/>
          </a:xfrm>
          <a:prstGeom prst="rect">
            <a:avLst/>
          </a:prstGeom>
          <a:noFill/>
          <a:ln w="15875">
            <a:solidFill>
              <a:schemeClr val="accent2"/>
            </a:solidFill>
          </a:ln>
        </p:spPr>
        <p:txBody>
          <a:bodyPr wrap="square" rtlCol="0">
            <a:spAutoFit/>
          </a:bodyPr>
          <a:lstStyle/>
          <a:p>
            <a:r>
              <a:rPr lang="en-US" b="1" dirty="0"/>
              <a:t>Current Launch Schedule March 2023</a:t>
            </a:r>
          </a:p>
        </p:txBody>
      </p:sp>
      <p:cxnSp>
        <p:nvCxnSpPr>
          <p:cNvPr id="12" name="Straight Arrow Connector 11">
            <a:extLst>
              <a:ext uri="{FF2B5EF4-FFF2-40B4-BE49-F238E27FC236}">
                <a16:creationId xmlns:a16="http://schemas.microsoft.com/office/drawing/2014/main" id="{B466073D-F730-46C1-ACC8-0207AC242148}"/>
              </a:ext>
            </a:extLst>
          </p:cNvPr>
          <p:cNvCxnSpPr>
            <a:cxnSpLocks/>
          </p:cNvCxnSpPr>
          <p:nvPr/>
        </p:nvCxnSpPr>
        <p:spPr bwMode="auto">
          <a:xfrm>
            <a:off x="2506744" y="1888388"/>
            <a:ext cx="0" cy="51435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2" name="TextBox 21">
            <a:extLst>
              <a:ext uri="{FF2B5EF4-FFF2-40B4-BE49-F238E27FC236}">
                <a16:creationId xmlns:a16="http://schemas.microsoft.com/office/drawing/2014/main" id="{E989AC05-E81F-4230-B107-602CDF097562}"/>
              </a:ext>
            </a:extLst>
          </p:cNvPr>
          <p:cNvSpPr txBox="1"/>
          <p:nvPr/>
        </p:nvSpPr>
        <p:spPr>
          <a:xfrm>
            <a:off x="6988010" y="1256731"/>
            <a:ext cx="4822989" cy="646331"/>
          </a:xfrm>
          <a:prstGeom prst="rect">
            <a:avLst/>
          </a:prstGeom>
          <a:noFill/>
          <a:ln w="15875">
            <a:solidFill>
              <a:schemeClr val="accent2"/>
            </a:solidFill>
          </a:ln>
        </p:spPr>
        <p:txBody>
          <a:bodyPr wrap="square" rtlCol="0">
            <a:spAutoFit/>
          </a:bodyPr>
          <a:lstStyle/>
          <a:p>
            <a:r>
              <a:rPr lang="en-US" b="1" dirty="0"/>
              <a:t>Public Data Release Required 6 months after Commissioning Phase ~March 2024</a:t>
            </a:r>
          </a:p>
        </p:txBody>
      </p:sp>
      <p:cxnSp>
        <p:nvCxnSpPr>
          <p:cNvPr id="18" name="Straight Arrow Connector 17">
            <a:extLst>
              <a:ext uri="{FF2B5EF4-FFF2-40B4-BE49-F238E27FC236}">
                <a16:creationId xmlns:a16="http://schemas.microsoft.com/office/drawing/2014/main" id="{CC8C95E2-13E7-45E1-A0B9-3AF5456BBD49}"/>
              </a:ext>
            </a:extLst>
          </p:cNvPr>
          <p:cNvCxnSpPr>
            <a:cxnSpLocks/>
          </p:cNvCxnSpPr>
          <p:nvPr/>
        </p:nvCxnSpPr>
        <p:spPr bwMode="auto">
          <a:xfrm flipV="1">
            <a:off x="6988010" y="1888388"/>
            <a:ext cx="0" cy="51435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469409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992563-033D-4683-ACE1-C1998FA8DF24}"/>
              </a:ext>
            </a:extLst>
          </p:cNvPr>
          <p:cNvSpPr>
            <a:spLocks noGrp="1"/>
          </p:cNvSpPr>
          <p:nvPr>
            <p:ph type="title" idx="4294967295"/>
          </p:nvPr>
        </p:nvSpPr>
        <p:spPr>
          <a:xfrm>
            <a:off x="685800" y="114300"/>
            <a:ext cx="10574337" cy="1016000"/>
          </a:xfrm>
        </p:spPr>
        <p:txBody>
          <a:bodyPr>
            <a:noAutofit/>
          </a:bodyPr>
          <a:lstStyle/>
          <a:p>
            <a:r>
              <a:rPr lang="en-US" sz="3200" b="1" dirty="0">
                <a:latin typeface="Calibri"/>
                <a:cs typeface="Calibri"/>
              </a:rPr>
              <a:t>TEMPO Validation - Geophysical Data Products</a:t>
            </a:r>
            <a:endParaRPr lang="en-US" sz="3200" dirty="0">
              <a:latin typeface="Calibri"/>
              <a:cs typeface="Calibri"/>
            </a:endParaRPr>
          </a:p>
        </p:txBody>
      </p:sp>
      <p:sp>
        <p:nvSpPr>
          <p:cNvPr id="5" name="Text Placeholder 2">
            <a:extLst>
              <a:ext uri="{FF2B5EF4-FFF2-40B4-BE49-F238E27FC236}">
                <a16:creationId xmlns:a16="http://schemas.microsoft.com/office/drawing/2014/main" id="{BE710ADA-864E-4956-BFB6-8B1E7B3CF0C1}"/>
              </a:ext>
            </a:extLst>
          </p:cNvPr>
          <p:cNvSpPr>
            <a:spLocks noGrp="1"/>
          </p:cNvSpPr>
          <p:nvPr>
            <p:ph type="body" sz="quarter" idx="4294967295"/>
          </p:nvPr>
        </p:nvSpPr>
        <p:spPr>
          <a:xfrm>
            <a:off x="484188" y="1101725"/>
            <a:ext cx="11223625" cy="5133975"/>
          </a:xfrm>
        </p:spPr>
        <p:txBody>
          <a:bodyPr>
            <a:normAutofit/>
          </a:bodyPr>
          <a:lstStyle/>
          <a:p>
            <a:pPr marL="0" indent="0">
              <a:lnSpc>
                <a:spcPct val="100000"/>
              </a:lnSpc>
              <a:buNone/>
            </a:pPr>
            <a:r>
              <a:rPr lang="en-US" sz="2000" dirty="0">
                <a:solidFill>
                  <a:schemeClr val="tx1"/>
                </a:solidFill>
              </a:rPr>
              <a:t>Product Validation Maturity Levels:</a:t>
            </a:r>
          </a:p>
          <a:p>
            <a:pPr marL="0" indent="0">
              <a:lnSpc>
                <a:spcPct val="100000"/>
              </a:lnSpc>
              <a:buNone/>
            </a:pPr>
            <a:endParaRPr lang="en-US" sz="2000" dirty="0">
              <a:solidFill>
                <a:schemeClr val="tx1"/>
              </a:solidFill>
            </a:endParaRPr>
          </a:p>
          <a:p>
            <a:pPr algn="just" rtl="0" fontAlgn="base"/>
            <a:r>
              <a:rPr lang="en-US" sz="1800" b="1" i="0" dirty="0">
                <a:solidFill>
                  <a:srgbClr val="000000"/>
                </a:solidFill>
                <a:effectLst/>
                <a:latin typeface="Calibri" panose="020F0502020204030204" pitchFamily="34" charset="0"/>
              </a:rPr>
              <a:t>Beta:</a:t>
            </a:r>
            <a:r>
              <a:rPr lang="en-US" sz="1800" b="0" i="0" dirty="0">
                <a:solidFill>
                  <a:srgbClr val="000000"/>
                </a:solidFill>
                <a:effectLst/>
                <a:latin typeface="Calibri" panose="020F0502020204030204" pitchFamily="34" charset="0"/>
              </a:rPr>
              <a:t> the product is minimally validated but may still contain significant errors; based on product quick looks using the initial calibration parameters. Publication of research based on Beta maturity products is not recommended and highly discouraged.  </a:t>
            </a:r>
            <a:endParaRPr lang="en-US" b="0" i="0" dirty="0">
              <a:solidFill>
                <a:srgbClr val="000000"/>
              </a:solidFill>
              <a:effectLst/>
              <a:latin typeface="Segoe UI" panose="020B0502040204020203" pitchFamily="34" charset="0"/>
            </a:endParaRPr>
          </a:p>
          <a:p>
            <a:pPr marL="0" indent="0" algn="just" rtl="0" fontAlgn="base">
              <a:buNone/>
            </a:pPr>
            <a:endParaRPr lang="en-US" b="0" i="0" dirty="0">
              <a:solidFill>
                <a:srgbClr val="000000"/>
              </a:solidFill>
              <a:effectLst/>
              <a:latin typeface="Segoe UI" panose="020B0502040204020203" pitchFamily="34" charset="0"/>
            </a:endParaRPr>
          </a:p>
          <a:p>
            <a:pPr algn="just" rtl="0" fontAlgn="base"/>
            <a:r>
              <a:rPr lang="en-US" sz="1800" b="1" i="0" dirty="0">
                <a:solidFill>
                  <a:srgbClr val="000000"/>
                </a:solidFill>
                <a:effectLst/>
                <a:latin typeface="Calibri" panose="020F0502020204030204" pitchFamily="34" charset="0"/>
              </a:rPr>
              <a:t>Provisional:</a:t>
            </a:r>
            <a:r>
              <a:rPr lang="en-US" sz="1800" b="0" i="0" dirty="0">
                <a:solidFill>
                  <a:srgbClr val="000000"/>
                </a:solidFill>
                <a:effectLst/>
                <a:latin typeface="Calibri" panose="020F0502020204030204" pitchFamily="34" charset="0"/>
              </a:rPr>
              <a:t> product performance has been demonstrated through a large, but still (seasonally or otherwise) limited number of independent measurements. The analysis is sufficient for limited qualitative determinations of product fitness-for-purpose, and the product is potentially ready for testing by operational users and may be suitable for scientific publication. </a:t>
            </a:r>
            <a:endParaRPr lang="en-US" b="0" i="0" dirty="0">
              <a:solidFill>
                <a:srgbClr val="000000"/>
              </a:solidFill>
              <a:effectLst/>
              <a:latin typeface="Segoe UI" panose="020B0502040204020203" pitchFamily="34" charset="0"/>
            </a:endParaRPr>
          </a:p>
          <a:p>
            <a:pPr marL="0" indent="0" algn="just" rtl="0" fontAlgn="base">
              <a:buNone/>
            </a:pPr>
            <a:endParaRPr lang="en-US" b="0" i="0" dirty="0">
              <a:solidFill>
                <a:srgbClr val="000000"/>
              </a:solidFill>
              <a:effectLst/>
              <a:latin typeface="Segoe UI" panose="020B0502040204020203" pitchFamily="34" charset="0"/>
            </a:endParaRPr>
          </a:p>
          <a:p>
            <a:pPr algn="just" rtl="0" fontAlgn="base"/>
            <a:r>
              <a:rPr lang="en-US" sz="1800" b="1" i="0" dirty="0">
                <a:solidFill>
                  <a:srgbClr val="000000"/>
                </a:solidFill>
                <a:effectLst/>
                <a:latin typeface="Calibri" panose="020F0502020204030204" pitchFamily="34" charset="0"/>
              </a:rPr>
              <a:t>Full:</a:t>
            </a:r>
            <a:r>
              <a:rPr lang="en-US" sz="1800" b="0" i="0" dirty="0">
                <a:solidFill>
                  <a:srgbClr val="000000"/>
                </a:solidFill>
                <a:effectLst/>
                <a:latin typeface="Calibri" panose="020F0502020204030204" pitchFamily="34" charset="0"/>
              </a:rPr>
              <a:t> product performance has been demonstrated over a large and wide range of representative conditions, with comprehensive documentation of product performance, including known anomalies and their remediation strategies. Products are ready for systematic use and covering the full range of scientific and application use and publication. </a:t>
            </a:r>
            <a:endParaRPr lang="en-US" b="0" i="0" dirty="0">
              <a:solidFill>
                <a:srgbClr val="000000"/>
              </a:solidFill>
              <a:effectLst/>
              <a:latin typeface="Segoe UI" panose="020B0502040204020203" pitchFamily="34" charset="0"/>
            </a:endParaRPr>
          </a:p>
          <a:p>
            <a:pPr marL="0" indent="0" algn="just" rtl="0" fontAlgn="base">
              <a:buNone/>
            </a:pPr>
            <a:endParaRPr lang="en-US" b="0" i="0" dirty="0">
              <a:solidFill>
                <a:srgbClr val="000000"/>
              </a:solidFill>
              <a:effectLst/>
              <a:latin typeface="Segoe UI" panose="020B0502040204020203" pitchFamily="34" charset="0"/>
            </a:endParaRPr>
          </a:p>
          <a:p>
            <a:endParaRPr lang="en-US" i="1" dirty="0">
              <a:solidFill>
                <a:schemeClr val="tx1"/>
              </a:solidFill>
            </a:endParaRPr>
          </a:p>
        </p:txBody>
      </p:sp>
    </p:spTree>
    <p:extLst>
      <p:ext uri="{BB962C8B-B14F-4D97-AF65-F5344CB8AC3E}">
        <p14:creationId xmlns:p14="http://schemas.microsoft.com/office/powerpoint/2010/main" val="3435651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282C541-587B-4BD9-B61C-9BAD37FF41CA}"/>
              </a:ext>
            </a:extLst>
          </p:cNvPr>
          <p:cNvSpPr>
            <a:spLocks noGrp="1"/>
          </p:cNvSpPr>
          <p:nvPr>
            <p:ph/>
          </p:nvPr>
        </p:nvSpPr>
        <p:spPr>
          <a:xfrm>
            <a:off x="1191" y="1206154"/>
            <a:ext cx="7432158" cy="4768689"/>
          </a:xfrm>
        </p:spPr>
        <p:txBody>
          <a:bodyPr vert="horz" lIns="91440" tIns="45720" rIns="91440" bIns="45720" rtlCol="0">
            <a:noAutofit/>
          </a:bodyPr>
          <a:lstStyle/>
          <a:p>
            <a:pPr indent="-228600">
              <a:lnSpc>
                <a:spcPct val="90000"/>
              </a:lnSpc>
              <a:spcBef>
                <a:spcPts val="1400"/>
              </a:spcBef>
              <a:spcAft>
                <a:spcPts val="0"/>
              </a:spcAft>
              <a:buFont typeface="Arial" panose="020B0604020202020204" pitchFamily="34" charset="0"/>
              <a:buChar char="•"/>
            </a:pPr>
            <a:r>
              <a:rPr lang="en-US" sz="1800" b="1" kern="1200" dirty="0">
                <a:solidFill>
                  <a:schemeClr val="tx1"/>
                </a:solidFill>
                <a:latin typeface="+mn-lt"/>
                <a:cs typeface="+mn-cs"/>
              </a:rPr>
              <a:t>NASA DISCOVER-AQ mission 2011-2014 kick-started a new paradigm on measurement strategies </a:t>
            </a:r>
            <a:r>
              <a:rPr lang="en-US" sz="1800" kern="1200" dirty="0">
                <a:solidFill>
                  <a:schemeClr val="tx1"/>
                </a:solidFill>
                <a:latin typeface="+mn-lt"/>
                <a:cs typeface="+mn-cs"/>
              </a:rPr>
              <a:t>to connect satellite and surface observations, along with a decade+ effort to improve on emerging remote sensing technologies.</a:t>
            </a:r>
            <a:endParaRPr lang="en-US" sz="1800" dirty="0">
              <a:solidFill>
                <a:schemeClr val="tx1"/>
              </a:solidFill>
            </a:endParaRPr>
          </a:p>
          <a:p>
            <a:pPr indent="-228600">
              <a:lnSpc>
                <a:spcPct val="90000"/>
              </a:lnSpc>
              <a:spcBef>
                <a:spcPts val="1200"/>
              </a:spcBef>
              <a:spcAft>
                <a:spcPts val="0"/>
              </a:spcAft>
              <a:buFont typeface="Arial" panose="020B0604020202020204" pitchFamily="34" charset="0"/>
              <a:buChar char="•"/>
            </a:pPr>
            <a:r>
              <a:rPr lang="en-US" sz="1800" b="1" kern="1200" dirty="0">
                <a:solidFill>
                  <a:schemeClr val="tx1"/>
                </a:solidFill>
                <a:latin typeface="+mn-lt"/>
                <a:cs typeface="+mn-cs"/>
              </a:rPr>
              <a:t>Field Campaigns such as KORUS-AQ, LMOS, LISTOS, MOOSE, TRACER-AQ have been a key driver in continued maturity</a:t>
            </a:r>
            <a:r>
              <a:rPr lang="en-US" sz="1800" kern="1200" dirty="0">
                <a:solidFill>
                  <a:schemeClr val="tx1"/>
                </a:solidFill>
                <a:latin typeface="+mn-lt"/>
                <a:cs typeface="+mn-cs"/>
              </a:rPr>
              <a:t> of remote sensing measurements and algorithms for the development of independent geophysical measurement for satellite validation:</a:t>
            </a:r>
            <a:endParaRPr lang="en-US" sz="1800" kern="1200" dirty="0">
              <a:solidFill>
                <a:schemeClr val="tx1"/>
              </a:solidFill>
              <a:latin typeface="+mn-lt"/>
              <a:cs typeface="Arial"/>
            </a:endParaRPr>
          </a:p>
          <a:p>
            <a:pPr lvl="1" indent="-228600">
              <a:lnSpc>
                <a:spcPct val="90000"/>
              </a:lnSpc>
              <a:spcAft>
                <a:spcPts val="0"/>
              </a:spcAft>
              <a:buFont typeface="Arial" panose="020B0604020202020204" pitchFamily="34" charset="0"/>
              <a:buChar char="•"/>
            </a:pPr>
            <a:r>
              <a:rPr lang="en-US" sz="1800" kern="1200" dirty="0">
                <a:solidFill>
                  <a:schemeClr val="tx1"/>
                </a:solidFill>
                <a:latin typeface="+mn-lt"/>
                <a:cs typeface="+mn-cs"/>
              </a:rPr>
              <a:t>Pandora Spectrometer</a:t>
            </a:r>
            <a:endParaRPr lang="en-US" sz="1800" kern="1200" dirty="0">
              <a:solidFill>
                <a:schemeClr val="tx1"/>
              </a:solidFill>
              <a:latin typeface="+mn-lt"/>
              <a:cs typeface="Arial"/>
            </a:endParaRPr>
          </a:p>
          <a:p>
            <a:pPr lvl="1" indent="-228600">
              <a:lnSpc>
                <a:spcPct val="90000"/>
              </a:lnSpc>
              <a:spcAft>
                <a:spcPts val="0"/>
              </a:spcAft>
              <a:buFont typeface="Arial" panose="020B0604020202020204" pitchFamily="34" charset="0"/>
              <a:buChar char="•"/>
            </a:pPr>
            <a:r>
              <a:rPr lang="en-US" sz="1800" kern="1200" dirty="0">
                <a:solidFill>
                  <a:schemeClr val="tx1"/>
                </a:solidFill>
                <a:latin typeface="+mn-lt"/>
                <a:cs typeface="+mn-cs"/>
              </a:rPr>
              <a:t>NASA airborne spectrometers (GCAS/GEOTASO)</a:t>
            </a:r>
            <a:endParaRPr lang="en-US" sz="1800" kern="1200" dirty="0">
              <a:solidFill>
                <a:schemeClr val="tx1"/>
              </a:solidFill>
              <a:latin typeface="+mn-lt"/>
              <a:cs typeface="Arial"/>
            </a:endParaRPr>
          </a:p>
          <a:p>
            <a:pPr lvl="1" indent="-228600">
              <a:lnSpc>
                <a:spcPct val="90000"/>
              </a:lnSpc>
              <a:spcAft>
                <a:spcPts val="0"/>
              </a:spcAft>
              <a:buFont typeface="Arial" panose="020B0604020202020204" pitchFamily="34" charset="0"/>
              <a:buChar char="•"/>
            </a:pPr>
            <a:r>
              <a:rPr lang="en-US" sz="1800" kern="1200" dirty="0">
                <a:solidFill>
                  <a:schemeClr val="tx1"/>
                </a:solidFill>
                <a:latin typeface="+mn-lt"/>
                <a:cs typeface="+mn-cs"/>
              </a:rPr>
              <a:t>Tropospheric Ozone Lidar Network</a:t>
            </a:r>
            <a:endParaRPr lang="en-US" sz="1800" kern="1200" dirty="0">
              <a:solidFill>
                <a:schemeClr val="tx1"/>
              </a:solidFill>
              <a:latin typeface="+mn-lt"/>
              <a:cs typeface="Arial"/>
            </a:endParaRPr>
          </a:p>
          <a:p>
            <a:pPr lvl="1" indent="-228600">
              <a:lnSpc>
                <a:spcPct val="90000"/>
              </a:lnSpc>
              <a:spcAft>
                <a:spcPts val="0"/>
              </a:spcAft>
              <a:buFont typeface="Arial" panose="020B0604020202020204" pitchFamily="34" charset="0"/>
              <a:buChar char="•"/>
            </a:pPr>
            <a:r>
              <a:rPr lang="en-US" sz="1800" kern="1200" dirty="0">
                <a:solidFill>
                  <a:schemeClr val="tx1"/>
                </a:solidFill>
                <a:latin typeface="+mn-lt"/>
                <a:cs typeface="+mn-cs"/>
              </a:rPr>
              <a:t>Associated retrieval algorithms including Planetary Boundary Layer Heights now being used by the Unified Ceilometer Network</a:t>
            </a:r>
            <a:endParaRPr lang="en-US" sz="1800" kern="1200" dirty="0">
              <a:solidFill>
                <a:schemeClr val="tx1"/>
              </a:solidFill>
              <a:latin typeface="+mn-lt"/>
              <a:cs typeface="Arial"/>
            </a:endParaRPr>
          </a:p>
          <a:p>
            <a:pPr indent="-228600">
              <a:lnSpc>
                <a:spcPct val="90000"/>
              </a:lnSpc>
              <a:spcBef>
                <a:spcPts val="1200"/>
              </a:spcBef>
              <a:spcAft>
                <a:spcPts val="0"/>
              </a:spcAft>
              <a:buFont typeface="Arial" panose="020B0604020202020204" pitchFamily="34" charset="0"/>
              <a:buChar char="•"/>
            </a:pPr>
            <a:r>
              <a:rPr lang="en-US" sz="1800" b="1" kern="1200" dirty="0">
                <a:solidFill>
                  <a:schemeClr val="tx1"/>
                </a:solidFill>
                <a:latin typeface="+mn-lt"/>
                <a:cs typeface="+mn-cs"/>
              </a:rPr>
              <a:t>EPA-ORD has played a key role in assisting NASA and ESA mature the pandora ground-based spectrometer</a:t>
            </a:r>
            <a:r>
              <a:rPr lang="en-US" sz="1800" kern="1200" dirty="0">
                <a:solidFill>
                  <a:schemeClr val="tx1"/>
                </a:solidFill>
                <a:latin typeface="+mn-lt"/>
                <a:cs typeface="+mn-cs"/>
              </a:rPr>
              <a:t> which now serves as the primary validation instrument for satellite data and adoption as a Fiducial Reference Measurement by EU Copernicus Program.</a:t>
            </a:r>
            <a:endParaRPr lang="en-US" sz="1800" kern="1200" dirty="0">
              <a:solidFill>
                <a:schemeClr val="tx1"/>
              </a:solidFill>
              <a:latin typeface="+mn-lt"/>
              <a:cs typeface="Arial"/>
            </a:endParaRPr>
          </a:p>
          <a:p>
            <a:pPr lvl="1" indent="-228600">
              <a:lnSpc>
                <a:spcPct val="90000"/>
              </a:lnSpc>
              <a:spcAft>
                <a:spcPts val="0"/>
              </a:spcAft>
              <a:buFont typeface="Arial" panose="020B0604020202020204" pitchFamily="34" charset="0"/>
              <a:buChar char="•"/>
            </a:pPr>
            <a:endParaRPr lang="en-US" sz="1800" kern="1200" dirty="0">
              <a:solidFill>
                <a:schemeClr val="tx1"/>
              </a:solidFill>
              <a:latin typeface="+mn-lt"/>
              <a:cs typeface="Arial"/>
            </a:endParaRPr>
          </a:p>
          <a:p>
            <a:pPr indent="-228600">
              <a:lnSpc>
                <a:spcPct val="90000"/>
              </a:lnSpc>
              <a:spcAft>
                <a:spcPts val="0"/>
              </a:spcAft>
              <a:buFont typeface="Arial" panose="020B0604020202020204" pitchFamily="34" charset="0"/>
              <a:buChar char="•"/>
            </a:pPr>
            <a:endParaRPr lang="en-US" sz="1800" kern="1200" dirty="0">
              <a:solidFill>
                <a:schemeClr val="tx1"/>
              </a:solidFill>
              <a:latin typeface="+mn-lt"/>
              <a:cs typeface="Arial"/>
            </a:endParaRPr>
          </a:p>
        </p:txBody>
      </p:sp>
      <p:sp>
        <p:nvSpPr>
          <p:cNvPr id="4" name="Slide Number Placeholder 3">
            <a:extLst>
              <a:ext uri="{FF2B5EF4-FFF2-40B4-BE49-F238E27FC236}">
                <a16:creationId xmlns:a16="http://schemas.microsoft.com/office/drawing/2014/main" id="{D75EF1D2-6764-4130-89B7-8F881F7C0212}"/>
              </a:ext>
            </a:extLst>
          </p:cNvPr>
          <p:cNvSpPr>
            <a:spLocks noGrp="1"/>
          </p:cNvSpPr>
          <p:nvPr>
            <p:ph type="sldNum" sz="quarter" idx="4"/>
          </p:nvPr>
        </p:nvSpPr>
        <p:spPr/>
        <p:txBody>
          <a:bodyPr vert="horz" lIns="91440" tIns="45720" rIns="91440" bIns="45720" rtlCol="0" anchor="ctr">
            <a:normAutofit/>
          </a:bodyPr>
          <a:lstStyle/>
          <a:p>
            <a:pPr>
              <a:spcAft>
                <a:spcPts val="600"/>
              </a:spcAft>
            </a:pPr>
            <a:fld id="{2C54A5C6-1A67-402B-9D43-A5D8CAE25FA9}" type="slidenum">
              <a:rPr lang="en-US" sz="1200">
                <a:solidFill>
                  <a:schemeClr val="tx1">
                    <a:lumMod val="50000"/>
                    <a:lumOff val="50000"/>
                  </a:schemeClr>
                </a:solidFill>
              </a:rPr>
              <a:pPr>
                <a:spcAft>
                  <a:spcPts val="600"/>
                </a:spcAft>
              </a:pPr>
              <a:t>8</a:t>
            </a:fld>
            <a:endParaRPr lang="en-US" sz="1200">
              <a:solidFill>
                <a:schemeClr val="tx1">
                  <a:lumMod val="50000"/>
                  <a:lumOff val="50000"/>
                </a:schemeClr>
              </a:solidFill>
            </a:endParaRPr>
          </a:p>
        </p:txBody>
      </p:sp>
      <p:sp>
        <p:nvSpPr>
          <p:cNvPr id="5" name="Title 4">
            <a:extLst>
              <a:ext uri="{FF2B5EF4-FFF2-40B4-BE49-F238E27FC236}">
                <a16:creationId xmlns:a16="http://schemas.microsoft.com/office/drawing/2014/main" id="{393C821A-F463-4E8E-A672-14EA3C9A4F8B}"/>
              </a:ext>
            </a:extLst>
          </p:cNvPr>
          <p:cNvSpPr>
            <a:spLocks noGrp="1"/>
          </p:cNvSpPr>
          <p:nvPr>
            <p:ph type="title" idx="4294967295"/>
          </p:nvPr>
        </p:nvSpPr>
        <p:spPr>
          <a:xfrm>
            <a:off x="1" y="0"/>
            <a:ext cx="7477124" cy="1117124"/>
          </a:xfrm>
        </p:spPr>
        <p:txBody>
          <a:bodyPr vert="horz" lIns="91440" tIns="45720" rIns="91440" bIns="45720" rtlCol="0" anchor="b">
            <a:normAutofit/>
          </a:bodyPr>
          <a:lstStyle/>
          <a:p>
            <a:pPr>
              <a:lnSpc>
                <a:spcPct val="90000"/>
              </a:lnSpc>
            </a:pPr>
            <a:r>
              <a:rPr lang="en-US" sz="3300" kern="1200" dirty="0">
                <a:latin typeface="Calibri"/>
                <a:ea typeface="+mj-ea"/>
                <a:cs typeface="Calibri"/>
              </a:rPr>
              <a:t>Key Capacity Building Efforts associated (TEMPO) Satellite Validation</a:t>
            </a:r>
          </a:p>
        </p:txBody>
      </p:sp>
      <p:pic>
        <p:nvPicPr>
          <p:cNvPr id="8" name="Picture 7">
            <a:extLst>
              <a:ext uri="{FF2B5EF4-FFF2-40B4-BE49-F238E27FC236}">
                <a16:creationId xmlns:a16="http://schemas.microsoft.com/office/drawing/2014/main" id="{BB48C048-BC02-41FE-A287-8725DFA92BEA}"/>
              </a:ext>
            </a:extLst>
          </p:cNvPr>
          <p:cNvPicPr>
            <a:picLocks noChangeAspect="1"/>
          </p:cNvPicPr>
          <p:nvPr/>
        </p:nvPicPr>
        <p:blipFill rotWithShape="1">
          <a:blip r:embed="rId2"/>
          <a:srcRect t="25823" b="6564"/>
          <a:stretch/>
        </p:blipFill>
        <p:spPr>
          <a:xfrm>
            <a:off x="7684008" y="1"/>
            <a:ext cx="4507992" cy="2050472"/>
          </a:xfrm>
          <a:prstGeom prst="rect">
            <a:avLst/>
          </a:prstGeom>
        </p:spPr>
      </p:pic>
      <p:pic>
        <p:nvPicPr>
          <p:cNvPr id="11" name="Picture 5">
            <a:extLst>
              <a:ext uri="{FF2B5EF4-FFF2-40B4-BE49-F238E27FC236}">
                <a16:creationId xmlns:a16="http://schemas.microsoft.com/office/drawing/2014/main" id="{C60EB1BE-EB43-4CA7-9485-1C47CEB7B25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5711" b="12005"/>
          <a:stretch/>
        </p:blipFill>
        <p:spPr bwMode="auto">
          <a:xfrm>
            <a:off x="7684008" y="2050473"/>
            <a:ext cx="4507992" cy="22402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24DB3B1-1649-4891-8BB2-31C36A44FEC6}"/>
              </a:ext>
            </a:extLst>
          </p:cNvPr>
          <p:cNvPicPr>
            <a:picLocks noChangeAspect="1"/>
          </p:cNvPicPr>
          <p:nvPr/>
        </p:nvPicPr>
        <p:blipFill>
          <a:blip r:embed="rId4"/>
          <a:stretch>
            <a:fillRect/>
          </a:stretch>
        </p:blipFill>
        <p:spPr>
          <a:xfrm>
            <a:off x="7788064" y="4215693"/>
            <a:ext cx="4443013" cy="2124709"/>
          </a:xfrm>
          <a:prstGeom prst="rect">
            <a:avLst/>
          </a:prstGeom>
        </p:spPr>
      </p:pic>
      <p:cxnSp>
        <p:nvCxnSpPr>
          <p:cNvPr id="14" name="Straight Connector 13">
            <a:extLst>
              <a:ext uri="{FF2B5EF4-FFF2-40B4-BE49-F238E27FC236}">
                <a16:creationId xmlns:a16="http://schemas.microsoft.com/office/drawing/2014/main" id="{E591F9C1-6C22-4BFF-8095-4597270AAE62}"/>
              </a:ext>
            </a:extLst>
          </p:cNvPr>
          <p:cNvCxnSpPr/>
          <p:nvPr/>
        </p:nvCxnSpPr>
        <p:spPr bwMode="auto">
          <a:xfrm>
            <a:off x="7684008" y="0"/>
            <a:ext cx="0" cy="6530877"/>
          </a:xfrm>
          <a:prstGeom prst="line">
            <a:avLst/>
          </a:prstGeom>
          <a:solidFill>
            <a:schemeClr val="accent1"/>
          </a:solidFill>
          <a:ln w="12700" cap="flat" cmpd="sng" algn="ctr">
            <a:solidFill>
              <a:schemeClr val="accent2"/>
            </a:solidFill>
            <a:prstDash val="solid"/>
            <a:round/>
            <a:headEnd type="none" w="med" len="med"/>
            <a:tailEnd type="none" w="med" len="med"/>
          </a:ln>
          <a:effectLst/>
        </p:spPr>
      </p:cxnSp>
      <p:sp>
        <p:nvSpPr>
          <p:cNvPr id="3" name="TextBox 2">
            <a:extLst>
              <a:ext uri="{FF2B5EF4-FFF2-40B4-BE49-F238E27FC236}">
                <a16:creationId xmlns:a16="http://schemas.microsoft.com/office/drawing/2014/main" id="{251F772E-FD67-A8E6-E2DE-7A4D44BF55B8}"/>
              </a:ext>
            </a:extLst>
          </p:cNvPr>
          <p:cNvSpPr txBox="1"/>
          <p:nvPr/>
        </p:nvSpPr>
        <p:spPr>
          <a:xfrm>
            <a:off x="8540507" y="852121"/>
            <a:ext cx="352473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dirty="0">
                <a:solidFill>
                  <a:schemeClr val="bg1"/>
                </a:solidFill>
                <a:latin typeface="Calibri"/>
                <a:cs typeface="Calibri"/>
              </a:rPr>
              <a:t>Column vs Surface Pollution:</a:t>
            </a:r>
          </a:p>
          <a:p>
            <a:pPr algn="r"/>
            <a:r>
              <a:rPr lang="en-US" dirty="0">
                <a:solidFill>
                  <a:schemeClr val="bg1"/>
                </a:solidFill>
                <a:latin typeface="Calibri"/>
                <a:cs typeface="Calibri"/>
              </a:rPr>
              <a:t>SLAMS +</a:t>
            </a:r>
            <a:endParaRPr lang="en-US" dirty="0">
              <a:solidFill>
                <a:schemeClr val="bg1"/>
              </a:solidFill>
              <a:latin typeface="Arial"/>
              <a:cs typeface="Arial"/>
            </a:endParaRPr>
          </a:p>
          <a:p>
            <a:pPr algn="r"/>
            <a:r>
              <a:rPr lang="en-US" dirty="0">
                <a:solidFill>
                  <a:schemeClr val="bg1"/>
                </a:solidFill>
                <a:latin typeface="Calibri"/>
                <a:cs typeface="Calibri"/>
              </a:rPr>
              <a:t>NASA Airborne +</a:t>
            </a:r>
          </a:p>
          <a:p>
            <a:pPr algn="r"/>
            <a:r>
              <a:rPr lang="en-US" dirty="0">
                <a:solidFill>
                  <a:schemeClr val="bg1"/>
                </a:solidFill>
                <a:latin typeface="Calibri"/>
                <a:cs typeface="Calibri"/>
              </a:rPr>
              <a:t>EPA/NASA/ESA Pandora</a:t>
            </a:r>
          </a:p>
        </p:txBody>
      </p:sp>
      <p:sp>
        <p:nvSpPr>
          <p:cNvPr id="7" name="TextBox 6">
            <a:extLst>
              <a:ext uri="{FF2B5EF4-FFF2-40B4-BE49-F238E27FC236}">
                <a16:creationId xmlns:a16="http://schemas.microsoft.com/office/drawing/2014/main" id="{4AD57CE2-6E3E-E3DD-6256-7E9B01B25B8D}"/>
              </a:ext>
            </a:extLst>
          </p:cNvPr>
          <p:cNvSpPr txBox="1"/>
          <p:nvPr/>
        </p:nvSpPr>
        <p:spPr>
          <a:xfrm rot="16260000">
            <a:off x="6448690" y="2967269"/>
            <a:ext cx="2170776" cy="338554"/>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600" dirty="0"/>
              <a:t>SLAMS and Pandora </a:t>
            </a:r>
            <a:endParaRPr lang="en-US" sz="1600" dirty="0">
              <a:cs typeface="Arial"/>
            </a:endParaRPr>
          </a:p>
        </p:txBody>
      </p:sp>
      <p:sp>
        <p:nvSpPr>
          <p:cNvPr id="9" name="TextBox 8">
            <a:extLst>
              <a:ext uri="{FF2B5EF4-FFF2-40B4-BE49-F238E27FC236}">
                <a16:creationId xmlns:a16="http://schemas.microsoft.com/office/drawing/2014/main" id="{B0190E31-BA30-991D-EB06-04D6270DBF11}"/>
              </a:ext>
            </a:extLst>
          </p:cNvPr>
          <p:cNvSpPr txBox="1"/>
          <p:nvPr/>
        </p:nvSpPr>
        <p:spPr>
          <a:xfrm rot="16200000">
            <a:off x="6337579" y="5156368"/>
            <a:ext cx="2348734" cy="338554"/>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600" dirty="0"/>
              <a:t>NASA Airborne Mapper</a:t>
            </a:r>
            <a:endParaRPr lang="en-US" dirty="0"/>
          </a:p>
        </p:txBody>
      </p:sp>
    </p:spTree>
    <p:extLst>
      <p:ext uri="{BB962C8B-B14F-4D97-AF65-F5344CB8AC3E}">
        <p14:creationId xmlns:p14="http://schemas.microsoft.com/office/powerpoint/2010/main" val="1726840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histogram&#10;&#10;Description automatically generated">
            <a:extLst>
              <a:ext uri="{FF2B5EF4-FFF2-40B4-BE49-F238E27FC236}">
                <a16:creationId xmlns:a16="http://schemas.microsoft.com/office/drawing/2014/main" id="{BA846F35-CF92-48BA-90ED-DF987C9A5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875" y="1190037"/>
            <a:ext cx="5729125" cy="3787231"/>
          </a:xfrm>
          <a:prstGeom prst="rect">
            <a:avLst/>
          </a:prstGeom>
        </p:spPr>
      </p:pic>
      <p:sp>
        <p:nvSpPr>
          <p:cNvPr id="2" name="Title 1">
            <a:extLst>
              <a:ext uri="{FF2B5EF4-FFF2-40B4-BE49-F238E27FC236}">
                <a16:creationId xmlns:a16="http://schemas.microsoft.com/office/drawing/2014/main" id="{CA01D083-9FBB-4C00-BF86-8D147FA46722}"/>
              </a:ext>
            </a:extLst>
          </p:cNvPr>
          <p:cNvSpPr>
            <a:spLocks noGrp="1"/>
          </p:cNvSpPr>
          <p:nvPr>
            <p:ph type="title"/>
          </p:nvPr>
        </p:nvSpPr>
        <p:spPr>
          <a:xfrm>
            <a:off x="295275" y="397661"/>
            <a:ext cx="10982325" cy="695790"/>
          </a:xfrm>
        </p:spPr>
        <p:txBody>
          <a:bodyPr/>
          <a:lstStyle/>
          <a:p>
            <a:pPr algn="ctr"/>
            <a:r>
              <a:rPr lang="en-US" sz="2400" dirty="0"/>
              <a:t>EPA is a key partner with NASA and ESA in transitioning remote sensing research measurements into operational networks in USA for use in TEMPO validation</a:t>
            </a:r>
            <a:br>
              <a:rPr lang="en-US" sz="2400" dirty="0"/>
            </a:br>
            <a:endParaRPr lang="en-US" sz="2400" dirty="0"/>
          </a:p>
        </p:txBody>
      </p:sp>
      <p:sp>
        <p:nvSpPr>
          <p:cNvPr id="19" name="TextBox 18">
            <a:extLst>
              <a:ext uri="{FF2B5EF4-FFF2-40B4-BE49-F238E27FC236}">
                <a16:creationId xmlns:a16="http://schemas.microsoft.com/office/drawing/2014/main" id="{4BC0D145-3C75-4646-ACF0-9BD76B4734B6}"/>
              </a:ext>
            </a:extLst>
          </p:cNvPr>
          <p:cNvSpPr txBox="1"/>
          <p:nvPr/>
        </p:nvSpPr>
        <p:spPr>
          <a:xfrm>
            <a:off x="787606" y="5289975"/>
            <a:ext cx="1095148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mn-cs"/>
              </a:rPr>
              <a:t>In North America both EPA and Environment and Climate Change Canada (ECCC) PGN sites are collocated within the existing AQ Networks to support routine and systematic validation for TEMPO and other satellites on a long-term basis. </a:t>
            </a:r>
          </a:p>
        </p:txBody>
      </p:sp>
      <p:graphicFrame>
        <p:nvGraphicFramePr>
          <p:cNvPr id="9" name="Table 9">
            <a:extLst>
              <a:ext uri="{FF2B5EF4-FFF2-40B4-BE49-F238E27FC236}">
                <a16:creationId xmlns:a16="http://schemas.microsoft.com/office/drawing/2014/main" id="{00859104-0D19-48B9-A71F-1CC9467CC4A0}"/>
              </a:ext>
            </a:extLst>
          </p:cNvPr>
          <p:cNvGraphicFramePr>
            <a:graphicFrameLocks noGrp="1"/>
          </p:cNvGraphicFramePr>
          <p:nvPr/>
        </p:nvGraphicFramePr>
        <p:xfrm>
          <a:off x="82023" y="1162209"/>
          <a:ext cx="1878484" cy="1520806"/>
        </p:xfrm>
        <a:graphic>
          <a:graphicData uri="http://schemas.openxmlformats.org/drawingml/2006/table">
            <a:tbl>
              <a:tblPr firstRow="1" bandRow="1">
                <a:tableStyleId>{5940675A-B579-460E-94D1-54222C63F5DA}</a:tableStyleId>
              </a:tblPr>
              <a:tblGrid>
                <a:gridCol w="1104042">
                  <a:extLst>
                    <a:ext uri="{9D8B030D-6E8A-4147-A177-3AD203B41FA5}">
                      <a16:colId xmlns:a16="http://schemas.microsoft.com/office/drawing/2014/main" val="2961752767"/>
                    </a:ext>
                  </a:extLst>
                </a:gridCol>
                <a:gridCol w="774442">
                  <a:extLst>
                    <a:ext uri="{9D8B030D-6E8A-4147-A177-3AD203B41FA5}">
                      <a16:colId xmlns:a16="http://schemas.microsoft.com/office/drawing/2014/main" val="2000570836"/>
                    </a:ext>
                  </a:extLst>
                </a:gridCol>
              </a:tblGrid>
              <a:tr h="263233">
                <a:tc>
                  <a:txBody>
                    <a:bodyPr/>
                    <a:lstStyle/>
                    <a:p>
                      <a:r>
                        <a:rPr lang="en-US" sz="1000" dirty="0"/>
                        <a:t>Owner/Agency</a:t>
                      </a:r>
                    </a:p>
                  </a:txBody>
                  <a:tcPr>
                    <a:solidFill>
                      <a:schemeClr val="bg1"/>
                    </a:solidFill>
                  </a:tcPr>
                </a:tc>
                <a:tc>
                  <a:txBody>
                    <a:bodyPr/>
                    <a:lstStyle/>
                    <a:p>
                      <a:r>
                        <a:rPr lang="en-US" sz="1000" dirty="0"/>
                        <a:t># Units</a:t>
                      </a:r>
                    </a:p>
                  </a:txBody>
                  <a:tcPr>
                    <a:solidFill>
                      <a:schemeClr val="bg1"/>
                    </a:solidFill>
                  </a:tcPr>
                </a:tc>
                <a:extLst>
                  <a:ext uri="{0D108BD9-81ED-4DB2-BD59-A6C34878D82A}">
                    <a16:rowId xmlns:a16="http://schemas.microsoft.com/office/drawing/2014/main" val="1843094187"/>
                  </a:ext>
                </a:extLst>
              </a:tr>
              <a:tr h="268313">
                <a:tc>
                  <a:txBody>
                    <a:bodyPr/>
                    <a:lstStyle/>
                    <a:p>
                      <a:r>
                        <a:rPr lang="en-US" sz="1000" dirty="0"/>
                        <a:t>University/Other</a:t>
                      </a:r>
                    </a:p>
                  </a:txBody>
                  <a:tcPr>
                    <a:solidFill>
                      <a:schemeClr val="bg1"/>
                    </a:solidFill>
                  </a:tcPr>
                </a:tc>
                <a:tc>
                  <a:txBody>
                    <a:bodyPr/>
                    <a:lstStyle/>
                    <a:p>
                      <a:r>
                        <a:rPr lang="en-US" sz="1000" dirty="0"/>
                        <a:t>16</a:t>
                      </a:r>
                    </a:p>
                  </a:txBody>
                  <a:tcPr>
                    <a:solidFill>
                      <a:schemeClr val="bg1"/>
                    </a:solidFill>
                  </a:tcPr>
                </a:tc>
                <a:extLst>
                  <a:ext uri="{0D108BD9-81ED-4DB2-BD59-A6C34878D82A}">
                    <a16:rowId xmlns:a16="http://schemas.microsoft.com/office/drawing/2014/main" val="1072770572"/>
                  </a:ext>
                </a:extLst>
              </a:tr>
              <a:tr h="247315">
                <a:tc>
                  <a:txBody>
                    <a:bodyPr/>
                    <a:lstStyle/>
                    <a:p>
                      <a:r>
                        <a:rPr lang="en-US" sz="1000" dirty="0"/>
                        <a:t>NASA</a:t>
                      </a:r>
                    </a:p>
                  </a:txBody>
                  <a:tcPr>
                    <a:solidFill>
                      <a:schemeClr val="bg1"/>
                    </a:solidFill>
                  </a:tcPr>
                </a:tc>
                <a:tc>
                  <a:txBody>
                    <a:bodyPr/>
                    <a:lstStyle/>
                    <a:p>
                      <a:r>
                        <a:rPr lang="en-US" sz="1000" dirty="0"/>
                        <a:t>17</a:t>
                      </a:r>
                    </a:p>
                  </a:txBody>
                  <a:tcPr>
                    <a:solidFill>
                      <a:schemeClr val="bg1"/>
                    </a:solidFill>
                  </a:tcPr>
                </a:tc>
                <a:extLst>
                  <a:ext uri="{0D108BD9-81ED-4DB2-BD59-A6C34878D82A}">
                    <a16:rowId xmlns:a16="http://schemas.microsoft.com/office/drawing/2014/main" val="1609477664"/>
                  </a:ext>
                </a:extLst>
              </a:tr>
              <a:tr h="247315">
                <a:tc>
                  <a:txBody>
                    <a:bodyPr/>
                    <a:lstStyle/>
                    <a:p>
                      <a:r>
                        <a:rPr lang="en-US" sz="1000" dirty="0"/>
                        <a:t>EPA</a:t>
                      </a:r>
                    </a:p>
                  </a:txBody>
                  <a:tcPr>
                    <a:solidFill>
                      <a:schemeClr val="bg1"/>
                    </a:solidFill>
                  </a:tcPr>
                </a:tc>
                <a:tc>
                  <a:txBody>
                    <a:bodyPr/>
                    <a:lstStyle/>
                    <a:p>
                      <a:r>
                        <a:rPr lang="en-US" sz="1000" dirty="0"/>
                        <a:t>24</a:t>
                      </a:r>
                    </a:p>
                  </a:txBody>
                  <a:tcPr>
                    <a:solidFill>
                      <a:schemeClr val="bg1"/>
                    </a:solidFill>
                  </a:tcPr>
                </a:tc>
                <a:extLst>
                  <a:ext uri="{0D108BD9-81ED-4DB2-BD59-A6C34878D82A}">
                    <a16:rowId xmlns:a16="http://schemas.microsoft.com/office/drawing/2014/main" val="3011108384"/>
                  </a:ext>
                </a:extLst>
              </a:tr>
              <a:tr h="247315">
                <a:tc>
                  <a:txBody>
                    <a:bodyPr/>
                    <a:lstStyle/>
                    <a:p>
                      <a:r>
                        <a:rPr lang="en-US" sz="1000" dirty="0"/>
                        <a:t>ECCC</a:t>
                      </a:r>
                    </a:p>
                  </a:txBody>
                  <a:tcPr>
                    <a:solidFill>
                      <a:schemeClr val="bg1"/>
                    </a:solidFill>
                  </a:tcPr>
                </a:tc>
                <a:tc>
                  <a:txBody>
                    <a:bodyPr/>
                    <a:lstStyle/>
                    <a:p>
                      <a:r>
                        <a:rPr lang="en-US" sz="1000" dirty="0"/>
                        <a:t>9</a:t>
                      </a:r>
                    </a:p>
                  </a:txBody>
                  <a:tcPr>
                    <a:solidFill>
                      <a:schemeClr val="bg1"/>
                    </a:solidFill>
                  </a:tcPr>
                </a:tc>
                <a:extLst>
                  <a:ext uri="{0D108BD9-81ED-4DB2-BD59-A6C34878D82A}">
                    <a16:rowId xmlns:a16="http://schemas.microsoft.com/office/drawing/2014/main" val="927724901"/>
                  </a:ext>
                </a:extLst>
              </a:tr>
              <a:tr h="247315">
                <a:tc>
                  <a:txBody>
                    <a:bodyPr/>
                    <a:lstStyle/>
                    <a:p>
                      <a:r>
                        <a:rPr lang="en-US" sz="1000" dirty="0"/>
                        <a:t>NOAA</a:t>
                      </a:r>
                    </a:p>
                  </a:txBody>
                  <a:tcPr>
                    <a:solidFill>
                      <a:schemeClr val="bg1"/>
                    </a:solidFill>
                  </a:tcPr>
                </a:tc>
                <a:tc>
                  <a:txBody>
                    <a:bodyPr/>
                    <a:lstStyle/>
                    <a:p>
                      <a:r>
                        <a:rPr lang="en-US" sz="1000" dirty="0"/>
                        <a:t>1</a:t>
                      </a:r>
                    </a:p>
                  </a:txBody>
                  <a:tcPr>
                    <a:solidFill>
                      <a:schemeClr val="bg1"/>
                    </a:solidFill>
                  </a:tcPr>
                </a:tc>
                <a:extLst>
                  <a:ext uri="{0D108BD9-81ED-4DB2-BD59-A6C34878D82A}">
                    <a16:rowId xmlns:a16="http://schemas.microsoft.com/office/drawing/2014/main" val="2794604156"/>
                  </a:ext>
                </a:extLst>
              </a:tr>
            </a:tbl>
          </a:graphicData>
        </a:graphic>
      </p:graphicFrame>
      <p:pic>
        <p:nvPicPr>
          <p:cNvPr id="8" name="Picture 7">
            <a:extLst>
              <a:ext uri="{FF2B5EF4-FFF2-40B4-BE49-F238E27FC236}">
                <a16:creationId xmlns:a16="http://schemas.microsoft.com/office/drawing/2014/main" id="{362384B8-54A5-4183-A71C-DF6D84AEF8A7}"/>
              </a:ext>
            </a:extLst>
          </p:cNvPr>
          <p:cNvPicPr>
            <a:picLocks noChangeAspect="1"/>
          </p:cNvPicPr>
          <p:nvPr/>
        </p:nvPicPr>
        <p:blipFill rotWithShape="1">
          <a:blip r:embed="rId3"/>
          <a:srcRect l="7209" t="43737" r="69737" b="11702"/>
          <a:stretch/>
        </p:blipFill>
        <p:spPr>
          <a:xfrm>
            <a:off x="6148270" y="2390761"/>
            <a:ext cx="1986080" cy="2159300"/>
          </a:xfrm>
          <a:prstGeom prst="rect">
            <a:avLst/>
          </a:prstGeom>
        </p:spPr>
      </p:pic>
      <p:sp>
        <p:nvSpPr>
          <p:cNvPr id="6" name="Rectangle 5">
            <a:extLst>
              <a:ext uri="{FF2B5EF4-FFF2-40B4-BE49-F238E27FC236}">
                <a16:creationId xmlns:a16="http://schemas.microsoft.com/office/drawing/2014/main" id="{7BAACCB4-1067-4D91-880F-E42172528109}"/>
              </a:ext>
            </a:extLst>
          </p:cNvPr>
          <p:cNvSpPr/>
          <p:nvPr/>
        </p:nvSpPr>
        <p:spPr bwMode="auto">
          <a:xfrm>
            <a:off x="8591550" y="2308635"/>
            <a:ext cx="3518427" cy="254631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4" charset="-128"/>
            </a:endParaRPr>
          </a:p>
        </p:txBody>
      </p:sp>
      <p:pic>
        <p:nvPicPr>
          <p:cNvPr id="5" name="Picture 4">
            <a:extLst>
              <a:ext uri="{FF2B5EF4-FFF2-40B4-BE49-F238E27FC236}">
                <a16:creationId xmlns:a16="http://schemas.microsoft.com/office/drawing/2014/main" id="{6C39E36D-028F-4976-BE41-8863D3E071F1}"/>
              </a:ext>
            </a:extLst>
          </p:cNvPr>
          <p:cNvPicPr>
            <a:picLocks noChangeAspect="1"/>
          </p:cNvPicPr>
          <p:nvPr/>
        </p:nvPicPr>
        <p:blipFill rotWithShape="1">
          <a:blip r:embed="rId4"/>
          <a:srcRect b="21492"/>
          <a:stretch/>
        </p:blipFill>
        <p:spPr>
          <a:xfrm>
            <a:off x="8186620" y="2582063"/>
            <a:ext cx="3833032" cy="1936534"/>
          </a:xfrm>
          <a:prstGeom prst="rect">
            <a:avLst/>
          </a:prstGeom>
        </p:spPr>
      </p:pic>
      <p:sp>
        <p:nvSpPr>
          <p:cNvPr id="10" name="TextBox 9">
            <a:extLst>
              <a:ext uri="{FF2B5EF4-FFF2-40B4-BE49-F238E27FC236}">
                <a16:creationId xmlns:a16="http://schemas.microsoft.com/office/drawing/2014/main" id="{15370525-E08B-4A1D-AEDC-76931A10E089}"/>
              </a:ext>
            </a:extLst>
          </p:cNvPr>
          <p:cNvSpPr txBox="1"/>
          <p:nvPr/>
        </p:nvSpPr>
        <p:spPr>
          <a:xfrm>
            <a:off x="6096000" y="1225380"/>
            <a:ext cx="5994194" cy="1200329"/>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rgbClr val="000000"/>
                </a:solidFill>
                <a:latin typeface="Arial Narrow" panose="020B0606020202030204" pitchFamily="34" charset="0"/>
                <a:ea typeface="ＭＳ Ｐゴシック"/>
              </a:rPr>
              <a:t>Pandora is a ground-based sun/sky/moon viewing spectrometer 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a:rPr>
              <a:t>The sensor head (light collector) is mounted on a 2</a:t>
            </a:r>
            <a:r>
              <a:rPr lang="en-US" sz="1200" b="1" dirty="0">
                <a:solidFill>
                  <a:srgbClr val="000000"/>
                </a:solidFill>
                <a:latin typeface="Arial Narrow" panose="020B0606020202030204" pitchFamily="34" charset="0"/>
                <a:ea typeface="ＭＳ Ｐゴシック"/>
              </a:rPr>
              <a:t>-axis tracker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a:rPr>
              <a:t>Sun/sky/moon</a:t>
            </a:r>
            <a:r>
              <a:rPr lang="en-US" sz="1200" b="1" dirty="0">
                <a:solidFill>
                  <a:srgbClr val="000000"/>
                </a:solidFill>
                <a:latin typeface="Arial Narrow" panose="020B0606020202030204" pitchFamily="34" charset="0"/>
                <a:ea typeface="ＭＳ Ｐゴシック"/>
              </a:rPr>
              <a:t>-light is directed to the input of a cool spectrometer through a fiber optic cable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a:rPr>
              <a:t>Control electronic</a:t>
            </a:r>
            <a:r>
              <a:rPr lang="en-US" sz="1200" b="1" dirty="0">
                <a:solidFill>
                  <a:srgbClr val="000000"/>
                </a:solidFill>
                <a:latin typeface="Arial Narrow" panose="020B0606020202030204" pitchFamily="34" charset="0"/>
                <a:ea typeface="ＭＳ Ｐゴシック"/>
              </a:rPr>
              <a:t>s for semi-autonomous operation in a-weather conditions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rgbClr val="000000"/>
                </a:solidFill>
                <a:latin typeface="Arial Narrow" panose="020B0606020202030204" pitchFamily="34" charset="0"/>
                <a:ea typeface="ＭＳ Ｐゴシック"/>
              </a:rPr>
              <a:t>Trace gases are derived from spectrally resolved UV/Visible radiances using Direct Sun and/or MAX-DOAS retrievals </a:t>
            </a:r>
          </a:p>
        </p:txBody>
      </p:sp>
    </p:spTree>
    <p:extLst>
      <p:ext uri="{BB962C8B-B14F-4D97-AF65-F5344CB8AC3E}">
        <p14:creationId xmlns:p14="http://schemas.microsoft.com/office/powerpoint/2010/main" val="35978945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ption 4D_Lt Dk Blue_16_9.pptx" id="{C576ADC4-9F9E-4DE7-BC34-8FBF08604BAB}" vid="{C926CB2E-5FBE-4808-8B77-D8B32DA8A2C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2022-08-17T17:47:15+00:00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B9C2369913E7499943477073714BEA" ma:contentTypeVersion="4" ma:contentTypeDescription="Create a new document." ma:contentTypeScope="" ma:versionID="c80278a850bd2c463bdaecf3c7987482">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3d346af6-8d00-468b-b7d9-174f90f5496c" targetNamespace="http://schemas.microsoft.com/office/2006/metadata/properties" ma:root="true" ma:fieldsID="723588a1b67c067df85b11fd90f14a66" ns1:_="" ns2:_="" ns3:_="" ns4:_="" ns5:_="">
    <xsd:import namespace="http://schemas.microsoft.com/sharepoint/v3"/>
    <xsd:import namespace="4ffa91fb-a0ff-4ac5-b2db-65c790d184a4"/>
    <xsd:import namespace="http://schemas.microsoft.com/sharepoint.v3"/>
    <xsd:import namespace="http://schemas.microsoft.com/sharepoint/v3/fields"/>
    <xsd:import namespace="3d346af6-8d00-468b-b7d9-174f90f5496c"/>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fa41daf3-86e7-4137-be7c-e15d92e342ac}" ma:internalName="TaxCatchAllLabel" ma:readOnly="true" ma:showField="CatchAllDataLabel" ma:web="df7b2dd8-b78f-4e82-a346-8e3f5a6fd291">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fa41daf3-86e7-4137-be7c-e15d92e342ac}" ma:internalName="TaxCatchAll" ma:showField="CatchAllData" ma:web="df7b2dd8-b78f-4e82-a346-8e3f5a6fd29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d346af6-8d00-468b-b7d9-174f90f5496c"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29f62856-1543-49d4-a736-4569d363f533" ContentTypeId="0x01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4EE04E-7765-4508-AEFF-936FB75E4521}">
  <ds:schemaRefs>
    <ds:schemaRef ds:uri="3cb15ddf-dbe9-47ea-851d-c70642058130"/>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http://purl.org/dc/elements/1.1/"/>
    <ds:schemaRef ds:uri="http://schemas.microsoft.com/office/infopath/2007/PartnerControls"/>
    <ds:schemaRef ds:uri="http://purl.org/dc/dcmitype/"/>
    <ds:schemaRef ds:uri="http://purl.org/dc/terms/"/>
    <ds:schemaRef ds:uri="http://schemas.microsoft.com/sharepoint/v3/fields"/>
    <ds:schemaRef ds:uri="http://schemas.microsoft.com/sharepoint/v3"/>
    <ds:schemaRef ds:uri="4ffa91fb-a0ff-4ac5-b2db-65c790d184a4"/>
    <ds:schemaRef ds:uri="http://schemas.microsoft.com/sharepoint.v3"/>
  </ds:schemaRefs>
</ds:datastoreItem>
</file>

<file path=customXml/itemProps2.xml><?xml version="1.0" encoding="utf-8"?>
<ds:datastoreItem xmlns:ds="http://schemas.openxmlformats.org/officeDocument/2006/customXml" ds:itemID="{F2A3027F-611E-482E-A72C-2E64ED4B4A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3d346af6-8d00-468b-b7d9-174f90f549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6879DC-8EA0-490D-8A61-A26D0216EC9D}">
  <ds:schemaRefs>
    <ds:schemaRef ds:uri="Microsoft.SharePoint.Taxonomy.ContentTypeSync"/>
  </ds:schemaRefs>
</ds:datastoreItem>
</file>

<file path=customXml/itemProps4.xml><?xml version="1.0" encoding="utf-8"?>
<ds:datastoreItem xmlns:ds="http://schemas.openxmlformats.org/officeDocument/2006/customXml" ds:itemID="{47E4B298-B9D6-4B76-B144-D0BE2E54BD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20902</TotalTime>
  <Words>1908</Words>
  <Application>Microsoft Office PowerPoint</Application>
  <PresentationFormat>Widescreen</PresentationFormat>
  <Paragraphs>248</Paragraphs>
  <Slides>17</Slides>
  <Notes>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Arial</vt:lpstr>
      <vt:lpstr>Arial Narrow</vt:lpstr>
      <vt:lpstr>Avenir Next Demi Bold</vt:lpstr>
      <vt:lpstr>Calibri</vt:lpstr>
      <vt:lpstr>Calibri Light</vt:lpstr>
      <vt:lpstr>Cambria</vt:lpstr>
      <vt:lpstr>Gill Sans MT</vt:lpstr>
      <vt:lpstr>Oswald</vt:lpstr>
      <vt:lpstr>Segoe UI</vt:lpstr>
      <vt:lpstr>Times New Roman</vt:lpstr>
      <vt:lpstr>Office Theme</vt:lpstr>
      <vt:lpstr>Blank Presentation</vt:lpstr>
      <vt:lpstr>PowerPoint Presentation</vt:lpstr>
      <vt:lpstr>PowerPoint Presentation</vt:lpstr>
      <vt:lpstr>Outline</vt:lpstr>
      <vt:lpstr>PowerPoint Presentation</vt:lpstr>
      <vt:lpstr>TEMPO Products and Requirements</vt:lpstr>
      <vt:lpstr>PowerPoint Presentation</vt:lpstr>
      <vt:lpstr>TEMPO Validation - Geophysical Data Products</vt:lpstr>
      <vt:lpstr>Key Capacity Building Efforts associated (TEMPO) Satellite Validation</vt:lpstr>
      <vt:lpstr>EPA is a key partner with NASA and ESA in transitioning remote sensing research measurements into operational networks in USA for use in TEMPO validation </vt:lpstr>
      <vt:lpstr>PowerPoint Presentation</vt:lpstr>
      <vt:lpstr>Building QA Routine and Systematic Data Sets for TEMPO Validation (1)</vt:lpstr>
      <vt:lpstr>Examples: Pandora Long-Term Deployments provide a more Routine and Systematic Evaluation of Satellite NO2 data</vt:lpstr>
      <vt:lpstr>PGN/Pandora: A key TEMPO validation resource</vt:lpstr>
      <vt:lpstr>Formaldehyde: TROPOMI (+) and Pandora (o)</vt:lpstr>
      <vt:lpstr>PowerPoint Presentation</vt:lpstr>
      <vt:lpstr>Wrap-Up</vt:lpstr>
      <vt:lpstr>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Szykman, James J. (LARC-E303)[EPA/LaRC]</dc:creator>
  <cp:lastModifiedBy>Szykman, James J. (LARC-E303)[EPA/LaRC]</cp:lastModifiedBy>
  <cp:revision>369</cp:revision>
  <dcterms:created xsi:type="dcterms:W3CDTF">2021-10-06T13:13:32Z</dcterms:created>
  <dcterms:modified xsi:type="dcterms:W3CDTF">2022-10-19T11:48:04Z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0x01010087B9C2369913E7499943477073714BEA</vt:lpwstr>
  </property>
  <property fmtid="{D5CDD505-2E9C-101B-9397-08002B2CF9AE}" pid="3" name="e3f09c3df709400db2417a7161762d62">
    <vt:lpwstr/>
  </property>
  <property fmtid="{D5CDD505-2E9C-101B-9397-08002B2CF9AE}" pid="4" name="Document Type">
    <vt:lpwstr/>
  </property>
  <property fmtid="{D5CDD505-2E9C-101B-9397-08002B2CF9AE}" pid="5" name="EPA_x0020_Subject">
    <vt:lpwstr/>
  </property>
  <property fmtid="{D5CDD505-2E9C-101B-9397-08002B2CF9AE}" pid="6" name="TaxKeyword">
    <vt:lpwstr/>
  </property>
  <property fmtid="{D5CDD505-2E9C-101B-9397-08002B2CF9AE}" pid="7" name="EPA Subject">
    <vt:lpwstr/>
  </property>
</Properties>
</file>