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63" r:id="rId2"/>
    <p:sldId id="270" r:id="rId3"/>
    <p:sldId id="296" r:id="rId4"/>
    <p:sldId id="297" r:id="rId5"/>
    <p:sldId id="261" r:id="rId6"/>
    <p:sldId id="273" r:id="rId7"/>
    <p:sldId id="256" r:id="rId8"/>
    <p:sldId id="276" r:id="rId9"/>
    <p:sldId id="280" r:id="rId10"/>
    <p:sldId id="281" r:id="rId11"/>
    <p:sldId id="282" r:id="rId12"/>
    <p:sldId id="283" r:id="rId13"/>
    <p:sldId id="277" r:id="rId14"/>
    <p:sldId id="278" r:id="rId15"/>
    <p:sldId id="279" r:id="rId16"/>
    <p:sldId id="262" r:id="rId17"/>
    <p:sldId id="295" r:id="rId18"/>
    <p:sldId id="298" r:id="rId19"/>
    <p:sldId id="284" r:id="rId20"/>
    <p:sldId id="285" r:id="rId21"/>
    <p:sldId id="288" r:id="rId22"/>
    <p:sldId id="286" r:id="rId23"/>
    <p:sldId id="292" r:id="rId24"/>
    <p:sldId id="287" r:id="rId25"/>
    <p:sldId id="289" r:id="rId26"/>
    <p:sldId id="259" r:id="rId27"/>
    <p:sldId id="294" r:id="rId28"/>
    <p:sldId id="299" r:id="rId29"/>
    <p:sldId id="264" r:id="rId30"/>
    <p:sldId id="290" r:id="rId31"/>
    <p:sldId id="291" r:id="rId32"/>
    <p:sldId id="29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484" autoAdjust="0"/>
  </p:normalViewPr>
  <p:slideViewPr>
    <p:cSldViewPr snapToGrid="0">
      <p:cViewPr varScale="1">
        <p:scale>
          <a:sx n="76" d="100"/>
          <a:sy n="76" d="100"/>
        </p:scale>
        <p:origin x="946" y="62"/>
      </p:cViewPr>
      <p:guideLst/>
    </p:cSldViewPr>
  </p:slideViewPr>
  <p:notesTextViewPr>
    <p:cViewPr>
      <p:scale>
        <a:sx n="1" d="1"/>
        <a:sy n="1" d="1"/>
      </p:scale>
      <p:origin x="0" y="0"/>
    </p:cViewPr>
  </p:notesTextViewPr>
  <p:sorterViewPr>
    <p:cViewPr varScale="1">
      <p:scale>
        <a:sx n="1" d="1"/>
        <a:sy n="1" d="1"/>
      </p:scale>
      <p:origin x="0" y="-49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C3778D-BD26-4667-A54D-0BAC96AF0638}" type="datetimeFigureOut">
              <a:rPr lang="en-US" smtClean="0"/>
              <a:t>10/18/2022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F0C7BC-EEA3-4878-BEAD-12856A3FE9E1}" type="slidenum">
              <a:rPr lang="en-US" smtClean="0"/>
              <a:t>‹#›</a:t>
            </a:fld>
            <a:endParaRPr lang="en-US"/>
          </a:p>
        </p:txBody>
      </p:sp>
    </p:spTree>
    <p:extLst>
      <p:ext uri="{BB962C8B-B14F-4D97-AF65-F5344CB8AC3E}">
        <p14:creationId xmlns:p14="http://schemas.microsoft.com/office/powerpoint/2010/main" val="1099178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imes New Roman" panose="02020603050405020304" pitchFamily="18" charset="0"/>
                <a:ea typeface="Malgun Gothic" panose="020B0503020000020004" pitchFamily="34" charset="-127"/>
              </a:rPr>
              <a:t>1. demographically vulnerable groups (e.g. the elderly, young children) </a:t>
            </a:r>
            <a:br>
              <a:rPr lang="en-US" sz="1200" dirty="0">
                <a:latin typeface="Times New Roman" panose="02020603050405020304" pitchFamily="18" charset="0"/>
                <a:ea typeface="Malgun Gothic" panose="020B0503020000020004" pitchFamily="34" charset="-127"/>
              </a:rPr>
            </a:br>
            <a:r>
              <a:rPr lang="en-US" sz="1200" dirty="0">
                <a:latin typeface="Times New Roman" panose="02020603050405020304" pitchFamily="18" charset="0"/>
                <a:ea typeface="Malgun Gothic" panose="020B0503020000020004" pitchFamily="34" charset="-127"/>
              </a:rPr>
              <a:t>2. socioeconomically vulnerable groups (e.g. outdoor workers) </a:t>
            </a:r>
            <a:br>
              <a:rPr lang="en-US" sz="1200" dirty="0">
                <a:latin typeface="Times New Roman" panose="02020603050405020304" pitchFamily="18" charset="0"/>
                <a:ea typeface="Malgun Gothic" panose="020B0503020000020004" pitchFamily="34" charset="-127"/>
              </a:rPr>
            </a:br>
            <a:r>
              <a:rPr lang="en-US" sz="1200" dirty="0">
                <a:latin typeface="Times New Roman" panose="02020603050405020304" pitchFamily="18" charset="0"/>
                <a:ea typeface="Malgun Gothic" panose="020B0503020000020004" pitchFamily="34" charset="-127"/>
              </a:rPr>
              <a:t>3. those with preexisting diseases (e.g. diabetes, obesity, asthma, COPD, hypertension)</a:t>
            </a:r>
            <a:endParaRPr lang="en-US" dirty="0"/>
          </a:p>
        </p:txBody>
      </p:sp>
      <p:sp>
        <p:nvSpPr>
          <p:cNvPr id="4" name="Slide Number Placeholder 3"/>
          <p:cNvSpPr>
            <a:spLocks noGrp="1"/>
          </p:cNvSpPr>
          <p:nvPr>
            <p:ph type="sldNum" sz="quarter" idx="5"/>
          </p:nvPr>
        </p:nvSpPr>
        <p:spPr/>
        <p:txBody>
          <a:bodyPr/>
          <a:lstStyle/>
          <a:p>
            <a:fld id="{1AF0C7BC-EEA3-4878-BEAD-12856A3FE9E1}" type="slidenum">
              <a:rPr lang="en-US" smtClean="0"/>
              <a:t>2</a:t>
            </a:fld>
            <a:endParaRPr lang="en-US"/>
          </a:p>
        </p:txBody>
      </p:sp>
    </p:spTree>
    <p:extLst>
      <p:ext uri="{BB962C8B-B14F-4D97-AF65-F5344CB8AC3E}">
        <p14:creationId xmlns:p14="http://schemas.microsoft.com/office/powerpoint/2010/main" val="818029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F0C7BC-EEA3-4878-BEAD-12856A3FE9E1}" type="slidenum">
              <a:rPr lang="en-US" smtClean="0"/>
              <a:t>16</a:t>
            </a:fld>
            <a:endParaRPr lang="en-US"/>
          </a:p>
        </p:txBody>
      </p:sp>
    </p:spTree>
    <p:extLst>
      <p:ext uri="{BB962C8B-B14F-4D97-AF65-F5344CB8AC3E}">
        <p14:creationId xmlns:p14="http://schemas.microsoft.com/office/powerpoint/2010/main" val="1105184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F0C7BC-EEA3-4878-BEAD-12856A3FE9E1}" type="slidenum">
              <a:rPr lang="en-US" smtClean="0"/>
              <a:t>17</a:t>
            </a:fld>
            <a:endParaRPr lang="en-US"/>
          </a:p>
        </p:txBody>
      </p:sp>
    </p:spTree>
    <p:extLst>
      <p:ext uri="{BB962C8B-B14F-4D97-AF65-F5344CB8AC3E}">
        <p14:creationId xmlns:p14="http://schemas.microsoft.com/office/powerpoint/2010/main" val="1601702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F0C7BC-EEA3-4878-BEAD-12856A3FE9E1}" type="slidenum">
              <a:rPr lang="en-US" smtClean="0"/>
              <a:t>18</a:t>
            </a:fld>
            <a:endParaRPr lang="en-US"/>
          </a:p>
        </p:txBody>
      </p:sp>
    </p:spTree>
    <p:extLst>
      <p:ext uri="{BB962C8B-B14F-4D97-AF65-F5344CB8AC3E}">
        <p14:creationId xmlns:p14="http://schemas.microsoft.com/office/powerpoint/2010/main" val="4022335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F0C7BC-EEA3-4878-BEAD-12856A3FE9E1}" type="slidenum">
              <a:rPr lang="en-US" smtClean="0"/>
              <a:t>19</a:t>
            </a:fld>
            <a:endParaRPr lang="en-US"/>
          </a:p>
        </p:txBody>
      </p:sp>
    </p:spTree>
    <p:extLst>
      <p:ext uri="{BB962C8B-B14F-4D97-AF65-F5344CB8AC3E}">
        <p14:creationId xmlns:p14="http://schemas.microsoft.com/office/powerpoint/2010/main" val="2594354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imes New Roman" panose="02020603050405020304" pitchFamily="18" charset="0"/>
                <a:ea typeface="Malgun Gothic" panose="020B0503020000020004" pitchFamily="34" charset="-127"/>
              </a:rPr>
              <a:t>1. demographically vulnerable groups (e.g. the elderly, young children) </a:t>
            </a:r>
            <a:br>
              <a:rPr lang="en-US" sz="1200" dirty="0">
                <a:latin typeface="Times New Roman" panose="02020603050405020304" pitchFamily="18" charset="0"/>
                <a:ea typeface="Malgun Gothic" panose="020B0503020000020004" pitchFamily="34" charset="-127"/>
              </a:rPr>
            </a:br>
            <a:r>
              <a:rPr lang="en-US" sz="1200" dirty="0">
                <a:latin typeface="Times New Roman" panose="02020603050405020304" pitchFamily="18" charset="0"/>
                <a:ea typeface="Malgun Gothic" panose="020B0503020000020004" pitchFamily="34" charset="-127"/>
              </a:rPr>
              <a:t>2. socioeconomically vulnerable groups (e.g. outdoor workers) </a:t>
            </a:r>
            <a:br>
              <a:rPr lang="en-US" sz="1200" dirty="0">
                <a:latin typeface="Times New Roman" panose="02020603050405020304" pitchFamily="18" charset="0"/>
                <a:ea typeface="Malgun Gothic" panose="020B0503020000020004" pitchFamily="34" charset="-127"/>
              </a:rPr>
            </a:br>
            <a:r>
              <a:rPr lang="en-US" sz="1200" dirty="0">
                <a:latin typeface="Times New Roman" panose="02020603050405020304" pitchFamily="18" charset="0"/>
                <a:ea typeface="Malgun Gothic" panose="020B0503020000020004" pitchFamily="34" charset="-127"/>
              </a:rPr>
              <a:t>3. those with preexisting diseases (e.g. diabetes, obesity, asthma, COPD, hypertension)</a:t>
            </a:r>
            <a:endParaRPr lang="en-US" dirty="0"/>
          </a:p>
        </p:txBody>
      </p:sp>
      <p:sp>
        <p:nvSpPr>
          <p:cNvPr id="4" name="Slide Number Placeholder 3"/>
          <p:cNvSpPr>
            <a:spLocks noGrp="1"/>
          </p:cNvSpPr>
          <p:nvPr>
            <p:ph type="sldNum" sz="quarter" idx="5"/>
          </p:nvPr>
        </p:nvSpPr>
        <p:spPr/>
        <p:txBody>
          <a:bodyPr/>
          <a:lstStyle/>
          <a:p>
            <a:fld id="{1AF0C7BC-EEA3-4878-BEAD-12856A3FE9E1}" type="slidenum">
              <a:rPr lang="en-US" smtClean="0"/>
              <a:t>3</a:t>
            </a:fld>
            <a:endParaRPr lang="en-US"/>
          </a:p>
        </p:txBody>
      </p:sp>
    </p:spTree>
    <p:extLst>
      <p:ext uri="{BB962C8B-B14F-4D97-AF65-F5344CB8AC3E}">
        <p14:creationId xmlns:p14="http://schemas.microsoft.com/office/powerpoint/2010/main" val="457373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imes New Roman" panose="02020603050405020304" pitchFamily="18" charset="0"/>
                <a:ea typeface="Malgun Gothic" panose="020B0503020000020004" pitchFamily="34" charset="-127"/>
              </a:rPr>
              <a:t>1. demographically vulnerable groups (e.g. the elderly, young children) </a:t>
            </a:r>
            <a:br>
              <a:rPr lang="en-US" sz="1200" dirty="0">
                <a:latin typeface="Times New Roman" panose="02020603050405020304" pitchFamily="18" charset="0"/>
                <a:ea typeface="Malgun Gothic" panose="020B0503020000020004" pitchFamily="34" charset="-127"/>
              </a:rPr>
            </a:br>
            <a:r>
              <a:rPr lang="en-US" sz="1200" dirty="0">
                <a:latin typeface="Times New Roman" panose="02020603050405020304" pitchFamily="18" charset="0"/>
                <a:ea typeface="Malgun Gothic" panose="020B0503020000020004" pitchFamily="34" charset="-127"/>
              </a:rPr>
              <a:t>2. socioeconomically vulnerable groups (e.g. outdoor workers) </a:t>
            </a:r>
            <a:br>
              <a:rPr lang="en-US" sz="1200" dirty="0">
                <a:latin typeface="Times New Roman" panose="02020603050405020304" pitchFamily="18" charset="0"/>
                <a:ea typeface="Malgun Gothic" panose="020B0503020000020004" pitchFamily="34" charset="-127"/>
              </a:rPr>
            </a:br>
            <a:r>
              <a:rPr lang="en-US" sz="1200" dirty="0">
                <a:latin typeface="Times New Roman" panose="02020603050405020304" pitchFamily="18" charset="0"/>
                <a:ea typeface="Malgun Gothic" panose="020B0503020000020004" pitchFamily="34" charset="-127"/>
              </a:rPr>
              <a:t>3. those with preexisting diseases (e.g. diabetes, obesity, asthma, COPD, hypertension)</a:t>
            </a:r>
            <a:endParaRPr lang="en-US" dirty="0"/>
          </a:p>
        </p:txBody>
      </p:sp>
      <p:sp>
        <p:nvSpPr>
          <p:cNvPr id="4" name="Slide Number Placeholder 3"/>
          <p:cNvSpPr>
            <a:spLocks noGrp="1"/>
          </p:cNvSpPr>
          <p:nvPr>
            <p:ph type="sldNum" sz="quarter" idx="5"/>
          </p:nvPr>
        </p:nvSpPr>
        <p:spPr/>
        <p:txBody>
          <a:bodyPr/>
          <a:lstStyle/>
          <a:p>
            <a:fld id="{1AF0C7BC-EEA3-4878-BEAD-12856A3FE9E1}" type="slidenum">
              <a:rPr lang="en-US" smtClean="0"/>
              <a:t>4</a:t>
            </a:fld>
            <a:endParaRPr lang="en-US"/>
          </a:p>
        </p:txBody>
      </p:sp>
    </p:spTree>
    <p:extLst>
      <p:ext uri="{BB962C8B-B14F-4D97-AF65-F5344CB8AC3E}">
        <p14:creationId xmlns:p14="http://schemas.microsoft.com/office/powerpoint/2010/main" val="2006631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Malgun Gothic" panose="020B0503020000020004" pitchFamily="34" charset="-127"/>
              </a:rPr>
              <a:t>This tool has been widely used to decrease population vulnerability, increase adaptive capacity and resilience to cope with disasters, and prepare effective disaster prevention and reduction </a:t>
            </a:r>
            <a:endParaRPr lang="en-US" dirty="0"/>
          </a:p>
        </p:txBody>
      </p:sp>
      <p:sp>
        <p:nvSpPr>
          <p:cNvPr id="4" name="Slide Number Placeholder 3"/>
          <p:cNvSpPr>
            <a:spLocks noGrp="1"/>
          </p:cNvSpPr>
          <p:nvPr>
            <p:ph type="sldNum" sz="quarter" idx="5"/>
          </p:nvPr>
        </p:nvSpPr>
        <p:spPr/>
        <p:txBody>
          <a:bodyPr/>
          <a:lstStyle/>
          <a:p>
            <a:fld id="{1AF0C7BC-EEA3-4878-BEAD-12856A3FE9E1}" type="slidenum">
              <a:rPr lang="en-US" smtClean="0"/>
              <a:t>5</a:t>
            </a:fld>
            <a:endParaRPr lang="en-US"/>
          </a:p>
        </p:txBody>
      </p:sp>
    </p:spTree>
    <p:extLst>
      <p:ext uri="{BB962C8B-B14F-4D97-AF65-F5344CB8AC3E}">
        <p14:creationId xmlns:p14="http://schemas.microsoft.com/office/powerpoint/2010/main" val="3993343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Malgun Gothic" panose="020B0503020000020004" pitchFamily="34" charset="-127"/>
              </a:rPr>
              <a:t>This tool has been widely used to decrease population vulnerability, increase adaptive capacity and resilience to cope with disasters, and prepare effective disaster prevention and reduction </a:t>
            </a:r>
            <a:endParaRPr lang="en-US" dirty="0"/>
          </a:p>
        </p:txBody>
      </p:sp>
      <p:sp>
        <p:nvSpPr>
          <p:cNvPr id="4" name="Slide Number Placeholder 3"/>
          <p:cNvSpPr>
            <a:spLocks noGrp="1"/>
          </p:cNvSpPr>
          <p:nvPr>
            <p:ph type="sldNum" sz="quarter" idx="5"/>
          </p:nvPr>
        </p:nvSpPr>
        <p:spPr/>
        <p:txBody>
          <a:bodyPr/>
          <a:lstStyle/>
          <a:p>
            <a:fld id="{1AF0C7BC-EEA3-4878-BEAD-12856A3FE9E1}" type="slidenum">
              <a:rPr lang="en-US" smtClean="0"/>
              <a:t>6</a:t>
            </a:fld>
            <a:endParaRPr lang="en-US"/>
          </a:p>
        </p:txBody>
      </p:sp>
    </p:spTree>
    <p:extLst>
      <p:ext uri="{BB962C8B-B14F-4D97-AF65-F5344CB8AC3E}">
        <p14:creationId xmlns:p14="http://schemas.microsoft.com/office/powerpoint/2010/main" val="3285525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8 variables</a:t>
            </a:r>
          </a:p>
          <a:p>
            <a:endParaRPr lang="en-US" dirty="0"/>
          </a:p>
        </p:txBody>
      </p:sp>
      <p:sp>
        <p:nvSpPr>
          <p:cNvPr id="4" name="Slide Number Placeholder 3"/>
          <p:cNvSpPr>
            <a:spLocks noGrp="1"/>
          </p:cNvSpPr>
          <p:nvPr>
            <p:ph type="sldNum" sz="quarter" idx="5"/>
          </p:nvPr>
        </p:nvSpPr>
        <p:spPr/>
        <p:txBody>
          <a:bodyPr/>
          <a:lstStyle/>
          <a:p>
            <a:fld id="{1AF0C7BC-EEA3-4878-BEAD-12856A3FE9E1}" type="slidenum">
              <a:rPr lang="en-US" smtClean="0"/>
              <a:t>10</a:t>
            </a:fld>
            <a:endParaRPr lang="en-US"/>
          </a:p>
        </p:txBody>
      </p:sp>
    </p:spTree>
    <p:extLst>
      <p:ext uri="{BB962C8B-B14F-4D97-AF65-F5344CB8AC3E}">
        <p14:creationId xmlns:p14="http://schemas.microsoft.com/office/powerpoint/2010/main" val="370828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20 variables</a:t>
            </a:r>
          </a:p>
          <a:p>
            <a:endParaRPr lang="en-US" dirty="0"/>
          </a:p>
        </p:txBody>
      </p:sp>
      <p:sp>
        <p:nvSpPr>
          <p:cNvPr id="4" name="Slide Number Placeholder 3"/>
          <p:cNvSpPr>
            <a:spLocks noGrp="1"/>
          </p:cNvSpPr>
          <p:nvPr>
            <p:ph type="sldNum" sz="quarter" idx="5"/>
          </p:nvPr>
        </p:nvSpPr>
        <p:spPr/>
        <p:txBody>
          <a:bodyPr/>
          <a:lstStyle/>
          <a:p>
            <a:fld id="{1AF0C7BC-EEA3-4878-BEAD-12856A3FE9E1}" type="slidenum">
              <a:rPr lang="en-US" smtClean="0"/>
              <a:t>11</a:t>
            </a:fld>
            <a:endParaRPr lang="en-US"/>
          </a:p>
        </p:txBody>
      </p:sp>
    </p:spTree>
    <p:extLst>
      <p:ext uri="{BB962C8B-B14F-4D97-AF65-F5344CB8AC3E}">
        <p14:creationId xmlns:p14="http://schemas.microsoft.com/office/powerpoint/2010/main" val="1425133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F0C7BC-EEA3-4878-BEAD-12856A3FE9E1}" type="slidenum">
              <a:rPr lang="en-US" smtClean="0"/>
              <a:t>14</a:t>
            </a:fld>
            <a:endParaRPr lang="en-US"/>
          </a:p>
        </p:txBody>
      </p:sp>
    </p:spTree>
    <p:extLst>
      <p:ext uri="{BB962C8B-B14F-4D97-AF65-F5344CB8AC3E}">
        <p14:creationId xmlns:p14="http://schemas.microsoft.com/office/powerpoint/2010/main" val="3281066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F0C7BC-EEA3-4878-BEAD-12856A3FE9E1}" type="slidenum">
              <a:rPr lang="en-US" smtClean="0"/>
              <a:t>15</a:t>
            </a:fld>
            <a:endParaRPr lang="en-US"/>
          </a:p>
        </p:txBody>
      </p:sp>
    </p:spTree>
    <p:extLst>
      <p:ext uri="{BB962C8B-B14F-4D97-AF65-F5344CB8AC3E}">
        <p14:creationId xmlns:p14="http://schemas.microsoft.com/office/powerpoint/2010/main" val="2738631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2068A-FE31-4304-8503-2A2A68CAE3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B62078-A66B-4678-8CB0-E810BF84D6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22751A-4C27-4C74-B3A5-F30FB6819358}"/>
              </a:ext>
            </a:extLst>
          </p:cNvPr>
          <p:cNvSpPr>
            <a:spLocks noGrp="1"/>
          </p:cNvSpPr>
          <p:nvPr>
            <p:ph type="dt" sz="half" idx="10"/>
          </p:nvPr>
        </p:nvSpPr>
        <p:spPr/>
        <p:txBody>
          <a:bodyPr/>
          <a:lstStyle/>
          <a:p>
            <a:fld id="{C3E1571F-EACC-4677-9BB5-B881ED972732}" type="datetimeFigureOut">
              <a:rPr lang="en-US" smtClean="0"/>
              <a:t>10/18/2022</a:t>
            </a:fld>
            <a:endParaRPr lang="en-US"/>
          </a:p>
        </p:txBody>
      </p:sp>
      <p:sp>
        <p:nvSpPr>
          <p:cNvPr id="5" name="Footer Placeholder 4">
            <a:extLst>
              <a:ext uri="{FF2B5EF4-FFF2-40B4-BE49-F238E27FC236}">
                <a16:creationId xmlns:a16="http://schemas.microsoft.com/office/drawing/2014/main" id="{E774FFBD-113B-4F23-8D7F-664D36C219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92901B-114E-48F5-977C-9B2CE0D7BB79}"/>
              </a:ext>
            </a:extLst>
          </p:cNvPr>
          <p:cNvSpPr>
            <a:spLocks noGrp="1"/>
          </p:cNvSpPr>
          <p:nvPr>
            <p:ph type="sldNum" sz="quarter" idx="12"/>
          </p:nvPr>
        </p:nvSpPr>
        <p:spPr/>
        <p:txBody>
          <a:bodyPr/>
          <a:lstStyle/>
          <a:p>
            <a:fld id="{77D9CB44-3930-436B-AC53-DE0A123BE924}" type="slidenum">
              <a:rPr lang="en-US" smtClean="0"/>
              <a:t>‹#›</a:t>
            </a:fld>
            <a:endParaRPr lang="en-US"/>
          </a:p>
        </p:txBody>
      </p:sp>
    </p:spTree>
    <p:extLst>
      <p:ext uri="{BB962C8B-B14F-4D97-AF65-F5344CB8AC3E}">
        <p14:creationId xmlns:p14="http://schemas.microsoft.com/office/powerpoint/2010/main" val="2522346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4EFDF-ECDD-4713-87D2-8FEFCB9F3F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7F4985-6E22-4F2E-83B6-AB0DB34C72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EFCDC6-7C3D-4C84-9669-8B44C6FB5D9F}"/>
              </a:ext>
            </a:extLst>
          </p:cNvPr>
          <p:cNvSpPr>
            <a:spLocks noGrp="1"/>
          </p:cNvSpPr>
          <p:nvPr>
            <p:ph type="dt" sz="half" idx="10"/>
          </p:nvPr>
        </p:nvSpPr>
        <p:spPr/>
        <p:txBody>
          <a:bodyPr/>
          <a:lstStyle/>
          <a:p>
            <a:fld id="{C3E1571F-EACC-4677-9BB5-B881ED972732}" type="datetimeFigureOut">
              <a:rPr lang="en-US" smtClean="0"/>
              <a:t>10/18/2022</a:t>
            </a:fld>
            <a:endParaRPr lang="en-US"/>
          </a:p>
        </p:txBody>
      </p:sp>
      <p:sp>
        <p:nvSpPr>
          <p:cNvPr id="5" name="Footer Placeholder 4">
            <a:extLst>
              <a:ext uri="{FF2B5EF4-FFF2-40B4-BE49-F238E27FC236}">
                <a16:creationId xmlns:a16="http://schemas.microsoft.com/office/drawing/2014/main" id="{FD93B542-8D98-4E7E-AB58-1A1744E9E1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B2993F-E7E3-446B-B21B-053DC68EEF47}"/>
              </a:ext>
            </a:extLst>
          </p:cNvPr>
          <p:cNvSpPr>
            <a:spLocks noGrp="1"/>
          </p:cNvSpPr>
          <p:nvPr>
            <p:ph type="sldNum" sz="quarter" idx="12"/>
          </p:nvPr>
        </p:nvSpPr>
        <p:spPr/>
        <p:txBody>
          <a:bodyPr/>
          <a:lstStyle/>
          <a:p>
            <a:fld id="{77D9CB44-3930-436B-AC53-DE0A123BE924}" type="slidenum">
              <a:rPr lang="en-US" smtClean="0"/>
              <a:t>‹#›</a:t>
            </a:fld>
            <a:endParaRPr lang="en-US"/>
          </a:p>
        </p:txBody>
      </p:sp>
    </p:spTree>
    <p:extLst>
      <p:ext uri="{BB962C8B-B14F-4D97-AF65-F5344CB8AC3E}">
        <p14:creationId xmlns:p14="http://schemas.microsoft.com/office/powerpoint/2010/main" val="1834051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C8C7C3-43CB-458E-92B2-B714A893D09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652C33-97C7-4DF3-9359-DCDC947146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71E2F-AFF6-46A6-90BE-872537F9C454}"/>
              </a:ext>
            </a:extLst>
          </p:cNvPr>
          <p:cNvSpPr>
            <a:spLocks noGrp="1"/>
          </p:cNvSpPr>
          <p:nvPr>
            <p:ph type="dt" sz="half" idx="10"/>
          </p:nvPr>
        </p:nvSpPr>
        <p:spPr/>
        <p:txBody>
          <a:bodyPr/>
          <a:lstStyle/>
          <a:p>
            <a:fld id="{C3E1571F-EACC-4677-9BB5-B881ED972732}" type="datetimeFigureOut">
              <a:rPr lang="en-US" smtClean="0"/>
              <a:t>10/18/2022</a:t>
            </a:fld>
            <a:endParaRPr lang="en-US"/>
          </a:p>
        </p:txBody>
      </p:sp>
      <p:sp>
        <p:nvSpPr>
          <p:cNvPr id="5" name="Footer Placeholder 4">
            <a:extLst>
              <a:ext uri="{FF2B5EF4-FFF2-40B4-BE49-F238E27FC236}">
                <a16:creationId xmlns:a16="http://schemas.microsoft.com/office/drawing/2014/main" id="{B9D36ED4-E104-439D-A952-365B3A2BF6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54FB7C-5722-4AD4-8B89-D1BF40B2B8E4}"/>
              </a:ext>
            </a:extLst>
          </p:cNvPr>
          <p:cNvSpPr>
            <a:spLocks noGrp="1"/>
          </p:cNvSpPr>
          <p:nvPr>
            <p:ph type="sldNum" sz="quarter" idx="12"/>
          </p:nvPr>
        </p:nvSpPr>
        <p:spPr/>
        <p:txBody>
          <a:bodyPr/>
          <a:lstStyle/>
          <a:p>
            <a:fld id="{77D9CB44-3930-436B-AC53-DE0A123BE924}" type="slidenum">
              <a:rPr lang="en-US" smtClean="0"/>
              <a:t>‹#›</a:t>
            </a:fld>
            <a:endParaRPr lang="en-US"/>
          </a:p>
        </p:txBody>
      </p:sp>
    </p:spTree>
    <p:extLst>
      <p:ext uri="{BB962C8B-B14F-4D97-AF65-F5344CB8AC3E}">
        <p14:creationId xmlns:p14="http://schemas.microsoft.com/office/powerpoint/2010/main" val="3240053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3D12B-3151-42D3-9CB0-B8C721928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B46D51-C951-471F-B595-1FE0BE5DDE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DEF1B4-47BB-40E0-9A1B-27276F93936A}"/>
              </a:ext>
            </a:extLst>
          </p:cNvPr>
          <p:cNvSpPr>
            <a:spLocks noGrp="1"/>
          </p:cNvSpPr>
          <p:nvPr>
            <p:ph type="dt" sz="half" idx="10"/>
          </p:nvPr>
        </p:nvSpPr>
        <p:spPr/>
        <p:txBody>
          <a:bodyPr/>
          <a:lstStyle/>
          <a:p>
            <a:fld id="{C3E1571F-EACC-4677-9BB5-B881ED972732}" type="datetimeFigureOut">
              <a:rPr lang="en-US" smtClean="0"/>
              <a:t>10/18/2022</a:t>
            </a:fld>
            <a:endParaRPr lang="en-US"/>
          </a:p>
        </p:txBody>
      </p:sp>
      <p:sp>
        <p:nvSpPr>
          <p:cNvPr id="5" name="Footer Placeholder 4">
            <a:extLst>
              <a:ext uri="{FF2B5EF4-FFF2-40B4-BE49-F238E27FC236}">
                <a16:creationId xmlns:a16="http://schemas.microsoft.com/office/drawing/2014/main" id="{7ABA51CF-F4EE-4757-BDED-3DAA6A537A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861608-3ABE-4684-94BD-7213DC25A5C6}"/>
              </a:ext>
            </a:extLst>
          </p:cNvPr>
          <p:cNvSpPr>
            <a:spLocks noGrp="1"/>
          </p:cNvSpPr>
          <p:nvPr>
            <p:ph type="sldNum" sz="quarter" idx="12"/>
          </p:nvPr>
        </p:nvSpPr>
        <p:spPr/>
        <p:txBody>
          <a:bodyPr/>
          <a:lstStyle/>
          <a:p>
            <a:fld id="{77D9CB44-3930-436B-AC53-DE0A123BE924}" type="slidenum">
              <a:rPr lang="en-US" smtClean="0"/>
              <a:t>‹#›</a:t>
            </a:fld>
            <a:endParaRPr lang="en-US"/>
          </a:p>
        </p:txBody>
      </p:sp>
    </p:spTree>
    <p:extLst>
      <p:ext uri="{BB962C8B-B14F-4D97-AF65-F5344CB8AC3E}">
        <p14:creationId xmlns:p14="http://schemas.microsoft.com/office/powerpoint/2010/main" val="1811550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93129-9BB5-4DBF-8F7D-07CBABEAD4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34C2FC-D5F4-414E-970C-695B5A435B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BEBAD7-15B4-44AF-A3F8-03B91A23B34F}"/>
              </a:ext>
            </a:extLst>
          </p:cNvPr>
          <p:cNvSpPr>
            <a:spLocks noGrp="1"/>
          </p:cNvSpPr>
          <p:nvPr>
            <p:ph type="dt" sz="half" idx="10"/>
          </p:nvPr>
        </p:nvSpPr>
        <p:spPr/>
        <p:txBody>
          <a:bodyPr/>
          <a:lstStyle/>
          <a:p>
            <a:fld id="{C3E1571F-EACC-4677-9BB5-B881ED972732}" type="datetimeFigureOut">
              <a:rPr lang="en-US" smtClean="0"/>
              <a:t>10/18/2022</a:t>
            </a:fld>
            <a:endParaRPr lang="en-US"/>
          </a:p>
        </p:txBody>
      </p:sp>
      <p:sp>
        <p:nvSpPr>
          <p:cNvPr id="5" name="Footer Placeholder 4">
            <a:extLst>
              <a:ext uri="{FF2B5EF4-FFF2-40B4-BE49-F238E27FC236}">
                <a16:creationId xmlns:a16="http://schemas.microsoft.com/office/drawing/2014/main" id="{9D09FC17-8D4B-4D74-ADED-EF8B8BCD2A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B1DF12-B2A7-49F9-9C03-1A5D9A386E7C}"/>
              </a:ext>
            </a:extLst>
          </p:cNvPr>
          <p:cNvSpPr>
            <a:spLocks noGrp="1"/>
          </p:cNvSpPr>
          <p:nvPr>
            <p:ph type="sldNum" sz="quarter" idx="12"/>
          </p:nvPr>
        </p:nvSpPr>
        <p:spPr/>
        <p:txBody>
          <a:bodyPr/>
          <a:lstStyle/>
          <a:p>
            <a:fld id="{77D9CB44-3930-436B-AC53-DE0A123BE924}" type="slidenum">
              <a:rPr lang="en-US" smtClean="0"/>
              <a:t>‹#›</a:t>
            </a:fld>
            <a:endParaRPr lang="en-US"/>
          </a:p>
        </p:txBody>
      </p:sp>
    </p:spTree>
    <p:extLst>
      <p:ext uri="{BB962C8B-B14F-4D97-AF65-F5344CB8AC3E}">
        <p14:creationId xmlns:p14="http://schemas.microsoft.com/office/powerpoint/2010/main" val="1066948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08190-67FA-439A-865F-BE7FC90EAF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19DBB1-DA96-4608-B87C-D2BCD2EFC7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3D3604-596C-485E-82B7-3B785B2E21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CCBD4E-1C48-46DC-B6A2-87187C3C0C4A}"/>
              </a:ext>
            </a:extLst>
          </p:cNvPr>
          <p:cNvSpPr>
            <a:spLocks noGrp="1"/>
          </p:cNvSpPr>
          <p:nvPr>
            <p:ph type="dt" sz="half" idx="10"/>
          </p:nvPr>
        </p:nvSpPr>
        <p:spPr/>
        <p:txBody>
          <a:bodyPr/>
          <a:lstStyle/>
          <a:p>
            <a:fld id="{C3E1571F-EACC-4677-9BB5-B881ED972732}" type="datetimeFigureOut">
              <a:rPr lang="en-US" smtClean="0"/>
              <a:t>10/18/2022</a:t>
            </a:fld>
            <a:endParaRPr lang="en-US"/>
          </a:p>
        </p:txBody>
      </p:sp>
      <p:sp>
        <p:nvSpPr>
          <p:cNvPr id="6" name="Footer Placeholder 5">
            <a:extLst>
              <a:ext uri="{FF2B5EF4-FFF2-40B4-BE49-F238E27FC236}">
                <a16:creationId xmlns:a16="http://schemas.microsoft.com/office/drawing/2014/main" id="{593F4482-1A8C-4414-9420-7A99289EA2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5F1DC1-2B23-44A3-BD38-07607AC7E3C8}"/>
              </a:ext>
            </a:extLst>
          </p:cNvPr>
          <p:cNvSpPr>
            <a:spLocks noGrp="1"/>
          </p:cNvSpPr>
          <p:nvPr>
            <p:ph type="sldNum" sz="quarter" idx="12"/>
          </p:nvPr>
        </p:nvSpPr>
        <p:spPr/>
        <p:txBody>
          <a:bodyPr/>
          <a:lstStyle/>
          <a:p>
            <a:fld id="{77D9CB44-3930-436B-AC53-DE0A123BE924}" type="slidenum">
              <a:rPr lang="en-US" smtClean="0"/>
              <a:t>‹#›</a:t>
            </a:fld>
            <a:endParaRPr lang="en-US"/>
          </a:p>
        </p:txBody>
      </p:sp>
    </p:spTree>
    <p:extLst>
      <p:ext uri="{BB962C8B-B14F-4D97-AF65-F5344CB8AC3E}">
        <p14:creationId xmlns:p14="http://schemas.microsoft.com/office/powerpoint/2010/main" val="3615299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88B94-3193-4FA0-BCC2-CAE0410B69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F1440B-853B-4725-A9CF-315BE2E610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CDA860-19E4-45D0-BC18-0C507B25EB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DAFA69-D627-4DB5-A15C-D814FC99EA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498507-0C7B-4DB0-9334-97D951A16B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92B0B6-25D9-4D77-9CC0-A9E996FC48FA}"/>
              </a:ext>
            </a:extLst>
          </p:cNvPr>
          <p:cNvSpPr>
            <a:spLocks noGrp="1"/>
          </p:cNvSpPr>
          <p:nvPr>
            <p:ph type="dt" sz="half" idx="10"/>
          </p:nvPr>
        </p:nvSpPr>
        <p:spPr/>
        <p:txBody>
          <a:bodyPr/>
          <a:lstStyle/>
          <a:p>
            <a:fld id="{C3E1571F-EACC-4677-9BB5-B881ED972732}" type="datetimeFigureOut">
              <a:rPr lang="en-US" smtClean="0"/>
              <a:t>10/18/2022</a:t>
            </a:fld>
            <a:endParaRPr lang="en-US"/>
          </a:p>
        </p:txBody>
      </p:sp>
      <p:sp>
        <p:nvSpPr>
          <p:cNvPr id="8" name="Footer Placeholder 7">
            <a:extLst>
              <a:ext uri="{FF2B5EF4-FFF2-40B4-BE49-F238E27FC236}">
                <a16:creationId xmlns:a16="http://schemas.microsoft.com/office/drawing/2014/main" id="{588CAFE5-E965-4EF8-A2BF-9A6793A603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2EC0641-8C2E-4983-8774-5BE7EF7BA6B8}"/>
              </a:ext>
            </a:extLst>
          </p:cNvPr>
          <p:cNvSpPr>
            <a:spLocks noGrp="1"/>
          </p:cNvSpPr>
          <p:nvPr>
            <p:ph type="sldNum" sz="quarter" idx="12"/>
          </p:nvPr>
        </p:nvSpPr>
        <p:spPr/>
        <p:txBody>
          <a:bodyPr/>
          <a:lstStyle/>
          <a:p>
            <a:fld id="{77D9CB44-3930-436B-AC53-DE0A123BE924}" type="slidenum">
              <a:rPr lang="en-US" smtClean="0"/>
              <a:t>‹#›</a:t>
            </a:fld>
            <a:endParaRPr lang="en-US"/>
          </a:p>
        </p:txBody>
      </p:sp>
    </p:spTree>
    <p:extLst>
      <p:ext uri="{BB962C8B-B14F-4D97-AF65-F5344CB8AC3E}">
        <p14:creationId xmlns:p14="http://schemas.microsoft.com/office/powerpoint/2010/main" val="1112135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C8956-8B4C-4A32-8780-44F78E82C2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9F753F-AB1D-4EEA-B7F7-916E8D3C26C9}"/>
              </a:ext>
            </a:extLst>
          </p:cNvPr>
          <p:cNvSpPr>
            <a:spLocks noGrp="1"/>
          </p:cNvSpPr>
          <p:nvPr>
            <p:ph type="dt" sz="half" idx="10"/>
          </p:nvPr>
        </p:nvSpPr>
        <p:spPr/>
        <p:txBody>
          <a:bodyPr/>
          <a:lstStyle/>
          <a:p>
            <a:fld id="{C3E1571F-EACC-4677-9BB5-B881ED972732}" type="datetimeFigureOut">
              <a:rPr lang="en-US" smtClean="0"/>
              <a:t>10/18/2022</a:t>
            </a:fld>
            <a:endParaRPr lang="en-US"/>
          </a:p>
        </p:txBody>
      </p:sp>
      <p:sp>
        <p:nvSpPr>
          <p:cNvPr id="4" name="Footer Placeholder 3">
            <a:extLst>
              <a:ext uri="{FF2B5EF4-FFF2-40B4-BE49-F238E27FC236}">
                <a16:creationId xmlns:a16="http://schemas.microsoft.com/office/drawing/2014/main" id="{06053A04-042C-4B17-90A3-5F6E523EAF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A8A315-B84A-4824-9EAC-4F69D784FE11}"/>
              </a:ext>
            </a:extLst>
          </p:cNvPr>
          <p:cNvSpPr>
            <a:spLocks noGrp="1"/>
          </p:cNvSpPr>
          <p:nvPr>
            <p:ph type="sldNum" sz="quarter" idx="12"/>
          </p:nvPr>
        </p:nvSpPr>
        <p:spPr/>
        <p:txBody>
          <a:bodyPr/>
          <a:lstStyle/>
          <a:p>
            <a:fld id="{77D9CB44-3930-436B-AC53-DE0A123BE924}" type="slidenum">
              <a:rPr lang="en-US" smtClean="0"/>
              <a:t>‹#›</a:t>
            </a:fld>
            <a:endParaRPr lang="en-US"/>
          </a:p>
        </p:txBody>
      </p:sp>
    </p:spTree>
    <p:extLst>
      <p:ext uri="{BB962C8B-B14F-4D97-AF65-F5344CB8AC3E}">
        <p14:creationId xmlns:p14="http://schemas.microsoft.com/office/powerpoint/2010/main" val="3851162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A149FD-BBD1-475B-82E4-535391DB0E3C}"/>
              </a:ext>
            </a:extLst>
          </p:cNvPr>
          <p:cNvSpPr>
            <a:spLocks noGrp="1"/>
          </p:cNvSpPr>
          <p:nvPr>
            <p:ph type="dt" sz="half" idx="10"/>
          </p:nvPr>
        </p:nvSpPr>
        <p:spPr/>
        <p:txBody>
          <a:bodyPr/>
          <a:lstStyle/>
          <a:p>
            <a:fld id="{C3E1571F-EACC-4677-9BB5-B881ED972732}" type="datetimeFigureOut">
              <a:rPr lang="en-US" smtClean="0"/>
              <a:t>10/18/2022</a:t>
            </a:fld>
            <a:endParaRPr lang="en-US"/>
          </a:p>
        </p:txBody>
      </p:sp>
      <p:sp>
        <p:nvSpPr>
          <p:cNvPr id="3" name="Footer Placeholder 2">
            <a:extLst>
              <a:ext uri="{FF2B5EF4-FFF2-40B4-BE49-F238E27FC236}">
                <a16:creationId xmlns:a16="http://schemas.microsoft.com/office/drawing/2014/main" id="{48E418C2-80AB-4F6B-B7E5-17C4CFC737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1B8782-95CC-418E-94EB-E68EDD393D9A}"/>
              </a:ext>
            </a:extLst>
          </p:cNvPr>
          <p:cNvSpPr>
            <a:spLocks noGrp="1"/>
          </p:cNvSpPr>
          <p:nvPr>
            <p:ph type="sldNum" sz="quarter" idx="12"/>
          </p:nvPr>
        </p:nvSpPr>
        <p:spPr/>
        <p:txBody>
          <a:bodyPr/>
          <a:lstStyle/>
          <a:p>
            <a:fld id="{77D9CB44-3930-436B-AC53-DE0A123BE924}" type="slidenum">
              <a:rPr lang="en-US" smtClean="0"/>
              <a:t>‹#›</a:t>
            </a:fld>
            <a:endParaRPr lang="en-US"/>
          </a:p>
        </p:txBody>
      </p:sp>
    </p:spTree>
    <p:extLst>
      <p:ext uri="{BB962C8B-B14F-4D97-AF65-F5344CB8AC3E}">
        <p14:creationId xmlns:p14="http://schemas.microsoft.com/office/powerpoint/2010/main" val="185875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99101-4A9C-4EDD-844E-ADDFF930A3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4FFCC6-F99F-4BD0-8DEF-27C95DEF5C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61B1BB-08A3-46C5-A318-3FDA644FF6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DD0DB8-71A7-478F-A221-A6E05F96B264}"/>
              </a:ext>
            </a:extLst>
          </p:cNvPr>
          <p:cNvSpPr>
            <a:spLocks noGrp="1"/>
          </p:cNvSpPr>
          <p:nvPr>
            <p:ph type="dt" sz="half" idx="10"/>
          </p:nvPr>
        </p:nvSpPr>
        <p:spPr/>
        <p:txBody>
          <a:bodyPr/>
          <a:lstStyle/>
          <a:p>
            <a:fld id="{C3E1571F-EACC-4677-9BB5-B881ED972732}" type="datetimeFigureOut">
              <a:rPr lang="en-US" smtClean="0"/>
              <a:t>10/18/2022</a:t>
            </a:fld>
            <a:endParaRPr lang="en-US"/>
          </a:p>
        </p:txBody>
      </p:sp>
      <p:sp>
        <p:nvSpPr>
          <p:cNvPr id="6" name="Footer Placeholder 5">
            <a:extLst>
              <a:ext uri="{FF2B5EF4-FFF2-40B4-BE49-F238E27FC236}">
                <a16:creationId xmlns:a16="http://schemas.microsoft.com/office/drawing/2014/main" id="{395CEE0D-2A81-4AD1-9E9E-237FD2A349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22C789-E8F9-42F8-94B9-D023B1A6F3C2}"/>
              </a:ext>
            </a:extLst>
          </p:cNvPr>
          <p:cNvSpPr>
            <a:spLocks noGrp="1"/>
          </p:cNvSpPr>
          <p:nvPr>
            <p:ph type="sldNum" sz="quarter" idx="12"/>
          </p:nvPr>
        </p:nvSpPr>
        <p:spPr/>
        <p:txBody>
          <a:bodyPr/>
          <a:lstStyle/>
          <a:p>
            <a:fld id="{77D9CB44-3930-436B-AC53-DE0A123BE924}" type="slidenum">
              <a:rPr lang="en-US" smtClean="0"/>
              <a:t>‹#›</a:t>
            </a:fld>
            <a:endParaRPr lang="en-US"/>
          </a:p>
        </p:txBody>
      </p:sp>
    </p:spTree>
    <p:extLst>
      <p:ext uri="{BB962C8B-B14F-4D97-AF65-F5344CB8AC3E}">
        <p14:creationId xmlns:p14="http://schemas.microsoft.com/office/powerpoint/2010/main" val="355814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50803-5FEC-403C-AC65-E9A0094E45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4535F0-5B68-41FF-B933-BF8BC13148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A5BFED-D2AD-400B-AE2C-5A9363581A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612B64-709D-4DCC-BE13-6A9417C634F6}"/>
              </a:ext>
            </a:extLst>
          </p:cNvPr>
          <p:cNvSpPr>
            <a:spLocks noGrp="1"/>
          </p:cNvSpPr>
          <p:nvPr>
            <p:ph type="dt" sz="half" idx="10"/>
          </p:nvPr>
        </p:nvSpPr>
        <p:spPr/>
        <p:txBody>
          <a:bodyPr/>
          <a:lstStyle/>
          <a:p>
            <a:fld id="{C3E1571F-EACC-4677-9BB5-B881ED972732}" type="datetimeFigureOut">
              <a:rPr lang="en-US" smtClean="0"/>
              <a:t>10/18/2022</a:t>
            </a:fld>
            <a:endParaRPr lang="en-US"/>
          </a:p>
        </p:txBody>
      </p:sp>
      <p:sp>
        <p:nvSpPr>
          <p:cNvPr id="6" name="Footer Placeholder 5">
            <a:extLst>
              <a:ext uri="{FF2B5EF4-FFF2-40B4-BE49-F238E27FC236}">
                <a16:creationId xmlns:a16="http://schemas.microsoft.com/office/drawing/2014/main" id="{AA9395B4-740C-4196-95E3-6F8E2B92D4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7943C2-8E7B-4537-A007-6D2814800BEE}"/>
              </a:ext>
            </a:extLst>
          </p:cNvPr>
          <p:cNvSpPr>
            <a:spLocks noGrp="1"/>
          </p:cNvSpPr>
          <p:nvPr>
            <p:ph type="sldNum" sz="quarter" idx="12"/>
          </p:nvPr>
        </p:nvSpPr>
        <p:spPr/>
        <p:txBody>
          <a:bodyPr/>
          <a:lstStyle/>
          <a:p>
            <a:fld id="{77D9CB44-3930-436B-AC53-DE0A123BE924}" type="slidenum">
              <a:rPr lang="en-US" smtClean="0"/>
              <a:t>‹#›</a:t>
            </a:fld>
            <a:endParaRPr lang="en-US"/>
          </a:p>
        </p:txBody>
      </p:sp>
    </p:spTree>
    <p:extLst>
      <p:ext uri="{BB962C8B-B14F-4D97-AF65-F5344CB8AC3E}">
        <p14:creationId xmlns:p14="http://schemas.microsoft.com/office/powerpoint/2010/main" val="1467383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082346-4693-48AA-B80F-D6EDBBB74A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ED807F-F210-4059-8D2B-DA833F0C5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7B2437-2EEC-4BE2-A8C5-1DC35E3FDF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E1571F-EACC-4677-9BB5-B881ED972732}" type="datetimeFigureOut">
              <a:rPr lang="en-US" smtClean="0"/>
              <a:t>10/18/2022</a:t>
            </a:fld>
            <a:endParaRPr lang="en-US"/>
          </a:p>
        </p:txBody>
      </p:sp>
      <p:sp>
        <p:nvSpPr>
          <p:cNvPr id="5" name="Footer Placeholder 4">
            <a:extLst>
              <a:ext uri="{FF2B5EF4-FFF2-40B4-BE49-F238E27FC236}">
                <a16:creationId xmlns:a16="http://schemas.microsoft.com/office/drawing/2014/main" id="{6A144E5F-07F9-4D77-AA11-1282E38036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5CC408-78D9-4BF1-8527-DFCD96A848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D9CB44-3930-436B-AC53-DE0A123BE924}" type="slidenum">
              <a:rPr lang="en-US" smtClean="0"/>
              <a:t>‹#›</a:t>
            </a:fld>
            <a:endParaRPr lang="en-US"/>
          </a:p>
        </p:txBody>
      </p:sp>
    </p:spTree>
    <p:extLst>
      <p:ext uri="{BB962C8B-B14F-4D97-AF65-F5344CB8AC3E}">
        <p14:creationId xmlns:p14="http://schemas.microsoft.com/office/powerpoint/2010/main" val="3169501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tiff"/></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A3505F4-5AB7-4554-A26C-9FB06E290563}"/>
              </a:ext>
            </a:extLst>
          </p:cNvPr>
          <p:cNvSpPr txBox="1"/>
          <p:nvPr/>
        </p:nvSpPr>
        <p:spPr>
          <a:xfrm>
            <a:off x="826082" y="1050767"/>
            <a:ext cx="10358766" cy="1754326"/>
          </a:xfrm>
          <a:prstGeom prst="rect">
            <a:avLst/>
          </a:prstGeom>
          <a:noFill/>
        </p:spPr>
        <p:txBody>
          <a:bodyPr wrap="square">
            <a:spAutoFit/>
          </a:bodyPr>
          <a:lstStyle/>
          <a:p>
            <a:pPr marL="0" marR="0" algn="ctr">
              <a:spcBef>
                <a:spcPts val="0"/>
              </a:spcBef>
              <a:spcAft>
                <a:spcPts val="0"/>
              </a:spcAft>
            </a:pPr>
            <a:r>
              <a:rPr lang="en-US" sz="3600" b="1" dirty="0"/>
              <a:t>Assessment of Vulnerability to Wildfire-induced PM2.5 in the U.S. Using Community Multiscale Air Quality Modeling System</a:t>
            </a:r>
          </a:p>
        </p:txBody>
      </p:sp>
      <p:sp>
        <p:nvSpPr>
          <p:cNvPr id="3" name="TextBox 2">
            <a:extLst>
              <a:ext uri="{FF2B5EF4-FFF2-40B4-BE49-F238E27FC236}">
                <a16:creationId xmlns:a16="http://schemas.microsoft.com/office/drawing/2014/main" id="{BC4F86CD-BBA4-212D-290C-B9513CB4EDA4}"/>
              </a:ext>
            </a:extLst>
          </p:cNvPr>
          <p:cNvSpPr txBox="1"/>
          <p:nvPr/>
        </p:nvSpPr>
        <p:spPr>
          <a:xfrm>
            <a:off x="1027065" y="3429000"/>
            <a:ext cx="9956800" cy="2308324"/>
          </a:xfrm>
          <a:prstGeom prst="rect">
            <a:avLst/>
          </a:prstGeom>
          <a:noFill/>
        </p:spPr>
        <p:txBody>
          <a:bodyPr wrap="square">
            <a:spAutoFit/>
          </a:bodyPr>
          <a:lstStyle/>
          <a:p>
            <a:pPr algn="ctr"/>
            <a:r>
              <a:rPr lang="en-US" sz="2400" b="1" dirty="0">
                <a:solidFill>
                  <a:srgbClr val="0070C0"/>
                </a:solidFill>
              </a:rPr>
              <a:t>Jihoon Jung</a:t>
            </a:r>
            <a:r>
              <a:rPr lang="en-US" sz="2400" dirty="0"/>
              <a:t>, postdoc, </a:t>
            </a:r>
          </a:p>
          <a:p>
            <a:pPr algn="ctr"/>
            <a:r>
              <a:rPr lang="en-US" sz="2400" dirty="0"/>
              <a:t>University of North Carolina at Chapel Hill</a:t>
            </a:r>
          </a:p>
          <a:p>
            <a:pPr algn="ctr"/>
            <a:r>
              <a:rPr lang="en-US" sz="2400" dirty="0"/>
              <a:t>Department of city and regional planning</a:t>
            </a:r>
          </a:p>
          <a:p>
            <a:pPr algn="ctr"/>
            <a:endParaRPr lang="en-US" sz="2400" dirty="0"/>
          </a:p>
          <a:p>
            <a:pPr algn="ctr"/>
            <a:r>
              <a:rPr lang="en-US" sz="2400" b="1" dirty="0">
                <a:solidFill>
                  <a:schemeClr val="accent1"/>
                </a:solidFill>
              </a:rPr>
              <a:t>Joseph Wilkins</a:t>
            </a:r>
            <a:r>
              <a:rPr lang="en-US" sz="2400" dirty="0"/>
              <a:t>, PhD, Howard University</a:t>
            </a:r>
          </a:p>
          <a:p>
            <a:pPr algn="ctr"/>
            <a:r>
              <a:rPr lang="en-US" sz="2400" b="1" dirty="0">
                <a:solidFill>
                  <a:schemeClr val="accent1"/>
                </a:solidFill>
              </a:rPr>
              <a:t>Claire Schollaert</a:t>
            </a:r>
            <a:r>
              <a:rPr lang="en-US" sz="2400" dirty="0"/>
              <a:t>, PhD Candidate, University of Washington</a:t>
            </a:r>
          </a:p>
        </p:txBody>
      </p:sp>
    </p:spTree>
    <p:extLst>
      <p:ext uri="{BB962C8B-B14F-4D97-AF65-F5344CB8AC3E}">
        <p14:creationId xmlns:p14="http://schemas.microsoft.com/office/powerpoint/2010/main" val="4092474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2970782-B9E8-4EC4-AF2E-2D194487DC10}"/>
              </a:ext>
            </a:extLst>
          </p:cNvPr>
          <p:cNvSpPr txBox="1"/>
          <p:nvPr/>
        </p:nvSpPr>
        <p:spPr>
          <a:xfrm>
            <a:off x="0" y="0"/>
            <a:ext cx="8643575" cy="646331"/>
          </a:xfrm>
          <a:prstGeom prst="rect">
            <a:avLst/>
          </a:prstGeom>
          <a:noFill/>
        </p:spPr>
        <p:txBody>
          <a:bodyPr wrap="square" rtlCol="0">
            <a:spAutoFit/>
          </a:bodyPr>
          <a:lstStyle/>
          <a:p>
            <a:r>
              <a:rPr lang="en-US" sz="3600" b="1" dirty="0"/>
              <a:t>Method &amp; data</a:t>
            </a:r>
          </a:p>
        </p:txBody>
      </p:sp>
      <p:pic>
        <p:nvPicPr>
          <p:cNvPr id="13" name="Picture 12" descr="Diagram&#10;&#10;Description automatically generated">
            <a:extLst>
              <a:ext uri="{FF2B5EF4-FFF2-40B4-BE49-F238E27FC236}">
                <a16:creationId xmlns:a16="http://schemas.microsoft.com/office/drawing/2014/main" id="{6B91E11E-E199-8295-B6F1-7D14B8D057C6}"/>
              </a:ext>
            </a:extLst>
          </p:cNvPr>
          <p:cNvPicPr>
            <a:picLocks noChangeAspect="1"/>
          </p:cNvPicPr>
          <p:nvPr/>
        </p:nvPicPr>
        <p:blipFill rotWithShape="1">
          <a:blip r:embed="rId3"/>
          <a:srcRect t="13976" r="79038"/>
          <a:stretch/>
        </p:blipFill>
        <p:spPr>
          <a:xfrm>
            <a:off x="17309" y="1312766"/>
            <a:ext cx="1763356" cy="4552096"/>
          </a:xfrm>
          <a:prstGeom prst="rect">
            <a:avLst/>
          </a:prstGeom>
        </p:spPr>
      </p:pic>
      <p:pic>
        <p:nvPicPr>
          <p:cNvPr id="3" name="Picture 2" descr="Diagram&#10;&#10;Description automatically generated">
            <a:extLst>
              <a:ext uri="{FF2B5EF4-FFF2-40B4-BE49-F238E27FC236}">
                <a16:creationId xmlns:a16="http://schemas.microsoft.com/office/drawing/2014/main" id="{FC799568-C695-F51C-05CA-8AB86274701F}"/>
              </a:ext>
            </a:extLst>
          </p:cNvPr>
          <p:cNvPicPr>
            <a:picLocks noChangeAspect="1"/>
          </p:cNvPicPr>
          <p:nvPr/>
        </p:nvPicPr>
        <p:blipFill rotWithShape="1">
          <a:blip r:embed="rId3"/>
          <a:srcRect b="87822"/>
          <a:stretch/>
        </p:blipFill>
        <p:spPr>
          <a:xfrm>
            <a:off x="17309" y="726209"/>
            <a:ext cx="8412019" cy="644428"/>
          </a:xfrm>
          <a:prstGeom prst="rect">
            <a:avLst/>
          </a:prstGeom>
        </p:spPr>
      </p:pic>
      <p:sp>
        <p:nvSpPr>
          <p:cNvPr id="2" name="Rectangle 1">
            <a:extLst>
              <a:ext uri="{FF2B5EF4-FFF2-40B4-BE49-F238E27FC236}">
                <a16:creationId xmlns:a16="http://schemas.microsoft.com/office/drawing/2014/main" id="{2E25838A-E728-E4A1-5E7B-5DCC11F96162}"/>
              </a:ext>
            </a:extLst>
          </p:cNvPr>
          <p:cNvSpPr/>
          <p:nvPr/>
        </p:nvSpPr>
        <p:spPr>
          <a:xfrm>
            <a:off x="138897" y="2057400"/>
            <a:ext cx="1630194" cy="183803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222D45CD-15E9-0604-3AC0-F415A98C1691}"/>
              </a:ext>
            </a:extLst>
          </p:cNvPr>
          <p:cNvPicPr>
            <a:picLocks noChangeAspect="1"/>
          </p:cNvPicPr>
          <p:nvPr/>
        </p:nvPicPr>
        <p:blipFill rotWithShape="1">
          <a:blip r:embed="rId4"/>
          <a:srcRect b="5694"/>
          <a:stretch/>
        </p:blipFill>
        <p:spPr>
          <a:xfrm>
            <a:off x="2223366" y="1493136"/>
            <a:ext cx="7745268" cy="3547609"/>
          </a:xfrm>
          <a:prstGeom prst="rect">
            <a:avLst/>
          </a:prstGeom>
        </p:spPr>
      </p:pic>
      <p:sp>
        <p:nvSpPr>
          <p:cNvPr id="8" name="TextBox 7">
            <a:extLst>
              <a:ext uri="{FF2B5EF4-FFF2-40B4-BE49-F238E27FC236}">
                <a16:creationId xmlns:a16="http://schemas.microsoft.com/office/drawing/2014/main" id="{4E650EC7-17D3-88B6-53C5-0E01C10E1A69}"/>
              </a:ext>
            </a:extLst>
          </p:cNvPr>
          <p:cNvSpPr txBox="1"/>
          <p:nvPr/>
        </p:nvSpPr>
        <p:spPr>
          <a:xfrm>
            <a:off x="3161434" y="5040745"/>
            <a:ext cx="6157497" cy="523220"/>
          </a:xfrm>
          <a:prstGeom prst="rect">
            <a:avLst/>
          </a:prstGeom>
          <a:noFill/>
        </p:spPr>
        <p:txBody>
          <a:bodyPr wrap="square">
            <a:spAutoFit/>
          </a:bodyPr>
          <a:lstStyle/>
          <a:p>
            <a:pPr marL="457200" indent="-457200">
              <a:buFont typeface="Arial" panose="020B0604020202020204" pitchFamily="34" charset="0"/>
              <a:buChar char="•"/>
            </a:pPr>
            <a:r>
              <a:rPr lang="en-US" sz="2800" dirty="0">
                <a:ea typeface="Malgun Gothic" panose="020B0503020000020004" pitchFamily="34" charset="-127"/>
              </a:rPr>
              <a:t>High sensitivity -&gt; high vulnerability </a:t>
            </a:r>
          </a:p>
        </p:txBody>
      </p:sp>
    </p:spTree>
    <p:extLst>
      <p:ext uri="{BB962C8B-B14F-4D97-AF65-F5344CB8AC3E}">
        <p14:creationId xmlns:p14="http://schemas.microsoft.com/office/powerpoint/2010/main" val="408677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2970782-B9E8-4EC4-AF2E-2D194487DC10}"/>
              </a:ext>
            </a:extLst>
          </p:cNvPr>
          <p:cNvSpPr txBox="1"/>
          <p:nvPr/>
        </p:nvSpPr>
        <p:spPr>
          <a:xfrm>
            <a:off x="0" y="0"/>
            <a:ext cx="8643575" cy="646331"/>
          </a:xfrm>
          <a:prstGeom prst="rect">
            <a:avLst/>
          </a:prstGeom>
          <a:noFill/>
        </p:spPr>
        <p:txBody>
          <a:bodyPr wrap="square" rtlCol="0">
            <a:spAutoFit/>
          </a:bodyPr>
          <a:lstStyle/>
          <a:p>
            <a:r>
              <a:rPr lang="en-US" sz="3600" b="1" dirty="0"/>
              <a:t>Method &amp; data</a:t>
            </a:r>
          </a:p>
        </p:txBody>
      </p:sp>
      <p:pic>
        <p:nvPicPr>
          <p:cNvPr id="13" name="Picture 12" descr="Diagram&#10;&#10;Description automatically generated">
            <a:extLst>
              <a:ext uri="{FF2B5EF4-FFF2-40B4-BE49-F238E27FC236}">
                <a16:creationId xmlns:a16="http://schemas.microsoft.com/office/drawing/2014/main" id="{6B91E11E-E199-8295-B6F1-7D14B8D057C6}"/>
              </a:ext>
            </a:extLst>
          </p:cNvPr>
          <p:cNvPicPr>
            <a:picLocks noChangeAspect="1"/>
          </p:cNvPicPr>
          <p:nvPr/>
        </p:nvPicPr>
        <p:blipFill rotWithShape="1">
          <a:blip r:embed="rId3"/>
          <a:srcRect t="13976" r="79038"/>
          <a:stretch/>
        </p:blipFill>
        <p:spPr>
          <a:xfrm>
            <a:off x="17309" y="1312766"/>
            <a:ext cx="1763356" cy="4552096"/>
          </a:xfrm>
          <a:prstGeom prst="rect">
            <a:avLst/>
          </a:prstGeom>
        </p:spPr>
      </p:pic>
      <p:pic>
        <p:nvPicPr>
          <p:cNvPr id="3" name="Picture 2" descr="Diagram&#10;&#10;Description automatically generated">
            <a:extLst>
              <a:ext uri="{FF2B5EF4-FFF2-40B4-BE49-F238E27FC236}">
                <a16:creationId xmlns:a16="http://schemas.microsoft.com/office/drawing/2014/main" id="{FC799568-C695-F51C-05CA-8AB86274701F}"/>
              </a:ext>
            </a:extLst>
          </p:cNvPr>
          <p:cNvPicPr>
            <a:picLocks noChangeAspect="1"/>
          </p:cNvPicPr>
          <p:nvPr/>
        </p:nvPicPr>
        <p:blipFill rotWithShape="1">
          <a:blip r:embed="rId3"/>
          <a:srcRect b="87822"/>
          <a:stretch/>
        </p:blipFill>
        <p:spPr>
          <a:xfrm>
            <a:off x="17309" y="726209"/>
            <a:ext cx="8412019" cy="644428"/>
          </a:xfrm>
          <a:prstGeom prst="rect">
            <a:avLst/>
          </a:prstGeom>
        </p:spPr>
      </p:pic>
      <p:sp>
        <p:nvSpPr>
          <p:cNvPr id="2" name="Rectangle 1">
            <a:extLst>
              <a:ext uri="{FF2B5EF4-FFF2-40B4-BE49-F238E27FC236}">
                <a16:creationId xmlns:a16="http://schemas.microsoft.com/office/drawing/2014/main" id="{2E25838A-E728-E4A1-5E7B-5DCC11F96162}"/>
              </a:ext>
            </a:extLst>
          </p:cNvPr>
          <p:cNvSpPr/>
          <p:nvPr/>
        </p:nvSpPr>
        <p:spPr>
          <a:xfrm>
            <a:off x="138897" y="3978564"/>
            <a:ext cx="1630194" cy="181032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B8A8954B-FD00-B3D5-C920-4597E1F40F48}"/>
              </a:ext>
            </a:extLst>
          </p:cNvPr>
          <p:cNvPicPr>
            <a:picLocks noChangeAspect="1"/>
          </p:cNvPicPr>
          <p:nvPr/>
        </p:nvPicPr>
        <p:blipFill>
          <a:blip r:embed="rId4"/>
          <a:stretch>
            <a:fillRect/>
          </a:stretch>
        </p:blipFill>
        <p:spPr>
          <a:xfrm>
            <a:off x="2281430" y="1470457"/>
            <a:ext cx="6057050" cy="4236713"/>
          </a:xfrm>
          <a:prstGeom prst="rect">
            <a:avLst/>
          </a:prstGeom>
        </p:spPr>
      </p:pic>
    </p:spTree>
    <p:extLst>
      <p:ext uri="{BB962C8B-B14F-4D97-AF65-F5344CB8AC3E}">
        <p14:creationId xmlns:p14="http://schemas.microsoft.com/office/powerpoint/2010/main" val="2016347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2970782-B9E8-4EC4-AF2E-2D194487DC10}"/>
              </a:ext>
            </a:extLst>
          </p:cNvPr>
          <p:cNvSpPr txBox="1"/>
          <p:nvPr/>
        </p:nvSpPr>
        <p:spPr>
          <a:xfrm>
            <a:off x="0" y="0"/>
            <a:ext cx="8643575" cy="646331"/>
          </a:xfrm>
          <a:prstGeom prst="rect">
            <a:avLst/>
          </a:prstGeom>
          <a:noFill/>
        </p:spPr>
        <p:txBody>
          <a:bodyPr wrap="square" rtlCol="0">
            <a:spAutoFit/>
          </a:bodyPr>
          <a:lstStyle/>
          <a:p>
            <a:r>
              <a:rPr lang="en-US" sz="3600" b="1" dirty="0"/>
              <a:t>Method &amp; data</a:t>
            </a:r>
          </a:p>
        </p:txBody>
      </p:sp>
      <p:pic>
        <p:nvPicPr>
          <p:cNvPr id="13" name="Picture 12" descr="Diagram&#10;&#10;Description automatically generated">
            <a:extLst>
              <a:ext uri="{FF2B5EF4-FFF2-40B4-BE49-F238E27FC236}">
                <a16:creationId xmlns:a16="http://schemas.microsoft.com/office/drawing/2014/main" id="{6B91E11E-E199-8295-B6F1-7D14B8D057C6}"/>
              </a:ext>
            </a:extLst>
          </p:cNvPr>
          <p:cNvPicPr>
            <a:picLocks noChangeAspect="1"/>
          </p:cNvPicPr>
          <p:nvPr/>
        </p:nvPicPr>
        <p:blipFill rotWithShape="1">
          <a:blip r:embed="rId2"/>
          <a:srcRect t="13976" r="79038"/>
          <a:stretch/>
        </p:blipFill>
        <p:spPr>
          <a:xfrm>
            <a:off x="17309" y="1312766"/>
            <a:ext cx="1763356" cy="4552096"/>
          </a:xfrm>
          <a:prstGeom prst="rect">
            <a:avLst/>
          </a:prstGeom>
        </p:spPr>
      </p:pic>
      <p:pic>
        <p:nvPicPr>
          <p:cNvPr id="3" name="Picture 2" descr="Diagram&#10;&#10;Description automatically generated">
            <a:extLst>
              <a:ext uri="{FF2B5EF4-FFF2-40B4-BE49-F238E27FC236}">
                <a16:creationId xmlns:a16="http://schemas.microsoft.com/office/drawing/2014/main" id="{FC799568-C695-F51C-05CA-8AB86274701F}"/>
              </a:ext>
            </a:extLst>
          </p:cNvPr>
          <p:cNvPicPr>
            <a:picLocks noChangeAspect="1"/>
          </p:cNvPicPr>
          <p:nvPr/>
        </p:nvPicPr>
        <p:blipFill rotWithShape="1">
          <a:blip r:embed="rId2"/>
          <a:srcRect b="87822"/>
          <a:stretch/>
        </p:blipFill>
        <p:spPr>
          <a:xfrm>
            <a:off x="17309" y="726209"/>
            <a:ext cx="8412019" cy="644428"/>
          </a:xfrm>
          <a:prstGeom prst="rect">
            <a:avLst/>
          </a:prstGeom>
        </p:spPr>
      </p:pic>
      <p:sp>
        <p:nvSpPr>
          <p:cNvPr id="2" name="Rectangle 1">
            <a:extLst>
              <a:ext uri="{FF2B5EF4-FFF2-40B4-BE49-F238E27FC236}">
                <a16:creationId xmlns:a16="http://schemas.microsoft.com/office/drawing/2014/main" id="{2E25838A-E728-E4A1-5E7B-5DCC11F96162}"/>
              </a:ext>
            </a:extLst>
          </p:cNvPr>
          <p:cNvSpPr/>
          <p:nvPr/>
        </p:nvSpPr>
        <p:spPr>
          <a:xfrm>
            <a:off x="138897" y="3978564"/>
            <a:ext cx="1630194" cy="181032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1988B58C-DEE1-6CEE-0E4C-7A18B4776B94}"/>
              </a:ext>
            </a:extLst>
          </p:cNvPr>
          <p:cNvPicPr>
            <a:picLocks noChangeAspect="1"/>
          </p:cNvPicPr>
          <p:nvPr/>
        </p:nvPicPr>
        <p:blipFill>
          <a:blip r:embed="rId3"/>
          <a:stretch>
            <a:fillRect/>
          </a:stretch>
        </p:blipFill>
        <p:spPr>
          <a:xfrm>
            <a:off x="2251219" y="1598471"/>
            <a:ext cx="7172325" cy="2400300"/>
          </a:xfrm>
          <a:prstGeom prst="rect">
            <a:avLst/>
          </a:prstGeom>
        </p:spPr>
      </p:pic>
      <p:sp>
        <p:nvSpPr>
          <p:cNvPr id="7" name="TextBox 6">
            <a:extLst>
              <a:ext uri="{FF2B5EF4-FFF2-40B4-BE49-F238E27FC236}">
                <a16:creationId xmlns:a16="http://schemas.microsoft.com/office/drawing/2014/main" id="{EFF502E9-E1A4-F9E0-11AF-C9125171721E}"/>
              </a:ext>
            </a:extLst>
          </p:cNvPr>
          <p:cNvSpPr txBox="1"/>
          <p:nvPr/>
        </p:nvSpPr>
        <p:spPr>
          <a:xfrm>
            <a:off x="2251219" y="4470312"/>
            <a:ext cx="8207970" cy="523220"/>
          </a:xfrm>
          <a:prstGeom prst="rect">
            <a:avLst/>
          </a:prstGeom>
          <a:noFill/>
        </p:spPr>
        <p:txBody>
          <a:bodyPr wrap="square">
            <a:spAutoFit/>
          </a:bodyPr>
          <a:lstStyle/>
          <a:p>
            <a:pPr marL="457200" indent="-457200">
              <a:buFont typeface="Arial" panose="020B0604020202020204" pitchFamily="34" charset="0"/>
              <a:buChar char="•"/>
            </a:pPr>
            <a:r>
              <a:rPr lang="en-US" sz="2800" dirty="0">
                <a:ea typeface="Malgun Gothic" panose="020B0503020000020004" pitchFamily="34" charset="-127"/>
              </a:rPr>
              <a:t>Low adaptive capacity -&gt; high vulnerability </a:t>
            </a:r>
          </a:p>
        </p:txBody>
      </p:sp>
    </p:spTree>
    <p:extLst>
      <p:ext uri="{BB962C8B-B14F-4D97-AF65-F5344CB8AC3E}">
        <p14:creationId xmlns:p14="http://schemas.microsoft.com/office/powerpoint/2010/main" val="103041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2970782-B9E8-4EC4-AF2E-2D194487DC10}"/>
              </a:ext>
            </a:extLst>
          </p:cNvPr>
          <p:cNvSpPr txBox="1"/>
          <p:nvPr/>
        </p:nvSpPr>
        <p:spPr>
          <a:xfrm>
            <a:off x="0" y="0"/>
            <a:ext cx="8643575" cy="646331"/>
          </a:xfrm>
          <a:prstGeom prst="rect">
            <a:avLst/>
          </a:prstGeom>
          <a:noFill/>
        </p:spPr>
        <p:txBody>
          <a:bodyPr wrap="square" rtlCol="0">
            <a:spAutoFit/>
          </a:bodyPr>
          <a:lstStyle/>
          <a:p>
            <a:r>
              <a:rPr lang="en-US" sz="3600" b="1" dirty="0"/>
              <a:t>Method &amp; data</a:t>
            </a:r>
          </a:p>
        </p:txBody>
      </p:sp>
      <p:sp>
        <p:nvSpPr>
          <p:cNvPr id="4" name="TextBox 3">
            <a:extLst>
              <a:ext uri="{FF2B5EF4-FFF2-40B4-BE49-F238E27FC236}">
                <a16:creationId xmlns:a16="http://schemas.microsoft.com/office/drawing/2014/main" id="{054ACA57-298C-DE73-A0CC-27B80B42C319}"/>
              </a:ext>
            </a:extLst>
          </p:cNvPr>
          <p:cNvSpPr txBox="1"/>
          <p:nvPr/>
        </p:nvSpPr>
        <p:spPr>
          <a:xfrm>
            <a:off x="5214547" y="1991990"/>
            <a:ext cx="3941235" cy="2246769"/>
          </a:xfrm>
          <a:prstGeom prst="rect">
            <a:avLst/>
          </a:prstGeom>
          <a:noFill/>
        </p:spPr>
        <p:txBody>
          <a:bodyPr wrap="square">
            <a:spAutoFit/>
          </a:bodyPr>
          <a:lstStyle/>
          <a:p>
            <a:r>
              <a:rPr lang="en-US" sz="2800" dirty="0">
                <a:solidFill>
                  <a:srgbClr val="FF0000"/>
                </a:solidFill>
                <a:ea typeface="Malgun Gothic" panose="020B0503020000020004" pitchFamily="34" charset="-127"/>
              </a:rPr>
              <a:t>Normalized each variable to a scale between 0 and 1 because each variable has its own unit and direction. </a:t>
            </a:r>
          </a:p>
        </p:txBody>
      </p:sp>
      <p:pic>
        <p:nvPicPr>
          <p:cNvPr id="5" name="Picture 4" descr="Diagram&#10;&#10;Description automatically generated">
            <a:extLst>
              <a:ext uri="{FF2B5EF4-FFF2-40B4-BE49-F238E27FC236}">
                <a16:creationId xmlns:a16="http://schemas.microsoft.com/office/drawing/2014/main" id="{9A643953-38DE-663E-7AA6-BEF56505210E}"/>
              </a:ext>
            </a:extLst>
          </p:cNvPr>
          <p:cNvPicPr>
            <a:picLocks noChangeAspect="1"/>
          </p:cNvPicPr>
          <p:nvPr/>
        </p:nvPicPr>
        <p:blipFill rotWithShape="1">
          <a:blip r:embed="rId2"/>
          <a:srcRect l="-1" t="13976" r="53149"/>
          <a:stretch/>
        </p:blipFill>
        <p:spPr>
          <a:xfrm>
            <a:off x="17307" y="1325466"/>
            <a:ext cx="3941234" cy="4552096"/>
          </a:xfrm>
          <a:prstGeom prst="rect">
            <a:avLst/>
          </a:prstGeom>
        </p:spPr>
      </p:pic>
      <p:pic>
        <p:nvPicPr>
          <p:cNvPr id="6" name="Picture 5" descr="Diagram&#10;&#10;Description automatically generated">
            <a:extLst>
              <a:ext uri="{FF2B5EF4-FFF2-40B4-BE49-F238E27FC236}">
                <a16:creationId xmlns:a16="http://schemas.microsoft.com/office/drawing/2014/main" id="{F03C5D5F-27FB-0CE5-346C-B15DF34DEEB7}"/>
              </a:ext>
            </a:extLst>
          </p:cNvPr>
          <p:cNvPicPr>
            <a:picLocks noChangeAspect="1"/>
          </p:cNvPicPr>
          <p:nvPr/>
        </p:nvPicPr>
        <p:blipFill rotWithShape="1">
          <a:blip r:embed="rId2"/>
          <a:srcRect b="87822"/>
          <a:stretch/>
        </p:blipFill>
        <p:spPr>
          <a:xfrm>
            <a:off x="17307" y="738909"/>
            <a:ext cx="8412019" cy="644428"/>
          </a:xfrm>
          <a:prstGeom prst="rect">
            <a:avLst/>
          </a:prstGeom>
        </p:spPr>
      </p:pic>
      <p:sp>
        <p:nvSpPr>
          <p:cNvPr id="7" name="Rectangle 6">
            <a:extLst>
              <a:ext uri="{FF2B5EF4-FFF2-40B4-BE49-F238E27FC236}">
                <a16:creationId xmlns:a16="http://schemas.microsoft.com/office/drawing/2014/main" id="{C7711524-83E3-829C-AA0F-75B729A4784C}"/>
              </a:ext>
            </a:extLst>
          </p:cNvPr>
          <p:cNvSpPr/>
          <p:nvPr/>
        </p:nvSpPr>
        <p:spPr>
          <a:xfrm>
            <a:off x="17307" y="1385875"/>
            <a:ext cx="1765195" cy="4494225"/>
          </a:xfrm>
          <a:prstGeom prst="rect">
            <a:avLst/>
          </a:prstGeom>
          <a:solidFill>
            <a:schemeClr val="bg1">
              <a:alpha val="90000"/>
            </a:schemeClr>
          </a:solidFill>
          <a:ln>
            <a:solidFill>
              <a:schemeClr val="bg1"/>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6153D4A9-D648-1942-2457-3E25143C0D1B}"/>
              </a:ext>
            </a:extLst>
          </p:cNvPr>
          <p:cNvPicPr>
            <a:picLocks noChangeAspect="1"/>
          </p:cNvPicPr>
          <p:nvPr/>
        </p:nvPicPr>
        <p:blipFill>
          <a:blip r:embed="rId3"/>
          <a:stretch>
            <a:fillRect/>
          </a:stretch>
        </p:blipFill>
        <p:spPr>
          <a:xfrm>
            <a:off x="5318719" y="4337571"/>
            <a:ext cx="3709534" cy="1019682"/>
          </a:xfrm>
          <a:prstGeom prst="rect">
            <a:avLst/>
          </a:prstGeom>
        </p:spPr>
      </p:pic>
    </p:spTree>
    <p:extLst>
      <p:ext uri="{BB962C8B-B14F-4D97-AF65-F5344CB8AC3E}">
        <p14:creationId xmlns:p14="http://schemas.microsoft.com/office/powerpoint/2010/main" val="1451061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2970782-B9E8-4EC4-AF2E-2D194487DC10}"/>
              </a:ext>
            </a:extLst>
          </p:cNvPr>
          <p:cNvSpPr txBox="1"/>
          <p:nvPr/>
        </p:nvSpPr>
        <p:spPr>
          <a:xfrm>
            <a:off x="0" y="0"/>
            <a:ext cx="8643575" cy="646331"/>
          </a:xfrm>
          <a:prstGeom prst="rect">
            <a:avLst/>
          </a:prstGeom>
          <a:noFill/>
        </p:spPr>
        <p:txBody>
          <a:bodyPr wrap="square" rtlCol="0">
            <a:spAutoFit/>
          </a:bodyPr>
          <a:lstStyle/>
          <a:p>
            <a:r>
              <a:rPr lang="en-US" sz="3600" b="1" dirty="0"/>
              <a:t>Method &amp; data</a:t>
            </a:r>
          </a:p>
        </p:txBody>
      </p:sp>
      <p:pic>
        <p:nvPicPr>
          <p:cNvPr id="5" name="Picture 4" descr="Diagram&#10;&#10;Description automatically generated">
            <a:extLst>
              <a:ext uri="{FF2B5EF4-FFF2-40B4-BE49-F238E27FC236}">
                <a16:creationId xmlns:a16="http://schemas.microsoft.com/office/drawing/2014/main" id="{9A643953-38DE-663E-7AA6-BEF56505210E}"/>
              </a:ext>
            </a:extLst>
          </p:cNvPr>
          <p:cNvPicPr>
            <a:picLocks noChangeAspect="1"/>
          </p:cNvPicPr>
          <p:nvPr/>
        </p:nvPicPr>
        <p:blipFill rotWithShape="1">
          <a:blip r:embed="rId3"/>
          <a:srcRect l="-1" t="13976" r="27281"/>
          <a:stretch/>
        </p:blipFill>
        <p:spPr>
          <a:xfrm>
            <a:off x="17307" y="1338166"/>
            <a:ext cx="6117276" cy="4552096"/>
          </a:xfrm>
          <a:prstGeom prst="rect">
            <a:avLst/>
          </a:prstGeom>
        </p:spPr>
      </p:pic>
      <p:pic>
        <p:nvPicPr>
          <p:cNvPr id="6" name="Picture 5" descr="Diagram&#10;&#10;Description automatically generated">
            <a:extLst>
              <a:ext uri="{FF2B5EF4-FFF2-40B4-BE49-F238E27FC236}">
                <a16:creationId xmlns:a16="http://schemas.microsoft.com/office/drawing/2014/main" id="{F03C5D5F-27FB-0CE5-346C-B15DF34DEEB7}"/>
              </a:ext>
            </a:extLst>
          </p:cNvPr>
          <p:cNvPicPr>
            <a:picLocks noChangeAspect="1"/>
          </p:cNvPicPr>
          <p:nvPr/>
        </p:nvPicPr>
        <p:blipFill rotWithShape="1">
          <a:blip r:embed="rId3"/>
          <a:srcRect b="87822"/>
          <a:stretch/>
        </p:blipFill>
        <p:spPr>
          <a:xfrm>
            <a:off x="17307" y="751609"/>
            <a:ext cx="8412019" cy="644428"/>
          </a:xfrm>
          <a:prstGeom prst="rect">
            <a:avLst/>
          </a:prstGeom>
        </p:spPr>
      </p:pic>
      <p:sp>
        <p:nvSpPr>
          <p:cNvPr id="2" name="Rectangle 1">
            <a:extLst>
              <a:ext uri="{FF2B5EF4-FFF2-40B4-BE49-F238E27FC236}">
                <a16:creationId xmlns:a16="http://schemas.microsoft.com/office/drawing/2014/main" id="{3996A0D2-411F-4804-E171-34C07B9F4B30}"/>
              </a:ext>
            </a:extLst>
          </p:cNvPr>
          <p:cNvSpPr/>
          <p:nvPr/>
        </p:nvSpPr>
        <p:spPr>
          <a:xfrm>
            <a:off x="17307" y="1398575"/>
            <a:ext cx="3929660" cy="4494225"/>
          </a:xfrm>
          <a:prstGeom prst="rect">
            <a:avLst/>
          </a:prstGeom>
          <a:solidFill>
            <a:schemeClr val="bg1">
              <a:alpha val="90000"/>
            </a:schemeClr>
          </a:solidFill>
          <a:ln>
            <a:solidFill>
              <a:schemeClr val="bg1"/>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C4927C0-4FC5-FCAB-963A-5EA7CA47C287}"/>
              </a:ext>
            </a:extLst>
          </p:cNvPr>
          <p:cNvSpPr txBox="1"/>
          <p:nvPr/>
        </p:nvSpPr>
        <p:spPr>
          <a:xfrm>
            <a:off x="6398816" y="2027839"/>
            <a:ext cx="3941235" cy="2677656"/>
          </a:xfrm>
          <a:prstGeom prst="rect">
            <a:avLst/>
          </a:prstGeom>
          <a:noFill/>
        </p:spPr>
        <p:txBody>
          <a:bodyPr wrap="square">
            <a:spAutoFit/>
          </a:bodyPr>
          <a:lstStyle/>
          <a:p>
            <a:r>
              <a:rPr lang="en-US" sz="2800" dirty="0">
                <a:solidFill>
                  <a:srgbClr val="FF0000"/>
                </a:solidFill>
                <a:ea typeface="Malgun Gothic" panose="020B0503020000020004" pitchFamily="34" charset="-127"/>
              </a:rPr>
              <a:t>A</a:t>
            </a:r>
            <a:r>
              <a:rPr lang="en-US" sz="2800" dirty="0">
                <a:solidFill>
                  <a:srgbClr val="FF0000"/>
                </a:solidFill>
                <a:effectLst/>
                <a:ea typeface="Malgun Gothic" panose="020B0503020000020004" pitchFamily="34" charset="-127"/>
              </a:rPr>
              <a:t>ssumed the same weight between variables</a:t>
            </a:r>
          </a:p>
          <a:p>
            <a:r>
              <a:rPr lang="en-US" sz="2800" dirty="0">
                <a:solidFill>
                  <a:srgbClr val="FF0000"/>
                </a:solidFill>
                <a:ea typeface="Malgun Gothic" panose="020B0503020000020004" pitchFamily="34" charset="-127"/>
              </a:rPr>
              <a:t>-&gt;</a:t>
            </a:r>
          </a:p>
          <a:p>
            <a:r>
              <a:rPr lang="en-US" sz="2800" dirty="0">
                <a:solidFill>
                  <a:srgbClr val="FF0000"/>
                </a:solidFill>
                <a:ea typeface="Malgun Gothic" panose="020B0503020000020004" pitchFamily="34" charset="-127"/>
              </a:rPr>
              <a:t>Take average of all variables within each component</a:t>
            </a:r>
            <a:endParaRPr lang="en-US" sz="1800" dirty="0">
              <a:solidFill>
                <a:srgbClr val="FF0000"/>
              </a:solidFill>
            </a:endParaRPr>
          </a:p>
        </p:txBody>
      </p:sp>
    </p:spTree>
    <p:extLst>
      <p:ext uri="{BB962C8B-B14F-4D97-AF65-F5344CB8AC3E}">
        <p14:creationId xmlns:p14="http://schemas.microsoft.com/office/powerpoint/2010/main" val="2871471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2970782-B9E8-4EC4-AF2E-2D194487DC10}"/>
              </a:ext>
            </a:extLst>
          </p:cNvPr>
          <p:cNvSpPr txBox="1"/>
          <p:nvPr/>
        </p:nvSpPr>
        <p:spPr>
          <a:xfrm>
            <a:off x="0" y="0"/>
            <a:ext cx="8643575" cy="646331"/>
          </a:xfrm>
          <a:prstGeom prst="rect">
            <a:avLst/>
          </a:prstGeom>
          <a:noFill/>
        </p:spPr>
        <p:txBody>
          <a:bodyPr wrap="square" rtlCol="0">
            <a:spAutoFit/>
          </a:bodyPr>
          <a:lstStyle/>
          <a:p>
            <a:r>
              <a:rPr lang="en-US" sz="3600" b="1" dirty="0"/>
              <a:t>Method &amp; data</a:t>
            </a:r>
          </a:p>
        </p:txBody>
      </p:sp>
      <p:pic>
        <p:nvPicPr>
          <p:cNvPr id="5" name="Picture 4" descr="Diagram&#10;&#10;Description automatically generated">
            <a:extLst>
              <a:ext uri="{FF2B5EF4-FFF2-40B4-BE49-F238E27FC236}">
                <a16:creationId xmlns:a16="http://schemas.microsoft.com/office/drawing/2014/main" id="{9A643953-38DE-663E-7AA6-BEF56505210E}"/>
              </a:ext>
            </a:extLst>
          </p:cNvPr>
          <p:cNvPicPr>
            <a:picLocks noChangeAspect="1"/>
          </p:cNvPicPr>
          <p:nvPr/>
        </p:nvPicPr>
        <p:blipFill rotWithShape="1">
          <a:blip r:embed="rId3"/>
          <a:srcRect l="-1" t="13976" r="1138"/>
          <a:stretch/>
        </p:blipFill>
        <p:spPr>
          <a:xfrm>
            <a:off x="17310" y="1376266"/>
            <a:ext cx="8316466" cy="4552096"/>
          </a:xfrm>
          <a:prstGeom prst="rect">
            <a:avLst/>
          </a:prstGeom>
        </p:spPr>
      </p:pic>
      <p:pic>
        <p:nvPicPr>
          <p:cNvPr id="6" name="Picture 5" descr="Diagram&#10;&#10;Description automatically generated">
            <a:extLst>
              <a:ext uri="{FF2B5EF4-FFF2-40B4-BE49-F238E27FC236}">
                <a16:creationId xmlns:a16="http://schemas.microsoft.com/office/drawing/2014/main" id="{F03C5D5F-27FB-0CE5-346C-B15DF34DEEB7}"/>
              </a:ext>
            </a:extLst>
          </p:cNvPr>
          <p:cNvPicPr>
            <a:picLocks noChangeAspect="1"/>
          </p:cNvPicPr>
          <p:nvPr/>
        </p:nvPicPr>
        <p:blipFill rotWithShape="1">
          <a:blip r:embed="rId3"/>
          <a:srcRect b="87822"/>
          <a:stretch/>
        </p:blipFill>
        <p:spPr>
          <a:xfrm>
            <a:off x="17310" y="789709"/>
            <a:ext cx="8412019" cy="644428"/>
          </a:xfrm>
          <a:prstGeom prst="rect">
            <a:avLst/>
          </a:prstGeom>
        </p:spPr>
      </p:pic>
      <p:sp>
        <p:nvSpPr>
          <p:cNvPr id="2" name="Rectangle 1">
            <a:extLst>
              <a:ext uri="{FF2B5EF4-FFF2-40B4-BE49-F238E27FC236}">
                <a16:creationId xmlns:a16="http://schemas.microsoft.com/office/drawing/2014/main" id="{3996A0D2-411F-4804-E171-34C07B9F4B30}"/>
              </a:ext>
            </a:extLst>
          </p:cNvPr>
          <p:cNvSpPr/>
          <p:nvPr/>
        </p:nvSpPr>
        <p:spPr>
          <a:xfrm>
            <a:off x="17310" y="1436675"/>
            <a:ext cx="6094126" cy="4494225"/>
          </a:xfrm>
          <a:prstGeom prst="rect">
            <a:avLst/>
          </a:prstGeom>
          <a:solidFill>
            <a:schemeClr val="bg1">
              <a:alpha val="90000"/>
            </a:schemeClr>
          </a:solidFill>
          <a:ln>
            <a:solidFill>
              <a:schemeClr val="bg1"/>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F2852445-7CCE-AE43-2147-3CCF7B5A0145}"/>
              </a:ext>
            </a:extLst>
          </p:cNvPr>
          <p:cNvSpPr txBox="1"/>
          <p:nvPr/>
        </p:nvSpPr>
        <p:spPr>
          <a:xfrm>
            <a:off x="8429329" y="1376266"/>
            <a:ext cx="3457871" cy="1815882"/>
          </a:xfrm>
          <a:prstGeom prst="rect">
            <a:avLst/>
          </a:prstGeom>
          <a:noFill/>
        </p:spPr>
        <p:txBody>
          <a:bodyPr wrap="square">
            <a:spAutoFit/>
          </a:bodyPr>
          <a:lstStyle/>
          <a:p>
            <a:r>
              <a:rPr lang="en-US" sz="2800" dirty="0">
                <a:solidFill>
                  <a:srgbClr val="FF0000"/>
                </a:solidFill>
                <a:ea typeface="Malgun Gothic" panose="020B0503020000020004" pitchFamily="34" charset="-127"/>
              </a:rPr>
              <a:t>A</a:t>
            </a:r>
            <a:r>
              <a:rPr lang="en-US" sz="2800" dirty="0">
                <a:solidFill>
                  <a:srgbClr val="FF0000"/>
                </a:solidFill>
                <a:effectLst/>
                <a:ea typeface="Malgun Gothic" panose="020B0503020000020004" pitchFamily="34" charset="-127"/>
              </a:rPr>
              <a:t>ssumed the same weight between components</a:t>
            </a:r>
          </a:p>
          <a:p>
            <a:r>
              <a:rPr lang="en-US" sz="2800" dirty="0">
                <a:solidFill>
                  <a:srgbClr val="FF0000"/>
                </a:solidFill>
                <a:ea typeface="Malgun Gothic" panose="020B0503020000020004" pitchFamily="34" charset="-127"/>
              </a:rPr>
              <a:t>-&gt;</a:t>
            </a:r>
          </a:p>
        </p:txBody>
      </p:sp>
      <p:sp>
        <p:nvSpPr>
          <p:cNvPr id="8" name="TextBox 7">
            <a:extLst>
              <a:ext uri="{FF2B5EF4-FFF2-40B4-BE49-F238E27FC236}">
                <a16:creationId xmlns:a16="http://schemas.microsoft.com/office/drawing/2014/main" id="{530415FE-D786-966C-84EA-77AE560981C7}"/>
              </a:ext>
            </a:extLst>
          </p:cNvPr>
          <p:cNvSpPr txBox="1"/>
          <p:nvPr/>
        </p:nvSpPr>
        <p:spPr>
          <a:xfrm>
            <a:off x="6562378" y="4582608"/>
            <a:ext cx="5509549" cy="523220"/>
          </a:xfrm>
          <a:prstGeom prst="rect">
            <a:avLst/>
          </a:prstGeom>
          <a:noFill/>
        </p:spPr>
        <p:txBody>
          <a:bodyPr wrap="square">
            <a:spAutoFit/>
          </a:bodyPr>
          <a:lstStyle/>
          <a:p>
            <a:r>
              <a:rPr lang="en-US" sz="2800" dirty="0">
                <a:solidFill>
                  <a:srgbClr val="FF0000"/>
                </a:solidFill>
                <a:ea typeface="Malgun Gothic" panose="020B0503020000020004" pitchFamily="34" charset="-127"/>
              </a:rPr>
              <a:t>e.g. If exposure = 0, vulnerability = 0 </a:t>
            </a:r>
          </a:p>
        </p:txBody>
      </p:sp>
      <p:sp>
        <p:nvSpPr>
          <p:cNvPr id="12" name="TextBox 11">
            <a:extLst>
              <a:ext uri="{FF2B5EF4-FFF2-40B4-BE49-F238E27FC236}">
                <a16:creationId xmlns:a16="http://schemas.microsoft.com/office/drawing/2014/main" id="{C412EC2D-23FD-7BB8-72E7-A08E6566929D}"/>
              </a:ext>
            </a:extLst>
          </p:cNvPr>
          <p:cNvSpPr txBox="1"/>
          <p:nvPr/>
        </p:nvSpPr>
        <p:spPr>
          <a:xfrm>
            <a:off x="8429329" y="3086207"/>
            <a:ext cx="3957840" cy="1384995"/>
          </a:xfrm>
          <a:prstGeom prst="rect">
            <a:avLst/>
          </a:prstGeom>
          <a:noFill/>
        </p:spPr>
        <p:txBody>
          <a:bodyPr wrap="square">
            <a:spAutoFit/>
          </a:bodyPr>
          <a:lstStyle/>
          <a:p>
            <a:r>
              <a:rPr lang="en-US" sz="2800" dirty="0">
                <a:solidFill>
                  <a:srgbClr val="FF0000"/>
                </a:solidFill>
                <a:ea typeface="Malgun Gothic" panose="020B0503020000020004" pitchFamily="34" charset="-127"/>
              </a:rPr>
              <a:t>Vulnerability = </a:t>
            </a:r>
            <a:br>
              <a:rPr lang="en-US" sz="2800" dirty="0">
                <a:solidFill>
                  <a:srgbClr val="FF0000"/>
                </a:solidFill>
                <a:ea typeface="Malgun Gothic" panose="020B0503020000020004" pitchFamily="34" charset="-127"/>
              </a:rPr>
            </a:br>
            <a:r>
              <a:rPr lang="en-US" sz="2800" dirty="0">
                <a:solidFill>
                  <a:srgbClr val="FF0000"/>
                </a:solidFill>
                <a:ea typeface="Malgun Gothic" panose="020B0503020000020004" pitchFamily="34" charset="-127"/>
              </a:rPr>
              <a:t>Exposure × Sensitivity × </a:t>
            </a:r>
          </a:p>
          <a:p>
            <a:r>
              <a:rPr lang="en-US" sz="2800" dirty="0">
                <a:solidFill>
                  <a:srgbClr val="FF0000"/>
                </a:solidFill>
                <a:ea typeface="Malgun Gothic" panose="020B0503020000020004" pitchFamily="34" charset="-127"/>
              </a:rPr>
              <a:t>Adaptive capacity </a:t>
            </a:r>
          </a:p>
        </p:txBody>
      </p:sp>
    </p:spTree>
    <p:extLst>
      <p:ext uri="{BB962C8B-B14F-4D97-AF65-F5344CB8AC3E}">
        <p14:creationId xmlns:p14="http://schemas.microsoft.com/office/powerpoint/2010/main" val="3281296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4D90D54E-19A5-4518-9E72-E8F9CC9C43B7}"/>
              </a:ext>
            </a:extLst>
          </p:cNvPr>
          <p:cNvSpPr txBox="1"/>
          <p:nvPr/>
        </p:nvSpPr>
        <p:spPr>
          <a:xfrm>
            <a:off x="0" y="0"/>
            <a:ext cx="6632294" cy="646331"/>
          </a:xfrm>
          <a:prstGeom prst="rect">
            <a:avLst/>
          </a:prstGeom>
          <a:noFill/>
        </p:spPr>
        <p:txBody>
          <a:bodyPr wrap="square" rtlCol="0">
            <a:spAutoFit/>
          </a:bodyPr>
          <a:lstStyle/>
          <a:p>
            <a:r>
              <a:rPr lang="en-US" sz="3600" b="1" dirty="0"/>
              <a:t>Result</a:t>
            </a:r>
          </a:p>
        </p:txBody>
      </p:sp>
      <p:pic>
        <p:nvPicPr>
          <p:cNvPr id="2" name="Picture 1">
            <a:extLst>
              <a:ext uri="{FF2B5EF4-FFF2-40B4-BE49-F238E27FC236}">
                <a16:creationId xmlns:a16="http://schemas.microsoft.com/office/drawing/2014/main" id="{09EE33FB-4C68-C77A-1F6F-3CD733DA4A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8433"/>
          <a:stretch/>
        </p:blipFill>
        <p:spPr bwMode="auto">
          <a:xfrm>
            <a:off x="598631" y="646331"/>
            <a:ext cx="10994737" cy="5208036"/>
          </a:xfrm>
          <a:prstGeom prst="rect">
            <a:avLst/>
          </a:prstGeom>
          <a:noFill/>
          <a:ln>
            <a:noFill/>
          </a:ln>
        </p:spPr>
      </p:pic>
      <p:sp>
        <p:nvSpPr>
          <p:cNvPr id="3" name="Rectangle 2">
            <a:extLst>
              <a:ext uri="{FF2B5EF4-FFF2-40B4-BE49-F238E27FC236}">
                <a16:creationId xmlns:a16="http://schemas.microsoft.com/office/drawing/2014/main" id="{30E6A73C-BD13-8BE5-05A2-A1FAF94458C8}"/>
              </a:ext>
            </a:extLst>
          </p:cNvPr>
          <p:cNvSpPr/>
          <p:nvPr/>
        </p:nvSpPr>
        <p:spPr>
          <a:xfrm>
            <a:off x="5538561" y="1496240"/>
            <a:ext cx="950614" cy="17541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CE554C6-320D-E1A8-8493-8A2071804934}"/>
              </a:ext>
            </a:extLst>
          </p:cNvPr>
          <p:cNvSpPr/>
          <p:nvPr/>
        </p:nvSpPr>
        <p:spPr>
          <a:xfrm>
            <a:off x="11486613" y="1496239"/>
            <a:ext cx="675354" cy="17541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1222ED1-ABCE-EB7F-13EB-22AA889D415B}"/>
              </a:ext>
            </a:extLst>
          </p:cNvPr>
          <p:cNvSpPr/>
          <p:nvPr/>
        </p:nvSpPr>
        <p:spPr>
          <a:xfrm>
            <a:off x="5580735" y="4100258"/>
            <a:ext cx="950614" cy="17541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C1DC5CD-6DBA-D9D2-B463-565588DBB977}"/>
              </a:ext>
            </a:extLst>
          </p:cNvPr>
          <p:cNvSpPr/>
          <p:nvPr/>
        </p:nvSpPr>
        <p:spPr>
          <a:xfrm>
            <a:off x="11413865" y="4127404"/>
            <a:ext cx="748101" cy="17541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74498A9-27B4-D578-AD7A-031A22A60FDB}"/>
              </a:ext>
            </a:extLst>
          </p:cNvPr>
          <p:cNvSpPr/>
          <p:nvPr/>
        </p:nvSpPr>
        <p:spPr>
          <a:xfrm>
            <a:off x="5466058" y="1829709"/>
            <a:ext cx="950614" cy="3093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10FE6A2-309F-94B6-6D11-C50DB928A978}"/>
              </a:ext>
            </a:extLst>
          </p:cNvPr>
          <p:cNvSpPr/>
          <p:nvPr/>
        </p:nvSpPr>
        <p:spPr>
          <a:xfrm>
            <a:off x="5466058" y="2472505"/>
            <a:ext cx="950614" cy="350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92B7C7-9B6B-B30D-7227-18DC8CA6BE44}"/>
              </a:ext>
            </a:extLst>
          </p:cNvPr>
          <p:cNvSpPr/>
          <p:nvPr/>
        </p:nvSpPr>
        <p:spPr>
          <a:xfrm>
            <a:off x="5466058" y="4433727"/>
            <a:ext cx="950614" cy="350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BE1ABB2-4F3D-092A-2F35-E727BE065314}"/>
              </a:ext>
            </a:extLst>
          </p:cNvPr>
          <p:cNvSpPr/>
          <p:nvPr/>
        </p:nvSpPr>
        <p:spPr>
          <a:xfrm>
            <a:off x="5530941" y="4685339"/>
            <a:ext cx="950614" cy="350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A22F6F9-2C2F-533D-7672-EF8A25D5ADC5}"/>
              </a:ext>
            </a:extLst>
          </p:cNvPr>
          <p:cNvSpPr/>
          <p:nvPr/>
        </p:nvSpPr>
        <p:spPr>
          <a:xfrm>
            <a:off x="5466058" y="5094442"/>
            <a:ext cx="950614" cy="350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6631EFC-8CE1-A7C8-B395-34D9DDFE12D2}"/>
              </a:ext>
            </a:extLst>
          </p:cNvPr>
          <p:cNvSpPr/>
          <p:nvPr/>
        </p:nvSpPr>
        <p:spPr>
          <a:xfrm>
            <a:off x="5530941" y="5330304"/>
            <a:ext cx="950614" cy="350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13AADB3-C9F7-5B15-A0F8-0624B141A8B2}"/>
              </a:ext>
            </a:extLst>
          </p:cNvPr>
          <p:cNvSpPr/>
          <p:nvPr/>
        </p:nvSpPr>
        <p:spPr>
          <a:xfrm>
            <a:off x="11330007" y="1469093"/>
            <a:ext cx="831960" cy="6699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0739D46-A886-BF82-11DA-CF8E36837513}"/>
              </a:ext>
            </a:extLst>
          </p:cNvPr>
          <p:cNvSpPr/>
          <p:nvPr/>
        </p:nvSpPr>
        <p:spPr>
          <a:xfrm>
            <a:off x="11317934" y="2515508"/>
            <a:ext cx="812985" cy="350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815C10-A011-D7C4-E733-32770D483EA6}"/>
              </a:ext>
            </a:extLst>
          </p:cNvPr>
          <p:cNvSpPr/>
          <p:nvPr/>
        </p:nvSpPr>
        <p:spPr>
          <a:xfrm>
            <a:off x="11348983" y="2778625"/>
            <a:ext cx="812984" cy="350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FF0E863-8DC2-A0F1-E485-D4872ABD5535}"/>
              </a:ext>
            </a:extLst>
          </p:cNvPr>
          <p:cNvSpPr/>
          <p:nvPr/>
        </p:nvSpPr>
        <p:spPr>
          <a:xfrm>
            <a:off x="11287901" y="4114605"/>
            <a:ext cx="874065" cy="6699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062666A-4231-37C6-6E0E-AD9F64234969}"/>
              </a:ext>
            </a:extLst>
          </p:cNvPr>
          <p:cNvSpPr/>
          <p:nvPr/>
        </p:nvSpPr>
        <p:spPr>
          <a:xfrm>
            <a:off x="11363199" y="5439982"/>
            <a:ext cx="798767" cy="301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7C3FA02-AE9D-A9B4-EC0B-B85FCB387B79}"/>
              </a:ext>
            </a:extLst>
          </p:cNvPr>
          <p:cNvSpPr/>
          <p:nvPr/>
        </p:nvSpPr>
        <p:spPr>
          <a:xfrm>
            <a:off x="11311258" y="5087367"/>
            <a:ext cx="850708" cy="350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50E51B2-C213-7E0C-28E1-BA991E74069C}"/>
              </a:ext>
            </a:extLst>
          </p:cNvPr>
          <p:cNvSpPr/>
          <p:nvPr/>
        </p:nvSpPr>
        <p:spPr>
          <a:xfrm>
            <a:off x="6416672" y="3207271"/>
            <a:ext cx="5714247" cy="33845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682D0AA-BCA4-AFD1-E49F-2E39A2FD232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645" t="66320" r="58955" b="1644"/>
          <a:stretch/>
        </p:blipFill>
        <p:spPr bwMode="auto">
          <a:xfrm>
            <a:off x="5002621" y="1506533"/>
            <a:ext cx="528320" cy="1668479"/>
          </a:xfrm>
          <a:prstGeom prst="rect">
            <a:avLst/>
          </a:prstGeom>
          <a:noFill/>
          <a:ln>
            <a:noFill/>
          </a:ln>
        </p:spPr>
      </p:pic>
      <p:sp>
        <p:nvSpPr>
          <p:cNvPr id="23" name="Rectangle 22">
            <a:extLst>
              <a:ext uri="{FF2B5EF4-FFF2-40B4-BE49-F238E27FC236}">
                <a16:creationId xmlns:a16="http://schemas.microsoft.com/office/drawing/2014/main" id="{DB5B9DF0-A21A-0D74-A649-8713E32AD0F4}"/>
              </a:ext>
            </a:extLst>
          </p:cNvPr>
          <p:cNvSpPr/>
          <p:nvPr/>
        </p:nvSpPr>
        <p:spPr>
          <a:xfrm>
            <a:off x="5526380" y="1868691"/>
            <a:ext cx="950614" cy="2588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63D0E9C-043D-D40E-D4EC-93B92B1E7913}"/>
              </a:ext>
            </a:extLst>
          </p:cNvPr>
          <p:cNvSpPr/>
          <p:nvPr/>
        </p:nvSpPr>
        <p:spPr>
          <a:xfrm>
            <a:off x="5472722" y="2552981"/>
            <a:ext cx="950614" cy="2588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5094C21-D0E2-8F22-FBBE-90979A34DE8C}"/>
              </a:ext>
            </a:extLst>
          </p:cNvPr>
          <p:cNvSpPr txBox="1"/>
          <p:nvPr/>
        </p:nvSpPr>
        <p:spPr>
          <a:xfrm>
            <a:off x="5775330" y="3932006"/>
            <a:ext cx="6355590" cy="2308324"/>
          </a:xfrm>
          <a:prstGeom prst="rect">
            <a:avLst/>
          </a:prstGeom>
          <a:noFill/>
        </p:spPr>
        <p:txBody>
          <a:bodyPr wrap="square">
            <a:spAutoFit/>
          </a:bodyPr>
          <a:lstStyle/>
          <a:p>
            <a:pPr marL="457200" indent="-457200">
              <a:buFont typeface="Arial" panose="020B0604020202020204" pitchFamily="34" charset="0"/>
              <a:buChar char="•"/>
            </a:pPr>
            <a:r>
              <a:rPr lang="en-US" sz="2400" dirty="0">
                <a:ea typeface="Malgun Gothic" panose="020B0503020000020004" pitchFamily="34" charset="-127"/>
              </a:rPr>
              <a:t>Adaptive</a:t>
            </a:r>
            <a:r>
              <a:rPr lang="ko-KR" altLang="en-US" sz="2400" dirty="0">
                <a:ea typeface="Malgun Gothic" panose="020B0503020000020004" pitchFamily="34" charset="-127"/>
              </a:rPr>
              <a:t> </a:t>
            </a:r>
            <a:r>
              <a:rPr lang="en-US" altLang="ko-KR" sz="2400" dirty="0">
                <a:ea typeface="Malgun Gothic" panose="020B0503020000020004" pitchFamily="34" charset="-127"/>
              </a:rPr>
              <a:t>capacity</a:t>
            </a:r>
            <a:br>
              <a:rPr lang="en-US" altLang="ko-KR" sz="2400" dirty="0">
                <a:ea typeface="Malgun Gothic" panose="020B0503020000020004" pitchFamily="34" charset="-127"/>
              </a:rPr>
            </a:br>
            <a:r>
              <a:rPr lang="en-US" altLang="ko-KR" sz="2400" dirty="0">
                <a:ea typeface="Malgun Gothic" panose="020B0503020000020004" pitchFamily="34" charset="-127"/>
              </a:rPr>
              <a:t>-&gt; Southern (more vulnerable) &lt; Northern</a:t>
            </a:r>
          </a:p>
          <a:p>
            <a:pPr marL="457200" indent="-457200">
              <a:buFont typeface="Arial" panose="020B0604020202020204" pitchFamily="34" charset="0"/>
              <a:buChar char="•"/>
            </a:pPr>
            <a:r>
              <a:rPr lang="en-US" sz="2400" dirty="0">
                <a:ea typeface="Malgun Gothic" panose="020B0503020000020004" pitchFamily="34" charset="-127"/>
              </a:rPr>
              <a:t>Sensitivity: </a:t>
            </a:r>
            <a:br>
              <a:rPr lang="en-US" sz="2400" dirty="0">
                <a:ea typeface="Malgun Gothic" panose="020B0503020000020004" pitchFamily="34" charset="-127"/>
              </a:rPr>
            </a:br>
            <a:r>
              <a:rPr lang="en-US" sz="2400" dirty="0">
                <a:ea typeface="Malgun Gothic" panose="020B0503020000020004" pitchFamily="34" charset="-127"/>
              </a:rPr>
              <a:t>-&gt; Eastern &gt; Western (more vulnerable)</a:t>
            </a:r>
          </a:p>
          <a:p>
            <a:pPr marL="457200" indent="-457200">
              <a:buFont typeface="Arial" panose="020B0604020202020204" pitchFamily="34" charset="0"/>
              <a:buChar char="•"/>
            </a:pPr>
            <a:r>
              <a:rPr lang="en-US" sz="2400" dirty="0">
                <a:ea typeface="Malgun Gothic" panose="020B0503020000020004" pitchFamily="34" charset="-127"/>
              </a:rPr>
              <a:t>Exposure: </a:t>
            </a:r>
            <a:br>
              <a:rPr lang="en-US" sz="2400" dirty="0">
                <a:ea typeface="Malgun Gothic" panose="020B0503020000020004" pitchFamily="34" charset="-127"/>
              </a:rPr>
            </a:br>
            <a:r>
              <a:rPr lang="en-US" sz="2400" dirty="0">
                <a:ea typeface="Malgun Gothic" panose="020B0503020000020004" pitchFamily="34" charset="-127"/>
              </a:rPr>
              <a:t>-&gt; Eastern (more vulnerable) &gt; Western</a:t>
            </a:r>
          </a:p>
        </p:txBody>
      </p:sp>
    </p:spTree>
    <p:extLst>
      <p:ext uri="{BB962C8B-B14F-4D97-AF65-F5344CB8AC3E}">
        <p14:creationId xmlns:p14="http://schemas.microsoft.com/office/powerpoint/2010/main" val="3554944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DE833218-3B58-DD0D-B3E0-A03498B5F1E8}"/>
              </a:ext>
            </a:extLst>
          </p:cNvPr>
          <p:cNvSpPr txBox="1"/>
          <p:nvPr/>
        </p:nvSpPr>
        <p:spPr>
          <a:xfrm>
            <a:off x="0" y="0"/>
            <a:ext cx="6632294" cy="646331"/>
          </a:xfrm>
          <a:prstGeom prst="rect">
            <a:avLst/>
          </a:prstGeom>
          <a:noFill/>
        </p:spPr>
        <p:txBody>
          <a:bodyPr wrap="square" rtlCol="0">
            <a:spAutoFit/>
          </a:bodyPr>
          <a:lstStyle/>
          <a:p>
            <a:r>
              <a:rPr lang="en-US" sz="3600" b="1" dirty="0"/>
              <a:t>Result</a:t>
            </a:r>
          </a:p>
        </p:txBody>
      </p:sp>
      <p:grpSp>
        <p:nvGrpSpPr>
          <p:cNvPr id="25" name="Group 24">
            <a:extLst>
              <a:ext uri="{FF2B5EF4-FFF2-40B4-BE49-F238E27FC236}">
                <a16:creationId xmlns:a16="http://schemas.microsoft.com/office/drawing/2014/main" id="{AD816CF0-9509-D15B-441D-06B96CBA9976}"/>
              </a:ext>
            </a:extLst>
          </p:cNvPr>
          <p:cNvGrpSpPr/>
          <p:nvPr/>
        </p:nvGrpSpPr>
        <p:grpSpPr>
          <a:xfrm>
            <a:off x="826851" y="997085"/>
            <a:ext cx="6087942" cy="2631164"/>
            <a:chOff x="6011694" y="3429000"/>
            <a:chExt cx="6087942" cy="2631164"/>
          </a:xfrm>
        </p:grpSpPr>
        <p:pic>
          <p:nvPicPr>
            <p:cNvPr id="2" name="Picture 1">
              <a:extLst>
                <a:ext uri="{FF2B5EF4-FFF2-40B4-BE49-F238E27FC236}">
                  <a16:creationId xmlns:a16="http://schemas.microsoft.com/office/drawing/2014/main" id="{09EE33FB-4C68-C77A-1F6F-3CD733DA4A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9298" t="50000"/>
            <a:stretch/>
          </p:blipFill>
          <p:spPr bwMode="auto">
            <a:xfrm>
              <a:off x="6011694" y="3429000"/>
              <a:ext cx="6087942" cy="2604018"/>
            </a:xfrm>
            <a:prstGeom prst="rect">
              <a:avLst/>
            </a:prstGeom>
            <a:noFill/>
            <a:ln>
              <a:noFill/>
            </a:ln>
          </p:spPr>
        </p:pic>
        <p:sp>
          <p:nvSpPr>
            <p:cNvPr id="21" name="Rectangle 20">
              <a:extLst>
                <a:ext uri="{FF2B5EF4-FFF2-40B4-BE49-F238E27FC236}">
                  <a16:creationId xmlns:a16="http://schemas.microsoft.com/office/drawing/2014/main" id="{D4BE5590-9E4D-5555-DC80-5CC0F5AFEB79}"/>
                </a:ext>
              </a:extLst>
            </p:cNvPr>
            <p:cNvSpPr/>
            <p:nvPr/>
          </p:nvSpPr>
          <p:spPr>
            <a:xfrm>
              <a:off x="10980344" y="4306055"/>
              <a:ext cx="1119292" cy="17541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80D4DBE-58CE-EF57-8D48-606938D15E6A}"/>
                </a:ext>
              </a:extLst>
            </p:cNvPr>
            <p:cNvSpPr/>
            <p:nvPr/>
          </p:nvSpPr>
          <p:spPr>
            <a:xfrm>
              <a:off x="10811666" y="4293228"/>
              <a:ext cx="950614" cy="6699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3673E9C-0512-B271-F498-A80768F3D868}"/>
                </a:ext>
              </a:extLst>
            </p:cNvPr>
            <p:cNvSpPr/>
            <p:nvPr/>
          </p:nvSpPr>
          <p:spPr>
            <a:xfrm>
              <a:off x="10856931" y="5618632"/>
              <a:ext cx="950614" cy="350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D190667-7C64-2479-073E-A4917929C8D4}"/>
                </a:ext>
              </a:extLst>
            </p:cNvPr>
            <p:cNvSpPr/>
            <p:nvPr/>
          </p:nvSpPr>
          <p:spPr>
            <a:xfrm>
              <a:off x="10804990" y="5266018"/>
              <a:ext cx="950614" cy="350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042B8D20-1BCE-A525-D8E1-30BAF1B71ABA}"/>
              </a:ext>
            </a:extLst>
          </p:cNvPr>
          <p:cNvSpPr txBox="1"/>
          <p:nvPr/>
        </p:nvSpPr>
        <p:spPr>
          <a:xfrm>
            <a:off x="711201" y="3889937"/>
            <a:ext cx="11480800" cy="954107"/>
          </a:xfrm>
          <a:prstGeom prst="rect">
            <a:avLst/>
          </a:prstGeom>
          <a:noFill/>
        </p:spPr>
        <p:txBody>
          <a:bodyPr wrap="square">
            <a:spAutoFit/>
          </a:bodyPr>
          <a:lstStyle/>
          <a:p>
            <a:pPr marL="457200" indent="-457200">
              <a:buFont typeface="Arial" panose="020B0604020202020204" pitchFamily="34" charset="0"/>
              <a:buChar char="•"/>
            </a:pPr>
            <a:r>
              <a:rPr lang="en-US" sz="2800" dirty="0">
                <a:ea typeface="Malgun Gothic" panose="020B0503020000020004" pitchFamily="34" charset="-127"/>
              </a:rPr>
              <a:t>Vulnerability: </a:t>
            </a:r>
            <a:br>
              <a:rPr lang="en-US" sz="2800" dirty="0">
                <a:ea typeface="Malgun Gothic" panose="020B0503020000020004" pitchFamily="34" charset="-127"/>
              </a:rPr>
            </a:br>
            <a:r>
              <a:rPr lang="en-US" sz="2800" dirty="0">
                <a:ea typeface="Malgun Gothic" panose="020B0503020000020004" pitchFamily="34" charset="-127"/>
              </a:rPr>
              <a:t>Eastern (more vulnerable) &gt; Western</a:t>
            </a:r>
          </a:p>
        </p:txBody>
      </p:sp>
    </p:spTree>
    <p:extLst>
      <p:ext uri="{BB962C8B-B14F-4D97-AF65-F5344CB8AC3E}">
        <p14:creationId xmlns:p14="http://schemas.microsoft.com/office/powerpoint/2010/main" val="1537699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DE833218-3B58-DD0D-B3E0-A03498B5F1E8}"/>
              </a:ext>
            </a:extLst>
          </p:cNvPr>
          <p:cNvSpPr txBox="1"/>
          <p:nvPr/>
        </p:nvSpPr>
        <p:spPr>
          <a:xfrm>
            <a:off x="0" y="0"/>
            <a:ext cx="6632294" cy="646331"/>
          </a:xfrm>
          <a:prstGeom prst="rect">
            <a:avLst/>
          </a:prstGeom>
          <a:noFill/>
        </p:spPr>
        <p:txBody>
          <a:bodyPr wrap="square" rtlCol="0">
            <a:spAutoFit/>
          </a:bodyPr>
          <a:lstStyle/>
          <a:p>
            <a:r>
              <a:rPr lang="en-US" sz="3600" b="1" dirty="0"/>
              <a:t>Result</a:t>
            </a:r>
          </a:p>
        </p:txBody>
      </p:sp>
      <p:grpSp>
        <p:nvGrpSpPr>
          <p:cNvPr id="25" name="Group 24">
            <a:extLst>
              <a:ext uri="{FF2B5EF4-FFF2-40B4-BE49-F238E27FC236}">
                <a16:creationId xmlns:a16="http://schemas.microsoft.com/office/drawing/2014/main" id="{AD816CF0-9509-D15B-441D-06B96CBA9976}"/>
              </a:ext>
            </a:extLst>
          </p:cNvPr>
          <p:cNvGrpSpPr/>
          <p:nvPr/>
        </p:nvGrpSpPr>
        <p:grpSpPr>
          <a:xfrm>
            <a:off x="826851" y="997085"/>
            <a:ext cx="6087942" cy="2631164"/>
            <a:chOff x="6011694" y="3429000"/>
            <a:chExt cx="6087942" cy="2631164"/>
          </a:xfrm>
        </p:grpSpPr>
        <p:pic>
          <p:nvPicPr>
            <p:cNvPr id="2" name="Picture 1">
              <a:extLst>
                <a:ext uri="{FF2B5EF4-FFF2-40B4-BE49-F238E27FC236}">
                  <a16:creationId xmlns:a16="http://schemas.microsoft.com/office/drawing/2014/main" id="{09EE33FB-4C68-C77A-1F6F-3CD733DA4A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9298" t="50000"/>
            <a:stretch/>
          </p:blipFill>
          <p:spPr bwMode="auto">
            <a:xfrm>
              <a:off x="6011694" y="3429000"/>
              <a:ext cx="6087942" cy="2604018"/>
            </a:xfrm>
            <a:prstGeom prst="rect">
              <a:avLst/>
            </a:prstGeom>
            <a:noFill/>
            <a:ln>
              <a:noFill/>
            </a:ln>
          </p:spPr>
        </p:pic>
        <p:sp>
          <p:nvSpPr>
            <p:cNvPr id="21" name="Rectangle 20">
              <a:extLst>
                <a:ext uri="{FF2B5EF4-FFF2-40B4-BE49-F238E27FC236}">
                  <a16:creationId xmlns:a16="http://schemas.microsoft.com/office/drawing/2014/main" id="{D4BE5590-9E4D-5555-DC80-5CC0F5AFEB79}"/>
                </a:ext>
              </a:extLst>
            </p:cNvPr>
            <p:cNvSpPr/>
            <p:nvPr/>
          </p:nvSpPr>
          <p:spPr>
            <a:xfrm>
              <a:off x="10980344" y="4306055"/>
              <a:ext cx="1119292" cy="17541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80D4DBE-58CE-EF57-8D48-606938D15E6A}"/>
                </a:ext>
              </a:extLst>
            </p:cNvPr>
            <p:cNvSpPr/>
            <p:nvPr/>
          </p:nvSpPr>
          <p:spPr>
            <a:xfrm>
              <a:off x="10811666" y="4293228"/>
              <a:ext cx="950614" cy="6699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3673E9C-0512-B271-F498-A80768F3D868}"/>
                </a:ext>
              </a:extLst>
            </p:cNvPr>
            <p:cNvSpPr/>
            <p:nvPr/>
          </p:nvSpPr>
          <p:spPr>
            <a:xfrm>
              <a:off x="10856931" y="5618632"/>
              <a:ext cx="950614" cy="350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D190667-7C64-2479-073E-A4917929C8D4}"/>
                </a:ext>
              </a:extLst>
            </p:cNvPr>
            <p:cNvSpPr/>
            <p:nvPr/>
          </p:nvSpPr>
          <p:spPr>
            <a:xfrm>
              <a:off x="10804990" y="5266018"/>
              <a:ext cx="950614" cy="350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C42B699C-8FA2-34D1-6406-5B94FD025893}"/>
              </a:ext>
            </a:extLst>
          </p:cNvPr>
          <p:cNvPicPr>
            <a:picLocks noChangeAspect="1"/>
          </p:cNvPicPr>
          <p:nvPr/>
        </p:nvPicPr>
        <p:blipFill>
          <a:blip r:embed="rId4"/>
          <a:stretch>
            <a:fillRect/>
          </a:stretch>
        </p:blipFill>
        <p:spPr>
          <a:xfrm>
            <a:off x="6355147" y="878082"/>
            <a:ext cx="5341953" cy="2842024"/>
          </a:xfrm>
          <a:prstGeom prst="rect">
            <a:avLst/>
          </a:prstGeom>
        </p:spPr>
      </p:pic>
      <p:sp>
        <p:nvSpPr>
          <p:cNvPr id="6" name="TextBox 5">
            <a:extLst>
              <a:ext uri="{FF2B5EF4-FFF2-40B4-BE49-F238E27FC236}">
                <a16:creationId xmlns:a16="http://schemas.microsoft.com/office/drawing/2014/main" id="{CDD297FB-B8E4-0F7F-5221-BEDA351132FB}"/>
              </a:ext>
            </a:extLst>
          </p:cNvPr>
          <p:cNvSpPr txBox="1"/>
          <p:nvPr/>
        </p:nvSpPr>
        <p:spPr>
          <a:xfrm>
            <a:off x="6355147" y="4169728"/>
            <a:ext cx="5659053" cy="1477328"/>
          </a:xfrm>
          <a:prstGeom prst="rect">
            <a:avLst/>
          </a:prstGeom>
          <a:noFill/>
        </p:spPr>
        <p:txBody>
          <a:bodyPr wrap="square">
            <a:spAutoFit/>
          </a:bodyPr>
          <a:lstStyle/>
          <a:p>
            <a:r>
              <a:rPr lang="en-US" b="0" i="0" dirty="0" err="1">
                <a:solidFill>
                  <a:srgbClr val="222222"/>
                </a:solidFill>
                <a:effectLst/>
                <a:latin typeface="Arial" panose="020B0604020202020204" pitchFamily="34" charset="0"/>
              </a:rPr>
              <a:t>Rappold</a:t>
            </a:r>
            <a:r>
              <a:rPr lang="en-US" b="0" i="0" dirty="0">
                <a:solidFill>
                  <a:srgbClr val="222222"/>
                </a:solidFill>
                <a:effectLst/>
                <a:latin typeface="Arial" panose="020B0604020202020204" pitchFamily="34" charset="0"/>
              </a:rPr>
              <a:t>, A. G., Reyes, J., </a:t>
            </a:r>
            <a:r>
              <a:rPr lang="en-US" b="0" i="0" dirty="0" err="1">
                <a:solidFill>
                  <a:srgbClr val="222222"/>
                </a:solidFill>
                <a:effectLst/>
                <a:latin typeface="Arial" panose="020B0604020202020204" pitchFamily="34" charset="0"/>
              </a:rPr>
              <a:t>Pouliot</a:t>
            </a:r>
            <a:r>
              <a:rPr lang="en-US" b="0" i="0" dirty="0">
                <a:solidFill>
                  <a:srgbClr val="222222"/>
                </a:solidFill>
                <a:effectLst/>
                <a:latin typeface="Arial" panose="020B0604020202020204" pitchFamily="34" charset="0"/>
              </a:rPr>
              <a:t>, G., Cascio, W. E., &amp; Diaz-Sanchez, D. (2017). Community vulnerability to health impacts of wildland fire smoke exposure. </a:t>
            </a:r>
            <a:r>
              <a:rPr lang="en-US" b="0" i="1" dirty="0">
                <a:solidFill>
                  <a:srgbClr val="222222"/>
                </a:solidFill>
                <a:effectLst/>
                <a:latin typeface="Arial" panose="020B0604020202020204" pitchFamily="34" charset="0"/>
              </a:rPr>
              <a:t>Environmental Science &amp; Technology</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51</a:t>
            </a:r>
            <a:r>
              <a:rPr lang="en-US" b="0" i="0" dirty="0">
                <a:solidFill>
                  <a:srgbClr val="222222"/>
                </a:solidFill>
                <a:effectLst/>
                <a:latin typeface="Arial" panose="020B0604020202020204" pitchFamily="34" charset="0"/>
              </a:rPr>
              <a:t>(12), 6674-6682.</a:t>
            </a:r>
            <a:endParaRPr lang="en-US" dirty="0"/>
          </a:p>
        </p:txBody>
      </p:sp>
    </p:spTree>
    <p:extLst>
      <p:ext uri="{BB962C8B-B14F-4D97-AF65-F5344CB8AC3E}">
        <p14:creationId xmlns:p14="http://schemas.microsoft.com/office/powerpoint/2010/main" val="2674004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5076D48-2FDF-AE38-075E-0F5D80A6496B}"/>
              </a:ext>
            </a:extLst>
          </p:cNvPr>
          <p:cNvSpPr txBox="1"/>
          <p:nvPr/>
        </p:nvSpPr>
        <p:spPr>
          <a:xfrm>
            <a:off x="0" y="0"/>
            <a:ext cx="12192000" cy="630942"/>
          </a:xfrm>
          <a:prstGeom prst="rect">
            <a:avLst/>
          </a:prstGeom>
          <a:noFill/>
        </p:spPr>
        <p:txBody>
          <a:bodyPr wrap="square" rtlCol="0">
            <a:spAutoFit/>
          </a:bodyPr>
          <a:lstStyle/>
          <a:p>
            <a:r>
              <a:rPr lang="en-US" sz="3500" b="1" dirty="0"/>
              <a:t>Associations between sensitivity/adaptive capacity and exposure</a:t>
            </a:r>
          </a:p>
        </p:txBody>
      </p:sp>
      <p:pic>
        <p:nvPicPr>
          <p:cNvPr id="6" name="Picture 5" descr="Chart, scatter chart&#10;&#10;Description automatically generated">
            <a:extLst>
              <a:ext uri="{FF2B5EF4-FFF2-40B4-BE49-F238E27FC236}">
                <a16:creationId xmlns:a16="http://schemas.microsoft.com/office/drawing/2014/main" id="{6F4E98C2-7176-195A-3DCB-44788B937E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587" y="630942"/>
            <a:ext cx="4895850" cy="4895850"/>
          </a:xfrm>
          <a:prstGeom prst="rect">
            <a:avLst/>
          </a:prstGeom>
        </p:spPr>
      </p:pic>
      <p:pic>
        <p:nvPicPr>
          <p:cNvPr id="8" name="Picture 7" descr="Chart, scatter chart&#10;&#10;Description automatically generated">
            <a:extLst>
              <a:ext uri="{FF2B5EF4-FFF2-40B4-BE49-F238E27FC236}">
                <a16:creationId xmlns:a16="http://schemas.microsoft.com/office/drawing/2014/main" id="{E7998A4A-6C28-091F-31E5-B89975E8B6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112" y="630942"/>
            <a:ext cx="4895850" cy="4895850"/>
          </a:xfrm>
          <a:prstGeom prst="rect">
            <a:avLst/>
          </a:prstGeom>
        </p:spPr>
      </p:pic>
      <p:sp>
        <p:nvSpPr>
          <p:cNvPr id="9" name="TextBox 8">
            <a:extLst>
              <a:ext uri="{FF2B5EF4-FFF2-40B4-BE49-F238E27FC236}">
                <a16:creationId xmlns:a16="http://schemas.microsoft.com/office/drawing/2014/main" id="{1DB2A117-AB52-F8C7-D77E-137C5C486E15}"/>
              </a:ext>
            </a:extLst>
          </p:cNvPr>
          <p:cNvSpPr txBox="1"/>
          <p:nvPr/>
        </p:nvSpPr>
        <p:spPr>
          <a:xfrm>
            <a:off x="1468581" y="5092835"/>
            <a:ext cx="4073236" cy="461665"/>
          </a:xfrm>
          <a:prstGeom prst="rect">
            <a:avLst/>
          </a:prstGeom>
          <a:solidFill>
            <a:schemeClr val="bg1"/>
          </a:solidFill>
          <a:ln>
            <a:solidFill>
              <a:schemeClr val="bg1"/>
            </a:solidFill>
          </a:ln>
        </p:spPr>
        <p:txBody>
          <a:bodyPr wrap="square" rtlCol="0">
            <a:spAutoFit/>
          </a:bodyPr>
          <a:lstStyle/>
          <a:p>
            <a:pPr algn="ctr"/>
            <a:r>
              <a:rPr lang="en-US" sz="2400" b="1" dirty="0"/>
              <a:t>Exposure</a:t>
            </a:r>
          </a:p>
        </p:txBody>
      </p:sp>
      <p:sp>
        <p:nvSpPr>
          <p:cNvPr id="10" name="TextBox 9">
            <a:extLst>
              <a:ext uri="{FF2B5EF4-FFF2-40B4-BE49-F238E27FC236}">
                <a16:creationId xmlns:a16="http://schemas.microsoft.com/office/drawing/2014/main" id="{654D79AB-72E1-783C-69EE-1097C0FBF971}"/>
              </a:ext>
            </a:extLst>
          </p:cNvPr>
          <p:cNvSpPr txBox="1"/>
          <p:nvPr/>
        </p:nvSpPr>
        <p:spPr>
          <a:xfrm>
            <a:off x="6862619" y="5092835"/>
            <a:ext cx="3980873" cy="461665"/>
          </a:xfrm>
          <a:prstGeom prst="rect">
            <a:avLst/>
          </a:prstGeom>
          <a:solidFill>
            <a:schemeClr val="bg1"/>
          </a:solidFill>
          <a:ln>
            <a:solidFill>
              <a:schemeClr val="bg1"/>
            </a:solidFill>
          </a:ln>
        </p:spPr>
        <p:txBody>
          <a:bodyPr wrap="square" rtlCol="0">
            <a:spAutoFit/>
          </a:bodyPr>
          <a:lstStyle/>
          <a:p>
            <a:pPr algn="ctr"/>
            <a:r>
              <a:rPr lang="en-US" sz="2400" b="1" dirty="0"/>
              <a:t>Exposure</a:t>
            </a:r>
          </a:p>
        </p:txBody>
      </p:sp>
      <p:sp>
        <p:nvSpPr>
          <p:cNvPr id="11" name="TextBox 10">
            <a:extLst>
              <a:ext uri="{FF2B5EF4-FFF2-40B4-BE49-F238E27FC236}">
                <a16:creationId xmlns:a16="http://schemas.microsoft.com/office/drawing/2014/main" id="{B5072B65-CABE-6690-4A50-0601B16171DA}"/>
              </a:ext>
            </a:extLst>
          </p:cNvPr>
          <p:cNvSpPr txBox="1"/>
          <p:nvPr/>
        </p:nvSpPr>
        <p:spPr>
          <a:xfrm rot="16200000">
            <a:off x="-36944" y="2475346"/>
            <a:ext cx="2032000" cy="461665"/>
          </a:xfrm>
          <a:prstGeom prst="rect">
            <a:avLst/>
          </a:prstGeom>
          <a:solidFill>
            <a:schemeClr val="bg1"/>
          </a:solidFill>
        </p:spPr>
        <p:txBody>
          <a:bodyPr wrap="square" rtlCol="0">
            <a:spAutoFit/>
          </a:bodyPr>
          <a:lstStyle/>
          <a:p>
            <a:r>
              <a:rPr lang="en-US" sz="2400" b="1" dirty="0"/>
              <a:t>Sensitivity</a:t>
            </a:r>
          </a:p>
        </p:txBody>
      </p:sp>
      <p:sp>
        <p:nvSpPr>
          <p:cNvPr id="12" name="TextBox 11">
            <a:extLst>
              <a:ext uri="{FF2B5EF4-FFF2-40B4-BE49-F238E27FC236}">
                <a16:creationId xmlns:a16="http://schemas.microsoft.com/office/drawing/2014/main" id="{31F3C534-BEBF-FA80-F1AD-87AF4C450753}"/>
              </a:ext>
            </a:extLst>
          </p:cNvPr>
          <p:cNvSpPr txBox="1"/>
          <p:nvPr/>
        </p:nvSpPr>
        <p:spPr>
          <a:xfrm rot="16200000">
            <a:off x="4754169" y="2524994"/>
            <a:ext cx="2987885" cy="461665"/>
          </a:xfrm>
          <a:prstGeom prst="rect">
            <a:avLst/>
          </a:prstGeom>
          <a:solidFill>
            <a:schemeClr val="bg1"/>
          </a:solidFill>
        </p:spPr>
        <p:txBody>
          <a:bodyPr wrap="square" rtlCol="0">
            <a:spAutoFit/>
          </a:bodyPr>
          <a:lstStyle/>
          <a:p>
            <a:r>
              <a:rPr lang="en-US" sz="2400" b="1" dirty="0"/>
              <a:t>Adaptive capacity</a:t>
            </a:r>
          </a:p>
        </p:txBody>
      </p:sp>
      <p:sp>
        <p:nvSpPr>
          <p:cNvPr id="2" name="TextBox 1">
            <a:extLst>
              <a:ext uri="{FF2B5EF4-FFF2-40B4-BE49-F238E27FC236}">
                <a16:creationId xmlns:a16="http://schemas.microsoft.com/office/drawing/2014/main" id="{A7E101B8-797E-E671-3A8C-CBE1F11069B3}"/>
              </a:ext>
            </a:extLst>
          </p:cNvPr>
          <p:cNvSpPr txBox="1"/>
          <p:nvPr/>
        </p:nvSpPr>
        <p:spPr>
          <a:xfrm>
            <a:off x="0" y="5680679"/>
            <a:ext cx="12192000" cy="954107"/>
          </a:xfrm>
          <a:prstGeom prst="rect">
            <a:avLst/>
          </a:prstGeom>
          <a:noFill/>
        </p:spPr>
        <p:txBody>
          <a:bodyPr wrap="square">
            <a:spAutoFit/>
          </a:bodyPr>
          <a:lstStyle/>
          <a:p>
            <a:pPr marL="457200" indent="-457200">
              <a:buFont typeface="Arial" panose="020B0604020202020204" pitchFamily="34" charset="0"/>
              <a:buChar char="•"/>
            </a:pPr>
            <a:r>
              <a:rPr lang="en-US" sz="2800" dirty="0">
                <a:ea typeface="Malgun Gothic" panose="020B0503020000020004" pitchFamily="34" charset="-127"/>
              </a:rPr>
              <a:t>More sensitive counties tend to be exposed to higher PM2.5 exposure</a:t>
            </a:r>
          </a:p>
          <a:p>
            <a:pPr marL="457200" indent="-457200">
              <a:buFont typeface="Arial" panose="020B0604020202020204" pitchFamily="34" charset="0"/>
              <a:buChar char="•"/>
            </a:pPr>
            <a:r>
              <a:rPr lang="en-US" sz="2800" dirty="0">
                <a:ea typeface="Malgun Gothic" panose="020B0503020000020004" pitchFamily="34" charset="-127"/>
              </a:rPr>
              <a:t>Higher adaptive capacity counties tend to be exposed to higher PM2.5 exposure</a:t>
            </a:r>
          </a:p>
        </p:txBody>
      </p:sp>
    </p:spTree>
    <p:extLst>
      <p:ext uri="{BB962C8B-B14F-4D97-AF65-F5344CB8AC3E}">
        <p14:creationId xmlns:p14="http://schemas.microsoft.com/office/powerpoint/2010/main" val="3600172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0CAC87C-7847-416A-A4CB-2DB0D4725AAC}"/>
              </a:ext>
            </a:extLst>
          </p:cNvPr>
          <p:cNvSpPr txBox="1"/>
          <p:nvPr/>
        </p:nvSpPr>
        <p:spPr>
          <a:xfrm>
            <a:off x="425514" y="646331"/>
            <a:ext cx="3250194" cy="1938992"/>
          </a:xfrm>
          <a:prstGeom prst="rect">
            <a:avLst/>
          </a:prstGeom>
          <a:noFill/>
        </p:spPr>
        <p:txBody>
          <a:bodyPr wrap="square">
            <a:spAutoFit/>
          </a:bodyPr>
          <a:lstStyle/>
          <a:p>
            <a:pPr marL="342900" indent="-342900">
              <a:buFont typeface="Arial" panose="020B0604020202020204" pitchFamily="34" charset="0"/>
              <a:buChar char="•"/>
            </a:pPr>
            <a:r>
              <a:rPr lang="en-US" sz="2400" dirty="0">
                <a:ea typeface="Malgun Gothic" panose="020B0503020000020004" pitchFamily="34" charset="-127"/>
              </a:rPr>
              <a:t>Wildfires have become more severe, frequent, longer lasting over the past decades</a:t>
            </a:r>
          </a:p>
        </p:txBody>
      </p:sp>
      <p:sp>
        <p:nvSpPr>
          <p:cNvPr id="12" name="TextBox 11">
            <a:extLst>
              <a:ext uri="{FF2B5EF4-FFF2-40B4-BE49-F238E27FC236}">
                <a16:creationId xmlns:a16="http://schemas.microsoft.com/office/drawing/2014/main" id="{14FA820A-2644-4FFA-AC4B-900BCDA803B1}"/>
              </a:ext>
            </a:extLst>
          </p:cNvPr>
          <p:cNvSpPr txBox="1"/>
          <p:nvPr/>
        </p:nvSpPr>
        <p:spPr>
          <a:xfrm>
            <a:off x="0" y="0"/>
            <a:ext cx="8643575" cy="646331"/>
          </a:xfrm>
          <a:prstGeom prst="rect">
            <a:avLst/>
          </a:prstGeom>
          <a:noFill/>
        </p:spPr>
        <p:txBody>
          <a:bodyPr wrap="square" rtlCol="0">
            <a:spAutoFit/>
          </a:bodyPr>
          <a:lstStyle/>
          <a:p>
            <a:r>
              <a:rPr lang="en-US" sz="3600" b="1" dirty="0"/>
              <a:t>Introduction</a:t>
            </a:r>
          </a:p>
        </p:txBody>
      </p:sp>
      <p:pic>
        <p:nvPicPr>
          <p:cNvPr id="1026" name="Picture 2" descr="As California burns, the winds arrive and the lights go out - ABC News">
            <a:extLst>
              <a:ext uri="{FF2B5EF4-FFF2-40B4-BE49-F238E27FC236}">
                <a16:creationId xmlns:a16="http://schemas.microsoft.com/office/drawing/2014/main" id="{E70274F6-D49E-8AA8-05D9-A983A794E6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532" y="2585324"/>
            <a:ext cx="2579498" cy="14509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urreal' January wildfire shuts California highway - BBC News">
            <a:extLst>
              <a:ext uri="{FF2B5EF4-FFF2-40B4-BE49-F238E27FC236}">
                <a16:creationId xmlns:a16="http://schemas.microsoft.com/office/drawing/2014/main" id="{3574747B-78CE-C89A-DF98-0F6D8FD750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532" y="4211783"/>
            <a:ext cx="2579499" cy="145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07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947983-38CD-0162-44E9-05FB108F065A}"/>
              </a:ext>
            </a:extLst>
          </p:cNvPr>
          <p:cNvPicPr>
            <a:picLocks noChangeAspect="1"/>
          </p:cNvPicPr>
          <p:nvPr/>
        </p:nvPicPr>
        <p:blipFill>
          <a:blip r:embed="rId2"/>
          <a:stretch>
            <a:fillRect/>
          </a:stretch>
        </p:blipFill>
        <p:spPr>
          <a:xfrm>
            <a:off x="0" y="1039524"/>
            <a:ext cx="12192000" cy="2528022"/>
          </a:xfrm>
          <a:prstGeom prst="rect">
            <a:avLst/>
          </a:prstGeom>
        </p:spPr>
      </p:pic>
      <p:sp>
        <p:nvSpPr>
          <p:cNvPr id="2" name="TextBox 1">
            <a:extLst>
              <a:ext uri="{FF2B5EF4-FFF2-40B4-BE49-F238E27FC236}">
                <a16:creationId xmlns:a16="http://schemas.microsoft.com/office/drawing/2014/main" id="{CC5356A0-AF58-8A3B-1E45-DFF48BA81D38}"/>
              </a:ext>
            </a:extLst>
          </p:cNvPr>
          <p:cNvSpPr txBox="1"/>
          <p:nvPr/>
        </p:nvSpPr>
        <p:spPr>
          <a:xfrm>
            <a:off x="0" y="0"/>
            <a:ext cx="12192000" cy="523220"/>
          </a:xfrm>
          <a:prstGeom prst="rect">
            <a:avLst/>
          </a:prstGeom>
          <a:noFill/>
        </p:spPr>
        <p:txBody>
          <a:bodyPr wrap="square" rtlCol="0">
            <a:spAutoFit/>
          </a:bodyPr>
          <a:lstStyle/>
          <a:p>
            <a:r>
              <a:rPr lang="en-US" sz="2800" b="1" dirty="0"/>
              <a:t>Number of counties at risk summarized by annual average PM2.5 and sensitivity</a:t>
            </a:r>
          </a:p>
        </p:txBody>
      </p:sp>
    </p:spTree>
    <p:extLst>
      <p:ext uri="{BB962C8B-B14F-4D97-AF65-F5344CB8AC3E}">
        <p14:creationId xmlns:p14="http://schemas.microsoft.com/office/powerpoint/2010/main" val="692250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947983-38CD-0162-44E9-05FB108F065A}"/>
              </a:ext>
            </a:extLst>
          </p:cNvPr>
          <p:cNvPicPr>
            <a:picLocks noChangeAspect="1"/>
          </p:cNvPicPr>
          <p:nvPr/>
        </p:nvPicPr>
        <p:blipFill>
          <a:blip r:embed="rId2"/>
          <a:stretch>
            <a:fillRect/>
          </a:stretch>
        </p:blipFill>
        <p:spPr>
          <a:xfrm>
            <a:off x="0" y="1039524"/>
            <a:ext cx="12192000" cy="2528022"/>
          </a:xfrm>
          <a:prstGeom prst="rect">
            <a:avLst/>
          </a:prstGeom>
        </p:spPr>
      </p:pic>
      <p:sp>
        <p:nvSpPr>
          <p:cNvPr id="2" name="Rectangle 1">
            <a:extLst>
              <a:ext uri="{FF2B5EF4-FFF2-40B4-BE49-F238E27FC236}">
                <a16:creationId xmlns:a16="http://schemas.microsoft.com/office/drawing/2014/main" id="{F4BBBE19-BF9D-651D-3D5C-4871F1FA042B}"/>
              </a:ext>
            </a:extLst>
          </p:cNvPr>
          <p:cNvSpPr/>
          <p:nvPr/>
        </p:nvSpPr>
        <p:spPr>
          <a:xfrm>
            <a:off x="30480" y="1673615"/>
            <a:ext cx="12161520" cy="36714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9CC46AB4-4276-FE67-E27F-178CF70D6C5F}"/>
              </a:ext>
            </a:extLst>
          </p:cNvPr>
          <p:cNvSpPr txBox="1"/>
          <p:nvPr/>
        </p:nvSpPr>
        <p:spPr>
          <a:xfrm>
            <a:off x="386081" y="3889937"/>
            <a:ext cx="11805920" cy="954107"/>
          </a:xfrm>
          <a:prstGeom prst="rect">
            <a:avLst/>
          </a:prstGeom>
          <a:noFill/>
        </p:spPr>
        <p:txBody>
          <a:bodyPr wrap="square">
            <a:spAutoFit/>
          </a:bodyPr>
          <a:lstStyle/>
          <a:p>
            <a:pPr marL="457200" indent="-457200">
              <a:buFont typeface="Arial" panose="020B0604020202020204" pitchFamily="34" charset="0"/>
              <a:buChar char="•"/>
            </a:pPr>
            <a:r>
              <a:rPr lang="en-US" sz="2800" dirty="0">
                <a:ea typeface="Malgun Gothic" panose="020B0503020000020004" pitchFamily="34" charset="-127"/>
              </a:rPr>
              <a:t>More sensitive counties were more likely to have high PM2.5  exposure than less sensitive counties</a:t>
            </a:r>
          </a:p>
        </p:txBody>
      </p:sp>
      <p:sp>
        <p:nvSpPr>
          <p:cNvPr id="4" name="TextBox 3">
            <a:extLst>
              <a:ext uri="{FF2B5EF4-FFF2-40B4-BE49-F238E27FC236}">
                <a16:creationId xmlns:a16="http://schemas.microsoft.com/office/drawing/2014/main" id="{FC361D31-BC36-5D42-5D0B-5F6AFFA6F7BF}"/>
              </a:ext>
            </a:extLst>
          </p:cNvPr>
          <p:cNvSpPr txBox="1"/>
          <p:nvPr/>
        </p:nvSpPr>
        <p:spPr>
          <a:xfrm>
            <a:off x="0" y="0"/>
            <a:ext cx="12192000" cy="523220"/>
          </a:xfrm>
          <a:prstGeom prst="rect">
            <a:avLst/>
          </a:prstGeom>
          <a:noFill/>
        </p:spPr>
        <p:txBody>
          <a:bodyPr wrap="square" rtlCol="0">
            <a:spAutoFit/>
          </a:bodyPr>
          <a:lstStyle/>
          <a:p>
            <a:r>
              <a:rPr lang="en-US" sz="2800" b="1" dirty="0"/>
              <a:t>Number of counties at risk summarized by annual average PM2.5 and sensitivity</a:t>
            </a:r>
          </a:p>
        </p:txBody>
      </p:sp>
    </p:spTree>
    <p:extLst>
      <p:ext uri="{BB962C8B-B14F-4D97-AF65-F5344CB8AC3E}">
        <p14:creationId xmlns:p14="http://schemas.microsoft.com/office/powerpoint/2010/main" val="470076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947983-38CD-0162-44E9-05FB108F065A}"/>
              </a:ext>
            </a:extLst>
          </p:cNvPr>
          <p:cNvPicPr>
            <a:picLocks noChangeAspect="1"/>
          </p:cNvPicPr>
          <p:nvPr/>
        </p:nvPicPr>
        <p:blipFill>
          <a:blip r:embed="rId2"/>
          <a:stretch>
            <a:fillRect/>
          </a:stretch>
        </p:blipFill>
        <p:spPr>
          <a:xfrm>
            <a:off x="0" y="1039524"/>
            <a:ext cx="12192000" cy="2528022"/>
          </a:xfrm>
          <a:prstGeom prst="rect">
            <a:avLst/>
          </a:prstGeom>
        </p:spPr>
      </p:pic>
      <p:sp>
        <p:nvSpPr>
          <p:cNvPr id="9" name="Rectangle 8">
            <a:extLst>
              <a:ext uri="{FF2B5EF4-FFF2-40B4-BE49-F238E27FC236}">
                <a16:creationId xmlns:a16="http://schemas.microsoft.com/office/drawing/2014/main" id="{999180B7-15CD-0D97-4EF1-BC7AFAD8DB73}"/>
              </a:ext>
            </a:extLst>
          </p:cNvPr>
          <p:cNvSpPr/>
          <p:nvPr/>
        </p:nvSpPr>
        <p:spPr>
          <a:xfrm>
            <a:off x="2032001" y="2303535"/>
            <a:ext cx="2022763" cy="36714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7332EABA-CB1C-6048-B13A-D6E38CE59E5B}"/>
              </a:ext>
            </a:extLst>
          </p:cNvPr>
          <p:cNvSpPr/>
          <p:nvPr/>
        </p:nvSpPr>
        <p:spPr>
          <a:xfrm>
            <a:off x="10159998" y="2603717"/>
            <a:ext cx="2032001" cy="61977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6CB0E0F1-CA47-E07D-9F95-5B30B6F2BD8F}"/>
              </a:ext>
            </a:extLst>
          </p:cNvPr>
          <p:cNvSpPr txBox="1"/>
          <p:nvPr/>
        </p:nvSpPr>
        <p:spPr>
          <a:xfrm>
            <a:off x="386081" y="3889937"/>
            <a:ext cx="11805920" cy="1815882"/>
          </a:xfrm>
          <a:prstGeom prst="rect">
            <a:avLst/>
          </a:prstGeom>
          <a:noFill/>
        </p:spPr>
        <p:txBody>
          <a:bodyPr wrap="square">
            <a:spAutoFit/>
          </a:bodyPr>
          <a:lstStyle/>
          <a:p>
            <a:pPr marL="457200" indent="-457200">
              <a:buFont typeface="Arial" panose="020B0604020202020204" pitchFamily="34" charset="0"/>
              <a:buChar char="•"/>
            </a:pPr>
            <a:r>
              <a:rPr lang="en-US" sz="2800" dirty="0">
                <a:ea typeface="Malgun Gothic" panose="020B0503020000020004" pitchFamily="34" charset="-127"/>
              </a:rPr>
              <a:t>More sensitive counties were more likely to have high PM2.5  exposure than less sensitive counties</a:t>
            </a:r>
          </a:p>
          <a:p>
            <a:pPr marL="457200" indent="-457200">
              <a:buFont typeface="Arial" panose="020B0604020202020204" pitchFamily="34" charset="0"/>
              <a:buChar char="•"/>
            </a:pPr>
            <a:r>
              <a:rPr lang="en-US" sz="2800" dirty="0">
                <a:ea typeface="Malgun Gothic" panose="020B0503020000020004" pitchFamily="34" charset="-127"/>
              </a:rPr>
              <a:t>More than 80% of most sensitive counties were exposed to higher PM2.5 while about 70% of less sensitive counties were exposed to lower PM2.5</a:t>
            </a:r>
          </a:p>
        </p:txBody>
      </p:sp>
      <p:sp>
        <p:nvSpPr>
          <p:cNvPr id="4" name="TextBox 3">
            <a:extLst>
              <a:ext uri="{FF2B5EF4-FFF2-40B4-BE49-F238E27FC236}">
                <a16:creationId xmlns:a16="http://schemas.microsoft.com/office/drawing/2014/main" id="{755610C1-288E-AFDC-AEE9-E59A69EBC6E0}"/>
              </a:ext>
            </a:extLst>
          </p:cNvPr>
          <p:cNvSpPr txBox="1"/>
          <p:nvPr/>
        </p:nvSpPr>
        <p:spPr>
          <a:xfrm>
            <a:off x="0" y="0"/>
            <a:ext cx="12192000" cy="523220"/>
          </a:xfrm>
          <a:prstGeom prst="rect">
            <a:avLst/>
          </a:prstGeom>
          <a:noFill/>
        </p:spPr>
        <p:txBody>
          <a:bodyPr wrap="square" rtlCol="0">
            <a:spAutoFit/>
          </a:bodyPr>
          <a:lstStyle/>
          <a:p>
            <a:r>
              <a:rPr lang="en-US" sz="2800" b="1" dirty="0"/>
              <a:t>Number of counties at risk summarized by annual average PM2.5 and sensitivity</a:t>
            </a:r>
          </a:p>
        </p:txBody>
      </p:sp>
    </p:spTree>
    <p:extLst>
      <p:ext uri="{BB962C8B-B14F-4D97-AF65-F5344CB8AC3E}">
        <p14:creationId xmlns:p14="http://schemas.microsoft.com/office/powerpoint/2010/main" val="1852814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947983-38CD-0162-44E9-05FB108F065A}"/>
              </a:ext>
            </a:extLst>
          </p:cNvPr>
          <p:cNvPicPr>
            <a:picLocks noChangeAspect="1"/>
          </p:cNvPicPr>
          <p:nvPr/>
        </p:nvPicPr>
        <p:blipFill>
          <a:blip r:embed="rId2"/>
          <a:stretch>
            <a:fillRect/>
          </a:stretch>
        </p:blipFill>
        <p:spPr>
          <a:xfrm>
            <a:off x="0" y="1039524"/>
            <a:ext cx="12192000" cy="2528022"/>
          </a:xfrm>
          <a:prstGeom prst="rect">
            <a:avLst/>
          </a:prstGeom>
        </p:spPr>
      </p:pic>
      <p:sp>
        <p:nvSpPr>
          <p:cNvPr id="8" name="TextBox 7">
            <a:extLst>
              <a:ext uri="{FF2B5EF4-FFF2-40B4-BE49-F238E27FC236}">
                <a16:creationId xmlns:a16="http://schemas.microsoft.com/office/drawing/2014/main" id="{28B603E8-D63B-4AA0-746C-3EB6FB234D8C}"/>
              </a:ext>
            </a:extLst>
          </p:cNvPr>
          <p:cNvSpPr txBox="1"/>
          <p:nvPr/>
        </p:nvSpPr>
        <p:spPr>
          <a:xfrm>
            <a:off x="0" y="0"/>
            <a:ext cx="12192000" cy="523220"/>
          </a:xfrm>
          <a:prstGeom prst="rect">
            <a:avLst/>
          </a:prstGeom>
          <a:noFill/>
        </p:spPr>
        <p:txBody>
          <a:bodyPr wrap="square" rtlCol="0">
            <a:spAutoFit/>
          </a:bodyPr>
          <a:lstStyle/>
          <a:p>
            <a:r>
              <a:rPr lang="en-US" sz="2800" b="1" dirty="0"/>
              <a:t>Number of counties at risk summarized by annual average PM2.5 and sensitivity</a:t>
            </a:r>
          </a:p>
        </p:txBody>
      </p:sp>
      <p:sp>
        <p:nvSpPr>
          <p:cNvPr id="9" name="Rectangle 8">
            <a:extLst>
              <a:ext uri="{FF2B5EF4-FFF2-40B4-BE49-F238E27FC236}">
                <a16:creationId xmlns:a16="http://schemas.microsoft.com/office/drawing/2014/main" id="{999180B7-15CD-0D97-4EF1-BC7AFAD8DB73}"/>
              </a:ext>
            </a:extLst>
          </p:cNvPr>
          <p:cNvSpPr/>
          <p:nvPr/>
        </p:nvSpPr>
        <p:spPr>
          <a:xfrm>
            <a:off x="2052321" y="2882655"/>
            <a:ext cx="10139679" cy="36714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D54254AE-775E-C8F0-0598-AE24F9D05DCA}"/>
              </a:ext>
            </a:extLst>
          </p:cNvPr>
          <p:cNvSpPr txBox="1"/>
          <p:nvPr/>
        </p:nvSpPr>
        <p:spPr>
          <a:xfrm>
            <a:off x="386081" y="3889937"/>
            <a:ext cx="11805920" cy="2677656"/>
          </a:xfrm>
          <a:prstGeom prst="rect">
            <a:avLst/>
          </a:prstGeom>
          <a:noFill/>
        </p:spPr>
        <p:txBody>
          <a:bodyPr wrap="square">
            <a:spAutoFit/>
          </a:bodyPr>
          <a:lstStyle/>
          <a:p>
            <a:pPr marL="457200" indent="-457200">
              <a:buFont typeface="Arial" panose="020B0604020202020204" pitchFamily="34" charset="0"/>
              <a:buChar char="•"/>
            </a:pPr>
            <a:r>
              <a:rPr lang="en-US" sz="2800" dirty="0">
                <a:ea typeface="Malgun Gothic" panose="020B0503020000020004" pitchFamily="34" charset="-127"/>
              </a:rPr>
              <a:t>More sensitive counties were more likely to have high PM2.5  exposure than less sensitive counties</a:t>
            </a:r>
          </a:p>
          <a:p>
            <a:pPr marL="457200" indent="-457200">
              <a:buFont typeface="Arial" panose="020B0604020202020204" pitchFamily="34" charset="0"/>
              <a:buChar char="•"/>
            </a:pPr>
            <a:r>
              <a:rPr lang="en-US" sz="2800" dirty="0">
                <a:ea typeface="Malgun Gothic" panose="020B0503020000020004" pitchFamily="34" charset="-127"/>
              </a:rPr>
              <a:t>More than 80% of most sensitive counties were exposed to higher PM2.5 while about 70% of less sensitive counties were exposed to lower PM2.5</a:t>
            </a:r>
          </a:p>
          <a:p>
            <a:pPr marL="457200" indent="-457200">
              <a:buFont typeface="Arial" panose="020B0604020202020204" pitchFamily="34" charset="0"/>
              <a:buChar char="•"/>
            </a:pPr>
            <a:r>
              <a:rPr lang="en-US" sz="2800" dirty="0">
                <a:ea typeface="Malgun Gothic" panose="020B0503020000020004" pitchFamily="34" charset="-127"/>
              </a:rPr>
              <a:t>Most sensitive counties tend to have higher percent of the highest PM2.5 exposure</a:t>
            </a:r>
          </a:p>
        </p:txBody>
      </p:sp>
    </p:spTree>
    <p:extLst>
      <p:ext uri="{BB962C8B-B14F-4D97-AF65-F5344CB8AC3E}">
        <p14:creationId xmlns:p14="http://schemas.microsoft.com/office/powerpoint/2010/main" val="834380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4E865E-7EFF-5B74-A4E3-074E55BFF85B}"/>
              </a:ext>
            </a:extLst>
          </p:cNvPr>
          <p:cNvPicPr>
            <a:picLocks noChangeAspect="1"/>
          </p:cNvPicPr>
          <p:nvPr/>
        </p:nvPicPr>
        <p:blipFill>
          <a:blip r:embed="rId2"/>
          <a:stretch>
            <a:fillRect/>
          </a:stretch>
        </p:blipFill>
        <p:spPr>
          <a:xfrm>
            <a:off x="0" y="1577371"/>
            <a:ext cx="12192000" cy="3703257"/>
          </a:xfrm>
          <a:prstGeom prst="rect">
            <a:avLst/>
          </a:prstGeom>
        </p:spPr>
      </p:pic>
      <p:sp>
        <p:nvSpPr>
          <p:cNvPr id="2" name="TextBox 1">
            <a:extLst>
              <a:ext uri="{FF2B5EF4-FFF2-40B4-BE49-F238E27FC236}">
                <a16:creationId xmlns:a16="http://schemas.microsoft.com/office/drawing/2014/main" id="{AF1AD461-259D-70B1-BA7B-1DFB6EE2BD7F}"/>
              </a:ext>
            </a:extLst>
          </p:cNvPr>
          <p:cNvSpPr txBox="1"/>
          <p:nvPr/>
        </p:nvSpPr>
        <p:spPr>
          <a:xfrm>
            <a:off x="0" y="0"/>
            <a:ext cx="12192000" cy="523220"/>
          </a:xfrm>
          <a:prstGeom prst="rect">
            <a:avLst/>
          </a:prstGeom>
          <a:noFill/>
        </p:spPr>
        <p:txBody>
          <a:bodyPr wrap="square" rtlCol="0">
            <a:spAutoFit/>
          </a:bodyPr>
          <a:lstStyle/>
          <a:p>
            <a:r>
              <a:rPr lang="en-US" sz="2800" b="1" dirty="0"/>
              <a:t>Population size at risk summarized by annual average PM2.5 and sensitivity</a:t>
            </a:r>
          </a:p>
        </p:txBody>
      </p:sp>
    </p:spTree>
    <p:extLst>
      <p:ext uri="{BB962C8B-B14F-4D97-AF65-F5344CB8AC3E}">
        <p14:creationId xmlns:p14="http://schemas.microsoft.com/office/powerpoint/2010/main" val="886990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4E865E-7EFF-5B74-A4E3-074E55BFF85B}"/>
              </a:ext>
            </a:extLst>
          </p:cNvPr>
          <p:cNvPicPr>
            <a:picLocks noChangeAspect="1"/>
          </p:cNvPicPr>
          <p:nvPr/>
        </p:nvPicPr>
        <p:blipFill>
          <a:blip r:embed="rId2"/>
          <a:stretch>
            <a:fillRect/>
          </a:stretch>
        </p:blipFill>
        <p:spPr>
          <a:xfrm>
            <a:off x="0" y="1577371"/>
            <a:ext cx="12192000" cy="3703257"/>
          </a:xfrm>
          <a:prstGeom prst="rect">
            <a:avLst/>
          </a:prstGeom>
        </p:spPr>
      </p:pic>
      <p:sp>
        <p:nvSpPr>
          <p:cNvPr id="2" name="Rectangle 1">
            <a:extLst>
              <a:ext uri="{FF2B5EF4-FFF2-40B4-BE49-F238E27FC236}">
                <a16:creationId xmlns:a16="http://schemas.microsoft.com/office/drawing/2014/main" id="{AB5B7028-B1F3-5796-2180-38773C92BCF3}"/>
              </a:ext>
            </a:extLst>
          </p:cNvPr>
          <p:cNvSpPr/>
          <p:nvPr/>
        </p:nvSpPr>
        <p:spPr>
          <a:xfrm>
            <a:off x="10169237" y="3428998"/>
            <a:ext cx="2022763" cy="121412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47D4AF23-D26B-7D01-DF36-DCF3DE9C2621}"/>
              </a:ext>
            </a:extLst>
          </p:cNvPr>
          <p:cNvSpPr txBox="1"/>
          <p:nvPr/>
        </p:nvSpPr>
        <p:spPr>
          <a:xfrm>
            <a:off x="0" y="0"/>
            <a:ext cx="12192000" cy="523220"/>
          </a:xfrm>
          <a:prstGeom prst="rect">
            <a:avLst/>
          </a:prstGeom>
          <a:noFill/>
        </p:spPr>
        <p:txBody>
          <a:bodyPr wrap="square" rtlCol="0">
            <a:spAutoFit/>
          </a:bodyPr>
          <a:lstStyle/>
          <a:p>
            <a:r>
              <a:rPr lang="en-US" sz="2800" b="1" dirty="0"/>
              <a:t>Population size at risk summarized by annual average PM2.5 and sensitivity</a:t>
            </a:r>
          </a:p>
        </p:txBody>
      </p:sp>
      <p:sp>
        <p:nvSpPr>
          <p:cNvPr id="4" name="TextBox 3">
            <a:extLst>
              <a:ext uri="{FF2B5EF4-FFF2-40B4-BE49-F238E27FC236}">
                <a16:creationId xmlns:a16="http://schemas.microsoft.com/office/drawing/2014/main" id="{53AD2522-1802-A744-38D4-D87B882E5CDE}"/>
              </a:ext>
            </a:extLst>
          </p:cNvPr>
          <p:cNvSpPr txBox="1"/>
          <p:nvPr/>
        </p:nvSpPr>
        <p:spPr>
          <a:xfrm>
            <a:off x="386080" y="5540639"/>
            <a:ext cx="11805920" cy="523220"/>
          </a:xfrm>
          <a:prstGeom prst="rect">
            <a:avLst/>
          </a:prstGeom>
          <a:noFill/>
        </p:spPr>
        <p:txBody>
          <a:bodyPr wrap="square">
            <a:spAutoFit/>
          </a:bodyPr>
          <a:lstStyle/>
          <a:p>
            <a:pPr marL="457200" indent="-457200">
              <a:buFont typeface="Arial" panose="020B0604020202020204" pitchFamily="34" charset="0"/>
              <a:buChar char="•"/>
            </a:pPr>
            <a:r>
              <a:rPr lang="en-US" sz="2800" dirty="0">
                <a:ea typeface="Malgun Gothic" panose="020B0503020000020004" pitchFamily="34" charset="-127"/>
              </a:rPr>
              <a:t>About 6 million most sensitive people are exposed to higher PM2.5 exposure</a:t>
            </a:r>
          </a:p>
        </p:txBody>
      </p:sp>
    </p:spTree>
    <p:extLst>
      <p:ext uri="{BB962C8B-B14F-4D97-AF65-F5344CB8AC3E}">
        <p14:creationId xmlns:p14="http://schemas.microsoft.com/office/powerpoint/2010/main" val="146753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E71076E-B848-4CEF-B5AC-2279A19D5C31}"/>
              </a:ext>
            </a:extLst>
          </p:cNvPr>
          <p:cNvSpPr txBox="1"/>
          <p:nvPr/>
        </p:nvSpPr>
        <p:spPr>
          <a:xfrm>
            <a:off x="0" y="584775"/>
            <a:ext cx="12234644" cy="4832092"/>
          </a:xfrm>
          <a:prstGeom prst="rect">
            <a:avLst/>
          </a:prstGeom>
          <a:noFill/>
        </p:spPr>
        <p:txBody>
          <a:bodyPr wrap="square">
            <a:spAutoFit/>
          </a:bodyPr>
          <a:lstStyle/>
          <a:p>
            <a:pPr marL="457200" indent="-457200">
              <a:buFont typeface="Arial" panose="020B0604020202020204" pitchFamily="34" charset="0"/>
              <a:buChar char="•"/>
            </a:pPr>
            <a:r>
              <a:rPr lang="en-US" sz="2800" dirty="0"/>
              <a:t>Adaptive capacity-&gt; Southern (more vulnerable) &lt; Northern</a:t>
            </a:r>
          </a:p>
          <a:p>
            <a:pPr marL="457200" indent="-457200">
              <a:buFont typeface="Arial" panose="020B0604020202020204" pitchFamily="34" charset="0"/>
              <a:buChar char="•"/>
            </a:pPr>
            <a:r>
              <a:rPr lang="en-US" sz="2800" dirty="0"/>
              <a:t>Sensitivity: -&gt; Eastern &gt; Western (more vulnerable)</a:t>
            </a:r>
          </a:p>
          <a:p>
            <a:pPr marL="457200" indent="-457200">
              <a:buFont typeface="Arial" panose="020B0604020202020204" pitchFamily="34" charset="0"/>
              <a:buChar char="•"/>
            </a:pPr>
            <a:r>
              <a:rPr lang="en-US" sz="2800" dirty="0"/>
              <a:t>Exposure: -&gt; Eastern (more vulnerable) &gt; Western</a:t>
            </a:r>
          </a:p>
          <a:p>
            <a:pPr marL="457200" indent="-457200">
              <a:buFont typeface="Arial" panose="020B0604020202020204" pitchFamily="34" charset="0"/>
              <a:buChar char="•"/>
            </a:pPr>
            <a:r>
              <a:rPr lang="en-US" sz="2800" dirty="0"/>
              <a:t>Vulnerability: Eastern (more vulnerable) &gt; Western</a:t>
            </a:r>
          </a:p>
          <a:p>
            <a:pPr marL="457200" indent="-457200">
              <a:buFont typeface="Arial" panose="020B0604020202020204" pitchFamily="34" charset="0"/>
              <a:buChar char="•"/>
            </a:pPr>
            <a:r>
              <a:rPr lang="en-US" sz="2800" dirty="0">
                <a:ea typeface="Malgun Gothic" panose="020B0503020000020004" pitchFamily="34" charset="-127"/>
              </a:rPr>
              <a:t>More sensitive counties are more exposed to PM2.5 exposure</a:t>
            </a:r>
          </a:p>
          <a:p>
            <a:pPr marL="457200" indent="-457200">
              <a:buFont typeface="Arial" panose="020B0604020202020204" pitchFamily="34" charset="0"/>
              <a:buChar char="•"/>
            </a:pPr>
            <a:r>
              <a:rPr lang="en-US" sz="2800" dirty="0">
                <a:ea typeface="Malgun Gothic" panose="020B0503020000020004" pitchFamily="34" charset="-127"/>
              </a:rPr>
              <a:t>Higher adaptive capacity counties are more exposed to PM2.5 exposure</a:t>
            </a:r>
          </a:p>
          <a:p>
            <a:pPr marL="457200" indent="-457200">
              <a:buFont typeface="Arial" panose="020B0604020202020204" pitchFamily="34" charset="0"/>
              <a:buChar char="•"/>
            </a:pPr>
            <a:r>
              <a:rPr lang="en-US" sz="2800" dirty="0">
                <a:ea typeface="Malgun Gothic" panose="020B0503020000020004" pitchFamily="34" charset="-127"/>
              </a:rPr>
              <a:t>About 6 million most sensitive people are exposed to higher PM2.5 exposure</a:t>
            </a:r>
          </a:p>
          <a:p>
            <a:pPr marL="457200" indent="-457200">
              <a:buFont typeface="Arial" panose="020B0604020202020204" pitchFamily="34" charset="0"/>
              <a:buChar char="•"/>
            </a:pPr>
            <a:endParaRPr lang="en-US" sz="2800" dirty="0">
              <a:ea typeface="Malgun Gothic" panose="020B0503020000020004" pitchFamily="34" charset="-127"/>
            </a:endParaRP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p:txBody>
      </p:sp>
      <p:sp>
        <p:nvSpPr>
          <p:cNvPr id="3" name="TextBox 2">
            <a:extLst>
              <a:ext uri="{FF2B5EF4-FFF2-40B4-BE49-F238E27FC236}">
                <a16:creationId xmlns:a16="http://schemas.microsoft.com/office/drawing/2014/main" id="{12652121-A5D9-46DD-BC8E-65D2E51BBEFC}"/>
              </a:ext>
            </a:extLst>
          </p:cNvPr>
          <p:cNvSpPr txBox="1"/>
          <p:nvPr/>
        </p:nvSpPr>
        <p:spPr>
          <a:xfrm>
            <a:off x="0" y="0"/>
            <a:ext cx="6632294" cy="646331"/>
          </a:xfrm>
          <a:prstGeom prst="rect">
            <a:avLst/>
          </a:prstGeom>
          <a:noFill/>
        </p:spPr>
        <p:txBody>
          <a:bodyPr wrap="square" rtlCol="0">
            <a:spAutoFit/>
          </a:bodyPr>
          <a:lstStyle/>
          <a:p>
            <a:r>
              <a:rPr lang="en-US" sz="3600" b="1" dirty="0"/>
              <a:t>In summary</a:t>
            </a:r>
          </a:p>
        </p:txBody>
      </p:sp>
    </p:spTree>
    <p:extLst>
      <p:ext uri="{BB962C8B-B14F-4D97-AF65-F5344CB8AC3E}">
        <p14:creationId xmlns:p14="http://schemas.microsoft.com/office/powerpoint/2010/main" val="4289258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E71076E-B848-4CEF-B5AC-2279A19D5C31}"/>
              </a:ext>
            </a:extLst>
          </p:cNvPr>
          <p:cNvSpPr txBox="1"/>
          <p:nvPr/>
        </p:nvSpPr>
        <p:spPr>
          <a:xfrm>
            <a:off x="0" y="584775"/>
            <a:ext cx="12234644" cy="1384995"/>
          </a:xfrm>
          <a:prstGeom prst="rect">
            <a:avLst/>
          </a:prstGeom>
          <a:noFill/>
        </p:spPr>
        <p:txBody>
          <a:bodyPr wrap="square">
            <a:spAutoFit/>
          </a:bodyPr>
          <a:lstStyle/>
          <a:p>
            <a:pPr marL="457200" indent="-457200">
              <a:buFont typeface="Arial" panose="020B0604020202020204" pitchFamily="34" charset="0"/>
              <a:buChar char="•"/>
            </a:pPr>
            <a:r>
              <a:rPr lang="en-US" sz="2800" dirty="0"/>
              <a:t>How to validate the index?</a:t>
            </a:r>
          </a:p>
          <a:p>
            <a:pPr marL="457200" indent="-457200">
              <a:buFont typeface="Arial" panose="020B0604020202020204" pitchFamily="34" charset="0"/>
              <a:buChar char="•"/>
            </a:pPr>
            <a:r>
              <a:rPr lang="en-US" sz="2800" dirty="0"/>
              <a:t>Find the association between vulnerability and landownership (state, federal, private sector) and WUI (wildland urban interface) vs. non-WUI</a:t>
            </a:r>
          </a:p>
        </p:txBody>
      </p:sp>
      <p:sp>
        <p:nvSpPr>
          <p:cNvPr id="3" name="TextBox 2">
            <a:extLst>
              <a:ext uri="{FF2B5EF4-FFF2-40B4-BE49-F238E27FC236}">
                <a16:creationId xmlns:a16="http://schemas.microsoft.com/office/drawing/2014/main" id="{12652121-A5D9-46DD-BC8E-65D2E51BBEFC}"/>
              </a:ext>
            </a:extLst>
          </p:cNvPr>
          <p:cNvSpPr txBox="1"/>
          <p:nvPr/>
        </p:nvSpPr>
        <p:spPr>
          <a:xfrm>
            <a:off x="0" y="0"/>
            <a:ext cx="6632294" cy="646331"/>
          </a:xfrm>
          <a:prstGeom prst="rect">
            <a:avLst/>
          </a:prstGeom>
          <a:noFill/>
        </p:spPr>
        <p:txBody>
          <a:bodyPr wrap="square" rtlCol="0">
            <a:spAutoFit/>
          </a:bodyPr>
          <a:lstStyle/>
          <a:p>
            <a:r>
              <a:rPr lang="en-US" sz="3600" b="1" dirty="0"/>
              <a:t>Next steps</a:t>
            </a:r>
          </a:p>
        </p:txBody>
      </p:sp>
      <p:sp>
        <p:nvSpPr>
          <p:cNvPr id="4" name="TextBox 3">
            <a:extLst>
              <a:ext uri="{FF2B5EF4-FFF2-40B4-BE49-F238E27FC236}">
                <a16:creationId xmlns:a16="http://schemas.microsoft.com/office/drawing/2014/main" id="{28DD1AE5-2D31-3E64-3473-AEC5F950CF0D}"/>
              </a:ext>
            </a:extLst>
          </p:cNvPr>
          <p:cNvSpPr txBox="1"/>
          <p:nvPr/>
        </p:nvSpPr>
        <p:spPr>
          <a:xfrm>
            <a:off x="213283" y="5083986"/>
            <a:ext cx="11881182" cy="461665"/>
          </a:xfrm>
          <a:prstGeom prst="rect">
            <a:avLst/>
          </a:prstGeom>
          <a:noFill/>
        </p:spPr>
        <p:txBody>
          <a:bodyPr wrap="square">
            <a:spAutoFit/>
          </a:bodyPr>
          <a:lstStyle/>
          <a:p>
            <a:pPr algn="ctr">
              <a:spcBef>
                <a:spcPts val="0"/>
              </a:spcBef>
              <a:spcAft>
                <a:spcPts val="0"/>
              </a:spcAft>
              <a:buFont typeface="Arial" panose="020B0604020202020204" pitchFamily="34" charset="0"/>
              <a:buChar char="•"/>
            </a:pPr>
            <a:r>
              <a:rPr lang="en-US" sz="2400" b="1" i="0" dirty="0">
                <a:solidFill>
                  <a:srgbClr val="222222"/>
                </a:solidFill>
                <a:effectLst/>
                <a:latin typeface="Arial" panose="020B0604020202020204" pitchFamily="34" charset="0"/>
              </a:rPr>
              <a:t>NASA (funding support – Grants # 80NSSC22K1480 &amp; # 80NSSC22K1684 )</a:t>
            </a:r>
          </a:p>
        </p:txBody>
      </p:sp>
    </p:spTree>
    <p:extLst>
      <p:ext uri="{BB962C8B-B14F-4D97-AF65-F5344CB8AC3E}">
        <p14:creationId xmlns:p14="http://schemas.microsoft.com/office/powerpoint/2010/main" val="30329853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FADC7A5-0A86-E244-3C44-992DC2076CC3}"/>
              </a:ext>
            </a:extLst>
          </p:cNvPr>
          <p:cNvSpPr txBox="1"/>
          <p:nvPr/>
        </p:nvSpPr>
        <p:spPr>
          <a:xfrm>
            <a:off x="3285810" y="1748413"/>
            <a:ext cx="5807947" cy="3170099"/>
          </a:xfrm>
          <a:prstGeom prst="rect">
            <a:avLst/>
          </a:prstGeom>
          <a:noFill/>
        </p:spPr>
        <p:txBody>
          <a:bodyPr wrap="square" rtlCol="0">
            <a:spAutoFit/>
          </a:bodyPr>
          <a:lstStyle/>
          <a:p>
            <a:pPr algn="ctr"/>
            <a:r>
              <a:rPr lang="en-US" sz="4000" b="1" dirty="0"/>
              <a:t>Thank you</a:t>
            </a:r>
          </a:p>
          <a:p>
            <a:pPr algn="ctr"/>
            <a:endParaRPr lang="en-US" sz="4000" b="1" dirty="0"/>
          </a:p>
          <a:p>
            <a:pPr algn="ctr"/>
            <a:r>
              <a:rPr lang="en-US" sz="4000" b="1" dirty="0"/>
              <a:t>Jihoon Jung</a:t>
            </a:r>
          </a:p>
          <a:p>
            <a:pPr algn="ctr"/>
            <a:endParaRPr lang="en-US" sz="4000" b="1" dirty="0"/>
          </a:p>
          <a:p>
            <a:pPr algn="ctr"/>
            <a:r>
              <a:rPr lang="en-US" sz="4000" b="1" dirty="0"/>
              <a:t>climategeo@gmail.com</a:t>
            </a:r>
          </a:p>
        </p:txBody>
      </p:sp>
    </p:spTree>
    <p:extLst>
      <p:ext uri="{BB962C8B-B14F-4D97-AF65-F5344CB8AC3E}">
        <p14:creationId xmlns:p14="http://schemas.microsoft.com/office/powerpoint/2010/main" val="2683458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2C9C72-1067-1FAF-03D8-C71E76B62D15}"/>
              </a:ext>
            </a:extLst>
          </p:cNvPr>
          <p:cNvSpPr txBox="1"/>
          <p:nvPr/>
        </p:nvSpPr>
        <p:spPr>
          <a:xfrm>
            <a:off x="411018" y="1555895"/>
            <a:ext cx="11369963" cy="2677656"/>
          </a:xfrm>
          <a:prstGeom prst="rect">
            <a:avLst/>
          </a:prstGeom>
          <a:noFill/>
        </p:spPr>
        <p:txBody>
          <a:bodyPr wrap="square">
            <a:spAutoFit/>
          </a:bodyPr>
          <a:lstStyle/>
          <a:p>
            <a:r>
              <a:rPr lang="en-US" sz="2800" dirty="0">
                <a:solidFill>
                  <a:srgbClr val="FF0000"/>
                </a:solidFill>
                <a:effectLst/>
                <a:latin typeface="Times New Roman" panose="02020603050405020304" pitchFamily="18" charset="0"/>
                <a:ea typeface="Malgun Gothic" panose="020B0503020000020004" pitchFamily="34" charset="-127"/>
              </a:rPr>
              <a:t>exposure</a:t>
            </a:r>
            <a:r>
              <a:rPr lang="en-US" sz="2800" dirty="0">
                <a:solidFill>
                  <a:srgbClr val="000000"/>
                </a:solidFill>
                <a:effectLst/>
                <a:latin typeface="Times New Roman" panose="02020603050405020304" pitchFamily="18" charset="0"/>
                <a:ea typeface="Malgun Gothic" panose="020B0503020000020004" pitchFamily="34" charset="-127"/>
              </a:rPr>
              <a:t> as “the degree, duration, and extent in which the system is in contact with, or subject to, the perturbation </a:t>
            </a:r>
            <a:endParaRPr lang="en-US" sz="2800" dirty="0">
              <a:solidFill>
                <a:srgbClr val="000000"/>
              </a:solidFill>
              <a:latin typeface="Times New Roman" panose="02020603050405020304" pitchFamily="18" charset="0"/>
              <a:ea typeface="Malgun Gothic" panose="020B0503020000020004" pitchFamily="34" charset="-127"/>
            </a:endParaRPr>
          </a:p>
          <a:p>
            <a:r>
              <a:rPr lang="en-US" sz="2800" dirty="0">
                <a:solidFill>
                  <a:srgbClr val="FF0000"/>
                </a:solidFill>
                <a:effectLst/>
                <a:latin typeface="Times New Roman" panose="02020603050405020304" pitchFamily="18" charset="0"/>
                <a:ea typeface="Malgun Gothic" panose="020B0503020000020004" pitchFamily="34" charset="-127"/>
              </a:rPr>
              <a:t>sensitivity</a:t>
            </a:r>
            <a:r>
              <a:rPr lang="en-US" sz="2800" dirty="0">
                <a:solidFill>
                  <a:srgbClr val="000000"/>
                </a:solidFill>
                <a:effectLst/>
                <a:latin typeface="Times New Roman" panose="02020603050405020304" pitchFamily="18" charset="0"/>
                <a:ea typeface="Malgun Gothic" panose="020B0503020000020004" pitchFamily="34" charset="-127"/>
              </a:rPr>
              <a:t> as “the degree to which a system is affected, either adversely or beneficially by natural hazards” (IPCC, 2014)</a:t>
            </a:r>
          </a:p>
          <a:p>
            <a:r>
              <a:rPr lang="en-US" sz="2800" dirty="0">
                <a:solidFill>
                  <a:srgbClr val="FF0000"/>
                </a:solidFill>
                <a:effectLst/>
                <a:latin typeface="Times New Roman" panose="02020603050405020304" pitchFamily="18" charset="0"/>
                <a:ea typeface="Malgun Gothic" panose="020B0503020000020004" pitchFamily="34" charset="-127"/>
              </a:rPr>
              <a:t>adaptive capacity </a:t>
            </a:r>
            <a:r>
              <a:rPr lang="en-US" sz="2800" dirty="0">
                <a:solidFill>
                  <a:srgbClr val="000000"/>
                </a:solidFill>
                <a:effectLst/>
                <a:latin typeface="Times New Roman" panose="02020603050405020304" pitchFamily="18" charset="0"/>
                <a:ea typeface="Malgun Gothic" panose="020B0503020000020004" pitchFamily="34" charset="-127"/>
              </a:rPr>
              <a:t>as “the ability of a system to adjust to natural hazards to moderate potential damages”</a:t>
            </a:r>
            <a:endParaRPr lang="en-US" sz="2800" dirty="0"/>
          </a:p>
        </p:txBody>
      </p:sp>
    </p:spTree>
    <p:extLst>
      <p:ext uri="{BB962C8B-B14F-4D97-AF65-F5344CB8AC3E}">
        <p14:creationId xmlns:p14="http://schemas.microsoft.com/office/powerpoint/2010/main" val="2098814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0CAC87C-7847-416A-A4CB-2DB0D4725AAC}"/>
              </a:ext>
            </a:extLst>
          </p:cNvPr>
          <p:cNvSpPr txBox="1"/>
          <p:nvPr/>
        </p:nvSpPr>
        <p:spPr>
          <a:xfrm>
            <a:off x="425514" y="646331"/>
            <a:ext cx="3250194" cy="1938992"/>
          </a:xfrm>
          <a:prstGeom prst="rect">
            <a:avLst/>
          </a:prstGeom>
          <a:noFill/>
        </p:spPr>
        <p:txBody>
          <a:bodyPr wrap="square">
            <a:spAutoFit/>
          </a:bodyPr>
          <a:lstStyle/>
          <a:p>
            <a:pPr marL="342900" indent="-342900">
              <a:buFont typeface="Arial" panose="020B0604020202020204" pitchFamily="34" charset="0"/>
              <a:buChar char="•"/>
            </a:pPr>
            <a:r>
              <a:rPr lang="en-US" sz="2400" dirty="0">
                <a:ea typeface="Malgun Gothic" panose="020B0503020000020004" pitchFamily="34" charset="-127"/>
              </a:rPr>
              <a:t>Wildfires have become more severe, frequent, longer lasting over the past decades</a:t>
            </a:r>
          </a:p>
        </p:txBody>
      </p:sp>
      <p:sp>
        <p:nvSpPr>
          <p:cNvPr id="12" name="TextBox 11">
            <a:extLst>
              <a:ext uri="{FF2B5EF4-FFF2-40B4-BE49-F238E27FC236}">
                <a16:creationId xmlns:a16="http://schemas.microsoft.com/office/drawing/2014/main" id="{14FA820A-2644-4FFA-AC4B-900BCDA803B1}"/>
              </a:ext>
            </a:extLst>
          </p:cNvPr>
          <p:cNvSpPr txBox="1"/>
          <p:nvPr/>
        </p:nvSpPr>
        <p:spPr>
          <a:xfrm>
            <a:off x="0" y="0"/>
            <a:ext cx="8643575" cy="646331"/>
          </a:xfrm>
          <a:prstGeom prst="rect">
            <a:avLst/>
          </a:prstGeom>
          <a:noFill/>
        </p:spPr>
        <p:txBody>
          <a:bodyPr wrap="square" rtlCol="0">
            <a:spAutoFit/>
          </a:bodyPr>
          <a:lstStyle/>
          <a:p>
            <a:r>
              <a:rPr lang="en-US" sz="3600" b="1" dirty="0"/>
              <a:t>Introduction</a:t>
            </a:r>
          </a:p>
        </p:txBody>
      </p:sp>
      <p:pic>
        <p:nvPicPr>
          <p:cNvPr id="1026" name="Picture 2" descr="As California burns, the winds arrive and the lights go out - ABC News">
            <a:extLst>
              <a:ext uri="{FF2B5EF4-FFF2-40B4-BE49-F238E27FC236}">
                <a16:creationId xmlns:a16="http://schemas.microsoft.com/office/drawing/2014/main" id="{E70274F6-D49E-8AA8-05D9-A983A794E6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532" y="2585324"/>
            <a:ext cx="2579498" cy="14509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urreal' January wildfire shuts California highway - BBC News">
            <a:extLst>
              <a:ext uri="{FF2B5EF4-FFF2-40B4-BE49-F238E27FC236}">
                <a16:creationId xmlns:a16="http://schemas.microsoft.com/office/drawing/2014/main" id="{3574747B-78CE-C89A-DF98-0F6D8FD750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532" y="4211783"/>
            <a:ext cx="2579499" cy="14509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1C2BD6B-FAB5-F9CC-102B-4A73F0EEA438}"/>
              </a:ext>
            </a:extLst>
          </p:cNvPr>
          <p:cNvSpPr txBox="1"/>
          <p:nvPr/>
        </p:nvSpPr>
        <p:spPr>
          <a:xfrm>
            <a:off x="3741368" y="646331"/>
            <a:ext cx="3646260" cy="2677656"/>
          </a:xfrm>
          <a:prstGeom prst="rect">
            <a:avLst/>
          </a:prstGeom>
          <a:noFill/>
        </p:spPr>
        <p:txBody>
          <a:bodyPr wrap="square">
            <a:spAutoFit/>
          </a:bodyPr>
          <a:lstStyle/>
          <a:p>
            <a:pPr marL="342900" indent="-342900">
              <a:buFont typeface="Arial" panose="020B0604020202020204" pitchFamily="34" charset="0"/>
              <a:buChar char="•"/>
            </a:pPr>
            <a:r>
              <a:rPr lang="en-US" sz="2400" dirty="0">
                <a:ea typeface="Malgun Gothic" panose="020B0503020000020004" pitchFamily="34" charset="-127"/>
              </a:rPr>
              <a:t>The impact of wildfires depends not only on biophysical aspects of the events, but also socio-economic aspects of differential societies or population groups</a:t>
            </a:r>
          </a:p>
        </p:txBody>
      </p:sp>
    </p:spTree>
    <p:extLst>
      <p:ext uri="{BB962C8B-B14F-4D97-AF65-F5344CB8AC3E}">
        <p14:creationId xmlns:p14="http://schemas.microsoft.com/office/powerpoint/2010/main" val="11726026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C3D70F1-9B7E-D8A7-B6F1-9BA4192E7D09}"/>
              </a:ext>
            </a:extLst>
          </p:cNvPr>
          <p:cNvPicPr>
            <a:picLocks noChangeAspect="1"/>
          </p:cNvPicPr>
          <p:nvPr/>
        </p:nvPicPr>
        <p:blipFill>
          <a:blip r:embed="rId2"/>
          <a:stretch>
            <a:fillRect/>
          </a:stretch>
        </p:blipFill>
        <p:spPr>
          <a:xfrm>
            <a:off x="-30480" y="608645"/>
            <a:ext cx="12192000" cy="3106407"/>
          </a:xfrm>
          <a:prstGeom prst="rect">
            <a:avLst/>
          </a:prstGeom>
        </p:spPr>
      </p:pic>
      <p:sp>
        <p:nvSpPr>
          <p:cNvPr id="8" name="TextBox 7">
            <a:extLst>
              <a:ext uri="{FF2B5EF4-FFF2-40B4-BE49-F238E27FC236}">
                <a16:creationId xmlns:a16="http://schemas.microsoft.com/office/drawing/2014/main" id="{28B603E8-D63B-4AA0-746C-3EB6FB234D8C}"/>
              </a:ext>
            </a:extLst>
          </p:cNvPr>
          <p:cNvSpPr txBox="1"/>
          <p:nvPr/>
        </p:nvSpPr>
        <p:spPr>
          <a:xfrm>
            <a:off x="0" y="0"/>
            <a:ext cx="12192000" cy="492443"/>
          </a:xfrm>
          <a:prstGeom prst="rect">
            <a:avLst/>
          </a:prstGeom>
          <a:noFill/>
        </p:spPr>
        <p:txBody>
          <a:bodyPr wrap="square" rtlCol="0">
            <a:spAutoFit/>
          </a:bodyPr>
          <a:lstStyle/>
          <a:p>
            <a:r>
              <a:rPr lang="en-US" sz="2600" b="1" dirty="0"/>
              <a:t>Number of counties at risk summarized by annual average PM2.5 and adaptive capacity</a:t>
            </a:r>
          </a:p>
        </p:txBody>
      </p:sp>
      <p:sp>
        <p:nvSpPr>
          <p:cNvPr id="6" name="Rectangle 5">
            <a:extLst>
              <a:ext uri="{FF2B5EF4-FFF2-40B4-BE49-F238E27FC236}">
                <a16:creationId xmlns:a16="http://schemas.microsoft.com/office/drawing/2014/main" id="{7B952D29-219D-E39C-9B1A-63297BAC0914}"/>
              </a:ext>
            </a:extLst>
          </p:cNvPr>
          <p:cNvSpPr/>
          <p:nvPr/>
        </p:nvSpPr>
        <p:spPr>
          <a:xfrm>
            <a:off x="30480" y="1794705"/>
            <a:ext cx="12161520" cy="36714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 name="TextBox 1">
            <a:extLst>
              <a:ext uri="{FF2B5EF4-FFF2-40B4-BE49-F238E27FC236}">
                <a16:creationId xmlns:a16="http://schemas.microsoft.com/office/drawing/2014/main" id="{1501755F-32B5-0C15-04B1-A2E55391EFFE}"/>
              </a:ext>
            </a:extLst>
          </p:cNvPr>
          <p:cNvSpPr txBox="1"/>
          <p:nvPr/>
        </p:nvSpPr>
        <p:spPr>
          <a:xfrm>
            <a:off x="386081" y="3889937"/>
            <a:ext cx="11805920" cy="954107"/>
          </a:xfrm>
          <a:prstGeom prst="rect">
            <a:avLst/>
          </a:prstGeom>
          <a:noFill/>
        </p:spPr>
        <p:txBody>
          <a:bodyPr wrap="square">
            <a:spAutoFit/>
          </a:bodyPr>
          <a:lstStyle/>
          <a:p>
            <a:pPr marL="457200" indent="-457200">
              <a:buFont typeface="Arial" panose="020B0604020202020204" pitchFamily="34" charset="0"/>
              <a:buChar char="•"/>
            </a:pPr>
            <a:r>
              <a:rPr lang="en-US" sz="2800" dirty="0">
                <a:ea typeface="Malgun Gothic" panose="020B0503020000020004" pitchFamily="34" charset="-127"/>
              </a:rPr>
              <a:t>Lower adaptive capacity counties were more likely to have higher PM2.5  exposure than the highest adaptive capacity counties  </a:t>
            </a:r>
          </a:p>
        </p:txBody>
      </p:sp>
    </p:spTree>
    <p:extLst>
      <p:ext uri="{BB962C8B-B14F-4D97-AF65-F5344CB8AC3E}">
        <p14:creationId xmlns:p14="http://schemas.microsoft.com/office/powerpoint/2010/main" val="5560248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4377732-5826-3866-45C4-FF218213E147}"/>
              </a:ext>
            </a:extLst>
          </p:cNvPr>
          <p:cNvPicPr>
            <a:picLocks noChangeAspect="1"/>
          </p:cNvPicPr>
          <p:nvPr/>
        </p:nvPicPr>
        <p:blipFill>
          <a:blip r:embed="rId2"/>
          <a:stretch>
            <a:fillRect/>
          </a:stretch>
        </p:blipFill>
        <p:spPr>
          <a:xfrm>
            <a:off x="-30480" y="608645"/>
            <a:ext cx="12192000" cy="3106407"/>
          </a:xfrm>
          <a:prstGeom prst="rect">
            <a:avLst/>
          </a:prstGeom>
        </p:spPr>
      </p:pic>
      <p:sp>
        <p:nvSpPr>
          <p:cNvPr id="3" name="Rectangle 2">
            <a:extLst>
              <a:ext uri="{FF2B5EF4-FFF2-40B4-BE49-F238E27FC236}">
                <a16:creationId xmlns:a16="http://schemas.microsoft.com/office/drawing/2014/main" id="{B1FAEA48-7ABC-BC88-6785-3802C0AE55F3}"/>
              </a:ext>
            </a:extLst>
          </p:cNvPr>
          <p:cNvSpPr/>
          <p:nvPr/>
        </p:nvSpPr>
        <p:spPr>
          <a:xfrm>
            <a:off x="1739900" y="3136899"/>
            <a:ext cx="10452100" cy="29210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3D434ACE-252A-02B8-9CEA-229F4A290754}"/>
              </a:ext>
            </a:extLst>
          </p:cNvPr>
          <p:cNvSpPr txBox="1"/>
          <p:nvPr/>
        </p:nvSpPr>
        <p:spPr>
          <a:xfrm>
            <a:off x="0" y="0"/>
            <a:ext cx="12192000" cy="492443"/>
          </a:xfrm>
          <a:prstGeom prst="rect">
            <a:avLst/>
          </a:prstGeom>
          <a:noFill/>
        </p:spPr>
        <p:txBody>
          <a:bodyPr wrap="square" rtlCol="0">
            <a:spAutoFit/>
          </a:bodyPr>
          <a:lstStyle/>
          <a:p>
            <a:r>
              <a:rPr lang="en-US" sz="2600" b="1" dirty="0"/>
              <a:t>Number of counties at risk summarized by annual average PM2.5 and adaptive capacity</a:t>
            </a:r>
          </a:p>
        </p:txBody>
      </p:sp>
      <p:sp>
        <p:nvSpPr>
          <p:cNvPr id="7" name="TextBox 6">
            <a:extLst>
              <a:ext uri="{FF2B5EF4-FFF2-40B4-BE49-F238E27FC236}">
                <a16:creationId xmlns:a16="http://schemas.microsoft.com/office/drawing/2014/main" id="{94164668-9890-2D73-8687-97D15466F4CA}"/>
              </a:ext>
            </a:extLst>
          </p:cNvPr>
          <p:cNvSpPr txBox="1"/>
          <p:nvPr/>
        </p:nvSpPr>
        <p:spPr>
          <a:xfrm>
            <a:off x="386081" y="3889937"/>
            <a:ext cx="11805920" cy="1815882"/>
          </a:xfrm>
          <a:prstGeom prst="rect">
            <a:avLst/>
          </a:prstGeom>
          <a:noFill/>
        </p:spPr>
        <p:txBody>
          <a:bodyPr wrap="square">
            <a:spAutoFit/>
          </a:bodyPr>
          <a:lstStyle/>
          <a:p>
            <a:pPr marL="457200" indent="-457200">
              <a:buFont typeface="Arial" panose="020B0604020202020204" pitchFamily="34" charset="0"/>
              <a:buChar char="•"/>
            </a:pPr>
            <a:r>
              <a:rPr lang="en-US" sz="2800" dirty="0">
                <a:ea typeface="Malgun Gothic" panose="020B0503020000020004" pitchFamily="34" charset="-127"/>
              </a:rPr>
              <a:t>Lower adaptive capacity counties were more likely to have higher PM2.5  exposure than the highest adaptive capacity counties  </a:t>
            </a:r>
          </a:p>
          <a:p>
            <a:pPr marL="457200" indent="-457200">
              <a:buFont typeface="Arial" panose="020B0604020202020204" pitchFamily="34" charset="0"/>
              <a:buChar char="•"/>
            </a:pPr>
            <a:r>
              <a:rPr lang="en-US" sz="2800" dirty="0">
                <a:ea typeface="Malgun Gothic" panose="020B0503020000020004" pitchFamily="34" charset="-127"/>
              </a:rPr>
              <a:t>Higher percent of most sensitive counties tend to have higher PM2.5 exposure </a:t>
            </a:r>
          </a:p>
        </p:txBody>
      </p:sp>
    </p:spTree>
    <p:extLst>
      <p:ext uri="{BB962C8B-B14F-4D97-AF65-F5344CB8AC3E}">
        <p14:creationId xmlns:p14="http://schemas.microsoft.com/office/powerpoint/2010/main" val="31949551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73A7A0B-DFA3-CD4B-3B6A-4EB2ACCA21E5}"/>
              </a:ext>
            </a:extLst>
          </p:cNvPr>
          <p:cNvPicPr>
            <a:picLocks noChangeAspect="1"/>
          </p:cNvPicPr>
          <p:nvPr/>
        </p:nvPicPr>
        <p:blipFill rotWithShape="1">
          <a:blip r:embed="rId2"/>
          <a:srcRect r="14271"/>
          <a:stretch/>
        </p:blipFill>
        <p:spPr>
          <a:xfrm>
            <a:off x="1092200" y="1398891"/>
            <a:ext cx="10452100" cy="4288817"/>
          </a:xfrm>
          <a:prstGeom prst="rect">
            <a:avLst/>
          </a:prstGeom>
        </p:spPr>
      </p:pic>
      <p:sp>
        <p:nvSpPr>
          <p:cNvPr id="3" name="TextBox 2">
            <a:extLst>
              <a:ext uri="{FF2B5EF4-FFF2-40B4-BE49-F238E27FC236}">
                <a16:creationId xmlns:a16="http://schemas.microsoft.com/office/drawing/2014/main" id="{DD7239A5-2468-8609-D774-AB358C702948}"/>
              </a:ext>
            </a:extLst>
          </p:cNvPr>
          <p:cNvSpPr txBox="1"/>
          <p:nvPr/>
        </p:nvSpPr>
        <p:spPr>
          <a:xfrm>
            <a:off x="0" y="0"/>
            <a:ext cx="12192000" cy="492443"/>
          </a:xfrm>
          <a:prstGeom prst="rect">
            <a:avLst/>
          </a:prstGeom>
          <a:noFill/>
        </p:spPr>
        <p:txBody>
          <a:bodyPr wrap="square" rtlCol="0">
            <a:spAutoFit/>
          </a:bodyPr>
          <a:lstStyle/>
          <a:p>
            <a:r>
              <a:rPr lang="en-US" sz="2600" b="1" dirty="0"/>
              <a:t>Number of counties at risk summarized by annual average PM2.5 and adaptive capacity</a:t>
            </a:r>
          </a:p>
        </p:txBody>
      </p:sp>
    </p:spTree>
    <p:extLst>
      <p:ext uri="{BB962C8B-B14F-4D97-AF65-F5344CB8AC3E}">
        <p14:creationId xmlns:p14="http://schemas.microsoft.com/office/powerpoint/2010/main" val="871794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0CAC87C-7847-416A-A4CB-2DB0D4725AAC}"/>
              </a:ext>
            </a:extLst>
          </p:cNvPr>
          <p:cNvSpPr txBox="1"/>
          <p:nvPr/>
        </p:nvSpPr>
        <p:spPr>
          <a:xfrm>
            <a:off x="425514" y="646331"/>
            <a:ext cx="3250194" cy="1938992"/>
          </a:xfrm>
          <a:prstGeom prst="rect">
            <a:avLst/>
          </a:prstGeom>
          <a:noFill/>
        </p:spPr>
        <p:txBody>
          <a:bodyPr wrap="square">
            <a:spAutoFit/>
          </a:bodyPr>
          <a:lstStyle/>
          <a:p>
            <a:pPr marL="342900" indent="-342900">
              <a:buFont typeface="Arial" panose="020B0604020202020204" pitchFamily="34" charset="0"/>
              <a:buChar char="•"/>
            </a:pPr>
            <a:r>
              <a:rPr lang="en-US" sz="2400" dirty="0">
                <a:effectLst/>
                <a:ea typeface="Malgun Gothic" panose="020B0503020000020004" pitchFamily="34" charset="-127"/>
              </a:rPr>
              <a:t>Wildfires have become more severe, frequent, longer lasting over the past decades</a:t>
            </a:r>
            <a:endParaRPr lang="en-US" sz="2400" dirty="0">
              <a:ea typeface="Malgun Gothic" panose="020B0503020000020004" pitchFamily="34" charset="-127"/>
            </a:endParaRPr>
          </a:p>
        </p:txBody>
      </p:sp>
      <p:sp>
        <p:nvSpPr>
          <p:cNvPr id="12" name="TextBox 11">
            <a:extLst>
              <a:ext uri="{FF2B5EF4-FFF2-40B4-BE49-F238E27FC236}">
                <a16:creationId xmlns:a16="http://schemas.microsoft.com/office/drawing/2014/main" id="{14FA820A-2644-4FFA-AC4B-900BCDA803B1}"/>
              </a:ext>
            </a:extLst>
          </p:cNvPr>
          <p:cNvSpPr txBox="1"/>
          <p:nvPr/>
        </p:nvSpPr>
        <p:spPr>
          <a:xfrm>
            <a:off x="0" y="0"/>
            <a:ext cx="8643575" cy="646331"/>
          </a:xfrm>
          <a:prstGeom prst="rect">
            <a:avLst/>
          </a:prstGeom>
          <a:noFill/>
        </p:spPr>
        <p:txBody>
          <a:bodyPr wrap="square" rtlCol="0">
            <a:spAutoFit/>
          </a:bodyPr>
          <a:lstStyle/>
          <a:p>
            <a:r>
              <a:rPr lang="en-US" sz="3600" b="1" dirty="0"/>
              <a:t>Introduction</a:t>
            </a:r>
          </a:p>
        </p:txBody>
      </p:sp>
      <p:pic>
        <p:nvPicPr>
          <p:cNvPr id="1026" name="Picture 2" descr="As California burns, the winds arrive and the lights go out - ABC News">
            <a:extLst>
              <a:ext uri="{FF2B5EF4-FFF2-40B4-BE49-F238E27FC236}">
                <a16:creationId xmlns:a16="http://schemas.microsoft.com/office/drawing/2014/main" id="{E70274F6-D49E-8AA8-05D9-A983A794E6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532" y="2585324"/>
            <a:ext cx="2579498" cy="14509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urreal' January wildfire shuts California highway - BBC News">
            <a:extLst>
              <a:ext uri="{FF2B5EF4-FFF2-40B4-BE49-F238E27FC236}">
                <a16:creationId xmlns:a16="http://schemas.microsoft.com/office/drawing/2014/main" id="{3574747B-78CE-C89A-DF98-0F6D8FD750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532" y="4211783"/>
            <a:ext cx="2579499" cy="14509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1C2BD6B-FAB5-F9CC-102B-4A73F0EEA438}"/>
              </a:ext>
            </a:extLst>
          </p:cNvPr>
          <p:cNvSpPr txBox="1"/>
          <p:nvPr/>
        </p:nvSpPr>
        <p:spPr>
          <a:xfrm>
            <a:off x="3741368" y="646331"/>
            <a:ext cx="3646260" cy="2677656"/>
          </a:xfrm>
          <a:prstGeom prst="rect">
            <a:avLst/>
          </a:prstGeom>
          <a:noFill/>
        </p:spPr>
        <p:txBody>
          <a:bodyPr wrap="square">
            <a:spAutoFit/>
          </a:bodyPr>
          <a:lstStyle/>
          <a:p>
            <a:pPr marL="342900" indent="-342900">
              <a:buFont typeface="Arial" panose="020B0604020202020204" pitchFamily="34" charset="0"/>
              <a:buChar char="•"/>
            </a:pPr>
            <a:r>
              <a:rPr lang="en-US" sz="2400" dirty="0">
                <a:ea typeface="Malgun Gothic" panose="020B0503020000020004" pitchFamily="34" charset="-127"/>
              </a:rPr>
              <a:t>The impact of wildfires depends not only on biophysical aspects of the events, but also socio-economic aspects of differential societies or population groups</a:t>
            </a:r>
          </a:p>
        </p:txBody>
      </p:sp>
      <p:pic>
        <p:nvPicPr>
          <p:cNvPr id="7" name="Picture 2" descr="Age Stock Illustrations. 517,097 Age clip art images and ...">
            <a:extLst>
              <a:ext uri="{FF2B5EF4-FFF2-40B4-BE49-F238E27FC236}">
                <a16:creationId xmlns:a16="http://schemas.microsoft.com/office/drawing/2014/main" id="{13203142-24B2-E869-5C80-334CAC0D041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414" t="9693" r="11565" b="16630"/>
          <a:stretch/>
        </p:blipFill>
        <p:spPr bwMode="auto">
          <a:xfrm>
            <a:off x="7803690" y="2585323"/>
            <a:ext cx="1547487" cy="10544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ncome black icon concept Royalty Free Vector Image">
            <a:extLst>
              <a:ext uri="{FF2B5EF4-FFF2-40B4-BE49-F238E27FC236}">
                <a16:creationId xmlns:a16="http://schemas.microsoft.com/office/drawing/2014/main" id="{838B9DB6-9AE6-C457-34DC-DF1B7DAA9DC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0507" t="8527" r="10853" b="16793"/>
          <a:stretch/>
        </p:blipFill>
        <p:spPr bwMode="auto">
          <a:xfrm>
            <a:off x="10145207" y="2713997"/>
            <a:ext cx="902695" cy="9258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Occupation Avatar Stock Illustrations – 29,436 Occupation Avatar Stock  Illustrations, Vectors &amp; Clipart - Dreamstime">
            <a:extLst>
              <a:ext uri="{FF2B5EF4-FFF2-40B4-BE49-F238E27FC236}">
                <a16:creationId xmlns:a16="http://schemas.microsoft.com/office/drawing/2014/main" id="{446A4475-2072-B206-06CB-206B32634BB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7342"/>
          <a:stretch/>
        </p:blipFill>
        <p:spPr bwMode="auto">
          <a:xfrm>
            <a:off x="8600959" y="3917097"/>
            <a:ext cx="2282270" cy="207579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BB9ABC28-B64F-702F-DD45-EDBCF47DFAD7}"/>
              </a:ext>
            </a:extLst>
          </p:cNvPr>
          <p:cNvSpPr txBox="1"/>
          <p:nvPr/>
        </p:nvSpPr>
        <p:spPr>
          <a:xfrm>
            <a:off x="7269932" y="646331"/>
            <a:ext cx="4309450" cy="1569660"/>
          </a:xfrm>
          <a:prstGeom prst="rect">
            <a:avLst/>
          </a:prstGeom>
          <a:noFill/>
        </p:spPr>
        <p:txBody>
          <a:bodyPr wrap="square">
            <a:spAutoFit/>
          </a:bodyPr>
          <a:lstStyle/>
          <a:p>
            <a:pPr marL="342900" indent="-342900">
              <a:buFont typeface="Arial" panose="020B0604020202020204" pitchFamily="34" charset="0"/>
              <a:buChar char="•"/>
            </a:pPr>
            <a:r>
              <a:rPr lang="en-US" sz="2400" dirty="0">
                <a:ea typeface="Malgun Gothic" panose="020B0503020000020004" pitchFamily="34" charset="-127"/>
              </a:rPr>
              <a:t>Several communities may experience disproportionately higher smoke exposure than other groups </a:t>
            </a:r>
          </a:p>
        </p:txBody>
      </p:sp>
    </p:spTree>
    <p:extLst>
      <p:ext uri="{BB962C8B-B14F-4D97-AF65-F5344CB8AC3E}">
        <p14:creationId xmlns:p14="http://schemas.microsoft.com/office/powerpoint/2010/main" val="360549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4FA820A-2644-4FFA-AC4B-900BCDA803B1}"/>
              </a:ext>
            </a:extLst>
          </p:cNvPr>
          <p:cNvSpPr txBox="1"/>
          <p:nvPr/>
        </p:nvSpPr>
        <p:spPr>
          <a:xfrm>
            <a:off x="0" y="0"/>
            <a:ext cx="8643575" cy="646331"/>
          </a:xfrm>
          <a:prstGeom prst="rect">
            <a:avLst/>
          </a:prstGeom>
          <a:noFill/>
        </p:spPr>
        <p:txBody>
          <a:bodyPr wrap="square" rtlCol="0">
            <a:spAutoFit/>
          </a:bodyPr>
          <a:lstStyle/>
          <a:p>
            <a:r>
              <a:rPr lang="en-US" sz="3600" b="1" dirty="0"/>
              <a:t>Introduction (Cont.)</a:t>
            </a:r>
          </a:p>
        </p:txBody>
      </p:sp>
      <p:pic>
        <p:nvPicPr>
          <p:cNvPr id="1028" name="Picture 4" descr="A map of the United States colored by Heat Wave Risk Index ratings. Heat Wave risk is possible in most non-mountainous terrain, and is most prevalent in eastern Oklahoma, eastern Arkansas, Missouri, southern Illinois, Mississippi, southeastern Kansas, northern Louisiana, southern Arizona, central and southern California, and along the coast in North Carolina. For full results, see the National Risk Index Map webpage.">
            <a:extLst>
              <a:ext uri="{FF2B5EF4-FFF2-40B4-BE49-F238E27FC236}">
                <a16:creationId xmlns:a16="http://schemas.microsoft.com/office/drawing/2014/main" id="{A2C35344-C6DF-46F3-A26D-388D96709E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978" y="2061528"/>
            <a:ext cx="3854376" cy="21883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 map of the United States colored by Social Vulnerability ratings. For full results, see the National Risk Index Map webpage.">
            <a:extLst>
              <a:ext uri="{FF2B5EF4-FFF2-40B4-BE49-F238E27FC236}">
                <a16:creationId xmlns:a16="http://schemas.microsoft.com/office/drawing/2014/main" id="{F37D2CF7-F030-7DDF-B0AB-5AB0704B48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7218" y="2077301"/>
            <a:ext cx="3854376" cy="218831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ehavioral Health Vulnerability Map - Jvion">
            <a:extLst>
              <a:ext uri="{FF2B5EF4-FFF2-40B4-BE49-F238E27FC236}">
                <a16:creationId xmlns:a16="http://schemas.microsoft.com/office/drawing/2014/main" id="{8BB32188-0DBB-9A86-8FE3-B64B63C75F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63669" y="2077302"/>
            <a:ext cx="3428795" cy="21725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891C10F-CC20-9828-4FD6-7A428CE0436D}"/>
              </a:ext>
            </a:extLst>
          </p:cNvPr>
          <p:cNvSpPr txBox="1"/>
          <p:nvPr/>
        </p:nvSpPr>
        <p:spPr>
          <a:xfrm>
            <a:off x="199175" y="884762"/>
            <a:ext cx="11484825" cy="954107"/>
          </a:xfrm>
          <a:prstGeom prst="rect">
            <a:avLst/>
          </a:prstGeom>
          <a:noFill/>
        </p:spPr>
        <p:txBody>
          <a:bodyPr wrap="square">
            <a:spAutoFit/>
          </a:bodyPr>
          <a:lstStyle/>
          <a:p>
            <a:pPr marL="342900" indent="-342900">
              <a:buFont typeface="Arial" panose="020B0604020202020204" pitchFamily="34" charset="0"/>
              <a:buChar char="•"/>
            </a:pPr>
            <a:r>
              <a:rPr lang="en-US" sz="2800" dirty="0">
                <a:solidFill>
                  <a:srgbClr val="FF0000"/>
                </a:solidFill>
                <a:ea typeface="Malgun Gothic" panose="020B0503020000020004" pitchFamily="34" charset="-127"/>
              </a:rPr>
              <a:t>Vulnerability assessment </a:t>
            </a:r>
            <a:r>
              <a:rPr lang="en-US" sz="2800" dirty="0">
                <a:ea typeface="Malgun Gothic" panose="020B0503020000020004" pitchFamily="34" charset="-127"/>
              </a:rPr>
              <a:t>may help evaluate the degree of susceptibility of communities to natural hazards </a:t>
            </a:r>
          </a:p>
        </p:txBody>
      </p:sp>
      <p:sp>
        <p:nvSpPr>
          <p:cNvPr id="5" name="TextBox 4">
            <a:extLst>
              <a:ext uri="{FF2B5EF4-FFF2-40B4-BE49-F238E27FC236}">
                <a16:creationId xmlns:a16="http://schemas.microsoft.com/office/drawing/2014/main" id="{0A253854-915E-CB77-A873-CA7EB8269519}"/>
              </a:ext>
            </a:extLst>
          </p:cNvPr>
          <p:cNvSpPr txBox="1"/>
          <p:nvPr/>
        </p:nvSpPr>
        <p:spPr>
          <a:xfrm>
            <a:off x="199175" y="4805488"/>
            <a:ext cx="11180522" cy="1384995"/>
          </a:xfrm>
          <a:prstGeom prst="rect">
            <a:avLst/>
          </a:prstGeom>
          <a:noFill/>
        </p:spPr>
        <p:txBody>
          <a:bodyPr wrap="square">
            <a:spAutoFit/>
          </a:bodyPr>
          <a:lstStyle/>
          <a:p>
            <a:pPr marL="342900" indent="-342900">
              <a:buFont typeface="Arial" panose="020B0604020202020204" pitchFamily="34" charset="0"/>
              <a:buChar char="•"/>
            </a:pPr>
            <a:r>
              <a:rPr lang="en-US" sz="2800" dirty="0">
                <a:ea typeface="Malgun Gothic" panose="020B0503020000020004" pitchFamily="34" charset="-127"/>
              </a:rPr>
              <a:t>Following the IPCC definition of vulnerability, I used 3 components (</a:t>
            </a:r>
            <a:r>
              <a:rPr lang="en-US" sz="2800" dirty="0">
                <a:solidFill>
                  <a:srgbClr val="FF0000"/>
                </a:solidFill>
                <a:ea typeface="Malgun Gothic" panose="020B0503020000020004" pitchFamily="34" charset="-127"/>
              </a:rPr>
              <a:t>exposure, sensitivity, adaptive capacity</a:t>
            </a:r>
            <a:r>
              <a:rPr lang="en-US" sz="2800" dirty="0">
                <a:ea typeface="Malgun Gothic" panose="020B0503020000020004" pitchFamily="34" charset="-127"/>
              </a:rPr>
              <a:t>) to generate one composite vulnerability index</a:t>
            </a:r>
          </a:p>
        </p:txBody>
      </p:sp>
    </p:spTree>
    <p:extLst>
      <p:ext uri="{BB962C8B-B14F-4D97-AF65-F5344CB8AC3E}">
        <p14:creationId xmlns:p14="http://schemas.microsoft.com/office/powerpoint/2010/main" val="2013621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0CAC87C-7847-416A-A4CB-2DB0D4725AAC}"/>
              </a:ext>
            </a:extLst>
          </p:cNvPr>
          <p:cNvSpPr txBox="1"/>
          <p:nvPr/>
        </p:nvSpPr>
        <p:spPr>
          <a:xfrm>
            <a:off x="494145" y="1077527"/>
            <a:ext cx="11203709" cy="2677656"/>
          </a:xfrm>
          <a:prstGeom prst="rect">
            <a:avLst/>
          </a:prstGeom>
          <a:noFill/>
        </p:spPr>
        <p:txBody>
          <a:bodyPr wrap="square">
            <a:spAutoFit/>
          </a:bodyPr>
          <a:lstStyle/>
          <a:p>
            <a:pPr marL="342900" indent="-342900">
              <a:buFont typeface="Arial" panose="020B0604020202020204" pitchFamily="34" charset="0"/>
              <a:buChar char="•"/>
            </a:pPr>
            <a:r>
              <a:rPr lang="en-US" sz="2800" dirty="0">
                <a:ea typeface="Malgun Gothic" panose="020B0503020000020004" pitchFamily="34" charset="-127"/>
              </a:rPr>
              <a:t>Investigate counties more or less vulnerable to wildfire induced PM2.5.</a:t>
            </a:r>
          </a:p>
          <a:p>
            <a:pPr marL="342900" indent="-342900">
              <a:buFont typeface="Arial" panose="020B0604020202020204" pitchFamily="34" charset="0"/>
              <a:buChar char="•"/>
            </a:pPr>
            <a:r>
              <a:rPr lang="en-US" sz="2800" dirty="0">
                <a:ea typeface="Malgun Gothic" panose="020B0503020000020004" pitchFamily="34" charset="-127"/>
              </a:rPr>
              <a:t>Look at what components (exposure, sensitivity, adaptive capacity) lead to lower or higher vulnerability</a:t>
            </a:r>
          </a:p>
          <a:p>
            <a:pPr marL="342900" indent="-342900">
              <a:buFont typeface="Arial" panose="020B0604020202020204" pitchFamily="34" charset="0"/>
              <a:buChar char="•"/>
            </a:pPr>
            <a:r>
              <a:rPr lang="en-US" sz="2800" dirty="0">
                <a:ea typeface="Malgun Gothic" panose="020B0503020000020004" pitchFamily="34" charset="-127"/>
              </a:rPr>
              <a:t>Examine the relationship between PM2.5 exposure and sensitivity/adaptive capacity.</a:t>
            </a:r>
          </a:p>
          <a:p>
            <a:pPr marL="342900" indent="-342900">
              <a:buFont typeface="Arial" panose="020B0604020202020204" pitchFamily="34" charset="0"/>
              <a:buChar char="•"/>
            </a:pPr>
            <a:r>
              <a:rPr lang="en-US" sz="2800" dirty="0">
                <a:ea typeface="Malgun Gothic" panose="020B0503020000020004" pitchFamily="34" charset="-127"/>
              </a:rPr>
              <a:t>Calculate population size and number of counties at high risk</a:t>
            </a:r>
          </a:p>
        </p:txBody>
      </p:sp>
      <p:sp>
        <p:nvSpPr>
          <p:cNvPr id="12" name="TextBox 11">
            <a:extLst>
              <a:ext uri="{FF2B5EF4-FFF2-40B4-BE49-F238E27FC236}">
                <a16:creationId xmlns:a16="http://schemas.microsoft.com/office/drawing/2014/main" id="{14FA820A-2644-4FFA-AC4B-900BCDA803B1}"/>
              </a:ext>
            </a:extLst>
          </p:cNvPr>
          <p:cNvSpPr txBox="1"/>
          <p:nvPr/>
        </p:nvSpPr>
        <p:spPr>
          <a:xfrm>
            <a:off x="0" y="0"/>
            <a:ext cx="8643575" cy="646331"/>
          </a:xfrm>
          <a:prstGeom prst="rect">
            <a:avLst/>
          </a:prstGeom>
          <a:noFill/>
        </p:spPr>
        <p:txBody>
          <a:bodyPr wrap="square" rtlCol="0">
            <a:spAutoFit/>
          </a:bodyPr>
          <a:lstStyle/>
          <a:p>
            <a:r>
              <a:rPr lang="en-US" sz="3600" b="1" dirty="0"/>
              <a:t>Research questions</a:t>
            </a:r>
          </a:p>
        </p:txBody>
      </p:sp>
    </p:spTree>
    <p:extLst>
      <p:ext uri="{BB962C8B-B14F-4D97-AF65-F5344CB8AC3E}">
        <p14:creationId xmlns:p14="http://schemas.microsoft.com/office/powerpoint/2010/main" val="3483448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2970782-B9E8-4EC4-AF2E-2D194487DC10}"/>
              </a:ext>
            </a:extLst>
          </p:cNvPr>
          <p:cNvSpPr txBox="1"/>
          <p:nvPr/>
        </p:nvSpPr>
        <p:spPr>
          <a:xfrm>
            <a:off x="0" y="0"/>
            <a:ext cx="8643575" cy="646331"/>
          </a:xfrm>
          <a:prstGeom prst="rect">
            <a:avLst/>
          </a:prstGeom>
          <a:noFill/>
        </p:spPr>
        <p:txBody>
          <a:bodyPr wrap="square" rtlCol="0">
            <a:spAutoFit/>
          </a:bodyPr>
          <a:lstStyle/>
          <a:p>
            <a:r>
              <a:rPr lang="en-US" sz="3600" b="1" dirty="0"/>
              <a:t>Method &amp; data</a:t>
            </a:r>
          </a:p>
        </p:txBody>
      </p:sp>
      <p:pic>
        <p:nvPicPr>
          <p:cNvPr id="2" name="Picture 1" descr="Diagram&#10;&#10;Description automatically generated">
            <a:extLst>
              <a:ext uri="{FF2B5EF4-FFF2-40B4-BE49-F238E27FC236}">
                <a16:creationId xmlns:a16="http://schemas.microsoft.com/office/drawing/2014/main" id="{F52B124D-4C15-7E89-4574-FD57DD701A7D}"/>
              </a:ext>
            </a:extLst>
          </p:cNvPr>
          <p:cNvPicPr>
            <a:picLocks noChangeAspect="1"/>
          </p:cNvPicPr>
          <p:nvPr/>
        </p:nvPicPr>
        <p:blipFill rotWithShape="1">
          <a:blip r:embed="rId2"/>
          <a:srcRect b="87822"/>
          <a:stretch/>
        </p:blipFill>
        <p:spPr>
          <a:xfrm>
            <a:off x="17310" y="738909"/>
            <a:ext cx="8412019" cy="644428"/>
          </a:xfrm>
          <a:prstGeom prst="rect">
            <a:avLst/>
          </a:prstGeom>
        </p:spPr>
      </p:pic>
    </p:spTree>
    <p:extLst>
      <p:ext uri="{BB962C8B-B14F-4D97-AF65-F5344CB8AC3E}">
        <p14:creationId xmlns:p14="http://schemas.microsoft.com/office/powerpoint/2010/main" val="869349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2970782-B9E8-4EC4-AF2E-2D194487DC10}"/>
              </a:ext>
            </a:extLst>
          </p:cNvPr>
          <p:cNvSpPr txBox="1"/>
          <p:nvPr/>
        </p:nvSpPr>
        <p:spPr>
          <a:xfrm>
            <a:off x="0" y="0"/>
            <a:ext cx="8643575" cy="646331"/>
          </a:xfrm>
          <a:prstGeom prst="rect">
            <a:avLst/>
          </a:prstGeom>
          <a:noFill/>
        </p:spPr>
        <p:txBody>
          <a:bodyPr wrap="square" rtlCol="0">
            <a:spAutoFit/>
          </a:bodyPr>
          <a:lstStyle/>
          <a:p>
            <a:r>
              <a:rPr lang="en-US" sz="3600" b="1" dirty="0"/>
              <a:t>Method &amp; data</a:t>
            </a:r>
          </a:p>
        </p:txBody>
      </p:sp>
      <p:pic>
        <p:nvPicPr>
          <p:cNvPr id="13" name="Picture 12" descr="Diagram&#10;&#10;Description automatically generated">
            <a:extLst>
              <a:ext uri="{FF2B5EF4-FFF2-40B4-BE49-F238E27FC236}">
                <a16:creationId xmlns:a16="http://schemas.microsoft.com/office/drawing/2014/main" id="{6B91E11E-E199-8295-B6F1-7D14B8D057C6}"/>
              </a:ext>
            </a:extLst>
          </p:cNvPr>
          <p:cNvPicPr>
            <a:picLocks noChangeAspect="1"/>
          </p:cNvPicPr>
          <p:nvPr/>
        </p:nvPicPr>
        <p:blipFill rotWithShape="1">
          <a:blip r:embed="rId2"/>
          <a:srcRect t="13976" r="79038"/>
          <a:stretch/>
        </p:blipFill>
        <p:spPr>
          <a:xfrm>
            <a:off x="17309" y="1300066"/>
            <a:ext cx="1763356" cy="4552096"/>
          </a:xfrm>
          <a:prstGeom prst="rect">
            <a:avLst/>
          </a:prstGeom>
        </p:spPr>
      </p:pic>
      <p:pic>
        <p:nvPicPr>
          <p:cNvPr id="3" name="Picture 2" descr="Diagram&#10;&#10;Description automatically generated">
            <a:extLst>
              <a:ext uri="{FF2B5EF4-FFF2-40B4-BE49-F238E27FC236}">
                <a16:creationId xmlns:a16="http://schemas.microsoft.com/office/drawing/2014/main" id="{FC799568-C695-F51C-05CA-8AB86274701F}"/>
              </a:ext>
            </a:extLst>
          </p:cNvPr>
          <p:cNvPicPr>
            <a:picLocks noChangeAspect="1"/>
          </p:cNvPicPr>
          <p:nvPr/>
        </p:nvPicPr>
        <p:blipFill rotWithShape="1">
          <a:blip r:embed="rId2"/>
          <a:srcRect b="87822"/>
          <a:stretch/>
        </p:blipFill>
        <p:spPr>
          <a:xfrm>
            <a:off x="17309" y="713509"/>
            <a:ext cx="8412019" cy="644428"/>
          </a:xfrm>
          <a:prstGeom prst="rect">
            <a:avLst/>
          </a:prstGeom>
        </p:spPr>
      </p:pic>
    </p:spTree>
    <p:extLst>
      <p:ext uri="{BB962C8B-B14F-4D97-AF65-F5344CB8AC3E}">
        <p14:creationId xmlns:p14="http://schemas.microsoft.com/office/powerpoint/2010/main" val="4223062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2970782-B9E8-4EC4-AF2E-2D194487DC10}"/>
              </a:ext>
            </a:extLst>
          </p:cNvPr>
          <p:cNvSpPr txBox="1"/>
          <p:nvPr/>
        </p:nvSpPr>
        <p:spPr>
          <a:xfrm>
            <a:off x="0" y="0"/>
            <a:ext cx="8643575" cy="646331"/>
          </a:xfrm>
          <a:prstGeom prst="rect">
            <a:avLst/>
          </a:prstGeom>
          <a:noFill/>
        </p:spPr>
        <p:txBody>
          <a:bodyPr wrap="square" rtlCol="0">
            <a:spAutoFit/>
          </a:bodyPr>
          <a:lstStyle/>
          <a:p>
            <a:r>
              <a:rPr lang="en-US" sz="3600" b="1" dirty="0"/>
              <a:t>Method &amp; data</a:t>
            </a:r>
          </a:p>
        </p:txBody>
      </p:sp>
      <p:pic>
        <p:nvPicPr>
          <p:cNvPr id="13" name="Picture 12" descr="Diagram&#10;&#10;Description automatically generated">
            <a:extLst>
              <a:ext uri="{FF2B5EF4-FFF2-40B4-BE49-F238E27FC236}">
                <a16:creationId xmlns:a16="http://schemas.microsoft.com/office/drawing/2014/main" id="{6B91E11E-E199-8295-B6F1-7D14B8D057C6}"/>
              </a:ext>
            </a:extLst>
          </p:cNvPr>
          <p:cNvPicPr>
            <a:picLocks noChangeAspect="1"/>
          </p:cNvPicPr>
          <p:nvPr/>
        </p:nvPicPr>
        <p:blipFill rotWithShape="1">
          <a:blip r:embed="rId2"/>
          <a:srcRect t="13976" r="79038"/>
          <a:stretch/>
        </p:blipFill>
        <p:spPr>
          <a:xfrm>
            <a:off x="17309" y="1300066"/>
            <a:ext cx="1763356" cy="4552096"/>
          </a:xfrm>
          <a:prstGeom prst="rect">
            <a:avLst/>
          </a:prstGeom>
        </p:spPr>
      </p:pic>
      <p:pic>
        <p:nvPicPr>
          <p:cNvPr id="3" name="Picture 2" descr="Diagram&#10;&#10;Description automatically generated">
            <a:extLst>
              <a:ext uri="{FF2B5EF4-FFF2-40B4-BE49-F238E27FC236}">
                <a16:creationId xmlns:a16="http://schemas.microsoft.com/office/drawing/2014/main" id="{FC799568-C695-F51C-05CA-8AB86274701F}"/>
              </a:ext>
            </a:extLst>
          </p:cNvPr>
          <p:cNvPicPr>
            <a:picLocks noChangeAspect="1"/>
          </p:cNvPicPr>
          <p:nvPr/>
        </p:nvPicPr>
        <p:blipFill rotWithShape="1">
          <a:blip r:embed="rId2"/>
          <a:srcRect b="87822"/>
          <a:stretch/>
        </p:blipFill>
        <p:spPr>
          <a:xfrm>
            <a:off x="17309" y="713509"/>
            <a:ext cx="8412019" cy="644428"/>
          </a:xfrm>
          <a:prstGeom prst="rect">
            <a:avLst/>
          </a:prstGeom>
        </p:spPr>
      </p:pic>
      <p:sp>
        <p:nvSpPr>
          <p:cNvPr id="2" name="Rectangle 1">
            <a:extLst>
              <a:ext uri="{FF2B5EF4-FFF2-40B4-BE49-F238E27FC236}">
                <a16:creationId xmlns:a16="http://schemas.microsoft.com/office/drawing/2014/main" id="{2E25838A-E728-E4A1-5E7B-5DCC11F96162}"/>
              </a:ext>
            </a:extLst>
          </p:cNvPr>
          <p:cNvSpPr/>
          <p:nvPr/>
        </p:nvSpPr>
        <p:spPr>
          <a:xfrm>
            <a:off x="138897" y="1406597"/>
            <a:ext cx="1630194" cy="50856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2BA96E6F-70B9-F83A-CB6F-79F682B81043}"/>
              </a:ext>
            </a:extLst>
          </p:cNvPr>
          <p:cNvPicPr>
            <a:picLocks noChangeAspect="1"/>
          </p:cNvPicPr>
          <p:nvPr/>
        </p:nvPicPr>
        <p:blipFill>
          <a:blip r:embed="rId3"/>
          <a:stretch>
            <a:fillRect/>
          </a:stretch>
        </p:blipFill>
        <p:spPr>
          <a:xfrm>
            <a:off x="3761699" y="1899534"/>
            <a:ext cx="3820253" cy="3187859"/>
          </a:xfrm>
          <a:prstGeom prst="rect">
            <a:avLst/>
          </a:prstGeom>
        </p:spPr>
      </p:pic>
      <p:sp>
        <p:nvSpPr>
          <p:cNvPr id="7" name="TextBox 6">
            <a:extLst>
              <a:ext uri="{FF2B5EF4-FFF2-40B4-BE49-F238E27FC236}">
                <a16:creationId xmlns:a16="http://schemas.microsoft.com/office/drawing/2014/main" id="{143CBDC8-32FD-934E-BA1B-809518266404}"/>
              </a:ext>
            </a:extLst>
          </p:cNvPr>
          <p:cNvSpPr txBox="1"/>
          <p:nvPr/>
        </p:nvSpPr>
        <p:spPr>
          <a:xfrm>
            <a:off x="8075189" y="2800965"/>
            <a:ext cx="3236199" cy="1384995"/>
          </a:xfrm>
          <a:prstGeom prst="rect">
            <a:avLst/>
          </a:prstGeom>
          <a:noFill/>
        </p:spPr>
        <p:txBody>
          <a:bodyPr wrap="square">
            <a:spAutoFit/>
          </a:bodyPr>
          <a:lstStyle/>
          <a:p>
            <a:pPr marL="457200" indent="-457200">
              <a:buFont typeface="Arial" panose="020B0604020202020204" pitchFamily="34" charset="0"/>
              <a:buChar char="•"/>
            </a:pPr>
            <a:r>
              <a:rPr lang="en-US" sz="2800" dirty="0">
                <a:ea typeface="Malgun Gothic" panose="020B0503020000020004" pitchFamily="34" charset="-127"/>
              </a:rPr>
              <a:t>2008 to 2018</a:t>
            </a:r>
          </a:p>
          <a:p>
            <a:pPr marL="457200" indent="-457200">
              <a:buFont typeface="Arial" panose="020B0604020202020204" pitchFamily="34" charset="0"/>
              <a:buChar char="•"/>
            </a:pPr>
            <a:r>
              <a:rPr lang="en-US" sz="2800" dirty="0">
                <a:ea typeface="Malgun Gothic" panose="020B0503020000020004" pitchFamily="34" charset="-127"/>
              </a:rPr>
              <a:t>High exposure -&gt; high vulnerability </a:t>
            </a:r>
          </a:p>
        </p:txBody>
      </p:sp>
    </p:spTree>
    <p:extLst>
      <p:ext uri="{BB962C8B-B14F-4D97-AF65-F5344CB8AC3E}">
        <p14:creationId xmlns:p14="http://schemas.microsoft.com/office/powerpoint/2010/main" val="36681857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1509</TotalTime>
  <Words>1195</Words>
  <Application>Microsoft Office PowerPoint</Application>
  <PresentationFormat>Widescreen</PresentationFormat>
  <Paragraphs>122</Paragraphs>
  <Slides>32</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Jihoon Jung</dc:creator>
  <cp:lastModifiedBy>Jung, Jihoon</cp:lastModifiedBy>
  <cp:revision>196</cp:revision>
  <dcterms:created xsi:type="dcterms:W3CDTF">2021-10-27T19:36:16Z</dcterms:created>
  <dcterms:modified xsi:type="dcterms:W3CDTF">2022-10-18T12:51:28Z</dcterms:modified>
</cp:coreProperties>
</file>