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5" r:id="rId3"/>
    <p:sldId id="355" r:id="rId4"/>
    <p:sldId id="359" r:id="rId5"/>
    <p:sldId id="366" r:id="rId6"/>
    <p:sldId id="365" r:id="rId7"/>
    <p:sldId id="364" r:id="rId8"/>
    <p:sldId id="350" r:id="rId9"/>
    <p:sldId id="367" r:id="rId10"/>
    <p:sldId id="368" r:id="rId11"/>
    <p:sldId id="354" r:id="rId12"/>
    <p:sldId id="344" r:id="rId13"/>
    <p:sldId id="369" r:id="rId14"/>
    <p:sldId id="37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ine,Jacinthe (ECCC)" initials="R(" lastIdx="8" clrIdx="0">
    <p:extLst>
      <p:ext uri="{19B8F6BF-5375-455C-9EA6-DF929625EA0E}">
        <p15:presenceInfo xmlns:p15="http://schemas.microsoft.com/office/powerpoint/2012/main" userId="S-1-5-21-2039752546-40833740-1866013658-3215" providerId="AD"/>
      </p:ext>
    </p:extLst>
  </p:cmAuthor>
  <p:cmAuthor id="2" name="Gong,Wanmin (ECCC)" initials="G(" lastIdx="11" clrIdx="1">
    <p:extLst>
      <p:ext uri="{19B8F6BF-5375-455C-9EA6-DF929625EA0E}">
        <p15:presenceInfo xmlns:p15="http://schemas.microsoft.com/office/powerpoint/2012/main" userId="S-1-5-21-1461305-1690991894-1094980219-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3DF5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2FE7B-0011-4D6D-9BA0-BE4934262691}" v="70" dt="2021-12-09T21:41:41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0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0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si,Mourad (ECCC)" userId="S::mourad.sassi@ec.gc.ca::7d4089d6-5a24-4cb5-866b-3e352f55b229" providerId="AD" clId="Web-{4022FE7B-0011-4D6D-9BA0-BE4934262691}"/>
    <pc:docChg chg="modSld">
      <pc:chgData name="Sassi,Mourad (ECCC)" userId="S::mourad.sassi@ec.gc.ca::7d4089d6-5a24-4cb5-866b-3e352f55b229" providerId="AD" clId="Web-{4022FE7B-0011-4D6D-9BA0-BE4934262691}" dt="2021-12-09T21:41:41.583" v="34" actId="20577"/>
      <pc:docMkLst>
        <pc:docMk/>
      </pc:docMkLst>
      <pc:sldChg chg="modSp">
        <pc:chgData name="Sassi,Mourad (ECCC)" userId="S::mourad.sassi@ec.gc.ca::7d4089d6-5a24-4cb5-866b-3e352f55b229" providerId="AD" clId="Web-{4022FE7B-0011-4D6D-9BA0-BE4934262691}" dt="2021-12-09T21:41:41.583" v="34" actId="20577"/>
        <pc:sldMkLst>
          <pc:docMk/>
          <pc:sldMk cId="1016657655" sldId="259"/>
        </pc:sldMkLst>
        <pc:spChg chg="mod">
          <ac:chgData name="Sassi,Mourad (ECCC)" userId="S::mourad.sassi@ec.gc.ca::7d4089d6-5a24-4cb5-866b-3e352f55b229" providerId="AD" clId="Web-{4022FE7B-0011-4D6D-9BA0-BE4934262691}" dt="2021-12-09T21:41:41.583" v="34" actId="20577"/>
          <ac:spMkLst>
            <pc:docMk/>
            <pc:sldMk cId="1016657655" sldId="25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 smtClean="0"/>
              <a:t>Marine</a:t>
            </a:r>
            <a:r>
              <a:rPr lang="en-CA" b="1" baseline="0" dirty="0" smtClean="0"/>
              <a:t> </a:t>
            </a:r>
            <a:r>
              <a:rPr lang="en-CA" b="1" dirty="0" smtClean="0"/>
              <a:t>annual emissions for all pollutants </a:t>
            </a:r>
            <a:r>
              <a:rPr lang="en-CA" sz="1862" b="1" i="0" u="none" strike="noStrike" baseline="0" dirty="0" smtClean="0">
                <a:effectLst/>
              </a:rPr>
              <a:t>(tonnes) </a:t>
            </a:r>
            <a:endParaRPr lang="en-CA" b="1" dirty="0" smtClean="0"/>
          </a:p>
        </c:rich>
      </c:tx>
      <c:layout>
        <c:manualLayout>
          <c:xMode val="edge"/>
          <c:yMode val="edge"/>
          <c:x val="0.19746919976361529"/>
          <c:y val="4.09458689164755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Scrubber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NOX</c:v>
                </c:pt>
                <c:pt idx="1">
                  <c:v>SO2</c:v>
                </c:pt>
                <c:pt idx="2">
                  <c:v>VOC</c:v>
                </c:pt>
                <c:pt idx="3">
                  <c:v>CO</c:v>
                </c:pt>
                <c:pt idx="4">
                  <c:v>NH3</c:v>
                </c:pt>
                <c:pt idx="5">
                  <c:v>PM2.5</c:v>
                </c:pt>
                <c:pt idx="6">
                  <c:v>PMC</c:v>
                </c:pt>
                <c:pt idx="7">
                  <c:v>POC</c:v>
                </c:pt>
                <c:pt idx="8">
                  <c:v>PSO4</c:v>
                </c:pt>
                <c:pt idx="9">
                  <c:v>BC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147856.72508947435</c:v>
                </c:pt>
                <c:pt idx="1">
                  <c:v>7204.5204311010912</c:v>
                </c:pt>
                <c:pt idx="2">
                  <c:v>5514.8002668499148</c:v>
                </c:pt>
                <c:pt idx="3">
                  <c:v>4760.3579376562375</c:v>
                </c:pt>
                <c:pt idx="4">
                  <c:v>163.40803839893783</c:v>
                </c:pt>
                <c:pt idx="5">
                  <c:v>1685.1615252361571</c:v>
                </c:pt>
                <c:pt idx="6">
                  <c:v>146.53575750069894</c:v>
                </c:pt>
                <c:pt idx="7">
                  <c:v>664.86170027781736</c:v>
                </c:pt>
                <c:pt idx="8">
                  <c:v>175.05105748028964</c:v>
                </c:pt>
                <c:pt idx="9">
                  <c:v>145.04453755689144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A-45A0-AC98-EFDD380B4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Scrubber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NOX</c:v>
                </c:pt>
                <c:pt idx="1">
                  <c:v>SO2</c:v>
                </c:pt>
                <c:pt idx="2">
                  <c:v>VOC</c:v>
                </c:pt>
                <c:pt idx="3">
                  <c:v>CO</c:v>
                </c:pt>
                <c:pt idx="4">
                  <c:v>NH3</c:v>
                </c:pt>
                <c:pt idx="5">
                  <c:v>PM2.5</c:v>
                </c:pt>
                <c:pt idx="6">
                  <c:v>PMC</c:v>
                </c:pt>
                <c:pt idx="7">
                  <c:v>POC</c:v>
                </c:pt>
                <c:pt idx="8">
                  <c:v>PSO4</c:v>
                </c:pt>
                <c:pt idx="9">
                  <c:v>BC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148004.60522818644</c:v>
                </c:pt>
                <c:pt idx="1">
                  <c:v>7204.5204311010993</c:v>
                </c:pt>
                <c:pt idx="2">
                  <c:v>5514.8002668499184</c:v>
                </c:pt>
                <c:pt idx="3">
                  <c:v>4804.5926570289748</c:v>
                </c:pt>
                <c:pt idx="4">
                  <c:v>165.07265564742013</c:v>
                </c:pt>
                <c:pt idx="5">
                  <c:v>1867.8492064373954</c:v>
                </c:pt>
                <c:pt idx="6">
                  <c:v>174.68021639428923</c:v>
                </c:pt>
                <c:pt idx="7">
                  <c:v>733.83394165197888</c:v>
                </c:pt>
                <c:pt idx="8">
                  <c:v>187.09439905769702</c:v>
                </c:pt>
                <c:pt idx="9">
                  <c:v>198.54326949693032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A-45A0-AC98-EFDD380B42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Scrubber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NOX</c:v>
                </c:pt>
                <c:pt idx="1">
                  <c:v>SO2</c:v>
                </c:pt>
                <c:pt idx="2">
                  <c:v>VOC</c:v>
                </c:pt>
                <c:pt idx="3">
                  <c:v>CO</c:v>
                </c:pt>
                <c:pt idx="4">
                  <c:v>NH3</c:v>
                </c:pt>
                <c:pt idx="5">
                  <c:v>PM2.5</c:v>
                </c:pt>
                <c:pt idx="6">
                  <c:v>PMC</c:v>
                </c:pt>
                <c:pt idx="7">
                  <c:v>POC</c:v>
                </c:pt>
                <c:pt idx="8">
                  <c:v>PSO4</c:v>
                </c:pt>
                <c:pt idx="9">
                  <c:v>BC</c:v>
                </c:pt>
              </c:strCache>
            </c:strRef>
          </c:cat>
          <c:val>
            <c:numRef>
              <c:f>Sheet1!$D$2:$D$11</c:f>
              <c:numCache>
                <c:formatCode>#,##0</c:formatCode>
                <c:ptCount val="10"/>
                <c:pt idx="0">
                  <c:v>148518.67964769981</c:v>
                </c:pt>
                <c:pt idx="1">
                  <c:v>7204.5204311010984</c:v>
                </c:pt>
                <c:pt idx="2">
                  <c:v>5514.8002668499112</c:v>
                </c:pt>
                <c:pt idx="3">
                  <c:v>4900.5715051087191</c:v>
                </c:pt>
                <c:pt idx="4">
                  <c:v>168.5974688566329</c:v>
                </c:pt>
                <c:pt idx="5">
                  <c:v>2217.6350582265363</c:v>
                </c:pt>
                <c:pt idx="6">
                  <c:v>238.20352992583872</c:v>
                </c:pt>
                <c:pt idx="7">
                  <c:v>869.13723953961619</c:v>
                </c:pt>
                <c:pt idx="8">
                  <c:v>205.74230038651228</c:v>
                </c:pt>
                <c:pt idx="9">
                  <c:v>319.78631675435628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A-45A0-AC98-EFDD380B4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533312"/>
        <c:axId val="137534848"/>
      </c:barChart>
      <c:catAx>
        <c:axId val="1375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34848"/>
        <c:crosses val="autoZero"/>
        <c:auto val="1"/>
        <c:lblAlgn val="ctr"/>
        <c:lblOffset val="100"/>
        <c:noMultiLvlLbl val="0"/>
      </c:catAx>
      <c:valAx>
        <c:axId val="1375348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 smtClean="0"/>
              <a:t>C3 annual emissions for PM2.5  by marine regions (tonnes) </a:t>
            </a:r>
            <a:endParaRPr lang="en-CA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Scrubber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NL - 10018</c:v>
                </c:pt>
                <c:pt idx="1">
                  <c:v>NL - 10019</c:v>
                </c:pt>
                <c:pt idx="2">
                  <c:v>NL - 10020</c:v>
                </c:pt>
                <c:pt idx="3">
                  <c:v>PE - 11014</c:v>
                </c:pt>
                <c:pt idx="4">
                  <c:v>NS - 12016</c:v>
                </c:pt>
                <c:pt idx="5">
                  <c:v>NB - 13015</c:v>
                </c:pt>
                <c:pt idx="6">
                  <c:v>NB - 13017</c:v>
                </c:pt>
                <c:pt idx="7">
                  <c:v>QC - 24010</c:v>
                </c:pt>
                <c:pt idx="8">
                  <c:v>QC - 24011</c:v>
                </c:pt>
                <c:pt idx="9">
                  <c:v>QC - 24012</c:v>
                </c:pt>
                <c:pt idx="10">
                  <c:v>QC - 24013</c:v>
                </c:pt>
                <c:pt idx="11">
                  <c:v>ON - 35005</c:v>
                </c:pt>
                <c:pt idx="12">
                  <c:v>ON - 35006</c:v>
                </c:pt>
                <c:pt idx="13">
                  <c:v>ON - 35007</c:v>
                </c:pt>
                <c:pt idx="14">
                  <c:v>ON - 35008</c:v>
                </c:pt>
                <c:pt idx="15">
                  <c:v>ON - 35009</c:v>
                </c:pt>
                <c:pt idx="16">
                  <c:v>BC - 59002</c:v>
                </c:pt>
                <c:pt idx="17">
                  <c:v>BC - 59003</c:v>
                </c:pt>
                <c:pt idx="18">
                  <c:v>BC - 59004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20.666787498503368</c:v>
                </c:pt>
                <c:pt idx="1">
                  <c:v>158.53105733902365</c:v>
                </c:pt>
                <c:pt idx="2">
                  <c:v>23.267843109289608</c:v>
                </c:pt>
                <c:pt idx="3">
                  <c:v>4.386980221414861</c:v>
                </c:pt>
                <c:pt idx="4">
                  <c:v>263.37664428894698</c:v>
                </c:pt>
                <c:pt idx="5">
                  <c:v>0.54159544726292086</c:v>
                </c:pt>
                <c:pt idx="6">
                  <c:v>5.6346865259925849</c:v>
                </c:pt>
                <c:pt idx="7">
                  <c:v>13.721080371633855</c:v>
                </c:pt>
                <c:pt idx="8">
                  <c:v>98.502109822662277</c:v>
                </c:pt>
                <c:pt idx="9">
                  <c:v>104.33211714396842</c:v>
                </c:pt>
                <c:pt idx="10">
                  <c:v>88.028494778354286</c:v>
                </c:pt>
                <c:pt idx="11">
                  <c:v>3.0656959843392917</c:v>
                </c:pt>
                <c:pt idx="12">
                  <c:v>5.0307263770110859</c:v>
                </c:pt>
                <c:pt idx="13">
                  <c:v>4.4849662366198686</c:v>
                </c:pt>
                <c:pt idx="14">
                  <c:v>27.220200684488873</c:v>
                </c:pt>
                <c:pt idx="15">
                  <c:v>19.717332286572628</c:v>
                </c:pt>
                <c:pt idx="16">
                  <c:v>17.980261966037414</c:v>
                </c:pt>
                <c:pt idx="17">
                  <c:v>71.537781036406429</c:v>
                </c:pt>
                <c:pt idx="18">
                  <c:v>513.61126644418448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D-4AB8-B503-4A0683D98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Scrubber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NL - 10018</c:v>
                </c:pt>
                <c:pt idx="1">
                  <c:v>NL - 10019</c:v>
                </c:pt>
                <c:pt idx="2">
                  <c:v>NL - 10020</c:v>
                </c:pt>
                <c:pt idx="3">
                  <c:v>PE - 11014</c:v>
                </c:pt>
                <c:pt idx="4">
                  <c:v>NS - 12016</c:v>
                </c:pt>
                <c:pt idx="5">
                  <c:v>NB - 13015</c:v>
                </c:pt>
                <c:pt idx="6">
                  <c:v>NB - 13017</c:v>
                </c:pt>
                <c:pt idx="7">
                  <c:v>QC - 24010</c:v>
                </c:pt>
                <c:pt idx="8">
                  <c:v>QC - 24011</c:v>
                </c:pt>
                <c:pt idx="9">
                  <c:v>QC - 24012</c:v>
                </c:pt>
                <c:pt idx="10">
                  <c:v>QC - 24013</c:v>
                </c:pt>
                <c:pt idx="11">
                  <c:v>ON - 35005</c:v>
                </c:pt>
                <c:pt idx="12">
                  <c:v>ON - 35006</c:v>
                </c:pt>
                <c:pt idx="13">
                  <c:v>ON - 35007</c:v>
                </c:pt>
                <c:pt idx="14">
                  <c:v>ON - 35008</c:v>
                </c:pt>
                <c:pt idx="15">
                  <c:v>ON - 35009</c:v>
                </c:pt>
                <c:pt idx="16">
                  <c:v>BC - 59002</c:v>
                </c:pt>
                <c:pt idx="17">
                  <c:v>BC - 59003</c:v>
                </c:pt>
                <c:pt idx="18">
                  <c:v>BC - 59004</c:v>
                </c:pt>
              </c:strCache>
            </c:strRef>
          </c:cat>
          <c:val>
            <c:numRef>
              <c:f>Sheet1!$C$2:$C$20</c:f>
              <c:numCache>
                <c:formatCode>#,##0</c:formatCode>
                <c:ptCount val="19"/>
                <c:pt idx="0">
                  <c:v>22.160367151039573</c:v>
                </c:pt>
                <c:pt idx="1">
                  <c:v>172.67430467787588</c:v>
                </c:pt>
                <c:pt idx="2">
                  <c:v>24.681805300874384</c:v>
                </c:pt>
                <c:pt idx="3">
                  <c:v>5.6978239027589428</c:v>
                </c:pt>
                <c:pt idx="4">
                  <c:v>304.09557195272737</c:v>
                </c:pt>
                <c:pt idx="5">
                  <c:v>0.55470453712002599</c:v>
                </c:pt>
                <c:pt idx="6">
                  <c:v>7.23273414936829</c:v>
                </c:pt>
                <c:pt idx="7">
                  <c:v>13.926620934105784</c:v>
                </c:pt>
                <c:pt idx="8">
                  <c:v>102.84772821158936</c:v>
                </c:pt>
                <c:pt idx="9">
                  <c:v>109.92819502506552</c:v>
                </c:pt>
                <c:pt idx="10">
                  <c:v>92.70679406849564</c:v>
                </c:pt>
                <c:pt idx="11">
                  <c:v>3.1334304577645939</c:v>
                </c:pt>
                <c:pt idx="12">
                  <c:v>5.1486386767939614</c:v>
                </c:pt>
                <c:pt idx="13">
                  <c:v>4.7526135617492358</c:v>
                </c:pt>
                <c:pt idx="14">
                  <c:v>27.796592494178526</c:v>
                </c:pt>
                <c:pt idx="15">
                  <c:v>19.891165496269213</c:v>
                </c:pt>
                <c:pt idx="16">
                  <c:v>19.884033390823102</c:v>
                </c:pt>
                <c:pt idx="17">
                  <c:v>96.409306164023846</c:v>
                </c:pt>
                <c:pt idx="18">
                  <c:v>603.11219693485043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D-4AB8-B503-4A0683D98F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Scrubber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NL - 10018</c:v>
                </c:pt>
                <c:pt idx="1">
                  <c:v>NL - 10019</c:v>
                </c:pt>
                <c:pt idx="2">
                  <c:v>NL - 10020</c:v>
                </c:pt>
                <c:pt idx="3">
                  <c:v>PE - 11014</c:v>
                </c:pt>
                <c:pt idx="4">
                  <c:v>NS - 12016</c:v>
                </c:pt>
                <c:pt idx="5">
                  <c:v>NB - 13015</c:v>
                </c:pt>
                <c:pt idx="6">
                  <c:v>NB - 13017</c:v>
                </c:pt>
                <c:pt idx="7">
                  <c:v>QC - 24010</c:v>
                </c:pt>
                <c:pt idx="8">
                  <c:v>QC - 24011</c:v>
                </c:pt>
                <c:pt idx="9">
                  <c:v>QC - 24012</c:v>
                </c:pt>
                <c:pt idx="10">
                  <c:v>QC - 24013</c:v>
                </c:pt>
                <c:pt idx="11">
                  <c:v>ON - 35005</c:v>
                </c:pt>
                <c:pt idx="12">
                  <c:v>ON - 35006</c:v>
                </c:pt>
                <c:pt idx="13">
                  <c:v>ON - 35007</c:v>
                </c:pt>
                <c:pt idx="14">
                  <c:v>ON - 35008</c:v>
                </c:pt>
                <c:pt idx="15">
                  <c:v>ON - 35009</c:v>
                </c:pt>
                <c:pt idx="16">
                  <c:v>BC - 59002</c:v>
                </c:pt>
                <c:pt idx="17">
                  <c:v>BC - 59003</c:v>
                </c:pt>
                <c:pt idx="18">
                  <c:v>BC - 59004</c:v>
                </c:pt>
              </c:strCache>
            </c:strRef>
          </c:cat>
          <c:val>
            <c:numRef>
              <c:f>Sheet1!$D$2:$D$20</c:f>
              <c:numCache>
                <c:formatCode>#,##0</c:formatCode>
                <c:ptCount val="19"/>
                <c:pt idx="0">
                  <c:v>29.670700856697717</c:v>
                </c:pt>
                <c:pt idx="1">
                  <c:v>243.97217527034232</c:v>
                </c:pt>
                <c:pt idx="2">
                  <c:v>36.019119871692538</c:v>
                </c:pt>
                <c:pt idx="3">
                  <c:v>6.2809805167608621</c:v>
                </c:pt>
                <c:pt idx="4">
                  <c:v>404.10261424442933</c:v>
                </c:pt>
                <c:pt idx="5">
                  <c:v>0.74652777635906464</c:v>
                </c:pt>
                <c:pt idx="6">
                  <c:v>8.7803017325618633</c:v>
                </c:pt>
                <c:pt idx="7">
                  <c:v>17.812105354571063</c:v>
                </c:pt>
                <c:pt idx="8">
                  <c:v>138.51242125787033</c:v>
                </c:pt>
                <c:pt idx="9">
                  <c:v>148.77589064201106</c:v>
                </c:pt>
                <c:pt idx="10">
                  <c:v>127.74911189756388</c:v>
                </c:pt>
                <c:pt idx="11">
                  <c:v>3.5847954637278949</c:v>
                </c:pt>
                <c:pt idx="12">
                  <c:v>5.6123622792022676</c:v>
                </c:pt>
                <c:pt idx="13">
                  <c:v>5.6704086993856277</c:v>
                </c:pt>
                <c:pt idx="14">
                  <c:v>32.523609668576952</c:v>
                </c:pt>
                <c:pt idx="15">
                  <c:v>24.136337060945401</c:v>
                </c:pt>
                <c:pt idx="16">
                  <c:v>28.487950660695255</c:v>
                </c:pt>
                <c:pt idx="17">
                  <c:v>111.37694092702355</c:v>
                </c:pt>
                <c:pt idx="18">
                  <c:v>789.74163020859999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D-4AB8-B503-4A0683D98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00992"/>
        <c:axId val="136902528"/>
      </c:barChart>
      <c:catAx>
        <c:axId val="1369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02528"/>
        <c:crosses val="autoZero"/>
        <c:auto val="1"/>
        <c:lblAlgn val="ctr"/>
        <c:lblOffset val="100"/>
        <c:noMultiLvlLbl val="0"/>
      </c:catAx>
      <c:valAx>
        <c:axId val="1369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41882-A2BA-4EF0-969E-9B8109E1F31B}" type="datetime1">
              <a:rPr lang="en-CA" smtClean="0"/>
              <a:t>2022-10-18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034C8-98A9-431E-B2BE-F8091C553B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14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3341A5-9479-4DD0-AE9B-12AAC216E854}" type="datetime1">
              <a:rPr lang="en-CA" smtClean="0"/>
              <a:t>2022-10-18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5ED4CB-1BBC-4590-B2EF-8D6866383B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935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 loop scrubbers – typically used</a:t>
            </a:r>
            <a:r>
              <a:rPr lang="en-US" baseline="0" dirty="0" smtClean="0"/>
              <a:t> in freshwater; caustic agent must be added; continuous bleed-off water high in heavy metals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</a:t>
            </a:r>
            <a:r>
              <a:rPr lang="en-US" baseline="0" dirty="0" smtClean="0"/>
              <a:t> loop scrubbers – used with seawater; typically do not have a sludge tank – all </a:t>
            </a:r>
            <a:r>
              <a:rPr lang="en-US" baseline="0" dirty="0" err="1" smtClean="0"/>
              <a:t>washwater</a:t>
            </a:r>
            <a:r>
              <a:rPr lang="en-US" baseline="0" dirty="0" smtClean="0"/>
              <a:t> and contaminants discharged overboard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Hybrid systems – operate on open-loop mode in seawater and closed-loop mode in freshwater.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ED4CB-1BBC-4590-B2EF-8D6866383BC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5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82AA-51D7-4341-8CAB-6E1F7C6D4B6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62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ED4CB-1BBC-4590-B2EF-8D6866383BC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3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147-BDBC-4209-9B06-DF2A9A7FA76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3422-30AF-4CFB-8566-F23EEFFD21ED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4931-1941-4052-B25B-B0BD6EF8649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0016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471949"/>
            <a:ext cx="6593960" cy="1914102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PLACE YOUR </a:t>
            </a:r>
            <a:br>
              <a:rPr lang="en-US" dirty="0"/>
            </a:br>
            <a:r>
              <a:rPr lang="en-US" dirty="0"/>
              <a:t>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59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PLACE YOUR TITLE 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A3B-07D3-4FB5-97D6-9A8DF8F7B729}" type="datetime1">
              <a:rPr lang="en-US" smtClean="0"/>
              <a:t>10/18/2022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0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9AF-7BA3-40CA-914F-6C9ADF34A4A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8C74-F714-40A0-A80D-365FD8BD2C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7CA8-27A2-4EFD-8C21-4D4C22D2DC0F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DF42-89D8-41D9-9231-526CFD27A95B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192-9066-4230-9C05-6B585D3A82C2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93B9-5841-4BAE-8CF1-D1D95009BA71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4B5E-01A5-4FE0-B97C-65F7FEC3E459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F5B-B95C-4F88-A0D2-9FDB8641C610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4089-C0E1-4237-96A4-E172E5EEC2DF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B582-0750-4C64-967F-458CEDAF4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06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0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8E24-B85D-46FB-B3B1-008286DC2759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60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-meit.ca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001676"/>
            <a:ext cx="10873208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the impact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ScrubberS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shipping emissions in Canada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432" y="2996952"/>
            <a:ext cx="6593960" cy="203644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Mourad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Sassi,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Calin Zaganescu</a:t>
            </a:r>
          </a:p>
          <a:p>
            <a:endParaRPr lang="en-CA" sz="1600" dirty="0" smtClean="0"/>
          </a:p>
          <a:p>
            <a:r>
              <a:rPr lang="en-CA" sz="1600" dirty="0" smtClean="0"/>
              <a:t>Air </a:t>
            </a:r>
            <a:r>
              <a:rPr lang="en-CA" sz="1600" dirty="0"/>
              <a:t>Quality Policy-Issue </a:t>
            </a:r>
            <a:r>
              <a:rPr lang="en-CA" sz="1600" dirty="0" smtClean="0"/>
              <a:t>Response Section</a:t>
            </a:r>
            <a:endParaRPr lang="en-CA" sz="1600" dirty="0"/>
          </a:p>
          <a:p>
            <a:r>
              <a:rPr lang="en-CA" sz="1600" dirty="0"/>
              <a:t>Canadian Centre for Meteorological and Environmental </a:t>
            </a:r>
            <a:r>
              <a:rPr lang="en-CA" sz="1600" dirty="0" smtClean="0"/>
              <a:t>Prediction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Climate Change Canada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/>
              <a:t>21st Annual CMAS Conference, October 17-19, 2022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671"/>
            <a:ext cx="1095756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Absolute difference in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Carbon concentration between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scrubber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No s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crubber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_HEU_201609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8655" y="1828800"/>
            <a:ext cx="11603181" cy="4382429"/>
          </a:xfrm>
        </p:spPr>
      </p:pic>
      <p:sp>
        <p:nvSpPr>
          <p:cNvPr id="5" name="TextBox 4"/>
          <p:cNvSpPr txBox="1"/>
          <p:nvPr/>
        </p:nvSpPr>
        <p:spPr>
          <a:xfrm>
            <a:off x="0" y="1459443"/>
            <a:ext cx="164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Sept 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4314" y="1387652"/>
            <a:ext cx="368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Press start to see the video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280" y="345123"/>
            <a:ext cx="9144000" cy="852741"/>
          </a:xfrm>
        </p:spPr>
        <p:txBody>
          <a:bodyPr>
            <a:normAutofit/>
          </a:bodyPr>
          <a:lstStyle/>
          <a:p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771" y="1667878"/>
            <a:ext cx="11307429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dirty="0">
                <a:cs typeface="Arial" panose="020B0604020202020204" pitchFamily="34" charset="0"/>
              </a:rPr>
              <a:t>Results suggest that the use of scrubbers has the following effects </a:t>
            </a:r>
            <a:r>
              <a:rPr lang="en-US" altLang="en-US" sz="2400" dirty="0"/>
              <a:t>on air pollution in the </a:t>
            </a:r>
            <a:r>
              <a:rPr lang="en-CA" sz="2400" dirty="0"/>
              <a:t>Emission Control Area</a:t>
            </a:r>
            <a:r>
              <a:rPr lang="en-US" altLang="en-US" sz="2400" dirty="0"/>
              <a:t>, at present 2019 </a:t>
            </a:r>
            <a:r>
              <a:rPr lang="en-US" altLang="en-US" sz="2400" dirty="0" smtClean="0"/>
              <a:t>emissions levels. </a:t>
            </a:r>
            <a:endParaRPr lang="en-US" altLang="en-US" sz="2400" dirty="0"/>
          </a:p>
          <a:p>
            <a:pPr>
              <a:spcBef>
                <a:spcPts val="600"/>
              </a:spcBef>
            </a:pP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Not </a:t>
            </a:r>
            <a:r>
              <a:rPr lang="en-US" sz="2400" dirty="0">
                <a:cs typeface="Arial" panose="020B0604020202020204" pitchFamily="34" charset="0"/>
              </a:rPr>
              <a:t>effective in reducing </a:t>
            </a:r>
            <a:r>
              <a:rPr lang="en-US" sz="2400" dirty="0" smtClean="0">
                <a:cs typeface="Arial" panose="020B0604020202020204" pitchFamily="34" charset="0"/>
              </a:rPr>
              <a:t>PM</a:t>
            </a:r>
            <a:r>
              <a:rPr lang="en-US" sz="2400" baseline="-25000" dirty="0" smtClean="0">
                <a:cs typeface="Arial" panose="020B0604020202020204" pitchFamily="34" charset="0"/>
              </a:rPr>
              <a:t>2.5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as compared </a:t>
            </a:r>
            <a:r>
              <a:rPr lang="en-US" sz="2400" dirty="0">
                <a:cs typeface="Arial" panose="020B0604020202020204" pitchFamily="34" charset="0"/>
              </a:rPr>
              <a:t>to &lt;0.1% </a:t>
            </a:r>
            <a:r>
              <a:rPr lang="en-US" sz="2400" dirty="0" smtClean="0">
                <a:cs typeface="Arial" panose="020B0604020202020204" pitchFamily="34" charset="0"/>
              </a:rPr>
              <a:t>Sulfur </a:t>
            </a:r>
            <a:r>
              <a:rPr lang="en-US" sz="2400" dirty="0">
                <a:cs typeface="Arial" panose="020B0604020202020204" pitchFamily="34" charset="0"/>
              </a:rPr>
              <a:t>distillate fuel </a:t>
            </a:r>
            <a:r>
              <a:rPr lang="en-US" sz="2400" dirty="0" smtClean="0">
                <a:cs typeface="Arial" panose="020B0604020202020204" pitchFamily="34" charset="0"/>
              </a:rPr>
              <a:t>(50% </a:t>
            </a:r>
            <a:r>
              <a:rPr lang="en-US" sz="2400" dirty="0">
                <a:cs typeface="Arial" panose="020B0604020202020204" pitchFamily="34" charset="0"/>
              </a:rPr>
              <a:t>higher PM</a:t>
            </a:r>
            <a:r>
              <a:rPr lang="en-US" sz="2400" baseline="-25000" dirty="0">
                <a:cs typeface="Arial" panose="020B0604020202020204" pitchFamily="34" charset="0"/>
              </a:rPr>
              <a:t>2.5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Increase black carbon by 130% (depends on engine type)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use of scrubbers have a local to regional impact on </a:t>
            </a:r>
            <a:r>
              <a:rPr lang="en-US" altLang="en-US" sz="2400" dirty="0"/>
              <a:t>PM</a:t>
            </a:r>
            <a:r>
              <a:rPr lang="en-US" altLang="en-US" sz="2400" baseline="-25000" dirty="0"/>
              <a:t>2.5</a:t>
            </a:r>
            <a:r>
              <a:rPr lang="en-US" sz="2400" dirty="0"/>
              <a:t> </a:t>
            </a:r>
            <a:r>
              <a:rPr lang="en-US" sz="2400" dirty="0" smtClean="0"/>
              <a:t>concentration and </a:t>
            </a:r>
            <a:r>
              <a:rPr lang="en-US" sz="2400" dirty="0"/>
              <a:t>this impact would increase mostly in the Pacific </a:t>
            </a:r>
            <a:r>
              <a:rPr lang="en-US" sz="2400" dirty="0" smtClean="0"/>
              <a:t>region</a:t>
            </a:r>
            <a:r>
              <a:rPr lang="en-US" sz="2400" dirty="0"/>
              <a:t> </a:t>
            </a:r>
            <a:r>
              <a:rPr lang="en-US" sz="2400" dirty="0" smtClean="0"/>
              <a:t>by </a:t>
            </a:r>
            <a:r>
              <a:rPr lang="en-US" sz="2400" dirty="0"/>
              <a:t>0.1% t</a:t>
            </a:r>
            <a:r>
              <a:rPr lang="en-US" sz="2400" dirty="0" smtClean="0"/>
              <a:t>o </a:t>
            </a:r>
            <a:r>
              <a:rPr lang="en-US" sz="2400" dirty="0"/>
              <a:t>0.5% </a:t>
            </a:r>
            <a:r>
              <a:rPr lang="en-CA" sz="2400" dirty="0">
                <a:cs typeface="Arial" panose="020B0604020202020204" pitchFamily="34" charset="0"/>
              </a:rPr>
              <a:t>on </a:t>
            </a:r>
            <a:r>
              <a:rPr lang="en-CA" sz="2400" dirty="0" smtClean="0">
                <a:cs typeface="Arial" panose="020B0604020202020204" pitchFamily="34" charset="0"/>
              </a:rPr>
              <a:t>average.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While </a:t>
            </a:r>
            <a:r>
              <a:rPr lang="en-CA" sz="2400" dirty="0"/>
              <a:t>scrubbers </a:t>
            </a:r>
            <a:r>
              <a:rPr lang="en-US" sz="2400" dirty="0"/>
              <a:t>contributions to the ambient </a:t>
            </a:r>
            <a:r>
              <a:rPr lang="en-US" sz="2400" dirty="0">
                <a:cs typeface="Arial" panose="020B0604020202020204" pitchFamily="34" charset="0"/>
              </a:rPr>
              <a:t>PM</a:t>
            </a:r>
            <a:r>
              <a:rPr lang="en-US" sz="2400" baseline="-25000" dirty="0">
                <a:cs typeface="Arial" panose="020B0604020202020204" pitchFamily="34" charset="0"/>
              </a:rPr>
              <a:t>2.5</a:t>
            </a:r>
            <a:r>
              <a:rPr lang="en-US" sz="2400" dirty="0" smtClean="0"/>
              <a:t> </a:t>
            </a:r>
            <a:r>
              <a:rPr lang="en-US" sz="2400" dirty="0"/>
              <a:t>concentrations are generally small at present 2019 </a:t>
            </a:r>
            <a:r>
              <a:rPr lang="en-US" sz="2400" dirty="0" smtClean="0"/>
              <a:t>levels, these </a:t>
            </a:r>
            <a:r>
              <a:rPr lang="en-US" sz="2400" dirty="0"/>
              <a:t>emissions make a proportionally bigger impact on some local environments due to generally pristine ambient </a:t>
            </a:r>
            <a:r>
              <a:rPr lang="en-US" sz="2400" dirty="0" smtClean="0"/>
              <a:t>conditions.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8645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</a:t>
            </a:r>
            <a:r>
              <a:rPr lang="en-CA" dirty="0" smtClean="0"/>
              <a:t>mpacts </a:t>
            </a:r>
            <a:r>
              <a:rPr lang="en-CA" dirty="0"/>
              <a:t>of the NOx Tier III regulations on air quality in the </a:t>
            </a:r>
            <a:r>
              <a:rPr lang="en-CA" dirty="0" smtClean="0"/>
              <a:t>Control </a:t>
            </a:r>
            <a:r>
              <a:rPr lang="en-CA" dirty="0"/>
              <a:t>Area (ECA).</a:t>
            </a:r>
          </a:p>
          <a:p>
            <a:r>
              <a:rPr lang="en-CA" dirty="0"/>
              <a:t>I</a:t>
            </a:r>
            <a:r>
              <a:rPr lang="en-CA" dirty="0" smtClean="0"/>
              <a:t>nvestigate </a:t>
            </a:r>
            <a:r>
              <a:rPr lang="en-CA" dirty="0"/>
              <a:t>impacts of the NOx </a:t>
            </a:r>
            <a:r>
              <a:rPr lang="en-CA" dirty="0" smtClean="0"/>
              <a:t>on </a:t>
            </a:r>
            <a:r>
              <a:rPr lang="en-CA" dirty="0"/>
              <a:t>secondary </a:t>
            </a:r>
            <a:r>
              <a:rPr lang="en-CA" dirty="0" smtClean="0"/>
              <a:t>PM2.5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MEIT 2019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marine emissions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3194" y="6336711"/>
            <a:ext cx="5978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STL: St. Lawrence River region</a:t>
            </a:r>
          </a:p>
          <a:p>
            <a:r>
              <a:rPr lang="en-CA" sz="1400" dirty="0"/>
              <a:t>BC: Black </a:t>
            </a:r>
            <a:r>
              <a:rPr lang="en-CA" sz="1400" dirty="0" smtClean="0"/>
              <a:t>Carbon	PMC: Coarse Particulate Matter &gt;2.5 </a:t>
            </a:r>
            <a:r>
              <a:rPr lang="en-US" sz="1400" dirty="0" smtClean="0">
                <a:cs typeface="Arial" panose="020B0604020202020204" pitchFamily="34" charset="0"/>
              </a:rPr>
              <a:t>µ</a:t>
            </a:r>
            <a:r>
              <a:rPr lang="en-CA" sz="1400" dirty="0" smtClean="0"/>
              <a:t>m and &lt;10</a:t>
            </a:r>
            <a:r>
              <a:rPr lang="en-US" sz="1400" dirty="0">
                <a:cs typeface="Arial" panose="020B0604020202020204" pitchFamily="34" charset="0"/>
              </a:rPr>
              <a:t> µ</a:t>
            </a:r>
            <a:r>
              <a:rPr lang="en-CA" sz="1400" dirty="0" smtClean="0"/>
              <a:t>m</a:t>
            </a:r>
            <a:endParaRPr lang="en-CA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692877" y="1758113"/>
          <a:ext cx="5870473" cy="4511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994">
                  <a:extLst>
                    <a:ext uri="{9D8B030D-6E8A-4147-A177-3AD203B41FA5}">
                      <a16:colId xmlns:a16="http://schemas.microsoft.com/office/drawing/2014/main" val="3467499119"/>
                    </a:ext>
                  </a:extLst>
                </a:gridCol>
                <a:gridCol w="407529">
                  <a:extLst>
                    <a:ext uri="{9D8B030D-6E8A-4147-A177-3AD203B41FA5}">
                      <a16:colId xmlns:a16="http://schemas.microsoft.com/office/drawing/2014/main" val="2104755881"/>
                    </a:ext>
                  </a:extLst>
                </a:gridCol>
                <a:gridCol w="480676">
                  <a:extLst>
                    <a:ext uri="{9D8B030D-6E8A-4147-A177-3AD203B41FA5}">
                      <a16:colId xmlns:a16="http://schemas.microsoft.com/office/drawing/2014/main" val="1451888240"/>
                    </a:ext>
                  </a:extLst>
                </a:gridCol>
                <a:gridCol w="637419">
                  <a:extLst>
                    <a:ext uri="{9D8B030D-6E8A-4147-A177-3AD203B41FA5}">
                      <a16:colId xmlns:a16="http://schemas.microsoft.com/office/drawing/2014/main" val="4217525330"/>
                    </a:ext>
                  </a:extLst>
                </a:gridCol>
                <a:gridCol w="564272">
                  <a:extLst>
                    <a:ext uri="{9D8B030D-6E8A-4147-A177-3AD203B41FA5}">
                      <a16:colId xmlns:a16="http://schemas.microsoft.com/office/drawing/2014/main" val="2410774248"/>
                    </a:ext>
                  </a:extLst>
                </a:gridCol>
                <a:gridCol w="459777">
                  <a:extLst>
                    <a:ext uri="{9D8B030D-6E8A-4147-A177-3AD203B41FA5}">
                      <a16:colId xmlns:a16="http://schemas.microsoft.com/office/drawing/2014/main" val="1733834778"/>
                    </a:ext>
                  </a:extLst>
                </a:gridCol>
                <a:gridCol w="773262">
                  <a:extLst>
                    <a:ext uri="{9D8B030D-6E8A-4147-A177-3AD203B41FA5}">
                      <a16:colId xmlns:a16="http://schemas.microsoft.com/office/drawing/2014/main" val="3717494033"/>
                    </a:ext>
                  </a:extLst>
                </a:gridCol>
                <a:gridCol w="564272">
                  <a:extLst>
                    <a:ext uri="{9D8B030D-6E8A-4147-A177-3AD203B41FA5}">
                      <a16:colId xmlns:a16="http://schemas.microsoft.com/office/drawing/2014/main" val="965518544"/>
                    </a:ext>
                  </a:extLst>
                </a:gridCol>
                <a:gridCol w="564272">
                  <a:extLst>
                    <a:ext uri="{9D8B030D-6E8A-4147-A177-3AD203B41FA5}">
                      <a16:colId xmlns:a16="http://schemas.microsoft.com/office/drawing/2014/main" val="888487253"/>
                    </a:ext>
                  </a:extLst>
                </a:gridCol>
              </a:tblGrid>
              <a:tr h="21265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effectLst/>
                        </a:rPr>
                        <a:t>MEIT 2019 in </a:t>
                      </a:r>
                      <a:r>
                        <a:rPr lang="en-CA" sz="1400" b="1" u="none" strike="noStrike" dirty="0" smtClean="0">
                          <a:effectLst/>
                        </a:rPr>
                        <a:t>tonnes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 Primary Aerosols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Gas pollutants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22001"/>
                  </a:ext>
                </a:extLst>
              </a:tr>
              <a:tr h="21265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BC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>
                          <a:effectLst/>
                        </a:rPr>
                        <a:t>PMC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PM</a:t>
                      </a:r>
                      <a:r>
                        <a:rPr lang="en-CA" sz="1200" b="1" u="none" strike="noStrike" baseline="-25000" dirty="0">
                          <a:effectLst/>
                        </a:rPr>
                        <a:t>2.5</a:t>
                      </a:r>
                      <a:endParaRPr lang="en-CA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CO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>
                          <a:effectLst/>
                        </a:rPr>
                        <a:t>NH3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>
                          <a:effectLst/>
                        </a:rPr>
                        <a:t>NOX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SO</a:t>
                      </a:r>
                      <a:r>
                        <a:rPr lang="en-CA" sz="1400" b="1" u="none" strike="noStrike" baseline="-25000" dirty="0">
                          <a:effectLst/>
                        </a:rPr>
                        <a:t>2</a:t>
                      </a:r>
                      <a:endParaRPr lang="en-CA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>
                          <a:effectLst/>
                        </a:rPr>
                        <a:t>VOC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7434589"/>
                  </a:ext>
                </a:extLst>
              </a:tr>
              <a:tr h="261735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effectLst/>
                        </a:rPr>
                        <a:t>Classes C1 and C2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436663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1" u="none" strike="noStrike" dirty="0">
                          <a:effectLst/>
                        </a:rPr>
                        <a:t>No </a:t>
                      </a:r>
                      <a:r>
                        <a:rPr lang="en-CA" sz="1400" b="1" i="1" u="none" strike="noStrike" dirty="0" smtClean="0">
                          <a:effectLst/>
                        </a:rPr>
                        <a:t>Scrubber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144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31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361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1,501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30,747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1,201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839908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East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120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478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9,748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176502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0" u="none" strike="noStrike" dirty="0" smtClean="0">
                          <a:effectLst/>
                        </a:rPr>
                        <a:t>Great Lakes &amp; STL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27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69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282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6,275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226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315597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Pacific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67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172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741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23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14,723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574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268637"/>
                  </a:ext>
                </a:extLst>
              </a:tr>
              <a:tr h="261735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u="none" strike="noStrike" dirty="0">
                          <a:effectLst/>
                        </a:rPr>
                        <a:t>Class C3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633258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1" u="none" strike="noStrike" dirty="0">
                          <a:effectLst/>
                        </a:rPr>
                        <a:t>No </a:t>
                      </a:r>
                      <a:r>
                        <a:rPr lang="en-CA" sz="1400" b="1" i="1" u="none" strike="noStrike" dirty="0" smtClean="0">
                          <a:effectLst/>
                        </a:rPr>
                        <a:t>Scrubber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135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126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1,444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4,609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159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143,906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4,604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5,368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49649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East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39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451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1,442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45,322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1,163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1,702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47477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0" u="none" strike="noStrike" dirty="0" smtClean="0">
                          <a:effectLst/>
                        </a:rPr>
                        <a:t>Great Lakes &amp; STL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34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390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1,266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38,668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1,917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1,404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492437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Pacific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603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1,901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69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59,917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1,524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2,262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594321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1" u="none" strike="noStrike" dirty="0" smtClean="0">
                          <a:effectLst/>
                        </a:rPr>
                        <a:t>Current </a:t>
                      </a:r>
                      <a:r>
                        <a:rPr lang="en-CA" sz="1400" b="1" i="1" u="none" strike="noStrike" dirty="0">
                          <a:effectLst/>
                        </a:rPr>
                        <a:t>Scrubber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189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155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1,637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4,654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161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144,053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4,604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5,368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26132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East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1,455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51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45,365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1,163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1,702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377397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0" u="none" strike="noStrike" dirty="0" smtClean="0">
                          <a:effectLst/>
                        </a:rPr>
                        <a:t>Great Lakes &amp; STL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37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409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1,271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38,690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1,917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1,404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27728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Pacific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83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69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719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1,928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70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59,998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1,524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2,262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074355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1" i="1" u="none" strike="noStrike" dirty="0">
                          <a:effectLst/>
                        </a:rPr>
                        <a:t>All Scrubber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311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233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2,164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4,766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164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144,551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4,604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u="none" strike="noStrike" dirty="0">
                          <a:effectLst/>
                        </a:rPr>
                        <a:t>5,368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18042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East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98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75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693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1,500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52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45,525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1,163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1,702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26909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b="0" u="none" strike="noStrike" dirty="0" smtClean="0">
                          <a:effectLst/>
                        </a:rPr>
                        <a:t>Great Lakes &amp; STL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91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541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1,292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41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38,841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1,917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1,404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89659"/>
                  </a:ext>
                </a:extLst>
              </a:tr>
              <a:tr h="212659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400" u="none" strike="noStrike" dirty="0" smtClean="0">
                          <a:effectLst/>
                        </a:rPr>
                        <a:t>Pacific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123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100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>
                          <a:effectLst/>
                        </a:rPr>
                        <a:t>930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1,974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71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60,185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1,524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effectLst/>
                        </a:rPr>
                        <a:t>2,262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41502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92061479"/>
              </p:ext>
            </p:extLst>
          </p:nvPr>
        </p:nvGraphicFramePr>
        <p:xfrm>
          <a:off x="578981" y="1658917"/>
          <a:ext cx="4763039" cy="48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6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243"/>
            <a:ext cx="10972800" cy="878021"/>
          </a:xfrm>
        </p:spPr>
        <p:txBody>
          <a:bodyPr>
            <a:normAutofit/>
          </a:bodyPr>
          <a:lstStyle/>
          <a:p>
            <a:r>
              <a:rPr lang="en-US" cap="none" dirty="0" smtClean="0">
                <a:cs typeface="Calibri" panose="020F0502020204030204" pitchFamily="34" charset="0"/>
              </a:rPr>
              <a:t>What are scrubbers?</a:t>
            </a:r>
            <a:endParaRPr lang="en-US" cap="none" dirty="0"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364" y="1242054"/>
            <a:ext cx="10305805" cy="498460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 scrubber is an exhaust gas cleaning system (EGCS) that removes sulfur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comply with fuel standards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allowed by IMO MARPOL Annex VI, Regulation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Enable use of heavy fuel oil (HFO) while meeting global (0.5%)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ECA (0.1%) Sulphur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reducing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SOx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emissions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PM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black carbon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compared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&lt;0.1% S distillate fuel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% higher GHG emissions at exhaust stack</a:t>
            </a:r>
          </a:p>
          <a:p>
            <a:pPr marL="57150" indent="0">
              <a:buNone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Scrubbers types</a:t>
            </a:r>
          </a:p>
          <a:p>
            <a:pPr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Open-loop scrubbers</a:t>
            </a:r>
          </a:p>
          <a:p>
            <a:pPr lvl="1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Salt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water – all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washwater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containing CEPA-toxic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substances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discharged overboard</a:t>
            </a:r>
          </a:p>
          <a:p>
            <a:pPr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Closed-loop scrubbers</a:t>
            </a:r>
          </a:p>
          <a:p>
            <a:pPr lvl="1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Used in freshwater and sensitive ecosystems</a:t>
            </a:r>
          </a:p>
          <a:p>
            <a:pPr lvl="1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Waste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accumulates and must be discharged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on-shore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(hazardous waste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56" y="3269673"/>
            <a:ext cx="6258364" cy="32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0596"/>
          </a:xfrm>
        </p:spPr>
        <p:txBody>
          <a:bodyPr>
            <a:normAutofit fontScale="90000"/>
          </a:bodyPr>
          <a:lstStyle/>
          <a:p>
            <a:r>
              <a:rPr lang="en-CA" cap="none" dirty="0" smtClean="0">
                <a:cs typeface="Calibri" panose="020F0502020204030204" pitchFamily="34" charset="0"/>
              </a:rPr>
              <a:t>Marine emissions for 2019 over Canadian waters</a:t>
            </a:r>
            <a:endParaRPr lang="en-CA" cap="none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5380"/>
            <a:ext cx="11098207" cy="5175420"/>
          </a:xfrm>
        </p:spPr>
        <p:txBody>
          <a:bodyPr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/>
              <a:t>The Environmental Protection </a:t>
            </a:r>
            <a:r>
              <a:rPr lang="en-CA" sz="2400" dirty="0" smtClean="0"/>
              <a:t>Branch of ECCC </a:t>
            </a:r>
            <a:r>
              <a:rPr lang="en-CA" sz="2400" dirty="0" smtClean="0"/>
              <a:t>has updated its </a:t>
            </a:r>
            <a:r>
              <a:rPr lang="en-CA" sz="2400" dirty="0" smtClean="0">
                <a:hlinkClick r:id="rId2"/>
              </a:rPr>
              <a:t>Marine Emissions Inventory Tool</a:t>
            </a:r>
            <a:r>
              <a:rPr lang="en-CA" sz="2400" dirty="0" smtClean="0"/>
              <a:t> (MEIT)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Based on vessel movement data for 2019: all </a:t>
            </a:r>
            <a:r>
              <a:rPr lang="en-US" sz="2400" dirty="0" smtClean="0"/>
              <a:t>marine vessel classes tracked within Canadian waters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79 ship types, hourly emissions</a:t>
            </a:r>
          </a:p>
          <a:p>
            <a:pPr lvl="1"/>
            <a:r>
              <a:rPr lang="en-CA" sz="2000" dirty="0" smtClean="0"/>
              <a:t>Ship classes include:</a:t>
            </a:r>
          </a:p>
          <a:p>
            <a:pPr marL="874350" lvl="2" indent="-342900">
              <a:buFont typeface="Wingdings" panose="05000000000000000000" pitchFamily="2" charset="2"/>
              <a:buChar char="Ø"/>
            </a:pPr>
            <a:r>
              <a:rPr lang="en-CA" sz="1800" dirty="0" smtClean="0"/>
              <a:t>C1 and C2 (no scrubbers): Barge, Coast Guard, Excursion Passenger</a:t>
            </a:r>
            <a:r>
              <a:rPr lang="en-CA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CA" sz="1800" dirty="0" smtClean="0"/>
              <a:t>  Fishing</a:t>
            </a:r>
            <a:r>
              <a:rPr lang="en-CA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CA" sz="1800" dirty="0" smtClean="0"/>
              <a:t>Merchant Passenger, Special Purpose, Tug, War</a:t>
            </a:r>
          </a:p>
          <a:p>
            <a:pPr marL="874350" lvl="2" indent="-342900">
              <a:buFont typeface="Wingdings" panose="05000000000000000000" pitchFamily="2" charset="2"/>
              <a:buChar char="Ø"/>
            </a:pPr>
            <a:r>
              <a:rPr lang="en-CA" sz="1800" dirty="0" smtClean="0"/>
              <a:t>C3 (able to have scrubbers): Cruise, Tanker, Merchant Bulk</a:t>
            </a:r>
            <a:r>
              <a:rPr lang="en-CA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CA" sz="1800" dirty="0" smtClean="0"/>
              <a:t>Merchant Container</a:t>
            </a:r>
            <a:r>
              <a:rPr lang="en-CA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Other </a:t>
            </a:r>
            <a:r>
              <a:rPr lang="en-CA" sz="1800" dirty="0" smtClean="0"/>
              <a:t>Merchant vessels</a:t>
            </a:r>
            <a:endParaRPr lang="en-CA" sz="2000" dirty="0" smtClean="0"/>
          </a:p>
          <a:p>
            <a:r>
              <a:rPr lang="en-CA" sz="2400" dirty="0" smtClean="0"/>
              <a:t>All vessels with scrubbers are operating in Pacific coast, eastern coast and the Great Lakes &amp; St. Lawrence Seaway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3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7908" y="1076771"/>
            <a:ext cx="10380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quality scenarios were performed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CA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scrubber          (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0%)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ships use clean fuel with lower sulfur content (control case)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scrubber 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30%)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ships able to have scrubbers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were assumed to be using them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scrubber         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100%)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ships use scrubbers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marine                          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Canadian marine emissions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predict an annual growth of </a:t>
            </a:r>
            <a:r>
              <a:rPr lang="en-US" dirty="0" smtClean="0"/>
              <a:t>30% </a:t>
            </a:r>
            <a:r>
              <a:rPr lang="en-US" dirty="0"/>
              <a:t>in marine scrubber usage from </a:t>
            </a:r>
            <a:r>
              <a:rPr lang="en-US" dirty="0" smtClean="0"/>
              <a:t>2019-2023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Scrubber-fitted </a:t>
            </a:r>
            <a:r>
              <a:rPr lang="en-CA" dirty="0"/>
              <a:t>ships could represent </a:t>
            </a:r>
            <a:r>
              <a:rPr lang="en-CA" dirty="0" smtClean="0"/>
              <a:t>100% </a:t>
            </a:r>
            <a:r>
              <a:rPr lang="en-CA" dirty="0"/>
              <a:t>of the </a:t>
            </a:r>
            <a:r>
              <a:rPr lang="en-CA" dirty="0" smtClean="0"/>
              <a:t>global </a:t>
            </a:r>
            <a:r>
              <a:rPr lang="en-CA" dirty="0"/>
              <a:t>merchant fleet by </a:t>
            </a:r>
            <a:r>
              <a:rPr lang="en-CA" dirty="0" smtClean="0"/>
              <a:t>2030</a:t>
            </a:r>
            <a:endParaRPr lang="en-CA" dirty="0"/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scrubbers increases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by 50%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black carbon by 130% (depend on engine 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reduced at the same level as in distillate fuel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32885"/>
              </p:ext>
            </p:extLst>
          </p:nvPr>
        </p:nvGraphicFramePr>
        <p:xfrm>
          <a:off x="660791" y="4774817"/>
          <a:ext cx="6248400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3313222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7289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066263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941609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4965124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7171944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113221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506604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733226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u="none" strike="noStrike" dirty="0">
                          <a:effectLst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CA" sz="1200" b="1" u="none" strike="noStrike" dirty="0">
                          <a:effectLst/>
                        </a:rPr>
                        <a:t>All </a:t>
                      </a:r>
                      <a:r>
                        <a:rPr lang="en-CA" sz="1200" b="1" u="none" strike="noStrike" dirty="0" smtClean="0">
                          <a:effectLst/>
                        </a:rPr>
                        <a:t>scrubber (100%)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CA" sz="1200" b="1" u="none" strike="noStrike" dirty="0">
                          <a:effectLst/>
                        </a:rPr>
                        <a:t>Current </a:t>
                      </a:r>
                      <a:r>
                        <a:rPr lang="en-CA" sz="1200" b="1" u="none" strike="noStrike" dirty="0" smtClean="0">
                          <a:effectLst/>
                        </a:rPr>
                        <a:t>scrubber (30%)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3957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r>
                        <a:rPr lang="en-CA" sz="1200" b="1" u="none" strike="noStrike" dirty="0" smtClean="0">
                          <a:effectLst/>
                        </a:rPr>
                        <a:t>Relative &amp;</a:t>
                      </a:r>
                      <a:r>
                        <a:rPr lang="en-CA" sz="1200" b="1" u="none" strike="noStrike" baseline="0" dirty="0" smtClean="0">
                          <a:effectLst/>
                        </a:rPr>
                        <a:t> absolute differences</a:t>
                      </a:r>
                      <a:br>
                        <a:rPr lang="en-CA" sz="1200" b="1" u="none" strike="noStrike" baseline="0" dirty="0" smtClean="0">
                          <a:effectLst/>
                        </a:rPr>
                      </a:b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 smtClean="0">
                          <a:effectLst/>
                        </a:rPr>
                        <a:t>PM</a:t>
                      </a:r>
                      <a:r>
                        <a:rPr lang="en-CA" sz="1200" b="1" u="none" strike="noStrike" baseline="-25000" dirty="0" smtClean="0">
                          <a:effectLst/>
                        </a:rPr>
                        <a:t>2.5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BC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PM</a:t>
                      </a:r>
                      <a:r>
                        <a:rPr lang="en-CA" sz="1200" b="1" u="none" strike="noStrike" baseline="-25000" dirty="0">
                          <a:effectLst/>
                        </a:rPr>
                        <a:t>2.5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BC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0511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 smtClean="0">
                          <a:effectLst/>
                        </a:rPr>
                        <a:t>Tonne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 smtClean="0">
                          <a:effectLst/>
                        </a:rPr>
                        <a:t>Tonne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 smtClean="0">
                          <a:effectLst/>
                        </a:rPr>
                        <a:t>Tonne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 smtClean="0">
                          <a:effectLst/>
                        </a:rPr>
                        <a:t>Tonne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u="none" strike="noStrike" dirty="0">
                          <a:effectLst/>
                        </a:rPr>
                        <a:t>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770507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u="none" strike="noStrike" dirty="0" smtClean="0">
                          <a:effectLst/>
                        </a:rPr>
                        <a:t>TOTAL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720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176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130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193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54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40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645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u="none" strike="noStrike" dirty="0" smtClean="0">
                          <a:effectLst/>
                        </a:rPr>
                        <a:t>   East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242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54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58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146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58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>
                          <a:effectLst/>
                        </a:rPr>
                        <a:t>38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46293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u="none" strike="noStrike" dirty="0" smtClean="0">
                          <a:effectLst/>
                        </a:rPr>
                        <a:t>   Great </a:t>
                      </a:r>
                      <a:r>
                        <a:rPr lang="en-CA" sz="1200" b="1" u="none" strike="noStrike" dirty="0">
                          <a:effectLst/>
                        </a:rPr>
                        <a:t>Lakes &amp; STL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>
                          <a:effectLst/>
                        </a:rPr>
                        <a:t>151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>
                          <a:effectLst/>
                        </a:rPr>
                        <a:t>39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>
                          <a:effectLst/>
                        </a:rPr>
                        <a:t>49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>
                          <a:effectLst/>
                        </a:rPr>
                        <a:t>118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>
                          <a:effectLst/>
                        </a:rPr>
                        <a:t>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21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4781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u="none" strike="noStrike" dirty="0" smtClean="0">
                          <a:effectLst/>
                        </a:rPr>
                        <a:t>   Pacific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>
                          <a:effectLst/>
                        </a:rPr>
                        <a:t>326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>
                          <a:effectLst/>
                        </a:rPr>
                        <a:t>54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>
                          <a:effectLst/>
                        </a:rPr>
                        <a:t>69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>
                          <a:effectLst/>
                        </a:rPr>
                        <a:t>128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u="none" strike="noStrike" dirty="0">
                          <a:effectLst/>
                        </a:rPr>
                        <a:t>116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30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55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961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73861" y="4783681"/>
            <a:ext cx="12879" cy="1590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47396"/>
              </p:ext>
            </p:extLst>
          </p:nvPr>
        </p:nvGraphicFramePr>
        <p:xfrm>
          <a:off x="8164945" y="2138259"/>
          <a:ext cx="3866634" cy="465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9337" y="6452189"/>
            <a:ext cx="642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Comparison between </a:t>
            </a:r>
            <a:r>
              <a:rPr lang="en-US" sz="1600" i="1" dirty="0"/>
              <a:t>All Scrubber </a:t>
            </a:r>
            <a:r>
              <a:rPr lang="en-US" sz="1600" dirty="0"/>
              <a:t>and</a:t>
            </a:r>
            <a:r>
              <a:rPr lang="en-US" sz="1600" i="1" dirty="0"/>
              <a:t> Current Scrubber </a:t>
            </a:r>
            <a:r>
              <a:rPr lang="en-US" sz="1600" dirty="0"/>
              <a:t>scenario emissions</a:t>
            </a:r>
            <a:endParaRPr lang="en-CA" sz="1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274638"/>
            <a:ext cx="10972800" cy="710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Marine emissions for 2019 over Canadian waters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68" y="1781754"/>
            <a:ext cx="6926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Courier New" panose="02070309020205020404" pitchFamily="49" charset="0"/>
              <a:buChar char="o"/>
            </a:pPr>
            <a:r>
              <a:rPr lang="en-CA" sz="2000" dirty="0" smtClean="0"/>
              <a:t>GEM-MACH v2.4.6 (</a:t>
            </a:r>
            <a:r>
              <a:rPr lang="en-US" altLang="en-US" sz="2000" dirty="0"/>
              <a:t>ECCC’s air quality prediction model</a:t>
            </a:r>
            <a:r>
              <a:rPr lang="en-CA" sz="2000" dirty="0" smtClean="0"/>
              <a:t>)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en-CA" sz="2000" dirty="0" smtClean="0"/>
              <a:t>Model domain: </a:t>
            </a:r>
            <a:r>
              <a:rPr lang="en-US" sz="2000" dirty="0"/>
              <a:t>North American regional grid</a:t>
            </a:r>
            <a:r>
              <a:rPr lang="en-CA" sz="2000" dirty="0" smtClean="0"/>
              <a:t>, </a:t>
            </a:r>
            <a:br>
              <a:rPr lang="en-CA" sz="2000" dirty="0" smtClean="0"/>
            </a:br>
            <a:r>
              <a:rPr lang="en-CA" sz="2000" dirty="0" smtClean="0"/>
              <a:t>10-km horizontal resolution and 768x638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en-CA" sz="2000" dirty="0" smtClean="0"/>
              <a:t>Anthropogenic emissions: 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2019 Canadian marine emissions, 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2016 Canadian APEI and 2016 </a:t>
            </a:r>
            <a:r>
              <a:rPr lang="en-CA" sz="2000" dirty="0"/>
              <a:t>US </a:t>
            </a:r>
            <a:r>
              <a:rPr lang="en-CA" sz="2000" dirty="0" smtClean="0"/>
              <a:t>NEI</a:t>
            </a:r>
            <a:endParaRPr lang="en-CA" sz="2000" dirty="0"/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en-CA" sz="2000" dirty="0" smtClean="0"/>
              <a:t>On-line </a:t>
            </a:r>
            <a:r>
              <a:rPr lang="en-CA" sz="2000" dirty="0"/>
              <a:t>biogenic </a:t>
            </a:r>
            <a:r>
              <a:rPr lang="en-CA" sz="2000" dirty="0" smtClean="0"/>
              <a:t>emissions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en-CA" sz="2000" dirty="0" smtClean="0"/>
              <a:t>Simulation period: January – December, 2019</a:t>
            </a:r>
            <a:endParaRPr lang="en-CA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</p:spPr>
        <p:txBody>
          <a:bodyPr>
            <a:no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Model and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setup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EMISS_noscrub_c3_HEU_201909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5018" y="2410692"/>
            <a:ext cx="6188703" cy="38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224" y="238992"/>
            <a:ext cx="10515600" cy="894069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Arial" panose="020B0604020202020204" pitchFamily="34" charset="0"/>
                <a:cs typeface="Arial" panose="020B0604020202020204" pitchFamily="34" charset="0"/>
              </a:rPr>
              <a:t>Modeling </a:t>
            </a:r>
            <a:r>
              <a:rPr lang="en-C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CA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84390" y="1643169"/>
                <a:ext cx="11117179" cy="4833258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The impact </a:t>
                </a:r>
                <a:r>
                  <a:rPr lang="en-CA" sz="2000" dirty="0">
                    <a:solidFill>
                      <a:schemeClr val="tx1"/>
                    </a:solidFill>
                  </a:rPr>
                  <a:t>of scrubbers is assessed by comparing pairs of model simulations, with and without scrubbers within the Canadian ECA regions, under three scenarios: </a:t>
                </a:r>
                <a:r>
                  <a:rPr lang="en-CA" sz="2000" i="1" dirty="0">
                    <a:solidFill>
                      <a:schemeClr val="tx1"/>
                    </a:solidFill>
                  </a:rPr>
                  <a:t>no scrubbers</a:t>
                </a:r>
                <a:r>
                  <a:rPr lang="en-CA" sz="2000" dirty="0">
                    <a:solidFill>
                      <a:schemeClr val="tx1"/>
                    </a:solidFill>
                  </a:rPr>
                  <a:t>, </a:t>
                </a:r>
                <a:r>
                  <a:rPr lang="en-CA" sz="2000" i="1" dirty="0">
                    <a:solidFill>
                      <a:schemeClr val="tx1"/>
                    </a:solidFill>
                  </a:rPr>
                  <a:t>current scrubbers</a:t>
                </a:r>
                <a:r>
                  <a:rPr lang="en-CA" sz="2000" dirty="0">
                    <a:solidFill>
                      <a:schemeClr val="tx1"/>
                    </a:solidFill>
                  </a:rPr>
                  <a:t>, and </a:t>
                </a:r>
                <a:r>
                  <a:rPr lang="en-CA" sz="2000" i="1" dirty="0">
                    <a:solidFill>
                      <a:schemeClr val="tx1"/>
                    </a:solidFill>
                  </a:rPr>
                  <a:t>all </a:t>
                </a:r>
                <a:r>
                  <a:rPr lang="en-CA" sz="2000" i="1" dirty="0" smtClean="0">
                    <a:solidFill>
                      <a:schemeClr val="tx1"/>
                    </a:solidFill>
                  </a:rPr>
                  <a:t>scrubbers.</a:t>
                </a:r>
                <a:r>
                  <a:rPr lang="en-CA" sz="2000" dirty="0">
                    <a:solidFill>
                      <a:schemeClr val="tx1"/>
                    </a:solidFill>
                  </a:rPr>
                  <a:t> </a:t>
                </a:r>
                <a:br>
                  <a:rPr lang="en-CA" sz="2000" dirty="0">
                    <a:solidFill>
                      <a:schemeClr val="tx1"/>
                    </a:solidFill>
                  </a:rPr>
                </a:br>
                <a:r>
                  <a:rPr lang="en-CA" sz="2000" dirty="0">
                    <a:solidFill>
                      <a:schemeClr val="tx1"/>
                    </a:solidFill>
                  </a:rPr>
                  <a:t>An extra scenario without marine emissions was also added</a:t>
                </a:r>
                <a:r>
                  <a:rPr lang="en-CA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solidFill>
                      <a:schemeClr val="tx1"/>
                    </a:solidFill>
                  </a:rPr>
                  <a:t>Only marine PM emissions were changed between the three different scenarios, while meteorology, land use, and other emissions were unchanged.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solidFill>
                      <a:schemeClr val="tx1"/>
                    </a:solidFill>
                  </a:rPr>
                  <a:t>The analysis is focused on the June-August peak shipping period.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solidFill>
                      <a:schemeClr val="tx1"/>
                    </a:solidFill>
                  </a:rPr>
                  <a:t>Relative impact (or percentage contribution) from shipping,</a:t>
                </a:r>
                <a:r>
                  <a:rPr lang="en-CA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CA" sz="1800" dirty="0" smtClean="0">
                    <a:solidFill>
                      <a:schemeClr val="tx1"/>
                    </a:solidFill>
                  </a:rPr>
                </a:br>
                <a:endParaRPr lang="en-CA" sz="1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𝑐𝑜𝑛𝑐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𝑠𝑐𝑟𝑢𝑏𝑏𝑒𝑟𝑠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𝑐𝑜𝑛𝑐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𝑤𝑖𝑡h𝑜𝑢𝑡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𝑠𝑐𝑟𝑢𝑏𝑏𝑒𝑟𝑠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𝑐𝑜𝑛𝑐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𝑤𝑖𝑡h𝑜𝑢𝑡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𝑠𝑐𝑟𝑢𝑏𝑏𝑒𝑟𝑠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CA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×100 (%)</m:t>
                      </m:r>
                    </m:oMath>
                  </m:oMathPara>
                </a14:m>
                <a:endParaRPr lang="en-CA" sz="16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Differences of summer average in </a:t>
                </a:r>
                <a:r>
                  <a:rPr lang="en-US" sz="2000" dirty="0">
                    <a:solidFill>
                      <a:schemeClr val="tx1"/>
                    </a:solidFill>
                  </a:rPr>
                  <a:t>PM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2000" dirty="0">
                    <a:solidFill>
                      <a:schemeClr val="tx1"/>
                    </a:solidFill>
                  </a:rPr>
                  <a:t> concentrations for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scenarios </a:t>
                </a:r>
                <a:r>
                  <a:rPr lang="en-US" sz="2000" dirty="0">
                    <a:solidFill>
                      <a:schemeClr val="tx1"/>
                    </a:solidFill>
                  </a:rPr>
                  <a:t>are presented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gridded, 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on marine regions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census divisions (counties).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4390" y="1643169"/>
                <a:ext cx="11117179" cy="4833258"/>
              </a:xfrm>
              <a:blipFill>
                <a:blip r:embed="rId3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/>
          <a:srcRect l="20886" t="11771" r="8079" b="3878"/>
          <a:stretch/>
        </p:blipFill>
        <p:spPr bwMode="auto">
          <a:xfrm>
            <a:off x="7975219" y="117451"/>
            <a:ext cx="4178396" cy="446142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6072"/>
              </p:ext>
            </p:extLst>
          </p:nvPr>
        </p:nvGraphicFramePr>
        <p:xfrm>
          <a:off x="161200" y="2123560"/>
          <a:ext cx="7690816" cy="1346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660">
                  <a:extLst>
                    <a:ext uri="{9D8B030D-6E8A-4147-A177-3AD203B41FA5}">
                      <a16:colId xmlns:a16="http://schemas.microsoft.com/office/drawing/2014/main" val="1040303184"/>
                    </a:ext>
                  </a:extLst>
                </a:gridCol>
                <a:gridCol w="478904">
                  <a:extLst>
                    <a:ext uri="{9D8B030D-6E8A-4147-A177-3AD203B41FA5}">
                      <a16:colId xmlns:a16="http://schemas.microsoft.com/office/drawing/2014/main" val="3435685193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333324644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3348808129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2192319018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3173876776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3973309688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573525482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2217488690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663024994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2070389214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1659358485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446112994"/>
                    </a:ext>
                  </a:extLst>
                </a:gridCol>
                <a:gridCol w="517271">
                  <a:extLst>
                    <a:ext uri="{9D8B030D-6E8A-4147-A177-3AD203B41FA5}">
                      <a16:colId xmlns:a16="http://schemas.microsoft.com/office/drawing/2014/main" val="37871855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r>
                        <a:rPr lang="en-CA" sz="1200" b="1" i="0" u="none" strike="noStrike" dirty="0" smtClean="0">
                          <a:effectLst/>
                        </a:rPr>
                        <a:t>PM</a:t>
                      </a:r>
                      <a:r>
                        <a:rPr lang="en-CA" sz="1200" b="1" i="0" u="none" strike="noStrike" baseline="-25000" dirty="0" smtClean="0">
                          <a:effectLst/>
                        </a:rPr>
                        <a:t>2.5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PACIFIC</a:t>
                      </a:r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EAST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143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11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13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17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99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Summer </a:t>
                      </a:r>
                      <a:r>
                        <a:rPr lang="en-CA" sz="1200" b="1" u="none" strike="noStrike" dirty="0" err="1" smtClean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20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Control case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5.795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0.398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0.491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1.368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4.505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4.677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2.792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1.154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0.917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1.418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1.360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1.804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0.824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Current 30%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47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smtClean="0">
                          <a:effectLst/>
                        </a:rPr>
                        <a:t>All 100%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83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smtClean="0">
                          <a:effectLst/>
                        </a:rPr>
                        <a:t>no Marine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-0.299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-0.018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-0.021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-0.022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-0.006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-0.011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05365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70142"/>
              </p:ext>
            </p:extLst>
          </p:nvPr>
        </p:nvGraphicFramePr>
        <p:xfrm>
          <a:off x="161200" y="4115212"/>
          <a:ext cx="8809607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451">
                  <a:extLst>
                    <a:ext uri="{9D8B030D-6E8A-4147-A177-3AD203B41FA5}">
                      <a16:colId xmlns:a16="http://schemas.microsoft.com/office/drawing/2014/main" val="4167745851"/>
                    </a:ext>
                  </a:extLst>
                </a:gridCol>
                <a:gridCol w="678928">
                  <a:extLst>
                    <a:ext uri="{9D8B030D-6E8A-4147-A177-3AD203B41FA5}">
                      <a16:colId xmlns:a16="http://schemas.microsoft.com/office/drawing/2014/main" val="924612950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2967348782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3307669357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460353266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31512491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349064901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2058027598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189448635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4282222749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366209974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644784446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1419943264"/>
                    </a:ext>
                  </a:extLst>
                </a:gridCol>
                <a:gridCol w="592519">
                  <a:extLst>
                    <a:ext uri="{9D8B030D-6E8A-4147-A177-3AD203B41FA5}">
                      <a16:colId xmlns:a16="http://schemas.microsoft.com/office/drawing/2014/main" val="13649048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r>
                        <a:rPr lang="en-CA" sz="1200" b="1" i="0" u="none" strike="noStrike" dirty="0" smtClean="0">
                          <a:effectLst/>
                        </a:rPr>
                        <a:t>PM</a:t>
                      </a:r>
                      <a:r>
                        <a:rPr lang="en-CA" sz="1200" b="1" i="0" u="none" strike="noStrike" baseline="-25000" dirty="0" smtClean="0">
                          <a:effectLst/>
                        </a:rPr>
                        <a:t>2.5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PACIFIC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EAST</a:t>
                      </a:r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49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 smtClean="0">
                          <a:effectLst/>
                        </a:rPr>
                        <a:t>Regions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>
                          <a:effectLst/>
                        </a:rPr>
                        <a:t>11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>
                          <a:effectLst/>
                        </a:rPr>
                        <a:t>12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>
                          <a:effectLst/>
                        </a:rPr>
                        <a:t>13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17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18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058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 smtClean="0">
                          <a:effectLst/>
                        </a:rPr>
                        <a:t>Summer </a:t>
                      </a:r>
                      <a:r>
                        <a:rPr lang="en-CA" sz="1200" b="1" u="none" strike="noStrike" dirty="0" err="1" smtClean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329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0.03%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0.25%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0.20%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0.07%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0.12%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07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smtClean="0">
                          <a:effectLst/>
                        </a:rPr>
                        <a:t>All 100%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0.10%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0.50%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0.20%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0.07%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0.02%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0.02%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0.11%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0.07%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0.06%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0.12%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209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 Marine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-5.16%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-4.52%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-2.85%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0.00%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-0.47%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-0.21%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-0.79%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-1.99%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-1.42%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-0.85%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-0.44%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-0.67%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-1.33%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799781"/>
                  </a:ext>
                </a:extLst>
              </a:tr>
            </a:tbl>
          </a:graphicData>
        </a:graphic>
      </p:graphicFrame>
      <p:sp>
        <p:nvSpPr>
          <p:cNvPr id="7" name="ZoneTexte 4"/>
          <p:cNvSpPr txBox="1"/>
          <p:nvPr/>
        </p:nvSpPr>
        <p:spPr>
          <a:xfrm>
            <a:off x="10546514" y="1179986"/>
            <a:ext cx="161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Canadian marine regions</a:t>
            </a:r>
            <a:endParaRPr lang="en-CA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542" y="40434"/>
            <a:ext cx="9212565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differences of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Pacific and Eastern marine regions</a:t>
            </a:r>
            <a:endParaRPr lang="en-C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200" y="3613917"/>
            <a:ext cx="508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for all regions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00" y="1671988"/>
            <a:ext cx="650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differences mean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µg/m</a:t>
            </a:r>
            <a:r>
              <a:rPr lang="en-CA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9221068" y="4514684"/>
            <a:ext cx="3013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case: no scrubber (0%)</a:t>
            </a:r>
            <a:endParaRPr lang="en-CA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scrubber (30%)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scrubber (100%)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marine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542" y="1237154"/>
            <a:ext cx="650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en-US" sz="1600" kern="0" dirty="0"/>
              <a:t>(Geographical assessment – focused on the Canadian </a:t>
            </a:r>
            <a:r>
              <a:rPr lang="en-US" altLang="en-US" sz="1600" kern="0" dirty="0" smtClean="0"/>
              <a:t>ECA regions</a:t>
            </a:r>
            <a:endParaRPr lang="en-US" altLang="en-US" sz="160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173022" y="5444321"/>
            <a:ext cx="103047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600" b="1" dirty="0"/>
              <a:t>Shipping contributions to the </a:t>
            </a:r>
            <a:r>
              <a:rPr lang="en-CA" sz="1600" b="1" dirty="0" smtClean="0"/>
              <a:t>averaged </a:t>
            </a:r>
            <a:r>
              <a:rPr lang="en-CA" sz="1600" b="1" dirty="0"/>
              <a:t>ambient concentrations </a:t>
            </a:r>
            <a:r>
              <a:rPr lang="en-CA" sz="1600" b="1" dirty="0" smtClean="0"/>
              <a:t>over the ECA regions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An </a:t>
            </a:r>
            <a:r>
              <a:rPr lang="en-US" sz="1600" dirty="0"/>
              <a:t>increase of 10 </a:t>
            </a:r>
            <a:r>
              <a:rPr lang="en-US" sz="1600" dirty="0" smtClean="0"/>
              <a:t>to </a:t>
            </a:r>
            <a:r>
              <a:rPr lang="en-US" sz="1600" dirty="0"/>
              <a:t>40 </a:t>
            </a:r>
            <a:r>
              <a:rPr lang="en-US" sz="1600" dirty="0" err="1"/>
              <a:t>tonnes</a:t>
            </a:r>
            <a:r>
              <a:rPr lang="en-US" sz="1600" dirty="0"/>
              <a:t> of </a:t>
            </a:r>
            <a:r>
              <a:rPr lang="en-US" altLang="en-US" sz="1600" dirty="0"/>
              <a:t>PM</a:t>
            </a:r>
            <a:r>
              <a:rPr lang="en-US" altLang="en-US" sz="1600" baseline="-25000" dirty="0"/>
              <a:t>2.5</a:t>
            </a:r>
            <a:r>
              <a:rPr lang="en-US" sz="1600" dirty="0"/>
              <a:t> in </a:t>
            </a:r>
            <a:r>
              <a:rPr lang="en-US" sz="1600" dirty="0" smtClean="0"/>
              <a:t>regions 2 </a:t>
            </a:r>
            <a:r>
              <a:rPr lang="en-US" sz="1600" dirty="0"/>
              <a:t>&amp; </a:t>
            </a:r>
            <a:r>
              <a:rPr lang="en-US" sz="1600" dirty="0" smtClean="0"/>
              <a:t>3 respectively due </a:t>
            </a:r>
            <a:r>
              <a:rPr lang="en-US" sz="1600" dirty="0"/>
              <a:t>to the use of scrubbers, would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increase by </a:t>
            </a:r>
            <a:r>
              <a:rPr lang="en-US" sz="1600" dirty="0"/>
              <a:t>0.1% </a:t>
            </a:r>
            <a:r>
              <a:rPr lang="en-US" sz="1600" dirty="0" smtClean="0"/>
              <a:t>and </a:t>
            </a:r>
            <a:r>
              <a:rPr lang="en-US" sz="1600" dirty="0"/>
              <a:t>0.5% </a:t>
            </a:r>
            <a:r>
              <a:rPr lang="en-CA" sz="1600" dirty="0">
                <a:cs typeface="Arial" panose="020B0604020202020204" pitchFamily="34" charset="0"/>
              </a:rPr>
              <a:t>on average </a:t>
            </a:r>
            <a:r>
              <a:rPr lang="en-US" sz="1600" dirty="0"/>
              <a:t>the </a:t>
            </a:r>
            <a:r>
              <a:rPr lang="en-US" altLang="en-US" sz="1600" dirty="0"/>
              <a:t>PM</a:t>
            </a:r>
            <a:r>
              <a:rPr lang="en-US" altLang="en-US" sz="1600" baseline="-25000" dirty="0"/>
              <a:t>2.5</a:t>
            </a:r>
            <a:r>
              <a:rPr lang="en-US" altLang="en-US" sz="1600" dirty="0"/>
              <a:t> </a:t>
            </a:r>
            <a:r>
              <a:rPr lang="en-US" sz="1600" dirty="0"/>
              <a:t>ambient concentration in the </a:t>
            </a:r>
            <a:r>
              <a:rPr lang="en-US" sz="1600" i="1" dirty="0"/>
              <a:t>all scrubbers</a:t>
            </a:r>
            <a:r>
              <a:rPr lang="en-US" sz="1600" dirty="0"/>
              <a:t> scenario.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In contrast, the overall shipping contribution to the </a:t>
            </a:r>
            <a:r>
              <a:rPr lang="en-US" sz="1600" dirty="0"/>
              <a:t>ambient concentration </a:t>
            </a:r>
            <a:r>
              <a:rPr lang="en-US" sz="1600" dirty="0" smtClean="0"/>
              <a:t>(no Marine) </a:t>
            </a:r>
            <a:r>
              <a:rPr lang="en-CA" sz="1600" dirty="0" smtClean="0"/>
              <a:t>is ~5% of </a:t>
            </a:r>
            <a:r>
              <a:rPr lang="en-US" altLang="en-US" sz="1600" dirty="0"/>
              <a:t>PM</a:t>
            </a:r>
            <a:r>
              <a:rPr lang="en-US" altLang="en-US" sz="1600" baseline="-25000" dirty="0"/>
              <a:t>2.5</a:t>
            </a:r>
            <a:r>
              <a:rPr lang="en-US" altLang="en-US" sz="1600" dirty="0"/>
              <a:t> </a:t>
            </a:r>
            <a:r>
              <a:rPr lang="en-CA" sz="1600" dirty="0" smtClean="0"/>
              <a:t>for the Pacific.</a:t>
            </a:r>
            <a:endParaRPr lang="en-CA" sz="1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9" y="4731795"/>
            <a:ext cx="2860064" cy="207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63" y="365126"/>
            <a:ext cx="11612192" cy="88662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Summer differences of 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average concentrations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scrubber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63411" y="6246612"/>
            <a:ext cx="1897340" cy="335867"/>
          </a:xfrm>
        </p:spPr>
        <p:txBody>
          <a:bodyPr/>
          <a:lstStyle/>
          <a:p>
            <a:fld id="{9D8EB582-0750-4C64-967F-458CEDAF420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40" y="1995346"/>
            <a:ext cx="2860065" cy="2077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4"/>
          <a:stretch/>
        </p:blipFill>
        <p:spPr>
          <a:xfrm>
            <a:off x="657452" y="1979988"/>
            <a:ext cx="2147625" cy="2058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6" y="4731795"/>
            <a:ext cx="2860064" cy="207737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6200000">
            <a:off x="-34950" y="5326723"/>
            <a:ext cx="6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East</a:t>
            </a:r>
            <a:endParaRPr lang="en-CA" sz="24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-176208" y="2612195"/>
            <a:ext cx="97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Pacific</a:t>
            </a:r>
            <a:endParaRPr lang="en-CA" sz="2400" dirty="0"/>
          </a:p>
        </p:txBody>
      </p:sp>
      <p:sp>
        <p:nvSpPr>
          <p:cNvPr id="19" name="TextBox 11"/>
          <p:cNvSpPr txBox="1"/>
          <p:nvPr/>
        </p:nvSpPr>
        <p:spPr>
          <a:xfrm>
            <a:off x="657452" y="4157383"/>
            <a:ext cx="1039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The </a:t>
            </a:r>
            <a:r>
              <a:rPr lang="en-CA" sz="1600" i="1" dirty="0"/>
              <a:t>all scrubber</a:t>
            </a:r>
            <a:r>
              <a:rPr lang="en-CA" sz="1600" dirty="0"/>
              <a:t> contribution is generally </a:t>
            </a:r>
            <a:r>
              <a:rPr lang="en-CA" sz="1600" dirty="0" smtClean="0"/>
              <a:t>below </a:t>
            </a:r>
            <a:r>
              <a:rPr lang="en-US" sz="1600" dirty="0" smtClean="0">
                <a:cs typeface="Arial" panose="020B0604020202020204" pitchFamily="34" charset="0"/>
              </a:rPr>
              <a:t>0.001 </a:t>
            </a:r>
            <a:r>
              <a:rPr lang="en-US" sz="1600" dirty="0">
                <a:cs typeface="Arial" panose="020B0604020202020204" pitchFamily="34" charset="0"/>
              </a:rPr>
              <a:t>µg/m</a:t>
            </a:r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smtClean="0"/>
              <a:t>on </a:t>
            </a:r>
            <a:r>
              <a:rPr lang="en-CA" sz="1600" dirty="0"/>
              <a:t>average </a:t>
            </a:r>
            <a:r>
              <a:rPr lang="en-CA" sz="1600" dirty="0" smtClean="0"/>
              <a:t>in </a:t>
            </a:r>
            <a:r>
              <a:rPr lang="en-CA" sz="1600" dirty="0"/>
              <a:t>the </a:t>
            </a:r>
            <a:r>
              <a:rPr lang="en-CA" sz="1600" dirty="0" smtClean="0"/>
              <a:t>East and the </a:t>
            </a:r>
            <a:r>
              <a:rPr lang="en-US" sz="1600" dirty="0" smtClean="0">
                <a:cs typeface="Arial" panose="020B0604020202020204" pitchFamily="34" charset="0"/>
              </a:rPr>
              <a:t>St. Lawrence River regions </a:t>
            </a:r>
            <a:r>
              <a:rPr lang="en-CA" sz="1600" dirty="0"/>
              <a:t>for the </a:t>
            </a:r>
            <a:r>
              <a:rPr lang="en-US" altLang="en-US" sz="1600" dirty="0" smtClean="0"/>
              <a:t>PM</a:t>
            </a:r>
            <a:r>
              <a:rPr lang="en-US" altLang="en-US" sz="1600" baseline="-25000" dirty="0" smtClean="0"/>
              <a:t>2.5</a:t>
            </a:r>
            <a:r>
              <a:rPr lang="en-CA" sz="1600" dirty="0" smtClean="0"/>
              <a:t> (up to 0.12% increase on average)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330" y="1392559"/>
            <a:ext cx="1061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The </a:t>
            </a:r>
            <a:r>
              <a:rPr lang="en-CA" sz="1600" i="1" dirty="0" smtClean="0"/>
              <a:t>all scrubber</a:t>
            </a:r>
            <a:r>
              <a:rPr lang="en-CA" sz="1600" dirty="0" smtClean="0"/>
              <a:t> contribution is </a:t>
            </a:r>
            <a:r>
              <a:rPr lang="en-CA" sz="1600" dirty="0"/>
              <a:t>generally </a:t>
            </a:r>
            <a:r>
              <a:rPr lang="en-CA" sz="1600" dirty="0" smtClean="0"/>
              <a:t>between </a:t>
            </a:r>
            <a:r>
              <a:rPr lang="en-US" sz="1600" dirty="0">
                <a:cs typeface="Arial" panose="020B0604020202020204" pitchFamily="34" charset="0"/>
              </a:rPr>
              <a:t>0.001 µg/m</a:t>
            </a:r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and </a:t>
            </a:r>
            <a:r>
              <a:rPr lang="en-US" sz="1600" dirty="0">
                <a:cs typeface="Arial" panose="020B0604020202020204" pitchFamily="34" charset="0"/>
              </a:rPr>
              <a:t>0.006 </a:t>
            </a:r>
            <a:r>
              <a:rPr lang="en-US" sz="1600" dirty="0" smtClean="0">
                <a:cs typeface="Arial" panose="020B0604020202020204" pitchFamily="34" charset="0"/>
              </a:rPr>
              <a:t>µg/m</a:t>
            </a:r>
            <a:r>
              <a:rPr lang="en-US" sz="1600" baseline="30000" dirty="0" smtClean="0">
                <a:cs typeface="Arial" panose="020B0604020202020204" pitchFamily="34" charset="0"/>
              </a:rPr>
              <a:t>3 </a:t>
            </a:r>
            <a:r>
              <a:rPr lang="en-CA" sz="1600" dirty="0" smtClean="0"/>
              <a:t>on </a:t>
            </a:r>
            <a:r>
              <a:rPr lang="en-CA" sz="1600" dirty="0"/>
              <a:t>average </a:t>
            </a:r>
            <a:r>
              <a:rPr lang="en-CA" sz="1600" dirty="0" smtClean="0"/>
              <a:t>over localized areas </a:t>
            </a:r>
            <a:r>
              <a:rPr lang="en-CA" sz="1600" dirty="0"/>
              <a:t>in the </a:t>
            </a:r>
            <a:r>
              <a:rPr lang="en-CA" sz="1600" dirty="0" smtClean="0"/>
              <a:t>Pacific region for the </a:t>
            </a:r>
            <a:r>
              <a:rPr lang="en-US" altLang="en-US" sz="1600" dirty="0" smtClean="0"/>
              <a:t>PM</a:t>
            </a:r>
            <a:r>
              <a:rPr lang="en-US" altLang="en-US" sz="1600" baseline="-25000" dirty="0" smtClean="0"/>
              <a:t>2.5</a:t>
            </a:r>
            <a:r>
              <a:rPr lang="en-CA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0.1</a:t>
            </a:r>
            <a:r>
              <a:rPr lang="en-US" sz="1600" dirty="0"/>
              <a:t>% to 0.5% </a:t>
            </a:r>
            <a:r>
              <a:rPr lang="en-US" sz="1600" dirty="0" smtClean="0"/>
              <a:t>increase in </a:t>
            </a:r>
            <a:r>
              <a:rPr lang="en-US" altLang="en-US" sz="1600" dirty="0"/>
              <a:t>PM</a:t>
            </a:r>
            <a:r>
              <a:rPr lang="en-US" altLang="en-US" sz="1600" baseline="-25000" dirty="0"/>
              <a:t>2.5 </a:t>
            </a:r>
            <a:r>
              <a:rPr lang="en-CA" sz="1600" dirty="0" smtClean="0">
                <a:cs typeface="Arial" panose="020B0604020202020204" pitchFamily="34" charset="0"/>
              </a:rPr>
              <a:t>on average) and </a:t>
            </a:r>
            <a:r>
              <a:rPr lang="en-US" sz="1600" dirty="0" smtClean="0">
                <a:cs typeface="Arial" panose="020B0604020202020204" pitchFamily="34" charset="0"/>
              </a:rPr>
              <a:t>0.01 </a:t>
            </a:r>
            <a:r>
              <a:rPr lang="en-US" sz="1600" dirty="0">
                <a:cs typeface="Arial" panose="020B0604020202020204" pitchFamily="34" charset="0"/>
              </a:rPr>
              <a:t>µg/m</a:t>
            </a:r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smtClean="0">
                <a:cs typeface="Arial" panose="020B0604020202020204" pitchFamily="34" charset="0"/>
              </a:rPr>
              <a:t>or ~1.5% in the Strait of Juan de Fuca)</a:t>
            </a:r>
            <a:endParaRPr lang="en-CA" sz="1600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68" y="1993844"/>
            <a:ext cx="2860066" cy="207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2" y="4742159"/>
            <a:ext cx="2824129" cy="2051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3"/>
          <a:stretch/>
        </p:blipFill>
        <p:spPr>
          <a:xfrm>
            <a:off x="2866955" y="1986157"/>
            <a:ext cx="2309152" cy="20612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87871" y="1993843"/>
            <a:ext cx="236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relative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7962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 rot="16200000">
            <a:off x="-242337" y="3224088"/>
            <a:ext cx="97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Pacific</a:t>
            </a:r>
            <a:endParaRPr lang="en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6827" y="1605690"/>
            <a:ext cx="1093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The </a:t>
            </a:r>
            <a:r>
              <a:rPr lang="en-CA" sz="1600" i="1" dirty="0" smtClean="0"/>
              <a:t>current scrubber</a:t>
            </a:r>
            <a:r>
              <a:rPr lang="en-CA" sz="1600" dirty="0" smtClean="0"/>
              <a:t> contribution is </a:t>
            </a:r>
            <a:r>
              <a:rPr lang="en-CA" sz="1600" dirty="0"/>
              <a:t>generally </a:t>
            </a:r>
            <a:r>
              <a:rPr lang="en-CA" sz="1600" dirty="0" smtClean="0"/>
              <a:t>between </a:t>
            </a:r>
            <a:r>
              <a:rPr lang="en-US" sz="1600" dirty="0">
                <a:cs typeface="Arial" panose="020B0604020202020204" pitchFamily="34" charset="0"/>
              </a:rPr>
              <a:t>0.001 µg/m</a:t>
            </a:r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and 0.002 µg/m</a:t>
            </a:r>
            <a:r>
              <a:rPr lang="en-US" sz="1600" baseline="30000" dirty="0" smtClean="0">
                <a:cs typeface="Arial" panose="020B0604020202020204" pitchFamily="34" charset="0"/>
              </a:rPr>
              <a:t>3 </a:t>
            </a:r>
            <a:r>
              <a:rPr lang="en-CA" sz="1600" dirty="0" smtClean="0"/>
              <a:t>on </a:t>
            </a:r>
            <a:r>
              <a:rPr lang="en-CA" sz="1600" dirty="0"/>
              <a:t>average </a:t>
            </a:r>
            <a:r>
              <a:rPr lang="en-CA" sz="1600" dirty="0" smtClean="0"/>
              <a:t>over </a:t>
            </a:r>
            <a:r>
              <a:rPr lang="en-CA" sz="1600" dirty="0"/>
              <a:t>localized areas in the </a:t>
            </a:r>
            <a:r>
              <a:rPr lang="en-CA" sz="1600" dirty="0" smtClean="0"/>
              <a:t>Pacific region for the </a:t>
            </a:r>
            <a:r>
              <a:rPr lang="en-US" altLang="en-US" sz="1600" dirty="0" smtClean="0"/>
              <a:t>PM</a:t>
            </a:r>
            <a:r>
              <a:rPr lang="en-US" altLang="en-US" sz="1600" baseline="-25000" dirty="0" smtClean="0"/>
              <a:t>2.5</a:t>
            </a:r>
            <a:r>
              <a:rPr lang="en-CA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0.03% </a:t>
            </a:r>
            <a:r>
              <a:rPr lang="en-US" sz="1600" dirty="0"/>
              <a:t>to </a:t>
            </a:r>
            <a:r>
              <a:rPr lang="en-US" sz="1600" dirty="0" smtClean="0"/>
              <a:t>0.25% increase in </a:t>
            </a:r>
            <a:r>
              <a:rPr lang="en-US" altLang="en-US" sz="1600" dirty="0"/>
              <a:t>PM</a:t>
            </a:r>
            <a:r>
              <a:rPr lang="en-US" altLang="en-US" sz="1600" baseline="-25000" dirty="0"/>
              <a:t>2.5 </a:t>
            </a:r>
            <a:r>
              <a:rPr lang="en-CA" sz="1600" dirty="0">
                <a:cs typeface="Arial" panose="020B0604020202020204" pitchFamily="34" charset="0"/>
              </a:rPr>
              <a:t>on </a:t>
            </a:r>
            <a:r>
              <a:rPr lang="en-CA" sz="1600" dirty="0" smtClean="0">
                <a:cs typeface="Arial" panose="020B0604020202020204" pitchFamily="34" charset="0"/>
              </a:rPr>
              <a:t>average)</a:t>
            </a:r>
            <a:endParaRPr lang="en-CA" sz="1600" dirty="0"/>
          </a:p>
          <a:p>
            <a:r>
              <a:rPr lang="en-CA" sz="1600" dirty="0" smtClean="0">
                <a:cs typeface="Arial" panose="020B0604020202020204" pitchFamily="34" charset="0"/>
              </a:rPr>
              <a:t>)</a:t>
            </a:r>
            <a:endParaRPr lang="en-CA" sz="1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2"/>
          <a:stretch/>
        </p:blipFill>
        <p:spPr>
          <a:xfrm>
            <a:off x="483843" y="2261873"/>
            <a:ext cx="2375653" cy="2439389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216787" y="5088055"/>
            <a:ext cx="110103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Although the </a:t>
            </a:r>
            <a:r>
              <a:rPr lang="en-CA" sz="1600" dirty="0" smtClean="0"/>
              <a:t>contribution </a:t>
            </a:r>
            <a:r>
              <a:rPr lang="en-CA" sz="1600" dirty="0"/>
              <a:t>from </a:t>
            </a:r>
            <a:r>
              <a:rPr lang="en-CA" sz="1600" dirty="0" smtClean="0"/>
              <a:t>the scrubber scenarios </a:t>
            </a:r>
            <a:r>
              <a:rPr lang="en-US" sz="1600" dirty="0" smtClean="0"/>
              <a:t>over </a:t>
            </a:r>
            <a:r>
              <a:rPr lang="en-US" sz="1600" dirty="0"/>
              <a:t>the </a:t>
            </a:r>
            <a:r>
              <a:rPr lang="en-US" sz="1600" dirty="0" smtClean="0"/>
              <a:t>ECA regions is </a:t>
            </a:r>
            <a:r>
              <a:rPr lang="en-US" sz="1600" dirty="0"/>
              <a:t>low and generally below </a:t>
            </a:r>
            <a:r>
              <a:rPr lang="en-US" sz="1600" dirty="0" smtClean="0"/>
              <a:t>GEM-MACH margin of error, </a:t>
            </a:r>
            <a:r>
              <a:rPr lang="en-US" sz="1600" dirty="0"/>
              <a:t>given the large uncertainty in the current </a:t>
            </a:r>
            <a:r>
              <a:rPr lang="en-US" sz="1600" dirty="0" smtClean="0"/>
              <a:t>estimates, </a:t>
            </a:r>
            <a:r>
              <a:rPr lang="en-US" sz="1600" dirty="0"/>
              <a:t>the anticipated increase </a:t>
            </a:r>
            <a:r>
              <a:rPr lang="en-US" sz="1600" dirty="0" smtClean="0"/>
              <a:t>in </a:t>
            </a:r>
            <a:r>
              <a:rPr lang="en-CA" sz="1600" dirty="0" smtClean="0">
                <a:cs typeface="Arial" panose="020B0604020202020204" pitchFamily="34" charset="0"/>
              </a:rPr>
              <a:t>PM</a:t>
            </a:r>
            <a:r>
              <a:rPr lang="en-CA" sz="1600" baseline="-25000" dirty="0" smtClean="0">
                <a:cs typeface="Arial" panose="020B0604020202020204" pitchFamily="34" charset="0"/>
              </a:rPr>
              <a:t>2.5</a:t>
            </a:r>
            <a:r>
              <a:rPr lang="en-CA" sz="1600" dirty="0" smtClean="0"/>
              <a:t> concentration needs </a:t>
            </a:r>
            <a:r>
              <a:rPr lang="en-US" sz="1600" dirty="0" smtClean="0"/>
              <a:t>to be carefully assessed.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The </a:t>
            </a:r>
            <a:r>
              <a:rPr lang="en-CA" sz="1600" dirty="0">
                <a:cs typeface="Arial" panose="020B0604020202020204" pitchFamily="34" charset="0"/>
              </a:rPr>
              <a:t>PM</a:t>
            </a:r>
            <a:r>
              <a:rPr lang="en-CA" sz="1600" baseline="-25000" dirty="0">
                <a:cs typeface="Arial" panose="020B0604020202020204" pitchFamily="34" charset="0"/>
              </a:rPr>
              <a:t>2.5</a:t>
            </a:r>
            <a:r>
              <a:rPr lang="en-CA" sz="1600" dirty="0" smtClean="0"/>
              <a:t> contribution </a:t>
            </a:r>
            <a:r>
              <a:rPr lang="en-CA" sz="1600" dirty="0"/>
              <a:t>from </a:t>
            </a:r>
            <a:r>
              <a:rPr lang="en-CA" sz="1600" dirty="0" smtClean="0"/>
              <a:t>the </a:t>
            </a:r>
            <a:r>
              <a:rPr lang="en-CA" sz="1600" i="1" dirty="0" smtClean="0"/>
              <a:t>Current scrubber </a:t>
            </a:r>
            <a:r>
              <a:rPr lang="en-CA" sz="1600" dirty="0" smtClean="0"/>
              <a:t>scenario is </a:t>
            </a:r>
            <a:r>
              <a:rPr lang="en-CA" sz="1600" dirty="0"/>
              <a:t>generally below </a:t>
            </a:r>
            <a:r>
              <a:rPr lang="en-CA" sz="1600" dirty="0" smtClean="0"/>
              <a:t>0.25% on </a:t>
            </a:r>
            <a:r>
              <a:rPr lang="en-CA" sz="1600" dirty="0"/>
              <a:t>average </a:t>
            </a:r>
            <a:r>
              <a:rPr lang="en-CA" sz="1600" dirty="0" smtClean="0"/>
              <a:t>over </a:t>
            </a:r>
            <a:r>
              <a:rPr lang="en-CA" sz="1600" dirty="0"/>
              <a:t>localized areas in the </a:t>
            </a:r>
            <a:r>
              <a:rPr lang="en-CA" sz="1600" dirty="0" smtClean="0"/>
              <a:t>Pacific coast and close to zero for the East coast.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sz="1600" dirty="0"/>
              <a:t>The </a:t>
            </a:r>
            <a:r>
              <a:rPr lang="en-CA" sz="1600" dirty="0">
                <a:cs typeface="Arial" panose="020B0604020202020204" pitchFamily="34" charset="0"/>
              </a:rPr>
              <a:t>PM</a:t>
            </a:r>
            <a:r>
              <a:rPr lang="en-CA" sz="1600" baseline="-25000" dirty="0">
                <a:cs typeface="Arial" panose="020B0604020202020204" pitchFamily="34" charset="0"/>
              </a:rPr>
              <a:t>2.5</a:t>
            </a:r>
            <a:r>
              <a:rPr lang="en-CA" sz="1600" dirty="0"/>
              <a:t> </a:t>
            </a:r>
            <a:r>
              <a:rPr lang="en-CA" sz="1600" dirty="0" smtClean="0"/>
              <a:t>concentration reaches </a:t>
            </a:r>
            <a:r>
              <a:rPr lang="en-US" sz="1600" dirty="0" smtClean="0">
                <a:cs typeface="Arial" panose="020B0604020202020204" pitchFamily="34" charset="0"/>
              </a:rPr>
              <a:t>0.006 </a:t>
            </a:r>
            <a:r>
              <a:rPr lang="en-US" sz="1600" dirty="0">
                <a:cs typeface="Arial" panose="020B0604020202020204" pitchFamily="34" charset="0"/>
              </a:rPr>
              <a:t>µg/m</a:t>
            </a:r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CA" sz="1600" dirty="0">
                <a:cs typeface="Arial" panose="020B0604020202020204" pitchFamily="34" charset="0"/>
              </a:rPr>
              <a:t>  or </a:t>
            </a:r>
            <a:r>
              <a:rPr lang="en-CA" sz="1600" dirty="0" smtClean="0">
                <a:cs typeface="Arial" panose="020B0604020202020204" pitchFamily="34" charset="0"/>
              </a:rPr>
              <a:t>~0.75% </a:t>
            </a:r>
            <a:r>
              <a:rPr lang="en-CA" sz="1600" dirty="0">
                <a:cs typeface="Arial" panose="020B0604020202020204" pitchFamily="34" charset="0"/>
              </a:rPr>
              <a:t>in the </a:t>
            </a:r>
            <a:r>
              <a:rPr lang="en-CA" sz="1600" dirty="0" smtClean="0">
                <a:cs typeface="Arial" panose="020B0604020202020204" pitchFamily="34" charset="0"/>
              </a:rPr>
              <a:t>Strait of Juan de Fuca</a:t>
            </a:r>
            <a:endParaRPr lang="en-CA" sz="1600" dirty="0"/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CA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65" y="2279047"/>
            <a:ext cx="3086235" cy="243938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92949" y="382672"/>
            <a:ext cx="11612192" cy="886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differences of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concentrations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scrubber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  <a:endParaRPr lang="en-CA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B582-0750-4C64-967F-458CEDAF42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67" y="2260480"/>
            <a:ext cx="3133218" cy="2476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7"/>
          <a:stretch/>
        </p:blipFill>
        <p:spPr>
          <a:xfrm>
            <a:off x="2936517" y="2260480"/>
            <a:ext cx="2322636" cy="2438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0999" y="2289480"/>
            <a:ext cx="236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relative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17346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CC_Presentation_Bleu_Lignes_Grand Ecran (50-150).potx [Read-Only]" id="{C3815B1C-41DB-45BC-BA67-4228C0D2224C}" vid="{1DC41864-C136-45B2-BCA9-871D47CBE0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49220</TotalTime>
  <Words>1803</Words>
  <Application>Microsoft Office PowerPoint</Application>
  <PresentationFormat>Widescreen</PresentationFormat>
  <Paragraphs>487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1_Office Theme</vt:lpstr>
      <vt:lpstr>Assessing the impact of ScrubberS on shipping emissions in Canada</vt:lpstr>
      <vt:lpstr>What are scrubbers?</vt:lpstr>
      <vt:lpstr>Marine emissions for 2019 over Canadian waters</vt:lpstr>
      <vt:lpstr>PowerPoint Presentation</vt:lpstr>
      <vt:lpstr>Model and simulation setup</vt:lpstr>
      <vt:lpstr>Modeling results</vt:lpstr>
      <vt:lpstr>Summer differences of PM2.5 concentrations for Pacific and Eastern marine regions</vt:lpstr>
      <vt:lpstr>Summer differences of PM2.5 average concentrations for All scrubber (100%)</vt:lpstr>
      <vt:lpstr>PowerPoint Presentation</vt:lpstr>
      <vt:lpstr>Absolute difference in Elemental Carbon concentration between All scrubber and No scrubber</vt:lpstr>
      <vt:lpstr>Conclusion</vt:lpstr>
      <vt:lpstr>Future work</vt:lpstr>
      <vt:lpstr>MEIT 2019 Annual marine emissions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impact of scrubbers and other shipping regulations on air quality</dc:title>
  <dc:creator>Zaganescu,Calin (ECCC)</dc:creator>
  <cp:lastModifiedBy>Sassi,Mourad (ECCC)</cp:lastModifiedBy>
  <cp:revision>723</cp:revision>
  <cp:lastPrinted>2022-10-11T19:47:01Z</cp:lastPrinted>
  <dcterms:created xsi:type="dcterms:W3CDTF">2021-11-17T17:29:57Z</dcterms:created>
  <dcterms:modified xsi:type="dcterms:W3CDTF">2022-10-18T11:47:57Z</dcterms:modified>
</cp:coreProperties>
</file>