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  <p:sldMasterId id="2147483690" r:id="rId2"/>
  </p:sldMasterIdLst>
  <p:notesMasterIdLst>
    <p:notesMasterId r:id="rId23"/>
  </p:notesMasterIdLst>
  <p:handoutMasterIdLst>
    <p:handoutMasterId r:id="rId24"/>
  </p:handoutMasterIdLst>
  <p:sldIdLst>
    <p:sldId id="297" r:id="rId3"/>
    <p:sldId id="272" r:id="rId4"/>
    <p:sldId id="286" r:id="rId5"/>
    <p:sldId id="339" r:id="rId6"/>
    <p:sldId id="345" r:id="rId7"/>
    <p:sldId id="336" r:id="rId8"/>
    <p:sldId id="342" r:id="rId9"/>
    <p:sldId id="334" r:id="rId10"/>
    <p:sldId id="346" r:id="rId11"/>
    <p:sldId id="349" r:id="rId12"/>
    <p:sldId id="350" r:id="rId13"/>
    <p:sldId id="351" r:id="rId14"/>
    <p:sldId id="352" r:id="rId15"/>
    <p:sldId id="353" r:id="rId16"/>
    <p:sldId id="355" r:id="rId17"/>
    <p:sldId id="360" r:id="rId18"/>
    <p:sldId id="326" r:id="rId19"/>
    <p:sldId id="343" r:id="rId20"/>
    <p:sldId id="338" r:id="rId21"/>
    <p:sldId id="335" r:id="rId22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  <a:srgbClr val="003399"/>
    <a:srgbClr val="0066FF"/>
    <a:srgbClr val="3333FF"/>
    <a:srgbClr val="0000FF"/>
    <a:srgbClr val="0000CC"/>
    <a:srgbClr val="33CC33"/>
    <a:srgbClr val="FF66FF"/>
    <a:srgbClr val="CC00FF"/>
    <a:srgbClr val="1E39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13" autoAdjust="0"/>
    <p:restoredTop sz="95134" autoAdjust="0"/>
  </p:normalViewPr>
  <p:slideViewPr>
    <p:cSldViewPr snapToGrid="0" snapToObjects="1">
      <p:cViewPr varScale="1">
        <p:scale>
          <a:sx n="112" d="100"/>
          <a:sy n="112" d="100"/>
        </p:scale>
        <p:origin x="204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337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169920" cy="480060"/>
          </a:xfrm>
          <a:prstGeom prst="rect">
            <a:avLst/>
          </a:prstGeom>
        </p:spPr>
        <p:txBody>
          <a:bodyPr vert="horz" lIns="96655" tIns="48327" rIns="96655" bIns="4832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2"/>
            <a:ext cx="3169920" cy="480060"/>
          </a:xfrm>
          <a:prstGeom prst="rect">
            <a:avLst/>
          </a:prstGeom>
        </p:spPr>
        <p:txBody>
          <a:bodyPr vert="horz" lIns="96655" tIns="48327" rIns="96655" bIns="48327" rtlCol="0"/>
          <a:lstStyle>
            <a:lvl1pPr algn="r">
              <a:defRPr sz="1200"/>
            </a:lvl1pPr>
          </a:lstStyle>
          <a:p>
            <a:fld id="{7E063358-16DD-D54A-9389-AD3EE82C1C69}" type="datetime1">
              <a:rPr lang="en-US" smtClean="0"/>
              <a:pPr/>
              <a:t>10/19/22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5"/>
            <a:ext cx="3169920" cy="480060"/>
          </a:xfrm>
          <a:prstGeom prst="rect">
            <a:avLst/>
          </a:prstGeom>
        </p:spPr>
        <p:txBody>
          <a:bodyPr vert="horz" lIns="96655" tIns="48327" rIns="96655" bIns="4832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5"/>
            <a:ext cx="3169920" cy="480060"/>
          </a:xfrm>
          <a:prstGeom prst="rect">
            <a:avLst/>
          </a:prstGeom>
        </p:spPr>
        <p:txBody>
          <a:bodyPr vert="horz" lIns="96655" tIns="48327" rIns="96655" bIns="48327" rtlCol="0" anchor="b"/>
          <a:lstStyle>
            <a:lvl1pPr algn="r">
              <a:defRPr sz="1200"/>
            </a:lvl1pPr>
          </a:lstStyle>
          <a:p>
            <a:fld id="{537F650C-FC29-B34D-9090-D38745CAC88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90636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169920" cy="480060"/>
          </a:xfrm>
          <a:prstGeom prst="rect">
            <a:avLst/>
          </a:prstGeom>
        </p:spPr>
        <p:txBody>
          <a:bodyPr vert="horz" lIns="96655" tIns="48327" rIns="96655" bIns="4832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2"/>
            <a:ext cx="3169920" cy="480060"/>
          </a:xfrm>
          <a:prstGeom prst="rect">
            <a:avLst/>
          </a:prstGeom>
        </p:spPr>
        <p:txBody>
          <a:bodyPr vert="horz" lIns="96655" tIns="48327" rIns="96655" bIns="48327" rtlCol="0"/>
          <a:lstStyle>
            <a:lvl1pPr algn="r">
              <a:defRPr sz="1200"/>
            </a:lvl1pPr>
          </a:lstStyle>
          <a:p>
            <a:fld id="{164BB54F-1679-1E4C-B106-70A9DBD3EF54}" type="datetime1">
              <a:rPr lang="en-US" smtClean="0"/>
              <a:pPr/>
              <a:t>10/19/22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5" tIns="48327" rIns="96655" bIns="4832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2"/>
            <a:ext cx="5852160" cy="4320540"/>
          </a:xfrm>
          <a:prstGeom prst="rect">
            <a:avLst/>
          </a:prstGeom>
        </p:spPr>
        <p:txBody>
          <a:bodyPr vert="horz" lIns="96655" tIns="48327" rIns="96655" bIns="4832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0060"/>
          </a:xfrm>
          <a:prstGeom prst="rect">
            <a:avLst/>
          </a:prstGeom>
        </p:spPr>
        <p:txBody>
          <a:bodyPr vert="horz" lIns="96655" tIns="48327" rIns="96655" bIns="4832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0060"/>
          </a:xfrm>
          <a:prstGeom prst="rect">
            <a:avLst/>
          </a:prstGeom>
        </p:spPr>
        <p:txBody>
          <a:bodyPr vert="horz" lIns="96655" tIns="48327" rIns="96655" bIns="48327" rtlCol="0" anchor="b"/>
          <a:lstStyle>
            <a:lvl1pPr algn="r">
              <a:defRPr sz="1200"/>
            </a:lvl1pPr>
          </a:lstStyle>
          <a:p>
            <a:fld id="{E662BC02-158A-E748-AADE-9FBB1E4D5C1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39230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2BC02-158A-E748-AADE-9FBB1E4D5C1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761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defTabSz="95079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2BC02-158A-E748-AADE-9FBB1E4D5C1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657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defTabSz="95079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2BC02-158A-E748-AADE-9FBB1E4D5C1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349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079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2BC02-158A-E748-AADE-9FBB1E4D5C1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512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defTabSz="95079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2BC02-158A-E748-AADE-9FBB1E4D5C1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4915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defTabSz="95079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2BC02-158A-E748-AADE-9FBB1E4D5C1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7790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2BC02-158A-E748-AADE-9FBB1E4D5C18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6911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0793">
              <a:defRPr/>
            </a:pPr>
            <a:endParaRPr lang="en-US" dirty="0"/>
          </a:p>
          <a:p>
            <a:pPr defTabSz="95079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2BC02-158A-E748-AADE-9FBB1E4D5C18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313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2BC02-158A-E748-AADE-9FBB1E4D5C18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0633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2BC02-158A-E748-AADE-9FBB1E4D5C18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5388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defTabSz="95079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2BC02-158A-E748-AADE-9FBB1E4D5C18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802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defTabSz="475397">
              <a:spcBef>
                <a:spcPts val="1248"/>
              </a:spcBef>
              <a:buFont typeface="Arial"/>
              <a:buNone/>
              <a:defRPr/>
            </a:pP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7A026-9876-466F-BB59-DD358DA3A9B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3327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  <a:p>
            <a:pPr defTabSz="95079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2BC02-158A-E748-AADE-9FBB1E4D5C18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477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  <a:p>
            <a:pPr defTabSz="95079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2BC02-158A-E748-AADE-9FBB1E4D5C1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372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  <a:p>
            <a:pPr defTabSz="95079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2BC02-158A-E748-AADE-9FBB1E4D5C1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16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endParaRPr lang="en-US" sz="10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2BC02-158A-E748-AADE-9FBB1E4D5C1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029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  <a:p>
            <a:pPr defTabSz="95079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2BC02-158A-E748-AADE-9FBB1E4D5C1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909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  <a:p>
            <a:pPr defTabSz="95079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2BC02-158A-E748-AADE-9FBB1E4D5C1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238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0793">
              <a:defRPr/>
            </a:pPr>
            <a:endParaRPr lang="en-US" dirty="0"/>
          </a:p>
          <a:p>
            <a:pPr defTabSz="95079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2BC02-158A-E748-AADE-9FBB1E4D5C1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9558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defTabSz="950793">
              <a:defRPr/>
            </a:pPr>
            <a:endParaRPr lang="en-US" dirty="0"/>
          </a:p>
          <a:p>
            <a:pPr defTabSz="95079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2BC02-158A-E748-AADE-9FBB1E4D5C1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682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AF4B7-771D-420B-A44A-887D8DE80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059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AF4B7-771D-420B-A44A-887D8DE80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77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AF4B7-771D-420B-A44A-887D8DE80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03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AF4B7-771D-420B-A44A-887D8DE80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99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AF4B7-771D-420B-A44A-887D8DE80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AF4B7-771D-420B-A44A-887D8DE80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600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AF4B7-771D-420B-A44A-887D8DE80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74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AF4B7-771D-420B-A44A-887D8DE80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473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AF4B7-771D-420B-A44A-887D8DE80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169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AF4B7-771D-420B-A44A-887D8DE80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48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44601"/>
            <a:ext cx="8686800" cy="4724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805932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AF4B7-771D-420B-A44A-887D8DE80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570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214A8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44601"/>
            <a:ext cx="4267200" cy="4724400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44601"/>
            <a:ext cx="4267200" cy="4724400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805932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44600"/>
            <a:ext cx="4268788" cy="930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174875"/>
            <a:ext cx="4268788" cy="37814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44600"/>
            <a:ext cx="4270375" cy="930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270375" cy="37814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805932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44601"/>
            <a:ext cx="8686800" cy="468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 rot="10800000">
            <a:off x="228600" y="131384"/>
            <a:ext cx="8686800" cy="13138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38000">
                <a:schemeClr val="tx2">
                  <a:lumMod val="60000"/>
                  <a:lumOff val="40000"/>
                </a:schemeClr>
              </a:gs>
              <a:gs pos="75000">
                <a:schemeClr val="accent5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0" cmpd="sng">
            <a:solidFill>
              <a:schemeClr val="bg1"/>
            </a:solidFill>
          </a:ln>
          <a:effectLst>
            <a:glow rad="101600">
              <a:schemeClr val="bg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637252" y="6135751"/>
            <a:ext cx="7278148" cy="13138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38000">
                <a:schemeClr val="tx2">
                  <a:lumMod val="60000"/>
                  <a:lumOff val="40000"/>
                </a:schemeClr>
              </a:gs>
              <a:gs pos="75000">
                <a:schemeClr val="accent5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0" cmpd="sng">
            <a:solidFill>
              <a:schemeClr val="bg1"/>
            </a:solidFill>
          </a:ln>
          <a:effectLst>
            <a:glow rad="101600">
              <a:schemeClr val="bg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805932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8562470" y="6528626"/>
            <a:ext cx="11131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446A246-FCAB-4ACA-9DB9-4A04A8F6D9DB}" type="slidenum">
              <a:rPr lang="en-US" sz="700" smtClean="0">
                <a:solidFill>
                  <a:prstClr val="black"/>
                </a:solidFill>
                <a:latin typeface="Arial"/>
                <a:cs typeface="Arial"/>
              </a:rPr>
              <a:pPr/>
              <a:t>‹#›</a:t>
            </a:fld>
            <a:endParaRPr lang="en-US" sz="7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ABDE5FC-4718-FF4C-8A30-1149E85429B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28601" y="5930901"/>
            <a:ext cx="1450562" cy="5669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rgbClr val="214A89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AF4B7-771D-420B-A44A-887D8DE80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8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rm-doe.github.io/pyart-docs-travis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/>
          </p:cNvSpPr>
          <p:nvPr/>
        </p:nvSpPr>
        <p:spPr>
          <a:xfrm>
            <a:off x="685800" y="420917"/>
            <a:ext cx="7772400" cy="1625597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US" sz="3200" b="1" dirty="0">
                <a:solidFill>
                  <a:srgbClr val="214A89"/>
                </a:solidFill>
                <a:latin typeface="Arial"/>
                <a:cs typeface="Arial"/>
              </a:rPr>
              <a:t>Using NWS Weather Radars to Constrain Planetary Boundary Layer Height (PBLH) Simulations</a:t>
            </a:r>
            <a:endParaRPr lang="en-US" sz="3200" dirty="0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258679" y="2585818"/>
            <a:ext cx="8626642" cy="1169552"/>
          </a:xfrm>
          <a:prstGeom prst="rect">
            <a:avLst/>
          </a:prstGeom>
        </p:spPr>
        <p:txBody>
          <a:bodyPr vert="horz" lIns="92866" tIns="46434" rIns="92866" bIns="46434" rtlCol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John Henderson,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Marikate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Mountain, and Matthew Alvarado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Verisk Atmospheric and Environmental Research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Lexington, MA, USA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8E84B5-852C-41E7-B4F5-C3BDE6E0404E}"/>
              </a:ext>
            </a:extLst>
          </p:cNvPr>
          <p:cNvSpPr txBox="1"/>
          <p:nvPr/>
        </p:nvSpPr>
        <p:spPr>
          <a:xfrm>
            <a:off x="1008123" y="4116424"/>
            <a:ext cx="73098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66FF"/>
                </a:solidFill>
              </a:rPr>
              <a:t>2022 CMAS Conference</a:t>
            </a:r>
          </a:p>
          <a:p>
            <a:pPr algn="ctr"/>
            <a:r>
              <a:rPr lang="en-US" sz="2800" dirty="0">
                <a:solidFill>
                  <a:srgbClr val="0066FF"/>
                </a:solidFill>
              </a:rPr>
              <a:t>19 October 2022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1AC93F-E3A4-69E9-8873-09685F980B63}"/>
              </a:ext>
            </a:extLst>
          </p:cNvPr>
          <p:cNvSpPr/>
          <p:nvPr/>
        </p:nvSpPr>
        <p:spPr>
          <a:xfrm>
            <a:off x="464130" y="5199817"/>
            <a:ext cx="7994070" cy="33855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defRPr/>
            </a:pPr>
            <a:r>
              <a:rPr kumimoji="1" lang="en-US" altLang="en-US" sz="1600" i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Times New Roman" panose="02020603050405020304" pitchFamily="18" charset="0"/>
              </a:rPr>
              <a:t>This presentation is based on work supported by the State of Texas through a contract from the Texas Commission on Environmental Quality (TCEQ). The conclusions are the authors’ and do not reflect TCEQ policy.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59"/>
    </mc:Choice>
    <mc:Fallback xmlns="">
      <p:transition spd="slow" advTm="1195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77222"/>
            <a:ext cx="8229600" cy="5570601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/>
              <a:t>Banghoff et al. (2018) sketched out how they performed quality control and time-averaging on the QVPs</a:t>
            </a:r>
          </a:p>
          <a:p>
            <a:pPr marL="180975" lvl="1" indent="-169863">
              <a:buFont typeface="Arial" panose="020B0604020202020204" pitchFamily="34" charset="0"/>
              <a:buChar char="•"/>
            </a:pPr>
            <a:r>
              <a:rPr lang="en-US" sz="2400" dirty="0"/>
              <a:t>We refined the approach to avoid messy PBLH estimates</a:t>
            </a:r>
          </a:p>
          <a:p>
            <a:pPr marL="754062" lvl="2" indent="-342900">
              <a:buFont typeface="+mj-lt"/>
              <a:buAutoNum type="arabicPeriod"/>
            </a:pPr>
            <a:r>
              <a:rPr lang="en-US" sz="2200" dirty="0"/>
              <a:t>Filter precipitation: Z &gt; 0 </a:t>
            </a:r>
            <a:r>
              <a:rPr lang="en-US" sz="2200" dirty="0" err="1"/>
              <a:t>dBZ</a:t>
            </a:r>
            <a:r>
              <a:rPr lang="en-US" sz="2200" dirty="0"/>
              <a:t> and CC &gt; 0.8, typical of precipitation with larger Z than typical of Bragg scatter</a:t>
            </a:r>
          </a:p>
          <a:p>
            <a:pPr marL="754062" lvl="2" indent="-342900">
              <a:buFont typeface="+mj-lt"/>
              <a:buAutoNum type="arabicPeriod"/>
            </a:pPr>
            <a:r>
              <a:rPr lang="en-US" sz="2200" dirty="0"/>
              <a:t>Filter ground clutter from side lobes: ZDR &lt; 0 dB (was ZDR &lt; -2 in BH18)</a:t>
            </a:r>
          </a:p>
          <a:p>
            <a:pPr marL="754062" lvl="2" indent="-342900">
              <a:buFont typeface="+mj-lt"/>
              <a:buAutoNum type="arabicPeriod"/>
            </a:pPr>
            <a:r>
              <a:rPr lang="en-US" sz="2200" dirty="0"/>
              <a:t>Filter light precipitation: ZDR &lt; 2 dB through column          </a:t>
            </a:r>
          </a:p>
          <a:p>
            <a:pPr marL="754062" lvl="2" indent="-342900">
              <a:buFont typeface="+mj-lt"/>
              <a:buAutoNum type="arabicPeriod"/>
            </a:pPr>
            <a:r>
              <a:rPr lang="en-US" sz="2200" dirty="0"/>
              <a:t>Remove discontinuities defined by pixels with &gt; 1-dB diff between data points</a:t>
            </a:r>
          </a:p>
          <a:p>
            <a:pPr marL="754062" lvl="2" indent="-342900">
              <a:buFont typeface="+mj-lt"/>
              <a:buAutoNum type="arabicPeriod"/>
            </a:pPr>
            <a:r>
              <a:rPr lang="en-US" sz="2200" dirty="0"/>
              <a:t>Remove isolated pixels that have fewer than two adjacent data points</a:t>
            </a:r>
          </a:p>
          <a:p>
            <a:pPr marL="571500" lvl="1" indent="-1714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26B7BB5-D8E4-2532-3B50-008F17362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10177"/>
            <a:ext cx="8686800" cy="805932"/>
          </a:xfrm>
        </p:spPr>
        <p:txBody>
          <a:bodyPr>
            <a:normAutofit/>
          </a:bodyPr>
          <a:lstStyle/>
          <a:p>
            <a:r>
              <a:rPr lang="en-US" sz="3200" dirty="0"/>
              <a:t>Quality Control: Filtering of Radar Fields</a:t>
            </a:r>
          </a:p>
        </p:txBody>
      </p:sp>
    </p:spTree>
    <p:extLst>
      <p:ext uri="{BB962C8B-B14F-4D97-AF65-F5344CB8AC3E}">
        <p14:creationId xmlns:p14="http://schemas.microsoft.com/office/powerpoint/2010/main" val="418923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89"/>
    </mc:Choice>
    <mc:Fallback xmlns="">
      <p:transition spd="slow" advTm="40389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88108"/>
            <a:ext cx="8545010" cy="479220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dirty="0"/>
              <a:t>Applying smoothing via application of a running mean over five time and height steps provides a less noisy evolution of QVP ZDR during the daytime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Remove data below min height (200 m)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Estimate PBLH only during the day (12 - 00 UTC)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Find height of minimum differential reflectivity in vertical profile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Limit height of PBLH estimate early in day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sz="2400" dirty="0"/>
              <a:t>If PBLH estimate in past hour - limit growth/collapse of </a:t>
            </a:r>
            <a:r>
              <a:rPr lang="en-US" sz="2400" dirty="0" err="1"/>
              <a:t>pblh</a:t>
            </a:r>
            <a:r>
              <a:rPr lang="en-US" sz="2400" dirty="0"/>
              <a:t> at this time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sz="2400" dirty="0"/>
              <a:t>Find lowest instance or for lowest layer pick middle height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sz="2400" dirty="0"/>
              <a:t>Smooth PBLH estimates with a running mean over 5 times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26B7BB5-D8E4-2532-3B50-008F17362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10177"/>
            <a:ext cx="8686800" cy="805932"/>
          </a:xfrm>
        </p:spPr>
        <p:txBody>
          <a:bodyPr>
            <a:noAutofit/>
          </a:bodyPr>
          <a:lstStyle/>
          <a:p>
            <a:r>
              <a:rPr lang="en-US" sz="2400" dirty="0"/>
              <a:t>Space/Time Smoothing and Adjustable Parameters</a:t>
            </a:r>
          </a:p>
        </p:txBody>
      </p:sp>
    </p:spTree>
    <p:extLst>
      <p:ext uri="{BB962C8B-B14F-4D97-AF65-F5344CB8AC3E}">
        <p14:creationId xmlns:p14="http://schemas.microsoft.com/office/powerpoint/2010/main" val="295555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89"/>
    </mc:Choice>
    <mc:Fallback xmlns="">
      <p:transition spd="slow" advTm="40389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6B7BB5-D8E4-2532-3B50-008F17362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10177"/>
            <a:ext cx="8686800" cy="805932"/>
          </a:xfrm>
        </p:spPr>
        <p:txBody>
          <a:bodyPr>
            <a:noAutofit/>
          </a:bodyPr>
          <a:lstStyle/>
          <a:p>
            <a:r>
              <a:rPr lang="en-US" sz="2800" dirty="0"/>
              <a:t>Effects on PBLH Estimates:</a:t>
            </a:r>
            <a:br>
              <a:rPr lang="en-US" sz="2800" dirty="0"/>
            </a:br>
            <a:r>
              <a:rPr lang="en-US" sz="2800" dirty="0"/>
              <a:t>Filtering and Space/Time Smoothing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B1AA9A-6431-BCAB-7F56-891B967DBF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90" b="10201"/>
          <a:stretch/>
        </p:blipFill>
        <p:spPr>
          <a:xfrm>
            <a:off x="1143000" y="1407292"/>
            <a:ext cx="7772400" cy="21557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524CA3-011F-9185-6DBA-C17A127BD5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64" b="4952"/>
          <a:stretch/>
        </p:blipFill>
        <p:spPr>
          <a:xfrm>
            <a:off x="1143000" y="3665064"/>
            <a:ext cx="7772400" cy="230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0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89"/>
    </mc:Choice>
    <mc:Fallback xmlns="">
      <p:transition spd="slow" advTm="40389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nsitivity of QVP-based PBLH estimates to choice of azimuthal range for Houston radar for 14-15 July 2020. Top-right panel shows differential reflectivity and PBLH estimates for 0-360 degrees. The remaining four panels are arranged to show results for each quadrant.">
            <a:extLst>
              <a:ext uri="{FF2B5EF4-FFF2-40B4-BE49-F238E27FC236}">
                <a16:creationId xmlns:a16="http://schemas.microsoft.com/office/drawing/2014/main" id="{BB11A646-995A-6A12-4D3C-AD23497FA1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89"/>
          <a:stretch/>
        </p:blipFill>
        <p:spPr bwMode="auto">
          <a:xfrm rot="-5400000">
            <a:off x="2438082" y="-394389"/>
            <a:ext cx="4955540" cy="79990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F04AFF6-80F2-A818-A419-2F8D2B6FCA62}"/>
              </a:ext>
            </a:extLst>
          </p:cNvPr>
          <p:cNvSpPr/>
          <p:nvPr/>
        </p:nvSpPr>
        <p:spPr>
          <a:xfrm>
            <a:off x="63661" y="2721812"/>
            <a:ext cx="8949710" cy="3291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26B7BB5-D8E4-2532-3B50-008F17362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10177"/>
            <a:ext cx="8686800" cy="805932"/>
          </a:xfrm>
        </p:spPr>
        <p:txBody>
          <a:bodyPr>
            <a:noAutofit/>
          </a:bodyPr>
          <a:lstStyle/>
          <a:p>
            <a:r>
              <a:rPr lang="en-US" sz="2800" dirty="0"/>
              <a:t>Effects on PBLH Estimates:</a:t>
            </a:r>
            <a:br>
              <a:rPr lang="en-US" sz="2800" dirty="0"/>
            </a:br>
            <a:r>
              <a:rPr lang="en-US" sz="2800" dirty="0"/>
              <a:t>Azimuthal Restrictions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EFDA9-5357-8C5A-C527-F74C31212A12}"/>
              </a:ext>
            </a:extLst>
          </p:cNvPr>
          <p:cNvSpPr txBox="1"/>
          <p:nvPr/>
        </p:nvSpPr>
        <p:spPr>
          <a:xfrm>
            <a:off x="1401628" y="1505247"/>
            <a:ext cx="48382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PBLH estimates for Houston radar</a:t>
            </a:r>
          </a:p>
          <a:p>
            <a:r>
              <a:rPr lang="en-US" dirty="0"/>
              <a:t>14-15 July 2020: 	all azimuths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1541BDDC-4816-4892-65B4-C42709B4F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1881" y="2824570"/>
            <a:ext cx="3526966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69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89"/>
    </mc:Choice>
    <mc:Fallback xmlns="">
      <p:transition spd="slow" advTm="40389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nsitivity of QVP-based PBLH estimates to choice of azimuthal range for Houston radar for 14-15 July 2020. Top-right panel shows differential reflectivity and PBLH estimates for 0-360 degrees. The remaining four panels are arranged to show results for each quadrant.">
            <a:extLst>
              <a:ext uri="{FF2B5EF4-FFF2-40B4-BE49-F238E27FC236}">
                <a16:creationId xmlns:a16="http://schemas.microsoft.com/office/drawing/2014/main" id="{BB11A646-995A-6A12-4D3C-AD23497FA1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89"/>
          <a:stretch/>
        </p:blipFill>
        <p:spPr bwMode="auto">
          <a:xfrm rot="-5400000">
            <a:off x="2094229" y="-570548"/>
            <a:ext cx="4955540" cy="79990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26B7BB5-D8E4-2532-3B50-008F17362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10177"/>
            <a:ext cx="8686800" cy="805932"/>
          </a:xfrm>
        </p:spPr>
        <p:txBody>
          <a:bodyPr>
            <a:noAutofit/>
          </a:bodyPr>
          <a:lstStyle/>
          <a:p>
            <a:r>
              <a:rPr lang="en-US" sz="3200" dirty="0"/>
              <a:t>Effects on PBLH of Azimuthal Restrictions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700153-E32A-9625-D76B-EDF340E5F353}"/>
              </a:ext>
            </a:extLst>
          </p:cNvPr>
          <p:cNvSpPr txBox="1"/>
          <p:nvPr/>
        </p:nvSpPr>
        <p:spPr>
          <a:xfrm>
            <a:off x="671330" y="1326555"/>
            <a:ext cx="3703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PBLH estimates for Houston radar</a:t>
            </a:r>
          </a:p>
          <a:p>
            <a:pPr algn="ctr"/>
            <a:r>
              <a:rPr lang="en-US" sz="2000" dirty="0"/>
              <a:t>14-15 July 2020: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A2755A-A201-4CC4-CE7C-3116CDC20B03}"/>
              </a:ext>
            </a:extLst>
          </p:cNvPr>
          <p:cNvSpPr txBox="1"/>
          <p:nvPr/>
        </p:nvSpPr>
        <p:spPr>
          <a:xfrm>
            <a:off x="7303770" y="2708910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BD6A6D-F716-9D6F-44F3-8688B3D08470}"/>
              </a:ext>
            </a:extLst>
          </p:cNvPr>
          <p:cNvSpPr txBox="1"/>
          <p:nvPr/>
        </p:nvSpPr>
        <p:spPr>
          <a:xfrm>
            <a:off x="7399020" y="4301711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2A5CAB-A029-B4FA-FE1B-0BC060DF807A}"/>
              </a:ext>
            </a:extLst>
          </p:cNvPr>
          <p:cNvSpPr txBox="1"/>
          <p:nvPr/>
        </p:nvSpPr>
        <p:spPr>
          <a:xfrm>
            <a:off x="3269177" y="2708910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32D454-6175-0544-D6CB-DA90EBE8DC32}"/>
              </a:ext>
            </a:extLst>
          </p:cNvPr>
          <p:cNvSpPr txBox="1"/>
          <p:nvPr/>
        </p:nvSpPr>
        <p:spPr>
          <a:xfrm>
            <a:off x="3446806" y="4301711"/>
            <a:ext cx="493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F0DD59-0750-2132-4313-DA20A0560A28}"/>
              </a:ext>
            </a:extLst>
          </p:cNvPr>
          <p:cNvSpPr txBox="1"/>
          <p:nvPr/>
        </p:nvSpPr>
        <p:spPr>
          <a:xfrm>
            <a:off x="7355738" y="1103851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</a:t>
            </a:r>
          </a:p>
        </p:txBody>
      </p:sp>
    </p:spTree>
    <p:extLst>
      <p:ext uri="{BB962C8B-B14F-4D97-AF65-F5344CB8AC3E}">
        <p14:creationId xmlns:p14="http://schemas.microsoft.com/office/powerpoint/2010/main" val="428732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89"/>
    </mc:Choice>
    <mc:Fallback xmlns="">
      <p:transition spd="slow" advTm="40389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77222"/>
            <a:ext cx="8545010" cy="5570601"/>
          </a:xfrm>
        </p:spPr>
        <p:txBody>
          <a:bodyPr>
            <a:normAutofit/>
          </a:bodyPr>
          <a:lstStyle/>
          <a:p>
            <a:r>
              <a:rPr lang="en-US" sz="2000" dirty="0"/>
              <a:t>Project code was delivered to TCEQ</a:t>
            </a:r>
          </a:p>
          <a:p>
            <a:pPr lvl="1"/>
            <a:r>
              <a:rPr lang="en-US" sz="1600" dirty="0"/>
              <a:t>Ported using Docker</a:t>
            </a:r>
          </a:p>
          <a:p>
            <a:pPr lvl="1"/>
            <a:r>
              <a:rPr lang="en-US" sz="1600" dirty="0"/>
              <a:t>Python scripts</a:t>
            </a:r>
          </a:p>
          <a:p>
            <a:pPr lvl="1"/>
            <a:r>
              <a:rPr lang="en-US" sz="1600" dirty="0"/>
              <a:t>Data ingest:</a:t>
            </a:r>
          </a:p>
          <a:p>
            <a:pPr lvl="2"/>
            <a:r>
              <a:rPr lang="en-US" sz="1600" dirty="0"/>
              <a:t>Python-ARM Radar Toolkit (</a:t>
            </a:r>
            <a:r>
              <a:rPr lang="en-US" sz="1600" dirty="0" err="1"/>
              <a:t>Py</a:t>
            </a:r>
            <a:r>
              <a:rPr lang="en-US" sz="1600" dirty="0"/>
              <a:t>-ART) software</a:t>
            </a:r>
          </a:p>
          <a:p>
            <a:pPr lvl="2"/>
            <a:r>
              <a:rPr lang="en-US" sz="1600" dirty="0"/>
              <a:t>available at arm-</a:t>
            </a:r>
            <a:r>
              <a:rPr lang="en-US" sz="1600" dirty="0" err="1"/>
              <a:t>doe.github.io</a:t>
            </a:r>
            <a:r>
              <a:rPr lang="en-US" sz="1600" dirty="0"/>
              <a:t>/</a:t>
            </a:r>
            <a:r>
              <a:rPr lang="en-US" sz="1600" dirty="0" err="1"/>
              <a:t>pyart</a:t>
            </a:r>
            <a:r>
              <a:rPr lang="en-US" sz="1600" dirty="0"/>
              <a:t>/</a:t>
            </a:r>
          </a:p>
          <a:p>
            <a:pPr lvl="2"/>
            <a:r>
              <a:rPr lang="en-US" sz="1600" dirty="0"/>
              <a:t>documentation at </a:t>
            </a:r>
            <a:r>
              <a:rPr lang="en-US" sz="1600" dirty="0">
                <a:hlinkClick r:id="rId3"/>
              </a:rPr>
              <a:t>https://arm-doe.github.io/pyart-docs-travis/</a:t>
            </a:r>
            <a:endParaRPr lang="en-US" sz="1600" dirty="0"/>
          </a:p>
          <a:p>
            <a:pPr lvl="2"/>
            <a:endParaRPr lang="en-US" sz="1600" dirty="0"/>
          </a:p>
          <a:p>
            <a:r>
              <a:rPr lang="en-US" sz="2400" dirty="0"/>
              <a:t>Datasets:</a:t>
            </a:r>
          </a:p>
          <a:p>
            <a:pPr lvl="1"/>
            <a:r>
              <a:rPr lang="en-US" sz="2000" dirty="0"/>
              <a:t>Level III 88D radar datasets archived at NCEI (NCDC)</a:t>
            </a:r>
            <a:r>
              <a:rPr lang="en-US" sz="1600" dirty="0"/>
              <a:t> https://</a:t>
            </a:r>
            <a:r>
              <a:rPr lang="en-US" sz="1600" dirty="0" err="1"/>
              <a:t>www.ncdc.noaa.gov</a:t>
            </a:r>
            <a:r>
              <a:rPr lang="en-US" sz="1600" dirty="0"/>
              <a:t>/</a:t>
            </a:r>
            <a:r>
              <a:rPr lang="en-US" sz="1600" dirty="0" err="1"/>
              <a:t>nexradinv</a:t>
            </a:r>
            <a:endParaRPr lang="en-US" sz="1600" dirty="0"/>
          </a:p>
          <a:p>
            <a:pPr lvl="2"/>
            <a:r>
              <a:rPr lang="en-US" sz="1600" dirty="0"/>
              <a:t>N3Q (reflectivity, 460-km range, 3.4 degrees)</a:t>
            </a:r>
          </a:p>
          <a:p>
            <a:pPr lvl="2"/>
            <a:r>
              <a:rPr lang="en-US" sz="1600" dirty="0"/>
              <a:t>N3X (differential reflectivity, 300-km range, 3.4 degrees)</a:t>
            </a:r>
          </a:p>
          <a:p>
            <a:pPr lvl="2"/>
            <a:r>
              <a:rPr lang="en-US" sz="1600" dirty="0"/>
              <a:t>N3C (correlation coefficient, 300-km range, 3.4 degrees)</a:t>
            </a:r>
          </a:p>
          <a:p>
            <a:pPr lvl="2"/>
            <a:r>
              <a:rPr lang="en-US" sz="1600" dirty="0"/>
              <a:t>entire day of ~10-minute files for differential reflectivity ~1.5 MB of disk space</a:t>
            </a:r>
          </a:p>
          <a:p>
            <a:pPr lvl="2"/>
            <a:endParaRPr lang="en-US" sz="16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26B7BB5-D8E4-2532-3B50-008F17362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10177"/>
            <a:ext cx="8686800" cy="805932"/>
          </a:xfrm>
        </p:spPr>
        <p:txBody>
          <a:bodyPr>
            <a:noAutofit/>
          </a:bodyPr>
          <a:lstStyle/>
          <a:p>
            <a:r>
              <a:rPr lang="en-US" sz="3200" dirty="0"/>
              <a:t>Code Delivery to TCEQ</a:t>
            </a:r>
          </a:p>
        </p:txBody>
      </p:sp>
    </p:spTree>
    <p:extLst>
      <p:ext uri="{BB962C8B-B14F-4D97-AF65-F5344CB8AC3E}">
        <p14:creationId xmlns:p14="http://schemas.microsoft.com/office/powerpoint/2010/main" val="210867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89"/>
    </mc:Choice>
    <mc:Fallback xmlns="">
      <p:transition spd="slow" advTm="40389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700153-E32A-9625-D76B-EDF340E5F353}"/>
              </a:ext>
            </a:extLst>
          </p:cNvPr>
          <p:cNvSpPr txBox="1"/>
          <p:nvPr/>
        </p:nvSpPr>
        <p:spPr>
          <a:xfrm>
            <a:off x="446590" y="1066800"/>
            <a:ext cx="42672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buFont typeface="Arial"/>
            </a:pPr>
            <a:endParaRPr lang="en-US" sz="2800" dirty="0">
              <a:latin typeface="Arial"/>
              <a:cs typeface="Arial"/>
            </a:endParaRPr>
          </a:p>
          <a:p>
            <a:pPr>
              <a:spcBef>
                <a:spcPct val="20000"/>
              </a:spcBef>
              <a:buFont typeface="Arial"/>
            </a:pPr>
            <a:endParaRPr lang="en-US" sz="2800" dirty="0">
              <a:latin typeface="Arial"/>
              <a:cs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26B7BB5-D8E4-2532-3B50-008F17362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8059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300" b="1" kern="1200" dirty="0">
                <a:latin typeface="Arial"/>
                <a:ea typeface="+mj-ea"/>
                <a:cs typeface="Arial"/>
              </a:rPr>
              <a:t>Future Plans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4746C43D-2EA0-802D-A6F6-50124E124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775" y="1004749"/>
            <a:ext cx="8468810" cy="4724399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2023 TCEQ-funded project:</a:t>
            </a:r>
          </a:p>
          <a:p>
            <a:pPr lvl="1"/>
            <a:r>
              <a:rPr lang="en-US" sz="2000" dirty="0"/>
              <a:t>Develop a forward operator to turn WRF PBLH field into pseudo- observations</a:t>
            </a:r>
          </a:p>
          <a:p>
            <a:pPr lvl="1"/>
            <a:r>
              <a:rPr lang="en-US" sz="2000" dirty="0"/>
              <a:t>Validate WRF PBLH field using the QVP-based tool</a:t>
            </a:r>
          </a:p>
          <a:p>
            <a:pPr lvl="1"/>
            <a:endParaRPr lang="en-US" sz="2000" dirty="0"/>
          </a:p>
          <a:p>
            <a:r>
              <a:rPr lang="en-US" sz="2400" dirty="0"/>
              <a:t>Find a long-term PBLH database derived from radiosondes to further refine the QVP-based tool</a:t>
            </a:r>
          </a:p>
          <a:p>
            <a:pPr lvl="1"/>
            <a:endParaRPr lang="en-US" sz="20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3335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89"/>
    </mc:Choice>
    <mc:Fallback xmlns="">
      <p:transition spd="slow" advTm="40389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6E6DAA-6790-6821-C457-1D72D26474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Banghoff, J. R., </a:t>
            </a:r>
            <a:r>
              <a:rPr lang="en-US" sz="1600" dirty="0" err="1"/>
              <a:t>Stensrud</a:t>
            </a:r>
            <a:r>
              <a:rPr lang="en-US" sz="1600" dirty="0"/>
              <a:t>, D. J., &amp; </a:t>
            </a:r>
            <a:r>
              <a:rPr lang="en-US" sz="1600" dirty="0" err="1"/>
              <a:t>Kumjian</a:t>
            </a:r>
            <a:r>
              <a:rPr lang="en-US" sz="1600" dirty="0"/>
              <a:t>, M. R. (2018). Convective boundary layer depth estimation from S-band dual-polarization radar. Journal of Atmospheric and Oceanic Technology, 35(8), 1723-1733. </a:t>
            </a:r>
          </a:p>
          <a:p>
            <a:endParaRPr lang="en-US" sz="1600" dirty="0"/>
          </a:p>
          <a:p>
            <a:r>
              <a:rPr lang="en-US" sz="1600" dirty="0"/>
              <a:t>Henderson, J. and M. Mountain, 2022: Using National Weather Service (NWS) Radars to Constrain Planetary Boundary Layer Height (PBLH) Simulations, Task 8: Final Report, 39 p., available from TCEQ.</a:t>
            </a:r>
          </a:p>
          <a:p>
            <a:endParaRPr lang="en-US" sz="1600" dirty="0"/>
          </a:p>
          <a:p>
            <a:r>
              <a:rPr lang="en-US" sz="1600" dirty="0"/>
              <a:t>Teixeira, J., J. R. </a:t>
            </a:r>
            <a:r>
              <a:rPr lang="en-US" sz="1600" dirty="0" err="1"/>
              <a:t>Piepmeier</a:t>
            </a:r>
            <a:r>
              <a:rPr lang="en-US" sz="1600" dirty="0"/>
              <a:t>, A. R. </a:t>
            </a:r>
            <a:r>
              <a:rPr lang="en-US" sz="1600" dirty="0" err="1"/>
              <a:t>Nehrir</a:t>
            </a:r>
            <a:r>
              <a:rPr lang="en-US" sz="1600" dirty="0"/>
              <a:t>, C. O. </a:t>
            </a:r>
            <a:r>
              <a:rPr lang="en-US" sz="1600" dirty="0" err="1"/>
              <a:t>Ao</a:t>
            </a:r>
            <a:r>
              <a:rPr lang="en-US" sz="1600" dirty="0"/>
              <a:t>, S. S. Chen, C. A. </a:t>
            </a:r>
            <a:r>
              <a:rPr lang="en-US" sz="1600" dirty="0" err="1"/>
              <a:t>Clayson</a:t>
            </a:r>
            <a:r>
              <a:rPr lang="en-US" sz="1600" dirty="0"/>
              <a:t>, A. M. </a:t>
            </a:r>
            <a:r>
              <a:rPr lang="en-US" sz="1600" dirty="0" err="1"/>
              <a:t>Fridlind</a:t>
            </a:r>
            <a:r>
              <a:rPr lang="en-US" sz="1600" dirty="0"/>
              <a:t>, M. </a:t>
            </a:r>
            <a:r>
              <a:rPr lang="en-US" sz="1600" dirty="0" err="1"/>
              <a:t>Lebsock</a:t>
            </a:r>
            <a:r>
              <a:rPr lang="en-US" sz="1600" dirty="0"/>
              <a:t>, W. McCarty, H. </a:t>
            </a:r>
            <a:r>
              <a:rPr lang="en-US" sz="1600" dirty="0" err="1"/>
              <a:t>Salmun</a:t>
            </a:r>
            <a:r>
              <a:rPr lang="en-US" sz="1600" dirty="0"/>
              <a:t>, J. A. </a:t>
            </a:r>
            <a:r>
              <a:rPr lang="en-US" sz="1600" dirty="0" err="1"/>
              <a:t>Santanello</a:t>
            </a:r>
            <a:r>
              <a:rPr lang="en-US" sz="1600" dirty="0"/>
              <a:t>, D. D. Turner, Z. Wang, and X. Zeng, 2021: </a:t>
            </a:r>
            <a:r>
              <a:rPr lang="en-US" sz="1600" i="1" dirty="0"/>
              <a:t>Toward a Global Planetary Boundary Layer Observing System: The NASA PBL Incubation Study Team Report</a:t>
            </a:r>
            <a:r>
              <a:rPr lang="en-US" sz="1600" dirty="0"/>
              <a:t>. NASA PBL Incubation Study Team. 134 pp.</a:t>
            </a:r>
          </a:p>
          <a:p>
            <a:endParaRPr lang="en-US" sz="1600" dirty="0"/>
          </a:p>
          <a:p>
            <a:r>
              <a:rPr lang="en-US" sz="1600" dirty="0"/>
              <a:t>Knapp, M. and D. Boyer, 2022: TRACER-AQ: HB Technical Information </a:t>
            </a:r>
            <a:r>
              <a:rPr lang="en-US" sz="1600" dirty="0" err="1"/>
              <a:t>Meeting,Retrieved</a:t>
            </a:r>
            <a:r>
              <a:rPr lang="en-US" sz="1600" dirty="0"/>
              <a:t> 21 September 2022 from https://</a:t>
            </a:r>
            <a:r>
              <a:rPr lang="en-US" sz="1600" dirty="0" err="1"/>
              <a:t>www.tceq.texas.gov</a:t>
            </a:r>
            <a:r>
              <a:rPr lang="en-US" sz="1600" dirty="0"/>
              <a:t>/downloads/air-quality/modeling/meetings/</a:t>
            </a:r>
            <a:r>
              <a:rPr lang="en-US" sz="1600" dirty="0" err="1"/>
              <a:t>hgb</a:t>
            </a:r>
            <a:r>
              <a:rPr lang="en-US" sz="1600" dirty="0"/>
              <a:t>/2022/20220728-traceraq-tceq-knapp.pdf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C832C5-6379-6660-DDAC-AAD745698B1C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>
            <a:normAutofit/>
          </a:bodyPr>
          <a:lstStyle/>
          <a:p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06412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D4A5233E-71F3-E6B4-9ABE-7305035C0C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3907" y="1142978"/>
            <a:ext cx="5040086" cy="4376079"/>
          </a:xfrm>
        </p:spPr>
        <p:txBody>
          <a:bodyPr>
            <a:normAutofit fontScale="92500" lnSpcReduction="10000"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/>
              <a:t>Legacy fields include:</a:t>
            </a:r>
          </a:p>
          <a:p>
            <a:pPr marL="571500" lvl="1" indent="-171450">
              <a:buFont typeface="Arial" panose="020B0604020202020204" pitchFamily="34" charset="0"/>
              <a:buChar char="•"/>
            </a:pPr>
            <a:r>
              <a:rPr lang="en-US" sz="2000" dirty="0"/>
              <a:t>Reflectivity (Z)</a:t>
            </a:r>
          </a:p>
          <a:p>
            <a:pPr marL="571500" lvl="1" indent="-171450">
              <a:buFont typeface="Arial" panose="020B0604020202020204" pitchFamily="34" charset="0"/>
              <a:buChar char="•"/>
            </a:pPr>
            <a:r>
              <a:rPr lang="en-US" sz="2000" dirty="0"/>
              <a:t>(Radial) Velocity (V)</a:t>
            </a:r>
          </a:p>
          <a:p>
            <a:pPr marL="571500" lvl="1" indent="-1714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/>
              <a:t>Dual-polarization upgrade in 2010s added several fields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/>
              <a:t>Most relevant to PBLH estimation:</a:t>
            </a:r>
          </a:p>
          <a:p>
            <a:pPr marL="571500" lvl="1" indent="-171450">
              <a:buFont typeface="Arial" panose="020B0604020202020204" pitchFamily="34" charset="0"/>
              <a:buChar char="•"/>
            </a:pPr>
            <a:r>
              <a:rPr lang="en-US" sz="2000" dirty="0"/>
              <a:t>Differential reflectivity (ZDR)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571500" lvl="1" indent="-1714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0BAB1365-2FCD-CD07-1E3F-FE1904090B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55815" y="1290932"/>
            <a:ext cx="2737759" cy="1564434"/>
          </a:xfr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FAA8066-281C-C784-C63D-DA13D3FD0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3872"/>
            <a:ext cx="8686800" cy="805932"/>
          </a:xfrm>
        </p:spPr>
        <p:txBody>
          <a:bodyPr anchor="t">
            <a:normAutofit/>
          </a:bodyPr>
          <a:lstStyle/>
          <a:p>
            <a:r>
              <a:rPr lang="en-US" sz="3200" dirty="0"/>
              <a:t>Dual Polarization Enables Science</a:t>
            </a: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79CB65E3-1BAB-FD9B-2655-BF8752E89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9052" y="3047381"/>
            <a:ext cx="3167743" cy="303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75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sky, building, outdoor, grass&#10;&#10;Description automatically generated">
            <a:extLst>
              <a:ext uri="{FF2B5EF4-FFF2-40B4-BE49-F238E27FC236}">
                <a16:creationId xmlns:a16="http://schemas.microsoft.com/office/drawing/2014/main" id="{559DDAE4-3CFC-2B01-2D2D-38CAA80D13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53500" y="1190171"/>
            <a:ext cx="3437000" cy="4724400"/>
          </a:xfr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805932"/>
          </a:xfrm>
        </p:spPr>
        <p:txBody>
          <a:bodyPr anchor="t">
            <a:normAutofit/>
          </a:bodyPr>
          <a:lstStyle/>
          <a:p>
            <a:r>
              <a:rPr lang="en-US" sz="3200" dirty="0"/>
              <a:t>88D Radar Pedestal and Dome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0EA632-E29D-19A6-0E9F-811004A02D6D}"/>
              </a:ext>
            </a:extLst>
          </p:cNvPr>
          <p:cNvSpPr txBox="1"/>
          <p:nvPr/>
        </p:nvSpPr>
        <p:spPr>
          <a:xfrm>
            <a:off x="3201843" y="5903685"/>
            <a:ext cx="2926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https://</a:t>
            </a:r>
            <a:r>
              <a:rPr lang="en-US" sz="1200" dirty="0" err="1"/>
              <a:t>www.facebook.com</a:t>
            </a:r>
            <a:r>
              <a:rPr lang="en-US" sz="1200" dirty="0"/>
              <a:t>/</a:t>
            </a:r>
            <a:r>
              <a:rPr lang="en-US" sz="1200" dirty="0" err="1"/>
              <a:t>NWSHuntsville</a:t>
            </a:r>
            <a:r>
              <a:rPr lang="en-US" sz="1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76655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89"/>
    </mc:Choice>
    <mc:Fallback xmlns="">
      <p:transition spd="slow" advTm="4038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ACEF67-D403-468A-B985-81716FDBC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" y="984615"/>
            <a:ext cx="8686800" cy="5598747"/>
          </a:xfrm>
        </p:spPr>
        <p:txBody>
          <a:bodyPr wrap="square">
            <a:normAutofit fontScale="70000" lnSpcReduction="20000"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The atmospheric Planetary Boundary Layer (PBL) is a focus of scientific research:</a:t>
            </a:r>
          </a:p>
          <a:p>
            <a:pPr marL="685800"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“PBL is of critical importance as it connects the atmosphere to the other components of the Earth system (oceans, land, and ice) and is essential to a number of Earth science priorities”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Dearth of PBL observations at sufficient spatial and temporal scales is a considerable constraint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i="1" dirty="0"/>
              <a:t>“A global Planetary Boundary Layer (PBL) observing system is urgently needed to address fundamental PBL science questions and societal applications related to weather, climate and air quality.”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i="1" dirty="0"/>
              <a:t>“This PBL observing system should optimally combine new space-based observations of the PBL thermodynamic structure with complementary surface-based and suborbital assets, while taking advantage of, and helping improve, modeling and data assimilation systems.” (Teixeira et al., 2021)</a:t>
            </a:r>
            <a:endParaRPr lang="en-US" dirty="0"/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E9A03E-A712-34F7-BCBF-7B5B427E6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Importance of the Planetary Boundary Layer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93"/>
    </mc:Choice>
    <mc:Fallback xmlns="">
      <p:transition spd="slow" advTm="64593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88F580CE-2E87-BC57-9F77-3518B6F553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08" t="21131" r="28326" b="14534"/>
          <a:stretch/>
        </p:blipFill>
        <p:spPr>
          <a:xfrm>
            <a:off x="1290700" y="909343"/>
            <a:ext cx="7041669" cy="493776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36AAFBC-ED58-0183-2711-A7EA14EF8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Current NWS 88D Network</a:t>
            </a:r>
          </a:p>
        </p:txBody>
      </p:sp>
    </p:spTree>
    <p:extLst>
      <p:ext uri="{BB962C8B-B14F-4D97-AF65-F5344CB8AC3E}">
        <p14:creationId xmlns:p14="http://schemas.microsoft.com/office/powerpoint/2010/main" val="266147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89"/>
    </mc:Choice>
    <mc:Fallback xmlns="">
      <p:transition spd="slow" advTm="4038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080570"/>
            <a:ext cx="4743382" cy="5060737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/>
              <a:t>PBL height (PBLH) can be estimated from existing weather surveillance radars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/>
              <a:t>TCEQ funded an exploratory project at AER earlier in 2022</a:t>
            </a:r>
            <a:endParaRPr lang="en-US" sz="800" dirty="0"/>
          </a:p>
          <a:p>
            <a:pPr marL="571500" lvl="1" indent="-171450">
              <a:buFont typeface="Arial" panose="020B0604020202020204" pitchFamily="34" charset="0"/>
              <a:buChar char="•"/>
            </a:pPr>
            <a:r>
              <a:rPr lang="en-US" sz="2000" dirty="0"/>
              <a:t>Goal was to provide TCEQ software to estimate PBLH from radar fields</a:t>
            </a:r>
          </a:p>
          <a:p>
            <a:pPr marL="800100" lvl="2" indent="0">
              <a:buNone/>
            </a:pPr>
            <a:endParaRPr lang="en-US" sz="16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49DD6C2-350D-C372-A8CF-C50AB5A92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Radar-Based PBLH Estimates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530FAEA1-D496-194B-5A6B-252D99A0DF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08" t="21131" r="28326" b="14534"/>
          <a:stretch/>
        </p:blipFill>
        <p:spPr>
          <a:xfrm>
            <a:off x="4971982" y="909343"/>
            <a:ext cx="3593247" cy="2519657"/>
          </a:xfrm>
          <a:prstGeom prst="rect">
            <a:avLst/>
          </a:prstGeom>
        </p:spPr>
      </p:pic>
      <p:pic>
        <p:nvPicPr>
          <p:cNvPr id="4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11C7B50D-665B-D248-7CB3-5655A5998A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1982" y="3639410"/>
            <a:ext cx="3529403" cy="201680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89"/>
    </mc:Choice>
    <mc:Fallback xmlns="">
      <p:transition spd="slow" advTm="4038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met-scanning.mp4" descr="comet-scanning.mp4">
            <a:hlinkClick r:id="" action="ppaction://media"/>
            <a:extLst>
              <a:ext uri="{FF2B5EF4-FFF2-40B4-BE49-F238E27FC236}">
                <a16:creationId xmlns:a16="http://schemas.microsoft.com/office/drawing/2014/main" id="{526470C5-C641-6F89-1D80-2BD02C91F2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90452"/>
            <a:ext cx="9144000" cy="51435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805932"/>
          </a:xfrm>
        </p:spPr>
        <p:txBody>
          <a:bodyPr anchor="t">
            <a:normAutofit/>
          </a:bodyPr>
          <a:lstStyle/>
          <a:p>
            <a:r>
              <a:rPr lang="en-US" sz="3200" dirty="0"/>
              <a:t>Radar Scanning Strategy</a:t>
            </a:r>
          </a:p>
        </p:txBody>
      </p:sp>
    </p:spTree>
    <p:extLst>
      <p:ext uri="{BB962C8B-B14F-4D97-AF65-F5344CB8AC3E}">
        <p14:creationId xmlns:p14="http://schemas.microsoft.com/office/powerpoint/2010/main" val="211259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89"/>
    </mc:Choice>
    <mc:Fallback xmlns="">
      <p:transition spd="slow" advTm="40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D4A5233E-71F3-E6B4-9ABE-7305035C0C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5686" y="1077591"/>
            <a:ext cx="5845628" cy="1868722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/>
              <a:t>Most relevant to PBLH estimation:</a:t>
            </a:r>
          </a:p>
          <a:p>
            <a:pPr marL="571500" lvl="1" indent="-171450">
              <a:buFont typeface="Arial" panose="020B0604020202020204" pitchFamily="34" charset="0"/>
              <a:buChar char="•"/>
            </a:pPr>
            <a:r>
              <a:rPr lang="en-US" sz="2000" dirty="0"/>
              <a:t>Differential reflectivity (ZDR) – identifies shape</a:t>
            </a:r>
          </a:p>
          <a:p>
            <a:pPr marL="571500" lvl="1" indent="-171450">
              <a:buFont typeface="Arial" panose="020B0604020202020204" pitchFamily="34" charset="0"/>
              <a:buChar char="•"/>
            </a:pPr>
            <a:r>
              <a:rPr lang="en-US" sz="2000" dirty="0"/>
              <a:t>Can differentiate between rain, hail and insects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571500" lvl="1" indent="-1714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FAA8066-281C-C784-C63D-DA13D3FD0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3872"/>
            <a:ext cx="8686800" cy="805932"/>
          </a:xfrm>
        </p:spPr>
        <p:txBody>
          <a:bodyPr anchor="t">
            <a:normAutofit/>
          </a:bodyPr>
          <a:lstStyle/>
          <a:p>
            <a:r>
              <a:rPr lang="en-US" sz="3200" dirty="0"/>
              <a:t>Uses of Differential Reflectivity Field (ZDR)</a:t>
            </a:r>
          </a:p>
        </p:txBody>
      </p:sp>
      <p:pic>
        <p:nvPicPr>
          <p:cNvPr id="12" name="Picture 11" descr="A picture containing text, plant, tree, maple&#10;&#10;Description automatically generated">
            <a:extLst>
              <a:ext uri="{FF2B5EF4-FFF2-40B4-BE49-F238E27FC236}">
                <a16:creationId xmlns:a16="http://schemas.microsoft.com/office/drawing/2014/main" id="{33BA81F3-9BAF-0E6D-F189-F506DABB5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8281" y="1865078"/>
            <a:ext cx="2718392" cy="3007391"/>
          </a:xfrm>
          <a:prstGeom prst="rect">
            <a:avLst/>
          </a:prstGeom>
        </p:spPr>
      </p:pic>
      <p:pic>
        <p:nvPicPr>
          <p:cNvPr id="8" name="Picture 7" descr="A screenshot of a map&#10;&#10;Description automatically generated with medium confidence">
            <a:extLst>
              <a:ext uri="{FF2B5EF4-FFF2-40B4-BE49-F238E27FC236}">
                <a16:creationId xmlns:a16="http://schemas.microsoft.com/office/drawing/2014/main" id="{9FF5A86E-A55E-8DAB-952C-A345E371E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64" y="2989857"/>
            <a:ext cx="5540826" cy="2819495"/>
          </a:xfrm>
          <a:prstGeom prst="rect">
            <a:avLst/>
          </a:prstGeom>
        </p:spPr>
      </p:pic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E8FE646F-D125-5A92-23B0-FE3B18C9C839}"/>
              </a:ext>
            </a:extLst>
          </p:cNvPr>
          <p:cNvSpPr txBox="1">
            <a:spLocks/>
          </p:cNvSpPr>
          <p:nvPr/>
        </p:nvSpPr>
        <p:spPr>
          <a:xfrm>
            <a:off x="5573486" y="5065963"/>
            <a:ext cx="3341913" cy="463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>
              <a:buNone/>
            </a:pPr>
            <a:r>
              <a:rPr lang="en-US" sz="1000" dirty="0"/>
              <a:t>Source: Dual Polarization Pre-Deployment Operational Assessment, WDTB ROC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729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28600" y="1244601"/>
            <a:ext cx="8316686" cy="4724400"/>
          </a:xfrm>
        </p:spPr>
        <p:txBody>
          <a:bodyPr>
            <a:normAutofit fontScale="92500" lnSpcReduction="20000"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Bragg scattering underlies radar PBLH approach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lvl="1" indent="-171450">
              <a:buFont typeface="Arial" panose="020B0604020202020204" pitchFamily="34" charset="0"/>
              <a:buChar char="•"/>
            </a:pPr>
            <a:r>
              <a:rPr lang="en-US" dirty="0"/>
              <a:t>Sharp gradients of water vapor and temperature between PBL and free troposphere</a:t>
            </a:r>
          </a:p>
          <a:p>
            <a:pPr marL="400050" lvl="1" indent="0">
              <a:buNone/>
            </a:pPr>
            <a:endParaRPr lang="en-US" dirty="0"/>
          </a:p>
          <a:p>
            <a:pPr marL="571500" lvl="1" indent="-171450">
              <a:buFont typeface="Arial" panose="020B0604020202020204" pitchFamily="34" charset="0"/>
              <a:buChar char="•"/>
            </a:pPr>
            <a:r>
              <a:rPr lang="en-US" dirty="0"/>
              <a:t>Isotropic turbulent mixing causes Bragg scattering at top of convective PBL</a:t>
            </a:r>
          </a:p>
          <a:p>
            <a:pPr marL="571500" lvl="1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lvl="1" indent="-171450">
              <a:buFont typeface="Arial" panose="020B0604020202020204" pitchFamily="34" charset="0"/>
              <a:buChar char="•"/>
            </a:pPr>
            <a:r>
              <a:rPr lang="en-US" dirty="0"/>
              <a:t>Gradients of refractive index on scales ½ wavelength of radar (=5 cm)</a:t>
            </a:r>
          </a:p>
          <a:p>
            <a:pPr marL="571500" lvl="1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top of PBL</a:t>
            </a:r>
          </a:p>
          <a:p>
            <a:pPr marL="571500" lvl="1" indent="-171450">
              <a:buFont typeface="Arial" panose="020B0604020202020204" pitchFamily="34" charset="0"/>
              <a:buChar char="•"/>
            </a:pPr>
            <a:r>
              <a:rPr lang="en-US" dirty="0"/>
              <a:t>Z field increased, but ZDR field is locally decreased</a:t>
            </a:r>
          </a:p>
          <a:p>
            <a:pPr marL="571500" lvl="1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805932"/>
          </a:xfrm>
        </p:spPr>
        <p:txBody>
          <a:bodyPr anchor="t">
            <a:normAutofit/>
          </a:bodyPr>
          <a:lstStyle/>
          <a:p>
            <a:r>
              <a:rPr lang="en-US" sz="3200" dirty="0"/>
              <a:t>Bragg Scattering</a:t>
            </a:r>
          </a:p>
        </p:txBody>
      </p:sp>
    </p:spTree>
    <p:extLst>
      <p:ext uri="{BB962C8B-B14F-4D97-AF65-F5344CB8AC3E}">
        <p14:creationId xmlns:p14="http://schemas.microsoft.com/office/powerpoint/2010/main" val="389739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89"/>
    </mc:Choice>
    <mc:Fallback xmlns="">
      <p:transition spd="slow" advTm="4038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28600" y="1070425"/>
            <a:ext cx="8164286" cy="1444170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Plan position indicator of ring of decreased ZDR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FC02FCB6-49C6-DCD8-4FB0-9AADFB872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276" y="1643739"/>
            <a:ext cx="5611150" cy="4358661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805932"/>
          </a:xfrm>
        </p:spPr>
        <p:txBody>
          <a:bodyPr anchor="t">
            <a:normAutofit fontScale="90000"/>
          </a:bodyPr>
          <a:lstStyle/>
          <a:p>
            <a:r>
              <a:rPr lang="en-US" sz="3300" dirty="0"/>
              <a:t>Bragg Scattering Lowers ZDR at top of PBL</a:t>
            </a:r>
            <a:br>
              <a:rPr lang="en-US" sz="3300" dirty="0"/>
            </a:br>
            <a:endParaRPr lang="en-US" sz="33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D32273-1E22-86B7-DFA7-6827EBAD99A5}"/>
              </a:ext>
            </a:extLst>
          </p:cNvPr>
          <p:cNvSpPr txBox="1"/>
          <p:nvPr/>
        </p:nvSpPr>
        <p:spPr>
          <a:xfrm>
            <a:off x="7130142" y="2450851"/>
            <a:ext cx="1620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FF"/>
                </a:solidFill>
              </a:rPr>
              <a:t>Local minimum in ZDR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E7C4DF0-D213-75DE-F40A-00FEB78AECAC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5214257" y="2774017"/>
            <a:ext cx="1915885" cy="752955"/>
          </a:xfrm>
          <a:prstGeom prst="straightConnector1">
            <a:avLst/>
          </a:prstGeom>
          <a:ln w="50800">
            <a:solidFill>
              <a:srgbClr val="FF00FF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464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89"/>
    </mc:Choice>
    <mc:Fallback xmlns="">
      <p:transition spd="slow" advTm="4038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608FAE1C-56E1-3DFD-81DD-B66A72FB2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857" y="2182715"/>
            <a:ext cx="7053943" cy="3904515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77222"/>
            <a:ext cx="8229600" cy="5570601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PBLH can be estimated by identifying the local minimum in ZDR atop the convective boundary layer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Banghoff et al. (2018, hereafter BH18) demonstrated the concept of Quasi-Vertical Profiles 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26B7BB5-D8E4-2532-3B50-008F17362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10177"/>
            <a:ext cx="8686800" cy="805932"/>
          </a:xfrm>
        </p:spPr>
        <p:txBody>
          <a:bodyPr>
            <a:normAutofit/>
          </a:bodyPr>
          <a:lstStyle/>
          <a:p>
            <a:r>
              <a:rPr lang="en-US" sz="3200" dirty="0"/>
              <a:t>Quasi-Vertical Profiles (QVP) of ZDR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06762612-F5E5-C1A5-DD7C-73DE022C0889}"/>
              </a:ext>
            </a:extLst>
          </p:cNvPr>
          <p:cNvSpPr txBox="1">
            <a:spLocks/>
          </p:cNvSpPr>
          <p:nvPr/>
        </p:nvSpPr>
        <p:spPr>
          <a:xfrm>
            <a:off x="2939143" y="5748256"/>
            <a:ext cx="1175658" cy="362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Source: BH18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5466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89"/>
    </mc:Choice>
    <mc:Fallback xmlns="">
      <p:transition spd="slow" advTm="4038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6B7BB5-D8E4-2532-3B50-008F17362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10177"/>
            <a:ext cx="8686800" cy="805932"/>
          </a:xfrm>
        </p:spPr>
        <p:txBody>
          <a:bodyPr>
            <a:normAutofit/>
          </a:bodyPr>
          <a:lstStyle/>
          <a:p>
            <a:r>
              <a:rPr lang="en-US" sz="3200" dirty="0"/>
              <a:t>Quasi-Vertical Profiles (QVP) of ZDR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06762612-F5E5-C1A5-DD7C-73DE022C0889}"/>
              </a:ext>
            </a:extLst>
          </p:cNvPr>
          <p:cNvSpPr txBox="1">
            <a:spLocks/>
          </p:cNvSpPr>
          <p:nvPr/>
        </p:nvSpPr>
        <p:spPr>
          <a:xfrm>
            <a:off x="2939142" y="5665131"/>
            <a:ext cx="2612573" cy="449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Source: BH18;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D7C684AF-40E3-B80A-9E28-CA1C6FF3E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14" y="818014"/>
            <a:ext cx="7772400" cy="5145212"/>
          </a:xfrm>
          <a:prstGeom prst="rect">
            <a:avLst/>
          </a:prstGeom>
        </p:spPr>
      </p:pic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A6A6B7DE-C790-0129-5D9E-A7CD5DA48AC2}"/>
              </a:ext>
            </a:extLst>
          </p:cNvPr>
          <p:cNvSpPr txBox="1">
            <a:spLocks/>
          </p:cNvSpPr>
          <p:nvPr/>
        </p:nvSpPr>
        <p:spPr>
          <a:xfrm>
            <a:off x="6879770" y="5751995"/>
            <a:ext cx="1175658" cy="362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Source: BH18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1716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89"/>
    </mc:Choice>
    <mc:Fallback xmlns="">
      <p:transition spd="slow" advTm="40389"/>
    </mc:Fallback>
  </mc:AlternateContent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18412</TotalTime>
  <Words>1183</Words>
  <Application>Microsoft Macintosh PowerPoint</Application>
  <PresentationFormat>On-screen Show (4:3)</PresentationFormat>
  <Paragraphs>154</Paragraphs>
  <Slides>20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2_Office Theme</vt:lpstr>
      <vt:lpstr>Custom Design</vt:lpstr>
      <vt:lpstr>PowerPoint Presentation</vt:lpstr>
      <vt:lpstr>Importance of the Planetary Boundary Layer</vt:lpstr>
      <vt:lpstr>Radar-Based PBLH Estimates</vt:lpstr>
      <vt:lpstr>Radar Scanning Strategy</vt:lpstr>
      <vt:lpstr>Uses of Differential Reflectivity Field (ZDR)</vt:lpstr>
      <vt:lpstr>Bragg Scattering</vt:lpstr>
      <vt:lpstr>Bragg Scattering Lowers ZDR at top of PBL </vt:lpstr>
      <vt:lpstr>Quasi-Vertical Profiles (QVP) of ZDR</vt:lpstr>
      <vt:lpstr>Quasi-Vertical Profiles (QVP) of ZDR</vt:lpstr>
      <vt:lpstr>Quality Control: Filtering of Radar Fields</vt:lpstr>
      <vt:lpstr>Space/Time Smoothing and Adjustable Parameters</vt:lpstr>
      <vt:lpstr>Effects on PBLH Estimates: Filtering and Space/Time Smoothing</vt:lpstr>
      <vt:lpstr>Effects on PBLH Estimates: Azimuthal Restrictions</vt:lpstr>
      <vt:lpstr>Effects on PBLH of Azimuthal Restrictions</vt:lpstr>
      <vt:lpstr>Code Delivery to TCEQ</vt:lpstr>
      <vt:lpstr>Future Plans</vt:lpstr>
      <vt:lpstr>References</vt:lpstr>
      <vt:lpstr>Dual Polarization Enables Science</vt:lpstr>
      <vt:lpstr>88D Radar Pedestal and Dome</vt:lpstr>
      <vt:lpstr>Current NWS 88D Network</vt:lpstr>
    </vt:vector>
  </TitlesOfParts>
  <Company>AER, Inc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Natasha Gilson</dc:creator>
  <cp:lastModifiedBy>Alvarado, Matthew</cp:lastModifiedBy>
  <cp:revision>1022</cp:revision>
  <cp:lastPrinted>2020-12-24T21:14:05Z</cp:lastPrinted>
  <dcterms:created xsi:type="dcterms:W3CDTF">2013-01-03T19:35:52Z</dcterms:created>
  <dcterms:modified xsi:type="dcterms:W3CDTF">2022-10-19T11:32:10Z</dcterms:modified>
</cp:coreProperties>
</file>