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92" r:id="rId4"/>
    <p:sldId id="264" r:id="rId5"/>
    <p:sldId id="293" r:id="rId6"/>
    <p:sldId id="294" r:id="rId7"/>
    <p:sldId id="305" r:id="rId8"/>
    <p:sldId id="297" r:id="rId9"/>
    <p:sldId id="300" r:id="rId10"/>
    <p:sldId id="303" r:id="rId11"/>
    <p:sldId id="306" r:id="rId12"/>
    <p:sldId id="304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88980" autoAdjust="0"/>
  </p:normalViewPr>
  <p:slideViewPr>
    <p:cSldViewPr snapToGrid="0" snapToObjects="1">
      <p:cViewPr varScale="1">
        <p:scale>
          <a:sx n="113" d="100"/>
          <a:sy n="113" d="100"/>
        </p:scale>
        <p:origin x="14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92C708-198F-BF49-9EDF-EE5872A21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D12A0-4543-3145-94F0-E85DC8B35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BD01-5687-3A49-B41E-579CE0001880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C7EF9-95B3-DC4D-AAF0-6B5B8CFD6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26A69-7D2F-1148-A6C6-4250D5405F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1F-DBB2-8549-9A17-7B536CF5E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F08B-438D-9F45-9069-026418D637E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C61CF-F1DE-384A-A8DC-79101C77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1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hdx.healthdata.org/gbd-results-to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hdx.healthdata.org/gbd-results-to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B4F3-4CAB-BF4A-8F8D-DB136F2E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1741251"/>
            <a:ext cx="10993549" cy="1219963"/>
          </a:xfrm>
        </p:spPr>
        <p:txBody>
          <a:bodyPr>
            <a:noAutofit/>
          </a:bodyPr>
          <a:lstStyle/>
          <a:p>
            <a:r>
              <a:rPr lang="en-CA" sz="2400" b="1" dirty="0"/>
              <a:t>Estimating the Societal Benefits of Reducing PM25 and Precursor Emissions via Hemispheric Adjoint Analysis</a:t>
            </a:r>
            <a:endParaRPr lang="en-CA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BD1D5-EA99-1548-8AA3-4F9B9C62D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313810"/>
            <a:ext cx="10993546" cy="288270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Yasar </a:t>
            </a:r>
            <a:r>
              <a:rPr lang="en-CA" dirty="0" err="1">
                <a:solidFill>
                  <a:schemeClr val="bg1"/>
                </a:solidFill>
              </a:rPr>
              <a:t>Burak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Oztaner</a:t>
            </a:r>
            <a:r>
              <a:rPr lang="en-CA" dirty="0">
                <a:solidFill>
                  <a:schemeClr val="bg1"/>
                </a:solidFill>
              </a:rPr>
              <a:t>, </a:t>
            </a:r>
            <a:r>
              <a:rPr lang="en-CA" dirty="0" err="1">
                <a:solidFill>
                  <a:schemeClr val="bg1"/>
                </a:solidFill>
              </a:rPr>
              <a:t>Shunliu</a:t>
            </a:r>
            <a:r>
              <a:rPr lang="en-CA" dirty="0">
                <a:solidFill>
                  <a:schemeClr val="bg1"/>
                </a:solidFill>
              </a:rPr>
              <a:t> Zhao, Amir </a:t>
            </a:r>
            <a:r>
              <a:rPr lang="en-CA" dirty="0" err="1">
                <a:solidFill>
                  <a:schemeClr val="bg1"/>
                </a:solidFill>
              </a:rPr>
              <a:t>Hakami</a:t>
            </a:r>
            <a:r>
              <a:rPr lang="en-CA" dirty="0">
                <a:solidFill>
                  <a:schemeClr val="bg1"/>
                </a:solidFill>
              </a:rPr>
              <a:t> (Carleton University); Rohit Mathur, Barron Henderson (US. EPA)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carletonlogo.png">
            <a:extLst>
              <a:ext uri="{FF2B5EF4-FFF2-40B4-BE49-F238E27FC236}">
                <a16:creationId xmlns:a16="http://schemas.microsoft.com/office/drawing/2014/main" id="{0376C9E0-457F-E34F-8210-95D6FD0A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4" y="654602"/>
            <a:ext cx="2230106" cy="6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198BC5-0524-403A-B4A3-38C750B6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B7B7F8-8803-411C-AC48-8690313B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5530E-9E43-5343-816A-95DFB249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RESULTS: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BPTs– Northern Hemisphere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[Surface sources]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4BEF43-535B-46CC-B76D-83EFE852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67C0B5-AF8B-420C-9F7E-33C1FA38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41FAC8-B04A-439F-B634-1CB0944CF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F81DE3-06E0-49C7-AE8D-F2C6DB62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B84E1458-FF7D-264C-847C-4609EA47E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7" b="6965"/>
          <a:stretch/>
        </p:blipFill>
        <p:spPr>
          <a:xfrm>
            <a:off x="8162174" y="570392"/>
            <a:ext cx="3442312" cy="2887361"/>
          </a:xfrm>
          <a:prstGeom prst="rect">
            <a:avLst/>
          </a:prstGeom>
        </p:spPr>
      </p:pic>
      <p:pic>
        <p:nvPicPr>
          <p:cNvPr id="10" name="Picture 9" descr="Chart, radar chart&#10;&#10;Description automatically generated with medium confidence">
            <a:extLst>
              <a:ext uri="{FF2B5EF4-FFF2-40B4-BE49-F238E27FC236}">
                <a16:creationId xmlns:a16="http://schemas.microsoft.com/office/drawing/2014/main" id="{3035B846-DB13-F940-AF56-F48F04547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17" b="8317"/>
          <a:stretch/>
        </p:blipFill>
        <p:spPr>
          <a:xfrm>
            <a:off x="8162174" y="3527182"/>
            <a:ext cx="3415471" cy="2847329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31505B9-53E7-3F4A-9E0C-DBC93CFB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17" b="8317"/>
          <a:stretch/>
        </p:blipFill>
        <p:spPr>
          <a:xfrm>
            <a:off x="4353447" y="570392"/>
            <a:ext cx="3546613" cy="2956657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DDC657B1-7831-8547-A6EC-5E8B8F6532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57" b="8317"/>
          <a:stretch/>
        </p:blipFill>
        <p:spPr>
          <a:xfrm>
            <a:off x="4351682" y="3523936"/>
            <a:ext cx="3473584" cy="28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5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7198BC5-0524-403A-B4A3-38C750B6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7B7F8-8803-411C-AC48-8690313B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5530E-9E43-5343-816A-95DFB249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RESULTS: </a:t>
            </a: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BPTs– Northern Hemisphere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[ELEVATED sources]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4BEF43-535B-46CC-B76D-83EFE852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67C0B5-AF8B-420C-9F7E-33C1FA38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41FAC8-B04A-439F-B634-1CB0944CF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F81DE3-06E0-49C7-AE8D-F2C6DB62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03F6B921-EECD-914F-B66A-8196F19DD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4" b="8884"/>
          <a:stretch/>
        </p:blipFill>
        <p:spPr>
          <a:xfrm>
            <a:off x="8093118" y="555022"/>
            <a:ext cx="3538751" cy="2910011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84B046-8878-364A-8516-0E6FEB4523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84" b="8093"/>
          <a:stretch/>
        </p:blipFill>
        <p:spPr>
          <a:xfrm>
            <a:off x="8206079" y="3578311"/>
            <a:ext cx="3425790" cy="2844204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04B266B8-1B0E-C14D-A9E2-4B7B525F5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57" b="8093"/>
          <a:stretch/>
        </p:blipFill>
        <p:spPr>
          <a:xfrm>
            <a:off x="4365859" y="634108"/>
            <a:ext cx="3403060" cy="2816054"/>
          </a:xfrm>
          <a:prstGeom prst="rect">
            <a:avLst/>
          </a:prstGeom>
        </p:spPr>
      </p:pic>
      <p:pic>
        <p:nvPicPr>
          <p:cNvPr id="14" name="Picture 13" descr="Chart&#10;&#10;Description automatically generated with medium confidence">
            <a:extLst>
              <a:ext uri="{FF2B5EF4-FFF2-40B4-BE49-F238E27FC236}">
                <a16:creationId xmlns:a16="http://schemas.microsoft.com/office/drawing/2014/main" id="{54623C09-B3E5-6C42-A936-F25640267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93" b="8093"/>
          <a:stretch/>
        </p:blipFill>
        <p:spPr>
          <a:xfrm>
            <a:off x="4357092" y="3551976"/>
            <a:ext cx="3425790" cy="28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2CAF33-6410-474F-8286-3F7138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pPr lvl="0" algn="ctr" defTabSz="133200">
              <a:spcBef>
                <a:spcPts val="0"/>
              </a:spcBef>
              <a:defRPr/>
            </a:pPr>
            <a:r>
              <a:rPr lang="en-US" dirty="0"/>
              <a:t>TOTAL DAMAGES ($ Million)</a:t>
            </a:r>
            <a:br>
              <a:rPr lang="en-US" dirty="0"/>
            </a:br>
            <a:r>
              <a:rPr lang="en-US" dirty="0"/>
              <a:t>10% Emissions Reduction</a:t>
            </a:r>
            <a:br>
              <a:rPr lang="en-US" dirty="0"/>
            </a:br>
            <a:r>
              <a:rPr lang="en-US" sz="1600" dirty="0"/>
              <a:t>(Pollutant-specific contributions- All sectors)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63A6BE-C6C2-D247-84D5-136A9FA18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67729"/>
              </p:ext>
            </p:extLst>
          </p:nvPr>
        </p:nvGraphicFramePr>
        <p:xfrm>
          <a:off x="1468022" y="2077574"/>
          <a:ext cx="9255956" cy="440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09">
                  <a:extLst>
                    <a:ext uri="{9D8B030D-6E8A-4147-A177-3AD203B41FA5}">
                      <a16:colId xmlns:a16="http://schemas.microsoft.com/office/drawing/2014/main" val="3885237744"/>
                    </a:ext>
                  </a:extLst>
                </a:gridCol>
                <a:gridCol w="1062454">
                  <a:extLst>
                    <a:ext uri="{9D8B030D-6E8A-4147-A177-3AD203B41FA5}">
                      <a16:colId xmlns:a16="http://schemas.microsoft.com/office/drawing/2014/main" val="2852786047"/>
                    </a:ext>
                  </a:extLst>
                </a:gridCol>
                <a:gridCol w="972416">
                  <a:extLst>
                    <a:ext uri="{9D8B030D-6E8A-4147-A177-3AD203B41FA5}">
                      <a16:colId xmlns:a16="http://schemas.microsoft.com/office/drawing/2014/main" val="1042560512"/>
                    </a:ext>
                  </a:extLst>
                </a:gridCol>
                <a:gridCol w="876662">
                  <a:extLst>
                    <a:ext uri="{9D8B030D-6E8A-4147-A177-3AD203B41FA5}">
                      <a16:colId xmlns:a16="http://schemas.microsoft.com/office/drawing/2014/main" val="3351758308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513364065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162940926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3295605491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47207816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3376740086"/>
                    </a:ext>
                  </a:extLst>
                </a:gridCol>
              </a:tblGrid>
              <a:tr h="31565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Region/Pollutant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162"/>
                  </a:ext>
                </a:extLst>
              </a:tr>
              <a:tr h="315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613319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49,552 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26,828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27,390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15,309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14,490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654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3,383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36,997 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76262846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China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49,372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63,375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18,995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21,872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163,548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8,924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6,831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32,629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0921819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Rest of Asia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33,253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41,346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17,108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12,523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35,508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2,771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6,327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52,004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356821"/>
                  </a:ext>
                </a:extLst>
              </a:tr>
              <a:tr h="44592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Europe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32,088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27,828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37,030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26,579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83,307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6,876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4,666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33,144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917212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 America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66,834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35,207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7,007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4,392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45,562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5,702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1,060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11,831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379365"/>
                  </a:ext>
                </a:extLst>
              </a:tr>
              <a:tr h="4755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Central America &amp; Caribbean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4,828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6,144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1,427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979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1,499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241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357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4,854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10467"/>
                  </a:ext>
                </a:extLst>
              </a:tr>
              <a:tr h="44592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Northern Africa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1,196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762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1,448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1,028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2,569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120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618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4,113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4824153"/>
                  </a:ext>
                </a:extLst>
              </a:tr>
              <a:tr h="42879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Sub-Saharan Africa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7,900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2,672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347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487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329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115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244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7452909"/>
                  </a:ext>
                </a:extLst>
              </a:tr>
              <a:tr h="42879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245,022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204,162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110,752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83,168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346,812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25,402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23,485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175,901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40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4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E465-F5FF-B243-9CC8-3FA936C5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D69A8-1FD7-E548-B453-6367B9B0F286}"/>
              </a:ext>
            </a:extLst>
          </p:cNvPr>
          <p:cNvSpPr/>
          <p:nvPr/>
        </p:nvSpPr>
        <p:spPr>
          <a:xfrm>
            <a:off x="1419726" y="1925649"/>
            <a:ext cx="9324474" cy="374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China (~184k) and India(~124k) show 60% of total mortality in the case of 10% emission reduction in all emissions (</a:t>
            </a:r>
            <a:r>
              <a:rPr lang="en-US" sz="1600" dirty="0" err="1"/>
              <a:t>surface+elevated</a:t>
            </a:r>
            <a:r>
              <a:rPr lang="en-US" sz="1600" dirty="0"/>
              <a:t>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Total damages and total avoided death for 10% emissions reduction in PM precursor emissions are substantially larger than primary PM.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30% of total damage in China (~366 Billion USD</a:t>
            </a:r>
            <a:r>
              <a:rPr lang="en-US" sz="1600" baseline="-25000" dirty="0"/>
              <a:t>2016</a:t>
            </a:r>
            <a:r>
              <a:rPr lang="en-US" sz="1600" dirty="0"/>
              <a:t>) and %15 in India (~175 $ Billion USD</a:t>
            </a:r>
            <a:r>
              <a:rPr lang="en-US" sz="1600" baseline="-25000" dirty="0"/>
              <a:t>2016</a:t>
            </a:r>
            <a:r>
              <a:rPr lang="en-US" sz="1600" dirty="0"/>
              <a:t>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512,000 total death is counted in the case of 10% emission reduction from all sources over the Northern Hemisphere.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In 10% reduction in surface emissions,  total damage calculated to be ~726 $ Billion (USD</a:t>
            </a:r>
            <a:r>
              <a:rPr lang="en-US" sz="1600" baseline="-25000" dirty="0"/>
              <a:t>2016</a:t>
            </a:r>
            <a:r>
              <a:rPr lang="en-US" sz="1600" dirty="0"/>
              <a:t>). Total damage due to elevated sources estimated to be 489 Billion (</a:t>
            </a:r>
            <a:r>
              <a:rPr lang="en-US" sz="1600"/>
              <a:t>USD</a:t>
            </a:r>
            <a:r>
              <a:rPr lang="en-US" sz="1600" baseline="-25000"/>
              <a:t>2016</a:t>
            </a:r>
            <a:r>
              <a:rPr lang="en-US" sz="1600"/>
              <a:t>).</a:t>
            </a:r>
            <a:endParaRPr lang="en-US" sz="1600" dirty="0"/>
          </a:p>
        </p:txBody>
      </p:sp>
      <p:pic>
        <p:nvPicPr>
          <p:cNvPr id="5" name="Picture 4" descr="carletonlogo.png">
            <a:extLst>
              <a:ext uri="{FF2B5EF4-FFF2-40B4-BE49-F238E27FC236}">
                <a16:creationId xmlns:a16="http://schemas.microsoft.com/office/drawing/2014/main" id="{995A005E-E756-584F-BEEE-39F0E578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6039-F8C8-344B-A1DF-2EB8A861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961AF6-12C7-1242-A4B3-4CCB4874186F}"/>
              </a:ext>
            </a:extLst>
          </p:cNvPr>
          <p:cNvSpPr txBox="1">
            <a:spLocks/>
          </p:cNvSpPr>
          <p:nvPr/>
        </p:nvSpPr>
        <p:spPr>
          <a:xfrm>
            <a:off x="1124465" y="2162432"/>
            <a:ext cx="9650627" cy="4172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REFEFERNCES:</a:t>
            </a:r>
          </a:p>
          <a:p>
            <a:pPr lvl="1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Global Burden of Disease Collaborative Network. Global Burden of Disease Study 2019 (GBD 2022) Reference Life Table. Seattle, United States: Institute for Health Metrics and Evaluation (IHME), 2022.</a:t>
            </a:r>
          </a:p>
          <a:p>
            <a:pPr lvl="1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Burnett et al (2018). Global Estimates of Mortality Associated with Long Term Exposure to Outdoor Fine Particulate Matter, PNAS,  Vol. 115, no. 38, pp.9592-9597.</a:t>
            </a:r>
          </a:p>
          <a:p>
            <a:pPr lvl="1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OECD. (2012). Mortality Risk Valuation in Environment, Health and Transport Policies. Paris: OECD Publishing. </a:t>
            </a:r>
          </a:p>
          <a:p>
            <a:pPr lvl="1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OECD. (2014). The Cost of Air Pollution: Health Impacts of Road Transport. OECD Publishing. </a:t>
            </a:r>
          </a:p>
          <a:p>
            <a:pPr lvl="1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Mathur, R., Xing, J., Sarwar, G.,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Hogrefe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Pleim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Pouliot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G., . . . Young, J. (2017). Extending the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Comunity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Multiscale Air Quality (CMAQ) modeling system to hemispheric scales: overview of process considerations and initial applications. Atmospheric Chemistry and Physics, 17, 12449-12474. </a:t>
            </a:r>
          </a:p>
          <a:p>
            <a:pPr lvl="1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Institute for Health Metrics and Evaluation (IHME) (2015). GBD Tool. Seattle, WA: IHME, University of Washington, 2015. Available from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http://ghdx.healthdata.org/gbd-results-tool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. (Accessed July 2, 2021)</a:t>
            </a:r>
          </a:p>
        </p:txBody>
      </p:sp>
      <p:pic>
        <p:nvPicPr>
          <p:cNvPr id="7" name="Picture 6" descr="carletonlogo.png">
            <a:extLst>
              <a:ext uri="{FF2B5EF4-FFF2-40B4-BE49-F238E27FC236}">
                <a16:creationId xmlns:a16="http://schemas.microsoft.com/office/drawing/2014/main" id="{D8D0AEB2-2BF5-7C4C-951E-833E26F7B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2F53-32BC-2547-8753-C685EAE9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5CC5B-F72B-EF45-B3E1-6BB2A2C0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PM</a:t>
            </a:r>
            <a:r>
              <a:rPr lang="en-CA" baseline="-25000" dirty="0"/>
              <a:t>2.5</a:t>
            </a:r>
            <a:r>
              <a:rPr lang="en-CA" dirty="0"/>
              <a:t> human exposure which is directly related with mortality is a major global health concern. </a:t>
            </a:r>
          </a:p>
          <a:p>
            <a:endParaRPr lang="en-CA" dirty="0"/>
          </a:p>
          <a:p>
            <a:r>
              <a:rPr lang="en-CA" dirty="0"/>
              <a:t>The latest Global Burden of Disease (GBD, 2022) assessment indicates that outdoor fine particulate matter causes over 4 million premature deaths annually. </a:t>
            </a:r>
          </a:p>
          <a:p>
            <a:endParaRPr lang="en-CA" dirty="0"/>
          </a:p>
          <a:p>
            <a:r>
              <a:rPr lang="en-CA" dirty="0"/>
              <a:t>In this study, we present backward/adjoint analysis to provide location-specific source attribution of the long-term mortality and Benefit-per-ton (BPTs) from exposure to fine particulate matter pollution in the Northern Hemisphere.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FC9B-8F16-0643-9F19-4D977B4D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9D7E72-D7FF-A146-B5AE-2360EAA37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713274"/>
              </p:ext>
            </p:extLst>
          </p:nvPr>
        </p:nvGraphicFramePr>
        <p:xfrm>
          <a:off x="581192" y="2251196"/>
          <a:ext cx="5744909" cy="350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821">
                  <a:extLst>
                    <a:ext uri="{9D8B030D-6E8A-4147-A177-3AD203B41FA5}">
                      <a16:colId xmlns:a16="http://schemas.microsoft.com/office/drawing/2014/main" val="2924489406"/>
                    </a:ext>
                  </a:extLst>
                </a:gridCol>
              </a:tblGrid>
              <a:tr h="4660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Northern Hemisphere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79">
                <a:tc>
                  <a:txBody>
                    <a:bodyPr/>
                    <a:lstStyle/>
                    <a:p>
                      <a:r>
                        <a:rPr lang="en-US" sz="1400" dirty="0"/>
                        <a:t>Study Period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 (Full year)</a:t>
                      </a:r>
                    </a:p>
                    <a:p>
                      <a:pPr algn="ctr"/>
                      <a:r>
                        <a:rPr lang="en-US" sz="1400" b="0" dirty="0"/>
                        <a:t>(2 weeks of backward spin-up period)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54312"/>
                  </a:ext>
                </a:extLst>
              </a:tr>
              <a:tr h="330279">
                <a:tc>
                  <a:txBody>
                    <a:bodyPr/>
                    <a:lstStyle/>
                    <a:p>
                      <a:r>
                        <a:rPr lang="en-US" sz="1400" dirty="0"/>
                        <a:t>Meteorology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GFS initialization / WRF v3.8.1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89">
                <a:tc>
                  <a:txBody>
                    <a:bodyPr/>
                    <a:lstStyle/>
                    <a:p>
                      <a:r>
                        <a:rPr lang="en-US" sz="1400" dirty="0"/>
                        <a:t>Emissions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C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2016 Hemispheric Emission modelling platform.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89">
                <a:tc>
                  <a:txBody>
                    <a:bodyPr/>
                    <a:lstStyle/>
                    <a:p>
                      <a:r>
                        <a:rPr lang="en-US" sz="1400" dirty="0"/>
                        <a:t>Spatial Resolution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108km - Polar Stereographic Projection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(187 x 187)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r>
                        <a:rPr lang="en-US" sz="1400" dirty="0"/>
                        <a:t>CTM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CMAQ </a:t>
                      </a:r>
                      <a:r>
                        <a:rPr lang="en-US" sz="1400" baseline="0" dirty="0"/>
                        <a:t>v5.0 and its ADJOINT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461">
                <a:tc>
                  <a:txBody>
                    <a:bodyPr/>
                    <a:lstStyle/>
                    <a:p>
                      <a:r>
                        <a:rPr lang="en-US" sz="1400" dirty="0"/>
                        <a:t>Objective function (CRF)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Exposure Mortality Model (GEMM)</a:t>
                      </a:r>
                      <a:r>
                        <a:rPr lang="en-CA" sz="1400" dirty="0"/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(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Burnett et al., 2018</a:t>
                      </a:r>
                      <a:r>
                        <a:rPr lang="en-CA" sz="1400" dirty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306F62A8-3F46-5143-89F2-73CCC9B1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31" y="1959512"/>
            <a:ext cx="4974077" cy="47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Mortality as the </a:t>
            </a:r>
            <a:r>
              <a:rPr lang="en-US" sz="4000" dirty="0" err="1"/>
              <a:t>Adjoint</a:t>
            </a:r>
            <a:r>
              <a:rPr lang="en-US" sz="4000" dirty="0"/>
              <a:t> Objective Function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2180496"/>
            <a:ext cx="6203655" cy="43026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An adjoint application requires definition of an objective (or cost) function: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GEMM (Burnett et al., 2018)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We use the parameters for NCD (Non-Communicable Disease) + LRI (Lower Respiratory Infections) causes of mortality. It is defined for the population above 25 years (25+).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has a threshold (where PM</a:t>
            </a:r>
            <a:r>
              <a:rPr lang="en-US" sz="2000" baseline="-25000" dirty="0"/>
              <a:t>2.5</a:t>
            </a:r>
            <a:r>
              <a:rPr lang="en-US" sz="2000" dirty="0"/>
              <a:t> &gt; 2.4 µg/m</a:t>
            </a:r>
            <a:r>
              <a:rPr lang="en-US" sz="2000" baseline="30000" dirty="0"/>
              <a:t>3</a:t>
            </a:r>
            <a:r>
              <a:rPr lang="en-US" sz="2000" dirty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Country-specific Baseline Mortality Rates (BMRs) are obtained from IHME (2021, </a:t>
            </a:r>
            <a:r>
              <a:rPr lang="en-CA" sz="2000" dirty="0">
                <a:hlinkClick r:id="rId3"/>
              </a:rPr>
              <a:t>http://ghdx.healthdata.org/gbd-results-tool</a:t>
            </a:r>
            <a:r>
              <a:rPr lang="en-US" sz="2000" dirty="0"/>
              <a:t>)  for the year of 2016.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Wingdings" charset="2"/>
              <a:buChar char="§"/>
            </a:pPr>
            <a:endParaRPr lang="en-US" sz="2000" dirty="0">
              <a:sym typeface="Wingdings"/>
            </a:endParaRPr>
          </a:p>
          <a:p>
            <a:pPr lvl="2">
              <a:buFont typeface="Wingdings" charset="2"/>
              <a:buChar char="§"/>
            </a:pPr>
            <a:endParaRPr lang="en-US" sz="2000" dirty="0">
              <a:sym typeface="Wingdings"/>
            </a:endParaRPr>
          </a:p>
          <a:p>
            <a:pPr lvl="2">
              <a:buFont typeface="Wingdings" charset="2"/>
              <a:buChar char="§"/>
            </a:pPr>
            <a:endParaRPr lang="en-US" dirty="0"/>
          </a:p>
        </p:txBody>
      </p:sp>
      <p:pic>
        <p:nvPicPr>
          <p:cNvPr id="9" name="Picture 8" descr="carletonlogo.png">
            <a:extLst>
              <a:ext uri="{FF2B5EF4-FFF2-40B4-BE49-F238E27FC236}">
                <a16:creationId xmlns:a16="http://schemas.microsoft.com/office/drawing/2014/main" id="{8E3D4799-E203-0C42-9D19-6CB90984B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39D6FA00-FFB7-5D4A-A63E-522F9592C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910" y="1800788"/>
            <a:ext cx="4041422" cy="2542729"/>
          </a:xfrm>
          <a:prstGeom prst="rect">
            <a:avLst/>
          </a:prstGeom>
        </p:spPr>
      </p:pic>
      <p:pic>
        <p:nvPicPr>
          <p:cNvPr id="16" name="Picture 15" descr="A picture containing object, white&#10;&#10;Description automatically generated">
            <a:extLst>
              <a:ext uri="{FF2B5EF4-FFF2-40B4-BE49-F238E27FC236}">
                <a16:creationId xmlns:a16="http://schemas.microsoft.com/office/drawing/2014/main" id="{4954F8EC-A064-F143-8DDD-86C7AB42D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10" y="4309650"/>
            <a:ext cx="4041422" cy="25411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986CBF-61C4-EC42-ACBC-29F2D3D38499}"/>
              </a:ext>
            </a:extLst>
          </p:cNvPr>
          <p:cNvSpPr txBox="1"/>
          <p:nvPr/>
        </p:nvSpPr>
        <p:spPr>
          <a:xfrm>
            <a:off x="8493944" y="555943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GEMM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8DACAF-AD27-B147-8B38-457B998EF39A}"/>
              </a:ext>
            </a:extLst>
          </p:cNvPr>
          <p:cNvSpPr txBox="1"/>
          <p:nvPr/>
        </p:nvSpPr>
        <p:spPr>
          <a:xfrm>
            <a:off x="8212777" y="4399011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COST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B95341-B00A-9E48-9D2D-947B81772267}"/>
              </a:ext>
            </a:extLst>
          </p:cNvPr>
          <p:cNvSpPr txBox="1"/>
          <p:nvPr/>
        </p:nvSpPr>
        <p:spPr>
          <a:xfrm>
            <a:off x="8623146" y="185628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FORCINGS</a:t>
            </a:r>
          </a:p>
        </p:txBody>
      </p:sp>
    </p:spTree>
    <p:extLst>
      <p:ext uri="{BB962C8B-B14F-4D97-AF65-F5344CB8AC3E}">
        <p14:creationId xmlns:p14="http://schemas.microsoft.com/office/powerpoint/2010/main" val="7278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DBB9-D07A-AB40-BB87-0774A27A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F59B6-2B47-F045-8413-BFC702FB7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907821"/>
                <a:ext cx="11029615" cy="4786489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en-US" dirty="0"/>
                  <a:t>Population 	</a:t>
                </a:r>
              </a:p>
              <a:p>
                <a:pPr lvl="1"/>
                <a:r>
                  <a:rPr lang="en-CA" dirty="0"/>
                  <a:t>World Population database:</a:t>
                </a:r>
              </a:p>
              <a:p>
                <a:pPr lvl="2"/>
                <a:r>
                  <a:rPr lang="en-CA" dirty="0"/>
                  <a:t>The Gridded Population of the World (Demographic Characteristics at 1 km resolution). It is aggregated to the domain (108 km spatial resolution).</a:t>
                </a:r>
              </a:p>
              <a:p>
                <a:pPr lvl="2"/>
                <a:r>
                  <a:rPr lang="en-CA" dirty="0"/>
                  <a:t>It consists of human population by age groups (we only used 25+ age groups).</a:t>
                </a:r>
              </a:p>
              <a:p>
                <a:r>
                  <a:rPr lang="en-CA" dirty="0"/>
                  <a:t>Value of Statistical Life (VSL)</a:t>
                </a:r>
              </a:p>
              <a:p>
                <a:pPr lvl="1"/>
                <a:r>
                  <a:rPr lang="en-CA" dirty="0"/>
                  <a:t>Country-specific V</a:t>
                </a:r>
                <a:r>
                  <a:rPr lang="en-CA" baseline="-25000" dirty="0"/>
                  <a:t>SL </a:t>
                </a:r>
                <a:r>
                  <a:rPr lang="en-CA" dirty="0"/>
                  <a:t> calculated based on unit value transfer approach to monetize the health benefits (OECD, 2012, 2014). They are adjusted by GDP per capita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PPP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2005</m:t>
                        </m:r>
                      </m:sub>
                    </m:sSub>
                  </m:oMath>
                </a14:m>
                <a:r>
                  <a:rPr lang="en-CA" dirty="0"/>
                  <a:t>), Consumer Price Index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%∆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CA" dirty="0"/>
                  <a:t>income elasticity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dirty="0"/>
                  <a:t>) and income growth rate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%∆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effectLst/>
                  </a:rPr>
                  <a:t>)</a:t>
                </a:r>
                <a:r>
                  <a:rPr lang="en-CA" dirty="0"/>
                  <a:t>.  Values are obtained from World Bank.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𝑉𝑆𝐿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,2016</m:t>
                        </m:r>
                      </m:sub>
                    </m:sSub>
                    <m:r>
                      <a:rPr lang="en-CA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𝑉𝑆𝐿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𝑂𝐸𝐶𝐷</m:t>
                        </m:r>
                        <m:r>
                          <a:rPr lang="en-CA">
                            <a:latin typeface="Cambria Math" panose="02040503050406030204" pitchFamily="18" charset="0"/>
                          </a:rPr>
                          <m:t>,2005</m:t>
                        </m:r>
                      </m:sub>
                    </m:sSub>
                    <m:r>
                      <a:rPr lang="en-CA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,2005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𝑂𝐸𝐶𝐷</m:t>
                                    </m:r>
                                    <m: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,2005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1+%∆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+%∆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CA" dirty="0">
                    <a:effectLst/>
                  </a:rPr>
                  <a:t> </a:t>
                </a:r>
                <a:endParaRPr lang="en-CA" dirty="0"/>
              </a:p>
              <a:p>
                <a:pPr lvl="0"/>
                <a:r>
                  <a:rPr lang="en-CA" dirty="0"/>
                  <a:t>Multiphase of adjoint CMAQ</a:t>
                </a:r>
              </a:p>
              <a:p>
                <a:pPr lvl="1"/>
                <a:r>
                  <a:rPr lang="en-CA" dirty="0"/>
                  <a:t>Gas-phase chemical mechanism is updated to CB05TU.</a:t>
                </a:r>
              </a:p>
              <a:p>
                <a:pPr lvl="1"/>
                <a:r>
                  <a:rPr lang="en-CA" dirty="0"/>
                  <a:t>The species NTR is revised (7 species added, removed single NTR) in gas-phase chemistry in forward and backward model (as in Mathur et al., 2017). </a:t>
                </a:r>
              </a:p>
              <a:p>
                <a:pPr lvl="1"/>
                <a:r>
                  <a:rPr lang="en-CA" dirty="0"/>
                  <a:t>The wet scavenging constants and dry deposition velocities of NTR species are mapped to HNO3 (as in Mathur et al., 2017). </a:t>
                </a:r>
              </a:p>
              <a:p>
                <a:pPr lvl="2"/>
                <a:endParaRPr lang="en-CA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F59B6-2B47-F045-8413-BFC702FB7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907821"/>
                <a:ext cx="11029615" cy="4786489"/>
              </a:xfrm>
              <a:blipFill>
                <a:blip r:embed="rId2"/>
                <a:stretch>
                  <a:fillRect l="-115" t="-1058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97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7198BC5-0524-403A-B4A3-38C750B6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B7B7F8-8803-411C-AC48-8690313B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5530E-9E43-5343-816A-95DFB249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4980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RESULTS: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MORTALITY SENSITIVITIES – Northern Hemisphere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[Surface sources]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4BEF43-535B-46CC-B76D-83EFE852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67C0B5-AF8B-420C-9F7E-33C1FA38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FB41FAC8-B04A-439F-B634-1CB0944CF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E9F81DE3-06E0-49C7-AE8D-F2C6DB62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 with low confidence">
            <a:extLst>
              <a:ext uri="{FF2B5EF4-FFF2-40B4-BE49-F238E27FC236}">
                <a16:creationId xmlns:a16="http://schemas.microsoft.com/office/drawing/2014/main" id="{6951A70B-30D4-E843-A62C-CCB2BD489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03" b="7617"/>
          <a:stretch/>
        </p:blipFill>
        <p:spPr>
          <a:xfrm>
            <a:off x="8120978" y="572210"/>
            <a:ext cx="3427896" cy="287526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2718BF2-3E56-2D40-A8EE-C5222CFE9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45" b="7778"/>
          <a:stretch/>
        </p:blipFill>
        <p:spPr>
          <a:xfrm>
            <a:off x="4383002" y="543280"/>
            <a:ext cx="3483316" cy="2921754"/>
          </a:xfrm>
          <a:prstGeom prst="rect">
            <a:avLst/>
          </a:prstGeom>
        </p:spPr>
      </p:pic>
      <p:pic>
        <p:nvPicPr>
          <p:cNvPr id="10" name="Picture 9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08A8D531-797C-4D4F-A143-A0277D3DEB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44" b="6816"/>
          <a:stretch/>
        </p:blipFill>
        <p:spPr>
          <a:xfrm>
            <a:off x="4367577" y="3552763"/>
            <a:ext cx="3419779" cy="2901355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4DDC909C-F631-3B48-966B-F08A9A291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44" b="7922"/>
          <a:stretch/>
        </p:blipFill>
        <p:spPr>
          <a:xfrm>
            <a:off x="8120978" y="3544248"/>
            <a:ext cx="3427896" cy="28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7198BC5-0524-403A-B4A3-38C750B6C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B7B7F8-8803-411C-AC48-8690313B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5530E-9E43-5343-816A-95DFB249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RESULTS: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MORTALITY SENSITIVITIES – Northern Hemisphere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[ELEVATED sources]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4BEF43-535B-46CC-B76D-83EFE852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67C0B5-AF8B-420C-9F7E-33C1FA38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41FAC8-B04A-439F-B634-1CB0944CF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F81DE3-06E0-49C7-AE8D-F2C6DB62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81A2C278-A7A1-7D4D-8020-21188EDE6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0" b="8121"/>
          <a:stretch/>
        </p:blipFill>
        <p:spPr>
          <a:xfrm>
            <a:off x="8093119" y="502012"/>
            <a:ext cx="3489555" cy="2926988"/>
          </a:xfrm>
          <a:prstGeom prst="rect">
            <a:avLst/>
          </a:prstGeom>
        </p:spPr>
      </p:pic>
      <p:pic>
        <p:nvPicPr>
          <p:cNvPr id="9" name="Picture 8" descr="Chart&#10;&#10;Description automatically generated with low confidence">
            <a:extLst>
              <a:ext uri="{FF2B5EF4-FFF2-40B4-BE49-F238E27FC236}">
                <a16:creationId xmlns:a16="http://schemas.microsoft.com/office/drawing/2014/main" id="{C431013E-7DE2-D94F-8443-9C2039293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01" b="7320"/>
          <a:stretch/>
        </p:blipFill>
        <p:spPr>
          <a:xfrm>
            <a:off x="8093118" y="3525769"/>
            <a:ext cx="3489555" cy="295495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B30A715E-6724-EE4E-86A5-371C6E9AD1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01" b="7320"/>
          <a:stretch/>
        </p:blipFill>
        <p:spPr>
          <a:xfrm>
            <a:off x="4376770" y="543157"/>
            <a:ext cx="3450497" cy="2921878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CB24937C-2BBE-6142-90E7-E039A1845A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20" b="7920"/>
          <a:stretch/>
        </p:blipFill>
        <p:spPr>
          <a:xfrm>
            <a:off x="4376770" y="3525769"/>
            <a:ext cx="3432530" cy="28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C29FDA8D-4537-4117-9660-1EB8CF510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064F-833D-724B-A49F-A53AFCB3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05" y="2052385"/>
            <a:ext cx="2916695" cy="208586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AVOIDED DEATH in 10% emission reduction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(All Surface Emissions)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1F88EAC-E3F6-4B14-9468-1DC7E0E4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282842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F3B540B-29DC-4D6F-9EFA-4D1D7A6A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755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E228558-1FA4-4AA9-A333-D9E120BB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5022" y="3568646"/>
            <a:ext cx="3686129" cy="282842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93B9663-2814-4931-85B0-3ADFAF7C6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5563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DD5375F1-D2E6-F64B-80E3-573129EFD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2" b="3943"/>
          <a:stretch/>
        </p:blipFill>
        <p:spPr>
          <a:xfrm>
            <a:off x="8215131" y="461057"/>
            <a:ext cx="3382220" cy="3067486"/>
          </a:xfrm>
          <a:prstGeom prst="rect">
            <a:avLst/>
          </a:prstGeom>
        </p:spPr>
      </p:pic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015C6975-4112-0D44-954C-BDB9ABBE9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6" b="4378"/>
          <a:stretch/>
        </p:blipFill>
        <p:spPr>
          <a:xfrm>
            <a:off x="8215131" y="3568646"/>
            <a:ext cx="3382220" cy="3067486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9EFA357B-882F-8845-B61E-B7F4B59DF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73" b="4233"/>
          <a:stretch/>
        </p:blipFill>
        <p:spPr>
          <a:xfrm>
            <a:off x="4448237" y="481926"/>
            <a:ext cx="3382220" cy="306748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2F29AF4B-0F9B-1D47-A9BF-CCB5AB8B93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73" b="4233"/>
          <a:stretch/>
        </p:blipFill>
        <p:spPr>
          <a:xfrm>
            <a:off x="4428181" y="3528543"/>
            <a:ext cx="3402276" cy="30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2CAF33-6410-474F-8286-3F7138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pPr lvl="0" algn="ctr" defTabSz="133200">
              <a:spcBef>
                <a:spcPts val="0"/>
              </a:spcBef>
              <a:defRPr/>
            </a:pPr>
            <a:r>
              <a:rPr lang="en-US" dirty="0"/>
              <a:t>AVOIDED DEATH </a:t>
            </a:r>
            <a:br>
              <a:rPr lang="en-US" dirty="0"/>
            </a:br>
            <a:r>
              <a:rPr lang="en-US" dirty="0"/>
              <a:t>10% Emissions Reduction </a:t>
            </a:r>
            <a:br>
              <a:rPr lang="en-US" dirty="0"/>
            </a:br>
            <a:r>
              <a:rPr lang="en-US" sz="1600" dirty="0"/>
              <a:t>(Pollutant-specific contributions- All sectors)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BEEC3B-4F4B-E24F-BBA6-CF8C4BF7F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70120"/>
              </p:ext>
            </p:extLst>
          </p:nvPr>
        </p:nvGraphicFramePr>
        <p:xfrm>
          <a:off x="1468022" y="2077574"/>
          <a:ext cx="9255956" cy="440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09">
                  <a:extLst>
                    <a:ext uri="{9D8B030D-6E8A-4147-A177-3AD203B41FA5}">
                      <a16:colId xmlns:a16="http://schemas.microsoft.com/office/drawing/2014/main" val="3885237744"/>
                    </a:ext>
                  </a:extLst>
                </a:gridCol>
                <a:gridCol w="1062454">
                  <a:extLst>
                    <a:ext uri="{9D8B030D-6E8A-4147-A177-3AD203B41FA5}">
                      <a16:colId xmlns:a16="http://schemas.microsoft.com/office/drawing/2014/main" val="2852786047"/>
                    </a:ext>
                  </a:extLst>
                </a:gridCol>
                <a:gridCol w="972416">
                  <a:extLst>
                    <a:ext uri="{9D8B030D-6E8A-4147-A177-3AD203B41FA5}">
                      <a16:colId xmlns:a16="http://schemas.microsoft.com/office/drawing/2014/main" val="1042560512"/>
                    </a:ext>
                  </a:extLst>
                </a:gridCol>
                <a:gridCol w="876662">
                  <a:extLst>
                    <a:ext uri="{9D8B030D-6E8A-4147-A177-3AD203B41FA5}">
                      <a16:colId xmlns:a16="http://schemas.microsoft.com/office/drawing/2014/main" val="3351758308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513364065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162940926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3295605491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47207816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3376740086"/>
                    </a:ext>
                  </a:extLst>
                </a:gridCol>
              </a:tblGrid>
              <a:tr h="31565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Region/Pollutant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CA" sz="18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162"/>
                  </a:ext>
                </a:extLst>
              </a:tr>
              <a:tr h="315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Elevated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613319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6350" marR="6350" marT="635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37,385 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16,536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20,533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10,298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11,210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392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2,817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24,234 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76262846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China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27,447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28,205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13,340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11,045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81,650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3,953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4,242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13,828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0921819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Rest of Asia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20,461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18,728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9,889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5,656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12,238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807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3,722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21,134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356821"/>
                  </a:ext>
                </a:extLst>
              </a:tr>
              <a:tr h="44592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Europe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8,646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7,104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9,529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6,147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20,410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1,749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1,486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8,284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917212"/>
                  </a:ext>
                </a:extLst>
              </a:tr>
              <a:tr h="3657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 America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10,814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5,024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1,513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824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6,134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705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213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1,807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379365"/>
                  </a:ext>
                </a:extLst>
              </a:tr>
              <a:tr h="4755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Central America &amp; Caribbean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1,805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565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309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557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70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147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1,363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10467"/>
                  </a:ext>
                </a:extLst>
              </a:tr>
              <a:tr h="44592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Northern Africa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278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605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343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985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40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294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1,443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4824153"/>
                  </a:ext>
                </a:extLst>
              </a:tr>
              <a:tr h="42879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Sub-Saharan Africa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7,728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1,707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287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332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88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238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7452909"/>
                  </a:ext>
                </a:extLst>
              </a:tr>
              <a:tr h="42879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115,014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79,387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56,261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34,877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133,516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7,803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13,174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72,329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40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188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21792</TotalTime>
  <Words>1157</Words>
  <Application>Microsoft Macintosh PowerPoint</Application>
  <PresentationFormat>Widescreen</PresentationFormat>
  <Paragraphs>270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Gill Sans MT</vt:lpstr>
      <vt:lpstr>Wingdings</vt:lpstr>
      <vt:lpstr>Wingdings 2</vt:lpstr>
      <vt:lpstr>Dividend</vt:lpstr>
      <vt:lpstr>Estimating the Societal Benefits of Reducing PM25 and Precursor Emissions via Hemispheric Adjoint Analysis</vt:lpstr>
      <vt:lpstr>INTRODUCTION</vt:lpstr>
      <vt:lpstr>Methodology</vt:lpstr>
      <vt:lpstr>Mortality as the Adjoint Objective Function</vt:lpstr>
      <vt:lpstr>PowerPoint Presentation</vt:lpstr>
      <vt:lpstr>RESULTS:   MORTALITY SENSITIVITIES – Northern Hemisphere [Surface sources]</vt:lpstr>
      <vt:lpstr>RESULTS:   MORTALITY SENSITIVITIES – Northern Hemisphere [ELEVATED sources]</vt:lpstr>
      <vt:lpstr>AVOIDED DEATH in 10% emission reduction  (All Surface Emissions)</vt:lpstr>
      <vt:lpstr>AVOIDED DEATH  10% Emissions Reduction  (Pollutant-specific contributions- All sectors)</vt:lpstr>
      <vt:lpstr>RESULTS:   BPTs– Northern Hemisphere [Surface sources]</vt:lpstr>
      <vt:lpstr>RESULTS:   BPTs– Northern Hemisphere [ELEVATED sources]</vt:lpstr>
      <vt:lpstr>TOTAL DAMAGES ($ Million) 10% Emissions Reduction (Pollutant-specific contributions- All sectors)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Attribution of Global PM2.5 Mortality Using the Adjoint of Hemispheric CMAQ</dc:title>
  <dc:creator>Burak Oztaner</dc:creator>
  <cp:lastModifiedBy>Burak Oztaner</cp:lastModifiedBy>
  <cp:revision>71</cp:revision>
  <dcterms:created xsi:type="dcterms:W3CDTF">2019-10-15T22:18:15Z</dcterms:created>
  <dcterms:modified xsi:type="dcterms:W3CDTF">2022-10-17T16:36:10Z</dcterms:modified>
</cp:coreProperties>
</file>