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2"/>
  </p:notesMasterIdLst>
  <p:sldIdLst>
    <p:sldId id="256" r:id="rId3"/>
    <p:sldId id="292" r:id="rId4"/>
    <p:sldId id="296" r:id="rId5"/>
    <p:sldId id="297" r:id="rId6"/>
    <p:sldId id="277" r:id="rId7"/>
    <p:sldId id="289" r:id="rId8"/>
    <p:sldId id="298" r:id="rId9"/>
    <p:sldId id="303" r:id="rId10"/>
    <p:sldId id="302" r:id="rId11"/>
    <p:sldId id="299" r:id="rId12"/>
    <p:sldId id="290" r:id="rId13"/>
    <p:sldId id="300" r:id="rId14"/>
    <p:sldId id="291" r:id="rId15"/>
    <p:sldId id="293" r:id="rId16"/>
    <p:sldId id="301" r:id="rId17"/>
    <p:sldId id="294" r:id="rId18"/>
    <p:sldId id="259" r:id="rId19"/>
    <p:sldId id="295" r:id="rId20"/>
    <p:sldId id="304" r:id="rId21"/>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6529"/>
    <a:srgbClr val="984807"/>
    <a:srgbClr val="007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71" autoAdjust="0"/>
  </p:normalViewPr>
  <p:slideViewPr>
    <p:cSldViewPr>
      <p:cViewPr varScale="1">
        <p:scale>
          <a:sx n="102" d="100"/>
          <a:sy n="102" d="100"/>
        </p:scale>
        <p:origin x="-222" y="-90"/>
      </p:cViewPr>
      <p:guideLst>
        <p:guide orient="horz" pos="216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3D02B-6F60-44E2-9D4F-C19B08186EED}" type="datetimeFigureOut">
              <a:rPr lang="en-US" smtClean="0"/>
              <a:t>10/19/2022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01CD-7D53-4999-B388-5B1666EBD202}" type="slidenum">
              <a:rPr lang="en-US" smtClean="0"/>
              <a:t>‹#›</a:t>
            </a:fld>
            <a:endParaRPr lang="en-US"/>
          </a:p>
        </p:txBody>
      </p:sp>
    </p:spTree>
    <p:extLst>
      <p:ext uri="{BB962C8B-B14F-4D97-AF65-F5344CB8AC3E}">
        <p14:creationId xmlns:p14="http://schemas.microsoft.com/office/powerpoint/2010/main" val="327816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t>
            </a:r>
            <a:r>
              <a:rPr lang="en-US" dirty="0" smtClean="0"/>
              <a:t>a computer generated image of </a:t>
            </a:r>
            <a:r>
              <a:rPr lang="en-US" dirty="0"/>
              <a:t>an aerosol particle </a:t>
            </a:r>
            <a:r>
              <a:rPr lang="en-US" dirty="0" smtClean="0"/>
              <a:t>formed</a:t>
            </a:r>
            <a:r>
              <a:rPr lang="en-US" baseline="0" dirty="0" smtClean="0"/>
              <a:t> in </a:t>
            </a:r>
            <a:r>
              <a:rPr lang="en-US" dirty="0" smtClean="0"/>
              <a:t>the chamber </a:t>
            </a:r>
            <a:r>
              <a:rPr lang="en-US" dirty="0"/>
              <a:t>experiments at UNC. </a:t>
            </a:r>
            <a:endParaRPr lang="en-US" dirty="0" smtClean="0"/>
          </a:p>
          <a:p>
            <a:r>
              <a:rPr lang="en-US" dirty="0" smtClean="0"/>
              <a:t>They</a:t>
            </a:r>
            <a:r>
              <a:rPr lang="en-US" baseline="0" dirty="0" smtClean="0"/>
              <a:t> are not necessarily spherical in shape, and are formed as</a:t>
            </a:r>
            <a:r>
              <a:rPr lang="en-US" dirty="0" smtClean="0"/>
              <a:t> </a:t>
            </a:r>
            <a:r>
              <a:rPr lang="en-US" dirty="0"/>
              <a:t>IEPOX comes in contact with </a:t>
            </a:r>
            <a:r>
              <a:rPr lang="en-US" dirty="0" smtClean="0"/>
              <a:t>the ammonium sulfate aerosols.</a:t>
            </a:r>
          </a:p>
          <a:p>
            <a:r>
              <a:rPr lang="en-US" dirty="0" smtClean="0"/>
              <a:t>The rate at which IEPOX </a:t>
            </a:r>
            <a:r>
              <a:rPr lang="en-US" dirty="0" err="1" smtClean="0"/>
              <a:t>uptaken</a:t>
            </a:r>
            <a:r>
              <a:rPr lang="en-US" dirty="0" smtClean="0"/>
              <a:t> into the aerosol is determined by gamma uptake </a:t>
            </a:r>
            <a:r>
              <a:rPr lang="en-US" dirty="0" err="1" smtClean="0"/>
              <a:t>coefficent</a:t>
            </a:r>
            <a:r>
              <a:rPr lang="en-US" dirty="0" smtClean="0"/>
              <a:t> which is determined by the acidity of the aerosol, available surface area at the same time we have sulfate ammonium Ions and organic components contributing to the acidity of the aerosol and the physical properties during aging.</a:t>
            </a:r>
          </a:p>
          <a:p>
            <a:r>
              <a:rPr lang="en-US" dirty="0" smtClean="0"/>
              <a:t>  Several </a:t>
            </a:r>
            <a:r>
              <a:rPr lang="en-US" dirty="0"/>
              <a:t>products are formed within the liquid layer on the aerosol and on the surface of the particle.  Such as </a:t>
            </a:r>
            <a:r>
              <a:rPr lang="en-US" dirty="0" err="1"/>
              <a:t>tetrols</a:t>
            </a:r>
            <a:r>
              <a:rPr lang="en-US" dirty="0"/>
              <a:t>, </a:t>
            </a:r>
            <a:r>
              <a:rPr lang="en-US" dirty="0" err="1"/>
              <a:t>methytetrols</a:t>
            </a:r>
            <a:r>
              <a:rPr lang="en-US" dirty="0"/>
              <a:t>, </a:t>
            </a:r>
            <a:r>
              <a:rPr lang="en-US" dirty="0" err="1"/>
              <a:t>Methyltetrol</a:t>
            </a:r>
            <a:r>
              <a:rPr lang="en-US" dirty="0"/>
              <a:t> OS,  Oligomers, Dimers and Dimer OS. All of which </a:t>
            </a:r>
            <a:r>
              <a:rPr lang="en-US" dirty="0" smtClean="0"/>
              <a:t>undergoes phase separation as the aerosol ages, forming a organic layer around the wet aqueous layer around the aerosol core.</a:t>
            </a:r>
          </a:p>
        </p:txBody>
      </p:sp>
      <p:sp>
        <p:nvSpPr>
          <p:cNvPr id="4" name="Slide Number Placeholder 3"/>
          <p:cNvSpPr>
            <a:spLocks noGrp="1"/>
          </p:cNvSpPr>
          <p:nvPr>
            <p:ph type="sldNum" sz="quarter" idx="5"/>
          </p:nvPr>
        </p:nvSpPr>
        <p:spPr/>
        <p:txBody>
          <a:bodyPr/>
          <a:lstStyle/>
          <a:p>
            <a:fld id="{0AEA01CD-7D53-4999-B388-5B1666EBD202}" type="slidenum">
              <a:rPr lang="en-US" smtClean="0"/>
              <a:t>2</a:t>
            </a:fld>
            <a:endParaRPr lang="en-US"/>
          </a:p>
        </p:txBody>
      </p:sp>
    </p:spTree>
    <p:extLst>
      <p:ext uri="{BB962C8B-B14F-4D97-AF65-F5344CB8AC3E}">
        <p14:creationId xmlns:p14="http://schemas.microsoft.com/office/powerpoint/2010/main" val="94702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01CD-7D53-4999-B388-5B1666EBD202}" type="slidenum">
              <a:rPr lang="en-US" smtClean="0"/>
              <a:t>4</a:t>
            </a:fld>
            <a:endParaRPr lang="en-US"/>
          </a:p>
        </p:txBody>
      </p:sp>
    </p:spTree>
    <p:extLst>
      <p:ext uri="{BB962C8B-B14F-4D97-AF65-F5344CB8AC3E}">
        <p14:creationId xmlns:p14="http://schemas.microsoft.com/office/powerpoint/2010/main" val="31913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smtClean="0">
              <a:solidFill>
                <a:prstClr val="black"/>
              </a:solidFill>
              <a:latin typeface="Arial" panose="020B0604020202020204"/>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lets go over some of the details on the observational experiments used to determine what parts of CMAQ 5.3.2 need to be updated. The IEPOX chamber experiments used ammonium sulfate seed particles to measure the uptake.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prstClr val="black"/>
              </a:solidFill>
              <a:latin typeface="Arial" panose="020B0604020202020204"/>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prstClr val="black"/>
                </a:solidFill>
                <a:latin typeface="Arial" panose="020B0604020202020204"/>
                <a:sym typeface="Symbol"/>
              </a:rPr>
              <a:t>IEPOX</a:t>
            </a:r>
            <a:r>
              <a:rPr lang="en-US" sz="1200" i="1" baseline="0" dirty="0" smtClean="0">
                <a:solidFill>
                  <a:prstClr val="black"/>
                </a:solidFill>
                <a:latin typeface="Arial" panose="020B0604020202020204"/>
                <a:sym typeface="Symbol"/>
              </a:rPr>
              <a:t> </a:t>
            </a:r>
            <a:r>
              <a:rPr lang="en-US" sz="1200" i="1" baseline="0" dirty="0">
                <a:solidFill>
                  <a:prstClr val="black"/>
                </a:solidFill>
                <a:latin typeface="Arial" panose="020B0604020202020204"/>
                <a:sym typeface="Symbol"/>
              </a:rPr>
              <a:t>aerosol reactive uptake coefficient </a:t>
            </a:r>
            <a:r>
              <a:rPr lang="en-US" sz="1200" i="0" baseline="0" dirty="0">
                <a:solidFill>
                  <a:prstClr val="black"/>
                </a:solidFill>
                <a:latin typeface="Arial" panose="020B0604020202020204"/>
                <a:sym typeface="Symbol"/>
              </a:rPr>
              <a:t>(</a:t>
            </a:r>
            <a:r>
              <a:rPr lang="en-US" sz="1400" baseline="0" dirty="0">
                <a:solidFill>
                  <a:srgbClr val="F3A447">
                    <a:lumMod val="75000"/>
                  </a:srgbClr>
                </a:solidFill>
                <a:latin typeface="Arial" panose="020B0604020202020204"/>
              </a:rPr>
              <a:t>𝛾</a:t>
            </a:r>
            <a:r>
              <a:rPr lang="en-US" sz="1200" baseline="0" dirty="0">
                <a:solidFill>
                  <a:srgbClr val="F3A447">
                    <a:lumMod val="75000"/>
                  </a:srgbClr>
                </a:solidFill>
                <a:latin typeface="Arial" panose="020B0604020202020204"/>
              </a:rPr>
              <a:t>IEPOX ) was</a:t>
            </a:r>
            <a:r>
              <a:rPr lang="en-US" sz="1200" i="1" baseline="0" dirty="0">
                <a:solidFill>
                  <a:prstClr val="black"/>
                </a:solidFill>
                <a:latin typeface="Arial" panose="020B0604020202020204"/>
                <a:sym typeface="Symbol"/>
              </a:rPr>
              <a:t> obtained from flow tube measurements, </a:t>
            </a:r>
            <a:r>
              <a:rPr lang="en-US" sz="1200" i="1" dirty="0">
                <a:solidFill>
                  <a:prstClr val="black"/>
                </a:solidFill>
                <a:latin typeface="Arial" panose="020B0604020202020204"/>
                <a:sym typeface="Symbol"/>
              </a:rPr>
              <a:t> (cm/s) is the mean molecular speed of IEPOX</a:t>
            </a:r>
            <a:r>
              <a:rPr lang="en-US" sz="1200" i="1" baseline="0" dirty="0">
                <a:solidFill>
                  <a:prstClr val="black"/>
                </a:solidFill>
                <a:latin typeface="Arial" panose="020B0604020202020204"/>
                <a:sym typeface="Symbol"/>
              </a:rPr>
              <a:t> </a:t>
            </a:r>
            <a:r>
              <a:rPr lang="en-US" sz="1200" i="1" baseline="0" dirty="0" err="1">
                <a:solidFill>
                  <a:prstClr val="black"/>
                </a:solidFill>
                <a:latin typeface="Arial" panose="020B0604020202020204"/>
                <a:sym typeface="Symbol"/>
              </a:rPr>
              <a:t>vapours</a:t>
            </a:r>
            <a:r>
              <a:rPr lang="en-US" sz="1200" i="1" baseline="0" dirty="0">
                <a:solidFill>
                  <a:prstClr val="black"/>
                </a:solidFill>
                <a:latin typeface="Arial" panose="020B0604020202020204"/>
                <a:sym typeface="Symbol"/>
              </a:rPr>
              <a:t>, Sa is the wet surface area concentration(cm</a:t>
            </a:r>
            <a:r>
              <a:rPr lang="en-US" sz="1200" i="1" baseline="30000" dirty="0">
                <a:solidFill>
                  <a:prstClr val="black"/>
                </a:solidFill>
                <a:latin typeface="Arial" panose="020B0604020202020204"/>
                <a:sym typeface="Symbol"/>
              </a:rPr>
              <a:t>2</a:t>
            </a:r>
            <a:r>
              <a:rPr lang="en-US" sz="1200" i="1" baseline="0" dirty="0">
                <a:solidFill>
                  <a:prstClr val="black"/>
                </a:solidFill>
                <a:latin typeface="Arial" panose="020B0604020202020204"/>
                <a:sym typeface="Symbol"/>
              </a:rPr>
              <a:t>/cm.</a:t>
            </a:r>
            <a:r>
              <a:rPr lang="en-US" sz="1200" i="1" baseline="30000" dirty="0">
                <a:solidFill>
                  <a:prstClr val="black"/>
                </a:solidFill>
                <a:latin typeface="Arial" panose="020B0604020202020204"/>
                <a:sym typeface="Symbol"/>
              </a:rPr>
              <a:t>3</a:t>
            </a:r>
            <a:r>
              <a:rPr lang="en-US" sz="1200" i="1" baseline="0" dirty="0">
                <a:solidFill>
                  <a:prstClr val="black"/>
                </a:solidFill>
                <a:latin typeface="Arial" panose="020B0604020202020204"/>
                <a:sym typeface="Symbol"/>
              </a:rPr>
              <a:t>). Khet really is a relative rate measuring all of the reactions of the hydrolysis of </a:t>
            </a:r>
            <a:r>
              <a:rPr lang="en-US" sz="1200" i="1" baseline="0" dirty="0" smtClean="0">
                <a:solidFill>
                  <a:prstClr val="black"/>
                </a:solidFill>
                <a:latin typeface="Arial" panose="020B0604020202020204"/>
                <a:sym typeface="Symbol"/>
              </a:rPr>
              <a:t>IEPOX, in in the new parameterization from </a:t>
            </a:r>
            <a:r>
              <a:rPr lang="en-US" sz="1200" i="1" baseline="0" dirty="0" err="1" smtClean="0">
                <a:solidFill>
                  <a:prstClr val="black"/>
                </a:solidFill>
                <a:latin typeface="Arial" panose="020B0604020202020204"/>
                <a:sym typeface="Symbol"/>
              </a:rPr>
              <a:t>Yuzhi</a:t>
            </a:r>
            <a:r>
              <a:rPr lang="en-US" sz="1200" i="1" baseline="0" dirty="0" smtClean="0">
                <a:solidFill>
                  <a:prstClr val="black"/>
                </a:solidFill>
                <a:latin typeface="Arial" panose="020B0604020202020204"/>
                <a:sym typeface="Symbol"/>
              </a:rPr>
              <a:t> Chen </a:t>
            </a:r>
            <a:r>
              <a:rPr lang="en-US" sz="1200" i="1" baseline="0" dirty="0" err="1" smtClean="0">
                <a:solidFill>
                  <a:prstClr val="black"/>
                </a:solidFill>
                <a:latin typeface="Arial" panose="020B0604020202020204"/>
                <a:sym typeface="Symbol"/>
              </a:rPr>
              <a:t>Khet</a:t>
            </a:r>
            <a:r>
              <a:rPr lang="en-US" sz="1200" i="1" baseline="0" dirty="0" smtClean="0">
                <a:solidFill>
                  <a:prstClr val="black"/>
                </a:solidFill>
                <a:latin typeface="Arial" panose="020B0604020202020204"/>
                <a:sym typeface="Symbol"/>
              </a:rPr>
              <a:t> also includes the </a:t>
            </a:r>
            <a:r>
              <a:rPr lang="en-US" sz="1200" i="1" baseline="0" dirty="0">
                <a:solidFill>
                  <a:prstClr val="black"/>
                </a:solidFill>
                <a:latin typeface="Arial" panose="020B0604020202020204"/>
                <a:sym typeface="Symbol"/>
              </a:rPr>
              <a:t>products of IEPOX </a:t>
            </a:r>
            <a:r>
              <a:rPr lang="en-US" sz="1200" i="1" baseline="0" dirty="0" smtClean="0">
                <a:solidFill>
                  <a:prstClr val="black"/>
                </a:solidFill>
                <a:latin typeface="Arial" panose="020B0604020202020204"/>
                <a:sym typeface="Symbol"/>
              </a:rPr>
              <a:t> contribution to </a:t>
            </a:r>
            <a:r>
              <a:rPr lang="en-US" sz="1200" i="1" baseline="0" dirty="0">
                <a:solidFill>
                  <a:prstClr val="black"/>
                </a:solidFill>
                <a:latin typeface="Arial" panose="020B0604020202020204"/>
                <a:sym typeface="Symbol"/>
              </a:rPr>
              <a:t>the activity of H+, which in turn drives more reactions forwards, </a:t>
            </a:r>
            <a:r>
              <a:rPr lang="en-US" sz="1200" i="1" baseline="0" dirty="0" smtClean="0">
                <a:solidFill>
                  <a:prstClr val="black"/>
                </a:solidFill>
                <a:latin typeface="Arial" panose="020B0604020202020204"/>
                <a:sym typeface="Symbol"/>
              </a:rPr>
              <a:t>but not </a:t>
            </a:r>
            <a:r>
              <a:rPr lang="en-US" sz="1200" i="1" baseline="0" dirty="0">
                <a:solidFill>
                  <a:prstClr val="black"/>
                </a:solidFill>
                <a:latin typeface="Arial" panose="020B0604020202020204"/>
                <a:sym typeface="Symbol"/>
              </a:rPr>
              <a:t>necessarily just IEPOX in the aerosol. </a:t>
            </a:r>
            <a:r>
              <a:rPr lang="en-US" sz="1200" i="1" baseline="0" dirty="0" smtClean="0">
                <a:solidFill>
                  <a:prstClr val="black"/>
                </a:solidFill>
                <a:latin typeface="Arial" panose="020B0604020202020204"/>
                <a:sym typeface="Symbol"/>
              </a:rPr>
              <a:t>The dimerization </a:t>
            </a:r>
            <a:r>
              <a:rPr lang="en-US" sz="1200" i="1" baseline="0" dirty="0">
                <a:solidFill>
                  <a:prstClr val="black"/>
                </a:solidFill>
                <a:latin typeface="Arial" panose="020B0604020202020204"/>
                <a:sym typeface="Symbol"/>
              </a:rPr>
              <a:t>of several </a:t>
            </a:r>
            <a:r>
              <a:rPr lang="en-US" sz="1200" i="1" baseline="0" dirty="0" smtClean="0">
                <a:solidFill>
                  <a:prstClr val="black"/>
                </a:solidFill>
                <a:latin typeface="Arial" panose="020B0604020202020204"/>
                <a:sym typeface="Symbol"/>
              </a:rPr>
              <a:t>products and the loss of volatiles formed occur, </a:t>
            </a:r>
            <a:r>
              <a:rPr lang="en-US" sz="1200" i="1" baseline="0" dirty="0">
                <a:solidFill>
                  <a:prstClr val="black"/>
                </a:solidFill>
                <a:latin typeface="Arial" panose="020B0604020202020204"/>
                <a:sym typeface="Symbol"/>
              </a:rPr>
              <a:t>increasing the viscosity of the aerosol along with the other organic components. </a:t>
            </a:r>
            <a:endParaRPr lang="en-US" sz="1200" i="1" baseline="0" dirty="0" smtClean="0">
              <a:solidFill>
                <a:prstClr val="black"/>
              </a:solidFill>
              <a:latin typeface="Arial" panose="020B0604020202020204"/>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solidFill>
                <a:prstClr val="black"/>
              </a:solidFill>
              <a:latin typeface="Arial" panose="020B0604020202020204"/>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solidFill>
                  <a:prstClr val="black"/>
                </a:solidFill>
                <a:latin typeface="Arial" panose="020B0604020202020204"/>
                <a:sym typeface="Symbol"/>
              </a:rPr>
              <a:t>Remember that for the Current </a:t>
            </a:r>
            <a:r>
              <a:rPr lang="en-US" sz="1200" i="1" baseline="0" dirty="0">
                <a:solidFill>
                  <a:prstClr val="black"/>
                </a:solidFill>
                <a:latin typeface="Arial" panose="020B0604020202020204"/>
                <a:sym typeface="Symbol"/>
              </a:rPr>
              <a:t>CMAQ model there are several assumptions , </a:t>
            </a:r>
            <a:r>
              <a:rPr lang="en-US" sz="1200" i="1" baseline="0" dirty="0" smtClean="0">
                <a:solidFill>
                  <a:prstClr val="black"/>
                </a:solidFill>
                <a:latin typeface="Arial" panose="020B0604020202020204"/>
                <a:sym typeface="Symbol"/>
              </a:rPr>
              <a:t>aerosol </a:t>
            </a:r>
            <a:r>
              <a:rPr lang="en-US" sz="1200" i="1" baseline="0" dirty="0">
                <a:solidFill>
                  <a:prstClr val="black"/>
                </a:solidFill>
                <a:latin typeface="Arial" panose="020B0604020202020204"/>
                <a:sym typeface="Symbol"/>
              </a:rPr>
              <a:t>acidity in relation to the inorganic species only. Constant uptake coefficient gamma IEPOX, </a:t>
            </a:r>
            <a:r>
              <a:rPr lang="en-US" sz="1200" i="1" baseline="0" dirty="0" smtClean="0">
                <a:solidFill>
                  <a:prstClr val="black"/>
                </a:solidFill>
                <a:latin typeface="Arial" panose="020B0604020202020204"/>
                <a:sym typeface="Symbol"/>
              </a:rPr>
              <a:t>and IEPOX </a:t>
            </a:r>
            <a:r>
              <a:rPr lang="en-US" sz="1200" i="1" baseline="0" dirty="0">
                <a:solidFill>
                  <a:prstClr val="black"/>
                </a:solidFill>
                <a:latin typeface="Arial" panose="020B0604020202020204"/>
                <a:sym typeface="Symbol"/>
              </a:rPr>
              <a:t>SOA chemical aging </a:t>
            </a:r>
            <a:r>
              <a:rPr lang="en-US" sz="1200" i="1" baseline="0" dirty="0" smtClean="0">
                <a:solidFill>
                  <a:prstClr val="black"/>
                </a:solidFill>
                <a:latin typeface="Arial" panose="020B0604020202020204"/>
                <a:sym typeface="Symbol"/>
              </a:rPr>
              <a:t> are not well represented in relation to the organic species. This acidity can be modified by the organic components and result in different reactions that can suppress further reactive uptake of IEPOX</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solidFill>
                <a:prstClr val="black"/>
              </a:solidFill>
              <a:latin typeface="Arial" panose="020B0604020202020204"/>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solidFill>
                  <a:prstClr val="black"/>
                </a:solidFill>
                <a:latin typeface="Arial" panose="020B0604020202020204"/>
                <a:sym typeface="Symbol"/>
              </a:rPr>
              <a:t>Observations </a:t>
            </a:r>
            <a:r>
              <a:rPr lang="en-US" sz="1200" i="1" baseline="0" dirty="0">
                <a:solidFill>
                  <a:prstClr val="black"/>
                </a:solidFill>
                <a:latin typeface="Arial" panose="020B0604020202020204"/>
                <a:sym typeface="Symbol"/>
              </a:rPr>
              <a:t>have shown the </a:t>
            </a:r>
            <a:r>
              <a:rPr lang="en-US" sz="1200" i="1" baseline="0" dirty="0" smtClean="0">
                <a:solidFill>
                  <a:prstClr val="black"/>
                </a:solidFill>
                <a:latin typeface="Arial" panose="020B0604020202020204"/>
                <a:sym typeface="Symbol"/>
              </a:rPr>
              <a:t>heterogeneous </a:t>
            </a:r>
            <a:r>
              <a:rPr lang="en-US" sz="1200" i="1" baseline="0" dirty="0">
                <a:solidFill>
                  <a:prstClr val="black"/>
                </a:solidFill>
                <a:latin typeface="Arial" panose="020B0604020202020204"/>
                <a:sym typeface="Symbol"/>
              </a:rPr>
              <a:t>aerosol uptake of IEPOX is affected by the physical Size feedback. Organic layer properties, phase separation, and acidic organic/inorganic feedback in the chemical system.</a:t>
            </a:r>
            <a:endParaRPr lang="en-US" dirty="0"/>
          </a:p>
        </p:txBody>
      </p:sp>
      <p:sp>
        <p:nvSpPr>
          <p:cNvPr id="4" name="Slide Number Placeholder 3"/>
          <p:cNvSpPr>
            <a:spLocks noGrp="1"/>
          </p:cNvSpPr>
          <p:nvPr>
            <p:ph type="sldNum" sz="quarter" idx="10"/>
          </p:nvPr>
        </p:nvSpPr>
        <p:spPr/>
        <p:txBody>
          <a:bodyPr/>
          <a:lstStyle/>
          <a:p>
            <a:fld id="{0AEA01CD-7D53-4999-B388-5B1666EBD202}" type="slidenum">
              <a:rPr lang="en-US" smtClean="0"/>
              <a:t>5</a:t>
            </a:fld>
            <a:endParaRPr lang="en-US"/>
          </a:p>
        </p:txBody>
      </p:sp>
    </p:spTree>
    <p:extLst>
      <p:ext uri="{BB962C8B-B14F-4D97-AF65-F5344CB8AC3E}">
        <p14:creationId xmlns:p14="http://schemas.microsoft.com/office/powerpoint/2010/main" val="296511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workflow into development of a set of parameters to input into the CMAQ 5.3.2 involves the use of the F0AM </a:t>
            </a:r>
            <a:r>
              <a:rPr lang="en-US" dirty="0" smtClean="0"/>
              <a:t>model for</a:t>
            </a:r>
            <a:r>
              <a:rPr lang="en-US" baseline="0" dirty="0" smtClean="0"/>
              <a:t> gas phase mechanisms, and any multiphase mechanisms that need to be added.</a:t>
            </a:r>
          </a:p>
          <a:p>
            <a:r>
              <a:rPr lang="en-US" baseline="0" dirty="0" smtClean="0"/>
              <a:t>The thermodynamic models provide information on the acidity on the mixture, ISORROPIA for inorganic, and AIOMFAC for acidity based on the functional groups .</a:t>
            </a:r>
            <a:endParaRPr lang="en-US" dirty="0"/>
          </a:p>
        </p:txBody>
      </p:sp>
      <p:sp>
        <p:nvSpPr>
          <p:cNvPr id="4" name="Slide Number Placeholder 3"/>
          <p:cNvSpPr>
            <a:spLocks noGrp="1"/>
          </p:cNvSpPr>
          <p:nvPr>
            <p:ph type="sldNum" sz="quarter" idx="5"/>
          </p:nvPr>
        </p:nvSpPr>
        <p:spPr/>
        <p:txBody>
          <a:bodyPr/>
          <a:lstStyle/>
          <a:p>
            <a:fld id="{0AEA01CD-7D53-4999-B388-5B1666EBD202}" type="slidenum">
              <a:rPr lang="en-US" smtClean="0"/>
              <a:t>6</a:t>
            </a:fld>
            <a:endParaRPr lang="en-US"/>
          </a:p>
        </p:txBody>
      </p:sp>
    </p:spTree>
    <p:extLst>
      <p:ext uri="{BB962C8B-B14F-4D97-AF65-F5344CB8AC3E}">
        <p14:creationId xmlns:p14="http://schemas.microsoft.com/office/powerpoint/2010/main" val="138090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sulfur case about 24</a:t>
            </a:r>
            <a:r>
              <a:rPr lang="en-US" baseline="0" dirty="0"/>
              <a:t> </a:t>
            </a:r>
            <a:r>
              <a:rPr lang="en-US" baseline="0" dirty="0" err="1"/>
              <a:t>ppbv</a:t>
            </a:r>
            <a:r>
              <a:rPr lang="en-US" baseline="0" dirty="0"/>
              <a:t> of Ammonium Sulfate</a:t>
            </a:r>
          </a:p>
          <a:p>
            <a:r>
              <a:rPr lang="en-US" baseline="0" dirty="0"/>
              <a:t>High sulfur case about 110 </a:t>
            </a:r>
            <a:r>
              <a:rPr lang="en-US" baseline="0" dirty="0" err="1"/>
              <a:t>ppbv</a:t>
            </a:r>
            <a:r>
              <a:rPr lang="en-US" baseline="0" dirty="0"/>
              <a:t> of Ammonium Sulfate</a:t>
            </a:r>
          </a:p>
          <a:p>
            <a:endParaRPr lang="en-US" baseline="0" dirty="0"/>
          </a:p>
          <a:p>
            <a:r>
              <a:rPr lang="en-US" baseline="0" dirty="0"/>
              <a:t>Not representative of the number of particles per cubic meter at pm 2.5</a:t>
            </a:r>
            <a:endParaRPr lang="en-US" dirty="0"/>
          </a:p>
        </p:txBody>
      </p:sp>
      <p:sp>
        <p:nvSpPr>
          <p:cNvPr id="4" name="Slide Number Placeholder 3"/>
          <p:cNvSpPr>
            <a:spLocks noGrp="1"/>
          </p:cNvSpPr>
          <p:nvPr>
            <p:ph type="sldNum" sz="quarter" idx="10"/>
          </p:nvPr>
        </p:nvSpPr>
        <p:spPr/>
        <p:txBody>
          <a:bodyPr/>
          <a:lstStyle/>
          <a:p>
            <a:fld id="{0AEA01CD-7D53-4999-B388-5B1666EBD202}" type="slidenum">
              <a:rPr lang="en-US" smtClean="0"/>
              <a:t>7</a:t>
            </a:fld>
            <a:endParaRPr lang="en-US"/>
          </a:p>
        </p:txBody>
      </p:sp>
    </p:spTree>
    <p:extLst>
      <p:ext uri="{BB962C8B-B14F-4D97-AF65-F5344CB8AC3E}">
        <p14:creationId xmlns:p14="http://schemas.microsoft.com/office/powerpoint/2010/main" val="404081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 simulation using </a:t>
            </a:r>
            <a:r>
              <a:rPr lang="en-US" dirty="0" err="1"/>
              <a:t>Yuzhi</a:t>
            </a:r>
            <a:r>
              <a:rPr lang="en-US" dirty="0"/>
              <a:t> Chen</a:t>
            </a:r>
            <a:r>
              <a:rPr lang="en-US" baseline="0" dirty="0"/>
              <a:t> parameters </a:t>
            </a:r>
            <a:r>
              <a:rPr lang="en-US" dirty="0"/>
              <a:t>Underestimated for the overall reaction time by ~50%</a:t>
            </a:r>
          </a:p>
          <a:p>
            <a:endParaRPr lang="en-US" dirty="0"/>
          </a:p>
        </p:txBody>
      </p:sp>
      <p:sp>
        <p:nvSpPr>
          <p:cNvPr id="4" name="Slide Number Placeholder 3"/>
          <p:cNvSpPr>
            <a:spLocks noGrp="1"/>
          </p:cNvSpPr>
          <p:nvPr>
            <p:ph type="sldNum" sz="quarter" idx="10"/>
          </p:nvPr>
        </p:nvSpPr>
        <p:spPr/>
        <p:txBody>
          <a:bodyPr/>
          <a:lstStyle/>
          <a:p>
            <a:fld id="{0AEA01CD-7D53-4999-B388-5B1666EBD202}" type="slidenum">
              <a:rPr lang="en-US" smtClean="0"/>
              <a:t>10</a:t>
            </a:fld>
            <a:endParaRPr lang="en-US"/>
          </a:p>
        </p:txBody>
      </p:sp>
    </p:spTree>
    <p:extLst>
      <p:ext uri="{BB962C8B-B14F-4D97-AF65-F5344CB8AC3E}">
        <p14:creationId xmlns:p14="http://schemas.microsoft.com/office/powerpoint/2010/main" val="2734703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set of parameters given by </a:t>
            </a:r>
            <a:r>
              <a:rPr lang="en-US"/>
              <a:t>our collaborators </a:t>
            </a:r>
            <a:r>
              <a:rPr lang="en-US" dirty="0"/>
              <a:t>we executed</a:t>
            </a:r>
          </a:p>
        </p:txBody>
      </p:sp>
      <p:sp>
        <p:nvSpPr>
          <p:cNvPr id="4" name="Slide Number Placeholder 3"/>
          <p:cNvSpPr>
            <a:spLocks noGrp="1"/>
          </p:cNvSpPr>
          <p:nvPr>
            <p:ph type="sldNum" sz="quarter" idx="5"/>
          </p:nvPr>
        </p:nvSpPr>
        <p:spPr/>
        <p:txBody>
          <a:bodyPr/>
          <a:lstStyle/>
          <a:p>
            <a:fld id="{0AEA01CD-7D53-4999-B388-5B1666EBD202}" type="slidenum">
              <a:rPr lang="en-US" smtClean="0"/>
              <a:t>11</a:t>
            </a:fld>
            <a:endParaRPr lang="en-US"/>
          </a:p>
        </p:txBody>
      </p:sp>
    </p:spTree>
    <p:extLst>
      <p:ext uri="{BB962C8B-B14F-4D97-AF65-F5344CB8AC3E}">
        <p14:creationId xmlns:p14="http://schemas.microsoft.com/office/powerpoint/2010/main" val="368154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Overestimated</a:t>
            </a:r>
            <a:r>
              <a:rPr lang="en-US" baseline="0" dirty="0"/>
              <a:t> for the first 40 minutes of reaction time</a:t>
            </a:r>
            <a:endParaRPr lang="en-US" dirty="0"/>
          </a:p>
        </p:txBody>
      </p:sp>
      <p:sp>
        <p:nvSpPr>
          <p:cNvPr id="4" name="Slide Number Placeholder 3"/>
          <p:cNvSpPr>
            <a:spLocks noGrp="1"/>
          </p:cNvSpPr>
          <p:nvPr>
            <p:ph type="sldNum" sz="quarter" idx="10"/>
          </p:nvPr>
        </p:nvSpPr>
        <p:spPr/>
        <p:txBody>
          <a:bodyPr/>
          <a:lstStyle/>
          <a:p>
            <a:fld id="{0AEA01CD-7D53-4999-B388-5B1666EBD202}" type="slidenum">
              <a:rPr lang="en-US" smtClean="0"/>
              <a:t>12</a:t>
            </a:fld>
            <a:endParaRPr lang="en-US"/>
          </a:p>
        </p:txBody>
      </p:sp>
    </p:spTree>
    <p:extLst>
      <p:ext uri="{BB962C8B-B14F-4D97-AF65-F5344CB8AC3E}">
        <p14:creationId xmlns:p14="http://schemas.microsoft.com/office/powerpoint/2010/main" val="174909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01CD-7D53-4999-B388-5B1666EBD202}" type="slidenum">
              <a:rPr lang="en-US" smtClean="0"/>
              <a:t>17</a:t>
            </a:fld>
            <a:endParaRPr lang="en-US"/>
          </a:p>
        </p:txBody>
      </p:sp>
    </p:spTree>
    <p:extLst>
      <p:ext uri="{BB962C8B-B14F-4D97-AF65-F5344CB8AC3E}">
        <p14:creationId xmlns:p14="http://schemas.microsoft.com/office/powerpoint/2010/main" val="313551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gri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116514"/>
            <a:ext cx="10972800" cy="1741487"/>
          </a:xfrm>
          <a:prstGeom prst="rect">
            <a:avLst/>
          </a:prstGeom>
          <a:solidFill>
            <a:srgbClr val="4B9CD3"/>
          </a:solidFill>
          <a:ln>
            <a:solidFill>
              <a:srgbClr val="4B9CD3"/>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EFCFF"/>
              </a:solidFill>
            </a:endParaRPr>
          </a:p>
        </p:txBody>
      </p:sp>
      <p:pic>
        <p:nvPicPr>
          <p:cNvPr id="9" name="Picture 8" descr="banner-2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70339"/>
            <a:ext cx="1097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itle-dotted-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 y="2009775"/>
            <a:ext cx="109728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2"/>
          <p:cNvSpPr>
            <a:spLocks noGrp="1"/>
          </p:cNvSpPr>
          <p:nvPr>
            <p:ph type="body" sz="quarter" idx="16"/>
          </p:nvPr>
        </p:nvSpPr>
        <p:spPr>
          <a:xfrm>
            <a:off x="548640" y="5749397"/>
            <a:ext cx="6441917" cy="883365"/>
          </a:xfrm>
        </p:spPr>
        <p:txBody>
          <a:bodyPr>
            <a:noAutofit/>
          </a:bodyPr>
          <a:lstStyle>
            <a:lvl1pPr>
              <a:spcBef>
                <a:spcPts val="168"/>
              </a:spcBef>
              <a:defRPr sz="2000" baseline="0">
                <a:solidFill>
                  <a:schemeClr val="bg1"/>
                </a:solidFill>
              </a:defRPr>
            </a:lvl1pPr>
            <a:lvl2pPr marL="285750" indent="0">
              <a:buNone/>
              <a:defRPr sz="2000">
                <a:solidFill>
                  <a:schemeClr val="bg1"/>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p:txBody>
      </p:sp>
      <p:sp>
        <p:nvSpPr>
          <p:cNvPr id="16" name="Text Placeholder 20"/>
          <p:cNvSpPr>
            <a:spLocks noGrp="1"/>
          </p:cNvSpPr>
          <p:nvPr>
            <p:ph type="body" sz="quarter" idx="15"/>
          </p:nvPr>
        </p:nvSpPr>
        <p:spPr>
          <a:xfrm>
            <a:off x="548640" y="3012018"/>
            <a:ext cx="2560320" cy="365125"/>
          </a:xfrm>
        </p:spPr>
        <p:txBody>
          <a:bodyPr>
            <a:normAutofit/>
          </a:bodyPr>
          <a:lstStyle>
            <a:lvl1pPr>
              <a:defRPr sz="1500" baseline="0">
                <a:solidFill>
                  <a:srgbClr val="747F81"/>
                </a:solidFill>
              </a:defRPr>
            </a:lvl1pPr>
          </a:lstStyle>
          <a:p>
            <a:pPr lvl="0"/>
            <a:r>
              <a:rPr lang="en-US"/>
              <a:t>Click to edit Master text styles</a:t>
            </a:r>
          </a:p>
        </p:txBody>
      </p:sp>
      <p:sp>
        <p:nvSpPr>
          <p:cNvPr id="17" name="Title 1"/>
          <p:cNvSpPr>
            <a:spLocks noGrp="1"/>
          </p:cNvSpPr>
          <p:nvPr>
            <p:ph type="ctrTitle"/>
          </p:nvPr>
        </p:nvSpPr>
        <p:spPr>
          <a:xfrm>
            <a:off x="548640" y="388547"/>
            <a:ext cx="9875520" cy="857589"/>
          </a:xfrm>
        </p:spPr>
        <p:txBody>
          <a:bodyPr anchor="t"/>
          <a:lstStyle>
            <a:lvl1pPr>
              <a:defRPr sz="5000" b="0" i="0" baseline="0">
                <a:solidFill>
                  <a:srgbClr val="4B9CD3"/>
                </a:solidFill>
                <a:latin typeface="Avenir LT Std 95 Black"/>
                <a:cs typeface="Avenir LT Std 95 Black"/>
              </a:defRPr>
            </a:lvl1pPr>
          </a:lstStyle>
          <a:p>
            <a:r>
              <a:rPr lang="en-US"/>
              <a:t>Click to edit Master title style</a:t>
            </a:r>
            <a:endParaRPr lang="en-US" dirty="0"/>
          </a:p>
        </p:txBody>
      </p:sp>
      <p:sp>
        <p:nvSpPr>
          <p:cNvPr id="18" name="Subtitle 2"/>
          <p:cNvSpPr>
            <a:spLocks noGrp="1"/>
          </p:cNvSpPr>
          <p:nvPr>
            <p:ph type="subTitle" idx="1"/>
          </p:nvPr>
        </p:nvSpPr>
        <p:spPr>
          <a:xfrm>
            <a:off x="548640" y="2142081"/>
            <a:ext cx="9875520" cy="787387"/>
          </a:xfrm>
        </p:spPr>
        <p:txBody>
          <a:bodyPr>
            <a:normAutofit/>
          </a:bodyPr>
          <a:lstStyle>
            <a:lvl1pPr marL="0" marR="0" indent="0" algn="l" defTabSz="457200" rtl="0" eaLnBrk="1" fontAlgn="auto" latinLnBrk="0" hangingPunct="1">
              <a:lnSpc>
                <a:spcPct val="100000"/>
              </a:lnSpc>
              <a:spcBef>
                <a:spcPts val="768"/>
              </a:spcBef>
              <a:spcAft>
                <a:spcPts val="0"/>
              </a:spcAft>
              <a:buClr>
                <a:schemeClr val="accent2"/>
              </a:buClr>
              <a:buSzPct val="70000"/>
              <a:buFont typeface="Wingdings" charset="2"/>
              <a:buNone/>
              <a:tabLst/>
              <a:defRPr sz="2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 Placeholder 28"/>
          <p:cNvSpPr>
            <a:spLocks noGrp="1"/>
          </p:cNvSpPr>
          <p:nvPr>
            <p:ph type="body" sz="quarter" idx="17"/>
          </p:nvPr>
        </p:nvSpPr>
        <p:spPr>
          <a:xfrm>
            <a:off x="548640" y="1328824"/>
            <a:ext cx="9875520" cy="633413"/>
          </a:xfrm>
        </p:spPr>
        <p:txBody>
          <a:bodyPr>
            <a:noAutofit/>
          </a:bodyPr>
          <a:lstStyle>
            <a:lvl1pPr>
              <a:defRPr sz="3600" b="0" i="0">
                <a:solidFill>
                  <a:srgbClr val="747F81"/>
                </a:solidFill>
                <a:latin typeface="Founders Grotesk Medium"/>
                <a:cs typeface="Founders Grotesk Medium"/>
              </a:defRPr>
            </a:lvl1pPr>
          </a:lstStyle>
          <a:p>
            <a:pPr lvl="0"/>
            <a:r>
              <a:rPr lang="en-US"/>
              <a:t>Click to edit Master text styles</a:t>
            </a:r>
          </a:p>
        </p:txBody>
      </p:sp>
      <p:pic>
        <p:nvPicPr>
          <p:cNvPr id="2" name="Picture 1" descr="Research_logo_white_h.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89470" y="5987650"/>
            <a:ext cx="3039466" cy="460248"/>
          </a:xfrm>
          <a:prstGeom prst="rect">
            <a:avLst/>
          </a:prstGeom>
        </p:spPr>
      </p:pic>
    </p:spTree>
    <p:extLst>
      <p:ext uri="{BB962C8B-B14F-4D97-AF65-F5344CB8AC3E}">
        <p14:creationId xmlns:p14="http://schemas.microsoft.com/office/powerpoint/2010/main" val="10987997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mun, Comparison">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548640" y="1727202"/>
            <a:ext cx="4848226" cy="481541"/>
          </a:xfrm>
        </p:spPr>
        <p:txBody>
          <a:bodyPr anchor="b">
            <a:normAutofit/>
          </a:bodyPr>
          <a:lstStyle>
            <a:lvl1pPr marL="0" indent="0">
              <a:buNone/>
              <a:defRPr sz="2200" b="0" i="0" baseline="0">
                <a:solidFill>
                  <a:schemeClr val="accent2"/>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353733"/>
            <a:ext cx="4848226" cy="3823958"/>
          </a:xfrm>
        </p:spPr>
        <p:txBody>
          <a:bodyPr/>
          <a:lstStyle>
            <a:lvl1pPr>
              <a:defRPr sz="2200"/>
            </a:lvl1pPr>
            <a:lvl2pPr>
              <a:buClr>
                <a:srgbClr val="169BAB"/>
              </a:buCl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74031" y="1727202"/>
            <a:ext cx="4850130" cy="481541"/>
          </a:xfrm>
        </p:spPr>
        <p:txBody>
          <a:bodyPr anchor="b">
            <a:normAutofit/>
          </a:bodyPr>
          <a:lstStyle>
            <a:lvl1pPr marL="0" indent="0">
              <a:buNone/>
              <a:defRPr sz="2200" b="0" i="0">
                <a:solidFill>
                  <a:srgbClr val="D87900"/>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0"/>
          </p:nvPr>
        </p:nvSpPr>
        <p:spPr>
          <a:xfrm>
            <a:off x="5573561" y="2358607"/>
            <a:ext cx="4848226" cy="3819084"/>
          </a:xfrm>
        </p:spPr>
        <p:txBody>
          <a:bodyPr/>
          <a:lstStyle>
            <a:lvl1pPr>
              <a:defRPr sz="22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853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mun, Comparison, Note">
    <p:spTree>
      <p:nvGrpSpPr>
        <p:cNvPr id="1" name=""/>
        <p:cNvGrpSpPr/>
        <p:nvPr/>
      </p:nvGrpSpPr>
      <p:grpSpPr>
        <a:xfrm>
          <a:off x="0" y="0"/>
          <a:ext cx="0" cy="0"/>
          <a:chOff x="0" y="0"/>
          <a:chExt cx="0" cy="0"/>
        </a:xfrm>
      </p:grpSpPr>
      <p:pic>
        <p:nvPicPr>
          <p:cNvPr id="9"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548640" y="1727202"/>
            <a:ext cx="4848226" cy="481541"/>
          </a:xfrm>
        </p:spPr>
        <p:txBody>
          <a:bodyPr anchor="b">
            <a:normAutofit/>
          </a:bodyPr>
          <a:lstStyle>
            <a:lvl1pPr marL="0" indent="0">
              <a:buNone/>
              <a:defRPr sz="2200" b="0" i="0" baseline="0">
                <a:solidFill>
                  <a:schemeClr val="accent2"/>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574031" y="1727202"/>
            <a:ext cx="4850130" cy="481541"/>
          </a:xfrm>
        </p:spPr>
        <p:txBody>
          <a:bodyPr anchor="b">
            <a:normAutofit/>
          </a:bodyPr>
          <a:lstStyle>
            <a:lvl1pPr marL="0" indent="0">
              <a:buNone/>
              <a:defRPr sz="2200" b="0" i="0">
                <a:solidFill>
                  <a:srgbClr val="D87900"/>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3"/>
          <p:cNvSpPr>
            <a:spLocks noGrp="1"/>
          </p:cNvSpPr>
          <p:nvPr>
            <p:ph type="body" sz="quarter" idx="12"/>
          </p:nvPr>
        </p:nvSpPr>
        <p:spPr>
          <a:xfrm>
            <a:off x="548640" y="5153225"/>
            <a:ext cx="4848226" cy="1024467"/>
          </a:xfrm>
        </p:spPr>
        <p:txBody>
          <a:bodyPr>
            <a:normAutofit/>
          </a:bodyPr>
          <a:lstStyle>
            <a:lvl1pPr>
              <a:defRPr sz="1500" i="1" baseline="0">
                <a:solidFill>
                  <a:schemeClr val="bg2"/>
                </a:solidFill>
              </a:defRPr>
            </a:lvl1pPr>
          </a:lstStyle>
          <a:p>
            <a:pPr lvl="0"/>
            <a:r>
              <a:rPr lang="en-US"/>
              <a:t>Click to edit Master text styles</a:t>
            </a:r>
          </a:p>
        </p:txBody>
      </p:sp>
      <p:sp>
        <p:nvSpPr>
          <p:cNvPr id="15" name="Text Placeholder 13"/>
          <p:cNvSpPr>
            <a:spLocks noGrp="1"/>
          </p:cNvSpPr>
          <p:nvPr>
            <p:ph type="body" sz="quarter" idx="13"/>
          </p:nvPr>
        </p:nvSpPr>
        <p:spPr>
          <a:xfrm>
            <a:off x="5575935" y="5153225"/>
            <a:ext cx="4848226" cy="1024467"/>
          </a:xfrm>
        </p:spPr>
        <p:txBody>
          <a:bodyPr>
            <a:normAutofit/>
          </a:bodyPr>
          <a:lstStyle>
            <a:lvl1pPr>
              <a:defRPr sz="1500" i="1" baseline="0">
                <a:solidFill>
                  <a:schemeClr val="bg2"/>
                </a:solidFill>
              </a:defRPr>
            </a:lvl1pPr>
          </a:lstStyle>
          <a:p>
            <a:pPr lvl="0"/>
            <a:r>
              <a:rPr lang="en-US"/>
              <a:t>Click to edit Master text styles</a:t>
            </a:r>
          </a:p>
        </p:txBody>
      </p:sp>
      <p:sp>
        <p:nvSpPr>
          <p:cNvPr id="12" name="Content Placeholder 3"/>
          <p:cNvSpPr>
            <a:spLocks noGrp="1"/>
          </p:cNvSpPr>
          <p:nvPr>
            <p:ph sz="half" idx="2"/>
          </p:nvPr>
        </p:nvSpPr>
        <p:spPr>
          <a:xfrm>
            <a:off x="548640" y="2353733"/>
            <a:ext cx="4848226" cy="2673098"/>
          </a:xfrm>
        </p:spPr>
        <p:txBody>
          <a:bodyPr/>
          <a:lstStyle>
            <a:lvl1pPr>
              <a:defRPr sz="2200"/>
            </a:lvl1pPr>
            <a:lvl2pPr>
              <a:buClr>
                <a:srgbClr val="169BAB"/>
              </a:buCl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10"/>
          </p:nvPr>
        </p:nvSpPr>
        <p:spPr>
          <a:xfrm>
            <a:off x="5573561" y="2358607"/>
            <a:ext cx="4848226" cy="2668224"/>
          </a:xfrm>
        </p:spPr>
        <p:txBody>
          <a:bodyPr/>
          <a:lstStyle>
            <a:lvl1pPr>
              <a:defRPr sz="22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108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mun, Comparison Object, Note">
    <p:spTree>
      <p:nvGrpSpPr>
        <p:cNvPr id="1" name=""/>
        <p:cNvGrpSpPr/>
        <p:nvPr/>
      </p:nvGrpSpPr>
      <p:grpSpPr>
        <a:xfrm>
          <a:off x="0" y="0"/>
          <a:ext cx="0" cy="0"/>
          <a:chOff x="0" y="0"/>
          <a:chExt cx="0" cy="0"/>
        </a:xfrm>
      </p:grpSpPr>
      <p:pic>
        <p:nvPicPr>
          <p:cNvPr id="9"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548640" y="1727202"/>
            <a:ext cx="4848226" cy="481541"/>
          </a:xfrm>
        </p:spPr>
        <p:txBody>
          <a:bodyPr anchor="b">
            <a:normAutofit/>
          </a:bodyPr>
          <a:lstStyle>
            <a:lvl1pPr marL="0" indent="0">
              <a:buNone/>
              <a:defRPr sz="2200" b="0" i="0" baseline="0">
                <a:solidFill>
                  <a:srgbClr val="169BAB"/>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574031" y="1727202"/>
            <a:ext cx="4850130" cy="481541"/>
          </a:xfrm>
        </p:spPr>
        <p:txBody>
          <a:bodyPr anchor="b">
            <a:normAutofit/>
          </a:bodyPr>
          <a:lstStyle>
            <a:lvl1pPr marL="0" indent="0">
              <a:buNone/>
              <a:defRPr sz="2200" b="0" i="0">
                <a:solidFill>
                  <a:srgbClr val="D87900"/>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7"/>
          <p:cNvSpPr>
            <a:spLocks noGrp="1"/>
          </p:cNvSpPr>
          <p:nvPr>
            <p:ph sz="quarter" idx="10"/>
          </p:nvPr>
        </p:nvSpPr>
        <p:spPr>
          <a:xfrm>
            <a:off x="548641" y="2354262"/>
            <a:ext cx="4848224" cy="2667749"/>
          </a:xfrm>
        </p:spPr>
        <p:txBody>
          <a:bodyPr/>
          <a:lstStyle>
            <a:lvl1pPr marL="0" indent="0">
              <a:buFont typeface="Arial"/>
              <a:buNone/>
              <a:defRPr baseline="0"/>
            </a:lvl1pPr>
            <a:lvl5pPr marL="1719263" indent="0">
              <a:buNone/>
              <a:defRPr/>
            </a:lvl5pPr>
          </a:lstStyle>
          <a:p>
            <a:pPr lvl="0"/>
            <a:r>
              <a:rPr lang="en-US"/>
              <a:t>Click to edit Master text styles</a:t>
            </a:r>
          </a:p>
        </p:txBody>
      </p:sp>
      <p:sp>
        <p:nvSpPr>
          <p:cNvPr id="13" name="Content Placeholder 7"/>
          <p:cNvSpPr>
            <a:spLocks noGrp="1"/>
          </p:cNvSpPr>
          <p:nvPr>
            <p:ph sz="quarter" idx="11"/>
          </p:nvPr>
        </p:nvSpPr>
        <p:spPr>
          <a:xfrm>
            <a:off x="5574031" y="2354262"/>
            <a:ext cx="4850130" cy="2667749"/>
          </a:xfrm>
        </p:spPr>
        <p:txBody>
          <a:bodyPr/>
          <a:lstStyle/>
          <a:p>
            <a:pPr lvl="0"/>
            <a:r>
              <a:rPr lang="en-US"/>
              <a:t>Click to edit Master text styles</a:t>
            </a:r>
          </a:p>
        </p:txBody>
      </p:sp>
      <p:sp>
        <p:nvSpPr>
          <p:cNvPr id="14" name="Text Placeholder 13"/>
          <p:cNvSpPr>
            <a:spLocks noGrp="1"/>
          </p:cNvSpPr>
          <p:nvPr>
            <p:ph type="body" sz="quarter" idx="12"/>
          </p:nvPr>
        </p:nvSpPr>
        <p:spPr>
          <a:xfrm>
            <a:off x="548640" y="5153225"/>
            <a:ext cx="4848226" cy="1024467"/>
          </a:xfrm>
        </p:spPr>
        <p:txBody>
          <a:bodyPr>
            <a:normAutofit/>
          </a:bodyPr>
          <a:lstStyle>
            <a:lvl1pPr>
              <a:defRPr sz="1500" i="1" baseline="0">
                <a:solidFill>
                  <a:schemeClr val="bg2"/>
                </a:solidFill>
              </a:defRPr>
            </a:lvl1pPr>
          </a:lstStyle>
          <a:p>
            <a:pPr lvl="0"/>
            <a:r>
              <a:rPr lang="en-US"/>
              <a:t>Click to edit Master text styles</a:t>
            </a:r>
          </a:p>
        </p:txBody>
      </p:sp>
      <p:sp>
        <p:nvSpPr>
          <p:cNvPr id="15" name="Text Placeholder 13"/>
          <p:cNvSpPr>
            <a:spLocks noGrp="1"/>
          </p:cNvSpPr>
          <p:nvPr>
            <p:ph type="body" sz="quarter" idx="13"/>
          </p:nvPr>
        </p:nvSpPr>
        <p:spPr>
          <a:xfrm>
            <a:off x="5575935" y="5153225"/>
            <a:ext cx="4848226" cy="1024467"/>
          </a:xfrm>
        </p:spPr>
        <p:txBody>
          <a:bodyPr>
            <a:normAutofit/>
          </a:bodyPr>
          <a:lstStyle>
            <a:lvl1pPr>
              <a:defRPr sz="1500" i="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87227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0344"/>
          </a:xfrm>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130055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7" descr="pattern-background-car-blue-2.png"/>
          <p:cNvPicPr>
            <a:picLocks noChangeAspect="1"/>
          </p:cNvPicPr>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0972800" cy="3881438"/>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771526" y="5530851"/>
            <a:ext cx="768096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4961467"/>
            <a:ext cx="9875520" cy="566738"/>
          </a:xfrm>
        </p:spPr>
        <p:txBody>
          <a:bodyPr/>
          <a:lstStyle>
            <a:lvl1pPr algn="l">
              <a:defRPr sz="3600" b="1"/>
            </a:lvl1pPr>
          </a:lstStyle>
          <a:p>
            <a:r>
              <a:rPr lang="en-US"/>
              <a:t>Click to edit Master title style</a:t>
            </a:r>
            <a:endParaRPr lang="en-US" dirty="0"/>
          </a:p>
        </p:txBody>
      </p:sp>
      <p:sp>
        <p:nvSpPr>
          <p:cNvPr id="4" name="Text Placeholder 3"/>
          <p:cNvSpPr>
            <a:spLocks noGrp="1"/>
          </p:cNvSpPr>
          <p:nvPr>
            <p:ph type="body" sz="half" idx="2"/>
          </p:nvPr>
        </p:nvSpPr>
        <p:spPr>
          <a:xfrm>
            <a:off x="548640" y="5689600"/>
            <a:ext cx="6695440" cy="48809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9"/>
          <p:cNvSpPr>
            <a:spLocks noGrp="1"/>
          </p:cNvSpPr>
          <p:nvPr>
            <p:ph sz="quarter" idx="10"/>
          </p:nvPr>
        </p:nvSpPr>
        <p:spPr>
          <a:xfrm>
            <a:off x="548640" y="274639"/>
            <a:ext cx="9875520" cy="4339695"/>
          </a:xfrm>
        </p:spPr>
        <p:txBody>
          <a:bodyPr/>
          <a:lstStyle/>
          <a:p>
            <a:pPr lvl="0"/>
            <a:r>
              <a:rPr lang="en-US"/>
              <a:t>Click to edit Master text styles</a:t>
            </a:r>
          </a:p>
        </p:txBody>
      </p:sp>
    </p:spTree>
    <p:extLst>
      <p:ext uri="{BB962C8B-B14F-4D97-AF65-F5344CB8AC3E}">
        <p14:creationId xmlns:p14="http://schemas.microsoft.com/office/powerpoint/2010/main" val="77226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enter, Subtitle (Closing)">
    <p:spTree>
      <p:nvGrpSpPr>
        <p:cNvPr id="1" name=""/>
        <p:cNvGrpSpPr/>
        <p:nvPr/>
      </p:nvGrpSpPr>
      <p:grpSpPr>
        <a:xfrm>
          <a:off x="0" y="0"/>
          <a:ext cx="0" cy="0"/>
          <a:chOff x="0" y="0"/>
          <a:chExt cx="0" cy="0"/>
        </a:xfrm>
      </p:grpSpPr>
      <p:pic>
        <p:nvPicPr>
          <p:cNvPr id="4" name="Picture 7" descr="pattern-background-car-blue-2.png"/>
          <p:cNvPicPr>
            <a:picLocks noChangeAspect="1"/>
          </p:cNvPicPr>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0972800" cy="3881438"/>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1699260" y="2070101"/>
            <a:ext cx="768096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48640" y="2192867"/>
            <a:ext cx="9875520" cy="3984824"/>
          </a:xfrm>
        </p:spPr>
        <p:txBody>
          <a:bodyPr>
            <a:normAutofit/>
          </a:bodyPr>
          <a:lstStyle>
            <a:lvl1pPr marL="0" indent="0" algn="ctr">
              <a:buNone/>
              <a:defRPr sz="22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548640" y="584200"/>
            <a:ext cx="9875520" cy="1477437"/>
          </a:xfrm>
        </p:spPr>
        <p:txBody>
          <a:bodyPr/>
          <a:lstStyle>
            <a:lvl1pPr algn="ctr">
              <a:defRPr sz="3600" b="1" cap="all"/>
            </a:lvl1pPr>
          </a:lstStyle>
          <a:p>
            <a:r>
              <a:rPr lang="en-US"/>
              <a:t>Click to edit Master title style</a:t>
            </a:r>
            <a:endParaRPr lang="en-US" dirty="0"/>
          </a:p>
        </p:txBody>
      </p:sp>
    </p:spTree>
    <p:extLst>
      <p:ext uri="{BB962C8B-B14F-4D97-AF65-F5344CB8AC3E}">
        <p14:creationId xmlns:p14="http://schemas.microsoft.com/office/powerpoint/2010/main" val="42200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589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36E7A6-1898-40F7-A714-5F2BD03677FA}" type="datetimeFigureOut">
              <a:rPr lang="en-US" smtClean="0">
                <a:solidFill>
                  <a:srgbClr val="0B60A1">
                    <a:tint val="75000"/>
                  </a:srgbClr>
                </a:solidFill>
              </a:rPr>
              <a:pPr/>
              <a:t>10/19/2022</a:t>
            </a:fld>
            <a:endParaRPr lang="en-US">
              <a:solidFill>
                <a:srgbClr val="0B60A1">
                  <a:tint val="75000"/>
                </a:srgbClr>
              </a:solidFill>
            </a:endParaRPr>
          </a:p>
        </p:txBody>
      </p:sp>
      <p:sp>
        <p:nvSpPr>
          <p:cNvPr id="5" name="Footer Placeholder 4"/>
          <p:cNvSpPr>
            <a:spLocks noGrp="1"/>
          </p:cNvSpPr>
          <p:nvPr>
            <p:ph type="ftr" sz="quarter" idx="11"/>
          </p:nvPr>
        </p:nvSpPr>
        <p:spPr/>
        <p:txBody>
          <a:bodyPr/>
          <a:lstStyle/>
          <a:p>
            <a:endParaRPr lang="en-US">
              <a:solidFill>
                <a:srgbClr val="0B60A1">
                  <a:tint val="75000"/>
                </a:srgbClr>
              </a:solidFill>
            </a:endParaRPr>
          </a:p>
        </p:txBody>
      </p:sp>
      <p:sp>
        <p:nvSpPr>
          <p:cNvPr id="6" name="Slide Number Placeholder 5"/>
          <p:cNvSpPr>
            <a:spLocks noGrp="1"/>
          </p:cNvSpPr>
          <p:nvPr>
            <p:ph type="sldNum" sz="quarter" idx="12"/>
          </p:nvPr>
        </p:nvSpPr>
        <p:spPr>
          <a:xfrm>
            <a:off x="7863840" y="6356351"/>
            <a:ext cx="2560320" cy="365125"/>
          </a:xfrm>
          <a:prstGeom prst="rect">
            <a:avLst/>
          </a:prstGeom>
        </p:spPr>
        <p:txBody>
          <a:bodyPr/>
          <a:lstStyle/>
          <a:p>
            <a:fld id="{0827CCB2-3A7F-4467-AF2A-BFB23D3EF940}" type="slidenum">
              <a:rPr lang="en-US" smtClean="0">
                <a:solidFill>
                  <a:srgbClr val="0B60A1"/>
                </a:solidFill>
              </a:rPr>
              <a:pPr/>
              <a:t>‹#›</a:t>
            </a:fld>
            <a:endParaRPr lang="en-US">
              <a:solidFill>
                <a:srgbClr val="0B60A1"/>
              </a:solidFill>
            </a:endParaRPr>
          </a:p>
        </p:txBody>
      </p:sp>
    </p:spTree>
    <p:extLst>
      <p:ext uri="{BB962C8B-B14F-4D97-AF65-F5344CB8AC3E}">
        <p14:creationId xmlns:p14="http://schemas.microsoft.com/office/powerpoint/2010/main" val="2712907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6E7A6-1898-40F7-A714-5F2BD03677FA}" type="datetimeFigureOut">
              <a:rPr lang="en-US" smtClean="0">
                <a:solidFill>
                  <a:srgbClr val="0B60A1">
                    <a:tint val="75000"/>
                  </a:srgbClr>
                </a:solidFill>
              </a:rPr>
              <a:pPr/>
              <a:t>10/19/2022</a:t>
            </a:fld>
            <a:endParaRPr lang="en-US">
              <a:solidFill>
                <a:srgbClr val="0B60A1">
                  <a:tint val="75000"/>
                </a:srgbClr>
              </a:solidFill>
            </a:endParaRPr>
          </a:p>
        </p:txBody>
      </p:sp>
      <p:sp>
        <p:nvSpPr>
          <p:cNvPr id="5" name="Footer Placeholder 4"/>
          <p:cNvSpPr>
            <a:spLocks noGrp="1"/>
          </p:cNvSpPr>
          <p:nvPr>
            <p:ph type="ftr" sz="quarter" idx="11"/>
          </p:nvPr>
        </p:nvSpPr>
        <p:spPr/>
        <p:txBody>
          <a:bodyPr/>
          <a:lstStyle/>
          <a:p>
            <a:endParaRPr lang="en-US">
              <a:solidFill>
                <a:srgbClr val="0B60A1">
                  <a:tint val="75000"/>
                </a:srgbClr>
              </a:solidFill>
            </a:endParaRPr>
          </a:p>
        </p:txBody>
      </p:sp>
      <p:sp>
        <p:nvSpPr>
          <p:cNvPr id="6" name="Slide Number Placeholder 5"/>
          <p:cNvSpPr>
            <a:spLocks noGrp="1"/>
          </p:cNvSpPr>
          <p:nvPr>
            <p:ph type="sldNum" sz="quarter" idx="12"/>
          </p:nvPr>
        </p:nvSpPr>
        <p:spPr>
          <a:xfrm>
            <a:off x="7863840" y="6356351"/>
            <a:ext cx="2560320" cy="365125"/>
          </a:xfrm>
          <a:prstGeom prst="rect">
            <a:avLst/>
          </a:prstGeom>
        </p:spPr>
        <p:txBody>
          <a:bodyPr/>
          <a:lstStyle/>
          <a:p>
            <a:fld id="{0827CCB2-3A7F-4467-AF2A-BFB23D3EF940}" type="slidenum">
              <a:rPr lang="en-US" smtClean="0">
                <a:solidFill>
                  <a:srgbClr val="0B60A1"/>
                </a:solidFill>
              </a:rPr>
              <a:pPr/>
              <a:t>‹#›</a:t>
            </a:fld>
            <a:endParaRPr lang="en-US">
              <a:solidFill>
                <a:srgbClr val="0B60A1"/>
              </a:solidFill>
            </a:endParaRPr>
          </a:p>
        </p:txBody>
      </p:sp>
    </p:spTree>
    <p:extLst>
      <p:ext uri="{BB962C8B-B14F-4D97-AF65-F5344CB8AC3E}">
        <p14:creationId xmlns:p14="http://schemas.microsoft.com/office/powerpoint/2010/main" val="2742211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Slide with Bullet Color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760F1F-8420-7245-B2FF-0C37EE8D055E}"/>
              </a:ext>
            </a:extLst>
          </p:cNvPr>
          <p:cNvSpPr>
            <a:spLocks noGrp="1"/>
          </p:cNvSpPr>
          <p:nvPr>
            <p:ph idx="1" hasCustomPrompt="1"/>
          </p:nvPr>
        </p:nvSpPr>
        <p:spPr>
          <a:xfrm>
            <a:off x="855878" y="2487168"/>
            <a:ext cx="92583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solidFill>
                  <a:schemeClr val="tx1"/>
                </a:solidFill>
              </a:defRPr>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xmlns="" id="{C81A84B0-A5FA-E24E-8EA6-2E5D97319469}"/>
              </a:ext>
            </a:extLst>
          </p:cNvPr>
          <p:cNvSpPr>
            <a:spLocks noGrp="1"/>
          </p:cNvSpPr>
          <p:nvPr>
            <p:ph type="title" hasCustomPrompt="1"/>
          </p:nvPr>
        </p:nvSpPr>
        <p:spPr>
          <a:xfrm>
            <a:off x="855878" y="1298448"/>
            <a:ext cx="92583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xmlns="" id="{470F6EC1-3445-BE46-BE39-80B2EDCC0EA5}"/>
              </a:ext>
            </a:extLst>
          </p:cNvPr>
          <p:cNvSpPr>
            <a:spLocks noGrp="1"/>
          </p:cNvSpPr>
          <p:nvPr>
            <p:ph type="body" sz="quarter" idx="13" hasCustomPrompt="1"/>
          </p:nvPr>
        </p:nvSpPr>
        <p:spPr>
          <a:xfrm>
            <a:off x="855878" y="1865376"/>
            <a:ext cx="92583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0" name="Text Placeholder 3">
            <a:extLst>
              <a:ext uri="{FF2B5EF4-FFF2-40B4-BE49-F238E27FC236}">
                <a16:creationId xmlns:a16="http://schemas.microsoft.com/office/drawing/2014/main" xmlns="" id="{E34C71EA-2D7E-D345-A1D9-583E57427CAB}"/>
              </a:ext>
            </a:extLst>
          </p:cNvPr>
          <p:cNvSpPr>
            <a:spLocks noGrp="1"/>
          </p:cNvSpPr>
          <p:nvPr>
            <p:ph type="body" sz="quarter" idx="14" hasCustomPrompt="1"/>
          </p:nvPr>
        </p:nvSpPr>
        <p:spPr>
          <a:xfrm>
            <a:off x="5486400" y="1"/>
            <a:ext cx="5109924"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xmlns="" id="{9ABE7F86-52FE-4EEC-B4F0-9A83442B5DD5}"/>
              </a:ext>
            </a:extLst>
          </p:cNvPr>
          <p:cNvSpPr>
            <a:spLocks noGrp="1"/>
          </p:cNvSpPr>
          <p:nvPr>
            <p:ph type="sldNum" sz="quarter" idx="4"/>
          </p:nvPr>
        </p:nvSpPr>
        <p:spPr>
          <a:xfrm>
            <a:off x="10159506" y="6418672"/>
            <a:ext cx="437533"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solidFill>
                  <a:srgbClr val="6699CC"/>
                </a:solidFill>
              </a:rPr>
              <a:pPr/>
              <a:t>‹#›</a:t>
            </a:fld>
            <a:endParaRPr lang="en-US" dirty="0">
              <a:solidFill>
                <a:srgbClr val="6699CC"/>
              </a:solidFill>
            </a:endParaRPr>
          </a:p>
        </p:txBody>
      </p:sp>
    </p:spTree>
    <p:extLst>
      <p:ext uri="{BB962C8B-B14F-4D97-AF65-F5344CB8AC3E}">
        <p14:creationId xmlns:p14="http://schemas.microsoft.com/office/powerpoint/2010/main" val="148082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pic>
        <p:nvPicPr>
          <p:cNvPr id="4"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31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548640" y="1727201"/>
            <a:ext cx="9875520" cy="445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430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8"/>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defRPr/>
            </a:pPr>
            <a:fld id="{4C1ED57B-5734-4E48-BA32-BCF138F47BEF}" type="datetimeFigureOut">
              <a:rPr lang="en-US" smtClean="0">
                <a:solidFill>
                  <a:srgbClr val="0B60A1">
                    <a:tint val="75000"/>
                  </a:srgbClr>
                </a:solidFill>
              </a:rPr>
              <a:pPr defTabSz="457200">
                <a:defRPr/>
              </a:pPr>
              <a:t>10/19/2022</a:t>
            </a:fld>
            <a:endParaRPr lang="en-US" dirty="0">
              <a:solidFill>
                <a:srgbClr val="0B60A1">
                  <a:tint val="75000"/>
                </a:srgbClr>
              </a:solidFill>
            </a:endParaRPr>
          </a:p>
        </p:txBody>
      </p:sp>
      <p:sp>
        <p:nvSpPr>
          <p:cNvPr id="5" name="Footer Placeholder 4"/>
          <p:cNvSpPr>
            <a:spLocks noGrp="1"/>
          </p:cNvSpPr>
          <p:nvPr>
            <p:ph type="ftr" sz="quarter" idx="11"/>
          </p:nvPr>
        </p:nvSpPr>
        <p:spPr/>
        <p:txBody>
          <a:bodyPr/>
          <a:lstStyle/>
          <a:p>
            <a:pPr defTabSz="457200">
              <a:defRPr/>
            </a:pPr>
            <a:endParaRPr lang="en-US">
              <a:solidFill>
                <a:srgbClr val="0B60A1">
                  <a:tint val="75000"/>
                </a:srgbClr>
              </a:solidFill>
            </a:endParaRPr>
          </a:p>
        </p:txBody>
      </p:sp>
      <p:sp>
        <p:nvSpPr>
          <p:cNvPr id="6" name="Slide Number Placeholder 5"/>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2506613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6E7A6-1898-40F7-A714-5F2BD03677FA}" type="datetimeFigureOut">
              <a:rPr lang="en-US" smtClean="0">
                <a:solidFill>
                  <a:srgbClr val="0B60A1">
                    <a:tint val="75000"/>
                  </a:srgbClr>
                </a:solidFill>
              </a:rPr>
              <a:pPr/>
              <a:t>10/19/2022</a:t>
            </a:fld>
            <a:endParaRPr lang="en-US">
              <a:solidFill>
                <a:srgbClr val="0B60A1">
                  <a:tint val="75000"/>
                </a:srgbClr>
              </a:solidFill>
            </a:endParaRPr>
          </a:p>
        </p:txBody>
      </p:sp>
      <p:sp>
        <p:nvSpPr>
          <p:cNvPr id="5" name="Footer Placeholder 4"/>
          <p:cNvSpPr>
            <a:spLocks noGrp="1"/>
          </p:cNvSpPr>
          <p:nvPr>
            <p:ph type="ftr" sz="quarter" idx="11"/>
          </p:nvPr>
        </p:nvSpPr>
        <p:spPr/>
        <p:txBody>
          <a:bodyPr/>
          <a:lstStyle/>
          <a:p>
            <a:endParaRPr lang="en-US">
              <a:solidFill>
                <a:srgbClr val="0B60A1">
                  <a:tint val="75000"/>
                </a:srgbClr>
              </a:solidFill>
            </a:endParaRPr>
          </a:p>
        </p:txBody>
      </p:sp>
      <p:sp>
        <p:nvSpPr>
          <p:cNvPr id="6" name="Slide Number Placeholder 5"/>
          <p:cNvSpPr>
            <a:spLocks noGrp="1"/>
          </p:cNvSpPr>
          <p:nvPr>
            <p:ph type="sldNum" sz="quarter" idx="12"/>
          </p:nvPr>
        </p:nvSpPr>
        <p:spPr/>
        <p:txBody>
          <a:bodyPr/>
          <a:lstStyle/>
          <a:p>
            <a:fld id="{0827CCB2-3A7F-4467-AF2A-BFB23D3EF940}" type="slidenum">
              <a:rPr lang="en-US" smtClean="0">
                <a:solidFill>
                  <a:srgbClr val="0B60A1"/>
                </a:solidFill>
              </a:rPr>
              <a:pPr/>
              <a:t>‹#›</a:t>
            </a:fld>
            <a:endParaRPr lang="en-US">
              <a:solidFill>
                <a:srgbClr val="0B60A1"/>
              </a:solidFill>
            </a:endParaRPr>
          </a:p>
        </p:txBody>
      </p:sp>
    </p:spTree>
    <p:extLst>
      <p:ext uri="{BB962C8B-B14F-4D97-AF65-F5344CB8AC3E}">
        <p14:creationId xmlns:p14="http://schemas.microsoft.com/office/powerpoint/2010/main" val="237718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3"/>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defRPr/>
            </a:pPr>
            <a:fld id="{4C1ED57B-5734-4E48-BA32-BCF138F47BEF}" type="datetimeFigureOut">
              <a:rPr lang="en-US" smtClean="0">
                <a:solidFill>
                  <a:srgbClr val="0B60A1">
                    <a:tint val="75000"/>
                  </a:srgbClr>
                </a:solidFill>
              </a:rPr>
              <a:pPr defTabSz="457200">
                <a:defRPr/>
              </a:pPr>
              <a:t>10/19/2022</a:t>
            </a:fld>
            <a:endParaRPr lang="en-US" dirty="0">
              <a:solidFill>
                <a:srgbClr val="0B60A1">
                  <a:tint val="75000"/>
                </a:srgbClr>
              </a:solidFill>
            </a:endParaRPr>
          </a:p>
        </p:txBody>
      </p:sp>
      <p:sp>
        <p:nvSpPr>
          <p:cNvPr id="5" name="Footer Placeholder 4"/>
          <p:cNvSpPr>
            <a:spLocks noGrp="1"/>
          </p:cNvSpPr>
          <p:nvPr>
            <p:ph type="ftr" sz="quarter" idx="11"/>
          </p:nvPr>
        </p:nvSpPr>
        <p:spPr/>
        <p:txBody>
          <a:bodyPr/>
          <a:lstStyle/>
          <a:p>
            <a:pPr defTabSz="457200">
              <a:defRPr/>
            </a:pPr>
            <a:endParaRPr lang="en-US">
              <a:solidFill>
                <a:srgbClr val="0B60A1">
                  <a:tint val="75000"/>
                </a:srgbClr>
              </a:solidFill>
            </a:endParaRPr>
          </a:p>
        </p:txBody>
      </p:sp>
      <p:sp>
        <p:nvSpPr>
          <p:cNvPr id="6" name="Slide Number Placeholder 5"/>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1064298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9132" y="1600203"/>
            <a:ext cx="5833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75122" y="1600203"/>
            <a:ext cx="5833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defRPr/>
            </a:pPr>
            <a:fld id="{4C1ED57B-5734-4E48-BA32-BCF138F47BEF}" type="datetimeFigureOut">
              <a:rPr lang="en-US" smtClean="0">
                <a:solidFill>
                  <a:srgbClr val="0B60A1">
                    <a:tint val="75000"/>
                  </a:srgbClr>
                </a:solidFill>
              </a:rPr>
              <a:pPr defTabSz="457200">
                <a:defRPr/>
              </a:pPr>
              <a:t>10/19/2022</a:t>
            </a:fld>
            <a:endParaRPr lang="en-US" dirty="0">
              <a:solidFill>
                <a:srgbClr val="0B60A1">
                  <a:tint val="75000"/>
                </a:srgbClr>
              </a:solidFill>
            </a:endParaRPr>
          </a:p>
        </p:txBody>
      </p:sp>
      <p:sp>
        <p:nvSpPr>
          <p:cNvPr id="6" name="Footer Placeholder 5"/>
          <p:cNvSpPr>
            <a:spLocks noGrp="1"/>
          </p:cNvSpPr>
          <p:nvPr>
            <p:ph type="ftr" sz="quarter" idx="11"/>
          </p:nvPr>
        </p:nvSpPr>
        <p:spPr/>
        <p:txBody>
          <a:bodyPr/>
          <a:lstStyle/>
          <a:p>
            <a:pPr defTabSz="457200">
              <a:defRPr/>
            </a:pPr>
            <a:endParaRPr lang="en-US">
              <a:solidFill>
                <a:srgbClr val="0B60A1">
                  <a:tint val="75000"/>
                </a:srgbClr>
              </a:solidFill>
            </a:endParaRPr>
          </a:p>
        </p:txBody>
      </p:sp>
      <p:sp>
        <p:nvSpPr>
          <p:cNvPr id="7" name="Slide Number Placeholder 6"/>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1735186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defRPr/>
            </a:pPr>
            <a:fld id="{4C1ED57B-5734-4E48-BA32-BCF138F47BEF}" type="datetimeFigureOut">
              <a:rPr lang="en-US" smtClean="0">
                <a:solidFill>
                  <a:srgbClr val="0B60A1">
                    <a:tint val="75000"/>
                  </a:srgbClr>
                </a:solidFill>
              </a:rPr>
              <a:pPr defTabSz="457200">
                <a:defRPr/>
              </a:pPr>
              <a:t>10/19/2022</a:t>
            </a:fld>
            <a:endParaRPr lang="en-US" dirty="0">
              <a:solidFill>
                <a:srgbClr val="0B60A1">
                  <a:tint val="75000"/>
                </a:srgbClr>
              </a:solidFill>
            </a:endParaRPr>
          </a:p>
        </p:txBody>
      </p:sp>
      <p:sp>
        <p:nvSpPr>
          <p:cNvPr id="8" name="Footer Placeholder 7"/>
          <p:cNvSpPr>
            <a:spLocks noGrp="1"/>
          </p:cNvSpPr>
          <p:nvPr>
            <p:ph type="ftr" sz="quarter" idx="11"/>
          </p:nvPr>
        </p:nvSpPr>
        <p:spPr/>
        <p:txBody>
          <a:bodyPr/>
          <a:lstStyle/>
          <a:p>
            <a:pPr defTabSz="457200">
              <a:defRPr/>
            </a:pPr>
            <a:endParaRPr lang="en-US">
              <a:solidFill>
                <a:srgbClr val="0B60A1">
                  <a:tint val="75000"/>
                </a:srgbClr>
              </a:solidFill>
            </a:endParaRPr>
          </a:p>
        </p:txBody>
      </p:sp>
      <p:sp>
        <p:nvSpPr>
          <p:cNvPr id="9" name="Slide Number Placeholder 8"/>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352020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6B635B-AD09-42AF-9194-8EBD3ADAA2B7}"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3597465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B635B-AD09-42AF-9194-8EBD3ADAA2B7}"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204129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3"/>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 y="1435103"/>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defRPr/>
            </a:pPr>
            <a:fld id="{4C1ED57B-5734-4E48-BA32-BCF138F47BEF}" type="datetimeFigureOut">
              <a:rPr lang="en-US" smtClean="0">
                <a:solidFill>
                  <a:srgbClr val="0B60A1">
                    <a:tint val="75000"/>
                  </a:srgbClr>
                </a:solidFill>
              </a:rPr>
              <a:pPr defTabSz="457200">
                <a:defRPr/>
              </a:pPr>
              <a:t>10/19/2022</a:t>
            </a:fld>
            <a:endParaRPr lang="en-US" dirty="0">
              <a:solidFill>
                <a:srgbClr val="0B60A1">
                  <a:tint val="75000"/>
                </a:srgbClr>
              </a:solidFill>
            </a:endParaRPr>
          </a:p>
        </p:txBody>
      </p:sp>
      <p:sp>
        <p:nvSpPr>
          <p:cNvPr id="6" name="Footer Placeholder 5"/>
          <p:cNvSpPr>
            <a:spLocks noGrp="1"/>
          </p:cNvSpPr>
          <p:nvPr>
            <p:ph type="ftr" sz="quarter" idx="11"/>
          </p:nvPr>
        </p:nvSpPr>
        <p:spPr/>
        <p:txBody>
          <a:bodyPr/>
          <a:lstStyle/>
          <a:p>
            <a:pPr defTabSz="457200">
              <a:defRPr/>
            </a:pPr>
            <a:endParaRPr lang="en-US">
              <a:solidFill>
                <a:srgbClr val="0B60A1">
                  <a:tint val="75000"/>
                </a:srgbClr>
              </a:solidFill>
            </a:endParaRPr>
          </a:p>
        </p:txBody>
      </p:sp>
      <p:sp>
        <p:nvSpPr>
          <p:cNvPr id="7" name="Slide Number Placeholder 6"/>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4103460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6B635B-AD09-42AF-9194-8EBD3ADAA2B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642494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defRPr/>
            </a:pPr>
            <a:fld id="{4C1ED57B-5734-4E48-BA32-BCF138F47BEF}" type="datetimeFigureOut">
              <a:rPr lang="en-US" smtClean="0">
                <a:solidFill>
                  <a:srgbClr val="0B60A1">
                    <a:tint val="75000"/>
                  </a:srgbClr>
                </a:solidFill>
              </a:rPr>
              <a:pPr defTabSz="457200">
                <a:defRPr/>
              </a:pPr>
              <a:t>10/19/2022</a:t>
            </a:fld>
            <a:endParaRPr lang="en-US" dirty="0">
              <a:solidFill>
                <a:srgbClr val="0B60A1">
                  <a:tint val="75000"/>
                </a:srgbClr>
              </a:solidFill>
            </a:endParaRPr>
          </a:p>
        </p:txBody>
      </p:sp>
      <p:sp>
        <p:nvSpPr>
          <p:cNvPr id="5" name="Footer Placeholder 4"/>
          <p:cNvSpPr>
            <a:spLocks noGrp="1"/>
          </p:cNvSpPr>
          <p:nvPr>
            <p:ph type="ftr" sz="quarter" idx="11"/>
          </p:nvPr>
        </p:nvSpPr>
        <p:spPr/>
        <p:txBody>
          <a:bodyPr/>
          <a:lstStyle/>
          <a:p>
            <a:pPr defTabSz="457200">
              <a:defRPr/>
            </a:pPr>
            <a:endParaRPr lang="en-US">
              <a:solidFill>
                <a:srgbClr val="0B60A1">
                  <a:tint val="75000"/>
                </a:srgbClr>
              </a:solidFill>
            </a:endParaRPr>
          </a:p>
        </p:txBody>
      </p:sp>
      <p:sp>
        <p:nvSpPr>
          <p:cNvPr id="6" name="Slide Number Placeholder 5"/>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100340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Content, Object, Note">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0476"/>
          </a:xfrm>
        </p:spPr>
        <p:txBody>
          <a:bodyPr/>
          <a:lstStyle>
            <a:lvl1pPr>
              <a:defRPr baseline="0"/>
            </a:lvl1pPr>
          </a:lstStyle>
          <a:p>
            <a:r>
              <a:rPr lang="en-US"/>
              <a:t>Click to edit Master title style</a:t>
            </a:r>
            <a:endParaRPr lang="en-US" dirty="0"/>
          </a:p>
        </p:txBody>
      </p:sp>
      <p:sp>
        <p:nvSpPr>
          <p:cNvPr id="13" name="Content Placeholder 7"/>
          <p:cNvSpPr>
            <a:spLocks noGrp="1"/>
          </p:cNvSpPr>
          <p:nvPr>
            <p:ph sz="quarter" idx="11"/>
          </p:nvPr>
        </p:nvSpPr>
        <p:spPr>
          <a:xfrm>
            <a:off x="5575936" y="1727201"/>
            <a:ext cx="4848224" cy="3776133"/>
          </a:xfrm>
        </p:spPr>
        <p:txBody>
          <a:bodyPr/>
          <a:lstStyle/>
          <a:p>
            <a:pPr lvl="0"/>
            <a:r>
              <a:rPr lang="en-US"/>
              <a:t>Click to edit Master text styles</a:t>
            </a:r>
          </a:p>
        </p:txBody>
      </p:sp>
      <p:sp>
        <p:nvSpPr>
          <p:cNvPr id="14" name="Text Placeholder 13"/>
          <p:cNvSpPr>
            <a:spLocks noGrp="1"/>
          </p:cNvSpPr>
          <p:nvPr>
            <p:ph type="body" sz="quarter" idx="12"/>
          </p:nvPr>
        </p:nvSpPr>
        <p:spPr>
          <a:xfrm>
            <a:off x="5575935" y="5698068"/>
            <a:ext cx="4848226" cy="450979"/>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548641" y="1727201"/>
            <a:ext cx="4848224" cy="495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6170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5956" y="274641"/>
            <a:ext cx="296227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9130" y="274641"/>
            <a:ext cx="870394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defRPr/>
            </a:pPr>
            <a:fld id="{4C1ED57B-5734-4E48-BA32-BCF138F47BEF}" type="datetimeFigureOut">
              <a:rPr lang="en-US" smtClean="0">
                <a:solidFill>
                  <a:srgbClr val="0B60A1">
                    <a:tint val="75000"/>
                  </a:srgbClr>
                </a:solidFill>
              </a:rPr>
              <a:pPr defTabSz="457200">
                <a:defRPr/>
              </a:pPr>
              <a:t>10/19/2022</a:t>
            </a:fld>
            <a:endParaRPr lang="en-US" dirty="0">
              <a:solidFill>
                <a:srgbClr val="0B60A1">
                  <a:tint val="75000"/>
                </a:srgbClr>
              </a:solidFill>
            </a:endParaRPr>
          </a:p>
        </p:txBody>
      </p:sp>
      <p:sp>
        <p:nvSpPr>
          <p:cNvPr id="5" name="Footer Placeholder 4"/>
          <p:cNvSpPr>
            <a:spLocks noGrp="1"/>
          </p:cNvSpPr>
          <p:nvPr>
            <p:ph type="ftr" sz="quarter" idx="11"/>
          </p:nvPr>
        </p:nvSpPr>
        <p:spPr/>
        <p:txBody>
          <a:bodyPr/>
          <a:lstStyle/>
          <a:p>
            <a:pPr defTabSz="457200">
              <a:defRPr/>
            </a:pPr>
            <a:endParaRPr lang="en-US">
              <a:solidFill>
                <a:srgbClr val="0B60A1">
                  <a:tint val="75000"/>
                </a:srgbClr>
              </a:solidFill>
            </a:endParaRPr>
          </a:p>
        </p:txBody>
      </p:sp>
      <p:sp>
        <p:nvSpPr>
          <p:cNvPr id="6" name="Slide Number Placeholder 5"/>
          <p:cNvSpPr>
            <a:spLocks noGrp="1"/>
          </p:cNvSpPr>
          <p:nvPr>
            <p:ph type="sldNum" sz="quarter" idx="12"/>
          </p:nvPr>
        </p:nvSpPr>
        <p:spPr/>
        <p:txBody>
          <a:bodyPr/>
          <a:lstStyle/>
          <a:p>
            <a:fld id="{8DFDAEDA-DF88-4E9F-910B-7B4B11AFE307}" type="slidenum">
              <a:rPr lang="en-US" smtClean="0"/>
              <a:t>‹#›</a:t>
            </a:fld>
            <a:endParaRPr lang="en-US"/>
          </a:p>
        </p:txBody>
      </p:sp>
    </p:spTree>
    <p:extLst>
      <p:ext uri="{BB962C8B-B14F-4D97-AF65-F5344CB8AC3E}">
        <p14:creationId xmlns:p14="http://schemas.microsoft.com/office/powerpoint/2010/main" val="1072760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title-gri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116514"/>
            <a:ext cx="10972800" cy="1741487"/>
          </a:xfrm>
          <a:prstGeom prst="rect">
            <a:avLst/>
          </a:prstGeom>
          <a:solidFill>
            <a:srgbClr val="4B9CD3"/>
          </a:solidFill>
          <a:ln>
            <a:solidFill>
              <a:srgbClr val="4B9CD3"/>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EFCFF"/>
              </a:solidFill>
            </a:endParaRPr>
          </a:p>
        </p:txBody>
      </p:sp>
      <p:pic>
        <p:nvPicPr>
          <p:cNvPr id="9" name="Picture 8" descr="banner-2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70339"/>
            <a:ext cx="1097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itle-dotted-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 y="2009775"/>
            <a:ext cx="109728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2"/>
          <p:cNvSpPr>
            <a:spLocks noGrp="1"/>
          </p:cNvSpPr>
          <p:nvPr>
            <p:ph type="body" sz="quarter" idx="16"/>
          </p:nvPr>
        </p:nvSpPr>
        <p:spPr>
          <a:xfrm>
            <a:off x="548640" y="5749397"/>
            <a:ext cx="6441917" cy="883365"/>
          </a:xfrm>
        </p:spPr>
        <p:txBody>
          <a:bodyPr>
            <a:noAutofit/>
          </a:bodyPr>
          <a:lstStyle>
            <a:lvl1pPr>
              <a:spcBef>
                <a:spcPts val="168"/>
              </a:spcBef>
              <a:defRPr sz="2000" baseline="0">
                <a:solidFill>
                  <a:schemeClr val="bg1"/>
                </a:solidFill>
              </a:defRPr>
            </a:lvl1pPr>
            <a:lvl2pPr marL="285750" indent="0">
              <a:buNone/>
              <a:defRPr sz="2000">
                <a:solidFill>
                  <a:schemeClr val="bg1"/>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p:txBody>
      </p:sp>
      <p:sp>
        <p:nvSpPr>
          <p:cNvPr id="16" name="Text Placeholder 20"/>
          <p:cNvSpPr>
            <a:spLocks noGrp="1"/>
          </p:cNvSpPr>
          <p:nvPr>
            <p:ph type="body" sz="quarter" idx="15"/>
          </p:nvPr>
        </p:nvSpPr>
        <p:spPr>
          <a:xfrm>
            <a:off x="548640" y="3012018"/>
            <a:ext cx="2560320" cy="365125"/>
          </a:xfrm>
        </p:spPr>
        <p:txBody>
          <a:bodyPr>
            <a:normAutofit/>
          </a:bodyPr>
          <a:lstStyle>
            <a:lvl1pPr>
              <a:defRPr sz="1500" baseline="0">
                <a:solidFill>
                  <a:srgbClr val="747F81"/>
                </a:solidFill>
              </a:defRPr>
            </a:lvl1pPr>
          </a:lstStyle>
          <a:p>
            <a:pPr lvl="0"/>
            <a:r>
              <a:rPr lang="en-US"/>
              <a:t>Click to edit Master text styles</a:t>
            </a:r>
          </a:p>
        </p:txBody>
      </p:sp>
      <p:sp>
        <p:nvSpPr>
          <p:cNvPr id="17" name="Title 1"/>
          <p:cNvSpPr>
            <a:spLocks noGrp="1"/>
          </p:cNvSpPr>
          <p:nvPr>
            <p:ph type="ctrTitle"/>
          </p:nvPr>
        </p:nvSpPr>
        <p:spPr>
          <a:xfrm>
            <a:off x="548640" y="388547"/>
            <a:ext cx="9875520" cy="857589"/>
          </a:xfrm>
        </p:spPr>
        <p:txBody>
          <a:bodyPr anchor="t"/>
          <a:lstStyle>
            <a:lvl1pPr>
              <a:defRPr sz="5000" b="0" i="0" baseline="0">
                <a:solidFill>
                  <a:srgbClr val="4B9CD3"/>
                </a:solidFill>
                <a:latin typeface="Avenir LT Std 95 Black"/>
                <a:cs typeface="Avenir LT Std 95 Black"/>
              </a:defRPr>
            </a:lvl1pPr>
          </a:lstStyle>
          <a:p>
            <a:r>
              <a:rPr lang="en-US"/>
              <a:t>Click to edit Master title style</a:t>
            </a:r>
            <a:endParaRPr lang="en-US" dirty="0"/>
          </a:p>
        </p:txBody>
      </p:sp>
      <p:sp>
        <p:nvSpPr>
          <p:cNvPr id="18" name="Subtitle 2"/>
          <p:cNvSpPr>
            <a:spLocks noGrp="1"/>
          </p:cNvSpPr>
          <p:nvPr>
            <p:ph type="subTitle" idx="1"/>
          </p:nvPr>
        </p:nvSpPr>
        <p:spPr>
          <a:xfrm>
            <a:off x="548640" y="2142081"/>
            <a:ext cx="9875520" cy="787387"/>
          </a:xfrm>
        </p:spPr>
        <p:txBody>
          <a:bodyPr>
            <a:normAutofit/>
          </a:bodyPr>
          <a:lstStyle>
            <a:lvl1pPr marL="0" marR="0" indent="0" algn="l" defTabSz="457200" rtl="0" eaLnBrk="1" fontAlgn="auto" latinLnBrk="0" hangingPunct="1">
              <a:lnSpc>
                <a:spcPct val="100000"/>
              </a:lnSpc>
              <a:spcBef>
                <a:spcPts val="768"/>
              </a:spcBef>
              <a:spcAft>
                <a:spcPts val="0"/>
              </a:spcAft>
              <a:buClr>
                <a:schemeClr val="accent2"/>
              </a:buClr>
              <a:buSzPct val="70000"/>
              <a:buFont typeface="Wingdings" charset="2"/>
              <a:buNone/>
              <a:tabLst/>
              <a:defRPr sz="2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 Placeholder 28"/>
          <p:cNvSpPr>
            <a:spLocks noGrp="1"/>
          </p:cNvSpPr>
          <p:nvPr>
            <p:ph type="body" sz="quarter" idx="17"/>
          </p:nvPr>
        </p:nvSpPr>
        <p:spPr>
          <a:xfrm>
            <a:off x="548640" y="1328824"/>
            <a:ext cx="9875520" cy="633413"/>
          </a:xfrm>
        </p:spPr>
        <p:txBody>
          <a:bodyPr>
            <a:noAutofit/>
          </a:bodyPr>
          <a:lstStyle>
            <a:lvl1pPr>
              <a:defRPr sz="3600" b="0" i="0">
                <a:solidFill>
                  <a:srgbClr val="747F81"/>
                </a:solidFill>
                <a:latin typeface="Founders Grotesk Medium"/>
                <a:cs typeface="Founders Grotesk Medium"/>
              </a:defRPr>
            </a:lvl1pPr>
          </a:lstStyle>
          <a:p>
            <a:pPr lvl="0"/>
            <a:r>
              <a:rPr lang="en-US"/>
              <a:t>Click to edit Master text styles</a:t>
            </a:r>
          </a:p>
        </p:txBody>
      </p:sp>
      <p:pic>
        <p:nvPicPr>
          <p:cNvPr id="2" name="Picture 1" descr="Research_logo_white_h.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89470" y="5987650"/>
            <a:ext cx="3039466" cy="460248"/>
          </a:xfrm>
          <a:prstGeom prst="rect">
            <a:avLst/>
          </a:prstGeom>
        </p:spPr>
      </p:pic>
    </p:spTree>
    <p:extLst>
      <p:ext uri="{BB962C8B-B14F-4D97-AF65-F5344CB8AC3E}">
        <p14:creationId xmlns:p14="http://schemas.microsoft.com/office/powerpoint/2010/main" val="15046916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Full Width">
    <p:spTree>
      <p:nvGrpSpPr>
        <p:cNvPr id="1" name=""/>
        <p:cNvGrpSpPr/>
        <p:nvPr/>
      </p:nvGrpSpPr>
      <p:grpSpPr>
        <a:xfrm>
          <a:off x="0" y="0"/>
          <a:ext cx="0" cy="0"/>
          <a:chOff x="0" y="0"/>
          <a:chExt cx="0" cy="0"/>
        </a:xfrm>
      </p:grpSpPr>
      <p:pic>
        <p:nvPicPr>
          <p:cNvPr id="5"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31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548640" y="2408399"/>
            <a:ext cx="9875520" cy="3769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half" idx="2"/>
          </p:nvPr>
        </p:nvSpPr>
        <p:spPr>
          <a:xfrm>
            <a:off x="548640" y="1727200"/>
            <a:ext cx="9875520" cy="541865"/>
          </a:xfrm>
        </p:spPr>
        <p:txBody>
          <a:bodyPr>
            <a:normAutofit/>
          </a:bodyPr>
          <a:lstStyle>
            <a:lvl1pPr marL="0" indent="0">
              <a:buNone/>
              <a:defRPr sz="22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649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7" descr="pattern-background-car-blue-2.png"/>
          <p:cNvPicPr>
            <a:picLocks noChangeAspect="1"/>
          </p:cNvPicPr>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0972800" cy="3881438"/>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5800" y="4414838"/>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48640" y="4538133"/>
            <a:ext cx="9963151" cy="1639558"/>
          </a:xfrm>
        </p:spPr>
        <p:txBody>
          <a:bodyPr>
            <a:normAutofit/>
          </a:bodyPr>
          <a:lstStyle>
            <a:lvl1pPr marL="0" indent="0">
              <a:buNone/>
              <a:defRPr sz="22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8"/>
          <p:cNvSpPr>
            <a:spLocks noGrp="1"/>
          </p:cNvSpPr>
          <p:nvPr>
            <p:ph type="body" sz="quarter" idx="10"/>
          </p:nvPr>
        </p:nvSpPr>
        <p:spPr>
          <a:xfrm>
            <a:off x="548640" y="1232624"/>
            <a:ext cx="9963151" cy="2121846"/>
          </a:xfrm>
        </p:spPr>
        <p:txBody>
          <a:bodyPr>
            <a:normAutofit/>
          </a:bodyPr>
          <a:lstStyle>
            <a:lvl1pPr>
              <a:defRPr sz="5000" b="0" i="0" baseline="0">
                <a:solidFill>
                  <a:schemeClr val="accent5"/>
                </a:solidFill>
                <a:latin typeface="Avenir LT Std 95 Black"/>
                <a:cs typeface="Avenir LT Std 95 Black"/>
              </a:defRPr>
            </a:lvl1pPr>
          </a:lstStyle>
          <a:p>
            <a:pPr lvl="0"/>
            <a:r>
              <a:rPr lang="en-US"/>
              <a:t>Click to edit Master text styles</a:t>
            </a:r>
          </a:p>
        </p:txBody>
      </p:sp>
      <p:sp>
        <p:nvSpPr>
          <p:cNvPr id="2" name="Title 1"/>
          <p:cNvSpPr>
            <a:spLocks noGrp="1"/>
          </p:cNvSpPr>
          <p:nvPr>
            <p:ph type="title"/>
          </p:nvPr>
        </p:nvSpPr>
        <p:spPr>
          <a:xfrm>
            <a:off x="548640" y="3470810"/>
            <a:ext cx="9963151" cy="936092"/>
          </a:xfrm>
        </p:spPr>
        <p:txBody>
          <a:bodyPr/>
          <a:lstStyle>
            <a:lvl1pPr algn="l">
              <a:defRPr sz="3600" b="0" i="0" cap="all">
                <a:latin typeface="Avenir LT Std 95 Black"/>
                <a:cs typeface="Avenir LT Std 95 Black"/>
              </a:defRPr>
            </a:lvl1pPr>
          </a:lstStyle>
          <a:p>
            <a:r>
              <a:rPr lang="en-US"/>
              <a:t>Click to edit Master title style</a:t>
            </a:r>
            <a:endParaRPr lang="en-US" dirty="0"/>
          </a:p>
        </p:txBody>
      </p:sp>
    </p:spTree>
    <p:extLst>
      <p:ext uri="{BB962C8B-B14F-4D97-AF65-F5344CB8AC3E}">
        <p14:creationId xmlns:p14="http://schemas.microsoft.com/office/powerpoint/2010/main" val="382250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5" name="Picture 7" descr="pattern-background-car-blue-2.png"/>
          <p:cNvPicPr>
            <a:picLocks noChangeAspect="1"/>
          </p:cNvPicPr>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0972800" cy="3881438"/>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ine-break-dotted-blue-1.png"/>
          <p:cNvPicPr>
            <a:picLocks noChangeAspect="1"/>
          </p:cNvPicPr>
          <p:nvPr/>
        </p:nvPicPr>
        <p:blipFill>
          <a:blip r:embed="rId3">
            <a:extLst>
              <a:ext uri="{28A0092B-C50C-407E-A947-70E740481C1C}">
                <a14:useLocalDpi xmlns:a14="http://schemas.microsoft.com/office/drawing/2010/main" val="0"/>
              </a:ext>
            </a:extLst>
          </a:blip>
          <a:srcRect l="-2" r="34866"/>
          <a:stretch>
            <a:fillRect/>
          </a:stretch>
        </p:blipFill>
        <p:spPr bwMode="auto">
          <a:xfrm>
            <a:off x="670560" y="3881438"/>
            <a:ext cx="384048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3050"/>
            <a:ext cx="4419600" cy="3608432"/>
          </a:xfrm>
        </p:spPr>
        <p:txBody>
          <a:bodyPr/>
          <a:lstStyle>
            <a:lvl1pPr algn="l">
              <a:defRPr sz="3400" b="1" baseline="0"/>
            </a:lvl1pPr>
          </a:lstStyle>
          <a:p>
            <a:r>
              <a:rPr lang="en-US"/>
              <a:t>Click to edit Master title style</a:t>
            </a:r>
            <a:endParaRPr lang="en-US" dirty="0"/>
          </a:p>
        </p:txBody>
      </p:sp>
      <p:sp>
        <p:nvSpPr>
          <p:cNvPr id="3" name="Content Placeholder 2"/>
          <p:cNvSpPr>
            <a:spLocks noGrp="1"/>
          </p:cNvSpPr>
          <p:nvPr>
            <p:ph idx="1"/>
          </p:nvPr>
        </p:nvSpPr>
        <p:spPr>
          <a:xfrm>
            <a:off x="5140959" y="273051"/>
            <a:ext cx="5283200" cy="5904641"/>
          </a:xfrm>
        </p:spPr>
        <p:txBody>
          <a:bodyPr>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8640" y="4047068"/>
            <a:ext cx="4419600" cy="2130623"/>
          </a:xfrm>
        </p:spPr>
        <p:txBody>
          <a:bodyPr>
            <a:normAutofit/>
          </a:bodyPr>
          <a:lstStyle>
            <a:lvl1pPr marL="0" indent="0">
              <a:buNone/>
              <a:defRPr sz="20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033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 Full, Note">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548640" y="1727201"/>
            <a:ext cx="9875520" cy="1473200"/>
          </a:xfrm>
        </p:spPr>
        <p:txBody>
          <a:bodyPr anchor="ctr">
            <a:normAutofit/>
          </a:bodyPr>
          <a:lstStyle>
            <a:lvl1pPr marL="0" indent="0">
              <a:buNone/>
              <a:defRPr sz="3000" b="0" i="0" baseline="0">
                <a:solidFill>
                  <a:srgbClr val="169BAB"/>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3"/>
          <p:cNvSpPr>
            <a:spLocks noGrp="1"/>
          </p:cNvSpPr>
          <p:nvPr>
            <p:ph type="body" sz="quarter" idx="12"/>
          </p:nvPr>
        </p:nvSpPr>
        <p:spPr>
          <a:xfrm>
            <a:off x="548640" y="5623895"/>
            <a:ext cx="4848226" cy="553797"/>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548640" y="3331541"/>
            <a:ext cx="9875520" cy="2171792"/>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786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Highlight, Object, Note A">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548640" y="1727201"/>
            <a:ext cx="4848226" cy="1473200"/>
          </a:xfrm>
        </p:spPr>
        <p:txBody>
          <a:bodyPr anchor="ctr">
            <a:normAutofit/>
          </a:bodyPr>
          <a:lstStyle>
            <a:lvl1pPr marL="0" indent="0">
              <a:buNone/>
              <a:defRPr sz="3000" b="0" i="0" baseline="0">
                <a:solidFill>
                  <a:schemeClr val="accent2"/>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7"/>
          <p:cNvSpPr>
            <a:spLocks noGrp="1"/>
          </p:cNvSpPr>
          <p:nvPr>
            <p:ph sz="quarter" idx="11"/>
          </p:nvPr>
        </p:nvSpPr>
        <p:spPr>
          <a:xfrm>
            <a:off x="5575936" y="1727201"/>
            <a:ext cx="4848224" cy="3776133"/>
          </a:xfrm>
        </p:spPr>
        <p:txBody>
          <a:bodyPr/>
          <a:lstStyle/>
          <a:p>
            <a:pPr lvl="0"/>
            <a:r>
              <a:rPr lang="en-US"/>
              <a:t>Click to edit Master text styles</a:t>
            </a:r>
          </a:p>
        </p:txBody>
      </p:sp>
      <p:sp>
        <p:nvSpPr>
          <p:cNvPr id="14" name="Text Placeholder 13"/>
          <p:cNvSpPr>
            <a:spLocks noGrp="1"/>
          </p:cNvSpPr>
          <p:nvPr>
            <p:ph type="body" sz="quarter" idx="12"/>
          </p:nvPr>
        </p:nvSpPr>
        <p:spPr>
          <a:xfrm>
            <a:off x="5575935" y="5623895"/>
            <a:ext cx="4848226" cy="553797"/>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548641" y="3331541"/>
            <a:ext cx="4848224" cy="284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61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Highlight, Object, Note B">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80086" y="1535113"/>
            <a:ext cx="768096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8640" y="274638"/>
            <a:ext cx="9875520" cy="1260476"/>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idx="1"/>
          </p:nvPr>
        </p:nvSpPr>
        <p:spPr>
          <a:xfrm>
            <a:off x="548640" y="1727201"/>
            <a:ext cx="4848226" cy="1473200"/>
          </a:xfrm>
        </p:spPr>
        <p:txBody>
          <a:bodyPr anchor="ctr">
            <a:normAutofit/>
          </a:bodyPr>
          <a:lstStyle>
            <a:lvl1pPr marL="0" indent="0">
              <a:buNone/>
              <a:defRPr sz="3000" b="0" i="0" baseline="0">
                <a:solidFill>
                  <a:schemeClr val="accent2"/>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7"/>
          <p:cNvSpPr>
            <a:spLocks noGrp="1"/>
          </p:cNvSpPr>
          <p:nvPr>
            <p:ph sz="quarter" idx="11"/>
          </p:nvPr>
        </p:nvSpPr>
        <p:spPr>
          <a:xfrm>
            <a:off x="5575936" y="1727201"/>
            <a:ext cx="4848224" cy="4450491"/>
          </a:xfrm>
        </p:spPr>
        <p:txBody>
          <a:bodyPr/>
          <a:lstStyle/>
          <a:p>
            <a:pPr lvl="0"/>
            <a:r>
              <a:rPr lang="en-US"/>
              <a:t>Click to edit Master text styles</a:t>
            </a:r>
          </a:p>
        </p:txBody>
      </p:sp>
      <p:sp>
        <p:nvSpPr>
          <p:cNvPr id="14" name="Text Placeholder 13"/>
          <p:cNvSpPr>
            <a:spLocks noGrp="1"/>
          </p:cNvSpPr>
          <p:nvPr>
            <p:ph type="body" sz="quarter" idx="12"/>
          </p:nvPr>
        </p:nvSpPr>
        <p:spPr>
          <a:xfrm>
            <a:off x="548639" y="5706535"/>
            <a:ext cx="4848226" cy="471157"/>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548641" y="3331542"/>
            <a:ext cx="4848224" cy="223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937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8640" y="274639"/>
            <a:ext cx="987552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SLIDE TITLE HERE</a:t>
            </a:r>
          </a:p>
        </p:txBody>
      </p:sp>
      <p:sp>
        <p:nvSpPr>
          <p:cNvPr id="1027" name="Text Placeholder 2"/>
          <p:cNvSpPr>
            <a:spLocks noGrp="1"/>
          </p:cNvSpPr>
          <p:nvPr>
            <p:ph type="body" idx="1"/>
          </p:nvPr>
        </p:nvSpPr>
        <p:spPr bwMode="auto">
          <a:xfrm>
            <a:off x="548640" y="1900238"/>
            <a:ext cx="987552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Slide copy or object here </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457200">
              <a:defRPr/>
            </a:pPr>
            <a:fld id="{4C1ED57B-5734-4E48-BA32-BCF138F47BEF}" type="datetimeFigureOut">
              <a:rPr lang="en-US">
                <a:solidFill>
                  <a:srgbClr val="0B60A1">
                    <a:tint val="75000"/>
                  </a:srgbClr>
                </a:solidFill>
              </a:rPr>
              <a:pPr defTabSz="457200">
                <a:defRPr/>
              </a:pPr>
              <a:t>10/19/2022</a:t>
            </a:fld>
            <a:endParaRPr lang="en-US" dirty="0">
              <a:solidFill>
                <a:srgbClr val="0B60A1">
                  <a:tint val="75000"/>
                </a:srgbClr>
              </a:solidFill>
            </a:endParaRPr>
          </a:p>
        </p:txBody>
      </p:sp>
      <p:sp>
        <p:nvSpPr>
          <p:cNvPr id="5" name="Footer Placeholder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0B60A1">
                  <a:tint val="75000"/>
                </a:srgbClr>
              </a:solidFill>
            </a:endParaRPr>
          </a:p>
        </p:txBody>
      </p:sp>
      <p:pic>
        <p:nvPicPr>
          <p:cNvPr id="2" name="Picture 1" descr="Research_logo_2c_rgb_h.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27975" y="6345584"/>
            <a:ext cx="2196185" cy="332556"/>
          </a:xfrm>
          <a:prstGeom prst="rect">
            <a:avLst/>
          </a:prstGeom>
        </p:spPr>
      </p:pic>
    </p:spTree>
    <p:extLst>
      <p:ext uri="{BB962C8B-B14F-4D97-AF65-F5344CB8AC3E}">
        <p14:creationId xmlns:p14="http://schemas.microsoft.com/office/powerpoint/2010/main" val="3790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fontAlgn="base" hangingPunct="1">
        <a:spcBef>
          <a:spcPct val="0"/>
        </a:spcBef>
        <a:spcAft>
          <a:spcPct val="0"/>
        </a:spcAft>
        <a:defRPr sz="3600" kern="1200">
          <a:solidFill>
            <a:srgbClr val="4B9CD3"/>
          </a:solidFill>
          <a:latin typeface="Avenir LT Std 95 Black"/>
          <a:ea typeface="ＭＳ Ｐゴシック" charset="0"/>
          <a:cs typeface="Avenir LT Std 95 Black"/>
        </a:defRPr>
      </a:lvl1pPr>
      <a:lvl2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2pPr>
      <a:lvl3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3pPr>
      <a:lvl4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4pPr>
      <a:lvl5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5pPr>
      <a:lvl6pPr marL="4572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6pPr>
      <a:lvl7pPr marL="9144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7pPr>
      <a:lvl8pPr marL="13716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8pPr>
      <a:lvl9pPr marL="18288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9pPr>
    </p:titleStyle>
    <p:bodyStyle>
      <a:lvl1pPr marL="342900" indent="-342900" algn="l" defTabSz="457200" rtl="0" eaLnBrk="1" fontAlgn="base" hangingPunct="1">
        <a:spcBef>
          <a:spcPts val="763"/>
        </a:spcBef>
        <a:spcAft>
          <a:spcPct val="0"/>
        </a:spcAft>
        <a:buClr>
          <a:schemeClr val="accent2"/>
        </a:buClr>
        <a:buSzPct val="70000"/>
        <a:buFont typeface="Wingdings" charset="0"/>
        <a:defRPr sz="2200" kern="1200">
          <a:solidFill>
            <a:schemeClr val="tx2"/>
          </a:solidFill>
          <a:latin typeface="Founders Grotesk Regular"/>
          <a:ea typeface="ＭＳ Ｐゴシック" charset="0"/>
          <a:cs typeface="Founders Grotesk Regular"/>
        </a:defRPr>
      </a:lvl1pPr>
      <a:lvl2pPr marL="573088" indent="-228600" algn="l" defTabSz="457200" rtl="0" eaLnBrk="1" fontAlgn="base" hangingPunct="1">
        <a:spcBef>
          <a:spcPts val="763"/>
        </a:spcBef>
        <a:spcAft>
          <a:spcPct val="0"/>
        </a:spcAft>
        <a:buClr>
          <a:srgbClr val="D87900"/>
        </a:buClr>
        <a:buSzPct val="50000"/>
        <a:buFont typeface="Wingdings" charset="0"/>
        <a:buChar char="q"/>
        <a:defRPr sz="2000" kern="1200">
          <a:solidFill>
            <a:schemeClr val="tx2"/>
          </a:solidFill>
          <a:latin typeface="Founders Grotesk Regular"/>
          <a:ea typeface="ＭＳ Ｐゴシック" charset="0"/>
          <a:cs typeface="Founders Grotesk Regular"/>
        </a:defRPr>
      </a:lvl2pPr>
      <a:lvl3pPr marL="1031875" indent="-230188" algn="l" defTabSz="457200" rtl="0" eaLnBrk="1" fontAlgn="base" hangingPunct="1">
        <a:spcBef>
          <a:spcPts val="763"/>
        </a:spcBef>
        <a:spcAft>
          <a:spcPct val="0"/>
        </a:spcAft>
        <a:buSzPct val="75000"/>
        <a:buFont typeface="Wingdings" charset="0"/>
        <a:buChar char="§"/>
        <a:defRPr sz="2000" kern="1200">
          <a:solidFill>
            <a:schemeClr val="tx2"/>
          </a:solidFill>
          <a:latin typeface="Founders Grotesk Regular"/>
          <a:ea typeface="ＭＳ Ｐゴシック" charset="0"/>
          <a:cs typeface="Founders Grotesk Regular"/>
        </a:defRPr>
      </a:lvl3pPr>
      <a:lvl4pPr marL="1489075" indent="-228600" algn="l" defTabSz="457200" rtl="0" eaLnBrk="1" fontAlgn="base" hangingPunct="1">
        <a:spcBef>
          <a:spcPts val="763"/>
        </a:spcBef>
        <a:spcAft>
          <a:spcPct val="0"/>
        </a:spcAft>
        <a:buSzPct val="100000"/>
        <a:buFont typeface="Lucida Grande" charset="0"/>
        <a:buChar char="-"/>
        <a:defRPr kern="1200">
          <a:solidFill>
            <a:schemeClr val="tx2"/>
          </a:solidFill>
          <a:latin typeface="Founders Grotesk Regular"/>
          <a:ea typeface="ＭＳ Ｐゴシック" charset="0"/>
          <a:cs typeface="Founders Grotesk Regular"/>
        </a:defRPr>
      </a:lvl4pPr>
      <a:lvl5pPr marL="1938338" indent="-219075" algn="l" defTabSz="457200" rtl="0" eaLnBrk="1" fontAlgn="base" hangingPunct="1">
        <a:spcBef>
          <a:spcPts val="763"/>
        </a:spcBef>
        <a:spcAft>
          <a:spcPct val="0"/>
        </a:spcAft>
        <a:buSzPct val="50000"/>
        <a:buFont typeface="Lucida Grande" charset="0"/>
        <a:buChar char="&gt;"/>
        <a:defRPr kern="1200">
          <a:solidFill>
            <a:schemeClr val="tx2"/>
          </a:solidFill>
          <a:latin typeface="Founders Grotesk Regular"/>
          <a:ea typeface="ＭＳ Ｐゴシック" charset="0"/>
          <a:cs typeface="Founders Grotesk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600203"/>
            <a:ext cx="987552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356353"/>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fld id="{4C1ED57B-5734-4E48-BA32-BCF138F47BEF}" type="datetimeFigureOut">
              <a:rPr lang="en-US" smtClean="0">
                <a:solidFill>
                  <a:srgbClr val="0B60A1">
                    <a:tint val="75000"/>
                  </a:srgbClr>
                </a:solidFill>
              </a:rPr>
              <a:pPr defTabSz="457200">
                <a:defRPr/>
              </a:pPr>
              <a:t>10/19/2022</a:t>
            </a:fld>
            <a:endParaRPr lang="en-US" dirty="0">
              <a:solidFill>
                <a:srgbClr val="0B60A1">
                  <a:tint val="75000"/>
                </a:srgbClr>
              </a:solidFill>
            </a:endParaRPr>
          </a:p>
        </p:txBody>
      </p:sp>
      <p:sp>
        <p:nvSpPr>
          <p:cNvPr id="5" name="Footer Placeholder 4"/>
          <p:cNvSpPr>
            <a:spLocks noGrp="1"/>
          </p:cNvSpPr>
          <p:nvPr>
            <p:ph type="ftr" sz="quarter" idx="3"/>
          </p:nvPr>
        </p:nvSpPr>
        <p:spPr>
          <a:xfrm>
            <a:off x="3749040" y="6356353"/>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endParaRPr lang="en-US">
              <a:solidFill>
                <a:srgbClr val="0B60A1">
                  <a:tint val="75000"/>
                </a:srgbClr>
              </a:solidFill>
            </a:endParaRPr>
          </a:p>
        </p:txBody>
      </p:sp>
      <p:sp>
        <p:nvSpPr>
          <p:cNvPr id="6" name="Slide Number Placeholder 5"/>
          <p:cNvSpPr>
            <a:spLocks noGrp="1"/>
          </p:cNvSpPr>
          <p:nvPr>
            <p:ph type="sldNum" sz="quarter" idx="4"/>
          </p:nvPr>
        </p:nvSpPr>
        <p:spPr>
          <a:xfrm>
            <a:off x="7863840" y="6356353"/>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DAEDA-DF88-4E9F-910B-7B4B11AFE307}" type="slidenum">
              <a:rPr lang="en-US" smtClean="0"/>
              <a:t>‹#›</a:t>
            </a:fld>
            <a:endParaRPr lang="en-US"/>
          </a:p>
        </p:txBody>
      </p:sp>
      <p:pic>
        <p:nvPicPr>
          <p:cNvPr id="7" name="Picture 6" descr="Research_logo_2c_rgb_h.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27975" y="6345584"/>
            <a:ext cx="2196185" cy="332556"/>
          </a:xfrm>
          <a:prstGeom prst="rect">
            <a:avLst/>
          </a:prstGeom>
        </p:spPr>
      </p:pic>
    </p:spTree>
    <p:extLst>
      <p:ext uri="{BB962C8B-B14F-4D97-AF65-F5344CB8AC3E}">
        <p14:creationId xmlns:p14="http://schemas.microsoft.com/office/powerpoint/2010/main" val="42107173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33400" y="5334001"/>
            <a:ext cx="6441917" cy="533400"/>
          </a:xfrm>
        </p:spPr>
        <p:txBody>
          <a:bodyPr/>
          <a:lstStyle/>
          <a:p>
            <a:r>
              <a:rPr lang="en-US" dirty="0">
                <a:solidFill>
                  <a:schemeClr val="bg1">
                    <a:lumMod val="10000"/>
                  </a:schemeClr>
                </a:solidFill>
              </a:rPr>
              <a:t>Jaime R. Green</a:t>
            </a:r>
          </a:p>
          <a:p>
            <a:endParaRPr lang="en-US" dirty="0">
              <a:solidFill>
                <a:schemeClr val="bg1">
                  <a:lumMod val="10000"/>
                </a:schemeClr>
              </a:solidFill>
            </a:endParaRPr>
          </a:p>
        </p:txBody>
      </p:sp>
      <p:sp>
        <p:nvSpPr>
          <p:cNvPr id="8" name="Rectangle 7"/>
          <p:cNvSpPr/>
          <p:nvPr/>
        </p:nvSpPr>
        <p:spPr>
          <a:xfrm>
            <a:off x="526473" y="5791200"/>
            <a:ext cx="6248400" cy="646331"/>
          </a:xfrm>
          <a:prstGeom prst="rect">
            <a:avLst/>
          </a:prstGeom>
        </p:spPr>
        <p:txBody>
          <a:bodyPr wrap="square">
            <a:spAutoFit/>
          </a:bodyPr>
          <a:lstStyle/>
          <a:p>
            <a:r>
              <a:rPr lang="en-US" dirty="0">
                <a:solidFill>
                  <a:schemeClr val="bg1"/>
                </a:solidFill>
                <a:latin typeface="Founders Grotesk Regular"/>
              </a:rPr>
              <a:t>Coauthors </a:t>
            </a:r>
          </a:p>
          <a:p>
            <a:r>
              <a:rPr lang="en-US" dirty="0" err="1">
                <a:solidFill>
                  <a:schemeClr val="bg1"/>
                </a:solidFill>
                <a:latin typeface="Founders Grotesk Regular"/>
              </a:rPr>
              <a:t>Yuzhi</a:t>
            </a:r>
            <a:r>
              <a:rPr lang="en-US" dirty="0">
                <a:solidFill>
                  <a:schemeClr val="bg1"/>
                </a:solidFill>
                <a:latin typeface="Founders Grotesk Regular"/>
              </a:rPr>
              <a:t> Chen, Jason D. Surratt, </a:t>
            </a:r>
            <a:r>
              <a:rPr lang="en-US">
                <a:solidFill>
                  <a:schemeClr val="bg1"/>
                </a:solidFill>
                <a:latin typeface="Founders Grotesk Regular"/>
              </a:rPr>
              <a:t>and William </a:t>
            </a:r>
            <a:r>
              <a:rPr lang="en-US" dirty="0" err="1">
                <a:solidFill>
                  <a:schemeClr val="bg1"/>
                </a:solidFill>
                <a:latin typeface="Founders Grotesk Regular"/>
              </a:rPr>
              <a:t>Vizuete</a:t>
            </a:r>
            <a:endParaRPr lang="en-US" dirty="0">
              <a:solidFill>
                <a:schemeClr val="bg1"/>
              </a:solidFill>
              <a:latin typeface="Founders Grotesk Regular"/>
            </a:endParaRPr>
          </a:p>
        </p:txBody>
      </p:sp>
      <p:sp>
        <p:nvSpPr>
          <p:cNvPr id="4" name="Title 3"/>
          <p:cNvSpPr>
            <a:spLocks noGrp="1"/>
          </p:cNvSpPr>
          <p:nvPr>
            <p:ph type="ctrTitle"/>
          </p:nvPr>
        </p:nvSpPr>
        <p:spPr/>
        <p:txBody>
          <a:bodyPr/>
          <a:lstStyle/>
          <a:p>
            <a:r>
              <a:rPr lang="en-US" sz="3200" dirty="0">
                <a:latin typeface="+mn-lt"/>
              </a:rPr>
              <a:t>Simulations of IEPOX Chemistry Using Laboratory Results and F0AM-CMAQ Model with ISORROPIA and AIOMFAC Thermodynamic Model Integration</a:t>
            </a:r>
          </a:p>
        </p:txBody>
      </p:sp>
      <p:sp>
        <p:nvSpPr>
          <p:cNvPr id="2" name="Title 3">
            <a:extLst>
              <a:ext uri="{FF2B5EF4-FFF2-40B4-BE49-F238E27FC236}">
                <a16:creationId xmlns:a16="http://schemas.microsoft.com/office/drawing/2014/main" xmlns="" id="{1C6D8BC8-9A19-17C5-575A-383CBB44AECB}"/>
              </a:ext>
            </a:extLst>
          </p:cNvPr>
          <p:cNvSpPr txBox="1">
            <a:spLocks/>
          </p:cNvSpPr>
          <p:nvPr/>
        </p:nvSpPr>
        <p:spPr bwMode="auto">
          <a:xfrm>
            <a:off x="526473" y="2133600"/>
            <a:ext cx="9875520" cy="85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5000" b="0" i="0" kern="1200" baseline="0">
                <a:solidFill>
                  <a:srgbClr val="4B9CD3"/>
                </a:solidFill>
                <a:latin typeface="Avenir LT Std 95 Black"/>
                <a:ea typeface="ＭＳ Ｐゴシック" charset="0"/>
                <a:cs typeface="Avenir LT Std 95 Black"/>
              </a:defRPr>
            </a:lvl1pPr>
            <a:lvl2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2pPr>
            <a:lvl3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3pPr>
            <a:lvl4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4pPr>
            <a:lvl5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5pPr>
            <a:lvl6pPr marL="4572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6pPr>
            <a:lvl7pPr marL="9144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7pPr>
            <a:lvl8pPr marL="13716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8pPr>
            <a:lvl9pPr marL="18288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9pPr>
          </a:lstStyle>
          <a:p>
            <a:r>
              <a:rPr lang="en-US" sz="2400" dirty="0">
                <a:solidFill>
                  <a:schemeClr val="bg2">
                    <a:lumMod val="50000"/>
                  </a:schemeClr>
                </a:solidFill>
                <a:latin typeface="+mn-lt"/>
              </a:rPr>
              <a:t>IEPOX Based SOA Formation Using Updated Kinetics and Thermodynamics</a:t>
            </a:r>
            <a:endParaRPr lang="en-US" sz="2400" b="1" dirty="0">
              <a:solidFill>
                <a:schemeClr val="bg2">
                  <a:lumMod val="50000"/>
                </a:schemeClr>
              </a:solidFill>
              <a:latin typeface="+mn-lt"/>
            </a:endParaRPr>
          </a:p>
        </p:txBody>
      </p:sp>
    </p:spTree>
    <p:extLst>
      <p:ext uri="{BB962C8B-B14F-4D97-AF65-F5344CB8AC3E}">
        <p14:creationId xmlns:p14="http://schemas.microsoft.com/office/powerpoint/2010/main" val="1182689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GaseousGreen\Documents\AGU POster 21\CMAQ Simulation Low Sulfur (Experimental vs OD sim).png"/>
          <p:cNvPicPr>
            <a:picLocks noGrp="1" noChangeAspect="1" noChangeArrowheads="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 y="0"/>
            <a:ext cx="10744200" cy="665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55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981200"/>
            <a:ext cx="304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descr="C:\Users\GaseousGreen\Documents\AGU POster 21\CMAQ Simulation Low Sulfur (8Hr OD sim).png"/>
          <p:cNvPicPr>
            <a:picLocks noGrp="1" noChangeAspect="1" noChangeArrowheads="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 y="0"/>
            <a:ext cx="10744200" cy="665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2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GaseousGreen\Documents\AGU POster 21\CMAQ Simulation High Sulfur (Experimental vs OD sim).png"/>
          <p:cNvPicPr>
            <a:picLocks noGrp="1" noChangeAspect="1" noChangeArrowheads="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 y="0"/>
            <a:ext cx="10744200" cy="665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428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GaseousGreen\Documents\AGU POster 21\CMAQ Simulation High Sulfur (8 hr OD sim).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 y="0"/>
            <a:ext cx="10744200" cy="665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34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6482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6146" name="Picture 2" descr="C:\Users\GaseousGreen\Documents\AGU POster 21\CMAQ Simulation Low Sulfur0D Base Sim.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676400"/>
            <a:ext cx="5394960" cy="350464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aseousGreen\Documents\AGU POster 21\CMAQ Simulation Low Sulfur (8Hr OD si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4960" y="1725474"/>
            <a:ext cx="5577840" cy="34561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6194" y="152400"/>
            <a:ext cx="9700412" cy="769441"/>
          </a:xfrm>
          <a:prstGeom prst="rect">
            <a:avLst/>
          </a:prstGeom>
        </p:spPr>
        <p:txBody>
          <a:bodyPr wrap="none">
            <a:spAutoFit/>
          </a:bodyPr>
          <a:lstStyle/>
          <a:p>
            <a:r>
              <a:rPr lang="en-US" sz="4400" dirty="0"/>
              <a:t>Comparison with Low Sulfur: 130 (µg/m</a:t>
            </a:r>
            <a:r>
              <a:rPr lang="en-US" sz="4400" baseline="30000" dirty="0"/>
              <a:t>3</a:t>
            </a:r>
            <a:r>
              <a:rPr lang="en-US" sz="4400" dirty="0"/>
              <a:t>)</a:t>
            </a:r>
          </a:p>
        </p:txBody>
      </p:sp>
    </p:spTree>
    <p:extLst>
      <p:ext uri="{BB962C8B-B14F-4D97-AF65-F5344CB8AC3E}">
        <p14:creationId xmlns:p14="http://schemas.microsoft.com/office/powerpoint/2010/main" val="3610277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9875520" cy="1143000"/>
          </a:xfrm>
        </p:spPr>
        <p:txBody>
          <a:bodyPr/>
          <a:lstStyle/>
          <a:p>
            <a:r>
              <a:rPr lang="en-US" dirty="0"/>
              <a:t>Comparison with High Sulfur 600 (µg/m</a:t>
            </a:r>
            <a:r>
              <a:rPr lang="en-US" baseline="30000" dirty="0"/>
              <a:t>3</a:t>
            </a:r>
            <a:r>
              <a:rPr lang="en-US" dirty="0"/>
              <a:t>)</a:t>
            </a:r>
          </a:p>
        </p:txBody>
      </p:sp>
      <p:pic>
        <p:nvPicPr>
          <p:cNvPr id="5138" name="Picture 18" descr="C:\Users\GaseousGreen\Documents\AGU POster 21\CMAQ Simulation HIGH Sulfur Base 0D sim.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752600"/>
            <a:ext cx="5394960" cy="3504647"/>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Users\GaseousGreen\Documents\AGU POster 21\CMAQ Simulation High Sulfur (8 hr OD sim).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1800224"/>
            <a:ext cx="5577840" cy="345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04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Several Chemical Model Feed Backs affect representation of IEPOX SOA</a:t>
            </a:r>
          </a:p>
          <a:p>
            <a:pPr lvl="1"/>
            <a:r>
              <a:rPr lang="en-US" dirty="0"/>
              <a:t>H+ activity, organic acid activity</a:t>
            </a:r>
          </a:p>
          <a:p>
            <a:pPr lvl="1"/>
            <a:r>
              <a:rPr lang="en-US" dirty="0"/>
              <a:t>Viscosity , (</a:t>
            </a:r>
            <a:r>
              <a:rPr lang="en-US" dirty="0" err="1"/>
              <a:t>T</a:t>
            </a:r>
            <a:r>
              <a:rPr lang="en-US" baseline="-25000" dirty="0" err="1"/>
              <a:t>g</a:t>
            </a:r>
            <a:r>
              <a:rPr lang="en-US" dirty="0"/>
              <a:t>) Glass transition temperature</a:t>
            </a:r>
          </a:p>
          <a:p>
            <a:pPr lvl="2"/>
            <a:r>
              <a:rPr lang="en-US" dirty="0">
                <a:solidFill>
                  <a:prstClr val="black"/>
                </a:solidFill>
              </a:rPr>
              <a:t>May result organic separation via unreactive layer</a:t>
            </a:r>
            <a:endParaRPr lang="en-US" dirty="0"/>
          </a:p>
          <a:p>
            <a:pPr lvl="1"/>
            <a:r>
              <a:rPr lang="en-US" dirty="0"/>
              <a:t>Internal aerosol organic chemistry (SOA aging)</a:t>
            </a:r>
          </a:p>
          <a:p>
            <a:pPr lvl="2"/>
            <a:r>
              <a:rPr lang="en-US" dirty="0"/>
              <a:t>Continued organic species formation with lowered IEPOX uptake</a:t>
            </a:r>
          </a:p>
          <a:p>
            <a:pPr lvl="1"/>
            <a:endParaRPr lang="en-US" dirty="0"/>
          </a:p>
          <a:p>
            <a:pPr lvl="1"/>
            <a:endParaRPr lang="en-US" dirty="0"/>
          </a:p>
        </p:txBody>
      </p:sp>
    </p:spTree>
    <p:extLst>
      <p:ext uri="{BB962C8B-B14F-4D97-AF65-F5344CB8AC3E}">
        <p14:creationId xmlns:p14="http://schemas.microsoft.com/office/powerpoint/2010/main" val="3093454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276600"/>
            <a:ext cx="10287000" cy="3124028"/>
          </a:xfrm>
        </p:spPr>
        <p:txBody>
          <a:bodyPr>
            <a:normAutofit fontScale="77500" lnSpcReduction="20000"/>
          </a:bodyPr>
          <a:lstStyle/>
          <a:p>
            <a:r>
              <a:rPr lang="en-US" dirty="0"/>
              <a:t>CMAQ/MATLAB development of internal SOA chemical mechanisms </a:t>
            </a:r>
          </a:p>
          <a:p>
            <a:pPr lvl="2"/>
            <a:r>
              <a:rPr lang="en-US" dirty="0"/>
              <a:t>Aerosol mechanisms need to be added implicitly to mirror observations</a:t>
            </a:r>
          </a:p>
          <a:p>
            <a:pPr lvl="2"/>
            <a:r>
              <a:rPr lang="en-US" dirty="0"/>
              <a:t>More accurate representation of aging effects and aerosol viscosity on other multiphase chemical species</a:t>
            </a:r>
          </a:p>
          <a:p>
            <a:pPr lvl="2"/>
            <a:r>
              <a:rPr lang="en-US" dirty="0"/>
              <a:t>Addition of AIOMFAC (Aerosol Inorganic-Organic Mixtures Functional groups Activity Coefficients) to represent acid activity of organic components</a:t>
            </a:r>
          </a:p>
          <a:p>
            <a:r>
              <a:rPr lang="en-US" dirty="0"/>
              <a:t>0D box model runs to develop aerosol CMAQ parameterization with updated IEPOX chemical mechanisms.</a:t>
            </a:r>
          </a:p>
          <a:p>
            <a:pPr lvl="2"/>
            <a:r>
              <a:rPr lang="en-US" dirty="0"/>
              <a:t>Using glass transition parameterization</a:t>
            </a:r>
          </a:p>
          <a:p>
            <a:pPr lvl="2"/>
            <a:r>
              <a:rPr lang="en-US" dirty="0"/>
              <a:t>Include physical chemical interactions based on shell morphology</a:t>
            </a:r>
          </a:p>
        </p:txBody>
      </p:sp>
      <p:pic>
        <p:nvPicPr>
          <p:cNvPr id="2050" name="Picture 2" descr="C:\Users\GaseousGreen\Documents\AGU POster 21\Futurework Schem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4" y="76200"/>
            <a:ext cx="10824812"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07799" y="228600"/>
            <a:ext cx="1957202" cy="769441"/>
          </a:xfrm>
          <a:prstGeom prst="rect">
            <a:avLst/>
          </a:prstGeom>
          <a:noFill/>
        </p:spPr>
        <p:txBody>
          <a:bodyPr wrap="none" rtlCol="0">
            <a:spAutoFit/>
          </a:bodyPr>
          <a:lstStyle/>
          <a:p>
            <a:r>
              <a:rPr lang="en-US" sz="4400" b="1" dirty="0">
                <a:ln>
                  <a:solidFill>
                    <a:schemeClr val="tx1"/>
                  </a:solidFill>
                </a:ln>
                <a:solidFill>
                  <a:srgbClr val="FF0000"/>
                </a:solidFill>
              </a:rPr>
              <a:t>Current</a:t>
            </a:r>
          </a:p>
        </p:txBody>
      </p:sp>
      <p:sp>
        <p:nvSpPr>
          <p:cNvPr id="7" name="TextBox 6"/>
          <p:cNvSpPr txBox="1"/>
          <p:nvPr/>
        </p:nvSpPr>
        <p:spPr>
          <a:xfrm>
            <a:off x="4195405" y="2096869"/>
            <a:ext cx="2581989" cy="646331"/>
          </a:xfrm>
          <a:prstGeom prst="rect">
            <a:avLst/>
          </a:prstGeom>
          <a:noFill/>
        </p:spPr>
        <p:txBody>
          <a:bodyPr wrap="none" rtlCol="0">
            <a:spAutoFit/>
          </a:bodyPr>
          <a:lstStyle/>
          <a:p>
            <a:r>
              <a:rPr lang="en-US" sz="3600" b="1" dirty="0">
                <a:ln>
                  <a:solidFill>
                    <a:schemeClr val="tx1"/>
                  </a:solidFill>
                </a:ln>
                <a:solidFill>
                  <a:srgbClr val="FF0000"/>
                </a:solidFill>
              </a:rPr>
              <a:t>Future Work</a:t>
            </a:r>
          </a:p>
        </p:txBody>
      </p:sp>
    </p:spTree>
    <p:extLst>
      <p:ext uri="{BB962C8B-B14F-4D97-AF65-F5344CB8AC3E}">
        <p14:creationId xmlns:p14="http://schemas.microsoft.com/office/powerpoint/2010/main" val="216196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6473" y="76200"/>
            <a:ext cx="9875520" cy="857589"/>
          </a:xfrm>
        </p:spPr>
        <p:txBody>
          <a:bodyPr>
            <a:noAutofit/>
          </a:bodyPr>
          <a:lstStyle/>
          <a:p>
            <a:r>
              <a:rPr lang="en-US" sz="6600" dirty="0"/>
              <a:t>Thank You.</a:t>
            </a:r>
          </a:p>
        </p:txBody>
      </p:sp>
      <p:sp>
        <p:nvSpPr>
          <p:cNvPr id="2" name="Rectangle 1"/>
          <p:cNvSpPr/>
          <p:nvPr/>
        </p:nvSpPr>
        <p:spPr>
          <a:xfrm>
            <a:off x="701351" y="3200400"/>
            <a:ext cx="5663282" cy="461665"/>
          </a:xfrm>
          <a:prstGeom prst="rect">
            <a:avLst/>
          </a:prstGeom>
        </p:spPr>
        <p:txBody>
          <a:bodyPr wrap="none">
            <a:spAutoFit/>
          </a:bodyPr>
          <a:lstStyle/>
          <a:p>
            <a:r>
              <a:rPr lang="en-US" sz="2400" dirty="0">
                <a:solidFill>
                  <a:schemeClr val="bg2">
                    <a:lumMod val="50000"/>
                  </a:schemeClr>
                </a:solidFill>
              </a:rPr>
              <a:t>This work was funded by: NSF AGS-2037697</a:t>
            </a:r>
          </a:p>
        </p:txBody>
      </p:sp>
      <p:sp>
        <p:nvSpPr>
          <p:cNvPr id="3" name="Text Placeholder 2"/>
          <p:cNvSpPr>
            <a:spLocks noGrp="1"/>
          </p:cNvSpPr>
          <p:nvPr>
            <p:ph type="body" sz="quarter" idx="16"/>
          </p:nvPr>
        </p:nvSpPr>
        <p:spPr>
          <a:xfrm>
            <a:off x="692020" y="2057400"/>
            <a:ext cx="6441917" cy="883365"/>
          </a:xfrm>
        </p:spPr>
        <p:txBody>
          <a:bodyPr/>
          <a:lstStyle/>
          <a:p>
            <a:pPr marL="0" indent="0">
              <a:buNone/>
            </a:pPr>
            <a:r>
              <a:rPr lang="en-US" sz="2400" dirty="0">
                <a:solidFill>
                  <a:schemeClr val="bg2">
                    <a:lumMod val="50000"/>
                  </a:schemeClr>
                </a:solidFill>
              </a:rPr>
              <a:t>Coauthors </a:t>
            </a:r>
          </a:p>
          <a:p>
            <a:pPr marL="0" indent="0">
              <a:buNone/>
            </a:pPr>
            <a:r>
              <a:rPr lang="en-US" sz="2400" dirty="0" err="1">
                <a:solidFill>
                  <a:schemeClr val="bg2">
                    <a:lumMod val="50000"/>
                  </a:schemeClr>
                </a:solidFill>
              </a:rPr>
              <a:t>Yuzhi</a:t>
            </a:r>
            <a:r>
              <a:rPr lang="en-US" sz="2400" dirty="0">
                <a:solidFill>
                  <a:schemeClr val="bg2">
                    <a:lumMod val="50000"/>
                  </a:schemeClr>
                </a:solidFill>
              </a:rPr>
              <a:t> Chen, Jason D. Surratt, and William </a:t>
            </a:r>
            <a:r>
              <a:rPr lang="en-US" sz="2400" dirty="0" err="1">
                <a:solidFill>
                  <a:schemeClr val="bg2">
                    <a:lumMod val="50000"/>
                  </a:schemeClr>
                </a:solidFill>
              </a:rPr>
              <a:t>Vizuete</a:t>
            </a:r>
            <a:endParaRPr lang="en-US" sz="2400" dirty="0">
              <a:solidFill>
                <a:schemeClr val="bg2">
                  <a:lumMod val="50000"/>
                </a:schemeClr>
              </a:solidFill>
            </a:endParaRPr>
          </a:p>
          <a:p>
            <a:pPr marL="0" indent="0">
              <a:buNone/>
            </a:pPr>
            <a:r>
              <a:rPr lang="en-US" sz="2400" dirty="0">
                <a:solidFill>
                  <a:schemeClr val="bg2">
                    <a:lumMod val="50000"/>
                  </a:schemeClr>
                </a:solidFill>
              </a:rPr>
              <a:t>Members of William </a:t>
            </a:r>
            <a:r>
              <a:rPr lang="en-US" sz="2400" dirty="0" err="1">
                <a:solidFill>
                  <a:schemeClr val="bg2">
                    <a:lumMod val="50000"/>
                  </a:schemeClr>
                </a:solidFill>
              </a:rPr>
              <a:t>Vizuete</a:t>
            </a:r>
            <a:r>
              <a:rPr lang="en-US" sz="2400" dirty="0">
                <a:solidFill>
                  <a:schemeClr val="bg2">
                    <a:lumMod val="50000"/>
                  </a:schemeClr>
                </a:solidFill>
              </a:rPr>
              <a:t> Research Group</a:t>
            </a:r>
          </a:p>
        </p:txBody>
      </p:sp>
    </p:spTree>
    <p:extLst>
      <p:ext uri="{BB962C8B-B14F-4D97-AF65-F5344CB8AC3E}">
        <p14:creationId xmlns:p14="http://schemas.microsoft.com/office/powerpoint/2010/main" val="2662211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5" y="838200"/>
            <a:ext cx="10968135" cy="646331"/>
          </a:xfrm>
          <a:prstGeom prst="rect">
            <a:avLst/>
          </a:prstGeom>
        </p:spPr>
        <p:txBody>
          <a:bodyPr wrap="square">
            <a:spAutoFit/>
          </a:bodyPr>
          <a:lstStyle/>
          <a:p>
            <a:r>
              <a:rPr lang="en-US" dirty="0"/>
              <a:t>Zhang, Y., </a:t>
            </a:r>
            <a:r>
              <a:rPr lang="en-US" dirty="0" smtClean="0"/>
              <a:t>Joint </a:t>
            </a:r>
            <a:r>
              <a:rPr lang="en-US" dirty="0"/>
              <a:t>impacts of acidity and viscosity on the formation of secondary organic aerosol from isoprene </a:t>
            </a:r>
            <a:r>
              <a:rPr lang="en-US" dirty="0" err="1"/>
              <a:t>epoxydiols</a:t>
            </a:r>
            <a:r>
              <a:rPr lang="en-US" dirty="0"/>
              <a:t> (IEPOX) in phase separated particles, ACS Earth and Space Chemistry, 3(12), 2646-2658.</a:t>
            </a:r>
          </a:p>
        </p:txBody>
      </p:sp>
      <p:sp>
        <p:nvSpPr>
          <p:cNvPr id="8" name="Rectangle 7"/>
          <p:cNvSpPr/>
          <p:nvPr/>
        </p:nvSpPr>
        <p:spPr>
          <a:xfrm>
            <a:off x="4665" y="1496048"/>
            <a:ext cx="10968135" cy="923330"/>
          </a:xfrm>
          <a:prstGeom prst="rect">
            <a:avLst/>
          </a:prstGeom>
        </p:spPr>
        <p:txBody>
          <a:bodyPr wrap="square">
            <a:spAutoFit/>
          </a:bodyPr>
          <a:lstStyle/>
          <a:p>
            <a:r>
              <a:rPr lang="en-US" dirty="0"/>
              <a:t>Riva, M</a:t>
            </a:r>
            <a:r>
              <a:rPr lang="en-US" dirty="0" smtClean="0"/>
              <a:t>.(</a:t>
            </a:r>
            <a:r>
              <a:rPr lang="en-US" dirty="0"/>
              <a:t>2019), Increasing isoprene </a:t>
            </a:r>
            <a:r>
              <a:rPr lang="en-US" dirty="0" err="1"/>
              <a:t>epoxydiol</a:t>
            </a:r>
            <a:r>
              <a:rPr lang="en-US" dirty="0"/>
              <a:t>-to-inorganic sulfate aerosol ratio results in extensive conversion of inorganic sulfate to </a:t>
            </a:r>
            <a:r>
              <a:rPr lang="en-US" dirty="0" err="1"/>
              <a:t>organosulfur</a:t>
            </a:r>
            <a:r>
              <a:rPr lang="en-US" dirty="0"/>
              <a:t> forms: implications for aerosol physicochemical properties, </a:t>
            </a:r>
            <a:r>
              <a:rPr lang="en-US" i="1" dirty="0"/>
              <a:t>Environmental science &amp; technology, 53(15), 8682-8694.</a:t>
            </a:r>
          </a:p>
        </p:txBody>
      </p:sp>
      <p:sp>
        <p:nvSpPr>
          <p:cNvPr id="9" name="Rectangle 8"/>
          <p:cNvSpPr/>
          <p:nvPr/>
        </p:nvSpPr>
        <p:spPr>
          <a:xfrm>
            <a:off x="0" y="2450480"/>
            <a:ext cx="10972800" cy="646331"/>
          </a:xfrm>
          <a:prstGeom prst="rect">
            <a:avLst/>
          </a:prstGeom>
        </p:spPr>
        <p:txBody>
          <a:bodyPr wrap="square">
            <a:spAutoFit/>
          </a:bodyPr>
          <a:lstStyle/>
          <a:p>
            <a:r>
              <a:rPr lang="en-US" dirty="0"/>
              <a:t>Dissertation: Characterizing the Effects of Aerosol Sulfate, Phase State and Aging on Atmospheric Secondary Organic Aerosol Formation from Isoprene </a:t>
            </a:r>
            <a:r>
              <a:rPr lang="en-US" dirty="0" err="1"/>
              <a:t>Epoxydiols</a:t>
            </a:r>
            <a:r>
              <a:rPr lang="en-US" dirty="0"/>
              <a:t> , Chen, </a:t>
            </a:r>
            <a:r>
              <a:rPr lang="en-US" dirty="0" err="1"/>
              <a:t>Yuzhi</a:t>
            </a:r>
            <a:r>
              <a:rPr lang="en-US" dirty="0"/>
              <a:t>, 2021, ISBN 9798516059315</a:t>
            </a:r>
          </a:p>
        </p:txBody>
      </p:sp>
    </p:spTree>
    <p:extLst>
      <p:ext uri="{BB962C8B-B14F-4D97-AF65-F5344CB8AC3E}">
        <p14:creationId xmlns:p14="http://schemas.microsoft.com/office/powerpoint/2010/main" val="225227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seousGreen\Pictures\F0AM modules\aerosol core activity (with IEPOXredux).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5756"/>
          <a:stretch/>
        </p:blipFill>
        <p:spPr bwMode="auto">
          <a:xfrm>
            <a:off x="-4216" y="-1"/>
            <a:ext cx="10968135" cy="70730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GaseousGreen\Pictures\F0AM modules\aerosol core activity (cle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250"/>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91200" y="609600"/>
            <a:ext cx="1283749" cy="646331"/>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cap="none" spc="0" dirty="0" err="1">
                <a:ln>
                  <a:solidFill>
                    <a:schemeClr val="tx1"/>
                  </a:solidFill>
                </a:ln>
                <a:solidFill>
                  <a:schemeClr val="tx2">
                    <a:lumMod val="40000"/>
                    <a:lumOff val="60000"/>
                  </a:schemeClr>
                </a:solidFill>
                <a:effectLst/>
              </a:rPr>
              <a:t>Tetrol</a:t>
            </a:r>
            <a:endParaRPr lang="en-US" sz="3600" b="1" cap="none" spc="0" dirty="0">
              <a:ln>
                <a:solidFill>
                  <a:schemeClr val="tx1"/>
                </a:solidFill>
              </a:ln>
              <a:solidFill>
                <a:schemeClr val="tx2">
                  <a:lumMod val="40000"/>
                  <a:lumOff val="60000"/>
                </a:schemeClr>
              </a:solidFill>
              <a:effectLst/>
            </a:endParaRPr>
          </a:p>
        </p:txBody>
      </p:sp>
      <p:sp>
        <p:nvSpPr>
          <p:cNvPr id="6" name="Rectangle 5"/>
          <p:cNvSpPr/>
          <p:nvPr/>
        </p:nvSpPr>
        <p:spPr>
          <a:xfrm>
            <a:off x="7239000" y="5181600"/>
            <a:ext cx="3505200" cy="156966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err="1">
                <a:ln>
                  <a:solidFill>
                    <a:schemeClr val="tx1"/>
                  </a:solidFill>
                </a:ln>
                <a:solidFill>
                  <a:schemeClr val="accent3"/>
                </a:solidFill>
              </a:rPr>
              <a:t>Organosufates</a:t>
            </a:r>
            <a:r>
              <a:rPr lang="en-US" sz="3200" b="1" dirty="0">
                <a:ln>
                  <a:solidFill>
                    <a:schemeClr val="tx1"/>
                  </a:solidFill>
                </a:ln>
                <a:solidFill>
                  <a:schemeClr val="accent3"/>
                </a:solidFill>
              </a:rPr>
              <a:t> also</a:t>
            </a:r>
          </a:p>
          <a:p>
            <a:pPr algn="ctr"/>
            <a:r>
              <a:rPr lang="en-US" sz="3200" b="1" cap="none" spc="0" dirty="0">
                <a:ln>
                  <a:solidFill>
                    <a:schemeClr val="tx1"/>
                  </a:solidFill>
                </a:ln>
                <a:solidFill>
                  <a:schemeClr val="accent3"/>
                </a:solidFill>
                <a:effectLst/>
              </a:rPr>
              <a:t>Contribute to </a:t>
            </a:r>
          </a:p>
          <a:p>
            <a:pPr algn="ctr"/>
            <a:r>
              <a:rPr lang="en-US" sz="3200" b="1" cap="none" spc="0" dirty="0">
                <a:ln>
                  <a:solidFill>
                    <a:schemeClr val="tx1"/>
                  </a:solidFill>
                </a:ln>
                <a:solidFill>
                  <a:schemeClr val="accent3"/>
                </a:solidFill>
                <a:effectLst/>
              </a:rPr>
              <a:t>acidic activity</a:t>
            </a:r>
          </a:p>
        </p:txBody>
      </p:sp>
      <p:sp>
        <p:nvSpPr>
          <p:cNvPr id="7" name="Rectangle 6"/>
          <p:cNvSpPr/>
          <p:nvPr/>
        </p:nvSpPr>
        <p:spPr>
          <a:xfrm>
            <a:off x="7589488" y="2590800"/>
            <a:ext cx="1229825"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a:ln>
                  <a:solidFill>
                    <a:schemeClr val="tx1"/>
                  </a:solidFill>
                </a:ln>
                <a:solidFill>
                  <a:schemeClr val="accent3"/>
                </a:solidFill>
                <a:effectLst/>
              </a:rPr>
              <a:t>Dimer</a:t>
            </a:r>
          </a:p>
        </p:txBody>
      </p:sp>
      <p:sp>
        <p:nvSpPr>
          <p:cNvPr id="9" name="Rectangle 8"/>
          <p:cNvSpPr/>
          <p:nvPr/>
        </p:nvSpPr>
        <p:spPr>
          <a:xfrm>
            <a:off x="6894988" y="3733800"/>
            <a:ext cx="1928990" cy="461665"/>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400" b="1" dirty="0" err="1">
                <a:solidFill>
                  <a:srgbClr val="00B0F0"/>
                </a:solidFill>
              </a:rPr>
              <a:t>Methyltetrols</a:t>
            </a:r>
            <a:endParaRPr lang="en-US" sz="2400" b="1" dirty="0">
              <a:solidFill>
                <a:srgbClr val="00B0F0"/>
              </a:solidFill>
            </a:endParaRPr>
          </a:p>
        </p:txBody>
      </p:sp>
      <p:sp>
        <p:nvSpPr>
          <p:cNvPr id="11" name="Rectangle 10"/>
          <p:cNvSpPr/>
          <p:nvPr/>
        </p:nvSpPr>
        <p:spPr>
          <a:xfrm>
            <a:off x="6845559" y="1676400"/>
            <a:ext cx="1511953"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err="1">
                <a:ln>
                  <a:solidFill>
                    <a:schemeClr val="tx1"/>
                  </a:solidFill>
                </a:ln>
                <a:solidFill>
                  <a:srgbClr val="FFC000"/>
                </a:solidFill>
                <a:effectLst/>
              </a:rPr>
              <a:t>DimerOS</a:t>
            </a:r>
            <a:endParaRPr lang="en-US" sz="2800" b="1" cap="none" spc="0" dirty="0">
              <a:ln>
                <a:solidFill>
                  <a:schemeClr val="tx1"/>
                </a:solidFill>
              </a:ln>
              <a:solidFill>
                <a:srgbClr val="FFC000"/>
              </a:solidFill>
              <a:effectLst/>
            </a:endParaRPr>
          </a:p>
        </p:txBody>
      </p:sp>
      <p:sp>
        <p:nvSpPr>
          <p:cNvPr id="12" name="Rectangle 11"/>
          <p:cNvSpPr/>
          <p:nvPr/>
        </p:nvSpPr>
        <p:spPr>
          <a:xfrm>
            <a:off x="5791200" y="4778379"/>
            <a:ext cx="2487348" cy="52322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err="1">
                <a:ln>
                  <a:solidFill>
                    <a:schemeClr val="tx1"/>
                  </a:solidFill>
                </a:ln>
                <a:solidFill>
                  <a:srgbClr val="FFC000"/>
                </a:solidFill>
              </a:rPr>
              <a:t>MethyltetrolOS</a:t>
            </a:r>
            <a:endParaRPr lang="en-US" sz="2800" b="1" dirty="0">
              <a:ln>
                <a:solidFill>
                  <a:schemeClr val="tx1"/>
                </a:solidFill>
              </a:ln>
              <a:solidFill>
                <a:srgbClr val="FFC000"/>
              </a:solidFill>
            </a:endParaRPr>
          </a:p>
        </p:txBody>
      </p:sp>
    </p:spTree>
    <p:extLst>
      <p:ext uri="{BB962C8B-B14F-4D97-AF65-F5344CB8AC3E}">
        <p14:creationId xmlns:p14="http://schemas.microsoft.com/office/powerpoint/2010/main" val="66932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600"/>
                                        <p:tgtEl>
                                          <p:spTgt spid="13"/>
                                        </p:tgtEl>
                                      </p:cBhvr>
                                    </p:animEffect>
                                    <p:set>
                                      <p:cBhvr>
                                        <p:cTn id="7" dur="1" fill="hold">
                                          <p:stCondLst>
                                            <p:cond delay="15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600"/>
                                        <p:tgtEl>
                                          <p:spTgt spid="6"/>
                                        </p:tgtEl>
                                      </p:cBhvr>
                                    </p:animEffect>
                                    <p:anim calcmode="lin" valueType="num">
                                      <p:cBhvr>
                                        <p:cTn id="13" dur="1600" fill="hold"/>
                                        <p:tgtEl>
                                          <p:spTgt spid="6"/>
                                        </p:tgtEl>
                                        <p:attrNameLst>
                                          <p:attrName>ppt_x</p:attrName>
                                        </p:attrNameLst>
                                      </p:cBhvr>
                                      <p:tavLst>
                                        <p:tav tm="0">
                                          <p:val>
                                            <p:strVal val="#ppt_x"/>
                                          </p:val>
                                        </p:tav>
                                        <p:tav tm="100000">
                                          <p:val>
                                            <p:strVal val="#ppt_x"/>
                                          </p:val>
                                        </p:tav>
                                      </p:tavLst>
                                    </p:anim>
                                    <p:anim calcmode="lin" valueType="num">
                                      <p:cBhvr>
                                        <p:cTn id="14" dur="16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600"/>
                            </p:stCondLst>
                            <p:childTnLst>
                              <p:par>
                                <p:cTn id="16" presetID="10" presetClass="entr" presetSubtype="0" fill="hold" grpId="0" nodeType="afterEffect">
                                  <p:stCondLst>
                                    <p:cond delay="13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100"/>
                                        <p:tgtEl>
                                          <p:spTgt spid="1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10" presetClass="entr" presetSubtype="0" fill="hold" grpId="0" nodeType="withEffect">
                                  <p:stCondLst>
                                    <p:cond delay="2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900"/>
                                        <p:tgtEl>
                                          <p:spTgt spid="7"/>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800"/>
                                        <p:tgtEl>
                                          <p:spTgt spid="9"/>
                                        </p:tgtEl>
                                      </p:cBhvr>
                                    </p:animEffect>
                                  </p:childTnLst>
                                </p:cTn>
                              </p:par>
                            </p:childTnLst>
                          </p:cTn>
                        </p:par>
                        <p:par>
                          <p:cTn id="29" fill="hold">
                            <p:stCondLst>
                              <p:cond delay="5800"/>
                            </p:stCondLst>
                            <p:childTnLst>
                              <p:par>
                                <p:cTn id="30" presetID="10" presetClass="entr" presetSubtype="0" fill="hold" grpId="0" nodeType="afterEffect">
                                  <p:stCondLst>
                                    <p:cond delay="1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675C51-E7A6-7446-50A7-F770C3411106}"/>
              </a:ext>
            </a:extLst>
          </p:cNvPr>
          <p:cNvSpPr>
            <a:spLocks noGrp="1"/>
          </p:cNvSpPr>
          <p:nvPr>
            <p:ph type="title"/>
          </p:nvPr>
        </p:nvSpPr>
        <p:spPr/>
        <p:txBody>
          <a:bodyPr>
            <a:normAutofit/>
          </a:bodyPr>
          <a:lstStyle/>
          <a:p>
            <a:r>
              <a:rPr lang="en-US" dirty="0"/>
              <a:t>Observed and experimental effects</a:t>
            </a:r>
          </a:p>
        </p:txBody>
      </p:sp>
      <p:sp>
        <p:nvSpPr>
          <p:cNvPr id="4" name="Content Placeholder 3">
            <a:extLst>
              <a:ext uri="{FF2B5EF4-FFF2-40B4-BE49-F238E27FC236}">
                <a16:creationId xmlns:a16="http://schemas.microsoft.com/office/drawing/2014/main" xmlns="" id="{504D246A-13E4-45A9-AE46-6D1F4A94603F}"/>
              </a:ext>
            </a:extLst>
          </p:cNvPr>
          <p:cNvSpPr txBox="1">
            <a:spLocks noGrp="1"/>
          </p:cNvSpPr>
          <p:nvPr>
            <p:ph idx="1"/>
          </p:nvPr>
        </p:nvSpPr>
        <p:spPr>
          <a:xfrm>
            <a:off x="549275" y="1600200"/>
            <a:ext cx="9874250" cy="3362459"/>
          </a:xfrm>
          <a:prstGeom prst="rect">
            <a:avLst/>
          </a:prstGeom>
          <a:noFill/>
        </p:spPr>
        <p:txBody>
          <a:bodyPr wrap="square" rtlCol="0">
            <a:spAutoFit/>
          </a:bodyPr>
          <a:lstStyle/>
          <a:p>
            <a:pPr marL="0" indent="0">
              <a:spcAft>
                <a:spcPts val="300"/>
              </a:spcAft>
              <a:buNone/>
              <a:defRPr/>
            </a:pPr>
            <a:r>
              <a:rPr lang="en-US" dirty="0">
                <a:solidFill>
                  <a:prstClr val="black"/>
                </a:solidFill>
                <a:latin typeface="+mj-lt"/>
              </a:rPr>
              <a:t>Heterogeneous aerosol-phase uptake of IEPOX</a:t>
            </a:r>
          </a:p>
          <a:p>
            <a:pPr lvl="1">
              <a:spcAft>
                <a:spcPts val="300"/>
              </a:spcAft>
              <a:buFont typeface="Wingdings" pitchFamily="2" charset="2"/>
              <a:buChar char="§"/>
              <a:defRPr/>
            </a:pPr>
            <a:r>
              <a:rPr lang="en-US" dirty="0">
                <a:solidFill>
                  <a:prstClr val="black"/>
                </a:solidFill>
                <a:latin typeface="+mj-lt"/>
              </a:rPr>
              <a:t>Affected  by phase state </a:t>
            </a:r>
          </a:p>
          <a:p>
            <a:pPr lvl="2">
              <a:spcAft>
                <a:spcPts val="300"/>
              </a:spcAft>
              <a:buFont typeface="Wingdings" pitchFamily="2" charset="2"/>
              <a:buChar char="Ø"/>
              <a:defRPr/>
            </a:pPr>
            <a:r>
              <a:rPr lang="en-US" sz="2800" dirty="0">
                <a:solidFill>
                  <a:prstClr val="black"/>
                </a:solidFill>
                <a:latin typeface="+mj-lt"/>
              </a:rPr>
              <a:t>Physical Size feedback</a:t>
            </a:r>
          </a:p>
          <a:p>
            <a:pPr lvl="2">
              <a:spcAft>
                <a:spcPts val="300"/>
              </a:spcAft>
              <a:buFont typeface="Wingdings" pitchFamily="2" charset="2"/>
              <a:buChar char="Ø"/>
              <a:defRPr/>
            </a:pPr>
            <a:r>
              <a:rPr lang="en-US" sz="2800" dirty="0">
                <a:solidFill>
                  <a:prstClr val="black"/>
                </a:solidFill>
                <a:latin typeface="+mj-lt"/>
              </a:rPr>
              <a:t>Organic separation via organic layer</a:t>
            </a:r>
          </a:p>
          <a:p>
            <a:pPr lvl="1">
              <a:spcAft>
                <a:spcPts val="300"/>
              </a:spcAft>
              <a:buFont typeface="Wingdings" pitchFamily="2" charset="2"/>
              <a:buChar char="§"/>
              <a:defRPr/>
            </a:pPr>
            <a:r>
              <a:rPr lang="en-US" dirty="0">
                <a:solidFill>
                  <a:prstClr val="black"/>
                </a:solidFill>
                <a:latin typeface="+mj-lt"/>
              </a:rPr>
              <a:t>Affected  by aerosol-phase activities organic/ inorganic</a:t>
            </a:r>
          </a:p>
          <a:p>
            <a:pPr lvl="2">
              <a:spcAft>
                <a:spcPts val="300"/>
              </a:spcAft>
              <a:buFont typeface="Wingdings" pitchFamily="2" charset="2"/>
              <a:buChar char="Ø"/>
              <a:defRPr/>
            </a:pPr>
            <a:r>
              <a:rPr lang="en-US" sz="2800" dirty="0">
                <a:solidFill>
                  <a:prstClr val="black"/>
                </a:solidFill>
                <a:latin typeface="+mj-lt"/>
              </a:rPr>
              <a:t>Acidic feedback</a:t>
            </a:r>
          </a:p>
        </p:txBody>
      </p:sp>
    </p:spTree>
    <p:extLst>
      <p:ext uri="{BB962C8B-B14F-4D97-AF65-F5344CB8AC3E}">
        <p14:creationId xmlns:p14="http://schemas.microsoft.com/office/powerpoint/2010/main" val="619160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C663B7-05F2-A845-AF46-8CC21080F025}"/>
              </a:ext>
            </a:extLst>
          </p:cNvPr>
          <p:cNvSpPr txBox="1"/>
          <p:nvPr/>
        </p:nvSpPr>
        <p:spPr>
          <a:xfrm>
            <a:off x="478971" y="1600200"/>
            <a:ext cx="9144000" cy="3777957"/>
          </a:xfrm>
          <a:prstGeom prst="rect">
            <a:avLst/>
          </a:prstGeom>
          <a:noFill/>
        </p:spPr>
        <p:txBody>
          <a:bodyPr wrap="square" rtlCol="0">
            <a:spAutoFit/>
          </a:bodyPr>
          <a:lstStyle/>
          <a:p>
            <a:pPr marL="285750" indent="-285750">
              <a:buFont typeface="Courier New" pitchFamily="49" charset="0"/>
              <a:buChar char="o"/>
              <a:defRPr/>
            </a:pPr>
            <a:r>
              <a:rPr lang="en-US" sz="3200" dirty="0">
                <a:latin typeface="+mj-lt"/>
                <a:cs typeface="Times New Roman" panose="02020603050405020304" pitchFamily="18" charset="0"/>
              </a:rPr>
              <a:t>Assumptions in relation to both inorganic and organic acid reactivity   </a:t>
            </a:r>
            <a:endParaRPr lang="en-US" sz="3200" b="1" dirty="0">
              <a:solidFill>
                <a:prstClr val="black"/>
              </a:solidFill>
              <a:latin typeface="+mj-lt"/>
            </a:endParaRPr>
          </a:p>
          <a:p>
            <a:pPr marL="914400" lvl="1" indent="-457200">
              <a:buFont typeface="Wingdings" pitchFamily="2" charset="2"/>
              <a:buChar char="§"/>
              <a:defRPr/>
            </a:pPr>
            <a:r>
              <a:rPr lang="en-US" sz="2800" dirty="0">
                <a:solidFill>
                  <a:prstClr val="black"/>
                </a:solidFill>
                <a:latin typeface="+mj-lt"/>
              </a:rPr>
              <a:t>Near Constant aerosol-phase acidity</a:t>
            </a:r>
          </a:p>
          <a:p>
            <a:pPr marL="1371600" lvl="2" indent="-457200">
              <a:buFont typeface="Wingdings" pitchFamily="2" charset="2"/>
              <a:buChar char="Ø"/>
              <a:defRPr/>
            </a:pPr>
            <a:r>
              <a:rPr lang="en-US" sz="2800" dirty="0">
                <a:solidFill>
                  <a:prstClr val="black"/>
                </a:solidFill>
                <a:latin typeface="+mj-lt"/>
              </a:rPr>
              <a:t>Affected by inorganic aerosol species</a:t>
            </a:r>
          </a:p>
          <a:p>
            <a:pPr marL="914400" lvl="1" indent="-457200">
              <a:spcAft>
                <a:spcPts val="300"/>
              </a:spcAft>
              <a:buFont typeface="Wingdings" pitchFamily="2" charset="2"/>
              <a:buChar char="§"/>
              <a:defRPr/>
            </a:pPr>
            <a:r>
              <a:rPr lang="en-US" sz="2800" dirty="0">
                <a:solidFill>
                  <a:prstClr val="black"/>
                </a:solidFill>
                <a:latin typeface="+mj-lt"/>
              </a:rPr>
              <a:t>Near Constant uptake coefficient</a:t>
            </a:r>
            <a:r>
              <a:rPr lang="zh-CN" altLang="en-US" sz="2800" dirty="0">
                <a:solidFill>
                  <a:prstClr val="black"/>
                </a:solidFill>
                <a:latin typeface="+mj-lt"/>
                <a:ea typeface="黑体" panose="02010609060101010101" pitchFamily="49" charset="-122"/>
              </a:rPr>
              <a:t> </a:t>
            </a:r>
            <a:r>
              <a:rPr lang="en-US" sz="2800" dirty="0">
                <a:solidFill>
                  <a:srgbClr val="000000"/>
                </a:solidFill>
                <a:latin typeface="+mj-lt"/>
              </a:rPr>
              <a:t>𝛾</a:t>
            </a:r>
            <a:r>
              <a:rPr lang="en-US" sz="2800" baseline="-25000" dirty="0">
                <a:solidFill>
                  <a:srgbClr val="000000"/>
                </a:solidFill>
                <a:latin typeface="+mj-lt"/>
              </a:rPr>
              <a:t>IEPOX</a:t>
            </a:r>
          </a:p>
          <a:p>
            <a:pPr marL="1371600" lvl="2" indent="-457200">
              <a:spcAft>
                <a:spcPts val="300"/>
              </a:spcAft>
              <a:buFont typeface="Wingdings" pitchFamily="2" charset="2"/>
              <a:buChar char="Ø"/>
              <a:defRPr/>
            </a:pPr>
            <a:r>
              <a:rPr lang="en-US" sz="2800" dirty="0">
                <a:solidFill>
                  <a:prstClr val="black"/>
                </a:solidFill>
                <a:latin typeface="+mj-lt"/>
              </a:rPr>
              <a:t>homogenous mixture</a:t>
            </a:r>
          </a:p>
          <a:p>
            <a:pPr marL="1371600" lvl="2" indent="-457200">
              <a:spcAft>
                <a:spcPts val="300"/>
              </a:spcAft>
              <a:buFont typeface="Wingdings" pitchFamily="2" charset="2"/>
              <a:buChar char="Ø"/>
              <a:defRPr/>
            </a:pPr>
            <a:r>
              <a:rPr lang="en-US" sz="2800" dirty="0">
                <a:solidFill>
                  <a:prstClr val="black"/>
                </a:solidFill>
                <a:latin typeface="+mj-lt"/>
              </a:rPr>
              <a:t>No separation from aqueous species</a:t>
            </a:r>
          </a:p>
          <a:p>
            <a:pPr marL="914400" lvl="1" indent="-457200">
              <a:spcAft>
                <a:spcPts val="300"/>
              </a:spcAft>
              <a:buFont typeface="Wingdings" pitchFamily="2" charset="2"/>
              <a:buChar char="§"/>
              <a:defRPr/>
            </a:pPr>
            <a:r>
              <a:rPr lang="en-US" sz="2800" dirty="0">
                <a:solidFill>
                  <a:prstClr val="black"/>
                </a:solidFill>
                <a:latin typeface="+mj-lt"/>
              </a:rPr>
              <a:t>IEPOX SOA aging not well represented</a:t>
            </a:r>
          </a:p>
        </p:txBody>
      </p:sp>
      <p:sp>
        <p:nvSpPr>
          <p:cNvPr id="20" name="TextBox 19"/>
          <p:cNvSpPr txBox="1"/>
          <p:nvPr/>
        </p:nvSpPr>
        <p:spPr>
          <a:xfrm>
            <a:off x="457200" y="1"/>
            <a:ext cx="10210800" cy="769441"/>
          </a:xfrm>
          <a:prstGeom prst="rect">
            <a:avLst/>
          </a:prstGeom>
          <a:noFill/>
        </p:spPr>
        <p:txBody>
          <a:bodyPr wrap="square" rtlCol="0">
            <a:spAutoFit/>
          </a:bodyPr>
          <a:lstStyle/>
          <a:p>
            <a:r>
              <a:rPr lang="en-US" sz="4400" dirty="0">
                <a:solidFill>
                  <a:prstClr val="black"/>
                </a:solidFill>
                <a:latin typeface="+mj-lt"/>
              </a:rPr>
              <a:t>Assumptions in current  CMAQ model</a:t>
            </a:r>
            <a:endParaRPr lang="en-US" sz="4400" dirty="0">
              <a:latin typeface="+mj-lt"/>
              <a:cs typeface="Times New Roman" panose="02020603050405020304" pitchFamily="18" charset="0"/>
            </a:endParaRPr>
          </a:p>
        </p:txBody>
      </p:sp>
    </p:spTree>
    <p:extLst>
      <p:ext uri="{BB962C8B-B14F-4D97-AF65-F5344CB8AC3E}">
        <p14:creationId xmlns:p14="http://schemas.microsoft.com/office/powerpoint/2010/main" val="4209256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B634724-BA2A-9843-ACF9-4209AF1E4063}"/>
              </a:ext>
            </a:extLst>
          </p:cNvPr>
          <p:cNvPicPr>
            <a:picLocks noChangeAspect="1"/>
          </p:cNvPicPr>
          <p:nvPr/>
        </p:nvPicPr>
        <p:blipFill rotWithShape="1">
          <a:blip r:embed="rId3"/>
          <a:srcRect l="-1" r="38607"/>
          <a:stretch/>
        </p:blipFill>
        <p:spPr>
          <a:xfrm>
            <a:off x="25554" y="2793545"/>
            <a:ext cx="4734374" cy="1343669"/>
          </a:xfrm>
          <a:prstGeom prst="rect">
            <a:avLst/>
          </a:prstGeom>
        </p:spPr>
      </p:pic>
      <p:sp>
        <p:nvSpPr>
          <p:cNvPr id="7" name="Rectangle 6">
            <a:extLst>
              <a:ext uri="{FF2B5EF4-FFF2-40B4-BE49-F238E27FC236}">
                <a16:creationId xmlns:a16="http://schemas.microsoft.com/office/drawing/2014/main" xmlns="" id="{4D5B56EB-0FED-FF40-8E98-EA94430CCFB2}"/>
              </a:ext>
            </a:extLst>
          </p:cNvPr>
          <p:cNvSpPr/>
          <p:nvPr/>
        </p:nvSpPr>
        <p:spPr>
          <a:xfrm>
            <a:off x="537652" y="1552067"/>
            <a:ext cx="3767647" cy="738664"/>
          </a:xfrm>
          <a:prstGeom prst="rect">
            <a:avLst/>
          </a:prstGeom>
        </p:spPr>
        <p:txBody>
          <a:bodyPr wrap="square">
            <a:spAutoFit/>
          </a:bodyPr>
          <a:lstStyle/>
          <a:p>
            <a:pPr>
              <a:lnSpc>
                <a:spcPct val="150000"/>
              </a:lnSpc>
              <a:defRPr/>
            </a:pPr>
            <a:r>
              <a:rPr lang="en-US" sz="2800" i="1" dirty="0">
                <a:solidFill>
                  <a:prstClr val="black"/>
                </a:solidFill>
                <a:latin typeface="Arial" panose="020B0604020202020204"/>
              </a:rPr>
              <a:t>k</a:t>
            </a:r>
            <a:r>
              <a:rPr lang="en-US" sz="2800" i="1" baseline="-25000" dirty="0">
                <a:solidFill>
                  <a:prstClr val="black"/>
                </a:solidFill>
                <a:latin typeface="Arial" panose="020B0604020202020204"/>
              </a:rPr>
              <a:t>het</a:t>
            </a:r>
            <a:r>
              <a:rPr lang="en-US" sz="2800" dirty="0">
                <a:solidFill>
                  <a:prstClr val="black"/>
                </a:solidFill>
                <a:latin typeface="Arial" panose="020B0604020202020204"/>
              </a:rPr>
              <a:t> = </a:t>
            </a:r>
            <a:r>
              <a:rPr lang="en-US" sz="2800" dirty="0">
                <a:solidFill>
                  <a:srgbClr val="F3A447">
                    <a:lumMod val="75000"/>
                  </a:srgbClr>
                </a:solidFill>
                <a:latin typeface="Arial" panose="020B0604020202020204"/>
              </a:rPr>
              <a:t>𝛾</a:t>
            </a:r>
            <a:r>
              <a:rPr lang="en-US" sz="2800" baseline="-25000" dirty="0">
                <a:solidFill>
                  <a:srgbClr val="F3A447">
                    <a:lumMod val="75000"/>
                  </a:srgbClr>
                </a:solidFill>
                <a:latin typeface="Arial" panose="020B0604020202020204"/>
              </a:rPr>
              <a:t>IEPOX </a:t>
            </a:r>
            <a:r>
              <a:rPr lang="en-US" sz="2800" dirty="0">
                <a:solidFill>
                  <a:prstClr val="black"/>
                </a:solidFill>
                <a:latin typeface="Arial" panose="020B0604020202020204"/>
                <a:sym typeface="Symbol"/>
              </a:rPr>
              <a:t>S</a:t>
            </a:r>
            <a:r>
              <a:rPr lang="en-US" sz="2800" baseline="-25000" dirty="0">
                <a:solidFill>
                  <a:prstClr val="black"/>
                </a:solidFill>
                <a:latin typeface="Arial" panose="020B0604020202020204"/>
                <a:sym typeface="Symbol"/>
              </a:rPr>
              <a:t>a</a:t>
            </a:r>
            <a:r>
              <a:rPr lang="en-US" sz="2800" i="1" dirty="0">
                <a:solidFill>
                  <a:prstClr val="black"/>
                </a:solidFill>
                <a:latin typeface="Arial" panose="020B0604020202020204"/>
                <a:sym typeface="Symbol"/>
              </a:rPr>
              <a:t></a:t>
            </a:r>
            <a:r>
              <a:rPr lang="en-US" sz="2800" dirty="0">
                <a:solidFill>
                  <a:prstClr val="black"/>
                </a:solidFill>
                <a:latin typeface="Arial" panose="020B0604020202020204"/>
                <a:sym typeface="Symbol"/>
              </a:rPr>
              <a:t>/4</a:t>
            </a:r>
            <a:endParaRPr lang="en-US" sz="2800" dirty="0">
              <a:solidFill>
                <a:prstClr val="black"/>
              </a:solidFill>
              <a:latin typeface="Arial" panose="020B0604020202020204"/>
            </a:endParaRPr>
          </a:p>
        </p:txBody>
      </p:sp>
      <p:sp>
        <p:nvSpPr>
          <p:cNvPr id="8" name="Rectangle 7">
            <a:extLst>
              <a:ext uri="{FF2B5EF4-FFF2-40B4-BE49-F238E27FC236}">
                <a16:creationId xmlns:a16="http://schemas.microsoft.com/office/drawing/2014/main" xmlns="" id="{3A40A8D3-6BA7-4B4E-B875-0B81804051D7}"/>
              </a:ext>
            </a:extLst>
          </p:cNvPr>
          <p:cNvSpPr/>
          <p:nvPr/>
        </p:nvSpPr>
        <p:spPr>
          <a:xfrm>
            <a:off x="270953" y="734959"/>
            <a:ext cx="5063047" cy="1015663"/>
          </a:xfrm>
          <a:prstGeom prst="rect">
            <a:avLst/>
          </a:prstGeom>
          <a:ln w="28575">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000" dirty="0">
                <a:solidFill>
                  <a:schemeClr val="tx1"/>
                </a:solidFill>
                <a:latin typeface="Arial" panose="020B0604020202020204"/>
              </a:rPr>
              <a:t>Reaction Probability or reactive uptake coefficient (𝛾</a:t>
            </a:r>
            <a:r>
              <a:rPr lang="en-US" sz="2000" baseline="-25000" dirty="0">
                <a:solidFill>
                  <a:schemeClr val="tx1"/>
                </a:solidFill>
                <a:latin typeface="Arial" panose="020B0604020202020204"/>
              </a:rPr>
              <a:t>IEPOX</a:t>
            </a:r>
            <a:r>
              <a:rPr lang="en-US" sz="2000" dirty="0">
                <a:solidFill>
                  <a:schemeClr val="tx1"/>
                </a:solidFill>
                <a:latin typeface="Arial" panose="020B0604020202020204"/>
              </a:rPr>
              <a:t>) – </a:t>
            </a:r>
            <a:r>
              <a:rPr lang="en-US" sz="2000" b="1" dirty="0">
                <a:solidFill>
                  <a:schemeClr val="tx1"/>
                </a:solidFill>
                <a:latin typeface="Arial" panose="020B0604020202020204"/>
              </a:rPr>
              <a:t>model relevant parameter</a:t>
            </a:r>
            <a:endParaRPr lang="en-US" sz="2000" dirty="0">
              <a:solidFill>
                <a:schemeClr val="tx1"/>
              </a:solidFill>
              <a:latin typeface="Arial" panose="020B0604020202020204"/>
            </a:endParaRPr>
          </a:p>
        </p:txBody>
      </p:sp>
      <p:sp>
        <p:nvSpPr>
          <p:cNvPr id="19" name="Rectangle 18">
            <a:extLst>
              <a:ext uri="{FF2B5EF4-FFF2-40B4-BE49-F238E27FC236}">
                <a16:creationId xmlns:a16="http://schemas.microsoft.com/office/drawing/2014/main" xmlns="" id="{BAA4987D-B2CF-D445-B31F-C65D5A28A4AC}"/>
              </a:ext>
            </a:extLst>
          </p:cNvPr>
          <p:cNvSpPr/>
          <p:nvPr/>
        </p:nvSpPr>
        <p:spPr>
          <a:xfrm>
            <a:off x="6326933" y="1545809"/>
            <a:ext cx="2362200" cy="461665"/>
          </a:xfrm>
          <a:prstGeom prst="rect">
            <a:avLst/>
          </a:prstGeom>
        </p:spPr>
        <p:txBody>
          <a:bodyPr wrap="square">
            <a:spAutoFit/>
          </a:bodyPr>
          <a:lstStyle/>
          <a:p>
            <a:pPr>
              <a:defRPr/>
            </a:pPr>
            <a:r>
              <a:rPr lang="en-US" sz="2400" b="1" dirty="0">
                <a:ln w="0"/>
                <a:solidFill>
                  <a:srgbClr val="242374"/>
                </a:solidFill>
                <a:effectLst>
                  <a:outerShdw blurRad="38100" dist="19050" dir="2700000" algn="tl" rotWithShape="0">
                    <a:prstClr val="black">
                      <a:alpha val="40000"/>
                    </a:prstClr>
                  </a:outerShdw>
                </a:effectLst>
                <a:latin typeface="Arial" panose="020B0604020202020204"/>
              </a:rPr>
              <a:t>Aerosol Phase</a:t>
            </a:r>
            <a:endParaRPr lang="en-US" sz="2400" dirty="0">
              <a:solidFill>
                <a:prstClr val="black"/>
              </a:solidFill>
              <a:latin typeface="Arial" panose="020B0604020202020204"/>
            </a:endParaRPr>
          </a:p>
        </p:txBody>
      </p:sp>
      <p:sp>
        <p:nvSpPr>
          <p:cNvPr id="20" name="TextBox 19"/>
          <p:cNvSpPr txBox="1"/>
          <p:nvPr/>
        </p:nvSpPr>
        <p:spPr>
          <a:xfrm>
            <a:off x="2333" y="0"/>
            <a:ext cx="102108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Inorganic </a:t>
            </a:r>
            <a:r>
              <a:rPr lang="en-US" sz="3200" dirty="0">
                <a:latin typeface="Times New Roman" panose="02020603050405020304" pitchFamily="18" charset="0"/>
                <a:cs typeface="Times New Roman" panose="02020603050405020304" pitchFamily="18" charset="0"/>
              </a:rPr>
              <a:t>and </a:t>
            </a:r>
            <a:r>
              <a:rPr lang="en-US" sz="3200" dirty="0" smtClean="0">
                <a:latin typeface="Times New Roman" panose="02020603050405020304" pitchFamily="18" charset="0"/>
                <a:cs typeface="Times New Roman" panose="02020603050405020304" pitchFamily="18" charset="0"/>
              </a:rPr>
              <a:t>Organic Acid Reactivity   </a:t>
            </a:r>
            <a:endParaRPr lang="en-US" sz="3200" dirty="0">
              <a:latin typeface="Times New Roman" panose="02020603050405020304" pitchFamily="18" charset="0"/>
              <a:cs typeface="Times New Roman" panose="02020603050405020304" pitchFamily="18" charset="0"/>
            </a:endParaRPr>
          </a:p>
        </p:txBody>
      </p:sp>
      <p:sp>
        <p:nvSpPr>
          <p:cNvPr id="21" name="Rectangle 20"/>
          <p:cNvSpPr/>
          <p:nvPr/>
        </p:nvSpPr>
        <p:spPr>
          <a:xfrm>
            <a:off x="0" y="6096000"/>
            <a:ext cx="10972800" cy="523220"/>
          </a:xfrm>
          <a:prstGeom prst="rect">
            <a:avLst/>
          </a:prstGeom>
        </p:spPr>
        <p:txBody>
          <a:bodyPr wrap="square">
            <a:spAutoFit/>
          </a:bodyPr>
          <a:lstStyle/>
          <a:p>
            <a:r>
              <a:rPr lang="en-US" sz="1400" dirty="0"/>
              <a:t>Dissertation: Characterizing the Effects of Aerosol Sulfate, Phase State and Aging on Atmospheric Secondary Organic Aerosol Formation from Isoprene </a:t>
            </a:r>
            <a:r>
              <a:rPr lang="en-US" sz="1400" dirty="0" err="1"/>
              <a:t>Epoxydiols</a:t>
            </a:r>
            <a:r>
              <a:rPr lang="en-US" sz="1400" dirty="0"/>
              <a:t> , Chen, </a:t>
            </a:r>
            <a:r>
              <a:rPr lang="en-US" sz="1400" dirty="0" err="1"/>
              <a:t>Yuzhi</a:t>
            </a:r>
            <a:r>
              <a:rPr lang="en-US" sz="1400" dirty="0"/>
              <a:t>, 2021, ISBN 9798516059315</a:t>
            </a:r>
          </a:p>
        </p:txBody>
      </p:sp>
      <p:pic>
        <p:nvPicPr>
          <p:cNvPr id="23" name="Picture 22">
            <a:extLst>
              <a:ext uri="{FF2B5EF4-FFF2-40B4-BE49-F238E27FC236}">
                <a16:creationId xmlns:a16="http://schemas.microsoft.com/office/drawing/2014/main" xmlns="" id="{800ACBD7-9406-D141-BDAF-858202E17041}"/>
              </a:ext>
            </a:extLst>
          </p:cNvPr>
          <p:cNvPicPr>
            <a:picLocks noChangeAspect="1"/>
          </p:cNvPicPr>
          <p:nvPr/>
        </p:nvPicPr>
        <p:blipFill>
          <a:blip r:embed="rId4"/>
          <a:stretch>
            <a:fillRect/>
          </a:stretch>
        </p:blipFill>
        <p:spPr>
          <a:xfrm>
            <a:off x="4764833" y="2040202"/>
            <a:ext cx="5486400" cy="2850356"/>
          </a:xfrm>
          <a:prstGeom prst="rect">
            <a:avLst/>
          </a:prstGeom>
          <a:ln w="57150">
            <a:solidFill>
              <a:srgbClr val="DC3C57"/>
            </a:solidFill>
          </a:ln>
        </p:spPr>
      </p:pic>
      <p:sp>
        <p:nvSpPr>
          <p:cNvPr id="2" name="Rectangle 1"/>
          <p:cNvSpPr/>
          <p:nvPr/>
        </p:nvSpPr>
        <p:spPr>
          <a:xfrm>
            <a:off x="0" y="6550223"/>
            <a:ext cx="4947893" cy="307777"/>
          </a:xfrm>
          <a:prstGeom prst="rect">
            <a:avLst/>
          </a:prstGeom>
        </p:spPr>
        <p:txBody>
          <a:bodyPr wrap="none">
            <a:spAutoFit/>
          </a:bodyPr>
          <a:lstStyle/>
          <a:p>
            <a:r>
              <a:rPr lang="en-US" sz="1400" dirty="0"/>
              <a:t>Riva, M., </a:t>
            </a:r>
            <a:r>
              <a:rPr lang="en-US" sz="1400" i="1" dirty="0" smtClean="0"/>
              <a:t>Environmental </a:t>
            </a:r>
            <a:r>
              <a:rPr lang="en-US" sz="1400" i="1" dirty="0"/>
              <a:t>science &amp; technology, 53(15), 8682-8694.</a:t>
            </a:r>
          </a:p>
        </p:txBody>
      </p:sp>
    </p:spTree>
    <p:extLst>
      <p:ext uri="{BB962C8B-B14F-4D97-AF65-F5344CB8AC3E}">
        <p14:creationId xmlns:p14="http://schemas.microsoft.com/office/powerpoint/2010/main" val="541094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972800" cy="1143000"/>
          </a:xfrm>
        </p:spPr>
        <p:txBody>
          <a:bodyPr>
            <a:normAutofit/>
          </a:bodyPr>
          <a:lstStyle/>
          <a:p>
            <a:r>
              <a:rPr lang="en-US" sz="3200" dirty="0"/>
              <a:t>F0AM 4.2.2 0D box model , Thermodynamic Models, </a:t>
            </a:r>
            <a:br>
              <a:rPr lang="en-US" sz="3200" dirty="0"/>
            </a:br>
            <a:r>
              <a:rPr lang="en-US" sz="3200" dirty="0"/>
              <a:t>CMAQ aerosol mechanism</a:t>
            </a:r>
          </a:p>
        </p:txBody>
      </p:sp>
      <p:pic>
        <p:nvPicPr>
          <p:cNvPr id="1026" name="Picture 2" descr="C:\Users\GaseousGreen\Documents\AGU POster 21\Framework Scheme(6).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40510"/>
          <a:stretch/>
        </p:blipFill>
        <p:spPr bwMode="auto">
          <a:xfrm>
            <a:off x="876300" y="924791"/>
            <a:ext cx="9220200" cy="593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63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BFD9A-431F-6843-A03C-7F3F4B581B84}"/>
              </a:ext>
            </a:extLst>
          </p:cNvPr>
          <p:cNvSpPr>
            <a:spLocks noGrp="1"/>
          </p:cNvSpPr>
          <p:nvPr>
            <p:ph type="title"/>
          </p:nvPr>
        </p:nvSpPr>
        <p:spPr>
          <a:xfrm>
            <a:off x="533400" y="0"/>
            <a:ext cx="9875520" cy="1143000"/>
          </a:xfrm>
        </p:spPr>
        <p:txBody>
          <a:bodyPr/>
          <a:lstStyle/>
          <a:p>
            <a:r>
              <a:rPr lang="en-US" dirty="0"/>
              <a:t>Experimental Parameters</a:t>
            </a:r>
          </a:p>
        </p:txBody>
      </p:sp>
      <p:sp>
        <p:nvSpPr>
          <p:cNvPr id="3" name="Content Placeholder 2">
            <a:extLst>
              <a:ext uri="{FF2B5EF4-FFF2-40B4-BE49-F238E27FC236}">
                <a16:creationId xmlns:a16="http://schemas.microsoft.com/office/drawing/2014/main" xmlns="" id="{D24100F5-8AD4-B06C-4524-A63E3CF6B236}"/>
              </a:ext>
            </a:extLst>
          </p:cNvPr>
          <p:cNvSpPr>
            <a:spLocks noGrp="1"/>
          </p:cNvSpPr>
          <p:nvPr>
            <p:ph idx="1"/>
          </p:nvPr>
        </p:nvSpPr>
        <p:spPr>
          <a:xfrm>
            <a:off x="533400" y="990600"/>
            <a:ext cx="9875520" cy="5562600"/>
          </a:xfrm>
        </p:spPr>
        <p:txBody>
          <a:bodyPr>
            <a:normAutofit fontScale="85000" lnSpcReduction="20000"/>
          </a:bodyPr>
          <a:lstStyle/>
          <a:p>
            <a:pPr marL="0" indent="0">
              <a:buNone/>
            </a:pPr>
            <a:r>
              <a:rPr lang="en-US" b="1" dirty="0"/>
              <a:t>For all experiments: </a:t>
            </a:r>
            <a:r>
              <a:rPr lang="en-US" dirty="0"/>
              <a:t>An initial concentration of 3 </a:t>
            </a:r>
            <a:r>
              <a:rPr lang="en-US" dirty="0" err="1"/>
              <a:t>ppbv</a:t>
            </a:r>
            <a:r>
              <a:rPr lang="en-US" dirty="0"/>
              <a:t> IEPOX Addition of 1162 µg/m</a:t>
            </a:r>
            <a:r>
              <a:rPr lang="en-US" baseline="30000" dirty="0"/>
              <a:t>3</a:t>
            </a:r>
            <a:r>
              <a:rPr lang="en-US" dirty="0"/>
              <a:t> (240 </a:t>
            </a:r>
            <a:r>
              <a:rPr lang="en-US" dirty="0" err="1"/>
              <a:t>ppbv</a:t>
            </a:r>
            <a:r>
              <a:rPr lang="en-US" dirty="0"/>
              <a:t>) of IEPOX at a rate of 14.51 µg/m</a:t>
            </a:r>
            <a:r>
              <a:rPr lang="en-US" baseline="30000" dirty="0"/>
              <a:t>3</a:t>
            </a:r>
            <a:r>
              <a:rPr lang="en-US" dirty="0"/>
              <a:t> /min (3 </a:t>
            </a:r>
            <a:r>
              <a:rPr lang="en-US" dirty="0" err="1"/>
              <a:t>ppbv</a:t>
            </a:r>
            <a:r>
              <a:rPr lang="en-US" dirty="0"/>
              <a:t>/min) for 80 minutes</a:t>
            </a:r>
          </a:p>
          <a:p>
            <a:pPr marL="0" indent="0">
              <a:buNone/>
            </a:pPr>
            <a:endParaRPr lang="en-US" dirty="0"/>
          </a:p>
          <a:p>
            <a:pPr marL="0" indent="0">
              <a:buNone/>
            </a:pPr>
            <a:r>
              <a:rPr lang="en-US" b="1" dirty="0" err="1"/>
              <a:t>Exp</a:t>
            </a:r>
            <a:r>
              <a:rPr lang="en-US" b="1" dirty="0"/>
              <a:t> 1: </a:t>
            </a:r>
            <a:r>
              <a:rPr lang="en-US" dirty="0"/>
              <a:t>Low sulfur case</a:t>
            </a:r>
          </a:p>
          <a:p>
            <a:pPr marL="0" indent="0">
              <a:buNone/>
            </a:pPr>
            <a:r>
              <a:rPr lang="en-US" dirty="0"/>
              <a:t>	(NH</a:t>
            </a:r>
            <a:r>
              <a:rPr lang="en-US" baseline="-25000" dirty="0"/>
              <a:t>4</a:t>
            </a:r>
            <a:r>
              <a:rPr lang="en-US" dirty="0"/>
              <a:t>)</a:t>
            </a:r>
            <a:r>
              <a:rPr lang="en-US" baseline="-25000" dirty="0"/>
              <a:t>2</a:t>
            </a:r>
            <a:r>
              <a:rPr lang="en-US" dirty="0"/>
              <a:t>SO</a:t>
            </a:r>
            <a:r>
              <a:rPr lang="en-US" baseline="-25000" dirty="0"/>
              <a:t>4</a:t>
            </a:r>
            <a:r>
              <a:rPr lang="en-US" dirty="0"/>
              <a:t>	  130 µg/m</a:t>
            </a:r>
            <a:r>
              <a:rPr lang="en-US" baseline="30000" dirty="0"/>
              <a:t>3</a:t>
            </a:r>
            <a:r>
              <a:rPr lang="en-US" dirty="0"/>
              <a:t>	</a:t>
            </a:r>
          </a:p>
          <a:p>
            <a:pPr marL="0" indent="0">
              <a:buNone/>
            </a:pPr>
            <a:r>
              <a:rPr lang="en-US" dirty="0"/>
              <a:t>	Relative humidity : 51% </a:t>
            </a:r>
          </a:p>
          <a:p>
            <a:pPr marL="0" indent="0">
              <a:buNone/>
            </a:pPr>
            <a:endParaRPr lang="en-US" dirty="0"/>
          </a:p>
          <a:p>
            <a:pPr marL="0" indent="0">
              <a:buNone/>
            </a:pPr>
            <a:r>
              <a:rPr lang="en-US" b="1" dirty="0" err="1"/>
              <a:t>Exp</a:t>
            </a:r>
            <a:r>
              <a:rPr lang="en-US" b="1" dirty="0"/>
              <a:t> 2: </a:t>
            </a:r>
            <a:r>
              <a:rPr lang="en-US" dirty="0"/>
              <a:t>High sulfur case</a:t>
            </a:r>
          </a:p>
          <a:p>
            <a:pPr marL="0" indent="0">
              <a:buNone/>
            </a:pPr>
            <a:r>
              <a:rPr lang="en-US" dirty="0"/>
              <a:t>          (NH</a:t>
            </a:r>
            <a:r>
              <a:rPr lang="en-US" baseline="-25000" dirty="0"/>
              <a:t>4</a:t>
            </a:r>
            <a:r>
              <a:rPr lang="en-US" dirty="0"/>
              <a:t>)</a:t>
            </a:r>
            <a:r>
              <a:rPr lang="en-US" baseline="-25000" dirty="0"/>
              <a:t>2</a:t>
            </a:r>
            <a:r>
              <a:rPr lang="en-US" dirty="0"/>
              <a:t>SO</a:t>
            </a:r>
            <a:r>
              <a:rPr lang="en-US" baseline="-25000" dirty="0"/>
              <a:t>4     </a:t>
            </a:r>
            <a:r>
              <a:rPr lang="en-US" dirty="0"/>
              <a:t>600 µg/m</a:t>
            </a:r>
            <a:r>
              <a:rPr lang="en-US" baseline="30000" dirty="0"/>
              <a:t>3</a:t>
            </a:r>
          </a:p>
          <a:p>
            <a:pPr marL="0" indent="0">
              <a:buNone/>
            </a:pPr>
            <a:r>
              <a:rPr lang="en-US" dirty="0"/>
              <a:t>	Relative humidity : 49% </a:t>
            </a:r>
          </a:p>
          <a:p>
            <a:pPr marL="0" indent="0">
              <a:buNone/>
            </a:pPr>
            <a:endParaRPr lang="en-US" dirty="0"/>
          </a:p>
          <a:p>
            <a:pPr marL="0" indent="0">
              <a:buNone/>
            </a:pPr>
            <a:r>
              <a:rPr lang="en-US" dirty="0"/>
              <a:t>Total duration of aerosol residence time 8 Hours for 0D box models</a:t>
            </a:r>
            <a:endParaRPr lang="en-US" baseline="300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26834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seousGreen\Documents\AGU POster 21\CMAQ Simulation Low Sulfur0D Base Sim.png"/>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890" y="0"/>
            <a:ext cx="105570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00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seousGreen\Documents\AGU POster 21\CMAQ Simulation HIGH Sulfur Base 0D sim.png"/>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890" y="0"/>
            <a:ext cx="105570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34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C-Research_template">
  <a:themeElements>
    <a:clrScheme name="Custom 2">
      <a:dk1>
        <a:srgbClr val="0B60A1"/>
      </a:dk1>
      <a:lt1>
        <a:srgbClr val="FEFCFF"/>
      </a:lt1>
      <a:dk2>
        <a:srgbClr val="747F81"/>
      </a:dk2>
      <a:lt2>
        <a:srgbClr val="D3CEC0"/>
      </a:lt2>
      <a:accent1>
        <a:srgbClr val="6699CC"/>
      </a:accent1>
      <a:accent2>
        <a:srgbClr val="1395A6"/>
      </a:accent2>
      <a:accent3>
        <a:srgbClr val="128C61"/>
      </a:accent3>
      <a:accent4>
        <a:srgbClr val="AA5B22"/>
      </a:accent4>
      <a:accent5>
        <a:srgbClr val="C7621F"/>
      </a:accent5>
      <a:accent6>
        <a:srgbClr val="F0BA14"/>
      </a:accent6>
      <a:hlink>
        <a:srgbClr val="6699CC"/>
      </a:hlink>
      <a:folHlink>
        <a:srgbClr val="0B60A1"/>
      </a:folHlink>
    </a:clrScheme>
    <a:fontScheme name="UNC-Research">
      <a:majorFont>
        <a:latin typeface="Tahom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5601</TotalTime>
  <Words>1084</Words>
  <Application>Microsoft Office PowerPoint</Application>
  <PresentationFormat>Custom</PresentationFormat>
  <Paragraphs>103</Paragraphs>
  <Slides>19</Slides>
  <Notes>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UNC-Research_template</vt:lpstr>
      <vt:lpstr>Office Theme</vt:lpstr>
      <vt:lpstr>Simulations of IEPOX Chemistry Using Laboratory Results and F0AM-CMAQ Model with ISORROPIA and AIOMFAC Thermodynamic Model Integration</vt:lpstr>
      <vt:lpstr>PowerPoint Presentation</vt:lpstr>
      <vt:lpstr>Observed and experimental effects</vt:lpstr>
      <vt:lpstr>PowerPoint Presentation</vt:lpstr>
      <vt:lpstr>PowerPoint Presentation</vt:lpstr>
      <vt:lpstr>F0AM 4.2.2 0D box model , Thermodynamic Models,  CMAQ aerosol mechanism</vt:lpstr>
      <vt:lpstr>Experimental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with High Sulfur 600 (µg/m3)</vt:lpstr>
      <vt:lpstr>Key Points</vt:lpstr>
      <vt:lpstr>PowerPoint Presentation</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JRGreen</dc:creator>
  <cp:lastModifiedBy>JRGreen</cp:lastModifiedBy>
  <cp:revision>116</cp:revision>
  <dcterms:created xsi:type="dcterms:W3CDTF">2021-08-06T10:02:41Z</dcterms:created>
  <dcterms:modified xsi:type="dcterms:W3CDTF">2022-10-19T11:23:45Z</dcterms:modified>
</cp:coreProperties>
</file>