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3" r:id="rId2"/>
    <p:sldId id="631" r:id="rId3"/>
    <p:sldId id="632" r:id="rId4"/>
    <p:sldId id="633" r:id="rId5"/>
    <p:sldId id="648" r:id="rId6"/>
    <p:sldId id="636" r:id="rId7"/>
    <p:sldId id="637" r:id="rId8"/>
    <p:sldId id="613" r:id="rId9"/>
    <p:sldId id="642" r:id="rId10"/>
    <p:sldId id="640" r:id="rId11"/>
    <p:sldId id="643" r:id="rId12"/>
    <p:sldId id="646" r:id="rId13"/>
    <p:sldId id="644" r:id="rId14"/>
    <p:sldId id="645" r:id="rId15"/>
    <p:sldId id="649" r:id="rId16"/>
    <p:sldId id="356" r:id="rId17"/>
    <p:sldId id="6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5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2DF32-ACAA-4D87-B7A2-957B2D109BF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6FCE69-0B64-40D2-A34F-913A6C353847}">
      <dgm:prSet/>
      <dgm:spPr/>
      <dgm:t>
        <a:bodyPr/>
        <a:lstStyle/>
        <a:p>
          <a:r>
            <a:rPr lang="en-US" dirty="0"/>
            <a:t>Background</a:t>
          </a:r>
        </a:p>
      </dgm:t>
    </dgm:pt>
    <dgm:pt modelId="{8DA2D7C4-FBF6-44F6-9243-6E436129B974}" type="parTrans" cxnId="{B5EBF4F2-7AEE-42C3-99B3-C9C3192D8D63}">
      <dgm:prSet/>
      <dgm:spPr/>
      <dgm:t>
        <a:bodyPr/>
        <a:lstStyle/>
        <a:p>
          <a:endParaRPr lang="en-US"/>
        </a:p>
      </dgm:t>
    </dgm:pt>
    <dgm:pt modelId="{4BA2EA1A-E71F-45CC-B46A-BCC6E77B9A47}" type="sibTrans" cxnId="{B5EBF4F2-7AEE-42C3-99B3-C9C3192D8D63}">
      <dgm:prSet/>
      <dgm:spPr/>
      <dgm:t>
        <a:bodyPr/>
        <a:lstStyle/>
        <a:p>
          <a:endParaRPr lang="en-US"/>
        </a:p>
      </dgm:t>
    </dgm:pt>
    <dgm:pt modelId="{C7CBDB7C-C960-4A9A-99CC-77E50D4E865D}">
      <dgm:prSet custT="1"/>
      <dgm:spPr/>
      <dgm:t>
        <a:bodyPr/>
        <a:lstStyle/>
        <a:p>
          <a:r>
            <a:rPr lang="en-US" sz="2400" dirty="0"/>
            <a:t>About BAAQMD</a:t>
          </a:r>
        </a:p>
      </dgm:t>
    </dgm:pt>
    <dgm:pt modelId="{9CD4790E-5C3F-487E-9C84-AFCCB68C2DA5}" type="parTrans" cxnId="{CD680A34-FB49-4868-BC06-AE197D06E285}">
      <dgm:prSet/>
      <dgm:spPr/>
      <dgm:t>
        <a:bodyPr/>
        <a:lstStyle/>
        <a:p>
          <a:endParaRPr lang="en-US"/>
        </a:p>
      </dgm:t>
    </dgm:pt>
    <dgm:pt modelId="{0109FDE4-12FE-4F64-A624-DEB68960C859}" type="sibTrans" cxnId="{CD680A34-FB49-4868-BC06-AE197D06E285}">
      <dgm:prSet/>
      <dgm:spPr/>
      <dgm:t>
        <a:bodyPr/>
        <a:lstStyle/>
        <a:p>
          <a:endParaRPr lang="en-US"/>
        </a:p>
      </dgm:t>
    </dgm:pt>
    <dgm:pt modelId="{E5277D51-D5FD-46EC-B868-B873FA27F54A}">
      <dgm:prSet custT="1"/>
      <dgm:spPr/>
      <dgm:t>
        <a:bodyPr/>
        <a:lstStyle/>
        <a:p>
          <a:r>
            <a:rPr lang="en-US" sz="2400" dirty="0"/>
            <a:t>Community Air Risk Evaluation (CARE) Program</a:t>
          </a:r>
        </a:p>
      </dgm:t>
    </dgm:pt>
    <dgm:pt modelId="{633DA64F-05F5-4E2F-A0BD-597D56D72190}" type="parTrans" cxnId="{905C363D-B3D8-451F-9993-12DD6C30787A}">
      <dgm:prSet/>
      <dgm:spPr/>
      <dgm:t>
        <a:bodyPr/>
        <a:lstStyle/>
        <a:p>
          <a:endParaRPr lang="en-US"/>
        </a:p>
      </dgm:t>
    </dgm:pt>
    <dgm:pt modelId="{673AB7CA-AAD5-48C4-9287-ADA03B9630BA}" type="sibTrans" cxnId="{905C363D-B3D8-451F-9993-12DD6C30787A}">
      <dgm:prSet/>
      <dgm:spPr/>
      <dgm:t>
        <a:bodyPr/>
        <a:lstStyle/>
        <a:p>
          <a:endParaRPr lang="en-US"/>
        </a:p>
      </dgm:t>
    </dgm:pt>
    <dgm:pt modelId="{84E3EBBE-224A-4F84-9A3D-C0B3F0608E52}">
      <dgm:prSet/>
      <dgm:spPr/>
      <dgm:t>
        <a:bodyPr/>
        <a:lstStyle/>
        <a:p>
          <a:r>
            <a:rPr lang="en-US" dirty="0"/>
            <a:t>Environmental Justice Initiatives</a:t>
          </a:r>
        </a:p>
      </dgm:t>
    </dgm:pt>
    <dgm:pt modelId="{BEE22DE2-175B-40F3-B90C-3F97D365B814}" type="parTrans" cxnId="{EED09AD1-A062-4ACE-A9A2-B4FD83D35125}">
      <dgm:prSet/>
      <dgm:spPr/>
      <dgm:t>
        <a:bodyPr/>
        <a:lstStyle/>
        <a:p>
          <a:endParaRPr lang="en-US"/>
        </a:p>
      </dgm:t>
    </dgm:pt>
    <dgm:pt modelId="{A52D007C-A241-44F0-8FF4-3ED331967DEA}" type="sibTrans" cxnId="{EED09AD1-A062-4ACE-A9A2-B4FD83D35125}">
      <dgm:prSet/>
      <dgm:spPr/>
      <dgm:t>
        <a:bodyPr/>
        <a:lstStyle/>
        <a:p>
          <a:endParaRPr lang="en-US"/>
        </a:p>
      </dgm:t>
    </dgm:pt>
    <dgm:pt modelId="{A94DCF07-8EEB-4F76-9573-134128AF1AF1}">
      <dgm:prSet custT="1"/>
      <dgm:spPr/>
      <dgm:t>
        <a:bodyPr/>
        <a:lstStyle/>
        <a:p>
          <a:r>
            <a:rPr lang="en-US" sz="2400" dirty="0"/>
            <a:t>Land Use Planning: Senate Bill (SB) 1000</a:t>
          </a:r>
        </a:p>
      </dgm:t>
    </dgm:pt>
    <dgm:pt modelId="{A95E9A3D-1C8A-42B1-90C2-F6A9DFFA387C}" type="parTrans" cxnId="{8859A2A0-DD83-4AC3-BF6A-1C44EB6C6406}">
      <dgm:prSet/>
      <dgm:spPr/>
      <dgm:t>
        <a:bodyPr/>
        <a:lstStyle/>
        <a:p>
          <a:endParaRPr lang="en-US"/>
        </a:p>
      </dgm:t>
    </dgm:pt>
    <dgm:pt modelId="{3863FA39-BB85-41D9-A86A-CCD6408F11C2}" type="sibTrans" cxnId="{8859A2A0-DD83-4AC3-BF6A-1C44EB6C6406}">
      <dgm:prSet/>
      <dgm:spPr/>
      <dgm:t>
        <a:bodyPr/>
        <a:lstStyle/>
        <a:p>
          <a:endParaRPr lang="en-US"/>
        </a:p>
      </dgm:t>
    </dgm:pt>
    <dgm:pt modelId="{6BB2A11E-BB1E-463C-AC27-C193E151E62F}">
      <dgm:prSet custT="1"/>
      <dgm:spPr/>
      <dgm:t>
        <a:bodyPr/>
        <a:lstStyle/>
        <a:p>
          <a:r>
            <a:rPr lang="en-US" sz="2400" dirty="0"/>
            <a:t>Community Air Protection: Assembly Bill (AB) 617</a:t>
          </a:r>
        </a:p>
      </dgm:t>
    </dgm:pt>
    <dgm:pt modelId="{1D226612-3C6E-4404-8867-89D85EC033FE}" type="parTrans" cxnId="{71DD1C15-B16D-44F6-BAC3-49E1B6596BAA}">
      <dgm:prSet/>
      <dgm:spPr/>
      <dgm:t>
        <a:bodyPr/>
        <a:lstStyle/>
        <a:p>
          <a:endParaRPr lang="en-US"/>
        </a:p>
      </dgm:t>
    </dgm:pt>
    <dgm:pt modelId="{CD5E4BA9-2CD7-4460-AA4A-B669016A765B}" type="sibTrans" cxnId="{71DD1C15-B16D-44F6-BAC3-49E1B6596BAA}">
      <dgm:prSet/>
      <dgm:spPr/>
      <dgm:t>
        <a:bodyPr/>
        <a:lstStyle/>
        <a:p>
          <a:endParaRPr lang="en-US"/>
        </a:p>
      </dgm:t>
    </dgm:pt>
    <dgm:pt modelId="{9FC02ECC-B901-44AE-9C85-C4B9822086D7}">
      <dgm:prSet custT="1"/>
      <dgm:spPr/>
      <dgm:t>
        <a:bodyPr/>
        <a:lstStyle/>
        <a:p>
          <a:r>
            <a:rPr lang="en-US" sz="2400" dirty="0"/>
            <a:t>Equity Analyses for Rulemaking</a:t>
          </a:r>
        </a:p>
      </dgm:t>
    </dgm:pt>
    <dgm:pt modelId="{A2040221-684C-4C22-8BA8-D4E49784A87D}" type="parTrans" cxnId="{621DDE3B-9E14-419E-BEDB-030D0BBA16CB}">
      <dgm:prSet/>
      <dgm:spPr/>
      <dgm:t>
        <a:bodyPr/>
        <a:lstStyle/>
        <a:p>
          <a:endParaRPr lang="en-US"/>
        </a:p>
      </dgm:t>
    </dgm:pt>
    <dgm:pt modelId="{6FF2BEDB-3896-4993-B7B9-1659149B7048}" type="sibTrans" cxnId="{621DDE3B-9E14-419E-BEDB-030D0BBA16CB}">
      <dgm:prSet/>
      <dgm:spPr/>
      <dgm:t>
        <a:bodyPr/>
        <a:lstStyle/>
        <a:p>
          <a:endParaRPr lang="en-US"/>
        </a:p>
      </dgm:t>
    </dgm:pt>
    <dgm:pt modelId="{C41A3B80-B724-42B5-B254-47197E338F23}">
      <dgm:prSet/>
      <dgm:spPr/>
      <dgm:t>
        <a:bodyPr/>
        <a:lstStyle/>
        <a:p>
          <a:r>
            <a:rPr lang="en-US" dirty="0"/>
            <a:t>Ongoing and Future Work</a:t>
          </a:r>
        </a:p>
      </dgm:t>
    </dgm:pt>
    <dgm:pt modelId="{9C64DB1F-F8F3-45B8-86D2-363528E2E68D}" type="parTrans" cxnId="{20693872-B754-4492-8F34-8DCB56F153AA}">
      <dgm:prSet/>
      <dgm:spPr/>
      <dgm:t>
        <a:bodyPr/>
        <a:lstStyle/>
        <a:p>
          <a:endParaRPr lang="en-US"/>
        </a:p>
      </dgm:t>
    </dgm:pt>
    <dgm:pt modelId="{C8054F90-C8B7-4357-BDDD-EF98C8597E3B}" type="sibTrans" cxnId="{20693872-B754-4492-8F34-8DCB56F153AA}">
      <dgm:prSet/>
      <dgm:spPr/>
      <dgm:t>
        <a:bodyPr/>
        <a:lstStyle/>
        <a:p>
          <a:endParaRPr lang="en-US"/>
        </a:p>
      </dgm:t>
    </dgm:pt>
    <dgm:pt modelId="{C7E62D8A-050A-46C8-9614-E1CBD50D57DD}" type="pres">
      <dgm:prSet presAssocID="{0122DF32-ACAA-4D87-B7A2-957B2D109BFC}" presName="linear" presStyleCnt="0">
        <dgm:presLayoutVars>
          <dgm:animLvl val="lvl"/>
          <dgm:resizeHandles val="exact"/>
        </dgm:presLayoutVars>
      </dgm:prSet>
      <dgm:spPr/>
    </dgm:pt>
    <dgm:pt modelId="{5D47927B-6DED-493B-AA85-1D5CA2D654B1}" type="pres">
      <dgm:prSet presAssocID="{E06FCE69-0B64-40D2-A34F-913A6C35384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E7B79A0-5620-4F1B-8AB6-F0CB33E5F63E}" type="pres">
      <dgm:prSet presAssocID="{E06FCE69-0B64-40D2-A34F-913A6C353847}" presName="childText" presStyleLbl="revTx" presStyleIdx="0" presStyleCnt="2">
        <dgm:presLayoutVars>
          <dgm:bulletEnabled val="1"/>
        </dgm:presLayoutVars>
      </dgm:prSet>
      <dgm:spPr/>
    </dgm:pt>
    <dgm:pt modelId="{556766DA-2C27-4BAD-AB7A-FDBC7D0AC07D}" type="pres">
      <dgm:prSet presAssocID="{84E3EBBE-224A-4F84-9A3D-C0B3F0608E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B1764C9-12A8-4E80-9753-3EAED5BA25EF}" type="pres">
      <dgm:prSet presAssocID="{84E3EBBE-224A-4F84-9A3D-C0B3F0608E52}" presName="childText" presStyleLbl="revTx" presStyleIdx="1" presStyleCnt="2">
        <dgm:presLayoutVars>
          <dgm:bulletEnabled val="1"/>
        </dgm:presLayoutVars>
      </dgm:prSet>
      <dgm:spPr/>
    </dgm:pt>
    <dgm:pt modelId="{3FA5D062-43A3-4E47-ABA2-598D35680F40}" type="pres">
      <dgm:prSet presAssocID="{C41A3B80-B724-42B5-B254-47197E338F2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1DD1C15-B16D-44F6-BAC3-49E1B6596BAA}" srcId="{84E3EBBE-224A-4F84-9A3D-C0B3F0608E52}" destId="{6BB2A11E-BB1E-463C-AC27-C193E151E62F}" srcOrd="1" destOrd="0" parTransId="{1D226612-3C6E-4404-8867-89D85EC033FE}" sibTransId="{CD5E4BA9-2CD7-4460-AA4A-B669016A765B}"/>
    <dgm:cxn modelId="{CD680A34-FB49-4868-BC06-AE197D06E285}" srcId="{E06FCE69-0B64-40D2-A34F-913A6C353847}" destId="{C7CBDB7C-C960-4A9A-99CC-77E50D4E865D}" srcOrd="0" destOrd="0" parTransId="{9CD4790E-5C3F-487E-9C84-AFCCB68C2DA5}" sibTransId="{0109FDE4-12FE-4F64-A624-DEB68960C859}"/>
    <dgm:cxn modelId="{621DDE3B-9E14-419E-BEDB-030D0BBA16CB}" srcId="{84E3EBBE-224A-4F84-9A3D-C0B3F0608E52}" destId="{9FC02ECC-B901-44AE-9C85-C4B9822086D7}" srcOrd="2" destOrd="0" parTransId="{A2040221-684C-4C22-8BA8-D4E49784A87D}" sibTransId="{6FF2BEDB-3896-4993-B7B9-1659149B7048}"/>
    <dgm:cxn modelId="{905C363D-B3D8-451F-9993-12DD6C30787A}" srcId="{E06FCE69-0B64-40D2-A34F-913A6C353847}" destId="{E5277D51-D5FD-46EC-B868-B873FA27F54A}" srcOrd="1" destOrd="0" parTransId="{633DA64F-05F5-4E2F-A0BD-597D56D72190}" sibTransId="{673AB7CA-AAD5-48C4-9287-ADA03B9630BA}"/>
    <dgm:cxn modelId="{565CA440-F731-4B14-8415-C56B4910C9BC}" type="presOf" srcId="{C7CBDB7C-C960-4A9A-99CC-77E50D4E865D}" destId="{9E7B79A0-5620-4F1B-8AB6-F0CB33E5F63E}" srcOrd="0" destOrd="0" presId="urn:microsoft.com/office/officeart/2005/8/layout/vList2"/>
    <dgm:cxn modelId="{20693872-B754-4492-8F34-8DCB56F153AA}" srcId="{0122DF32-ACAA-4D87-B7A2-957B2D109BFC}" destId="{C41A3B80-B724-42B5-B254-47197E338F23}" srcOrd="2" destOrd="0" parTransId="{9C64DB1F-F8F3-45B8-86D2-363528E2E68D}" sibTransId="{C8054F90-C8B7-4357-BDDD-EF98C8597E3B}"/>
    <dgm:cxn modelId="{D0FDDA7F-3E01-4AB2-867D-8D6F8BEFF174}" type="presOf" srcId="{84E3EBBE-224A-4F84-9A3D-C0B3F0608E52}" destId="{556766DA-2C27-4BAD-AB7A-FDBC7D0AC07D}" srcOrd="0" destOrd="0" presId="urn:microsoft.com/office/officeart/2005/8/layout/vList2"/>
    <dgm:cxn modelId="{1C53AE96-81ED-4B18-AFD2-76E52C57CA94}" type="presOf" srcId="{0122DF32-ACAA-4D87-B7A2-957B2D109BFC}" destId="{C7E62D8A-050A-46C8-9614-E1CBD50D57DD}" srcOrd="0" destOrd="0" presId="urn:microsoft.com/office/officeart/2005/8/layout/vList2"/>
    <dgm:cxn modelId="{35FD1F98-EF2F-443B-A658-95DC922B443E}" type="presOf" srcId="{E06FCE69-0B64-40D2-A34F-913A6C353847}" destId="{5D47927B-6DED-493B-AA85-1D5CA2D654B1}" srcOrd="0" destOrd="0" presId="urn:microsoft.com/office/officeart/2005/8/layout/vList2"/>
    <dgm:cxn modelId="{8859A2A0-DD83-4AC3-BF6A-1C44EB6C6406}" srcId="{84E3EBBE-224A-4F84-9A3D-C0B3F0608E52}" destId="{A94DCF07-8EEB-4F76-9573-134128AF1AF1}" srcOrd="0" destOrd="0" parTransId="{A95E9A3D-1C8A-42B1-90C2-F6A9DFFA387C}" sibTransId="{3863FA39-BB85-41D9-A86A-CCD6408F11C2}"/>
    <dgm:cxn modelId="{AEA1E2BE-BB71-40D0-B992-34A8F6B69399}" type="presOf" srcId="{6BB2A11E-BB1E-463C-AC27-C193E151E62F}" destId="{4B1764C9-12A8-4E80-9753-3EAED5BA25EF}" srcOrd="0" destOrd="1" presId="urn:microsoft.com/office/officeart/2005/8/layout/vList2"/>
    <dgm:cxn modelId="{EED09AD1-A062-4ACE-A9A2-B4FD83D35125}" srcId="{0122DF32-ACAA-4D87-B7A2-957B2D109BFC}" destId="{84E3EBBE-224A-4F84-9A3D-C0B3F0608E52}" srcOrd="1" destOrd="0" parTransId="{BEE22DE2-175B-40F3-B90C-3F97D365B814}" sibTransId="{A52D007C-A241-44F0-8FF4-3ED331967DEA}"/>
    <dgm:cxn modelId="{2E98CED5-7E7B-46D2-9EB7-F1D9F873DF16}" type="presOf" srcId="{A94DCF07-8EEB-4F76-9573-134128AF1AF1}" destId="{4B1764C9-12A8-4E80-9753-3EAED5BA25EF}" srcOrd="0" destOrd="0" presId="urn:microsoft.com/office/officeart/2005/8/layout/vList2"/>
    <dgm:cxn modelId="{25F127DC-CDA3-4321-A3D6-4E8ED652D5B9}" type="presOf" srcId="{E5277D51-D5FD-46EC-B868-B873FA27F54A}" destId="{9E7B79A0-5620-4F1B-8AB6-F0CB33E5F63E}" srcOrd="0" destOrd="1" presId="urn:microsoft.com/office/officeart/2005/8/layout/vList2"/>
    <dgm:cxn modelId="{171A65F1-408B-4057-BA97-772E5318A950}" type="presOf" srcId="{C41A3B80-B724-42B5-B254-47197E338F23}" destId="{3FA5D062-43A3-4E47-ABA2-598D35680F40}" srcOrd="0" destOrd="0" presId="urn:microsoft.com/office/officeart/2005/8/layout/vList2"/>
    <dgm:cxn modelId="{B5EBF4F2-7AEE-42C3-99B3-C9C3192D8D63}" srcId="{0122DF32-ACAA-4D87-B7A2-957B2D109BFC}" destId="{E06FCE69-0B64-40D2-A34F-913A6C353847}" srcOrd="0" destOrd="0" parTransId="{8DA2D7C4-FBF6-44F6-9243-6E436129B974}" sibTransId="{4BA2EA1A-E71F-45CC-B46A-BCC6E77B9A47}"/>
    <dgm:cxn modelId="{CB636CF5-439A-44D1-9448-52182AE412DE}" type="presOf" srcId="{9FC02ECC-B901-44AE-9C85-C4B9822086D7}" destId="{4B1764C9-12A8-4E80-9753-3EAED5BA25EF}" srcOrd="0" destOrd="2" presId="urn:microsoft.com/office/officeart/2005/8/layout/vList2"/>
    <dgm:cxn modelId="{1B870222-C1C4-49F3-99D6-EEBC53ECAA19}" type="presParOf" srcId="{C7E62D8A-050A-46C8-9614-E1CBD50D57DD}" destId="{5D47927B-6DED-493B-AA85-1D5CA2D654B1}" srcOrd="0" destOrd="0" presId="urn:microsoft.com/office/officeart/2005/8/layout/vList2"/>
    <dgm:cxn modelId="{91F6561B-8DE7-43E4-808A-1CBB43BD58A4}" type="presParOf" srcId="{C7E62D8A-050A-46C8-9614-E1CBD50D57DD}" destId="{9E7B79A0-5620-4F1B-8AB6-F0CB33E5F63E}" srcOrd="1" destOrd="0" presId="urn:microsoft.com/office/officeart/2005/8/layout/vList2"/>
    <dgm:cxn modelId="{F1C8749C-C038-43DE-9ED8-97428D2B63CD}" type="presParOf" srcId="{C7E62D8A-050A-46C8-9614-E1CBD50D57DD}" destId="{556766DA-2C27-4BAD-AB7A-FDBC7D0AC07D}" srcOrd="2" destOrd="0" presId="urn:microsoft.com/office/officeart/2005/8/layout/vList2"/>
    <dgm:cxn modelId="{4DF1FC11-2A91-4604-A473-FC307894984A}" type="presParOf" srcId="{C7E62D8A-050A-46C8-9614-E1CBD50D57DD}" destId="{4B1764C9-12A8-4E80-9753-3EAED5BA25EF}" srcOrd="3" destOrd="0" presId="urn:microsoft.com/office/officeart/2005/8/layout/vList2"/>
    <dgm:cxn modelId="{980BF6D4-F859-48C6-A0E5-298E92BAA464}" type="presParOf" srcId="{C7E62D8A-050A-46C8-9614-E1CBD50D57DD}" destId="{3FA5D062-43A3-4E47-ABA2-598D35680F4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7927B-6DED-493B-AA85-1D5CA2D654B1}">
      <dsp:nvSpPr>
        <dsp:cNvPr id="0" name=""/>
        <dsp:cNvSpPr/>
      </dsp:nvSpPr>
      <dsp:spPr>
        <a:xfrm>
          <a:off x="0" y="20237"/>
          <a:ext cx="566564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Background</a:t>
          </a:r>
        </a:p>
      </dsp:txBody>
      <dsp:txXfrm>
        <a:off x="32784" y="53021"/>
        <a:ext cx="5600072" cy="606012"/>
      </dsp:txXfrm>
    </dsp:sp>
    <dsp:sp modelId="{9E7B79A0-5620-4F1B-8AB6-F0CB33E5F63E}">
      <dsp:nvSpPr>
        <dsp:cNvPr id="0" name=""/>
        <dsp:cNvSpPr/>
      </dsp:nvSpPr>
      <dsp:spPr>
        <a:xfrm>
          <a:off x="0" y="691817"/>
          <a:ext cx="5665640" cy="115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8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About BAAQMD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Community Air Risk Evaluation (CARE) Program</a:t>
          </a:r>
        </a:p>
      </dsp:txBody>
      <dsp:txXfrm>
        <a:off x="0" y="691817"/>
        <a:ext cx="5665640" cy="1159200"/>
      </dsp:txXfrm>
    </dsp:sp>
    <dsp:sp modelId="{556766DA-2C27-4BAD-AB7A-FDBC7D0AC07D}">
      <dsp:nvSpPr>
        <dsp:cNvPr id="0" name=""/>
        <dsp:cNvSpPr/>
      </dsp:nvSpPr>
      <dsp:spPr>
        <a:xfrm>
          <a:off x="0" y="1851017"/>
          <a:ext cx="566564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Environmental Justice Initiatives</a:t>
          </a:r>
        </a:p>
      </dsp:txBody>
      <dsp:txXfrm>
        <a:off x="32784" y="1883801"/>
        <a:ext cx="5600072" cy="606012"/>
      </dsp:txXfrm>
    </dsp:sp>
    <dsp:sp modelId="{4B1764C9-12A8-4E80-9753-3EAED5BA25EF}">
      <dsp:nvSpPr>
        <dsp:cNvPr id="0" name=""/>
        <dsp:cNvSpPr/>
      </dsp:nvSpPr>
      <dsp:spPr>
        <a:xfrm>
          <a:off x="0" y="2522597"/>
          <a:ext cx="5665640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8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Land Use Planning: Senate Bill (SB) 1000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Community Air Protection: Assembly Bill (AB) 617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Equity Analyses for Rulemaking</a:t>
          </a:r>
        </a:p>
      </dsp:txBody>
      <dsp:txXfrm>
        <a:off x="0" y="2522597"/>
        <a:ext cx="5665640" cy="1564920"/>
      </dsp:txXfrm>
    </dsp:sp>
    <dsp:sp modelId="{3FA5D062-43A3-4E47-ABA2-598D35680F40}">
      <dsp:nvSpPr>
        <dsp:cNvPr id="0" name=""/>
        <dsp:cNvSpPr/>
      </dsp:nvSpPr>
      <dsp:spPr>
        <a:xfrm>
          <a:off x="0" y="4087517"/>
          <a:ext cx="566564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Ongoing and Future Work</a:t>
          </a:r>
        </a:p>
      </dsp:txBody>
      <dsp:txXfrm>
        <a:off x="32784" y="4120301"/>
        <a:ext cx="5600072" cy="606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74B93-7ABA-415A-9D0D-C688B1F039A7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3B6B7-BECB-41A1-A03E-1874D22D37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364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C15550-4FAB-45AC-BF11-6949E98995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8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51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31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64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1C06E-9E4F-4DCC-AFAE-03CDE15439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16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c4ea98efa_6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i="1">
                <a:solidFill>
                  <a:schemeClr val="dk1"/>
                </a:solidFill>
              </a:rPr>
              <a:t>Michelle</a:t>
            </a:r>
            <a:endParaRPr i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70" name="Google Shape;70;gfc4ea98efa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903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C5271-3423-7538-8ACA-4650781E8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677798-4C31-C65A-39ED-C237593D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81585-31A1-FFA6-AD5D-AC671AD2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26A6D-BDA3-5AE0-99B6-E18449EA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322CC-79A4-5A72-12AC-5FDE6BAB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0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73FA-0235-FE91-35FA-43C2919CE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FD94B-BD50-987E-90F7-82A331CFB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765F6-7BE0-38F9-8B80-556F585D3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7B45B-8FF7-DD4D-083E-A2483D48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586DE-E676-F7C5-75CB-7D62628F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200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2CE334-EDC6-A3E7-44FC-852723AFBA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0036FB-304F-C28F-A4C2-89A4E5AD2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09A92-CFEE-BAD9-5AD1-6AAB86B9E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33B70-AC84-E7A4-CFC4-6442F19B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5E05-A5AD-56D0-24DC-63A1076B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01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82E8-2E74-B3D4-95FD-FF07D3BC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69EA6-5B8C-3E35-7027-28AC760FE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539AC-0DCB-AAF5-6845-6A5C9BAE2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B9457-2434-037D-2474-1B0F5FD4D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A5008-247F-9C63-5FB2-749A22153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6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F3AE2-26D1-6DBE-DD10-365790EB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5EF29-EFBF-B8E6-EFBD-5AFE3D50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EFD88-9212-E96E-21D3-47DE0EECF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EEF56-7C0B-C8F5-8B45-E14AB4C26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683C7-0296-E2F3-428E-1EC10FDB4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86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C4A0-C0A5-EB03-D9A1-3128D125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52FA-5125-21E7-7D0F-1110DF99E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9F60C-7DFF-3C9C-ADD1-FD0B7065A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79FA2-41A6-B8FB-CF94-265E9A235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30BEF-7F64-BB69-2368-4EA28CF6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2863A-475A-860B-93BF-09A6FC57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9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4E2B-C1D2-E1D9-E2A9-467B509D4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9AE48-36C9-83B2-1702-79D8181FC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E1995-81A9-D7E3-D1F2-C572A7B7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AB25F-832C-2A58-DD2D-94F56E082F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A2829-C1B3-B875-5E99-B1F751704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BEC5E-9486-351D-8E17-001828C7A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A6074-4FCD-C8CA-D096-3E0E55C4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76D7C3-6ABE-FDF4-41D6-22FF1745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010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F852-E4C2-24CC-CF4A-A9A1B492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77DD15-1659-E0B0-638F-D1E7BC86F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E3367-A980-3FCD-B425-5179C25D8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B345-FEE2-A6F3-7566-2F11ED8D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675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415AB-7AED-DA9D-0B4E-256D355EC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D55329-C424-6D80-C167-7F41F6C4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F3EE3A-3833-3B07-D7DC-CB3E179C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7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5D60-FD08-B337-B9E5-323311BBF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CB8D2-32E6-BDA0-F152-E23C15189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BAD3F2-2DF9-AF7E-60C1-2639DBE3A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22EF8-85E8-3775-B265-F50F0146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300814-734D-2FAB-C1B8-30E3D7BE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89A28-1CF4-BDD5-BA7E-2F88B493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47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9F0B-F618-6C3B-696C-00C759BA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9082A3-5973-C7D4-CCB4-473D5D5E2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B15F2-B4FB-E988-3460-5B0E1984F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06B37-F13C-39EC-710E-B72640AA9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B43A4-8D22-A927-B817-CFE799A0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7C2D1-797C-4460-B2B5-66C8FA76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0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849DB-668B-3DA8-D909-67BE38A1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164A5-89A8-0CBC-35BF-8834E160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03E5-A958-116D-E8D6-07E867E23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8934A-522A-4F2F-8D60-0C011F7BB7F4}" type="datetimeFigureOut">
              <a:rPr lang="en-US" smtClean="0"/>
              <a:t>10/11/2022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2E3CA-94C3-16FD-B8A8-C450694AD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472B4-E524-773A-1C57-299B8CBA17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5DC09-A174-4678-A5CA-C6B1A6DEF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82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7B3FFCD-D1C8-452F-8225-3DA64087B7B8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92001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121920" tIns="60960" rIns="121920" bIns="6096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83464">
              <a:lnSpc>
                <a:spcPct val="100000"/>
              </a:lnSpc>
              <a:spcBef>
                <a:spcPts val="0"/>
              </a:spcBef>
            </a:pPr>
            <a:r>
              <a:rPr lang="en-US" sz="3200" b="0" dirty="0">
                <a:latin typeface="+mj-lt"/>
              </a:rPr>
              <a:t>	</a:t>
            </a:r>
          </a:p>
          <a:p>
            <a:pPr marL="283464">
              <a:lnSpc>
                <a:spcPct val="100000"/>
              </a:lnSpc>
              <a:spcBef>
                <a:spcPts val="0"/>
              </a:spcBef>
            </a:pPr>
            <a:endParaRPr lang="en-US" sz="800" b="0" dirty="0">
              <a:latin typeface="+mj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98B1CD-B42C-734B-A01C-2BD0CFDE4C09}"/>
              </a:ext>
            </a:extLst>
          </p:cNvPr>
          <p:cNvSpPr txBox="1">
            <a:spLocks/>
          </p:cNvSpPr>
          <p:nvPr/>
        </p:nvSpPr>
        <p:spPr>
          <a:xfrm>
            <a:off x="852928" y="206839"/>
            <a:ext cx="10680806" cy="30830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latin typeface="Helvetica Neue Condensed" panose="02000503000000020004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Incorporating Model-based Equity Analyses into Air Quality Planning and Environmental Justice Programs in the San Francisco Bay Area</a:t>
            </a:r>
            <a:endParaRPr lang="en-US" sz="3200" b="1" i="1" dirty="0">
              <a:latin typeface="Helvetica Neue Condensed" panose="02000503000000020004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pPr>
              <a:lnSpc>
                <a:spcPct val="100000"/>
              </a:lnSpc>
            </a:pPr>
            <a:endParaRPr lang="en-US" sz="1600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  <a:p>
            <a:r>
              <a:rPr lang="en-US" sz="2200" dirty="0">
                <a:latin typeface="Helvetica Neue Light"/>
              </a:rPr>
              <a:t>Stephen Reid, David Holstius, Bonyoung Koo, Yuanyuan Fang, Yiqin Jia, James Cordova, Song Bai, Saffet Tanrikulu, Phil Martien</a:t>
            </a:r>
          </a:p>
          <a:p>
            <a:endParaRPr lang="en-US" sz="1600" b="1" dirty="0">
              <a:latin typeface="Helvetica Neue Light"/>
            </a:endParaRPr>
          </a:p>
          <a:p>
            <a:r>
              <a:rPr lang="en-US" sz="2200" b="1" dirty="0">
                <a:latin typeface="Helvetica Neue Light"/>
              </a:rPr>
              <a:t>Bay Area Air Quality Management District, 375 Beale Street, San Francisco, CA</a:t>
            </a:r>
          </a:p>
          <a:p>
            <a:pPr>
              <a:lnSpc>
                <a:spcPct val="100000"/>
              </a:lnSpc>
            </a:pPr>
            <a:endParaRPr lang="en-US" sz="2400" dirty="0">
              <a:latin typeface="Helvetica Neue Condensed" panose="02000503000000020004" pitchFamily="2" charset="0"/>
              <a:ea typeface="Helvetica Neue Condensed" panose="02000503000000020004" pitchFamily="2" charset="0"/>
              <a:cs typeface="Helvetica Neue Condensed" panose="02000503000000020004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" y="3301454"/>
            <a:ext cx="12192000" cy="213730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57F913-E0E8-4330-BEF4-FEF38E32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69923-C858-4F71-B539-E9AFC156C2F8}" type="slidenum">
              <a:rPr lang="en-US" smtClean="0"/>
              <a:t>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D54498-A527-45CA-9E22-0ECB9AD56E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91" y="5801709"/>
            <a:ext cx="1907075" cy="981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680B808-AE92-4BDD-8919-F261F2459280}"/>
              </a:ext>
            </a:extLst>
          </p:cNvPr>
          <p:cNvSpPr txBox="1"/>
          <p:nvPr/>
        </p:nvSpPr>
        <p:spPr>
          <a:xfrm>
            <a:off x="4051300" y="5630462"/>
            <a:ext cx="7922305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cs typeface="Arial"/>
            </a:endParaRPr>
          </a:p>
          <a:p>
            <a:pPr algn="r"/>
            <a:r>
              <a:rPr lang="en-US" sz="2400" dirty="0">
                <a:latin typeface="Helvetica Neue Light"/>
                <a:cs typeface="Helvetica Neue Light"/>
              </a:rPr>
              <a:t>The 21</a:t>
            </a:r>
            <a:r>
              <a:rPr lang="en-US" sz="2400" baseline="30000" dirty="0">
                <a:latin typeface="Helvetica Neue Light"/>
                <a:cs typeface="Helvetica Neue Light"/>
              </a:rPr>
              <a:t>st</a:t>
            </a:r>
            <a:r>
              <a:rPr lang="en-US" sz="2400" dirty="0">
                <a:latin typeface="Helvetica Neue Light"/>
                <a:cs typeface="Helvetica Neue Light"/>
              </a:rPr>
              <a:t> Annual CMAS Conference</a:t>
            </a:r>
          </a:p>
          <a:p>
            <a:pPr algn="r"/>
            <a:r>
              <a:rPr lang="en-US" sz="2400" dirty="0">
                <a:latin typeface="Helvetica Neue Light"/>
                <a:cs typeface="Helvetica Neue Light"/>
              </a:rPr>
              <a:t>October 18, 2022</a:t>
            </a:r>
          </a:p>
        </p:txBody>
      </p:sp>
    </p:spTree>
    <p:extLst>
      <p:ext uri="{BB962C8B-B14F-4D97-AF65-F5344CB8AC3E}">
        <p14:creationId xmlns:p14="http://schemas.microsoft.com/office/powerpoint/2010/main" val="268019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c4ea98efa_6_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gfc4ea98efa_6_5" descr="A picture containing outdoor, sky, city, mountai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471" t="9089" r="18827"/>
          <a:stretch/>
        </p:blipFill>
        <p:spPr>
          <a:xfrm>
            <a:off x="3523488" y="11"/>
            <a:ext cx="8668512" cy="68579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4;gfc4ea98efa_6_5">
            <a:extLst>
              <a:ext uri="{FF2B5EF4-FFF2-40B4-BE49-F238E27FC236}">
                <a16:creationId xmlns:a16="http://schemas.microsoft.com/office/drawing/2014/main" id="{FF7EB7C9-F35D-612C-D19B-F9173328E4AA}"/>
              </a:ext>
            </a:extLst>
          </p:cNvPr>
          <p:cNvSpPr/>
          <p:nvPr/>
        </p:nvSpPr>
        <p:spPr>
          <a:xfrm>
            <a:off x="-1" y="0"/>
            <a:ext cx="1008145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6862"/>
                </a:srgbClr>
              </a:gs>
              <a:gs pos="35000">
                <a:srgbClr val="FFFFFF">
                  <a:alpha val="78039"/>
                </a:srgbClr>
              </a:gs>
              <a:gs pos="5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90DF7-6964-52B7-EF42-145D0CC91916}"/>
              </a:ext>
            </a:extLst>
          </p:cNvPr>
          <p:cNvSpPr txBox="1">
            <a:spLocks/>
          </p:cNvSpPr>
          <p:nvPr/>
        </p:nvSpPr>
        <p:spPr>
          <a:xfrm>
            <a:off x="277268" y="2037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>
                <a:solidFill>
                  <a:schemeClr val="accent1"/>
                </a:solidFill>
              </a:rPr>
              <a:t>Richmond-North Richmond-San Pablo</a:t>
            </a:r>
          </a:p>
          <a:p>
            <a:pPr algn="l"/>
            <a:r>
              <a:rPr lang="en-US" sz="4400" b="1" dirty="0">
                <a:solidFill>
                  <a:schemeClr val="accent1"/>
                </a:solidFill>
              </a:rPr>
              <a:t>AB 617 Community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0EB68E-99D2-8C54-21C8-9BD16B71FB71}"/>
              </a:ext>
            </a:extLst>
          </p:cNvPr>
          <p:cNvSpPr txBox="1">
            <a:spLocks/>
          </p:cNvSpPr>
          <p:nvPr/>
        </p:nvSpPr>
        <p:spPr>
          <a:xfrm>
            <a:off x="430948" y="1825624"/>
            <a:ext cx="6023640" cy="4605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4163" indent="-230188" algn="l">
              <a:buFont typeface="Arial" panose="020B0604020202020204" pitchFamily="34" charset="0"/>
              <a:buChar char="•"/>
            </a:pPr>
            <a:r>
              <a:rPr lang="en-US" dirty="0"/>
              <a:t>This community in western Contra Costa County has major pollution sources and the population experiences a disproportionately high health burden</a:t>
            </a:r>
          </a:p>
          <a:p>
            <a:pPr marL="284163" indent="-230188" algn="l">
              <a:buFont typeface="Arial" panose="020B0604020202020204" pitchFamily="34" charset="0"/>
              <a:buChar char="•"/>
            </a:pPr>
            <a:r>
              <a:rPr lang="en-US" dirty="0"/>
              <a:t>Industrial sources include a petroleum refinery, a chemical plant, a landfill, a coal and petroleum coke terminal, and wastewater treatment plants</a:t>
            </a:r>
          </a:p>
          <a:p>
            <a:pPr marL="284163" indent="-230188" algn="l">
              <a:buFont typeface="Arial" panose="020B0604020202020204" pitchFamily="34" charset="0"/>
              <a:buChar char="•"/>
            </a:pPr>
            <a:r>
              <a:rPr lang="en-US" dirty="0"/>
              <a:t>Mobile sources include high volume freeways (I-80, I-580), truck activity at distribution facilities, seaport operations, and railyards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740D9-80A8-DEBF-97C8-BA7C9A34E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0885F45-BF7E-7786-6381-01B361416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8416" y="6400800"/>
            <a:ext cx="2743200" cy="365125"/>
          </a:xfrm>
        </p:spPr>
        <p:txBody>
          <a:bodyPr/>
          <a:lstStyle/>
          <a:p>
            <a:fld id="{C0D69923-C858-4F71-B539-E9AFC156C2F8}" type="slidenum">
              <a:rPr lang="en-US" b="1" smtClean="0">
                <a:solidFill>
                  <a:schemeClr val="bg1"/>
                </a:solidFill>
              </a:rPr>
              <a:t>10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8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5782-8F92-4C66-E848-7E0624D0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08" y="3190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R-NR-SP Technical Assessment </a:t>
            </a:r>
            <a:r>
              <a:rPr lang="en-US" sz="2200" b="1" dirty="0">
                <a:solidFill>
                  <a:schemeClr val="accent1"/>
                </a:solidFill>
              </a:rPr>
              <a:t>(1)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690CF0-B11C-427F-858A-48C281B3096C}"/>
              </a:ext>
            </a:extLst>
          </p:cNvPr>
          <p:cNvGrpSpPr>
            <a:grpSpLocks noChangeAspect="1"/>
          </p:cNvGrpSpPr>
          <p:nvPr/>
        </p:nvGrpSpPr>
        <p:grpSpPr>
          <a:xfrm>
            <a:off x="8091771" y="1329338"/>
            <a:ext cx="3987529" cy="4948517"/>
            <a:chOff x="6451140" y="0"/>
            <a:chExt cx="5390168" cy="668919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77890E-554B-469B-AD5C-50B433D41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109" b="2462"/>
            <a:stretch/>
          </p:blipFill>
          <p:spPr>
            <a:xfrm>
              <a:off x="6451140" y="0"/>
              <a:ext cx="5390168" cy="668919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6BDAEE-85DF-4B63-A330-D0DF3975F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2755" y="361155"/>
              <a:ext cx="1490663" cy="919163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EA62-5DD1-9996-A4CA-BDCCA2A6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80" y="1587420"/>
            <a:ext cx="7244462" cy="4813379"/>
          </a:xfrm>
        </p:spPr>
        <p:txBody>
          <a:bodyPr/>
          <a:lstStyle/>
          <a:p>
            <a:r>
              <a:rPr lang="en-US" dirty="0"/>
              <a:t>Detailed emissions inventory includes:</a:t>
            </a:r>
            <a:endParaRPr lang="en-US" sz="2400" dirty="0"/>
          </a:p>
          <a:p>
            <a:pPr marL="0" indent="0">
              <a:buNone/>
              <a:tabLst>
                <a:tab pos="460375" algn="l"/>
              </a:tabLst>
            </a:pPr>
            <a:r>
              <a:rPr lang="en-US" sz="2400" dirty="0"/>
              <a:t>	- Link-level estimates for on-road mobile sources</a:t>
            </a:r>
          </a:p>
          <a:p>
            <a:pPr marL="0" indent="0">
              <a:buNone/>
              <a:tabLst>
                <a:tab pos="460375" algn="l"/>
              </a:tabLst>
            </a:pPr>
            <a:r>
              <a:rPr lang="en-US" sz="2400" dirty="0"/>
              <a:t>	- Process-level estimates for 300+ permitted facilities</a:t>
            </a:r>
          </a:p>
          <a:p>
            <a:r>
              <a:rPr lang="en-US" dirty="0"/>
              <a:t>AERMOD modeling of individual sources to enable source attribution analyses</a:t>
            </a:r>
          </a:p>
          <a:p>
            <a:r>
              <a:rPr lang="en-US" dirty="0"/>
              <a:t>Modeling results combined with health risk values and population data to evaluate exposures</a:t>
            </a:r>
          </a:p>
          <a:p>
            <a:r>
              <a:rPr lang="en-US" dirty="0"/>
              <a:t>Technical findings shared with an Ad Hoc Committee of community members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4E398-9C02-BA72-1ACD-DCDAEF9D0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557020-E893-2D62-7992-726E45580EB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65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5782-8F92-4C66-E848-7E0624D06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308" y="31902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R-NR-SP Technical Assessment </a:t>
            </a:r>
            <a:r>
              <a:rPr lang="en-US" sz="2200" b="1" dirty="0">
                <a:solidFill>
                  <a:schemeClr val="accent1"/>
                </a:solidFill>
              </a:rPr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EA62-5DD1-9996-A4CA-BDCCA2A6D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780" y="1587420"/>
            <a:ext cx="9223984" cy="9548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Source apportionment analyses focused on areas of concern identified by the community: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04E398-9C02-BA72-1ACD-DCDAEF9D0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E557020-E893-2D62-7992-726E45580EB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0273F42-BE48-B001-7B93-76E7DC71B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449" y="2803677"/>
            <a:ext cx="1285316" cy="1285316"/>
          </a:xfrm>
          <a:prstGeom prst="rect">
            <a:avLst/>
          </a:prstGeom>
        </p:spPr>
      </p:pic>
      <p:pic>
        <p:nvPicPr>
          <p:cNvPr id="10" name="Picture 9" descr="A close up of a device&#10;&#10;Description generated with high confidence">
            <a:extLst>
              <a:ext uri="{FF2B5EF4-FFF2-40B4-BE49-F238E27FC236}">
                <a16:creationId xmlns:a16="http://schemas.microsoft.com/office/drawing/2014/main" id="{ACD70D33-CE6F-0998-0630-6C20C0D24D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480" y="3254575"/>
            <a:ext cx="963016" cy="9630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8A5593-4D48-8B65-97AA-536E0CD42A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108" y="2748259"/>
            <a:ext cx="2028801" cy="1545336"/>
          </a:xfrm>
          <a:prstGeom prst="rect">
            <a:avLst/>
          </a:prstGeom>
        </p:spPr>
      </p:pic>
      <p:pic>
        <p:nvPicPr>
          <p:cNvPr id="12" name="Picture 11" descr="A picture containing outdoor&#10;&#10;Description generated with high confidence">
            <a:extLst>
              <a:ext uri="{FF2B5EF4-FFF2-40B4-BE49-F238E27FC236}">
                <a16:creationId xmlns:a16="http://schemas.microsoft.com/office/drawing/2014/main" id="{34E1C69D-5634-B621-7446-C397187B00D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42" y="4932355"/>
            <a:ext cx="1525755" cy="873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23208-D904-822F-D808-0B528057DB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8424"/>
          <a:stretch/>
        </p:blipFill>
        <p:spPr>
          <a:xfrm>
            <a:off x="354002" y="4870478"/>
            <a:ext cx="1287763" cy="11887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7B35A6-ED63-690E-D2C6-D971A6B776BA}"/>
              </a:ext>
            </a:extLst>
          </p:cNvPr>
          <p:cNvSpPr txBox="1"/>
          <p:nvPr/>
        </p:nvSpPr>
        <p:spPr>
          <a:xfrm>
            <a:off x="1780314" y="2920762"/>
            <a:ext cx="3629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Fuel refining, support facilities, storage, and distribution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ABDEA-BA8E-E6BE-06A1-DBDB66442667}"/>
              </a:ext>
            </a:extLst>
          </p:cNvPr>
          <p:cNvSpPr txBox="1"/>
          <p:nvPr/>
        </p:nvSpPr>
        <p:spPr>
          <a:xfrm>
            <a:off x="1780314" y="4987773"/>
            <a:ext cx="417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Industrial and commercial sources near communities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11BFAC-95BC-4050-5311-F2301DE2337F}"/>
              </a:ext>
            </a:extLst>
          </p:cNvPr>
          <p:cNvSpPr txBox="1"/>
          <p:nvPr/>
        </p:nvSpPr>
        <p:spPr>
          <a:xfrm>
            <a:off x="8679872" y="2888664"/>
            <a:ext cx="300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Vehicles and trucks, streets and freeways, and logistics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CE5C3-F480-9800-B44A-F80F1F0859E1}"/>
              </a:ext>
            </a:extLst>
          </p:cNvPr>
          <p:cNvSpPr txBox="1"/>
          <p:nvPr/>
        </p:nvSpPr>
        <p:spPr>
          <a:xfrm>
            <a:off x="8783784" y="5133251"/>
            <a:ext cx="31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Marine and rail sources</a:t>
            </a:r>
          </a:p>
        </p:txBody>
      </p:sp>
    </p:spTree>
    <p:extLst>
      <p:ext uri="{BB962C8B-B14F-4D97-AF65-F5344CB8AC3E}">
        <p14:creationId xmlns:p14="http://schemas.microsoft.com/office/powerpoint/2010/main" val="3261574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F4C0-992F-DE72-51FA-058C4795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4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R-NR-SP Modeling Results </a:t>
            </a:r>
            <a:r>
              <a:rPr lang="en-US" sz="2200" b="1" dirty="0">
                <a:solidFill>
                  <a:schemeClr val="accent1"/>
                </a:solidFill>
              </a:rPr>
              <a:t>(1)</a:t>
            </a:r>
          </a:p>
        </p:txBody>
      </p:sp>
      <p:pic>
        <p:nvPicPr>
          <p:cNvPr id="4" name="Picture 3" descr="San Pablo monitor Cancer Risk per million chart.">
            <a:extLst>
              <a:ext uri="{FF2B5EF4-FFF2-40B4-BE49-F238E27FC236}">
                <a16:creationId xmlns:a16="http://schemas.microsoft.com/office/drawing/2014/main" id="{B350DFA9-F8A8-DF7D-F5D7-1DF878A32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3" t="1707" r="5509" b="2956"/>
          <a:stretch/>
        </p:blipFill>
        <p:spPr>
          <a:xfrm>
            <a:off x="18323" y="2156860"/>
            <a:ext cx="3245053" cy="4450328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A858A41F-916E-402E-9900-98F73D6F9252}"/>
              </a:ext>
            </a:extLst>
          </p:cNvPr>
          <p:cNvSpPr/>
          <p:nvPr/>
        </p:nvSpPr>
        <p:spPr>
          <a:xfrm>
            <a:off x="2203503" y="2611575"/>
            <a:ext cx="325581" cy="1149929"/>
          </a:xfrm>
          <a:prstGeom prst="rightBrace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284B403-E11F-C8D8-1C61-94EE1945E7FD}"/>
              </a:ext>
            </a:extLst>
          </p:cNvPr>
          <p:cNvSpPr/>
          <p:nvPr/>
        </p:nvSpPr>
        <p:spPr>
          <a:xfrm>
            <a:off x="2591431" y="2854030"/>
            <a:ext cx="671945" cy="678873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2A593-4A4D-14F7-0445-9B7091ACFDAC}"/>
              </a:ext>
            </a:extLst>
          </p:cNvPr>
          <p:cNvSpPr txBox="1"/>
          <p:nvPr/>
        </p:nvSpPr>
        <p:spPr>
          <a:xfrm>
            <a:off x="2591431" y="2985646"/>
            <a:ext cx="67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36%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BBD7AB-7D73-9CED-664C-A2A5B2E46344}"/>
              </a:ext>
            </a:extLst>
          </p:cNvPr>
          <p:cNvSpPr txBox="1"/>
          <p:nvPr/>
        </p:nvSpPr>
        <p:spPr>
          <a:xfrm>
            <a:off x="283877" y="1544780"/>
            <a:ext cx="295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Average Residential Cancer Risk (per million)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372DBC-C4EE-E8F1-B07A-D5D6B6608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82" y="2263345"/>
            <a:ext cx="4057541" cy="3938069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52B7E98-39EB-60F1-E152-B8FD1B04F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02" y="2266789"/>
            <a:ext cx="4057542" cy="39380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5FEC26-8C8B-D5F5-1ED3-50A9D9040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37F8E39-F7FC-6E4D-7068-102C9EFD990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AADBB1-E766-1877-1046-CFDF8211E050}"/>
              </a:ext>
            </a:extLst>
          </p:cNvPr>
          <p:cNvSpPr txBox="1"/>
          <p:nvPr/>
        </p:nvSpPr>
        <p:spPr>
          <a:xfrm>
            <a:off x="4461034" y="1711033"/>
            <a:ext cx="2951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Cancer Risk Map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45F563-AA78-E60B-C905-B2D3F7973510}"/>
              </a:ext>
            </a:extLst>
          </p:cNvPr>
          <p:cNvSpPr txBox="1"/>
          <p:nvPr/>
        </p:nvSpPr>
        <p:spPr>
          <a:xfrm>
            <a:off x="8769807" y="1697178"/>
            <a:ext cx="2951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Exposure Map</a:t>
            </a:r>
          </a:p>
        </p:txBody>
      </p:sp>
    </p:spTree>
    <p:extLst>
      <p:ext uri="{BB962C8B-B14F-4D97-AF65-F5344CB8AC3E}">
        <p14:creationId xmlns:p14="http://schemas.microsoft.com/office/powerpoint/2010/main" val="126518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2F4C0-992F-DE72-51FA-058C4795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14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R-NR-SP Modeling Results </a:t>
            </a:r>
            <a:r>
              <a:rPr lang="en-US" sz="2200" b="1" dirty="0">
                <a:solidFill>
                  <a:schemeClr val="accent1"/>
                </a:solidFill>
              </a:rPr>
              <a:t>(2)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5FEC26-8C8B-D5F5-1ED3-50A9D9040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337F8E39-F7FC-6E4D-7068-102C9EFD990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C063D-1E6F-346E-DDAA-6CBCC6639EBE}"/>
              </a:ext>
            </a:extLst>
          </p:cNvPr>
          <p:cNvSpPr txBox="1"/>
          <p:nvPr/>
        </p:nvSpPr>
        <p:spPr>
          <a:xfrm>
            <a:off x="244955" y="1356407"/>
            <a:ext cx="3962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Contributions to Average Residential PM</a:t>
            </a:r>
            <a:r>
              <a:rPr kumimoji="0" lang="en-US" sz="2000" b="0" i="0" u="none" strike="noStrike" kern="1200" cap="none" spc="0" normalizeH="0" baseline="-2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Exposures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(stacked bar total = 1.06 µg/m</a:t>
            </a:r>
            <a:r>
              <a:rPr kumimoji="0" lang="en-US" sz="1800" b="0" i="0" u="none" strike="noStrike" kern="1200" cap="none" spc="0" normalizeH="0" baseline="22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pic>
        <p:nvPicPr>
          <p:cNvPr id="9" name="Picture 8" descr="Modeled Impacts: Source Contributions - Source Contributions to Average Residential PM2.5 Exposures&#10;(stacked bar total = 1.06 µg/m3) Bar Chart (Marine and Rail, Industrial and Commercial, Fuel Refining, Vehicles and Trucks)&#10;">
            <a:extLst>
              <a:ext uri="{FF2B5EF4-FFF2-40B4-BE49-F238E27FC236}">
                <a16:creationId xmlns:a16="http://schemas.microsoft.com/office/drawing/2014/main" id="{0C375B53-C769-0B32-E4BE-A42F78E00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98" y="2354418"/>
            <a:ext cx="3699315" cy="4405725"/>
          </a:xfrm>
          <a:prstGeom prst="rect">
            <a:avLst/>
          </a:prstGeom>
        </p:spPr>
      </p:pic>
      <p:pic>
        <p:nvPicPr>
          <p:cNvPr id="10" name="Picture 9" descr="Modeled Impacts: Source Contributions - Source Contributions to Average Residential Chronic Hazard Index&#10;(stacked bar total = 0.11)&#10; Bar Chart (Marine and Rail, Industrial and Commercial, Fuel Refining, Vehicles and Trucks)">
            <a:extLst>
              <a:ext uri="{FF2B5EF4-FFF2-40B4-BE49-F238E27FC236}">
                <a16:creationId xmlns:a16="http://schemas.microsoft.com/office/drawing/2014/main" id="{3CD5B92F-9C89-81F1-C645-89AD2F7D9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652" y="2341292"/>
            <a:ext cx="3699315" cy="4405725"/>
          </a:xfrm>
          <a:prstGeom prst="rect">
            <a:avLst/>
          </a:prstGeom>
        </p:spPr>
      </p:pic>
      <p:pic>
        <p:nvPicPr>
          <p:cNvPr id="12" name="Picture 11" descr="Modeled Impacts: Source Contributions - Source Contributions to&#10;Average Residential Cancer Risk&#10;(stacked bar total = 84.3 per million)&#10;Bar Chart (Marine and Rail, Industrial and Commercial, Fuel Refining, Vehicles and Trucks)">
            <a:extLst>
              <a:ext uri="{FF2B5EF4-FFF2-40B4-BE49-F238E27FC236}">
                <a16:creationId xmlns:a16="http://schemas.microsoft.com/office/drawing/2014/main" id="{1B3B61DA-F556-AAEB-E057-7C4CEBCBF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794" y="2354418"/>
            <a:ext cx="3584372" cy="44057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F9A268-B54C-1B65-D924-A2F9FCA6F480}"/>
              </a:ext>
            </a:extLst>
          </p:cNvPr>
          <p:cNvSpPr txBox="1"/>
          <p:nvPr/>
        </p:nvSpPr>
        <p:spPr>
          <a:xfrm>
            <a:off x="4391652" y="1369979"/>
            <a:ext cx="3699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Contributions to Average Residential Chronic Hazard Index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(stacked bar total = 0.11)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B316F-431E-6840-714A-10B8ABAAA815}"/>
              </a:ext>
            </a:extLst>
          </p:cNvPr>
          <p:cNvSpPr txBox="1"/>
          <p:nvPr/>
        </p:nvSpPr>
        <p:spPr>
          <a:xfrm>
            <a:off x="8301325" y="1360269"/>
            <a:ext cx="36483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 Contributions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Residential Cancer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(stacked bar total = 84.3 per million)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1CA5C-6E12-47B9-B2F3-5BB0C9D1D820}"/>
              </a:ext>
            </a:extLst>
          </p:cNvPr>
          <p:cNvSpPr txBox="1">
            <a:spLocks/>
          </p:cNvSpPr>
          <p:nvPr/>
        </p:nvSpPr>
        <p:spPr>
          <a:xfrm>
            <a:off x="8791352" y="64733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7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3E3B6E-BEBD-667B-510A-8CCE8432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979" y="1368056"/>
            <a:ext cx="9649346" cy="5426149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1D87D1-5A7E-42D5-5683-9B6ADB194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1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655A2"/>
                </a:solidFill>
              </a:rPr>
              <a:t>Equity Analyses for Rulemaking </a:t>
            </a:r>
            <a:r>
              <a:rPr lang="en-US" sz="2200" b="1" dirty="0">
                <a:solidFill>
                  <a:srgbClr val="0655A2"/>
                </a:solidFill>
              </a:rPr>
              <a:t>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90E7F-58F6-6501-64A0-F30F582A4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5479" y="1772091"/>
            <a:ext cx="5585638" cy="4267199"/>
          </a:xfrm>
          <a:solidFill>
            <a:schemeClr val="bg1">
              <a:alpha val="71000"/>
            </a:schemeClr>
          </a:solidFill>
        </p:spPr>
        <p:txBody>
          <a:bodyPr>
            <a:normAutofit/>
          </a:bodyPr>
          <a:lstStyle/>
          <a:p>
            <a:r>
              <a:rPr lang="en-US" sz="2400" dirty="0"/>
              <a:t>The District has begun incorporating model-based equity analyses into rulemaking efforts</a:t>
            </a:r>
          </a:p>
          <a:p>
            <a:r>
              <a:rPr lang="en-US" sz="2400" dirty="0"/>
              <a:t>For example, a rule controlling PM</a:t>
            </a:r>
            <a:r>
              <a:rPr lang="en-US" sz="2400" baseline="-20000" dirty="0"/>
              <a:t>2.5</a:t>
            </a:r>
            <a:r>
              <a:rPr lang="en-US" sz="2400" dirty="0"/>
              <a:t> emissions from refinery fluidized catalytic cracking units (FCCU) was just amended</a:t>
            </a:r>
          </a:p>
          <a:p>
            <a:r>
              <a:rPr lang="en-US" sz="2400" dirty="0"/>
              <a:t>Refinery PM</a:t>
            </a:r>
            <a:r>
              <a:rPr lang="en-US" sz="2400" baseline="-20000" dirty="0"/>
              <a:t>2.5</a:t>
            </a:r>
            <a:r>
              <a:rPr lang="en-US" sz="2400" dirty="0"/>
              <a:t> emissions were modeled using CALPUFF and resulting pollutant concentrations were combined with Census data to evaluate exposures for different population groups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0A96C4-0894-18E9-4379-414A79E23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5FD398-D9CA-F212-6BDE-66E643D8E8EB}"/>
              </a:ext>
            </a:extLst>
          </p:cNvPr>
          <p:cNvSpPr txBox="1"/>
          <p:nvPr/>
        </p:nvSpPr>
        <p:spPr>
          <a:xfrm>
            <a:off x="3302089" y="5675711"/>
            <a:ext cx="2508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effectLst>
                  <a:glow rad="88900">
                    <a:schemeClr val="bg1"/>
                  </a:glow>
                </a:effectLst>
              </a:rPr>
              <a:t>Solid contours correspond to modeled contributions of +1.0, +0.9, … +0.1 µg/m</a:t>
            </a:r>
            <a:r>
              <a:rPr lang="en-US" sz="1600" i="1" baseline="30000" dirty="0">
                <a:effectLst>
                  <a:glow rad="88900">
                    <a:schemeClr val="bg1"/>
                  </a:glow>
                </a:effectLst>
              </a:rPr>
              <a:t>3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4832B0-7F98-30E0-6919-5CA774AE24A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449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21AB83-5CE7-0746-821A-626BC69F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149" y="1690598"/>
            <a:ext cx="7686580" cy="4611948"/>
          </a:xfrm>
          <a:prstGeom prst="rect">
            <a:avLst/>
          </a:prstGeom>
        </p:spPr>
      </p:pic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5C2F42A7-21F3-2246-9B60-467E33AC5DDD}"/>
              </a:ext>
            </a:extLst>
          </p:cNvPr>
          <p:cNvSpPr txBox="1">
            <a:spLocks/>
          </p:cNvSpPr>
          <p:nvPr/>
        </p:nvSpPr>
        <p:spPr>
          <a:xfrm>
            <a:off x="416938" y="2037930"/>
            <a:ext cx="4020383" cy="4242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Base case emissions and two control scenarios modeled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On average, Hispanic/Latino and African American/Black residents are exposed to more PM</a:t>
            </a:r>
            <a:r>
              <a:rPr lang="en-US" sz="2400" baseline="-25000" dirty="0">
                <a:latin typeface="+mn-lt"/>
              </a:rPr>
              <a:t>2.5</a:t>
            </a:r>
            <a:r>
              <a:rPr lang="en-US" sz="2400" dirty="0">
                <a:latin typeface="+mn-lt"/>
              </a:rPr>
              <a:t> from the refinery</a:t>
            </a:r>
            <a:endParaRPr lang="en-US" sz="2400" b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Sources other than the FCCU drive these disparities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</a:rPr>
              <a:t>Disparities remain significant across all modeled scenarios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9E60D6-CB16-9C43-83CE-9F502283003E}"/>
              </a:ext>
            </a:extLst>
          </p:cNvPr>
          <p:cNvSpPr/>
          <p:nvPr/>
        </p:nvSpPr>
        <p:spPr>
          <a:xfrm>
            <a:off x="5950246" y="5527010"/>
            <a:ext cx="4605460" cy="584153"/>
          </a:xfrm>
          <a:prstGeom prst="roundRect">
            <a:avLst>
              <a:gd name="adj" fmla="val 605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82880" rIns="274320" bIns="182880" rtlCol="0" anchor="ctr"/>
          <a:lstStyle/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FCCU impacts shown in darker colors</a:t>
            </a:r>
          </a:p>
          <a:p>
            <a:pPr algn="ctr"/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 heights = total impacts (FCCU + Non-FCCU)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EE275F-A127-9334-7C53-8FC78CE8F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1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655A2"/>
                </a:solidFill>
              </a:rPr>
              <a:t>Equity Analyses for Rulemaking </a:t>
            </a:r>
            <a:r>
              <a:rPr lang="en-US" sz="2200" b="1" dirty="0">
                <a:solidFill>
                  <a:srgbClr val="0655A2"/>
                </a:solidFill>
              </a:rPr>
              <a:t>(2)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024BF-87DD-E8F6-7035-244806EA1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7AE4442-6FAF-028C-3499-111211E4BCD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6CE74FE-E581-6B55-D574-4AAB7BE51B36}"/>
              </a:ext>
            </a:extLst>
          </p:cNvPr>
          <p:cNvSpPr txBox="1">
            <a:spLocks/>
          </p:cNvSpPr>
          <p:nvPr/>
        </p:nvSpPr>
        <p:spPr>
          <a:xfrm>
            <a:off x="328340" y="1516937"/>
            <a:ext cx="4491758" cy="5245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latin typeface="+mn-lt"/>
              </a:rPr>
              <a:t>Disparities in Per Capita Exposure</a:t>
            </a:r>
          </a:p>
        </p:txBody>
      </p:sp>
    </p:spTree>
    <p:extLst>
      <p:ext uri="{BB962C8B-B14F-4D97-AF65-F5344CB8AC3E}">
        <p14:creationId xmlns:p14="http://schemas.microsoft.com/office/powerpoint/2010/main" val="130785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FC9C-89E8-28A3-9A8D-6F4953F0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55A2"/>
                </a:solidFill>
              </a:rPr>
              <a:t>Ongoing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6AF6D-BF99-F13D-5B30-6B353185E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57916"/>
            <a:ext cx="10764691" cy="4881089"/>
          </a:xfrm>
        </p:spPr>
        <p:txBody>
          <a:bodyPr>
            <a:normAutofit/>
          </a:bodyPr>
          <a:lstStyle/>
          <a:p>
            <a:r>
              <a:rPr lang="en-US" dirty="0"/>
              <a:t>Conducting CMAQ model to support rulemaking efforts related to natural gas appliances and residential wood combustion</a:t>
            </a:r>
          </a:p>
          <a:p>
            <a:r>
              <a:rPr lang="en-US" dirty="0"/>
              <a:t>Using recent dispersion modeling results for roadways and rail lines to update screening tools used by the District’s Planning Division</a:t>
            </a:r>
          </a:p>
          <a:p>
            <a:r>
              <a:rPr lang="en-US" dirty="0"/>
              <a:t>Supporting the R-NR-SP Community Steering Committee as they develop emission reduction strategies for their plan</a:t>
            </a:r>
          </a:p>
          <a:p>
            <a:r>
              <a:rPr lang="en-US" dirty="0"/>
              <a:t>Launching technical assessments for new AB 617 communities (e.g., East Oakland and the Bayview-Hunters Point community in SF)</a:t>
            </a:r>
          </a:p>
          <a:p>
            <a:r>
              <a:rPr lang="en-US" dirty="0"/>
              <a:t>Working with Univ. of Wash. to use a reduced form model (</a:t>
            </a:r>
            <a:r>
              <a:rPr lang="en-US" dirty="0" err="1"/>
              <a:t>InMAP</a:t>
            </a:r>
            <a:r>
              <a:rPr lang="en-US" dirty="0"/>
              <a:t>) to evaluate the impact of policy interventions on PM</a:t>
            </a:r>
            <a:r>
              <a:rPr lang="en-US" baseline="-20000" dirty="0"/>
              <a:t>2.5</a:t>
            </a:r>
            <a:r>
              <a:rPr lang="en-US" dirty="0"/>
              <a:t> exposures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8A575-0B6E-F2C7-A216-7668CCCAE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B849F3B-521D-ECBD-7AFA-F0518707A6E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0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F1D05-E01A-4D1F-8E92-A356EF14B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381" y="288285"/>
            <a:ext cx="4991417" cy="1847877"/>
          </a:xfrm>
        </p:spPr>
        <p:txBody>
          <a:bodyPr>
            <a:normAutofit/>
          </a:bodyPr>
          <a:lstStyle/>
          <a:p>
            <a:r>
              <a:rPr lang="en-US" dirty="0"/>
              <a:t>Presentation Outline</a:t>
            </a:r>
          </a:p>
        </p:txBody>
      </p:sp>
      <p:pic>
        <p:nvPicPr>
          <p:cNvPr id="6" name="Picture 5" descr="A bridge over a body of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F9515495-4B3E-2675-C893-25E2FA3FF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r="17215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3B1BE887-733C-F40B-A5AB-65C0A0E73E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952465"/>
              </p:ext>
            </p:extLst>
          </p:nvPr>
        </p:nvGraphicFramePr>
        <p:xfrm>
          <a:off x="6362381" y="1652067"/>
          <a:ext cx="5665640" cy="477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5FB30-2189-4E5C-B67B-1C5490D2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3E1CB-67DB-4F66-AF41-BFF5E56C56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15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37F4-543D-4C92-9BE1-14974822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655A2"/>
                </a:solidFill>
              </a:rPr>
              <a:t>About BAAQMD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DB80-0C5E-A4A8-B59E-340A994F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0364"/>
            <a:ext cx="5813283" cy="4767549"/>
          </a:xfrm>
        </p:spPr>
        <p:txBody>
          <a:bodyPr>
            <a:normAutofit/>
          </a:bodyPr>
          <a:lstStyle/>
          <a:p>
            <a:r>
              <a:rPr lang="en-US" dirty="0"/>
              <a:t>Regulates stationary sources of air pollution in the 9-county San Francisco Bay Area</a:t>
            </a:r>
          </a:p>
          <a:p>
            <a:r>
              <a:rPr lang="en-US" dirty="0"/>
              <a:t>Our modeling section performs meteorological, photochemical and air dispersion modeling to support District programs</a:t>
            </a:r>
          </a:p>
          <a:p>
            <a:r>
              <a:rPr lang="en-US" dirty="0"/>
              <a:t>Resources include 2 Linux clusters: </a:t>
            </a:r>
          </a:p>
          <a:p>
            <a:pPr marL="0" indent="0">
              <a:buNone/>
              <a:tabLst>
                <a:tab pos="460375" algn="l"/>
              </a:tabLst>
            </a:pPr>
            <a:r>
              <a:rPr lang="en-US" sz="2400" dirty="0"/>
              <a:t>	- Each cluster has 12 compute nodes</a:t>
            </a:r>
          </a:p>
          <a:p>
            <a:pPr marL="630238" indent="-630238">
              <a:buNone/>
              <a:tabLst>
                <a:tab pos="460375" algn="l"/>
              </a:tabLst>
            </a:pPr>
            <a:r>
              <a:rPr lang="en-US" sz="2400" dirty="0"/>
              <a:t>	- Each node has 2 Xeon 2.4GHz 10-core processors (20 cores per cluster)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8A188-B8D3-EE3B-2447-7DFA6B8E1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C84C63A-3336-4348-5320-FCF736FA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A763F-FBC3-CB92-B6E1-60E727184FB5}"/>
              </a:ext>
            </a:extLst>
          </p:cNvPr>
          <p:cNvGrpSpPr/>
          <p:nvPr/>
        </p:nvGrpSpPr>
        <p:grpSpPr>
          <a:xfrm>
            <a:off x="6651482" y="760985"/>
            <a:ext cx="5376539" cy="5436329"/>
            <a:chOff x="6651482" y="760985"/>
            <a:chExt cx="5376539" cy="543632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F9F6F07-8D1E-741B-F294-876C27EE2B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51482" y="760985"/>
              <a:ext cx="5376539" cy="5436329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a:blip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7F26FD-0182-1989-851F-AEAC0E1CB810}"/>
                </a:ext>
              </a:extLst>
            </p:cNvPr>
            <p:cNvSpPr txBox="1"/>
            <p:nvPr/>
          </p:nvSpPr>
          <p:spPr>
            <a:xfrm>
              <a:off x="8475489" y="2835409"/>
              <a:ext cx="753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Marin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4B5F9C-61C8-6A3B-D8CC-7791FAE7BEB4}"/>
                </a:ext>
              </a:extLst>
            </p:cNvPr>
            <p:cNvSpPr txBox="1"/>
            <p:nvPr/>
          </p:nvSpPr>
          <p:spPr>
            <a:xfrm>
              <a:off x="8912197" y="3579477"/>
              <a:ext cx="753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SF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0D75E0-F99B-E0F1-7FF6-F6F4D976B130}"/>
                </a:ext>
              </a:extLst>
            </p:cNvPr>
            <p:cNvSpPr txBox="1"/>
            <p:nvPr/>
          </p:nvSpPr>
          <p:spPr>
            <a:xfrm>
              <a:off x="8360229" y="1988889"/>
              <a:ext cx="8670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Sonoma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D432CC8-E4DE-CDA4-DAB3-3A970CC61FE3}"/>
                </a:ext>
              </a:extLst>
            </p:cNvPr>
            <p:cNvSpPr txBox="1"/>
            <p:nvPr/>
          </p:nvSpPr>
          <p:spPr>
            <a:xfrm>
              <a:off x="9158085" y="1512481"/>
              <a:ext cx="753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Napa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DCA982-2896-F3EF-2262-D3B6A4B4838D}"/>
                </a:ext>
              </a:extLst>
            </p:cNvPr>
            <p:cNvSpPr txBox="1"/>
            <p:nvPr/>
          </p:nvSpPr>
          <p:spPr>
            <a:xfrm>
              <a:off x="9795857" y="2357721"/>
              <a:ext cx="7530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Solano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893E33-CFBA-7B1C-F704-B1285C51D0E6}"/>
                </a:ext>
              </a:extLst>
            </p:cNvPr>
            <p:cNvSpPr txBox="1"/>
            <p:nvPr/>
          </p:nvSpPr>
          <p:spPr>
            <a:xfrm>
              <a:off x="9765122" y="3170979"/>
              <a:ext cx="12614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Contra Costa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D3ACE9-FEAC-1E40-08B2-55281A41D1DF}"/>
                </a:ext>
              </a:extLst>
            </p:cNvPr>
            <p:cNvSpPr txBox="1"/>
            <p:nvPr/>
          </p:nvSpPr>
          <p:spPr>
            <a:xfrm>
              <a:off x="10089137" y="3955993"/>
              <a:ext cx="9207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Alameda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3C50D8-DDB7-7AD7-3E75-5602313A11FF}"/>
                </a:ext>
              </a:extLst>
            </p:cNvPr>
            <p:cNvSpPr txBox="1"/>
            <p:nvPr/>
          </p:nvSpPr>
          <p:spPr>
            <a:xfrm>
              <a:off x="9196505" y="4109444"/>
              <a:ext cx="75303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San Mateo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0F34FD-D662-B544-E1DA-9B78ADDBD089}"/>
                </a:ext>
              </a:extLst>
            </p:cNvPr>
            <p:cNvSpPr txBox="1"/>
            <p:nvPr/>
          </p:nvSpPr>
          <p:spPr>
            <a:xfrm>
              <a:off x="10279949" y="4639869"/>
              <a:ext cx="753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Santa Clara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66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37F4-543D-4C92-9BE1-14974822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CARE Program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DB80-0C5E-A4A8-B59E-340A994F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710364"/>
            <a:ext cx="6712133" cy="4767549"/>
          </a:xfrm>
        </p:spPr>
        <p:txBody>
          <a:bodyPr>
            <a:normAutofit/>
          </a:bodyPr>
          <a:lstStyle/>
          <a:p>
            <a:r>
              <a:rPr lang="en-US" dirty="0"/>
              <a:t>Served as forerunner to the District’s current EJ efforts</a:t>
            </a:r>
          </a:p>
          <a:p>
            <a:r>
              <a:rPr lang="en-US" dirty="0"/>
              <a:t>Initiated in 2004 to identify areas with high levels of air pollution and populations most vulnerable to air pollution’s health impacts</a:t>
            </a:r>
          </a:p>
          <a:p>
            <a:r>
              <a:rPr lang="en-US" dirty="0"/>
              <a:t>Technical efforts included regional air toxics modeling with </a:t>
            </a:r>
            <a:r>
              <a:rPr lang="en-US" dirty="0" err="1"/>
              <a:t>CAMx</a:t>
            </a:r>
            <a:endParaRPr lang="en-US" dirty="0"/>
          </a:p>
          <a:p>
            <a:r>
              <a:rPr lang="en-US" dirty="0"/>
              <a:t>7 cumulative impact areas identified based on local air toxics emissions levels, modeled cancer risk from air toxics exposure, and household income levels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8A188-B8D3-EE3B-2447-7DFA6B8E1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C84C63A-3336-4348-5320-FCF736FA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B89DB1FF-1796-758B-BC2D-0B83D7B6C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990" y="931817"/>
            <a:ext cx="4416989" cy="54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01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278ED5-54CD-C348-AB4C-2F9733FD7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4" t="9931" b="3978"/>
          <a:stretch/>
        </p:blipFill>
        <p:spPr>
          <a:xfrm>
            <a:off x="3057444" y="1275906"/>
            <a:ext cx="9113290" cy="5564367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DB80-0C5E-A4A8-B59E-340A994F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2" y="2303716"/>
            <a:ext cx="5358807" cy="4405423"/>
          </a:xfrm>
        </p:spPr>
        <p:txBody>
          <a:bodyPr>
            <a:noAutofit/>
          </a:bodyPr>
          <a:lstStyle/>
          <a:p>
            <a:r>
              <a:rPr lang="en-US" sz="2400" dirty="0"/>
              <a:t>Cities and counties with disadvantaged communities required to incorporate EJ policies into their General Plans</a:t>
            </a:r>
          </a:p>
          <a:p>
            <a:r>
              <a:rPr lang="en-US" sz="2400" dirty="0"/>
              <a:t>Air pollution exposure is one of 7 issues that must be addressed by local policies</a:t>
            </a:r>
          </a:p>
          <a:p>
            <a:r>
              <a:rPr lang="en-US" sz="2400" dirty="0"/>
              <a:t>The District’s </a:t>
            </a:r>
            <a:r>
              <a:rPr lang="en-US" sz="2400" i="1" dirty="0"/>
              <a:t>Planning Healthy Places</a:t>
            </a:r>
            <a:r>
              <a:rPr lang="en-US" sz="2400" dirty="0"/>
              <a:t> initiative developed tools and guidance to support identification of EJ areas</a:t>
            </a:r>
          </a:p>
          <a:p>
            <a:r>
              <a:rPr lang="en-US" sz="2400" dirty="0"/>
              <a:t>Technical work included modeling of freeways, major surface streets, and rail lines with the </a:t>
            </a:r>
            <a:r>
              <a:rPr lang="en-US" sz="2400" dirty="0" err="1"/>
              <a:t>Rcaline</a:t>
            </a:r>
            <a:r>
              <a:rPr lang="en-US" sz="2400" dirty="0"/>
              <a:t> dispersion model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C84C63A-3336-4348-5320-FCF736FA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66C036-5553-064C-E70D-669E16A5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21" y="248090"/>
            <a:ext cx="8064793" cy="18855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Planning for Environmental Justice: SB 1000</a:t>
            </a:r>
            <a:r>
              <a:rPr lang="en-US" sz="49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(1)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A6F958-6CEC-70FF-2521-D07D0C9A8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35DB090-93B5-4581-8D71-BB3839684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19619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4DB80-0C5E-A4A8-B59E-340A994F7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623" y="2048535"/>
            <a:ext cx="5574293" cy="4581392"/>
          </a:xfrm>
        </p:spPr>
        <p:txBody>
          <a:bodyPr>
            <a:normAutofit fontScale="92500"/>
          </a:bodyPr>
          <a:lstStyle/>
          <a:p>
            <a:r>
              <a:rPr lang="en-US" sz="2600" dirty="0"/>
              <a:t>The Air District is also providing technical support to individual municipalities for their latest General Plan Updates (GPU)</a:t>
            </a:r>
          </a:p>
          <a:p>
            <a:r>
              <a:rPr lang="en-US" sz="2600" dirty="0"/>
              <a:t>For example, Oakland is developing an initial EJ Element for its 2045 GPU</a:t>
            </a:r>
          </a:p>
          <a:p>
            <a:r>
              <a:rPr lang="en-US" sz="2600" dirty="0"/>
              <a:t>The District provided Oakland planners with results from our 2018 regional CMAQ simulations</a:t>
            </a:r>
          </a:p>
          <a:p>
            <a:r>
              <a:rPr lang="en-US" sz="2600" dirty="0"/>
              <a:t>Annual average PM</a:t>
            </a:r>
            <a:r>
              <a:rPr lang="en-US" sz="2600" baseline="-20000" dirty="0"/>
              <a:t>2.5</a:t>
            </a:r>
            <a:r>
              <a:rPr lang="en-US" sz="2600" dirty="0"/>
              <a:t> and diesel particulate matter (DPM) concentrations were incorporated into an online mapping tool</a:t>
            </a:r>
          </a:p>
          <a:p>
            <a:endParaRPr lang="en-US" sz="2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FF67ACC-11A2-3CC9-3896-9C3421BC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33" y="2950327"/>
            <a:ext cx="6097042" cy="3261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1874E5-2DBF-E418-B2D6-960E96413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845" y="2194991"/>
            <a:ext cx="6104130" cy="73249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C84C63A-3336-4348-5320-FCF736FA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8A188-B8D3-EE3B-2447-7DFA6B8E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AB61758-6C8C-57CD-C91D-8A75941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40" y="228073"/>
            <a:ext cx="8064793" cy="18855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Planning for Environmental Justice: SB 1000</a:t>
            </a:r>
            <a:r>
              <a:rPr lang="en-US" sz="49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625180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605EB-3F9A-40FF-AC41-9DD2BF83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AB 617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132A11-9E22-4A6F-B5B6-AF947DEA4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1" y="1825625"/>
            <a:ext cx="6667499" cy="4667250"/>
          </a:xfrm>
        </p:spPr>
        <p:txBody>
          <a:bodyPr/>
          <a:lstStyle/>
          <a:p>
            <a:r>
              <a:rPr lang="en-US" dirty="0"/>
              <a:t>2017 companion legislation to Cap &amp; Trade (AB 398) reauthorization</a:t>
            </a:r>
          </a:p>
          <a:p>
            <a:r>
              <a:rPr lang="en-US" dirty="0"/>
              <a:t>Addresses environmental justice concerns about local disparities in air quality</a:t>
            </a:r>
          </a:p>
          <a:p>
            <a:r>
              <a:rPr lang="en-US" dirty="0"/>
              <a:t>Requires local air districts to partner with community groups and develop emission reduction plans</a:t>
            </a:r>
          </a:p>
          <a:p>
            <a:r>
              <a:rPr lang="en-US" dirty="0"/>
              <a:t>10 initial AB 617 communities identified, including 2 in the Bay Area (West Oakland and Richmond-North Richmond-San Pablo)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5D6FB8-5835-4614-B3C9-6579AA849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127633-AD27-764F-B65F-4761006D6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8761" y="1227061"/>
            <a:ext cx="4952518" cy="49525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FFA94-88EE-E689-AB6F-A5044018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59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7BE4FD-7D4E-467D-AC28-2340284A1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5" t="16823" r="24173"/>
          <a:stretch/>
        </p:blipFill>
        <p:spPr>
          <a:xfrm>
            <a:off x="8136776" y="1868667"/>
            <a:ext cx="3701542" cy="41188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13E99B-252B-4967-B6EC-75FD12B8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AB 617 Technical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DE7A3-0461-491C-B4BD-AA6EC6A4C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053978" cy="4667251"/>
          </a:xfrm>
        </p:spPr>
        <p:txBody>
          <a:bodyPr>
            <a:normAutofit/>
          </a:bodyPr>
          <a:lstStyle/>
          <a:p>
            <a:r>
              <a:rPr lang="en-US" sz="2400" dirty="0"/>
              <a:t>May include air quality monitoring</a:t>
            </a:r>
          </a:p>
          <a:p>
            <a:r>
              <a:rPr lang="en-US" sz="2400" dirty="0"/>
              <a:t>Emissions inventory development for criteria pollutants and air toxics required</a:t>
            </a:r>
          </a:p>
          <a:p>
            <a:r>
              <a:rPr lang="en-US" sz="2400" dirty="0"/>
              <a:t>Hybrid modeling approach used in Bay Area:</a:t>
            </a:r>
          </a:p>
          <a:p>
            <a:pPr marL="684213" indent="-684213">
              <a:buNone/>
              <a:tabLst>
                <a:tab pos="514350" algn="l"/>
              </a:tabLst>
            </a:pPr>
            <a:r>
              <a:rPr lang="en-US" sz="2000" dirty="0"/>
              <a:t>	- </a:t>
            </a:r>
            <a:r>
              <a:rPr lang="en-US" sz="2200" dirty="0"/>
              <a:t>CMAQ was run at 1-km grid resolution to estimate background PM</a:t>
            </a:r>
            <a:r>
              <a:rPr lang="en-US" sz="2200" baseline="-20000" dirty="0"/>
              <a:t>2.5</a:t>
            </a:r>
            <a:r>
              <a:rPr lang="en-US" sz="2200" dirty="0"/>
              <a:t> and air toxics concentrations</a:t>
            </a:r>
          </a:p>
          <a:p>
            <a:pPr marL="684213" indent="-684213">
              <a:buNone/>
              <a:tabLst>
                <a:tab pos="514350" algn="l"/>
              </a:tabLst>
            </a:pPr>
            <a:r>
              <a:rPr lang="en-US" sz="2200" dirty="0"/>
              <a:t>	- AERMOD was run for significant emission sources within each community</a:t>
            </a:r>
          </a:p>
          <a:p>
            <a:pPr marL="684213" indent="-684213">
              <a:buNone/>
              <a:tabLst>
                <a:tab pos="514350" algn="l"/>
              </a:tabLst>
            </a:pPr>
            <a:r>
              <a:rPr lang="en-US" sz="2200" dirty="0"/>
              <a:t>	- Combined CMAQ+AERMOD results provide total pollutant concentrations</a:t>
            </a:r>
          </a:p>
          <a:p>
            <a:pPr marL="684213" indent="-684213">
              <a:buNone/>
              <a:tabLst>
                <a:tab pos="514350" algn="l"/>
              </a:tabLst>
            </a:pPr>
            <a:r>
              <a:rPr lang="en-US" sz="2200" dirty="0"/>
              <a:t>	- AERMOD results used for source apportionment analyses to inform local emission reduction strategies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91C34E-40BA-43E8-BB79-252A01D4A244}"/>
              </a:ext>
            </a:extLst>
          </p:cNvPr>
          <p:cNvSpPr/>
          <p:nvPr/>
        </p:nvSpPr>
        <p:spPr>
          <a:xfrm>
            <a:off x="8042995" y="2995696"/>
            <a:ext cx="2332145" cy="29918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1C182-52F1-4EC4-80B7-2EBF08388C2C}"/>
              </a:ext>
            </a:extLst>
          </p:cNvPr>
          <p:cNvSpPr txBox="1"/>
          <p:nvPr/>
        </p:nvSpPr>
        <p:spPr>
          <a:xfrm>
            <a:off x="7941789" y="3488829"/>
            <a:ext cx="196702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AERMOD</a:t>
            </a:r>
          </a:p>
          <a:p>
            <a:pPr algn="ctr"/>
            <a:r>
              <a:rPr lang="en-US" sz="2000" dirty="0">
                <a:solidFill>
                  <a:srgbClr val="7030A0"/>
                </a:solidFill>
              </a:rPr>
              <a:t>Local Emission Sources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CMAQ</a:t>
            </a:r>
          </a:p>
          <a:p>
            <a:pPr algn="ctr"/>
            <a:r>
              <a:rPr lang="en-US" sz="2000" dirty="0"/>
              <a:t>Regional sources outside the community</a:t>
            </a:r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7A6EB4AA-0CEF-4792-8CB6-443DFD59CAB1}"/>
              </a:ext>
            </a:extLst>
          </p:cNvPr>
          <p:cNvSpPr/>
          <p:nvPr/>
        </p:nvSpPr>
        <p:spPr>
          <a:xfrm>
            <a:off x="8712650" y="2998883"/>
            <a:ext cx="382772" cy="552893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C9808637-19CF-40EA-8DFC-CBDB90B99713}"/>
              </a:ext>
            </a:extLst>
          </p:cNvPr>
          <p:cNvSpPr/>
          <p:nvPr/>
        </p:nvSpPr>
        <p:spPr>
          <a:xfrm rot="5400000">
            <a:off x="9728329" y="4490485"/>
            <a:ext cx="382774" cy="811626"/>
          </a:xfrm>
          <a:prstGeom prst="up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B8CB19-968B-4603-89A5-3B8598A6D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3CC8E1-56A7-565F-4FD2-FE2D2CDCCBF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53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60BC-3F00-4BEF-BEAC-40B80F9CF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West Oakland AB 617 Community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9A9C16A-CC72-4721-BD51-10AEA13C11E8}"/>
              </a:ext>
            </a:extLst>
          </p:cNvPr>
          <p:cNvSpPr txBox="1">
            <a:spLocks/>
          </p:cNvSpPr>
          <p:nvPr/>
        </p:nvSpPr>
        <p:spPr>
          <a:xfrm>
            <a:off x="833986" y="1690689"/>
            <a:ext cx="7541611" cy="4010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r>
              <a:rPr lang="en-US" dirty="0"/>
              <a:t>In 2019, the District partnered with the West Oakland Environmental Indicators Project (WOEIP) to develop a community action plan</a:t>
            </a:r>
          </a:p>
          <a:p>
            <a:pPr>
              <a:spcAft>
                <a:spcPts val="450"/>
              </a:spcAft>
              <a:defRPr/>
            </a:pPr>
            <a:r>
              <a:rPr lang="en-US" dirty="0"/>
              <a:t>The District conducted a technical assessment to support strategy development for the plan</a:t>
            </a:r>
          </a:p>
          <a:p>
            <a:pPr>
              <a:spcAft>
                <a:spcPts val="450"/>
              </a:spcAft>
              <a:defRPr/>
            </a:pPr>
            <a:r>
              <a:rPr lang="en-US" dirty="0"/>
              <a:t>Hybrid modeling results for West Oakland were presented at the 2019 CMAS Conference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697EF3-EC07-4F8C-AA30-3D701716B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845" y="5499118"/>
            <a:ext cx="3393437" cy="1084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3EF8C-F122-48D0-99FD-F80F18DE7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43" y="87233"/>
            <a:ext cx="1323578" cy="681436"/>
          </a:xfrm>
          <a:prstGeom prst="rect">
            <a:avLst/>
          </a:prstGeom>
        </p:spPr>
      </p:pic>
      <p:pic>
        <p:nvPicPr>
          <p:cNvPr id="6" name="Picture 5" descr="A picture containing outdoor, nature, sky, valley&#10;&#10;Description automatically generated">
            <a:extLst>
              <a:ext uri="{FF2B5EF4-FFF2-40B4-BE49-F238E27FC236}">
                <a16:creationId xmlns:a16="http://schemas.microsoft.com/office/drawing/2014/main" id="{0598B814-8D6B-5C76-D597-95C4C5DB36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2" r="2459"/>
          <a:stretch/>
        </p:blipFill>
        <p:spPr>
          <a:xfrm>
            <a:off x="8642707" y="1091730"/>
            <a:ext cx="3433469" cy="4970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478198-19CB-93E1-9472-B712AC3E720D}"/>
              </a:ext>
            </a:extLst>
          </p:cNvPr>
          <p:cNvSpPr txBox="1"/>
          <p:nvPr/>
        </p:nvSpPr>
        <p:spPr>
          <a:xfrm>
            <a:off x="8642706" y="6103371"/>
            <a:ext cx="3433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West Oakland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D5CBFA8-4435-B455-A845-A5FB744EE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3165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0D69923-C858-4F71-B539-E9AFC156C2F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67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1147</Words>
  <Application>Microsoft Office PowerPoint</Application>
  <PresentationFormat>Widescreen</PresentationFormat>
  <Paragraphs>145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Helvetica Neue Condensed</vt:lpstr>
      <vt:lpstr>Helvetica Neue Light</vt:lpstr>
      <vt:lpstr>Office Theme</vt:lpstr>
      <vt:lpstr>PowerPoint Presentation</vt:lpstr>
      <vt:lpstr>Presentation Outline</vt:lpstr>
      <vt:lpstr>About BAAQMD</vt:lpstr>
      <vt:lpstr>The CARE Program</vt:lpstr>
      <vt:lpstr>Planning for Environmental Justice: SB 1000 (1)</vt:lpstr>
      <vt:lpstr>Planning for Environmental Justice: SB 1000 (2)</vt:lpstr>
      <vt:lpstr>AB 617 Background</vt:lpstr>
      <vt:lpstr>AB 617 Technical Assessments</vt:lpstr>
      <vt:lpstr>West Oakland AB 617 Community</vt:lpstr>
      <vt:lpstr>PowerPoint Presentation</vt:lpstr>
      <vt:lpstr>R-NR-SP Technical Assessment (1)</vt:lpstr>
      <vt:lpstr>R-NR-SP Technical Assessment (2)</vt:lpstr>
      <vt:lpstr>R-NR-SP Modeling Results (1)</vt:lpstr>
      <vt:lpstr>R-NR-SP Modeling Results (2)</vt:lpstr>
      <vt:lpstr>Equity Analyses for Rulemaking (1)</vt:lpstr>
      <vt:lpstr>Equity Analyses for Rulemaking (2)</vt:lpstr>
      <vt:lpstr>Ongoing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Reid</dc:creator>
  <cp:lastModifiedBy>Stephen Reid</cp:lastModifiedBy>
  <cp:revision>12</cp:revision>
  <dcterms:created xsi:type="dcterms:W3CDTF">2022-09-21T15:32:35Z</dcterms:created>
  <dcterms:modified xsi:type="dcterms:W3CDTF">2022-10-11T20:18:05Z</dcterms:modified>
</cp:coreProperties>
</file>